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1040" r:id="rId2"/>
    <p:sldId id="1165" r:id="rId3"/>
    <p:sldId id="1066" r:id="rId4"/>
    <p:sldId id="1070" r:id="rId5"/>
    <p:sldId id="1071" r:id="rId6"/>
    <p:sldId id="1396" r:id="rId7"/>
    <p:sldId id="1072" r:id="rId8"/>
    <p:sldId id="1073" r:id="rId9"/>
    <p:sldId id="1055" r:id="rId10"/>
    <p:sldId id="1056" r:id="rId11"/>
    <p:sldId id="1250" r:id="rId12"/>
    <p:sldId id="1057" r:id="rId13"/>
    <p:sldId id="1058" r:id="rId14"/>
    <p:sldId id="1059" r:id="rId15"/>
    <p:sldId id="1060" r:id="rId16"/>
    <p:sldId id="1511" r:id="rId17"/>
    <p:sldId id="1512" r:id="rId18"/>
    <p:sldId id="1074" r:id="rId19"/>
    <p:sldId id="1075" r:id="rId20"/>
    <p:sldId id="1077" r:id="rId21"/>
    <p:sldId id="1078" r:id="rId22"/>
    <p:sldId id="1079" r:id="rId23"/>
    <p:sldId id="1090" r:id="rId24"/>
    <p:sldId id="1092" r:id="rId25"/>
    <p:sldId id="1093" r:id="rId26"/>
    <p:sldId id="1080" r:id="rId27"/>
    <p:sldId id="1081" r:id="rId28"/>
    <p:sldId id="1082" r:id="rId29"/>
    <p:sldId id="1083" r:id="rId30"/>
    <p:sldId id="1084" r:id="rId31"/>
    <p:sldId id="1085" r:id="rId32"/>
    <p:sldId id="1086" r:id="rId33"/>
    <p:sldId id="1087" r:id="rId34"/>
    <p:sldId id="1088" r:id="rId35"/>
    <p:sldId id="1251" r:id="rId36"/>
    <p:sldId id="1094" r:id="rId37"/>
    <p:sldId id="1095" r:id="rId38"/>
    <p:sldId id="1096" r:id="rId39"/>
    <p:sldId id="1106" r:id="rId40"/>
    <p:sldId id="1097" r:id="rId41"/>
    <p:sldId id="1098" r:id="rId42"/>
    <p:sldId id="1099" r:id="rId43"/>
    <p:sldId id="1100" r:id="rId44"/>
    <p:sldId id="1101" r:id="rId45"/>
    <p:sldId id="1474" r:id="rId46"/>
    <p:sldId id="1102" r:id="rId47"/>
    <p:sldId id="1109" r:id="rId48"/>
  </p:sldIdLst>
  <p:sldSz cx="12192000" cy="6858000"/>
  <p:notesSz cx="6761163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3">
          <p15:clr>
            <a:srgbClr val="A4A3A4"/>
          </p15:clr>
        </p15:guide>
      </p15:notes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366CC"/>
    <a:srgbClr val="00BCFF"/>
    <a:srgbClr val="FF9966"/>
    <a:srgbClr val="FFCC66"/>
    <a:srgbClr val="CC3300"/>
    <a:srgbClr val="9E228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1007" autoAdjust="0"/>
  </p:normalViewPr>
  <p:slideViewPr>
    <p:cSldViewPr>
      <p:cViewPr varScale="1">
        <p:scale>
          <a:sx n="73" d="100"/>
          <a:sy n="73" d="100"/>
        </p:scale>
        <p:origin x="881" y="62"/>
      </p:cViewPr>
      <p:guideLst>
        <p:guide orient="horz" pos="2160"/>
        <p:guide pos="3847"/>
      </p:guideLst>
    </p:cSldViewPr>
  </p:slideViewPr>
  <p:outlineViewPr>
    <p:cViewPr>
      <p:scale>
        <a:sx n="33" d="100"/>
        <a:sy n="33" d="100"/>
      </p:scale>
      <p:origin x="0" y="-1356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330"/>
    </p:cViewPr>
  </p:sorterViewPr>
  <p:notesViewPr>
    <p:cSldViewPr>
      <p:cViewPr varScale="1">
        <p:scale>
          <a:sx n="58" d="100"/>
          <a:sy n="58" d="100"/>
        </p:scale>
        <p:origin x="-2520" y="-78"/>
      </p:cViewPr>
      <p:guideLst>
        <p:guide orient="horz" pos="3132"/>
        <p:guide pos="213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4" Type="http://schemas.openxmlformats.org/officeDocument/2006/relationships/image" Target="../media/image68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4" Type="http://schemas.openxmlformats.org/officeDocument/2006/relationships/image" Target="../media/image72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image" Target="../media/image80.emf"/><Relationship Id="rId1" Type="http://schemas.openxmlformats.org/officeDocument/2006/relationships/image" Target="../media/image79.emf"/><Relationship Id="rId5" Type="http://schemas.openxmlformats.org/officeDocument/2006/relationships/image" Target="../media/image83.emf"/><Relationship Id="rId4" Type="http://schemas.openxmlformats.org/officeDocument/2006/relationships/image" Target="../media/image82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5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Relationship Id="rId4" Type="http://schemas.openxmlformats.org/officeDocument/2006/relationships/image" Target="../media/image12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image" Target="../media/image100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12" Type="http://schemas.openxmlformats.org/officeDocument/2006/relationships/image" Target="../media/image99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6" Type="http://schemas.openxmlformats.org/officeDocument/2006/relationships/image" Target="../media/image93.wmf"/><Relationship Id="rId11" Type="http://schemas.openxmlformats.org/officeDocument/2006/relationships/image" Target="../media/image98.wmf"/><Relationship Id="rId5" Type="http://schemas.openxmlformats.org/officeDocument/2006/relationships/image" Target="../media/image92.wmf"/><Relationship Id="rId10" Type="http://schemas.openxmlformats.org/officeDocument/2006/relationships/image" Target="../media/image97.wmf"/><Relationship Id="rId4" Type="http://schemas.openxmlformats.org/officeDocument/2006/relationships/image" Target="../media/image91.wmf"/><Relationship Id="rId9" Type="http://schemas.openxmlformats.org/officeDocument/2006/relationships/image" Target="../media/image96.wmf"/><Relationship Id="rId14" Type="http://schemas.openxmlformats.org/officeDocument/2006/relationships/image" Target="../media/image10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image" Target="../media/image89.wmf"/><Relationship Id="rId1" Type="http://schemas.openxmlformats.org/officeDocument/2006/relationships/image" Target="../media/image88.wmf"/><Relationship Id="rId4" Type="http://schemas.openxmlformats.org/officeDocument/2006/relationships/image" Target="../media/image91.wmf"/></Relationships>
</file>

<file path=ppt/drawings/_rels/vmlDrawing3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wmf"/><Relationship Id="rId3" Type="http://schemas.openxmlformats.org/officeDocument/2006/relationships/image" Target="../media/image104.wmf"/><Relationship Id="rId7" Type="http://schemas.openxmlformats.org/officeDocument/2006/relationships/image" Target="../media/image108.wmf"/><Relationship Id="rId12" Type="http://schemas.openxmlformats.org/officeDocument/2006/relationships/image" Target="../media/image113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11" Type="http://schemas.openxmlformats.org/officeDocument/2006/relationships/image" Target="../media/image112.wmf"/><Relationship Id="rId5" Type="http://schemas.openxmlformats.org/officeDocument/2006/relationships/image" Target="../media/image106.wmf"/><Relationship Id="rId10" Type="http://schemas.openxmlformats.org/officeDocument/2006/relationships/image" Target="../media/image111.wmf"/><Relationship Id="rId4" Type="http://schemas.openxmlformats.org/officeDocument/2006/relationships/image" Target="../media/image105.wmf"/><Relationship Id="rId9" Type="http://schemas.openxmlformats.org/officeDocument/2006/relationships/image" Target="../media/image110.w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5.wmf"/><Relationship Id="rId1" Type="http://schemas.openxmlformats.org/officeDocument/2006/relationships/image" Target="../media/image1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76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76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333F4567-50A4-4DD5-90C6-DD4A189C041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9761" y="0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9850" y="747713"/>
            <a:ext cx="6621463" cy="3725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6117" y="4722695"/>
            <a:ext cx="5408930" cy="447413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8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8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9761" y="9443663"/>
            <a:ext cx="2929837" cy="4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7D4E7B70-9D48-45D4-815F-908860892ED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9458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9459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806D47C-65B8-4840-AB86-41496285AE0E}" type="slidenum">
              <a:rPr lang="en-US" altLang="zh-CN" smtClean="0">
                <a:solidFill>
                  <a:schemeClr val="tx1"/>
                </a:solidFill>
              </a:rPr>
              <a:t>2</a:t>
            </a:fld>
            <a:endParaRPr lang="en-US" altLang="zh-CN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此部分为难点和重点，</a:t>
            </a:r>
            <a:r>
              <a:rPr lang="zh-CN" altLang="en-US"/>
              <a:t>需补充频率分辨力、泄露和栅栏效应等概念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dirty="0">
                <a:latin typeface="Times New Roman" panose="02020603050405020304" pitchFamily="18" charset="0"/>
              </a:rPr>
              <a:t>Thus y[n] is obtained from x[n] by adding an infinite number of shifted replicas of  x[n], with each replica shifted by an integer multiple of N sampling instants, and observing the sum only for the interval 0</a:t>
            </a:r>
            <a:r>
              <a:rPr kumimoji="1"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≤n≤N-1.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200" dirty="0">
                <a:latin typeface="Times New Roman" panose="02020603050405020304" pitchFamily="18" charset="0"/>
              </a:rPr>
              <a:t>Consider length-</a:t>
            </a:r>
            <a:r>
              <a:rPr lang="en-US" altLang="zh-CN" sz="1200" i="1" dirty="0">
                <a:latin typeface="Times New Roman" panose="02020603050405020304" pitchFamily="18" charset="0"/>
              </a:rPr>
              <a:t>N</a:t>
            </a:r>
            <a:r>
              <a:rPr lang="en-US" altLang="zh-CN" sz="1200" dirty="0">
                <a:latin typeface="Times New Roman" panose="02020603050405020304" pitchFamily="18" charset="0"/>
              </a:rPr>
              <a:t> sequences defined for 0≤n≤N-1,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200" dirty="0">
                <a:latin typeface="Times New Roman" panose="02020603050405020304" pitchFamily="18" charset="0"/>
              </a:rPr>
              <a:t>For any arbitrary integer n</a:t>
            </a:r>
            <a:r>
              <a:rPr lang="en-US" altLang="zh-CN" sz="12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200" dirty="0">
                <a:latin typeface="Times New Roman" panose="02020603050405020304" pitchFamily="18" charset="0"/>
              </a:rPr>
              <a:t> , the shifted sequence  x</a:t>
            </a:r>
            <a:r>
              <a:rPr lang="en-US" altLang="zh-CN" sz="1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200" dirty="0">
                <a:latin typeface="Times New Roman" panose="02020603050405020304" pitchFamily="18" charset="0"/>
              </a:rPr>
              <a:t>[n] = x[n – n</a:t>
            </a:r>
            <a:r>
              <a:rPr lang="en-US" altLang="zh-CN" sz="1200" baseline="-25000" dirty="0">
                <a:latin typeface="Times New Roman" panose="02020603050405020304" pitchFamily="18" charset="0"/>
              </a:rPr>
              <a:t>0</a:t>
            </a:r>
            <a:r>
              <a:rPr lang="en-US" altLang="zh-CN" sz="1200" dirty="0">
                <a:latin typeface="Times New Roman" panose="02020603050405020304" pitchFamily="18" charset="0"/>
              </a:rPr>
              <a:t>] is no longer defined for the range 0≤n≤N-1.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200" dirty="0">
                <a:latin typeface="Times New Roman" panose="02020603050405020304" pitchFamily="18" charset="0"/>
              </a:rPr>
              <a:t>We thus need to define another type of a shift that will always keep the shifted sequence in the range 0≤n≤N-1.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1200" b="1" dirty="0">
                <a:latin typeface="Times New Roman" panose="02020603050405020304" pitchFamily="18" charset="0"/>
              </a:rPr>
              <a:t>There are two ways to perform Circular Shift: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b="1" dirty="0">
                <a:latin typeface="Times New Roman" panose="02020603050405020304" pitchFamily="18" charset="0"/>
              </a:rPr>
              <a:t>(1) Using the </a:t>
            </a:r>
            <a:r>
              <a:rPr lang="en-US" altLang="zh-CN" sz="1200" b="1" dirty="0"/>
              <a:t>“</a:t>
            </a:r>
            <a:r>
              <a:rPr lang="en-US" altLang="zh-CN" sz="1200" b="1" dirty="0">
                <a:latin typeface="Times New Roman" panose="02020603050405020304" pitchFamily="18" charset="0"/>
              </a:rPr>
              <a:t>modulo</a:t>
            </a:r>
            <a:r>
              <a:rPr lang="en-US" altLang="zh-CN" sz="1200" b="1" dirty="0"/>
              <a:t>”</a:t>
            </a:r>
            <a:r>
              <a:rPr lang="en-US" altLang="zh-CN" sz="1200" b="1" dirty="0">
                <a:latin typeface="Times New Roman" panose="02020603050405020304" pitchFamily="18" charset="0"/>
              </a:rPr>
              <a:t> operation;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1200" b="1" dirty="0">
                <a:latin typeface="Times New Roman" panose="02020603050405020304" pitchFamily="18" charset="0"/>
              </a:rPr>
              <a:t>(2) Using period expand.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39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45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74755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7475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589BFFD7-61A4-4F84-9719-128B1AA8D64B}" type="slidenum">
              <a:rPr lang="zh-CN" altLang="en-US" smtClean="0"/>
              <a:t>47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200" b="1" u="sng" dirty="0">
                <a:latin typeface="Times New Roman" panose="02020603050405020304" pitchFamily="18" charset="0"/>
              </a:rPr>
              <a:t>Note</a:t>
            </a:r>
            <a:r>
              <a:rPr lang="en-US" altLang="zh-CN" sz="1200" b="1" dirty="0">
                <a:latin typeface="Times New Roman" panose="02020603050405020304" pitchFamily="18" charset="0"/>
              </a:rPr>
              <a:t>: X[k] is also a length-N sequence in the frequency domain.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dirty="0" err="1"/>
              <a:t>Mooc</a:t>
            </a:r>
            <a:r>
              <a:rPr lang="zh-CN" altLang="en-US" dirty="0"/>
              <a:t>没讲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4E7B70-9D48-45D4-815F-908860892EDA}" type="slidenum">
              <a:rPr lang="en-US" altLang="zh-CN" smtClean="0"/>
              <a:t>15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8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1628800"/>
            <a:ext cx="8690405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94"/>
          <p:cNvSpPr/>
          <p:nvPr userDrawn="1"/>
        </p:nvSpPr>
        <p:spPr bwMode="gray">
          <a:xfrm>
            <a:off x="0" y="0"/>
            <a:ext cx="3962400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7" name="标题占位符 6"/>
          <p:cNvSpPr/>
          <p:nvPr/>
        </p:nvSpPr>
        <p:spPr bwMode="auto">
          <a:xfrm>
            <a:off x="609600" y="2133600"/>
            <a:ext cx="10972800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526A0E-0B12-4000-9673-47E912CF9A73}" type="datetimeFigureOut">
              <a:rPr lang="zh-CN" altLang="en-US"/>
              <a:t>2023/3/25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0B68F1-3EF5-4BB8-89A8-286C7B7507AD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DE4AD-03E9-4E43-86F7-6CFF785A82BC}" type="datetimeFigureOut">
              <a:rPr lang="zh-CN" altLang="en-US"/>
              <a:t>2023/3/25</a:t>
            </a:fld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4A889-DE51-438E-B5F1-E4B20ECF4841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70321B-A45D-4DE2-BC49-6F857062B1EF}" type="datetimeFigureOut">
              <a:rPr lang="zh-CN" altLang="en-US"/>
              <a:t>2023/3/25</a:t>
            </a:fld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012D55-467C-44B8-A559-1CB315651AA8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B1B923-37EF-494A-8EB2-5D980FFDD69B}" type="datetimeFigureOut">
              <a:rPr lang="zh-CN" altLang="en-US"/>
              <a:t>2023/3/25</a:t>
            </a:fld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835E4C-9745-4045-9B66-20E8BFFB8660}" type="slidenum">
              <a:rPr lang="zh-CN" altLang="en-US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0B0823-2F12-4E3C-BBD2-83822B16BCF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719264"/>
            <a:ext cx="5384800" cy="2128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7600" y="4000501"/>
            <a:ext cx="5384800" cy="21304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D2402A-1720-4727-BAA4-E7DE4040A2A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6"/>
            <a:ext cx="7213600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1030" name="Line 15"/>
          <p:cNvSpPr>
            <a:spLocks noChangeShapeType="1"/>
          </p:cNvSpPr>
          <p:nvPr userDrawn="1"/>
        </p:nvSpPr>
        <p:spPr bwMode="auto">
          <a:xfrm>
            <a:off x="101601" y="1066800"/>
            <a:ext cx="9596967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DB8C9FA-8BD9-4F68-AF75-5CA35DCE042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6E08A286-00C4-468E-AAB3-CAD5A8BEE2AA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2023/3/25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59" name="Object 35"/>
          <p:cNvGraphicFramePr>
            <a:graphicFrameLocks noChangeAspect="1"/>
          </p:cNvGraphicFramePr>
          <p:nvPr userDrawn="1"/>
        </p:nvGraphicFramePr>
        <p:xfrm>
          <a:off x="3289301" y="18288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3" name="Image" r:id="rId10" imgW="5664200" imgH="3327400" progId="">
                  <p:embed/>
                </p:oleObj>
              </mc:Choice>
              <mc:Fallback>
                <p:oleObj name="Image" r:id="rId10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1" y="18288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1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2000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pic>
        <p:nvPicPr>
          <p:cNvPr id="1071" name="Picture 14" descr="未命名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200" y="345284"/>
            <a:ext cx="1758752" cy="1252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7" name="Line 15"/>
          <p:cNvSpPr>
            <a:spLocks noChangeShapeType="1"/>
          </p:cNvSpPr>
          <p:nvPr userDrawn="1"/>
        </p:nvSpPr>
        <p:spPr bwMode="auto">
          <a:xfrm>
            <a:off x="407368" y="1066800"/>
            <a:ext cx="9954839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</p:spPr>
        <p:txBody>
          <a:bodyPr/>
          <a:lstStyle/>
          <a:p>
            <a:pPr eaLnBrk="0" hangingPunct="0">
              <a:defRPr/>
            </a:pPr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9600" y="6415088"/>
            <a:ext cx="3860800" cy="3657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DFB3E5B0-26F3-4E0E-B9AC-0B2EFB2A149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60" name="Object 36"/>
          <p:cNvGraphicFramePr>
            <a:graphicFrameLocks noChangeAspect="1"/>
          </p:cNvGraphicFramePr>
          <p:nvPr userDrawn="1"/>
        </p:nvGraphicFramePr>
        <p:xfrm>
          <a:off x="2946401" y="1752600"/>
          <a:ext cx="8879417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4" name="Image" r:id="rId13" imgW="5664200" imgH="3327400" progId="">
                  <p:embed/>
                </p:oleObj>
              </mc:Choice>
              <mc:Fallback>
                <p:oleObj name="Image" r:id="rId13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1" y="1752600"/>
                        <a:ext cx="8879417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74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75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1"/>
            <a:ext cx="115824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613E7688-DE4D-426D-82C3-DF88435411F8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2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3600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电子科技大学 信息</a:t>
            </a:r>
            <a:r>
              <a:rPr lang="zh-CN" altLang="en-US" sz="1800" b="1" noProof="0">
                <a:ln>
                  <a:noFill/>
                </a:ln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sym typeface="+mn-ea"/>
              </a:rPr>
              <a:t>与通信</a:t>
            </a:r>
            <a:r>
              <a: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黑体" panose="02010609060101010101" charset="-122"/>
                <a:ea typeface="黑体" panose="02010609060101010101" charset="-122"/>
                <a:cs typeface="+mn-cs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2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7.wmf"/><Relationship Id="rId18" Type="http://schemas.openxmlformats.org/officeDocument/2006/relationships/image" Target="../media/image29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29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28.wmf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5" Type="http://schemas.openxmlformats.org/officeDocument/2006/relationships/oleObject" Target="../embeddings/oleObject28.bin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Relationship Id="rId14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8.bin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3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0" Type="http://schemas.openxmlformats.org/officeDocument/2006/relationships/image" Target="../media/image36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9.bin"/><Relationship Id="rId7" Type="http://schemas.openxmlformats.org/officeDocument/2006/relationships/oleObject" Target="../embeddings/oleObject4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40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39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5.jpe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4.jpeg"/><Relationship Id="rId5" Type="http://schemas.openxmlformats.org/officeDocument/2006/relationships/image" Target="../media/image42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4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6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9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8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1.jpeg"/><Relationship Id="rId5" Type="http://schemas.openxmlformats.org/officeDocument/2006/relationships/image" Target="../media/image50.wmf"/><Relationship Id="rId4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51.jpeg"/><Relationship Id="rId4" Type="http://schemas.openxmlformats.org/officeDocument/2006/relationships/image" Target="../media/image53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7" Type="http://schemas.openxmlformats.org/officeDocument/2006/relationships/image" Target="../media/image5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4.wmf"/><Relationship Id="rId4" Type="http://schemas.openxmlformats.org/officeDocument/2006/relationships/oleObject" Target="../embeddings/oleObject50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5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8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6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64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13" Type="http://schemas.openxmlformats.org/officeDocument/2006/relationships/image" Target="../media/image8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5.wmf"/><Relationship Id="rId12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3" Type="http://schemas.openxmlformats.org/officeDocument/2006/relationships/oleObject" Target="../embeddings/oleObject61.bin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6.wmf"/><Relationship Id="rId5" Type="http://schemas.openxmlformats.org/officeDocument/2006/relationships/oleObject" Target="../embeddings/oleObject62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4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70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71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6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74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76.w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5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7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2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emf"/><Relationship Id="rId13" Type="http://schemas.openxmlformats.org/officeDocument/2006/relationships/oleObject" Target="../embeddings/oleObject78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2.e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79.emf"/><Relationship Id="rId11" Type="http://schemas.openxmlformats.org/officeDocument/2006/relationships/oleObject" Target="../embeddings/oleObject77.bin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81.emf"/><Relationship Id="rId4" Type="http://schemas.openxmlformats.org/officeDocument/2006/relationships/image" Target="../media/image84.png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3.e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9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86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87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7.bin"/><Relationship Id="rId18" Type="http://schemas.openxmlformats.org/officeDocument/2006/relationships/image" Target="../media/image95.wmf"/><Relationship Id="rId26" Type="http://schemas.openxmlformats.org/officeDocument/2006/relationships/image" Target="../media/image99.wmf"/><Relationship Id="rId3" Type="http://schemas.openxmlformats.org/officeDocument/2006/relationships/oleObject" Target="../embeddings/oleObject82.bin"/><Relationship Id="rId21" Type="http://schemas.openxmlformats.org/officeDocument/2006/relationships/oleObject" Target="../embeddings/oleObject91.bin"/><Relationship Id="rId7" Type="http://schemas.openxmlformats.org/officeDocument/2006/relationships/oleObject" Target="../embeddings/oleObject84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89.bin"/><Relationship Id="rId25" Type="http://schemas.openxmlformats.org/officeDocument/2006/relationships/oleObject" Target="../embeddings/oleObject93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94.wmf"/><Relationship Id="rId20" Type="http://schemas.openxmlformats.org/officeDocument/2006/relationships/image" Target="../media/image96.wmf"/><Relationship Id="rId29" Type="http://schemas.openxmlformats.org/officeDocument/2006/relationships/oleObject" Target="../embeddings/oleObject95.bin"/><Relationship Id="rId1" Type="http://schemas.openxmlformats.org/officeDocument/2006/relationships/vmlDrawing" Target="../drawings/vmlDrawing30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6.bin"/><Relationship Id="rId24" Type="http://schemas.openxmlformats.org/officeDocument/2006/relationships/image" Target="../media/image98.wmf"/><Relationship Id="rId5" Type="http://schemas.openxmlformats.org/officeDocument/2006/relationships/oleObject" Target="../embeddings/oleObject83.bin"/><Relationship Id="rId15" Type="http://schemas.openxmlformats.org/officeDocument/2006/relationships/oleObject" Target="../embeddings/oleObject88.bin"/><Relationship Id="rId23" Type="http://schemas.openxmlformats.org/officeDocument/2006/relationships/oleObject" Target="../embeddings/oleObject92.bin"/><Relationship Id="rId28" Type="http://schemas.openxmlformats.org/officeDocument/2006/relationships/image" Target="../media/image100.wmf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90.bin"/><Relationship Id="rId4" Type="http://schemas.openxmlformats.org/officeDocument/2006/relationships/image" Target="../media/image88.wmf"/><Relationship Id="rId9" Type="http://schemas.openxmlformats.org/officeDocument/2006/relationships/oleObject" Target="../embeddings/oleObject85.bin"/><Relationship Id="rId14" Type="http://schemas.openxmlformats.org/officeDocument/2006/relationships/image" Target="../media/image93.wmf"/><Relationship Id="rId22" Type="http://schemas.openxmlformats.org/officeDocument/2006/relationships/image" Target="../media/image97.wmf"/><Relationship Id="rId27" Type="http://schemas.openxmlformats.org/officeDocument/2006/relationships/oleObject" Target="../embeddings/oleObject94.bin"/><Relationship Id="rId30" Type="http://schemas.openxmlformats.org/officeDocument/2006/relationships/image" Target="../media/image10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7.bin"/><Relationship Id="rId10" Type="http://schemas.openxmlformats.org/officeDocument/2006/relationships/image" Target="../media/image91.wmf"/><Relationship Id="rId4" Type="http://schemas.openxmlformats.org/officeDocument/2006/relationships/image" Target="../media/image88.wmf"/><Relationship Id="rId9" Type="http://schemas.openxmlformats.org/officeDocument/2006/relationships/oleObject" Target="../embeddings/oleObject99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6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" Type="http://schemas.openxmlformats.org/officeDocument/2006/relationships/notesSlide" Target="../notesSlides/notesSlide24.xml"/><Relationship Id="rId21" Type="http://schemas.openxmlformats.org/officeDocument/2006/relationships/image" Target="../media/image110.wmf"/><Relationship Id="rId7" Type="http://schemas.openxmlformats.org/officeDocument/2006/relationships/image" Target="../media/image103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8.wmf"/><Relationship Id="rId25" Type="http://schemas.openxmlformats.org/officeDocument/2006/relationships/image" Target="../media/image112.wmf"/><Relationship Id="rId2" Type="http://schemas.openxmlformats.org/officeDocument/2006/relationships/slideLayout" Target="../slideLayouts/slideLayout5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5.wmf"/><Relationship Id="rId24" Type="http://schemas.openxmlformats.org/officeDocument/2006/relationships/oleObject" Target="../embeddings/oleObject110.bin"/><Relationship Id="rId5" Type="http://schemas.openxmlformats.org/officeDocument/2006/relationships/image" Target="../media/image102.wmf"/><Relationship Id="rId15" Type="http://schemas.openxmlformats.org/officeDocument/2006/relationships/image" Target="../media/image107.wmf"/><Relationship Id="rId23" Type="http://schemas.openxmlformats.org/officeDocument/2006/relationships/image" Target="../media/image111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9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4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113.wmf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15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13.bin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1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ChangeArrowheads="1"/>
          </p:cNvSpPr>
          <p:nvPr/>
        </p:nvSpPr>
        <p:spPr bwMode="auto">
          <a:xfrm>
            <a:off x="767408" y="1522101"/>
            <a:ext cx="957706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zh-CN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r>
              <a:rPr lang="en-US" altLang="zh-CN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Discrete Fourier Transform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4000" dirty="0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—— DFT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349250"/>
            <a:ext cx="8229600" cy="6477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Verify:</a:t>
            </a:r>
          </a:p>
          <a:p>
            <a:pPr eaLnBrk="1" hangingPunct="1"/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358775" y="1212850"/>
          <a:ext cx="7300913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0" name="Equation" r:id="rId3" imgW="67665600" imgH="10972800" progId="Equation.DSMT4">
                  <p:embed/>
                </p:oleObj>
              </mc:Choice>
              <mc:Fallback>
                <p:oleObj name="Equation" r:id="rId3" imgW="67665600" imgH="10972800" progId="Equation.DSMT4">
                  <p:embed/>
                  <p:pic>
                    <p:nvPicPr>
                      <p:cNvPr id="0" name="图片 428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" y="1212850"/>
                        <a:ext cx="7300913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Object 5"/>
          <p:cNvGraphicFramePr>
            <a:graphicFrameLocks noChangeAspect="1"/>
          </p:cNvGraphicFramePr>
          <p:nvPr/>
        </p:nvGraphicFramePr>
        <p:xfrm>
          <a:off x="3405188" y="2465388"/>
          <a:ext cx="3621087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1" name="Equation" r:id="rId5" imgW="33528000" imgH="10363200" progId="Equation.DSMT4">
                  <p:embed/>
                </p:oleObj>
              </mc:Choice>
              <mc:Fallback>
                <p:oleObj name="Equation" r:id="rId5" imgW="33528000" imgH="10363200" progId="Equation.DSMT4">
                  <p:embed/>
                  <p:pic>
                    <p:nvPicPr>
                      <p:cNvPr id="0" name="图片 42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5188" y="2465388"/>
                        <a:ext cx="3621087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Object 6"/>
          <p:cNvGraphicFramePr>
            <a:graphicFrameLocks noChangeAspect="1"/>
          </p:cNvGraphicFramePr>
          <p:nvPr/>
        </p:nvGraphicFramePr>
        <p:xfrm>
          <a:off x="7283450" y="2468563"/>
          <a:ext cx="391795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2" name="Equation" r:id="rId7" imgW="36271200" imgH="10363200" progId="Equation.DSMT4">
                  <p:embed/>
                </p:oleObj>
              </mc:Choice>
              <mc:Fallback>
                <p:oleObj name="Equation" r:id="rId7" imgW="36271200" imgH="10363200" progId="Equation.DSMT4">
                  <p:embed/>
                  <p:pic>
                    <p:nvPicPr>
                      <p:cNvPr id="0" name="图片 4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2468563"/>
                        <a:ext cx="391795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3" name="Object 11"/>
          <p:cNvGraphicFramePr>
            <a:graphicFrameLocks noChangeAspect="1"/>
          </p:cNvGraphicFramePr>
          <p:nvPr/>
        </p:nvGraphicFramePr>
        <p:xfrm>
          <a:off x="3734494" y="5141410"/>
          <a:ext cx="3532188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13" name="Equation" r:id="rId9" imgW="34442400" imgH="10363200" progId="Equation.DSMT4">
                  <p:embed/>
                </p:oleObj>
              </mc:Choice>
              <mc:Fallback>
                <p:oleObj name="Equation" r:id="rId9" imgW="34442400" imgH="10363200" progId="Equation.DSMT4">
                  <p:embed/>
                  <p:pic>
                    <p:nvPicPr>
                      <p:cNvPr id="0" name="图片 4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4494" y="5141410"/>
                        <a:ext cx="3532188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4" name="Text Box 12"/>
          <p:cNvSpPr txBox="1">
            <a:spLocks noChangeArrowheads="1"/>
          </p:cNvSpPr>
          <p:nvPr/>
        </p:nvSpPr>
        <p:spPr bwMode="auto">
          <a:xfrm>
            <a:off x="1631504" y="5383504"/>
            <a:ext cx="1638639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Hence,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8" name="Group 17"/>
          <p:cNvGrpSpPr/>
          <p:nvPr/>
        </p:nvGrpSpPr>
        <p:grpSpPr bwMode="auto">
          <a:xfrm>
            <a:off x="1502722" y="3769021"/>
            <a:ext cx="7803448" cy="1191595"/>
            <a:chOff x="691" y="1632"/>
            <a:chExt cx="4908" cy="757"/>
          </a:xfrm>
        </p:grpSpPr>
        <p:graphicFrame>
          <p:nvGraphicFramePr>
            <p:cNvPr id="9" name="Object 6"/>
            <p:cNvGraphicFramePr>
              <a:graphicFrameLocks noChangeAspect="1"/>
            </p:cNvGraphicFramePr>
            <p:nvPr/>
          </p:nvGraphicFramePr>
          <p:xfrm>
            <a:off x="691" y="1632"/>
            <a:ext cx="3295" cy="7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4" name="Equation" r:id="rId11" imgW="50596800" imgH="10972800" progId="Equation.DSMT4">
                    <p:embed/>
                  </p:oleObj>
                </mc:Choice>
                <mc:Fallback>
                  <p:oleObj name="Equation" r:id="rId11" imgW="50596800" imgH="10972800" progId="Equation.DSMT4">
                    <p:embed/>
                    <p:pic>
                      <p:nvPicPr>
                        <p:cNvPr id="0" name="图片 428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91" y="1632"/>
                          <a:ext cx="3295" cy="7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Text Box 10"/>
            <p:cNvSpPr txBox="1">
              <a:spLocks noChangeArrowheads="1"/>
            </p:cNvSpPr>
            <p:nvPr/>
          </p:nvSpPr>
          <p:spPr bwMode="auto">
            <a:xfrm>
              <a:off x="3986" y="1632"/>
              <a:ext cx="1613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 is an integer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4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p"/>
      <p:bldP spid="7476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80944" y="3041966"/>
            <a:ext cx="7507288" cy="1527175"/>
            <a:chOff x="1824038" y="2278064"/>
            <a:chExt cx="7507288" cy="1527175"/>
          </a:xfrm>
        </p:grpSpPr>
        <p:sp>
          <p:nvSpPr>
            <p:cNvPr id="24578" name="Rectangle 2"/>
            <p:cNvSpPr>
              <a:spLocks noChangeArrowheads="1"/>
            </p:cNvSpPr>
            <p:nvPr/>
          </p:nvSpPr>
          <p:spPr bwMode="auto">
            <a:xfrm>
              <a:off x="1824038" y="2698750"/>
              <a:ext cx="792163" cy="5794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1" lang="zh-CN" altLang="en-US" sz="3200" b="1" dirty="0">
                  <a:latin typeface="Times New Roman" panose="02020603050405020304" pitchFamily="18" charset="0"/>
                </a:rPr>
                <a:t>②</a:t>
              </a:r>
              <a:r>
                <a:rPr kumimoji="1" lang="zh-CN" altLang="en-US" sz="3200" dirty="0">
                  <a:latin typeface="Times New Roman" panose="02020603050405020304" pitchFamily="18" charset="0"/>
                </a:rPr>
                <a:t> </a:t>
              </a:r>
            </a:p>
          </p:txBody>
        </p:sp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2616201" y="2278064"/>
            <a:ext cx="6715125" cy="152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86" name="公式" r:id="rId4" imgW="2895600" imgH="622300" progId="Equation.3">
                    <p:embed/>
                  </p:oleObj>
                </mc:Choice>
                <mc:Fallback>
                  <p:oleObj name="公式" r:id="rId4" imgW="2895600" imgH="622300" progId="Equation.3">
                    <p:embed/>
                    <p:pic>
                      <p:nvPicPr>
                        <p:cNvPr id="0" name="图片 156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16201" y="2278064"/>
                          <a:ext cx="6715125" cy="152717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580" name="Object 4"/>
          <p:cNvGraphicFramePr>
            <a:graphicFrameLocks noChangeAspect="1"/>
          </p:cNvGraphicFramePr>
          <p:nvPr/>
        </p:nvGraphicFramePr>
        <p:xfrm>
          <a:off x="6181608" y="4990562"/>
          <a:ext cx="3149896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7" name="Equation" r:id="rId6" imgW="1016000" imgH="431800" progId="Equation.DSMT4">
                  <p:embed/>
                </p:oleObj>
              </mc:Choice>
              <mc:Fallback>
                <p:oleObj name="Equation" r:id="rId6" imgW="1016000" imgH="431800" progId="Equation.DSMT4">
                  <p:embed/>
                  <p:pic>
                    <p:nvPicPr>
                      <p:cNvPr id="0" name="图片 156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608" y="4990562"/>
                        <a:ext cx="3149896" cy="1138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0"/>
          <p:cNvSpPr>
            <a:spLocks noChangeArrowheads="1"/>
          </p:cNvSpPr>
          <p:nvPr/>
        </p:nvSpPr>
        <p:spPr bwMode="auto">
          <a:xfrm>
            <a:off x="880745" y="1231265"/>
            <a:ext cx="9755505" cy="156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①              has period N,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                is DC component,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                 is the     </a:t>
            </a:r>
            <a:r>
              <a:rPr kumimoji="1" lang="en-US" altLang="zh-CN" sz="3200" b="1" dirty="0" err="1">
                <a:latin typeface="Times New Roman" panose="02020603050405020304" pitchFamily="18" charset="0"/>
              </a:rPr>
              <a:t>th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-harmonic.</a:t>
            </a:r>
            <a:r>
              <a:rPr kumimoji="1" lang="en-US" altLang="zh-CN" sz="1100" dirty="0">
                <a:latin typeface="Times New Roman" panose="02020603050405020304" pitchFamily="18" charset="0"/>
              </a:rPr>
              <a:t> 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4586" name="Object 11"/>
          <p:cNvGraphicFramePr>
            <a:graphicFrameLocks noChangeAspect="1"/>
          </p:cNvGraphicFramePr>
          <p:nvPr/>
        </p:nvGraphicFramePr>
        <p:xfrm>
          <a:off x="1419225" y="1231265"/>
          <a:ext cx="1262380" cy="562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8" name="公式" r:id="rId8" imgW="457200" imgH="203200" progId="Equation.3">
                  <p:embed/>
                </p:oleObj>
              </mc:Choice>
              <mc:Fallback>
                <p:oleObj name="公式" r:id="rId8" imgW="457200" imgH="203200" progId="Equation.3">
                  <p:embed/>
                  <p:pic>
                    <p:nvPicPr>
                      <p:cNvPr id="0" name="图片 15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1231265"/>
                        <a:ext cx="1262380" cy="5626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Object 12"/>
          <p:cNvGraphicFramePr>
            <a:graphicFrameLocks noChangeAspect="1"/>
          </p:cNvGraphicFramePr>
          <p:nvPr/>
        </p:nvGraphicFramePr>
        <p:xfrm>
          <a:off x="1419225" y="1728470"/>
          <a:ext cx="1801495" cy="560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89" name="公式" r:id="rId10" imgW="660400" imgH="203200" progId="Equation.3">
                  <p:embed/>
                </p:oleObj>
              </mc:Choice>
              <mc:Fallback>
                <p:oleObj name="公式" r:id="rId10" imgW="660400" imgH="203200" progId="Equation.3">
                  <p:embed/>
                  <p:pic>
                    <p:nvPicPr>
                      <p:cNvPr id="0" name="图片 15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1728470"/>
                        <a:ext cx="1801495" cy="5607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Object 13"/>
          <p:cNvGraphicFramePr>
            <a:graphicFrameLocks noChangeAspect="1"/>
          </p:cNvGraphicFramePr>
          <p:nvPr/>
        </p:nvGraphicFramePr>
        <p:xfrm>
          <a:off x="3825240" y="2289175"/>
          <a:ext cx="331470" cy="462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0" r:id="rId12" imgW="127000" imgH="177165" progId="Equation.3">
                  <p:embed/>
                </p:oleObj>
              </mc:Choice>
              <mc:Fallback>
                <p:oleObj r:id="rId12" imgW="127000" imgH="177165" progId="Equation.3">
                  <p:embed/>
                  <p:pic>
                    <p:nvPicPr>
                      <p:cNvPr id="0" name="图片 15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240" y="2289175"/>
                        <a:ext cx="331470" cy="4629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Object 14"/>
          <p:cNvGraphicFramePr>
            <a:graphicFrameLocks noChangeAspect="1"/>
          </p:cNvGraphicFramePr>
          <p:nvPr/>
        </p:nvGraphicFramePr>
        <p:xfrm>
          <a:off x="1419225" y="2289175"/>
          <a:ext cx="1237615" cy="551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1" name="公式" r:id="rId14" imgW="457200" imgH="203200" progId="Equation.3">
                  <p:embed/>
                </p:oleObj>
              </mc:Choice>
              <mc:Fallback>
                <p:oleObj name="公式" r:id="rId14" imgW="457200" imgH="203200" progId="Equation.3">
                  <p:embed/>
                  <p:pic>
                    <p:nvPicPr>
                      <p:cNvPr id="0" name="图片 15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9225" y="2289175"/>
                        <a:ext cx="1237615" cy="5511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3053416" y="78895"/>
          <a:ext cx="3960495" cy="925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2" name="公式" r:id="rId15" imgW="1536700" imgH="330200" progId="Equation.3">
                  <p:embed/>
                </p:oleObj>
              </mc:Choice>
              <mc:Fallback>
                <p:oleObj name="公式" r:id="rId15" imgW="1536700" imgH="330200" progId="Equation.3">
                  <p:embed/>
                  <p:pic>
                    <p:nvPicPr>
                      <p:cNvPr id="0" name="图片 156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3416" y="78895"/>
                        <a:ext cx="3960495" cy="925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239841" y="1231579"/>
          <a:ext cx="327660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93" name="公式" r:id="rId17" imgW="1295400" imgH="203200" progId="Equation.3">
                  <p:embed/>
                </p:oleObj>
              </mc:Choice>
              <mc:Fallback>
                <p:oleObj name="公式" r:id="rId17" imgW="1295400" imgH="203200" progId="Equation.3">
                  <p:embed/>
                  <p:pic>
                    <p:nvPicPr>
                      <p:cNvPr id="0" name="图片 156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9841" y="1231579"/>
                        <a:ext cx="327660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9496" y="368445"/>
            <a:ext cx="8208912" cy="64807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>
                <a:latin typeface="Times New Roman" panose="02020603050405020304" pitchFamily="18" charset="0"/>
              </a:rPr>
              <a:t>Example</a:t>
            </a:r>
            <a:r>
              <a:rPr lang="en-US" altLang="zh-CN" sz="3200" dirty="0">
                <a:latin typeface="Times New Roman" panose="02020603050405020304" pitchFamily="18" charset="0"/>
              </a:rPr>
              <a:t>:</a:t>
            </a:r>
            <a:r>
              <a:rPr lang="en-US" altLang="zh-CN" sz="3200" b="1" dirty="0">
                <a:latin typeface="Times New Roman" panose="02020603050405020304" pitchFamily="18" charset="0"/>
              </a:rPr>
              <a:t> Consider the length-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 sequence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76806" name="Object 6"/>
          <p:cNvGraphicFramePr>
            <a:graphicFrameLocks noChangeAspect="1"/>
          </p:cNvGraphicFramePr>
          <p:nvPr/>
        </p:nvGraphicFramePr>
        <p:xfrm>
          <a:off x="2240851" y="1378672"/>
          <a:ext cx="3689350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50" name="Equation" r:id="rId3" imgW="1384300" imgH="457200" progId="Equation.DSMT4">
                  <p:embed/>
                </p:oleObj>
              </mc:Choice>
              <mc:Fallback>
                <p:oleObj name="Equation" r:id="rId3" imgW="1384300" imgH="457200" progId="Equation.DSMT4">
                  <p:embed/>
                  <p:pic>
                    <p:nvPicPr>
                      <p:cNvPr id="0" name="图片 5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0851" y="1378672"/>
                        <a:ext cx="3689350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559496" y="3092537"/>
            <a:ext cx="453650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Its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-point DFT is given by: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pSp>
        <p:nvGrpSpPr>
          <p:cNvPr id="76812" name="Group 12"/>
          <p:cNvGrpSpPr/>
          <p:nvPr/>
        </p:nvGrpSpPr>
        <p:grpSpPr bwMode="auto">
          <a:xfrm>
            <a:off x="2135560" y="4256335"/>
            <a:ext cx="5340350" cy="1441450"/>
            <a:chOff x="912" y="2784"/>
            <a:chExt cx="3364" cy="908"/>
          </a:xfrm>
        </p:grpSpPr>
        <p:graphicFrame>
          <p:nvGraphicFramePr>
            <p:cNvPr id="22534" name="Object 9"/>
            <p:cNvGraphicFramePr>
              <a:graphicFrameLocks noChangeAspect="1"/>
            </p:cNvGraphicFramePr>
            <p:nvPr/>
          </p:nvGraphicFramePr>
          <p:xfrm>
            <a:off x="912" y="2784"/>
            <a:ext cx="3272" cy="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1" name="Equation" r:id="rId5" imgW="2006600" imgH="431800" progId="Equation.DSMT4">
                    <p:embed/>
                  </p:oleObj>
                </mc:Choice>
                <mc:Fallback>
                  <p:oleObj name="Equation" r:id="rId5" imgW="2006600" imgH="431800" progId="Equation.DSMT4">
                    <p:embed/>
                    <p:pic>
                      <p:nvPicPr>
                        <p:cNvPr id="0" name="图片 52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2784"/>
                          <a:ext cx="3272" cy="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35" name="Object 10"/>
            <p:cNvGraphicFramePr>
              <a:graphicFrameLocks noChangeAspect="1"/>
            </p:cNvGraphicFramePr>
            <p:nvPr/>
          </p:nvGraphicFramePr>
          <p:xfrm>
            <a:off x="2976" y="3408"/>
            <a:ext cx="1300" cy="2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52" name="Equation" r:id="rId7" imgW="812165" imgH="177800" progId="Equation.DSMT4">
                    <p:embed/>
                  </p:oleObj>
                </mc:Choice>
                <mc:Fallback>
                  <p:oleObj name="Equation" r:id="rId7" imgW="812165" imgH="177800" progId="Equation.DSMT4">
                    <p:embed/>
                    <p:pic>
                      <p:nvPicPr>
                        <p:cNvPr id="0" name="图片 52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3408"/>
                          <a:ext cx="1300" cy="2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6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  <p:bldP spid="768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67644" y="335639"/>
            <a:ext cx="8228756" cy="6622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b="1" u="sng" dirty="0">
                <a:latin typeface="Times New Roman" panose="02020603050405020304" pitchFamily="18" charset="0"/>
              </a:rPr>
              <a:t>Example:</a:t>
            </a:r>
            <a:r>
              <a:rPr lang="en-US" altLang="zh-CN" sz="3200" b="1" dirty="0">
                <a:latin typeface="Times New Roman" panose="02020603050405020304" pitchFamily="18" charset="0"/>
              </a:rPr>
              <a:t> Consider the length-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N</a:t>
            </a:r>
            <a:r>
              <a:rPr lang="en-US" altLang="zh-CN" sz="3200" b="1" dirty="0">
                <a:latin typeface="Times New Roman" panose="02020603050405020304" pitchFamily="18" charset="0"/>
              </a:rPr>
              <a:t> sequence </a:t>
            </a:r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1559496" y="2197515"/>
            <a:ext cx="74088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Using a trigonometric identity we can write:</a:t>
            </a:r>
            <a:endParaRPr kumimoji="1"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8858" name="Object 10"/>
          <p:cNvGraphicFramePr>
            <a:graphicFrameLocks noChangeAspect="1"/>
          </p:cNvGraphicFramePr>
          <p:nvPr/>
        </p:nvGraphicFramePr>
        <p:xfrm>
          <a:off x="2189164" y="2846388"/>
          <a:ext cx="50450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4" name="Equation" r:id="rId3" imgW="1777365" imgH="393700" progId="Equation.DSMT4">
                  <p:embed/>
                </p:oleObj>
              </mc:Choice>
              <mc:Fallback>
                <p:oleObj name="Equation" r:id="rId3" imgW="1777365" imgH="393700" progId="Equation.DSMT4">
                  <p:embed/>
                  <p:pic>
                    <p:nvPicPr>
                      <p:cNvPr id="0" name="图片 63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4" y="2846388"/>
                        <a:ext cx="5045075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9" name="Object 11"/>
          <p:cNvGraphicFramePr>
            <a:graphicFrameLocks noChangeAspect="1"/>
          </p:cNvGraphicFramePr>
          <p:nvPr/>
        </p:nvGraphicFramePr>
        <p:xfrm>
          <a:off x="7299325" y="2916238"/>
          <a:ext cx="27590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5" name="Equation" r:id="rId5" imgW="25603200" imgH="9448800" progId="Equation.DSMT4">
                  <p:embed/>
                </p:oleObj>
              </mc:Choice>
              <mc:Fallback>
                <p:oleObj name="Equation" r:id="rId5" imgW="25603200" imgH="9448800" progId="Equation.DSMT4">
                  <p:embed/>
                  <p:pic>
                    <p:nvPicPr>
                      <p:cNvPr id="0" name="图片 63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9325" y="2916238"/>
                        <a:ext cx="2759075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2" name="Object 14"/>
          <p:cNvGraphicFramePr>
            <a:graphicFrameLocks noChangeAspect="1"/>
          </p:cNvGraphicFramePr>
          <p:nvPr/>
        </p:nvGraphicFramePr>
        <p:xfrm>
          <a:off x="1890395" y="1455420"/>
          <a:ext cx="7382510" cy="628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6" name="Equation" r:id="rId7" imgW="2286000" imgH="203200" progId="Equation.3">
                  <p:embed/>
                </p:oleObj>
              </mc:Choice>
              <mc:Fallback>
                <p:oleObj name="Equation" r:id="rId7" imgW="2286000" imgH="203200" progId="Equation.3">
                  <p:embed/>
                  <p:pic>
                    <p:nvPicPr>
                      <p:cNvPr id="0" name="图片 63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395" y="1455420"/>
                        <a:ext cx="7382510" cy="6280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2189163" y="4241801"/>
          <a:ext cx="29400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97" name="Equation" r:id="rId9" imgW="1193800" imgH="431800" progId="Equation.DSMT4">
                  <p:embed/>
                </p:oleObj>
              </mc:Choice>
              <mc:Fallback>
                <p:oleObj name="Equation" r:id="rId9" imgW="1193800" imgH="431800" progId="Equation.DSMT4">
                  <p:embed/>
                  <p:pic>
                    <p:nvPicPr>
                      <p:cNvPr id="0" name="图片 63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4241801"/>
                        <a:ext cx="29400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9"/>
          <p:cNvGrpSpPr/>
          <p:nvPr/>
        </p:nvGrpSpPr>
        <p:grpSpPr bwMode="auto">
          <a:xfrm>
            <a:off x="5129213" y="4233864"/>
            <a:ext cx="4724400" cy="1762125"/>
            <a:chOff x="2160" y="2352"/>
            <a:chExt cx="2976" cy="1110"/>
          </a:xfrm>
        </p:grpSpPr>
        <p:graphicFrame>
          <p:nvGraphicFramePr>
            <p:cNvPr id="24585" name="Object 6"/>
            <p:cNvGraphicFramePr>
              <a:graphicFrameLocks noChangeAspect="1"/>
            </p:cNvGraphicFramePr>
            <p:nvPr/>
          </p:nvGraphicFramePr>
          <p:xfrm>
            <a:off x="2160" y="2352"/>
            <a:ext cx="2976" cy="7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8" name="Equation" r:id="rId11" imgW="1892300" imgH="457200" progId="Equation.DSMT4">
                    <p:embed/>
                  </p:oleObj>
                </mc:Choice>
                <mc:Fallback>
                  <p:oleObj name="Equation" r:id="rId11" imgW="1892300" imgH="457200" progId="Equation.DSMT4">
                    <p:embed/>
                    <p:pic>
                      <p:nvPicPr>
                        <p:cNvPr id="0" name="图片 6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2352"/>
                          <a:ext cx="2976" cy="7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586" name="Object 7"/>
            <p:cNvGraphicFramePr>
              <a:graphicFrameLocks noChangeAspect="1"/>
            </p:cNvGraphicFramePr>
            <p:nvPr/>
          </p:nvGraphicFramePr>
          <p:xfrm>
            <a:off x="3552" y="3168"/>
            <a:ext cx="134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99" name="Equation" r:id="rId13" imgW="812165" imgH="177800" progId="Equation.DSMT4">
                    <p:embed/>
                  </p:oleObj>
                </mc:Choice>
                <mc:Fallback>
                  <p:oleObj name="Equation" r:id="rId13" imgW="812165" imgH="177800" progId="Equation.DSMT4">
                    <p:embed/>
                    <p:pic>
                      <p:nvPicPr>
                        <p:cNvPr id="0" name="图片 63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3168"/>
                          <a:ext cx="134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8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8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8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 build="p"/>
      <p:bldP spid="788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6888" y="1127144"/>
            <a:ext cx="8229600" cy="63023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Making use of the identity:</a:t>
            </a:r>
          </a:p>
          <a:p>
            <a:pPr eaLnBrk="1" hangingPunct="1"/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81937" name="Group 17"/>
          <p:cNvGrpSpPr/>
          <p:nvPr/>
        </p:nvGrpSpPr>
        <p:grpSpPr bwMode="auto">
          <a:xfrm>
            <a:off x="1809751" y="2093896"/>
            <a:ext cx="7780338" cy="1282700"/>
            <a:chOff x="729" y="1584"/>
            <a:chExt cx="4901" cy="808"/>
          </a:xfrm>
        </p:grpSpPr>
        <p:graphicFrame>
          <p:nvGraphicFramePr>
            <p:cNvPr id="25608" name="Object 6"/>
            <p:cNvGraphicFramePr>
              <a:graphicFrameLocks noChangeAspect="1"/>
            </p:cNvGraphicFramePr>
            <p:nvPr/>
          </p:nvGraphicFramePr>
          <p:xfrm>
            <a:off x="729" y="1632"/>
            <a:ext cx="3216" cy="7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1" name="Equation" r:id="rId3" imgW="49377600" imgH="10972800" progId="Equation.DSMT4">
                    <p:embed/>
                  </p:oleObj>
                </mc:Choice>
                <mc:Fallback>
                  <p:oleObj name="Equation" r:id="rId3" imgW="49377600" imgH="10972800" progId="Equation.DSMT4">
                    <p:embed/>
                    <p:pic>
                      <p:nvPicPr>
                        <p:cNvPr id="0" name="图片 72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9" y="1632"/>
                          <a:ext cx="3216" cy="7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09" name="Text Box 10"/>
            <p:cNvSpPr txBox="1">
              <a:spLocks noChangeArrowheads="1"/>
            </p:cNvSpPr>
            <p:nvPr/>
          </p:nvSpPr>
          <p:spPr bwMode="auto">
            <a:xfrm>
              <a:off x="4015" y="1584"/>
              <a:ext cx="1615" cy="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3200" i="1" dirty="0">
                  <a:latin typeface="Times New Roman" panose="02020603050405020304" pitchFamily="18" charset="0"/>
                </a:rPr>
                <a:t>m</a:t>
              </a:r>
              <a:r>
                <a:rPr lang="en-US" altLang="zh-CN" sz="3200" dirty="0">
                  <a:latin typeface="Times New Roman" panose="02020603050405020304" pitchFamily="18" charset="0"/>
                </a:rPr>
                <a:t> is an integer</a:t>
              </a:r>
              <a:endParaRPr lang="en-US" altLang="zh-CN" sz="24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1932" name="Text Box 12"/>
          <p:cNvSpPr txBox="1">
            <a:spLocks noChangeArrowheads="1"/>
          </p:cNvSpPr>
          <p:nvPr/>
        </p:nvSpPr>
        <p:spPr bwMode="auto">
          <a:xfrm>
            <a:off x="1559496" y="3590198"/>
            <a:ext cx="1520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we get: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81936" name="Group 16"/>
          <p:cNvGrpSpPr/>
          <p:nvPr/>
        </p:nvGrpSpPr>
        <p:grpSpPr bwMode="auto">
          <a:xfrm>
            <a:off x="2783632" y="4169636"/>
            <a:ext cx="7067550" cy="1727200"/>
            <a:chOff x="1248" y="2640"/>
            <a:chExt cx="4452" cy="1088"/>
          </a:xfrm>
        </p:grpSpPr>
        <p:graphicFrame>
          <p:nvGraphicFramePr>
            <p:cNvPr id="25606" name="Object 14"/>
            <p:cNvGraphicFramePr>
              <a:graphicFrameLocks noChangeAspect="1"/>
            </p:cNvGraphicFramePr>
            <p:nvPr/>
          </p:nvGraphicFramePr>
          <p:xfrm>
            <a:off x="1248" y="2640"/>
            <a:ext cx="3168" cy="10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2" name="Equation" r:id="rId5" imgW="49682400" imgH="17068800" progId="Equation.DSMT4">
                    <p:embed/>
                  </p:oleObj>
                </mc:Choice>
                <mc:Fallback>
                  <p:oleObj name="Equation" r:id="rId5" imgW="49682400" imgH="17068800" progId="Equation.DSMT4">
                    <p:embed/>
                    <p:pic>
                      <p:nvPicPr>
                        <p:cNvPr id="0" name="图片 72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40"/>
                          <a:ext cx="3168" cy="10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7" name="Object 15"/>
            <p:cNvGraphicFramePr>
              <a:graphicFrameLocks noChangeAspect="1"/>
            </p:cNvGraphicFramePr>
            <p:nvPr/>
          </p:nvGraphicFramePr>
          <p:xfrm>
            <a:off x="4416" y="3043"/>
            <a:ext cx="1284" cy="2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03" name="Equation" r:id="rId7" imgW="812165" imgH="177800" progId="Equation.DSMT4">
                    <p:embed/>
                  </p:oleObj>
                </mc:Choice>
                <mc:Fallback>
                  <p:oleObj name="Equation" r:id="rId7" imgW="812165" imgH="177800" progId="Equation.DSMT4">
                    <p:embed/>
                    <p:pic>
                      <p:nvPicPr>
                        <p:cNvPr id="0" name="图片 72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16" y="3043"/>
                          <a:ext cx="1284" cy="28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  <p:bldP spid="81932" grpId="0"/>
      <p:bldP spid="10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71664" y="332656"/>
            <a:ext cx="3816424" cy="755313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</a:rPr>
              <a:t>When N=16, r=3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00125" y="1330325"/>
            <a:ext cx="5673725" cy="4412350"/>
            <a:chOff x="1000125" y="1330325"/>
            <a:chExt cx="5673725" cy="4412350"/>
          </a:xfrm>
        </p:grpSpPr>
        <p:graphicFrame>
          <p:nvGraphicFramePr>
            <p:cNvPr id="88068" name="Object 4"/>
            <p:cNvGraphicFramePr>
              <a:graphicFrameLocks noChangeAspect="1"/>
            </p:cNvGraphicFramePr>
            <p:nvPr/>
          </p:nvGraphicFramePr>
          <p:xfrm>
            <a:off x="1000125" y="1330325"/>
            <a:ext cx="5673725" cy="5540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8" name="Equation" r:id="rId4" imgW="49987200" imgH="4876800" progId="Equation.DSMT4">
                    <p:embed/>
                  </p:oleObj>
                </mc:Choice>
                <mc:Fallback>
                  <p:oleObj name="Equation" r:id="rId4" imgW="49987200" imgH="4876800" progId="Equation.DSMT4">
                    <p:embed/>
                    <p:pic>
                      <p:nvPicPr>
                        <p:cNvPr id="0" name="图片 82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0125" y="1330325"/>
                          <a:ext cx="5673725" cy="5540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448" y="2022904"/>
              <a:ext cx="4968552" cy="3719771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6096000" y="1300163"/>
            <a:ext cx="5282158" cy="4470417"/>
            <a:chOff x="6096000" y="1300163"/>
            <a:chExt cx="5282158" cy="4470417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2022904"/>
              <a:ext cx="5282158" cy="3747676"/>
            </a:xfrm>
            <a:prstGeom prst="rect">
              <a:avLst/>
            </a:prstGeom>
          </p:spPr>
        </p:pic>
        <p:graphicFrame>
          <p:nvGraphicFramePr>
            <p:cNvPr id="10" name="Object 4"/>
            <p:cNvGraphicFramePr>
              <a:graphicFrameLocks noChangeAspect="1"/>
            </p:cNvGraphicFramePr>
            <p:nvPr/>
          </p:nvGraphicFramePr>
          <p:xfrm>
            <a:off x="7404100" y="1300163"/>
            <a:ext cx="2665413" cy="5540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79" name="Equation" r:id="rId8" imgW="23469600" imgH="4876800" progId="Equation.DSMT4">
                    <p:embed/>
                  </p:oleObj>
                </mc:Choice>
                <mc:Fallback>
                  <p:oleObj name="Equation" r:id="rId8" imgW="23469600" imgH="4876800" progId="Equation.DSMT4">
                    <p:embed/>
                    <p:pic>
                      <p:nvPicPr>
                        <p:cNvPr id="0" name="图片 82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04100" y="1300163"/>
                          <a:ext cx="2665413" cy="5540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629400" cy="792162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Matrix Relations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82948" name="Object 4"/>
          <p:cNvGraphicFramePr>
            <a:graphicFrameLocks noChangeAspect="1"/>
          </p:cNvGraphicFramePr>
          <p:nvPr/>
        </p:nvGraphicFramePr>
        <p:xfrm>
          <a:off x="851853" y="1274445"/>
          <a:ext cx="4907280" cy="103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Equation" r:id="rId3" imgW="2044700" imgH="431800" progId="Equation.DSMT4">
                  <p:embed/>
                </p:oleObj>
              </mc:Choice>
              <mc:Fallback>
                <p:oleObj name="Equation" r:id="rId3" imgW="2044700" imgH="431800" progId="Equation.DSMT4">
                  <p:embed/>
                  <p:pic>
                    <p:nvPicPr>
                      <p:cNvPr id="0" name="图片 9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853" y="1274445"/>
                        <a:ext cx="4907280" cy="1036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9" name="Text Box 5"/>
          <p:cNvSpPr txBox="1">
            <a:spLocks noChangeArrowheads="1"/>
          </p:cNvSpPr>
          <p:nvPr/>
        </p:nvSpPr>
        <p:spPr bwMode="auto">
          <a:xfrm>
            <a:off x="5908040" y="1151255"/>
            <a:ext cx="4886960" cy="1396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可写成向量形式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kumimoji="1" lang="en-US" altLang="zh-CN" sz="2800" b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baseline="-25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X=[X[0]  X[1]  … X[N-1]]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</a:p>
          <a:p>
            <a:pPr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=[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[0]   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[1]   … </a:t>
            </a:r>
            <a:r>
              <a:rPr kumimoji="1" lang="en-US" altLang="zh-CN" sz="2800" b="1" i="1" dirty="0">
                <a:latin typeface="Times New Roman" panose="02020603050405020304" pitchFamily="18" charset="0"/>
                <a:sym typeface="+mn-ea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sym typeface="+mn-ea"/>
              </a:rPr>
              <a:t>[N-1]]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sym typeface="+mn-ea"/>
              </a:rPr>
              <a:t>T</a:t>
            </a:r>
            <a:endParaRPr kumimoji="1" lang="en-US" altLang="zh-CN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  <p:graphicFrame>
        <p:nvGraphicFramePr>
          <p:cNvPr id="8397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41438"/>
              </p:ext>
            </p:extLst>
          </p:nvPr>
        </p:nvGraphicFramePr>
        <p:xfrm>
          <a:off x="983432" y="2755265"/>
          <a:ext cx="6985000" cy="336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Equation" r:id="rId5" imgW="2476500" imgH="1193800" progId="Equation.DSMT4">
                  <p:embed/>
                </p:oleObj>
              </mc:Choice>
              <mc:Fallback>
                <p:oleObj name="Equation" r:id="rId5" imgW="2476500" imgH="1193800" progId="Equation.DSMT4">
                  <p:embed/>
                  <p:pic>
                    <p:nvPicPr>
                      <p:cNvPr id="0" name="图片 102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755265"/>
                        <a:ext cx="6985000" cy="336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29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7745" y="1066800"/>
            <a:ext cx="1584325" cy="53086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IDFT:</a:t>
            </a:r>
          </a:p>
        </p:txBody>
      </p:sp>
      <p:graphicFrame>
        <p:nvGraphicFramePr>
          <p:cNvPr id="84996" name="Object 4"/>
          <p:cNvGraphicFramePr>
            <a:graphicFrameLocks noChangeAspect="1"/>
          </p:cNvGraphicFramePr>
          <p:nvPr/>
        </p:nvGraphicFramePr>
        <p:xfrm>
          <a:off x="1007745" y="1536700"/>
          <a:ext cx="4907915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3" imgW="2235200" imgH="431800" progId="Equation.DSMT4">
                  <p:embed/>
                </p:oleObj>
              </mc:Choice>
              <mc:Fallback>
                <p:oleObj name="Equation" r:id="rId3" imgW="2235200" imgH="431800" progId="Equation.DSMT4">
                  <p:embed/>
                  <p:pic>
                    <p:nvPicPr>
                      <p:cNvPr id="0" name="图片 11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745" y="1536700"/>
                        <a:ext cx="4907915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6576695" y="1297940"/>
            <a:ext cx="4059555" cy="959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同样可表示为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=D</a:t>
            </a:r>
            <a:r>
              <a:rPr kumimoji="1"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</a:t>
            </a:r>
            <a:r>
              <a:rPr kumimoji="1" lang="en-US" altLang="zh-CN" sz="2800" b="1" baseline="3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-1</a:t>
            </a:r>
            <a:r>
              <a:rPr kumimoji="1"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eaLnBrk="1" hangingPunct="1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IDFT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矩阵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629400" cy="792162"/>
          </a:xfrm>
        </p:spPr>
        <p:txBody>
          <a:bodyPr/>
          <a:lstStyle/>
          <a:p>
            <a:pPr algn="ctr" eaLnBrk="1" hangingPunct="1"/>
            <a:r>
              <a:rPr lang="en-US" altLang="zh-CN" dirty="0">
                <a:latin typeface="Times New Roman" panose="02020603050405020304" pitchFamily="18" charset="0"/>
              </a:rPr>
              <a:t>Matrix Relations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1007547" y="2715667"/>
          <a:ext cx="7588250" cy="333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8" name="Equation" r:id="rId5" imgW="2717800" imgH="1193800" progId="Equation.DSMT4">
                  <p:embed/>
                </p:oleObj>
              </mc:Choice>
              <mc:Fallback>
                <p:oleObj name="Equation" r:id="rId5" imgW="2717800" imgH="1193800" progId="Equation.DSMT4">
                  <p:embed/>
                  <p:pic>
                    <p:nvPicPr>
                      <p:cNvPr id="0" name="图片 123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7547" y="2715667"/>
                        <a:ext cx="7588250" cy="333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2" name="Text Box 6"/>
          <p:cNvSpPr txBox="1">
            <a:spLocks noChangeArrowheads="1"/>
          </p:cNvSpPr>
          <p:nvPr/>
        </p:nvSpPr>
        <p:spPr bwMode="auto">
          <a:xfrm>
            <a:off x="8725535" y="3632835"/>
            <a:ext cx="2948305" cy="58356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D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603050405020304" pitchFamily="18" charset="0"/>
              </a:rPr>
              <a:t>-1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= (D</a:t>
            </a:r>
            <a:r>
              <a:rPr kumimoji="1" lang="en-US" altLang="zh-CN" sz="3200" b="1" baseline="-25000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baseline="30000" dirty="0">
                <a:latin typeface="Times New Roman" panose="02020603050405020304" pitchFamily="18" charset="0"/>
              </a:rPr>
              <a:t>*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) / N</a:t>
            </a:r>
            <a:endParaRPr kumimoji="1" lang="zh-CN" altLang="en-US" sz="32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4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8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60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9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84997" grpId="0" bldLvl="0" animBg="1"/>
      <p:bldP spid="86022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528" y="332656"/>
            <a:ext cx="8370888" cy="701675"/>
          </a:xfrm>
        </p:spPr>
        <p:txBody>
          <a:bodyPr/>
          <a:lstStyle/>
          <a:p>
            <a:pPr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DFT Computation Using MATLAB</a:t>
            </a:r>
            <a:endParaRPr lang="zh-CN" altLang="en-US" sz="3600" i="1" dirty="0">
              <a:latin typeface="Times New Roman" panose="02020603050405020304" pitchFamily="18" charset="0"/>
            </a:endParaRP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1" y="1719263"/>
            <a:ext cx="8435975" cy="44116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The functions to compute the DFT and the IDFT are </a:t>
            </a: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FFT</a:t>
            </a:r>
            <a:r>
              <a:rPr lang="en-US" altLang="zh-CN" sz="320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and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IFFT</a:t>
            </a:r>
            <a:r>
              <a:rPr lang="en-US" altLang="zh-CN" sz="3200">
                <a:solidFill>
                  <a:srgbClr val="FFFF00"/>
                </a:solidFill>
                <a:latin typeface="Times New Roman" panose="02020603050405020304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These functions make use of FFT algorithms which are computationally highly efficient compared to the direct computation.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</a:rPr>
              <a:t>From O(n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) to O(nlog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n)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Programs 5_1.m</a:t>
            </a:r>
            <a:r>
              <a:rPr lang="en-US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and </a:t>
            </a:r>
            <a:r>
              <a:rPr lang="en-US" altLang="zh-CN" sz="3200">
                <a:solidFill>
                  <a:srgbClr val="F80808"/>
                </a:solidFill>
                <a:latin typeface="Times New Roman" panose="02020603050405020304" pitchFamily="18" charset="0"/>
              </a:rPr>
              <a:t>5_2.m</a:t>
            </a:r>
            <a:r>
              <a:rPr lang="en-US" altLang="zh-CN" sz="3200">
                <a:solidFill>
                  <a:srgbClr val="0066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illustrate the use of these functions.</a:t>
            </a:r>
          </a:p>
          <a:p>
            <a:pPr eaLnBrk="1" hangingPunct="1">
              <a:lnSpc>
                <a:spcPct val="90000"/>
              </a:lnSpc>
            </a:pP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5440" y="0"/>
            <a:ext cx="8208962" cy="1052964"/>
          </a:xfrm>
        </p:spPr>
        <p:txBody>
          <a:bodyPr/>
          <a:lstStyle/>
          <a:p>
            <a:pPr eaLnBrk="1" hangingPunct="1"/>
            <a:r>
              <a:rPr lang="en-US" altLang="zh-CN" b="1" u="sng" dirty="0">
                <a:latin typeface="Times New Roman" panose="02020603050405020304" pitchFamily="18" charset="0"/>
              </a:rPr>
              <a:t>Example</a:t>
            </a:r>
            <a:r>
              <a:rPr lang="en-US" altLang="zh-CN" b="1" dirty="0">
                <a:latin typeface="Times New Roman" panose="02020603050405020304" pitchFamily="18" charset="0"/>
              </a:rPr>
              <a:t> - </a:t>
            </a:r>
            <a:r>
              <a:rPr lang="en-US" altLang="zh-CN" b="1" dirty="0">
                <a:solidFill>
                  <a:srgbClr val="F80808"/>
                </a:solidFill>
                <a:latin typeface="Times New Roman" panose="02020603050405020304" pitchFamily="18" charset="0"/>
              </a:rPr>
              <a:t>Program 5_3.m</a:t>
            </a:r>
            <a:r>
              <a:rPr lang="en-US" altLang="zh-CN" b="1" dirty="0">
                <a:latin typeface="Times New Roman" panose="02020603050405020304" pitchFamily="18" charset="0"/>
              </a:rPr>
              <a:t> can be used to compute the DFT and the DTFT of the sequence: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/>
        </p:nvGraphicFramePr>
        <p:xfrm>
          <a:off x="1559496" y="1331033"/>
          <a:ext cx="56388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72" name="Equation" r:id="rId4" imgW="2070100" imgH="203200" progId="Equation.DSMT4">
                  <p:embed/>
                </p:oleObj>
              </mc:Choice>
              <mc:Fallback>
                <p:oleObj name="Equation" r:id="rId4" imgW="2070100" imgH="203200" progId="Equation.DSMT4">
                  <p:embed/>
                  <p:pic>
                    <p:nvPicPr>
                      <p:cNvPr id="0" name="图片 184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9496" y="1331033"/>
                        <a:ext cx="56388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8071" name="Group 7"/>
          <p:cNvGrpSpPr/>
          <p:nvPr/>
        </p:nvGrpSpPr>
        <p:grpSpPr bwMode="auto">
          <a:xfrm>
            <a:off x="7680077" y="4293096"/>
            <a:ext cx="3248025" cy="460375"/>
            <a:chOff x="3858" y="2976"/>
            <a:chExt cx="2046" cy="290"/>
          </a:xfrm>
          <a:solidFill>
            <a:schemeClr val="accent5"/>
          </a:solidFill>
        </p:grpSpPr>
        <p:sp>
          <p:nvSpPr>
            <p:cNvPr id="40968" name="Oval 8"/>
            <p:cNvSpPr>
              <a:spLocks noChangeArrowheads="1"/>
            </p:cNvSpPr>
            <p:nvPr/>
          </p:nvSpPr>
          <p:spPr bwMode="auto">
            <a:xfrm>
              <a:off x="3858" y="3080"/>
              <a:ext cx="78" cy="7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0969" name="Text Box 9"/>
            <p:cNvSpPr txBox="1">
              <a:spLocks noChangeArrowheads="1"/>
            </p:cNvSpPr>
            <p:nvPr/>
          </p:nvSpPr>
          <p:spPr bwMode="auto">
            <a:xfrm>
              <a:off x="3936" y="2976"/>
              <a:ext cx="196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indicates DFT samples</a:t>
              </a:r>
              <a:endParaRPr lang="en-US" altLang="zh-CN" sz="2800" b="1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7540625" y="2864932"/>
            <a:ext cx="1871662" cy="52322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2800" b="1" dirty="0" err="1">
                <a:latin typeface="Times New Roman" panose="02020603050405020304" pitchFamily="18" charset="0"/>
              </a:rPr>
              <a:t>fft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(x, 16)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2168682"/>
            <a:ext cx="5120035" cy="38331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80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905000" y="228600"/>
            <a:ext cx="67056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4000" dirty="0">
                <a:latin typeface="Arial" panose="020B0604020202020204" pitchFamily="34" charset="0"/>
              </a:rPr>
              <a:t>Outline</a:t>
            </a:r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1559496" y="1154108"/>
            <a:ext cx="9299376" cy="5011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Orthogonal Transforms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The Definition of DFT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The Relationship Between DFT and DTFT</a:t>
            </a:r>
            <a:endParaRPr lang="zh-CN" altLang="en-US" b="0" i="1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The Computation of Finite-Length Sequences </a:t>
            </a:r>
            <a:endParaRPr lang="zh-CN" altLang="en-US" b="0" i="1" dirty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Classifications of Finite-Length Sequences</a:t>
            </a:r>
            <a:endParaRPr lang="zh-CN" altLang="en-US" b="0" i="1" dirty="0">
              <a:latin typeface="+mn-lt"/>
              <a:cs typeface="Arial" panose="020B0604020202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DFT Properties and Theorems</a:t>
            </a:r>
            <a:endParaRPr lang="zh-CN" altLang="en-US" b="0" i="1" dirty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 i="1" dirty="0">
                <a:latin typeface="+mn-lt"/>
                <a:cs typeface="Arial" panose="020B0604020202020204" pitchFamily="34" charset="0"/>
              </a:rPr>
              <a:t>Fourier-Domain Filtering</a:t>
            </a:r>
            <a:endParaRPr lang="zh-CN" altLang="en-US" b="0" i="1" dirty="0">
              <a:latin typeface="+mn-lt"/>
              <a:cs typeface="Arial" panose="020B0604020202020204" pitchFamily="34" charset="0"/>
            </a:endParaRPr>
          </a:p>
          <a:p>
            <a:pPr eaLnBrk="1" hangingPunct="1"/>
            <a:r>
              <a:rPr lang="en-US" altLang="zh-CN" b="0" i="1" dirty="0">
                <a:latin typeface="+mn-lt"/>
              </a:rPr>
              <a:t>Computation of the DFT of Real sequences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en-US" altLang="zh-CN" b="0" i="1" dirty="0">
                <a:latin typeface="+mn-lt"/>
              </a:rPr>
              <a:t>Linear Convolution Using DFT</a:t>
            </a:r>
            <a:endParaRPr lang="zh-CN" altLang="en-US" b="0" i="1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3"/>
          <p:cNvSpPr txBox="1">
            <a:spLocks noChangeArrowheads="1"/>
          </p:cNvSpPr>
          <p:nvPr/>
        </p:nvSpPr>
        <p:spPr bwMode="auto">
          <a:xfrm>
            <a:off x="3246592" y="404664"/>
            <a:ext cx="2087884" cy="58477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Char char="•"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3200" b="1" dirty="0" err="1">
                <a:latin typeface="Times New Roman" panose="02020603050405020304" pitchFamily="18" charset="0"/>
              </a:rPr>
              <a:t>fft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(x, 20)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3011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771" y="1536762"/>
            <a:ext cx="5343525" cy="400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爆炸形 2 3"/>
          <p:cNvSpPr/>
          <p:nvPr/>
        </p:nvSpPr>
        <p:spPr bwMode="auto">
          <a:xfrm>
            <a:off x="7911133" y="2492896"/>
            <a:ext cx="3729483" cy="2376264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Why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67408" y="1654287"/>
            <a:ext cx="10153128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solidFill>
                  <a:srgbClr val="0033CC"/>
                </a:solidFill>
                <a:cs typeface="Arial" panose="020B0604020202020204" pitchFamily="34" charset="0"/>
              </a:rPr>
              <a:t>5.3 The Relationship Between DFT and DTFT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67408" y="3284984"/>
            <a:ext cx="7288238" cy="2232248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From DTFT to get DFT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i="1" dirty="0">
                <a:latin typeface="Times New Roman" panose="02020603050405020304" pitchFamily="18" charset="0"/>
              </a:rPr>
              <a:t>DTFT from DFT by Interpolation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i="1" kern="0" dirty="0">
                <a:latin typeface="Times New Roman" panose="02020603050405020304" pitchFamily="18" charset="0"/>
              </a:rPr>
              <a:t>Sampling the DTFT</a:t>
            </a:r>
            <a:endParaRPr lang="zh-CN" altLang="en-US" sz="3600" i="1" kern="0" dirty="0">
              <a:latin typeface="Times New Roman" panose="02020603050405020304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endParaRPr lang="zh-CN" altLang="en-US" sz="3600" i="1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1384" y="1224120"/>
            <a:ext cx="9649072" cy="115133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ea typeface="MingLiU" panose="02020509000000000000" pitchFamily="49" charset="-120"/>
              </a:rPr>
              <a:t>Sampling the DTFT of a N points sequence with the space is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</a:rPr>
              <a:t>2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π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/N</a:t>
            </a:r>
            <a:r>
              <a:rPr lang="en-US" altLang="zh-CN" sz="3200" dirty="0">
                <a:latin typeface="Times New Roman" panose="02020603050405020304" pitchFamily="18" charset="0"/>
                <a:ea typeface="MingLiU" panose="02020509000000000000" pitchFamily="49" charset="-12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ea typeface="MingLiU" panose="02020509000000000000" pitchFamily="49" charset="-120"/>
              </a:rPr>
              <a:t>to get N frequency points, that is DFT.</a:t>
            </a:r>
            <a:endParaRPr lang="zh-CN" altLang="en-US" sz="3200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</p:txBody>
      </p:sp>
      <p:graphicFrame>
        <p:nvGraphicFramePr>
          <p:cNvPr id="28365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055440" y="2708920"/>
          <a:ext cx="5648310" cy="2529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3" imgW="58521600" imgH="26212800" progId="Equation.DSMT4">
                  <p:embed/>
                </p:oleObj>
              </mc:Choice>
              <mc:Fallback>
                <p:oleObj name="Equation" r:id="rId3" imgW="58521600" imgH="26212800" progId="Equation.DSMT4">
                  <p:embed/>
                  <p:pic>
                    <p:nvPicPr>
                      <p:cNvPr id="0" name="图片 194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2708920"/>
                        <a:ext cx="5648310" cy="25298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2424114" y="122238"/>
            <a:ext cx="7100887" cy="896937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From DTFT to get DFT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3215" y="2179625"/>
            <a:ext cx="5120035" cy="3833181"/>
          </a:xfrm>
          <a:prstGeom prst="rect">
            <a:avLst/>
          </a:prstGeom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283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8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2424114" y="122238"/>
            <a:ext cx="7100887" cy="973137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From DTFT to get DFT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01870" y="1165348"/>
            <a:ext cx="9114610" cy="182232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MingLiU" panose="02020509000000000000" pitchFamily="49" charset="-120"/>
              </a:rPr>
              <a:t>DTFT: discrete in time domain, continuous in frequency domain.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ea typeface="MingLiU" panose="02020509000000000000" pitchFamily="49" charset="-120"/>
              </a:rPr>
              <a:t>Sampling the DTFT of sequences to get N frequency points to research, that is DFT</a:t>
            </a:r>
            <a:r>
              <a:rPr lang="en-US" altLang="zh-CN" sz="3200" dirty="0">
                <a:latin typeface="Times New Roman" panose="02020603050405020304" pitchFamily="18" charset="0"/>
                <a:ea typeface="MingLiU" panose="02020509000000000000" pitchFamily="49" charset="-120"/>
              </a:rPr>
              <a:t>.</a:t>
            </a:r>
          </a:p>
          <a:p>
            <a:pPr eaLnBrk="1" hangingPunct="1">
              <a:lnSpc>
                <a:spcPct val="90000"/>
              </a:lnSpc>
            </a:pPr>
            <a:endParaRPr lang="zh-CN" altLang="en-US" sz="3200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</p:txBody>
      </p:sp>
      <p:grpSp>
        <p:nvGrpSpPr>
          <p:cNvPr id="65569" name="Group 33"/>
          <p:cNvGrpSpPr/>
          <p:nvPr/>
        </p:nvGrpSpPr>
        <p:grpSpPr bwMode="auto">
          <a:xfrm>
            <a:off x="3039775" y="3057648"/>
            <a:ext cx="5638800" cy="3124200"/>
            <a:chOff x="1344" y="2352"/>
            <a:chExt cx="3552" cy="1968"/>
          </a:xfrm>
        </p:grpSpPr>
        <p:sp>
          <p:nvSpPr>
            <p:cNvPr id="45061" name="Oval 5"/>
            <p:cNvSpPr>
              <a:spLocks noChangeArrowheads="1"/>
            </p:cNvSpPr>
            <p:nvPr/>
          </p:nvSpPr>
          <p:spPr bwMode="auto">
            <a:xfrm>
              <a:off x="2064" y="2832"/>
              <a:ext cx="1104" cy="110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kumimoji="1" lang="zh-CN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5062" name="Line 6"/>
            <p:cNvSpPr>
              <a:spLocks noChangeShapeType="1"/>
            </p:cNvSpPr>
            <p:nvPr/>
          </p:nvSpPr>
          <p:spPr bwMode="auto">
            <a:xfrm>
              <a:off x="1488" y="3408"/>
              <a:ext cx="25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3" name="Line 7"/>
            <p:cNvSpPr>
              <a:spLocks noChangeShapeType="1"/>
            </p:cNvSpPr>
            <p:nvPr/>
          </p:nvSpPr>
          <p:spPr bwMode="auto">
            <a:xfrm flipV="1">
              <a:off x="2640" y="2352"/>
              <a:ext cx="0" cy="19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 flipV="1">
              <a:off x="2640" y="2592"/>
              <a:ext cx="720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2160" y="297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6" name="Oval 10"/>
            <p:cNvSpPr>
              <a:spLocks noChangeArrowheads="1"/>
            </p:cNvSpPr>
            <p:nvPr/>
          </p:nvSpPr>
          <p:spPr bwMode="auto">
            <a:xfrm>
              <a:off x="2016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7" name="Oval 11"/>
            <p:cNvSpPr>
              <a:spLocks noChangeArrowheads="1"/>
            </p:cNvSpPr>
            <p:nvPr/>
          </p:nvSpPr>
          <p:spPr bwMode="auto">
            <a:xfrm>
              <a:off x="2208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2592" y="388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69" name="Oval 13"/>
            <p:cNvSpPr>
              <a:spLocks noChangeArrowheads="1"/>
            </p:cNvSpPr>
            <p:nvPr/>
          </p:nvSpPr>
          <p:spPr bwMode="auto">
            <a:xfrm>
              <a:off x="2592" y="278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0" name="Oval 14"/>
            <p:cNvSpPr>
              <a:spLocks noChangeArrowheads="1"/>
            </p:cNvSpPr>
            <p:nvPr/>
          </p:nvSpPr>
          <p:spPr bwMode="auto">
            <a:xfrm>
              <a:off x="2976" y="2928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3120" y="3360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2" name="Oval 16"/>
            <p:cNvSpPr>
              <a:spLocks noChangeArrowheads="1"/>
            </p:cNvSpPr>
            <p:nvPr/>
          </p:nvSpPr>
          <p:spPr bwMode="auto">
            <a:xfrm>
              <a:off x="2976" y="3744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45073" name="Freeform 17"/>
            <p:cNvSpPr/>
            <p:nvPr/>
          </p:nvSpPr>
          <p:spPr bwMode="auto">
            <a:xfrm>
              <a:off x="3312" y="2880"/>
              <a:ext cx="112" cy="384"/>
            </a:xfrm>
            <a:custGeom>
              <a:avLst/>
              <a:gdLst>
                <a:gd name="T0" fmla="*/ 0 w 112"/>
                <a:gd name="T1" fmla="*/ 0 h 384"/>
                <a:gd name="T2" fmla="*/ 96 w 112"/>
                <a:gd name="T3" fmla="*/ 240 h 384"/>
                <a:gd name="T4" fmla="*/ 96 w 112"/>
                <a:gd name="T5" fmla="*/ 384 h 38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12" h="384">
                  <a:moveTo>
                    <a:pt x="0" y="0"/>
                  </a:moveTo>
                  <a:cubicBezTo>
                    <a:pt x="40" y="88"/>
                    <a:pt x="80" y="176"/>
                    <a:pt x="96" y="240"/>
                  </a:cubicBezTo>
                  <a:cubicBezTo>
                    <a:pt x="112" y="304"/>
                    <a:pt x="96" y="360"/>
                    <a:pt x="96" y="384"/>
                  </a:cubicBezTo>
                </a:path>
              </a:pathLst>
            </a:custGeom>
            <a:noFill/>
            <a:ln w="12700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4" name="Line 18"/>
            <p:cNvSpPr>
              <a:spLocks noChangeShapeType="1"/>
            </p:cNvSpPr>
            <p:nvPr/>
          </p:nvSpPr>
          <p:spPr bwMode="auto">
            <a:xfrm flipH="1" flipV="1">
              <a:off x="3216" y="2784"/>
              <a:ext cx="96" cy="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5075" name="Line 19"/>
            <p:cNvSpPr>
              <a:spLocks noChangeShapeType="1"/>
            </p:cNvSpPr>
            <p:nvPr/>
          </p:nvSpPr>
          <p:spPr bwMode="auto">
            <a:xfrm>
              <a:off x="3408" y="326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5076" name="Object 20"/>
            <p:cNvGraphicFramePr>
              <a:graphicFrameLocks noChangeAspect="1"/>
            </p:cNvGraphicFramePr>
            <p:nvPr/>
          </p:nvGraphicFramePr>
          <p:xfrm>
            <a:off x="3463" y="2736"/>
            <a:ext cx="271" cy="5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4" name="Equation" r:id="rId4" imgW="241300" imgH="393700" progId="Equation.DSMT4">
                    <p:embed/>
                  </p:oleObj>
                </mc:Choice>
                <mc:Fallback>
                  <p:oleObj name="Equation" r:id="rId4" imgW="241300" imgH="393700" progId="Equation.DSMT4">
                    <p:embed/>
                    <p:pic>
                      <p:nvPicPr>
                        <p:cNvPr id="0" name="图片 266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3" y="2736"/>
                          <a:ext cx="271" cy="5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77" name="Text Box 21"/>
            <p:cNvSpPr txBox="1">
              <a:spLocks noChangeArrowheads="1"/>
            </p:cNvSpPr>
            <p:nvPr/>
          </p:nvSpPr>
          <p:spPr bwMode="auto">
            <a:xfrm>
              <a:off x="2880" y="2544"/>
              <a:ext cx="1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5078" name="Text Box 22"/>
            <p:cNvSpPr txBox="1">
              <a:spLocks noChangeArrowheads="1"/>
            </p:cNvSpPr>
            <p:nvPr/>
          </p:nvSpPr>
          <p:spPr bwMode="auto">
            <a:xfrm>
              <a:off x="2400" y="2448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079" name="Text Box 23"/>
            <p:cNvSpPr txBox="1">
              <a:spLocks noChangeArrowheads="1"/>
            </p:cNvSpPr>
            <p:nvPr/>
          </p:nvSpPr>
          <p:spPr bwMode="auto">
            <a:xfrm>
              <a:off x="1920" y="2736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5080" name="Text Box 24"/>
            <p:cNvSpPr txBox="1">
              <a:spLocks noChangeArrowheads="1"/>
            </p:cNvSpPr>
            <p:nvPr/>
          </p:nvSpPr>
          <p:spPr bwMode="auto">
            <a:xfrm>
              <a:off x="1728" y="326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5081" name="Text Box 25"/>
            <p:cNvSpPr txBox="1">
              <a:spLocks noChangeArrowheads="1"/>
            </p:cNvSpPr>
            <p:nvPr/>
          </p:nvSpPr>
          <p:spPr bwMode="auto">
            <a:xfrm>
              <a:off x="1920" y="379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45082" name="Text Box 26"/>
            <p:cNvSpPr txBox="1">
              <a:spLocks noChangeArrowheads="1"/>
            </p:cNvSpPr>
            <p:nvPr/>
          </p:nvSpPr>
          <p:spPr bwMode="auto">
            <a:xfrm>
              <a:off x="2640" y="3984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5083" name="Text Box 27"/>
            <p:cNvSpPr txBox="1">
              <a:spLocks noChangeArrowheads="1"/>
            </p:cNvSpPr>
            <p:nvPr/>
          </p:nvSpPr>
          <p:spPr bwMode="auto">
            <a:xfrm>
              <a:off x="3072" y="3744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anose="02020603050405020304" pitchFamily="18" charset="0"/>
                </a:rPr>
                <a:t>7(</a:t>
              </a:r>
              <a:r>
                <a:rPr kumimoji="1" lang="en-US" altLang="zh-CN" sz="2400">
                  <a:latin typeface="Times New Roman" panose="02020603050405020304" pitchFamily="18" charset="0"/>
                </a:rPr>
                <a:t>k=N-1)</a:t>
              </a:r>
            </a:p>
          </p:txBody>
        </p:sp>
        <p:sp>
          <p:nvSpPr>
            <p:cNvPr id="45084" name="Text Box 28"/>
            <p:cNvSpPr txBox="1">
              <a:spLocks noChangeArrowheads="1"/>
            </p:cNvSpPr>
            <p:nvPr/>
          </p:nvSpPr>
          <p:spPr bwMode="auto">
            <a:xfrm>
              <a:off x="3264" y="340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k=0</a:t>
              </a:r>
            </a:p>
          </p:txBody>
        </p:sp>
        <p:sp>
          <p:nvSpPr>
            <p:cNvPr id="45085" name="Line 29"/>
            <p:cNvSpPr>
              <a:spLocks noChangeShapeType="1"/>
            </p:cNvSpPr>
            <p:nvPr/>
          </p:nvSpPr>
          <p:spPr bwMode="auto">
            <a:xfrm flipH="1" flipV="1">
              <a:off x="1968" y="25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5086" name="Object 30"/>
            <p:cNvGraphicFramePr>
              <a:graphicFrameLocks noChangeAspect="1"/>
            </p:cNvGraphicFramePr>
            <p:nvPr/>
          </p:nvGraphicFramePr>
          <p:xfrm>
            <a:off x="1344" y="2400"/>
            <a:ext cx="576" cy="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695" name="Equation" r:id="rId6" imgW="368300" imgH="254000" progId="Equation.DSMT4">
                    <p:embed/>
                  </p:oleObj>
                </mc:Choice>
                <mc:Fallback>
                  <p:oleObj name="Equation" r:id="rId6" imgW="368300" imgH="254000" progId="Equation.DSMT4">
                    <p:embed/>
                    <p:pic>
                      <p:nvPicPr>
                        <p:cNvPr id="0" name="图片 266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00"/>
                          <a:ext cx="576" cy="3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5087" name="Text Box 31"/>
            <p:cNvSpPr txBox="1">
              <a:spLocks noChangeArrowheads="1"/>
            </p:cNvSpPr>
            <p:nvPr/>
          </p:nvSpPr>
          <p:spPr bwMode="auto">
            <a:xfrm>
              <a:off x="4128" y="3264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Re[z]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5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551509" y="188640"/>
            <a:ext cx="9937104" cy="935831"/>
          </a:xfrm>
        </p:spPr>
        <p:txBody>
          <a:bodyPr/>
          <a:lstStyle/>
          <a:p>
            <a:pPr algn="ctr"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Numerical Computation of the DTFT Using the DFT</a:t>
            </a:r>
            <a:endParaRPr lang="zh-CN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9107" y="1340768"/>
            <a:ext cx="9937104" cy="4896544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solidFill>
                  <a:srgbClr val="F80808"/>
                </a:solidFill>
                <a:latin typeface="Times New Roman" panose="02020603050405020304" pitchFamily="18" charset="0"/>
              </a:rPr>
              <a:t>How to compute the DTFT of a length-N sequence x[n] by using computer?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1. Sampling the X(</a:t>
            </a:r>
            <a:r>
              <a:rPr lang="en-US" altLang="zh-CN" dirty="0" err="1">
                <a:latin typeface="Times New Roman" panose="02020603050405020304" pitchFamily="18" charset="0"/>
              </a:rPr>
              <a:t>e</a:t>
            </a:r>
            <a:r>
              <a:rPr lang="en-US" altLang="zh-CN" baseline="30000" dirty="0" err="1">
                <a:latin typeface="Times New Roman" panose="02020603050405020304" pitchFamily="18" charset="0"/>
              </a:rPr>
              <a:t>jw</a:t>
            </a:r>
            <a:r>
              <a:rPr lang="en-US" altLang="zh-CN" dirty="0">
                <a:latin typeface="Times New Roman" panose="02020603050405020304" pitchFamily="18" charset="0"/>
              </a:rPr>
              <a:t>) to get a length-M sequence, M&gt;&gt;N. Each frequency component is X(e</a:t>
            </a:r>
            <a:r>
              <a:rPr lang="en-US" altLang="zh-CN" baseline="30000" dirty="0">
                <a:latin typeface="Times New Roman" panose="02020603050405020304" pitchFamily="18" charset="0"/>
              </a:rPr>
              <a:t>j2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π/M</a:t>
            </a:r>
            <a:r>
              <a:rPr lang="en-US" altLang="zh-CN" dirty="0">
                <a:latin typeface="Times New Roman" panose="02020603050405020304" pitchFamily="18" charset="0"/>
              </a:rPr>
              <a:t>).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2. If the DFT of a sequence is length-M, the sequence must be a length-M sequence. So we build a length-M sequence use x[n].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function </a:t>
            </a:r>
            <a:r>
              <a:rPr lang="en-US" altLang="zh-CN" dirty="0" err="1">
                <a:solidFill>
                  <a:srgbClr val="F80808"/>
                </a:solidFill>
                <a:latin typeface="Times New Roman" panose="02020603050405020304" pitchFamily="18" charset="0"/>
              </a:rPr>
              <a:t>freqz</a:t>
            </a:r>
            <a:r>
              <a:rPr lang="en-US" altLang="zh-CN" dirty="0">
                <a:latin typeface="Times New Roman" panose="02020603050405020304" pitchFamily="18" charset="0"/>
              </a:rPr>
              <a:t> employs this approach to evaluate the frequency response at a prescribed set of frequencies of a DTFT expressed as a rational function in </a:t>
            </a:r>
            <a:r>
              <a:rPr lang="en-US" altLang="zh-CN" dirty="0">
                <a:solidFill>
                  <a:schemeClr val="tx2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aseline="30000" dirty="0">
                <a:solidFill>
                  <a:schemeClr val="tx2"/>
                </a:solidFill>
                <a:latin typeface="Times New Roman" panose="02020603050405020304" pitchFamily="18" charset="0"/>
              </a:rPr>
              <a:t>-j</a:t>
            </a:r>
            <a:r>
              <a:rPr lang="el-GR" altLang="zh-CN" baseline="30000" dirty="0">
                <a:solidFill>
                  <a:schemeClr val="tx2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dirty="0">
                <a:latin typeface="Times New Roman" panose="02020603050405020304" pitchFamily="18" charset="0"/>
                <a:ea typeface="Gulim" panose="020B0600000101010101" pitchFamily="34" charset="-127"/>
              </a:rPr>
              <a:t>.</a:t>
            </a:r>
            <a:endParaRPr lang="en-US" altLang="zh-CN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13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13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500"/>
                                        <p:tgtEl>
                                          <p:spTgt spid="101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9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7760" y="4364990"/>
            <a:ext cx="9083040" cy="127254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We can see above equation is the DFT of a length-M sequence. Because M&gt;&gt;N, it can be seen as an approach of the DTFT of a length-N sequence.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3428" name="Object 4"/>
          <p:cNvGraphicFramePr>
            <a:graphicFrameLocks noChangeAspect="1"/>
          </p:cNvGraphicFramePr>
          <p:nvPr/>
        </p:nvGraphicFramePr>
        <p:xfrm>
          <a:off x="3831471" y="1315097"/>
          <a:ext cx="34956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1" name="Equation" r:id="rId4" imgW="1562100" imgH="228600" progId="Equation.DSMT4">
                  <p:embed/>
                </p:oleObj>
              </mc:Choice>
              <mc:Fallback>
                <p:oleObj name="Equation" r:id="rId4" imgW="1562100" imgH="228600" progId="Equation.DSMT4">
                  <p:embed/>
                  <p:pic>
                    <p:nvPicPr>
                      <p:cNvPr id="0" name="图片 27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71" y="1315097"/>
                        <a:ext cx="34956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429" name="Object 5"/>
          <p:cNvGraphicFramePr>
            <a:graphicFrameLocks noChangeAspect="1"/>
          </p:cNvGraphicFramePr>
          <p:nvPr/>
        </p:nvGraphicFramePr>
        <p:xfrm>
          <a:off x="3831471" y="2120573"/>
          <a:ext cx="34163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2" name="Equation" r:id="rId6" imgW="1473200" imgH="228600" progId="Equation.DSMT4">
                  <p:embed/>
                </p:oleObj>
              </mc:Choice>
              <mc:Fallback>
                <p:oleObj name="Equation" r:id="rId6" imgW="1473200" imgH="228600" progId="Equation.DSMT4">
                  <p:embed/>
                  <p:pic>
                    <p:nvPicPr>
                      <p:cNvPr id="0" name="图片 277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471" y="2120573"/>
                        <a:ext cx="34163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3285493" y="2898912"/>
          <a:ext cx="4767262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3" name="Equation" r:id="rId8" imgW="1663700" imgH="431800" progId="Equation.DSMT4">
                  <p:embed/>
                </p:oleObj>
              </mc:Choice>
              <mc:Fallback>
                <p:oleObj name="Equation" r:id="rId8" imgW="1663700" imgH="431800" progId="Equation.DSMT4">
                  <p:embed/>
                  <p:pic>
                    <p:nvPicPr>
                      <p:cNvPr id="0" name="图片 277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5493" y="2898912"/>
                        <a:ext cx="4767262" cy="112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789805" y="5637530"/>
            <a:ext cx="22085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>
                <a:solidFill>
                  <a:srgbClr val="F80808"/>
                </a:solidFill>
                <a:latin typeface="Times New Roman" panose="02020603050405020304" pitchFamily="18" charset="0"/>
                <a:sym typeface="+mn-ea"/>
              </a:rPr>
              <a:t>Program 5_3.m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327265" y="5637530"/>
            <a:ext cx="2540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XE = fft(x,512)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  <p:bldP spid="2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2087" y="1349896"/>
            <a:ext cx="9465096" cy="1656183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Given the N-point DFT X[k] of a length-N sequence  x[n], its DTFT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 can be uniquely determined from X[k].</a:t>
            </a:r>
          </a:p>
          <a:p>
            <a:pPr marL="0" indent="0" eaLnBrk="1" hangingPunct="1">
              <a:buNone/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39672" cy="1143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DTFT from DFT by Interpolation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3" name="爆炸形 2 2"/>
          <p:cNvSpPr/>
          <p:nvPr/>
        </p:nvSpPr>
        <p:spPr bwMode="auto">
          <a:xfrm>
            <a:off x="3287688" y="3212976"/>
            <a:ext cx="4219861" cy="2664296"/>
          </a:xfrm>
          <a:prstGeom prst="irregularSeal2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glow rad="101600">
              <a:schemeClr val="accent2">
                <a:satMod val="175000"/>
                <a:alpha val="40000"/>
              </a:schemeClr>
            </a:glow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</a:p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    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How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？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39672" cy="1143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DTFT from DFT by Interpolation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90116" name="Object 4"/>
          <p:cNvGraphicFramePr>
            <a:graphicFrameLocks noChangeAspect="1"/>
          </p:cNvGraphicFramePr>
          <p:nvPr/>
        </p:nvGraphicFramePr>
        <p:xfrm>
          <a:off x="2135560" y="1265883"/>
          <a:ext cx="4137025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6" name="Equation" r:id="rId3" imgW="1295400" imgH="431800" progId="Equation.DSMT4">
                  <p:embed/>
                </p:oleObj>
              </mc:Choice>
              <mc:Fallback>
                <p:oleObj name="Equation" r:id="rId3" imgW="1295400" imgH="431800" progId="Equation.DSMT4">
                  <p:embed/>
                  <p:pic>
                    <p:nvPicPr>
                      <p:cNvPr id="0" name="图片 20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560" y="1265883"/>
                        <a:ext cx="4137025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3556000" y="2708275"/>
          <a:ext cx="5005388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7" name="Equation" r:id="rId5" imgW="39319200" imgH="10363200" progId="Equation.DSMT4">
                  <p:embed/>
                </p:oleObj>
              </mc:Choice>
              <mc:Fallback>
                <p:oleObj name="Equation" r:id="rId5" imgW="39319200" imgH="10363200" progId="Equation.DSMT4">
                  <p:embed/>
                  <p:pic>
                    <p:nvPicPr>
                      <p:cNvPr id="0" name="图片 20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000" y="2708275"/>
                        <a:ext cx="5005388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/>
          <p:cNvGraphicFramePr>
            <a:graphicFrameLocks noChangeAspect="1"/>
          </p:cNvGraphicFramePr>
          <p:nvPr/>
        </p:nvGraphicFramePr>
        <p:xfrm>
          <a:off x="3381375" y="4129088"/>
          <a:ext cx="4997450" cy="189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8" name="Equation" r:id="rId7" imgW="39319200" imgH="14935200" progId="Equation.DSMT4">
                  <p:embed/>
                </p:oleObj>
              </mc:Choice>
              <mc:Fallback>
                <p:oleObj name="Equation" r:id="rId7" imgW="39319200" imgH="14935200" progId="Equation.DSMT4">
                  <p:embed/>
                  <p:pic>
                    <p:nvPicPr>
                      <p:cNvPr id="0" name="图片 205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1375" y="4129088"/>
                        <a:ext cx="4997450" cy="189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45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36248" y="1513379"/>
          <a:ext cx="40624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0" name="Equation" r:id="rId4" imgW="36576000" imgH="14935200" progId="Equation.DSMT4">
                  <p:embed/>
                </p:oleObj>
              </mc:Choice>
              <mc:Fallback>
                <p:oleObj name="Equation" r:id="rId4" imgW="36576000" imgH="14935200" progId="Equation.DSMT4">
                  <p:embed/>
                  <p:pic>
                    <p:nvPicPr>
                      <p:cNvPr id="0" name="图片 215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248" y="1513379"/>
                        <a:ext cx="4062412" cy="1658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1147" name="Object 1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231904" y="1392824"/>
          <a:ext cx="5674143" cy="19785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1" name="Equation" r:id="rId6" imgW="52425600" imgH="18288000" progId="Equation.DSMT4">
                  <p:embed/>
                </p:oleObj>
              </mc:Choice>
              <mc:Fallback>
                <p:oleObj name="Equation" r:id="rId6" imgW="52425600" imgH="18288000" progId="Equation.DSMT4">
                  <p:embed/>
                  <p:pic>
                    <p:nvPicPr>
                      <p:cNvPr id="0" name="图片 215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1904" y="1392824"/>
                        <a:ext cx="5674143" cy="19785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503712" y="4064753"/>
          <a:ext cx="4195763" cy="119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2" name="Equation" r:id="rId8" imgW="36271200" imgH="10363200" progId="Equation.DSMT4">
                  <p:embed/>
                </p:oleObj>
              </mc:Choice>
              <mc:Fallback>
                <p:oleObj name="Equation" r:id="rId8" imgW="36271200" imgH="10363200" progId="Equation.DSMT4">
                  <p:embed/>
                  <p:pic>
                    <p:nvPicPr>
                      <p:cNvPr id="0" name="图片 215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712" y="4064753"/>
                        <a:ext cx="4195763" cy="1196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691959" y="3371383"/>
            <a:ext cx="2375495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>
                <a:latin typeface="Times New Roman" panose="02020603050405020304" pitchFamily="18" charset="0"/>
              </a:rPr>
              <a:t>Therefore:</a:t>
            </a:r>
            <a:endParaRPr lang="zh-CN" altLang="en-US" sz="3200" kern="0" dirty="0">
              <a:latin typeface="Times New Roman" panose="02020603050405020304" pitchFamily="18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1959" y="5359687"/>
            <a:ext cx="7585607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3200" kern="0" dirty="0">
                <a:latin typeface="Times New Roman" panose="02020603050405020304" pitchFamily="18" charset="0"/>
              </a:rPr>
              <a:t>It is </a:t>
            </a:r>
            <a:r>
              <a:rPr lang="en-US" altLang="zh-CN" sz="3200" kern="0" dirty="0">
                <a:solidFill>
                  <a:srgbClr val="FF0000"/>
                </a:solidFill>
                <a:latin typeface="Times New Roman" panose="02020603050405020304" pitchFamily="18" charset="0"/>
              </a:rPr>
              <a:t>interpolated</a:t>
            </a:r>
            <a:r>
              <a:rPr lang="en-US" altLang="zh-CN" sz="3200" kern="0" dirty="0">
                <a:latin typeface="Times New Roman" panose="02020603050405020304" pitchFamily="18" charset="0"/>
              </a:rPr>
              <a:t> in frequency domain. </a:t>
            </a:r>
            <a:endParaRPr lang="zh-CN" altLang="en-US" sz="3200" kern="0" dirty="0">
              <a:latin typeface="Times New Roman" panose="02020603050405020304" pitchFamily="18" charset="0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0"/>
            <a:ext cx="10039672" cy="11430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DTFT from DFT by Interpolation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497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Sampling the DTFT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376" y="1196976"/>
            <a:ext cx="10297144" cy="3312368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Consider a sequence x[n] with DTFT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We sample 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dirty="0">
                <a:latin typeface="Times New Roman" panose="02020603050405020304" pitchFamily="18" charset="0"/>
              </a:rPr>
              <a:t>) at N equally spaced points </a:t>
            </a:r>
            <a:r>
              <a:rPr lang="el-GR" altLang="zh-CN" sz="3200" dirty="0">
                <a:latin typeface="Times New Roman" panose="02020603050405020304" pitchFamily="18" charset="0"/>
              </a:rPr>
              <a:t>ω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=2</a:t>
            </a:r>
            <a:r>
              <a:rPr lang="el-GR" altLang="zh-CN" sz="3200" dirty="0">
                <a:latin typeface="Times New Roman" panose="02020603050405020304" pitchFamily="18" charset="0"/>
              </a:rPr>
              <a:t>π</a:t>
            </a:r>
            <a:r>
              <a:rPr lang="en-US" altLang="zh-CN" sz="3200" dirty="0">
                <a:latin typeface="Times New Roman" panose="02020603050405020304" pitchFamily="18" charset="0"/>
              </a:rPr>
              <a:t>k/N, 0≤k≤N-1 developing the N frequency samples {X(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latin typeface="Times New Roman" panose="02020603050405020304" pitchFamily="18" charset="0"/>
              </a:rPr>
              <a:t>ω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)}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These N frequency samples can be considered as an N-point DFT Y[k] whose N-point IDFT is a length-N sequence y[n].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sp>
        <p:nvSpPr>
          <p:cNvPr id="2" name="波形 1"/>
          <p:cNvSpPr/>
          <p:nvPr/>
        </p:nvSpPr>
        <p:spPr bwMode="auto">
          <a:xfrm>
            <a:off x="2783632" y="4509344"/>
            <a:ext cx="6984776" cy="1727968"/>
          </a:xfrm>
          <a:prstGeom prst="wav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vert="horz" wrap="square" lIns="36000" tIns="36000" rIns="36000" bIns="36000" numCol="1" rtlCol="0" anchor="ctr" anchorCtr="0" compatLnSpc="1"/>
          <a:lstStyle/>
          <a:p>
            <a:pPr algn="ctr"/>
            <a:r>
              <a:rPr lang="en-US" altLang="zh-CN" sz="2800" dirty="0">
                <a:solidFill>
                  <a:schemeClr val="accent2"/>
                </a:solidFill>
                <a:latin typeface="Arial" panose="020B0604020202020204" pitchFamily="34" charset="0"/>
              </a:rPr>
              <a:t>What’s relationship between y[n] and x[n]?</a:t>
            </a:r>
            <a:endParaRPr lang="zh-CN" altLang="en-US" sz="280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2323580" y="87024"/>
            <a:ext cx="7543800" cy="930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i="1" kern="0" dirty="0">
                <a:solidFill>
                  <a:srgbClr val="3366CC"/>
                </a:solidFill>
                <a:latin typeface="Times New Roman" panose="02020603050405020304" pitchFamily="18" charset="0"/>
              </a:rPr>
              <a:t>5.1 Orthogonal Transforms</a:t>
            </a:r>
            <a:r>
              <a:rPr lang="en-US" altLang="zh-CN" sz="3500" b="0" kern="0" dirty="0">
                <a:solidFill>
                  <a:srgbClr val="3366CC"/>
                </a:solidFill>
              </a:rPr>
              <a:t> 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1981200" y="1124744"/>
            <a:ext cx="7427912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form of the orthogonal transform pair:</a:t>
            </a:r>
            <a:endParaRPr lang="el-GR" altLang="zh-CN" sz="24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2423592" y="1758157"/>
          <a:ext cx="3455988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6" name="公式" r:id="rId4" imgW="1409065" imgH="495300" progId="Equation.3">
                  <p:embed/>
                </p:oleObj>
              </mc:Choice>
              <mc:Fallback>
                <p:oleObj name="公式" r:id="rId4" imgW="1409065" imgH="495300" progId="Equation.3">
                  <p:embed/>
                  <p:pic>
                    <p:nvPicPr>
                      <p:cNvPr id="0" name="图片 134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1758157"/>
                        <a:ext cx="3455988" cy="1214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7"/>
          <p:cNvGraphicFramePr>
            <a:graphicFrameLocks noChangeAspect="1"/>
          </p:cNvGraphicFramePr>
          <p:nvPr/>
        </p:nvGraphicFramePr>
        <p:xfrm>
          <a:off x="2423592" y="2910682"/>
          <a:ext cx="36718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7" name="公式" r:id="rId6" imgW="1586865" imgH="495300" progId="Equation.3">
                  <p:embed/>
                </p:oleObj>
              </mc:Choice>
              <mc:Fallback>
                <p:oleObj name="公式" r:id="rId6" imgW="1586865" imgH="495300" progId="Equation.3">
                  <p:embed/>
                  <p:pic>
                    <p:nvPicPr>
                      <p:cNvPr id="0" name="图片 134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910682"/>
                        <a:ext cx="36718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9"/>
          <p:cNvGraphicFramePr>
            <a:graphicFrameLocks noChangeAspect="1"/>
          </p:cNvGraphicFramePr>
          <p:nvPr/>
        </p:nvGraphicFramePr>
        <p:xfrm>
          <a:off x="6384405" y="2118520"/>
          <a:ext cx="1655762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8" name="公式" r:id="rId8" imgW="824865" imgH="177800" progId="Equation.3">
                  <p:embed/>
                </p:oleObj>
              </mc:Choice>
              <mc:Fallback>
                <p:oleObj name="公式" r:id="rId8" imgW="824865" imgH="177800" progId="Equation.3">
                  <p:embed/>
                  <p:pic>
                    <p:nvPicPr>
                      <p:cNvPr id="0" name="图片 135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4405" y="2118520"/>
                        <a:ext cx="1655762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1"/>
          <p:cNvGraphicFramePr>
            <a:graphicFrameLocks noChangeAspect="1"/>
          </p:cNvGraphicFramePr>
          <p:nvPr/>
        </p:nvGraphicFramePr>
        <p:xfrm>
          <a:off x="6467273" y="3271363"/>
          <a:ext cx="1561465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9" name="公式" r:id="rId10" imgW="812800" imgH="177165" progId="Equation.3">
                  <p:embed/>
                </p:oleObj>
              </mc:Choice>
              <mc:Fallback>
                <p:oleObj name="公式" r:id="rId10" imgW="812800" imgH="177165" progId="Equation.3">
                  <p:embed/>
                  <p:pic>
                    <p:nvPicPr>
                      <p:cNvPr id="0" name="图片 135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7273" y="3271363"/>
                        <a:ext cx="1561465" cy="3454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AutoShape 13"/>
          <p:cNvSpPr>
            <a:spLocks noChangeArrowheads="1"/>
          </p:cNvSpPr>
          <p:nvPr/>
        </p:nvSpPr>
        <p:spPr bwMode="auto">
          <a:xfrm>
            <a:off x="8471967" y="1902620"/>
            <a:ext cx="1582738" cy="647700"/>
          </a:xfrm>
          <a:prstGeom prst="wedgeRectCallout">
            <a:avLst>
              <a:gd name="adj1" fmla="val -72468"/>
              <a:gd name="adj2" fmla="val 14218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</a:rPr>
              <a:t>analysis equation</a:t>
            </a:r>
            <a:endParaRPr lang="zh-CN" altLang="en-US" sz="1800" b="1">
              <a:solidFill>
                <a:schemeClr val="tx2"/>
              </a:solidFill>
            </a:endParaRPr>
          </a:p>
        </p:txBody>
      </p:sp>
      <p:sp>
        <p:nvSpPr>
          <p:cNvPr id="16" name="AutoShape 14"/>
          <p:cNvSpPr>
            <a:spLocks noChangeArrowheads="1"/>
          </p:cNvSpPr>
          <p:nvPr/>
        </p:nvSpPr>
        <p:spPr bwMode="auto">
          <a:xfrm>
            <a:off x="8471967" y="3055145"/>
            <a:ext cx="1582738" cy="647700"/>
          </a:xfrm>
          <a:prstGeom prst="wedgeRectCallout">
            <a:avLst>
              <a:gd name="adj1" fmla="val -70861"/>
              <a:gd name="adj2" fmla="val 14704"/>
            </a:avLst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>
                <a:solidFill>
                  <a:schemeClr val="tx2"/>
                </a:solidFill>
              </a:rPr>
              <a:t>synthesis equation</a:t>
            </a:r>
            <a:endParaRPr lang="zh-CN" altLang="en-US" sz="1800" b="1">
              <a:solidFill>
                <a:schemeClr val="tx2"/>
              </a:solidFill>
            </a:endParaRPr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1055440" y="4201320"/>
            <a:ext cx="9793088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l-GR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ψ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k,n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--- </a:t>
            </a:r>
            <a:r>
              <a:rPr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basis sequences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also length-N sequences in both domains, which satisfy:</a:t>
            </a:r>
          </a:p>
        </p:txBody>
      </p:sp>
      <p:graphicFrame>
        <p:nvGraphicFramePr>
          <p:cNvPr id="18" name="Object 16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143523" y="5101710"/>
          <a:ext cx="6481763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0" name="公式" r:id="rId12" imgW="1968500" imgH="495300" progId="Equation.3">
                  <p:embed/>
                </p:oleObj>
              </mc:Choice>
              <mc:Fallback>
                <p:oleObj name="公式" r:id="rId12" imgW="1968500" imgH="495300" progId="Equation.3">
                  <p:embed/>
                  <p:pic>
                    <p:nvPicPr>
                      <p:cNvPr id="0" name="图片 135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523" y="5101710"/>
                        <a:ext cx="6481763" cy="1050925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2064296" y="2617290"/>
            <a:ext cx="1446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Thus:</a:t>
            </a:r>
          </a:p>
        </p:txBody>
      </p:sp>
      <p:graphicFrame>
        <p:nvGraphicFramePr>
          <p:cNvPr id="95238" name="Object 6"/>
          <p:cNvGraphicFramePr>
            <a:graphicFrameLocks noChangeAspect="1"/>
          </p:cNvGraphicFramePr>
          <p:nvPr/>
        </p:nvGraphicFramePr>
        <p:xfrm>
          <a:off x="3359697" y="2574919"/>
          <a:ext cx="5112568" cy="709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8" name="Equation" r:id="rId3" imgW="1651000" imgH="228600" progId="Equation.DSMT4">
                  <p:embed/>
                </p:oleObj>
              </mc:Choice>
              <mc:Fallback>
                <p:oleObj name="Equation" r:id="rId3" imgW="1651000" imgH="228600" progId="Equation.DSMT4">
                  <p:embed/>
                  <p:pic>
                    <p:nvPicPr>
                      <p:cNvPr id="0" name="图片 226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697" y="2574919"/>
                        <a:ext cx="5112568" cy="709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/>
        </p:nvGraphicFramePr>
        <p:xfrm>
          <a:off x="4326860" y="3280865"/>
          <a:ext cx="5487612" cy="1234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69" name="Equation" r:id="rId5" imgW="1917700" imgH="431800" progId="Equation.DSMT4">
                  <p:embed/>
                </p:oleObj>
              </mc:Choice>
              <mc:Fallback>
                <p:oleObj name="Equation" r:id="rId5" imgW="1917700" imgH="431800" progId="Equation.DSMT4">
                  <p:embed/>
                  <p:pic>
                    <p:nvPicPr>
                      <p:cNvPr id="0" name="图片 226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26860" y="3280865"/>
                        <a:ext cx="5487612" cy="1234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0" name="Text Box 8"/>
          <p:cNvSpPr txBox="1">
            <a:spLocks noChangeArrowheads="1"/>
          </p:cNvSpPr>
          <p:nvPr/>
        </p:nvSpPr>
        <p:spPr bwMode="auto">
          <a:xfrm>
            <a:off x="2134146" y="4493715"/>
            <a:ext cx="4537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IDFT of Y[k] yields:</a:t>
            </a:r>
          </a:p>
        </p:txBody>
      </p:sp>
      <p:graphicFrame>
        <p:nvGraphicFramePr>
          <p:cNvPr id="95241" name="Object 9"/>
          <p:cNvGraphicFramePr>
            <a:graphicFrameLocks noChangeAspect="1"/>
          </p:cNvGraphicFramePr>
          <p:nvPr/>
        </p:nvGraphicFramePr>
        <p:xfrm>
          <a:off x="3340100" y="5046663"/>
          <a:ext cx="6370638" cy="1258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0" name="Equation" r:id="rId7" imgW="52425600" imgH="10363200" progId="Equation.DSMT4">
                  <p:embed/>
                </p:oleObj>
              </mc:Choice>
              <mc:Fallback>
                <p:oleObj name="Equation" r:id="rId7" imgW="52425600" imgH="10363200" progId="Equation.DSMT4">
                  <p:embed/>
                  <p:pic>
                    <p:nvPicPr>
                      <p:cNvPr id="0" name="图片 226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0100" y="5046663"/>
                        <a:ext cx="6370638" cy="1258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2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3736181" y="1199219"/>
          <a:ext cx="4033838" cy="127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71" name="公式" r:id="rId9" imgW="1320165" imgH="431800" progId="Equation.3">
                  <p:embed/>
                </p:oleObj>
              </mc:Choice>
              <mc:Fallback>
                <p:oleObj name="公式" r:id="rId9" imgW="1320165" imgH="431800" progId="Equation.3">
                  <p:embed/>
                  <p:pic>
                    <p:nvPicPr>
                      <p:cNvPr id="0" name="图片 226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181" y="1199219"/>
                        <a:ext cx="4033838" cy="1271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981200" y="122239"/>
            <a:ext cx="7543800" cy="930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kern="0" dirty="0">
                <a:latin typeface="Times New Roman" panose="02020603050405020304" pitchFamily="18" charset="0"/>
              </a:rPr>
              <a:t>Sampling the DTFT</a:t>
            </a:r>
            <a:endParaRPr lang="zh-CN" altLang="en-US" i="1" kern="0"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5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7" grpId="0" autoUpdateAnimBg="0"/>
      <p:bldP spid="95240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3176" y="2500171"/>
            <a:ext cx="5054225" cy="685800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Making use of the identity:</a:t>
            </a:r>
            <a:endParaRPr lang="zh-CN" altLang="en-US" sz="3200" dirty="0"/>
          </a:p>
        </p:txBody>
      </p:sp>
      <p:graphicFrame>
        <p:nvGraphicFramePr>
          <p:cNvPr id="96260" name="Object 4"/>
          <p:cNvGraphicFramePr>
            <a:graphicFrameLocks noChangeAspect="1"/>
          </p:cNvGraphicFramePr>
          <p:nvPr/>
        </p:nvGraphicFramePr>
        <p:xfrm>
          <a:off x="985838" y="1250950"/>
          <a:ext cx="4911725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2" name="Equation" r:id="rId4" imgW="42062400" imgH="10363200" progId="Equation.DSMT4">
                  <p:embed/>
                </p:oleObj>
              </mc:Choice>
              <mc:Fallback>
                <p:oleObj name="Equation" r:id="rId4" imgW="42062400" imgH="10363200" progId="Equation.DSMT4">
                  <p:embed/>
                  <p:pic>
                    <p:nvPicPr>
                      <p:cNvPr id="0" name="图片 236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838" y="1250950"/>
                        <a:ext cx="4911725" cy="1209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1" name="Object 5"/>
          <p:cNvGraphicFramePr>
            <a:graphicFrameLocks noChangeAspect="1"/>
          </p:cNvGraphicFramePr>
          <p:nvPr/>
        </p:nvGraphicFramePr>
        <p:xfrm>
          <a:off x="5845175" y="1265238"/>
          <a:ext cx="4379913" cy="1220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3" name="Equation" r:id="rId6" imgW="37185600" imgH="10363200" progId="Equation.DSMT4">
                  <p:embed/>
                </p:oleObj>
              </mc:Choice>
              <mc:Fallback>
                <p:oleObj name="Equation" r:id="rId6" imgW="37185600" imgH="10363200" progId="Equation.DSMT4">
                  <p:embed/>
                  <p:pic>
                    <p:nvPicPr>
                      <p:cNvPr id="0" name="图片 236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5175" y="1265238"/>
                        <a:ext cx="4379913" cy="1220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2" name="Object 6"/>
          <p:cNvGraphicFramePr>
            <a:graphicFrameLocks noChangeAspect="1"/>
          </p:cNvGraphicFramePr>
          <p:nvPr/>
        </p:nvGraphicFramePr>
        <p:xfrm>
          <a:off x="1003176" y="3146878"/>
          <a:ext cx="9829800" cy="12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4" name="Equation" r:id="rId8" imgW="85039200" imgH="10972800" progId="Equation.DSMT4">
                  <p:embed/>
                </p:oleObj>
              </mc:Choice>
              <mc:Fallback>
                <p:oleObj name="Equation" r:id="rId8" imgW="85039200" imgH="10972800" progId="Equation.DSMT4">
                  <p:embed/>
                  <p:pic>
                    <p:nvPicPr>
                      <p:cNvPr id="0" name="图片 236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3176" y="3146878"/>
                        <a:ext cx="9829800" cy="1268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3441576" y="4756788"/>
          <a:ext cx="6172200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95" name="Equation" r:id="rId10" imgW="2273300" imgH="431800" progId="Equation.DSMT4">
                  <p:embed/>
                </p:oleObj>
              </mc:Choice>
              <mc:Fallback>
                <p:oleObj name="Equation" r:id="rId10" imgW="2273300" imgH="431800" progId="Equation.DSMT4">
                  <p:embed/>
                  <p:pic>
                    <p:nvPicPr>
                      <p:cNvPr id="0" name="图片 236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1576" y="4756788"/>
                        <a:ext cx="6172200" cy="1173163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03176" y="5000469"/>
            <a:ext cx="1852463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200" kern="0" dirty="0">
                <a:latin typeface="Times New Roman" panose="02020603050405020304" pitchFamily="18" charset="0"/>
              </a:rPr>
              <a:t>We have:</a:t>
            </a:r>
            <a:endParaRPr lang="zh-CN" altLang="en-US" sz="3200" kern="0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497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Sampling the DTFT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62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8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7593" y="1319400"/>
            <a:ext cx="2176464" cy="571146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To apply：</a:t>
            </a:r>
            <a:endParaRPr lang="zh-CN" altLang="en-US" sz="32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aphicFrame>
        <p:nvGraphicFramePr>
          <p:cNvPr id="98308" name="Object 4"/>
          <p:cNvGraphicFramePr>
            <a:graphicFrameLocks noChangeAspect="1"/>
          </p:cNvGraphicFramePr>
          <p:nvPr/>
        </p:nvGraphicFramePr>
        <p:xfrm>
          <a:off x="3444875" y="1115452"/>
          <a:ext cx="60801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4" name="Equation" r:id="rId4" imgW="2273300" imgH="431800" progId="Equation.DSMT4">
                  <p:embed/>
                </p:oleObj>
              </mc:Choice>
              <mc:Fallback>
                <p:oleObj name="Equation" r:id="rId4" imgW="2273300" imgH="431800" progId="Equation.DSMT4">
                  <p:embed/>
                  <p:pic>
                    <p:nvPicPr>
                      <p:cNvPr id="0" name="图片 246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875" y="1115452"/>
                        <a:ext cx="60801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09" name="Text Box 5"/>
          <p:cNvSpPr txBox="1">
            <a:spLocks noChangeArrowheads="1"/>
          </p:cNvSpPr>
          <p:nvPr/>
        </p:nvSpPr>
        <p:spPr bwMode="auto">
          <a:xfrm>
            <a:off x="1466614" y="2241756"/>
            <a:ext cx="506143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to finite-length sequences.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98310" name="Text Box 6"/>
          <p:cNvSpPr txBox="1">
            <a:spLocks noChangeArrowheads="1"/>
          </p:cNvSpPr>
          <p:nvPr/>
        </p:nvSpPr>
        <p:spPr bwMode="auto">
          <a:xfrm>
            <a:off x="1529631" y="3031640"/>
            <a:ext cx="838272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If x[n] is a length-M sequence with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M≤N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then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y[n] = x[n]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for 0≤n≤N-1.</a:t>
            </a:r>
          </a:p>
        </p:txBody>
      </p:sp>
      <p:sp>
        <p:nvSpPr>
          <p:cNvPr id="28679" name="矩形 1"/>
          <p:cNvSpPr>
            <a:spLocks noChangeArrowheads="1"/>
          </p:cNvSpPr>
          <p:nvPr/>
        </p:nvSpPr>
        <p:spPr bwMode="auto">
          <a:xfrm>
            <a:off x="1567657" y="4365104"/>
            <a:ext cx="9640911" cy="142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If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M&gt;N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, there is a </a:t>
            </a:r>
            <a:r>
              <a:rPr kumimoji="1"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time-domain aliasing 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of samples of x[n] in generating y[n], and x[n] cannot be recovered from y[n].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22239"/>
            <a:ext cx="7543800" cy="930497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Sampling the DTFT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8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8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8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  <p:bldP spid="98309" grpId="0"/>
      <p:bldP spid="98310" grpId="0" autoUpdateAnimBg="0"/>
      <p:bldP spid="2867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1384" y="549277"/>
            <a:ext cx="9865095" cy="264159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u="sng" dirty="0">
                <a:latin typeface="Times New Roman" panose="02020603050405020304" pitchFamily="18" charset="0"/>
              </a:rPr>
              <a:t>Example:</a:t>
            </a:r>
            <a:r>
              <a:rPr lang="en-US" altLang="zh-CN" sz="3200" dirty="0">
                <a:latin typeface="Times New Roman" panose="02020603050405020304" pitchFamily="18" charset="0"/>
              </a:rPr>
              <a:t> Let {x[n]}={0   1   2   3   4   5}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                              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sampling its DTFT X(</a:t>
            </a:r>
            <a:r>
              <a:rPr lang="en-US" altLang="zh-CN" sz="32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l-GR" altLang="zh-CN" sz="3200" baseline="30000" dirty="0">
                <a:solidFill>
                  <a:schemeClr val="tx1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at 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l-GR" altLang="zh-CN" sz="3200" dirty="0">
                <a:solidFill>
                  <a:srgbClr val="FF000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π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k/4, 0≤k≤3</a:t>
            </a: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then applying a 4-point IDFT to these samples, we arrive at the sequence y[n] given by:</a:t>
            </a:r>
            <a:endParaRPr lang="zh-CN" altLang="en-US" sz="32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/>
          </p:nvPr>
        </p:nvGraphicFramePr>
        <p:xfrm>
          <a:off x="2995157" y="3050000"/>
          <a:ext cx="6015038" cy="116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28" name="Equation" r:id="rId3" imgW="2235200" imgH="431800" progId="Equation.DSMT4">
                  <p:embed/>
                </p:oleObj>
              </mc:Choice>
              <mc:Fallback>
                <p:oleObj name="Equation" r:id="rId3" imgW="2235200" imgH="431800" progId="Equation.DSMT4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5157" y="3050000"/>
                        <a:ext cx="6015038" cy="1162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847528" y="4293096"/>
            <a:ext cx="6623967" cy="1119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  {y[n]}={4   6   2   3}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↑</a:t>
            </a:r>
          </a:p>
          <a:p>
            <a:pPr eaLnBrk="1" hangingPunct="1">
              <a:defRPr/>
            </a:pPr>
            <a:endParaRPr lang="zh-CN" altLang="en-US" sz="2800" b="1" kern="0" dirty="0">
              <a:latin typeface="Times New Roman" panose="02020603050405020304" pitchFamily="18" charset="0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084514" y="5453064"/>
            <a:ext cx="699611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3200" b="1" dirty="0">
                <a:latin typeface="Times New Roman" panose="02020603050405020304" pitchFamily="18" charset="0"/>
              </a:rPr>
              <a:t>{</a:t>
            </a:r>
            <a:r>
              <a:rPr kumimoji="1" lang="en-US" altLang="zh-CN" sz="3200" b="1" dirty="0">
                <a:latin typeface="Times New Roman" panose="02020603050405020304" pitchFamily="18" charset="0"/>
              </a:rPr>
              <a:t>x[n]} cannot be recovered from {y[n]}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268082" y="5490579"/>
            <a:ext cx="727075" cy="485775"/>
          </a:xfrm>
          <a:prstGeom prst="rightArrow">
            <a:avLst>
              <a:gd name="adj1" fmla="val 50000"/>
              <a:gd name="adj2" fmla="val 503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itchFamily="34" charset="0"/>
                <a:ea typeface="微软雅黑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itchFamily="34" charset="0"/>
                <a:ea typeface="微软雅黑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itchFamily="34" charset="0"/>
                <a:ea typeface="微软雅黑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itchFamily="34" charset="0"/>
                <a:ea typeface="微软雅黑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itchFamily="34" charset="0"/>
                <a:ea typeface="微软雅黑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MOOC</a:t>
            </a:r>
          </a:p>
        </p:txBody>
      </p:sp>
    </p:spTree>
    <p:extLst>
      <p:ext uri="{BB962C8B-B14F-4D97-AF65-F5344CB8AC3E}">
        <p14:creationId xmlns:p14="http://schemas.microsoft.com/office/powerpoint/2010/main" val="3032119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  <p:bldP spid="6" grpId="0" build="p"/>
      <p:bldP spid="7" grpId="0" autoUpdateAnimBg="0"/>
      <p:bldP spid="8" grpId="0" animBg="1"/>
      <p:bldP spid="9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88913"/>
            <a:ext cx="9505056" cy="86360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Processing a signal in discrete frequency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839201" y="2121991"/>
            <a:ext cx="108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DTFT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76320" y="3537207"/>
            <a:ext cx="108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DFS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941557" y="4952423"/>
            <a:ext cx="1084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DFT</a:t>
            </a:r>
            <a:r>
              <a:rPr lang="en-US" altLang="zh-CN" sz="24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 </a:t>
            </a:r>
            <a:endParaRPr lang="zh-CN" altLang="en-US" sz="2400" b="1" i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+mj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628800"/>
            <a:ext cx="7715250" cy="4533900"/>
          </a:xfrm>
          <a:prstGeom prst="rect">
            <a:avLst/>
          </a:prstGeom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70" y="189230"/>
            <a:ext cx="9505315" cy="79248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DFT</a:t>
            </a:r>
            <a:r>
              <a:rPr lang="zh-CN" altLang="en-US" i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讨论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55955" y="1244600"/>
            <a:ext cx="6589395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栅栏效应：</a:t>
            </a:r>
          </a:p>
          <a:p>
            <a:pPr marL="800100" lvl="1" indent="-342900">
              <a:lnSpc>
                <a:spcPct val="100000"/>
              </a:lnSpc>
              <a:buFont typeface="Wingdings" panose="05000000000000000000" charset="0"/>
              <a:buChar char="Ø"/>
            </a:pP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DFT</a:t>
            </a:r>
            <a:r>
              <a:rPr lang="zh-CN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是对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DTFT</a:t>
            </a:r>
            <a:r>
              <a:rPr lang="zh-CN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进行频域采样，可认为是通过栅栏观看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DTFT</a:t>
            </a:r>
            <a:r>
              <a:rPr lang="zh-CN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；栅栏挡住的位置会影响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DFT</a:t>
            </a:r>
            <a:r>
              <a:rPr lang="zh-CN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值；补零可以减少栅栏遮挡；</a:t>
            </a:r>
          </a:p>
        </p:txBody>
      </p:sp>
      <p:pic>
        <p:nvPicPr>
          <p:cNvPr id="43011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625" y="946150"/>
            <a:ext cx="3375025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655955" y="3067050"/>
            <a:ext cx="7613650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8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频率分辨力：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将信号中相隔很近的两个频率分辨出来的能力；</a:t>
            </a:r>
          </a:p>
          <a:p>
            <a:pPr marL="800100" lvl="1" indent="-342900">
              <a:buFont typeface="Wingdings" panose="05000000000000000000" charset="0"/>
              <a:buChar char="Ø"/>
            </a:pPr>
            <a:r>
              <a:rPr lang="zh-CN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与时域长度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N</a:t>
            </a:r>
            <a:r>
              <a:rPr lang="zh-CN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成正比；补零不能提高</a:t>
            </a:r>
            <a:r>
              <a:rPr lang="zh-CN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  <a:sym typeface="+mn-ea"/>
              </a:rPr>
              <a:t>频率分辨力</a:t>
            </a:r>
            <a:r>
              <a:rPr lang="zh-CN" alt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；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655955" y="4591050"/>
            <a:ext cx="9969500" cy="1629410"/>
            <a:chOff x="1033" y="7230"/>
            <a:chExt cx="15700" cy="2566"/>
          </a:xfrm>
        </p:grpSpPr>
        <p:sp>
          <p:nvSpPr>
            <p:cNvPr id="4" name="文本框 3"/>
            <p:cNvSpPr txBox="1"/>
            <p:nvPr/>
          </p:nvSpPr>
          <p:spPr>
            <a:xfrm>
              <a:off x="1033" y="7230"/>
              <a:ext cx="15701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zh-CN" altLang="en-US" sz="28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单频正余弦信号的抽样</a:t>
              </a:r>
            </a:p>
            <a:p>
              <a:pPr marL="800100" lvl="1" indent="-342900">
                <a:buFont typeface="Wingdings" panose="05000000000000000000" charset="0"/>
                <a:buChar char="Ø"/>
              </a:pPr>
              <a:r>
                <a:rPr lang="zh-CN" altLang="en-US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一共有</a:t>
              </a:r>
              <a:r>
                <a:rPr lang="en-US" altLang="zh-CN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3</a:t>
              </a:r>
              <a:r>
                <a:rPr lang="zh-CN" altLang="en-US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个待定参数，一个周期采</a:t>
              </a:r>
              <a:r>
                <a:rPr lang="en-US" altLang="zh-CN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2</a:t>
              </a:r>
              <a:r>
                <a:rPr lang="zh-CN" altLang="en-US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个点无法由</a:t>
              </a:r>
              <a:r>
                <a:rPr lang="en-US" altLang="zh-CN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x[n]</a:t>
              </a:r>
              <a:r>
                <a:rPr lang="zh-CN" altLang="en-US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恢复</a:t>
              </a:r>
              <a:r>
                <a:rPr lang="en-US" altLang="zh-CN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x(t)</a:t>
              </a:r>
              <a:r>
                <a:rPr lang="zh-CN" altLang="en-US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；</a:t>
              </a:r>
            </a:p>
            <a:p>
              <a:pPr marL="800100" lvl="1" indent="-342900">
                <a:buFont typeface="Wingdings" panose="05000000000000000000" charset="0"/>
                <a:buChar char="Ø"/>
              </a:pPr>
              <a:r>
                <a:rPr lang="zh-CN" altLang="en-US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若采样频率是信号频率的整数倍，且截取长度</a:t>
              </a:r>
              <a:r>
                <a:rPr lang="en-US" altLang="zh-CN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N</a:t>
              </a:r>
              <a:r>
                <a:rPr lang="zh-CN" altLang="en-US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是一个周期点数</a:t>
              </a:r>
              <a:r>
                <a:rPr lang="en-US" altLang="zh-CN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M</a:t>
              </a:r>
              <a:r>
                <a:rPr lang="zh-CN" altLang="en-US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的整数倍，则</a:t>
              </a:r>
              <a:r>
                <a:rPr lang="en-US" altLang="zh-CN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DFT</a:t>
              </a:r>
              <a:r>
                <a:rPr lang="zh-CN" altLang="en-US" sz="2400" b="1" dirty="0" err="1">
                  <a:solidFill>
                    <a:srgbClr val="0070C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+mj-cs"/>
                </a:rPr>
                <a:t>正好是单频信号的线谱；</a:t>
              </a:r>
            </a:p>
          </p:txBody>
        </p:sp>
        <p:graphicFrame>
          <p:nvGraphicFramePr>
            <p:cNvPr id="78862" name="Object 14"/>
            <p:cNvGraphicFramePr>
              <a:graphicFrameLocks noChangeAspect="1"/>
            </p:cNvGraphicFramePr>
            <p:nvPr/>
          </p:nvGraphicFramePr>
          <p:xfrm>
            <a:off x="7635" y="7230"/>
            <a:ext cx="4991" cy="7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678" name="Equation" r:id="rId5" imgW="1397000" imgH="203200" progId="Equation.3">
                    <p:embed/>
                  </p:oleObj>
                </mc:Choice>
                <mc:Fallback>
                  <p:oleObj name="Equation" r:id="rId5" imgW="1397000" imgH="203200" progId="Equation.3">
                    <p:embed/>
                    <p:pic>
                      <p:nvPicPr>
                        <p:cNvPr id="0" name="图片 63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35" y="7230"/>
                          <a:ext cx="4991" cy="7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ChangeArrowheads="1"/>
          </p:cNvSpPr>
          <p:nvPr/>
        </p:nvSpPr>
        <p:spPr bwMode="auto">
          <a:xfrm>
            <a:off x="731753" y="1726295"/>
            <a:ext cx="11161240" cy="820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en-US" altLang="zh-CN" sz="3600" b="1" dirty="0">
                <a:solidFill>
                  <a:srgbClr val="0033CC"/>
                </a:solidFill>
                <a:cs typeface="Arial" panose="020B0604020202020204" pitchFamily="34" charset="0"/>
              </a:rPr>
              <a:t>5.4 The Computation of Finite-Length Sequences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731753" y="3068960"/>
            <a:ext cx="7288238" cy="208823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zh-CN" sz="3600" i="1" kern="0" dirty="0">
                <a:latin typeface="Times New Roman" panose="02020603050405020304" pitchFamily="18" charset="0"/>
              </a:rPr>
              <a:t>Circular Shift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600" i="1" kern="0" dirty="0">
                <a:latin typeface="Times New Roman" panose="02020603050405020304" pitchFamily="18" charset="0"/>
              </a:rPr>
              <a:t>Circular </a:t>
            </a:r>
            <a:r>
              <a:rPr lang="en-US" altLang="zh-CN" sz="3600" i="1" dirty="0">
                <a:latin typeface="Times New Roman" panose="02020603050405020304" pitchFamily="18" charset="0"/>
              </a:rPr>
              <a:t>reversal</a:t>
            </a:r>
            <a:endParaRPr lang="en-US" altLang="zh-CN" sz="3600" i="1" kern="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3600" i="1" kern="0" dirty="0">
                <a:latin typeface="Times New Roman" panose="02020603050405020304" pitchFamily="18" charset="0"/>
              </a:rPr>
              <a:t>Circular convolution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47529" y="4194824"/>
            <a:ext cx="5976341" cy="576064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&lt; • &gt;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—— modulo operation</a:t>
            </a:r>
          </a:p>
        </p:txBody>
      </p:sp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518444" y="2417138"/>
          <a:ext cx="9083675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4" imgW="71628000" imgH="10972800" progId="Equation.DSMT4">
                  <p:embed/>
                </p:oleObj>
              </mc:Choice>
              <mc:Fallback>
                <p:oleObj name="Equation" r:id="rId4" imgW="71628000" imgH="10972800" progId="Equation.DSMT4">
                  <p:embed/>
                  <p:pic>
                    <p:nvPicPr>
                      <p:cNvPr id="0" name="图片 287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8444" y="2417138"/>
                        <a:ext cx="9083675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518444" y="1335917"/>
            <a:ext cx="7991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Shift </a:t>
            </a:r>
            <a:r>
              <a:rPr lang="en-US" altLang="zh-CN" sz="3200" b="1" dirty="0">
                <a:latin typeface="Times New Roman" panose="02020603050405020304" pitchFamily="18" charset="0"/>
              </a:rPr>
              <a:t>of length-N sequence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[n]: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9" y="188913"/>
            <a:ext cx="8713787" cy="792162"/>
          </a:xfrm>
          <a:noFill/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Shift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/>
        </p:nvGraphicFramePr>
        <p:xfrm>
          <a:off x="1847529" y="5188252"/>
          <a:ext cx="4392488" cy="637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6" imgW="37795200" imgH="5486400" progId="Equation.DSMT4">
                  <p:embed/>
                </p:oleObj>
              </mc:Choice>
              <mc:Fallback>
                <p:oleObj name="Equation" r:id="rId6" imgW="37795200" imgH="5486400" progId="Equation.DSMT4">
                  <p:embed/>
                  <p:pic>
                    <p:nvPicPr>
                      <p:cNvPr id="0" name="图片 287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9" y="5188252"/>
                        <a:ext cx="4392488" cy="637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5" grpId="0" build="p"/>
      <p:bldP spid="19460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1350" y="1360504"/>
            <a:ext cx="8229600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Illustration of the concept of a circular shift: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pic>
        <p:nvPicPr>
          <p:cNvPr id="113668" name="Picture 4" descr="Fig3_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2349500"/>
            <a:ext cx="7467600" cy="226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3676" name="Group 12"/>
          <p:cNvGrpSpPr/>
          <p:nvPr/>
        </p:nvGrpSpPr>
        <p:grpSpPr bwMode="auto">
          <a:xfrm>
            <a:off x="3048000" y="5029201"/>
            <a:ext cx="6502400" cy="1090613"/>
            <a:chOff x="960" y="3168"/>
            <a:chExt cx="4096" cy="687"/>
          </a:xfrm>
        </p:grpSpPr>
        <p:graphicFrame>
          <p:nvGraphicFramePr>
            <p:cNvPr id="20486" name="Object 5"/>
            <p:cNvGraphicFramePr>
              <a:graphicFrameLocks noChangeAspect="1"/>
            </p:cNvGraphicFramePr>
            <p:nvPr/>
          </p:nvGraphicFramePr>
          <p:xfrm>
            <a:off x="960" y="3312"/>
            <a:ext cx="344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46" name="Equation" r:id="rId5" imgW="749300" imgH="381000" progId="Equation.3">
                    <p:embed/>
                  </p:oleObj>
                </mc:Choice>
                <mc:Fallback>
                  <p:oleObj name="Equation" r:id="rId5" imgW="749300" imgH="381000" progId="Equation.3">
                    <p:embed/>
                    <p:pic>
                      <p:nvPicPr>
                        <p:cNvPr id="0" name="图片 298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0" y="3312"/>
                          <a:ext cx="344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7" name="Group 6"/>
            <p:cNvGrpSpPr/>
            <p:nvPr/>
          </p:nvGrpSpPr>
          <p:grpSpPr bwMode="auto">
            <a:xfrm>
              <a:off x="2304" y="3168"/>
              <a:ext cx="1064" cy="639"/>
              <a:chOff x="2448" y="3120"/>
              <a:chExt cx="1064" cy="639"/>
            </a:xfrm>
          </p:grpSpPr>
          <p:graphicFrame>
            <p:nvGraphicFramePr>
              <p:cNvPr id="20491" name="Object 7"/>
              <p:cNvGraphicFramePr>
                <a:graphicFrameLocks noChangeAspect="1"/>
              </p:cNvGraphicFramePr>
              <p:nvPr/>
            </p:nvGraphicFramePr>
            <p:xfrm>
              <a:off x="2640" y="3120"/>
              <a:ext cx="86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7" name="Equation" r:id="rId7" imgW="1651000" imgH="469900" progId="Equation.3">
                      <p:embed/>
                    </p:oleObj>
                  </mc:Choice>
                  <mc:Fallback>
                    <p:oleObj name="Equation" r:id="rId7" imgW="1651000" imgH="469900" progId="Equation.3">
                      <p:embed/>
                      <p:pic>
                        <p:nvPicPr>
                          <p:cNvPr id="0" name="图片 298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3120"/>
                            <a:ext cx="86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2" name="Object 8"/>
              <p:cNvGraphicFramePr>
                <a:graphicFrameLocks noChangeAspect="1"/>
              </p:cNvGraphicFramePr>
              <p:nvPr/>
            </p:nvGraphicFramePr>
            <p:xfrm>
              <a:off x="2448" y="3456"/>
              <a:ext cx="106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8" name="Equation" r:id="rId9" imgW="2070100" imgH="469900" progId="Equation.3">
                      <p:embed/>
                    </p:oleObj>
                  </mc:Choice>
                  <mc:Fallback>
                    <p:oleObj name="Equation" r:id="rId9" imgW="2070100" imgH="469900" progId="Equation.3">
                      <p:embed/>
                      <p:pic>
                        <p:nvPicPr>
                          <p:cNvPr id="0" name="图片 298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3456"/>
                            <a:ext cx="106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20488" name="Group 9"/>
            <p:cNvGrpSpPr/>
            <p:nvPr/>
          </p:nvGrpSpPr>
          <p:grpSpPr bwMode="auto">
            <a:xfrm>
              <a:off x="3984" y="3168"/>
              <a:ext cx="1072" cy="687"/>
              <a:chOff x="4176" y="3120"/>
              <a:chExt cx="1072" cy="687"/>
            </a:xfrm>
          </p:grpSpPr>
          <p:graphicFrame>
            <p:nvGraphicFramePr>
              <p:cNvPr id="20489" name="Object 10"/>
              <p:cNvGraphicFramePr>
                <a:graphicFrameLocks noChangeAspect="1"/>
              </p:cNvGraphicFramePr>
              <p:nvPr/>
            </p:nvGraphicFramePr>
            <p:xfrm>
              <a:off x="4320" y="3120"/>
              <a:ext cx="904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9" name="Equation" r:id="rId11" imgW="1739900" imgH="469900" progId="Equation.3">
                      <p:embed/>
                    </p:oleObj>
                  </mc:Choice>
                  <mc:Fallback>
                    <p:oleObj name="Equation" r:id="rId11" imgW="1739900" imgH="469900" progId="Equation.3">
                      <p:embed/>
                      <p:pic>
                        <p:nvPicPr>
                          <p:cNvPr id="0" name="图片 298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20" y="3120"/>
                            <a:ext cx="904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90" name="Object 11"/>
              <p:cNvGraphicFramePr>
                <a:graphicFrameLocks noChangeAspect="1"/>
              </p:cNvGraphicFramePr>
              <p:nvPr/>
            </p:nvGraphicFramePr>
            <p:xfrm>
              <a:off x="4176" y="3504"/>
              <a:ext cx="1072" cy="3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0" name="Equation" r:id="rId13" imgW="2095500" imgH="469900" progId="Equation.3">
                      <p:embed/>
                    </p:oleObj>
                  </mc:Choice>
                  <mc:Fallback>
                    <p:oleObj name="Equation" r:id="rId13" imgW="2095500" imgH="469900" progId="Equation.3">
                      <p:embed/>
                      <p:pic>
                        <p:nvPicPr>
                          <p:cNvPr id="0" name="图片 298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76" y="3504"/>
                            <a:ext cx="1072" cy="3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4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9" y="188913"/>
            <a:ext cx="8713787" cy="792162"/>
          </a:xfrm>
          <a:noFill/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Shift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3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13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395539" y="330995"/>
            <a:ext cx="7543800" cy="725488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Shift of a Sequence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1941512" y="1535114"/>
            <a:ext cx="3168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Non-circular shift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5699919" y="1540387"/>
            <a:ext cx="39608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circular shift</a:t>
            </a:r>
            <a:endParaRPr kumimoji="1" lang="en-US" altLang="zh-CN" sz="2800" dirty="0">
              <a:latin typeface="Times New Roman" panose="02020603050405020304" pitchFamily="18" charset="0"/>
            </a:endParaRPr>
          </a:p>
        </p:txBody>
      </p:sp>
      <p:grpSp>
        <p:nvGrpSpPr>
          <p:cNvPr id="114694" name="Group 6"/>
          <p:cNvGrpSpPr/>
          <p:nvPr/>
        </p:nvGrpSpPr>
        <p:grpSpPr bwMode="auto">
          <a:xfrm>
            <a:off x="2590800" y="2362201"/>
            <a:ext cx="1944688" cy="1368425"/>
            <a:chOff x="884" y="935"/>
            <a:chExt cx="1225" cy="862"/>
          </a:xfrm>
        </p:grpSpPr>
        <p:grpSp>
          <p:nvGrpSpPr>
            <p:cNvPr id="65615" name="Group 7"/>
            <p:cNvGrpSpPr/>
            <p:nvPr/>
          </p:nvGrpSpPr>
          <p:grpSpPr bwMode="auto">
            <a:xfrm>
              <a:off x="884" y="935"/>
              <a:ext cx="1225" cy="862"/>
              <a:chOff x="884" y="935"/>
              <a:chExt cx="1225" cy="862"/>
            </a:xfrm>
          </p:grpSpPr>
          <p:sp>
            <p:nvSpPr>
              <p:cNvPr id="65624" name="Line 8"/>
              <p:cNvSpPr>
                <a:spLocks noChangeShapeType="1"/>
              </p:cNvSpPr>
              <p:nvPr/>
            </p:nvSpPr>
            <p:spPr bwMode="auto">
              <a:xfrm>
                <a:off x="884" y="1706"/>
                <a:ext cx="122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grpSp>
            <p:nvGrpSpPr>
              <p:cNvPr id="65625" name="Group 9"/>
              <p:cNvGrpSpPr/>
              <p:nvPr/>
            </p:nvGrpSpPr>
            <p:grpSpPr bwMode="auto">
              <a:xfrm>
                <a:off x="1066" y="1071"/>
                <a:ext cx="634" cy="726"/>
                <a:chOff x="1066" y="1071"/>
                <a:chExt cx="634" cy="726"/>
              </a:xfrm>
            </p:grpSpPr>
            <p:sp>
              <p:nvSpPr>
                <p:cNvPr id="65627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1111" y="1117"/>
                  <a:ext cx="0" cy="6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628" name="AutoShape 11"/>
                <p:cNvSpPr>
                  <a:spLocks noChangeArrowheads="1"/>
                </p:cNvSpPr>
                <p:nvPr/>
              </p:nvSpPr>
              <p:spPr bwMode="auto">
                <a:xfrm>
                  <a:off x="1066" y="1661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29" name="AutoShape 12"/>
                <p:cNvSpPr>
                  <a:spLocks noChangeArrowheads="1"/>
                </p:cNvSpPr>
                <p:nvPr/>
              </p:nvSpPr>
              <p:spPr bwMode="auto">
                <a:xfrm>
                  <a:off x="1247" y="1434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30" name="AutoShape 13"/>
                <p:cNvSpPr>
                  <a:spLocks noChangeArrowheads="1"/>
                </p:cNvSpPr>
                <p:nvPr/>
              </p:nvSpPr>
              <p:spPr bwMode="auto">
                <a:xfrm>
                  <a:off x="1429" y="1298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31" name="AutoShape 14"/>
                <p:cNvSpPr>
                  <a:spLocks noChangeArrowheads="1"/>
                </p:cNvSpPr>
                <p:nvPr/>
              </p:nvSpPr>
              <p:spPr bwMode="auto">
                <a:xfrm>
                  <a:off x="1610" y="1071"/>
                  <a:ext cx="90" cy="91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65632" name="Line 15"/>
                <p:cNvSpPr>
                  <a:spLocks noChangeShapeType="1"/>
                </p:cNvSpPr>
                <p:nvPr/>
              </p:nvSpPr>
              <p:spPr bwMode="auto">
                <a:xfrm>
                  <a:off x="1292" y="1525"/>
                  <a:ext cx="0" cy="18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633" name="Line 16"/>
                <p:cNvSpPr>
                  <a:spLocks noChangeShapeType="1"/>
                </p:cNvSpPr>
                <p:nvPr/>
              </p:nvSpPr>
              <p:spPr bwMode="auto">
                <a:xfrm>
                  <a:off x="1474" y="1389"/>
                  <a:ext cx="0" cy="31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  <p:sp>
              <p:nvSpPr>
                <p:cNvPr id="65634" name="Line 17"/>
                <p:cNvSpPr>
                  <a:spLocks noChangeShapeType="1"/>
                </p:cNvSpPr>
                <p:nvPr/>
              </p:nvSpPr>
              <p:spPr bwMode="auto">
                <a:xfrm flipV="1">
                  <a:off x="1655" y="1162"/>
                  <a:ext cx="0" cy="5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65626" name="Text Box 18"/>
              <p:cNvSpPr txBox="1">
                <a:spLocks noChangeArrowheads="1"/>
              </p:cNvSpPr>
              <p:nvPr/>
            </p:nvSpPr>
            <p:spPr bwMode="auto">
              <a:xfrm>
                <a:off x="1111" y="935"/>
                <a:ext cx="3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x[n]</a:t>
                </a:r>
              </a:p>
            </p:txBody>
          </p:sp>
        </p:grpSp>
        <p:sp>
          <p:nvSpPr>
            <p:cNvPr id="65616" name="Line 19"/>
            <p:cNvSpPr>
              <a:spLocks noChangeShapeType="1"/>
            </p:cNvSpPr>
            <p:nvPr/>
          </p:nvSpPr>
          <p:spPr bwMode="auto">
            <a:xfrm flipV="1">
              <a:off x="1111" y="1117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17" name="AutoShape 20"/>
            <p:cNvSpPr>
              <a:spLocks noChangeArrowheads="1"/>
            </p:cNvSpPr>
            <p:nvPr/>
          </p:nvSpPr>
          <p:spPr bwMode="auto">
            <a:xfrm>
              <a:off x="1066" y="166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18" name="AutoShape 21"/>
            <p:cNvSpPr>
              <a:spLocks noChangeArrowheads="1"/>
            </p:cNvSpPr>
            <p:nvPr/>
          </p:nvSpPr>
          <p:spPr bwMode="auto">
            <a:xfrm>
              <a:off x="1247" y="1434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19" name="AutoShape 22"/>
            <p:cNvSpPr>
              <a:spLocks noChangeArrowheads="1"/>
            </p:cNvSpPr>
            <p:nvPr/>
          </p:nvSpPr>
          <p:spPr bwMode="auto">
            <a:xfrm>
              <a:off x="1429" y="1298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20" name="AutoShape 23"/>
            <p:cNvSpPr>
              <a:spLocks noChangeArrowheads="1"/>
            </p:cNvSpPr>
            <p:nvPr/>
          </p:nvSpPr>
          <p:spPr bwMode="auto">
            <a:xfrm>
              <a:off x="1610" y="107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21" name="Line 24"/>
            <p:cNvSpPr>
              <a:spLocks noChangeShapeType="1"/>
            </p:cNvSpPr>
            <p:nvPr/>
          </p:nvSpPr>
          <p:spPr bwMode="auto">
            <a:xfrm>
              <a:off x="1292" y="1525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22" name="Line 25"/>
            <p:cNvSpPr>
              <a:spLocks noChangeShapeType="1"/>
            </p:cNvSpPr>
            <p:nvPr/>
          </p:nvSpPr>
          <p:spPr bwMode="auto">
            <a:xfrm>
              <a:off x="1474" y="1389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23" name="Line 26"/>
            <p:cNvSpPr>
              <a:spLocks noChangeShapeType="1"/>
            </p:cNvSpPr>
            <p:nvPr/>
          </p:nvSpPr>
          <p:spPr bwMode="auto">
            <a:xfrm flipV="1">
              <a:off x="1655" y="1162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14715" name="Group 27"/>
          <p:cNvGrpSpPr/>
          <p:nvPr/>
        </p:nvGrpSpPr>
        <p:grpSpPr bwMode="auto">
          <a:xfrm>
            <a:off x="5486401" y="2438400"/>
            <a:ext cx="4176713" cy="1295400"/>
            <a:chOff x="2472" y="1706"/>
            <a:chExt cx="2631" cy="816"/>
          </a:xfrm>
        </p:grpSpPr>
        <p:sp>
          <p:nvSpPr>
            <p:cNvPr id="65587" name="Line 28"/>
            <p:cNvSpPr>
              <a:spLocks noChangeShapeType="1"/>
            </p:cNvSpPr>
            <p:nvPr/>
          </p:nvSpPr>
          <p:spPr bwMode="auto">
            <a:xfrm>
              <a:off x="2472" y="2431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8" name="Line 29"/>
            <p:cNvSpPr>
              <a:spLocks noChangeShapeType="1"/>
            </p:cNvSpPr>
            <p:nvPr/>
          </p:nvSpPr>
          <p:spPr bwMode="auto">
            <a:xfrm flipV="1">
              <a:off x="3651" y="1706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9" name="AutoShape 30"/>
            <p:cNvSpPr>
              <a:spLocks noChangeArrowheads="1"/>
            </p:cNvSpPr>
            <p:nvPr/>
          </p:nvSpPr>
          <p:spPr bwMode="auto">
            <a:xfrm>
              <a:off x="3606" y="2386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0" name="AutoShape 31"/>
            <p:cNvSpPr>
              <a:spLocks noChangeArrowheads="1"/>
            </p:cNvSpPr>
            <p:nvPr/>
          </p:nvSpPr>
          <p:spPr bwMode="auto">
            <a:xfrm>
              <a:off x="3787" y="2159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1" name="AutoShape 32"/>
            <p:cNvSpPr>
              <a:spLocks noChangeArrowheads="1"/>
            </p:cNvSpPr>
            <p:nvPr/>
          </p:nvSpPr>
          <p:spPr bwMode="auto">
            <a:xfrm>
              <a:off x="3969" y="2023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2" name="AutoShape 33"/>
            <p:cNvSpPr>
              <a:spLocks noChangeArrowheads="1"/>
            </p:cNvSpPr>
            <p:nvPr/>
          </p:nvSpPr>
          <p:spPr bwMode="auto">
            <a:xfrm>
              <a:off x="4150" y="1796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3" name="Line 34"/>
            <p:cNvSpPr>
              <a:spLocks noChangeShapeType="1"/>
            </p:cNvSpPr>
            <p:nvPr/>
          </p:nvSpPr>
          <p:spPr bwMode="auto">
            <a:xfrm>
              <a:off x="3832" y="225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4" name="Line 35"/>
            <p:cNvSpPr>
              <a:spLocks noChangeShapeType="1"/>
            </p:cNvSpPr>
            <p:nvPr/>
          </p:nvSpPr>
          <p:spPr bwMode="auto">
            <a:xfrm>
              <a:off x="4014" y="21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5" name="Line 36"/>
            <p:cNvSpPr>
              <a:spLocks noChangeShapeType="1"/>
            </p:cNvSpPr>
            <p:nvPr/>
          </p:nvSpPr>
          <p:spPr bwMode="auto">
            <a:xfrm flipV="1">
              <a:off x="4195" y="1887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96" name="AutoShape 37"/>
            <p:cNvSpPr>
              <a:spLocks noChangeArrowheads="1"/>
            </p:cNvSpPr>
            <p:nvPr/>
          </p:nvSpPr>
          <p:spPr bwMode="auto">
            <a:xfrm>
              <a:off x="2835" y="2386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7" name="AutoShape 38"/>
            <p:cNvSpPr>
              <a:spLocks noChangeArrowheads="1"/>
            </p:cNvSpPr>
            <p:nvPr/>
          </p:nvSpPr>
          <p:spPr bwMode="auto">
            <a:xfrm>
              <a:off x="3016" y="2159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8" name="AutoShape 39"/>
            <p:cNvSpPr>
              <a:spLocks noChangeArrowheads="1"/>
            </p:cNvSpPr>
            <p:nvPr/>
          </p:nvSpPr>
          <p:spPr bwMode="auto">
            <a:xfrm>
              <a:off x="3198" y="2023"/>
              <a:ext cx="90" cy="91"/>
            </a:xfrm>
            <a:prstGeom prst="octagon">
              <a:avLst>
                <a:gd name="adj" fmla="val 2928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99" name="Line 40"/>
            <p:cNvSpPr>
              <a:spLocks noChangeShapeType="1"/>
            </p:cNvSpPr>
            <p:nvPr/>
          </p:nvSpPr>
          <p:spPr bwMode="auto">
            <a:xfrm>
              <a:off x="3061" y="2250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0" name="Line 41"/>
            <p:cNvSpPr>
              <a:spLocks noChangeShapeType="1"/>
            </p:cNvSpPr>
            <p:nvPr/>
          </p:nvSpPr>
          <p:spPr bwMode="auto">
            <a:xfrm>
              <a:off x="3243" y="21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65601" name="Group 42"/>
            <p:cNvGrpSpPr/>
            <p:nvPr/>
          </p:nvGrpSpPr>
          <p:grpSpPr bwMode="auto">
            <a:xfrm>
              <a:off x="3379" y="1796"/>
              <a:ext cx="90" cy="635"/>
              <a:chOff x="3379" y="1796"/>
              <a:chExt cx="90" cy="635"/>
            </a:xfrm>
          </p:grpSpPr>
          <p:sp>
            <p:nvSpPr>
              <p:cNvPr id="65613" name="AutoShape 43"/>
              <p:cNvSpPr>
                <a:spLocks noChangeArrowheads="1"/>
              </p:cNvSpPr>
              <p:nvPr/>
            </p:nvSpPr>
            <p:spPr bwMode="auto">
              <a:xfrm>
                <a:off x="3379" y="1796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14" name="Line 44"/>
              <p:cNvSpPr>
                <a:spLocks noChangeShapeType="1"/>
              </p:cNvSpPr>
              <p:nvPr/>
            </p:nvSpPr>
            <p:spPr bwMode="auto">
              <a:xfrm flipV="1">
                <a:off x="3424" y="1887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5602" name="Group 45"/>
            <p:cNvGrpSpPr/>
            <p:nvPr/>
          </p:nvGrpSpPr>
          <p:grpSpPr bwMode="auto">
            <a:xfrm>
              <a:off x="4377" y="1796"/>
              <a:ext cx="634" cy="681"/>
              <a:chOff x="3424" y="1979"/>
              <a:chExt cx="634" cy="681"/>
            </a:xfrm>
          </p:grpSpPr>
          <p:sp>
            <p:nvSpPr>
              <p:cNvPr id="65606" name="AutoShape 46"/>
              <p:cNvSpPr>
                <a:spLocks noChangeArrowheads="1"/>
              </p:cNvSpPr>
              <p:nvPr/>
            </p:nvSpPr>
            <p:spPr bwMode="auto">
              <a:xfrm>
                <a:off x="3424" y="256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07" name="AutoShape 47"/>
              <p:cNvSpPr>
                <a:spLocks noChangeArrowheads="1"/>
              </p:cNvSpPr>
              <p:nvPr/>
            </p:nvSpPr>
            <p:spPr bwMode="auto">
              <a:xfrm>
                <a:off x="3605" y="234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08" name="AutoShape 48"/>
              <p:cNvSpPr>
                <a:spLocks noChangeArrowheads="1"/>
              </p:cNvSpPr>
              <p:nvPr/>
            </p:nvSpPr>
            <p:spPr bwMode="auto">
              <a:xfrm>
                <a:off x="3787" y="2206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09" name="AutoShape 49"/>
              <p:cNvSpPr>
                <a:spLocks noChangeArrowheads="1"/>
              </p:cNvSpPr>
              <p:nvPr/>
            </p:nvSpPr>
            <p:spPr bwMode="auto">
              <a:xfrm>
                <a:off x="3968" y="197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610" name="Line 50"/>
              <p:cNvSpPr>
                <a:spLocks noChangeShapeType="1"/>
              </p:cNvSpPr>
              <p:nvPr/>
            </p:nvSpPr>
            <p:spPr bwMode="auto">
              <a:xfrm>
                <a:off x="3650" y="2433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11" name="Line 51"/>
              <p:cNvSpPr>
                <a:spLocks noChangeShapeType="1"/>
              </p:cNvSpPr>
              <p:nvPr/>
            </p:nvSpPr>
            <p:spPr bwMode="auto">
              <a:xfrm>
                <a:off x="3832" y="2297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612" name="Line 52"/>
              <p:cNvSpPr>
                <a:spLocks noChangeShapeType="1"/>
              </p:cNvSpPr>
              <p:nvPr/>
            </p:nvSpPr>
            <p:spPr bwMode="auto">
              <a:xfrm flipV="1">
                <a:off x="4013" y="2070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5603" name="AutoShape 53"/>
            <p:cNvSpPr>
              <a:spLocks noChangeArrowheads="1"/>
            </p:cNvSpPr>
            <p:nvPr/>
          </p:nvSpPr>
          <p:spPr bwMode="auto">
            <a:xfrm>
              <a:off x="2608" y="1797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0066FF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604" name="Line 54"/>
            <p:cNvSpPr>
              <a:spLocks noChangeShapeType="1"/>
            </p:cNvSpPr>
            <p:nvPr/>
          </p:nvSpPr>
          <p:spPr bwMode="auto">
            <a:xfrm flipV="1">
              <a:off x="2653" y="1888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605" name="AutoShape 55"/>
            <p:cNvSpPr>
              <a:spLocks noChangeArrowheads="1"/>
            </p:cNvSpPr>
            <p:nvPr/>
          </p:nvSpPr>
          <p:spPr bwMode="auto">
            <a:xfrm>
              <a:off x="2608" y="1797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grpSp>
        <p:nvGrpSpPr>
          <p:cNvPr id="114744" name="Group 56"/>
          <p:cNvGrpSpPr/>
          <p:nvPr/>
        </p:nvGrpSpPr>
        <p:grpSpPr bwMode="auto">
          <a:xfrm>
            <a:off x="2590800" y="4648200"/>
            <a:ext cx="1944688" cy="1295400"/>
            <a:chOff x="884" y="1797"/>
            <a:chExt cx="1225" cy="816"/>
          </a:xfrm>
        </p:grpSpPr>
        <p:sp>
          <p:nvSpPr>
            <p:cNvPr id="65577" name="Line 57"/>
            <p:cNvSpPr>
              <a:spLocks noChangeShapeType="1"/>
            </p:cNvSpPr>
            <p:nvPr/>
          </p:nvSpPr>
          <p:spPr bwMode="auto">
            <a:xfrm>
              <a:off x="884" y="2523"/>
              <a:ext cx="1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8" name="Line 58"/>
            <p:cNvSpPr>
              <a:spLocks noChangeShapeType="1"/>
            </p:cNvSpPr>
            <p:nvPr/>
          </p:nvSpPr>
          <p:spPr bwMode="auto">
            <a:xfrm flipV="1">
              <a:off x="1111" y="1933"/>
              <a:ext cx="0" cy="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9" name="AutoShape 59"/>
            <p:cNvSpPr>
              <a:spLocks noChangeArrowheads="1"/>
            </p:cNvSpPr>
            <p:nvPr/>
          </p:nvSpPr>
          <p:spPr bwMode="auto">
            <a:xfrm>
              <a:off x="1247" y="2478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0" name="AutoShape 60"/>
            <p:cNvSpPr>
              <a:spLocks noChangeArrowheads="1"/>
            </p:cNvSpPr>
            <p:nvPr/>
          </p:nvSpPr>
          <p:spPr bwMode="auto">
            <a:xfrm>
              <a:off x="1428" y="2251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1" name="AutoShape 61"/>
            <p:cNvSpPr>
              <a:spLocks noChangeArrowheads="1"/>
            </p:cNvSpPr>
            <p:nvPr/>
          </p:nvSpPr>
          <p:spPr bwMode="auto">
            <a:xfrm>
              <a:off x="1610" y="2115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2" name="AutoShape 62"/>
            <p:cNvSpPr>
              <a:spLocks noChangeArrowheads="1"/>
            </p:cNvSpPr>
            <p:nvPr/>
          </p:nvSpPr>
          <p:spPr bwMode="auto">
            <a:xfrm>
              <a:off x="1791" y="1888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  <p:sp>
          <p:nvSpPr>
            <p:cNvPr id="65583" name="Line 63"/>
            <p:cNvSpPr>
              <a:spLocks noChangeShapeType="1"/>
            </p:cNvSpPr>
            <p:nvPr/>
          </p:nvSpPr>
          <p:spPr bwMode="auto">
            <a:xfrm>
              <a:off x="1473" y="2342"/>
              <a:ext cx="0" cy="18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4" name="Line 64"/>
            <p:cNvSpPr>
              <a:spLocks noChangeShapeType="1"/>
            </p:cNvSpPr>
            <p:nvPr/>
          </p:nvSpPr>
          <p:spPr bwMode="auto">
            <a:xfrm>
              <a:off x="1655" y="2206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5" name="Line 65"/>
            <p:cNvSpPr>
              <a:spLocks noChangeShapeType="1"/>
            </p:cNvSpPr>
            <p:nvPr/>
          </p:nvSpPr>
          <p:spPr bwMode="auto">
            <a:xfrm flipV="1">
              <a:off x="1836" y="1979"/>
              <a:ext cx="0" cy="5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86" name="Text Box 66"/>
            <p:cNvSpPr txBox="1">
              <a:spLocks noChangeArrowheads="1"/>
            </p:cNvSpPr>
            <p:nvPr/>
          </p:nvSpPr>
          <p:spPr bwMode="auto">
            <a:xfrm>
              <a:off x="1156" y="1797"/>
              <a:ext cx="4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</a:rPr>
                <a:t>x[n-1]</a:t>
              </a:r>
            </a:p>
          </p:txBody>
        </p:sp>
      </p:grpSp>
      <p:grpSp>
        <p:nvGrpSpPr>
          <p:cNvPr id="114755" name="Group 67"/>
          <p:cNvGrpSpPr/>
          <p:nvPr/>
        </p:nvGrpSpPr>
        <p:grpSpPr bwMode="auto">
          <a:xfrm>
            <a:off x="5448301" y="4581525"/>
            <a:ext cx="4537075" cy="1296988"/>
            <a:chOff x="2472" y="2886"/>
            <a:chExt cx="2858" cy="817"/>
          </a:xfrm>
        </p:grpSpPr>
        <p:grpSp>
          <p:nvGrpSpPr>
            <p:cNvPr id="65545" name="Group 68"/>
            <p:cNvGrpSpPr/>
            <p:nvPr/>
          </p:nvGrpSpPr>
          <p:grpSpPr bwMode="auto">
            <a:xfrm>
              <a:off x="2472" y="2886"/>
              <a:ext cx="2858" cy="817"/>
              <a:chOff x="2472" y="2886"/>
              <a:chExt cx="2858" cy="817"/>
            </a:xfrm>
          </p:grpSpPr>
          <p:sp>
            <p:nvSpPr>
              <p:cNvPr id="65547" name="Line 69"/>
              <p:cNvSpPr>
                <a:spLocks noChangeShapeType="1"/>
              </p:cNvSpPr>
              <p:nvPr/>
            </p:nvSpPr>
            <p:spPr bwMode="auto">
              <a:xfrm>
                <a:off x="2472" y="3657"/>
                <a:ext cx="28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8" name="Line 70"/>
              <p:cNvSpPr>
                <a:spLocks noChangeShapeType="1"/>
              </p:cNvSpPr>
              <p:nvPr/>
            </p:nvSpPr>
            <p:spPr bwMode="auto">
              <a:xfrm flipV="1">
                <a:off x="3651" y="2886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49" name="AutoShape 71"/>
              <p:cNvSpPr>
                <a:spLocks noChangeArrowheads="1"/>
              </p:cNvSpPr>
              <p:nvPr/>
            </p:nvSpPr>
            <p:spPr bwMode="auto">
              <a:xfrm>
                <a:off x="3833" y="361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0" name="AutoShape 72"/>
              <p:cNvSpPr>
                <a:spLocks noChangeArrowheads="1"/>
              </p:cNvSpPr>
              <p:nvPr/>
            </p:nvSpPr>
            <p:spPr bwMode="auto">
              <a:xfrm>
                <a:off x="4014" y="3385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1" name="AutoShape 73"/>
              <p:cNvSpPr>
                <a:spLocks noChangeArrowheads="1"/>
              </p:cNvSpPr>
              <p:nvPr/>
            </p:nvSpPr>
            <p:spPr bwMode="auto">
              <a:xfrm>
                <a:off x="4196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2" name="AutoShape 74"/>
              <p:cNvSpPr>
                <a:spLocks noChangeArrowheads="1"/>
              </p:cNvSpPr>
              <p:nvPr/>
            </p:nvSpPr>
            <p:spPr bwMode="auto">
              <a:xfrm>
                <a:off x="4377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3" name="Line 75"/>
              <p:cNvSpPr>
                <a:spLocks noChangeShapeType="1"/>
              </p:cNvSpPr>
              <p:nvPr/>
            </p:nvSpPr>
            <p:spPr bwMode="auto">
              <a:xfrm>
                <a:off x="4059" y="347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4" name="Line 76"/>
              <p:cNvSpPr>
                <a:spLocks noChangeShapeType="1"/>
              </p:cNvSpPr>
              <p:nvPr/>
            </p:nvSpPr>
            <p:spPr bwMode="auto">
              <a:xfrm>
                <a:off x="4241" y="334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5" name="Line 77"/>
              <p:cNvSpPr>
                <a:spLocks noChangeShapeType="1"/>
              </p:cNvSpPr>
              <p:nvPr/>
            </p:nvSpPr>
            <p:spPr bwMode="auto">
              <a:xfrm flipV="1">
                <a:off x="4422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56" name="AutoShape 78"/>
              <p:cNvSpPr>
                <a:spLocks noChangeArrowheads="1"/>
              </p:cNvSpPr>
              <p:nvPr/>
            </p:nvSpPr>
            <p:spPr bwMode="auto">
              <a:xfrm>
                <a:off x="3062" y="361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7" name="AutoShape 79"/>
              <p:cNvSpPr>
                <a:spLocks noChangeArrowheads="1"/>
              </p:cNvSpPr>
              <p:nvPr/>
            </p:nvSpPr>
            <p:spPr bwMode="auto">
              <a:xfrm>
                <a:off x="3243" y="3385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8" name="AutoShape 80"/>
              <p:cNvSpPr>
                <a:spLocks noChangeArrowheads="1"/>
              </p:cNvSpPr>
              <p:nvPr/>
            </p:nvSpPr>
            <p:spPr bwMode="auto">
              <a:xfrm>
                <a:off x="3425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59" name="AutoShape 81"/>
              <p:cNvSpPr>
                <a:spLocks noChangeArrowheads="1"/>
              </p:cNvSpPr>
              <p:nvPr/>
            </p:nvSpPr>
            <p:spPr bwMode="auto">
              <a:xfrm>
                <a:off x="3606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0" name="Line 82"/>
              <p:cNvSpPr>
                <a:spLocks noChangeShapeType="1"/>
              </p:cNvSpPr>
              <p:nvPr/>
            </p:nvSpPr>
            <p:spPr bwMode="auto">
              <a:xfrm>
                <a:off x="3288" y="347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1" name="Line 83"/>
              <p:cNvSpPr>
                <a:spLocks noChangeShapeType="1"/>
              </p:cNvSpPr>
              <p:nvPr/>
            </p:nvSpPr>
            <p:spPr bwMode="auto">
              <a:xfrm>
                <a:off x="3470" y="334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2" name="Line 84"/>
              <p:cNvSpPr>
                <a:spLocks noChangeShapeType="1"/>
              </p:cNvSpPr>
              <p:nvPr/>
            </p:nvSpPr>
            <p:spPr bwMode="auto">
              <a:xfrm flipV="1">
                <a:off x="3651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3" name="AutoShape 85"/>
              <p:cNvSpPr>
                <a:spLocks noChangeArrowheads="1"/>
              </p:cNvSpPr>
              <p:nvPr/>
            </p:nvSpPr>
            <p:spPr bwMode="auto">
              <a:xfrm>
                <a:off x="4604" y="361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4" name="AutoShape 86"/>
              <p:cNvSpPr>
                <a:spLocks noChangeArrowheads="1"/>
              </p:cNvSpPr>
              <p:nvPr/>
            </p:nvSpPr>
            <p:spPr bwMode="auto">
              <a:xfrm>
                <a:off x="4785" y="3385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5" name="AutoShape 87"/>
              <p:cNvSpPr>
                <a:spLocks noChangeArrowheads="1"/>
              </p:cNvSpPr>
              <p:nvPr/>
            </p:nvSpPr>
            <p:spPr bwMode="auto">
              <a:xfrm>
                <a:off x="4967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6" name="AutoShape 88"/>
              <p:cNvSpPr>
                <a:spLocks noChangeArrowheads="1"/>
              </p:cNvSpPr>
              <p:nvPr/>
            </p:nvSpPr>
            <p:spPr bwMode="auto">
              <a:xfrm>
                <a:off x="5148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67" name="Line 89"/>
              <p:cNvSpPr>
                <a:spLocks noChangeShapeType="1"/>
              </p:cNvSpPr>
              <p:nvPr/>
            </p:nvSpPr>
            <p:spPr bwMode="auto">
              <a:xfrm>
                <a:off x="4830" y="3476"/>
                <a:ext cx="0" cy="1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8" name="Line 90"/>
              <p:cNvSpPr>
                <a:spLocks noChangeShapeType="1"/>
              </p:cNvSpPr>
              <p:nvPr/>
            </p:nvSpPr>
            <p:spPr bwMode="auto">
              <a:xfrm>
                <a:off x="5012" y="3340"/>
                <a:ext cx="0" cy="3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69" name="Line 91"/>
              <p:cNvSpPr>
                <a:spLocks noChangeShapeType="1"/>
              </p:cNvSpPr>
              <p:nvPr/>
            </p:nvSpPr>
            <p:spPr bwMode="auto">
              <a:xfrm flipV="1">
                <a:off x="5193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0" name="AutoShape 92"/>
              <p:cNvSpPr>
                <a:spLocks noChangeArrowheads="1"/>
              </p:cNvSpPr>
              <p:nvPr/>
            </p:nvSpPr>
            <p:spPr bwMode="auto">
              <a:xfrm>
                <a:off x="2835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1" name="Line 93"/>
              <p:cNvSpPr>
                <a:spLocks noChangeShapeType="1"/>
              </p:cNvSpPr>
              <p:nvPr/>
            </p:nvSpPr>
            <p:spPr bwMode="auto">
              <a:xfrm flipV="1">
                <a:off x="2880" y="3113"/>
                <a:ext cx="0" cy="544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2" name="AutoShape 94"/>
              <p:cNvSpPr>
                <a:spLocks noChangeArrowheads="1"/>
              </p:cNvSpPr>
              <p:nvPr/>
            </p:nvSpPr>
            <p:spPr bwMode="auto">
              <a:xfrm>
                <a:off x="2608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3" name="Line 95"/>
              <p:cNvSpPr>
                <a:spLocks noChangeShapeType="1"/>
              </p:cNvSpPr>
              <p:nvPr/>
            </p:nvSpPr>
            <p:spPr bwMode="auto">
              <a:xfrm flipV="1">
                <a:off x="2653" y="3339"/>
                <a:ext cx="0" cy="31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4" name="AutoShape 96"/>
              <p:cNvSpPr>
                <a:spLocks noChangeArrowheads="1"/>
              </p:cNvSpPr>
              <p:nvPr/>
            </p:nvSpPr>
            <p:spPr bwMode="auto">
              <a:xfrm>
                <a:off x="2835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5" name="AutoShape 97"/>
              <p:cNvSpPr>
                <a:spLocks noChangeArrowheads="1"/>
              </p:cNvSpPr>
              <p:nvPr/>
            </p:nvSpPr>
            <p:spPr bwMode="auto">
              <a:xfrm>
                <a:off x="2608" y="3249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65576" name="AutoShape 98"/>
              <p:cNvSpPr>
                <a:spLocks noChangeArrowheads="1"/>
              </p:cNvSpPr>
              <p:nvPr/>
            </p:nvSpPr>
            <p:spPr bwMode="auto">
              <a:xfrm>
                <a:off x="5148" y="3022"/>
                <a:ext cx="90" cy="91"/>
              </a:xfrm>
              <a:prstGeom prst="octagon">
                <a:avLst>
                  <a:gd name="adj" fmla="val 29287"/>
                </a:avLst>
              </a:prstGeom>
              <a:solidFill>
                <a:srgbClr val="FF6600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</p:grpSp>
        <p:sp>
          <p:nvSpPr>
            <p:cNvPr id="65546" name="AutoShape 99"/>
            <p:cNvSpPr>
              <a:spLocks noChangeArrowheads="1"/>
            </p:cNvSpPr>
            <p:nvPr/>
          </p:nvSpPr>
          <p:spPr bwMode="auto">
            <a:xfrm>
              <a:off x="2608" y="3249"/>
              <a:ext cx="90" cy="91"/>
            </a:xfrm>
            <a:prstGeom prst="octagon">
              <a:avLst>
                <a:gd name="adj" fmla="val 29287"/>
              </a:avLst>
            </a:prstGeom>
            <a:solidFill>
              <a:srgbClr val="FF6600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/>
            </a:p>
          </p:txBody>
        </p:sp>
      </p:grpSp>
      <p:sp>
        <p:nvSpPr>
          <p:cNvPr id="99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7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47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47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2" grpId="0" autoUpdateAnimBg="0"/>
      <p:bldP spid="1146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2409825" y="1986915"/>
          <a:ext cx="2903220" cy="745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89" r:id="rId4" imgW="1167765" imgH="304800" progId="Equation.3">
                  <p:embed/>
                </p:oleObj>
              </mc:Choice>
              <mc:Fallback>
                <p:oleObj r:id="rId4" imgW="1167765" imgH="304800" progId="Equation.3">
                  <p:embed/>
                  <p:pic>
                    <p:nvPicPr>
                      <p:cNvPr id="0" name="图片 165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1986915"/>
                        <a:ext cx="2903220" cy="7454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5957570" y="1965960"/>
          <a:ext cx="319532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0" r:id="rId6" imgW="1218565" imgH="304800" progId="Equation.3">
                  <p:embed/>
                </p:oleObj>
              </mc:Choice>
              <mc:Fallback>
                <p:oleObj r:id="rId6" imgW="1218565" imgH="304800" progId="Equation.3">
                  <p:embed/>
                  <p:pic>
                    <p:nvPicPr>
                      <p:cNvPr id="0" name="图片 165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570" y="1965960"/>
                        <a:ext cx="319532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6"/>
          <p:cNvGraphicFramePr>
            <a:graphicFrameLocks noChangeAspect="1"/>
          </p:cNvGraphicFramePr>
          <p:nvPr/>
        </p:nvGraphicFramePr>
        <p:xfrm>
          <a:off x="3265805" y="2835275"/>
          <a:ext cx="5887085" cy="1932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1" name="VISIO" r:id="rId8" imgW="2901950" imgH="1158240" progId="Visio.Drawing.5">
                  <p:embed/>
                </p:oleObj>
              </mc:Choice>
              <mc:Fallback>
                <p:oleObj name="VISIO" r:id="rId8" imgW="2901950" imgH="1158240" progId="Visio.Drawing.5">
                  <p:embed/>
                  <p:pic>
                    <p:nvPicPr>
                      <p:cNvPr id="0" name="图片 165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805" y="2835275"/>
                        <a:ext cx="5887085" cy="19323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1B7B7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3333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578963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929255" y="4653280"/>
          <a:ext cx="5433060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92" name="VISIO" r:id="rId10" imgW="3724910" imgH="1063625" progId="Visio.Drawing.5">
                  <p:embed/>
                </p:oleObj>
              </mc:Choice>
              <mc:Fallback>
                <p:oleObj name="VISIO" r:id="rId10" imgW="3724910" imgH="1063625" progId="Visio.Drawing.5">
                  <p:embed/>
                  <p:pic>
                    <p:nvPicPr>
                      <p:cNvPr id="0" name="图片 165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9255" y="4653280"/>
                        <a:ext cx="5433060" cy="163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911424" y="191959"/>
            <a:ext cx="9505056" cy="1492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6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</a:rPr>
              <a:t>DFS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Periodic and discrete in time-domain and frequency-domain</a:t>
            </a:r>
            <a:endParaRPr kumimoji="1" lang="zh-CN" altLang="en-US" sz="2800" b="1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476" name="Object 4"/>
          <p:cNvGraphicFramePr>
            <a:graphicFrameLocks noChangeAspect="1"/>
          </p:cNvGraphicFramePr>
          <p:nvPr/>
        </p:nvGraphicFramePr>
        <p:xfrm>
          <a:off x="1859828" y="2264229"/>
          <a:ext cx="7653337" cy="1287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4" imgW="60350400" imgH="10363200" progId="Equation.DSMT4">
                  <p:embed/>
                </p:oleObj>
              </mc:Choice>
              <mc:Fallback>
                <p:oleObj name="Equation" r:id="rId4" imgW="60350400" imgH="10363200" progId="Equation.DSMT4">
                  <p:embed/>
                  <p:pic>
                    <p:nvPicPr>
                      <p:cNvPr id="0" name="图片 307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9828" y="2264229"/>
                        <a:ext cx="7653337" cy="1287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Rectangle 5"/>
          <p:cNvSpPr>
            <a:spLocks noChangeArrowheads="1"/>
          </p:cNvSpPr>
          <p:nvPr/>
        </p:nvSpPr>
        <p:spPr bwMode="auto">
          <a:xfrm>
            <a:off x="1518444" y="1335917"/>
            <a:ext cx="7991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Circular reversal </a:t>
            </a:r>
            <a:r>
              <a:rPr lang="en-US" altLang="zh-CN" sz="3200" b="1" dirty="0">
                <a:latin typeface="Times New Roman" panose="02020603050405020304" pitchFamily="18" charset="0"/>
              </a:rPr>
              <a:t>of length-N sequence </a:t>
            </a:r>
            <a:r>
              <a:rPr lang="en-US" altLang="zh-CN" sz="32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3200" b="1" dirty="0">
                <a:latin typeface="Times New Roman" panose="02020603050405020304" pitchFamily="18" charset="0"/>
              </a:rPr>
              <a:t>[n]: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title"/>
          </p:nvPr>
        </p:nvSpPr>
        <p:spPr>
          <a:xfrm>
            <a:off x="1703389" y="188913"/>
            <a:ext cx="8713787" cy="792162"/>
          </a:xfrm>
          <a:noFill/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reversal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207568" y="3762558"/>
            <a:ext cx="2448272" cy="2124783"/>
            <a:chOff x="2207568" y="3756275"/>
            <a:chExt cx="2016224" cy="2013532"/>
          </a:xfrm>
        </p:grpSpPr>
        <p:sp>
          <p:nvSpPr>
            <p:cNvPr id="9" name="Line 5"/>
            <p:cNvSpPr>
              <a:spLocks noChangeShapeType="1"/>
            </p:cNvSpPr>
            <p:nvPr/>
          </p:nvSpPr>
          <p:spPr bwMode="auto">
            <a:xfrm>
              <a:off x="2207568" y="5241456"/>
              <a:ext cx="1728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3694019" y="4868909"/>
              <a:ext cx="0" cy="372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 flipV="1">
              <a:off x="3359696" y="4868909"/>
              <a:ext cx="0" cy="37254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2444165" y="3756275"/>
              <a:ext cx="627499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x[n]</a:t>
              </a: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2599620" y="4420560"/>
              <a:ext cx="0" cy="838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2994513" y="4428451"/>
              <a:ext cx="0" cy="838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" name="Text Box 9"/>
            <p:cNvSpPr txBox="1">
              <a:spLocks noChangeArrowheads="1"/>
            </p:cNvSpPr>
            <p:nvPr/>
          </p:nvSpPr>
          <p:spPr bwMode="auto">
            <a:xfrm>
              <a:off x="2444165" y="5369697"/>
              <a:ext cx="411475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29" name="Text Box 9"/>
            <p:cNvSpPr txBox="1">
              <a:spLocks noChangeArrowheads="1"/>
            </p:cNvSpPr>
            <p:nvPr/>
          </p:nvSpPr>
          <p:spPr bwMode="auto">
            <a:xfrm>
              <a:off x="3524285" y="5369697"/>
              <a:ext cx="699507" cy="4001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N-1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5303912" y="3762558"/>
            <a:ext cx="2238225" cy="2205715"/>
            <a:chOff x="5303912" y="3762558"/>
            <a:chExt cx="2238225" cy="2205715"/>
          </a:xfrm>
        </p:grpSpPr>
        <p:sp>
          <p:nvSpPr>
            <p:cNvPr id="22" name="Text Box 32"/>
            <p:cNvSpPr txBox="1">
              <a:spLocks noChangeArrowheads="1"/>
            </p:cNvSpPr>
            <p:nvPr/>
          </p:nvSpPr>
          <p:spPr bwMode="auto">
            <a:xfrm>
              <a:off x="5566560" y="3762558"/>
              <a:ext cx="1411406" cy="44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x[&lt;-n&gt;</a:t>
              </a:r>
              <a:r>
                <a:rPr kumimoji="1"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30" name="Line 5"/>
            <p:cNvSpPr>
              <a:spLocks noChangeShapeType="1"/>
            </p:cNvSpPr>
            <p:nvPr/>
          </p:nvSpPr>
          <p:spPr bwMode="auto">
            <a:xfrm>
              <a:off x="5303912" y="5385585"/>
              <a:ext cx="191847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1" name="Line 7"/>
            <p:cNvSpPr>
              <a:spLocks noChangeShapeType="1"/>
            </p:cNvSpPr>
            <p:nvPr/>
          </p:nvSpPr>
          <p:spPr bwMode="auto">
            <a:xfrm flipV="1">
              <a:off x="6168008" y="4974725"/>
              <a:ext cx="0" cy="4108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2" name="Line 8"/>
            <p:cNvSpPr>
              <a:spLocks noChangeShapeType="1"/>
            </p:cNvSpPr>
            <p:nvPr/>
          </p:nvSpPr>
          <p:spPr bwMode="auto">
            <a:xfrm flipV="1">
              <a:off x="6582898" y="4974725"/>
              <a:ext cx="0" cy="410859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" name="Line 11"/>
            <p:cNvSpPr>
              <a:spLocks noChangeShapeType="1"/>
            </p:cNvSpPr>
            <p:nvPr/>
          </p:nvSpPr>
          <p:spPr bwMode="auto">
            <a:xfrm flipV="1">
              <a:off x="5739132" y="4480267"/>
              <a:ext cx="0" cy="92443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4" name="Line 12"/>
            <p:cNvSpPr>
              <a:spLocks noChangeShapeType="1"/>
            </p:cNvSpPr>
            <p:nvPr/>
          </p:nvSpPr>
          <p:spPr bwMode="auto">
            <a:xfrm flipV="1">
              <a:off x="6960096" y="4488969"/>
              <a:ext cx="0" cy="924434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5" name="Text Box 9"/>
            <p:cNvSpPr txBox="1">
              <a:spLocks noChangeArrowheads="1"/>
            </p:cNvSpPr>
            <p:nvPr/>
          </p:nvSpPr>
          <p:spPr bwMode="auto">
            <a:xfrm>
              <a:off x="5566560" y="5527015"/>
              <a:ext cx="456781" cy="44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0</a:t>
              </a:r>
            </a:p>
          </p:txBody>
        </p:sp>
        <p:sp>
          <p:nvSpPr>
            <p:cNvPr id="36" name="Text Box 9"/>
            <p:cNvSpPr txBox="1">
              <a:spLocks noChangeArrowheads="1"/>
            </p:cNvSpPr>
            <p:nvPr/>
          </p:nvSpPr>
          <p:spPr bwMode="auto">
            <a:xfrm>
              <a:off x="6765609" y="5527015"/>
              <a:ext cx="776528" cy="441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N-1</a:t>
              </a:r>
            </a:p>
          </p:txBody>
        </p:sp>
      </p:grpSp>
      <p:sp>
        <p:nvSpPr>
          <p:cNvPr id="23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23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78038" y="212179"/>
            <a:ext cx="7543800" cy="791368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Circular convolution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7408" y="1263325"/>
            <a:ext cx="9742537" cy="2665411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To develop a convolution-like operation resulting in a length-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sequence  </a:t>
            </a:r>
            <a:r>
              <a:rPr lang="en-US" altLang="zh-CN" sz="3200" dirty="0" err="1">
                <a:latin typeface="Times New Roman" panose="02020603050405020304" pitchFamily="18" charset="0"/>
              </a:rPr>
              <a:t>y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[n], we need to apply circular time-reversal and circular time-shift operations.</a:t>
            </a:r>
          </a:p>
          <a:p>
            <a:pPr eaLnBrk="1" hangingPunct="1"/>
            <a:r>
              <a:rPr lang="en-US" altLang="zh-CN" sz="3200" dirty="0">
                <a:solidFill>
                  <a:srgbClr val="F80808"/>
                </a:solidFill>
                <a:latin typeface="Times New Roman" panose="02020603050405020304" pitchFamily="18" charset="0"/>
              </a:rPr>
              <a:t>Circular convolution </a:t>
            </a:r>
            <a:r>
              <a:rPr lang="en-US" altLang="zh-CN" sz="3200" dirty="0">
                <a:latin typeface="Times New Roman" panose="02020603050405020304" pitchFamily="18" charset="0"/>
              </a:rPr>
              <a:t>defined as:</a:t>
            </a:r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3185716" y="3897551"/>
          <a:ext cx="5328443" cy="12605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3" imgW="1841500" imgH="431800" progId="Equation.DSMT4">
                  <p:embed/>
                </p:oleObj>
              </mc:Choice>
              <mc:Fallback>
                <p:oleObj name="Equation" r:id="rId3" imgW="1841500" imgH="431800" progId="Equation.DSMT4">
                  <p:embed/>
                  <p:pic>
                    <p:nvPicPr>
                      <p:cNvPr id="0" name="图片 317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5716" y="3897551"/>
                        <a:ext cx="5328443" cy="12605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27" name="Group 15"/>
          <p:cNvGrpSpPr/>
          <p:nvPr/>
        </p:nvGrpSpPr>
        <p:grpSpPr bwMode="auto">
          <a:xfrm>
            <a:off x="3332128" y="5301208"/>
            <a:ext cx="6262142" cy="583890"/>
            <a:chOff x="1111" y="3566"/>
            <a:chExt cx="3447" cy="323"/>
          </a:xfrm>
        </p:grpSpPr>
        <p:grpSp>
          <p:nvGrpSpPr>
            <p:cNvPr id="22534" name="Group 6"/>
            <p:cNvGrpSpPr/>
            <p:nvPr/>
          </p:nvGrpSpPr>
          <p:grpSpPr bwMode="auto">
            <a:xfrm>
              <a:off x="2245" y="3612"/>
              <a:ext cx="212" cy="231"/>
              <a:chOff x="2968" y="3384"/>
              <a:chExt cx="212" cy="231"/>
            </a:xfrm>
          </p:grpSpPr>
          <p:sp>
            <p:nvSpPr>
              <p:cNvPr id="22539" name="Oval 7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40" name="Text Box 8"/>
              <p:cNvSpPr txBox="1">
                <a:spLocks noChangeArrowheads="1"/>
              </p:cNvSpPr>
              <p:nvPr/>
            </p:nvSpPr>
            <p:spPr bwMode="auto">
              <a:xfrm>
                <a:off x="2968" y="338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>
                    <a:latin typeface="Times New Roman" panose="02020603050405020304" pitchFamily="18" charset="0"/>
                  </a:rPr>
                  <a:t>N</a:t>
                </a:r>
                <a:endParaRPr lang="en-US" altLang="zh-CN" sz="2400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2535" name="Text Box 9"/>
            <p:cNvSpPr txBox="1">
              <a:spLocks noChangeArrowheads="1"/>
            </p:cNvSpPr>
            <p:nvPr/>
          </p:nvSpPr>
          <p:spPr bwMode="auto">
            <a:xfrm>
              <a:off x="1111" y="3566"/>
              <a:ext cx="3447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603050405020304" pitchFamily="18" charset="0"/>
                </a:rPr>
                <a:t>         </a:t>
              </a:r>
              <a:r>
                <a:rPr kumimoji="1" lang="en-US" altLang="zh-CN" sz="3200" b="1" dirty="0">
                  <a:latin typeface="Times New Roman" panose="02020603050405020304" pitchFamily="18" charset="0"/>
                </a:rPr>
                <a:t>=</a:t>
              </a:r>
              <a:r>
                <a:rPr kumimoji="1" lang="en-US" altLang="zh-CN" sz="3200" b="1" dirty="0">
                  <a:solidFill>
                    <a:srgbClr val="F80808"/>
                  </a:solidFill>
                  <a:latin typeface="Times New Roman" panose="02020603050405020304" pitchFamily="18" charset="0"/>
                </a:rPr>
                <a:t> g[n]    h[n] = g[n]    h[n]</a:t>
              </a:r>
            </a:p>
          </p:txBody>
        </p:sp>
        <p:grpSp>
          <p:nvGrpSpPr>
            <p:cNvPr id="22536" name="Group 11"/>
            <p:cNvGrpSpPr/>
            <p:nvPr/>
          </p:nvGrpSpPr>
          <p:grpSpPr bwMode="auto">
            <a:xfrm>
              <a:off x="3470" y="3612"/>
              <a:ext cx="212" cy="231"/>
              <a:chOff x="2968" y="3384"/>
              <a:chExt cx="212" cy="231"/>
            </a:xfrm>
          </p:grpSpPr>
          <p:sp>
            <p:nvSpPr>
              <p:cNvPr id="22537" name="Oval 12"/>
              <p:cNvSpPr>
                <a:spLocks noChangeArrowheads="1"/>
              </p:cNvSpPr>
              <p:nvPr/>
            </p:nvSpPr>
            <p:spPr bwMode="auto">
              <a:xfrm>
                <a:off x="2976" y="3408"/>
                <a:ext cx="192" cy="19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/>
              </a:p>
            </p:txBody>
          </p:sp>
          <p:sp>
            <p:nvSpPr>
              <p:cNvPr id="22538" name="Text Box 13"/>
              <p:cNvSpPr txBox="1">
                <a:spLocks noChangeArrowheads="1"/>
              </p:cNvSpPr>
              <p:nvPr/>
            </p:nvSpPr>
            <p:spPr bwMode="auto">
              <a:xfrm>
                <a:off x="2968" y="338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i="1" dirty="0">
                    <a:latin typeface="Times New Roman" panose="02020603050405020304" pitchFamily="18" charset="0"/>
                  </a:rPr>
                  <a:t>N</a:t>
                </a:r>
                <a:endParaRPr lang="en-US" altLang="zh-CN" sz="24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13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  <p:bldP spid="1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32882" y="0"/>
            <a:ext cx="9122344" cy="1028700"/>
          </a:xfrm>
        </p:spPr>
        <p:txBody>
          <a:bodyPr/>
          <a:lstStyle/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</a:rPr>
              <a:t>The N-point circular convolution can be written in matrix form as:</a:t>
            </a:r>
          </a:p>
        </p:txBody>
      </p:sp>
      <p:graphicFrame>
        <p:nvGraphicFramePr>
          <p:cNvPr id="28672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271464" y="1412776"/>
          <a:ext cx="9043574" cy="259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8" name="公式" r:id="rId3" imgW="4076700" imgH="1168400" progId="Equation.3">
                  <p:embed/>
                </p:oleObj>
              </mc:Choice>
              <mc:Fallback>
                <p:oleObj name="公式" r:id="rId3" imgW="4076700" imgH="1168400" progId="Equation.3">
                  <p:embed/>
                  <p:pic>
                    <p:nvPicPr>
                      <p:cNvPr id="0" name="图片 327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412776"/>
                        <a:ext cx="9043574" cy="259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932882" y="4725144"/>
            <a:ext cx="106571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3200" b="1" dirty="0">
                <a:latin typeface="Times New Roman" panose="02020603050405020304" pitchFamily="18" charset="0"/>
              </a:rPr>
              <a:t>The elements of each diagonal of the N</a:t>
            </a: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N matrix are equal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Char char="•"/>
            </a:pPr>
            <a:r>
              <a:rPr kumimoji="1" lang="en-US" altLang="zh-CN" sz="3200" b="1" dirty="0">
                <a:latin typeface="Times New Roman" panose="02020603050405020304" pitchFamily="18" charset="0"/>
                <a:sym typeface="Symbol" panose="05050102010706020507" pitchFamily="18" charset="2"/>
              </a:rPr>
              <a:t>Such a matrix is called a </a:t>
            </a:r>
            <a:r>
              <a:rPr kumimoji="1" lang="en-US" altLang="zh-CN" sz="3200" b="1" dirty="0" err="1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circulant</a:t>
            </a:r>
            <a:r>
              <a:rPr kumimoji="1" lang="en-US" altLang="zh-CN" sz="3200" b="1" dirty="0">
                <a:solidFill>
                  <a:srgbClr val="3366CC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matrix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/>
      <p:bldP spid="28672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25401"/>
            <a:ext cx="9551988" cy="1125539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200" u="sng" dirty="0">
                <a:latin typeface="Times New Roman" panose="02020603050405020304" pitchFamily="18" charset="0"/>
              </a:rPr>
              <a:t>Example</a:t>
            </a:r>
            <a:r>
              <a:rPr lang="en-US" altLang="zh-CN" sz="3200" dirty="0">
                <a:latin typeface="Times New Roman" panose="02020603050405020304" pitchFamily="18" charset="0"/>
              </a:rPr>
              <a:t> - Determine the 4-point circular convolution of the two length-4 sequences: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pSp>
        <p:nvGrpSpPr>
          <p:cNvPr id="116745" name="Group 9"/>
          <p:cNvGrpSpPr/>
          <p:nvPr/>
        </p:nvGrpSpPr>
        <p:grpSpPr bwMode="auto">
          <a:xfrm>
            <a:off x="1898650" y="1293155"/>
            <a:ext cx="6821488" cy="865187"/>
            <a:chOff x="720" y="1910"/>
            <a:chExt cx="4080" cy="545"/>
          </a:xfrm>
        </p:grpSpPr>
        <p:graphicFrame>
          <p:nvGraphicFramePr>
            <p:cNvPr id="24630" name="Object 5"/>
            <p:cNvGraphicFramePr>
              <a:graphicFrameLocks noChangeAspect="1"/>
            </p:cNvGraphicFramePr>
            <p:nvPr/>
          </p:nvGraphicFramePr>
          <p:xfrm>
            <a:off x="720" y="1920"/>
            <a:ext cx="202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7" name="Equation" r:id="rId3" imgW="1422400" imgH="215900" progId="Equation.DSMT4">
                    <p:embed/>
                  </p:oleObj>
                </mc:Choice>
                <mc:Fallback>
                  <p:oleObj name="Equation" r:id="rId3" imgW="1422400" imgH="215900" progId="Equation.DSMT4">
                    <p:embed/>
                    <p:pic>
                      <p:nvPicPr>
                        <p:cNvPr id="0" name="图片 341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02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1" name="Object 6"/>
            <p:cNvGraphicFramePr>
              <a:graphicFrameLocks noChangeAspect="1"/>
            </p:cNvGraphicFramePr>
            <p:nvPr/>
          </p:nvGraphicFramePr>
          <p:xfrm>
            <a:off x="2880" y="1910"/>
            <a:ext cx="19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8" name="Equation" r:id="rId5" imgW="1358265" imgH="215900" progId="Equation.DSMT4">
                    <p:embed/>
                  </p:oleObj>
                </mc:Choice>
                <mc:Fallback>
                  <p:oleObj name="Equation" r:id="rId5" imgW="1358265" imgH="215900" progId="Equation.DSMT4">
                    <p:embed/>
                    <p:pic>
                      <p:nvPicPr>
                        <p:cNvPr id="0" name="图片 341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10"/>
                          <a:ext cx="19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2" name="Object 7"/>
            <p:cNvGraphicFramePr>
              <a:graphicFrameLocks noChangeAspect="1"/>
            </p:cNvGraphicFramePr>
            <p:nvPr/>
          </p:nvGraphicFramePr>
          <p:xfrm>
            <a:off x="1584" y="2208"/>
            <a:ext cx="17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89" name="Equation" r:id="rId7" imgW="139700" imgH="203200" progId="Equation.DSMT4">
                    <p:embed/>
                  </p:oleObj>
                </mc:Choice>
                <mc:Fallback>
                  <p:oleObj name="Equation" r:id="rId7" imgW="139700" imgH="203200" progId="Equation.DSMT4">
                    <p:embed/>
                    <p:pic>
                      <p:nvPicPr>
                        <p:cNvPr id="0" name="图片 341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1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4633" name="Object 8"/>
            <p:cNvGraphicFramePr>
              <a:graphicFrameLocks noChangeAspect="1"/>
            </p:cNvGraphicFramePr>
            <p:nvPr/>
          </p:nvGraphicFramePr>
          <p:xfrm>
            <a:off x="3696" y="2160"/>
            <a:ext cx="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0" name="Equation" r:id="rId9" imgW="139700" imgH="203200" progId="Equation.DSMT4">
                    <p:embed/>
                  </p:oleObj>
                </mc:Choice>
                <mc:Fallback>
                  <p:oleObj name="Equation" r:id="rId9" imgW="139700" imgH="203200" progId="Equation.DSMT4">
                    <p:embed/>
                    <p:pic>
                      <p:nvPicPr>
                        <p:cNvPr id="0" name="图片 341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6746" name="Text Box 10"/>
          <p:cNvSpPr txBox="1">
            <a:spLocks noChangeArrowheads="1"/>
          </p:cNvSpPr>
          <p:nvPr/>
        </p:nvSpPr>
        <p:spPr bwMode="auto">
          <a:xfrm>
            <a:off x="1915418" y="2217738"/>
            <a:ext cx="4724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as sketched below:</a:t>
            </a:r>
          </a:p>
        </p:txBody>
      </p:sp>
      <p:sp>
        <p:nvSpPr>
          <p:cNvPr id="24581" name="Oval 98"/>
          <p:cNvSpPr>
            <a:spLocks noChangeArrowheads="1"/>
          </p:cNvSpPr>
          <p:nvPr/>
        </p:nvSpPr>
        <p:spPr bwMode="auto">
          <a:xfrm>
            <a:off x="6286500" y="3527239"/>
            <a:ext cx="76200" cy="7620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/>
          </a:p>
        </p:txBody>
      </p:sp>
      <p:grpSp>
        <p:nvGrpSpPr>
          <p:cNvPr id="116871" name="Group 135"/>
          <p:cNvGrpSpPr/>
          <p:nvPr/>
        </p:nvGrpSpPr>
        <p:grpSpPr bwMode="auto">
          <a:xfrm>
            <a:off x="5181600" y="2460439"/>
            <a:ext cx="5727700" cy="1747838"/>
            <a:chOff x="1156" y="2928"/>
            <a:chExt cx="3608" cy="1101"/>
          </a:xfrm>
        </p:grpSpPr>
        <p:graphicFrame>
          <p:nvGraphicFramePr>
            <p:cNvPr id="24591" name="Object 109"/>
            <p:cNvGraphicFramePr>
              <a:graphicFrameLocks noChangeAspect="1"/>
            </p:cNvGraphicFramePr>
            <p:nvPr/>
          </p:nvGraphicFramePr>
          <p:xfrm>
            <a:off x="1440" y="2928"/>
            <a:ext cx="175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91" name="Equation" r:id="rId11" imgW="88900" imgH="101600" progId="Equation.DSMT4">
                    <p:embed/>
                  </p:oleObj>
                </mc:Choice>
                <mc:Fallback>
                  <p:oleObj name="Equation" r:id="rId11" imgW="88900" imgH="101600" progId="Equation.DSMT4">
                    <p:embed/>
                    <p:pic>
                      <p:nvPicPr>
                        <p:cNvPr id="0" name="图片 341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928"/>
                          <a:ext cx="175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592" name="Group 134"/>
            <p:cNvGrpSpPr/>
            <p:nvPr/>
          </p:nvGrpSpPr>
          <p:grpSpPr bwMode="auto">
            <a:xfrm>
              <a:off x="1156" y="2928"/>
              <a:ext cx="3608" cy="1101"/>
              <a:chOff x="1156" y="2928"/>
              <a:chExt cx="3608" cy="1101"/>
            </a:xfrm>
          </p:grpSpPr>
          <p:grpSp>
            <p:nvGrpSpPr>
              <p:cNvPr id="24593" name="Group 132"/>
              <p:cNvGrpSpPr/>
              <p:nvPr/>
            </p:nvGrpSpPr>
            <p:grpSpPr bwMode="auto">
              <a:xfrm>
                <a:off x="1156" y="2931"/>
                <a:ext cx="1584" cy="1098"/>
                <a:chOff x="1152" y="2944"/>
                <a:chExt cx="1584" cy="1098"/>
              </a:xfrm>
            </p:grpSpPr>
            <p:sp>
              <p:nvSpPr>
                <p:cNvPr id="24615" name="Line 94"/>
                <p:cNvSpPr>
                  <a:spLocks noChangeShapeType="1"/>
                </p:cNvSpPr>
                <p:nvPr/>
              </p:nvSpPr>
              <p:spPr bwMode="auto">
                <a:xfrm>
                  <a:off x="1152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616" name="Group 95"/>
                <p:cNvGrpSpPr/>
                <p:nvPr/>
              </p:nvGrpSpPr>
              <p:grpSpPr bwMode="auto">
                <a:xfrm>
                  <a:off x="1368" y="3304"/>
                  <a:ext cx="48" cy="344"/>
                  <a:chOff x="888" y="3400"/>
                  <a:chExt cx="48" cy="344"/>
                </a:xfrm>
              </p:grpSpPr>
              <p:sp>
                <p:nvSpPr>
                  <p:cNvPr id="24628" name="Line 96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9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24617" name="Group 99"/>
                <p:cNvGrpSpPr/>
                <p:nvPr/>
              </p:nvGrpSpPr>
              <p:grpSpPr bwMode="auto">
                <a:xfrm>
                  <a:off x="1608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4625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6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4627" name="Line 102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618" name="Group 103"/>
                <p:cNvGrpSpPr/>
                <p:nvPr/>
              </p:nvGrpSpPr>
              <p:grpSpPr bwMode="auto">
                <a:xfrm>
                  <a:off x="21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4623" name="Line 104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24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24619" name="Text Box 106"/>
                <p:cNvSpPr txBox="1">
                  <a:spLocks noChangeArrowheads="1"/>
                </p:cNvSpPr>
                <p:nvPr/>
              </p:nvSpPr>
              <p:spPr bwMode="auto">
                <a:xfrm>
                  <a:off x="2528" y="3504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</a:rPr>
                    <a:t>n</a:t>
                  </a:r>
                  <a:endParaRPr lang="en-US" altLang="zh-CN" sz="2400">
                    <a:latin typeface="Times New Roman" panose="02020603050405020304" pitchFamily="18" charset="0"/>
                  </a:endParaRPr>
                </a:p>
              </p:txBody>
            </p:sp>
            <p:graphicFrame>
              <p:nvGraphicFramePr>
                <p:cNvPr id="24620" name="Object 107"/>
                <p:cNvGraphicFramePr>
                  <a:graphicFrameLocks noChangeAspect="1"/>
                </p:cNvGraphicFramePr>
                <p:nvPr/>
              </p:nvGraphicFramePr>
              <p:xfrm>
                <a:off x="1344" y="3552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2" name="Equation" r:id="rId13" imgW="381000" imgH="215900" progId="Equation.DSMT4">
                        <p:embed/>
                      </p:oleObj>
                    </mc:Choice>
                    <mc:Fallback>
                      <p:oleObj name="Equation" r:id="rId13" imgW="381000" imgH="215900" progId="Equation.DSMT4">
                        <p:embed/>
                        <p:pic>
                          <p:nvPicPr>
                            <p:cNvPr id="0" name="图片 34120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344" y="3552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21" name="Object 108"/>
                <p:cNvGraphicFramePr>
                  <a:graphicFrameLocks noChangeAspect="1"/>
                </p:cNvGraphicFramePr>
                <p:nvPr/>
              </p:nvGraphicFramePr>
              <p:xfrm>
                <a:off x="1200" y="3216"/>
                <a:ext cx="182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3" name="Equation" r:id="rId15" imgW="76200" imgH="101600" progId="Equation.DSMT4">
                        <p:embed/>
                      </p:oleObj>
                    </mc:Choice>
                    <mc:Fallback>
                      <p:oleObj name="Equation" r:id="rId15" imgW="76200" imgH="101600" progId="Equation.DSMT4">
                        <p:embed/>
                        <p:pic>
                          <p:nvPicPr>
                            <p:cNvPr id="0" name="图片 34121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1200" y="3216"/>
                              <a:ext cx="182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22" name="Object 110"/>
                <p:cNvGraphicFramePr>
                  <a:graphicFrameLocks noChangeAspect="1"/>
                </p:cNvGraphicFramePr>
                <p:nvPr/>
              </p:nvGraphicFramePr>
              <p:xfrm>
                <a:off x="2256" y="2944"/>
                <a:ext cx="480" cy="31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4" name="Equation" r:id="rId17" imgW="215900" imgH="139700" progId="Equation.DSMT4">
                        <p:embed/>
                      </p:oleObj>
                    </mc:Choice>
                    <mc:Fallback>
                      <p:oleObj name="Equation" r:id="rId17" imgW="215900" imgH="139700" progId="Equation.DSMT4">
                        <p:embed/>
                        <p:pic>
                          <p:nvPicPr>
                            <p:cNvPr id="0" name="图片 34122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56" y="2944"/>
                              <a:ext cx="480" cy="31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24594" name="Group 133"/>
              <p:cNvGrpSpPr/>
              <p:nvPr/>
            </p:nvGrpSpPr>
            <p:grpSpPr bwMode="auto">
              <a:xfrm>
                <a:off x="3168" y="2928"/>
                <a:ext cx="1596" cy="1066"/>
                <a:chOff x="3168" y="2928"/>
                <a:chExt cx="1596" cy="1066"/>
              </a:xfrm>
            </p:grpSpPr>
            <p:sp>
              <p:nvSpPr>
                <p:cNvPr id="24595" name="Line 112"/>
                <p:cNvSpPr>
                  <a:spLocks noChangeShapeType="1"/>
                </p:cNvSpPr>
                <p:nvPr/>
              </p:nvSpPr>
              <p:spPr bwMode="auto">
                <a:xfrm>
                  <a:off x="3184" y="3648"/>
                  <a:ext cx="13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24596" name="Group 113"/>
                <p:cNvGrpSpPr/>
                <p:nvPr/>
              </p:nvGrpSpPr>
              <p:grpSpPr bwMode="auto">
                <a:xfrm>
                  <a:off x="3424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4612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3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4614" name="Line 116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7" name="Group 117"/>
                <p:cNvGrpSpPr/>
                <p:nvPr/>
              </p:nvGrpSpPr>
              <p:grpSpPr bwMode="auto">
                <a:xfrm>
                  <a:off x="3656" y="3024"/>
                  <a:ext cx="48" cy="624"/>
                  <a:chOff x="1128" y="3120"/>
                  <a:chExt cx="48" cy="624"/>
                </a:xfrm>
              </p:grpSpPr>
              <p:sp>
                <p:nvSpPr>
                  <p:cNvPr id="24609" name="Line 11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10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1128" y="312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  <p:sp>
                <p:nvSpPr>
                  <p:cNvPr id="24611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3168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24598" name="Group 121"/>
                <p:cNvGrpSpPr/>
                <p:nvPr/>
              </p:nvGrpSpPr>
              <p:grpSpPr bwMode="auto">
                <a:xfrm>
                  <a:off x="3904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4607" name="Line 122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8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grpSp>
              <p:nvGrpSpPr>
                <p:cNvPr id="24599" name="Group 124"/>
                <p:cNvGrpSpPr/>
                <p:nvPr/>
              </p:nvGrpSpPr>
              <p:grpSpPr bwMode="auto">
                <a:xfrm>
                  <a:off x="4152" y="3312"/>
                  <a:ext cx="48" cy="344"/>
                  <a:chOff x="888" y="3400"/>
                  <a:chExt cx="48" cy="344"/>
                </a:xfrm>
              </p:grpSpPr>
              <p:sp>
                <p:nvSpPr>
                  <p:cNvPr id="24605" name="Line 125"/>
                  <p:cNvSpPr>
                    <a:spLocks noChangeShapeType="1"/>
                  </p:cNvSpPr>
                  <p:nvPr/>
                </p:nvSpPr>
                <p:spPr bwMode="auto">
                  <a:xfrm>
                    <a:off x="912" y="3456"/>
                    <a:ext cx="0" cy="28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24606" name="Oval 126"/>
                  <p:cNvSpPr>
                    <a:spLocks noChangeArrowheads="1"/>
                  </p:cNvSpPr>
                  <p:nvPr/>
                </p:nvSpPr>
                <p:spPr bwMode="auto">
                  <a:xfrm>
                    <a:off x="888" y="3400"/>
                    <a:ext cx="48" cy="48"/>
                  </a:xfrm>
                  <a:prstGeom prst="ellipse">
                    <a:avLst/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rou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lr>
                        <a:schemeClr val="tx2"/>
                      </a:buClr>
                      <a:buSzPct val="70000"/>
                      <a:buFont typeface="Wingdings" panose="05000000000000000000" pitchFamily="2" charset="2"/>
                      <a:buChar char="l"/>
                      <a:defRPr sz="3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accent2"/>
                      </a:buClr>
                      <a:buSzPct val="70000"/>
                      <a:buFont typeface="Wingdings" panose="05000000000000000000" pitchFamily="2" charset="2"/>
                      <a:buChar char="l"/>
                      <a:defRPr sz="26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70000"/>
                      <a:buFont typeface="Wingdings" panose="05000000000000000000" pitchFamily="2" charset="2"/>
                      <a:buChar char="l"/>
                      <a:defRPr sz="23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tx2"/>
                      </a:buClr>
                      <a:buSzPct val="75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folHlink"/>
                      </a:buClr>
                      <a:buSzPct val="80000"/>
                      <a:buFont typeface="Wingdings" panose="05000000000000000000" pitchFamily="2" charset="2"/>
                      <a:buChar char="§"/>
                      <a:defRPr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1800"/>
                  </a:p>
                </p:txBody>
              </p:sp>
            </p:grpSp>
            <p:sp>
              <p:nvSpPr>
                <p:cNvPr id="24600" name="Rectangle 127"/>
                <p:cNvSpPr>
                  <a:spLocks noChangeArrowheads="1"/>
                </p:cNvSpPr>
                <p:nvPr/>
              </p:nvSpPr>
              <p:spPr bwMode="auto">
                <a:xfrm>
                  <a:off x="4568" y="3496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i="1">
                      <a:latin typeface="Times New Roman" panose="02020603050405020304" pitchFamily="18" charset="0"/>
                    </a:rPr>
                    <a:t>n</a:t>
                  </a:r>
                </a:p>
              </p:txBody>
            </p:sp>
            <p:graphicFrame>
              <p:nvGraphicFramePr>
                <p:cNvPr id="24601" name="Object 128"/>
                <p:cNvGraphicFramePr>
                  <a:graphicFrameLocks noChangeAspect="1"/>
                </p:cNvGraphicFramePr>
                <p:nvPr/>
              </p:nvGraphicFramePr>
              <p:xfrm>
                <a:off x="3408" y="3504"/>
                <a:ext cx="864" cy="49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5" name="Equation" r:id="rId19" imgW="381000" imgH="215900" progId="Equation.DSMT4">
                        <p:embed/>
                      </p:oleObj>
                    </mc:Choice>
                    <mc:Fallback>
                      <p:oleObj name="Equation" r:id="rId19" imgW="381000" imgH="215900" progId="Equation.DSMT4">
                        <p:embed/>
                        <p:pic>
                          <p:nvPicPr>
                            <p:cNvPr id="0" name="图片 3412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0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408" y="3504"/>
                              <a:ext cx="864" cy="49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2" name="Object 129"/>
                <p:cNvGraphicFramePr>
                  <a:graphicFrameLocks noChangeAspect="1"/>
                </p:cNvGraphicFramePr>
                <p:nvPr/>
              </p:nvGraphicFramePr>
              <p:xfrm>
                <a:off x="4272" y="3216"/>
                <a:ext cx="164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6" name="Equation" r:id="rId21" imgW="76200" imgH="101600" progId="Equation.DSMT4">
                        <p:embed/>
                      </p:oleObj>
                    </mc:Choice>
                    <mc:Fallback>
                      <p:oleObj name="Equation" r:id="rId21" imgW="76200" imgH="101600" progId="Equation.DSMT4">
                        <p:embed/>
                        <p:pic>
                          <p:nvPicPr>
                            <p:cNvPr id="0" name="图片 34124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2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272" y="3216"/>
                              <a:ext cx="164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3" name="Object 130"/>
                <p:cNvGraphicFramePr>
                  <a:graphicFrameLocks noChangeAspect="1"/>
                </p:cNvGraphicFramePr>
                <p:nvPr/>
              </p:nvGraphicFramePr>
              <p:xfrm>
                <a:off x="3168" y="2928"/>
                <a:ext cx="217" cy="248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7" name="Equation" r:id="rId23" imgW="88900" imgH="101600" progId="Equation.DSMT4">
                        <p:embed/>
                      </p:oleObj>
                    </mc:Choice>
                    <mc:Fallback>
                      <p:oleObj name="Equation" r:id="rId23" imgW="88900" imgH="101600" progId="Equation.DSMT4">
                        <p:embed/>
                        <p:pic>
                          <p:nvPicPr>
                            <p:cNvPr id="0" name="图片 34125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3168" y="2928"/>
                              <a:ext cx="217" cy="248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aphicFrame>
              <p:nvGraphicFramePr>
                <p:cNvPr id="24604" name="Object 131"/>
                <p:cNvGraphicFramePr>
                  <a:graphicFrameLocks noChangeAspect="1"/>
                </p:cNvGraphicFramePr>
                <p:nvPr/>
              </p:nvGraphicFramePr>
              <p:xfrm>
                <a:off x="4176" y="2928"/>
                <a:ext cx="528" cy="342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4898" name="Equation" r:id="rId25" imgW="215900" imgH="139700" progId="Equation.DSMT4">
                        <p:embed/>
                      </p:oleObj>
                    </mc:Choice>
                    <mc:Fallback>
                      <p:oleObj name="Equation" r:id="rId25" imgW="215900" imgH="139700" progId="Equation.DSMT4">
                        <p:embed/>
                        <p:pic>
                          <p:nvPicPr>
                            <p:cNvPr id="0" name="图片 34126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2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176" y="2928"/>
                              <a:ext cx="528" cy="342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116873" name="Rectangle 137"/>
          <p:cNvSpPr>
            <a:spLocks noChangeArrowheads="1"/>
          </p:cNvSpPr>
          <p:nvPr/>
        </p:nvSpPr>
        <p:spPr bwMode="auto">
          <a:xfrm>
            <a:off x="1617662" y="4394014"/>
            <a:ext cx="8510588" cy="62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92150" indent="-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987425" indent="-294005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281430" indent="-2921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598930" indent="-31623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0561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5133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9705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427730" indent="-31623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The result is a length-4 sequence </a:t>
            </a:r>
            <a:r>
              <a:rPr lang="en-US" altLang="zh-CN" sz="2800" b="1" dirty="0" err="1">
                <a:latin typeface="Times New Roman" panose="02020603050405020304" pitchFamily="18" charset="0"/>
              </a:rPr>
              <a:t>y</a:t>
            </a:r>
            <a:r>
              <a:rPr lang="en-US" altLang="zh-CN" sz="2800" b="1" baseline="-25000" dirty="0" err="1">
                <a:latin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</a:rPr>
              <a:t>[n] given by: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grpSp>
        <p:nvGrpSpPr>
          <p:cNvPr id="116874" name="Group 138"/>
          <p:cNvGrpSpPr/>
          <p:nvPr/>
        </p:nvGrpSpPr>
        <p:grpSpPr bwMode="auto">
          <a:xfrm>
            <a:off x="2074103" y="4991900"/>
            <a:ext cx="8577194" cy="1111250"/>
            <a:chOff x="912" y="1632"/>
            <a:chExt cx="5283" cy="700"/>
          </a:xfrm>
        </p:grpSpPr>
        <p:grpSp>
          <p:nvGrpSpPr>
            <p:cNvPr id="24585" name="Group 139"/>
            <p:cNvGrpSpPr/>
            <p:nvPr/>
          </p:nvGrpSpPr>
          <p:grpSpPr bwMode="auto">
            <a:xfrm>
              <a:off x="912" y="1632"/>
              <a:ext cx="4200" cy="700"/>
              <a:chOff x="912" y="1632"/>
              <a:chExt cx="4200" cy="700"/>
            </a:xfrm>
          </p:grpSpPr>
          <p:graphicFrame>
            <p:nvGraphicFramePr>
              <p:cNvPr id="24587" name="Object 140"/>
              <p:cNvGraphicFramePr>
                <a:graphicFrameLocks noChangeAspect="1"/>
              </p:cNvGraphicFramePr>
              <p:nvPr/>
            </p:nvGraphicFramePr>
            <p:xfrm>
              <a:off x="912" y="1632"/>
              <a:ext cx="4200" cy="7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4899" name="Equation" r:id="rId27" imgW="2590800" imgH="431800" progId="Equation.DSMT4">
                      <p:embed/>
                    </p:oleObj>
                  </mc:Choice>
                  <mc:Fallback>
                    <p:oleObj name="Equation" r:id="rId27" imgW="2590800" imgH="431800" progId="Equation.DSMT4">
                      <p:embed/>
                      <p:pic>
                        <p:nvPicPr>
                          <p:cNvPr id="0" name="图片 341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12" y="1632"/>
                            <a:ext cx="4200" cy="7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24588" name="Group 141"/>
              <p:cNvGrpSpPr/>
              <p:nvPr/>
            </p:nvGrpSpPr>
            <p:grpSpPr bwMode="auto">
              <a:xfrm>
                <a:off x="2208" y="1824"/>
                <a:ext cx="196" cy="250"/>
                <a:chOff x="1440" y="3480"/>
                <a:chExt cx="196" cy="250"/>
              </a:xfrm>
            </p:grpSpPr>
            <p:sp>
              <p:nvSpPr>
                <p:cNvPr id="24589" name="Oval 142"/>
                <p:cNvSpPr>
                  <a:spLocks noChangeArrowheads="1"/>
                </p:cNvSpPr>
                <p:nvPr/>
              </p:nvSpPr>
              <p:spPr bwMode="auto">
                <a:xfrm>
                  <a:off x="1440" y="3504"/>
                  <a:ext cx="192" cy="19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/>
                </a:p>
              </p:txBody>
            </p:sp>
            <p:sp>
              <p:nvSpPr>
                <p:cNvPr id="24590" name="Text Box 143"/>
                <p:cNvSpPr txBox="1">
                  <a:spLocks noChangeArrowheads="1"/>
                </p:cNvSpPr>
                <p:nvPr/>
              </p:nvSpPr>
              <p:spPr bwMode="auto">
                <a:xfrm>
                  <a:off x="1440" y="3480"/>
                  <a:ext cx="19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anose="05000000000000000000" pitchFamily="2" charset="2"/>
                    <a:buChar char="l"/>
                    <a:defRPr sz="3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2"/>
                    </a:buClr>
                    <a:buSzPct val="70000"/>
                    <a:buFont typeface="Wingdings" panose="05000000000000000000" pitchFamily="2" charset="2"/>
                    <a:buChar char="l"/>
                    <a:defRPr sz="26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anose="05000000000000000000" pitchFamily="2" charset="2"/>
                    <a:buChar char="l"/>
                    <a:defRPr sz="23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75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folHlink"/>
                    </a:buClr>
                    <a:buSzPct val="80000"/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zh-CN" altLang="en-US" sz="2000" dirty="0">
                      <a:latin typeface="Times New Roman" panose="02020603050405020304" pitchFamily="18" charset="0"/>
                    </a:rPr>
                    <a:t>4</a:t>
                  </a:r>
                  <a:endParaRPr lang="zh-CN" altLang="en-US" sz="2400" dirty="0">
                    <a:latin typeface="Times New Roman" panose="02020603050405020304" pitchFamily="18" charset="0"/>
                  </a:endParaRPr>
                </a:p>
              </p:txBody>
            </p:sp>
          </p:grpSp>
        </p:grpSp>
        <p:graphicFrame>
          <p:nvGraphicFramePr>
            <p:cNvPr id="24586" name="Object 144"/>
            <p:cNvGraphicFramePr>
              <a:graphicFrameLocks noChangeAspect="1"/>
            </p:cNvGraphicFramePr>
            <p:nvPr/>
          </p:nvGraphicFramePr>
          <p:xfrm>
            <a:off x="5239" y="1844"/>
            <a:ext cx="956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900" name="Equation" r:id="rId29" imgW="570865" imgH="177800" progId="Equation.DSMT4">
                    <p:embed/>
                  </p:oleObj>
                </mc:Choice>
                <mc:Fallback>
                  <p:oleObj name="Equation" r:id="rId29" imgW="570865" imgH="177800" progId="Equation.DSMT4">
                    <p:embed/>
                    <p:pic>
                      <p:nvPicPr>
                        <p:cNvPr id="0" name="图片 341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39" y="1844"/>
                          <a:ext cx="956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8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6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168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6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6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/>
      <p:bldP spid="116746" grpId="0" autoUpdateAnimBg="0"/>
      <p:bldP spid="11687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3161408" y="5748355"/>
            <a:ext cx="59769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charset="-122"/>
              </a:rPr>
              <a:t>y</a:t>
            </a:r>
            <a:r>
              <a:rPr kumimoji="1" lang="en-US" altLang="zh-CN" sz="2800" b="1" baseline="-25000" dirty="0">
                <a:latin typeface="Times New Roman" panose="02020603050405020304" pitchFamily="18" charset="0"/>
                <a:ea typeface="黑体" panose="02010609060101010101" charset="-122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charset="-122"/>
              </a:rPr>
              <a:t>[n]=6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[n]+7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[n-1]+6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[n-2]+5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[n-3]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7748" name="Group 4"/>
          <p:cNvGrpSpPr/>
          <p:nvPr/>
        </p:nvGrpSpPr>
        <p:grpSpPr bwMode="auto">
          <a:xfrm>
            <a:off x="1560066" y="2491477"/>
            <a:ext cx="1066800" cy="1117600"/>
            <a:chOff x="624" y="1661"/>
            <a:chExt cx="672" cy="704"/>
          </a:xfrm>
        </p:grpSpPr>
        <p:sp>
          <p:nvSpPr>
            <p:cNvPr id="25700" name="Line 5"/>
            <p:cNvSpPr>
              <a:spLocks noChangeShapeType="1"/>
            </p:cNvSpPr>
            <p:nvPr/>
          </p:nvSpPr>
          <p:spPr bwMode="auto">
            <a:xfrm>
              <a:off x="624" y="2352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1" name="Line 6"/>
            <p:cNvSpPr>
              <a:spLocks noChangeShapeType="1"/>
            </p:cNvSpPr>
            <p:nvPr/>
          </p:nvSpPr>
          <p:spPr bwMode="auto">
            <a:xfrm flipV="1">
              <a:off x="748" y="1872"/>
              <a:ext cx="20" cy="4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2" name="Line 7"/>
            <p:cNvSpPr>
              <a:spLocks noChangeShapeType="1"/>
            </p:cNvSpPr>
            <p:nvPr/>
          </p:nvSpPr>
          <p:spPr bwMode="auto">
            <a:xfrm flipV="1">
              <a:off x="1202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3" name="Line 8"/>
            <p:cNvSpPr>
              <a:spLocks noChangeShapeType="1"/>
            </p:cNvSpPr>
            <p:nvPr/>
          </p:nvSpPr>
          <p:spPr bwMode="auto">
            <a:xfrm flipV="1">
              <a:off x="1056" y="216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4" name="Text Box 9"/>
            <p:cNvSpPr txBox="1">
              <a:spLocks noChangeArrowheads="1"/>
            </p:cNvSpPr>
            <p:nvPr/>
          </p:nvSpPr>
          <p:spPr bwMode="auto">
            <a:xfrm>
              <a:off x="793" y="166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h[k]</a:t>
              </a:r>
            </a:p>
          </p:txBody>
        </p:sp>
        <p:cxnSp>
          <p:nvCxnSpPr>
            <p:cNvPr id="25705" name="AutoShape 10"/>
            <p:cNvCxnSpPr>
              <a:cxnSpLocks noChangeShapeType="1"/>
              <a:stCxn id="25701" idx="0"/>
            </p:cNvCxnSpPr>
            <p:nvPr/>
          </p:nvCxnSpPr>
          <p:spPr bwMode="auto">
            <a:xfrm flipV="1">
              <a:off x="748" y="1888"/>
              <a:ext cx="8" cy="454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5706" name="Line 11"/>
            <p:cNvSpPr>
              <a:spLocks noChangeShapeType="1"/>
            </p:cNvSpPr>
            <p:nvPr/>
          </p:nvSpPr>
          <p:spPr bwMode="auto">
            <a:xfrm flipV="1">
              <a:off x="748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707" name="Line 12"/>
            <p:cNvSpPr>
              <a:spLocks noChangeShapeType="1"/>
            </p:cNvSpPr>
            <p:nvPr/>
          </p:nvSpPr>
          <p:spPr bwMode="auto">
            <a:xfrm flipV="1">
              <a:off x="930" y="1933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57" name="Group 13"/>
          <p:cNvGrpSpPr/>
          <p:nvPr/>
        </p:nvGrpSpPr>
        <p:grpSpPr bwMode="auto">
          <a:xfrm>
            <a:off x="3345785" y="1311180"/>
            <a:ext cx="990600" cy="1109662"/>
            <a:chOff x="1837" y="981"/>
            <a:chExt cx="624" cy="699"/>
          </a:xfrm>
        </p:grpSpPr>
        <p:sp>
          <p:nvSpPr>
            <p:cNvPr id="25694" name="Line 14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5" name="Line 15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6" name="Line 16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7" name="Line 17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8" name="Text Box 18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</a:p>
          </p:txBody>
        </p:sp>
        <p:sp>
          <p:nvSpPr>
            <p:cNvPr id="25699" name="Line 19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64" name="Group 20"/>
          <p:cNvGrpSpPr/>
          <p:nvPr/>
        </p:nvGrpSpPr>
        <p:grpSpPr bwMode="auto">
          <a:xfrm>
            <a:off x="1688435" y="1311180"/>
            <a:ext cx="990600" cy="1109662"/>
            <a:chOff x="672" y="981"/>
            <a:chExt cx="624" cy="699"/>
          </a:xfrm>
        </p:grpSpPr>
        <p:sp>
          <p:nvSpPr>
            <p:cNvPr id="25688" name="Line 21"/>
            <p:cNvSpPr>
              <a:spLocks noChangeShapeType="1"/>
            </p:cNvSpPr>
            <p:nvPr/>
          </p:nvSpPr>
          <p:spPr bwMode="auto">
            <a:xfrm>
              <a:off x="672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9" name="Line 22"/>
            <p:cNvSpPr>
              <a:spLocks noChangeShapeType="1"/>
            </p:cNvSpPr>
            <p:nvPr/>
          </p:nvSpPr>
          <p:spPr bwMode="auto">
            <a:xfrm flipV="1">
              <a:off x="768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0" name="Line 23"/>
            <p:cNvSpPr>
              <a:spLocks noChangeShapeType="1"/>
            </p:cNvSpPr>
            <p:nvPr/>
          </p:nvSpPr>
          <p:spPr bwMode="auto">
            <a:xfrm flipV="1">
              <a:off x="768" y="1440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1" name="Line 24"/>
            <p:cNvSpPr>
              <a:spLocks noChangeShapeType="1"/>
            </p:cNvSpPr>
            <p:nvPr/>
          </p:nvSpPr>
          <p:spPr bwMode="auto">
            <a:xfrm flipV="1">
              <a:off x="1202" y="143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92" name="Text Box 25"/>
            <p:cNvSpPr txBox="1">
              <a:spLocks noChangeArrowheads="1"/>
            </p:cNvSpPr>
            <p:nvPr/>
          </p:nvSpPr>
          <p:spPr bwMode="auto">
            <a:xfrm>
              <a:off x="793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</a:p>
          </p:txBody>
        </p:sp>
        <p:sp>
          <p:nvSpPr>
            <p:cNvPr id="25693" name="Line 26"/>
            <p:cNvSpPr>
              <a:spLocks noChangeShapeType="1"/>
            </p:cNvSpPr>
            <p:nvPr/>
          </p:nvSpPr>
          <p:spPr bwMode="auto">
            <a:xfrm flipV="1">
              <a:off x="930" y="1207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71" name="Group 27"/>
          <p:cNvGrpSpPr/>
          <p:nvPr/>
        </p:nvGrpSpPr>
        <p:grpSpPr bwMode="auto">
          <a:xfrm>
            <a:off x="2712592" y="2424015"/>
            <a:ext cx="1985963" cy="1202523"/>
            <a:chOff x="1474" y="1712"/>
            <a:chExt cx="1251" cy="664"/>
          </a:xfrm>
        </p:grpSpPr>
        <p:sp>
          <p:nvSpPr>
            <p:cNvPr id="25678" name="Line 28"/>
            <p:cNvSpPr>
              <a:spLocks noChangeShapeType="1"/>
            </p:cNvSpPr>
            <p:nvPr/>
          </p:nvSpPr>
          <p:spPr bwMode="auto">
            <a:xfrm flipV="1">
              <a:off x="1474" y="2342"/>
              <a:ext cx="1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9" name="Line 29"/>
            <p:cNvSpPr>
              <a:spLocks noChangeShapeType="1"/>
            </p:cNvSpPr>
            <p:nvPr/>
          </p:nvSpPr>
          <p:spPr bwMode="auto">
            <a:xfrm flipV="1">
              <a:off x="1943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2" name="Text Box 32"/>
            <p:cNvSpPr txBox="1">
              <a:spLocks noChangeArrowheads="1"/>
            </p:cNvSpPr>
            <p:nvPr/>
          </p:nvSpPr>
          <p:spPr bwMode="auto">
            <a:xfrm>
              <a:off x="1973" y="1712"/>
              <a:ext cx="75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h[&lt;-k&gt;</a:t>
              </a:r>
              <a:r>
                <a:rPr kumimoji="1"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25684" name="Line 34"/>
            <p:cNvSpPr>
              <a:spLocks noChangeShapeType="1"/>
            </p:cNvSpPr>
            <p:nvPr/>
          </p:nvSpPr>
          <p:spPr bwMode="auto">
            <a:xfrm flipV="1">
              <a:off x="1927" y="1888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5" name="Line 35"/>
            <p:cNvSpPr>
              <a:spLocks noChangeShapeType="1"/>
            </p:cNvSpPr>
            <p:nvPr/>
          </p:nvSpPr>
          <p:spPr bwMode="auto">
            <a:xfrm flipV="1">
              <a:off x="2109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6" name="Line 36"/>
            <p:cNvSpPr>
              <a:spLocks noChangeShapeType="1"/>
            </p:cNvSpPr>
            <p:nvPr/>
          </p:nvSpPr>
          <p:spPr bwMode="auto">
            <a:xfrm flipV="1">
              <a:off x="2245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87" name="Line 37"/>
            <p:cNvSpPr>
              <a:spLocks noChangeShapeType="1"/>
            </p:cNvSpPr>
            <p:nvPr/>
          </p:nvSpPr>
          <p:spPr bwMode="auto">
            <a:xfrm flipV="1">
              <a:off x="2381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82" name="Group 38"/>
          <p:cNvGrpSpPr/>
          <p:nvPr/>
        </p:nvGrpSpPr>
        <p:grpSpPr bwMode="auto">
          <a:xfrm>
            <a:off x="7881272" y="1311180"/>
            <a:ext cx="990600" cy="1109662"/>
            <a:chOff x="1837" y="981"/>
            <a:chExt cx="624" cy="699"/>
          </a:xfrm>
        </p:grpSpPr>
        <p:sp>
          <p:nvSpPr>
            <p:cNvPr id="25672" name="Line 39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3" name="Line 40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4" name="Line 41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5" name="Line 42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6" name="Text Box 43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</a:p>
          </p:txBody>
        </p:sp>
        <p:sp>
          <p:nvSpPr>
            <p:cNvPr id="25677" name="Line 44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89" name="Group 45"/>
          <p:cNvGrpSpPr/>
          <p:nvPr/>
        </p:nvGrpSpPr>
        <p:grpSpPr bwMode="auto">
          <a:xfrm>
            <a:off x="6441410" y="1311180"/>
            <a:ext cx="990600" cy="1109662"/>
            <a:chOff x="1837" y="981"/>
            <a:chExt cx="624" cy="699"/>
          </a:xfrm>
        </p:grpSpPr>
        <p:sp>
          <p:nvSpPr>
            <p:cNvPr id="25666" name="Line 46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7" name="Line 47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8" name="Line 48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9" name="Line 49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70" name="Text Box 50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</a:p>
          </p:txBody>
        </p:sp>
        <p:sp>
          <p:nvSpPr>
            <p:cNvPr id="25671" name="Line 51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796" name="Group 52"/>
          <p:cNvGrpSpPr/>
          <p:nvPr/>
        </p:nvGrpSpPr>
        <p:grpSpPr bwMode="auto">
          <a:xfrm>
            <a:off x="4930110" y="1311180"/>
            <a:ext cx="990600" cy="1109662"/>
            <a:chOff x="1837" y="981"/>
            <a:chExt cx="624" cy="699"/>
          </a:xfrm>
        </p:grpSpPr>
        <p:sp>
          <p:nvSpPr>
            <p:cNvPr id="25660" name="Line 53"/>
            <p:cNvSpPr>
              <a:spLocks noChangeShapeType="1"/>
            </p:cNvSpPr>
            <p:nvPr/>
          </p:nvSpPr>
          <p:spPr bwMode="auto">
            <a:xfrm>
              <a:off x="1837" y="1632"/>
              <a:ext cx="62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1" name="Line 54"/>
            <p:cNvSpPr>
              <a:spLocks noChangeShapeType="1"/>
            </p:cNvSpPr>
            <p:nvPr/>
          </p:nvSpPr>
          <p:spPr bwMode="auto">
            <a:xfrm flipV="1">
              <a:off x="1933" y="1152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2" name="Line 55"/>
            <p:cNvSpPr>
              <a:spLocks noChangeShapeType="1"/>
            </p:cNvSpPr>
            <p:nvPr/>
          </p:nvSpPr>
          <p:spPr bwMode="auto">
            <a:xfrm flipV="1">
              <a:off x="1933" y="144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3" name="Line 56"/>
            <p:cNvSpPr>
              <a:spLocks noChangeShapeType="1"/>
            </p:cNvSpPr>
            <p:nvPr/>
          </p:nvSpPr>
          <p:spPr bwMode="auto">
            <a:xfrm flipV="1">
              <a:off x="2367" y="1434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64" name="Text Box 57"/>
            <p:cNvSpPr txBox="1">
              <a:spLocks noChangeArrowheads="1"/>
            </p:cNvSpPr>
            <p:nvPr/>
          </p:nvSpPr>
          <p:spPr bwMode="auto">
            <a:xfrm>
              <a:off x="1958" y="981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g[k]</a:t>
              </a:r>
            </a:p>
          </p:txBody>
        </p:sp>
        <p:sp>
          <p:nvSpPr>
            <p:cNvPr id="25665" name="Line 58"/>
            <p:cNvSpPr>
              <a:spLocks noChangeShapeType="1"/>
            </p:cNvSpPr>
            <p:nvPr/>
          </p:nvSpPr>
          <p:spPr bwMode="auto">
            <a:xfrm flipV="1">
              <a:off x="2095" y="1207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03" name="Group 59"/>
          <p:cNvGrpSpPr/>
          <p:nvPr/>
        </p:nvGrpSpPr>
        <p:grpSpPr bwMode="auto">
          <a:xfrm>
            <a:off x="4657278" y="2475604"/>
            <a:ext cx="1725611" cy="1150938"/>
            <a:chOff x="2699" y="1651"/>
            <a:chExt cx="1087" cy="725"/>
          </a:xfrm>
        </p:grpSpPr>
        <p:sp>
          <p:nvSpPr>
            <p:cNvPr id="25653" name="Line 60"/>
            <p:cNvSpPr>
              <a:spLocks noChangeShapeType="1"/>
            </p:cNvSpPr>
            <p:nvPr/>
          </p:nvSpPr>
          <p:spPr bwMode="auto">
            <a:xfrm>
              <a:off x="2699" y="2341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4" name="Line 61"/>
            <p:cNvSpPr>
              <a:spLocks noChangeShapeType="1"/>
            </p:cNvSpPr>
            <p:nvPr/>
          </p:nvSpPr>
          <p:spPr bwMode="auto">
            <a:xfrm flipV="1">
              <a:off x="2941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5" name="Text Box 62"/>
            <p:cNvSpPr txBox="1">
              <a:spLocks noChangeArrowheads="1"/>
            </p:cNvSpPr>
            <p:nvPr/>
          </p:nvSpPr>
          <p:spPr bwMode="auto">
            <a:xfrm>
              <a:off x="2971" y="1651"/>
              <a:ext cx="815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h[&lt;1-k&gt;</a:t>
              </a:r>
              <a:r>
                <a:rPr kumimoji="1"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25656" name="Line 63"/>
            <p:cNvSpPr>
              <a:spLocks noChangeShapeType="1"/>
            </p:cNvSpPr>
            <p:nvPr/>
          </p:nvSpPr>
          <p:spPr bwMode="auto">
            <a:xfrm flipV="1">
              <a:off x="2925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7" name="Line 64"/>
            <p:cNvSpPr>
              <a:spLocks noChangeShapeType="1"/>
            </p:cNvSpPr>
            <p:nvPr/>
          </p:nvSpPr>
          <p:spPr bwMode="auto">
            <a:xfrm flipV="1">
              <a:off x="3243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8" name="Line 65"/>
            <p:cNvSpPr>
              <a:spLocks noChangeShapeType="1"/>
            </p:cNvSpPr>
            <p:nvPr/>
          </p:nvSpPr>
          <p:spPr bwMode="auto">
            <a:xfrm flipV="1">
              <a:off x="3379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9" name="Line 66"/>
            <p:cNvSpPr>
              <a:spLocks noChangeShapeType="1"/>
            </p:cNvSpPr>
            <p:nvPr/>
          </p:nvSpPr>
          <p:spPr bwMode="auto">
            <a:xfrm flipV="1">
              <a:off x="3061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11" name="Group 67"/>
          <p:cNvGrpSpPr/>
          <p:nvPr/>
        </p:nvGrpSpPr>
        <p:grpSpPr bwMode="auto">
          <a:xfrm>
            <a:off x="6168581" y="2459729"/>
            <a:ext cx="1677987" cy="1166813"/>
            <a:chOff x="3651" y="1641"/>
            <a:chExt cx="1057" cy="735"/>
          </a:xfrm>
        </p:grpSpPr>
        <p:sp>
          <p:nvSpPr>
            <p:cNvPr id="25646" name="Line 68"/>
            <p:cNvSpPr>
              <a:spLocks noChangeShapeType="1"/>
            </p:cNvSpPr>
            <p:nvPr/>
          </p:nvSpPr>
          <p:spPr bwMode="auto">
            <a:xfrm>
              <a:off x="3651" y="2341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7" name="Line 69"/>
            <p:cNvSpPr>
              <a:spLocks noChangeShapeType="1"/>
            </p:cNvSpPr>
            <p:nvPr/>
          </p:nvSpPr>
          <p:spPr bwMode="auto">
            <a:xfrm flipV="1">
              <a:off x="3893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8" name="Text Box 70"/>
            <p:cNvSpPr txBox="1">
              <a:spLocks noChangeArrowheads="1"/>
            </p:cNvSpPr>
            <p:nvPr/>
          </p:nvSpPr>
          <p:spPr bwMode="auto">
            <a:xfrm>
              <a:off x="3908" y="1641"/>
              <a:ext cx="8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h[&lt;2-k&gt;</a:t>
              </a:r>
              <a:r>
                <a:rPr kumimoji="1"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25649" name="Line 71"/>
            <p:cNvSpPr>
              <a:spLocks noChangeShapeType="1"/>
            </p:cNvSpPr>
            <p:nvPr/>
          </p:nvSpPr>
          <p:spPr bwMode="auto">
            <a:xfrm flipV="1">
              <a:off x="4195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0" name="Line 72"/>
            <p:cNvSpPr>
              <a:spLocks noChangeShapeType="1"/>
            </p:cNvSpPr>
            <p:nvPr/>
          </p:nvSpPr>
          <p:spPr bwMode="auto">
            <a:xfrm flipV="1">
              <a:off x="3877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1" name="Line 73"/>
            <p:cNvSpPr>
              <a:spLocks noChangeShapeType="1"/>
            </p:cNvSpPr>
            <p:nvPr/>
          </p:nvSpPr>
          <p:spPr bwMode="auto">
            <a:xfrm flipV="1">
              <a:off x="4332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52" name="Line 74"/>
            <p:cNvSpPr>
              <a:spLocks noChangeShapeType="1"/>
            </p:cNvSpPr>
            <p:nvPr/>
          </p:nvSpPr>
          <p:spPr bwMode="auto">
            <a:xfrm flipV="1">
              <a:off x="4059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19" name="Group 75"/>
          <p:cNvGrpSpPr/>
          <p:nvPr/>
        </p:nvGrpSpPr>
        <p:grpSpPr bwMode="auto">
          <a:xfrm>
            <a:off x="7608441" y="2489890"/>
            <a:ext cx="1677988" cy="1136650"/>
            <a:chOff x="4558" y="1660"/>
            <a:chExt cx="1057" cy="716"/>
          </a:xfrm>
        </p:grpSpPr>
        <p:sp>
          <p:nvSpPr>
            <p:cNvPr id="25639" name="Line 76"/>
            <p:cNvSpPr>
              <a:spLocks noChangeShapeType="1"/>
            </p:cNvSpPr>
            <p:nvPr/>
          </p:nvSpPr>
          <p:spPr bwMode="auto">
            <a:xfrm>
              <a:off x="4558" y="2341"/>
              <a:ext cx="861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0" name="Line 77"/>
            <p:cNvSpPr>
              <a:spLocks noChangeShapeType="1"/>
            </p:cNvSpPr>
            <p:nvPr/>
          </p:nvSpPr>
          <p:spPr bwMode="auto">
            <a:xfrm flipV="1">
              <a:off x="4800" y="1848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1" name="Text Box 78"/>
            <p:cNvSpPr txBox="1">
              <a:spLocks noChangeArrowheads="1"/>
            </p:cNvSpPr>
            <p:nvPr/>
          </p:nvSpPr>
          <p:spPr bwMode="auto">
            <a:xfrm>
              <a:off x="4815" y="1660"/>
              <a:ext cx="80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h[&lt;3-k&gt;</a:t>
              </a:r>
              <a:r>
                <a:rPr kumimoji="1" lang="en-US" altLang="zh-CN" sz="20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N</a:t>
              </a:r>
              <a:r>
                <a:rPr kumimoji="1" lang="en-US" altLang="zh-CN" sz="2000" b="1" dirty="0">
                  <a:latin typeface="Times New Roman" panose="02020603050405020304" pitchFamily="18" charset="0"/>
                  <a:ea typeface="楷体_GB2312" pitchFamily="49" charset="-122"/>
                </a:rPr>
                <a:t>]</a:t>
              </a:r>
            </a:p>
          </p:txBody>
        </p:sp>
        <p:sp>
          <p:nvSpPr>
            <p:cNvPr id="25642" name="Line 79"/>
            <p:cNvSpPr>
              <a:spLocks noChangeShapeType="1"/>
            </p:cNvSpPr>
            <p:nvPr/>
          </p:nvSpPr>
          <p:spPr bwMode="auto">
            <a:xfrm flipV="1">
              <a:off x="5239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3" name="Line 80"/>
            <p:cNvSpPr>
              <a:spLocks noChangeShapeType="1"/>
            </p:cNvSpPr>
            <p:nvPr/>
          </p:nvSpPr>
          <p:spPr bwMode="auto">
            <a:xfrm flipV="1">
              <a:off x="4921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4" name="Line 81"/>
            <p:cNvSpPr>
              <a:spLocks noChangeShapeType="1"/>
            </p:cNvSpPr>
            <p:nvPr/>
          </p:nvSpPr>
          <p:spPr bwMode="auto">
            <a:xfrm flipV="1">
              <a:off x="4785" y="2160"/>
              <a:ext cx="0" cy="19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45" name="Line 82"/>
            <p:cNvSpPr>
              <a:spLocks noChangeShapeType="1"/>
            </p:cNvSpPr>
            <p:nvPr/>
          </p:nvSpPr>
          <p:spPr bwMode="auto">
            <a:xfrm flipV="1">
              <a:off x="5103" y="1933"/>
              <a:ext cx="0" cy="432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287827" name="Group 83"/>
          <p:cNvGrpSpPr/>
          <p:nvPr/>
        </p:nvGrpSpPr>
        <p:grpSpPr bwMode="auto">
          <a:xfrm>
            <a:off x="3144392" y="3859902"/>
            <a:ext cx="1247775" cy="1706562"/>
            <a:chOff x="1728" y="2496"/>
            <a:chExt cx="786" cy="1075"/>
          </a:xfrm>
        </p:grpSpPr>
        <p:sp>
          <p:nvSpPr>
            <p:cNvPr id="25634" name="Line 84"/>
            <p:cNvSpPr>
              <a:spLocks noChangeShapeType="1"/>
            </p:cNvSpPr>
            <p:nvPr/>
          </p:nvSpPr>
          <p:spPr bwMode="auto">
            <a:xfrm>
              <a:off x="1746" y="3521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5" name="Line 85"/>
            <p:cNvSpPr>
              <a:spLocks noChangeShapeType="1"/>
            </p:cNvSpPr>
            <p:nvPr/>
          </p:nvSpPr>
          <p:spPr bwMode="auto">
            <a:xfrm flipV="1">
              <a:off x="1927" y="265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6" name="Line 86"/>
            <p:cNvSpPr>
              <a:spLocks noChangeShapeType="1"/>
            </p:cNvSpPr>
            <p:nvPr/>
          </p:nvSpPr>
          <p:spPr bwMode="auto">
            <a:xfrm flipV="1">
              <a:off x="1927" y="2750"/>
              <a:ext cx="0" cy="781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7" name="Text Box 87"/>
            <p:cNvSpPr txBox="1">
              <a:spLocks noChangeArrowheads="1"/>
            </p:cNvSpPr>
            <p:nvPr/>
          </p:nvSpPr>
          <p:spPr bwMode="auto">
            <a:xfrm>
              <a:off x="1728" y="2496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y[0]</a:t>
              </a:r>
            </a:p>
          </p:txBody>
        </p:sp>
        <p:sp>
          <p:nvSpPr>
            <p:cNvPr id="25638" name="Text Box 88"/>
            <p:cNvSpPr txBox="1">
              <a:spLocks noChangeArrowheads="1"/>
            </p:cNvSpPr>
            <p:nvPr/>
          </p:nvSpPr>
          <p:spPr bwMode="auto">
            <a:xfrm>
              <a:off x="1973" y="2659"/>
              <a:ext cx="22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87833" name="Group 89"/>
          <p:cNvGrpSpPr/>
          <p:nvPr/>
        </p:nvGrpSpPr>
        <p:grpSpPr bwMode="auto">
          <a:xfrm>
            <a:off x="4512816" y="3859902"/>
            <a:ext cx="1282700" cy="1676400"/>
            <a:chOff x="2608" y="2523"/>
            <a:chExt cx="808" cy="1056"/>
          </a:xfrm>
        </p:grpSpPr>
        <p:sp>
          <p:nvSpPr>
            <p:cNvPr id="25629" name="Line 90"/>
            <p:cNvSpPr>
              <a:spLocks noChangeShapeType="1"/>
            </p:cNvSpPr>
            <p:nvPr/>
          </p:nvSpPr>
          <p:spPr bwMode="auto">
            <a:xfrm>
              <a:off x="2744" y="3531"/>
              <a:ext cx="6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0" name="Line 91"/>
            <p:cNvSpPr>
              <a:spLocks noChangeShapeType="1"/>
            </p:cNvSpPr>
            <p:nvPr/>
          </p:nvSpPr>
          <p:spPr bwMode="auto">
            <a:xfrm flipV="1">
              <a:off x="2936" y="2667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1" name="Text Box 92"/>
            <p:cNvSpPr txBox="1">
              <a:spLocks noChangeArrowheads="1"/>
            </p:cNvSpPr>
            <p:nvPr/>
          </p:nvSpPr>
          <p:spPr bwMode="auto">
            <a:xfrm>
              <a:off x="2608" y="2523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y[1]</a:t>
              </a:r>
            </a:p>
          </p:txBody>
        </p:sp>
        <p:sp>
          <p:nvSpPr>
            <p:cNvPr id="25632" name="Line 93"/>
            <p:cNvSpPr>
              <a:spLocks noChangeShapeType="1"/>
            </p:cNvSpPr>
            <p:nvPr/>
          </p:nvSpPr>
          <p:spPr bwMode="auto">
            <a:xfrm flipH="1" flipV="1">
              <a:off x="3061" y="2568"/>
              <a:ext cx="19" cy="96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33" name="Text Box 94"/>
            <p:cNvSpPr txBox="1">
              <a:spLocks noChangeArrowheads="1"/>
            </p:cNvSpPr>
            <p:nvPr/>
          </p:nvSpPr>
          <p:spPr bwMode="auto">
            <a:xfrm>
              <a:off x="3107" y="2523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287839" name="Group 95"/>
          <p:cNvGrpSpPr/>
          <p:nvPr/>
        </p:nvGrpSpPr>
        <p:grpSpPr bwMode="auto">
          <a:xfrm>
            <a:off x="6168579" y="3788464"/>
            <a:ext cx="1223962" cy="1735138"/>
            <a:chOff x="3651" y="2478"/>
            <a:chExt cx="771" cy="1093"/>
          </a:xfrm>
        </p:grpSpPr>
        <p:sp>
          <p:nvSpPr>
            <p:cNvPr id="25624" name="Line 96"/>
            <p:cNvSpPr>
              <a:spLocks noChangeShapeType="1"/>
            </p:cNvSpPr>
            <p:nvPr/>
          </p:nvSpPr>
          <p:spPr bwMode="auto">
            <a:xfrm>
              <a:off x="3782" y="3523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5" name="Line 97"/>
            <p:cNvSpPr>
              <a:spLocks noChangeShapeType="1"/>
            </p:cNvSpPr>
            <p:nvPr/>
          </p:nvSpPr>
          <p:spPr bwMode="auto">
            <a:xfrm flipV="1">
              <a:off x="3878" y="2659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6" name="Text Box 98"/>
            <p:cNvSpPr txBox="1">
              <a:spLocks noChangeArrowheads="1"/>
            </p:cNvSpPr>
            <p:nvPr/>
          </p:nvSpPr>
          <p:spPr bwMode="auto">
            <a:xfrm>
              <a:off x="3651" y="247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y[2]</a:t>
              </a:r>
            </a:p>
          </p:txBody>
        </p:sp>
        <p:sp>
          <p:nvSpPr>
            <p:cNvPr id="25627" name="Line 99"/>
            <p:cNvSpPr>
              <a:spLocks noChangeShapeType="1"/>
            </p:cNvSpPr>
            <p:nvPr/>
          </p:nvSpPr>
          <p:spPr bwMode="auto">
            <a:xfrm flipH="1" flipV="1">
              <a:off x="4150" y="2750"/>
              <a:ext cx="16" cy="773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8" name="Text Box 100"/>
            <p:cNvSpPr txBox="1">
              <a:spLocks noChangeArrowheads="1"/>
            </p:cNvSpPr>
            <p:nvPr/>
          </p:nvSpPr>
          <p:spPr bwMode="auto">
            <a:xfrm>
              <a:off x="4241" y="2614"/>
              <a:ext cx="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287845" name="Group 101"/>
          <p:cNvGrpSpPr/>
          <p:nvPr/>
        </p:nvGrpSpPr>
        <p:grpSpPr bwMode="auto">
          <a:xfrm>
            <a:off x="7752905" y="3788464"/>
            <a:ext cx="1368425" cy="1663700"/>
            <a:chOff x="4649" y="2478"/>
            <a:chExt cx="862" cy="1048"/>
          </a:xfrm>
        </p:grpSpPr>
        <p:sp>
          <p:nvSpPr>
            <p:cNvPr id="25619" name="Line 102"/>
            <p:cNvSpPr>
              <a:spLocks noChangeShapeType="1"/>
            </p:cNvSpPr>
            <p:nvPr/>
          </p:nvSpPr>
          <p:spPr bwMode="auto">
            <a:xfrm>
              <a:off x="4649" y="3486"/>
              <a:ext cx="7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0" name="Line 103"/>
            <p:cNvSpPr>
              <a:spLocks noChangeShapeType="1"/>
            </p:cNvSpPr>
            <p:nvPr/>
          </p:nvSpPr>
          <p:spPr bwMode="auto">
            <a:xfrm flipV="1">
              <a:off x="4786" y="261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1" name="Text Box 104"/>
            <p:cNvSpPr txBox="1">
              <a:spLocks noChangeArrowheads="1"/>
            </p:cNvSpPr>
            <p:nvPr/>
          </p:nvSpPr>
          <p:spPr bwMode="auto">
            <a:xfrm>
              <a:off x="4889" y="2478"/>
              <a:ext cx="4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000" b="1">
                  <a:latin typeface="Times New Roman" panose="02020603050405020304" pitchFamily="18" charset="0"/>
                  <a:ea typeface="楷体_GB2312" pitchFamily="49" charset="-122"/>
                </a:rPr>
                <a:t>y[3]</a:t>
              </a:r>
            </a:p>
          </p:txBody>
        </p:sp>
        <p:sp>
          <p:nvSpPr>
            <p:cNvPr id="25622" name="Line 105"/>
            <p:cNvSpPr>
              <a:spLocks noChangeShapeType="1"/>
            </p:cNvSpPr>
            <p:nvPr/>
          </p:nvSpPr>
          <p:spPr bwMode="auto">
            <a:xfrm flipV="1">
              <a:off x="5225" y="2886"/>
              <a:ext cx="14" cy="600"/>
            </a:xfrm>
            <a:prstGeom prst="line">
              <a:avLst/>
            </a:prstGeom>
            <a:noFill/>
            <a:ln w="12700">
              <a:solidFill>
                <a:srgbClr val="FF0066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5623" name="Text Box 106"/>
            <p:cNvSpPr txBox="1">
              <a:spLocks noChangeArrowheads="1"/>
            </p:cNvSpPr>
            <p:nvPr/>
          </p:nvSpPr>
          <p:spPr bwMode="auto">
            <a:xfrm>
              <a:off x="5329" y="2750"/>
              <a:ext cx="1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108" name="Group 9"/>
          <p:cNvGrpSpPr/>
          <p:nvPr/>
        </p:nvGrpSpPr>
        <p:grpSpPr bwMode="auto">
          <a:xfrm>
            <a:off x="2243160" y="220230"/>
            <a:ext cx="6477000" cy="865187"/>
            <a:chOff x="720" y="1910"/>
            <a:chExt cx="4080" cy="545"/>
          </a:xfrm>
        </p:grpSpPr>
        <p:graphicFrame>
          <p:nvGraphicFramePr>
            <p:cNvPr id="109" name="Object 5"/>
            <p:cNvGraphicFramePr>
              <a:graphicFrameLocks noChangeAspect="1"/>
            </p:cNvGraphicFramePr>
            <p:nvPr/>
          </p:nvGraphicFramePr>
          <p:xfrm>
            <a:off x="720" y="1920"/>
            <a:ext cx="2024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1" name="Equation" r:id="rId3" imgW="1422400" imgH="215900" progId="Equation.DSMT4">
                    <p:embed/>
                  </p:oleObj>
                </mc:Choice>
                <mc:Fallback>
                  <p:oleObj name="Equation" r:id="rId3" imgW="1422400" imgH="215900" progId="Equation.DSMT4">
                    <p:embed/>
                    <p:pic>
                      <p:nvPicPr>
                        <p:cNvPr id="0" name="图片 349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1920"/>
                          <a:ext cx="2024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0" name="Object 6"/>
            <p:cNvGraphicFramePr>
              <a:graphicFrameLocks noChangeAspect="1"/>
            </p:cNvGraphicFramePr>
            <p:nvPr/>
          </p:nvGraphicFramePr>
          <p:xfrm>
            <a:off x="2880" y="1910"/>
            <a:ext cx="1920" cy="3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2" name="Equation" r:id="rId5" imgW="1358265" imgH="215900" progId="Equation.DSMT4">
                    <p:embed/>
                  </p:oleObj>
                </mc:Choice>
                <mc:Fallback>
                  <p:oleObj name="Equation" r:id="rId5" imgW="1358265" imgH="215900" progId="Equation.DSMT4">
                    <p:embed/>
                    <p:pic>
                      <p:nvPicPr>
                        <p:cNvPr id="0" name="图片 349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910"/>
                          <a:ext cx="1920" cy="3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" name="Object 7"/>
            <p:cNvGraphicFramePr>
              <a:graphicFrameLocks noChangeAspect="1"/>
            </p:cNvGraphicFramePr>
            <p:nvPr/>
          </p:nvGraphicFramePr>
          <p:xfrm>
            <a:off x="1584" y="2208"/>
            <a:ext cx="170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3" name="Equation" r:id="rId7" imgW="139700" imgH="203200" progId="Equation.DSMT4">
                    <p:embed/>
                  </p:oleObj>
                </mc:Choice>
                <mc:Fallback>
                  <p:oleObj name="Equation" r:id="rId7" imgW="139700" imgH="203200" progId="Equation.DSMT4">
                    <p:embed/>
                    <p:pic>
                      <p:nvPicPr>
                        <p:cNvPr id="0" name="图片 349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2208"/>
                          <a:ext cx="170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" name="Object 8"/>
            <p:cNvGraphicFramePr>
              <a:graphicFrameLocks noChangeAspect="1"/>
            </p:cNvGraphicFramePr>
            <p:nvPr/>
          </p:nvGraphicFramePr>
          <p:xfrm>
            <a:off x="3696" y="2160"/>
            <a:ext cx="201" cy="2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5864" name="Equation" r:id="rId9" imgW="139700" imgH="203200" progId="Equation.DSMT4">
                    <p:embed/>
                  </p:oleObj>
                </mc:Choice>
                <mc:Fallback>
                  <p:oleObj name="Equation" r:id="rId9" imgW="139700" imgH="203200" progId="Equation.DSMT4">
                    <p:embed/>
                    <p:pic>
                      <p:nvPicPr>
                        <p:cNvPr id="0" name="图片 349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160"/>
                          <a:ext cx="201" cy="2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3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87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7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78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78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7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7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87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87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87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87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87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87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7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87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87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4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92405" y="1156970"/>
            <a:ext cx="5428615" cy="1657350"/>
            <a:chOff x="3590" y="1783"/>
            <a:chExt cx="11525" cy="3740"/>
          </a:xfrm>
        </p:grpSpPr>
        <p:graphicFrame>
          <p:nvGraphicFramePr>
            <p:cNvPr id="117773" name="Object 13"/>
            <p:cNvGraphicFramePr>
              <a:graphicFrameLocks noChangeAspect="1"/>
            </p:cNvGraphicFramePr>
            <p:nvPr/>
          </p:nvGraphicFramePr>
          <p:xfrm>
            <a:off x="3590" y="1783"/>
            <a:ext cx="6120" cy="1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0" name="Equation" r:id="rId4" imgW="1574800" imgH="431800" progId="Equation.DSMT4">
                    <p:embed/>
                  </p:oleObj>
                </mc:Choice>
                <mc:Fallback>
                  <p:oleObj name="Equation" r:id="rId4" imgW="1574800" imgH="431800" progId="Equation.DSMT4">
                    <p:embed/>
                    <p:pic>
                      <p:nvPicPr>
                        <p:cNvPr id="0" name="图片 39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90" y="1783"/>
                          <a:ext cx="6120" cy="1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4" name="Object 14"/>
            <p:cNvGraphicFramePr>
              <a:graphicFrameLocks noChangeAspect="1"/>
            </p:cNvGraphicFramePr>
            <p:nvPr/>
          </p:nvGraphicFramePr>
          <p:xfrm>
            <a:off x="5066" y="3599"/>
            <a:ext cx="10049" cy="7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1" name="Equation" r:id="rId6" imgW="2603500" imgH="203200" progId="Equation.DSMT4">
                    <p:embed/>
                  </p:oleObj>
                </mc:Choice>
                <mc:Fallback>
                  <p:oleObj name="Equation" r:id="rId6" imgW="2603500" imgH="203200" progId="Equation.DSMT4">
                    <p:embed/>
                    <p:pic>
                      <p:nvPicPr>
                        <p:cNvPr id="0" name="图片 39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6" y="3599"/>
                          <a:ext cx="10049" cy="7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75" name="Object 15"/>
            <p:cNvGraphicFramePr>
              <a:graphicFrameLocks noChangeAspect="1"/>
            </p:cNvGraphicFramePr>
            <p:nvPr/>
          </p:nvGraphicFramePr>
          <p:xfrm>
            <a:off x="5065" y="4733"/>
            <a:ext cx="8490" cy="7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2" name="Equation" r:id="rId8" imgW="2184400" imgH="203200" progId="Equation.DSMT4">
                    <p:embed/>
                  </p:oleObj>
                </mc:Choice>
                <mc:Fallback>
                  <p:oleObj name="Equation" r:id="rId8" imgW="2184400" imgH="203200" progId="Equation.DSMT4">
                    <p:embed/>
                    <p:pic>
                      <p:nvPicPr>
                        <p:cNvPr id="0" name="图片 39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5" y="4733"/>
                          <a:ext cx="8490" cy="7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组合 2"/>
          <p:cNvGrpSpPr/>
          <p:nvPr/>
        </p:nvGrpSpPr>
        <p:grpSpPr>
          <a:xfrm>
            <a:off x="5829935" y="1156970"/>
            <a:ext cx="5586730" cy="1657350"/>
            <a:chOff x="3818" y="5628"/>
            <a:chExt cx="11087" cy="3749"/>
          </a:xfrm>
        </p:grpSpPr>
        <p:graphicFrame>
          <p:nvGraphicFramePr>
            <p:cNvPr id="117780" name="Object 20"/>
            <p:cNvGraphicFramePr>
              <a:graphicFrameLocks noChangeAspect="1"/>
            </p:cNvGraphicFramePr>
            <p:nvPr/>
          </p:nvGraphicFramePr>
          <p:xfrm>
            <a:off x="3818" y="5628"/>
            <a:ext cx="6122" cy="16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3" name="Equation" r:id="rId10" imgW="1637665" imgH="431800" progId="Equation.DSMT4">
                    <p:embed/>
                  </p:oleObj>
                </mc:Choice>
                <mc:Fallback>
                  <p:oleObj name="Equation" r:id="rId10" imgW="1637665" imgH="431800" progId="Equation.DSMT4">
                    <p:embed/>
                    <p:pic>
                      <p:nvPicPr>
                        <p:cNvPr id="0" name="图片 39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8" y="5628"/>
                          <a:ext cx="6122" cy="16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83" name="Object 23"/>
            <p:cNvGraphicFramePr>
              <a:graphicFrameLocks noChangeAspect="1"/>
            </p:cNvGraphicFramePr>
            <p:nvPr/>
          </p:nvGraphicFramePr>
          <p:xfrm>
            <a:off x="5065" y="7440"/>
            <a:ext cx="9840" cy="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4" name="Equation" r:id="rId12" imgW="2603500" imgH="203200" progId="Equation.DSMT4">
                    <p:embed/>
                  </p:oleObj>
                </mc:Choice>
                <mc:Fallback>
                  <p:oleObj name="Equation" r:id="rId12" imgW="2603500" imgH="203200" progId="Equation.DSMT4">
                    <p:embed/>
                    <p:pic>
                      <p:nvPicPr>
                        <p:cNvPr id="0" name="图片 39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5" y="7440"/>
                          <a:ext cx="9840" cy="7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7786" name="Object 26"/>
            <p:cNvGraphicFramePr>
              <a:graphicFrameLocks noChangeAspect="1"/>
            </p:cNvGraphicFramePr>
            <p:nvPr/>
          </p:nvGraphicFramePr>
          <p:xfrm>
            <a:off x="5065" y="8575"/>
            <a:ext cx="8630" cy="8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5" name="Equation" r:id="rId14" imgW="2184400" imgH="203200" progId="Equation.DSMT4">
                    <p:embed/>
                  </p:oleObj>
                </mc:Choice>
                <mc:Fallback>
                  <p:oleObj name="Equation" r:id="rId14" imgW="2184400" imgH="203200" progId="Equation.DSMT4">
                    <p:embed/>
                    <p:pic>
                      <p:nvPicPr>
                        <p:cNvPr id="0" name="图片 39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65" y="8575"/>
                          <a:ext cx="8630" cy="8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  <p:grpSp>
        <p:nvGrpSpPr>
          <p:cNvPr id="71682" name="Group 21"/>
          <p:cNvGrpSpPr/>
          <p:nvPr/>
        </p:nvGrpSpPr>
        <p:grpSpPr bwMode="auto">
          <a:xfrm>
            <a:off x="192405" y="3244215"/>
            <a:ext cx="5428615" cy="1619885"/>
            <a:chOff x="521" y="210"/>
            <a:chExt cx="4577" cy="1446"/>
          </a:xfrm>
        </p:grpSpPr>
        <p:graphicFrame>
          <p:nvGraphicFramePr>
            <p:cNvPr id="71688" name="Object 7"/>
            <p:cNvGraphicFramePr>
              <a:graphicFrameLocks noChangeAspect="1"/>
            </p:cNvGraphicFramePr>
            <p:nvPr/>
          </p:nvGraphicFramePr>
          <p:xfrm>
            <a:off x="521" y="210"/>
            <a:ext cx="2540" cy="6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6" name="Equation" r:id="rId16" imgW="1701800" imgH="431800" progId="Equation.DSMT4">
                    <p:embed/>
                  </p:oleObj>
                </mc:Choice>
                <mc:Fallback>
                  <p:oleObj name="Equation" r:id="rId16" imgW="1701800" imgH="431800" progId="Equation.DSMT4">
                    <p:embed/>
                    <p:pic>
                      <p:nvPicPr>
                        <p:cNvPr id="0" name="图片 400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210"/>
                          <a:ext cx="2540" cy="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9" name="Object 8"/>
            <p:cNvGraphicFramePr>
              <a:graphicFrameLocks noChangeAspect="1"/>
            </p:cNvGraphicFramePr>
            <p:nvPr/>
          </p:nvGraphicFramePr>
          <p:xfrm>
            <a:off x="1066" y="890"/>
            <a:ext cx="403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7" name="Equation" r:id="rId18" imgW="2603500" imgH="203200" progId="Equation.DSMT4">
                    <p:embed/>
                  </p:oleObj>
                </mc:Choice>
                <mc:Fallback>
                  <p:oleObj name="Equation" r:id="rId18" imgW="2603500" imgH="203200" progId="Equation.DSMT4">
                    <p:embed/>
                    <p:pic>
                      <p:nvPicPr>
                        <p:cNvPr id="0" name="图片 400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890"/>
                          <a:ext cx="403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90" name="Object 9"/>
            <p:cNvGraphicFramePr>
              <a:graphicFrameLocks noChangeAspect="1"/>
            </p:cNvGraphicFramePr>
            <p:nvPr/>
          </p:nvGraphicFramePr>
          <p:xfrm>
            <a:off x="1066" y="1344"/>
            <a:ext cx="3356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8" name="Equation" r:id="rId20" imgW="2184400" imgH="203200" progId="Equation.DSMT4">
                    <p:embed/>
                  </p:oleObj>
                </mc:Choice>
                <mc:Fallback>
                  <p:oleObj name="Equation" r:id="rId20" imgW="2184400" imgH="203200" progId="Equation.DSMT4">
                    <p:embed/>
                    <p:pic>
                      <p:nvPicPr>
                        <p:cNvPr id="0" name="图片 400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6" y="1344"/>
                          <a:ext cx="3356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1683" name="Group 20"/>
          <p:cNvGrpSpPr/>
          <p:nvPr/>
        </p:nvGrpSpPr>
        <p:grpSpPr bwMode="auto">
          <a:xfrm>
            <a:off x="5771515" y="3249295"/>
            <a:ext cx="5844540" cy="1619885"/>
            <a:chOff x="521" y="1888"/>
            <a:chExt cx="4626" cy="1455"/>
          </a:xfrm>
        </p:grpSpPr>
        <p:graphicFrame>
          <p:nvGraphicFramePr>
            <p:cNvPr id="71685" name="Object 14"/>
            <p:cNvGraphicFramePr>
              <a:graphicFrameLocks noChangeAspect="1"/>
            </p:cNvGraphicFramePr>
            <p:nvPr/>
          </p:nvGraphicFramePr>
          <p:xfrm>
            <a:off x="521" y="1888"/>
            <a:ext cx="249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29" name="Equation" r:id="rId22" imgW="1676400" imgH="431800" progId="Equation.DSMT4">
                    <p:embed/>
                  </p:oleObj>
                </mc:Choice>
                <mc:Fallback>
                  <p:oleObj name="Equation" r:id="rId22" imgW="1676400" imgH="431800" progId="Equation.DSMT4">
                    <p:embed/>
                    <p:pic>
                      <p:nvPicPr>
                        <p:cNvPr id="0" name="图片 400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1" y="1888"/>
                          <a:ext cx="2492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6" name="Object 15"/>
            <p:cNvGraphicFramePr>
              <a:graphicFrameLocks noChangeAspect="1"/>
            </p:cNvGraphicFramePr>
            <p:nvPr/>
          </p:nvGraphicFramePr>
          <p:xfrm>
            <a:off x="1065" y="2569"/>
            <a:ext cx="408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0" name="Equation" r:id="rId24" imgW="2603500" imgH="203200" progId="Equation.DSMT4">
                    <p:embed/>
                  </p:oleObj>
                </mc:Choice>
                <mc:Fallback>
                  <p:oleObj name="Equation" r:id="rId24" imgW="2603500" imgH="203200" progId="Equation.DSMT4">
                    <p:embed/>
                    <p:pic>
                      <p:nvPicPr>
                        <p:cNvPr id="0" name="图片 400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2569"/>
                          <a:ext cx="408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1687" name="Object 16"/>
            <p:cNvGraphicFramePr>
              <a:graphicFrameLocks noChangeAspect="1"/>
            </p:cNvGraphicFramePr>
            <p:nvPr/>
          </p:nvGraphicFramePr>
          <p:xfrm>
            <a:off x="1065" y="3022"/>
            <a:ext cx="3456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31" name="Equation" r:id="rId26" imgW="2184400" imgH="203200" progId="Equation.DSMT4">
                    <p:embed/>
                  </p:oleObj>
                </mc:Choice>
                <mc:Fallback>
                  <p:oleObj name="Equation" r:id="rId26" imgW="2184400" imgH="203200" progId="Equation.DSMT4">
                    <p:embed/>
                    <p:pic>
                      <p:nvPicPr>
                        <p:cNvPr id="0" name="图片 4006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5" y="3022"/>
                          <a:ext cx="3456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8806" name="Text Box 22"/>
          <p:cNvSpPr txBox="1">
            <a:spLocks noChangeArrowheads="1"/>
          </p:cNvSpPr>
          <p:nvPr/>
        </p:nvSpPr>
        <p:spPr bwMode="auto">
          <a:xfrm>
            <a:off x="2566989" y="5494657"/>
            <a:ext cx="5976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charset="-122"/>
              </a:rPr>
              <a:t>y[n]=6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[n]+7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[n-1]+6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[n-2]+5</a:t>
            </a:r>
            <a:r>
              <a:rPr kumimoji="1" lang="en-US" altLang="zh-CN" sz="2800" b="1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[n-3]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8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806" grpId="0" bldLvl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2063751" y="188914"/>
            <a:ext cx="8291513" cy="858837"/>
          </a:xfrm>
        </p:spPr>
        <p:txBody>
          <a:bodyPr/>
          <a:lstStyle/>
          <a:p>
            <a:pPr eaLnBrk="1" hangingPunct="1"/>
            <a:r>
              <a:rPr lang="en-US" altLang="zh-CN" sz="3600" i="1" dirty="0">
                <a:latin typeface="Times New Roman" panose="02020603050405020304" pitchFamily="18" charset="0"/>
              </a:rPr>
              <a:t>Tabular Method in Circular convolution</a:t>
            </a: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2099406" y="1340049"/>
            <a:ext cx="7921625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Example: We want to obtain the convolution sum y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[n] by the following step:    y</a:t>
            </a:r>
            <a:r>
              <a:rPr kumimoji="1" lang="en-US" altLang="zh-CN" sz="2800" b="1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[n]=g[n]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③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h[n]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n:            0             1            2              3              4            5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g[n]:    g[0]         g[1]       g[2]              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h[n]:   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h[0]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       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     h[2]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g[0]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h[0]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g[1]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h[0]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g[2]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h[0]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</a:t>
            </a:r>
            <a:endParaRPr kumimoji="1" lang="en-US" altLang="zh-CN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              g[0]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g[1]</a:t>
            </a:r>
            <a:r>
              <a:rPr kumimoji="1"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    </a:t>
            </a:r>
            <a:endParaRPr kumimoji="1" lang="en-US" altLang="zh-CN" sz="2400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                                       g[0]h[2]  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[n]:  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[0]      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[1]        y</a:t>
            </a:r>
            <a:r>
              <a:rPr kumimoji="1" lang="en-US" altLang="zh-CN" sz="2400" baseline="-25000" dirty="0">
                <a:latin typeface="Times New Roman" panose="02020603050405020304" pitchFamily="18" charset="0"/>
              </a:rPr>
              <a:t>c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[2]          </a:t>
            </a:r>
          </a:p>
        </p:txBody>
      </p:sp>
      <p:sp>
        <p:nvSpPr>
          <p:cNvPr id="26628" name="Line 4"/>
          <p:cNvSpPr>
            <a:spLocks noChangeShapeType="1"/>
          </p:cNvSpPr>
          <p:nvPr/>
        </p:nvSpPr>
        <p:spPr bwMode="auto">
          <a:xfrm>
            <a:off x="2172431" y="2852936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2172431" y="4003874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>
            <a:off x="2172431" y="5661224"/>
            <a:ext cx="7559675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>
            <a:off x="6276117" y="2419549"/>
            <a:ext cx="0" cy="3816350"/>
          </a:xfrm>
          <a:prstGeom prst="line">
            <a:avLst/>
          </a:prstGeom>
          <a:noFill/>
          <a:ln w="9525">
            <a:solidFill>
              <a:srgbClr val="FF00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4920" name="Text Box 8"/>
          <p:cNvSpPr txBox="1">
            <a:spLocks noChangeArrowheads="1"/>
          </p:cNvSpPr>
          <p:nvPr/>
        </p:nvSpPr>
        <p:spPr bwMode="auto">
          <a:xfrm>
            <a:off x="2807431" y="4580136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g[2]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94921" name="Text Box 9"/>
          <p:cNvSpPr txBox="1">
            <a:spLocks noChangeArrowheads="1"/>
          </p:cNvSpPr>
          <p:nvPr/>
        </p:nvSpPr>
        <p:spPr bwMode="auto">
          <a:xfrm>
            <a:off x="6238018" y="4542036"/>
            <a:ext cx="1165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g[2]</a:t>
            </a:r>
            <a:r>
              <a:rPr kumimoji="1" lang="en-US" altLang="zh-CN" sz="2400">
                <a:solidFill>
                  <a:srgbClr val="0000FF"/>
                </a:solidFill>
                <a:latin typeface="Times New Roman" panose="02020603050405020304" pitchFamily="18" charset="0"/>
              </a:rPr>
              <a:t>h[1]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 </a:t>
            </a:r>
          </a:p>
        </p:txBody>
      </p:sp>
      <p:sp>
        <p:nvSpPr>
          <p:cNvPr id="294922" name="Text Box 10"/>
          <p:cNvSpPr txBox="1">
            <a:spLocks noChangeArrowheads="1"/>
          </p:cNvSpPr>
          <p:nvPr/>
        </p:nvSpPr>
        <p:spPr bwMode="auto">
          <a:xfrm>
            <a:off x="6222143" y="5105599"/>
            <a:ext cx="2430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</a:rPr>
              <a:t>g[1]h[2]  g[2]h[2]  </a:t>
            </a:r>
          </a:p>
        </p:txBody>
      </p:sp>
      <p:sp>
        <p:nvSpPr>
          <p:cNvPr id="294923" name="Text Box 11"/>
          <p:cNvSpPr txBox="1">
            <a:spLocks noChangeArrowheads="1"/>
          </p:cNvSpPr>
          <p:nvPr/>
        </p:nvSpPr>
        <p:spPr bwMode="auto">
          <a:xfrm>
            <a:off x="2764568" y="5123061"/>
            <a:ext cx="2447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g[1]h[2]  g[2]h[2]  </a:t>
            </a:r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4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294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49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49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4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949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20" grpId="0"/>
      <p:bldP spid="294921" grpId="0"/>
      <p:bldP spid="294921" grpId="1"/>
      <p:bldP spid="294922" grpId="0"/>
      <p:bldP spid="294922" grpId="1"/>
      <p:bldP spid="294923" grpId="0"/>
      <p:bldP spid="12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1500" y="52390"/>
            <a:ext cx="8637588" cy="1042988"/>
          </a:xfrm>
        </p:spPr>
        <p:txBody>
          <a:bodyPr/>
          <a:lstStyle/>
          <a:p>
            <a:pPr algn="ctr" eaLnBrk="1" hangingPunct="1"/>
            <a:r>
              <a:rPr lang="en-US" altLang="zh-CN" sz="3200" i="1" dirty="0">
                <a:latin typeface="Times New Roman" panose="02020603050405020304" pitchFamily="18" charset="0"/>
              </a:rPr>
              <a:t>The </a:t>
            </a:r>
            <a:r>
              <a:rPr lang="en-US" altLang="en-US" sz="3200" i="1" dirty="0">
                <a:latin typeface="Times New Roman" panose="02020603050405020304" pitchFamily="18" charset="0"/>
              </a:rPr>
              <a:t>comparison</a:t>
            </a:r>
            <a:r>
              <a:rPr lang="en-US" altLang="zh-CN" sz="3200" i="1" dirty="0">
                <a:latin typeface="Times New Roman" panose="02020603050405020304" pitchFamily="18" charset="0"/>
              </a:rPr>
              <a:t> of linear </a:t>
            </a:r>
            <a:br>
              <a:rPr lang="en-US" altLang="zh-CN" sz="3200" i="1" dirty="0">
                <a:latin typeface="Times New Roman" panose="02020603050405020304" pitchFamily="18" charset="0"/>
              </a:rPr>
            </a:br>
            <a:r>
              <a:rPr lang="en-US" altLang="zh-CN" sz="3200" i="1" dirty="0">
                <a:latin typeface="Times New Roman" panose="02020603050405020304" pitchFamily="18" charset="0"/>
              </a:rPr>
              <a:t>convolution &amp; circular convolution</a:t>
            </a:r>
            <a:endParaRPr lang="zh-CN" altLang="en-US" sz="3200" i="1" dirty="0">
              <a:latin typeface="Times New Roman" panose="02020603050405020304" pitchFamily="18" charset="0"/>
            </a:endParaRP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59754" y="1517333"/>
            <a:ext cx="6264275" cy="5762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 circular convolution:</a:t>
            </a:r>
            <a:endParaRPr lang="zh-CN" altLang="en-US" sz="32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12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6210081"/>
              </p:ext>
            </p:extLst>
          </p:nvPr>
        </p:nvGraphicFramePr>
        <p:xfrm>
          <a:off x="2647316" y="3963250"/>
          <a:ext cx="3668712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6" name="Equation" r:id="rId4" imgW="1497965" imgH="431800" progId="Equation.DSMT4">
                  <p:embed/>
                </p:oleObj>
              </mc:Choice>
              <mc:Fallback>
                <p:oleObj name="Equation" r:id="rId4" imgW="1497965" imgH="431800" progId="Equation.DSMT4">
                  <p:embed/>
                  <p:pic>
                    <p:nvPicPr>
                      <p:cNvPr id="0" name="图片 410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316" y="3963250"/>
                        <a:ext cx="3668712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1254" name="Text Box 6"/>
          <p:cNvSpPr txBox="1">
            <a:spLocks noChangeArrowheads="1"/>
          </p:cNvSpPr>
          <p:nvPr/>
        </p:nvSpPr>
        <p:spPr bwMode="auto">
          <a:xfrm>
            <a:off x="559754" y="3174684"/>
            <a:ext cx="56165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>
              <a:spcBef>
                <a:spcPct val="50000"/>
              </a:spcBef>
              <a:buClrTx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linear convolution:</a:t>
            </a:r>
            <a:endParaRPr lang="zh-CN" altLang="en-US" sz="3200" b="1" dirty="0">
              <a:solidFill>
                <a:srgbClr val="0070C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81255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2647316" y="2093596"/>
          <a:ext cx="41878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7" name="Equation" r:id="rId6" imgW="1841500" imgH="431800" progId="Equation.DSMT4">
                  <p:embed/>
                </p:oleObj>
              </mc:Choice>
              <mc:Fallback>
                <p:oleObj name="Equation" r:id="rId6" imgW="1841500" imgH="431800" progId="Equation.DSMT4">
                  <p:embed/>
                  <p:pic>
                    <p:nvPicPr>
                      <p:cNvPr id="0" name="图片 410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7316" y="2093596"/>
                        <a:ext cx="41878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8F69EE85-85E3-4572-A50E-B8E0905735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4365" y="2471840"/>
            <a:ext cx="4343514" cy="25582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1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1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1251" grpId="0" build="p"/>
      <p:bldP spid="181254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22306" y="221251"/>
            <a:ext cx="7543800" cy="868363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</a:t>
            </a:r>
            <a:r>
              <a:rPr lang="en-US" altLang="zh-CN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DFS Pair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92313" y="1341439"/>
            <a:ext cx="8229600" cy="720725"/>
          </a:xfrm>
        </p:spPr>
        <p:txBody>
          <a:bodyPr/>
          <a:lstStyle/>
          <a:p>
            <a:pPr eaLnBrk="1" hangingPunct="1"/>
            <a:r>
              <a:rPr lang="el-GR" altLang="zh-CN" sz="3400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lang="en-US" altLang="zh-CN" sz="3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</a:t>
            </a:r>
            <a:r>
              <a:rPr lang="en-US" altLang="zh-CN" sz="34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 </a:t>
            </a:r>
            <a:r>
              <a:rPr lang="en-US" altLang="zh-CN" sz="34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l-GR" altLang="zh-CN" sz="3400" dirty="0">
                <a:latin typeface="Times New Roman" panose="02020603050405020304" pitchFamily="18" charset="0"/>
                <a:ea typeface="Gulim" panose="020B0600000101010101" pitchFamily="34" charset="-127"/>
              </a:rPr>
              <a:t>δ</a:t>
            </a:r>
            <a:r>
              <a:rPr lang="en-US" altLang="zh-CN" sz="3400" baseline="-250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3400" dirty="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8649" name="Group 41"/>
          <p:cNvGrpSpPr/>
          <p:nvPr/>
        </p:nvGrpSpPr>
        <p:grpSpPr bwMode="auto">
          <a:xfrm>
            <a:off x="2208213" y="2205039"/>
            <a:ext cx="8077200" cy="1616075"/>
            <a:chOff x="480" y="2160"/>
            <a:chExt cx="5088" cy="1018"/>
          </a:xfrm>
        </p:grpSpPr>
        <p:grpSp>
          <p:nvGrpSpPr>
            <p:cNvPr id="20486" name="Group 4"/>
            <p:cNvGrpSpPr/>
            <p:nvPr/>
          </p:nvGrpSpPr>
          <p:grpSpPr bwMode="auto">
            <a:xfrm>
              <a:off x="480" y="2160"/>
              <a:ext cx="1968" cy="1018"/>
              <a:chOff x="864" y="2640"/>
              <a:chExt cx="1968" cy="1018"/>
            </a:xfrm>
          </p:grpSpPr>
          <p:sp>
            <p:nvSpPr>
              <p:cNvPr id="20506" name="Text Box 5"/>
              <p:cNvSpPr txBox="1">
                <a:spLocks noChangeArrowheads="1"/>
              </p:cNvSpPr>
              <p:nvPr/>
            </p:nvSpPr>
            <p:spPr bwMode="auto">
              <a:xfrm>
                <a:off x="864" y="2640"/>
                <a:ext cx="17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7" name="Line 6"/>
              <p:cNvSpPr>
                <a:spLocks noChangeShapeType="1"/>
              </p:cNvSpPr>
              <p:nvPr/>
            </p:nvSpPr>
            <p:spPr bwMode="auto">
              <a:xfrm>
                <a:off x="912" y="3456"/>
                <a:ext cx="1632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8" name="Line 7"/>
              <p:cNvSpPr>
                <a:spLocks noChangeShapeType="1"/>
              </p:cNvSpPr>
              <p:nvPr/>
            </p:nvSpPr>
            <p:spPr bwMode="auto">
              <a:xfrm flipV="1">
                <a:off x="1680" y="2832"/>
                <a:ext cx="1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9" name="Line 8"/>
              <p:cNvSpPr>
                <a:spLocks noChangeShapeType="1"/>
              </p:cNvSpPr>
              <p:nvPr/>
            </p:nvSpPr>
            <p:spPr bwMode="auto">
              <a:xfrm flipV="1">
                <a:off x="144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0" name="Line 9"/>
              <p:cNvSpPr>
                <a:spLocks noChangeShapeType="1"/>
              </p:cNvSpPr>
              <p:nvPr/>
            </p:nvSpPr>
            <p:spPr bwMode="auto">
              <a:xfrm flipV="1">
                <a:off x="192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1" name="Line 10"/>
              <p:cNvSpPr>
                <a:spLocks noChangeShapeType="1"/>
              </p:cNvSpPr>
              <p:nvPr/>
            </p:nvSpPr>
            <p:spPr bwMode="auto">
              <a:xfrm flipV="1">
                <a:off x="120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2" name="Line 11"/>
              <p:cNvSpPr>
                <a:spLocks noChangeShapeType="1"/>
              </p:cNvSpPr>
              <p:nvPr/>
            </p:nvSpPr>
            <p:spPr bwMode="auto">
              <a:xfrm flipV="1">
                <a:off x="216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3" name="Line 12"/>
              <p:cNvSpPr>
                <a:spLocks noChangeShapeType="1"/>
              </p:cNvSpPr>
              <p:nvPr/>
            </p:nvSpPr>
            <p:spPr bwMode="auto">
              <a:xfrm flipV="1">
                <a:off x="96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flipV="1">
                <a:off x="240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15" name="Text Box 14"/>
              <p:cNvSpPr txBox="1">
                <a:spLocks noChangeArrowheads="1"/>
              </p:cNvSpPr>
              <p:nvPr/>
            </p:nvSpPr>
            <p:spPr bwMode="auto">
              <a:xfrm>
                <a:off x="1824" y="340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0516" name="Text Box 15"/>
              <p:cNvSpPr txBox="1">
                <a:spLocks noChangeArrowheads="1"/>
              </p:cNvSpPr>
              <p:nvPr/>
            </p:nvSpPr>
            <p:spPr bwMode="auto">
              <a:xfrm>
                <a:off x="2016" y="3408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0517" name="Text Box 16"/>
              <p:cNvSpPr txBox="1">
                <a:spLocks noChangeArrowheads="1"/>
              </p:cNvSpPr>
              <p:nvPr/>
            </p:nvSpPr>
            <p:spPr bwMode="auto">
              <a:xfrm>
                <a:off x="1296" y="3408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-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0518" name="Text Box 17"/>
              <p:cNvSpPr txBox="1">
                <a:spLocks noChangeArrowheads="1"/>
              </p:cNvSpPr>
              <p:nvPr/>
            </p:nvSpPr>
            <p:spPr bwMode="auto">
              <a:xfrm>
                <a:off x="1008" y="3408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-2</a:t>
                </a:r>
                <a:r>
                  <a:rPr kumimoji="1" lang="en-US" altLang="zh-CN" sz="2000" b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0519" name="Text Box 18"/>
              <p:cNvSpPr txBox="1">
                <a:spLocks noChangeArrowheads="1"/>
              </p:cNvSpPr>
              <p:nvPr/>
            </p:nvSpPr>
            <p:spPr bwMode="auto">
              <a:xfrm>
                <a:off x="1728" y="2688"/>
                <a:ext cx="81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kumimoji="1" lang="en-US" altLang="zh-CN" sz="24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(t)</a:t>
                </a:r>
              </a:p>
            </p:txBody>
          </p:sp>
          <p:sp>
            <p:nvSpPr>
              <p:cNvPr id="20520" name="Text Box 19"/>
              <p:cNvSpPr txBox="1">
                <a:spLocks noChangeArrowheads="1"/>
              </p:cNvSpPr>
              <p:nvPr/>
            </p:nvSpPr>
            <p:spPr bwMode="auto">
              <a:xfrm>
                <a:off x="2544" y="3408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1800" b="1">
                    <a:latin typeface="Times New Roman" panose="02020603050405020304" pitchFamily="18" charset="0"/>
                  </a:rPr>
                  <a:t>t</a:t>
                </a:r>
              </a:p>
            </p:txBody>
          </p:sp>
          <p:sp>
            <p:nvSpPr>
              <p:cNvPr id="20521" name="Line 20"/>
              <p:cNvSpPr>
                <a:spLocks noChangeShapeType="1"/>
              </p:cNvSpPr>
              <p:nvPr/>
            </p:nvSpPr>
            <p:spPr bwMode="auto">
              <a:xfrm flipV="1">
                <a:off x="1680" y="3168"/>
                <a:ext cx="1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22" name="Text Box 21"/>
              <p:cNvSpPr txBox="1">
                <a:spLocks noChangeArrowheads="1"/>
              </p:cNvSpPr>
              <p:nvPr/>
            </p:nvSpPr>
            <p:spPr bwMode="auto">
              <a:xfrm>
                <a:off x="1584" y="3408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grpSp>
          <p:nvGrpSpPr>
            <p:cNvPr id="20487" name="Group 22"/>
            <p:cNvGrpSpPr/>
            <p:nvPr/>
          </p:nvGrpSpPr>
          <p:grpSpPr bwMode="auto">
            <a:xfrm>
              <a:off x="3264" y="2160"/>
              <a:ext cx="2304" cy="1018"/>
              <a:chOff x="2976" y="2256"/>
              <a:chExt cx="2304" cy="1018"/>
            </a:xfrm>
          </p:grpSpPr>
          <p:sp>
            <p:nvSpPr>
              <p:cNvPr id="20490" name="Text Box 23"/>
              <p:cNvSpPr txBox="1">
                <a:spLocks noChangeArrowheads="1"/>
              </p:cNvSpPr>
              <p:nvPr/>
            </p:nvSpPr>
            <p:spPr bwMode="auto">
              <a:xfrm>
                <a:off x="3120" y="2256"/>
                <a:ext cx="17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24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491" name="Line 24"/>
              <p:cNvSpPr>
                <a:spLocks noChangeShapeType="1"/>
              </p:cNvSpPr>
              <p:nvPr/>
            </p:nvSpPr>
            <p:spPr bwMode="auto">
              <a:xfrm>
                <a:off x="3072" y="3072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2" name="Line 25"/>
              <p:cNvSpPr>
                <a:spLocks noChangeShapeType="1"/>
              </p:cNvSpPr>
              <p:nvPr/>
            </p:nvSpPr>
            <p:spPr bwMode="auto">
              <a:xfrm flipV="1">
                <a:off x="3936" y="2448"/>
                <a:ext cx="0" cy="67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arrow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3" name="Line 26"/>
              <p:cNvSpPr>
                <a:spLocks noChangeShapeType="1"/>
              </p:cNvSpPr>
              <p:nvPr/>
            </p:nvSpPr>
            <p:spPr bwMode="auto">
              <a:xfrm flipV="1">
                <a:off x="3552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4" name="Line 27"/>
              <p:cNvSpPr>
                <a:spLocks noChangeShapeType="1"/>
              </p:cNvSpPr>
              <p:nvPr/>
            </p:nvSpPr>
            <p:spPr bwMode="auto">
              <a:xfrm flipV="1">
                <a:off x="4320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5" name="Line 28"/>
              <p:cNvSpPr>
                <a:spLocks noChangeShapeType="1"/>
              </p:cNvSpPr>
              <p:nvPr/>
            </p:nvSpPr>
            <p:spPr bwMode="auto">
              <a:xfrm flipV="1">
                <a:off x="3168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6" name="Line 29"/>
              <p:cNvSpPr>
                <a:spLocks noChangeShapeType="1"/>
              </p:cNvSpPr>
              <p:nvPr/>
            </p:nvSpPr>
            <p:spPr bwMode="auto">
              <a:xfrm flipV="1">
                <a:off x="4752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497" name="Text Box 30"/>
              <p:cNvSpPr txBox="1">
                <a:spLocks noChangeArrowheads="1"/>
              </p:cNvSpPr>
              <p:nvPr/>
            </p:nvSpPr>
            <p:spPr bwMode="auto">
              <a:xfrm>
                <a:off x="4224" y="302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0498" name="Text Box 31"/>
              <p:cNvSpPr txBox="1">
                <a:spLocks noChangeArrowheads="1"/>
              </p:cNvSpPr>
              <p:nvPr/>
            </p:nvSpPr>
            <p:spPr bwMode="auto">
              <a:xfrm>
                <a:off x="4560" y="302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2</a:t>
                </a: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0499" name="Text Box 32"/>
              <p:cNvSpPr txBox="1">
                <a:spLocks noChangeArrowheads="1"/>
              </p:cNvSpPr>
              <p:nvPr/>
            </p:nvSpPr>
            <p:spPr bwMode="auto">
              <a:xfrm>
                <a:off x="3408" y="3024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- </a:t>
                </a: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0500" name="Text Box 33"/>
              <p:cNvSpPr txBox="1">
                <a:spLocks noChangeArrowheads="1"/>
              </p:cNvSpPr>
              <p:nvPr/>
            </p:nvSpPr>
            <p:spPr bwMode="auto">
              <a:xfrm>
                <a:off x="2976" y="3024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-2</a:t>
                </a: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0501" name="Text Box 34"/>
              <p:cNvSpPr txBox="1">
                <a:spLocks noChangeArrowheads="1"/>
              </p:cNvSpPr>
              <p:nvPr/>
            </p:nvSpPr>
            <p:spPr bwMode="auto">
              <a:xfrm>
                <a:off x="3984" y="2304"/>
                <a:ext cx="110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kumimoji="1" lang="en-US" altLang="zh-CN" sz="2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1000" b="1" baseline="-25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kumimoji="1" lang="en-US" altLang="zh-CN" sz="24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  <p:sp>
            <p:nvSpPr>
              <p:cNvPr id="20502" name="Text Box 35"/>
              <p:cNvSpPr txBox="1">
                <a:spLocks noChangeArrowheads="1"/>
              </p:cNvSpPr>
              <p:nvPr/>
            </p:nvSpPr>
            <p:spPr bwMode="auto">
              <a:xfrm>
                <a:off x="4992" y="3024"/>
                <a:ext cx="288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kumimoji="1" lang="zh-CN" altLang="en-US" sz="1800" b="1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3" name="Line 36"/>
              <p:cNvSpPr>
                <a:spLocks noChangeShapeType="1"/>
              </p:cNvSpPr>
              <p:nvPr/>
            </p:nvSpPr>
            <p:spPr bwMode="auto">
              <a:xfrm flipV="1">
                <a:off x="3936" y="2784"/>
                <a:ext cx="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20504" name="Text Box 37"/>
              <p:cNvSpPr txBox="1">
                <a:spLocks noChangeArrowheads="1"/>
              </p:cNvSpPr>
              <p:nvPr/>
            </p:nvSpPr>
            <p:spPr bwMode="auto">
              <a:xfrm>
                <a:off x="3840" y="3024"/>
                <a:ext cx="5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000" b="1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20505" name="Text Box 38"/>
              <p:cNvSpPr txBox="1">
                <a:spLocks noChangeArrowheads="1"/>
              </p:cNvSpPr>
              <p:nvPr/>
            </p:nvSpPr>
            <p:spPr bwMode="auto">
              <a:xfrm>
                <a:off x="4944" y="3024"/>
                <a:ext cx="28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l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en-US" altLang="zh-CN" sz="2000" b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</a:p>
            </p:txBody>
          </p:sp>
        </p:grpSp>
        <p:sp>
          <p:nvSpPr>
            <p:cNvPr id="20488" name="Text Box 39"/>
            <p:cNvSpPr txBox="1">
              <a:spLocks noChangeArrowheads="1"/>
            </p:cNvSpPr>
            <p:nvPr/>
          </p:nvSpPr>
          <p:spPr bwMode="auto">
            <a:xfrm>
              <a:off x="2568" y="2688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 b="1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</a:t>
              </a:r>
            </a:p>
          </p:txBody>
        </p:sp>
        <p:sp>
          <p:nvSpPr>
            <p:cNvPr id="20489" name="Text Box 40"/>
            <p:cNvSpPr txBox="1">
              <a:spLocks noChangeArrowheads="1"/>
            </p:cNvSpPr>
            <p:nvPr/>
          </p:nvSpPr>
          <p:spPr bwMode="auto">
            <a:xfrm>
              <a:off x="2352" y="2256"/>
              <a:ext cx="10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l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l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folHlink"/>
                </a:buClr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ω</a:t>
              </a:r>
              <a:r>
                <a:rPr kumimoji="1" lang="en-US" altLang="zh-CN" sz="2400" b="1" baseline="-2500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kumimoji="1" lang="en-US" altLang="zh-CN" sz="2400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 = 2π/T</a:t>
              </a:r>
            </a:p>
          </p:txBody>
        </p:sp>
      </p:grpSp>
      <p:sp>
        <p:nvSpPr>
          <p:cNvPr id="68650" name="Text Box 42"/>
          <p:cNvSpPr txBox="1">
            <a:spLocks noChangeArrowheads="1"/>
          </p:cNvSpPr>
          <p:nvPr/>
        </p:nvSpPr>
        <p:spPr bwMode="auto">
          <a:xfrm>
            <a:off x="454485" y="3998865"/>
            <a:ext cx="1130525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FF5050"/>
              </a:buClr>
              <a:buSzPct val="120000"/>
              <a:buFontTx/>
              <a:buChar char="•"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The signals in both sides are </a:t>
            </a:r>
            <a:r>
              <a:rPr kumimoji="1"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periodical,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so the processing could be in </a:t>
            </a:r>
            <a:r>
              <a:rPr kumimoji="1" lang="en-US" altLang="zh-CN" sz="2400" b="1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one period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which is important because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endParaRPr kumimoji="1"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SzPct val="120000"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(1) the number of calculation is limited, which is necessary for computer; </a:t>
            </a:r>
          </a:p>
          <a:p>
            <a:pPr eaLnBrk="1" hangingPunct="1">
              <a:spcBef>
                <a:spcPct val="50000"/>
              </a:spcBef>
              <a:buClr>
                <a:srgbClr val="FF5050"/>
              </a:buClr>
              <a:buSzPct val="120000"/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(2) all of the signal information could be kept in 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one period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, which is necessary for accurate processing.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8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50" grpId="0" bldLvl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2671" y="1340768"/>
            <a:ext cx="9505056" cy="4611687"/>
          </a:xfrm>
        </p:spPr>
        <p:txBody>
          <a:bodyPr/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sz="2600" dirty="0">
                <a:solidFill>
                  <a:srgbClr val="C00000"/>
                </a:solidFill>
                <a:latin typeface="Times New Roman" panose="02020603050405020304" pitchFamily="18" charset="0"/>
                <a:ea typeface="MingLiU" panose="02020509000000000000" pitchFamily="49" charset="-120"/>
              </a:rPr>
              <a:t>     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  <a:ea typeface="MingLiU" panose="02020509000000000000" pitchFamily="49" charset="-120"/>
              </a:rPr>
              <a:t>Time domain                      Frequency domain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</a:rPr>
              <a:t>Continuous </a:t>
            </a:r>
            <a:r>
              <a:rPr lang="en-US" altLang="zh-CN" b="1" dirty="0" err="1">
                <a:latin typeface="Times New Roman" panose="02020603050405020304" pitchFamily="18" charset="0"/>
                <a:ea typeface="MingLiU" panose="02020509000000000000" pitchFamily="49" charset="-120"/>
              </a:rPr>
              <a:t>Aperiodical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CT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FT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 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</a:rPr>
              <a:t>Continuous </a:t>
            </a:r>
            <a:r>
              <a:rPr lang="en-US" altLang="zh-CN" b="1" dirty="0" err="1">
                <a:latin typeface="Times New Roman" panose="02020603050405020304" pitchFamily="18" charset="0"/>
                <a:ea typeface="MingLiU" panose="02020509000000000000" pitchFamily="49" charset="-120"/>
              </a:rPr>
              <a:t>Aperiodical</a:t>
            </a:r>
            <a:endParaRPr lang="en-US" altLang="zh-CN" b="1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endParaRPr lang="en-US" altLang="zh-CN" sz="1600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MingLiU" panose="02020509000000000000" pitchFamily="49" charset="-120"/>
              </a:rPr>
              <a:t>  Continuous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</a:rPr>
              <a:t> Periodical  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 FS 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 </a:t>
            </a:r>
            <a:r>
              <a:rPr lang="en-US" altLang="zh-CN" b="1" dirty="0" err="1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Aperiodical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Discrete</a:t>
            </a:r>
            <a:endParaRPr lang="en-US" altLang="zh-CN" b="1" dirty="0">
              <a:latin typeface="Times New Roman" panose="02020603050405020304" pitchFamily="18" charset="0"/>
              <a:ea typeface="MingLiU" panose="02020509000000000000" pitchFamily="49" charset="-120"/>
              <a:sym typeface="Symbol" panose="05050102010706020507" pitchFamily="18" charset="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</a:rPr>
              <a:t>  Discrete </a:t>
            </a:r>
            <a:r>
              <a:rPr lang="en-US" altLang="zh-CN" b="1" dirty="0" err="1">
                <a:latin typeface="Times New Roman" panose="02020603050405020304" pitchFamily="18" charset="0"/>
                <a:ea typeface="MingLiU" panose="02020509000000000000" pitchFamily="49" charset="-120"/>
              </a:rPr>
              <a:t>Aperiodical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DTFT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 Periodical Continuous  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b="1" dirty="0">
              <a:latin typeface="Times New Roman" panose="02020603050405020304" pitchFamily="18" charset="0"/>
              <a:ea typeface="MingLiU" panose="02020509000000000000" pitchFamily="49" charset="-12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</a:rPr>
              <a:t>  Discrete &amp; Periodical 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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DFS</a:t>
            </a:r>
            <a:r>
              <a:rPr lang="en-US" altLang="zh-CN" b="1" dirty="0">
                <a:latin typeface="Times New Roman" panose="02020603050405020304" pitchFamily="18" charset="0"/>
                <a:ea typeface="MingLiU" panose="02020509000000000000" pitchFamily="49" charset="-120"/>
                <a:sym typeface="Symbol" panose="05050102010706020507" pitchFamily="18" charset="2"/>
              </a:rPr>
              <a:t>  Periodical &amp; Discrete</a:t>
            </a:r>
            <a:endParaRPr lang="zh-CN" altLang="en-US" b="1" dirty="0">
              <a:latin typeface="Times New Roman" panose="02020603050405020304" pitchFamily="18" charset="0"/>
              <a:ea typeface="MingLiU" panose="02020509000000000000" pitchFamily="49" charset="-120"/>
              <a:sym typeface="Symbol" panose="05050102010706020507" pitchFamily="18" charset="2"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767408" y="188640"/>
            <a:ext cx="9505056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i="1" kern="0" dirty="0">
                <a:latin typeface="Times New Roman" panose="02020603050405020304" pitchFamily="18" charset="0"/>
              </a:rPr>
              <a:t>Make a signal discrete and periodical</a:t>
            </a:r>
            <a:endParaRPr lang="zh-CN" altLang="en-US" i="1" kern="0" dirty="0"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83285" y="189230"/>
            <a:ext cx="8940165" cy="826770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Make a Signal Discrete and Periodical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392" y="1268413"/>
            <a:ext cx="10009112" cy="4896891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The engineering signals are often continuous and </a:t>
            </a:r>
            <a:r>
              <a:rPr lang="en-US" altLang="zh-CN" dirty="0" err="1">
                <a:latin typeface="Times New Roman" panose="02020603050405020304" pitchFamily="18" charset="0"/>
              </a:rPr>
              <a:t>aperiodical</a:t>
            </a:r>
            <a:r>
              <a:rPr lang="en-US" altLang="zh-CN" dirty="0">
                <a:latin typeface="Times New Roman" panose="02020603050405020304" pitchFamily="18" charset="0"/>
              </a:rPr>
              <a:t>. If we want to process the signals with DFS, we have to make the signals discrete and periodical.</a:t>
            </a:r>
          </a:p>
          <a:p>
            <a:pPr eaLnBrk="1" hangingPunct="1"/>
            <a:r>
              <a:rPr kumimoji="1" lang="en-US" altLang="zh-CN" u="sng" dirty="0">
                <a:solidFill>
                  <a:srgbClr val="F80808"/>
                </a:solidFill>
                <a:latin typeface="Times New Roman" panose="02020603050405020304" pitchFamily="18" charset="0"/>
                <a:ea typeface="+mn-ea"/>
              </a:rPr>
              <a:t>Sampling</a:t>
            </a:r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 to make the signal be discrete.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  <a:ea typeface="楷体_GB2312" pitchFamily="49" charset="-122"/>
              </a:rPr>
              <a:t>Make the signal periodical by periodical expanding.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If x[n] is a </a:t>
            </a:r>
            <a:r>
              <a:rPr kumimoji="1" lang="en-US" altLang="zh-CN" sz="2400" b="1" dirty="0">
                <a:solidFill>
                  <a:srgbClr val="F80808"/>
                </a:solidFill>
                <a:latin typeface="Times New Roman" panose="02020603050405020304" pitchFamily="18" charset="0"/>
              </a:rPr>
              <a:t>limited length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N-point sequence, see it as one period of a periodical signal;</a:t>
            </a:r>
          </a:p>
          <a:p>
            <a:pPr lvl="1" eaLnBrk="1" hangingPunct="1">
              <a:spcBef>
                <a:spcPct val="50000"/>
              </a:spcBef>
              <a:buClr>
                <a:srgbClr val="FF5050"/>
              </a:buClr>
              <a:buSzTx/>
              <a:buFont typeface="Wingdings" panose="05000000000000000000" pitchFamily="2" charset="2"/>
              <a:buChar char="§"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If x[n] is an infinite length sequence, </a:t>
            </a:r>
            <a:r>
              <a:rPr kumimoji="1" lang="en-US" altLang="zh-CN" sz="2400" b="1" dirty="0">
                <a:solidFill>
                  <a:srgbClr val="F80808"/>
                </a:solidFill>
                <a:latin typeface="Times New Roman" panose="02020603050405020304" pitchFamily="18" charset="0"/>
              </a:rPr>
              <a:t>cut-off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 its tail to make a N-point sequence, then do the periodic extending. The </a:t>
            </a:r>
            <a:r>
              <a:rPr kumimoji="1" lang="en-US" altLang="zh-CN" sz="2400" b="1" dirty="0">
                <a:solidFill>
                  <a:srgbClr val="F80808"/>
                </a:solidFill>
                <a:latin typeface="Times New Roman" panose="02020603050405020304" pitchFamily="18" charset="0"/>
              </a:rPr>
              <a:t>truncation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will introduce distortion. ---- </a:t>
            </a:r>
            <a:r>
              <a:rPr kumimoji="1" lang="en-US" altLang="zh-CN" sz="2400" b="1" u="sng" dirty="0">
                <a:solidFill>
                  <a:srgbClr val="F80808"/>
                </a:solidFill>
                <a:latin typeface="Times New Roman" panose="02020603050405020304" pitchFamily="18" charset="0"/>
              </a:rPr>
              <a:t>windowing</a:t>
            </a:r>
            <a:endParaRPr kumimoji="1" lang="zh-CN" altLang="en-US" sz="2400" b="1" u="sng" dirty="0">
              <a:solidFill>
                <a:srgbClr val="F80808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1000"/>
                                        <p:tgtEl>
                                          <p:spTgt spid="6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1000"/>
                                        <p:tgtEl>
                                          <p:spTgt spid="6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1000"/>
                                        <p:tgtEl>
                                          <p:spTgt spid="6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1000"/>
                                        <p:tgtEl>
                                          <p:spTgt spid="6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215" y="189230"/>
            <a:ext cx="8398510" cy="863600"/>
          </a:xfrm>
        </p:spPr>
        <p:txBody>
          <a:bodyPr/>
          <a:lstStyle/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Make a signal discrete and periodical</a:t>
            </a:r>
          </a:p>
        </p:txBody>
      </p:sp>
      <p:graphicFrame>
        <p:nvGraphicFramePr>
          <p:cNvPr id="71693" name="Object 13"/>
          <p:cNvGraphicFramePr>
            <a:graphicFrameLocks noChangeAspect="1"/>
          </p:cNvGraphicFramePr>
          <p:nvPr/>
        </p:nvGraphicFramePr>
        <p:xfrm>
          <a:off x="1847369" y="1052513"/>
          <a:ext cx="8136255" cy="5302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1" name="BMP 图像" r:id="rId4" imgW="5648325" imgH="3981450" progId="Paint.Picture">
                  <p:embed/>
                </p:oleObj>
              </mc:Choice>
              <mc:Fallback>
                <p:oleObj name="BMP 图像" r:id="rId4" imgW="5648325" imgH="3981450" progId="Paint.Picture">
                  <p:embed/>
                  <p:pic>
                    <p:nvPicPr>
                      <p:cNvPr id="0" name="图片 174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69" y="1052513"/>
                        <a:ext cx="8136255" cy="5302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414020" y="2777490"/>
            <a:ext cx="121221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000" b="1" u="sng" dirty="0">
                <a:solidFill>
                  <a:srgbClr val="F80808"/>
                </a:solidFill>
                <a:latin typeface="Times New Roman" panose="02020603050405020304" pitchFamily="18" charset="0"/>
                <a:ea typeface="+mn-ea"/>
                <a:sym typeface="+mn-ea"/>
              </a:rPr>
              <a:t>Sampling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303530" y="3770630"/>
            <a:ext cx="143319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000" b="1" u="sng" dirty="0">
                <a:solidFill>
                  <a:srgbClr val="F80808"/>
                </a:solidFill>
                <a:latin typeface="Times New Roman" panose="02020603050405020304" pitchFamily="18" charset="0"/>
                <a:sym typeface="+mn-ea"/>
              </a:rPr>
              <a:t>Windowing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03530" y="5157470"/>
            <a:ext cx="21069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1800" u="sng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  <a:sym typeface="+mn-ea"/>
              </a:rPr>
              <a:t>periodical expanding</a:t>
            </a:r>
            <a:endParaRPr kumimoji="1" lang="en-US" altLang="zh-CN" sz="1800" b="1" u="sng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6934200" cy="792162"/>
          </a:xfrm>
        </p:spPr>
        <p:txBody>
          <a:bodyPr/>
          <a:lstStyle/>
          <a:p>
            <a:pPr algn="ctr" eaLnBrk="1" hangingPunct="1"/>
            <a:r>
              <a:rPr lang="en-US" altLang="zh-CN" i="1" dirty="0">
                <a:latin typeface="Times New Roman" panose="02020603050405020304" pitchFamily="18" charset="0"/>
              </a:rPr>
              <a:t>5.2 The Definition of DFT</a:t>
            </a:r>
            <a:endParaRPr lang="zh-CN" altLang="en-US" i="1" dirty="0">
              <a:latin typeface="Times New Roman" panose="02020603050405020304" pitchFamily="18" charset="0"/>
            </a:endParaRP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11450" y="4149725"/>
            <a:ext cx="7489824" cy="6619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b="1" dirty="0">
                <a:latin typeface="Times New Roman" panose="02020603050405020304" pitchFamily="18" charset="0"/>
              </a:rPr>
              <a:t>Where:</a:t>
            </a:r>
            <a:endParaRPr lang="zh-CN" altLang="en-US" sz="32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72708" name="Object 4"/>
          <p:cNvGraphicFramePr>
            <a:graphicFrameLocks noChangeAspect="1"/>
          </p:cNvGraphicFramePr>
          <p:nvPr/>
        </p:nvGraphicFramePr>
        <p:xfrm>
          <a:off x="2711450" y="1412876"/>
          <a:ext cx="6316461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Equation" r:id="rId4" imgW="1993900" imgH="431800" progId="Equation.DSMT4">
                  <p:embed/>
                </p:oleObj>
              </mc:Choice>
              <mc:Fallback>
                <p:oleObj name="Equation" r:id="rId4" imgW="1993900" imgH="431800" progId="Equation.DSMT4">
                  <p:embed/>
                  <p:pic>
                    <p:nvPicPr>
                      <p:cNvPr id="0" name="图片 3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1412876"/>
                        <a:ext cx="6316461" cy="116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/>
          <p:cNvGraphicFramePr>
            <a:graphicFrameLocks noChangeAspect="1"/>
          </p:cNvGraphicFramePr>
          <p:nvPr/>
        </p:nvGraphicFramePr>
        <p:xfrm>
          <a:off x="2711451" y="2743200"/>
          <a:ext cx="649653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Equation" r:id="rId6" imgW="2209800" imgH="431800" progId="Equation.DSMT4">
                  <p:embed/>
                </p:oleObj>
              </mc:Choice>
              <mc:Fallback>
                <p:oleObj name="Equation" r:id="rId6" imgW="2209800" imgH="431800" progId="Equation.DSMT4">
                  <p:embed/>
                  <p:pic>
                    <p:nvPicPr>
                      <p:cNvPr id="0" name="图片 32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2743200"/>
                        <a:ext cx="649653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/>
          <p:cNvGraphicFramePr>
            <a:graphicFrameLocks noChangeAspect="1"/>
          </p:cNvGraphicFramePr>
          <p:nvPr/>
        </p:nvGraphicFramePr>
        <p:xfrm>
          <a:off x="4897336" y="4149725"/>
          <a:ext cx="1944688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Equation" r:id="rId8" imgW="799465" imgH="241300" progId="Equation.DSMT4">
                  <p:embed/>
                </p:oleObj>
              </mc:Choice>
              <mc:Fallback>
                <p:oleObj name="Equation" r:id="rId8" imgW="799465" imgH="241300" progId="Equation.DSMT4">
                  <p:embed/>
                  <p:pic>
                    <p:nvPicPr>
                      <p:cNvPr id="0" name="图片 32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7336" y="4149725"/>
                        <a:ext cx="1944688" cy="661988"/>
                      </a:xfrm>
                      <a:prstGeom prst="rect">
                        <a:avLst/>
                      </a:prstGeom>
                      <a:solidFill>
                        <a:schemeClr val="accent5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456144" y="4972049"/>
          <a:ext cx="3007146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Equation" r:id="rId10" imgW="19812000" imgH="8839200" progId="Equation.DSMT4">
                  <p:embed/>
                </p:oleObj>
              </mc:Choice>
              <mc:Fallback>
                <p:oleObj name="Equation" r:id="rId10" imgW="19812000" imgH="8839200" progId="Equation.DSMT4">
                  <p:embed/>
                  <p:pic>
                    <p:nvPicPr>
                      <p:cNvPr id="0" name="图片 32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6144" y="4972049"/>
                        <a:ext cx="3007146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636250" y="5667375"/>
            <a:ext cx="1397000" cy="66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0070C0"/>
                </a:solidFill>
                <a:latin typeface="Arial Black" panose="020B0A04020102020204" pitchFamily="34" charset="0"/>
                <a:ea typeface="微软雅黑" panose="020B0503020204020204" pitchFamily="34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2800" kern="0" dirty="0">
                <a:solidFill>
                  <a:srgbClr val="FF0000"/>
                </a:solidFill>
                <a:ea typeface="黑体" panose="02010609060101010101" charset="-122"/>
                <a:cs typeface="Times New Roman" panose="02020603050405020304" pitchFamily="18" charset="0"/>
              </a:rPr>
              <a:t>MOOC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7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EFSHAPE" val="-2061688244"/>
  <p:tag name="KSO_WM_UNIT_PLACING_PICTURE_USER_VIEWPORT" val="{&quot;height&quot;:6300,&quot;width&quot;:8415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2158</Words>
  <Application>Microsoft Office PowerPoint</Application>
  <PresentationFormat>宽屏</PresentationFormat>
  <Paragraphs>315</Paragraphs>
  <Slides>47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47</vt:i4>
      </vt:variant>
    </vt:vector>
  </HeadingPairs>
  <TitlesOfParts>
    <vt:vector size="66" baseType="lpstr">
      <vt:lpstr>Gulim</vt:lpstr>
      <vt:lpstr>MingLiU</vt:lpstr>
      <vt:lpstr>黑体</vt:lpstr>
      <vt:lpstr>楷体_GB2312</vt:lpstr>
      <vt:lpstr>隶书</vt:lpstr>
      <vt:lpstr>宋体</vt:lpstr>
      <vt:lpstr>微软雅黑</vt:lpstr>
      <vt:lpstr>Arial</vt:lpstr>
      <vt:lpstr>Arial Black</vt:lpstr>
      <vt:lpstr>Symbol</vt:lpstr>
      <vt:lpstr>Times New Roman</vt:lpstr>
      <vt:lpstr>Wingdings</vt:lpstr>
      <vt:lpstr>默认设计模板</vt:lpstr>
      <vt:lpstr>Image</vt:lpstr>
      <vt:lpstr>公式</vt:lpstr>
      <vt:lpstr>Equation.3</vt:lpstr>
      <vt:lpstr>VISIO</vt:lpstr>
      <vt:lpstr>BMP 图像</vt:lpstr>
      <vt:lpstr>Equation</vt:lpstr>
      <vt:lpstr>PowerPoint 演示文稿</vt:lpstr>
      <vt:lpstr>PowerPoint 演示文稿</vt:lpstr>
      <vt:lpstr>PowerPoint 演示文稿</vt:lpstr>
      <vt:lpstr>PowerPoint 演示文稿</vt:lpstr>
      <vt:lpstr>Typical DFS Pair  </vt:lpstr>
      <vt:lpstr>PowerPoint 演示文稿</vt:lpstr>
      <vt:lpstr>Make a Signal Discrete and Periodical</vt:lpstr>
      <vt:lpstr>Make a signal discrete and periodical</vt:lpstr>
      <vt:lpstr>5.2 The Definition of DFT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Matrix Relations</vt:lpstr>
      <vt:lpstr>Matrix Relations</vt:lpstr>
      <vt:lpstr>DFT Computation Using MATLAB</vt:lpstr>
      <vt:lpstr>PowerPoint 演示文稿</vt:lpstr>
      <vt:lpstr>PowerPoint 演示文稿</vt:lpstr>
      <vt:lpstr>PowerPoint 演示文稿</vt:lpstr>
      <vt:lpstr>From DTFT to get DFT</vt:lpstr>
      <vt:lpstr>From DTFT to get DFT</vt:lpstr>
      <vt:lpstr>Numerical Computation of the DTFT Using the DFT</vt:lpstr>
      <vt:lpstr>PowerPoint 演示文稿</vt:lpstr>
      <vt:lpstr>DTFT from DFT by Interpolation</vt:lpstr>
      <vt:lpstr>DTFT from DFT by Interpolation</vt:lpstr>
      <vt:lpstr>DTFT from DFT by Interpolation</vt:lpstr>
      <vt:lpstr>Sampling the DTFT</vt:lpstr>
      <vt:lpstr>PowerPoint 演示文稿</vt:lpstr>
      <vt:lpstr>Sampling the DTFT</vt:lpstr>
      <vt:lpstr>Sampling the DTFT</vt:lpstr>
      <vt:lpstr>PowerPoint 演示文稿</vt:lpstr>
      <vt:lpstr>Processing a signal in discrete frequency</vt:lpstr>
      <vt:lpstr>DFT讨论</vt:lpstr>
      <vt:lpstr>PowerPoint 演示文稿</vt:lpstr>
      <vt:lpstr>Circular Shift</vt:lpstr>
      <vt:lpstr>Circular Shift</vt:lpstr>
      <vt:lpstr>Circular Shift of a Sequence</vt:lpstr>
      <vt:lpstr>Circular reversal</vt:lpstr>
      <vt:lpstr>Circular convolution</vt:lpstr>
      <vt:lpstr>PowerPoint 演示文稿</vt:lpstr>
      <vt:lpstr>PowerPoint 演示文稿</vt:lpstr>
      <vt:lpstr>PowerPoint 演示文稿</vt:lpstr>
      <vt:lpstr>PowerPoint 演示文稿</vt:lpstr>
      <vt:lpstr>Tabular Method in Circular convolution</vt:lpstr>
      <vt:lpstr>The comparison of linear  convolution &amp; circular convolution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1</cp:lastModifiedBy>
  <cp:revision>161</cp:revision>
  <cp:lastPrinted>2016-03-29T01:40:00Z</cp:lastPrinted>
  <dcterms:created xsi:type="dcterms:W3CDTF">2016-01-09T14:47:00Z</dcterms:created>
  <dcterms:modified xsi:type="dcterms:W3CDTF">2023-03-25T05:43:31Z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2052-11.3.0.9228</vt:lpwstr>
  </property>
</Properties>
</file>