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165" r:id="rId2"/>
    <p:sldId id="1110" r:id="rId3"/>
    <p:sldId id="1117" r:id="rId4"/>
    <p:sldId id="1118" r:id="rId5"/>
    <p:sldId id="1119" r:id="rId6"/>
    <p:sldId id="1113" r:id="rId7"/>
    <p:sldId id="1114" r:id="rId8"/>
    <p:sldId id="1115" r:id="rId9"/>
    <p:sldId id="1120" r:id="rId10"/>
    <p:sldId id="1476" r:id="rId11"/>
    <p:sldId id="1121" r:id="rId12"/>
    <p:sldId id="1122" r:id="rId13"/>
    <p:sldId id="1123" r:id="rId14"/>
    <p:sldId id="1124" r:id="rId15"/>
    <p:sldId id="1125" r:id="rId16"/>
    <p:sldId id="1126" r:id="rId17"/>
    <p:sldId id="1127" r:id="rId18"/>
    <p:sldId id="1128" r:id="rId19"/>
    <p:sldId id="1130" r:id="rId20"/>
    <p:sldId id="1131" r:id="rId21"/>
    <p:sldId id="1330" r:id="rId22"/>
    <p:sldId id="1133" r:id="rId23"/>
    <p:sldId id="1134" r:id="rId24"/>
    <p:sldId id="1475" r:id="rId25"/>
    <p:sldId id="1135" r:id="rId26"/>
    <p:sldId id="1136" r:id="rId27"/>
    <p:sldId id="1331" r:id="rId28"/>
    <p:sldId id="1156" r:id="rId29"/>
    <p:sldId id="1157" r:id="rId30"/>
    <p:sldId id="1158" r:id="rId31"/>
    <p:sldId id="1160" r:id="rId32"/>
    <p:sldId id="1332" r:id="rId33"/>
    <p:sldId id="1163" r:id="rId34"/>
    <p:sldId id="1153" r:id="rId35"/>
    <p:sldId id="1155" r:id="rId36"/>
  </p:sldIdLst>
  <p:sldSz cx="12192000" cy="6858000"/>
  <p:notesSz cx="6669088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4" userDrawn="1">
          <p15:clr>
            <a:srgbClr val="A4A3A4"/>
          </p15:clr>
        </p15:guide>
      </p15:notes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CC"/>
    <a:srgbClr val="00BCFF"/>
    <a:srgbClr val="FF9966"/>
    <a:srgbClr val="FFCC66"/>
    <a:srgbClr val="CC3300"/>
    <a:srgbClr val="9E228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007" autoAdjust="0"/>
  </p:normalViewPr>
  <p:slideViewPr>
    <p:cSldViewPr>
      <p:cViewPr varScale="1">
        <p:scale>
          <a:sx n="73" d="100"/>
          <a:sy n="73" d="100"/>
        </p:scale>
        <p:origin x="881" y="62"/>
      </p:cViewPr>
      <p:guideLst>
        <p:guide orient="horz" pos="2160"/>
        <p:guide pos="3847"/>
      </p:guideLst>
    </p:cSldViewPr>
  </p:slideViewPr>
  <p:outlineViewPr>
    <p:cViewPr>
      <p:scale>
        <a:sx n="33" d="100"/>
        <a:sy n="33" d="100"/>
      </p:scale>
      <p:origin x="0" y="-13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notesViewPr>
    <p:cSldViewPr>
      <p:cViewPr varScale="1">
        <p:scale>
          <a:sx n="58" d="100"/>
          <a:sy n="58" d="100"/>
        </p:scale>
        <p:origin x="-2520" y="-78"/>
      </p:cViewPr>
      <p:guideLst>
        <p:guide orient="horz" pos="3127"/>
        <p:guide pos="21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10" Type="http://schemas.openxmlformats.org/officeDocument/2006/relationships/image" Target="../media/image95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89938" cy="49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1"/>
            <a:ext cx="2889938" cy="49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585"/>
            <a:ext cx="2889938" cy="49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28585"/>
            <a:ext cx="2889938" cy="49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3F4567-50A4-4DD5-90C6-DD4A189C041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89938" cy="49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1"/>
            <a:ext cx="2889938" cy="49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6125"/>
            <a:ext cx="6615112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5154"/>
            <a:ext cx="5335270" cy="44669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585"/>
            <a:ext cx="2889938" cy="49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28585"/>
            <a:ext cx="2889938" cy="49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4E7B70-9D48-45D4-815F-908860892ED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8121" indent="-283893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5571" indent="-227114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9799" indent="-227114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4027" indent="-227114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8255" indent="-2271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52483" indent="-2271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06712" indent="-2271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60940" indent="-2271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06D47C-65B8-4840-AB86-41496285AE0E}" type="slidenum">
              <a:rPr lang="en-US" altLang="zh-CN" smtClean="0">
                <a:solidFill>
                  <a:schemeClr val="tx1"/>
                </a:solidFill>
              </a:rPr>
              <a:t>1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将DFT中</a:t>
            </a:r>
            <a:r>
              <a:rPr lang="zh-CN" altLang="en-US" sz="800" dirty="0">
                <a:latin typeface="+mn-ea"/>
                <a:sym typeface="+mn-ea"/>
              </a:rPr>
              <a:t>不需要的频率分量直接置位零，相当于信号与理想滤波器作圆周卷；由于理想滤波器在时域截断，滤波后会产生小纹波。</a:t>
            </a:r>
            <a:endParaRPr lang="en-US" altLang="zh-CN" sz="11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此节</a:t>
            </a:r>
            <a:r>
              <a:rPr lang="en-US" altLang="zh-CN" dirty="0" err="1"/>
              <a:t>Mooc</a:t>
            </a:r>
            <a:r>
              <a:rPr lang="zh-CN" altLang="en-US" dirty="0"/>
              <a:t>没讲，主要作用为引出</a:t>
            </a:r>
            <a:r>
              <a:rPr lang="en-US" altLang="zh-CN" dirty="0"/>
              <a:t>FFT</a:t>
            </a:r>
            <a:r>
              <a:rPr lang="zh-CN" altLang="en-US" dirty="0"/>
              <a:t>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>
                <a:latin typeface="Times New Roman" panose="02020603050405020304" pitchFamily="18" charset="0"/>
              </a:rPr>
              <a:t>X[n] assumed to be a causal sequence here without any loss of generality, </a:t>
            </a:r>
          </a:p>
          <a:p>
            <a:pPr defTabSz="908456"/>
            <a:r>
              <a:rPr lang="zh-CN" altLang="en-US" b="1" dirty="0">
                <a:latin typeface="Times New Roman" panose="02020603050405020304" pitchFamily="18" charset="0"/>
              </a:rPr>
              <a:t>将两个线性卷之间重复的</a:t>
            </a:r>
            <a:r>
              <a:rPr lang="en-US" altLang="zh-CN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 M - 1 samples</a:t>
            </a:r>
            <a:r>
              <a:rPr lang="zh-CN" altLang="en-US" b="1" dirty="0">
                <a:latin typeface="Times New Roman" panose="02020603050405020304" pitchFamily="18" charset="0"/>
              </a:rPr>
              <a:t>相加即可求出</a:t>
            </a:r>
            <a:r>
              <a:rPr lang="en-US" altLang="zh-CN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[n]</a:t>
            </a:r>
            <a:endParaRPr lang="zh-CN" altLang="en-US" b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8456"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8456"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8456"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没讲；重点内容，可应用到后面</a:t>
            </a:r>
            <a:r>
              <a:rPr lang="en-US" altLang="zh-CN" dirty="0"/>
              <a:t>FIR</a:t>
            </a:r>
            <a:r>
              <a:rPr lang="zh-CN" altLang="en-US" dirty="0"/>
              <a:t>滤波器设计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</a:t>
            </a:r>
            <a:r>
              <a:rPr lang="en-US" altLang="zh-CN" dirty="0"/>
              <a:t>N</a:t>
            </a:r>
            <a:r>
              <a:rPr lang="zh-CN" altLang="en-US" dirty="0"/>
              <a:t>为长度，不是阶数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</a:t>
            </a:r>
            <a:r>
              <a:rPr lang="en-US" altLang="zh-CN" dirty="0"/>
              <a:t>N</a:t>
            </a:r>
            <a:r>
              <a:rPr lang="zh-CN" altLang="en-US" dirty="0"/>
              <a:t>为长度，不是阶数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139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en-US" altLang="zh-CN" dirty="0" err="1"/>
              <a:t>Mooc</a:t>
            </a:r>
            <a:r>
              <a:rPr lang="zh-CN" altLang="en-US" dirty="0"/>
              <a:t>没讲，主要解释思路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28800"/>
            <a:ext cx="869040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4"/>
          <p:cNvSpPr/>
          <p:nvPr userDrawn="1"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7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26A0E-0B12-4000-9673-47E912CF9A73}" type="datetimeFigureOut">
              <a:rPr lang="zh-CN" altLang="en-US"/>
              <a:t>2023/3/31</a:t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B68F1-3EF5-4BB8-89A8-286C7B7507A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DE4AD-03E9-4E43-86F7-6CFF785A82BC}" type="datetimeFigureOut">
              <a:rPr lang="zh-CN" altLang="en-US"/>
              <a:t>2023/3/31</a:t>
            </a:fld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4A889-DE51-438E-B5F1-E4B20ECF484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0321B-A45D-4DE2-BC49-6F857062B1EF}" type="datetimeFigureOut">
              <a:rPr lang="zh-CN" altLang="en-US"/>
              <a:t>2023/3/31</a:t>
            </a:fld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12D55-467C-44B8-A559-1CB315651A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1B923-37EF-494A-8EB2-5D980FFDD69B}" type="datetimeFigureOut">
              <a:rPr lang="zh-CN" altLang="en-US"/>
              <a:t>2023/3/31</a:t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35E4C-9745-4045-9B66-20E8BFFB866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B0823-2F12-4E3C-BBD2-83822B16BCF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2402A-1720-4727-BAA4-E7DE4040A2A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 userDrawn="1"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609600" y="6429376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1030" name="Line 15"/>
          <p:cNvSpPr>
            <a:spLocks noChangeShapeType="1"/>
          </p:cNvSpPr>
          <p:nvPr userDrawn="1"/>
        </p:nvSpPr>
        <p:spPr bwMode="auto">
          <a:xfrm>
            <a:off x="101601" y="1066800"/>
            <a:ext cx="959696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55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8DB8C9FA-8BD9-4F68-AF75-5CA35DCE0429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6E08A286-00C4-468E-AAB3-CAD5A8BEE2AA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2023/3/31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 userDrawn="1"/>
        </p:nvGraphicFramePr>
        <p:xfrm>
          <a:off x="3289301" y="18288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Image" r:id="rId10" imgW="5664200" imgH="3327400" progId="">
                  <p:embed/>
                </p:oleObj>
              </mc:Choice>
              <mc:Fallback>
                <p:oleObj name="Image" r:id="rId10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18288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 userDrawn="1"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pic>
        <p:nvPicPr>
          <p:cNvPr id="1071" name="Picture 14" descr="未命名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5284"/>
            <a:ext cx="175875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5"/>
          <p:cNvSpPr>
            <a:spLocks noChangeShapeType="1"/>
          </p:cNvSpPr>
          <p:nvPr userDrawn="1"/>
        </p:nvSpPr>
        <p:spPr bwMode="auto">
          <a:xfrm>
            <a:off x="407368" y="1066800"/>
            <a:ext cx="9954839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62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DFB3E5B0-26F3-4E0E-B9AC-0B2EFB2A1498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60" name="Object 36"/>
          <p:cNvGraphicFramePr>
            <a:graphicFrameLocks noChangeAspect="1"/>
          </p:cNvGraphicFramePr>
          <p:nvPr userDrawn="1"/>
        </p:nvGraphicFramePr>
        <p:xfrm>
          <a:off x="2946401" y="17526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Image" r:id="rId13" imgW="5664200" imgH="3327400" progId="">
                  <p:embed/>
                </p:oleObj>
              </mc:Choice>
              <mc:Fallback>
                <p:oleObj name="Image" r:id="rId13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17526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7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1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613E7688-DE4D-426D-82C3-DF88435411F8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43.png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72.wmf"/><Relationship Id="rId22" Type="http://schemas.openxmlformats.org/officeDocument/2006/relationships/image" Target="../media/image7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8.png"/><Relationship Id="rId4" Type="http://schemas.openxmlformats.org/officeDocument/2006/relationships/image" Target="../media/image7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6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85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1.wmf"/><Relationship Id="rId12" Type="http://schemas.openxmlformats.org/officeDocument/2006/relationships/image" Target="../media/image84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8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96.png"/><Relationship Id="rId21" Type="http://schemas.openxmlformats.org/officeDocument/2006/relationships/image" Target="../media/image94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92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23" Type="http://schemas.openxmlformats.org/officeDocument/2006/relationships/image" Target="../media/image95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93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audio" Target="../media/audio1.wav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audio" Target="../media/audio1.wav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png"/><Relationship Id="rId5" Type="http://schemas.openxmlformats.org/officeDocument/2006/relationships/image" Target="../media/image14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png"/><Relationship Id="rId5" Type="http://schemas.openxmlformats.org/officeDocument/2006/relationships/image" Target="../media/image19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559496" y="1154108"/>
            <a:ext cx="9299376" cy="501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i="1" dirty="0">
                <a:latin typeface="+mn-lt"/>
                <a:cs typeface="Arial" panose="020B0604020202020204" pitchFamily="34" charset="0"/>
              </a:rPr>
              <a:t>Orthogonal Transforms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b="0" i="1" dirty="0">
                <a:latin typeface="+mn-lt"/>
                <a:cs typeface="Arial" panose="020B0604020202020204" pitchFamily="34" charset="0"/>
              </a:rPr>
              <a:t>The Definition of DFT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b="0" i="1" dirty="0">
                <a:latin typeface="+mn-lt"/>
                <a:cs typeface="Arial" panose="020B0604020202020204" pitchFamily="34" charset="0"/>
              </a:rPr>
              <a:t>The Relationship Between DFT and DTFT</a:t>
            </a:r>
            <a:endParaRPr lang="zh-CN" altLang="en-US" b="0" i="1" dirty="0">
              <a:latin typeface="+mn-lt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b="0" i="1" dirty="0">
                <a:latin typeface="+mn-lt"/>
                <a:cs typeface="Arial" panose="020B0604020202020204" pitchFamily="34" charset="0"/>
              </a:rPr>
              <a:t>The Computation of Finite-Length Sequences </a:t>
            </a:r>
            <a:endParaRPr lang="zh-CN" altLang="en-US" b="0" i="1" dirty="0">
              <a:latin typeface="+mn-lt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Classifications of Finite-Length Sequences</a:t>
            </a:r>
            <a:endParaRPr lang="zh-CN" altLang="en-US" b="0" i="1" dirty="0">
              <a:solidFill>
                <a:srgbClr val="FF0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b="0" i="1" dirty="0">
                <a:latin typeface="+mn-lt"/>
                <a:cs typeface="Arial" panose="020B0604020202020204" pitchFamily="34" charset="0"/>
              </a:rPr>
              <a:t>DFT Properties and Theorems</a:t>
            </a:r>
            <a:endParaRPr lang="zh-CN" altLang="en-US" b="0" i="1" dirty="0">
              <a:latin typeface="+mn-lt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0" i="1" dirty="0">
                <a:latin typeface="+mn-lt"/>
                <a:cs typeface="Arial" panose="020B0604020202020204" pitchFamily="34" charset="0"/>
              </a:rPr>
              <a:t>Fourier-Domain Filtering</a:t>
            </a:r>
            <a:endParaRPr lang="zh-CN" altLang="en-US" b="0" i="1" dirty="0">
              <a:latin typeface="+mn-lt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0" i="1" dirty="0">
                <a:latin typeface="+mn-lt"/>
              </a:rPr>
              <a:t>Computation of the DFT of Real sequences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b="0" i="1" dirty="0">
                <a:latin typeface="+mn-lt"/>
              </a:rPr>
              <a:t>Linear Convolution Using DFT</a:t>
            </a:r>
            <a:endParaRPr lang="zh-CN" altLang="en-US" b="0" i="1" dirty="0">
              <a:latin typeface="+mn-lt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E07A424-F101-4C26-9BAA-18ABBCD90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4" y="188640"/>
            <a:ext cx="9577064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en-US" altLang="zh-CN" sz="3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Discrete Fourier Transform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983432" y="540923"/>
            <a:ext cx="936084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In the general case for Type1 &amp; Type2 FIR filters, the phase function is of the form: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3340" name="Object 44"/>
          <p:cNvGraphicFramePr>
            <a:graphicFrameLocks noChangeAspect="1"/>
          </p:cNvGraphicFramePr>
          <p:nvPr/>
        </p:nvGraphicFramePr>
        <p:xfrm>
          <a:off x="2423592" y="5589240"/>
          <a:ext cx="2446957" cy="482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Equation" r:id="rId4" imgW="1028065" imgH="203200" progId="Equation.DSMT4">
                  <p:embed/>
                </p:oleObj>
              </mc:Choice>
              <mc:Fallback>
                <p:oleObj name="Equation" r:id="rId4" imgW="1028065" imgH="203200" progId="Equation.DSMT4">
                  <p:embed/>
                  <p:pic>
                    <p:nvPicPr>
                      <p:cNvPr id="18334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5589240"/>
                        <a:ext cx="2446957" cy="482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61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0"/>
            <a:ext cx="7543800" cy="980729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5.6 DFT Properties</a:t>
            </a:r>
            <a:br>
              <a:rPr lang="en-US" altLang="zh-CN" sz="3600" i="1" dirty="0">
                <a:latin typeface="Times New Roman" panose="02020603050405020304" pitchFamily="18" charset="0"/>
              </a:rPr>
            </a:br>
            <a:r>
              <a:rPr lang="en-US" altLang="zh-CN" sz="3600" i="1" dirty="0">
                <a:latin typeface="Times New Roman" panose="02020603050405020304" pitchFamily="18" charset="0"/>
              </a:rPr>
              <a:t>Table5.1: Symmetric Relations 1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7567" name="Group 47"/>
          <p:cNvGraphicFramePr>
            <a:graphicFrameLocks noGrp="1"/>
          </p:cNvGraphicFramePr>
          <p:nvPr/>
        </p:nvGraphicFramePr>
        <p:xfrm>
          <a:off x="1847850" y="1196752"/>
          <a:ext cx="8534400" cy="3883026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Length-N Sequence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N-point DFT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x[n]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X[k]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x*[n]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X*[&lt;-k&gt;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x*[&lt;-n&gt;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X*[k]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Re{x[n]}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Xcs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[k]={X[&lt;k&gt;</a:t>
                      </a:r>
                      <a:r>
                        <a:rPr kumimoji="0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]+X*[&lt;-k&gt;</a:t>
                      </a:r>
                      <a:r>
                        <a:rPr kumimoji="0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]}/2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jIm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{x[n]}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Xca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[k]={X[&lt;k&gt;</a:t>
                      </a:r>
                      <a:r>
                        <a:rPr kumimoji="0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]-X*[&lt;-k&gt;</a:t>
                      </a:r>
                      <a:r>
                        <a:rPr kumimoji="0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]}/2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cs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[n]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Re{X[k]}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4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[n]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jIm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{X[k]}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7561" name="Text Box 41"/>
          <p:cNvSpPr txBox="1">
            <a:spLocks noChangeArrowheads="1"/>
          </p:cNvSpPr>
          <p:nvPr/>
        </p:nvSpPr>
        <p:spPr bwMode="auto">
          <a:xfrm>
            <a:off x="551384" y="5295801"/>
            <a:ext cx="1058517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Note: x[n] is a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complex</a:t>
            </a:r>
            <a:r>
              <a:rPr kumimoji="1"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sequence. </a:t>
            </a:r>
            <a:r>
              <a:rPr kumimoji="1" lang="en-US" altLang="zh-CN" sz="2800" b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cs</a:t>
            </a:r>
            <a:r>
              <a:rPr kumimoji="1"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[n] and </a:t>
            </a:r>
            <a:r>
              <a:rPr kumimoji="1" lang="en-US" altLang="zh-CN" sz="2800" b="1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ca</a:t>
            </a:r>
            <a:r>
              <a:rPr kumimoji="1"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[n] are the circular conjugate-symmetric and antisymmetric parts of x[n], respectively.</a:t>
            </a:r>
            <a:endParaRPr kumimoji="1" lang="zh-CN" altLang="en-US" sz="2800" b="1" dirty="0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795000" y="5581570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05" name="Group 37"/>
          <p:cNvGraphicFramePr>
            <a:graphicFrameLocks noGrp="1"/>
          </p:cNvGraphicFramePr>
          <p:nvPr/>
        </p:nvGraphicFramePr>
        <p:xfrm>
          <a:off x="1918010" y="1196752"/>
          <a:ext cx="8382000" cy="4041773"/>
        </p:xfrm>
        <a:graphic>
          <a:graphicData uri="http://schemas.openxmlformats.org/drawingml/2006/table">
            <a:tbl>
              <a:tblPr/>
              <a:tblGrid>
                <a:gridCol w="361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Length-N 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Sequencec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N-point DFT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Real   x[n]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X[k]=Re{X[k]}+jIm{X[k]}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ev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[n]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Re{X[k]}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2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od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[n]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jIm{X[k]}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473"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Symmetry relations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X[k]=X*[&lt;-k&gt;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ReX[k]=ReX[&lt;-k&gt;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7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ImX[k]=-ImX[&lt;-k&gt;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X[k]|=|X[&lt;-k&gt;</a:t>
                      </a:r>
                      <a:r>
                        <a:rPr kumimoji="0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]|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47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indent="-2209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indent="-382905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indent="-5461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indent="-546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argX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[k]=-</a:t>
                      </a: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argX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[&lt;-k&gt;</a:t>
                      </a:r>
                      <a:r>
                        <a:rPr kumimoji="0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486" name="Rectangle 39"/>
          <p:cNvSpPr>
            <a:spLocks noGrp="1" noChangeArrowheads="1"/>
          </p:cNvSpPr>
          <p:nvPr>
            <p:ph type="title"/>
          </p:nvPr>
        </p:nvSpPr>
        <p:spPr>
          <a:xfrm>
            <a:off x="2495550" y="188913"/>
            <a:ext cx="7543800" cy="874712"/>
          </a:xfrm>
          <a:noFill/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Table5.2: Symmetric Relations 2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  <p:sp>
        <p:nvSpPr>
          <p:cNvPr id="109609" name="Text Box 41"/>
          <p:cNvSpPr>
            <a:spLocks noGrp="1" noChangeArrowheads="1"/>
          </p:cNvSpPr>
          <p:nvPr>
            <p:ph type="body" idx="1"/>
          </p:nvPr>
        </p:nvSpPr>
        <p:spPr>
          <a:xfrm>
            <a:off x="1543050" y="5377815"/>
            <a:ext cx="8984615" cy="83058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3366CC"/>
                </a:solidFill>
                <a:latin typeface="Times New Roman" panose="02020603050405020304" pitchFamily="18" charset="0"/>
              </a:rPr>
              <a:t>    Note: x[n] is a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real</a:t>
            </a:r>
            <a:r>
              <a:rPr kumimoji="1" lang="en-US" altLang="zh-CN" dirty="0">
                <a:solidFill>
                  <a:srgbClr val="3366CC"/>
                </a:solidFill>
                <a:latin typeface="Times New Roman" panose="02020603050405020304" pitchFamily="18" charset="0"/>
              </a:rPr>
              <a:t> sequence.  </a:t>
            </a:r>
            <a:r>
              <a:rPr kumimoji="1" lang="en-US" altLang="zh-CN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ev</a:t>
            </a:r>
            <a:r>
              <a:rPr kumimoji="1" lang="en-US" altLang="zh-CN" dirty="0">
                <a:solidFill>
                  <a:srgbClr val="3366CC"/>
                </a:solidFill>
                <a:latin typeface="Times New Roman" panose="02020603050405020304" pitchFamily="18" charset="0"/>
              </a:rPr>
              <a:t>[n] and </a:t>
            </a:r>
            <a:r>
              <a:rPr kumimoji="1" lang="en-US" altLang="zh-CN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 err="1">
                <a:solidFill>
                  <a:srgbClr val="3366CC"/>
                </a:solidFill>
                <a:latin typeface="Times New Roman" panose="02020603050405020304" pitchFamily="18" charset="0"/>
              </a:rPr>
              <a:t>od</a:t>
            </a:r>
            <a:r>
              <a:rPr kumimoji="1" lang="en-US" altLang="zh-CN" dirty="0">
                <a:solidFill>
                  <a:srgbClr val="3366CC"/>
                </a:solidFill>
                <a:latin typeface="Times New Roman" panose="02020603050405020304" pitchFamily="18" charset="0"/>
              </a:rPr>
              <a:t>[n] are the circular even and odd parts of x[n], respectively.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15480" y="1196752"/>
            <a:ext cx="8784976" cy="1370558"/>
            <a:chOff x="1415480" y="1196752"/>
            <a:chExt cx="8784976" cy="1370558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415480" y="1196752"/>
              <a:ext cx="8784976" cy="630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buFontTx/>
                <a:buNone/>
              </a:pPr>
              <a:r>
                <a:rPr lang="en-US" altLang="zh-CN" sz="3200" u="sng" kern="0" dirty="0">
                  <a:latin typeface="Times New Roman" panose="02020603050405020304" pitchFamily="18" charset="0"/>
                </a:rPr>
                <a:t>Example:</a:t>
              </a:r>
              <a:r>
                <a:rPr lang="en-US" altLang="zh-CN" sz="3200" kern="0" dirty="0">
                  <a:latin typeface="Times New Roman" panose="02020603050405020304" pitchFamily="18" charset="0"/>
                </a:rPr>
                <a:t> Consider the length-14 </a:t>
              </a:r>
              <a:r>
                <a:rPr lang="en-US" altLang="zh-CN" sz="3200" kern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real</a:t>
              </a:r>
              <a:r>
                <a:rPr lang="en-US" altLang="zh-CN" sz="3200" kern="0" dirty="0">
                  <a:latin typeface="Times New Roman" panose="02020603050405020304" pitchFamily="18" charset="0"/>
                </a:rPr>
                <a:t> sequence</a:t>
              </a:r>
              <a:endParaRPr lang="zh-CN" altLang="en-US" sz="3200" kern="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2495550" y="1918022"/>
              <a:ext cx="4450715" cy="583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3200" b="1" i="0" kern="0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has 14-point DFT           </a:t>
              </a:r>
              <a:r>
                <a:rPr kumimoji="1" lang="en-US" altLang="zh-CN" sz="3200" b="1" i="0" dirty="0">
                  <a:latin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1535112" y="1918022"/>
            <a:ext cx="960438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6" name="Equation" r:id="rId3" imgW="292100" imgH="203200" progId="Equation.3">
                    <p:embed/>
                  </p:oleObj>
                </mc:Choice>
                <mc:Fallback>
                  <p:oleObj name="Equation" r:id="rId3" imgW="292100" imgH="203200" progId="Equation.3">
                    <p:embed/>
                    <p:pic>
                      <p:nvPicPr>
                        <p:cNvPr id="0" name="图片 49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112" y="1918022"/>
                          <a:ext cx="960438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5"/>
            <p:cNvGraphicFramePr>
              <a:graphicFrameLocks noChangeAspect="1"/>
            </p:cNvGraphicFramePr>
            <p:nvPr/>
          </p:nvGraphicFramePr>
          <p:xfrm>
            <a:off x="5755042" y="1947048"/>
            <a:ext cx="99377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7" name="Equation" r:id="rId5" imgW="342900" imgH="203200" progId="Equation.DSMT4">
                    <p:embed/>
                  </p:oleObj>
                </mc:Choice>
                <mc:Fallback>
                  <p:oleObj name="Equation" r:id="rId5" imgW="342900" imgH="203200" progId="Equation.DSMT4">
                    <p:embed/>
                    <p:pic>
                      <p:nvPicPr>
                        <p:cNvPr id="0" name="图片 492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5042" y="1947048"/>
                          <a:ext cx="993775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0"/>
          <p:cNvGrpSpPr/>
          <p:nvPr/>
        </p:nvGrpSpPr>
        <p:grpSpPr bwMode="auto">
          <a:xfrm>
            <a:off x="2060575" y="4742815"/>
            <a:ext cx="7190740" cy="1285431"/>
            <a:chOff x="569" y="2832"/>
            <a:chExt cx="4664" cy="879"/>
          </a:xfrm>
        </p:grpSpPr>
        <p:graphicFrame>
          <p:nvGraphicFramePr>
            <p:cNvPr id="21" name="Object 11"/>
            <p:cNvGraphicFramePr>
              <a:graphicFrameLocks noChangeAspect="1"/>
            </p:cNvGraphicFramePr>
            <p:nvPr/>
          </p:nvGraphicFramePr>
          <p:xfrm>
            <a:off x="569" y="2832"/>
            <a:ext cx="4664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8" name="Equation" r:id="rId7" imgW="2311400" imgH="228600" progId="Equation.DSMT4">
                    <p:embed/>
                  </p:oleObj>
                </mc:Choice>
                <mc:Fallback>
                  <p:oleObj name="Equation" r:id="rId7" imgW="2311400" imgH="228600" progId="Equation.DSMT4">
                    <p:embed/>
                    <p:pic>
                      <p:nvPicPr>
                        <p:cNvPr id="0" name="图片 49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" y="2832"/>
                          <a:ext cx="4664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2112" y="3312"/>
              <a:ext cx="873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i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3200" b="1" i="0">
                  <a:latin typeface="Times New Roman" panose="02020603050405020304" pitchFamily="18" charset="0"/>
                </a:rPr>
                <a:t>(N=14)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47528" y="2865517"/>
            <a:ext cx="4006242" cy="584775"/>
            <a:chOff x="1847528" y="2865517"/>
            <a:chExt cx="4006242" cy="584775"/>
          </a:xfrm>
        </p:grpSpPr>
        <p:graphicFrame>
          <p:nvGraphicFramePr>
            <p:cNvPr id="18" name="Object 7"/>
            <p:cNvGraphicFramePr>
              <a:graphicFrameLocks noChangeAspect="1"/>
            </p:cNvGraphicFramePr>
            <p:nvPr/>
          </p:nvGraphicFramePr>
          <p:xfrm>
            <a:off x="3402670" y="2942292"/>
            <a:ext cx="24511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9" name="Equation" r:id="rId9" imgW="951865" imgH="203200" progId="Equation.DSMT4">
                    <p:embed/>
                  </p:oleObj>
                </mc:Choice>
                <mc:Fallback>
                  <p:oleObj name="Equation" r:id="rId9" imgW="951865" imgH="203200" progId="Equation.DSMT4">
                    <p:embed/>
                    <p:pic>
                      <p:nvPicPr>
                        <p:cNvPr id="0" name="图片 49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670" y="2942292"/>
                          <a:ext cx="24511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1847528" y="2865517"/>
              <a:ext cx="5838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kern="0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If 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47022" y="3688571"/>
            <a:ext cx="5388843" cy="588343"/>
            <a:chOff x="1703512" y="3675236"/>
            <a:chExt cx="5388843" cy="588343"/>
          </a:xfrm>
        </p:grpSpPr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215680" y="3675236"/>
            <a:ext cx="3876675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50" name="Equation" r:id="rId11" imgW="1549400" imgH="228600" progId="Equation.3">
                    <p:embed/>
                  </p:oleObj>
                </mc:Choice>
                <mc:Fallback>
                  <p:oleObj name="Equation" r:id="rId11" imgW="1549400" imgH="228600" progId="Equation.3">
                    <p:embed/>
                    <p:pic>
                      <p:nvPicPr>
                        <p:cNvPr id="0" name="图片 49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5680" y="3675236"/>
                          <a:ext cx="3876675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/>
            <p:cNvSpPr/>
            <p:nvPr/>
          </p:nvSpPr>
          <p:spPr>
            <a:xfrm>
              <a:off x="1703512" y="3678804"/>
              <a:ext cx="119936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kern="0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Then </a:t>
              </a:r>
              <a:endParaRPr lang="zh-CN" altLang="en-US" dirty="0"/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339" y="212725"/>
            <a:ext cx="7648575" cy="863600"/>
          </a:xfrm>
        </p:spPr>
        <p:txBody>
          <a:bodyPr/>
          <a:lstStyle/>
          <a:p>
            <a:pPr algn="ctr" eaLnBrk="1" hangingPunct="1"/>
            <a:r>
              <a:rPr lang="en-US" altLang="zh-CN" sz="4400" i="1" dirty="0">
                <a:latin typeface="Times New Roman" panose="02020603050405020304" pitchFamily="18" charset="0"/>
              </a:rPr>
              <a:t>5.7 DFT </a:t>
            </a:r>
            <a:r>
              <a:rPr lang="en-US" altLang="zh-CN" i="1" dirty="0">
                <a:latin typeface="Times New Roman" panose="02020603050405020304" pitchFamily="18" charset="0"/>
              </a:rPr>
              <a:t>Theorems</a:t>
            </a:r>
            <a:endParaRPr lang="en-US" altLang="zh-CN" sz="4400" i="1" dirty="0">
              <a:latin typeface="Times New Roman" panose="02020603050405020304" pitchFamily="18" charset="0"/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974858" y="1133475"/>
            <a:ext cx="75969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Type of Property          length-N sequence    N-point DFT                                         </a:t>
            </a:r>
            <a:endParaRPr kumimoji="1"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11635" name="Group 19"/>
          <p:cNvGrpSpPr/>
          <p:nvPr/>
        </p:nvGrpSpPr>
        <p:grpSpPr bwMode="auto">
          <a:xfrm>
            <a:off x="1989956" y="5501159"/>
            <a:ext cx="6838819" cy="835025"/>
            <a:chOff x="768" y="3792"/>
            <a:chExt cx="3769" cy="526"/>
          </a:xfrm>
        </p:grpSpPr>
        <p:graphicFrame>
          <p:nvGraphicFramePr>
            <p:cNvPr id="20500" name="Object 6"/>
            <p:cNvGraphicFramePr>
              <a:graphicFrameLocks noChangeAspect="1"/>
            </p:cNvGraphicFramePr>
            <p:nvPr/>
          </p:nvGraphicFramePr>
          <p:xfrm>
            <a:off x="2574" y="3792"/>
            <a:ext cx="1963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4" name="Equation" r:id="rId3" imgW="1612900" imgH="431800" progId="Equation.DSMT4">
                    <p:embed/>
                  </p:oleObj>
                </mc:Choice>
                <mc:Fallback>
                  <p:oleObj name="Equation" r:id="rId3" imgW="1612900" imgH="431800" progId="Equation.DSMT4">
                    <p:embed/>
                    <p:pic>
                      <p:nvPicPr>
                        <p:cNvPr id="0" name="图片 50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" y="3792"/>
                          <a:ext cx="1963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1" name="Text Box 7"/>
            <p:cNvSpPr txBox="1">
              <a:spLocks noChangeArrowheads="1"/>
            </p:cNvSpPr>
            <p:nvPr/>
          </p:nvSpPr>
          <p:spPr bwMode="auto">
            <a:xfrm>
              <a:off x="768" y="3888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Parseval’s</a:t>
              </a:r>
              <a:r>
                <a:rPr kumimoji="1"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relation</a:t>
              </a:r>
            </a:p>
          </p:txBody>
        </p:sp>
      </p:grpSp>
      <p:grpSp>
        <p:nvGrpSpPr>
          <p:cNvPr id="111634" name="Group 18"/>
          <p:cNvGrpSpPr/>
          <p:nvPr/>
        </p:nvGrpSpPr>
        <p:grpSpPr bwMode="auto">
          <a:xfrm>
            <a:off x="1989956" y="4796309"/>
            <a:ext cx="8642548" cy="792162"/>
            <a:chOff x="816" y="3408"/>
            <a:chExt cx="4464" cy="436"/>
          </a:xfrm>
        </p:grpSpPr>
        <p:graphicFrame>
          <p:nvGraphicFramePr>
            <p:cNvPr id="20498" name="Object 5"/>
            <p:cNvGraphicFramePr>
              <a:graphicFrameLocks noChangeAspect="1"/>
            </p:cNvGraphicFramePr>
            <p:nvPr/>
          </p:nvGraphicFramePr>
          <p:xfrm>
            <a:off x="3792" y="3408"/>
            <a:ext cx="148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5" name="Equation" r:id="rId5" imgW="1473200" imgH="431800" progId="Equation.DSMT4">
                    <p:embed/>
                  </p:oleObj>
                </mc:Choice>
                <mc:Fallback>
                  <p:oleObj name="Equation" r:id="rId5" imgW="1473200" imgH="431800" progId="Equation.DSMT4">
                    <p:embed/>
                    <p:pic>
                      <p:nvPicPr>
                        <p:cNvPr id="0" name="图片 50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08"/>
                          <a:ext cx="1488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Text Box 8"/>
            <p:cNvSpPr txBox="1">
              <a:spLocks noChangeArrowheads="1"/>
            </p:cNvSpPr>
            <p:nvPr/>
          </p:nvSpPr>
          <p:spPr bwMode="auto">
            <a:xfrm>
              <a:off x="816" y="3504"/>
              <a:ext cx="28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Modulation                         g[n]h[n]</a:t>
              </a:r>
            </a:p>
          </p:txBody>
        </p:sp>
      </p:grpSp>
      <p:grpSp>
        <p:nvGrpSpPr>
          <p:cNvPr id="111633" name="Group 17"/>
          <p:cNvGrpSpPr/>
          <p:nvPr/>
        </p:nvGrpSpPr>
        <p:grpSpPr bwMode="auto">
          <a:xfrm>
            <a:off x="1974984" y="4174009"/>
            <a:ext cx="8153464" cy="800100"/>
            <a:chOff x="808" y="3009"/>
            <a:chExt cx="4509" cy="504"/>
          </a:xfrm>
        </p:grpSpPr>
        <p:graphicFrame>
          <p:nvGraphicFramePr>
            <p:cNvPr id="20495" name="Object 4"/>
            <p:cNvGraphicFramePr>
              <a:graphicFrameLocks noChangeAspect="1"/>
            </p:cNvGraphicFramePr>
            <p:nvPr/>
          </p:nvGraphicFramePr>
          <p:xfrm>
            <a:off x="2588" y="3009"/>
            <a:ext cx="1245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96" name="Equation" r:id="rId7" imgW="1231265" imgH="431800" progId="Equation.DSMT4">
                    <p:embed/>
                  </p:oleObj>
                </mc:Choice>
                <mc:Fallback>
                  <p:oleObj name="Equation" r:id="rId7" imgW="1231265" imgH="431800" progId="Equation.DSMT4">
                    <p:embed/>
                    <p:pic>
                      <p:nvPicPr>
                        <p:cNvPr id="0" name="图片 50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8" y="3009"/>
                          <a:ext cx="1245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Text Box 9"/>
            <p:cNvSpPr txBox="1">
              <a:spLocks noChangeArrowheads="1"/>
            </p:cNvSpPr>
            <p:nvPr/>
          </p:nvSpPr>
          <p:spPr bwMode="auto">
            <a:xfrm>
              <a:off x="3973" y="3067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G[k]</a:t>
              </a:r>
              <a:r>
                <a:rPr kumimoji="1"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H</a:t>
              </a:r>
              <a:r>
                <a:rPr kumimoji="1" lang="en-US" altLang="zh-CN" sz="2400" b="1" dirty="0">
                  <a:latin typeface="Times New Roman" panose="02020603050405020304" pitchFamily="18" charset="0"/>
                </a:rPr>
                <a:t>[k]</a:t>
              </a:r>
            </a:p>
          </p:txBody>
        </p:sp>
        <p:sp>
          <p:nvSpPr>
            <p:cNvPr id="20497" name="Text Box 10"/>
            <p:cNvSpPr txBox="1">
              <a:spLocks noChangeArrowheads="1"/>
            </p:cNvSpPr>
            <p:nvPr/>
          </p:nvSpPr>
          <p:spPr bwMode="auto">
            <a:xfrm>
              <a:off x="808" y="3127"/>
              <a:ext cx="19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Circular Convolution</a:t>
              </a:r>
            </a:p>
          </p:txBody>
        </p:sp>
      </p:grp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1974858" y="3835375"/>
            <a:ext cx="767319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Duality                                G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[n]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N[g-</a:t>
            </a:r>
            <a:r>
              <a:rPr kumimoji="1"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k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1989956" y="3421236"/>
            <a:ext cx="785095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Frequency-shifting            W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k</a:t>
            </a:r>
            <a:r>
              <a:rPr kumimoji="1" lang="en-US" altLang="zh-CN" sz="1400" b="1" baseline="30000" dirty="0">
                <a:sym typeface="Symbol" panose="05050102010706020507" pitchFamily="18" charset="2"/>
              </a:rPr>
              <a:t>0</a:t>
            </a:r>
            <a:r>
              <a:rPr kumimoji="1"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g[n]         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G[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k-k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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1989956" y="2950046"/>
            <a:ext cx="758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Circular Time-shifting       g[n-n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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]             W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1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G[k]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1989956" y="2445221"/>
            <a:ext cx="83545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Linearity                            ag[n]+</a:t>
            </a:r>
            <a:r>
              <a:rPr kumimoji="1"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bh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[n]        </a:t>
            </a:r>
            <a:r>
              <a:rPr kumimoji="1"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G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[k]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[k]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5335212" y="1986636"/>
            <a:ext cx="3425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h[n]                    H[k]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5335212" y="1596112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g[n]                    G[k]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 flipH="1">
            <a:off x="1991544" y="2419821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1637" name="Line 21"/>
          <p:cNvSpPr>
            <a:spLocks noChangeShapeType="1"/>
          </p:cNvSpPr>
          <p:nvPr/>
        </p:nvSpPr>
        <p:spPr bwMode="auto">
          <a:xfrm flipH="1">
            <a:off x="1989956" y="1596112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7" grpId="0" autoUpdateAnimBg="0"/>
      <p:bldP spid="111628" grpId="0" autoUpdateAnimBg="0"/>
      <p:bldP spid="111629" grpId="0" autoUpdateAnimBg="0"/>
      <p:bldP spid="111630" grpId="0" autoUpdateAnimBg="0"/>
      <p:bldP spid="111631" grpId="0" autoUpdateAnimBg="0"/>
      <p:bldP spid="111632" grpId="0" autoUpdateAnimBg="0"/>
      <p:bldP spid="111636" grpId="0" animBg="1"/>
      <p:bldP spid="1116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3528" y="354477"/>
            <a:ext cx="8048856" cy="6302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u="sng" dirty="0">
                <a:latin typeface="Times New Roman" panose="02020603050405020304" pitchFamily="18" charset="0"/>
              </a:rPr>
              <a:t>Example:</a:t>
            </a:r>
            <a:r>
              <a:rPr lang="en-US" altLang="zh-CN" sz="3200" b="1" dirty="0">
                <a:latin typeface="Times New Roman" panose="02020603050405020304" pitchFamily="18" charset="0"/>
              </a:rPr>
              <a:t> Consider the length-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 sequence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77841" name="Group 17"/>
          <p:cNvGrpSpPr/>
          <p:nvPr/>
        </p:nvGrpSpPr>
        <p:grpSpPr bwMode="auto">
          <a:xfrm>
            <a:off x="2558417" y="1316194"/>
            <a:ext cx="6858000" cy="1247775"/>
            <a:chOff x="960" y="1584"/>
            <a:chExt cx="4320" cy="786"/>
          </a:xfrm>
        </p:grpSpPr>
        <p:graphicFrame>
          <p:nvGraphicFramePr>
            <p:cNvPr id="23560" name="Object 10"/>
            <p:cNvGraphicFramePr>
              <a:graphicFrameLocks noChangeAspect="1"/>
            </p:cNvGraphicFramePr>
            <p:nvPr/>
          </p:nvGraphicFramePr>
          <p:xfrm>
            <a:off x="960" y="1584"/>
            <a:ext cx="963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4" name="Equation" r:id="rId3" imgW="609600" imgH="457200" progId="Equation.DSMT4">
                    <p:embed/>
                  </p:oleObj>
                </mc:Choice>
                <mc:Fallback>
                  <p:oleObj name="Equation" r:id="rId3" imgW="609600" imgH="457200" progId="Equation.DSMT4">
                    <p:embed/>
                    <p:pic>
                      <p:nvPicPr>
                        <p:cNvPr id="0" name="图片 51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584"/>
                          <a:ext cx="963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11"/>
            <p:cNvGraphicFramePr>
              <a:graphicFrameLocks noChangeAspect="1"/>
            </p:cNvGraphicFramePr>
            <p:nvPr/>
          </p:nvGraphicFramePr>
          <p:xfrm>
            <a:off x="1814" y="1584"/>
            <a:ext cx="3466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5" name="Equation" r:id="rId5" imgW="2108200" imgH="431800" progId="Equation.DSMT4">
                    <p:embed/>
                  </p:oleObj>
                </mc:Choice>
                <mc:Fallback>
                  <p:oleObj name="Equation" r:id="rId5" imgW="2108200" imgH="431800" progId="Equation.DSMT4">
                    <p:embed/>
                    <p:pic>
                      <p:nvPicPr>
                        <p:cNvPr id="0" name="图片 51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1584"/>
                          <a:ext cx="3466" cy="7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8" name="Object 14"/>
          <p:cNvGraphicFramePr>
            <a:graphicFrameLocks noChangeAspect="1"/>
          </p:cNvGraphicFramePr>
          <p:nvPr/>
        </p:nvGraphicFramePr>
        <p:xfrm>
          <a:off x="2711624" y="4364989"/>
          <a:ext cx="41322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6" name="Equation" r:id="rId7" imgW="37185600" imgH="5486400" progId="Equation.DSMT4">
                  <p:embed/>
                </p:oleObj>
              </mc:Choice>
              <mc:Fallback>
                <p:oleObj name="Equation" r:id="rId7" imgW="37185600" imgH="5486400" progId="Equation.DSMT4">
                  <p:embed/>
                  <p:pic>
                    <p:nvPicPr>
                      <p:cNvPr id="0" name="图片 51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4364989"/>
                        <a:ext cx="41322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135560" y="2856661"/>
          <a:ext cx="77168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7" name="Equation" r:id="rId9" imgW="69494400" imgH="10972800" progId="Equation.DSMT4">
                  <p:embed/>
                </p:oleObj>
              </mc:Choice>
              <mc:Fallback>
                <p:oleObj name="Equation" r:id="rId9" imgW="69494400" imgH="10972800" progId="Equation.DSMT4">
                  <p:embed/>
                  <p:pic>
                    <p:nvPicPr>
                      <p:cNvPr id="0" name="图片 51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856661"/>
                        <a:ext cx="77168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2479956" y="5309592"/>
          <a:ext cx="64008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8" name="Equation" r:id="rId11" imgW="57607200" imgH="5791200" progId="Equation.DSMT4">
                  <p:embed/>
                </p:oleObj>
              </mc:Choice>
              <mc:Fallback>
                <p:oleObj name="Equation" r:id="rId11" imgW="57607200" imgH="5791200" progId="Equation.DSMT4">
                  <p:embed/>
                  <p:pic>
                    <p:nvPicPr>
                      <p:cNvPr id="0" name="图片 51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956" y="5309592"/>
                        <a:ext cx="64008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260648"/>
            <a:ext cx="8793162" cy="69458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u="sng" dirty="0">
                <a:latin typeface="Times New Roman" panose="02020603050405020304" pitchFamily="18" charset="0"/>
              </a:rPr>
              <a:t>Example</a:t>
            </a:r>
            <a:r>
              <a:rPr lang="en-US" altLang="zh-CN" sz="3200" dirty="0">
                <a:latin typeface="Times New Roman" panose="02020603050405020304" pitchFamily="18" charset="0"/>
              </a:rPr>
              <a:t> - Consider the two length-4 sequences:</a:t>
            </a:r>
          </a:p>
        </p:txBody>
      </p:sp>
      <p:grpSp>
        <p:nvGrpSpPr>
          <p:cNvPr id="10" name="Group 9"/>
          <p:cNvGrpSpPr/>
          <p:nvPr/>
        </p:nvGrpSpPr>
        <p:grpSpPr bwMode="auto">
          <a:xfrm>
            <a:off x="2423592" y="1196752"/>
            <a:ext cx="6477000" cy="865187"/>
            <a:chOff x="720" y="1910"/>
            <a:chExt cx="4080" cy="545"/>
          </a:xfrm>
        </p:grpSpPr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720" y="1920"/>
            <a:ext cx="202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62" name="Equation" r:id="rId3" imgW="1422400" imgH="215900" progId="Equation.DSMT4">
                    <p:embed/>
                  </p:oleObj>
                </mc:Choice>
                <mc:Fallback>
                  <p:oleObj name="Equation" r:id="rId3" imgW="1422400" imgH="215900" progId="Equation.DSMT4">
                    <p:embed/>
                    <p:pic>
                      <p:nvPicPr>
                        <p:cNvPr id="0" name="图片 52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202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2880" y="1910"/>
            <a:ext cx="192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63" name="Equation" r:id="rId5" imgW="1358265" imgH="215900" progId="Equation.DSMT4">
                    <p:embed/>
                  </p:oleObj>
                </mc:Choice>
                <mc:Fallback>
                  <p:oleObj name="Equation" r:id="rId5" imgW="1358265" imgH="215900" progId="Equation.DSMT4">
                    <p:embed/>
                    <p:pic>
                      <p:nvPicPr>
                        <p:cNvPr id="0" name="图片 52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910"/>
                          <a:ext cx="192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1584" y="2208"/>
            <a:ext cx="17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64" name="Equation" r:id="rId7" imgW="139700" imgH="203200" progId="Equation.DSMT4">
                    <p:embed/>
                  </p:oleObj>
                </mc:Choice>
                <mc:Fallback>
                  <p:oleObj name="Equation" r:id="rId7" imgW="139700" imgH="203200" progId="Equation.DSMT4">
                    <p:embed/>
                    <p:pic>
                      <p:nvPicPr>
                        <p:cNvPr id="0" name="图片 52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08"/>
                          <a:ext cx="17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3696" y="2160"/>
            <a:ext cx="20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65" name="Equation" r:id="rId9" imgW="139700" imgH="203200" progId="Equation.DSMT4">
                    <p:embed/>
                  </p:oleObj>
                </mc:Choice>
                <mc:Fallback>
                  <p:oleObj name="Equation" r:id="rId9" imgW="139700" imgH="203200" progId="Equation.DSMT4">
                    <p:embed/>
                    <p:pic>
                      <p:nvPicPr>
                        <p:cNvPr id="0" name="图片 52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60"/>
                          <a:ext cx="20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38"/>
          <p:cNvGrpSpPr/>
          <p:nvPr/>
        </p:nvGrpSpPr>
        <p:grpSpPr bwMode="auto">
          <a:xfrm>
            <a:off x="3086913" y="2151685"/>
            <a:ext cx="5065463" cy="588963"/>
            <a:chOff x="1983" y="1796"/>
            <a:chExt cx="3120" cy="371"/>
          </a:xfrm>
        </p:grpSpPr>
        <p:grpSp>
          <p:nvGrpSpPr>
            <p:cNvPr id="16" name="Group 139"/>
            <p:cNvGrpSpPr/>
            <p:nvPr/>
          </p:nvGrpSpPr>
          <p:grpSpPr bwMode="auto">
            <a:xfrm>
              <a:off x="1983" y="1796"/>
              <a:ext cx="2058" cy="371"/>
              <a:chOff x="1983" y="1796"/>
              <a:chExt cx="2058" cy="371"/>
            </a:xfrm>
          </p:grpSpPr>
          <p:graphicFrame>
            <p:nvGraphicFramePr>
              <p:cNvPr id="18" name="Object 140"/>
              <p:cNvGraphicFramePr>
                <a:graphicFrameLocks noChangeAspect="1"/>
              </p:cNvGraphicFramePr>
              <p:nvPr/>
            </p:nvGraphicFramePr>
            <p:xfrm>
              <a:off x="1983" y="1796"/>
              <a:ext cx="2058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66" name="Equation" r:id="rId11" imgW="30480000" imgH="5486400" progId="Equation.DSMT4">
                      <p:embed/>
                    </p:oleObj>
                  </mc:Choice>
                  <mc:Fallback>
                    <p:oleObj name="Equation" r:id="rId11" imgW="30480000" imgH="5486400" progId="Equation.DSMT4">
                      <p:embed/>
                      <p:pic>
                        <p:nvPicPr>
                          <p:cNvPr id="0" name="图片 523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3" y="1796"/>
                            <a:ext cx="2058" cy="3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Oval 142"/>
              <p:cNvSpPr>
                <a:spLocks noChangeArrowheads="1"/>
              </p:cNvSpPr>
              <p:nvPr/>
            </p:nvSpPr>
            <p:spPr bwMode="auto">
              <a:xfrm>
                <a:off x="3290" y="1875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2000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dirty="0"/>
                  <a:t>4</a:t>
                </a:r>
                <a:endParaRPr lang="zh-CN" altLang="en-US" sz="1800" dirty="0"/>
              </a:p>
            </p:txBody>
          </p:sp>
        </p:grpSp>
        <p:graphicFrame>
          <p:nvGraphicFramePr>
            <p:cNvPr id="17" name="Object 144"/>
            <p:cNvGraphicFramePr>
              <a:graphicFrameLocks noChangeAspect="1"/>
            </p:cNvGraphicFramePr>
            <p:nvPr/>
          </p:nvGraphicFramePr>
          <p:xfrm>
            <a:off x="4147" y="1811"/>
            <a:ext cx="95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67" name="Equation" r:id="rId13" imgW="570865" imgH="177800" progId="Equation.DSMT4">
                    <p:embed/>
                  </p:oleObj>
                </mc:Choice>
                <mc:Fallback>
                  <p:oleObj name="Equation" r:id="rId13" imgW="570865" imgH="177800" progId="Equation.DSMT4">
                    <p:embed/>
                    <p:pic>
                      <p:nvPicPr>
                        <p:cNvPr id="0" name="图片 52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7" y="1811"/>
                          <a:ext cx="95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2207568" y="3170776"/>
            <a:ext cx="634385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We can use DFT to compute the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[n]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A856679-AE87-4C2D-B934-863B1B25D1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21966" y="3713046"/>
            <a:ext cx="5829452" cy="2351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49" y="5667709"/>
            <a:ext cx="5976938" cy="504056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b="1" dirty="0">
                <a:latin typeface="Times New Roman" panose="02020603050405020304" pitchFamily="18" charset="0"/>
              </a:rPr>
              <a:t> is the 4-point DFT matrix.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2066523" y="1171577"/>
          <a:ext cx="7589838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8" name="Equation" r:id="rId3" imgW="3225800" imgH="914400" progId="Equation.DSMT4">
                  <p:embed/>
                </p:oleObj>
              </mc:Choice>
              <mc:Fallback>
                <p:oleObj name="Equation" r:id="rId3" imgW="3225800" imgH="914400" progId="Equation.DSMT4">
                  <p:embed/>
                  <p:pic>
                    <p:nvPicPr>
                      <p:cNvPr id="0" name="图片 53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523" y="1171577"/>
                        <a:ext cx="7589838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2063749" y="3501008"/>
          <a:ext cx="7592611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9" name="Equation" r:id="rId5" imgW="3225800" imgH="914400" progId="Equation.DSMT4">
                  <p:embed/>
                </p:oleObj>
              </mc:Choice>
              <mc:Fallback>
                <p:oleObj name="Equation" r:id="rId5" imgW="3225800" imgH="914400" progId="Equation.DSMT4">
                  <p:embed/>
                  <p:pic>
                    <p:nvPicPr>
                      <p:cNvPr id="0" name="图片 53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49" y="3501008"/>
                        <a:ext cx="7592611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932AA4DB-1C95-49F4-BF62-3094C15FF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474811"/>
            <a:ext cx="94650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The DFTs of g[n] and h[n] can be computed using the matrix relation.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/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655" y="56515"/>
            <a:ext cx="9237980" cy="107378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If Y</a:t>
            </a:r>
            <a:r>
              <a:rPr lang="en-US" altLang="zh-CN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[k] denotes the 4-point DFT of </a:t>
            </a:r>
            <a:r>
              <a:rPr lang="en-US" altLang="zh-CN" dirty="0" err="1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[n], then: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Y</a:t>
            </a:r>
            <a:r>
              <a:rPr lang="en-US" altLang="zh-CN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[k] = G[k]H[k], 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≤k≤3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599440" y="1130300"/>
          <a:ext cx="4702175" cy="229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8" name="Equation" r:id="rId3" imgW="1930400" imgH="939800" progId="Equation.DSMT4">
                  <p:embed/>
                </p:oleObj>
              </mc:Choice>
              <mc:Fallback>
                <p:oleObj name="Equation" r:id="rId3" imgW="1930400" imgH="939800" progId="Equation.DSMT4">
                  <p:embed/>
                  <p:pic>
                    <p:nvPicPr>
                      <p:cNvPr id="0" name="图片 54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" y="1130300"/>
                        <a:ext cx="4702175" cy="2290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1197675" y="3789060"/>
          <a:ext cx="3505200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9" name="Equation" r:id="rId5" imgW="1447800" imgH="939800" progId="Equation.DSMT4">
                  <p:embed/>
                </p:oleObj>
              </mc:Choice>
              <mc:Fallback>
                <p:oleObj name="Equation" r:id="rId5" imgW="1447800" imgH="939800" progId="Equation.DSMT4">
                  <p:embed/>
                  <p:pic>
                    <p:nvPicPr>
                      <p:cNvPr id="0" name="图片 55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675" y="3789060"/>
                        <a:ext cx="3505200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4820907" y="3789051"/>
          <a:ext cx="5341262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0" name="Equation" r:id="rId7" imgW="51511200" imgH="21945600" progId="Equation.DSMT4">
                  <p:embed/>
                </p:oleObj>
              </mc:Choice>
              <mc:Fallback>
                <p:oleObj name="Equation" r:id="rId7" imgW="51511200" imgH="21945600" progId="Equation.DSMT4">
                  <p:embed/>
                  <p:pic>
                    <p:nvPicPr>
                      <p:cNvPr id="0" name="图片 55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0907" y="3789051"/>
                        <a:ext cx="5341262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7" name="Rectangle 3"/>
          <p:cNvSpPr>
            <a:spLocks noGrp="1" noChangeArrowheads="1"/>
          </p:cNvSpPr>
          <p:nvPr/>
        </p:nvSpPr>
        <p:spPr>
          <a:xfrm>
            <a:off x="5920740" y="2896870"/>
            <a:ext cx="5300980" cy="523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 err="1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[n] is</a:t>
            </a:r>
            <a:r>
              <a:rPr lang="en-US" altLang="zh-CN" b="1" dirty="0">
                <a:latin typeface="Times New Roman" panose="02020603050405020304" pitchFamily="18" charset="0"/>
              </a:rPr>
              <a:t> 4-point IDFT of 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[k]: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39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88640"/>
            <a:ext cx="7543800" cy="79692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5.8 Fourier-Domain Filtering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9416" y="1124744"/>
            <a:ext cx="9432281" cy="475252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Often one is interested in removing the components of a finite-length discrete-time signal in one or more frequency bands.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straightforward approach </a:t>
            </a:r>
            <a:r>
              <a:rPr lang="en-US" altLang="zh-CN" dirty="0">
                <a:latin typeface="Times New Roman" panose="02020603050405020304" pitchFamily="18" charset="0"/>
              </a:rPr>
              <a:t>to remove the unwanted components from a signal is to implement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filtering in the Fourier domain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 Fourier-domain filtering is usually implemented using DFT. However, the DFT-based filtering will always lead to some small ripples in the filtered response.</a:t>
            </a:r>
            <a:endParaRPr lang="en-US" altLang="zh-CN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22238"/>
            <a:ext cx="9505305" cy="1002506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solidFill>
                  <a:srgbClr val="3366CC"/>
                </a:solidFill>
                <a:latin typeface="Times New Roman" panose="02020603050405020304" pitchFamily="18" charset="0"/>
              </a:rPr>
              <a:t>5.5 Classifications of Finite-Length Sequences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628776"/>
            <a:ext cx="10297144" cy="4464520"/>
          </a:xfrm>
        </p:spPr>
        <p:txBody>
          <a:bodyPr/>
          <a:lstStyle/>
          <a:p>
            <a:pPr marL="571500" indent="-571500"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603050405020304" pitchFamily="18" charset="0"/>
              </a:rPr>
              <a:t>circular conjugate-symmetric </a:t>
            </a:r>
            <a:r>
              <a:rPr lang="en-US" altLang="zh-CN" sz="3200" dirty="0">
                <a:latin typeface="Times New Roman" panose="02020603050405020304" pitchFamily="18" charset="0"/>
              </a:rPr>
              <a:t>sequence and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603050405020304" pitchFamily="18" charset="0"/>
              </a:rPr>
              <a:t>circular conjugate-antisymmetric </a:t>
            </a:r>
            <a:r>
              <a:rPr lang="en-US" altLang="zh-CN" sz="3200" dirty="0">
                <a:latin typeface="Times New Roman" panose="02020603050405020304" pitchFamily="18" charset="0"/>
              </a:rPr>
              <a:t>sequence;</a:t>
            </a:r>
          </a:p>
          <a:p>
            <a:pPr marL="571500" indent="-571500"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603050405020304" pitchFamily="18" charset="0"/>
              </a:rPr>
              <a:t>geometric symmetric </a:t>
            </a:r>
            <a:r>
              <a:rPr lang="en-US" altLang="zh-CN" sz="3200" dirty="0">
                <a:latin typeface="Times New Roman" panose="02020603050405020304" pitchFamily="18" charset="0"/>
              </a:rPr>
              <a:t>sequence and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603050405020304" pitchFamily="18" charset="0"/>
              </a:rPr>
              <a:t>geometric antisymmetric </a:t>
            </a:r>
            <a:r>
              <a:rPr lang="en-US" altLang="zh-CN" sz="3200" dirty="0">
                <a:latin typeface="Times New Roman" panose="02020603050405020304" pitchFamily="18" charset="0"/>
              </a:rPr>
              <a:t>sequence;</a:t>
            </a:r>
          </a:p>
          <a:p>
            <a:pPr marL="571500" indent="-571500" eaLnBrk="1" hangingPunct="1"/>
            <a:r>
              <a:rPr kumimoji="1" lang="en-US" altLang="zh-CN" sz="3200" dirty="0">
                <a:latin typeface="Times New Roman" panose="02020603050405020304" pitchFamily="18" charset="0"/>
              </a:rPr>
              <a:t>Four types of geometric symmetry sequences.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marL="571500" indent="-571500" eaLnBrk="1" hangingPunct="1"/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00" y="2852936"/>
            <a:ext cx="10485684" cy="338437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In practical condition, g[n] and h[n] are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real-valued signal</a:t>
            </a:r>
            <a:r>
              <a:rPr lang="en-US" altLang="zh-CN" dirty="0">
                <a:latin typeface="Times New Roman" panose="02020603050405020304" pitchFamily="18" charset="0"/>
              </a:rPr>
              <a:t>, so the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imaginary parts </a:t>
            </a:r>
            <a:r>
              <a:rPr lang="en-US" altLang="zh-CN" dirty="0">
                <a:latin typeface="Times New Roman" panose="02020603050405020304" pitchFamily="18" charset="0"/>
              </a:rPr>
              <a:t>of the samples of the IDTFT of the product of their FT will be theoretically all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zeros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In practice, the imaginary parts are very small numbers due to computational errors.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 real part of the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IDTFT of the product -- y[n] </a:t>
            </a:r>
            <a:r>
              <a:rPr lang="en-US" altLang="zh-CN" dirty="0">
                <a:latin typeface="Times New Roman" panose="02020603050405020304" pitchFamily="18" charset="0"/>
              </a:rPr>
              <a:t>is kept as the filtered response.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88640"/>
            <a:ext cx="7543800" cy="79692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Fourier-Domain Filtering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71464" y="1256801"/>
            <a:ext cx="6595343" cy="1475571"/>
            <a:chOff x="1199456" y="1193612"/>
            <a:chExt cx="6595343" cy="1475571"/>
          </a:xfrm>
        </p:grpSpPr>
        <p:graphicFrame>
          <p:nvGraphicFramePr>
            <p:cNvPr id="6" name="Object 11"/>
            <p:cNvGraphicFramePr>
              <a:graphicFrameLocks noChangeAspect="1"/>
            </p:cNvGraphicFramePr>
            <p:nvPr/>
          </p:nvGraphicFramePr>
          <p:xfrm>
            <a:off x="2711624" y="1700808"/>
            <a:ext cx="5083175" cy="968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3" name="Equation" r:id="rId4" imgW="2260600" imgH="431800" progId="Equation.DSMT4">
                    <p:embed/>
                  </p:oleObj>
                </mc:Choice>
                <mc:Fallback>
                  <p:oleObj name="Equation" r:id="rId4" imgW="2260600" imgH="431800" progId="Equation.DSMT4">
                    <p:embed/>
                    <p:pic>
                      <p:nvPicPr>
                        <p:cNvPr id="0" name="图片 696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624" y="1700808"/>
                          <a:ext cx="5083175" cy="968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1199456" y="1193612"/>
              <a:ext cx="59777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Based on DTFT convolution theorem: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88640"/>
            <a:ext cx="7543800" cy="79692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5.8 Fourier-Domain Filtering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05C294-1A9E-4A4F-9298-A117B987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58" y="1124744"/>
            <a:ext cx="8703356" cy="16111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FBEC479-4202-4DD2-B547-91B1A7819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8" y="2875051"/>
            <a:ext cx="8280920" cy="31124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98B9705-56FB-4D52-8A7E-23CF9C5DC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264" y="2865694"/>
            <a:ext cx="3643946" cy="25795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188913"/>
            <a:ext cx="10071720" cy="863823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5.9 Computation of the DFT of Real sequences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268760"/>
            <a:ext cx="9433297" cy="3096344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In most practical applications, sequences are real.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In DFT definition, the sequence is assumed to be complex.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 DFTs of two N-point real sequences can be  computed from a length-N complex sequences.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And a 2N-point DFT of a length-2N real sequence can be determined from a length-N complex sequences.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1628775"/>
            <a:ext cx="9649072" cy="316865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Let g[n] and h[n] be two real sequences of length N each, with G[K] and H[k] denoting their N-point DFTs.</a:t>
            </a: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We build: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Then, we have:</a:t>
            </a:r>
            <a:endParaRPr lang="zh-CN" altLang="en-US" dirty="0"/>
          </a:p>
        </p:txBody>
      </p:sp>
      <p:graphicFrame>
        <p:nvGraphicFramePr>
          <p:cNvPr id="305157" name="Object 5"/>
          <p:cNvGraphicFramePr>
            <a:graphicFrameLocks noChangeAspect="1"/>
          </p:cNvGraphicFramePr>
          <p:nvPr/>
        </p:nvGraphicFramePr>
        <p:xfrm>
          <a:off x="4341536" y="2883151"/>
          <a:ext cx="32051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5" name="公式" r:id="rId4" imgW="1167765" imgH="203200" progId="Equation.3">
                  <p:embed/>
                </p:oleObj>
              </mc:Choice>
              <mc:Fallback>
                <p:oleObj name="公式" r:id="rId4" imgW="1167765" imgH="203200" progId="Equation.3">
                  <p:embed/>
                  <p:pic>
                    <p:nvPicPr>
                      <p:cNvPr id="0" name="图片 57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536" y="2883151"/>
                        <a:ext cx="32051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Rectangle 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05159" name="Object 7"/>
          <p:cNvGraphicFramePr>
            <a:graphicFrameLocks noChangeAspect="1"/>
          </p:cNvGraphicFramePr>
          <p:nvPr/>
        </p:nvGraphicFramePr>
        <p:xfrm>
          <a:off x="4339794" y="5095550"/>
          <a:ext cx="43211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6" name="公式" r:id="rId6" imgW="1803400" imgH="393700" progId="Equation.3">
                  <p:embed/>
                </p:oleObj>
              </mc:Choice>
              <mc:Fallback>
                <p:oleObj name="公式" r:id="rId6" imgW="1803400" imgH="393700" progId="Equation.3">
                  <p:embed/>
                  <p:pic>
                    <p:nvPicPr>
                      <p:cNvPr id="0" name="图片 57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794" y="5095550"/>
                        <a:ext cx="43211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61" name="Object 9"/>
          <p:cNvGraphicFramePr>
            <a:graphicFrameLocks noChangeAspect="1"/>
          </p:cNvGraphicFramePr>
          <p:nvPr/>
        </p:nvGraphicFramePr>
        <p:xfrm>
          <a:off x="4339794" y="3885658"/>
          <a:ext cx="439261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7" name="公式" r:id="rId8" imgW="1905000" imgH="419100" progId="Equation.3">
                  <p:embed/>
                </p:oleObj>
              </mc:Choice>
              <mc:Fallback>
                <p:oleObj name="公式" r:id="rId8" imgW="1905000" imgH="419100" progId="Equation.3">
                  <p:embed/>
                  <p:pic>
                    <p:nvPicPr>
                      <p:cNvPr id="0" name="图片 57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794" y="3885658"/>
                        <a:ext cx="4392613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Rectangle 11"/>
          <p:cNvSpPr>
            <a:spLocks noGrp="1" noChangeArrowheads="1"/>
          </p:cNvSpPr>
          <p:nvPr>
            <p:ph type="title"/>
          </p:nvPr>
        </p:nvSpPr>
        <p:spPr>
          <a:xfrm>
            <a:off x="1616366" y="374651"/>
            <a:ext cx="8637588" cy="1295400"/>
          </a:xfrm>
          <a:noFill/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5.9.1 N-point DFTs of two real sequence using a single N-point DFT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733" y="260648"/>
            <a:ext cx="8713788" cy="1511424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5.9.2 2N-Point DFT of a Real Sequences using a Single N-Point DFT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1772071"/>
            <a:ext cx="9793088" cy="3025081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</a:rPr>
              <a:t>v[n]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be a real sequence of length 2N with </a:t>
            </a:r>
            <a:r>
              <a:rPr lang="en-US" altLang="zh-CN" i="1" dirty="0">
                <a:latin typeface="Times New Roman" panose="02020603050405020304" pitchFamily="18" charset="0"/>
              </a:rPr>
              <a:t>V[k]</a:t>
            </a:r>
            <a:r>
              <a:rPr lang="en-US" altLang="zh-CN" b="1" dirty="0">
                <a:latin typeface="Times New Roman" panose="02020603050405020304" pitchFamily="18" charset="0"/>
              </a:rPr>
              <a:t> denoting its 2N-point DFT.</a:t>
            </a: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We can define two real sequences </a:t>
            </a:r>
            <a:r>
              <a:rPr lang="en-US" altLang="zh-CN" i="1" dirty="0">
                <a:latin typeface="Times New Roman" panose="02020603050405020304" pitchFamily="18" charset="0"/>
              </a:rPr>
              <a:t>g[n]</a:t>
            </a:r>
            <a:r>
              <a:rPr lang="en-US" altLang="zh-CN" b="1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h[n]</a:t>
            </a:r>
            <a:r>
              <a:rPr lang="en-US" altLang="zh-CN" b="1" dirty="0">
                <a:latin typeface="Times New Roman" panose="02020603050405020304" pitchFamily="18" charset="0"/>
              </a:rPr>
              <a:t> of length N each as:</a:t>
            </a:r>
          </a:p>
          <a:p>
            <a:pPr eaLnBrk="1" hangingPunct="1"/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So, 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06181" name="Object 5"/>
          <p:cNvGraphicFramePr>
            <a:graphicFrameLocks noChangeAspect="1"/>
          </p:cNvGraphicFramePr>
          <p:nvPr/>
        </p:nvGraphicFramePr>
        <p:xfrm>
          <a:off x="3503712" y="3518485"/>
          <a:ext cx="460851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8" name="公式" r:id="rId3" imgW="1752600" imgH="203200" progId="Equation.3">
                  <p:embed/>
                </p:oleObj>
              </mc:Choice>
              <mc:Fallback>
                <p:oleObj name="公式" r:id="rId3" imgW="1752600" imgH="203200" progId="Equation.3">
                  <p:embed/>
                  <p:pic>
                    <p:nvPicPr>
                      <p:cNvPr id="0" name="图片 58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3518485"/>
                        <a:ext cx="460851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06183" name="Object 7"/>
          <p:cNvGraphicFramePr>
            <a:graphicFrameLocks noChangeAspect="1"/>
          </p:cNvGraphicFramePr>
          <p:nvPr/>
        </p:nvGraphicFramePr>
        <p:xfrm>
          <a:off x="3572420" y="4653136"/>
          <a:ext cx="48244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9" name="公式" r:id="rId5" imgW="1841500" imgH="254000" progId="Equation.3">
                  <p:embed/>
                </p:oleObj>
              </mc:Choice>
              <mc:Fallback>
                <p:oleObj name="公式" r:id="rId5" imgW="1841500" imgH="254000" progId="Equation.3">
                  <p:embed/>
                  <p:pic>
                    <p:nvPicPr>
                      <p:cNvPr id="0" name="图片 58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420" y="4653136"/>
                        <a:ext cx="48244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75" y="247655"/>
            <a:ext cx="10425148" cy="720080"/>
          </a:xfrm>
        </p:spPr>
        <p:txBody>
          <a:bodyPr/>
          <a:lstStyle/>
          <a:p>
            <a:pPr algn="ctr" eaLnBrk="1" hangingPunct="1"/>
            <a:r>
              <a:rPr lang="en-US" altLang="zh-CN" sz="2800" i="1" dirty="0">
                <a:latin typeface="Times New Roman" panose="02020603050405020304" pitchFamily="18" charset="0"/>
              </a:rPr>
              <a:t>5.9.2 2N-Point DFT of a Real Sequences using a Single N-Point DFT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524001" y="3144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0" y="2564765"/>
            <a:ext cx="7345680" cy="319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80" y="2971165"/>
            <a:ext cx="4970145" cy="5975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605" y="2922270"/>
            <a:ext cx="3299460" cy="694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480" y="3616960"/>
            <a:ext cx="4205605" cy="333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480" y="3950335"/>
            <a:ext cx="5309235" cy="236347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2C3FD66-822B-4C10-862C-2EC9E93728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5773" y="1198573"/>
            <a:ext cx="8534623" cy="13280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108" y="188640"/>
            <a:ext cx="8135938" cy="93605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5.10 Linear </a:t>
            </a:r>
            <a:r>
              <a:rPr lang="en-US" altLang="zh-CN" sz="3600" i="1" dirty="0">
                <a:latin typeface="Times New Roman" panose="02020603050405020304" pitchFamily="18" charset="0"/>
              </a:rPr>
              <a:t>Convolution</a:t>
            </a:r>
            <a:r>
              <a:rPr lang="en-US" altLang="zh-CN" i="1" dirty="0">
                <a:latin typeface="Times New Roman" panose="02020603050405020304" pitchFamily="18" charset="0"/>
              </a:rPr>
              <a:t> Using DFT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1412776"/>
            <a:ext cx="9505306" cy="45370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Linear convolution is a key operation in many signal processing applications.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Since a DFT can be efficiently implemented using FFT algorithms, it is of interest to develop methods for the implementation of linear convolution using the DFT.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How to do?</a:t>
            </a: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Linear Convolution of Two Finite-Length Sequences;</a:t>
            </a:r>
          </a:p>
          <a:p>
            <a:pPr lvl="1"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Linear Convolution of a Finite-Length Sequence with an Infinite-Length Sequence.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120650" y="112395"/>
            <a:ext cx="10373995" cy="80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 kern="0" dirty="0">
                <a:latin typeface="Times New Roman" panose="02020603050405020304" pitchFamily="18" charset="0"/>
              </a:rPr>
              <a:t>5.10.1 Linear Convolution of Two Finite-Length Sequences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1129665"/>
            <a:ext cx="10266680" cy="3393440"/>
          </a:xfrm>
          <a:prstGeom prst="rect">
            <a:avLst/>
          </a:prstGeom>
        </p:spPr>
      </p:pic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854" y="4621530"/>
            <a:ext cx="10806738" cy="56896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buClrTx/>
              <a:buSzTx/>
              <a:buFontTx/>
            </a:pP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Length of g[n] is N; and length of h[n] is M. Let L=N+M-1</a:t>
            </a: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6840855" y="1129665"/>
          <a:ext cx="3375025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0" name="Equation" r:id="rId4" imgW="42367200" imgH="10972800" progId="Equation.DSMT4">
                  <p:embed/>
                </p:oleObj>
              </mc:Choice>
              <mc:Fallback>
                <p:oleObj name="Equation" r:id="rId4" imgW="42367200" imgH="10972800" progId="Equation.DSMT4">
                  <p:embed/>
                  <p:pic>
                    <p:nvPicPr>
                      <p:cNvPr id="0" name="图片 727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855" y="1129665"/>
                        <a:ext cx="3375025" cy="88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96736"/>
              </p:ext>
            </p:extLst>
          </p:nvPr>
        </p:nvGraphicFramePr>
        <p:xfrm>
          <a:off x="6840855" y="3636621"/>
          <a:ext cx="3487420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1" name="Equation" r:id="rId6" imgW="42062400" imgH="10972800" progId="Equation.DSMT4">
                  <p:embed/>
                </p:oleObj>
              </mc:Choice>
              <mc:Fallback>
                <p:oleObj name="Equation" r:id="rId6" imgW="42062400" imgH="10972800" progId="Equation.DSMT4">
                  <p:embed/>
                  <p:pic>
                    <p:nvPicPr>
                      <p:cNvPr id="0" name="图片 72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855" y="3636621"/>
                        <a:ext cx="3487420" cy="897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17925" y="5365798"/>
            <a:ext cx="8712968" cy="647700"/>
            <a:chOff x="1055440" y="5407708"/>
            <a:chExt cx="8712968" cy="6477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055440" y="5407708"/>
              <a:ext cx="871296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/>
              <a:r>
                <a:rPr lang="en-US" altLang="zh-CN" sz="3200" kern="0" dirty="0">
                  <a:latin typeface="Times New Roman" panose="02020603050405020304" pitchFamily="18" charset="0"/>
                </a:rPr>
                <a:t>Then </a:t>
              </a:r>
              <a:r>
                <a:rPr lang="en-US" altLang="zh-CN" sz="3200" kern="0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3200" kern="0" baseline="-25000" dirty="0" err="1">
                  <a:latin typeface="Times New Roman" panose="02020603050405020304" pitchFamily="18" charset="0"/>
                </a:rPr>
                <a:t>L</a:t>
              </a:r>
              <a:r>
                <a:rPr lang="en-US" altLang="zh-CN" sz="3200" kern="0" dirty="0">
                  <a:latin typeface="Times New Roman" panose="02020603050405020304" pitchFamily="18" charset="0"/>
                </a:rPr>
                <a:t>[n] = g[n]*h[n] = </a:t>
              </a:r>
              <a:r>
                <a:rPr lang="en-US" altLang="zh-CN" sz="3200" kern="0" dirty="0" err="1">
                  <a:latin typeface="Times New Roman" panose="02020603050405020304" pitchFamily="18" charset="0"/>
                </a:rPr>
                <a:t>g</a:t>
              </a:r>
              <a:r>
                <a:rPr lang="en-US" altLang="zh-CN" sz="3200" kern="0" baseline="-25000" dirty="0" err="1">
                  <a:latin typeface="Times New Roman" panose="02020603050405020304" pitchFamily="18" charset="0"/>
                </a:rPr>
                <a:t>e</a:t>
              </a:r>
              <a:r>
                <a:rPr lang="en-US" altLang="zh-CN" sz="3200" kern="0" dirty="0">
                  <a:latin typeface="Times New Roman" panose="02020603050405020304" pitchFamily="18" charset="0"/>
                </a:rPr>
                <a:t>[n]    h</a:t>
              </a:r>
              <a:r>
                <a:rPr lang="en-US" altLang="zh-CN" sz="3200" kern="0" baseline="-25000" dirty="0">
                  <a:latin typeface="Times New Roman" panose="02020603050405020304" pitchFamily="18" charset="0"/>
                </a:rPr>
                <a:t>e</a:t>
              </a:r>
              <a:r>
                <a:rPr lang="en-US" altLang="zh-CN" sz="3200" kern="0" dirty="0">
                  <a:latin typeface="Times New Roman" panose="02020603050405020304" pitchFamily="18" charset="0"/>
                </a:rPr>
                <a:t>[n]</a:t>
              </a:r>
            </a:p>
          </p:txBody>
        </p:sp>
        <p:sp useBgFill="1"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749539" y="5551376"/>
              <a:ext cx="287338" cy="360363"/>
            </a:xfrm>
            <a:prstGeom prst="ellipse">
              <a:avLst/>
            </a:prstGeom>
            <a:ln>
              <a:solidFill>
                <a:srgbClr val="3366CC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885" y="1154914"/>
            <a:ext cx="7336407" cy="6444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u="sng" dirty="0">
                <a:latin typeface="Times New Roman" panose="02020603050405020304" pitchFamily="18" charset="0"/>
              </a:rPr>
              <a:t>Example:</a:t>
            </a:r>
            <a:r>
              <a:rPr lang="en-US" altLang="zh-CN" sz="3200" b="1" dirty="0">
                <a:latin typeface="Times New Roman" panose="02020603050405020304" pitchFamily="18" charset="0"/>
              </a:rPr>
              <a:t> Given two length-4 sequences: 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1873984" y="3633008"/>
            <a:ext cx="907268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Let’s extended the two length-4 sequences to length 7 by appending each with three zero-valued samples, i.e.</a:t>
            </a:r>
            <a:endParaRPr lang="zh-CN" altLang="en-US" sz="1600" dirty="0"/>
          </a:p>
        </p:txBody>
      </p:sp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1976438" y="4797425"/>
          <a:ext cx="37750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20" name="Equation" r:id="rId3" imgW="37490400" imgH="10972800" progId="Equation.DSMT4">
                  <p:embed/>
                </p:oleObj>
              </mc:Choice>
              <mc:Fallback>
                <p:oleObj name="Equation" r:id="rId3" imgW="37490400" imgH="10972800" progId="Equation.DSMT4">
                  <p:embed/>
                  <p:pic>
                    <p:nvPicPr>
                      <p:cNvPr id="0" name="图片 70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797425"/>
                        <a:ext cx="37750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6415088" y="4797425"/>
          <a:ext cx="38258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21" name="Equation" r:id="rId5" imgW="36576000" imgH="10972800" progId="Equation.DSMT4">
                  <p:embed/>
                </p:oleObj>
              </mc:Choice>
              <mc:Fallback>
                <p:oleObj name="Equation" r:id="rId5" imgW="36576000" imgH="10972800" progId="Equation.DSMT4">
                  <p:embed/>
                  <p:pic>
                    <p:nvPicPr>
                      <p:cNvPr id="0" name="图片 70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4797425"/>
                        <a:ext cx="382587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35"/>
          <p:cNvGrpSpPr/>
          <p:nvPr/>
        </p:nvGrpSpPr>
        <p:grpSpPr bwMode="auto">
          <a:xfrm>
            <a:off x="2871789" y="1884511"/>
            <a:ext cx="5727700" cy="1747838"/>
            <a:chOff x="1156" y="2928"/>
            <a:chExt cx="3608" cy="1101"/>
          </a:xfrm>
        </p:grpSpPr>
        <p:graphicFrame>
          <p:nvGraphicFramePr>
            <p:cNvPr id="9" name="Object 109"/>
            <p:cNvGraphicFramePr>
              <a:graphicFrameLocks noChangeAspect="1"/>
            </p:cNvGraphicFramePr>
            <p:nvPr/>
          </p:nvGraphicFramePr>
          <p:xfrm>
            <a:off x="1440" y="2928"/>
            <a:ext cx="17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022" name="Equation" r:id="rId7" imgW="88900" imgH="101600" progId="Equation.DSMT4">
                    <p:embed/>
                  </p:oleObj>
                </mc:Choice>
                <mc:Fallback>
                  <p:oleObj name="Equation" r:id="rId7" imgW="88900" imgH="101600" progId="Equation.DSMT4">
                    <p:embed/>
                    <p:pic>
                      <p:nvPicPr>
                        <p:cNvPr id="0" name="图片 707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928"/>
                          <a:ext cx="17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134"/>
            <p:cNvGrpSpPr/>
            <p:nvPr/>
          </p:nvGrpSpPr>
          <p:grpSpPr bwMode="auto">
            <a:xfrm>
              <a:off x="1156" y="2928"/>
              <a:ext cx="3608" cy="1101"/>
              <a:chOff x="1156" y="2928"/>
              <a:chExt cx="3608" cy="1101"/>
            </a:xfrm>
          </p:grpSpPr>
          <p:grpSp>
            <p:nvGrpSpPr>
              <p:cNvPr id="11" name="Group 132"/>
              <p:cNvGrpSpPr/>
              <p:nvPr/>
            </p:nvGrpSpPr>
            <p:grpSpPr bwMode="auto">
              <a:xfrm>
                <a:off x="1156" y="2931"/>
                <a:ext cx="1584" cy="1098"/>
                <a:chOff x="1152" y="2944"/>
                <a:chExt cx="1584" cy="1098"/>
              </a:xfrm>
            </p:grpSpPr>
            <p:sp>
              <p:nvSpPr>
                <p:cNvPr id="33" name="Line 94"/>
                <p:cNvSpPr>
                  <a:spLocks noChangeShapeType="1"/>
                </p:cNvSpPr>
                <p:nvPr/>
              </p:nvSpPr>
              <p:spPr bwMode="auto">
                <a:xfrm>
                  <a:off x="1152" y="3648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4" name="Group 95"/>
                <p:cNvGrpSpPr/>
                <p:nvPr/>
              </p:nvGrpSpPr>
              <p:grpSpPr bwMode="auto">
                <a:xfrm>
                  <a:off x="1368" y="3304"/>
                  <a:ext cx="48" cy="344"/>
                  <a:chOff x="888" y="3400"/>
                  <a:chExt cx="48" cy="344"/>
                </a:xfrm>
              </p:grpSpPr>
              <p:sp>
                <p:nvSpPr>
                  <p:cNvPr id="46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grpSp>
              <p:nvGrpSpPr>
                <p:cNvPr id="35" name="Group 99"/>
                <p:cNvGrpSpPr/>
                <p:nvPr/>
              </p:nvGrpSpPr>
              <p:grpSpPr bwMode="auto">
                <a:xfrm>
                  <a:off x="1608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43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45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" name="Group 103"/>
                <p:cNvGrpSpPr/>
                <p:nvPr/>
              </p:nvGrpSpPr>
              <p:grpSpPr bwMode="auto">
                <a:xfrm>
                  <a:off x="2104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41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37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528" y="350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603050405020304" pitchFamily="18" charset="0"/>
                    </a:rPr>
                    <a:t>n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38" name="Object 107"/>
                <p:cNvGraphicFramePr>
                  <a:graphicFrameLocks noChangeAspect="1"/>
                </p:cNvGraphicFramePr>
                <p:nvPr/>
              </p:nvGraphicFramePr>
              <p:xfrm>
                <a:off x="1344" y="3552"/>
                <a:ext cx="864" cy="4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023" name="Equation" r:id="rId9" imgW="381000" imgH="215900" progId="Equation.DSMT4">
                        <p:embed/>
                      </p:oleObj>
                    </mc:Choice>
                    <mc:Fallback>
                      <p:oleObj name="Equation" r:id="rId9" imgW="381000" imgH="215900" progId="Equation.DSMT4">
                        <p:embed/>
                        <p:pic>
                          <p:nvPicPr>
                            <p:cNvPr id="0" name="图片 707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4" y="3552"/>
                              <a:ext cx="864" cy="4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Object 108"/>
                <p:cNvGraphicFramePr>
                  <a:graphicFrameLocks noChangeAspect="1"/>
                </p:cNvGraphicFramePr>
                <p:nvPr/>
              </p:nvGraphicFramePr>
              <p:xfrm>
                <a:off x="1200" y="3216"/>
                <a:ext cx="182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024" name="Equation" r:id="rId11" imgW="76200" imgH="101600" progId="Equation.DSMT4">
                        <p:embed/>
                      </p:oleObj>
                    </mc:Choice>
                    <mc:Fallback>
                      <p:oleObj name="Equation" r:id="rId11" imgW="76200" imgH="101600" progId="Equation.DSMT4">
                        <p:embed/>
                        <p:pic>
                          <p:nvPicPr>
                            <p:cNvPr id="0" name="图片 7079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3216"/>
                              <a:ext cx="182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Object 110"/>
                <p:cNvGraphicFramePr>
                  <a:graphicFrameLocks noChangeAspect="1"/>
                </p:cNvGraphicFramePr>
                <p:nvPr/>
              </p:nvGraphicFramePr>
              <p:xfrm>
                <a:off x="2256" y="2944"/>
                <a:ext cx="480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025" name="Equation" r:id="rId13" imgW="215900" imgH="139700" progId="Equation.DSMT4">
                        <p:embed/>
                      </p:oleObj>
                    </mc:Choice>
                    <mc:Fallback>
                      <p:oleObj name="Equation" r:id="rId13" imgW="215900" imgH="139700" progId="Equation.DSMT4">
                        <p:embed/>
                        <p:pic>
                          <p:nvPicPr>
                            <p:cNvPr id="0" name="图片 7079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6" y="2944"/>
                              <a:ext cx="480" cy="3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" name="Group 133"/>
              <p:cNvGrpSpPr/>
              <p:nvPr/>
            </p:nvGrpSpPr>
            <p:grpSpPr bwMode="auto">
              <a:xfrm>
                <a:off x="3168" y="2928"/>
                <a:ext cx="1596" cy="1066"/>
                <a:chOff x="3168" y="2928"/>
                <a:chExt cx="1596" cy="1066"/>
              </a:xfrm>
            </p:grpSpPr>
            <p:sp>
              <p:nvSpPr>
                <p:cNvPr id="13" name="Line 112"/>
                <p:cNvSpPr>
                  <a:spLocks noChangeShapeType="1"/>
                </p:cNvSpPr>
                <p:nvPr/>
              </p:nvSpPr>
              <p:spPr bwMode="auto">
                <a:xfrm>
                  <a:off x="3184" y="3648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4" name="Group 113"/>
                <p:cNvGrpSpPr/>
                <p:nvPr/>
              </p:nvGrpSpPr>
              <p:grpSpPr bwMode="auto">
                <a:xfrm>
                  <a:off x="3424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3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3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117"/>
                <p:cNvGrpSpPr/>
                <p:nvPr/>
              </p:nvGrpSpPr>
              <p:grpSpPr bwMode="auto">
                <a:xfrm>
                  <a:off x="3656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27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9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121"/>
                <p:cNvGrpSpPr/>
                <p:nvPr/>
              </p:nvGrpSpPr>
              <p:grpSpPr bwMode="auto">
                <a:xfrm>
                  <a:off x="3904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5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grpSp>
              <p:nvGrpSpPr>
                <p:cNvPr id="17" name="Group 124"/>
                <p:cNvGrpSpPr/>
                <p:nvPr/>
              </p:nvGrpSpPr>
              <p:grpSpPr bwMode="auto">
                <a:xfrm>
                  <a:off x="4152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3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18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8" y="349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graphicFrame>
              <p:nvGraphicFramePr>
                <p:cNvPr id="19" name="Object 128"/>
                <p:cNvGraphicFramePr>
                  <a:graphicFrameLocks noChangeAspect="1"/>
                </p:cNvGraphicFramePr>
                <p:nvPr/>
              </p:nvGraphicFramePr>
              <p:xfrm>
                <a:off x="3408" y="3504"/>
                <a:ext cx="864" cy="4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026" name="Equation" r:id="rId15" imgW="381000" imgH="215900" progId="Equation.DSMT4">
                        <p:embed/>
                      </p:oleObj>
                    </mc:Choice>
                    <mc:Fallback>
                      <p:oleObj name="Equation" r:id="rId15" imgW="381000" imgH="215900" progId="Equation.DSMT4">
                        <p:embed/>
                        <p:pic>
                          <p:nvPicPr>
                            <p:cNvPr id="0" name="图片 7079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3504"/>
                              <a:ext cx="864" cy="4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Object 129"/>
                <p:cNvGraphicFramePr>
                  <a:graphicFrameLocks noChangeAspect="1"/>
                </p:cNvGraphicFramePr>
                <p:nvPr/>
              </p:nvGraphicFramePr>
              <p:xfrm>
                <a:off x="4272" y="3216"/>
                <a:ext cx="164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027" name="Equation" r:id="rId17" imgW="76200" imgH="101600" progId="Equation.DSMT4">
                        <p:embed/>
                      </p:oleObj>
                    </mc:Choice>
                    <mc:Fallback>
                      <p:oleObj name="Equation" r:id="rId17" imgW="76200" imgH="101600" progId="Equation.DSMT4">
                        <p:embed/>
                        <p:pic>
                          <p:nvPicPr>
                            <p:cNvPr id="0" name="图片 7079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3216"/>
                              <a:ext cx="164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" name="Object 130"/>
                <p:cNvGraphicFramePr>
                  <a:graphicFrameLocks noChangeAspect="1"/>
                </p:cNvGraphicFramePr>
                <p:nvPr/>
              </p:nvGraphicFramePr>
              <p:xfrm>
                <a:off x="3168" y="2928"/>
                <a:ext cx="21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028" name="Equation" r:id="rId19" imgW="88900" imgH="101600" progId="Equation.DSMT4">
                        <p:embed/>
                      </p:oleObj>
                    </mc:Choice>
                    <mc:Fallback>
                      <p:oleObj name="Equation" r:id="rId19" imgW="88900" imgH="101600" progId="Equation.DSMT4">
                        <p:embed/>
                        <p:pic>
                          <p:nvPicPr>
                            <p:cNvPr id="0" name="图片 7079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8" y="2928"/>
                              <a:ext cx="217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Object 131"/>
                <p:cNvGraphicFramePr>
                  <a:graphicFrameLocks noChangeAspect="1"/>
                </p:cNvGraphicFramePr>
                <p:nvPr/>
              </p:nvGraphicFramePr>
              <p:xfrm>
                <a:off x="4176" y="2928"/>
                <a:ext cx="528" cy="3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029" name="Equation" r:id="rId21" imgW="215900" imgH="139700" progId="Equation.DSMT4">
                        <p:embed/>
                      </p:oleObj>
                    </mc:Choice>
                    <mc:Fallback>
                      <p:oleObj name="Equation" r:id="rId21" imgW="215900" imgH="139700" progId="Equation.DSMT4">
                        <p:embed/>
                        <p:pic>
                          <p:nvPicPr>
                            <p:cNvPr id="0" name="图片 707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2928"/>
                              <a:ext cx="528" cy="3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49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2083767A-C797-46A2-B0B0-1C6FAB4E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112395"/>
            <a:ext cx="10373995" cy="80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i="1" kern="0" dirty="0">
                <a:latin typeface="Times New Roman" panose="02020603050405020304" pitchFamily="18" charset="0"/>
              </a:rPr>
              <a:t>5.10.1 Linear Convolution of Two Finite-Length Sequences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30" grpId="0"/>
      <p:bldP spid="4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8294" y="3515192"/>
            <a:ext cx="5381754" cy="211518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As can be seen: </a:t>
            </a:r>
            <a:r>
              <a:rPr lang="en-US" altLang="zh-CN" sz="3200" i="1" dirty="0">
                <a:latin typeface="Times New Roman" panose="02020603050405020304" pitchFamily="18" charset="0"/>
              </a:rPr>
              <a:t>y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[n] is same as the sequence 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sz="3200" dirty="0">
                <a:latin typeface="Times New Roman" panose="02020603050405020304" pitchFamily="18" charset="0"/>
              </a:rPr>
              <a:t>[n], which is the linear convolution of g[n] and h[n].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8294" y="1150490"/>
            <a:ext cx="9909798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>
                <a:latin typeface="Times New Roman" panose="02020603050405020304" pitchFamily="18" charset="0"/>
              </a:rPr>
              <a:t>Now determine the 7-point circular convolution of </a:t>
            </a:r>
            <a:r>
              <a:rPr lang="en-US" altLang="zh-CN" sz="3200" kern="0" dirty="0" err="1">
                <a:latin typeface="Times New Roman" panose="02020603050405020304" pitchFamily="18" charset="0"/>
              </a:rPr>
              <a:t>g</a:t>
            </a:r>
            <a:r>
              <a:rPr lang="en-US" altLang="zh-CN" sz="3200" kern="0" baseline="-250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kern="0" dirty="0">
                <a:latin typeface="Times New Roman" panose="02020603050405020304" pitchFamily="18" charset="0"/>
              </a:rPr>
              <a:t>[n] and h</a:t>
            </a:r>
            <a:r>
              <a:rPr lang="en-US" altLang="zh-CN" sz="3200" kern="0" baseline="-25000" dirty="0">
                <a:latin typeface="Times New Roman" panose="02020603050405020304" pitchFamily="18" charset="0"/>
              </a:rPr>
              <a:t>e</a:t>
            </a:r>
            <a:r>
              <a:rPr lang="en-US" altLang="zh-CN" sz="3200" kern="0" dirty="0">
                <a:latin typeface="Times New Roman" panose="02020603050405020304" pitchFamily="18" charset="0"/>
              </a:rPr>
              <a:t>[n]: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3468688" y="2071688"/>
          <a:ext cx="7270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0" name="Equation" r:id="rId3" imgW="62484000" imgH="10363200" progId="Equation.DSMT4">
                  <p:embed/>
                </p:oleObj>
              </mc:Choice>
              <mc:Fallback>
                <p:oleObj name="Equation" r:id="rId3" imgW="62484000" imgH="10363200" progId="Equation.DSMT4">
                  <p:embed/>
                  <p:pic>
                    <p:nvPicPr>
                      <p:cNvPr id="0" name="图片 71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2071688"/>
                        <a:ext cx="72707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3515192"/>
            <a:ext cx="4962525" cy="2581275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817372" y="5753231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  <p:bldP spid="20" grpId="0" build="p"/>
      <p:bldP spid="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39868" y="1340768"/>
            <a:ext cx="7570787" cy="64809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circular conjugate-symmetry:</a:t>
            </a:r>
          </a:p>
        </p:txBody>
      </p:sp>
      <p:graphicFrame>
        <p:nvGraphicFramePr>
          <p:cNvPr id="1321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71700" y="2257537"/>
          <a:ext cx="7775575" cy="6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2" name="Equation" r:id="rId3" imgW="3035300" imgH="241300" progId="Equation.DSMT4">
                  <p:embed/>
                </p:oleObj>
              </mc:Choice>
              <mc:Fallback>
                <p:oleObj name="Equation" r:id="rId3" imgW="3035300" imgH="241300" progId="Equation.DSMT4">
                  <p:embed/>
                  <p:pic>
                    <p:nvPicPr>
                      <p:cNvPr id="0" name="图片 420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257537"/>
                        <a:ext cx="7775575" cy="61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80594" y="3216332"/>
            <a:ext cx="7561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Clr>
                <a:srgbClr val="3366CC"/>
              </a:buClr>
              <a:buSzPct val="50000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circular conjugate-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antisymmetry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32106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71700" y="4159796"/>
          <a:ext cx="8483056" cy="63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Equation" r:id="rId5" imgW="3213100" imgH="241300" progId="Equation.DSMT4">
                  <p:embed/>
                </p:oleObj>
              </mc:Choice>
              <mc:Fallback>
                <p:oleObj name="Equation" r:id="rId5" imgW="3213100" imgH="241300" progId="Equation.DSMT4">
                  <p:embed/>
                  <p:pic>
                    <p:nvPicPr>
                      <p:cNvPr id="0" name="图片 42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159796"/>
                        <a:ext cx="8483056" cy="63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5360" y="260648"/>
            <a:ext cx="10081120" cy="7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i="1" kern="0" dirty="0">
                <a:latin typeface="Times New Roman" panose="02020603050405020304" pitchFamily="18" charset="0"/>
              </a:rPr>
              <a:t>5.5.1 Classification Based on Conjugate Symmetry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  <p:bldP spid="1321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1124744"/>
            <a:ext cx="9166473" cy="15841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Let </a:t>
            </a:r>
            <a:r>
              <a:rPr lang="en-US" altLang="zh-CN" sz="3200" i="1" dirty="0">
                <a:latin typeface="Times New Roman" panose="02020603050405020304" pitchFamily="18" charset="0"/>
              </a:rPr>
              <a:t>g[n]</a:t>
            </a:r>
            <a:r>
              <a:rPr lang="en-US" altLang="zh-CN" sz="3200" dirty="0">
                <a:latin typeface="Times New Roman" panose="02020603050405020304" pitchFamily="18" charset="0"/>
              </a:rPr>
              <a:t> and </a:t>
            </a:r>
            <a:r>
              <a:rPr lang="en-US" altLang="zh-CN" sz="3200" i="1" dirty="0">
                <a:latin typeface="Times New Roman" panose="02020603050405020304" pitchFamily="18" charset="0"/>
              </a:rPr>
              <a:t>h[n]</a:t>
            </a:r>
            <a:r>
              <a:rPr lang="en-US" altLang="zh-CN" sz="3200" dirty="0">
                <a:latin typeface="Times New Roman" panose="02020603050405020304" pitchFamily="18" charset="0"/>
              </a:rPr>
              <a:t> be two finite-length sequences of length N and M, respectively.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Define two length-L (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L=N+M-1</a:t>
            </a:r>
            <a:r>
              <a:rPr lang="en-US" altLang="zh-CN" sz="3200" dirty="0">
                <a:latin typeface="Times New Roman" panose="02020603050405020304" pitchFamily="18" charset="0"/>
              </a:rPr>
              <a:t>) sequences: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2627313" y="2673350"/>
          <a:ext cx="46751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5" name="Equation" r:id="rId3" imgW="42367200" imgH="10972800" progId="Equation.DSMT4">
                  <p:embed/>
                </p:oleObj>
              </mc:Choice>
              <mc:Fallback>
                <p:oleObj name="Equation" r:id="rId3" imgW="42367200" imgH="10972800" progId="Equation.DSMT4">
                  <p:embed/>
                  <p:pic>
                    <p:nvPicPr>
                      <p:cNvPr id="0" name="图片 727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673350"/>
                        <a:ext cx="46751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2678113" y="4054475"/>
          <a:ext cx="46482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6" name="Equation" r:id="rId5" imgW="42062400" imgH="10972800" progId="Equation.DSMT4">
                  <p:embed/>
                </p:oleObj>
              </mc:Choice>
              <mc:Fallback>
                <p:oleObj name="Equation" r:id="rId5" imgW="42062400" imgH="10972800" progId="Equation.DSMT4">
                  <p:embed/>
                  <p:pic>
                    <p:nvPicPr>
                      <p:cNvPr id="0" name="图片 72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4054475"/>
                        <a:ext cx="46482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055440" y="5407708"/>
            <a:ext cx="8712968" cy="647700"/>
            <a:chOff x="1055440" y="5407708"/>
            <a:chExt cx="8712968" cy="6477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1055440" y="5407708"/>
              <a:ext cx="8712968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/>
              <a:r>
                <a:rPr lang="en-US" altLang="zh-CN" sz="3200" kern="0" dirty="0">
                  <a:latin typeface="Times New Roman" panose="02020603050405020304" pitchFamily="18" charset="0"/>
                </a:rPr>
                <a:t>Then </a:t>
              </a:r>
              <a:r>
                <a:rPr lang="en-US" altLang="zh-CN" sz="3200" kern="0" dirty="0" err="1">
                  <a:latin typeface="Times New Roman" panose="02020603050405020304" pitchFamily="18" charset="0"/>
                </a:rPr>
                <a:t>y</a:t>
              </a:r>
              <a:r>
                <a:rPr lang="en-US" altLang="zh-CN" sz="3200" kern="0" baseline="-25000" dirty="0" err="1">
                  <a:latin typeface="Times New Roman" panose="02020603050405020304" pitchFamily="18" charset="0"/>
                </a:rPr>
                <a:t>L</a:t>
              </a:r>
              <a:r>
                <a:rPr lang="en-US" altLang="zh-CN" sz="3200" kern="0" dirty="0">
                  <a:latin typeface="Times New Roman" panose="02020603050405020304" pitchFamily="18" charset="0"/>
                </a:rPr>
                <a:t>[n] = g[n]*h[n] = </a:t>
              </a:r>
              <a:r>
                <a:rPr lang="en-US" altLang="zh-CN" sz="3200" kern="0" dirty="0" err="1">
                  <a:latin typeface="Times New Roman" panose="02020603050405020304" pitchFamily="18" charset="0"/>
                </a:rPr>
                <a:t>g</a:t>
              </a:r>
              <a:r>
                <a:rPr lang="en-US" altLang="zh-CN" sz="3200" kern="0" baseline="-25000" dirty="0" err="1">
                  <a:latin typeface="Times New Roman" panose="02020603050405020304" pitchFamily="18" charset="0"/>
                </a:rPr>
                <a:t>e</a:t>
              </a:r>
              <a:r>
                <a:rPr lang="en-US" altLang="zh-CN" sz="3200" kern="0" dirty="0">
                  <a:latin typeface="Times New Roman" panose="02020603050405020304" pitchFamily="18" charset="0"/>
                </a:rPr>
                <a:t>[n]    h</a:t>
              </a:r>
              <a:r>
                <a:rPr lang="en-US" altLang="zh-CN" sz="3200" kern="0" baseline="-25000" dirty="0">
                  <a:latin typeface="Times New Roman" panose="02020603050405020304" pitchFamily="18" charset="0"/>
                </a:rPr>
                <a:t>e</a:t>
              </a:r>
              <a:r>
                <a:rPr lang="en-US" altLang="zh-CN" sz="3200" kern="0" dirty="0">
                  <a:latin typeface="Times New Roman" panose="02020603050405020304" pitchFamily="18" charset="0"/>
                </a:rPr>
                <a:t>[n]</a:t>
              </a:r>
            </a:p>
          </p:txBody>
        </p:sp>
        <p:sp useBgFill="1"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744072" y="5551376"/>
              <a:ext cx="287338" cy="360363"/>
            </a:xfrm>
            <a:prstGeom prst="ellipse">
              <a:avLst/>
            </a:prstGeom>
            <a:ln>
              <a:solidFill>
                <a:srgbClr val="3366CC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70C0"/>
                  </a:solidFill>
                </a:rPr>
                <a:t>L</a:t>
              </a:r>
            </a:p>
          </p:txBody>
        </p:sp>
      </p:grp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464" y="0"/>
            <a:ext cx="9144000" cy="1052736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5.10.3 Linear Convolution of a Finite-Length Sequence with an Infinite-Length Sequence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984" y="1178148"/>
            <a:ext cx="8640960" cy="625909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Consider the DFT-based implementation of: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165897" name="Group 9"/>
          <p:cNvGrpSpPr/>
          <p:nvPr/>
        </p:nvGrpSpPr>
        <p:grpSpPr bwMode="auto">
          <a:xfrm>
            <a:off x="3071664" y="1804057"/>
            <a:ext cx="5832648" cy="1192895"/>
            <a:chOff x="1156" y="1933"/>
            <a:chExt cx="3275" cy="647"/>
          </a:xfrm>
        </p:grpSpPr>
        <p:graphicFrame>
          <p:nvGraphicFramePr>
            <p:cNvPr id="26630" name="Object 5"/>
            <p:cNvGraphicFramePr>
              <a:graphicFrameLocks noChangeAspect="1"/>
            </p:cNvGraphicFramePr>
            <p:nvPr/>
          </p:nvGraphicFramePr>
          <p:xfrm>
            <a:off x="1156" y="1933"/>
            <a:ext cx="3275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6" name="Equation" r:id="rId4" imgW="2184400" imgH="431800" progId="Equation.DSMT4">
                    <p:embed/>
                  </p:oleObj>
                </mc:Choice>
                <mc:Fallback>
                  <p:oleObj name="Equation" r:id="rId4" imgW="2184400" imgH="431800" progId="Equation.DSMT4">
                    <p:embed/>
                    <p:pic>
                      <p:nvPicPr>
                        <p:cNvPr id="0" name="图片 737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933"/>
                          <a:ext cx="3275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31" name="Group 6"/>
            <p:cNvGrpSpPr/>
            <p:nvPr/>
          </p:nvGrpSpPr>
          <p:grpSpPr bwMode="auto">
            <a:xfrm>
              <a:off x="3744" y="2096"/>
              <a:ext cx="233" cy="351"/>
              <a:chOff x="4776" y="1824"/>
              <a:chExt cx="233" cy="351"/>
            </a:xfrm>
          </p:grpSpPr>
          <p:sp>
            <p:nvSpPr>
              <p:cNvPr id="26632" name="Oval 7"/>
              <p:cNvSpPr>
                <a:spLocks noChangeArrowheads="1"/>
              </p:cNvSpPr>
              <p:nvPr/>
            </p:nvSpPr>
            <p:spPr bwMode="auto">
              <a:xfrm>
                <a:off x="4800" y="187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6633" name="Text Box 8"/>
              <p:cNvSpPr txBox="1">
                <a:spLocks noChangeArrowheads="1"/>
              </p:cNvSpPr>
              <p:nvPr/>
            </p:nvSpPr>
            <p:spPr bwMode="auto">
              <a:xfrm>
                <a:off x="4776" y="1824"/>
                <a:ext cx="233" cy="3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600" dirty="0">
                    <a:latin typeface="Times New Roman" panose="02020603050405020304" pitchFamily="18" charset="0"/>
                  </a:rPr>
                  <a:t>*</a:t>
                </a:r>
                <a:endParaRPr lang="zh-CN" altLang="en-US" sz="28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695400" y="3089933"/>
            <a:ext cx="1108992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where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] is a finite-length sequence of length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and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is an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infinite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length (or a finite length sequence of length much greater than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M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2984" y="4420149"/>
            <a:ext cx="9077436" cy="169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>
                <a:latin typeface="Times New Roman" panose="02020603050405020304" pitchFamily="18" charset="0"/>
              </a:rPr>
              <a:t>There are two methods to solve this problem:</a:t>
            </a:r>
          </a:p>
          <a:p>
            <a:pPr marL="857250" lvl="1" indent="-457200" eaLnBrk="1" hangingPunct="1"/>
            <a:r>
              <a:rPr lang="en-US" altLang="zh-CN" b="1" dirty="0">
                <a:latin typeface="Times New Roman" panose="02020603050405020304" pitchFamily="18" charset="0"/>
              </a:rPr>
              <a:t>Overlap-Add  </a:t>
            </a:r>
            <a:r>
              <a:rPr lang="en-US" altLang="zh-CN">
                <a:solidFill>
                  <a:srgbClr val="F80808"/>
                </a:solidFill>
                <a:latin typeface="Times New Roman" panose="02020603050405020304" pitchFamily="18" charset="0"/>
                <a:sym typeface="+mn-ea"/>
              </a:rPr>
              <a:t>fftfilt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857250" lvl="1" indent="-457200" eaLnBrk="1" hangingPunct="1"/>
            <a:r>
              <a:rPr lang="en-US" altLang="zh-CN" b="1" dirty="0">
                <a:latin typeface="Times New Roman" panose="02020603050405020304" pitchFamily="18" charset="0"/>
              </a:rPr>
              <a:t>Overlap-Save</a:t>
            </a:r>
            <a:endParaRPr lang="zh-CN" altLang="en-US" b="1" kern="0"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  <p:bldP spid="165898" grpId="0"/>
      <p:bldP spid="10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93" name="Group 9"/>
          <p:cNvGrpSpPr/>
          <p:nvPr/>
        </p:nvGrpSpPr>
        <p:grpSpPr bwMode="auto">
          <a:xfrm>
            <a:off x="1633063" y="4206129"/>
            <a:ext cx="5534660" cy="1109345"/>
            <a:chOff x="1111" y="1616"/>
            <a:chExt cx="3001" cy="600"/>
          </a:xfrm>
        </p:grpSpPr>
        <p:graphicFrame>
          <p:nvGraphicFramePr>
            <p:cNvPr id="28683" name="Object 5"/>
            <p:cNvGraphicFramePr>
              <a:graphicFrameLocks noChangeAspect="1"/>
            </p:cNvGraphicFramePr>
            <p:nvPr/>
          </p:nvGraphicFramePr>
          <p:xfrm>
            <a:off x="1111" y="1616"/>
            <a:ext cx="3001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9" name="Equation" r:id="rId4" imgW="2159000" imgH="431800" progId="Equation.DSMT4">
                    <p:embed/>
                  </p:oleObj>
                </mc:Choice>
                <mc:Fallback>
                  <p:oleObj name="Equation" r:id="rId4" imgW="2159000" imgH="431800" progId="Equation.DSMT4">
                    <p:embed/>
                    <p:pic>
                      <p:nvPicPr>
                        <p:cNvPr id="0" name="图片 748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616"/>
                          <a:ext cx="3001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84" name="Group 6"/>
            <p:cNvGrpSpPr/>
            <p:nvPr/>
          </p:nvGrpSpPr>
          <p:grpSpPr bwMode="auto">
            <a:xfrm>
              <a:off x="2048" y="1758"/>
              <a:ext cx="231" cy="349"/>
              <a:chOff x="4790" y="1833"/>
              <a:chExt cx="231" cy="349"/>
            </a:xfrm>
          </p:grpSpPr>
          <p:sp>
            <p:nvSpPr>
              <p:cNvPr id="28685" name="Oval 7"/>
              <p:cNvSpPr>
                <a:spLocks noChangeArrowheads="1"/>
              </p:cNvSpPr>
              <p:nvPr/>
            </p:nvSpPr>
            <p:spPr bwMode="auto">
              <a:xfrm>
                <a:off x="4800" y="187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686" name="Text Box 8"/>
              <p:cNvSpPr txBox="1">
                <a:spLocks noChangeArrowheads="1"/>
              </p:cNvSpPr>
              <p:nvPr/>
            </p:nvSpPr>
            <p:spPr bwMode="auto">
              <a:xfrm>
                <a:off x="4790" y="1833"/>
                <a:ext cx="231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3600" dirty="0">
                    <a:latin typeface="Times New Roman" panose="02020603050405020304" pitchFamily="18" charset="0"/>
                  </a:rPr>
                  <a:t>*</a:t>
                </a:r>
                <a:endParaRPr lang="zh-CN" altLang="en-US" sz="2800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633063" y="5410838"/>
            <a:ext cx="3889376" cy="612133"/>
            <a:chOff x="3609460" y="5199542"/>
            <a:chExt cx="3889376" cy="612133"/>
          </a:xfrm>
        </p:grpSpPr>
        <p:graphicFrame>
          <p:nvGraphicFramePr>
            <p:cNvPr id="28679" name="Object 12"/>
            <p:cNvGraphicFramePr>
              <a:graphicFrameLocks noChangeAspect="1"/>
            </p:cNvGraphicFramePr>
            <p:nvPr/>
          </p:nvGraphicFramePr>
          <p:xfrm>
            <a:off x="3609460" y="5199542"/>
            <a:ext cx="3889376" cy="612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70" name="Equation" r:id="rId6" imgW="1295400" imgH="228600" progId="Equation.DSMT4">
                    <p:embed/>
                  </p:oleObj>
                </mc:Choice>
                <mc:Fallback>
                  <p:oleObj name="Equation" r:id="rId6" imgW="1295400" imgH="228600" progId="Equation.DSMT4">
                    <p:embed/>
                    <p:pic>
                      <p:nvPicPr>
                        <p:cNvPr id="0" name="图片 748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460" y="5199542"/>
                          <a:ext cx="3889376" cy="612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Oval 14"/>
            <p:cNvSpPr>
              <a:spLocks noChangeArrowheads="1"/>
            </p:cNvSpPr>
            <p:nvPr/>
          </p:nvSpPr>
          <p:spPr bwMode="auto">
            <a:xfrm>
              <a:off x="5966012" y="5269700"/>
              <a:ext cx="360000" cy="396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8682" name="Text Box 15"/>
            <p:cNvSpPr txBox="1">
              <a:spLocks noChangeArrowheads="1"/>
            </p:cNvSpPr>
            <p:nvPr/>
          </p:nvSpPr>
          <p:spPr bwMode="auto">
            <a:xfrm>
              <a:off x="6012000" y="5220000"/>
              <a:ext cx="360000" cy="43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tIns="36000" rIns="36000" bIns="360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dirty="0">
                  <a:latin typeface="Times New Roman" panose="02020603050405020304" pitchFamily="18" charset="0"/>
                </a:rPr>
                <a:t>*</a:t>
              </a:r>
              <a:endParaRPr lang="zh-CN" altLang="en-US" sz="32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68300" y="1141095"/>
            <a:ext cx="6663804" cy="656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segment </a:t>
            </a:r>
            <a:r>
              <a:rPr lang="en-US" altLang="zh-CN" i="1" dirty="0">
                <a:latin typeface="Times New Roman" panose="02020603050405020304" pitchFamily="18" charset="0"/>
              </a:rPr>
              <a:t>x[n]</a:t>
            </a:r>
            <a:r>
              <a:rPr lang="en-US" altLang="zh-CN" dirty="0">
                <a:latin typeface="Times New Roman" panose="02020603050405020304" pitchFamily="18" charset="0"/>
              </a:rPr>
              <a:t> into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length </a:t>
            </a:r>
            <a:r>
              <a:rPr lang="en-US" altLang="zh-CN" i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blocks</a:t>
            </a:r>
            <a:r>
              <a:rPr lang="en-US" altLang="zh-CN" i="1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i="1" dirty="0">
                <a:latin typeface="Times New Roman" panose="02020603050405020304" pitchFamily="18" charset="0"/>
              </a:rPr>
              <a:t>[n]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7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98195" y="1637665"/>
          <a:ext cx="3101340" cy="105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1" name="Equation" r:id="rId8" imgW="1320165" imgH="431800" progId="Equation.DSMT4">
                  <p:embed/>
                </p:oleObj>
              </mc:Choice>
              <mc:Fallback>
                <p:oleObj name="Equation" r:id="rId8" imgW="1320165" imgH="431800" progId="Equation.DSMT4">
                  <p:embed/>
                  <p:pic>
                    <p:nvPicPr>
                      <p:cNvPr id="0" name="图片 74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" y="1637665"/>
                        <a:ext cx="3101340" cy="1053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98195" y="2691130"/>
          <a:ext cx="5201285" cy="110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72" name="Equation" r:id="rId10" imgW="2159000" imgH="457200" progId="Equation.DSMT4">
                  <p:embed/>
                </p:oleObj>
              </mc:Choice>
              <mc:Fallback>
                <p:oleObj name="Equation" r:id="rId10" imgW="2159000" imgH="457200" progId="Equation.DSMT4">
                  <p:embed/>
                  <p:pic>
                    <p:nvPicPr>
                      <p:cNvPr id="0" name="图片 74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" y="2691130"/>
                        <a:ext cx="5201285" cy="1100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68300" y="3791585"/>
            <a:ext cx="1493520" cy="54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kern="0" dirty="0">
                <a:latin typeface="Times New Roman" panose="02020603050405020304" pitchFamily="18" charset="0"/>
              </a:rPr>
              <a:t>Then: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27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Overlap-Add Method</a:t>
            </a:r>
            <a:endParaRPr lang="zh-CN" altLang="en-US" i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  <p:grpSp>
        <p:nvGrpSpPr>
          <p:cNvPr id="175108" name="Group 4"/>
          <p:cNvGrpSpPr/>
          <p:nvPr/>
        </p:nvGrpSpPr>
        <p:grpSpPr bwMode="auto">
          <a:xfrm>
            <a:off x="7485380" y="1141095"/>
            <a:ext cx="4601845" cy="4425950"/>
            <a:chOff x="1032" y="912"/>
            <a:chExt cx="3660" cy="3252"/>
          </a:xfrm>
        </p:grpSpPr>
        <p:pic>
          <p:nvPicPr>
            <p:cNvPr id="111619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912"/>
              <a:ext cx="3486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1620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" y="1872"/>
              <a:ext cx="3660" cy="2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1621" name="Line 7"/>
            <p:cNvSpPr>
              <a:spLocks noChangeShapeType="1"/>
            </p:cNvSpPr>
            <p:nvPr/>
          </p:nvSpPr>
          <p:spPr bwMode="auto">
            <a:xfrm>
              <a:off x="1080" y="1248"/>
              <a:ext cx="0" cy="13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2" name="Line 8"/>
            <p:cNvSpPr>
              <a:spLocks noChangeShapeType="1"/>
            </p:cNvSpPr>
            <p:nvPr/>
          </p:nvSpPr>
          <p:spPr bwMode="auto">
            <a:xfrm>
              <a:off x="2016" y="1368"/>
              <a:ext cx="0" cy="21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3" name="Line 9"/>
            <p:cNvSpPr>
              <a:spLocks noChangeShapeType="1"/>
            </p:cNvSpPr>
            <p:nvPr/>
          </p:nvSpPr>
          <p:spPr bwMode="auto">
            <a:xfrm>
              <a:off x="2968" y="1400"/>
              <a:ext cx="0" cy="21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4" name="Line 10"/>
            <p:cNvSpPr>
              <a:spLocks noChangeShapeType="1"/>
            </p:cNvSpPr>
            <p:nvPr/>
          </p:nvSpPr>
          <p:spPr bwMode="auto">
            <a:xfrm>
              <a:off x="3984" y="1152"/>
              <a:ext cx="0" cy="29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9" grpId="0"/>
      <p:bldP spid="1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32" name="Group 4"/>
          <p:cNvGrpSpPr/>
          <p:nvPr/>
        </p:nvGrpSpPr>
        <p:grpSpPr bwMode="auto">
          <a:xfrm>
            <a:off x="178355" y="747305"/>
            <a:ext cx="7992888" cy="5593040"/>
            <a:chOff x="1104" y="1056"/>
            <a:chExt cx="3534" cy="2580"/>
          </a:xfrm>
        </p:grpSpPr>
        <p:pic>
          <p:nvPicPr>
            <p:cNvPr id="3379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344"/>
              <a:ext cx="3534" cy="229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3796" name="AutoShape 6"/>
            <p:cNvSpPr/>
            <p:nvPr/>
          </p:nvSpPr>
          <p:spPr bwMode="auto">
            <a:xfrm rot="5402696">
              <a:off x="2256" y="1008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797" name="AutoShape 7"/>
            <p:cNvSpPr/>
            <p:nvPr/>
          </p:nvSpPr>
          <p:spPr bwMode="auto">
            <a:xfrm rot="5402696">
              <a:off x="3200" y="160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3798" name="Text Box 8"/>
            <p:cNvSpPr txBox="1">
              <a:spLocks noChangeArrowheads="1"/>
            </p:cNvSpPr>
            <p:nvPr/>
          </p:nvSpPr>
          <p:spPr bwMode="auto">
            <a:xfrm>
              <a:off x="2176" y="1056"/>
              <a:ext cx="240" cy="141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</a:rPr>
                <a:t>Add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799" name="Rectangle 9"/>
            <p:cNvSpPr>
              <a:spLocks noChangeArrowheads="1"/>
            </p:cNvSpPr>
            <p:nvPr/>
          </p:nvSpPr>
          <p:spPr bwMode="auto">
            <a:xfrm>
              <a:off x="3088" y="1680"/>
              <a:ext cx="240" cy="14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</a:rPr>
                <a:t>Add</a:t>
              </a:r>
            </a:p>
          </p:txBody>
        </p:sp>
      </p:grpSp>
      <p:sp>
        <p:nvSpPr>
          <p:cNvPr id="8" name="Rectangle 57"/>
          <p:cNvSpPr txBox="1">
            <a:spLocks noChangeArrowheads="1"/>
          </p:cNvSpPr>
          <p:nvPr/>
        </p:nvSpPr>
        <p:spPr bwMode="auto">
          <a:xfrm>
            <a:off x="258832" y="81475"/>
            <a:ext cx="9865172" cy="66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eaLnBrk="1" hangingPunct="1">
              <a:buNone/>
            </a:pPr>
            <a:r>
              <a:rPr kumimoji="1" lang="en-US" altLang="zh-CN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This figure illustrate Overlap-Add method for M = 5 and N = 7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00256" y="2446384"/>
            <a:ext cx="3585114" cy="3634580"/>
            <a:chOff x="8338066" y="2590224"/>
            <a:chExt cx="3585114" cy="3634580"/>
          </a:xfrm>
        </p:grpSpPr>
        <p:graphicFrame>
          <p:nvGraphicFramePr>
            <p:cNvPr id="16" name="Object 23"/>
            <p:cNvGraphicFramePr>
              <a:graphicFrameLocks noChangeAspect="1"/>
            </p:cNvGraphicFramePr>
            <p:nvPr/>
          </p:nvGraphicFramePr>
          <p:xfrm>
            <a:off x="8338066" y="2590224"/>
            <a:ext cx="1610361" cy="387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54" name="Equation" r:id="rId4" imgW="2082800" imgH="482600" progId="Equation.3">
                    <p:embed/>
                  </p:oleObj>
                </mc:Choice>
                <mc:Fallback>
                  <p:oleObj name="Equation" r:id="rId4" imgW="2082800" imgH="482600" progId="Equation.3">
                    <p:embed/>
                    <p:pic>
                      <p:nvPicPr>
                        <p:cNvPr id="0" name="图片 769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2590224"/>
                          <a:ext cx="1610361" cy="3870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4"/>
            <p:cNvGraphicFramePr>
              <a:graphicFrameLocks noChangeAspect="1"/>
            </p:cNvGraphicFramePr>
            <p:nvPr/>
          </p:nvGraphicFramePr>
          <p:xfrm>
            <a:off x="8338066" y="3005654"/>
            <a:ext cx="2947010" cy="387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55" name="Equation" r:id="rId6" imgW="3810000" imgH="482600" progId="Equation.DSMT4">
                    <p:embed/>
                  </p:oleObj>
                </mc:Choice>
                <mc:Fallback>
                  <p:oleObj name="Equation" r:id="rId6" imgW="3810000" imgH="482600" progId="Equation.DSMT4">
                    <p:embed/>
                    <p:pic>
                      <p:nvPicPr>
                        <p:cNvPr id="0" name="图片 769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3005654"/>
                          <a:ext cx="2947010" cy="3870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5"/>
            <p:cNvGraphicFramePr>
              <a:graphicFrameLocks noChangeAspect="1"/>
            </p:cNvGraphicFramePr>
            <p:nvPr/>
          </p:nvGraphicFramePr>
          <p:xfrm>
            <a:off x="8338066" y="3786699"/>
            <a:ext cx="2003132" cy="378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56" name="Equation" r:id="rId8" imgW="2590800" imgH="469900" progId="Equation.3">
                    <p:embed/>
                  </p:oleObj>
                </mc:Choice>
                <mc:Fallback>
                  <p:oleObj name="Equation" r:id="rId8" imgW="2590800" imgH="469900" progId="Equation.3">
                    <p:embed/>
                    <p:pic>
                      <p:nvPicPr>
                        <p:cNvPr id="0" name="图片 769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3786699"/>
                          <a:ext cx="2003132" cy="378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6"/>
            <p:cNvGraphicFramePr>
              <a:graphicFrameLocks noChangeAspect="1"/>
            </p:cNvGraphicFramePr>
            <p:nvPr/>
          </p:nvGraphicFramePr>
          <p:xfrm>
            <a:off x="8338066" y="4336222"/>
            <a:ext cx="3505481" cy="378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57" name="Equation" r:id="rId10" imgW="4533900" imgH="469900" progId="Equation.3">
                    <p:embed/>
                  </p:oleObj>
                </mc:Choice>
                <mc:Fallback>
                  <p:oleObj name="Equation" r:id="rId10" imgW="4533900" imgH="469900" progId="Equation.3">
                    <p:embed/>
                    <p:pic>
                      <p:nvPicPr>
                        <p:cNvPr id="0" name="图片 769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4336222"/>
                          <a:ext cx="3505481" cy="378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7"/>
            <p:cNvGraphicFramePr>
              <a:graphicFrameLocks noChangeAspect="1"/>
            </p:cNvGraphicFramePr>
            <p:nvPr/>
          </p:nvGraphicFramePr>
          <p:xfrm>
            <a:off x="8338066" y="5163811"/>
            <a:ext cx="2170059" cy="378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58" name="Equation" r:id="rId12" imgW="2806700" imgH="469900" progId="Equation.3">
                    <p:embed/>
                  </p:oleObj>
                </mc:Choice>
                <mc:Fallback>
                  <p:oleObj name="Equation" r:id="rId12" imgW="2806700" imgH="469900" progId="Equation.3">
                    <p:embed/>
                    <p:pic>
                      <p:nvPicPr>
                        <p:cNvPr id="0" name="图片 769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066" y="5163811"/>
                          <a:ext cx="2170059" cy="378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8918630" y="5502686"/>
              <a:ext cx="214797" cy="270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Symbol" panose="05050102010706020507" pitchFamily="18" charset="2"/>
                  <a:sym typeface="Symbol" panose="05050102010706020507" pitchFamily="18" charset="2"/>
                </a:rPr>
                <a:t></a:t>
              </a:r>
              <a:endParaRPr lang="zh-CN" altLang="en-US" sz="1600" dirty="0">
                <a:latin typeface="Symbol" panose="05050102010706020507" pitchFamily="18" charset="2"/>
              </a:endParaRP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8918630" y="5683356"/>
              <a:ext cx="2285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Symbol" panose="05050102010706020507" pitchFamily="18" charset="2"/>
                  <a:sym typeface="Symbol" panose="05050102010706020507" pitchFamily="18" charset="2"/>
                </a:rPr>
                <a:t></a:t>
              </a:r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8918630" y="5886250"/>
              <a:ext cx="20102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latin typeface="Symbol" panose="05050102010706020507" pitchFamily="18" charset="2"/>
                  <a:sym typeface="Symbol" panose="05050102010706020507" pitchFamily="18" charset="2"/>
                </a:rPr>
                <a:t></a:t>
              </a:r>
            </a:p>
          </p:txBody>
        </p:sp>
        <p:graphicFrame>
          <p:nvGraphicFramePr>
            <p:cNvPr id="11" name="Object 32"/>
            <p:cNvGraphicFramePr>
              <a:graphicFrameLocks noChangeAspect="1"/>
            </p:cNvGraphicFramePr>
            <p:nvPr/>
          </p:nvGraphicFramePr>
          <p:xfrm>
            <a:off x="10560572" y="2645304"/>
            <a:ext cx="1089939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59" name="Equation" r:id="rId14" imgW="1409065" imgH="342900" progId="Equation.3">
                    <p:embed/>
                  </p:oleObj>
                </mc:Choice>
                <mc:Fallback>
                  <p:oleObj name="Equation" r:id="rId14" imgW="1409065" imgH="342900" progId="Equation.3">
                    <p:embed/>
                    <p:pic>
                      <p:nvPicPr>
                        <p:cNvPr id="0" name="图片 769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0572" y="2645304"/>
                          <a:ext cx="1089939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3"/>
            <p:cNvGraphicFramePr>
              <a:graphicFrameLocks noChangeAspect="1"/>
            </p:cNvGraphicFramePr>
            <p:nvPr/>
          </p:nvGraphicFramePr>
          <p:xfrm>
            <a:off x="10582490" y="3431472"/>
            <a:ext cx="1227409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60" name="Equation" r:id="rId16" imgW="1586865" imgH="342900" progId="Equation.3">
                    <p:embed/>
                  </p:oleObj>
                </mc:Choice>
                <mc:Fallback>
                  <p:oleObj name="Equation" r:id="rId16" imgW="1586865" imgH="342900" progId="Equation.3">
                    <p:embed/>
                    <p:pic>
                      <p:nvPicPr>
                        <p:cNvPr id="0" name="图片 769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2490" y="3431472"/>
                          <a:ext cx="1227409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4"/>
            <p:cNvGraphicFramePr>
              <a:graphicFrameLocks noChangeAspect="1"/>
            </p:cNvGraphicFramePr>
            <p:nvPr/>
          </p:nvGraphicFramePr>
          <p:xfrm>
            <a:off x="10477656" y="3863389"/>
            <a:ext cx="1315783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61" name="Equation" r:id="rId18" imgW="1701800" imgH="342900" progId="Equation.3">
                    <p:embed/>
                  </p:oleObj>
                </mc:Choice>
                <mc:Fallback>
                  <p:oleObj name="Equation" r:id="rId18" imgW="1701800" imgH="342900" progId="Equation.3">
                    <p:embed/>
                    <p:pic>
                      <p:nvPicPr>
                        <p:cNvPr id="0" name="图片 769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7656" y="3863389"/>
                          <a:ext cx="1315783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35"/>
            <p:cNvGraphicFramePr>
              <a:graphicFrameLocks noChangeAspect="1"/>
            </p:cNvGraphicFramePr>
            <p:nvPr/>
          </p:nvGraphicFramePr>
          <p:xfrm>
            <a:off x="10518664" y="4775251"/>
            <a:ext cx="1355060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62" name="Equation" r:id="rId20" imgW="1752600" imgH="342900" progId="Equation.3">
                    <p:embed/>
                  </p:oleObj>
                </mc:Choice>
                <mc:Fallback>
                  <p:oleObj name="Equation" r:id="rId20" imgW="1752600" imgH="342900" progId="Equation.3">
                    <p:embed/>
                    <p:pic>
                      <p:nvPicPr>
                        <p:cNvPr id="0" name="图片 769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8664" y="4775251"/>
                          <a:ext cx="1355060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36"/>
            <p:cNvGraphicFramePr>
              <a:graphicFrameLocks noChangeAspect="1"/>
            </p:cNvGraphicFramePr>
            <p:nvPr/>
          </p:nvGraphicFramePr>
          <p:xfrm>
            <a:off x="10548482" y="5215548"/>
            <a:ext cx="1374698" cy="274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63" name="Equation" r:id="rId22" imgW="1777365" imgH="342900" progId="Equation.3">
                    <p:embed/>
                  </p:oleObj>
                </mc:Choice>
                <mc:Fallback>
                  <p:oleObj name="Equation" r:id="rId22" imgW="1777365" imgH="342900" progId="Equation.3">
                    <p:embed/>
                    <p:pic>
                      <p:nvPicPr>
                        <p:cNvPr id="0" name="图片 769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8482" y="5215548"/>
                          <a:ext cx="1374698" cy="274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225" y="1148080"/>
            <a:ext cx="6398895" cy="388366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segment </a:t>
            </a:r>
            <a:r>
              <a:rPr lang="en-US" altLang="zh-CN" i="1" dirty="0">
                <a:latin typeface="Times New Roman" panose="02020603050405020304" pitchFamily="18" charset="0"/>
              </a:rPr>
              <a:t>x[n]</a:t>
            </a:r>
            <a:r>
              <a:rPr lang="en-US" altLang="zh-CN" dirty="0">
                <a:latin typeface="Times New Roman" panose="02020603050405020304" pitchFamily="18" charset="0"/>
              </a:rPr>
              <a:t> into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overlapping blocks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i="1" dirty="0">
                <a:latin typeface="Times New Roman" panose="02020603050405020304" pitchFamily="18" charset="0"/>
              </a:rPr>
              <a:t>[n]</a:t>
            </a:r>
            <a:r>
              <a:rPr lang="en-US" altLang="zh-CN" dirty="0">
                <a:latin typeface="Times New Roman" panose="02020603050405020304" pitchFamily="18" charset="0"/>
              </a:rPr>
              <a:t> 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Keeping the terms of the </a:t>
            </a:r>
            <a:r>
              <a:rPr lang="en-US" altLang="zh-CN" dirty="0">
                <a:solidFill>
                  <a:srgbClr val="F80808"/>
                </a:solidFill>
                <a:latin typeface="Times New Roman" panose="02020603050405020304" pitchFamily="18" charset="0"/>
              </a:rPr>
              <a:t>circular convolution</a:t>
            </a:r>
            <a:r>
              <a:rPr lang="en-US" altLang="zh-CN" dirty="0">
                <a:latin typeface="Times New Roman" panose="02020603050405020304" pitchFamily="18" charset="0"/>
              </a:rPr>
              <a:t> of </a:t>
            </a:r>
            <a:r>
              <a:rPr lang="en-US" altLang="zh-CN" i="1" dirty="0">
                <a:latin typeface="Times New Roman" panose="02020603050405020304" pitchFamily="18" charset="0"/>
              </a:rPr>
              <a:t>h[n] </a:t>
            </a:r>
            <a:r>
              <a:rPr lang="en-US" altLang="zh-CN" dirty="0">
                <a:latin typeface="Times New Roman" panose="02020603050405020304" pitchFamily="18" charset="0"/>
              </a:rPr>
              <a:t>with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i="1" dirty="0">
                <a:latin typeface="Times New Roman" panose="02020603050405020304" pitchFamily="18" charset="0"/>
              </a:rPr>
              <a:t>[n]</a:t>
            </a:r>
            <a:r>
              <a:rPr lang="en-US" altLang="zh-CN" dirty="0">
                <a:latin typeface="Times New Roman" panose="02020603050405020304" pitchFamily="18" charset="0"/>
              </a:rPr>
              <a:t> that corresponds to the terms obtained by a linear convolution of </a:t>
            </a:r>
            <a:r>
              <a:rPr lang="en-US" altLang="zh-CN" i="1" dirty="0">
                <a:latin typeface="Times New Roman" panose="02020603050405020304" pitchFamily="18" charset="0"/>
              </a:rPr>
              <a:t>h[n]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i="1" dirty="0">
                <a:latin typeface="Times New Roman" panose="02020603050405020304" pitchFamily="18" charset="0"/>
              </a:rPr>
              <a:t>[n]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Throwing away the other part of the circular convolution.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275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Overlap-Save Method</a:t>
            </a:r>
            <a:endParaRPr lang="zh-CN" altLang="en-US" i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972BDC-A160-4B13-95D1-159B9A14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268760"/>
            <a:ext cx="5646168" cy="4752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E81832-37EB-425B-9AE8-BDB6FEE49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25" y="5012553"/>
            <a:ext cx="6029893" cy="4228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0B445F-2E4D-48A0-B510-1D9A171AC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4392" y="1628800"/>
            <a:ext cx="2204415" cy="2449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BDC853-187E-46C2-8A0D-E8CB5E35C7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25" y="5589240"/>
            <a:ext cx="3853644" cy="5824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6489D1-E794-47F0-9EA3-276894A86C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274" y="6204028"/>
            <a:ext cx="5687934" cy="27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988" y="122238"/>
            <a:ext cx="6958012" cy="930498"/>
          </a:xfrm>
        </p:spPr>
        <p:txBody>
          <a:bodyPr/>
          <a:lstStyle/>
          <a:p>
            <a:pPr eaLnBrk="1" hangingPunct="1"/>
            <a:r>
              <a:rPr lang="en-US" altLang="zh-CN" sz="4400" i="1" dirty="0">
                <a:latin typeface="Times New Roman" panose="02020603050405020304" pitchFamily="18" charset="0"/>
              </a:rPr>
              <a:t>Homework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570" y="1334770"/>
            <a:ext cx="8822690" cy="441134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5.2, 5.8 (a) (b), 5.12, </a:t>
            </a:r>
            <a:r>
              <a:rPr lang="en-US" altLang="zh-CN" sz="3200" dirty="0">
                <a:latin typeface="Times New Roman" panose="02020603050405020304" pitchFamily="18" charset="0"/>
                <a:sym typeface="+mn-ea"/>
              </a:rPr>
              <a:t>5.18, </a:t>
            </a:r>
            <a:r>
              <a:rPr lang="en-US" altLang="zh-CN" sz="3200" dirty="0">
                <a:latin typeface="Times New Roman" panose="02020603050405020304" pitchFamily="18" charset="0"/>
              </a:rPr>
              <a:t>5.20, 5.36, 5.39, </a:t>
            </a:r>
            <a:r>
              <a:rPr lang="en-US" altLang="zh-CN" sz="3200" dirty="0">
                <a:latin typeface="Times New Roman" panose="02020603050405020304" pitchFamily="18" charset="0"/>
                <a:sym typeface="+mn-ea"/>
              </a:rPr>
              <a:t>5.50,</a:t>
            </a:r>
            <a:r>
              <a:rPr lang="en-US" altLang="zh-CN" sz="3200" dirty="0">
                <a:latin typeface="Times New Roman" panose="02020603050405020304" pitchFamily="18" charset="0"/>
              </a:rPr>
              <a:t> 5.53,  </a:t>
            </a:r>
            <a:r>
              <a:rPr lang="en-US" altLang="zh-CN" sz="3200" dirty="0">
                <a:latin typeface="Times New Roman" panose="02020603050405020304" pitchFamily="18" charset="0"/>
                <a:sym typeface="+mn-ea"/>
              </a:rPr>
              <a:t>5.61, </a:t>
            </a:r>
            <a:r>
              <a:rPr lang="en-US" altLang="zh-CN" sz="3200" dirty="0">
                <a:latin typeface="Times New Roman" panose="02020603050405020304" pitchFamily="18" charset="0"/>
              </a:rPr>
              <a:t>5.63, 5.68, 5.76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M5.2, M5.10</a:t>
            </a:r>
          </a:p>
          <a:p>
            <a:pPr marL="0" indent="0" eaLnBrk="1" hangingPunct="1"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5360" y="1187421"/>
            <a:ext cx="10404530" cy="63420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A complex length-N sequence x[n] can be expressed as:</a:t>
            </a:r>
            <a:endParaRPr lang="zh-CN" altLang="en-US" sz="2600" dirty="0"/>
          </a:p>
        </p:txBody>
      </p:sp>
      <p:graphicFrame>
        <p:nvGraphicFramePr>
          <p:cNvPr id="133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21183" y="1968955"/>
          <a:ext cx="53673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8" name="Equation" r:id="rId4" imgW="2082800" imgH="228600" progId="Equation.DSMT4">
                  <p:embed/>
                </p:oleObj>
              </mc:Choice>
              <mc:Fallback>
                <p:oleObj name="Equation" r:id="rId4" imgW="2082800" imgH="228600" progId="Equation.DSMT4">
                  <p:embed/>
                  <p:pic>
                    <p:nvPicPr>
                      <p:cNvPr id="0" name="图片 43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183" y="1968955"/>
                        <a:ext cx="536733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807142" y="2746521"/>
            <a:ext cx="102971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Where,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</a:rPr>
              <a:t>cs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[n] is its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circular conjugate-symmetric part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and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</a:rPr>
              <a:t>ca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[n] is its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circular conjugate-antisymmetric part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defined by: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12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21183" y="3982181"/>
          <a:ext cx="66246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9" name="Equation" r:id="rId6" imgW="2730500" imgH="393700" progId="Equation.DSMT4">
                  <p:embed/>
                </p:oleObj>
              </mc:Choice>
              <mc:Fallback>
                <p:oleObj name="Equation" r:id="rId6" imgW="2730500" imgH="393700" progId="Equation.DSMT4">
                  <p:embed/>
                  <p:pic>
                    <p:nvPicPr>
                      <p:cNvPr id="0" name="图片 43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183" y="3982181"/>
                        <a:ext cx="66246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2721183" y="5085184"/>
          <a:ext cx="64690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0" name="Equation" r:id="rId8" imgW="2743200" imgH="393700" progId="Equation.DSMT4">
                  <p:embed/>
                </p:oleObj>
              </mc:Choice>
              <mc:Fallback>
                <p:oleObj name="Equation" r:id="rId8" imgW="2743200" imgH="393700" progId="Equation.DSMT4">
                  <p:embed/>
                  <p:pic>
                    <p:nvPicPr>
                      <p:cNvPr id="0" name="图片 43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183" y="5085184"/>
                        <a:ext cx="64690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  <p:bldP spid="133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705" y="1192210"/>
            <a:ext cx="9504289" cy="78264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For a real sequence x[n], it can be expressed as: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6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87713" y="2060576"/>
          <a:ext cx="54737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" name="Equation" r:id="rId4" imgW="2095500" imgH="228600" progId="Equation.DSMT4">
                  <p:embed/>
                </p:oleObj>
              </mc:Choice>
              <mc:Fallback>
                <p:oleObj name="Equation" r:id="rId4" imgW="2095500" imgH="228600" progId="Equation.DSMT4">
                  <p:embed/>
                  <p:pic>
                    <p:nvPicPr>
                      <p:cNvPr id="0" name="图片 440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060576"/>
                        <a:ext cx="54737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839416" y="2890837"/>
            <a:ext cx="972108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Where, </a:t>
            </a:r>
            <a:r>
              <a:rPr kumimoji="1"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 err="1">
                <a:latin typeface="Times New Roman" panose="02020603050405020304" pitchFamily="18" charset="0"/>
              </a:rPr>
              <a:t>ev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[n] is its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circular even part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and </a:t>
            </a:r>
            <a:r>
              <a:rPr kumimoji="1" lang="en-US" altLang="zh-CN" sz="3200" b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 err="1">
                <a:latin typeface="Times New Roman" panose="02020603050405020304" pitchFamily="18" charset="0"/>
              </a:rPr>
              <a:t>ca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[n] is its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circular odd part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defined by:</a:t>
            </a:r>
          </a:p>
        </p:txBody>
      </p:sp>
      <p:graphicFrame>
        <p:nvGraphicFramePr>
          <p:cNvPr id="13619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63976" y="4149726"/>
          <a:ext cx="45370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" name="Equation" r:id="rId6" imgW="1815465" imgH="393700" progId="Equation.DSMT4">
                  <p:embed/>
                </p:oleObj>
              </mc:Choice>
              <mc:Fallback>
                <p:oleObj name="Equation" r:id="rId6" imgW="1815465" imgH="393700" progId="Equation.DSMT4">
                  <p:embed/>
                  <p:pic>
                    <p:nvPicPr>
                      <p:cNvPr id="0" name="图片 440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4149726"/>
                        <a:ext cx="45370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3863976" y="5213350"/>
          <a:ext cx="45370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4" name="Equation" r:id="rId8" imgW="1828800" imgH="393700" progId="Equation.DSMT4">
                  <p:embed/>
                </p:oleObj>
              </mc:Choice>
              <mc:Fallback>
                <p:oleObj name="Equation" r:id="rId8" imgW="1828800" imgH="393700" progId="Equation.DSMT4">
                  <p:embed/>
                  <p:pic>
                    <p:nvPicPr>
                      <p:cNvPr id="0" name="图片 44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5213350"/>
                        <a:ext cx="45370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  <p:bldP spid="1361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678" y="233660"/>
            <a:ext cx="10225136" cy="749004"/>
          </a:xfrm>
        </p:spPr>
        <p:txBody>
          <a:bodyPr/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5.5.2 Classification Based on Geometric Symmetry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9376" y="1332748"/>
            <a:ext cx="10369152" cy="158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Two types of geometric symmetries are usually defined: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(1) 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Symmetric sequence: </a:t>
            </a:r>
          </a:p>
        </p:txBody>
      </p:sp>
      <p:graphicFrame>
        <p:nvGraphicFramePr>
          <p:cNvPr id="14643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24400" y="2384628"/>
          <a:ext cx="29606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4" name="Equation" r:id="rId4" imgW="1129665" imgH="203200" progId="Equation.DSMT4">
                  <p:embed/>
                </p:oleObj>
              </mc:Choice>
              <mc:Fallback>
                <p:oleObj name="Equation" r:id="rId4" imgW="1129665" imgH="203200" progId="Equation.DSMT4">
                  <p:embed/>
                  <p:pic>
                    <p:nvPicPr>
                      <p:cNvPr id="0" name="图片 45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84628"/>
                        <a:ext cx="2960688" cy="569912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52962" y="3985471"/>
          <a:ext cx="3355931" cy="595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5" name="Equation" r:id="rId6" imgW="1218565" imgH="203200" progId="Equation.DSMT4">
                  <p:embed/>
                </p:oleObj>
              </mc:Choice>
              <mc:Fallback>
                <p:oleObj name="Equation" r:id="rId6" imgW="1218565" imgH="203200" progId="Equation.DSMT4">
                  <p:embed/>
                  <p:pic>
                    <p:nvPicPr>
                      <p:cNvPr id="0" name="图片 45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2" y="3985471"/>
                        <a:ext cx="3355931" cy="595657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479376" y="3197714"/>
            <a:ext cx="576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(2) 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Antisymmetric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 sequence: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839416" y="4941888"/>
            <a:ext cx="957775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Since the length N of a sequence can be either even or odd, four types of geometric symmetry are defined.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146441" grpId="0"/>
      <p:bldP spid="1464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8640"/>
            <a:ext cx="9855696" cy="936104"/>
          </a:xfrm>
        </p:spPr>
        <p:txBody>
          <a:bodyPr/>
          <a:lstStyle/>
          <a:p>
            <a:pPr algn="ctr" eaLnBrk="1" hangingPunct="1"/>
            <a:r>
              <a:rPr kumimoji="1" lang="en-US" altLang="zh-CN" sz="3600" i="1" dirty="0">
                <a:latin typeface="Times New Roman" panose="02020603050405020304" pitchFamily="18" charset="0"/>
              </a:rPr>
              <a:t>Four types of geometric symmetry sequences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310" y="1484784"/>
            <a:ext cx="9361859" cy="436721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Type1</a:t>
            </a:r>
            <a:r>
              <a:rPr lang="en-US" altLang="zh-CN" sz="3200" dirty="0">
                <a:latin typeface="Times New Roman" panose="02020603050405020304" pitchFamily="18" charset="0"/>
              </a:rPr>
              <a:t>: Symmetric impulse response with odd length.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Type2</a:t>
            </a:r>
            <a:r>
              <a:rPr lang="en-US" altLang="zh-CN" sz="3200" dirty="0">
                <a:latin typeface="Times New Roman" panose="02020603050405020304" pitchFamily="18" charset="0"/>
              </a:rPr>
              <a:t>: Symmetric impulse response with even length.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Type3</a:t>
            </a:r>
            <a:r>
              <a:rPr lang="en-US" altLang="zh-CN" sz="3200" dirty="0">
                <a:latin typeface="Times New Roman" panose="02020603050405020304" pitchFamily="18" charset="0"/>
              </a:rPr>
              <a:t>: Antisymmetric impulse response with odd length.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Type4</a:t>
            </a:r>
            <a:r>
              <a:rPr lang="en-US" altLang="zh-CN" sz="3200" dirty="0">
                <a:latin typeface="Times New Roman" panose="02020603050405020304" pitchFamily="18" charset="0"/>
              </a:rPr>
              <a:t>: Antisymmetric impulse response with even length.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312" name="Object 1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153781496"/>
              </p:ext>
            </p:extLst>
          </p:nvPr>
        </p:nvGraphicFramePr>
        <p:xfrm>
          <a:off x="4295776" y="1439883"/>
          <a:ext cx="3223442" cy="97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3" name="Equation" r:id="rId4" imgW="1295400" imgH="393700" progId="Equation.DSMT4">
                  <p:embed/>
                </p:oleObj>
              </mc:Choice>
              <mc:Fallback>
                <p:oleObj name="Equation" r:id="rId4" imgW="1295400" imgH="393700" progId="Equation.DSMT4">
                  <p:embed/>
                  <p:pic>
                    <p:nvPicPr>
                      <p:cNvPr id="0" name="图片 46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1439883"/>
                        <a:ext cx="3223442" cy="978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983432" y="540923"/>
            <a:ext cx="936084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In the general case for Type1 &amp; Type2 FIR filters, the phase function is of the form: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334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888983"/>
              </p:ext>
            </p:extLst>
          </p:nvPr>
        </p:nvGraphicFramePr>
        <p:xfrm>
          <a:off x="2423592" y="5589240"/>
          <a:ext cx="2446957" cy="482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4" name="Equation" r:id="rId6" imgW="1028065" imgH="203200" progId="Equation.DSMT4">
                  <p:embed/>
                </p:oleObj>
              </mc:Choice>
              <mc:Fallback>
                <p:oleObj name="Equation" r:id="rId6" imgW="1028065" imgH="203200" progId="Equation.DSMT4">
                  <p:embed/>
                  <p:pic>
                    <p:nvPicPr>
                      <p:cNvPr id="0" name="图片 46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5589240"/>
                        <a:ext cx="2446957" cy="482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41" name="Object 4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36131429"/>
              </p:ext>
            </p:extLst>
          </p:nvPr>
        </p:nvGraphicFramePr>
        <p:xfrm>
          <a:off x="6312024" y="5350546"/>
          <a:ext cx="2598738" cy="923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5" name="Equation" r:id="rId8" imgW="1066165" imgH="393700" progId="Equation.DSMT4">
                  <p:embed/>
                </p:oleObj>
              </mc:Choice>
              <mc:Fallback>
                <p:oleObj name="Equation" r:id="rId8" imgW="1066165" imgH="393700" progId="Equation.DSMT4">
                  <p:embed/>
                  <p:pic>
                    <p:nvPicPr>
                      <p:cNvPr id="0" name="图片 46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5350546"/>
                        <a:ext cx="2598738" cy="9232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7448" y="1736945"/>
            <a:ext cx="2144941" cy="3575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B296AF-7ECC-4408-BEFD-F037C8D6E9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31346" y="2428628"/>
            <a:ext cx="7065013" cy="2999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983432" y="540923"/>
            <a:ext cx="936084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In the general case for Type3 &amp; Type4 FIR filters, the phase function is of the form: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2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135466"/>
              </p:ext>
            </p:extLst>
          </p:nvPr>
        </p:nvGraphicFramePr>
        <p:xfrm>
          <a:off x="4511824" y="1419848"/>
          <a:ext cx="3744417" cy="920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5" name="公式" r:id="rId4" imgW="1600200" imgH="393700" progId="Equation.3">
                  <p:embed/>
                </p:oleObj>
              </mc:Choice>
              <mc:Fallback>
                <p:oleObj name="公式" r:id="rId4" imgW="1600200" imgH="393700" progId="Equation.3">
                  <p:embed/>
                  <p:pic>
                    <p:nvPicPr>
                      <p:cNvPr id="0" name="图片 48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1419848"/>
                        <a:ext cx="3744417" cy="920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683802"/>
              </p:ext>
            </p:extLst>
          </p:nvPr>
        </p:nvGraphicFramePr>
        <p:xfrm>
          <a:off x="2446655" y="5399881"/>
          <a:ext cx="2889250" cy="87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6" name="Equation" r:id="rId6" imgW="1282700" imgH="393700" progId="Equation.DSMT4">
                  <p:embed/>
                </p:oleObj>
              </mc:Choice>
              <mc:Fallback>
                <p:oleObj name="Equation" r:id="rId6" imgW="1282700" imgH="393700" progId="Equation.DSMT4">
                  <p:embed/>
                  <p:pic>
                    <p:nvPicPr>
                      <p:cNvPr id="0" name="图片 48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655" y="5399881"/>
                        <a:ext cx="2889250" cy="873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7619225"/>
              </p:ext>
            </p:extLst>
          </p:nvPr>
        </p:nvGraphicFramePr>
        <p:xfrm>
          <a:off x="6527553" y="5425848"/>
          <a:ext cx="288131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7" name="Equation" r:id="rId8" imgW="1320165" imgH="393700" progId="Equation.DSMT4">
                  <p:embed/>
                </p:oleObj>
              </mc:Choice>
              <mc:Fallback>
                <p:oleObj name="Equation" r:id="rId8" imgW="1320165" imgH="393700" progId="Equation.DSMT4">
                  <p:embed/>
                  <p:pic>
                    <p:nvPicPr>
                      <p:cNvPr id="0" name="图片 48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553" y="5425848"/>
                        <a:ext cx="2881312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5700" y="1688465"/>
            <a:ext cx="2581910" cy="4279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EC7BC6-1C3B-47CC-B403-71D1AF578F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8706" y="2362604"/>
            <a:ext cx="6874508" cy="3015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1780</Words>
  <Application>Microsoft Office PowerPoint</Application>
  <PresentationFormat>宽屏</PresentationFormat>
  <Paragraphs>213</Paragraphs>
  <Slides>35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黑体</vt:lpstr>
      <vt:lpstr>楷体_GB2312</vt:lpstr>
      <vt:lpstr>宋体</vt:lpstr>
      <vt:lpstr>微软雅黑</vt:lpstr>
      <vt:lpstr>Arial</vt:lpstr>
      <vt:lpstr>Arial Black</vt:lpstr>
      <vt:lpstr>Symbol</vt:lpstr>
      <vt:lpstr>Times New Roman</vt:lpstr>
      <vt:lpstr>Wingdings</vt:lpstr>
      <vt:lpstr>默认设计模板</vt:lpstr>
      <vt:lpstr>Image</vt:lpstr>
      <vt:lpstr>Equation</vt:lpstr>
      <vt:lpstr>公式</vt:lpstr>
      <vt:lpstr>PowerPoint 演示文稿</vt:lpstr>
      <vt:lpstr>5.5 Classifications of Finite-Length Sequences</vt:lpstr>
      <vt:lpstr>PowerPoint 演示文稿</vt:lpstr>
      <vt:lpstr>PowerPoint 演示文稿</vt:lpstr>
      <vt:lpstr>PowerPoint 演示文稿</vt:lpstr>
      <vt:lpstr>5.5.2 Classification Based on Geometric Symmetry</vt:lpstr>
      <vt:lpstr>Four types of geometric symmetry sequences</vt:lpstr>
      <vt:lpstr>PowerPoint 演示文稿</vt:lpstr>
      <vt:lpstr>PowerPoint 演示文稿</vt:lpstr>
      <vt:lpstr>PowerPoint 演示文稿</vt:lpstr>
      <vt:lpstr>5.6 DFT Properties Table5.1: Symmetric Relations 1</vt:lpstr>
      <vt:lpstr>Table5.2: Symmetric Relations 2</vt:lpstr>
      <vt:lpstr>PowerPoint 演示文稿</vt:lpstr>
      <vt:lpstr>5.7 DFT Theorems</vt:lpstr>
      <vt:lpstr>PowerPoint 演示文稿</vt:lpstr>
      <vt:lpstr>PowerPoint 演示文稿</vt:lpstr>
      <vt:lpstr>PowerPoint 演示文稿</vt:lpstr>
      <vt:lpstr>PowerPoint 演示文稿</vt:lpstr>
      <vt:lpstr>5.8 Fourier-Domain Filtering</vt:lpstr>
      <vt:lpstr>Fourier-Domain Filtering</vt:lpstr>
      <vt:lpstr>5.8 Fourier-Domain Filtering</vt:lpstr>
      <vt:lpstr>5.9 Computation of the DFT of Real sequences</vt:lpstr>
      <vt:lpstr>5.9.1 N-point DFTs of two real sequence using a single N-point DFT</vt:lpstr>
      <vt:lpstr>5.9.2 2N-Point DFT of a Real Sequences using a Single N-Point DFT</vt:lpstr>
      <vt:lpstr>5.9.2 2N-Point DFT of a Real Sequences using a Single N-Point DFT</vt:lpstr>
      <vt:lpstr>5.10 Linear Convolution Using DFT</vt:lpstr>
      <vt:lpstr>PowerPoint 演示文稿</vt:lpstr>
      <vt:lpstr>PowerPoint 演示文稿</vt:lpstr>
      <vt:lpstr>PowerPoint 演示文稿</vt:lpstr>
      <vt:lpstr>PowerPoint 演示文稿</vt:lpstr>
      <vt:lpstr>5.10.3 Linear Convolution of a Finite-Length Sequence with an Infinite-Length Sequence</vt:lpstr>
      <vt:lpstr>Overlap-Add Method</vt:lpstr>
      <vt:lpstr>PowerPoint 演示文稿</vt:lpstr>
      <vt:lpstr>Overlap-Save Method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1</cp:lastModifiedBy>
  <cp:revision>176</cp:revision>
  <cp:lastPrinted>2016-03-29T01:40:00Z</cp:lastPrinted>
  <dcterms:created xsi:type="dcterms:W3CDTF">2016-01-09T14:47:00Z</dcterms:created>
  <dcterms:modified xsi:type="dcterms:W3CDTF">2023-03-31T13:49:40Z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2052-11.3.0.9228</vt:lpwstr>
  </property>
</Properties>
</file>