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1280" r:id="rId2"/>
    <p:sldId id="1042" r:id="rId3"/>
    <p:sldId id="1139" r:id="rId4"/>
    <p:sldId id="1141" r:id="rId5"/>
    <p:sldId id="1143" r:id="rId6"/>
    <p:sldId id="1144" r:id="rId7"/>
    <p:sldId id="1145" r:id="rId8"/>
    <p:sldId id="1146" r:id="rId9"/>
    <p:sldId id="1053" r:id="rId10"/>
    <p:sldId id="1217" r:id="rId11"/>
    <p:sldId id="1148" r:id="rId12"/>
    <p:sldId id="1055" r:id="rId13"/>
    <p:sldId id="1056" r:id="rId14"/>
    <p:sldId id="1057" r:id="rId15"/>
    <p:sldId id="1061" r:id="rId16"/>
    <p:sldId id="1063" r:id="rId17"/>
    <p:sldId id="1150" r:id="rId18"/>
    <p:sldId id="1158" r:id="rId19"/>
    <p:sldId id="1282" r:id="rId20"/>
    <p:sldId id="1079" r:id="rId21"/>
    <p:sldId id="1081" r:id="rId22"/>
    <p:sldId id="1205" r:id="rId23"/>
    <p:sldId id="1206" r:id="rId24"/>
    <p:sldId id="1207" r:id="rId25"/>
    <p:sldId id="1283" r:id="rId26"/>
    <p:sldId id="1209" r:id="rId27"/>
    <p:sldId id="1210" r:id="rId28"/>
    <p:sldId id="1211" r:id="rId29"/>
    <p:sldId id="1213" r:id="rId30"/>
    <p:sldId id="1214" r:id="rId31"/>
    <p:sldId id="1099" r:id="rId32"/>
    <p:sldId id="1101" r:id="rId33"/>
    <p:sldId id="1102" r:id="rId34"/>
    <p:sldId id="1103" r:id="rId35"/>
    <p:sldId id="1342" r:id="rId36"/>
    <p:sldId id="1105" r:id="rId37"/>
    <p:sldId id="1344" r:id="rId38"/>
    <p:sldId id="1114" r:id="rId39"/>
    <p:sldId id="1115" r:id="rId40"/>
    <p:sldId id="1116" r:id="rId41"/>
    <p:sldId id="1117" r:id="rId42"/>
    <p:sldId id="1118" r:id="rId43"/>
    <p:sldId id="1119" r:id="rId44"/>
    <p:sldId id="1345" r:id="rId45"/>
    <p:sldId id="1123" r:id="rId46"/>
    <p:sldId id="1215" r:id="rId47"/>
    <p:sldId id="1346" r:id="rId48"/>
    <p:sldId id="1126" r:id="rId49"/>
    <p:sldId id="1127" r:id="rId50"/>
    <p:sldId id="1347" r:id="rId51"/>
    <p:sldId id="1128" r:id="rId52"/>
    <p:sldId id="1129" r:id="rId53"/>
    <p:sldId id="1130" r:id="rId54"/>
    <p:sldId id="1131" r:id="rId55"/>
    <p:sldId id="1348" r:id="rId56"/>
    <p:sldId id="1349" r:id="rId57"/>
    <p:sldId id="1137" r:id="rId5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72">
          <p15:clr>
            <a:srgbClr val="A4A3A4"/>
          </p15:clr>
        </p15:guide>
      </p15:notes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BCFF"/>
    <a:srgbClr val="FF9966"/>
    <a:srgbClr val="FFCC66"/>
    <a:srgbClr val="CC3300"/>
    <a:srgbClr val="9E228F"/>
    <a:srgbClr val="FFFF00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858" autoAdjust="0"/>
  </p:normalViewPr>
  <p:slideViewPr>
    <p:cSldViewPr>
      <p:cViewPr varScale="1">
        <p:scale>
          <a:sx n="74" d="100"/>
          <a:sy n="74" d="100"/>
        </p:scale>
        <p:origin x="837" y="41"/>
      </p:cViewPr>
      <p:guideLst>
        <p:guide orient="horz" pos="2159"/>
        <p:guide pos="3862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notesViewPr>
    <p:cSldViewPr>
      <p:cViewPr varScale="1">
        <p:scale>
          <a:sx n="58" d="100"/>
          <a:sy n="58" d="100"/>
        </p:scale>
        <p:origin x="-2520" y="-78"/>
      </p:cViewPr>
      <p:guideLst>
        <p:guide orient="horz" pos="2879"/>
        <p:guide pos="217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4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" Type="http://schemas.openxmlformats.org/officeDocument/2006/relationships/image" Target="../media/image104.wmf"/><Relationship Id="rId6" Type="http://schemas.openxmlformats.org/officeDocument/2006/relationships/image" Target="../media/image109.png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8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12" Type="http://schemas.openxmlformats.org/officeDocument/2006/relationships/image" Target="../media/image137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11" Type="http://schemas.openxmlformats.org/officeDocument/2006/relationships/image" Target="../media/image136.wmf"/><Relationship Id="rId5" Type="http://schemas.openxmlformats.org/officeDocument/2006/relationships/image" Target="../media/image130.wmf"/><Relationship Id="rId15" Type="http://schemas.openxmlformats.org/officeDocument/2006/relationships/image" Target="../media/image140.wmf"/><Relationship Id="rId10" Type="http://schemas.openxmlformats.org/officeDocument/2006/relationships/image" Target="../media/image135.wmf"/><Relationship Id="rId4" Type="http://schemas.openxmlformats.org/officeDocument/2006/relationships/image" Target="../media/image129.wmf"/><Relationship Id="rId9" Type="http://schemas.openxmlformats.org/officeDocument/2006/relationships/image" Target="../media/image134.wmf"/><Relationship Id="rId14" Type="http://schemas.openxmlformats.org/officeDocument/2006/relationships/image" Target="../media/image139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3.wmf"/><Relationship Id="rId7" Type="http://schemas.openxmlformats.org/officeDocument/2006/relationships/image" Target="../media/image131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5" Type="http://schemas.openxmlformats.org/officeDocument/2006/relationships/image" Target="../media/image145.wmf"/><Relationship Id="rId10" Type="http://schemas.openxmlformats.org/officeDocument/2006/relationships/image" Target="../media/image149.wmf"/><Relationship Id="rId4" Type="http://schemas.openxmlformats.org/officeDocument/2006/relationships/image" Target="../media/image144.wmf"/><Relationship Id="rId9" Type="http://schemas.openxmlformats.org/officeDocument/2006/relationships/image" Target="../media/image148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31.wmf"/><Relationship Id="rId7" Type="http://schemas.openxmlformats.org/officeDocument/2006/relationships/image" Target="../media/image155.wmf"/><Relationship Id="rId12" Type="http://schemas.openxmlformats.org/officeDocument/2006/relationships/image" Target="../media/image160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4.wmf"/><Relationship Id="rId11" Type="http://schemas.openxmlformats.org/officeDocument/2006/relationships/image" Target="../media/image159.wmf"/><Relationship Id="rId5" Type="http://schemas.openxmlformats.org/officeDocument/2006/relationships/image" Target="../media/image153.wmf"/><Relationship Id="rId10" Type="http://schemas.openxmlformats.org/officeDocument/2006/relationships/image" Target="../media/image158.wmf"/><Relationship Id="rId4" Type="http://schemas.openxmlformats.org/officeDocument/2006/relationships/image" Target="../media/image152.wmf"/><Relationship Id="rId9" Type="http://schemas.openxmlformats.org/officeDocument/2006/relationships/image" Target="../media/image15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12" Type="http://schemas.openxmlformats.org/officeDocument/2006/relationships/image" Target="../media/image154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11" Type="http://schemas.openxmlformats.org/officeDocument/2006/relationships/image" Target="../media/image171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3F4567-50A4-4DD5-90C6-DD4A189C041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4E7B70-9D48-45D4-815F-908860892ED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latin typeface="Comic Sans MS" panose="030F0702030302020204" pitchFamily="2" charset="0"/>
                <a:sym typeface="+mn-ea"/>
              </a:rPr>
              <a:t>当序列的</a:t>
            </a:r>
            <a:r>
              <a:rPr lang="en-US" altLang="zh-CN" b="1" dirty="0">
                <a:latin typeface="Comic Sans MS" panose="030F0702030302020204" pitchFamily="2" charset="0"/>
                <a:sym typeface="+mn-ea"/>
              </a:rPr>
              <a:t>z</a:t>
            </a:r>
            <a:r>
              <a:rPr lang="zh-CN" altLang="en-US" b="1" dirty="0">
                <a:latin typeface="Comic Sans MS" panose="030F0702030302020204" pitchFamily="2" charset="0"/>
                <a:sym typeface="+mn-ea"/>
              </a:rPr>
              <a:t>变换</a:t>
            </a:r>
            <a:r>
              <a:rPr lang="en-US" altLang="zh-CN" b="1" dirty="0">
                <a:latin typeface="Comic Sans MS" panose="030F0702030302020204" pitchFamily="2" charset="0"/>
                <a:sym typeface="+mn-ea"/>
              </a:rPr>
              <a:t>ROC</a:t>
            </a:r>
            <a:r>
              <a:rPr lang="zh-CN" altLang="en-US" b="1" dirty="0">
                <a:latin typeface="Comic Sans MS" panose="030F0702030302020204" pitchFamily="2" charset="0"/>
                <a:sym typeface="+mn-ea"/>
              </a:rPr>
              <a:t>包括单位圆，则其</a:t>
            </a:r>
            <a:r>
              <a:rPr lang="en-US" altLang="zh-CN" b="1" dirty="0">
                <a:latin typeface="Comic Sans MS" panose="030F0702030302020204" pitchFamily="2" charset="0"/>
                <a:sym typeface="+mn-ea"/>
              </a:rPr>
              <a:t>DTFT</a:t>
            </a:r>
            <a:r>
              <a:rPr lang="zh-CN" altLang="en-US" b="1" dirty="0">
                <a:latin typeface="Comic Sans MS" panose="030F0702030302020204" pitchFamily="2" charset="0"/>
                <a:sym typeface="+mn-ea"/>
              </a:rPr>
              <a:t>存在；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latin typeface="Comic Sans MS" pitchFamily="2" charset="0"/>
              </a:rPr>
              <a:t>The pole-zero plot is determined using the function </a:t>
            </a:r>
            <a:r>
              <a:rPr lang="en-US" altLang="zh-CN" sz="1200" b="1" dirty="0" err="1">
                <a:solidFill>
                  <a:srgbClr val="0066FF"/>
                </a:solidFill>
                <a:latin typeface="Comic Sans MS" pitchFamily="2" charset="0"/>
              </a:rPr>
              <a:t>zplane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62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28800"/>
            <a:ext cx="869040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4"/>
          <p:cNvSpPr/>
          <p:nvPr userDrawn="1"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7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26A0E-0B12-4000-9673-47E912CF9A73}" type="datetimeFigureOut">
              <a:rPr lang="zh-CN" altLang="en-US"/>
              <a:t>2023/4/12</a:t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B68F1-3EF5-4BB8-89A8-286C7B7507A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DE4AD-03E9-4E43-86F7-6CFF785A82BC}" type="datetimeFigureOut">
              <a:rPr lang="zh-CN" altLang="en-US"/>
              <a:t>2023/4/12</a:t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4A889-DE51-438E-B5F1-E4B20ECF484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0321B-A45D-4DE2-BC49-6F857062B1EF}" type="datetimeFigureOut">
              <a:rPr lang="zh-CN" altLang="en-US"/>
              <a:t>2023/4/12</a:t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12D55-467C-44B8-A559-1CB315651A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828800" y="6248400"/>
            <a:ext cx="2540000" cy="45720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en-US" altLang="zh-CN" strike="noStrike" noProof="1">
                <a:latin typeface="Comic Sans MS" panose="030F070203030202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050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632" y="1905000"/>
            <a:ext cx="5077968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609600" y="6429376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1030" name="Line 15"/>
          <p:cNvSpPr>
            <a:spLocks noChangeShapeType="1"/>
          </p:cNvSpPr>
          <p:nvPr userDrawn="1"/>
        </p:nvSpPr>
        <p:spPr bwMode="auto">
          <a:xfrm>
            <a:off x="101601" y="1066800"/>
            <a:ext cx="959696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55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8DB8C9FA-8BD9-4F68-AF75-5CA35DCE0429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6E08A286-00C4-468E-AAB3-CAD5A8BEE2AA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2023/4/12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 userDrawn="1"/>
        </p:nvGraphicFramePr>
        <p:xfrm>
          <a:off x="3289301" y="18288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Image" r:id="rId13" imgW="5664200" imgH="3327400" progId="">
                  <p:embed/>
                </p:oleObj>
              </mc:Choice>
              <mc:Fallback>
                <p:oleObj name="Image" r:id="rId13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18288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pic>
        <p:nvPicPr>
          <p:cNvPr id="1071" name="Picture 14" descr="未命名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5284"/>
            <a:ext cx="175875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5"/>
          <p:cNvSpPr>
            <a:spLocks noChangeShapeType="1"/>
          </p:cNvSpPr>
          <p:nvPr userDrawn="1"/>
        </p:nvSpPr>
        <p:spPr bwMode="auto">
          <a:xfrm>
            <a:off x="407368" y="1066800"/>
            <a:ext cx="9954839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62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DFB3E5B0-26F3-4E0E-B9AC-0B2EFB2A1498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 userDrawn="1"/>
        </p:nvGraphicFramePr>
        <p:xfrm>
          <a:off x="2946401" y="17526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" name="Image" r:id="rId16" imgW="5664200" imgH="3327400" progId="">
                  <p:embed/>
                </p:oleObj>
              </mc:Choice>
              <mc:Fallback>
                <p:oleObj name="Image" r:id="rId16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17526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7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1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613E7688-DE4D-426D-82C3-DF88435411F8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39.png"/><Relationship Id="rId4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44.png"/><Relationship Id="rId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3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71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73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80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7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3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9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98.bin"/><Relationship Id="rId3" Type="http://schemas.openxmlformats.org/officeDocument/2006/relationships/oleObject" Target="../embeddings/oleObject93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97.bin"/><Relationship Id="rId5" Type="http://schemas.openxmlformats.org/officeDocument/2006/relationships/oleObject" Target="../embeddings/oleObject94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10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12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14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audio" Target="../media/audio1.wav"/><Relationship Id="rId7" Type="http://schemas.openxmlformats.org/officeDocument/2006/relationships/image" Target="../media/image11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17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23.wmf"/><Relationship Id="rId3" Type="http://schemas.openxmlformats.org/officeDocument/2006/relationships/image" Target="../media/image124.png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21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33.wmf"/><Relationship Id="rId26" Type="http://schemas.openxmlformats.org/officeDocument/2006/relationships/image" Target="../media/image137.wmf"/><Relationship Id="rId3" Type="http://schemas.openxmlformats.org/officeDocument/2006/relationships/oleObject" Target="../embeddings/oleObject114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2.wmf"/><Relationship Id="rId20" Type="http://schemas.openxmlformats.org/officeDocument/2006/relationships/image" Target="../media/image134.wmf"/><Relationship Id="rId29" Type="http://schemas.openxmlformats.org/officeDocument/2006/relationships/oleObject" Target="../embeddings/oleObject127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18.bin"/><Relationship Id="rId24" Type="http://schemas.openxmlformats.org/officeDocument/2006/relationships/image" Target="../media/image136.wmf"/><Relationship Id="rId32" Type="http://schemas.openxmlformats.org/officeDocument/2006/relationships/image" Target="../media/image140.wmf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38.wmf"/><Relationship Id="rId10" Type="http://schemas.openxmlformats.org/officeDocument/2006/relationships/image" Target="../media/image129.wmf"/><Relationship Id="rId19" Type="http://schemas.openxmlformats.org/officeDocument/2006/relationships/oleObject" Target="../embeddings/oleObject122.bin"/><Relationship Id="rId31" Type="http://schemas.openxmlformats.org/officeDocument/2006/relationships/oleObject" Target="../embeddings/oleObject128.bin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31.wmf"/><Relationship Id="rId22" Type="http://schemas.openxmlformats.org/officeDocument/2006/relationships/image" Target="../media/image135.wmf"/><Relationship Id="rId27" Type="http://schemas.openxmlformats.org/officeDocument/2006/relationships/oleObject" Target="../embeddings/oleObject126.bin"/><Relationship Id="rId30" Type="http://schemas.openxmlformats.org/officeDocument/2006/relationships/image" Target="../media/image13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34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29.bin"/><Relationship Id="rId21" Type="http://schemas.openxmlformats.org/officeDocument/2006/relationships/image" Target="../media/image148.wmf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3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31.wmf"/><Relationship Id="rId20" Type="http://schemas.openxmlformats.org/officeDocument/2006/relationships/oleObject" Target="../embeddings/oleObject138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23" Type="http://schemas.openxmlformats.org/officeDocument/2006/relationships/image" Target="../media/image149.wmf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37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46.wmf"/><Relationship Id="rId22" Type="http://schemas.openxmlformats.org/officeDocument/2006/relationships/oleObject" Target="../embeddings/oleObject139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56.wmf"/><Relationship Id="rId26" Type="http://schemas.openxmlformats.org/officeDocument/2006/relationships/image" Target="../media/image160.wmf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53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55.wmf"/><Relationship Id="rId20" Type="http://schemas.openxmlformats.org/officeDocument/2006/relationships/image" Target="../media/image157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9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10" Type="http://schemas.openxmlformats.org/officeDocument/2006/relationships/image" Target="../media/image152.wmf"/><Relationship Id="rId19" Type="http://schemas.openxmlformats.org/officeDocument/2006/relationships/oleObject" Target="../embeddings/oleObject148.bin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54.wmf"/><Relationship Id="rId22" Type="http://schemas.openxmlformats.org/officeDocument/2006/relationships/image" Target="../media/image158.wmf"/><Relationship Id="rId27" Type="http://schemas.openxmlformats.org/officeDocument/2006/relationships/oleObject" Target="../embeddings/oleObject152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67.wmf"/><Relationship Id="rId26" Type="http://schemas.openxmlformats.org/officeDocument/2006/relationships/image" Target="../media/image171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3.bin"/><Relationship Id="rId7" Type="http://schemas.openxmlformats.org/officeDocument/2006/relationships/oleObject" Target="../embeddings/oleObject155.bin"/><Relationship Id="rId12" Type="http://schemas.openxmlformats.org/officeDocument/2006/relationships/oleObject" Target="../embeddings/oleObject158.bin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66.wmf"/><Relationship Id="rId20" Type="http://schemas.openxmlformats.org/officeDocument/2006/relationships/image" Target="../media/image168.wmf"/><Relationship Id="rId29" Type="http://schemas.openxmlformats.org/officeDocument/2006/relationships/oleObject" Target="../embeddings/oleObject167.bin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62.wmf"/><Relationship Id="rId11" Type="http://schemas.openxmlformats.org/officeDocument/2006/relationships/image" Target="../media/image164.wmf"/><Relationship Id="rId24" Type="http://schemas.openxmlformats.org/officeDocument/2006/relationships/image" Target="../media/image170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28" Type="http://schemas.openxmlformats.org/officeDocument/2006/relationships/image" Target="../media/image154.wmf"/><Relationship Id="rId10" Type="http://schemas.openxmlformats.org/officeDocument/2006/relationships/oleObject" Target="../embeddings/oleObject157.bin"/><Relationship Id="rId19" Type="http://schemas.openxmlformats.org/officeDocument/2006/relationships/oleObject" Target="../embeddings/oleObject162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5.wmf"/><Relationship Id="rId22" Type="http://schemas.openxmlformats.org/officeDocument/2006/relationships/image" Target="../media/image169.wmf"/><Relationship Id="rId27" Type="http://schemas.openxmlformats.org/officeDocument/2006/relationships/oleObject" Target="../embeddings/oleObject16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7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5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2711450" y="1340803"/>
            <a:ext cx="6348095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4400" b="1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ch6 z-Transform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711743" y="2780774"/>
            <a:ext cx="596138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--Definition</a:t>
            </a:r>
            <a:endParaRPr lang="en-US" altLang="zh-CN" sz="3600" b="1" strike="noStrike" kern="1200" baseline="0" noProof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--ROC (Region of Converges)</a:t>
            </a:r>
          </a:p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</a:t>
            </a:r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sym typeface="+mn-ea"/>
              </a:rPr>
              <a:t>Inverse z-Transform</a:t>
            </a:r>
          </a:p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--z-Transform Properties</a:t>
            </a:r>
            <a:endParaRPr lang="en-US" altLang="zh-CN" sz="3600" b="1" strike="noStrike" kern="1200" baseline="0" noProof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defTabSz="914400" fontAlgn="base">
              <a:buNone/>
            </a:pPr>
            <a:r>
              <a:rPr lang="en-US" altLang="zh-CN" sz="36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--Transfer Function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endParaRPr lang="zh-CN" altLang="en-US" sz="36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9496" y="274117"/>
            <a:ext cx="7620000" cy="685800"/>
          </a:xfrm>
        </p:spPr>
        <p:txBody>
          <a:bodyPr/>
          <a:lstStyle/>
          <a:p>
            <a:r>
              <a:rPr lang="en-US" altLang="zh-CN" b="1" u="sng" dirty="0"/>
              <a:t>Example</a:t>
            </a:r>
            <a:r>
              <a:rPr lang="en-US" altLang="zh-CN" b="1" dirty="0"/>
              <a:t> - The finite energy sequence	</a:t>
            </a:r>
          </a:p>
        </p:txBody>
      </p: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3317875" y="1291205"/>
          <a:ext cx="5029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Equation" r:id="rId3" imgW="5029200" imgH="939800" progId="Equation.3">
                  <p:embed/>
                </p:oleObj>
              </mc:Choice>
              <mc:Fallback>
                <p:oleObj name="Equation" r:id="rId3" imgW="5029200" imgH="939800" progId="Equation.3">
                  <p:embed/>
                  <p:pic>
                    <p:nvPicPr>
                      <p:cNvPr id="0" name="图片 56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1291205"/>
                        <a:ext cx="5029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3482975" y="3110817"/>
          <a:ext cx="4699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Equation" r:id="rId5" imgW="4699000" imgH="1143000" progId="Equation.3">
                  <p:embed/>
                </p:oleObj>
              </mc:Choice>
              <mc:Fallback>
                <p:oleObj name="Equation" r:id="rId5" imgW="4699000" imgH="1143000" progId="Equation.3">
                  <p:embed/>
                  <p:pic>
                    <p:nvPicPr>
                      <p:cNvPr id="0" name="图片 56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3110817"/>
                        <a:ext cx="4699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4" name="Text Box 6"/>
          <p:cNvSpPr txBox="1">
            <a:spLocks noChangeArrowheads="1"/>
          </p:cNvSpPr>
          <p:nvPr/>
        </p:nvSpPr>
        <p:spPr bwMode="auto">
          <a:xfrm>
            <a:off x="2640014" y="4517708"/>
            <a:ext cx="769143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It converges in the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mean-square sense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2640330" y="2382520"/>
            <a:ext cx="4326255" cy="478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 a DTFT given by	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1559496" y="5301208"/>
            <a:ext cx="8568952" cy="929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However, </a:t>
            </a:r>
            <a:r>
              <a:rPr lang="en-US" altLang="zh-CN" sz="2800" dirty="0" err="1"/>
              <a:t>h</a:t>
            </a:r>
            <a:r>
              <a:rPr lang="en-US" altLang="zh-CN" sz="2800" baseline="-25000" dirty="0" err="1"/>
              <a:t>LP</a:t>
            </a:r>
            <a:r>
              <a:rPr lang="en-US" altLang="zh-CN" sz="2800" dirty="0"/>
              <a:t>[n] does not have a </a:t>
            </a:r>
            <a:r>
              <a:rPr lang="en-US" altLang="zh-CN" sz="2800" b="1" i="1" dirty="0">
                <a:sym typeface="+mn-ea"/>
              </a:rPr>
              <a:t>z</a:t>
            </a:r>
            <a:r>
              <a:rPr lang="en-US" altLang="zh-CN" sz="2800" dirty="0"/>
              <a:t>-transform as it is not absolutely summable for any value of </a:t>
            </a:r>
            <a:r>
              <a:rPr lang="en-US" altLang="zh-CN" sz="2800" i="1" dirty="0"/>
              <a:t>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  <p:bldP spid="165894" grpId="0" bldLvl="0" animBg="1" autoUpdateAnimBg="0"/>
      <p:bldP spid="165895" grpId="0" bldLvl="0" animBg="1" autoUpdateAnimBg="0"/>
      <p:bldP spid="23961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9457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342188" cy="972185"/>
          </a:xfrm>
        </p:spPr>
        <p:txBody>
          <a:bodyPr anchor="b"/>
          <a:lstStyle/>
          <a:p>
            <a:r>
              <a:rPr lang="en-US" altLang="zh-CN" sz="3600" b="1" dirty="0">
                <a:latin typeface="Comic Sans MS" panose="030F0702030302020204" pitchFamily="2" charset="0"/>
              </a:rPr>
              <a:t>Commonly Used</a:t>
            </a:r>
            <a:r>
              <a:rPr lang="en-US" altLang="zh-CN" sz="3600" b="1" i="1" dirty="0">
                <a:latin typeface="Comic Sans MS" panose="030F0702030302020204" pitchFamily="2" charset="0"/>
              </a:rPr>
              <a:t> </a:t>
            </a:r>
            <a:r>
              <a:rPr lang="en-US" altLang="zh-CN" sz="3600" b="1" dirty="0">
                <a:latin typeface="Comic Sans MS" panose="030F0702030302020204" pitchFamily="2" charset="0"/>
              </a:rPr>
              <a:t>z-transform</a:t>
            </a:r>
          </a:p>
        </p:txBody>
      </p:sp>
      <p:pic>
        <p:nvPicPr>
          <p:cNvPr id="19459" name="内容占位符 19458" descr="Table3_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823" y="1038860"/>
            <a:ext cx="7848600" cy="5661025"/>
          </a:xfrm>
        </p:spPr>
      </p:pic>
      <p:sp>
        <p:nvSpPr>
          <p:cNvPr id="8" name="矩形 7"/>
          <p:cNvSpPr/>
          <p:nvPr/>
        </p:nvSpPr>
        <p:spPr>
          <a:xfrm>
            <a:off x="9984423" y="55168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20481"/>
          <p:cNvSpPr>
            <a:spLocks noGrp="1"/>
          </p:cNvSpPr>
          <p:nvPr>
            <p:ph type="title"/>
          </p:nvPr>
        </p:nvSpPr>
        <p:spPr>
          <a:xfrm>
            <a:off x="1415415" y="116840"/>
            <a:ext cx="7381875" cy="974725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6.2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</a:p>
        </p:txBody>
      </p:sp>
      <p:sp>
        <p:nvSpPr>
          <p:cNvPr id="20483" name="文本占位符 20482"/>
          <p:cNvSpPr>
            <a:spLocks noGrp="1"/>
          </p:cNvSpPr>
          <p:nvPr>
            <p:ph type="body" sz="half" idx="1"/>
          </p:nvPr>
        </p:nvSpPr>
        <p:spPr>
          <a:xfrm>
            <a:off x="479376" y="1211580"/>
            <a:ext cx="10657184" cy="1990090"/>
          </a:xfrm>
        </p:spPr>
        <p:txBody>
          <a:bodyPr anchor="t"/>
          <a:lstStyle/>
          <a:p>
            <a:r>
              <a:rPr lang="en-US" altLang="zh-CN" b="1" kern="1200" dirty="0">
                <a:latin typeface="Comic Sans MS" panose="030F0702030302020204" pitchFamily="2" charset="0"/>
              </a:rPr>
              <a:t>In the case of LTI discrete-time systems we are concerned with in this course, all pertinent z-transforms are </a:t>
            </a:r>
            <a:r>
              <a:rPr lang="en-US" altLang="zh-CN" b="1" kern="1200" dirty="0">
                <a:solidFill>
                  <a:srgbClr val="FF0000"/>
                </a:solidFill>
                <a:latin typeface="Comic Sans MS" panose="030F0702030302020204" pitchFamily="2" charset="0"/>
              </a:rPr>
              <a:t>rational functions</a:t>
            </a:r>
            <a:r>
              <a:rPr lang="en-US" altLang="zh-CN" b="1" kern="1200" dirty="0">
                <a:latin typeface="Comic Sans MS" panose="030F0702030302020204" pitchFamily="2" charset="0"/>
              </a:rPr>
              <a:t> of z</a:t>
            </a:r>
            <a:r>
              <a:rPr lang="en-US" altLang="zh-CN" b="1" kern="1200" baseline="30000" dirty="0">
                <a:latin typeface="Comic Sans MS" panose="030F0702030302020204" pitchFamily="2" charset="0"/>
              </a:rPr>
              <a:t>-1</a:t>
            </a:r>
            <a:r>
              <a:rPr lang="en-US" altLang="zh-CN" b="1" kern="1200" dirty="0">
                <a:latin typeface="Comic Sans MS" panose="030F0702030302020204" pitchFamily="2" charset="0"/>
              </a:rPr>
              <a:t>.</a:t>
            </a:r>
          </a:p>
          <a:p>
            <a:r>
              <a:rPr lang="en-US" altLang="zh-CN" b="1" kern="1200" dirty="0">
                <a:latin typeface="Comic Sans MS" panose="030F0702030302020204" pitchFamily="2" charset="0"/>
              </a:rPr>
              <a:t>That is, they are ratios of two polynomials in z</a:t>
            </a:r>
            <a:r>
              <a:rPr lang="en-US" altLang="zh-CN" b="1" kern="1200" baseline="30000" dirty="0">
                <a:latin typeface="Comic Sans MS" panose="030F0702030302020204" pitchFamily="2" charset="0"/>
              </a:rPr>
              <a:t>-1</a:t>
            </a:r>
            <a:r>
              <a:rPr lang="en-US" altLang="zh-CN" b="1" kern="1200" dirty="0">
                <a:latin typeface="Comic Sans MS" panose="030F0702030302020204" pitchFamily="2" charset="0"/>
              </a:rPr>
              <a:t> :</a:t>
            </a:r>
          </a:p>
        </p:txBody>
      </p:sp>
      <p:graphicFrame>
        <p:nvGraphicFramePr>
          <p:cNvPr id="20484" name="内容占位符 2048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4361037"/>
              </p:ext>
            </p:extLst>
          </p:nvPr>
        </p:nvGraphicFramePr>
        <p:xfrm>
          <a:off x="1919536" y="3429000"/>
          <a:ext cx="75612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r:id="rId3" imgW="9105900" imgH="1219200" progId="Equation.3">
                  <p:embed/>
                </p:oleObj>
              </mc:Choice>
              <mc:Fallback>
                <p:oleObj r:id="rId3" imgW="9105900" imgH="1219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536" y="3429000"/>
                        <a:ext cx="7561263" cy="1012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1505"/>
          <p:cNvSpPr>
            <a:spLocks noGrp="1"/>
          </p:cNvSpPr>
          <p:nvPr>
            <p:ph type="title"/>
          </p:nvPr>
        </p:nvSpPr>
        <p:spPr>
          <a:xfrm>
            <a:off x="1199515" y="-27305"/>
            <a:ext cx="6870700" cy="1116013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6.2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</a:p>
        </p:txBody>
      </p:sp>
      <p:sp>
        <p:nvSpPr>
          <p:cNvPr id="21507" name="文本占位符 21506"/>
          <p:cNvSpPr>
            <a:spLocks noGrp="1"/>
          </p:cNvSpPr>
          <p:nvPr>
            <p:ph type="body" sz="half" idx="1"/>
          </p:nvPr>
        </p:nvSpPr>
        <p:spPr>
          <a:xfrm>
            <a:off x="1199515" y="1196975"/>
            <a:ext cx="8702675" cy="1029970"/>
          </a:xfrm>
        </p:spPr>
        <p:txBody>
          <a:bodyPr anchor="t"/>
          <a:lstStyle/>
          <a:p>
            <a:r>
              <a:rPr lang="en-US" altLang="zh-CN" b="1" kern="1200">
                <a:latin typeface="Comic Sans MS" panose="030F0702030302020204" pitchFamily="2" charset="0"/>
              </a:rPr>
              <a:t>A rational </a:t>
            </a:r>
            <a:r>
              <a:rPr lang="en-US" altLang="zh-CN" b="1" i="1" kern="1200">
                <a:latin typeface="Comic Sans MS" panose="030F0702030302020204" pitchFamily="2" charset="0"/>
              </a:rPr>
              <a:t>z</a:t>
            </a:r>
            <a:r>
              <a:rPr lang="en-US" altLang="zh-CN" b="1" kern="1200">
                <a:latin typeface="Comic Sans MS" panose="030F0702030302020204" pitchFamily="2" charset="0"/>
              </a:rPr>
              <a:t>-transform can be alternately written in factored form as:</a:t>
            </a:r>
          </a:p>
          <a:p>
            <a:endParaRPr lang="en-US" altLang="zh-CN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21508" name="内容占位符 2150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03563" y="2465705"/>
          <a:ext cx="388778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r:id="rId3" imgW="4191000" imgH="1346200" progId="Equation.3">
                  <p:embed/>
                </p:oleObj>
              </mc:Choice>
              <mc:Fallback>
                <p:oleObj r:id="rId3" imgW="4191000" imgH="1346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3563" y="2465705"/>
                        <a:ext cx="3887787" cy="12477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内容占位符 2150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007485" y="4136390"/>
          <a:ext cx="4163695" cy="1337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r:id="rId5" imgW="4191000" imgH="1346200" progId="Equation.3">
                  <p:embed/>
                </p:oleObj>
              </mc:Choice>
              <mc:Fallback>
                <p:oleObj r:id="rId5" imgW="4191000" imgH="1346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7485" y="4136390"/>
                        <a:ext cx="4163695" cy="133731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22529"/>
          <p:cNvSpPr>
            <a:spLocks noGrp="1"/>
          </p:cNvSpPr>
          <p:nvPr>
            <p:ph type="title"/>
          </p:nvPr>
        </p:nvSpPr>
        <p:spPr>
          <a:xfrm>
            <a:off x="1775460" y="116840"/>
            <a:ext cx="6870700" cy="973138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6.2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</a:p>
        </p:txBody>
      </p:sp>
      <p:sp>
        <p:nvSpPr>
          <p:cNvPr id="22531" name="内容占位符 22530"/>
          <p:cNvSpPr>
            <a:spLocks noGrp="1"/>
          </p:cNvSpPr>
          <p:nvPr>
            <p:ph idx="1"/>
          </p:nvPr>
        </p:nvSpPr>
        <p:spPr>
          <a:xfrm>
            <a:off x="535940" y="1269365"/>
            <a:ext cx="10490200" cy="1979930"/>
          </a:xfrm>
        </p:spPr>
        <p:txBody>
          <a:bodyPr anchor="t"/>
          <a:lstStyle/>
          <a:p>
            <a:r>
              <a:rPr lang="en-US" altLang="zh-CN" b="1" dirty="0">
                <a:latin typeface="Comic Sans MS" panose="030F0702030302020204" pitchFamily="2" charset="0"/>
              </a:rPr>
              <a:t>At a root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2" charset="0"/>
              </a:rPr>
              <a:t>z=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2" charset="0"/>
                <a:sym typeface="Symbol" panose="05050102010706020507" pitchFamily="2" charset="2"/>
              </a:rPr>
              <a:t></a:t>
            </a:r>
            <a:r>
              <a:rPr lang="en-US" altLang="zh-CN" b="1" baseline="-25000" dirty="0">
                <a:solidFill>
                  <a:srgbClr val="FF0000"/>
                </a:solidFill>
                <a:latin typeface="Comic Sans MS" panose="030F0702030302020204" pitchFamily="2" charset="0"/>
                <a:sym typeface="Symbol" panose="05050102010706020507" pitchFamily="2" charset="2"/>
              </a:rPr>
              <a:t>l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2" charset="0"/>
              </a:rPr>
              <a:t> </a:t>
            </a:r>
            <a:r>
              <a:rPr lang="en-US" altLang="zh-CN" b="1" dirty="0">
                <a:latin typeface="Comic Sans MS" panose="030F0702030302020204" pitchFamily="2" charset="0"/>
              </a:rPr>
              <a:t>of the numerator polynomial G(</a:t>
            </a:r>
            <a:r>
              <a:rPr lang="en-US" altLang="zh-CN" b="1" dirty="0">
                <a:latin typeface="Comic Sans MS" panose="030F0702030302020204" pitchFamily="2" charset="0"/>
                <a:sym typeface="Symbol" panose="05050102010706020507" pitchFamily="2" charset="2"/>
              </a:rPr>
              <a:t></a:t>
            </a:r>
            <a:r>
              <a:rPr lang="en-US" altLang="zh-CN" b="1" baseline="-25000" dirty="0">
                <a:latin typeface="Comic Sans MS" panose="030F0702030302020204" pitchFamily="2" charset="0"/>
                <a:sym typeface="Symbol" panose="05050102010706020507" pitchFamily="2" charset="2"/>
              </a:rPr>
              <a:t>l</a:t>
            </a:r>
            <a:r>
              <a:rPr lang="en-US" altLang="zh-CN" b="1" dirty="0">
                <a:latin typeface="Comic Sans MS" panose="030F0702030302020204" pitchFamily="2" charset="0"/>
              </a:rPr>
              <a:t>)=0, these values of z are known as the </a:t>
            </a:r>
            <a:r>
              <a:rPr lang="en-US" altLang="zh-CN" b="1" dirty="0">
                <a:solidFill>
                  <a:srgbClr val="FF0066"/>
                </a:solidFill>
                <a:latin typeface="Comic Sans MS" panose="030F0702030302020204" pitchFamily="2" charset="0"/>
              </a:rPr>
              <a:t>zeros</a:t>
            </a:r>
            <a:r>
              <a:rPr lang="en-US" altLang="zh-CN" b="1" dirty="0">
                <a:latin typeface="Comic Sans MS" panose="030F0702030302020204" pitchFamily="2" charset="0"/>
              </a:rPr>
              <a:t> of G(z).</a:t>
            </a:r>
          </a:p>
          <a:p>
            <a:r>
              <a:rPr lang="en-US" altLang="zh-CN" b="1" dirty="0">
                <a:latin typeface="Comic Sans MS" panose="030F0702030302020204" pitchFamily="2" charset="0"/>
              </a:rPr>
              <a:t>At a root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2" charset="0"/>
              </a:rPr>
              <a:t>z=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2" charset="0"/>
                <a:sym typeface="Symbol" panose="05050102010706020507" pitchFamily="2" charset="2"/>
              </a:rPr>
              <a:t></a:t>
            </a:r>
            <a:r>
              <a:rPr lang="en-US" altLang="zh-CN" b="1" baseline="-25000" dirty="0">
                <a:solidFill>
                  <a:srgbClr val="FF0000"/>
                </a:solidFill>
                <a:latin typeface="Comic Sans MS" panose="030F0702030302020204" pitchFamily="2" charset="0"/>
                <a:sym typeface="Symbol" panose="05050102010706020507" pitchFamily="2" charset="2"/>
              </a:rPr>
              <a:t>l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2" charset="0"/>
              </a:rPr>
              <a:t> </a:t>
            </a:r>
            <a:r>
              <a:rPr lang="en-US" altLang="zh-CN" b="1" dirty="0">
                <a:latin typeface="Comic Sans MS" panose="030F0702030302020204" pitchFamily="2" charset="0"/>
              </a:rPr>
              <a:t>of the denominator polynomial  G(</a:t>
            </a:r>
            <a:r>
              <a:rPr lang="en-US" altLang="zh-CN" b="1" dirty="0">
                <a:latin typeface="Comic Sans MS" panose="030F0702030302020204" pitchFamily="2" charset="0"/>
                <a:sym typeface="Symbol" panose="05050102010706020507" pitchFamily="2" charset="2"/>
              </a:rPr>
              <a:t></a:t>
            </a:r>
            <a:r>
              <a:rPr lang="en-US" altLang="zh-CN" b="1" baseline="-25000" dirty="0">
                <a:latin typeface="Comic Sans MS" panose="030F0702030302020204" pitchFamily="2" charset="0"/>
                <a:sym typeface="Symbol" panose="05050102010706020507" pitchFamily="2" charset="2"/>
              </a:rPr>
              <a:t>l</a:t>
            </a:r>
            <a:r>
              <a:rPr lang="en-US" altLang="zh-CN" b="1" dirty="0">
                <a:latin typeface="Comic Sans MS" panose="030F0702030302020204" pitchFamily="2" charset="0"/>
              </a:rPr>
              <a:t>)</a:t>
            </a:r>
            <a:r>
              <a:rPr lang="en-US" altLang="zh-CN" b="1" dirty="0">
                <a:latin typeface="Comic Sans MS" panose="030F0702030302020204" pitchFamily="2" charset="0"/>
                <a:sym typeface="Symbol" panose="05050102010706020507" pitchFamily="2" charset="2"/>
              </a:rPr>
              <a:t></a:t>
            </a:r>
            <a:r>
              <a:rPr lang="en-US" altLang="zh-CN" b="1" dirty="0">
                <a:latin typeface="Comic Sans MS" panose="030F0702030302020204" pitchFamily="2" charset="0"/>
              </a:rPr>
              <a:t>, these values of z are known as the</a:t>
            </a:r>
            <a:r>
              <a:rPr lang="en-US" altLang="zh-CN" b="1" dirty="0">
                <a:solidFill>
                  <a:srgbClr val="FF0066"/>
                </a:solidFill>
                <a:latin typeface="Comic Sans MS" panose="030F0702030302020204" pitchFamily="2" charset="0"/>
              </a:rPr>
              <a:t> poles</a:t>
            </a:r>
            <a:r>
              <a:rPr lang="en-US" altLang="zh-CN" b="1" dirty="0">
                <a:latin typeface="Comic Sans MS" panose="030F0702030302020204" pitchFamily="2" charset="0"/>
              </a:rPr>
              <a:t> of G(z).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aphicFrame>
        <p:nvGraphicFramePr>
          <p:cNvPr id="23556" name="内容占位符 2355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63951640"/>
              </p:ext>
            </p:extLst>
          </p:nvPr>
        </p:nvGraphicFramePr>
        <p:xfrm>
          <a:off x="3762375" y="3249930"/>
          <a:ext cx="4037330" cy="122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r:id="rId3" imgW="5054600" imgH="1346200" progId="Equation.3">
                  <p:embed/>
                </p:oleObj>
              </mc:Choice>
              <mc:Fallback>
                <p:oleObj r:id="rId3" imgW="5054600" imgH="1346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62375" y="3249930"/>
                        <a:ext cx="4037330" cy="12274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矩形 23556"/>
          <p:cNvSpPr/>
          <p:nvPr/>
        </p:nvSpPr>
        <p:spPr>
          <a:xfrm>
            <a:off x="535940" y="4563110"/>
            <a:ext cx="8290560" cy="150304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G(z) has M finite zeros and N finite poles: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charset="0"/>
              <a:buChar char="ü"/>
            </a:pPr>
            <a:r>
              <a:rPr lang="en-US" altLang="zh-CN" sz="2400" b="1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If N&gt;M there are additional 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N-M zeros</a:t>
            </a:r>
            <a:r>
              <a:rPr lang="en-US" altLang="zh-CN" sz="2400" b="1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at z=0 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charset="0"/>
              <a:buChar char="ü"/>
            </a:pPr>
            <a:r>
              <a:rPr lang="en-US" altLang="zh-CN" sz="2400" b="1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If N&lt;M there are additional 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M-N poles</a:t>
            </a:r>
            <a:r>
              <a:rPr lang="en-US" altLang="zh-CN" sz="2400" b="1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at z=0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  <p:bldP spid="2355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6625"/>
          <p:cNvSpPr>
            <a:spLocks noGrp="1"/>
          </p:cNvSpPr>
          <p:nvPr>
            <p:ph type="title"/>
          </p:nvPr>
        </p:nvSpPr>
        <p:spPr>
          <a:xfrm>
            <a:off x="1127125" y="189230"/>
            <a:ext cx="7865745" cy="788670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6.2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</a:p>
        </p:txBody>
      </p:sp>
      <p:pic>
        <p:nvPicPr>
          <p:cNvPr id="26627" name="内容占位符 2662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9470" y="1196975"/>
            <a:ext cx="6038215" cy="4617085"/>
          </a:xfrm>
        </p:spPr>
      </p:pic>
      <p:sp>
        <p:nvSpPr>
          <p:cNvPr id="26628" name="文本框 26627"/>
          <p:cNvSpPr txBox="1"/>
          <p:nvPr/>
        </p:nvSpPr>
        <p:spPr>
          <a:xfrm>
            <a:off x="6976745" y="3975735"/>
            <a:ext cx="395795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poles z=0.4</a:t>
            </a:r>
            <a:r>
              <a:rPr lang="en-US" altLang="zh-CN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Times New Roman" panose="02020603050405020304" pitchFamily="18" charset="0"/>
              </a:rPr>
              <a:t>±j0.6928</a:t>
            </a:r>
          </a:p>
          <a:p>
            <a:pPr lvl="0">
              <a:spcBef>
                <a:spcPct val="50000"/>
              </a:spcBef>
            </a:pPr>
            <a:r>
              <a:rPr lang="en-US" altLang="zh-CN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Times New Roman" panose="02020603050405020304" pitchFamily="18" charset="0"/>
              </a:rPr>
              <a:t>zeros z=</a:t>
            </a:r>
            <a:r>
              <a:rPr lang="en-US" altLang="zh-CN" sz="2800" b="1" dirty="0">
                <a:solidFill>
                  <a:srgbClr val="3366CC"/>
                </a:solidFill>
                <a:latin typeface="Comic Sans MS" panose="030F0702030302020204" pitchFamily="2" charset="0"/>
                <a:ea typeface="Times New Roman" panose="02020603050405020304" pitchFamily="18" charset="0"/>
              </a:rPr>
              <a:t>1.2±</a:t>
            </a:r>
            <a:r>
              <a:rPr lang="en-US" altLang="zh-CN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j1.2</a:t>
            </a:r>
          </a:p>
        </p:txBody>
      </p:sp>
      <p:graphicFrame>
        <p:nvGraphicFramePr>
          <p:cNvPr id="25604" name="内容占位符 25603"/>
          <p:cNvGraphicFramePr>
            <a:graphicFrameLocks noGrp="1" noChangeAspect="1"/>
          </p:cNvGraphicFramePr>
          <p:nvPr>
            <p:ph sz="half" idx="2"/>
          </p:nvPr>
        </p:nvGraphicFramePr>
        <p:xfrm>
          <a:off x="6877527" y="1824832"/>
          <a:ext cx="4319270" cy="1132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r:id="rId4" imgW="1600200" imgH="419100" progId="Equation.DSMT4">
                  <p:embed/>
                </p:oleObj>
              </mc:Choice>
              <mc:Fallback>
                <p:oleObj r:id="rId4" imgW="1600200" imgH="4191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77527" y="1824832"/>
                        <a:ext cx="4319270" cy="11322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39470" y="1196975"/>
            <a:ext cx="20523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>
                <a:solidFill>
                  <a:schemeClr val="tx1"/>
                </a:solidFill>
                <a:latin typeface="Comic Sans MS" panose="030F0702030302020204" pitchFamily="2" charset="0"/>
                <a:sym typeface="+mn-ea"/>
              </a:rPr>
              <a:t>20log</a:t>
            </a:r>
            <a:r>
              <a:rPr lang="en-US" altLang="zh-CN" sz="2400" b="1" baseline="-25000">
                <a:solidFill>
                  <a:schemeClr val="tx1"/>
                </a:solidFill>
                <a:latin typeface="Comic Sans MS" panose="030F0702030302020204" pitchFamily="2" charset="0"/>
                <a:sym typeface="+mn-ea"/>
              </a:rPr>
              <a:t>10</a:t>
            </a:r>
            <a:r>
              <a:rPr lang="en-US" altLang="zh-CN" sz="2400" b="1">
                <a:solidFill>
                  <a:schemeClr val="tx1"/>
                </a:solidFill>
                <a:latin typeface="Comic Sans MS" panose="030F0702030302020204" pitchFamily="2" charset="0"/>
                <a:sym typeface="+mn-ea"/>
              </a:rPr>
              <a:t>|G(z)|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8673"/>
          <p:cNvSpPr>
            <a:spLocks noGrp="1"/>
          </p:cNvSpPr>
          <p:nvPr>
            <p:ph type="title"/>
          </p:nvPr>
        </p:nvSpPr>
        <p:spPr>
          <a:xfrm>
            <a:off x="983615" y="332740"/>
            <a:ext cx="9272905" cy="607060"/>
          </a:xfrm>
        </p:spPr>
        <p:txBody>
          <a:bodyPr anchor="b"/>
          <a:lstStyle/>
          <a:p>
            <a:r>
              <a:rPr lang="en-US" altLang="zh-CN" b="1" dirty="0">
                <a:latin typeface="Comic Sans MS" panose="030F0702030302020204" pitchFamily="2" charset="0"/>
              </a:rPr>
              <a:t>6.3 ROC of a Rational</a:t>
            </a:r>
            <a:r>
              <a:rPr lang="en-US" altLang="zh-CN" b="1" i="1" dirty="0">
                <a:latin typeface="Comic Sans MS" panose="030F0702030302020204" pitchFamily="2" charset="0"/>
              </a:rPr>
              <a:t> </a:t>
            </a:r>
            <a:r>
              <a:rPr lang="en-US" altLang="zh-CN" b="1" dirty="0">
                <a:latin typeface="Comic Sans MS" panose="030F0702030302020204" pitchFamily="2" charset="0"/>
              </a:rPr>
              <a:t>z-transform</a:t>
            </a:r>
          </a:p>
        </p:txBody>
      </p:sp>
      <p:sp>
        <p:nvSpPr>
          <p:cNvPr id="28675" name="内容占位符 28674"/>
          <p:cNvSpPr>
            <a:spLocks noGrp="1"/>
          </p:cNvSpPr>
          <p:nvPr>
            <p:ph idx="1"/>
          </p:nvPr>
        </p:nvSpPr>
        <p:spPr>
          <a:xfrm>
            <a:off x="401320" y="1125220"/>
            <a:ext cx="10296525" cy="2783840"/>
          </a:xfrm>
        </p:spPr>
        <p:txBody>
          <a:bodyPr anchor="t"/>
          <a:lstStyle/>
          <a:p>
            <a:r>
              <a:rPr lang="en-US" altLang="zh-CN" b="1" dirty="0">
                <a:latin typeface="Comic Sans MS" panose="030F0702030302020204" pitchFamily="2" charset="0"/>
              </a:rPr>
              <a:t>If the ROC of a z-transform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2" charset="0"/>
              </a:rPr>
              <a:t>includes</a:t>
            </a:r>
            <a:r>
              <a:rPr lang="en-US" altLang="zh-CN" b="1" dirty="0">
                <a:latin typeface="Comic Sans MS" panose="030F0702030302020204" pitchFamily="2" charset="0"/>
              </a:rPr>
              <a:t> the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2" charset="0"/>
              </a:rPr>
              <a:t>unit circle</a:t>
            </a:r>
            <a:r>
              <a:rPr lang="en-US" altLang="zh-CN" b="1" dirty="0">
                <a:latin typeface="Comic Sans MS" panose="030F0702030302020204" pitchFamily="2" charset="0"/>
              </a:rPr>
              <a:t>, the DTFT of the sequence is obtained by simply evaluating the z-transform on the unit circle.</a:t>
            </a:r>
          </a:p>
          <a:p>
            <a:r>
              <a:rPr lang="en-US" altLang="zh-CN" dirty="0">
                <a:latin typeface="Comic Sans MS" panose="030F0702030302020204" pitchFamily="2" charset="0"/>
                <a:sym typeface="+mn-ea"/>
              </a:rPr>
              <a:t>To understand the relationship between the poles and the ROC, it is instructive to examine the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sym typeface="+mn-ea"/>
              </a:rPr>
              <a:t>pole-zero plot</a:t>
            </a:r>
            <a:r>
              <a:rPr lang="en-US" altLang="zh-CN" dirty="0">
                <a:latin typeface="Comic Sans MS" panose="030F0702030302020204" pitchFamily="2" charset="0"/>
                <a:sym typeface="+mn-ea"/>
              </a:rPr>
              <a:t> of a z-transform.</a:t>
            </a:r>
            <a:endParaRPr lang="en-US" altLang="zh-CN" b="1" dirty="0">
              <a:latin typeface="Comic Sans MS" panose="030F0702030302020204" pitchFamily="2" charset="0"/>
            </a:endParaRPr>
          </a:p>
        </p:txBody>
      </p:sp>
      <p:sp>
        <p:nvSpPr>
          <p:cNvPr id="6" name="内容占位符 27650">
            <a:extLst>
              <a:ext uri="{FF2B5EF4-FFF2-40B4-BE49-F238E27FC236}">
                <a16:creationId xmlns:a16="http://schemas.microsoft.com/office/drawing/2014/main" id="{A1A10DF8-F6CF-493F-BAC9-0C9A3266DFE0}"/>
              </a:ext>
            </a:extLst>
          </p:cNvPr>
          <p:cNvSpPr txBox="1">
            <a:spLocks/>
          </p:cNvSpPr>
          <p:nvPr/>
        </p:nvSpPr>
        <p:spPr bwMode="auto">
          <a:xfrm>
            <a:off x="479376" y="4365104"/>
            <a:ext cx="11062335" cy="163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zh-CN" altLang="en-US" kern="0">
                <a:latin typeface="Comic Sans MS" panose="030F0702030302020204" pitchFamily="2" charset="0"/>
              </a:rPr>
              <a:t>有限长序列</a:t>
            </a:r>
            <a:r>
              <a:rPr lang="en-US" altLang="zh-CN" kern="0">
                <a:latin typeface="Comic Sans MS" panose="030F0702030302020204" pitchFamily="2" charset="0"/>
              </a:rPr>
              <a:t>z</a:t>
            </a:r>
            <a:r>
              <a:rPr lang="zh-CN" altLang="en-US" kern="0">
                <a:latin typeface="Comic Sans MS" panose="030F0702030302020204" pitchFamily="2" charset="0"/>
              </a:rPr>
              <a:t>变换的</a:t>
            </a:r>
            <a:r>
              <a:rPr lang="en-US" altLang="zh-CN" kern="0">
                <a:latin typeface="Comic Sans MS" panose="030F0702030302020204" pitchFamily="2" charset="0"/>
              </a:rPr>
              <a:t>ROC</a:t>
            </a:r>
            <a:r>
              <a:rPr lang="zh-CN" altLang="en-US" kern="0">
                <a:latin typeface="Comic Sans MS" panose="030F0702030302020204" pitchFamily="2" charset="0"/>
              </a:rPr>
              <a:t>为整个</a:t>
            </a:r>
            <a:r>
              <a:rPr lang="en-US" altLang="zh-CN" kern="0">
                <a:latin typeface="Comic Sans MS" panose="030F0702030302020204" pitchFamily="2" charset="0"/>
              </a:rPr>
              <a:t>z</a:t>
            </a:r>
            <a:r>
              <a:rPr lang="zh-CN" altLang="en-US" kern="0">
                <a:latin typeface="Comic Sans MS" panose="030F0702030302020204" pitchFamily="2" charset="0"/>
              </a:rPr>
              <a:t>平面，可能要去掉</a:t>
            </a:r>
            <a:r>
              <a:rPr lang="en-US" altLang="zh-CN" kern="0">
                <a:latin typeface="Comic Sans MS" panose="030F0702030302020204" pitchFamily="2" charset="0"/>
              </a:rPr>
              <a:t>0</a:t>
            </a:r>
            <a:r>
              <a:rPr lang="zh-CN" altLang="en-US" kern="0">
                <a:latin typeface="Comic Sans MS" panose="030F0702030302020204" pitchFamily="2" charset="0"/>
              </a:rPr>
              <a:t>或无穷大；</a:t>
            </a:r>
          </a:p>
          <a:p>
            <a:pPr lvl="1"/>
            <a:r>
              <a:rPr lang="zh-CN" altLang="en-US" kern="0">
                <a:latin typeface="Comic Sans MS" panose="030F0702030302020204" pitchFamily="2" charset="0"/>
              </a:rPr>
              <a:t>右边序列的</a:t>
            </a:r>
            <a:r>
              <a:rPr lang="en-US" altLang="zh-CN" kern="0">
                <a:latin typeface="Comic Sans MS" panose="030F0702030302020204" pitchFamily="2" charset="0"/>
                <a:sym typeface="+mn-ea"/>
              </a:rPr>
              <a:t>z</a:t>
            </a:r>
            <a:r>
              <a:rPr lang="zh-CN" altLang="en-US" kern="0">
                <a:latin typeface="Comic Sans MS" panose="030F0702030302020204" pitchFamily="2" charset="0"/>
                <a:sym typeface="+mn-ea"/>
              </a:rPr>
              <a:t>变换的</a:t>
            </a:r>
            <a:r>
              <a:rPr lang="en-US" altLang="zh-CN" kern="0">
                <a:latin typeface="Comic Sans MS" panose="030F0702030302020204" pitchFamily="2" charset="0"/>
                <a:sym typeface="+mn-ea"/>
              </a:rPr>
              <a:t>ROC</a:t>
            </a:r>
            <a:r>
              <a:rPr lang="zh-CN" altLang="en-US" kern="0">
                <a:latin typeface="Comic Sans MS" panose="030F0702030302020204" pitchFamily="2" charset="0"/>
                <a:sym typeface="+mn-ea"/>
              </a:rPr>
              <a:t>为离原点最远极点的圆外部；</a:t>
            </a:r>
          </a:p>
          <a:p>
            <a:pPr lvl="1"/>
            <a:r>
              <a:rPr lang="zh-CN" altLang="en-US" kern="0">
                <a:latin typeface="Comic Sans MS" panose="030F0702030302020204" pitchFamily="2" charset="0"/>
                <a:sym typeface="+mn-ea"/>
              </a:rPr>
              <a:t>左边序列的</a:t>
            </a:r>
            <a:r>
              <a:rPr lang="en-US" altLang="zh-CN" kern="0">
                <a:latin typeface="Comic Sans MS" panose="030F0702030302020204" pitchFamily="2" charset="0"/>
                <a:sym typeface="+mn-ea"/>
              </a:rPr>
              <a:t>z</a:t>
            </a:r>
            <a:r>
              <a:rPr lang="zh-CN" altLang="en-US" kern="0">
                <a:latin typeface="Comic Sans MS" panose="030F0702030302020204" pitchFamily="2" charset="0"/>
                <a:sym typeface="+mn-ea"/>
              </a:rPr>
              <a:t>变换的</a:t>
            </a:r>
            <a:r>
              <a:rPr lang="en-US" altLang="zh-CN" kern="0">
                <a:latin typeface="Comic Sans MS" panose="030F0702030302020204" pitchFamily="2" charset="0"/>
                <a:sym typeface="+mn-ea"/>
              </a:rPr>
              <a:t>ROC</a:t>
            </a:r>
            <a:r>
              <a:rPr lang="zh-CN" altLang="en-US" kern="0">
                <a:latin typeface="Comic Sans MS" panose="030F0702030302020204" pitchFamily="2" charset="0"/>
                <a:sym typeface="+mn-ea"/>
              </a:rPr>
              <a:t>为离原点最近极点的圆内部；</a:t>
            </a:r>
            <a:endParaRPr lang="zh-CN" altLang="en-US" kern="0" dirty="0">
              <a:latin typeface="Comic Sans MS" panose="030F0702030302020204" pitchFamily="2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  <p:bldP spid="6" grpId="0" build="p"/>
      <p:bldP spid="6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30722"/>
          <p:cNvSpPr>
            <a:spLocks noGrp="1"/>
          </p:cNvSpPr>
          <p:nvPr>
            <p:ph idx="1"/>
          </p:nvPr>
        </p:nvSpPr>
        <p:spPr>
          <a:xfrm>
            <a:off x="730885" y="1240790"/>
            <a:ext cx="10148570" cy="600075"/>
          </a:xfrm>
        </p:spPr>
        <p:txBody>
          <a:bodyPr anchor="t"/>
          <a:lstStyle/>
          <a:p>
            <a:r>
              <a:rPr lang="en-US" altLang="zh-CN" b="1">
                <a:latin typeface="Comic Sans MS" panose="030F0702030302020204" pitchFamily="2" charset="0"/>
              </a:rPr>
              <a:t>Consider the pole-zero plot of the z-transform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2" charset="0"/>
              </a:rPr>
              <a:t>μ(z)</a:t>
            </a:r>
          </a:p>
        </p:txBody>
      </p:sp>
      <p:pic>
        <p:nvPicPr>
          <p:cNvPr id="30724" name="图片 307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785" y="1949450"/>
            <a:ext cx="5390515" cy="362394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725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r:id="rId5" imgW="915035" imgH="215900" progId="Equation.KSEE3">
                  <p:embed/>
                </p:oleObj>
              </mc:Choice>
              <mc:Fallback>
                <p:oleObj r:id="rId5" imgW="915035" imgH="215900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3" name="标题 28673"/>
          <p:cNvSpPr>
            <a:spLocks noGrp="1"/>
          </p:cNvSpPr>
          <p:nvPr>
            <p:ph type="title"/>
          </p:nvPr>
        </p:nvSpPr>
        <p:spPr>
          <a:xfrm>
            <a:off x="983615" y="332740"/>
            <a:ext cx="9272905" cy="607060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6.3 ROC of a Rational</a:t>
            </a:r>
            <a:r>
              <a:rPr lang="en-US" altLang="zh-CN" b="1" i="1">
                <a:latin typeface="Comic Sans MS" panose="030F0702030302020204" pitchFamily="2" charset="0"/>
              </a:rPr>
              <a:t> </a:t>
            </a:r>
            <a:r>
              <a:rPr lang="en-US" altLang="zh-CN" b="1">
                <a:latin typeface="Comic Sans MS" panose="030F0702030302020204" pitchFamily="2" charset="0"/>
              </a:rPr>
              <a:t>z-transform</a:t>
            </a:r>
          </a:p>
        </p:txBody>
      </p:sp>
      <p:sp>
        <p:nvSpPr>
          <p:cNvPr id="8" name="矩形 7"/>
          <p:cNvSpPr/>
          <p:nvPr/>
        </p:nvSpPr>
        <p:spPr>
          <a:xfrm>
            <a:off x="9696133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E5E651-ABA9-428F-B369-620C3B39E7F8}"/>
              </a:ext>
            </a:extLst>
          </p:cNvPr>
          <p:cNvSpPr txBox="1"/>
          <p:nvPr/>
        </p:nvSpPr>
        <p:spPr>
          <a:xfrm>
            <a:off x="7608168" y="2117070"/>
            <a:ext cx="29622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dirty="0" err="1">
                <a:solidFill>
                  <a:srgbClr val="0070C0"/>
                </a:solidFill>
                <a:latin typeface="Comic Sans MS" panose="030F0702030302020204" pitchFamily="2" charset="0"/>
                <a:sym typeface="+mn-ea"/>
              </a:rPr>
              <a:t>zplane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2" charset="0"/>
                <a:sym typeface="+mn-ea"/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anose="030F0702030302020204" pitchFamily="2" charset="0"/>
                <a:sym typeface="+mn-ea"/>
              </a:rPr>
              <a:t>zeros,poles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2" charset="0"/>
                <a:sym typeface="+mn-ea"/>
              </a:rPr>
              <a:t>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4AE7CA-AD1F-4D8A-B950-AA03E7504264}"/>
              </a:ext>
            </a:extLst>
          </p:cNvPr>
          <p:cNvSpPr txBox="1"/>
          <p:nvPr/>
        </p:nvSpPr>
        <p:spPr>
          <a:xfrm>
            <a:off x="7608168" y="2708920"/>
            <a:ext cx="25126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 err="1">
                <a:solidFill>
                  <a:srgbClr val="0070C0"/>
                </a:solidFill>
                <a:latin typeface="Comic Sans MS" panose="030F0702030302020204" pitchFamily="2" charset="0"/>
                <a:sym typeface="+mn-ea"/>
              </a:rPr>
              <a:t>zplane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2" charset="0"/>
                <a:sym typeface="+mn-ea"/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  <a:latin typeface="Comic Sans MS" panose="030F0702030302020204" pitchFamily="2" charset="0"/>
                <a:sym typeface="+mn-ea"/>
              </a:rPr>
              <a:t>num,den</a:t>
            </a: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2" charset="0"/>
                <a:sym typeface="+mn-ea"/>
              </a:rPr>
              <a:t>) </a:t>
            </a:r>
            <a:endParaRPr lang="en-US" altLang="zh-CN" sz="2400" b="1" dirty="0">
              <a:solidFill>
                <a:srgbClr val="0070C0"/>
              </a:solidFill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6.3 ROC of a Rational</a:t>
            </a:r>
            <a:r>
              <a:rPr lang="en-US" altLang="zh-CN" i="1">
                <a:latin typeface="Comic Sans MS" panose="030F0702030302020204" pitchFamily="2" charset="0"/>
                <a:sym typeface="+mn-ea"/>
              </a:rPr>
              <a:t> </a:t>
            </a:r>
            <a:r>
              <a:rPr lang="en-US" altLang="zh-CN">
                <a:latin typeface="Comic Sans MS" panose="030F0702030302020204" pitchFamily="2" charset="0"/>
                <a:sym typeface="+mn-ea"/>
              </a:rPr>
              <a:t>z-transform</a:t>
            </a:r>
            <a:endParaRPr lang="zh-CN" altLang="en-US"/>
          </a:p>
        </p:txBody>
      </p:sp>
      <p:pic>
        <p:nvPicPr>
          <p:cNvPr id="4" name="图片 3" descr="8BR8_}QY[]F~NDY4TDCC0S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836712"/>
            <a:ext cx="7344816" cy="561530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6133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95715" y="1950720"/>
            <a:ext cx="2961005" cy="1593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3366CC"/>
                </a:solidFill>
                <a:latin typeface="Comic Sans MS" panose="030F0702030302020204" pitchFamily="2" charset="0"/>
              </a:rPr>
              <a:t>Three poles and possible ROCs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40961"/>
          <p:cNvSpPr>
            <a:spLocks noGrp="1"/>
          </p:cNvSpPr>
          <p:nvPr>
            <p:ph type="title"/>
          </p:nvPr>
        </p:nvSpPr>
        <p:spPr>
          <a:xfrm>
            <a:off x="795655" y="260350"/>
            <a:ext cx="9314180" cy="792386"/>
          </a:xfrm>
        </p:spPr>
        <p:txBody>
          <a:bodyPr anchor="b"/>
          <a:lstStyle/>
          <a:p>
            <a:r>
              <a:rPr lang="en-US" altLang="zh-CN" b="1" dirty="0">
                <a:latin typeface="Comic Sans MS" panose="030F0702030302020204" pitchFamily="2" charset="0"/>
              </a:rPr>
              <a:t>  Matlab fuctions</a:t>
            </a:r>
          </a:p>
        </p:txBody>
      </p:sp>
      <p:sp>
        <p:nvSpPr>
          <p:cNvPr id="40963" name="内容占位符 40962"/>
          <p:cNvSpPr>
            <a:spLocks noGrp="1"/>
          </p:cNvSpPr>
          <p:nvPr>
            <p:ph idx="1"/>
          </p:nvPr>
        </p:nvSpPr>
        <p:spPr>
          <a:xfrm>
            <a:off x="1199515" y="1196975"/>
            <a:ext cx="8480425" cy="1914525"/>
          </a:xfrm>
        </p:spPr>
        <p:txBody>
          <a:bodyPr anchor="t"/>
          <a:lstStyle/>
          <a:p>
            <a:pPr>
              <a:buNone/>
            </a:pPr>
            <a:r>
              <a:rPr lang="en-US" altLang="zh-CN" sz="3200" b="1">
                <a:latin typeface="Comic Sans MS" panose="030F0702030302020204" pitchFamily="2" charset="0"/>
                <a:ea typeface="宋体" panose="02010600030101010101" pitchFamily="2" charset="-122"/>
              </a:rPr>
              <a:t>[z, p, k] =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tf2zp</a:t>
            </a:r>
            <a:r>
              <a:rPr lang="en-US" altLang="zh-CN" sz="3200" b="1">
                <a:latin typeface="Comic Sans MS" panose="030F0702030302020204" pitchFamily="2" charset="0"/>
                <a:ea typeface="宋体" panose="02010600030101010101" pitchFamily="2" charset="-122"/>
              </a:rPr>
              <a:t>(num, den)</a:t>
            </a:r>
          </a:p>
          <a:p>
            <a:pPr>
              <a:buNone/>
            </a:pPr>
            <a:r>
              <a:rPr lang="en-US" altLang="zh-CN" sz="3200">
                <a:latin typeface="Comic Sans MS" panose="030F0702030302020204" pitchFamily="2" charset="0"/>
                <a:sym typeface="+mn-ea"/>
              </a:rPr>
              <a:t>[num,den] = </a:t>
            </a:r>
            <a:r>
              <a:rPr lang="en-US" altLang="zh-CN" sz="3200">
                <a:solidFill>
                  <a:srgbClr val="0066FF"/>
                </a:solidFill>
                <a:latin typeface="Comic Sans MS" panose="030F0702030302020204" pitchFamily="2" charset="0"/>
                <a:sym typeface="+mn-ea"/>
              </a:rPr>
              <a:t>zp2tf</a:t>
            </a:r>
            <a:r>
              <a:rPr lang="en-US" altLang="zh-CN" sz="3200">
                <a:latin typeface="Comic Sans MS" panose="030F0702030302020204" pitchFamily="2" charset="0"/>
                <a:sym typeface="+mn-ea"/>
              </a:rPr>
              <a:t>(z, p, k) </a:t>
            </a:r>
            <a:endParaRPr lang="en-US" altLang="zh-CN" sz="3200" b="1">
              <a:latin typeface="Comic Sans MS" panose="030F0702030302020204" pitchFamily="2" charset="0"/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sz="3200">
                <a:latin typeface="Comic Sans MS" panose="030F0702030302020204" pitchFamily="2" charset="0"/>
                <a:sym typeface="+mn-ea"/>
              </a:rPr>
              <a:t>sos = </a:t>
            </a:r>
            <a:r>
              <a:rPr lang="en-US" altLang="zh-CN" sz="3200">
                <a:solidFill>
                  <a:srgbClr val="0066FF"/>
                </a:solidFill>
                <a:latin typeface="Comic Sans MS" panose="030F0702030302020204" pitchFamily="2" charset="0"/>
                <a:sym typeface="+mn-ea"/>
              </a:rPr>
              <a:t>zp2sos</a:t>
            </a:r>
            <a:r>
              <a:rPr lang="en-US" altLang="zh-CN" sz="3200">
                <a:latin typeface="Comic Sans MS" panose="030F0702030302020204" pitchFamily="2" charset="0"/>
                <a:sym typeface="+mn-ea"/>
              </a:rPr>
              <a:t>(z, p, k)</a:t>
            </a:r>
          </a:p>
          <a:p>
            <a:pPr>
              <a:buNone/>
            </a:pPr>
            <a:r>
              <a:rPr lang="en-US" altLang="zh-CN" sz="3200" b="1">
                <a:latin typeface="Comic Sans MS" panose="030F0702030302020204" pitchFamily="2" charset="0"/>
                <a:ea typeface="宋体" panose="02010600030101010101" pitchFamily="2" charset="-122"/>
              </a:rPr>
              <a:t>	</a:t>
            </a:r>
          </a:p>
        </p:txBody>
      </p:sp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0565" y="3738880"/>
          <a:ext cx="5757545" cy="2291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r:id="rId3" imgW="2362200" imgH="939800" progId="Equation.DSMT4">
                  <p:embed/>
                </p:oleObj>
              </mc:Choice>
              <mc:Fallback>
                <p:oleObj r:id="rId3" imgW="2362200" imgH="939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0565" y="3738880"/>
                        <a:ext cx="5757545" cy="2291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对象 43011"/>
          <p:cNvGraphicFramePr>
            <a:graphicFrameLocks noChangeAspect="1"/>
          </p:cNvGraphicFramePr>
          <p:nvPr/>
        </p:nvGraphicFramePr>
        <p:xfrm>
          <a:off x="6638290" y="4312920"/>
          <a:ext cx="5194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r:id="rId5" imgW="5194300" imgH="1143000" progId="Equation.3">
                  <p:embed/>
                </p:oleObj>
              </mc:Choice>
              <mc:Fallback>
                <p:oleObj r:id="rId5" imgW="5194300" imgH="11430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38290" y="4312920"/>
                        <a:ext cx="51943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7169"/>
          <p:cNvSpPr>
            <a:spLocks noGrp="1"/>
          </p:cNvSpPr>
          <p:nvPr>
            <p:ph type="title"/>
          </p:nvPr>
        </p:nvSpPr>
        <p:spPr>
          <a:xfrm>
            <a:off x="1631315" y="45085"/>
            <a:ext cx="6870700" cy="973138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z-Transform</a:t>
            </a:r>
          </a:p>
        </p:txBody>
      </p:sp>
      <p:sp>
        <p:nvSpPr>
          <p:cNvPr id="7171" name="内容占位符 7170"/>
          <p:cNvSpPr>
            <a:spLocks noGrp="1"/>
          </p:cNvSpPr>
          <p:nvPr>
            <p:ph idx="1"/>
          </p:nvPr>
        </p:nvSpPr>
        <p:spPr>
          <a:xfrm>
            <a:off x="129540" y="1196340"/>
            <a:ext cx="10949305" cy="4873625"/>
          </a:xfrm>
        </p:spPr>
        <p:txBody>
          <a:bodyPr anchor="t"/>
          <a:lstStyle/>
          <a:p>
            <a:r>
              <a:rPr lang="en-US" altLang="zh-CN" b="1" dirty="0">
                <a:latin typeface="Comic Sans MS" panose="030F0702030302020204" pitchFamily="2" charset="0"/>
              </a:rPr>
              <a:t>In continuous signal system, we use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2" charset="0"/>
              </a:rPr>
              <a:t>S-Transform and FT</a:t>
            </a:r>
            <a:r>
              <a:rPr lang="en-US" altLang="zh-CN" b="1" dirty="0">
                <a:latin typeface="Comic Sans MS" panose="030F0702030302020204" pitchFamily="2" charset="0"/>
              </a:rPr>
              <a:t> as the tools in the transform domain; </a:t>
            </a:r>
          </a:p>
          <a:p>
            <a:r>
              <a:rPr lang="en-US" altLang="zh-CN" b="1" dirty="0">
                <a:latin typeface="Comic Sans MS" panose="030F0702030302020204" pitchFamily="2" charset="0"/>
              </a:rPr>
              <a:t>In discrete signal system, we use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2" charset="0"/>
              </a:rPr>
              <a:t>z-Transform and DTFT</a:t>
            </a:r>
            <a:r>
              <a:rPr lang="en-US" altLang="zh-CN" b="1" dirty="0">
                <a:latin typeface="Comic Sans MS" panose="030F0702030302020204" pitchFamily="2" charset="0"/>
              </a:rPr>
              <a:t>.</a:t>
            </a:r>
          </a:p>
          <a:p>
            <a:r>
              <a:rPr lang="en-US" altLang="zh-CN" dirty="0">
                <a:latin typeface="Comic Sans MS" panose="030F0702030302020204" pitchFamily="2" charset="0"/>
                <a:sym typeface="+mn-ea"/>
              </a:rPr>
              <a:t>The DTFT provides a frequency-domain representation of discrete-time signals and LTI discrete-time systems.</a:t>
            </a:r>
            <a:endParaRPr lang="en-US" altLang="zh-CN" b="1" dirty="0">
              <a:latin typeface="Comic Sans MS" panose="030F0702030302020204" pitchFamily="2" charset="0"/>
            </a:endParaRPr>
          </a:p>
          <a:p>
            <a:r>
              <a:rPr lang="en-US" altLang="zh-CN" dirty="0">
                <a:latin typeface="Comic Sans MS" panose="030F0702030302020204" pitchFamily="2" charset="0"/>
                <a:sym typeface="+mn-ea"/>
              </a:rPr>
              <a:t>Because of the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2" charset="0"/>
                <a:sym typeface="+mn-ea"/>
              </a:rPr>
              <a:t>convergence condition</a:t>
            </a:r>
            <a:r>
              <a:rPr lang="en-US" altLang="zh-CN" dirty="0">
                <a:latin typeface="Comic Sans MS" panose="030F0702030302020204" pitchFamily="2" charset="0"/>
                <a:sym typeface="+mn-ea"/>
              </a:rPr>
              <a:t>, in many cases, the DTFT of a sequence may not exist.</a:t>
            </a:r>
          </a:p>
          <a:p>
            <a:r>
              <a:rPr lang="en-US" altLang="zh-CN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z-transform may exist for many sequences for which the DTFT does not exist; </a:t>
            </a:r>
            <a:r>
              <a:rPr lang="en-US" altLang="zh-CN" dirty="0">
                <a:latin typeface="Comic Sans MS" panose="030F0702030302020204" pitchFamily="2" charset="0"/>
                <a:sym typeface="+mn-ea"/>
              </a:rPr>
              <a:t>z-Transform can make the solution for discrete time systems very simple.</a:t>
            </a:r>
            <a:endParaRPr lang="en-US" altLang="zh-CN" b="1" dirty="0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45057"/>
          <p:cNvSpPr>
            <a:spLocks noGrp="1"/>
          </p:cNvSpPr>
          <p:nvPr>
            <p:ph type="title"/>
          </p:nvPr>
        </p:nvSpPr>
        <p:spPr>
          <a:xfrm>
            <a:off x="839470" y="189230"/>
            <a:ext cx="7867650" cy="704850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6.4 The Inverse z-Transform</a:t>
            </a:r>
          </a:p>
        </p:txBody>
      </p:sp>
      <p:sp>
        <p:nvSpPr>
          <p:cNvPr id="45059" name="内容占位符 45058"/>
          <p:cNvSpPr>
            <a:spLocks noGrp="1"/>
          </p:cNvSpPr>
          <p:nvPr>
            <p:ph idx="1"/>
          </p:nvPr>
        </p:nvSpPr>
        <p:spPr>
          <a:xfrm>
            <a:off x="983614" y="1269365"/>
            <a:ext cx="8784793" cy="4392295"/>
          </a:xfrm>
        </p:spPr>
        <p:txBody>
          <a:bodyPr anchor="t"/>
          <a:lstStyle/>
          <a:p>
            <a:r>
              <a:rPr lang="en-US" altLang="zh-CN" sz="3200" b="1" dirty="0">
                <a:latin typeface="Comic Sans MS" panose="030F0702030302020204" pitchFamily="2" charset="0"/>
              </a:rPr>
              <a:t>General Expression</a:t>
            </a:r>
          </a:p>
          <a:p>
            <a:r>
              <a:rPr lang="en-US" altLang="zh-CN" sz="3200" b="1" dirty="0">
                <a:latin typeface="Comic Sans MS" panose="030F0702030302020204" pitchFamily="2" charset="0"/>
              </a:rPr>
              <a:t>Inverse z-Transform by Table Look-up Method</a:t>
            </a:r>
          </a:p>
          <a:p>
            <a:r>
              <a:rPr lang="en-US" altLang="zh-CN" sz="3200" b="1" dirty="0">
                <a:latin typeface="Comic Sans MS" panose="030F0702030302020204" pitchFamily="2" charset="0"/>
              </a:rPr>
              <a:t>Inverse z-Transform by Partial-Fraction Expansion</a:t>
            </a:r>
          </a:p>
          <a:p>
            <a:r>
              <a:rPr lang="en-US" altLang="zh-CN" sz="3200" b="1" dirty="0">
                <a:latin typeface="Comic Sans MS" panose="030F0702030302020204" pitchFamily="2" charset="0"/>
              </a:rPr>
              <a:t>Inverse z-Transform via Long Division</a:t>
            </a:r>
          </a:p>
          <a:p>
            <a:r>
              <a:rPr lang="en-US" altLang="zh-CN" sz="3200" b="1" dirty="0">
                <a:latin typeface="Comic Sans MS" panose="030F0702030302020204" pitchFamily="2" charset="0"/>
              </a:rPr>
              <a:t>MATALB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47105"/>
          <p:cNvSpPr>
            <a:spLocks noGrp="1"/>
          </p:cNvSpPr>
          <p:nvPr>
            <p:ph type="title"/>
          </p:nvPr>
        </p:nvSpPr>
        <p:spPr>
          <a:xfrm>
            <a:off x="1271270" y="189230"/>
            <a:ext cx="6870700" cy="847725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6.4.1 General Expression</a:t>
            </a:r>
          </a:p>
        </p:txBody>
      </p:sp>
      <p:sp>
        <p:nvSpPr>
          <p:cNvPr id="47107" name="文本占位符 47106"/>
          <p:cNvSpPr>
            <a:spLocks noGrp="1"/>
          </p:cNvSpPr>
          <p:nvPr>
            <p:ph type="body" sz="half" idx="1"/>
          </p:nvPr>
        </p:nvSpPr>
        <p:spPr>
          <a:xfrm>
            <a:off x="1199515" y="1196658"/>
            <a:ext cx="7704138" cy="3657600"/>
          </a:xfrm>
        </p:spPr>
        <p:txBody>
          <a:bodyPr anchor="t"/>
          <a:lstStyle/>
          <a:p>
            <a:r>
              <a:rPr lang="en-US" altLang="zh-CN" sz="3200" b="1" kern="1200" dirty="0">
                <a:latin typeface="Comic Sans MS" panose="030F0702030302020204" pitchFamily="2" charset="0"/>
                <a:ea typeface="Gungsuh" panose="02030600000101010101" pitchFamily="2" charset="-127"/>
              </a:rPr>
              <a:t>Inverse ZT is given as: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8" name="内容占位符 47107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1877299" y="2056649"/>
                <a:ext cx="6264671" cy="1568767"/>
              </a:xfrm>
              <a:prstGeom prst="rect">
                <a:avLst/>
              </a:prstGeom>
              <a:noFill/>
              <a:ln w="38100">
                <a:miter/>
              </a:ln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den>
                      </m:f>
                      <m:nary>
                        <m:naryPr>
                          <m:chr m:val="∮"/>
                          <m:limLoc m:val="undOvr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47108" name="内容占位符 4710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877299" y="2056649"/>
                <a:ext cx="6264671" cy="15687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109" name="文本框 47108"/>
          <p:cNvSpPr txBox="1"/>
          <p:nvPr/>
        </p:nvSpPr>
        <p:spPr>
          <a:xfrm>
            <a:off x="1343660" y="3789045"/>
            <a:ext cx="7919720" cy="1106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where C’ is a counterclockwise contour of integration defined by |z|=r.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0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标题 52225"/>
          <p:cNvSpPr>
            <a:spLocks noGrp="1"/>
          </p:cNvSpPr>
          <p:nvPr>
            <p:ph type="title"/>
          </p:nvPr>
        </p:nvSpPr>
        <p:spPr>
          <a:xfrm>
            <a:off x="1052830" y="152400"/>
            <a:ext cx="8027670" cy="894715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6.4.2 Table Look-up Method</a:t>
            </a:r>
          </a:p>
        </p:txBody>
      </p:sp>
      <p:sp>
        <p:nvSpPr>
          <p:cNvPr id="52227" name="文本占位符 52226"/>
          <p:cNvSpPr>
            <a:spLocks noGrp="1"/>
          </p:cNvSpPr>
          <p:nvPr>
            <p:ph type="body" sz="half" idx="1"/>
          </p:nvPr>
        </p:nvSpPr>
        <p:spPr>
          <a:xfrm>
            <a:off x="1127125" y="1196658"/>
            <a:ext cx="8137525" cy="1150937"/>
          </a:xfrm>
        </p:spPr>
        <p:txBody>
          <a:bodyPr anchor="t"/>
          <a:lstStyle/>
          <a:p>
            <a:r>
              <a:rPr lang="en-US" altLang="zh-CN" b="1" kern="1200">
                <a:latin typeface="Comic Sans MS" panose="030F0702030302020204" pitchFamily="2" charset="0"/>
              </a:rPr>
              <a:t>Illustrate this method in Example 6.12:</a:t>
            </a:r>
          </a:p>
        </p:txBody>
      </p:sp>
      <p:graphicFrame>
        <p:nvGraphicFramePr>
          <p:cNvPr id="52228" name="内容占位符 522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99740" y="1772920"/>
          <a:ext cx="410527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9" r:id="rId3" imgW="1815465" imgH="393700" progId="Equation.DSMT4">
                  <p:embed/>
                </p:oleObj>
              </mc:Choice>
              <mc:Fallback>
                <p:oleObj r:id="rId3" imgW="1815465" imgH="393700" progId="Equation.DSMT4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9740" y="1772920"/>
                        <a:ext cx="4105275" cy="8905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内容占位符 5222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80043" y="2663825"/>
          <a:ext cx="460851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0" r:id="rId5" imgW="1993265" imgH="444500" progId="Equation.DSMT4">
                  <p:embed/>
                </p:oleObj>
              </mc:Choice>
              <mc:Fallback>
                <p:oleObj r:id="rId5" imgW="1993265" imgH="444500" progId="Equation.DSMT4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0043" y="2663825"/>
                        <a:ext cx="4608512" cy="10271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文本框 52229"/>
          <p:cNvSpPr txBox="1"/>
          <p:nvPr/>
        </p:nvSpPr>
        <p:spPr>
          <a:xfrm>
            <a:off x="2135188" y="3861435"/>
            <a:ext cx="65532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From table 6.1, we get:</a:t>
            </a:r>
          </a:p>
        </p:txBody>
      </p:sp>
      <p:graphicFrame>
        <p:nvGraphicFramePr>
          <p:cNvPr id="52231" name="对象 52230"/>
          <p:cNvGraphicFramePr>
            <a:graphicFrameLocks noChangeAspect="1"/>
          </p:cNvGraphicFramePr>
          <p:nvPr/>
        </p:nvGraphicFramePr>
        <p:xfrm>
          <a:off x="2639378" y="4508818"/>
          <a:ext cx="50895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1" r:id="rId7" imgW="2094865" imgH="444500" progId="Equation.DSMT4">
                  <p:embed/>
                </p:oleObj>
              </mc:Choice>
              <mc:Fallback>
                <p:oleObj r:id="rId7" imgW="2094865" imgH="444500" progId="Equation.DSMT4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9378" y="4508818"/>
                        <a:ext cx="508952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2" name="组合 52231"/>
          <p:cNvGrpSpPr/>
          <p:nvPr/>
        </p:nvGrpSpPr>
        <p:grpSpPr>
          <a:xfrm>
            <a:off x="2638743" y="5629910"/>
            <a:ext cx="4032250" cy="584200"/>
            <a:chOff x="0" y="116"/>
            <a:chExt cx="2540" cy="368"/>
          </a:xfrm>
        </p:grpSpPr>
        <p:sp>
          <p:nvSpPr>
            <p:cNvPr id="2" name="文本框 52232"/>
            <p:cNvSpPr txBox="1"/>
            <p:nvPr/>
          </p:nvSpPr>
          <p:spPr>
            <a:xfrm>
              <a:off x="0" y="155"/>
              <a:ext cx="54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 b="1" i="0">
                  <a:solidFill>
                    <a:srgbClr val="3366CC"/>
                  </a:solidFill>
                  <a:latin typeface="Comic Sans MS" panose="030F0702030302020204" pitchFamily="2" charset="0"/>
                  <a:ea typeface="宋体" panose="02010600030101010101" pitchFamily="2" charset="-122"/>
                </a:rPr>
                <a:t>So:</a:t>
              </a:r>
            </a:p>
          </p:txBody>
        </p:sp>
        <p:graphicFrame>
          <p:nvGraphicFramePr>
            <p:cNvPr id="52233" name="对象 52233"/>
            <p:cNvGraphicFramePr>
              <a:graphicFrameLocks noChangeAspect="1"/>
            </p:cNvGraphicFramePr>
            <p:nvPr/>
          </p:nvGraphicFramePr>
          <p:xfrm>
            <a:off x="681" y="116"/>
            <a:ext cx="185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2" r:id="rId9" imgW="1160780" imgH="229870" progId="Equation.DSMT4">
                    <p:embed/>
                  </p:oleObj>
                </mc:Choice>
                <mc:Fallback>
                  <p:oleObj r:id="rId9" imgW="1160780" imgH="229870" progId="Equation.DSMT4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81" y="116"/>
                          <a:ext cx="1859" cy="3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9696133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标题 53249"/>
          <p:cNvSpPr>
            <a:spLocks noGrp="1"/>
          </p:cNvSpPr>
          <p:nvPr>
            <p:ph type="title"/>
          </p:nvPr>
        </p:nvSpPr>
        <p:spPr>
          <a:xfrm>
            <a:off x="690880" y="0"/>
            <a:ext cx="8315325" cy="1062990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6.4.3 Partial-Fraction Expansion</a:t>
            </a:r>
          </a:p>
        </p:txBody>
      </p:sp>
      <p:sp>
        <p:nvSpPr>
          <p:cNvPr id="53251" name="文本占位符 53250"/>
          <p:cNvSpPr>
            <a:spLocks noGrp="1"/>
          </p:cNvSpPr>
          <p:nvPr>
            <p:ph type="body" sz="half" idx="1"/>
          </p:nvPr>
        </p:nvSpPr>
        <p:spPr>
          <a:xfrm>
            <a:off x="839470" y="1196975"/>
            <a:ext cx="8654415" cy="1223645"/>
          </a:xfrm>
        </p:spPr>
        <p:txBody>
          <a:bodyPr anchor="t"/>
          <a:lstStyle/>
          <a:p>
            <a:r>
              <a:rPr lang="en-US" altLang="zh-CN" b="1" kern="1200">
                <a:latin typeface="Comic Sans MS" panose="030F0702030302020204" pitchFamily="2" charset="0"/>
              </a:rPr>
              <a:t>In practical application, the X(z) is the rational fraction of z.</a:t>
            </a:r>
          </a:p>
        </p:txBody>
      </p:sp>
      <p:graphicFrame>
        <p:nvGraphicFramePr>
          <p:cNvPr id="53252" name="内容占位符 5325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259840" y="2420620"/>
          <a:ext cx="8081010" cy="617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r:id="rId3" imgW="2984500" imgH="228600" progId="Equation.3">
                  <p:embed/>
                </p:oleObj>
              </mc:Choice>
              <mc:Fallback>
                <p:oleObj r:id="rId3" imgW="2984500" imgH="2286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9840" y="2420620"/>
                        <a:ext cx="8081010" cy="6178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文本框 53252"/>
          <p:cNvSpPr txBox="1"/>
          <p:nvPr/>
        </p:nvSpPr>
        <p:spPr>
          <a:xfrm>
            <a:off x="1183640" y="3189605"/>
            <a:ext cx="860488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Where A(z),B(z) are polynomials of z.</a:t>
            </a:r>
          </a:p>
          <a:p>
            <a:pPr lvl="0"/>
            <a:r>
              <a:rPr lang="en-US" altLang="zh-CN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So:</a:t>
            </a:r>
          </a:p>
        </p:txBody>
      </p:sp>
      <p:graphicFrame>
        <p:nvGraphicFramePr>
          <p:cNvPr id="53254" name="内容占位符 5325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051878" y="4293235"/>
          <a:ext cx="8736330" cy="56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r:id="rId5" imgW="3695700" imgH="241300" progId="Equation.3">
                  <p:embed/>
                </p:oleObj>
              </mc:Choice>
              <mc:Fallback>
                <p:oleObj r:id="rId5" imgW="3695700" imgH="2413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51878" y="4293235"/>
                        <a:ext cx="8736330" cy="5676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文本框 53254"/>
          <p:cNvSpPr txBox="1"/>
          <p:nvPr/>
        </p:nvSpPr>
        <p:spPr>
          <a:xfrm>
            <a:off x="1030605" y="5110480"/>
            <a:ext cx="839406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Note</a:t>
            </a: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:you must make each X</a:t>
            </a:r>
            <a:r>
              <a:rPr lang="en-US" altLang="zh-CN" sz="2800" b="1" i="0" baseline="-2500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k</a:t>
            </a: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(z) easy to solve its IZT, and pay attention to it’s ROC.</a:t>
            </a:r>
          </a:p>
        </p:txBody>
      </p:sp>
      <p:sp>
        <p:nvSpPr>
          <p:cNvPr id="8" name="矩形 7"/>
          <p:cNvSpPr/>
          <p:nvPr/>
        </p:nvSpPr>
        <p:spPr>
          <a:xfrm>
            <a:off x="9696133" y="530161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  <p:bldP spid="53253" grpId="0"/>
      <p:bldP spid="5325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标题 54273"/>
          <p:cNvSpPr>
            <a:spLocks noGrp="1"/>
          </p:cNvSpPr>
          <p:nvPr>
            <p:ph type="title"/>
          </p:nvPr>
        </p:nvSpPr>
        <p:spPr>
          <a:xfrm>
            <a:off x="623570" y="227965"/>
            <a:ext cx="8279765" cy="804545"/>
          </a:xfrm>
        </p:spPr>
        <p:txBody>
          <a:bodyPr anchor="b"/>
          <a:lstStyle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6.4.3 </a:t>
            </a:r>
            <a:r>
              <a:rPr lang="en-US" altLang="zh-CN" b="1">
                <a:latin typeface="Comic Sans MS" panose="030F0702030302020204" pitchFamily="2" charset="0"/>
              </a:rPr>
              <a:t>Partial-Fraction Expansion</a:t>
            </a:r>
          </a:p>
        </p:txBody>
      </p:sp>
      <p:sp>
        <p:nvSpPr>
          <p:cNvPr id="54275" name="文本占位符 54274"/>
          <p:cNvSpPr>
            <a:spLocks noGrp="1"/>
          </p:cNvSpPr>
          <p:nvPr>
            <p:ph type="body" sz="half" idx="1"/>
          </p:nvPr>
        </p:nvSpPr>
        <p:spPr>
          <a:xfrm>
            <a:off x="551180" y="1254125"/>
            <a:ext cx="792480" cy="592455"/>
          </a:xfrm>
        </p:spPr>
        <p:txBody>
          <a:bodyPr anchor="t"/>
          <a:lstStyle/>
          <a:p>
            <a:pPr>
              <a:buNone/>
            </a:pPr>
            <a:r>
              <a:rPr lang="en-US" altLang="zh-CN" b="1" kern="1200">
                <a:latin typeface="Comic Sans MS" panose="030F0702030302020204" pitchFamily="2" charset="0"/>
              </a:rPr>
              <a:t>If:</a:t>
            </a:r>
          </a:p>
        </p:txBody>
      </p:sp>
      <p:sp>
        <p:nvSpPr>
          <p:cNvPr id="54277" name="文本框 54276"/>
          <p:cNvSpPr txBox="1"/>
          <p:nvPr/>
        </p:nvSpPr>
        <p:spPr>
          <a:xfrm>
            <a:off x="839470" y="3068955"/>
            <a:ext cx="93522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Then X(z) is expanded as partial-fraction:</a:t>
            </a:r>
          </a:p>
        </p:txBody>
      </p:sp>
      <p:graphicFrame>
        <p:nvGraphicFramePr>
          <p:cNvPr id="54278" name="内容占位符 5427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43660" y="3717290"/>
          <a:ext cx="7362190" cy="136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r:id="rId3" imgW="2806700" imgH="520700" progId="Equation.3">
                  <p:embed/>
                </p:oleObj>
              </mc:Choice>
              <mc:Fallback>
                <p:oleObj r:id="rId3" imgW="2806700" imgH="520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3660" y="3717290"/>
                        <a:ext cx="7362190" cy="13677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文本框 54278"/>
          <p:cNvSpPr txBox="1"/>
          <p:nvPr/>
        </p:nvSpPr>
        <p:spPr>
          <a:xfrm>
            <a:off x="1271270" y="5085080"/>
            <a:ext cx="8326755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Where v is a L-order poles of X(z) , </a:t>
            </a:r>
          </a:p>
          <a:p>
            <a:pPr lvl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each 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omic Sans MS" panose="030F0702030302020204" pitchFamily="2" charset="0"/>
              </a:rPr>
              <a:t>λ</a:t>
            </a:r>
            <a:r>
              <a:rPr lang="zh-CN" altLang="en-US" sz="2800" b="1" baseline="-250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</a:t>
            </a:r>
            <a:r>
              <a:rPr lang="zh-CN" altLang="en-US" sz="280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is a single pole of X(z)(k=1,2,…,N-L).</a:t>
            </a:r>
          </a:p>
        </p:txBody>
      </p:sp>
      <p:pic>
        <p:nvPicPr>
          <p:cNvPr id="4" name="图片 3" descr="EE9L2[[YFW[LH]P}%TB@BM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270" y="1125220"/>
            <a:ext cx="8999855" cy="20478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696133" y="530161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/>
      <p:bldP spid="542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71525" y="152400"/>
            <a:ext cx="8924925" cy="882650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6.4.3 Partial-Fraction Expansion</a:t>
            </a:r>
          </a:p>
        </p:txBody>
      </p:sp>
      <p:grpSp>
        <p:nvGrpSpPr>
          <p:cNvPr id="55300" name="组合 55299"/>
          <p:cNvGrpSpPr/>
          <p:nvPr/>
        </p:nvGrpSpPr>
        <p:grpSpPr>
          <a:xfrm>
            <a:off x="1183323" y="2327910"/>
            <a:ext cx="8101012" cy="1524001"/>
            <a:chOff x="0" y="0"/>
            <a:chExt cx="5103" cy="960"/>
          </a:xfrm>
        </p:grpSpPr>
        <p:graphicFrame>
          <p:nvGraphicFramePr>
            <p:cNvPr id="2" name="内容占位符 55300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0" y="0"/>
            <a:ext cx="5103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5" r:id="rId3" imgW="3403600" imgH="393700" progId="Equation.3">
                    <p:embed/>
                  </p:oleObj>
                </mc:Choice>
                <mc:Fallback>
                  <p:oleObj r:id="rId3" imgW="3403600" imgH="3937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5103" cy="563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1" name="文本框 55301"/>
            <p:cNvSpPr txBox="1"/>
            <p:nvPr/>
          </p:nvSpPr>
          <p:spPr>
            <a:xfrm>
              <a:off x="0" y="631"/>
              <a:ext cx="143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8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l=1, 2,…</a:t>
              </a:r>
              <a:r>
                <a:rPr lang="en-US" altLang="zh-CN" sz="28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N-L</a:t>
              </a:r>
            </a:p>
          </p:txBody>
        </p:sp>
      </p:grpSp>
      <p:graphicFrame>
        <p:nvGraphicFramePr>
          <p:cNvPr id="55303" name="内容占位符 5530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15795" y="4046220"/>
          <a:ext cx="8708390" cy="107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6" r:id="rId5" imgW="3834765" imgH="444500" progId="Equation.3">
                  <p:embed/>
                </p:oleObj>
              </mc:Choice>
              <mc:Fallback>
                <p:oleObj r:id="rId5" imgW="3834765" imgH="4445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5795" y="4046220"/>
                        <a:ext cx="8708390" cy="10775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文本框 55303"/>
          <p:cNvSpPr txBox="1"/>
          <p:nvPr/>
        </p:nvSpPr>
        <p:spPr>
          <a:xfrm>
            <a:off x="771525" y="4293235"/>
            <a:ext cx="11442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  <a:buChar char="•"/>
            </a:pPr>
            <a:r>
              <a:rPr lang="zh-CN" altLang="en-US" sz="32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i="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omic Sans MS" panose="030F0702030302020204" pitchFamily="2" charset="0"/>
              </a:rPr>
              <a:t>γ</a:t>
            </a:r>
            <a:r>
              <a:rPr lang="zh-CN" altLang="en-US" sz="3200" b="1" i="0" baseline="-250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Comic Sans MS" panose="030F0702030302020204" pitchFamily="2" charset="0"/>
              </a:rPr>
              <a:t>i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3" name="对象 55304"/>
          <p:cNvGraphicFramePr>
            <a:graphicFrameLocks noChangeAspect="1"/>
          </p:cNvGraphicFramePr>
          <p:nvPr/>
        </p:nvGraphicFramePr>
        <p:xfrm>
          <a:off x="5638800" y="3328988"/>
          <a:ext cx="9144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7" r:id="rId7" imgW="916305" imgH="199390" progId="Equation.DSMT4">
                  <p:embed/>
                </p:oleObj>
              </mc:Choice>
              <mc:Fallback>
                <p:oleObj r:id="rId7" imgW="916305" imgH="199390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3328988"/>
                        <a:ext cx="914400" cy="198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696133" y="530161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11" name="文本占位符 55298">
            <a:extLst>
              <a:ext uri="{FF2B5EF4-FFF2-40B4-BE49-F238E27FC236}">
                <a16:creationId xmlns:a16="http://schemas.microsoft.com/office/drawing/2014/main" id="{C0F71123-8D23-4AFA-99C8-259DF16A05EC}"/>
              </a:ext>
            </a:extLst>
          </p:cNvPr>
          <p:cNvSpPr txBox="1">
            <a:spLocks/>
          </p:cNvSpPr>
          <p:nvPr/>
        </p:nvSpPr>
        <p:spPr bwMode="auto">
          <a:xfrm>
            <a:off x="623392" y="1282065"/>
            <a:ext cx="8786495" cy="1063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kern="1200" dirty="0">
                <a:latin typeface="Comic Sans MS" pitchFamily="2" charset="0"/>
                <a:sym typeface="Comic Sans MS" pitchFamily="2" charset="0"/>
              </a:rPr>
              <a:t>η</a:t>
            </a:r>
            <a:r>
              <a:rPr lang="zh-CN" altLang="en-US" kern="1200" baseline="-25000" dirty="0">
                <a:latin typeface="Comic Sans MS" pitchFamily="2" charset="0"/>
                <a:sym typeface="Comic Sans MS" pitchFamily="2" charset="0"/>
              </a:rPr>
              <a:t>l</a:t>
            </a:r>
            <a:r>
              <a:rPr lang="zh-CN" altLang="en-US" kern="1200" dirty="0">
                <a:latin typeface="Comic Sans MS" pitchFamily="2" charset="0"/>
              </a:rPr>
              <a:t>: when M≥N,it exists ; M</a:t>
            </a:r>
            <a:r>
              <a:rPr lang="en-US" altLang="zh-CN" kern="1200" dirty="0">
                <a:latin typeface="Comic Sans MS" pitchFamily="2" charset="0"/>
              </a:rPr>
              <a:t>&lt;</a:t>
            </a:r>
            <a:r>
              <a:rPr lang="zh-CN" altLang="en-US" kern="1200" dirty="0">
                <a:latin typeface="Comic Sans MS" pitchFamily="2" charset="0"/>
              </a:rPr>
              <a:t>N, it equals to 0. </a:t>
            </a:r>
          </a:p>
          <a:p>
            <a:pPr>
              <a:lnSpc>
                <a:spcPct val="90000"/>
              </a:lnSpc>
            </a:pPr>
            <a:r>
              <a:rPr lang="zh-CN" altLang="en-US" kern="1200" dirty="0">
                <a:latin typeface="Comic Sans MS" pitchFamily="2" charset="0"/>
                <a:sym typeface="Comic Sans MS" pitchFamily="2" charset="0"/>
              </a:rPr>
              <a:t>ρ</a:t>
            </a:r>
            <a:r>
              <a:rPr lang="zh-CN" altLang="en-US" kern="1200" baseline="-25000" dirty="0">
                <a:latin typeface="Comic Sans MS" pitchFamily="2" charset="0"/>
                <a:sym typeface="Comic Sans MS" pitchFamily="2" charset="0"/>
              </a:rPr>
              <a:t>l</a:t>
            </a:r>
            <a:r>
              <a:rPr lang="zh-CN" altLang="en-US" kern="1200" dirty="0">
                <a:latin typeface="Comic Sans MS" pitchFamily="2" charset="0"/>
              </a:rPr>
              <a:t>: based on residue theorem, we get</a:t>
            </a:r>
            <a:r>
              <a:rPr lang="en-US" altLang="zh-CN" kern="1200" dirty="0">
                <a:latin typeface="Comic Sans MS" pitchFamily="2" charset="0"/>
              </a:rPr>
              <a:t>:</a:t>
            </a:r>
            <a:endParaRPr lang="zh-CN" altLang="en-US" kern="1200" dirty="0">
              <a:latin typeface="Comic Sans MS" pitchFamily="2" charset="0"/>
            </a:endParaRPr>
          </a:p>
          <a:p>
            <a:pPr>
              <a:lnSpc>
                <a:spcPct val="90000"/>
              </a:lnSpc>
            </a:pPr>
            <a:endParaRPr lang="zh-CN" altLang="en-US" sz="3200" kern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500"/>
                                        <p:tgtEl>
                                          <p:spTgt spid="5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4" grpId="0"/>
      <p:bldP spid="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文本占位符 56322"/>
          <p:cNvSpPr>
            <a:spLocks noGrp="1"/>
          </p:cNvSpPr>
          <p:nvPr>
            <p:ph type="body" sz="half" idx="1"/>
          </p:nvPr>
        </p:nvSpPr>
        <p:spPr>
          <a:xfrm>
            <a:off x="695325" y="1196975"/>
            <a:ext cx="2908300" cy="791845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u="sng" kern="120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Example 6.13</a:t>
            </a:r>
            <a:r>
              <a:rPr lang="en-US" altLang="zh-CN" sz="3200" kern="1200">
                <a:latin typeface="Comic Sans MS" panose="030F0702030302020204" pitchFamily="2" charset="0"/>
                <a:ea typeface="宋体" panose="02010600030101010101" pitchFamily="2" charset="-122"/>
                <a:sym typeface="+mn-ea"/>
              </a:rPr>
              <a:t> </a:t>
            </a:r>
            <a:endParaRPr lang="en-US" altLang="zh-CN" sz="3200" kern="1200"/>
          </a:p>
        </p:txBody>
      </p:sp>
      <p:graphicFrame>
        <p:nvGraphicFramePr>
          <p:cNvPr id="56324" name="内容占位符 5632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351088" y="1988503"/>
          <a:ext cx="5859462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7" r:id="rId3" imgW="5816600" imgH="1193800" progId="Equation.3">
                  <p:embed/>
                </p:oleObj>
              </mc:Choice>
              <mc:Fallback>
                <p:oleObj r:id="rId3" imgW="5816600" imgH="11938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1088" y="1988503"/>
                        <a:ext cx="5859462" cy="12049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文本框 56324"/>
          <p:cNvSpPr txBox="1"/>
          <p:nvPr/>
        </p:nvSpPr>
        <p:spPr>
          <a:xfrm>
            <a:off x="1225233" y="3485515"/>
            <a:ext cx="69850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  <a:buChar char="•"/>
            </a:pP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By</a:t>
            </a:r>
            <a:r>
              <a:rPr lang="en-US" altLang="zh-CN" sz="2800" b="1" i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2800" b="1" i="0">
                <a:solidFill>
                  <a:srgbClr val="FF0066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long division</a:t>
            </a:r>
            <a:r>
              <a:rPr lang="en-US" altLang="zh-CN" sz="2800" b="1" i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we arrive at:</a:t>
            </a:r>
          </a:p>
        </p:txBody>
      </p:sp>
      <p:pic>
        <p:nvPicPr>
          <p:cNvPr id="4" name="图片 3" descr="BXA)VD}K60T}DAP6`MQKD@K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4380865"/>
            <a:ext cx="10058400" cy="901065"/>
          </a:xfrm>
          <a:prstGeom prst="rect">
            <a:avLst/>
          </a:prstGeom>
        </p:spPr>
      </p:pic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71525" y="152400"/>
            <a:ext cx="8924925" cy="882650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6.4.3 Partial-Fraction Expansion</a:t>
            </a:r>
          </a:p>
        </p:txBody>
      </p:sp>
      <p:sp>
        <p:nvSpPr>
          <p:cNvPr id="8" name="矩形 7"/>
          <p:cNvSpPr/>
          <p:nvPr/>
        </p:nvSpPr>
        <p:spPr>
          <a:xfrm>
            <a:off x="9623743" y="537337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内容占位符 5734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26883" y="2257743"/>
          <a:ext cx="71294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7" r:id="rId3" imgW="8051800" imgH="1193800" progId="Equation.3">
                  <p:embed/>
                </p:oleObj>
              </mc:Choice>
              <mc:Fallback>
                <p:oleObj r:id="rId3" imgW="8051800" imgH="11938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6883" y="2257743"/>
                        <a:ext cx="7129462" cy="1057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文本框 57348"/>
          <p:cNvSpPr txBox="1"/>
          <p:nvPr/>
        </p:nvSpPr>
        <p:spPr>
          <a:xfrm>
            <a:off x="1199515" y="3645535"/>
            <a:ext cx="914463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  <a:buChar char="•"/>
            </a:pPr>
            <a:r>
              <a:rPr lang="en-US" altLang="zh-CN" sz="3200" b="1" i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 partial-fraction expansion of H(z) is then of the form:</a:t>
            </a:r>
          </a:p>
        </p:txBody>
      </p:sp>
      <p:graphicFrame>
        <p:nvGraphicFramePr>
          <p:cNvPr id="57350" name="内容占位符 5734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58198" y="4659948"/>
          <a:ext cx="4464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48" r:id="rId5" imgW="4800600" imgH="1079500" progId="Equation.3">
                  <p:embed/>
                </p:oleObj>
              </mc:Choice>
              <mc:Fallback>
                <p:oleObj r:id="rId5" imgW="4800600" imgH="10795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8198" y="4659948"/>
                        <a:ext cx="4464050" cy="1003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71525" y="152400"/>
            <a:ext cx="8924925" cy="882650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6.4.3 Partial-Fraction Expansion</a:t>
            </a:r>
          </a:p>
        </p:txBody>
      </p:sp>
      <p:sp>
        <p:nvSpPr>
          <p:cNvPr id="8" name="矩形 7"/>
          <p:cNvSpPr/>
          <p:nvPr/>
        </p:nvSpPr>
        <p:spPr>
          <a:xfrm>
            <a:off x="9623743" y="537337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3" name="文本占位符 57346"/>
          <p:cNvSpPr>
            <a:spLocks noGrp="1"/>
          </p:cNvSpPr>
          <p:nvPr>
            <p:ph type="body" sz="half" idx="1"/>
          </p:nvPr>
        </p:nvSpPr>
        <p:spPr>
          <a:xfrm>
            <a:off x="767080" y="1125220"/>
            <a:ext cx="9718040" cy="1132840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b="1" u="sng" kern="1200">
                <a:latin typeface="Comic Sans MS" panose="030F0702030302020204" pitchFamily="2" charset="0"/>
              </a:rPr>
              <a:t>Example 6.14</a:t>
            </a:r>
            <a:r>
              <a:rPr lang="en-US" altLang="zh-CN" b="1" kern="1200">
                <a:latin typeface="Comic Sans MS" panose="030F0702030302020204" pitchFamily="2" charset="0"/>
              </a:rPr>
              <a:t>  Let the z-transform H(z) of a </a:t>
            </a:r>
            <a:r>
              <a:rPr lang="en-US" altLang="zh-CN" b="1" kern="1200">
                <a:solidFill>
                  <a:srgbClr val="FF0000"/>
                </a:solidFill>
                <a:latin typeface="Comic Sans MS" panose="030F0702030302020204" pitchFamily="2" charset="0"/>
              </a:rPr>
              <a:t>causal</a:t>
            </a:r>
            <a:r>
              <a:rPr lang="en-US" altLang="zh-CN" b="1" kern="1200">
                <a:latin typeface="Comic Sans MS" panose="030F0702030302020204" pitchFamily="2" charset="0"/>
              </a:rPr>
              <a:t> sequence h[n] be given by: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2" name="内容占位符 5837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26490" y="1345248"/>
          <a:ext cx="734536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3" r:id="rId3" imgW="8153400" imgH="1257300" progId="Equation.3">
                  <p:embed/>
                </p:oleObj>
              </mc:Choice>
              <mc:Fallback>
                <p:oleObj r:id="rId3" imgW="8153400" imgH="12573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6490" y="1345248"/>
                        <a:ext cx="7345363" cy="1133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内容占位符 58374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126490" y="2663825"/>
          <a:ext cx="7416800" cy="106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4" r:id="rId5" imgW="8775700" imgH="1257300" progId="Equation.3">
                  <p:embed/>
                </p:oleObj>
              </mc:Choice>
              <mc:Fallback>
                <p:oleObj r:id="rId5" imgW="8775700" imgH="12573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490" y="2663825"/>
                        <a:ext cx="7416800" cy="10623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7" name="标题 55297"/>
          <p:cNvSpPr>
            <a:spLocks noGrp="1"/>
          </p:cNvSpPr>
          <p:nvPr>
            <p:ph type="title"/>
          </p:nvPr>
        </p:nvSpPr>
        <p:spPr>
          <a:xfrm>
            <a:off x="767080" y="189230"/>
            <a:ext cx="8924925" cy="882650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6.4.3 Partial-Fraction Expansion</a:t>
            </a:r>
          </a:p>
        </p:txBody>
      </p:sp>
      <p:sp>
        <p:nvSpPr>
          <p:cNvPr id="8" name="矩形 7"/>
          <p:cNvSpPr/>
          <p:nvPr/>
        </p:nvSpPr>
        <p:spPr>
          <a:xfrm>
            <a:off x="9623743" y="537337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aphicFrame>
        <p:nvGraphicFramePr>
          <p:cNvPr id="59396" name="对象 59395"/>
          <p:cNvGraphicFramePr>
            <a:graphicFrameLocks noGrp="1" noChangeAspect="1"/>
          </p:cNvGraphicFramePr>
          <p:nvPr/>
        </p:nvGraphicFramePr>
        <p:xfrm>
          <a:off x="1126490" y="3925888"/>
          <a:ext cx="446405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5" r:id="rId7" imgW="4800600" imgH="1079500" progId="Equation.3">
                  <p:embed/>
                </p:oleObj>
              </mc:Choice>
              <mc:Fallback>
                <p:oleObj r:id="rId7" imgW="4800600" imgH="10795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26490" y="3925888"/>
                        <a:ext cx="4464050" cy="1003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内容占位符 5939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26173" y="5230813"/>
          <a:ext cx="64801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6" r:id="rId9" imgW="6400800" imgH="558800" progId="Equation.3">
                  <p:embed/>
                </p:oleObj>
              </mc:Choice>
              <mc:Fallback>
                <p:oleObj r:id="rId9" imgW="6400800" imgH="5588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26173" y="5230813"/>
                        <a:ext cx="6480175" cy="5651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对象 60417"/>
          <p:cNvGraphicFramePr>
            <a:graphicFrameLocks noChangeAspect="1"/>
          </p:cNvGraphicFramePr>
          <p:nvPr/>
        </p:nvGraphicFramePr>
        <p:xfrm>
          <a:off x="1167765" y="31592"/>
          <a:ext cx="8963025" cy="103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7" r:id="rId3" imgW="184708800" imgH="21336000" progId="Equation.DSMT4">
                  <p:embed/>
                </p:oleObj>
              </mc:Choice>
              <mc:Fallback>
                <p:oleObj r:id="rId3" imgW="184708800" imgH="213360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765" y="31592"/>
                        <a:ext cx="8963025" cy="103060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19" name="组合 60418"/>
          <p:cNvGrpSpPr/>
          <p:nvPr/>
        </p:nvGrpSpPr>
        <p:grpSpPr>
          <a:xfrm>
            <a:off x="9225598" y="2451100"/>
            <a:ext cx="2500312" cy="2070100"/>
            <a:chOff x="0" y="0"/>
            <a:chExt cx="1575" cy="1304"/>
          </a:xfrm>
        </p:grpSpPr>
        <p:sp>
          <p:nvSpPr>
            <p:cNvPr id="2" name="椭圆 60419"/>
            <p:cNvSpPr/>
            <p:nvPr/>
          </p:nvSpPr>
          <p:spPr>
            <a:xfrm>
              <a:off x="160" y="208"/>
              <a:ext cx="1026" cy="1037"/>
            </a:xfrm>
            <a:prstGeom prst="ellipse">
              <a:avLst/>
            </a:prstGeom>
            <a:pattFill prst="pct10">
              <a:fgClr>
                <a:schemeClr val="tx1"/>
              </a:fgClr>
              <a:bgClr>
                <a:schemeClr val="bg2"/>
              </a:bgClr>
            </a:pattFill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0" name="椭圆 60420"/>
            <p:cNvSpPr/>
            <p:nvPr/>
          </p:nvSpPr>
          <p:spPr>
            <a:xfrm>
              <a:off x="423" y="474"/>
              <a:ext cx="470" cy="474"/>
            </a:xfrm>
            <a:prstGeom prst="ellipse">
              <a:avLst/>
            </a:prstGeom>
            <a:solidFill>
              <a:schemeClr val="bg2"/>
            </a:solidFill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1" name="直接连接符 60421"/>
            <p:cNvSpPr/>
            <p:nvPr/>
          </p:nvSpPr>
          <p:spPr>
            <a:xfrm>
              <a:off x="101" y="711"/>
              <a:ext cx="1357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lstStyle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2" name="直接连接符 60422"/>
            <p:cNvSpPr/>
            <p:nvPr/>
          </p:nvSpPr>
          <p:spPr>
            <a:xfrm flipV="1">
              <a:off x="659" y="30"/>
              <a:ext cx="0" cy="1274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lstStyle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23" name="对象 60423"/>
            <p:cNvGraphicFramePr>
              <a:graphicFrameLocks noChangeAspect="1"/>
            </p:cNvGraphicFramePr>
            <p:nvPr/>
          </p:nvGraphicFramePr>
          <p:xfrm>
            <a:off x="1253" y="741"/>
            <a:ext cx="322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8" r:id="rId5" imgW="840105" imgH="382270" progId="Equation.DSMT4">
                    <p:embed/>
                  </p:oleObj>
                </mc:Choice>
                <mc:Fallback>
                  <p:oleObj r:id="rId5" imgW="840105" imgH="382270" progId="Equation.DSMT4">
                    <p:embed/>
                    <p:pic>
                      <p:nvPicPr>
                        <p:cNvPr id="0" name="图片 319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53" y="741"/>
                          <a:ext cx="322" cy="14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对象 60424"/>
            <p:cNvGraphicFramePr>
              <a:graphicFrameLocks noChangeAspect="1"/>
            </p:cNvGraphicFramePr>
            <p:nvPr/>
          </p:nvGraphicFramePr>
          <p:xfrm>
            <a:off x="688" y="0"/>
            <a:ext cx="405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9" r:id="rId7" imgW="1056640" imgH="382270" progId="Equation.DSMT4">
                    <p:embed/>
                  </p:oleObj>
                </mc:Choice>
                <mc:Fallback>
                  <p:oleObj r:id="rId7" imgW="1056640" imgH="382270" progId="Equation.DSMT4">
                    <p:embed/>
                    <p:pic>
                      <p:nvPicPr>
                        <p:cNvPr id="0" name="图片 319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8" y="0"/>
                          <a:ext cx="405" cy="14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对象 60425"/>
            <p:cNvGraphicFramePr>
              <a:graphicFrameLocks noChangeAspect="1"/>
            </p:cNvGraphicFramePr>
            <p:nvPr/>
          </p:nvGraphicFramePr>
          <p:xfrm>
            <a:off x="570" y="741"/>
            <a:ext cx="79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0" r:id="rId9" imgW="204470" imgH="306705" progId="Equation.DSMT4">
                    <p:embed/>
                  </p:oleObj>
                </mc:Choice>
                <mc:Fallback>
                  <p:oleObj r:id="rId9" imgW="204470" imgH="306705" progId="Equation.DSMT4">
                    <p:embed/>
                    <p:pic>
                      <p:nvPicPr>
                        <p:cNvPr id="0" name="图片 319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70" y="741"/>
                          <a:ext cx="79" cy="1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426" name="组合 60426"/>
            <p:cNvGrpSpPr/>
            <p:nvPr/>
          </p:nvGrpSpPr>
          <p:grpSpPr>
            <a:xfrm>
              <a:off x="135" y="664"/>
              <a:ext cx="57" cy="97"/>
              <a:chOff x="0" y="0"/>
              <a:chExt cx="92" cy="157"/>
            </a:xfrm>
          </p:grpSpPr>
          <p:sp>
            <p:nvSpPr>
              <p:cNvPr id="60427" name="直接连接符 60427"/>
              <p:cNvSpPr/>
              <p:nvPr/>
            </p:nvSpPr>
            <p:spPr>
              <a:xfrm flipH="1">
                <a:off x="0" y="5"/>
                <a:ext cx="90" cy="133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28" name="直接连接符 60428"/>
              <p:cNvSpPr/>
              <p:nvPr/>
            </p:nvSpPr>
            <p:spPr>
              <a:xfrm>
                <a:off x="9" y="0"/>
                <a:ext cx="83" cy="157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60429" name="对象 60429"/>
            <p:cNvGraphicFramePr>
              <a:graphicFrameLocks noChangeAspect="1"/>
            </p:cNvGraphicFramePr>
            <p:nvPr/>
          </p:nvGraphicFramePr>
          <p:xfrm>
            <a:off x="0" y="568"/>
            <a:ext cx="153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1" r:id="rId11" imgW="397510" imgH="307975" progId="Equation.DSMT4">
                    <p:embed/>
                  </p:oleObj>
                </mc:Choice>
                <mc:Fallback>
                  <p:oleObj r:id="rId11" imgW="397510" imgH="307975" progId="Equation.DSMT4">
                    <p:embed/>
                    <p:pic>
                      <p:nvPicPr>
                        <p:cNvPr id="0" name="图片 320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0" y="568"/>
                          <a:ext cx="153" cy="1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430" name="组合 60430"/>
            <p:cNvGrpSpPr/>
            <p:nvPr/>
          </p:nvGrpSpPr>
          <p:grpSpPr>
            <a:xfrm>
              <a:off x="861" y="669"/>
              <a:ext cx="56" cy="97"/>
              <a:chOff x="0" y="0"/>
              <a:chExt cx="92" cy="157"/>
            </a:xfrm>
          </p:grpSpPr>
          <p:sp>
            <p:nvSpPr>
              <p:cNvPr id="60431" name="直接连接符 60431"/>
              <p:cNvSpPr/>
              <p:nvPr/>
            </p:nvSpPr>
            <p:spPr>
              <a:xfrm flipH="1">
                <a:off x="0" y="5"/>
                <a:ext cx="90" cy="133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0432" name="直接连接符 60432"/>
              <p:cNvSpPr/>
              <p:nvPr/>
            </p:nvSpPr>
            <p:spPr>
              <a:xfrm>
                <a:off x="9" y="0"/>
                <a:ext cx="83" cy="157"/>
              </a:xfrm>
              <a:prstGeom prst="line">
                <a:avLst/>
              </a:prstGeom>
              <a:ln w="25400" cap="sq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/>
                <a:endParaRPr lang="zh-CN" altLang="en-US" sz="240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60433" name="对象 60433"/>
            <p:cNvGraphicFramePr>
              <a:graphicFrameLocks noChangeAspect="1"/>
            </p:cNvGraphicFramePr>
            <p:nvPr/>
          </p:nvGraphicFramePr>
          <p:xfrm>
            <a:off x="771" y="589"/>
            <a:ext cx="83" cy="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12" r:id="rId13" imgW="217805" imgH="294640" progId="Equation.DSMT4">
                    <p:embed/>
                  </p:oleObj>
                </mc:Choice>
                <mc:Fallback>
                  <p:oleObj r:id="rId13" imgW="217805" imgH="294640" progId="Equation.DSMT4">
                    <p:embed/>
                    <p:pic>
                      <p:nvPicPr>
                        <p:cNvPr id="0" name="图片 320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71" y="589"/>
                          <a:ext cx="83" cy="1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0435" name="对象 60434"/>
          <p:cNvGraphicFramePr>
            <a:graphicFrameLocks noChangeAspect="1"/>
          </p:cNvGraphicFramePr>
          <p:nvPr/>
        </p:nvGraphicFramePr>
        <p:xfrm>
          <a:off x="1292543" y="5194618"/>
          <a:ext cx="7459662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3" r:id="rId15" imgW="7454900" imgH="1117600" progId="Equation.DSMT4">
                  <p:embed/>
                </p:oleObj>
              </mc:Choice>
              <mc:Fallback>
                <p:oleObj r:id="rId15" imgW="7454900" imgH="11176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92543" y="5194618"/>
                        <a:ext cx="7459662" cy="11191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6" name="对象 60435"/>
          <p:cNvGraphicFramePr>
            <a:graphicFrameLocks noChangeAspect="1"/>
          </p:cNvGraphicFramePr>
          <p:nvPr/>
        </p:nvGraphicFramePr>
        <p:xfrm>
          <a:off x="1167765" y="1271905"/>
          <a:ext cx="8770938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4" r:id="rId17" imgW="210616800" imgH="24079200" progId="Equation.DSMT4">
                  <p:embed/>
                </p:oleObj>
              </mc:Choice>
              <mc:Fallback>
                <p:oleObj r:id="rId17" imgW="210616800" imgH="240792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67765" y="1271905"/>
                        <a:ext cx="8770938" cy="10017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对象 60436"/>
          <p:cNvGraphicFramePr>
            <a:graphicFrameLocks noChangeAspect="1"/>
          </p:cNvGraphicFramePr>
          <p:nvPr/>
        </p:nvGraphicFramePr>
        <p:xfrm>
          <a:off x="2400300" y="2565400"/>
          <a:ext cx="52895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5" r:id="rId19" imgW="5295900" imgH="1016000" progId="Equation.DSMT4">
                  <p:embed/>
                </p:oleObj>
              </mc:Choice>
              <mc:Fallback>
                <p:oleObj r:id="rId19" imgW="5295900" imgH="10160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00300" y="2565400"/>
                        <a:ext cx="5289550" cy="10144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8" name="对象 60437"/>
          <p:cNvGraphicFramePr>
            <a:graphicFrameLocks noChangeAspect="1"/>
          </p:cNvGraphicFramePr>
          <p:nvPr/>
        </p:nvGraphicFramePr>
        <p:xfrm>
          <a:off x="1292860" y="3816985"/>
          <a:ext cx="709866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6" r:id="rId21" imgW="6985000" imgH="1117600" progId="Equation.DSMT4">
                  <p:embed/>
                </p:oleObj>
              </mc:Choice>
              <mc:Fallback>
                <p:oleObj r:id="rId21" imgW="6985000" imgH="11176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292860" y="3816985"/>
                        <a:ext cx="7098665" cy="11176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文本占位符 10242"/>
          <p:cNvSpPr>
            <a:spLocks noGrp="1"/>
          </p:cNvSpPr>
          <p:nvPr>
            <p:ph type="body" sz="half" idx="1"/>
          </p:nvPr>
        </p:nvSpPr>
        <p:spPr>
          <a:xfrm>
            <a:off x="1056005" y="1196975"/>
            <a:ext cx="9267190" cy="1168400"/>
          </a:xfrm>
        </p:spPr>
        <p:txBody>
          <a:bodyPr anchor="t"/>
          <a:lstStyle/>
          <a:p>
            <a:r>
              <a:rPr lang="en-US" altLang="zh-CN" b="1" kern="1200">
                <a:latin typeface="Comic Sans MS" panose="030F0702030302020204" pitchFamily="2" charset="0"/>
              </a:rPr>
              <a:t>For a given sequence </a:t>
            </a:r>
            <a:r>
              <a:rPr lang="en-US" altLang="zh-CN" b="1" kern="1200">
                <a:solidFill>
                  <a:srgbClr val="FF0000"/>
                </a:solidFill>
                <a:latin typeface="Comic Sans MS" panose="030F0702030302020204" pitchFamily="2" charset="0"/>
              </a:rPr>
              <a:t>g[n]</a:t>
            </a:r>
            <a:r>
              <a:rPr lang="en-US" altLang="zh-CN" b="1" kern="1200">
                <a:latin typeface="Comic Sans MS" panose="030F0702030302020204" pitchFamily="2" charset="0"/>
              </a:rPr>
              <a:t>, its </a:t>
            </a:r>
            <a:r>
              <a:rPr lang="en-US" altLang="zh-CN" b="1" i="1" kern="1200">
                <a:latin typeface="Comic Sans MS" panose="030F0702030302020204" pitchFamily="2" charset="0"/>
              </a:rPr>
              <a:t>z</a:t>
            </a:r>
            <a:r>
              <a:rPr lang="en-US" altLang="zh-CN" b="1" kern="1200">
                <a:latin typeface="Comic Sans MS" panose="030F0702030302020204" pitchFamily="2" charset="0"/>
              </a:rPr>
              <a:t>-transform </a:t>
            </a:r>
            <a:r>
              <a:rPr lang="en-US" altLang="zh-CN" b="1" kern="1200">
                <a:solidFill>
                  <a:srgbClr val="FF0000"/>
                </a:solidFill>
                <a:latin typeface="Comic Sans MS" panose="030F0702030302020204" pitchFamily="2" charset="0"/>
              </a:rPr>
              <a:t>G(z)</a:t>
            </a:r>
            <a:r>
              <a:rPr lang="en-US" altLang="zh-CN" b="1" kern="1200">
                <a:latin typeface="Comic Sans MS" panose="030F0702030302020204" pitchFamily="2" charset="0"/>
              </a:rPr>
              <a:t> is defined as:</a:t>
            </a:r>
          </a:p>
        </p:txBody>
      </p:sp>
      <p:graphicFrame>
        <p:nvGraphicFramePr>
          <p:cNvPr id="10244" name="内容占位符 10243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57925284"/>
              </p:ext>
            </p:extLst>
          </p:nvPr>
        </p:nvGraphicFramePr>
        <p:xfrm>
          <a:off x="4114483" y="1887220"/>
          <a:ext cx="31496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r:id="rId3" imgW="3148330" imgH="1129665" progId="Equation.3">
                  <p:embed/>
                </p:oleObj>
              </mc:Choice>
              <mc:Fallback>
                <p:oleObj r:id="rId3" imgW="3148330" imgH="11296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483" y="1887220"/>
                        <a:ext cx="3149600" cy="1130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文本框 10244"/>
          <p:cNvSpPr txBox="1"/>
          <p:nvPr/>
        </p:nvSpPr>
        <p:spPr>
          <a:xfrm>
            <a:off x="1451610" y="3153492"/>
            <a:ext cx="92887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 dirty="0">
                <a:solidFill>
                  <a:schemeClr val="tx1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where </a:t>
            </a:r>
            <a:r>
              <a:rPr lang="en-US" altLang="zh-CN" sz="2800" b="1" i="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z= Re(z) + </a:t>
            </a:r>
            <a:r>
              <a:rPr lang="en-US" altLang="zh-CN" sz="2800" b="1" i="0" dirty="0" err="1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jIm</a:t>
            </a:r>
            <a:r>
              <a:rPr lang="en-US" altLang="zh-CN" sz="2800" b="1" i="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(z)</a:t>
            </a:r>
            <a:r>
              <a:rPr lang="en-US" altLang="zh-CN" sz="2800" b="1" i="0" dirty="0">
                <a:solidFill>
                  <a:schemeClr val="tx1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is a complex variable.</a:t>
            </a:r>
          </a:p>
        </p:txBody>
      </p:sp>
      <p:sp>
        <p:nvSpPr>
          <p:cNvPr id="4" name="标题 9217"/>
          <p:cNvSpPr>
            <a:spLocks noGrp="1"/>
          </p:cNvSpPr>
          <p:nvPr>
            <p:ph type="title"/>
          </p:nvPr>
        </p:nvSpPr>
        <p:spPr>
          <a:xfrm>
            <a:off x="767080" y="45085"/>
            <a:ext cx="8382000" cy="1014730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6.1 Definition and Properties</a:t>
            </a:r>
          </a:p>
        </p:txBody>
      </p:sp>
      <p:sp>
        <p:nvSpPr>
          <p:cNvPr id="8" name="矩形 7"/>
          <p:cNvSpPr/>
          <p:nvPr/>
        </p:nvSpPr>
        <p:spPr>
          <a:xfrm>
            <a:off x="990758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</a:p>
        </p:txBody>
      </p:sp>
      <p:sp>
        <p:nvSpPr>
          <p:cNvPr id="11267" name="文本占位符 11266"/>
          <p:cNvSpPr>
            <a:spLocks noGrp="1"/>
          </p:cNvSpPr>
          <p:nvPr/>
        </p:nvSpPr>
        <p:spPr>
          <a:xfrm>
            <a:off x="1451610" y="3936723"/>
            <a:ext cx="2086397" cy="5530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b="1" kern="1200" dirty="0">
                <a:latin typeface="Comic Sans MS" panose="030F0702030302020204" pitchFamily="2" charset="0"/>
              </a:rPr>
              <a:t>If z=</a:t>
            </a:r>
            <a:r>
              <a:rPr lang="en-US" altLang="zh-CN" b="1" kern="1200" dirty="0" err="1">
                <a:latin typeface="Comic Sans MS" panose="030F0702030302020204" pitchFamily="2" charset="0"/>
              </a:rPr>
              <a:t>re</a:t>
            </a:r>
            <a:r>
              <a:rPr lang="en-US" altLang="zh-CN" b="1" kern="1200" baseline="30000" dirty="0" err="1">
                <a:latin typeface="Comic Sans MS" panose="030F0702030302020204" pitchFamily="2" charset="0"/>
              </a:rPr>
              <a:t>j</a:t>
            </a:r>
            <a:r>
              <a:rPr lang="en-US" altLang="zh-CN" b="1" kern="1200" baseline="30000" dirty="0">
                <a:latin typeface="Comic Sans MS" panose="030F0702030302020204" pitchFamily="2" charset="0"/>
                <a:sym typeface="Symbol" panose="05050102010706020507" pitchFamily="2" charset="2"/>
              </a:rPr>
              <a:t></a:t>
            </a:r>
            <a:r>
              <a:rPr lang="en-US" altLang="zh-CN" b="1" kern="1200" dirty="0">
                <a:latin typeface="Comic Sans MS" panose="030F0702030302020204" pitchFamily="2" charset="0"/>
              </a:rPr>
              <a:t>, </a:t>
            </a:r>
          </a:p>
        </p:txBody>
      </p:sp>
      <p:graphicFrame>
        <p:nvGraphicFramePr>
          <p:cNvPr id="11268" name="对象 1126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0548300"/>
              </p:ext>
            </p:extLst>
          </p:nvPr>
        </p:nvGraphicFramePr>
        <p:xfrm>
          <a:off x="3647728" y="3805637"/>
          <a:ext cx="388843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r:id="rId5" imgW="4648200" imgH="1016000" progId="Equation.3">
                  <p:embed/>
                </p:oleObj>
              </mc:Choice>
              <mc:Fallback>
                <p:oleObj r:id="rId5" imgW="4648200" imgH="10160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47728" y="3805637"/>
                        <a:ext cx="3888432" cy="9286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矩形 11268"/>
          <p:cNvSpPr/>
          <p:nvPr/>
        </p:nvSpPr>
        <p:spPr>
          <a:xfrm>
            <a:off x="911424" y="4653136"/>
            <a:ext cx="9140825" cy="1602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2" charset="0"/>
                <a:ea typeface="微软雅黑" panose="020B0503020204020204" pitchFamily="34" charset="-122"/>
              </a:rPr>
              <a:t>r = 1 (|z| = 1), z-transform reduces to its DTFT, provided the latter exists。</a:t>
            </a:r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2400" b="1" dirty="0">
                <a:solidFill>
                  <a:srgbClr val="0070C0"/>
                </a:solidFill>
                <a:latin typeface="Comic Sans MS" panose="030F0702030302020204" pitchFamily="2" charset="0"/>
                <a:ea typeface="微软雅黑" panose="020B0503020204020204" pitchFamily="34" charset="-122"/>
              </a:rPr>
              <a:t>The contour |z| = 1 is a circle in the z-plane of unity radius and is called 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2" charset="0"/>
                <a:ea typeface="微软雅黑" pitchFamily="34" charset="-122"/>
              </a:rPr>
              <a:t>the</a:t>
            </a:r>
            <a:r>
              <a:rPr lang="en-US" altLang="zh-CN" sz="2400" b="1" dirty="0">
                <a:solidFill>
                  <a:schemeClr val="tx1"/>
                </a:solidFill>
                <a:latin typeface="Comic Sans MS" pitchFamily="2" charset="0"/>
                <a:ea typeface="宋体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mic Sans MS" pitchFamily="2" charset="0"/>
                <a:ea typeface="宋体" charset="-122"/>
              </a:rPr>
              <a:t>unit circle</a:t>
            </a:r>
            <a:r>
              <a:rPr lang="zh-CN" altLang="en-US" sz="2400" b="1" dirty="0">
                <a:solidFill>
                  <a:schemeClr val="tx1"/>
                </a:solidFill>
                <a:latin typeface="Comic Sans MS" pitchFamily="2" charset="0"/>
                <a:ea typeface="宋体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5" grpId="0"/>
      <p:bldP spid="11267" grpId="0" build="p"/>
      <p:bldP spid="1126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内容占位符 6144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27033" y="116523"/>
          <a:ext cx="2984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3" r:id="rId3" imgW="2983230" imgH="901065" progId="Equation.DSMT4">
                  <p:embed/>
                </p:oleObj>
              </mc:Choice>
              <mc:Fallback>
                <p:oleObj r:id="rId3" imgW="2983230" imgH="901065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27033" y="116523"/>
                        <a:ext cx="2984500" cy="9017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3" name="对象 61442"/>
          <p:cNvGraphicFramePr>
            <a:graphicFrameLocks noChangeAspect="1"/>
          </p:cNvGraphicFramePr>
          <p:nvPr/>
        </p:nvGraphicFramePr>
        <p:xfrm>
          <a:off x="1919288" y="1124903"/>
          <a:ext cx="57435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4" r:id="rId5" imgW="5753100" imgH="838200" progId="Equation.DSMT4">
                  <p:embed/>
                </p:oleObj>
              </mc:Choice>
              <mc:Fallback>
                <p:oleObj r:id="rId5" imgW="5753100" imgH="8382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9288" y="1124903"/>
                        <a:ext cx="5743575" cy="838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内容占位符 6144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86535" y="2453640"/>
          <a:ext cx="163671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5" r:id="rId7" imgW="1637665" imgH="482600" progId="Equation.DSMT4">
                  <p:embed/>
                </p:oleObj>
              </mc:Choice>
              <mc:Fallback>
                <p:oleObj r:id="rId7" imgW="1637665" imgH="4826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86535" y="2453640"/>
                        <a:ext cx="1636713" cy="441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5" name="组合 61444"/>
          <p:cNvGrpSpPr>
            <a:grpSpLocks noChangeAspect="1"/>
          </p:cNvGrpSpPr>
          <p:nvPr/>
        </p:nvGrpSpPr>
        <p:grpSpPr>
          <a:xfrm>
            <a:off x="3503295" y="2056765"/>
            <a:ext cx="5257800" cy="1782763"/>
            <a:chOff x="0" y="0"/>
            <a:chExt cx="3112" cy="1123"/>
          </a:xfrm>
          <a:solidFill>
            <a:schemeClr val="accent2"/>
          </a:solidFill>
        </p:grpSpPr>
        <p:graphicFrame>
          <p:nvGraphicFramePr>
            <p:cNvPr id="2" name="对象 61445"/>
            <p:cNvGraphicFramePr>
              <a:graphicFrameLocks noChangeAspect="1"/>
            </p:cNvGraphicFramePr>
            <p:nvPr/>
          </p:nvGraphicFramePr>
          <p:xfrm>
            <a:off x="0" y="0"/>
            <a:ext cx="271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06" r:id="rId9" imgW="4305300" imgH="838200" progId="Equation.DSMT4">
                    <p:embed/>
                  </p:oleObj>
                </mc:Choice>
                <mc:Fallback>
                  <p:oleObj r:id="rId9" imgW="4305300" imgH="838200" progId="Equation.DSMT4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712" cy="52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6" name="对象 61446"/>
            <p:cNvGraphicFramePr>
              <a:graphicFrameLocks noChangeAspect="1"/>
            </p:cNvGraphicFramePr>
            <p:nvPr/>
          </p:nvGraphicFramePr>
          <p:xfrm>
            <a:off x="0" y="595"/>
            <a:ext cx="311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07" r:id="rId11" imgW="4940300" imgH="838200" progId="Equation.DSMT4">
                    <p:embed/>
                  </p:oleObj>
                </mc:Choice>
                <mc:Fallback>
                  <p:oleObj r:id="rId11" imgW="4940300" imgH="838200" progId="Equation.DSMT4">
                    <p:embed/>
                    <p:pic>
                      <p:nvPicPr>
                        <p:cNvPr id="0" name="图片 321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0" y="595"/>
                          <a:ext cx="3112" cy="52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48" name="组合 61447"/>
          <p:cNvGrpSpPr/>
          <p:nvPr/>
        </p:nvGrpSpPr>
        <p:grpSpPr>
          <a:xfrm>
            <a:off x="1920240" y="3931920"/>
            <a:ext cx="3798888" cy="933450"/>
            <a:chOff x="0" y="2"/>
            <a:chExt cx="2393" cy="588"/>
          </a:xfrm>
          <a:solidFill>
            <a:schemeClr val="accent2"/>
          </a:solidFill>
        </p:grpSpPr>
        <p:graphicFrame>
          <p:nvGraphicFramePr>
            <p:cNvPr id="3" name="对象 61448"/>
            <p:cNvGraphicFramePr>
              <a:graphicFrameLocks noChangeAspect="1"/>
            </p:cNvGraphicFramePr>
            <p:nvPr/>
          </p:nvGraphicFramePr>
          <p:xfrm>
            <a:off x="0" y="70"/>
            <a:ext cx="70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08" r:id="rId13" imgW="1123315" imgH="829945" progId="Equation.DSMT4">
                    <p:embed/>
                  </p:oleObj>
                </mc:Choice>
                <mc:Fallback>
                  <p:oleObj r:id="rId13" imgW="1123315" imgH="829945" progId="Equation.DSMT4">
                    <p:embed/>
                    <p:pic>
                      <p:nvPicPr>
                        <p:cNvPr id="0" name="图片 32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0" y="70"/>
                          <a:ext cx="704" cy="520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9" name="直接连接符 61449"/>
            <p:cNvSpPr/>
            <p:nvPr/>
          </p:nvSpPr>
          <p:spPr>
            <a:xfrm>
              <a:off x="861" y="363"/>
              <a:ext cx="817" cy="0"/>
            </a:xfrm>
            <a:prstGeom prst="line">
              <a:avLst/>
            </a:prstGeom>
            <a:grp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anchor="t"/>
            <a:lstStyle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50" name="对象 61450"/>
            <p:cNvGraphicFramePr>
              <a:graphicFrameLocks noChangeAspect="1"/>
            </p:cNvGraphicFramePr>
            <p:nvPr/>
          </p:nvGraphicFramePr>
          <p:xfrm>
            <a:off x="1769" y="227"/>
            <a:ext cx="6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09" r:id="rId15" imgW="995045" imgH="459105" progId="Equation.DSMT4">
                    <p:embed/>
                  </p:oleObj>
                </mc:Choice>
                <mc:Fallback>
                  <p:oleObj r:id="rId15" imgW="995045" imgH="459105" progId="Equation.DSMT4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769" y="227"/>
                          <a:ext cx="624" cy="28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1" name="对象 61451"/>
            <p:cNvGraphicFramePr>
              <a:graphicFrameLocks noChangeAspect="1"/>
            </p:cNvGraphicFramePr>
            <p:nvPr/>
          </p:nvGraphicFramePr>
          <p:xfrm>
            <a:off x="981" y="2"/>
            <a:ext cx="5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0" r:id="rId17" imgW="854710" imgH="485140" progId="Equation.DSMT4">
                    <p:embed/>
                  </p:oleObj>
                </mc:Choice>
                <mc:Fallback>
                  <p:oleObj r:id="rId17" imgW="854710" imgH="485140" progId="Equation.DSMT4">
                    <p:embed/>
                    <p:pic>
                      <p:nvPicPr>
                        <p:cNvPr id="0" name="图片 321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981" y="2"/>
                          <a:ext cx="536" cy="30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453" name="组合 61452"/>
          <p:cNvGrpSpPr/>
          <p:nvPr/>
        </p:nvGrpSpPr>
        <p:grpSpPr>
          <a:xfrm>
            <a:off x="1926908" y="4868863"/>
            <a:ext cx="4914900" cy="931863"/>
            <a:chOff x="8" y="0"/>
            <a:chExt cx="3096" cy="587"/>
          </a:xfrm>
        </p:grpSpPr>
        <p:graphicFrame>
          <p:nvGraphicFramePr>
            <p:cNvPr id="4" name="对象 61453"/>
            <p:cNvGraphicFramePr>
              <a:graphicFrameLocks noChangeAspect="1"/>
            </p:cNvGraphicFramePr>
            <p:nvPr/>
          </p:nvGraphicFramePr>
          <p:xfrm>
            <a:off x="8" y="59"/>
            <a:ext cx="69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1" r:id="rId19" imgW="1110615" imgH="842645" progId="Equation.DSMT4">
                    <p:embed/>
                  </p:oleObj>
                </mc:Choice>
                <mc:Fallback>
                  <p:oleObj r:id="rId19" imgW="1110615" imgH="842645" progId="Equation.DSMT4">
                    <p:embed/>
                    <p:pic>
                      <p:nvPicPr>
                        <p:cNvPr id="0" name="图片 321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" y="59"/>
                          <a:ext cx="699" cy="528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4" name="直接连接符 61454"/>
            <p:cNvSpPr/>
            <p:nvPr/>
          </p:nvSpPr>
          <p:spPr>
            <a:xfrm>
              <a:off x="857" y="363"/>
              <a:ext cx="817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</p:spPr>
          <p:txBody>
            <a:bodyPr anchor="t"/>
            <a:lstStyle/>
            <a:p>
              <a:pPr lvl="0"/>
              <a:endParaRPr lang="zh-CN" altLang="en-US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455" name="对象 61455"/>
            <p:cNvGraphicFramePr>
              <a:graphicFrameLocks noChangeAspect="1"/>
            </p:cNvGraphicFramePr>
            <p:nvPr/>
          </p:nvGraphicFramePr>
          <p:xfrm>
            <a:off x="1776" y="147"/>
            <a:ext cx="1328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2" r:id="rId21" imgW="2108200" imgH="558800" progId="Equation.DSMT4">
                    <p:embed/>
                  </p:oleObj>
                </mc:Choice>
                <mc:Fallback>
                  <p:oleObj r:id="rId21" imgW="2108200" imgH="558800" progId="Equation.DSMT4">
                    <p:embed/>
                    <p:pic>
                      <p:nvPicPr>
                        <p:cNvPr id="0" name="图片 3215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776" y="147"/>
                          <a:ext cx="1328" cy="35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对象 61456"/>
            <p:cNvGraphicFramePr>
              <a:graphicFrameLocks noChangeAspect="1"/>
            </p:cNvGraphicFramePr>
            <p:nvPr/>
          </p:nvGraphicFramePr>
          <p:xfrm>
            <a:off x="1001" y="0"/>
            <a:ext cx="52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3" r:id="rId23" imgW="829310" imgH="485140" progId="Equation.DSMT4">
                    <p:embed/>
                  </p:oleObj>
                </mc:Choice>
                <mc:Fallback>
                  <p:oleObj r:id="rId23" imgW="829310" imgH="485140" progId="Equation.DSMT4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001" y="0"/>
                          <a:ext cx="520" cy="30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58" name="对象 61457"/>
          <p:cNvGraphicFramePr>
            <a:graphicFrameLocks noChangeAspect="1"/>
          </p:cNvGraphicFramePr>
          <p:nvPr/>
        </p:nvGraphicFramePr>
        <p:xfrm>
          <a:off x="3359468" y="5733098"/>
          <a:ext cx="4800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4" r:id="rId25" imgW="4800600" imgH="558800" progId="Equation.DSMT4">
                  <p:embed/>
                </p:oleObj>
              </mc:Choice>
              <mc:Fallback>
                <p:oleObj r:id="rId25" imgW="4800600" imgH="5588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59468" y="5733098"/>
                        <a:ext cx="4800600" cy="5588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65537"/>
          <p:cNvSpPr>
            <a:spLocks noGrp="1"/>
          </p:cNvSpPr>
          <p:nvPr>
            <p:ph type="title"/>
          </p:nvPr>
        </p:nvSpPr>
        <p:spPr>
          <a:xfrm>
            <a:off x="1086485" y="167005"/>
            <a:ext cx="9298305" cy="788670"/>
          </a:xfrm>
        </p:spPr>
        <p:txBody>
          <a:bodyPr anchor="b"/>
          <a:lstStyle/>
          <a:p>
            <a:r>
              <a:rPr lang="en-US" altLang="zh-CN" sz="3200" b="1" dirty="0">
                <a:latin typeface="Comic Sans MS" panose="030F0702030302020204" pitchFamily="2" charset="0"/>
              </a:rPr>
              <a:t>6.4.5</a:t>
            </a:r>
            <a:r>
              <a:rPr lang="en-US" altLang="zh-CN" sz="3200" dirty="0">
                <a:latin typeface="Comic Sans MS" panose="030F0702030302020204" pitchFamily="2" charset="0"/>
              </a:rPr>
              <a:t> </a:t>
            </a:r>
            <a:r>
              <a:rPr lang="en-US" altLang="zh-CN" sz="3200" b="1" dirty="0">
                <a:latin typeface="Comic Sans MS" panose="030F0702030302020204" pitchFamily="2" charset="0"/>
              </a:rPr>
              <a:t>Inverse z-Transform via Long Division</a:t>
            </a:r>
          </a:p>
        </p:txBody>
      </p:sp>
      <p:sp>
        <p:nvSpPr>
          <p:cNvPr id="65539" name="内容占位符 65538"/>
          <p:cNvSpPr>
            <a:spLocks noGrp="1"/>
          </p:cNvSpPr>
          <p:nvPr>
            <p:ph idx="1"/>
          </p:nvPr>
        </p:nvSpPr>
        <p:spPr>
          <a:xfrm>
            <a:off x="873760" y="1412875"/>
            <a:ext cx="9326245" cy="3821430"/>
          </a:xfrm>
        </p:spPr>
        <p:txBody>
          <a:bodyPr anchor="t"/>
          <a:lstStyle/>
          <a:p>
            <a:pPr>
              <a:buNone/>
            </a:pPr>
            <a:r>
              <a:rPr lang="en-US" altLang="zh-CN" sz="3200" b="1" dirty="0">
                <a:latin typeface="Comic Sans MS" panose="030F0702030302020204" pitchFamily="2" charset="0"/>
              </a:rPr>
              <a:t>  For X(z) is a rational fraction, we can 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2" charset="0"/>
              </a:rPr>
              <a:t>divide</a:t>
            </a:r>
            <a:r>
              <a:rPr lang="en-US" altLang="zh-CN" sz="3200" b="1" dirty="0">
                <a:latin typeface="Comic Sans MS" panose="030F0702030302020204" pitchFamily="2" charset="0"/>
              </a:rPr>
              <a:t> numerator polynomial by denominator polynomial to get the expansion of the power series.</a:t>
            </a:r>
          </a:p>
          <a:p>
            <a:r>
              <a:rPr lang="en-US" altLang="zh-CN" sz="3200" b="1" dirty="0">
                <a:latin typeface="Comic Sans MS" panose="030F0702030302020204" pitchFamily="2" charset="0"/>
              </a:rPr>
              <a:t>Note: When we use long division methods, we must first estimate the 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2" charset="0"/>
              </a:rPr>
              <a:t>ROC</a:t>
            </a:r>
            <a:r>
              <a:rPr lang="en-US" altLang="zh-CN" sz="3200" b="1" dirty="0">
                <a:latin typeface="Comic Sans MS" panose="030F0702030302020204" pitchFamily="2" charset="0"/>
              </a:rPr>
              <a:t> of x[n], then expand X(z) into appropriate x[n].</a:t>
            </a:r>
            <a:r>
              <a:rPr lang="en-US" altLang="zh-CN" sz="3200" dirty="0">
                <a:latin typeface="Comic Sans MS" panose="030F0702030302020204" pitchFamily="2" charset="0"/>
              </a:rPr>
              <a:t> 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对象 67585"/>
          <p:cNvGraphicFramePr>
            <a:graphicFrameLocks noChangeAspect="1"/>
          </p:cNvGraphicFramePr>
          <p:nvPr/>
        </p:nvGraphicFramePr>
        <p:xfrm>
          <a:off x="1199515" y="0"/>
          <a:ext cx="89408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7" r:id="rId3" imgW="187452000" imgH="22860000" progId="Equation.DSMT4">
                  <p:embed/>
                </p:oleObj>
              </mc:Choice>
              <mc:Fallback>
                <p:oleObj r:id="rId3" imgW="187452000" imgH="22860000" progId="Equation.DSMT4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515" y="0"/>
                        <a:ext cx="8940800" cy="10858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文本框 67586"/>
          <p:cNvSpPr txBox="1"/>
          <p:nvPr/>
        </p:nvSpPr>
        <p:spPr>
          <a:xfrm>
            <a:off x="911225" y="1196975"/>
            <a:ext cx="949071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Solution：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Roc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 of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X(z)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 is 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annular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，so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x[n]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 is a two-sided sequence</a:t>
            </a:r>
          </a:p>
          <a:p>
            <a:pPr lvl="0">
              <a:spcBef>
                <a:spcPct val="50000"/>
              </a:spcBef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pole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z=1/4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 relates to right-sided sequence, pole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z=4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 relates to left-sided sequence</a:t>
            </a:r>
            <a:r>
              <a:rPr lang="en-US" altLang="zh-CN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.</a:t>
            </a:r>
            <a:endParaRPr lang="zh-CN" altLang="en-US" sz="3200" b="1" i="0" dirty="0">
              <a:solidFill>
                <a:srgbClr val="3366CC"/>
              </a:solidFill>
              <a:latin typeface="Comic Sans MS" panose="030F0702030302020204" pitchFamily="2" charset="0"/>
              <a:ea typeface="楷体_GB2312" pitchFamily="49" charset="-122"/>
            </a:endParaRPr>
          </a:p>
          <a:p>
            <a:pPr marL="457200" lvl="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Expand </a:t>
            </a:r>
            <a:r>
              <a:rPr lang="en-US" altLang="x-none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X(z)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楷体_GB2312" pitchFamily="49" charset="-122"/>
              </a:rPr>
              <a:t> into 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Partial-Fraction Expansion</a:t>
            </a:r>
            <a:r>
              <a:rPr lang="en-US" altLang="zh-CN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67588" name="对象 67587"/>
          <p:cNvGraphicFramePr>
            <a:graphicFrameLocks noChangeAspect="1"/>
          </p:cNvGraphicFramePr>
          <p:nvPr/>
        </p:nvGraphicFramePr>
        <p:xfrm>
          <a:off x="2279650" y="4508818"/>
          <a:ext cx="6375400" cy="142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r:id="rId5" imgW="5842000" imgH="1308100" progId="Equation.DSMT4">
                  <p:embed/>
                </p:oleObj>
              </mc:Choice>
              <mc:Fallback>
                <p:oleObj r:id="rId5" imgW="5842000" imgH="13081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79650" y="4508818"/>
                        <a:ext cx="6375400" cy="14271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内容占位符 68609"/>
          <p:cNvGraphicFramePr>
            <a:graphicFrameLocks noGrp="1" noChangeAspect="1"/>
          </p:cNvGraphicFramePr>
          <p:nvPr>
            <p:ph sz="half" idx="1"/>
          </p:nvPr>
        </p:nvGraphicFramePr>
        <p:xfrm>
          <a:off x="2855595" y="116840"/>
          <a:ext cx="39497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" r:id="rId3" imgW="4000500" imgH="939800" progId="Equation.DSMT4">
                  <p:embed/>
                </p:oleObj>
              </mc:Choice>
              <mc:Fallback>
                <p:oleObj r:id="rId3" imgW="4000500" imgH="939800" progId="Equation.DSMT4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5595" y="116840"/>
                        <a:ext cx="3949700" cy="9286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组合 68610"/>
          <p:cNvGrpSpPr>
            <a:grpSpLocks noChangeAspect="1"/>
          </p:cNvGrpSpPr>
          <p:nvPr/>
        </p:nvGrpSpPr>
        <p:grpSpPr>
          <a:xfrm>
            <a:off x="811057" y="1300670"/>
            <a:ext cx="3762387" cy="4714430"/>
            <a:chOff x="-26" y="80"/>
            <a:chExt cx="2274" cy="2648"/>
          </a:xfrm>
          <a:solidFill>
            <a:schemeClr val="accent2"/>
          </a:solidFill>
        </p:grpSpPr>
        <p:graphicFrame>
          <p:nvGraphicFramePr>
            <p:cNvPr id="2" name="内容占位符 68611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-26" y="544"/>
            <a:ext cx="1697" cy="2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0" r:id="rId5" imgW="2933700" imgH="3810000" progId="Equation.DSMT4">
                    <p:embed/>
                  </p:oleObj>
                </mc:Choice>
                <mc:Fallback>
                  <p:oleObj r:id="rId5" imgW="2933700" imgH="3810000" progId="Equation.DSMT4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-26" y="544"/>
                          <a:ext cx="1697" cy="218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2" name="对象 68612"/>
            <p:cNvGraphicFramePr>
              <a:graphicFrameLocks noChangeAspect="1"/>
            </p:cNvGraphicFramePr>
            <p:nvPr/>
          </p:nvGraphicFramePr>
          <p:xfrm>
            <a:off x="522" y="80"/>
            <a:ext cx="172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1" r:id="rId7" imgW="2552700" imgH="825500" progId="Equation.DSMT4">
                    <p:embed/>
                  </p:oleObj>
                </mc:Choice>
                <mc:Fallback>
                  <p:oleObj r:id="rId7" imgW="2552700" imgH="825500" progId="Equation.DSMT4">
                    <p:embed/>
                    <p:pic>
                      <p:nvPicPr>
                        <p:cNvPr id="0" name="图片 322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22" y="80"/>
                          <a:ext cx="1726" cy="464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14" name="组合 68613"/>
          <p:cNvGrpSpPr>
            <a:grpSpLocks noChangeAspect="1"/>
          </p:cNvGrpSpPr>
          <p:nvPr/>
        </p:nvGrpSpPr>
        <p:grpSpPr>
          <a:xfrm>
            <a:off x="6337617" y="1014730"/>
            <a:ext cx="3475038" cy="5294737"/>
            <a:chOff x="-29" y="0"/>
            <a:chExt cx="2189" cy="3239"/>
          </a:xfrm>
          <a:solidFill>
            <a:schemeClr val="accent2"/>
          </a:solidFill>
        </p:grpSpPr>
        <p:graphicFrame>
          <p:nvGraphicFramePr>
            <p:cNvPr id="3" name="内容占位符 68614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-29" y="413"/>
            <a:ext cx="1724" cy="2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2" r:id="rId9" imgW="3048000" imgH="5384800" progId="Equation.DSMT4">
                    <p:embed/>
                  </p:oleObj>
                </mc:Choice>
                <mc:Fallback>
                  <p:oleObj r:id="rId9" imgW="3048000" imgH="5384800" progId="Equation.DSMT4">
                    <p:embed/>
                    <p:pic>
                      <p:nvPicPr>
                        <p:cNvPr id="0" name="图片 323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-29" y="413"/>
                          <a:ext cx="1724" cy="2826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5" name="对象 68615"/>
            <p:cNvGraphicFramePr>
              <a:graphicFrameLocks noChangeAspect="1"/>
            </p:cNvGraphicFramePr>
            <p:nvPr/>
          </p:nvGraphicFramePr>
          <p:xfrm>
            <a:off x="528" y="0"/>
            <a:ext cx="1632" cy="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03" r:id="rId11" imgW="2959100" imgH="838200" progId="Equation.DSMT4">
                    <p:embed/>
                  </p:oleObj>
                </mc:Choice>
                <mc:Fallback>
                  <p:oleObj r:id="rId11" imgW="2959100" imgH="838200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28" y="0"/>
                          <a:ext cx="1632" cy="462"/>
                        </a:xfrm>
                        <a:prstGeom prst="rect">
                          <a:avLst/>
                        </a:prstGeom>
                        <a:solidFill>
                          <a:schemeClr val="accent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内容占位符 69633"/>
          <p:cNvGraphicFramePr>
            <a:graphicFrameLocks noGrp="1" noChangeAspect="1"/>
          </p:cNvGraphicFramePr>
          <p:nvPr>
            <p:ph sz="half" idx="1"/>
          </p:nvPr>
        </p:nvGraphicFramePr>
        <p:xfrm>
          <a:off x="1487170" y="1412875"/>
          <a:ext cx="8272463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r:id="rId3" imgW="7581900" imgH="939800" progId="Equation.DSMT4">
                  <p:embed/>
                </p:oleObj>
              </mc:Choice>
              <mc:Fallback>
                <p:oleObj r:id="rId3" imgW="7581900" imgH="939800" progId="Equation.DSMT4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7170" y="1412875"/>
                        <a:ext cx="8272463" cy="10255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内容占位符 6963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29105" y="4645025"/>
          <a:ext cx="6243955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" r:id="rId5" imgW="4762500" imgH="889000" progId="Equation.DSMT4">
                  <p:embed/>
                </p:oleObj>
              </mc:Choice>
              <mc:Fallback>
                <p:oleObj r:id="rId5" imgW="4762500" imgH="8890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9105" y="4645025"/>
                        <a:ext cx="6243955" cy="109410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对象 69635"/>
          <p:cNvGraphicFramePr>
            <a:graphicFrameLocks noChangeAspect="1"/>
          </p:cNvGraphicFramePr>
          <p:nvPr/>
        </p:nvGraphicFramePr>
        <p:xfrm>
          <a:off x="2398845" y="2852936"/>
          <a:ext cx="55626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" r:id="rId7" imgW="4533900" imgH="1117600" progId="Equation.DSMT4">
                  <p:embed/>
                </p:oleObj>
              </mc:Choice>
              <mc:Fallback>
                <p:oleObj r:id="rId7" imgW="4533900" imgH="11176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8845" y="2852936"/>
                        <a:ext cx="5562600" cy="13716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标题 63489"/>
          <p:cNvSpPr>
            <a:spLocks noGrp="1"/>
          </p:cNvSpPr>
          <p:nvPr>
            <p:ph type="title"/>
          </p:nvPr>
        </p:nvSpPr>
        <p:spPr>
          <a:xfrm>
            <a:off x="1055370" y="97155"/>
            <a:ext cx="8641080" cy="904875"/>
          </a:xfrm>
        </p:spPr>
        <p:txBody>
          <a:bodyPr anchor="b"/>
          <a:lstStyle/>
          <a:p>
            <a:r>
              <a:rPr lang="en-US" altLang="zh-CN" sz="3600" dirty="0">
                <a:latin typeface="Comic Sans MS" panose="030F0702030302020204" pitchFamily="2" charset="0"/>
                <a:sym typeface="+mn-ea"/>
              </a:rPr>
              <a:t>Inverse z-Transform Using MATLAB</a:t>
            </a:r>
            <a:endParaRPr lang="en-US" altLang="zh-CN" sz="3600" b="1" dirty="0">
              <a:latin typeface="Comic Sans MS" panose="030F0702030302020204" pitchFamily="2" charset="0"/>
            </a:endParaRPr>
          </a:p>
        </p:txBody>
      </p:sp>
      <p:sp>
        <p:nvSpPr>
          <p:cNvPr id="63491" name="内容占位符 63490"/>
          <p:cNvSpPr>
            <a:spLocks noGrp="1"/>
          </p:cNvSpPr>
          <p:nvPr>
            <p:ph idx="1"/>
          </p:nvPr>
        </p:nvSpPr>
        <p:spPr>
          <a:xfrm>
            <a:off x="1055370" y="1185545"/>
            <a:ext cx="10575925" cy="4417060"/>
          </a:xfrm>
        </p:spPr>
        <p:txBody>
          <a:bodyPr anchor="t"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3200" b="1" dirty="0">
                <a:latin typeface="Comic Sans MS" panose="030F0702030302020204" pitchFamily="2" charset="0"/>
              </a:rPr>
              <a:t>[r,p,k]= </a:t>
            </a:r>
            <a:r>
              <a:rPr lang="zh-CN" altLang="en-US" sz="3200" b="1" dirty="0">
                <a:solidFill>
                  <a:srgbClr val="0066FF"/>
                </a:solidFill>
                <a:latin typeface="Comic Sans MS" panose="030F0702030302020204" pitchFamily="2" charset="0"/>
              </a:rPr>
              <a:t>residuez</a:t>
            </a:r>
            <a:r>
              <a:rPr lang="zh-CN" altLang="en-US" sz="3200" b="1" dirty="0">
                <a:latin typeface="Comic Sans MS" panose="030F0702030302020204" pitchFamily="2" charset="0"/>
              </a:rPr>
              <a:t>(num,den)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latin typeface="Comic Sans MS" panose="030F0702030302020204" pitchFamily="2" charset="0"/>
                <a:sym typeface="+mn-ea"/>
              </a:rPr>
              <a:t>[num,den]= </a:t>
            </a:r>
            <a:r>
              <a:rPr lang="zh-CN" altLang="en-US" sz="3200" dirty="0">
                <a:solidFill>
                  <a:srgbClr val="0066FF"/>
                </a:solidFill>
                <a:latin typeface="Comic Sans MS" panose="030F0702030302020204" pitchFamily="2" charset="0"/>
                <a:sym typeface="+mn-ea"/>
              </a:rPr>
              <a:t>residuez</a:t>
            </a:r>
            <a:r>
              <a:rPr lang="zh-CN" altLang="en-US" sz="3200" dirty="0">
                <a:latin typeface="Comic Sans MS" panose="030F0702030302020204" pitchFamily="2" charset="0"/>
                <a:sym typeface="+mn-ea"/>
              </a:rPr>
              <a:t>(r,p,k)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3200" dirty="0">
                <a:latin typeface="Comic Sans MS" panose="030F0702030302020204" pitchFamily="2" charset="0"/>
                <a:sym typeface="+mn-ea"/>
              </a:rPr>
              <a:t>[y,t]=</a:t>
            </a:r>
            <a:r>
              <a:rPr lang="zh-CN" altLang="en-US" sz="3200" dirty="0">
                <a:solidFill>
                  <a:srgbClr val="0066FF"/>
                </a:solidFill>
                <a:latin typeface="Comic Sans MS" panose="030F0702030302020204" pitchFamily="2" charset="0"/>
                <a:sym typeface="+mn-ea"/>
              </a:rPr>
              <a:t> impz</a:t>
            </a:r>
            <a:r>
              <a:rPr lang="zh-CN" altLang="en-US" sz="3200" dirty="0">
                <a:latin typeface="Comic Sans MS" panose="030F0702030302020204" pitchFamily="2" charset="0"/>
                <a:sym typeface="+mn-ea"/>
              </a:rPr>
              <a:t>(num,den,L)</a:t>
            </a:r>
            <a:endParaRPr lang="zh-CN" altLang="en-US" sz="3200" b="1" dirty="0">
              <a:latin typeface="Comic Sans MS" panose="030F0702030302020204" pitchFamily="2" charset="0"/>
            </a:endParaRPr>
          </a:p>
          <a:p>
            <a:pPr>
              <a:lnSpc>
                <a:spcPct val="90000"/>
              </a:lnSpc>
            </a:pPr>
            <a:r>
              <a:rPr lang="zh-CN" altLang="en-US" sz="3200" dirty="0">
                <a:solidFill>
                  <a:srgbClr val="0066FF"/>
                </a:solidFill>
                <a:latin typeface="Comic Sans MS" panose="030F0702030302020204" pitchFamily="2" charset="0"/>
                <a:sym typeface="+mn-ea"/>
              </a:rPr>
              <a:t>num</a:t>
            </a:r>
            <a:r>
              <a:rPr lang="en-US" altLang="zh-CN" sz="3200" dirty="0">
                <a:solidFill>
                  <a:srgbClr val="0066FF"/>
                </a:solidFill>
                <a:latin typeface="Comic Sans MS" panose="030F0702030302020204" pitchFamily="2" charset="0"/>
                <a:sym typeface="+mn-ea"/>
              </a:rPr>
              <a:t>:</a:t>
            </a:r>
            <a:r>
              <a:rPr lang="zh-CN" altLang="en-US" sz="3200" dirty="0">
                <a:latin typeface="Comic Sans MS" pitchFamily="2" charset="0"/>
              </a:rPr>
              <a:t> numerator coefficients</a:t>
            </a:r>
            <a:endParaRPr lang="zh-CN" altLang="en-US" sz="3200" dirty="0">
              <a:latin typeface="Comic Sans MS" panose="030F0702030302020204" pitchFamily="2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solidFill>
                  <a:srgbClr val="0066FF"/>
                </a:solidFill>
                <a:latin typeface="Comic Sans MS" panose="030F0702030302020204" pitchFamily="2" charset="0"/>
              </a:rPr>
              <a:t>den</a:t>
            </a:r>
            <a:r>
              <a:rPr lang="en-US" altLang="zh-CN" sz="3200" b="1" dirty="0">
                <a:solidFill>
                  <a:srgbClr val="0066FF"/>
                </a:solidFill>
                <a:latin typeface="Comic Sans MS" panose="030F0702030302020204" pitchFamily="2" charset="0"/>
              </a:rPr>
              <a:t>:</a:t>
            </a:r>
            <a:r>
              <a:rPr lang="zh-CN" altLang="en-US" sz="3200" dirty="0">
                <a:latin typeface="Comic Sans MS" pitchFamily="2" charset="0"/>
              </a:rPr>
              <a:t> denominator coefficients</a:t>
            </a:r>
            <a:endParaRPr lang="zh-CN" altLang="en-US" sz="3200" dirty="0">
              <a:latin typeface="Comic Sans MS" panose="030F0702030302020204" pitchFamily="2" charset="0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latin typeface="Comic Sans MS" panose="030F0702030302020204" pitchFamily="2" charset="0"/>
              </a:rPr>
              <a:t>Vector r contains the residues</a:t>
            </a: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latin typeface="Comic Sans MS" panose="030F0702030302020204" pitchFamily="2" charset="0"/>
              </a:rPr>
              <a:t>Vector p contains the poles</a:t>
            </a:r>
          </a:p>
          <a:p>
            <a:pPr>
              <a:lnSpc>
                <a:spcPct val="90000"/>
              </a:lnSpc>
            </a:pPr>
            <a:r>
              <a:rPr lang="zh-CN" altLang="en-US" sz="3200" b="1" dirty="0">
                <a:latin typeface="Comic Sans MS" panose="030F0702030302020204" pitchFamily="2" charset="0"/>
              </a:rPr>
              <a:t>Vector k contains the constants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sz="3200" b="1" dirty="0">
              <a:latin typeface="Comic Sans MS" panose="030F07020303020202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标题 71681"/>
          <p:cNvSpPr>
            <a:spLocks noGrp="1"/>
          </p:cNvSpPr>
          <p:nvPr>
            <p:ph type="title"/>
          </p:nvPr>
        </p:nvSpPr>
        <p:spPr>
          <a:xfrm>
            <a:off x="1271270" y="-317"/>
            <a:ext cx="7848600" cy="1008062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6.5 z-Transform Properties</a:t>
            </a:r>
          </a:p>
        </p:txBody>
      </p:sp>
      <p:pic>
        <p:nvPicPr>
          <p:cNvPr id="71683" name="内容占位符 71682" descr="Table3_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205" y="980123"/>
            <a:ext cx="6408738" cy="5546725"/>
          </a:xfrm>
        </p:spPr>
      </p:pic>
      <p:sp>
        <p:nvSpPr>
          <p:cNvPr id="8" name="矩形 7"/>
          <p:cNvSpPr/>
          <p:nvPr/>
        </p:nvSpPr>
        <p:spPr>
          <a:xfrm>
            <a:off x="9696133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400415" y="33274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95CA43E-9FAB-4A37-A5B8-EB192446E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484784"/>
            <a:ext cx="10634549" cy="457603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80897"/>
          <p:cNvSpPr>
            <a:spLocks noGrp="1"/>
          </p:cNvSpPr>
          <p:nvPr>
            <p:ph type="title"/>
          </p:nvPr>
        </p:nvSpPr>
        <p:spPr>
          <a:xfrm>
            <a:off x="1343660" y="116631"/>
            <a:ext cx="8244205" cy="1008113"/>
          </a:xfrm>
        </p:spPr>
        <p:txBody>
          <a:bodyPr anchor="b"/>
          <a:lstStyle/>
          <a:p>
            <a:r>
              <a:rPr lang="en-US" altLang="zh-CN" sz="3200" b="1" dirty="0">
                <a:latin typeface="Comic Sans MS" panose="030F0702030302020204" pitchFamily="2" charset="0"/>
              </a:rPr>
              <a:t>6.6 Computation of the Convolution Sum of Finite-Length Sequences</a:t>
            </a:r>
          </a:p>
        </p:txBody>
      </p:sp>
      <p:sp>
        <p:nvSpPr>
          <p:cNvPr id="80899" name="内容占位符 80898"/>
          <p:cNvSpPr>
            <a:spLocks noGrp="1"/>
          </p:cNvSpPr>
          <p:nvPr>
            <p:ph idx="1"/>
          </p:nvPr>
        </p:nvSpPr>
        <p:spPr>
          <a:xfrm>
            <a:off x="1199515" y="1269048"/>
            <a:ext cx="8199438" cy="3657600"/>
          </a:xfrm>
        </p:spPr>
        <p:txBody>
          <a:bodyPr anchor="t"/>
          <a:lstStyle/>
          <a:p>
            <a:r>
              <a:rPr lang="en-US" altLang="zh-CN" sz="3200" b="1">
                <a:latin typeface="Comic Sans MS" panose="030F0702030302020204" pitchFamily="2" charset="0"/>
              </a:rPr>
              <a:t>Tabular methods for the computation of the linear and circular convolution have been outlined.</a:t>
            </a:r>
          </a:p>
          <a:p>
            <a:r>
              <a:rPr lang="en-US" altLang="zh-CN" sz="3200" b="1">
                <a:latin typeface="Comic Sans MS" panose="030F0702030302020204" pitchFamily="2" charset="0"/>
              </a:rPr>
              <a:t>Now, we describe alternate methods for the computation of the linear and circular convolution that based on the </a:t>
            </a:r>
            <a:r>
              <a:rPr lang="en-US" altLang="zh-CN" sz="3200" b="1">
                <a:solidFill>
                  <a:srgbClr val="FF0000"/>
                </a:solidFill>
                <a:latin typeface="Comic Sans MS" panose="030F0702030302020204" pitchFamily="2" charset="0"/>
              </a:rPr>
              <a:t>multiplication of two polynomial</a:t>
            </a:r>
            <a:r>
              <a:rPr lang="en-US" altLang="zh-CN" sz="3200" b="1">
                <a:latin typeface="Comic Sans MS" panose="030F0702030302020204" pitchFamily="2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81921"/>
          <p:cNvSpPr>
            <a:spLocks noGrp="1"/>
          </p:cNvSpPr>
          <p:nvPr>
            <p:ph type="title"/>
          </p:nvPr>
        </p:nvSpPr>
        <p:spPr>
          <a:xfrm>
            <a:off x="1415415" y="116840"/>
            <a:ext cx="6870700" cy="973138"/>
          </a:xfrm>
        </p:spPr>
        <p:txBody>
          <a:bodyPr anchor="b"/>
          <a:lstStyle/>
          <a:p>
            <a:r>
              <a:rPr lang="en-US" altLang="zh-CN" sz="4000" b="1">
                <a:latin typeface="Comic Sans MS" panose="030F0702030302020204" pitchFamily="2" charset="0"/>
              </a:rPr>
              <a:t>6.6.1 Linear Convolution</a:t>
            </a:r>
          </a:p>
        </p:txBody>
      </p:sp>
      <p:sp>
        <p:nvSpPr>
          <p:cNvPr id="81923" name="文本占位符 81922"/>
          <p:cNvSpPr>
            <a:spLocks noGrp="1"/>
          </p:cNvSpPr>
          <p:nvPr>
            <p:ph type="body" sz="half" idx="1"/>
          </p:nvPr>
        </p:nvSpPr>
        <p:spPr>
          <a:xfrm>
            <a:off x="1199515" y="1196975"/>
            <a:ext cx="8998585" cy="1428115"/>
          </a:xfrm>
        </p:spPr>
        <p:txBody>
          <a:bodyPr anchor="t"/>
          <a:lstStyle/>
          <a:p>
            <a:r>
              <a:rPr lang="en-US" altLang="zh-CN" b="1" kern="1200">
                <a:latin typeface="Comic Sans MS" panose="030F0702030302020204" pitchFamily="2" charset="0"/>
              </a:rPr>
              <a:t>Let x[n] and h[n] be two sequences of lengths L+1 and M+1, respectively. Their z-transforms, X(z) and H(z) be:</a:t>
            </a:r>
          </a:p>
          <a:p>
            <a:endParaRPr lang="en-US" altLang="zh-CN" sz="3200" b="1" kern="1200">
              <a:latin typeface="Comic Sans MS" panose="030F0702030302020204" pitchFamily="2" charset="0"/>
            </a:endParaRPr>
          </a:p>
          <a:p>
            <a:endParaRPr lang="en-US" altLang="zh-CN" sz="3200" kern="1200"/>
          </a:p>
          <a:p>
            <a:pPr>
              <a:buNone/>
            </a:pPr>
            <a:endParaRPr lang="en-US" altLang="zh-CN" sz="3200" kern="1200"/>
          </a:p>
        </p:txBody>
      </p:sp>
      <p:graphicFrame>
        <p:nvGraphicFramePr>
          <p:cNvPr id="81924" name="内容占位符 8192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675573" y="2625090"/>
          <a:ext cx="6840537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3" r:id="rId3" imgW="2856230" imgH="482600" progId="Equation.DSMT4">
                  <p:embed/>
                </p:oleObj>
              </mc:Choice>
              <mc:Fallback>
                <p:oleObj r:id="rId3" imgW="2856230" imgH="4826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5573" y="2625090"/>
                        <a:ext cx="6840537" cy="1155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内容占位符 8192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99515" y="5020945"/>
          <a:ext cx="957072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4" r:id="rId5" imgW="4064000" imgH="228600" progId="Equation.DSMT4">
                  <p:embed/>
                </p:oleObj>
              </mc:Choice>
              <mc:Fallback>
                <p:oleObj r:id="rId5" imgW="4064000" imgH="2286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99515" y="5020945"/>
                        <a:ext cx="9570720" cy="5378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6" name="文本框 81925"/>
          <p:cNvSpPr txBox="1"/>
          <p:nvPr/>
        </p:nvSpPr>
        <p:spPr>
          <a:xfrm>
            <a:off x="1535430" y="3893820"/>
            <a:ext cx="832739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So, the z-transform of linear convolution sequence y[n] is Y(z):</a:t>
            </a:r>
          </a:p>
        </p:txBody>
      </p:sp>
      <p:sp>
        <p:nvSpPr>
          <p:cNvPr id="81927" name="文本框 81926"/>
          <p:cNvSpPr txBox="1"/>
          <p:nvPr/>
        </p:nvSpPr>
        <p:spPr>
          <a:xfrm>
            <a:off x="2422525" y="5690235"/>
            <a:ext cx="48571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And its coefficient is y[n].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  <p:bldP spid="819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2289"/>
          <p:cNvSpPr>
            <a:spLocks noGrp="1"/>
          </p:cNvSpPr>
          <p:nvPr>
            <p:ph type="title"/>
          </p:nvPr>
        </p:nvSpPr>
        <p:spPr>
          <a:xfrm>
            <a:off x="623570" y="116840"/>
            <a:ext cx="8522970" cy="941705"/>
          </a:xfrm>
        </p:spPr>
        <p:txBody>
          <a:bodyPr anchor="b"/>
          <a:lstStyle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6.1 Definition and Properties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2291" name="文本占位符 12290"/>
          <p:cNvSpPr>
            <a:spLocks noGrp="1"/>
          </p:cNvSpPr>
          <p:nvPr>
            <p:ph type="body" sz="half" idx="1"/>
          </p:nvPr>
        </p:nvSpPr>
        <p:spPr>
          <a:xfrm>
            <a:off x="695960" y="1196975"/>
            <a:ext cx="9510395" cy="4001770"/>
          </a:xfrm>
        </p:spPr>
        <p:txBody>
          <a:bodyPr anchor="t"/>
          <a:lstStyle/>
          <a:p>
            <a:r>
              <a:rPr lang="en-US" altLang="zh-CN" b="1" kern="1200">
                <a:latin typeface="Comic Sans MS" panose="030F0702030302020204" pitchFamily="2" charset="0"/>
              </a:rPr>
              <a:t>Like the DTFT, there are conditions on the convergence of the infinite series</a:t>
            </a:r>
            <a:r>
              <a:rPr lang="zh-CN" altLang="en-US" b="1" kern="1200">
                <a:latin typeface="Comic Sans MS" panose="030F0702030302020204" pitchFamily="2" charset="0"/>
              </a:rPr>
              <a:t>：</a:t>
            </a:r>
          </a:p>
        </p:txBody>
      </p:sp>
      <p:sp>
        <p:nvSpPr>
          <p:cNvPr id="12293" name="文本框 12292"/>
          <p:cNvSpPr txBox="1"/>
          <p:nvPr/>
        </p:nvSpPr>
        <p:spPr>
          <a:xfrm>
            <a:off x="839416" y="3666440"/>
            <a:ext cx="9792528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  <a:buChar char="•"/>
            </a:pPr>
            <a:r>
              <a:rPr lang="en-US" altLang="zh-CN" sz="2400" b="1" i="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i="0" dirty="0">
                <a:solidFill>
                  <a:srgbClr val="0070C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For a given sequence, the set R of values of z for which its z-transform converges is called the </a:t>
            </a:r>
            <a:r>
              <a:rPr lang="en-US" altLang="zh-CN" sz="2400" b="1" i="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region of convergence (ROC)</a:t>
            </a:r>
          </a:p>
        </p:txBody>
      </p:sp>
      <p:sp>
        <p:nvSpPr>
          <p:cNvPr id="8" name="矩形 7"/>
          <p:cNvSpPr/>
          <p:nvPr/>
        </p:nvSpPr>
        <p:spPr>
          <a:xfrm>
            <a:off x="10054273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</a:p>
        </p:txBody>
      </p:sp>
      <p:graphicFrame>
        <p:nvGraphicFramePr>
          <p:cNvPr id="4" name="对象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39444426"/>
              </p:ext>
            </p:extLst>
          </p:nvPr>
        </p:nvGraphicFramePr>
        <p:xfrm>
          <a:off x="2778124" y="2250757"/>
          <a:ext cx="5346065" cy="121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r:id="rId3" imgW="1905000" imgH="431800" progId="Equation.3">
                  <p:embed/>
                </p:oleObj>
              </mc:Choice>
              <mc:Fallback>
                <p:oleObj r:id="rId3" imgW="1905000" imgH="4318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78124" y="2250757"/>
                        <a:ext cx="5346065" cy="12179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54393" y="4602847"/>
            <a:ext cx="9454832" cy="116955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lvl="0" indent="-3429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0000"/>
                </a:solidFill>
                <a:latin typeface="Comic Sans MS" panose="030F0702030302020204" pitchFamily="2" charset="0"/>
                <a:sym typeface="+mn-ea"/>
              </a:rPr>
              <a:t>G(z)</a:t>
            </a:r>
            <a:r>
              <a:rPr lang="en-US" altLang="zh-CN" sz="2800" b="1" dirty="0">
                <a:solidFill>
                  <a:srgbClr val="0070C0"/>
                </a:solidFill>
                <a:latin typeface="Comic Sans MS" pitchFamily="2" charset="0"/>
                <a:ea typeface="微软雅黑" pitchFamily="34" charset="-122"/>
              </a:rPr>
              <a:t> converges, i</a:t>
            </a:r>
            <a:r>
              <a:rPr lang="en-US" altLang="zh-CN" sz="2800" b="1" dirty="0">
                <a:solidFill>
                  <a:srgbClr val="0070C0"/>
                </a:solidFill>
                <a:latin typeface="Comic Sans MS" panose="030F0702030302020204" pitchFamily="2" charset="0"/>
                <a:ea typeface="微软雅黑" panose="020B0503020204020204" pitchFamily="34" charset="-122"/>
                <a:sym typeface="+mn-ea"/>
              </a:rPr>
              <a:t>f g[n]r</a:t>
            </a:r>
            <a:r>
              <a:rPr lang="en-US" altLang="zh-CN" sz="2800" b="1" baseline="30000" dirty="0">
                <a:solidFill>
                  <a:srgbClr val="0070C0"/>
                </a:solidFill>
                <a:latin typeface="Comic Sans MS" panose="030F0702030302020204" pitchFamily="2" charset="0"/>
                <a:ea typeface="微软雅黑" panose="020B0503020204020204" pitchFamily="34" charset="-122"/>
                <a:sym typeface="+mn-ea"/>
              </a:rPr>
              <a:t>-n</a:t>
            </a:r>
            <a:r>
              <a:rPr lang="en-US" altLang="zh-CN" sz="2800" b="1" dirty="0">
                <a:solidFill>
                  <a:srgbClr val="0070C0"/>
                </a:solidFill>
                <a:latin typeface="Comic Sans MS" pitchFamily="2" charset="0"/>
                <a:ea typeface="微软雅黑" pitchFamily="34" charset="-122"/>
              </a:rPr>
              <a:t> is absolutely summable</a:t>
            </a:r>
            <a:r>
              <a:rPr lang="zh-CN" altLang="en-US" sz="2800" b="1" dirty="0">
                <a:solidFill>
                  <a:srgbClr val="0070C0"/>
                </a:solidFill>
                <a:latin typeface="Comic Sans MS" panose="030F0702030302020204" pitchFamily="2" charset="0"/>
                <a:ea typeface="微软雅黑" panose="020B0503020204020204" pitchFamily="34" charset="-122"/>
                <a:sym typeface="+mn-ea"/>
              </a:rPr>
              <a:t>，</a:t>
            </a:r>
            <a:endParaRPr lang="en-US" altLang="zh-CN" sz="2800" b="1" dirty="0">
              <a:solidFill>
                <a:srgbClr val="0070C0"/>
              </a:solidFill>
              <a:latin typeface="Comic Sans MS" panose="030F0702030302020204" pitchFamily="2" charset="0"/>
              <a:ea typeface="微软雅黑" panose="020B0503020204020204" pitchFamily="34" charset="-122"/>
              <a:sym typeface="+mn-ea"/>
            </a:endParaRPr>
          </a:p>
          <a:p>
            <a:pPr lvl="0">
              <a:spcBef>
                <a:spcPct val="50000"/>
              </a:spcBef>
            </a:pPr>
            <a:r>
              <a:rPr lang="en-US" altLang="zh-CN" sz="2800" b="1" dirty="0">
                <a:solidFill>
                  <a:srgbClr val="0070C0"/>
                </a:solidFill>
                <a:latin typeface="Comic Sans MS" pitchFamily="2" charset="0"/>
                <a:ea typeface="微软雅黑" pitchFamily="34" charset="-122"/>
              </a:rPr>
              <a:t> i.e.</a:t>
            </a:r>
            <a:endParaRPr lang="en-US" altLang="zh-CN" sz="2800" b="1" dirty="0">
              <a:solidFill>
                <a:srgbClr val="0070C0"/>
              </a:solidFill>
              <a:latin typeface="Comic Sans MS" panose="030F0702030302020204" pitchFamily="2" charset="0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318" name="对象 1331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3158325"/>
              </p:ext>
            </p:extLst>
          </p:nvPr>
        </p:nvGraphicFramePr>
        <p:xfrm>
          <a:off x="3575720" y="5095875"/>
          <a:ext cx="29337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r:id="rId5" imgW="2932430" imgH="1129665" progId="Equation.3">
                  <p:embed/>
                </p:oleObj>
              </mc:Choice>
              <mc:Fallback>
                <p:oleObj r:id="rId5" imgW="2932430" imgH="1129665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5720" y="5095875"/>
                        <a:ext cx="2933700" cy="1130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3" grpId="0"/>
      <p:bldP spid="6" grpId="0"/>
      <p:bldP spid="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标题 82945"/>
          <p:cNvSpPr>
            <a:spLocks noGrp="1"/>
          </p:cNvSpPr>
          <p:nvPr>
            <p:ph type="title"/>
          </p:nvPr>
        </p:nvSpPr>
        <p:spPr>
          <a:xfrm>
            <a:off x="1847850" y="152400"/>
            <a:ext cx="7232650" cy="900113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6.6.2 Circular Convolution</a:t>
            </a:r>
          </a:p>
        </p:txBody>
      </p:sp>
      <p:sp>
        <p:nvSpPr>
          <p:cNvPr id="82947" name="文本占位符 82946"/>
          <p:cNvSpPr>
            <a:spLocks noGrp="1"/>
          </p:cNvSpPr>
          <p:nvPr>
            <p:ph type="body" sz="half" idx="1"/>
          </p:nvPr>
        </p:nvSpPr>
        <p:spPr>
          <a:xfrm>
            <a:off x="1116330" y="1125220"/>
            <a:ext cx="9239250" cy="1010285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b="1" kern="1200">
                <a:latin typeface="Comic Sans MS" panose="030F0702030302020204" pitchFamily="2" charset="0"/>
              </a:rPr>
              <a:t>Let x[n] and h[n] both be two sequences of degree N-1, their z-transforms, X(z) and H(z) be:</a:t>
            </a:r>
          </a:p>
        </p:txBody>
      </p:sp>
      <p:graphicFrame>
        <p:nvGraphicFramePr>
          <p:cNvPr id="82948" name="内容占位符 8294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95805" y="2135505"/>
          <a:ext cx="7315200" cy="107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3" r:id="rId3" imgW="3148330" imgH="482600" progId="Equation.DSMT4">
                  <p:embed/>
                </p:oleObj>
              </mc:Choice>
              <mc:Fallback>
                <p:oleObj r:id="rId3" imgW="3148330" imgH="4826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95805" y="2135505"/>
                        <a:ext cx="7315200" cy="107188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内容占位符 8294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26235" y="4272915"/>
          <a:ext cx="821944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4" r:id="rId5" imgW="3580130" imgH="241300" progId="Equation.DSMT4">
                  <p:embed/>
                </p:oleObj>
              </mc:Choice>
              <mc:Fallback>
                <p:oleObj r:id="rId5" imgW="3580130" imgH="241300" progId="Equation.DSMT4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6235" y="4272915"/>
                        <a:ext cx="8219440" cy="5543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文本框 82949"/>
          <p:cNvSpPr txBox="1"/>
          <p:nvPr/>
        </p:nvSpPr>
        <p:spPr>
          <a:xfrm>
            <a:off x="1249045" y="3207385"/>
            <a:ext cx="945261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So, the z-transform of linear convolution sequence y[n] is Y(z):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242695" y="4827270"/>
            <a:ext cx="844296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3366CC"/>
                </a:solidFill>
                <a:latin typeface="Comic Sans MS" panose="030F0702030302020204" pitchFamily="2" charset="0"/>
                <a:sym typeface="+mn-ea"/>
              </a:rPr>
              <a:t>x[n]和h[n]</a:t>
            </a:r>
            <a:r>
              <a:rPr lang="zh-CN" altLang="en-US" sz="2800" b="1">
                <a:solidFill>
                  <a:srgbClr val="3366CC"/>
                </a:solidFill>
                <a:latin typeface="Comic Sans MS" panose="030F0702030302020204" pitchFamily="2" charset="0"/>
                <a:sym typeface="+mn-ea"/>
              </a:rPr>
              <a:t>的圆周卷的</a:t>
            </a: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z</a:t>
            </a:r>
            <a:r>
              <a:rPr lang="zh-CN" altLang="en-US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变换是</a:t>
            </a: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Y</a:t>
            </a:r>
            <a:r>
              <a:rPr lang="en-US" altLang="zh-CN" sz="2800" b="1" i="0" baseline="-2500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c</a:t>
            </a: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(z): </a:t>
            </a:r>
            <a:r>
              <a:rPr lang="zh-CN" altLang="en-US" sz="2800" b="1" i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即令</a:t>
            </a:r>
            <a:r>
              <a:rPr lang="en-US" altLang="zh-CN" sz="2800" b="1" i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z</a:t>
            </a:r>
            <a:r>
              <a:rPr lang="en-US" altLang="zh-CN" sz="2800" b="1" i="0" baseline="3000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-N</a:t>
            </a:r>
            <a:r>
              <a:rPr lang="en-US" altLang="zh-CN" sz="2800" b="1" i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=1</a:t>
            </a:r>
          </a:p>
        </p:txBody>
      </p:sp>
      <p:graphicFrame>
        <p:nvGraphicFramePr>
          <p:cNvPr id="83972" name="对象 83971"/>
          <p:cNvGraphicFramePr>
            <a:graphicFrameLocks noGrp="1" noChangeAspect="1"/>
          </p:cNvGraphicFramePr>
          <p:nvPr/>
        </p:nvGraphicFramePr>
        <p:xfrm>
          <a:off x="3191193" y="5460207"/>
          <a:ext cx="3384550" cy="74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25" r:id="rId7" imgW="1275080" imgH="280670" progId="Equation.DSMT4">
                  <p:embed/>
                </p:oleObj>
              </mc:Choice>
              <mc:Fallback>
                <p:oleObj r:id="rId7" imgW="1275080" imgH="280670" progId="Equation.DSMT4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91193" y="5460207"/>
                        <a:ext cx="3384550" cy="7448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/>
      <p:bldP spid="82950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2664644"/>
            <a:ext cx="7595190" cy="16468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910" y="4365104"/>
            <a:ext cx="7004824" cy="169878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6BDBEB9-C25B-4520-9EED-B75706D15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85574"/>
            <a:ext cx="8819326" cy="247932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标题 84993"/>
          <p:cNvSpPr>
            <a:spLocks noGrp="1"/>
          </p:cNvSpPr>
          <p:nvPr>
            <p:ph type="title"/>
          </p:nvPr>
        </p:nvSpPr>
        <p:spPr>
          <a:xfrm>
            <a:off x="1343343" y="116840"/>
            <a:ext cx="7561262" cy="1044575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6.7 The Transfer Function</a:t>
            </a:r>
          </a:p>
        </p:txBody>
      </p:sp>
      <p:sp>
        <p:nvSpPr>
          <p:cNvPr id="84995" name="内容占位符 84994"/>
          <p:cNvSpPr>
            <a:spLocks noGrp="1"/>
          </p:cNvSpPr>
          <p:nvPr>
            <p:ph idx="1"/>
          </p:nvPr>
        </p:nvSpPr>
        <p:spPr>
          <a:xfrm>
            <a:off x="800100" y="1273810"/>
            <a:ext cx="9835515" cy="2972435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zh-CN" b="1">
                <a:latin typeface="Comic Sans MS" panose="030F0702030302020204" pitchFamily="2" charset="0"/>
              </a:rPr>
              <a:t>The z-transform of the impulse response of an LTI system, called the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2" charset="0"/>
              </a:rPr>
              <a:t>transfer function</a:t>
            </a:r>
            <a:r>
              <a:rPr lang="en-US" altLang="zh-CN" b="1">
                <a:latin typeface="Comic Sans MS" panose="030F0702030302020204" pitchFamily="2" charset="0"/>
              </a:rPr>
              <a:t>, is a polynomial in z</a:t>
            </a:r>
            <a:r>
              <a:rPr lang="en-US" altLang="zh-CN" b="1" baseline="30000">
                <a:latin typeface="Comic Sans MS" panose="030F0702030302020204" pitchFamily="2" charset="0"/>
              </a:rPr>
              <a:t>-1</a:t>
            </a:r>
            <a:r>
              <a:rPr lang="en-US" altLang="zh-CN" b="1">
                <a:latin typeface="Comic Sans MS" panose="030F0702030302020204" pitchFamily="2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b="1">
                <a:latin typeface="Comic Sans MS" panose="030F0702030302020204" pitchFamily="2" charset="0"/>
              </a:rPr>
              <a:t>In most practical cases, the LTI digital filter of interest is characterized by a linear different equation with constant and real coefficient, so it’s transfer function is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2" charset="0"/>
              </a:rPr>
              <a:t>rational z-transform</a:t>
            </a:r>
            <a:r>
              <a:rPr lang="en-US" altLang="zh-CN" b="1">
                <a:latin typeface="Comic Sans MS" panose="030F0702030302020204" pitchFamily="2" charset="0"/>
              </a:rPr>
              <a:t>.</a:t>
            </a:r>
          </a:p>
        </p:txBody>
      </p:sp>
      <p:graphicFrame>
        <p:nvGraphicFramePr>
          <p:cNvPr id="86020" name="内容占位符 860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75611" y="4501198"/>
          <a:ext cx="548513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1" r:id="rId3" imgW="1727200" imgH="254000" progId="Equation.3">
                  <p:embed/>
                </p:oleObj>
              </mc:Choice>
              <mc:Fallback>
                <p:oleObj r:id="rId3" imgW="1727200" imgH="2540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5611" y="4501198"/>
                        <a:ext cx="5485130" cy="8064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标题 86017"/>
          <p:cNvSpPr>
            <a:spLocks noGrp="1"/>
          </p:cNvSpPr>
          <p:nvPr>
            <p:ph type="title"/>
          </p:nvPr>
        </p:nvSpPr>
        <p:spPr>
          <a:xfrm>
            <a:off x="1415098" y="45085"/>
            <a:ext cx="7632700" cy="1044575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6.7.1 Definition</a:t>
            </a:r>
          </a:p>
        </p:txBody>
      </p:sp>
      <p:sp>
        <p:nvSpPr>
          <p:cNvPr id="86019" name="文本占位符 86018"/>
          <p:cNvSpPr>
            <a:spLocks noGrp="1"/>
          </p:cNvSpPr>
          <p:nvPr>
            <p:ph type="body" sz="half" idx="1"/>
          </p:nvPr>
        </p:nvSpPr>
        <p:spPr>
          <a:xfrm>
            <a:off x="1193165" y="1089660"/>
            <a:ext cx="9013825" cy="1283970"/>
          </a:xfrm>
        </p:spPr>
        <p:txBody>
          <a:bodyPr anchor="t"/>
          <a:lstStyle/>
          <a:p>
            <a:r>
              <a:rPr lang="en-US" altLang="zh-CN" sz="3200" b="1" kern="1200">
                <a:latin typeface="Comic Sans MS" panose="030F0702030302020204" pitchFamily="2" charset="0"/>
              </a:rPr>
              <a:t>In time domain, use unit sample response h[n] to represent a LTI system:</a:t>
            </a:r>
            <a:endParaRPr lang="en-US" altLang="zh-CN" sz="3200" kern="1200">
              <a:latin typeface="Comic Sans MS" panose="030F0702030302020204" pitchFamily="2" charset="0"/>
            </a:endParaRPr>
          </a:p>
        </p:txBody>
      </p:sp>
      <p:graphicFrame>
        <p:nvGraphicFramePr>
          <p:cNvPr id="86020" name="内容占位符 860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792220" y="2483485"/>
          <a:ext cx="3399790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4" r:id="rId3" imgW="1070610" imgH="203835" progId="Equation.3">
                  <p:embed/>
                </p:oleObj>
              </mc:Choice>
              <mc:Fallback>
                <p:oleObj r:id="rId3" imgW="1070610" imgH="203835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2220" y="2483485"/>
                        <a:ext cx="3399790" cy="6470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内容占位符 860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51313" y="4149725"/>
          <a:ext cx="30972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5" r:id="rId5" imgW="1122045" imgH="203835" progId="Equation.3">
                  <p:embed/>
                </p:oleObj>
              </mc:Choice>
              <mc:Fallback>
                <p:oleObj r:id="rId5" imgW="1122045" imgH="203835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1313" y="4149725"/>
                        <a:ext cx="3097212" cy="5619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对象 86021"/>
          <p:cNvGraphicFramePr>
            <a:graphicFrameLocks noChangeAspect="1"/>
          </p:cNvGraphicFramePr>
          <p:nvPr/>
        </p:nvGraphicFramePr>
        <p:xfrm>
          <a:off x="4151313" y="4724400"/>
          <a:ext cx="28956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46" r:id="rId7" imgW="1185545" imgH="216535" progId="Equation.3">
                  <p:embed/>
                </p:oleObj>
              </mc:Choice>
              <mc:Fallback>
                <p:oleObj r:id="rId7" imgW="1185545" imgH="216535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51313" y="4724400"/>
                        <a:ext cx="2895600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文本框 86022"/>
          <p:cNvSpPr txBox="1"/>
          <p:nvPr/>
        </p:nvSpPr>
        <p:spPr>
          <a:xfrm>
            <a:off x="1739583" y="3430588"/>
            <a:ext cx="6983412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To do ZT for both sides, we get:</a:t>
            </a:r>
          </a:p>
        </p:txBody>
      </p:sp>
      <p:sp>
        <p:nvSpPr>
          <p:cNvPr id="86024" name="文本框 86023"/>
          <p:cNvSpPr txBox="1"/>
          <p:nvPr/>
        </p:nvSpPr>
        <p:spPr>
          <a:xfrm>
            <a:off x="2279650" y="4724400"/>
            <a:ext cx="2592388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3200" b="1" i="0">
                <a:latin typeface="Comic Sans MS" panose="030F0702030302020204" pitchFamily="2" charset="0"/>
                <a:ea typeface="宋体" panose="02010600030101010101" pitchFamily="2" charset="-122"/>
              </a:rPr>
              <a:t>Then:</a:t>
            </a:r>
          </a:p>
        </p:txBody>
      </p:sp>
      <p:sp>
        <p:nvSpPr>
          <p:cNvPr id="86025" name="文本框 86024"/>
          <p:cNvSpPr txBox="1"/>
          <p:nvPr/>
        </p:nvSpPr>
        <p:spPr>
          <a:xfrm>
            <a:off x="1415415" y="5424170"/>
            <a:ext cx="815340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It’s the </a:t>
            </a:r>
            <a:r>
              <a:rPr lang="en-US" altLang="zh-CN" sz="2800" b="1" i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transfer function</a:t>
            </a:r>
            <a:r>
              <a:rPr lang="en-US" altLang="zh-CN" sz="2800" b="1" i="0">
                <a:latin typeface="Comic Sans MS" panose="030F0702030302020204" pitchFamily="2" charset="0"/>
                <a:ea typeface="宋体" panose="02010600030101010101" pitchFamily="2" charset="-122"/>
              </a:rPr>
              <a:t> </a:t>
            </a: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of a LTI system.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86023" grpId="0"/>
      <p:bldP spid="86024" grpId="0"/>
      <p:bldP spid="860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标题 87041"/>
          <p:cNvSpPr>
            <a:spLocks noGrp="1"/>
          </p:cNvSpPr>
          <p:nvPr>
            <p:ph type="title"/>
          </p:nvPr>
        </p:nvSpPr>
        <p:spPr>
          <a:xfrm>
            <a:off x="1052195" y="0"/>
            <a:ext cx="9413240" cy="1026160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6.7.2 Transfer Function Expression</a:t>
            </a:r>
          </a:p>
        </p:txBody>
      </p:sp>
      <p:sp>
        <p:nvSpPr>
          <p:cNvPr id="87043" name="文本占位符 87042"/>
          <p:cNvSpPr>
            <a:spLocks noGrp="1"/>
          </p:cNvSpPr>
          <p:nvPr>
            <p:ph type="body" sz="half" idx="1"/>
          </p:nvPr>
        </p:nvSpPr>
        <p:spPr>
          <a:xfrm>
            <a:off x="692150" y="1209675"/>
            <a:ext cx="7313930" cy="1570990"/>
          </a:xfrm>
        </p:spPr>
        <p:txBody>
          <a:bodyPr anchor="t"/>
          <a:lstStyle/>
          <a:p>
            <a:r>
              <a:rPr lang="zh-CN" altLang="en-US" sz="3200" b="1" kern="1200" dirty="0">
                <a:latin typeface="Comic Sans MS" panose="030F0702030302020204" pitchFamily="2" charset="0"/>
              </a:rPr>
              <a:t>FIR Digital Filter</a:t>
            </a:r>
          </a:p>
          <a:p>
            <a:pPr lvl="1">
              <a:buNone/>
            </a:pPr>
            <a:r>
              <a:rPr lang="zh-CN" altLang="en-US" b="1" kern="1200" dirty="0">
                <a:latin typeface="Comic Sans MS" panose="030F0702030302020204" pitchFamily="2" charset="0"/>
              </a:rPr>
              <a:t>  it</a:t>
            </a:r>
            <a:r>
              <a:rPr lang="en-US" altLang="zh-CN" b="1" kern="1200" dirty="0">
                <a:latin typeface="Comic Sans MS" panose="030F0702030302020204" pitchFamily="2" charset="0"/>
              </a:rPr>
              <a:t>‘</a:t>
            </a:r>
            <a:r>
              <a:rPr lang="zh-CN" altLang="en-US" b="1" kern="1200" dirty="0">
                <a:latin typeface="Comic Sans MS" panose="030F0702030302020204" pitchFamily="2" charset="0"/>
              </a:rPr>
              <a:t>s h[n] defined for N</a:t>
            </a:r>
            <a:r>
              <a:rPr lang="zh-CN" altLang="en-US" b="1" kern="1200" baseline="-25000" dirty="0">
                <a:latin typeface="Comic Sans MS" panose="030F0702030302020204" pitchFamily="2" charset="0"/>
              </a:rPr>
              <a:t>1</a:t>
            </a:r>
            <a:r>
              <a:rPr lang="zh-CN" altLang="en-US" b="1" kern="1200" dirty="0">
                <a:latin typeface="Comic Sans MS" panose="030F0702030302020204" pitchFamily="2" charset="0"/>
              </a:rPr>
              <a:t> ≤n≤N</a:t>
            </a:r>
            <a:r>
              <a:rPr lang="zh-CN" altLang="en-US" b="1" kern="1200" baseline="-25000" dirty="0">
                <a:latin typeface="Comic Sans MS" panose="030F0702030302020204" pitchFamily="2" charset="0"/>
              </a:rPr>
              <a:t>2</a:t>
            </a:r>
            <a:r>
              <a:rPr lang="zh-CN" altLang="en-US" b="1" kern="1200" dirty="0">
                <a:latin typeface="Comic Sans MS" panose="030F0702030302020204" pitchFamily="2" charset="0"/>
              </a:rPr>
              <a:t>. </a:t>
            </a:r>
            <a:r>
              <a:rPr lang="en-US" altLang="zh-CN" b="1" kern="1200" dirty="0">
                <a:latin typeface="Comic Sans MS" panose="030F0702030302020204" pitchFamily="2" charset="0"/>
              </a:rPr>
              <a:t>So</a:t>
            </a:r>
            <a:r>
              <a:rPr lang="zh-CN" altLang="en-US" b="1" kern="1200" dirty="0">
                <a:latin typeface="Comic Sans MS" panose="030F0702030302020204" pitchFamily="2" charset="0"/>
              </a:rPr>
              <a:t>, the transfer function is given by:</a:t>
            </a:r>
          </a:p>
        </p:txBody>
      </p:sp>
      <p:graphicFrame>
        <p:nvGraphicFramePr>
          <p:cNvPr id="87044" name="内容占位符 87043"/>
          <p:cNvGraphicFramePr>
            <a:graphicFrameLocks noGrp="1" noChangeAspect="1"/>
          </p:cNvGraphicFramePr>
          <p:nvPr>
            <p:ph sz="half" idx="2"/>
          </p:nvPr>
        </p:nvGraphicFramePr>
        <p:xfrm>
          <a:off x="7844473" y="1794828"/>
          <a:ext cx="3311525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0" r:id="rId3" imgW="1173480" imgH="471805" progId="Equation.3">
                  <p:embed/>
                </p:oleObj>
              </mc:Choice>
              <mc:Fallback>
                <p:oleObj r:id="rId3" imgW="1173480" imgH="471805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44473" y="1794828"/>
                        <a:ext cx="3311525" cy="13319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7" name="文本占位符 88066"/>
          <p:cNvSpPr>
            <a:spLocks noGrp="1"/>
          </p:cNvSpPr>
          <p:nvPr/>
        </p:nvSpPr>
        <p:spPr>
          <a:xfrm>
            <a:off x="692150" y="2889149"/>
            <a:ext cx="7039610" cy="12026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3200" b="1" kern="1200" dirty="0">
                <a:latin typeface="Comic Sans MS" panose="030F0702030302020204" pitchFamily="2" charset="0"/>
              </a:rPr>
              <a:t>IIR </a:t>
            </a:r>
            <a:r>
              <a:rPr lang="zh-CN" altLang="en-US" sz="3200" dirty="0">
                <a:latin typeface="Comic Sans MS" panose="030F0702030302020204" pitchFamily="2" charset="0"/>
                <a:sym typeface="+mn-ea"/>
              </a:rPr>
              <a:t>Digital Filter</a:t>
            </a:r>
          </a:p>
          <a:p>
            <a:pPr lvl="1"/>
            <a:r>
              <a:rPr lang="en-US" altLang="zh-CN" b="1" kern="1200" dirty="0">
                <a:latin typeface="Comic Sans MS" panose="030F0702030302020204" pitchFamily="2" charset="0"/>
              </a:rPr>
              <a:t>Consider a difference equation </a:t>
            </a:r>
          </a:p>
        </p:txBody>
      </p:sp>
      <p:graphicFrame>
        <p:nvGraphicFramePr>
          <p:cNvPr id="88068" name="对象 88067"/>
          <p:cNvGraphicFramePr>
            <a:graphicFrameLocks noGrp="1" noChangeAspect="1"/>
          </p:cNvGraphicFramePr>
          <p:nvPr/>
        </p:nvGraphicFramePr>
        <p:xfrm>
          <a:off x="3420428" y="4083050"/>
          <a:ext cx="51117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" r:id="rId5" imgW="5613400" imgH="647700" progId="Equation.3">
                  <p:embed/>
                </p:oleObj>
              </mc:Choice>
              <mc:Fallback>
                <p:oleObj r:id="rId5" imgW="5613400" imgH="6477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20428" y="4083050"/>
                        <a:ext cx="5111750" cy="5889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0" name="文本框 88069"/>
          <p:cNvSpPr txBox="1"/>
          <p:nvPr/>
        </p:nvSpPr>
        <p:spPr>
          <a:xfrm>
            <a:off x="692150" y="4868455"/>
            <a:ext cx="6916017" cy="12003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742950" lvl="1" indent="-285750" algn="l" eaLnBrk="0" hangingPunct="0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zh-CN" sz="2400" b="1" i="0" dirty="0">
                <a:solidFill>
                  <a:schemeClr val="tx1"/>
                </a:solidFill>
                <a:latin typeface="Comic Sans MS" panose="030F0702030302020204" pitchFamily="2" charset="0"/>
                <a:ea typeface="+mn-ea"/>
              </a:rPr>
              <a:t>Its transfer function is obtained by taking the </a:t>
            </a:r>
            <a:r>
              <a:rPr lang="en-US" altLang="zh-CN" sz="2400" b="1" dirty="0">
                <a:solidFill>
                  <a:schemeClr val="tx1"/>
                </a:solidFill>
                <a:latin typeface="Comic Sans MS" panose="030F0702030302020204" pitchFamily="2" charset="0"/>
                <a:ea typeface="+mn-ea"/>
              </a:rPr>
              <a:t>z</a:t>
            </a:r>
            <a:r>
              <a:rPr lang="en-US" altLang="zh-CN" sz="2400" b="1" i="0" dirty="0">
                <a:solidFill>
                  <a:schemeClr val="tx1"/>
                </a:solidFill>
                <a:latin typeface="Comic Sans MS" panose="030F0702030302020204" pitchFamily="2" charset="0"/>
                <a:ea typeface="+mn-ea"/>
              </a:rPr>
              <a:t>-transform of both sides of the above equation,</a:t>
            </a:r>
          </a:p>
        </p:txBody>
      </p:sp>
      <p:graphicFrame>
        <p:nvGraphicFramePr>
          <p:cNvPr id="88069" name="对象 88068"/>
          <p:cNvGraphicFramePr>
            <a:graphicFrameLocks noGrp="1" noChangeAspect="1"/>
          </p:cNvGraphicFramePr>
          <p:nvPr/>
        </p:nvGraphicFramePr>
        <p:xfrm>
          <a:off x="7904798" y="4888230"/>
          <a:ext cx="32512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2" r:id="rId7" imgW="3249930" imgH="1320165" progId="Equation.3">
                  <p:embed/>
                </p:oleObj>
              </mc:Choice>
              <mc:Fallback>
                <p:oleObj r:id="rId7" imgW="3249930" imgH="1320165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04798" y="4888230"/>
                        <a:ext cx="3251200" cy="1320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  <p:bldP spid="88067" grpId="0" build="p"/>
      <p:bldP spid="8807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89089"/>
          <p:cNvSpPr>
            <a:spLocks noGrp="1"/>
          </p:cNvSpPr>
          <p:nvPr>
            <p:ph type="title" sz="quarter"/>
          </p:nvPr>
        </p:nvSpPr>
        <p:spPr>
          <a:xfrm>
            <a:off x="886460" y="0"/>
            <a:ext cx="9269095" cy="1102360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6.7.2 Transfer Function Expression</a:t>
            </a:r>
          </a:p>
        </p:txBody>
      </p:sp>
      <p:graphicFrame>
        <p:nvGraphicFramePr>
          <p:cNvPr id="89091" name="内容占位符 89090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19288" y="1125220"/>
          <a:ext cx="309562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0" r:id="rId3" imgW="3249930" imgH="1320165" progId="Equation.3">
                  <p:embed/>
                </p:oleObj>
              </mc:Choice>
              <mc:Fallback>
                <p:oleObj r:id="rId3" imgW="3249930" imgH="1320165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288" y="1125220"/>
                        <a:ext cx="3095625" cy="12588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内容占位符 8909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160010" y="1125220"/>
          <a:ext cx="3673475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1" r:id="rId5" imgW="1625600" imgH="558800" progId="Equation.3">
                  <p:embed/>
                </p:oleObj>
              </mc:Choice>
              <mc:Fallback>
                <p:oleObj r:id="rId5" imgW="1625600" imgH="5588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60010" y="1125220"/>
                        <a:ext cx="3673475" cy="12636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3" name="组合 89092"/>
          <p:cNvGrpSpPr/>
          <p:nvPr/>
        </p:nvGrpSpPr>
        <p:grpSpPr>
          <a:xfrm>
            <a:off x="1343660" y="2421255"/>
            <a:ext cx="8497888" cy="1106488"/>
            <a:chOff x="0" y="0"/>
            <a:chExt cx="5353" cy="697"/>
          </a:xfrm>
        </p:grpSpPr>
        <p:grpSp>
          <p:nvGrpSpPr>
            <p:cNvPr id="2" name="组合 89093"/>
            <p:cNvGrpSpPr/>
            <p:nvPr/>
          </p:nvGrpSpPr>
          <p:grpSpPr>
            <a:xfrm>
              <a:off x="0" y="0"/>
              <a:ext cx="5353" cy="697"/>
              <a:chOff x="0" y="0"/>
              <a:chExt cx="5353" cy="697"/>
            </a:xfrm>
          </p:grpSpPr>
          <p:graphicFrame>
            <p:nvGraphicFramePr>
              <p:cNvPr id="89094" name="内容占位符 89094"/>
              <p:cNvGraphicFramePr>
                <a:graphicFrameLocks noGrp="1" noChangeAspect="1"/>
              </p:cNvGraphicFramePr>
              <p:nvPr>
                <p:ph sz="quarter" idx="4294967295"/>
              </p:nvPr>
            </p:nvGraphicFramePr>
            <p:xfrm>
              <a:off x="318" y="45"/>
              <a:ext cx="1542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222" r:id="rId7" imgW="1058545" imgH="229870" progId="Equation.3">
                      <p:embed/>
                    </p:oleObj>
                  </mc:Choice>
                  <mc:Fallback>
                    <p:oleObj r:id="rId7" imgW="1058545" imgH="229870" progId="Equation.3">
                      <p:embed/>
                      <p:pic>
                        <p:nvPicPr>
                          <p:cNvPr id="0" name="图片 326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18" y="45"/>
                            <a:ext cx="1542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095" name="文本框 89095"/>
              <p:cNvSpPr txBox="1"/>
              <p:nvPr/>
            </p:nvSpPr>
            <p:spPr>
              <a:xfrm>
                <a:off x="0" y="0"/>
                <a:ext cx="5353" cy="6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lstStyle/>
              <a:p>
                <a:pPr marL="457200" lvl="0" indent="-457200"/>
                <a:r>
                  <a:rPr lang="en-US" altLang="zh-CN" sz="3200" b="1" i="0">
                    <a:solidFill>
                      <a:srgbClr val="3366CC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1.              are the finite zeros, and</a:t>
                </a:r>
              </a:p>
              <a:p>
                <a:pPr marL="457200" lvl="0" indent="-457200"/>
                <a:r>
                  <a:rPr lang="en-US" altLang="zh-CN" sz="3200" b="1" i="0">
                    <a:solidFill>
                      <a:srgbClr val="3366CC"/>
                    </a:solidFill>
                    <a:latin typeface="Comic Sans MS" panose="030F0702030302020204" pitchFamily="2" charset="0"/>
                    <a:ea typeface="宋体" panose="02010600030101010101" pitchFamily="2" charset="-122"/>
                  </a:rPr>
                  <a:t>             are the finite poles of H(z).</a:t>
                </a:r>
              </a:p>
            </p:txBody>
          </p:sp>
        </p:grpSp>
        <p:graphicFrame>
          <p:nvGraphicFramePr>
            <p:cNvPr id="89096" name="内容占位符 89096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91" y="318"/>
            <a:ext cx="140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23" r:id="rId9" imgW="880110" imgH="229870" progId="Equation.3">
                    <p:embed/>
                  </p:oleObj>
                </mc:Choice>
                <mc:Fallback>
                  <p:oleObj r:id="rId9" imgW="880110" imgH="229870" progId="Equation.3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1" y="318"/>
                          <a:ext cx="1406" cy="333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098" name="文本框 89097"/>
          <p:cNvSpPr txBox="1"/>
          <p:nvPr/>
        </p:nvSpPr>
        <p:spPr>
          <a:xfrm>
            <a:off x="1343660" y="3623310"/>
            <a:ext cx="967676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/>
            <a:r>
              <a:rPr lang="en-US" altLang="zh-CN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2.If N&gt;M, there are additional (N-M) zeros at z=0;</a:t>
            </a:r>
          </a:p>
          <a:p>
            <a:pPr marL="457200" lvl="0" indent="-457200"/>
            <a:r>
              <a:rPr lang="en-US" altLang="zh-CN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 If N</a:t>
            </a:r>
            <a:r>
              <a:rPr lang="zh-CN" altLang="en-US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＜</a:t>
            </a:r>
            <a:r>
              <a:rPr lang="en-US" altLang="zh-CN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M, there are additional (M-N) poles at z=0.</a:t>
            </a:r>
          </a:p>
        </p:txBody>
      </p:sp>
      <p:sp>
        <p:nvSpPr>
          <p:cNvPr id="90115" name="文本框 90114"/>
          <p:cNvSpPr txBox="1"/>
          <p:nvPr/>
        </p:nvSpPr>
        <p:spPr>
          <a:xfrm>
            <a:off x="1343660" y="4843780"/>
            <a:ext cx="636016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3.For a causal IIR filter, the ROC of H(z) is:</a:t>
            </a:r>
          </a:p>
        </p:txBody>
      </p:sp>
      <p:graphicFrame>
        <p:nvGraphicFramePr>
          <p:cNvPr id="90116" name="内容占位符 90115"/>
          <p:cNvGraphicFramePr>
            <a:graphicFrameLocks noGrp="1" noChangeAspect="1"/>
          </p:cNvGraphicFramePr>
          <p:nvPr>
            <p:ph idx="1"/>
          </p:nvPr>
        </p:nvGraphicFramePr>
        <p:xfrm>
          <a:off x="8045450" y="5174933"/>
          <a:ext cx="2376488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24" r:id="rId11" imgW="790575" imgH="293370" progId="Equation.3">
                  <p:embed/>
                </p:oleObj>
              </mc:Choice>
              <mc:Fallback>
                <p:oleObj r:id="rId11" imgW="790575" imgH="29337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45450" y="5174933"/>
                        <a:ext cx="2376488" cy="8810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/>
      <p:bldP spid="901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514985"/>
            <a:ext cx="10297144" cy="233795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/>
              <a:t>Example</a:t>
            </a:r>
          </a:p>
          <a:p>
            <a:pPr marL="0" indent="0" eaLnBrk="1" hangingPunct="1">
              <a:buNone/>
            </a:pPr>
            <a:r>
              <a:rPr lang="en-US" altLang="zh-CN" sz="2400" b="1" dirty="0"/>
              <a:t>A </a:t>
            </a:r>
            <a:r>
              <a:rPr lang="en-US" altLang="zh-CN" sz="2400" b="1" dirty="0">
                <a:solidFill>
                  <a:srgbClr val="FF0000"/>
                </a:solidFill>
              </a:rPr>
              <a:t>causal</a:t>
            </a:r>
            <a:r>
              <a:rPr lang="en-US" altLang="zh-CN" sz="2400" b="1" dirty="0"/>
              <a:t> LTI IIR digital filter is described by a constant coefficient difference equation given by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y[n]=x[n-1]-1.2x[n-2]+x[n-3]+1.3y[n-1] -1.04y[n2]+0.222y[n-3]</a:t>
            </a:r>
          </a:p>
          <a:p>
            <a:pPr eaLnBrk="1" hangingPunct="1"/>
            <a:r>
              <a:rPr lang="en-US" altLang="zh-CN" sz="2400" b="1" dirty="0"/>
              <a:t>Its transfer function is therefore given by</a:t>
            </a:r>
            <a:endParaRPr lang="en-US" altLang="zh-CN" b="1" dirty="0"/>
          </a:p>
        </p:txBody>
      </p:sp>
      <p:graphicFrame>
        <p:nvGraphicFramePr>
          <p:cNvPr id="397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553112"/>
              </p:ext>
            </p:extLst>
          </p:nvPr>
        </p:nvGraphicFramePr>
        <p:xfrm>
          <a:off x="1055440" y="2780928"/>
          <a:ext cx="5472608" cy="9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5" name="Equation" r:id="rId3" imgW="6248400" imgH="1016000" progId="Equation.3">
                  <p:embed/>
                </p:oleObj>
              </mc:Choice>
              <mc:Fallback>
                <p:oleObj name="Equation" r:id="rId3" imgW="6248400" imgH="1016000" progId="Equation.3">
                  <p:embed/>
                  <p:pic>
                    <p:nvPicPr>
                      <p:cNvPr id="0" name="图片 54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2780928"/>
                        <a:ext cx="5472608" cy="9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A6043B3A-C5A9-4AB8-8203-60FE7B078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328577"/>
              </p:ext>
            </p:extLst>
          </p:nvPr>
        </p:nvGraphicFramePr>
        <p:xfrm>
          <a:off x="1055440" y="4225845"/>
          <a:ext cx="4392488" cy="84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6" name="Equation" r:id="rId5" imgW="7137400" imgH="1295400" progId="Equation.3">
                  <p:embed/>
                </p:oleObj>
              </mc:Choice>
              <mc:Fallback>
                <p:oleObj name="Equation" r:id="rId5" imgW="7137400" imgH="1295400" progId="Equation.3">
                  <p:embed/>
                  <p:pic>
                    <p:nvPicPr>
                      <p:cNvPr id="398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4225845"/>
                        <a:ext cx="4392488" cy="849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F1565DF0-5823-47F9-A411-27EBA2974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76" y="3803521"/>
            <a:ext cx="309634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400" kern="0" dirty="0"/>
              <a:t>Alternate forms: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9512D6D-BF6D-4028-94BF-64DD5FB01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828156"/>
              </p:ext>
            </p:extLst>
          </p:nvPr>
        </p:nvGraphicFramePr>
        <p:xfrm>
          <a:off x="5550523" y="4307504"/>
          <a:ext cx="5225997" cy="849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7" name="Equation" r:id="rId7" imgW="8636000" imgH="1308100" progId="Equation.3">
                  <p:embed/>
                </p:oleObj>
              </mc:Choice>
              <mc:Fallback>
                <p:oleObj name="Equation" r:id="rId7" imgW="8636000" imgH="1308100" progId="Equation.3">
                  <p:embed/>
                  <p:pic>
                    <p:nvPicPr>
                      <p:cNvPr id="398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0523" y="4307504"/>
                        <a:ext cx="5225997" cy="8498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9">
            <a:extLst>
              <a:ext uri="{FF2B5EF4-FFF2-40B4-BE49-F238E27FC236}">
                <a16:creationId xmlns:a16="http://schemas.microsoft.com/office/drawing/2014/main" id="{5DB37432-DC49-4FFE-AB34-35B325FC23B9}"/>
              </a:ext>
            </a:extLst>
          </p:cNvPr>
          <p:cNvGrpSpPr/>
          <p:nvPr/>
        </p:nvGrpSpPr>
        <p:grpSpPr bwMode="auto">
          <a:xfrm>
            <a:off x="479376" y="5301208"/>
            <a:ext cx="4343400" cy="860425"/>
            <a:chOff x="624" y="2448"/>
            <a:chExt cx="2736" cy="542"/>
          </a:xfrm>
        </p:grpSpPr>
        <p:graphicFrame>
          <p:nvGraphicFramePr>
            <p:cNvPr id="8" name="Object 10">
              <a:extLst>
                <a:ext uri="{FF2B5EF4-FFF2-40B4-BE49-F238E27FC236}">
                  <a16:creationId xmlns:a16="http://schemas.microsoft.com/office/drawing/2014/main" id="{0D24A5E3-DD97-46D0-995E-101453DEDC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2736"/>
            <a:ext cx="528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8" name="Equation" r:id="rId9" imgW="1028700" imgH="419100" progId="Equation.3">
                    <p:embed/>
                  </p:oleObj>
                </mc:Choice>
                <mc:Fallback>
                  <p:oleObj name="Equation" r:id="rId9" imgW="1028700" imgH="419100" progId="Equation.3">
                    <p:embed/>
                    <p:pic>
                      <p:nvPicPr>
                        <p:cNvPr id="9114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736"/>
                          <a:ext cx="528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A1E711AF-D667-41BC-B8F7-FDA029544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448"/>
              <a:ext cx="2736" cy="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zh-CN" sz="2800" dirty="0"/>
                <a:t>  </a:t>
              </a:r>
              <a:r>
                <a:rPr lang="en-US" altLang="zh-CN" sz="2800" dirty="0"/>
                <a:t>Note: Poles farthest from                                    </a:t>
              </a:r>
              <a:r>
                <a:rPr lang="en-US" altLang="zh-CN" sz="2800" i="1" dirty="0"/>
                <a:t>z</a:t>
              </a:r>
              <a:r>
                <a:rPr lang="en-US" altLang="zh-CN" sz="2800" dirty="0"/>
                <a:t>=0 have a magnitude</a:t>
              </a:r>
              <a:endParaRPr lang="en-US" altLang="zh-CN" sz="2400" dirty="0"/>
            </a:p>
          </p:txBody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8B5CF89F-2FDC-4B8D-90C1-593C2BC22A4D}"/>
              </a:ext>
            </a:extLst>
          </p:cNvPr>
          <p:cNvGrpSpPr/>
          <p:nvPr/>
        </p:nvGrpSpPr>
        <p:grpSpPr bwMode="auto">
          <a:xfrm>
            <a:off x="5627948" y="5580608"/>
            <a:ext cx="2438400" cy="519113"/>
            <a:chOff x="672" y="3408"/>
            <a:chExt cx="1536" cy="327"/>
          </a:xfrm>
        </p:grpSpPr>
        <p:graphicFrame>
          <p:nvGraphicFramePr>
            <p:cNvPr id="11" name="Object 7">
              <a:extLst>
                <a:ext uri="{FF2B5EF4-FFF2-40B4-BE49-F238E27FC236}">
                  <a16:creationId xmlns:a16="http://schemas.microsoft.com/office/drawing/2014/main" id="{5234D662-7AAB-4033-BE6A-F0A7A0B909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456"/>
            <a:ext cx="81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29" name="Equation" r:id="rId11" imgW="1701800" imgH="520700" progId="Equation.3">
                    <p:embed/>
                  </p:oleObj>
                </mc:Choice>
                <mc:Fallback>
                  <p:oleObj name="Equation" r:id="rId11" imgW="1701800" imgH="520700" progId="Equation.3">
                    <p:embed/>
                    <p:pic>
                      <p:nvPicPr>
                        <p:cNvPr id="9114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456"/>
                          <a:ext cx="816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D779A8E9-8E85-4A99-94AB-B0879D143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408"/>
              <a:ext cx="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/>
                <a:t>ROC:</a:t>
              </a:r>
            </a:p>
          </p:txBody>
        </p:sp>
      </p:grp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60D3612-4487-4C26-B0EC-397BE4430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5349710"/>
              </p:ext>
            </p:extLst>
          </p:nvPr>
        </p:nvGraphicFramePr>
        <p:xfrm>
          <a:off x="8163521" y="2323815"/>
          <a:ext cx="2422140" cy="193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0" name="位图图像" r:id="rId13" imgW="3238500" imgH="2581275" progId="Paint.Picture">
                  <p:embed/>
                </p:oleObj>
              </mc:Choice>
              <mc:Fallback>
                <p:oleObj name="位图图像" r:id="rId13" imgW="3238500" imgH="2581275" progId="Paint.Picture">
                  <p:embed/>
                  <p:pic>
                    <p:nvPicPr>
                      <p:cNvPr id="3983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lum bright="-48000" contrast="6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3521" y="2323815"/>
                        <a:ext cx="2422140" cy="193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7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7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 uiExpand="1" build="p" autoUpdateAnimBg="0"/>
      <p:bldP spid="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91137"/>
          <p:cNvSpPr>
            <a:spLocks noGrp="1"/>
          </p:cNvSpPr>
          <p:nvPr>
            <p:ph type="title" sz="quarter"/>
          </p:nvPr>
        </p:nvSpPr>
        <p:spPr>
          <a:xfrm>
            <a:off x="263352" y="85090"/>
            <a:ext cx="10441159" cy="823913"/>
          </a:xfrm>
        </p:spPr>
        <p:txBody>
          <a:bodyPr anchor="b"/>
          <a:lstStyle/>
          <a:p>
            <a:r>
              <a:rPr lang="en-US" altLang="zh-CN" sz="3200" b="1" dirty="0">
                <a:latin typeface="Comic Sans MS" panose="030F0702030302020204" pitchFamily="2" charset="0"/>
              </a:rPr>
              <a:t>6.7.3 Frequency Response from Transfer Function</a:t>
            </a:r>
          </a:p>
        </p:txBody>
      </p:sp>
      <p:graphicFrame>
        <p:nvGraphicFramePr>
          <p:cNvPr id="91139" name="内容占位符 9113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058285" y="1717675"/>
          <a:ext cx="3400425" cy="69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1" r:id="rId3" imgW="1244600" imgH="254000" progId="Equation.3">
                  <p:embed/>
                </p:oleObj>
              </mc:Choice>
              <mc:Fallback>
                <p:oleObj r:id="rId3" imgW="1244600" imgH="2540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8285" y="1717675"/>
                        <a:ext cx="3400425" cy="6940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内容占位符 9113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31315" y="2565400"/>
          <a:ext cx="3753485" cy="122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2" r:id="rId5" imgW="1714500" imgH="558800" progId="Equation.3">
                  <p:embed/>
                </p:oleObj>
              </mc:Choice>
              <mc:Fallback>
                <p:oleObj r:id="rId5" imgW="1714500" imgH="5588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1315" y="2565400"/>
                        <a:ext cx="3753485" cy="122364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1" name="内容占位符 9114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5520055" y="2565400"/>
          <a:ext cx="3527425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3" r:id="rId7" imgW="1625600" imgH="558800" progId="Equation.3">
                  <p:embed/>
                </p:oleObj>
              </mc:Choice>
              <mc:Fallback>
                <p:oleObj r:id="rId7" imgW="1625600" imgH="5588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20055" y="2565400"/>
                        <a:ext cx="3527425" cy="12128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内容占位符 91141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02970125"/>
              </p:ext>
            </p:extLst>
          </p:nvPr>
        </p:nvGraphicFramePr>
        <p:xfrm>
          <a:off x="2650027" y="3832384"/>
          <a:ext cx="2106930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4" r:id="rId9" imgW="749300" imgH="215900" progId="Equation.3">
                  <p:embed/>
                </p:oleObj>
              </mc:Choice>
              <mc:Fallback>
                <p:oleObj r:id="rId9" imgW="749300" imgH="2159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50027" y="3832384"/>
                        <a:ext cx="2106930" cy="6057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对象 91142"/>
          <p:cNvGraphicFramePr>
            <a:graphicFrameLocks noChangeAspect="1"/>
          </p:cNvGraphicFramePr>
          <p:nvPr/>
        </p:nvGraphicFramePr>
        <p:xfrm>
          <a:off x="1270953" y="4608513"/>
          <a:ext cx="6188075" cy="138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5" r:id="rId11" imgW="2298700" imgH="558800" progId="Equation.3">
                  <p:embed/>
                </p:oleObj>
              </mc:Choice>
              <mc:Fallback>
                <p:oleObj r:id="rId11" imgW="2298700" imgH="5588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70953" y="4608513"/>
                        <a:ext cx="6188075" cy="1384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对象 91143"/>
          <p:cNvGraphicFramePr>
            <a:graphicFrameLocks noChangeAspect="1"/>
          </p:cNvGraphicFramePr>
          <p:nvPr/>
        </p:nvGraphicFramePr>
        <p:xfrm>
          <a:off x="7308057" y="4969510"/>
          <a:ext cx="3120390" cy="85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86" r:id="rId13" imgW="1244600" imgH="292100" progId="Equation.3">
                  <p:embed/>
                </p:oleObj>
              </mc:Choice>
              <mc:Fallback>
                <p:oleObj r:id="rId13" imgW="1244600" imgH="2921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08057" y="4969510"/>
                        <a:ext cx="3120390" cy="859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文本框 91144"/>
          <p:cNvSpPr txBox="1"/>
          <p:nvPr/>
        </p:nvSpPr>
        <p:spPr>
          <a:xfrm>
            <a:off x="1270953" y="1196658"/>
            <a:ext cx="84963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The relationship between H(z) and H(e</a:t>
            </a:r>
            <a:r>
              <a:rPr lang="en-US" altLang="zh-CN" sz="3200" b="1" i="0" baseline="3000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j</a:t>
            </a:r>
            <a:r>
              <a:rPr lang="en-US" altLang="zh-CN" sz="3200" b="1" i="0" baseline="3000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  <a:cs typeface="宋体" panose="02010600030101010101" pitchFamily="2" charset="-122"/>
              </a:rPr>
              <a:t>ω</a:t>
            </a: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标题 92161"/>
          <p:cNvSpPr>
            <a:spLocks noGrp="1"/>
          </p:cNvSpPr>
          <p:nvPr>
            <p:ph type="title"/>
          </p:nvPr>
        </p:nvSpPr>
        <p:spPr>
          <a:xfrm>
            <a:off x="191344" y="196815"/>
            <a:ext cx="10297144" cy="803945"/>
          </a:xfrm>
        </p:spPr>
        <p:txBody>
          <a:bodyPr anchor="b"/>
          <a:lstStyle/>
          <a:p>
            <a:r>
              <a:rPr lang="en-US" altLang="zh-CN" sz="3200" b="1" dirty="0">
                <a:latin typeface="Comic Sans MS" panose="030F0702030302020204" pitchFamily="2" charset="0"/>
              </a:rPr>
              <a:t>6.7.4 Geometric Interpretation of FR Computation</a:t>
            </a:r>
          </a:p>
        </p:txBody>
      </p:sp>
      <p:sp>
        <p:nvSpPr>
          <p:cNvPr id="92163" name="内容占位符 92162"/>
          <p:cNvSpPr>
            <a:spLocks noGrp="1"/>
          </p:cNvSpPr>
          <p:nvPr>
            <p:ph idx="1"/>
          </p:nvPr>
        </p:nvSpPr>
        <p:spPr>
          <a:xfrm>
            <a:off x="1487170" y="1196975"/>
            <a:ext cx="8783955" cy="985520"/>
          </a:xfrm>
        </p:spPr>
        <p:txBody>
          <a:bodyPr anchor="t"/>
          <a:lstStyle/>
          <a:p>
            <a:r>
              <a:rPr lang="en-US" altLang="zh-CN" b="1" dirty="0">
                <a:latin typeface="Comic Sans MS" panose="030F0702030302020204" pitchFamily="2" charset="0"/>
              </a:rPr>
              <a:t>Use zero-vectors and pole-vectors in z-plane to interpret the frequency response.</a:t>
            </a:r>
          </a:p>
        </p:txBody>
      </p:sp>
      <p:graphicFrame>
        <p:nvGraphicFramePr>
          <p:cNvPr id="92164" name="对象 92163"/>
          <p:cNvGraphicFramePr>
            <a:graphicFrameLocks noChangeAspect="1"/>
          </p:cNvGraphicFramePr>
          <p:nvPr/>
        </p:nvGraphicFramePr>
        <p:xfrm>
          <a:off x="1939925" y="2752725"/>
          <a:ext cx="113919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5" r:id="rId4" imgW="533400" imgH="279400" progId="Equation.3">
                  <p:embed/>
                </p:oleObj>
              </mc:Choice>
              <mc:Fallback>
                <p:oleObj r:id="rId4" imgW="533400" imgH="2794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9925" y="2752725"/>
                        <a:ext cx="1139190" cy="6832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对象 92164"/>
          <p:cNvGraphicFramePr>
            <a:graphicFrameLocks noChangeAspect="1"/>
          </p:cNvGraphicFramePr>
          <p:nvPr/>
        </p:nvGraphicFramePr>
        <p:xfrm>
          <a:off x="3079115" y="2378710"/>
          <a:ext cx="3690620" cy="143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6" r:id="rId6" imgW="1295400" imgH="584200" progId="Equation.3">
                  <p:embed/>
                </p:oleObj>
              </mc:Choice>
              <mc:Fallback>
                <p:oleObj r:id="rId6" imgW="1295400" imgH="5842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9115" y="2378710"/>
                        <a:ext cx="3690620" cy="14306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对象 921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8972027"/>
              </p:ext>
            </p:extLst>
          </p:nvPr>
        </p:nvGraphicFramePr>
        <p:xfrm>
          <a:off x="983432" y="4675506"/>
          <a:ext cx="1785803" cy="58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7" r:id="rId8" imgW="698500" imgH="228600" progId="Equation.3">
                  <p:embed/>
                </p:oleObj>
              </mc:Choice>
              <mc:Fallback>
                <p:oleObj r:id="rId8" imgW="698500" imgH="2286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3432" y="4675506"/>
                        <a:ext cx="1785803" cy="5892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对象 92166"/>
          <p:cNvGraphicFramePr>
            <a:graphicFrameLocks noChangeAspect="1"/>
          </p:cNvGraphicFramePr>
          <p:nvPr/>
        </p:nvGraphicFramePr>
        <p:xfrm>
          <a:off x="2769235" y="4544060"/>
          <a:ext cx="878459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38" r:id="rId10" imgW="3721100" imgH="431800" progId="Equation.3">
                  <p:embed/>
                </p:oleObj>
              </mc:Choice>
              <mc:Fallback>
                <p:oleObj r:id="rId10" imgW="3721100" imgH="4318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9235" y="4544060"/>
                        <a:ext cx="878459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7" name="图片 931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55" y="2787015"/>
            <a:ext cx="3268345" cy="299021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3188" name="组合 93187"/>
          <p:cNvGrpSpPr/>
          <p:nvPr/>
        </p:nvGrpSpPr>
        <p:grpSpPr>
          <a:xfrm>
            <a:off x="732155" y="1143764"/>
            <a:ext cx="10003790" cy="1394466"/>
            <a:chOff x="29" y="-352"/>
            <a:chExt cx="5125" cy="997"/>
          </a:xfrm>
        </p:grpSpPr>
        <p:graphicFrame>
          <p:nvGraphicFramePr>
            <p:cNvPr id="2" name="对象 93188"/>
            <p:cNvGraphicFramePr>
              <a:graphicFrameLocks noChangeAspect="1"/>
            </p:cNvGraphicFramePr>
            <p:nvPr/>
          </p:nvGraphicFramePr>
          <p:xfrm>
            <a:off x="2552" y="265"/>
            <a:ext cx="58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1" r:id="rId4" imgW="1173480" imgH="459105" progId="Equation.3">
                    <p:embed/>
                  </p:oleObj>
                </mc:Choice>
                <mc:Fallback>
                  <p:oleObj r:id="rId4" imgW="1173480" imgH="459105" progId="Equation.3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552" y="265"/>
                          <a:ext cx="58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189" name="组合 93189"/>
            <p:cNvGrpSpPr/>
            <p:nvPr/>
          </p:nvGrpSpPr>
          <p:grpSpPr>
            <a:xfrm>
              <a:off x="29" y="-352"/>
              <a:ext cx="5125" cy="997"/>
              <a:chOff x="29" y="-352"/>
              <a:chExt cx="5125" cy="997"/>
            </a:xfrm>
          </p:grpSpPr>
          <p:graphicFrame>
            <p:nvGraphicFramePr>
              <p:cNvPr id="93190" name="对象 93190"/>
              <p:cNvGraphicFramePr>
                <a:graphicFrameLocks noChangeAspect="1"/>
              </p:cNvGraphicFramePr>
              <p:nvPr/>
            </p:nvGraphicFramePr>
            <p:xfrm>
              <a:off x="3757" y="-17"/>
              <a:ext cx="710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452" r:id="rId6" imgW="1351280" imgH="535305" progId="Equation.3">
                      <p:embed/>
                    </p:oleObj>
                  </mc:Choice>
                  <mc:Fallback>
                    <p:oleObj r:id="rId6" imgW="1351280" imgH="535305" progId="Equation.3">
                      <p:embed/>
                      <p:pic>
                        <p:nvPicPr>
                          <p:cNvPr id="0" name="图片 3280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3757" y="-17"/>
                            <a:ext cx="710" cy="3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93191" name="组合 93191"/>
              <p:cNvGrpSpPr/>
              <p:nvPr/>
            </p:nvGrpSpPr>
            <p:grpSpPr>
              <a:xfrm>
                <a:off x="29" y="-352"/>
                <a:ext cx="5125" cy="997"/>
                <a:chOff x="29" y="-352"/>
                <a:chExt cx="5125" cy="997"/>
              </a:xfrm>
            </p:grpSpPr>
            <p:graphicFrame>
              <p:nvGraphicFramePr>
                <p:cNvPr id="93192" name="对象 93192"/>
                <p:cNvGraphicFramePr>
                  <a:graphicFrameLocks noChangeAspect="1"/>
                </p:cNvGraphicFramePr>
                <p:nvPr/>
              </p:nvGraphicFramePr>
              <p:xfrm>
                <a:off x="3915" y="-352"/>
                <a:ext cx="1053" cy="33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2453" r:id="rId8" imgW="2018665" imgH="533400" progId="Equation.3">
                        <p:embed/>
                      </p:oleObj>
                    </mc:Choice>
                    <mc:Fallback>
                      <p:oleObj r:id="rId8" imgW="2018665" imgH="533400" progId="Equation.3">
                        <p:embed/>
                        <p:pic>
                          <p:nvPicPr>
                            <p:cNvPr id="0" name="图片 3281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915" y="-352"/>
                              <a:ext cx="1053" cy="33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3193" name="文本框 93193"/>
                <p:cNvSpPr txBox="1"/>
                <p:nvPr/>
              </p:nvSpPr>
              <p:spPr>
                <a:xfrm>
                  <a:off x="29" y="-344"/>
                  <a:ext cx="5125" cy="98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>
                  <a:spAutoFit/>
                </a:bodyPr>
                <a:lstStyle/>
                <a:p>
                  <a:pPr lvl="0">
                    <a:spcBef>
                      <a:spcPct val="20000"/>
                    </a:spcBef>
                    <a:buChar char="•"/>
                  </a:pPr>
                  <a:r>
                    <a:rPr lang="en-US" altLang="zh-CN" sz="2800" b="1" i="0">
                      <a:solidFill>
                        <a:srgbClr val="3366CC"/>
                      </a:solidFill>
                      <a:latin typeface="Comic Sans MS" panose="030F0702030302020204" pitchFamily="2" charset="0"/>
                      <a:ea typeface="宋体" panose="02010600030101010101" pitchFamily="2" charset="-122"/>
                    </a:rPr>
                    <a:t>As shown below in the </a:t>
                  </a:r>
                  <a:r>
                    <a:rPr lang="en-US" altLang="zh-CN" sz="2800" b="1">
                      <a:solidFill>
                        <a:srgbClr val="3366CC"/>
                      </a:solidFill>
                      <a:latin typeface="Comic Sans MS" panose="030F0702030302020204" pitchFamily="2" charset="0"/>
                      <a:ea typeface="宋体" panose="02010600030101010101" pitchFamily="2" charset="-122"/>
                    </a:rPr>
                    <a:t>z</a:t>
                  </a:r>
                  <a:r>
                    <a:rPr lang="en-US" altLang="zh-CN" sz="2800" b="1" i="0">
                      <a:solidFill>
                        <a:srgbClr val="3366CC"/>
                      </a:solidFill>
                      <a:latin typeface="Comic Sans MS" panose="030F0702030302020204" pitchFamily="2" charset="0"/>
                      <a:ea typeface="宋体" panose="02010600030101010101" pitchFamily="2" charset="-122"/>
                    </a:rPr>
                    <a:t>-plane the factor        	    represents a vector starting at the point          and ending on the unit circle at</a:t>
                  </a:r>
                </a:p>
              </p:txBody>
            </p:sp>
          </p:grpSp>
        </p:grpSp>
      </p:grpSp>
      <p:graphicFrame>
        <p:nvGraphicFramePr>
          <p:cNvPr id="3" name="对象 983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52894"/>
              </p:ext>
            </p:extLst>
          </p:nvPr>
        </p:nvGraphicFramePr>
        <p:xfrm>
          <a:off x="4727848" y="2789620"/>
          <a:ext cx="3176905" cy="179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4" r:id="rId10" imgW="2870200" imgH="1892300" progId="Equation.DSMT4">
                  <p:embed/>
                </p:oleObj>
              </mc:Choice>
              <mc:Fallback>
                <p:oleObj r:id="rId10" imgW="2870200" imgH="1892300" progId="Equation.DSMT4">
                  <p:embed/>
                  <p:pic>
                    <p:nvPicPr>
                      <p:cNvPr id="0" name="图片 333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727848" y="2789620"/>
                        <a:ext cx="3176905" cy="17957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对象 9830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08833"/>
              </p:ext>
            </p:extLst>
          </p:nvPr>
        </p:nvGraphicFramePr>
        <p:xfrm>
          <a:off x="3794284" y="4896644"/>
          <a:ext cx="7374255" cy="97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5" r:id="rId12" imgW="6908800" imgH="914400" progId="Equation.DSMT4">
                  <p:embed/>
                </p:oleObj>
              </mc:Choice>
              <mc:Fallback>
                <p:oleObj r:id="rId12" imgW="6908800" imgH="9144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94284" y="4896644"/>
                        <a:ext cx="7374255" cy="9766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标题 92161">
            <a:extLst>
              <a:ext uri="{FF2B5EF4-FFF2-40B4-BE49-F238E27FC236}">
                <a16:creationId xmlns:a16="http://schemas.microsoft.com/office/drawing/2014/main" id="{8BB2742D-EA36-4297-AD7D-A4CEE859A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4" y="196815"/>
            <a:ext cx="10297144" cy="803945"/>
          </a:xfrm>
        </p:spPr>
        <p:txBody>
          <a:bodyPr anchor="b"/>
          <a:lstStyle/>
          <a:p>
            <a:r>
              <a:rPr lang="en-US" altLang="zh-CN" sz="3200" b="1" dirty="0">
                <a:latin typeface="Comic Sans MS" panose="030F0702030302020204" pitchFamily="2" charset="0"/>
              </a:rPr>
              <a:t>6.7.4 Geometric Interpretation of FR Computation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4337"/>
          <p:cNvSpPr>
            <a:spLocks noGrp="1"/>
          </p:cNvSpPr>
          <p:nvPr>
            <p:ph type="title"/>
          </p:nvPr>
        </p:nvSpPr>
        <p:spPr>
          <a:xfrm>
            <a:off x="623570" y="188595"/>
            <a:ext cx="9000490" cy="900430"/>
          </a:xfrm>
        </p:spPr>
        <p:txBody>
          <a:bodyPr anchor="b"/>
          <a:lstStyle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6.1 Definition and Properties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4339" name="文本占位符 14338"/>
          <p:cNvSpPr>
            <a:spLocks noGrp="1"/>
          </p:cNvSpPr>
          <p:nvPr>
            <p:ph type="body" sz="half" idx="1"/>
          </p:nvPr>
        </p:nvSpPr>
        <p:spPr>
          <a:xfrm>
            <a:off x="767408" y="1305560"/>
            <a:ext cx="9811385" cy="1194753"/>
          </a:xfrm>
        </p:spPr>
        <p:txBody>
          <a:bodyPr anchor="t"/>
          <a:lstStyle/>
          <a:p>
            <a:r>
              <a:rPr lang="en-US" altLang="zh-CN" b="1" kern="1200" dirty="0">
                <a:latin typeface="Comic Sans MS" panose="030F0702030302020204" pitchFamily="2" charset="0"/>
              </a:rPr>
              <a:t>In general, the </a:t>
            </a:r>
            <a:r>
              <a:rPr lang="en-US" altLang="zh-CN" b="1" kern="1200" dirty="0">
                <a:solidFill>
                  <a:srgbClr val="FF0000"/>
                </a:solidFill>
                <a:latin typeface="Comic Sans MS" panose="030F0702030302020204" pitchFamily="2" charset="0"/>
              </a:rPr>
              <a:t>ROC</a:t>
            </a:r>
            <a:r>
              <a:rPr lang="en-US" altLang="zh-CN" b="1" kern="1200" dirty="0">
                <a:latin typeface="Comic Sans MS" panose="030F0702030302020204" pitchFamily="2" charset="0"/>
              </a:rPr>
              <a:t> of a </a:t>
            </a:r>
            <a:r>
              <a:rPr lang="en-US" altLang="zh-CN" b="1" i="1" kern="1200" dirty="0">
                <a:latin typeface="Comic Sans MS" panose="030F0702030302020204" pitchFamily="2" charset="0"/>
              </a:rPr>
              <a:t>z</a:t>
            </a:r>
            <a:r>
              <a:rPr lang="en-US" altLang="zh-CN" b="1" kern="1200" dirty="0">
                <a:latin typeface="Comic Sans MS" panose="030F0702030302020204" pitchFamily="2" charset="0"/>
              </a:rPr>
              <a:t>-transform of a sequence </a:t>
            </a:r>
            <a:r>
              <a:rPr lang="en-US" altLang="zh-CN" b="1" kern="1200" dirty="0">
                <a:solidFill>
                  <a:srgbClr val="FF0000"/>
                </a:solidFill>
                <a:latin typeface="Comic Sans MS" panose="030F0702030302020204" pitchFamily="2" charset="0"/>
              </a:rPr>
              <a:t>g[n]</a:t>
            </a:r>
            <a:r>
              <a:rPr lang="en-US" altLang="zh-CN" b="1" kern="1200" dirty="0">
                <a:latin typeface="Comic Sans MS" panose="030F0702030302020204" pitchFamily="2" charset="0"/>
              </a:rPr>
              <a:t> is an annular region of the z-plane:</a:t>
            </a:r>
          </a:p>
        </p:txBody>
      </p:sp>
      <p:graphicFrame>
        <p:nvGraphicFramePr>
          <p:cNvPr id="14340" name="内容占位符 1433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83113" y="2781300"/>
          <a:ext cx="2400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r:id="rId3" imgW="2400300" imgH="647700" progId="Equation.3">
                  <p:embed/>
                </p:oleObj>
              </mc:Choice>
              <mc:Fallback>
                <p:oleObj r:id="rId3" imgW="2400300" imgH="647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83113" y="2781300"/>
                        <a:ext cx="2400300" cy="647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内容占位符 1434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51313" y="3573463"/>
          <a:ext cx="30353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r:id="rId5" imgW="3034030" imgH="635000" progId="Equation.3">
                  <p:embed/>
                </p:oleObj>
              </mc:Choice>
              <mc:Fallback>
                <p:oleObj r:id="rId5" imgW="3034030" imgH="6350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51313" y="3573463"/>
                        <a:ext cx="3035300" cy="635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文本框 14341"/>
          <p:cNvSpPr txBox="1"/>
          <p:nvPr/>
        </p:nvSpPr>
        <p:spPr>
          <a:xfrm>
            <a:off x="2423795" y="3140393"/>
            <a:ext cx="2514600" cy="61849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32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where</a:t>
            </a:r>
          </a:p>
        </p:txBody>
      </p:sp>
      <p:sp>
        <p:nvSpPr>
          <p:cNvPr id="14343" name="文本框 14342"/>
          <p:cNvSpPr txBox="1"/>
          <p:nvPr/>
        </p:nvSpPr>
        <p:spPr>
          <a:xfrm>
            <a:off x="839470" y="4220845"/>
            <a:ext cx="10375900" cy="14878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zh-CN" sz="3200" b="1" i="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Note: The z-transform is a form of a </a:t>
            </a:r>
            <a:r>
              <a:rPr lang="en-US" altLang="zh-CN" sz="3200" b="1" i="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Laurent series</a:t>
            </a:r>
            <a:r>
              <a:rPr lang="en-US" altLang="zh-CN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 and is an analytic function at every point in the ROC</a:t>
            </a:r>
            <a:r>
              <a:rPr lang="zh-CN" altLang="en-US" sz="32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2802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14342" grpId="0"/>
      <p:bldP spid="1434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文本占位符 99329"/>
          <p:cNvSpPr>
            <a:spLocks noGrp="1"/>
          </p:cNvSpPr>
          <p:nvPr>
            <p:ph type="body" sz="half" idx="1"/>
          </p:nvPr>
        </p:nvSpPr>
        <p:spPr>
          <a:xfrm>
            <a:off x="407035" y="3573145"/>
            <a:ext cx="11436350" cy="2952750"/>
          </a:xfrm>
        </p:spPr>
        <p:txBody>
          <a:bodyPr anchor="t"/>
          <a:lstStyle/>
          <a:p>
            <a:r>
              <a:rPr lang="en-US" altLang="zh-CN" sz="2800" b="1" kern="1200">
                <a:latin typeface="Comic Sans MS" panose="030F0702030302020204" pitchFamily="2" charset="0"/>
                <a:ea typeface="楷体_GB2312" pitchFamily="49" charset="-122"/>
              </a:rPr>
              <a:t>Position of zeros will affect the position and depth of dips</a:t>
            </a:r>
            <a:endParaRPr lang="zh-CN" altLang="en-US" sz="2800" b="1" kern="1200">
              <a:latin typeface="Comic Sans MS" panose="030F0702030302020204" pitchFamily="2" charset="0"/>
              <a:ea typeface="楷体_GB2312" pitchFamily="49" charset="-122"/>
            </a:endParaRPr>
          </a:p>
          <a:p>
            <a:pPr lvl="1"/>
            <a:r>
              <a:rPr lang="en-US" altLang="zh-CN" sz="2400" b="1" kern="1200">
                <a:latin typeface="Comic Sans MS" panose="030F0702030302020204" pitchFamily="2" charset="0"/>
                <a:ea typeface="楷体_GB2312" pitchFamily="49" charset="-122"/>
              </a:rPr>
              <a:t>Zeros at the unit cycle, the amplitude of dips will be zero</a:t>
            </a:r>
            <a:endParaRPr lang="zh-CN" altLang="en-US" sz="2400" b="1" kern="1200">
              <a:latin typeface="Comic Sans MS" panose="030F0702030302020204" pitchFamily="2" charset="0"/>
              <a:ea typeface="楷体_GB2312" pitchFamily="49" charset="-122"/>
            </a:endParaRPr>
          </a:p>
          <a:p>
            <a:pPr lvl="1"/>
            <a:r>
              <a:rPr lang="en-US" altLang="zh-CN" sz="2400" b="1" kern="1200">
                <a:latin typeface="Comic Sans MS" panose="030F0702030302020204" pitchFamily="2" charset="0"/>
                <a:ea typeface="楷体_GB2312" pitchFamily="49" charset="-122"/>
                <a:sym typeface="+mn-ea"/>
              </a:rPr>
              <a:t>Zeros tend to the unit cycle, the amplitude of dips tend to zero</a:t>
            </a:r>
            <a:endParaRPr lang="zh-CN" altLang="en-US" sz="800" b="1" kern="1200">
              <a:latin typeface="Comic Sans MS" panose="030F0702030302020204" pitchFamily="2" charset="0"/>
              <a:ea typeface="楷体_GB2312" pitchFamily="49" charset="-122"/>
            </a:endParaRPr>
          </a:p>
          <a:p>
            <a:r>
              <a:rPr lang="en-US" altLang="zh-CN" kern="1200">
                <a:latin typeface="Comic Sans MS" panose="030F0702030302020204" pitchFamily="2" charset="0"/>
                <a:ea typeface="楷体_GB2312" pitchFamily="49" charset="-122"/>
                <a:sym typeface="+mn-ea"/>
              </a:rPr>
              <a:t>Position of poles will affect the position and depth of peaks</a:t>
            </a:r>
            <a:endParaRPr lang="zh-CN" altLang="en-US" sz="2800" b="1" kern="1200">
              <a:latin typeface="Comic Sans MS" panose="030F0702030302020204" pitchFamily="2" charset="0"/>
              <a:ea typeface="楷体_GB2312" pitchFamily="49" charset="-122"/>
            </a:endParaRPr>
          </a:p>
          <a:p>
            <a:pPr lvl="1"/>
            <a:r>
              <a:rPr lang="en-US" altLang="zh-CN" sz="2400" b="1" kern="1200">
                <a:latin typeface="Comic Sans MS" panose="030F0702030302020204" pitchFamily="2" charset="0"/>
                <a:ea typeface="楷体_GB2312" pitchFamily="49" charset="-122"/>
              </a:rPr>
              <a:t>Poles tend to the unit cycle, the amplitude of peaks tend to infinite</a:t>
            </a:r>
            <a:endParaRPr lang="zh-CN" altLang="en-US" sz="2400" b="1" kern="1200">
              <a:latin typeface="Comic Sans MS" panose="030F0702030302020204" pitchFamily="2" charset="0"/>
              <a:ea typeface="楷体_GB2312" pitchFamily="49" charset="-122"/>
            </a:endParaRPr>
          </a:p>
          <a:p>
            <a:pPr lvl="1"/>
            <a:r>
              <a:rPr lang="en-US" altLang="zh-CN" sz="2400" b="1" kern="1200">
                <a:latin typeface="Comic Sans MS" panose="030F0702030302020204" pitchFamily="2" charset="0"/>
                <a:ea typeface="楷体_GB2312" pitchFamily="49" charset="-122"/>
              </a:rPr>
              <a:t>Poles is outside the unit cycle, the system is unstable</a:t>
            </a:r>
            <a:endParaRPr lang="zh-CN" altLang="en-US" sz="2400" b="1" kern="1200">
              <a:latin typeface="Comic Sans MS" panose="030F0702030302020204" pitchFamily="2" charset="0"/>
              <a:ea typeface="楷体_GB2312" pitchFamily="49" charset="-122"/>
            </a:endParaRPr>
          </a:p>
        </p:txBody>
      </p:sp>
      <p:pic>
        <p:nvPicPr>
          <p:cNvPr id="99331" name="内容占位符 99330" descr="2-19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b="8766"/>
          <a:stretch>
            <a:fillRect/>
          </a:stretch>
        </p:blipFill>
        <p:spPr>
          <a:xfrm>
            <a:off x="2207260" y="-27305"/>
            <a:ext cx="7024688" cy="3549650"/>
          </a:xfrm>
          <a:solidFill>
            <a:schemeClr val="tx1"/>
          </a:solidFill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10" name="组合 94209"/>
          <p:cNvGrpSpPr/>
          <p:nvPr/>
        </p:nvGrpSpPr>
        <p:grpSpPr>
          <a:xfrm>
            <a:off x="2667000" y="1143000"/>
            <a:ext cx="7435850" cy="5334000"/>
            <a:chOff x="0" y="0"/>
            <a:chExt cx="4684" cy="3360"/>
          </a:xfrm>
        </p:grpSpPr>
        <p:sp>
          <p:nvSpPr>
            <p:cNvPr id="2" name="直接连接符 94210"/>
            <p:cNvSpPr/>
            <p:nvPr/>
          </p:nvSpPr>
          <p:spPr>
            <a:xfrm>
              <a:off x="0" y="1824"/>
              <a:ext cx="40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11" name="直接连接符 94211"/>
            <p:cNvSpPr/>
            <p:nvPr/>
          </p:nvSpPr>
          <p:spPr>
            <a:xfrm flipV="1">
              <a:off x="1920" y="0"/>
              <a:ext cx="0" cy="33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12" name="对象 94212"/>
            <p:cNvGraphicFramePr>
              <a:graphicFrameLocks noChangeAspect="1"/>
            </p:cNvGraphicFramePr>
            <p:nvPr/>
          </p:nvGraphicFramePr>
          <p:xfrm>
            <a:off x="4080" y="1776"/>
            <a:ext cx="60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71" r:id="rId3" imgW="396875" imgH="205105" progId="Equation.3">
                    <p:embed/>
                  </p:oleObj>
                </mc:Choice>
                <mc:Fallback>
                  <p:oleObj r:id="rId3" imgW="396875" imgH="205105" progId="Equation.3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080" y="1776"/>
                          <a:ext cx="604" cy="3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3" name="对象 94213"/>
            <p:cNvGraphicFramePr>
              <a:graphicFrameLocks noChangeAspect="1"/>
            </p:cNvGraphicFramePr>
            <p:nvPr/>
          </p:nvGraphicFramePr>
          <p:xfrm>
            <a:off x="2016" y="0"/>
            <a:ext cx="68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72" r:id="rId5" imgW="485775" imgH="204470" progId="Equation.3">
                    <p:embed/>
                  </p:oleObj>
                </mc:Choice>
                <mc:Fallback>
                  <p:oleObj r:id="rId5" imgW="485775" imgH="204470" progId="Equation.3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16" y="0"/>
                          <a:ext cx="680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4" name="椭圆 94214"/>
            <p:cNvSpPr/>
            <p:nvPr/>
          </p:nvSpPr>
          <p:spPr>
            <a:xfrm>
              <a:off x="576" y="480"/>
              <a:ext cx="2736" cy="2688"/>
            </a:xfrm>
            <a:prstGeom prst="ellipse">
              <a:avLst/>
            </a:pr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15" name="五角星 94215"/>
            <p:cNvSpPr/>
            <p:nvPr/>
          </p:nvSpPr>
          <p:spPr>
            <a:xfrm>
              <a:off x="1008" y="1344"/>
              <a:ext cx="240" cy="192"/>
            </a:xfrm>
            <a:custGeom>
              <a:avLst/>
              <a:gdLst/>
              <a:ahLst/>
              <a:cxnLst>
                <a:cxn ang="16200000">
                  <a:pos x="120" y="0"/>
                </a:cxn>
                <a:cxn ang="10800000">
                  <a:pos x="0" y="73"/>
                </a:cxn>
                <a:cxn ang="5400000">
                  <a:pos x="45" y="191"/>
                </a:cxn>
                <a:cxn ang="5400000">
                  <a:pos x="194" y="191"/>
                </a:cxn>
                <a:cxn ang="0">
                  <a:pos x="239" y="73"/>
                </a:cxn>
              </a:cxnLst>
              <a:rect l="0" t="0" r="0" b="0"/>
              <a:pathLst>
                <a:path w="240" h="192">
                  <a:moveTo>
                    <a:pt x="0" y="73"/>
                  </a:moveTo>
                  <a:lnTo>
                    <a:pt x="91" y="73"/>
                  </a:lnTo>
                  <a:lnTo>
                    <a:pt x="120" y="0"/>
                  </a:lnTo>
                  <a:lnTo>
                    <a:pt x="148" y="73"/>
                  </a:lnTo>
                  <a:lnTo>
                    <a:pt x="239" y="73"/>
                  </a:lnTo>
                  <a:lnTo>
                    <a:pt x="165" y="118"/>
                  </a:lnTo>
                  <a:lnTo>
                    <a:pt x="194" y="191"/>
                  </a:lnTo>
                  <a:lnTo>
                    <a:pt x="120" y="146"/>
                  </a:lnTo>
                  <a:lnTo>
                    <a:pt x="45" y="191"/>
                  </a:lnTo>
                  <a:lnTo>
                    <a:pt x="74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6" name="五角星 94216"/>
            <p:cNvSpPr/>
            <p:nvPr/>
          </p:nvSpPr>
          <p:spPr>
            <a:xfrm>
              <a:off x="1008" y="2112"/>
              <a:ext cx="240" cy="192"/>
            </a:xfrm>
            <a:custGeom>
              <a:avLst/>
              <a:gdLst/>
              <a:ahLst/>
              <a:cxnLst>
                <a:cxn ang="16200000">
                  <a:pos x="120" y="0"/>
                </a:cxn>
                <a:cxn ang="10800000">
                  <a:pos x="0" y="73"/>
                </a:cxn>
                <a:cxn ang="5400000">
                  <a:pos x="45" y="191"/>
                </a:cxn>
                <a:cxn ang="5400000">
                  <a:pos x="194" y="191"/>
                </a:cxn>
                <a:cxn ang="0">
                  <a:pos x="239" y="73"/>
                </a:cxn>
              </a:cxnLst>
              <a:rect l="0" t="0" r="0" b="0"/>
              <a:pathLst>
                <a:path w="240" h="192">
                  <a:moveTo>
                    <a:pt x="0" y="73"/>
                  </a:moveTo>
                  <a:lnTo>
                    <a:pt x="91" y="73"/>
                  </a:lnTo>
                  <a:lnTo>
                    <a:pt x="120" y="0"/>
                  </a:lnTo>
                  <a:lnTo>
                    <a:pt x="148" y="73"/>
                  </a:lnTo>
                  <a:lnTo>
                    <a:pt x="239" y="73"/>
                  </a:lnTo>
                  <a:lnTo>
                    <a:pt x="165" y="118"/>
                  </a:lnTo>
                  <a:lnTo>
                    <a:pt x="194" y="191"/>
                  </a:lnTo>
                  <a:lnTo>
                    <a:pt x="120" y="146"/>
                  </a:lnTo>
                  <a:lnTo>
                    <a:pt x="45" y="191"/>
                  </a:lnTo>
                  <a:lnTo>
                    <a:pt x="74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17" name="对象 94217"/>
            <p:cNvGraphicFramePr>
              <a:graphicFrameLocks noChangeAspect="1"/>
            </p:cNvGraphicFramePr>
            <p:nvPr/>
          </p:nvGraphicFramePr>
          <p:xfrm>
            <a:off x="768" y="1104"/>
            <a:ext cx="33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73" r:id="rId7" imgW="179705" imgH="218440" progId="Equation.3">
                    <p:embed/>
                  </p:oleObj>
                </mc:Choice>
                <mc:Fallback>
                  <p:oleObj r:id="rId7" imgW="179705" imgH="218440" progId="Equation.3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68" y="1104"/>
                          <a:ext cx="331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18" name="对象 94218"/>
            <p:cNvGraphicFramePr>
              <a:graphicFrameLocks noChangeAspect="1"/>
            </p:cNvGraphicFramePr>
            <p:nvPr/>
          </p:nvGraphicFramePr>
          <p:xfrm>
            <a:off x="755" y="2160"/>
            <a:ext cx="357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74" r:id="rId9" imgW="193040" imgH="218440" progId="Equation.3">
                    <p:embed/>
                  </p:oleObj>
                </mc:Choice>
                <mc:Fallback>
                  <p:oleObj r:id="rId9" imgW="193040" imgH="218440" progId="Equation.3">
                    <p:embed/>
                    <p:pic>
                      <p:nvPicPr>
                        <p:cNvPr id="0" name="图片 328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55" y="2160"/>
                          <a:ext cx="357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19" name="椭圆 94219"/>
            <p:cNvSpPr/>
            <p:nvPr/>
          </p:nvSpPr>
          <p:spPr>
            <a:xfrm>
              <a:off x="2400" y="1440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0" name="椭圆 94220"/>
            <p:cNvSpPr/>
            <p:nvPr/>
          </p:nvSpPr>
          <p:spPr>
            <a:xfrm>
              <a:off x="2400" y="220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1" name="直接连接符 94221"/>
            <p:cNvSpPr/>
            <p:nvPr/>
          </p:nvSpPr>
          <p:spPr>
            <a:xfrm flipV="1">
              <a:off x="1920" y="720"/>
              <a:ext cx="768" cy="110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22" name="对象 94222"/>
            <p:cNvGraphicFramePr>
              <a:graphicFrameLocks noChangeAspect="1"/>
            </p:cNvGraphicFramePr>
            <p:nvPr/>
          </p:nvGraphicFramePr>
          <p:xfrm>
            <a:off x="2784" y="364"/>
            <a:ext cx="384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75" r:id="rId11" imgW="231140" imgH="205740" progId="Equation.3">
                    <p:embed/>
                  </p:oleObj>
                </mc:Choice>
                <mc:Fallback>
                  <p:oleObj r:id="rId11" imgW="231140" imgH="205740" progId="Equation.3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784" y="364"/>
                          <a:ext cx="384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3" name="对象 94223"/>
            <p:cNvGraphicFramePr>
              <a:graphicFrameLocks noChangeAspect="1"/>
            </p:cNvGraphicFramePr>
            <p:nvPr/>
          </p:nvGraphicFramePr>
          <p:xfrm>
            <a:off x="2016" y="1584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76" r:id="rId13" imgW="155575" imgH="142875" progId="Equation.3">
                    <p:embed/>
                  </p:oleObj>
                </mc:Choice>
                <mc:Fallback>
                  <p:oleObj r:id="rId13" imgW="155575" imgH="14287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016" y="1584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4" name="对象 94224"/>
            <p:cNvGraphicFramePr>
              <a:graphicFrameLocks noChangeAspect="1"/>
            </p:cNvGraphicFramePr>
            <p:nvPr/>
          </p:nvGraphicFramePr>
          <p:xfrm>
            <a:off x="2544" y="1344"/>
            <a:ext cx="28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77" r:id="rId15" imgW="154305" imgH="218440" progId="Equation.3">
                    <p:embed/>
                  </p:oleObj>
                </mc:Choice>
                <mc:Fallback>
                  <p:oleObj r:id="rId15" imgW="154305" imgH="218440" progId="Equation.3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44" y="1344"/>
                          <a:ext cx="283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5" name="对象 94225"/>
            <p:cNvGraphicFramePr>
              <a:graphicFrameLocks noChangeAspect="1"/>
            </p:cNvGraphicFramePr>
            <p:nvPr/>
          </p:nvGraphicFramePr>
          <p:xfrm>
            <a:off x="2400" y="2208"/>
            <a:ext cx="307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78" r:id="rId17" imgW="167005" imgH="218440" progId="Equation.3">
                    <p:embed/>
                  </p:oleObj>
                </mc:Choice>
                <mc:Fallback>
                  <p:oleObj r:id="rId17" imgW="167005" imgH="218440" progId="Equation.3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2400" y="2208"/>
                          <a:ext cx="307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26" name="直接连接符 94226"/>
            <p:cNvSpPr/>
            <p:nvPr/>
          </p:nvSpPr>
          <p:spPr>
            <a:xfrm flipH="1" flipV="1">
              <a:off x="2544" y="528"/>
              <a:ext cx="192" cy="9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7" name="直接连接符 94227"/>
            <p:cNvSpPr/>
            <p:nvPr/>
          </p:nvSpPr>
          <p:spPr>
            <a:xfrm flipV="1">
              <a:off x="2448" y="720"/>
              <a:ext cx="240" cy="768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8" name="八角星 94228"/>
            <p:cNvSpPr/>
            <p:nvPr/>
          </p:nvSpPr>
          <p:spPr>
            <a:xfrm>
              <a:off x="2640" y="624"/>
              <a:ext cx="144" cy="144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29" name="直接连接符 94229"/>
            <p:cNvSpPr/>
            <p:nvPr/>
          </p:nvSpPr>
          <p:spPr>
            <a:xfrm>
              <a:off x="2448" y="1488"/>
              <a:ext cx="576" cy="0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30" name="对象 94230"/>
            <p:cNvGraphicFramePr>
              <a:graphicFrameLocks noChangeAspect="1"/>
            </p:cNvGraphicFramePr>
            <p:nvPr/>
          </p:nvGraphicFramePr>
          <p:xfrm>
            <a:off x="2640" y="1152"/>
            <a:ext cx="29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79" r:id="rId19" imgW="179705" imgH="218440" progId="Equation.3">
                    <p:embed/>
                  </p:oleObj>
                </mc:Choice>
                <mc:Fallback>
                  <p:oleObj r:id="rId19" imgW="179705" imgH="218440" progId="Equation.3">
                    <p:embed/>
                    <p:pic>
                      <p:nvPicPr>
                        <p:cNvPr id="0" name="图片 329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640" y="1152"/>
                          <a:ext cx="292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1" name="直接连接符 94231"/>
            <p:cNvSpPr/>
            <p:nvPr/>
          </p:nvSpPr>
          <p:spPr>
            <a:xfrm flipV="1">
              <a:off x="1104" y="720"/>
              <a:ext cx="1584" cy="72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32" name="直接连接符 94232"/>
            <p:cNvSpPr/>
            <p:nvPr/>
          </p:nvSpPr>
          <p:spPr>
            <a:xfrm>
              <a:off x="1152" y="1488"/>
              <a:ext cx="384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33" name="对象 94233"/>
            <p:cNvGraphicFramePr>
              <a:graphicFrameLocks noChangeAspect="1"/>
            </p:cNvGraphicFramePr>
            <p:nvPr/>
          </p:nvGraphicFramePr>
          <p:xfrm>
            <a:off x="1392" y="1248"/>
            <a:ext cx="21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80" r:id="rId21" imgW="154305" imgH="218440" progId="Equation.3">
                    <p:embed/>
                  </p:oleObj>
                </mc:Choice>
                <mc:Fallback>
                  <p:oleObj r:id="rId21" imgW="154305" imgH="218440" progId="Equation.3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392" y="1248"/>
                          <a:ext cx="216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4" name="直接连接符 94234"/>
            <p:cNvSpPr/>
            <p:nvPr/>
          </p:nvSpPr>
          <p:spPr>
            <a:xfrm flipV="1">
              <a:off x="1152" y="768"/>
              <a:ext cx="1488" cy="1392"/>
            </a:xfrm>
            <a:prstGeom prst="line">
              <a:avLst/>
            </a:prstGeom>
            <a:ln w="9525" cap="flat" cmpd="sng">
              <a:solidFill>
                <a:srgbClr val="996633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35" name="直接连接符 94235"/>
            <p:cNvSpPr/>
            <p:nvPr/>
          </p:nvSpPr>
          <p:spPr>
            <a:xfrm>
              <a:off x="1152" y="2160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36" name="对象 94236"/>
            <p:cNvGraphicFramePr>
              <a:graphicFrameLocks noChangeAspect="1"/>
            </p:cNvGraphicFramePr>
            <p:nvPr/>
          </p:nvGraphicFramePr>
          <p:xfrm>
            <a:off x="1440" y="1920"/>
            <a:ext cx="2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81" r:id="rId23" imgW="167005" imgH="218440" progId="Equation.3">
                    <p:embed/>
                  </p:oleObj>
                </mc:Choice>
                <mc:Fallback>
                  <p:oleObj r:id="rId23" imgW="167005" imgH="218440" progId="Equation.3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440" y="1920"/>
                          <a:ext cx="22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37" name="直接连接符 94237"/>
            <p:cNvSpPr/>
            <p:nvPr/>
          </p:nvSpPr>
          <p:spPr>
            <a:xfrm flipV="1">
              <a:off x="2496" y="720"/>
              <a:ext cx="240" cy="1488"/>
            </a:xfrm>
            <a:prstGeom prst="line">
              <a:avLst/>
            </a:prstGeom>
            <a:ln w="9525" cap="flat" cmpd="sng">
              <a:solidFill>
                <a:srgbClr val="9966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4238" name="直接连接符 94238"/>
            <p:cNvSpPr/>
            <p:nvPr/>
          </p:nvSpPr>
          <p:spPr>
            <a:xfrm>
              <a:off x="2544" y="2256"/>
              <a:ext cx="480" cy="0"/>
            </a:xfrm>
            <a:prstGeom prst="line">
              <a:avLst/>
            </a:prstGeom>
            <a:ln w="9525" cap="flat" cmpd="sng">
              <a:solidFill>
                <a:srgbClr val="9966FF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4239" name="对象 94239"/>
            <p:cNvGraphicFramePr>
              <a:graphicFrameLocks noChangeAspect="1"/>
            </p:cNvGraphicFramePr>
            <p:nvPr/>
          </p:nvGraphicFramePr>
          <p:xfrm>
            <a:off x="2550" y="1920"/>
            <a:ext cx="3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82" r:id="rId25" imgW="205740" imgH="218440" progId="Equation.3">
                    <p:embed/>
                  </p:oleObj>
                </mc:Choice>
                <mc:Fallback>
                  <p:oleObj r:id="rId25" imgW="205740" imgH="218440" progId="Equation.3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550" y="1920"/>
                          <a:ext cx="31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41" name="对象 94240"/>
          <p:cNvGraphicFramePr>
            <a:graphicFrameLocks noChangeAspect="1"/>
          </p:cNvGraphicFramePr>
          <p:nvPr/>
        </p:nvGraphicFramePr>
        <p:xfrm>
          <a:off x="1343660" y="4725670"/>
          <a:ext cx="1981200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83" r:id="rId27" imgW="1083945" imgH="842010" progId="Equation.3">
                  <p:embed/>
                </p:oleObj>
              </mc:Choice>
              <mc:Fallback>
                <p:oleObj r:id="rId27" imgW="1083945" imgH="84201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343660" y="4725670"/>
                        <a:ext cx="1981200" cy="1538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2" name="对象 94241"/>
          <p:cNvGraphicFramePr>
            <a:graphicFrameLocks noChangeAspect="1"/>
          </p:cNvGraphicFramePr>
          <p:nvPr/>
        </p:nvGraphicFramePr>
        <p:xfrm>
          <a:off x="7967980" y="5157470"/>
          <a:ext cx="28194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84" r:id="rId29" imgW="1313180" imgH="433705" progId="Equation.3">
                  <p:embed/>
                </p:oleObj>
              </mc:Choice>
              <mc:Fallback>
                <p:oleObj r:id="rId29" imgW="1313180" imgH="433705" progId="Equation.3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967980" y="5157470"/>
                        <a:ext cx="281940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94242"/>
          <p:cNvGraphicFramePr>
            <a:graphicFrameLocks noChangeAspect="1"/>
          </p:cNvGraphicFramePr>
          <p:nvPr/>
        </p:nvGraphicFramePr>
        <p:xfrm>
          <a:off x="2927350" y="333375"/>
          <a:ext cx="35337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685" r:id="rId31" imgW="1325880" imgH="280670" progId="Equation.3">
                  <p:embed/>
                </p:oleObj>
              </mc:Choice>
              <mc:Fallback>
                <p:oleObj r:id="rId31" imgW="1325880" imgH="280670" progId="Equation.3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927350" y="333375"/>
                        <a:ext cx="3533775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文本框 95233"/>
          <p:cNvSpPr txBox="1"/>
          <p:nvPr/>
        </p:nvSpPr>
        <p:spPr>
          <a:xfrm>
            <a:off x="2640013" y="333375"/>
            <a:ext cx="15240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lowpass</a:t>
            </a:r>
          </a:p>
        </p:txBody>
      </p:sp>
      <p:sp>
        <p:nvSpPr>
          <p:cNvPr id="95235" name="文本框 95234"/>
          <p:cNvSpPr txBox="1"/>
          <p:nvPr/>
        </p:nvSpPr>
        <p:spPr>
          <a:xfrm>
            <a:off x="6527800" y="404813"/>
            <a:ext cx="17526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highpass</a:t>
            </a:r>
          </a:p>
        </p:txBody>
      </p:sp>
      <p:grpSp>
        <p:nvGrpSpPr>
          <p:cNvPr id="2" name="组合 95235"/>
          <p:cNvGrpSpPr/>
          <p:nvPr/>
        </p:nvGrpSpPr>
        <p:grpSpPr>
          <a:xfrm>
            <a:off x="2133600" y="762000"/>
            <a:ext cx="8077200" cy="5791200"/>
            <a:chOff x="0" y="0"/>
            <a:chExt cx="5088" cy="3648"/>
          </a:xfrm>
        </p:grpSpPr>
        <p:sp>
          <p:nvSpPr>
            <p:cNvPr id="95236" name="直接连接符 95236"/>
            <p:cNvSpPr/>
            <p:nvPr/>
          </p:nvSpPr>
          <p:spPr>
            <a:xfrm>
              <a:off x="48" y="864"/>
              <a:ext cx="2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37" name="直接连接符 95237"/>
            <p:cNvSpPr/>
            <p:nvPr/>
          </p:nvSpPr>
          <p:spPr>
            <a:xfrm flipV="1">
              <a:off x="1056" y="0"/>
              <a:ext cx="0" cy="1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38" name="椭圆 95238"/>
            <p:cNvSpPr/>
            <p:nvPr/>
          </p:nvSpPr>
          <p:spPr>
            <a:xfrm>
              <a:off x="480" y="288"/>
              <a:ext cx="1152" cy="115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39" name="五角星 95239"/>
            <p:cNvSpPr/>
            <p:nvPr/>
          </p:nvSpPr>
          <p:spPr>
            <a:xfrm>
              <a:off x="1200" y="816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rect l="0" t="0" r="0" b="0"/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5240" name="对象 95240"/>
            <p:cNvGraphicFramePr>
              <a:graphicFrameLocks noChangeAspect="1"/>
            </p:cNvGraphicFramePr>
            <p:nvPr/>
          </p:nvGraphicFramePr>
          <p:xfrm>
            <a:off x="1152" y="864"/>
            <a:ext cx="33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1" r:id="rId3" imgW="179705" imgH="218440" progId="Equation.3">
                    <p:embed/>
                  </p:oleObj>
                </mc:Choice>
                <mc:Fallback>
                  <p:oleObj r:id="rId3" imgW="179705" imgH="218440" progId="Equation.3">
                    <p:embed/>
                    <p:pic>
                      <p:nvPicPr>
                        <p:cNvPr id="0" name="图片 329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52" y="864"/>
                          <a:ext cx="331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1" name="八角星 95241"/>
            <p:cNvSpPr/>
            <p:nvPr/>
          </p:nvSpPr>
          <p:spPr>
            <a:xfrm>
              <a:off x="1392" y="384"/>
              <a:ext cx="192" cy="192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lvl="0" algn="ctr"/>
              <a:endParaRPr sz="2400" b="1" i="0">
                <a:solidFill>
                  <a:srgbClr val="FF0066"/>
                </a:solidFill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5242" name="对象 95242"/>
            <p:cNvGraphicFramePr>
              <a:graphicFrameLocks noChangeAspect="1"/>
            </p:cNvGraphicFramePr>
            <p:nvPr/>
          </p:nvGraphicFramePr>
          <p:xfrm>
            <a:off x="1680" y="240"/>
            <a:ext cx="3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2" r:id="rId5" imgW="231140" imgH="205740" progId="Equation.3">
                    <p:embed/>
                  </p:oleObj>
                </mc:Choice>
                <mc:Fallback>
                  <p:oleObj r:id="rId5" imgW="231140" imgH="205740" progId="Equation.3">
                    <p:embed/>
                    <p:pic>
                      <p:nvPicPr>
                        <p:cNvPr id="0" name="图片 329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680" y="240"/>
                          <a:ext cx="360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43" name="直接连接符 95243"/>
            <p:cNvSpPr/>
            <p:nvPr/>
          </p:nvSpPr>
          <p:spPr>
            <a:xfrm flipH="1" flipV="1">
              <a:off x="1344" y="240"/>
              <a:ext cx="240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4" name="直接连接符 95244"/>
            <p:cNvSpPr/>
            <p:nvPr/>
          </p:nvSpPr>
          <p:spPr>
            <a:xfrm flipV="1">
              <a:off x="1296" y="480"/>
              <a:ext cx="192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5" name="直接连接符 95245"/>
            <p:cNvSpPr/>
            <p:nvPr/>
          </p:nvSpPr>
          <p:spPr>
            <a:xfrm>
              <a:off x="2928" y="864"/>
              <a:ext cx="21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6" name="直接连接符 95246"/>
            <p:cNvSpPr/>
            <p:nvPr/>
          </p:nvSpPr>
          <p:spPr>
            <a:xfrm flipV="1">
              <a:off x="3984" y="0"/>
              <a:ext cx="0" cy="177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7" name="椭圆 95247"/>
            <p:cNvSpPr/>
            <p:nvPr/>
          </p:nvSpPr>
          <p:spPr>
            <a:xfrm>
              <a:off x="3360" y="288"/>
              <a:ext cx="1200" cy="1152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48" name="五角星 95248"/>
            <p:cNvSpPr/>
            <p:nvPr/>
          </p:nvSpPr>
          <p:spPr>
            <a:xfrm>
              <a:off x="4128" y="768"/>
              <a:ext cx="192" cy="192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73"/>
                </a:cxn>
                <a:cxn ang="5400000">
                  <a:pos x="36" y="191"/>
                </a:cxn>
                <a:cxn ang="5400000">
                  <a:pos x="155" y="191"/>
                </a:cxn>
                <a:cxn ang="0">
                  <a:pos x="191" y="73"/>
                </a:cxn>
              </a:cxnLst>
              <a:rect l="0" t="0" r="0" b="0"/>
              <a:pathLst>
                <a:path w="192" h="192">
                  <a:moveTo>
                    <a:pt x="0" y="73"/>
                  </a:moveTo>
                  <a:lnTo>
                    <a:pt x="73" y="73"/>
                  </a:lnTo>
                  <a:lnTo>
                    <a:pt x="96" y="0"/>
                  </a:lnTo>
                  <a:lnTo>
                    <a:pt x="118" y="73"/>
                  </a:lnTo>
                  <a:lnTo>
                    <a:pt x="191" y="73"/>
                  </a:lnTo>
                  <a:lnTo>
                    <a:pt x="132" y="118"/>
                  </a:lnTo>
                  <a:lnTo>
                    <a:pt x="155" y="191"/>
                  </a:lnTo>
                  <a:lnTo>
                    <a:pt x="96" y="146"/>
                  </a:lnTo>
                  <a:lnTo>
                    <a:pt x="36" y="191"/>
                  </a:lnTo>
                  <a:lnTo>
                    <a:pt x="59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249" name="椭圆 95249"/>
            <p:cNvSpPr/>
            <p:nvPr/>
          </p:nvSpPr>
          <p:spPr>
            <a:xfrm>
              <a:off x="4512" y="816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0" name="八角星 95250"/>
            <p:cNvSpPr/>
            <p:nvPr/>
          </p:nvSpPr>
          <p:spPr>
            <a:xfrm>
              <a:off x="4224" y="336"/>
              <a:ext cx="240" cy="192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1" name="直接连接符 95251"/>
            <p:cNvSpPr/>
            <p:nvPr/>
          </p:nvSpPr>
          <p:spPr>
            <a:xfrm flipV="1">
              <a:off x="4224" y="480"/>
              <a:ext cx="96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2" name="直接连接符 95252"/>
            <p:cNvSpPr/>
            <p:nvPr/>
          </p:nvSpPr>
          <p:spPr>
            <a:xfrm flipH="1" flipV="1">
              <a:off x="4368" y="480"/>
              <a:ext cx="192" cy="336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5253" name="对象 95253"/>
            <p:cNvGraphicFramePr>
              <a:graphicFrameLocks noChangeAspect="1"/>
            </p:cNvGraphicFramePr>
            <p:nvPr/>
          </p:nvGraphicFramePr>
          <p:xfrm>
            <a:off x="4032" y="912"/>
            <a:ext cx="29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3" r:id="rId7" imgW="179705" imgH="218440" progId="Equation.3">
                    <p:embed/>
                  </p:oleObj>
                </mc:Choice>
                <mc:Fallback>
                  <p:oleObj r:id="rId7" imgW="179705" imgH="218440" progId="Equation.3">
                    <p:embed/>
                    <p:pic>
                      <p:nvPicPr>
                        <p:cNvPr id="0" name="图片 329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032" y="912"/>
                          <a:ext cx="292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4" name="对象 95254"/>
            <p:cNvGraphicFramePr>
              <a:graphicFrameLocks noChangeAspect="1"/>
            </p:cNvGraphicFramePr>
            <p:nvPr/>
          </p:nvGraphicFramePr>
          <p:xfrm>
            <a:off x="4512" y="864"/>
            <a:ext cx="284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4" r:id="rId9" imgW="154305" imgH="218440" progId="Equation.3">
                    <p:embed/>
                  </p:oleObj>
                </mc:Choice>
                <mc:Fallback>
                  <p:oleObj r:id="rId9" imgW="154305" imgH="218440" progId="Equation.3">
                    <p:embed/>
                    <p:pic>
                      <p:nvPicPr>
                        <p:cNvPr id="0" name="图片 330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12" y="864"/>
                          <a:ext cx="284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55" name="对象 95255"/>
            <p:cNvGraphicFramePr>
              <a:graphicFrameLocks noChangeAspect="1"/>
            </p:cNvGraphicFramePr>
            <p:nvPr/>
          </p:nvGraphicFramePr>
          <p:xfrm>
            <a:off x="4512" y="192"/>
            <a:ext cx="40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5" r:id="rId11" imgW="231140" imgH="205740" progId="Equation.3">
                    <p:embed/>
                  </p:oleObj>
                </mc:Choice>
                <mc:Fallback>
                  <p:oleObj r:id="rId11" imgW="231140" imgH="205740" progId="Equation.3">
                    <p:embed/>
                    <p:pic>
                      <p:nvPicPr>
                        <p:cNvPr id="0" name="图片 330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512" y="192"/>
                          <a:ext cx="408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56" name="直接连接符 95256"/>
            <p:cNvSpPr/>
            <p:nvPr/>
          </p:nvSpPr>
          <p:spPr>
            <a:xfrm flipH="1" flipV="1">
              <a:off x="4224" y="192"/>
              <a:ext cx="240" cy="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7" name="直接连接符 95257"/>
            <p:cNvSpPr/>
            <p:nvPr/>
          </p:nvSpPr>
          <p:spPr>
            <a:xfrm>
              <a:off x="0" y="3072"/>
              <a:ext cx="22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8" name="直接连接符 95258"/>
            <p:cNvSpPr/>
            <p:nvPr/>
          </p:nvSpPr>
          <p:spPr>
            <a:xfrm flipV="1">
              <a:off x="432" y="2112"/>
              <a:ext cx="0" cy="153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59" name="未知"/>
            <p:cNvSpPr/>
            <p:nvPr/>
          </p:nvSpPr>
          <p:spPr>
            <a:xfrm>
              <a:off x="432" y="2448"/>
              <a:ext cx="1152" cy="624"/>
            </a:xfrm>
            <a:custGeom>
              <a:avLst/>
              <a:gdLst/>
              <a:ahLst/>
              <a:cxnLst/>
              <a:rect l="0" t="0" r="0" b="0"/>
              <a:pathLst>
                <a:path w="1152" h="624">
                  <a:moveTo>
                    <a:pt x="0" y="0"/>
                  </a:moveTo>
                  <a:cubicBezTo>
                    <a:pt x="80" y="12"/>
                    <a:pt x="160" y="24"/>
                    <a:pt x="240" y="48"/>
                  </a:cubicBezTo>
                  <a:cubicBezTo>
                    <a:pt x="320" y="72"/>
                    <a:pt x="408" y="72"/>
                    <a:pt x="480" y="144"/>
                  </a:cubicBezTo>
                  <a:cubicBezTo>
                    <a:pt x="552" y="216"/>
                    <a:pt x="616" y="408"/>
                    <a:pt x="672" y="480"/>
                  </a:cubicBezTo>
                  <a:cubicBezTo>
                    <a:pt x="728" y="552"/>
                    <a:pt x="736" y="552"/>
                    <a:pt x="816" y="576"/>
                  </a:cubicBezTo>
                  <a:cubicBezTo>
                    <a:pt x="896" y="600"/>
                    <a:pt x="1096" y="616"/>
                    <a:pt x="1152" y="624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5260" name="对象 95260"/>
            <p:cNvGraphicFramePr>
              <a:graphicFrameLocks noChangeAspect="1"/>
            </p:cNvGraphicFramePr>
            <p:nvPr/>
          </p:nvGraphicFramePr>
          <p:xfrm>
            <a:off x="480" y="1920"/>
            <a:ext cx="839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6" r:id="rId13" imgW="535305" imgH="280670" progId="Equation.3">
                    <p:embed/>
                  </p:oleObj>
                </mc:Choice>
                <mc:Fallback>
                  <p:oleObj r:id="rId13" imgW="535305" imgH="280670" progId="Equation.3">
                    <p:embed/>
                    <p:pic>
                      <p:nvPicPr>
                        <p:cNvPr id="0" name="图片 330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80" y="1920"/>
                          <a:ext cx="839" cy="4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1" name="对象 95261"/>
            <p:cNvGraphicFramePr>
              <a:graphicFrameLocks noChangeAspect="1"/>
            </p:cNvGraphicFramePr>
            <p:nvPr/>
          </p:nvGraphicFramePr>
          <p:xfrm>
            <a:off x="1920" y="3064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7" r:id="rId15" imgW="155575" imgH="142875" progId="Equation.3">
                    <p:embed/>
                  </p:oleObj>
                </mc:Choice>
                <mc:Fallback>
                  <p:oleObj r:id="rId15" imgW="155575" imgH="142875" progId="Equation.3">
                    <p:embed/>
                    <p:pic>
                      <p:nvPicPr>
                        <p:cNvPr id="0" name="图片 330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20" y="3064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62" name="直接连接符 95262"/>
            <p:cNvSpPr/>
            <p:nvPr/>
          </p:nvSpPr>
          <p:spPr>
            <a:xfrm>
              <a:off x="2976" y="3072"/>
              <a:ext cx="187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63" name="直接连接符 95263"/>
            <p:cNvSpPr/>
            <p:nvPr/>
          </p:nvSpPr>
          <p:spPr>
            <a:xfrm flipV="1">
              <a:off x="3312" y="2016"/>
              <a:ext cx="0" cy="1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5264" name="未知"/>
            <p:cNvSpPr/>
            <p:nvPr/>
          </p:nvSpPr>
          <p:spPr>
            <a:xfrm>
              <a:off x="3312" y="2248"/>
              <a:ext cx="1440" cy="824"/>
            </a:xfrm>
            <a:custGeom>
              <a:avLst/>
              <a:gdLst/>
              <a:ahLst/>
              <a:cxnLst/>
              <a:rect l="0" t="0" r="0" b="0"/>
              <a:pathLst>
                <a:path w="1440" h="824">
                  <a:moveTo>
                    <a:pt x="0" y="824"/>
                  </a:moveTo>
                  <a:cubicBezTo>
                    <a:pt x="108" y="816"/>
                    <a:pt x="216" y="808"/>
                    <a:pt x="288" y="776"/>
                  </a:cubicBezTo>
                  <a:cubicBezTo>
                    <a:pt x="360" y="744"/>
                    <a:pt x="384" y="720"/>
                    <a:pt x="432" y="632"/>
                  </a:cubicBezTo>
                  <a:cubicBezTo>
                    <a:pt x="480" y="544"/>
                    <a:pt x="536" y="336"/>
                    <a:pt x="576" y="248"/>
                  </a:cubicBezTo>
                  <a:cubicBezTo>
                    <a:pt x="616" y="160"/>
                    <a:pt x="640" y="136"/>
                    <a:pt x="672" y="104"/>
                  </a:cubicBezTo>
                  <a:cubicBezTo>
                    <a:pt x="704" y="72"/>
                    <a:pt x="672" y="72"/>
                    <a:pt x="768" y="56"/>
                  </a:cubicBezTo>
                  <a:cubicBezTo>
                    <a:pt x="864" y="40"/>
                    <a:pt x="1136" y="16"/>
                    <a:pt x="1248" y="8"/>
                  </a:cubicBezTo>
                  <a:cubicBezTo>
                    <a:pt x="1360" y="0"/>
                    <a:pt x="1400" y="4"/>
                    <a:pt x="1440" y="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5265" name="对象 95265"/>
            <p:cNvGraphicFramePr>
              <a:graphicFrameLocks noChangeAspect="1"/>
            </p:cNvGraphicFramePr>
            <p:nvPr/>
          </p:nvGraphicFramePr>
          <p:xfrm>
            <a:off x="3408" y="1872"/>
            <a:ext cx="64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8" r:id="rId17" imgW="535305" imgH="280670" progId="Equation.3">
                    <p:embed/>
                  </p:oleObj>
                </mc:Choice>
                <mc:Fallback>
                  <p:oleObj r:id="rId17" imgW="535305" imgH="280670" progId="Equation.3">
                    <p:embed/>
                    <p:pic>
                      <p:nvPicPr>
                        <p:cNvPr id="0" name="图片 330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408" y="1872"/>
                          <a:ext cx="648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6" name="对象 95266"/>
            <p:cNvGraphicFramePr>
              <a:graphicFrameLocks noChangeAspect="1"/>
            </p:cNvGraphicFramePr>
            <p:nvPr/>
          </p:nvGraphicFramePr>
          <p:xfrm>
            <a:off x="4560" y="3072"/>
            <a:ext cx="288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59" r:id="rId19" imgW="155575" imgH="142875" progId="Equation.3">
                    <p:embed/>
                  </p:oleObj>
                </mc:Choice>
                <mc:Fallback>
                  <p:oleObj r:id="rId19" imgW="155575" imgH="142875" progId="Equation.3">
                    <p:embed/>
                    <p:pic>
                      <p:nvPicPr>
                        <p:cNvPr id="0" name="图片 330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560" y="3072"/>
                          <a:ext cx="288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7" name="对象 95267"/>
            <p:cNvGraphicFramePr>
              <a:graphicFrameLocks noChangeAspect="1"/>
            </p:cNvGraphicFramePr>
            <p:nvPr/>
          </p:nvGraphicFramePr>
          <p:xfrm>
            <a:off x="480" y="3120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0" r:id="rId20" imgW="128905" imgH="180340" progId="Equation.3">
                    <p:embed/>
                  </p:oleObj>
                </mc:Choice>
                <mc:Fallback>
                  <p:oleObj r:id="rId20" imgW="128905" imgH="180340" progId="Equation.3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80" y="3120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8" name="对象 95268"/>
            <p:cNvGraphicFramePr>
              <a:graphicFrameLocks noChangeAspect="1"/>
            </p:cNvGraphicFramePr>
            <p:nvPr/>
          </p:nvGraphicFramePr>
          <p:xfrm>
            <a:off x="3312" y="3072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1" r:id="rId22" imgW="128905" imgH="180340" progId="Equation.3">
                    <p:embed/>
                  </p:oleObj>
                </mc:Choice>
                <mc:Fallback>
                  <p:oleObj r:id="rId22" imgW="128905" imgH="180340" progId="Equation.3">
                    <p:embed/>
                    <p:pic>
                      <p:nvPicPr>
                        <p:cNvPr id="0" name="图片 330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312" y="3072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ldLvl="0" animBg="1"/>
      <p:bldP spid="95235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文本框 96257"/>
          <p:cNvSpPr txBox="1"/>
          <p:nvPr/>
        </p:nvSpPr>
        <p:spPr>
          <a:xfrm>
            <a:off x="2566988" y="188913"/>
            <a:ext cx="17526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bandpass</a:t>
            </a:r>
          </a:p>
        </p:txBody>
      </p:sp>
      <p:grpSp>
        <p:nvGrpSpPr>
          <p:cNvPr id="2" name="组合 96258"/>
          <p:cNvGrpSpPr/>
          <p:nvPr/>
        </p:nvGrpSpPr>
        <p:grpSpPr>
          <a:xfrm>
            <a:off x="1828165" y="650875"/>
            <a:ext cx="8610600" cy="5943600"/>
            <a:chOff x="0" y="0"/>
            <a:chExt cx="5424" cy="3744"/>
          </a:xfrm>
        </p:grpSpPr>
        <p:sp>
          <p:nvSpPr>
            <p:cNvPr id="96259" name="直接连接符 96259"/>
            <p:cNvSpPr/>
            <p:nvPr/>
          </p:nvSpPr>
          <p:spPr>
            <a:xfrm>
              <a:off x="0" y="3312"/>
              <a:ext cx="21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0" name="直接连接符 96260"/>
            <p:cNvSpPr/>
            <p:nvPr/>
          </p:nvSpPr>
          <p:spPr>
            <a:xfrm flipV="1">
              <a:off x="432" y="2304"/>
              <a:ext cx="0" cy="14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1" name="未知"/>
            <p:cNvSpPr/>
            <p:nvPr/>
          </p:nvSpPr>
          <p:spPr>
            <a:xfrm>
              <a:off x="432" y="2800"/>
              <a:ext cx="1488" cy="512"/>
            </a:xfrm>
            <a:custGeom>
              <a:avLst/>
              <a:gdLst/>
              <a:ahLst/>
              <a:cxnLst/>
              <a:rect l="0" t="0" r="0" b="0"/>
              <a:pathLst>
                <a:path w="1488" h="512">
                  <a:moveTo>
                    <a:pt x="0" y="512"/>
                  </a:moveTo>
                  <a:cubicBezTo>
                    <a:pt x="52" y="500"/>
                    <a:pt x="104" y="488"/>
                    <a:pt x="144" y="464"/>
                  </a:cubicBezTo>
                  <a:cubicBezTo>
                    <a:pt x="184" y="440"/>
                    <a:pt x="216" y="416"/>
                    <a:pt x="240" y="368"/>
                  </a:cubicBezTo>
                  <a:cubicBezTo>
                    <a:pt x="264" y="320"/>
                    <a:pt x="256" y="232"/>
                    <a:pt x="288" y="176"/>
                  </a:cubicBezTo>
                  <a:cubicBezTo>
                    <a:pt x="320" y="120"/>
                    <a:pt x="312" y="56"/>
                    <a:pt x="432" y="32"/>
                  </a:cubicBezTo>
                  <a:cubicBezTo>
                    <a:pt x="552" y="8"/>
                    <a:pt x="888" y="0"/>
                    <a:pt x="1008" y="32"/>
                  </a:cubicBezTo>
                  <a:cubicBezTo>
                    <a:pt x="1128" y="64"/>
                    <a:pt x="1112" y="168"/>
                    <a:pt x="1152" y="224"/>
                  </a:cubicBezTo>
                  <a:cubicBezTo>
                    <a:pt x="1192" y="280"/>
                    <a:pt x="1216" y="328"/>
                    <a:pt x="1248" y="368"/>
                  </a:cubicBezTo>
                  <a:cubicBezTo>
                    <a:pt x="1280" y="408"/>
                    <a:pt x="1304" y="440"/>
                    <a:pt x="1344" y="464"/>
                  </a:cubicBezTo>
                  <a:cubicBezTo>
                    <a:pt x="1384" y="488"/>
                    <a:pt x="1436" y="500"/>
                    <a:pt x="1488" y="512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6262" name="对象 96262"/>
            <p:cNvGraphicFramePr>
              <a:graphicFrameLocks noChangeAspect="1"/>
            </p:cNvGraphicFramePr>
            <p:nvPr/>
          </p:nvGraphicFramePr>
          <p:xfrm>
            <a:off x="576" y="2208"/>
            <a:ext cx="647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47" r:id="rId3" imgW="535305" imgH="280670" progId="Equation.3">
                    <p:embed/>
                  </p:oleObj>
                </mc:Choice>
                <mc:Fallback>
                  <p:oleObj r:id="rId3" imgW="535305" imgH="280670" progId="Equation.3">
                    <p:embed/>
                    <p:pic>
                      <p:nvPicPr>
                        <p:cNvPr id="0" name="图片 330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6" y="2208"/>
                          <a:ext cx="647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3" name="对象 96263"/>
            <p:cNvGraphicFramePr>
              <a:graphicFrameLocks noChangeAspect="1"/>
            </p:cNvGraphicFramePr>
            <p:nvPr/>
          </p:nvGraphicFramePr>
          <p:xfrm>
            <a:off x="480" y="3360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48" r:id="rId5" imgW="128905" imgH="180340" progId="Equation.3">
                    <p:embed/>
                  </p:oleObj>
                </mc:Choice>
                <mc:Fallback>
                  <p:oleObj r:id="rId5" imgW="128905" imgH="180340" progId="Equation.3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80" y="3360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64" name="对象 96264"/>
            <p:cNvGraphicFramePr>
              <a:graphicFrameLocks noChangeAspect="1"/>
            </p:cNvGraphicFramePr>
            <p:nvPr/>
          </p:nvGraphicFramePr>
          <p:xfrm>
            <a:off x="2160" y="3072"/>
            <a:ext cx="23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49" r:id="rId7" imgW="155575" imgH="142875" progId="Equation.3">
                    <p:embed/>
                  </p:oleObj>
                </mc:Choice>
                <mc:Fallback>
                  <p:oleObj r:id="rId7" imgW="155575" imgH="142875" progId="Equation.3">
                    <p:embed/>
                    <p:pic>
                      <p:nvPicPr>
                        <p:cNvPr id="0" name="图片 33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60" y="3072"/>
                          <a:ext cx="239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65" name="直接连接符 96265"/>
            <p:cNvSpPr/>
            <p:nvPr/>
          </p:nvSpPr>
          <p:spPr>
            <a:xfrm>
              <a:off x="96" y="1056"/>
              <a:ext cx="26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6" name="直接连接符 96266"/>
            <p:cNvSpPr/>
            <p:nvPr/>
          </p:nvSpPr>
          <p:spPr>
            <a:xfrm flipV="1">
              <a:off x="1344" y="0"/>
              <a:ext cx="0" cy="216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7" name="椭圆 96267"/>
            <p:cNvSpPr/>
            <p:nvPr/>
          </p:nvSpPr>
          <p:spPr>
            <a:xfrm>
              <a:off x="576" y="288"/>
              <a:ext cx="1584" cy="153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68" name="五角星 96268"/>
            <p:cNvSpPr/>
            <p:nvPr/>
          </p:nvSpPr>
          <p:spPr>
            <a:xfrm>
              <a:off x="1392" y="576"/>
              <a:ext cx="240" cy="192"/>
            </a:xfrm>
            <a:custGeom>
              <a:avLst/>
              <a:gdLst/>
              <a:ahLst/>
              <a:cxnLst>
                <a:cxn ang="16200000">
                  <a:pos x="120" y="0"/>
                </a:cxn>
                <a:cxn ang="10800000">
                  <a:pos x="0" y="73"/>
                </a:cxn>
                <a:cxn ang="5400000">
                  <a:pos x="45" y="191"/>
                </a:cxn>
                <a:cxn ang="5400000">
                  <a:pos x="194" y="191"/>
                </a:cxn>
                <a:cxn ang="0">
                  <a:pos x="239" y="73"/>
                </a:cxn>
              </a:cxnLst>
              <a:rect l="0" t="0" r="0" b="0"/>
              <a:pathLst>
                <a:path w="240" h="192">
                  <a:moveTo>
                    <a:pt x="0" y="73"/>
                  </a:moveTo>
                  <a:lnTo>
                    <a:pt x="91" y="73"/>
                  </a:lnTo>
                  <a:lnTo>
                    <a:pt x="120" y="0"/>
                  </a:lnTo>
                  <a:lnTo>
                    <a:pt x="148" y="73"/>
                  </a:lnTo>
                  <a:lnTo>
                    <a:pt x="239" y="73"/>
                  </a:lnTo>
                  <a:lnTo>
                    <a:pt x="165" y="118"/>
                  </a:lnTo>
                  <a:lnTo>
                    <a:pt x="194" y="191"/>
                  </a:lnTo>
                  <a:lnTo>
                    <a:pt x="120" y="146"/>
                  </a:lnTo>
                  <a:lnTo>
                    <a:pt x="45" y="191"/>
                  </a:lnTo>
                  <a:lnTo>
                    <a:pt x="74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9" name="五角星 96269"/>
            <p:cNvSpPr/>
            <p:nvPr/>
          </p:nvSpPr>
          <p:spPr>
            <a:xfrm>
              <a:off x="1440" y="1344"/>
              <a:ext cx="192" cy="192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73"/>
                </a:cxn>
                <a:cxn ang="5400000">
                  <a:pos x="36" y="191"/>
                </a:cxn>
                <a:cxn ang="5400000">
                  <a:pos x="155" y="191"/>
                </a:cxn>
                <a:cxn ang="0">
                  <a:pos x="191" y="73"/>
                </a:cxn>
              </a:cxnLst>
              <a:rect l="0" t="0" r="0" b="0"/>
              <a:pathLst>
                <a:path w="192" h="192">
                  <a:moveTo>
                    <a:pt x="0" y="73"/>
                  </a:moveTo>
                  <a:lnTo>
                    <a:pt x="73" y="73"/>
                  </a:lnTo>
                  <a:lnTo>
                    <a:pt x="96" y="0"/>
                  </a:lnTo>
                  <a:lnTo>
                    <a:pt x="118" y="73"/>
                  </a:lnTo>
                  <a:lnTo>
                    <a:pt x="191" y="73"/>
                  </a:lnTo>
                  <a:lnTo>
                    <a:pt x="132" y="118"/>
                  </a:lnTo>
                  <a:lnTo>
                    <a:pt x="155" y="191"/>
                  </a:lnTo>
                  <a:lnTo>
                    <a:pt x="96" y="146"/>
                  </a:lnTo>
                  <a:lnTo>
                    <a:pt x="36" y="191"/>
                  </a:lnTo>
                  <a:lnTo>
                    <a:pt x="59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0" name="椭圆 96270"/>
            <p:cNvSpPr/>
            <p:nvPr/>
          </p:nvSpPr>
          <p:spPr>
            <a:xfrm>
              <a:off x="2112" y="100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71" name="八角星 96271"/>
            <p:cNvSpPr/>
            <p:nvPr/>
          </p:nvSpPr>
          <p:spPr>
            <a:xfrm>
              <a:off x="1728" y="384"/>
              <a:ext cx="192" cy="144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72" name="直接连接符 96272"/>
            <p:cNvSpPr/>
            <p:nvPr/>
          </p:nvSpPr>
          <p:spPr>
            <a:xfrm flipV="1">
              <a:off x="1536" y="480"/>
              <a:ext cx="240" cy="192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73" name="直接连接符 96273"/>
            <p:cNvSpPr/>
            <p:nvPr/>
          </p:nvSpPr>
          <p:spPr>
            <a:xfrm flipH="1" flipV="1">
              <a:off x="1872" y="480"/>
              <a:ext cx="288" cy="528"/>
            </a:xfrm>
            <a:prstGeom prst="line">
              <a:avLst/>
            </a:prstGeom>
            <a:ln w="9525" cap="flat" cmpd="sng">
              <a:solidFill>
                <a:srgbClr val="FF6699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74" name="对象 96274"/>
            <p:cNvGraphicFramePr>
              <a:graphicFrameLocks noChangeAspect="1"/>
            </p:cNvGraphicFramePr>
            <p:nvPr/>
          </p:nvGraphicFramePr>
          <p:xfrm>
            <a:off x="1056" y="576"/>
            <a:ext cx="292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0" r:id="rId9" imgW="179705" imgH="218440" progId="Equation.3">
                    <p:embed/>
                  </p:oleObj>
                </mc:Choice>
                <mc:Fallback>
                  <p:oleObj r:id="rId9" imgW="179705" imgH="218440" progId="Equation.3">
                    <p:embed/>
                    <p:pic>
                      <p:nvPicPr>
                        <p:cNvPr id="0" name="图片 33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56" y="576"/>
                          <a:ext cx="292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75" name="对象 96275"/>
            <p:cNvGraphicFramePr>
              <a:graphicFrameLocks noChangeAspect="1"/>
            </p:cNvGraphicFramePr>
            <p:nvPr/>
          </p:nvGraphicFramePr>
          <p:xfrm>
            <a:off x="1056" y="1344"/>
            <a:ext cx="29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1" r:id="rId11" imgW="193040" imgH="218440" progId="Equation.3">
                    <p:embed/>
                  </p:oleObj>
                </mc:Choice>
                <mc:Fallback>
                  <p:oleObj r:id="rId11" imgW="193040" imgH="218440" progId="Equation.3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56" y="1344"/>
                          <a:ext cx="29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6" name="直接连接符 96276"/>
            <p:cNvSpPr/>
            <p:nvPr/>
          </p:nvSpPr>
          <p:spPr>
            <a:xfrm flipV="1">
              <a:off x="1584" y="528"/>
              <a:ext cx="240" cy="8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77" name="对象 96277"/>
            <p:cNvGraphicFramePr>
              <a:graphicFrameLocks noChangeAspect="1"/>
            </p:cNvGraphicFramePr>
            <p:nvPr/>
          </p:nvGraphicFramePr>
          <p:xfrm>
            <a:off x="1920" y="96"/>
            <a:ext cx="3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2" r:id="rId13" imgW="231140" imgH="205740" progId="Equation.3">
                    <p:embed/>
                  </p:oleObj>
                </mc:Choice>
                <mc:Fallback>
                  <p:oleObj r:id="rId13" imgW="231140" imgH="205740" progId="Equation.3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920" y="96"/>
                          <a:ext cx="360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78" name="直接连接符 96278"/>
            <p:cNvSpPr/>
            <p:nvPr/>
          </p:nvSpPr>
          <p:spPr>
            <a:xfrm>
              <a:off x="3072" y="1056"/>
              <a:ext cx="225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79" name="直接连接符 96279"/>
            <p:cNvSpPr/>
            <p:nvPr/>
          </p:nvSpPr>
          <p:spPr>
            <a:xfrm flipV="1">
              <a:off x="4176" y="0"/>
              <a:ext cx="0" cy="20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0" name="椭圆 96280"/>
            <p:cNvSpPr/>
            <p:nvPr/>
          </p:nvSpPr>
          <p:spPr>
            <a:xfrm>
              <a:off x="3360" y="288"/>
              <a:ext cx="1632" cy="1488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1" name="五角星 96281"/>
            <p:cNvSpPr/>
            <p:nvPr/>
          </p:nvSpPr>
          <p:spPr>
            <a:xfrm>
              <a:off x="4560" y="768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rect l="0" t="0" r="0" b="0"/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2" name="五角星 96282"/>
            <p:cNvSpPr/>
            <p:nvPr/>
          </p:nvSpPr>
          <p:spPr>
            <a:xfrm>
              <a:off x="4320" y="480"/>
              <a:ext cx="240" cy="144"/>
            </a:xfrm>
            <a:custGeom>
              <a:avLst/>
              <a:gdLst/>
              <a:ahLst/>
              <a:cxnLst>
                <a:cxn ang="16200000">
                  <a:pos x="120" y="0"/>
                </a:cxn>
                <a:cxn ang="10800000">
                  <a:pos x="0" y="55"/>
                </a:cxn>
                <a:cxn ang="5400000">
                  <a:pos x="45" y="143"/>
                </a:cxn>
                <a:cxn ang="5400000">
                  <a:pos x="194" y="143"/>
                </a:cxn>
                <a:cxn ang="0">
                  <a:pos x="239" y="55"/>
                </a:cxn>
              </a:cxnLst>
              <a:rect l="0" t="0" r="0" b="0"/>
              <a:pathLst>
                <a:path w="240" h="144">
                  <a:moveTo>
                    <a:pt x="0" y="55"/>
                  </a:moveTo>
                  <a:lnTo>
                    <a:pt x="91" y="55"/>
                  </a:lnTo>
                  <a:lnTo>
                    <a:pt x="120" y="0"/>
                  </a:lnTo>
                  <a:lnTo>
                    <a:pt x="148" y="55"/>
                  </a:lnTo>
                  <a:lnTo>
                    <a:pt x="239" y="55"/>
                  </a:lnTo>
                  <a:lnTo>
                    <a:pt x="165" y="88"/>
                  </a:lnTo>
                  <a:lnTo>
                    <a:pt x="194" y="143"/>
                  </a:lnTo>
                  <a:lnTo>
                    <a:pt x="120" y="110"/>
                  </a:lnTo>
                  <a:lnTo>
                    <a:pt x="45" y="143"/>
                  </a:lnTo>
                  <a:lnTo>
                    <a:pt x="7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3" name="椭圆 96283"/>
            <p:cNvSpPr/>
            <p:nvPr/>
          </p:nvSpPr>
          <p:spPr>
            <a:xfrm>
              <a:off x="4704" y="432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4" name="八角星 96284"/>
            <p:cNvSpPr/>
            <p:nvPr/>
          </p:nvSpPr>
          <p:spPr>
            <a:xfrm>
              <a:off x="4848" y="816"/>
              <a:ext cx="192" cy="192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5" name="直接连接符 96285"/>
            <p:cNvSpPr/>
            <p:nvPr/>
          </p:nvSpPr>
          <p:spPr>
            <a:xfrm>
              <a:off x="4464" y="528"/>
              <a:ext cx="528" cy="336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6" name="直接连接符 96286"/>
            <p:cNvSpPr/>
            <p:nvPr/>
          </p:nvSpPr>
          <p:spPr>
            <a:xfrm>
              <a:off x="4704" y="864"/>
              <a:ext cx="192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87" name="直接连接符 96287"/>
            <p:cNvSpPr/>
            <p:nvPr/>
          </p:nvSpPr>
          <p:spPr>
            <a:xfrm>
              <a:off x="4752" y="480"/>
              <a:ext cx="240" cy="336"/>
            </a:xfrm>
            <a:prstGeom prst="line">
              <a:avLst/>
            </a:prstGeom>
            <a:ln w="952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88" name="对象 96288"/>
            <p:cNvGraphicFramePr>
              <a:graphicFrameLocks noChangeAspect="1"/>
            </p:cNvGraphicFramePr>
            <p:nvPr/>
          </p:nvGraphicFramePr>
          <p:xfrm>
            <a:off x="4128" y="432"/>
            <a:ext cx="213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3" r:id="rId15" imgW="179705" imgH="218440" progId="Equation.3">
                    <p:embed/>
                  </p:oleObj>
                </mc:Choice>
                <mc:Fallback>
                  <p:oleObj r:id="rId15" imgW="179705" imgH="218440" progId="Equation.3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128" y="432"/>
                          <a:ext cx="213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89" name="对象 96289"/>
            <p:cNvGraphicFramePr>
              <a:graphicFrameLocks noChangeAspect="1"/>
            </p:cNvGraphicFramePr>
            <p:nvPr/>
          </p:nvGraphicFramePr>
          <p:xfrm>
            <a:off x="4320" y="720"/>
            <a:ext cx="27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4" r:id="rId17" imgW="193040" imgH="218440" progId="Equation.3">
                    <p:embed/>
                  </p:oleObj>
                </mc:Choice>
                <mc:Fallback>
                  <p:oleObj r:id="rId17" imgW="193040" imgH="218440" progId="Equation.3">
                    <p:embed/>
                    <p:pic>
                      <p:nvPicPr>
                        <p:cNvPr id="0" name="图片 331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320" y="720"/>
                          <a:ext cx="273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0" name="对象 96290"/>
            <p:cNvGraphicFramePr>
              <a:graphicFrameLocks noChangeAspect="1"/>
            </p:cNvGraphicFramePr>
            <p:nvPr/>
          </p:nvGraphicFramePr>
          <p:xfrm>
            <a:off x="4752" y="144"/>
            <a:ext cx="25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5" r:id="rId19" imgW="154305" imgH="218440" progId="Equation.3">
                    <p:embed/>
                  </p:oleObj>
                </mc:Choice>
                <mc:Fallback>
                  <p:oleObj r:id="rId19" imgW="154305" imgH="218440" progId="Equation.3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752" y="144"/>
                          <a:ext cx="250" cy="3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1" name="对象 96291"/>
            <p:cNvGraphicFramePr>
              <a:graphicFrameLocks noChangeAspect="1"/>
            </p:cNvGraphicFramePr>
            <p:nvPr/>
          </p:nvGraphicFramePr>
          <p:xfrm>
            <a:off x="4992" y="576"/>
            <a:ext cx="43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6" r:id="rId21" imgW="231140" imgH="205740" progId="Equation.3">
                    <p:embed/>
                  </p:oleObj>
                </mc:Choice>
                <mc:Fallback>
                  <p:oleObj r:id="rId21" imgW="231140" imgH="205740" progId="Equation.3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992" y="576"/>
                          <a:ext cx="432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2" name="直接连接符 96292"/>
            <p:cNvSpPr/>
            <p:nvPr/>
          </p:nvSpPr>
          <p:spPr>
            <a:xfrm>
              <a:off x="3072" y="3312"/>
              <a:ext cx="216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6293" name="直接连接符 96293"/>
            <p:cNvSpPr/>
            <p:nvPr/>
          </p:nvSpPr>
          <p:spPr>
            <a:xfrm flipV="1">
              <a:off x="3600" y="2352"/>
              <a:ext cx="0" cy="13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94" name="对象 96294"/>
            <p:cNvGraphicFramePr>
              <a:graphicFrameLocks noChangeAspect="1"/>
            </p:cNvGraphicFramePr>
            <p:nvPr/>
          </p:nvGraphicFramePr>
          <p:xfrm>
            <a:off x="3744" y="2256"/>
            <a:ext cx="66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7" r:id="rId23" imgW="586740" imgH="280670" progId="Equation.3">
                    <p:embed/>
                  </p:oleObj>
                </mc:Choice>
                <mc:Fallback>
                  <p:oleObj r:id="rId23" imgW="586740" imgH="280670" progId="Equation.3">
                    <p:embed/>
                    <p:pic>
                      <p:nvPicPr>
                        <p:cNvPr id="0" name="图片 331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744" y="2256"/>
                          <a:ext cx="663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95" name="未知"/>
            <p:cNvSpPr/>
            <p:nvPr/>
          </p:nvSpPr>
          <p:spPr>
            <a:xfrm>
              <a:off x="3600" y="2800"/>
              <a:ext cx="1248" cy="520"/>
            </a:xfrm>
            <a:custGeom>
              <a:avLst/>
              <a:gdLst/>
              <a:ahLst/>
              <a:cxnLst/>
              <a:rect l="0" t="0" r="0" b="0"/>
              <a:pathLst>
                <a:path w="1008" h="520">
                  <a:moveTo>
                    <a:pt x="0" y="32"/>
                  </a:moveTo>
                  <a:cubicBezTo>
                    <a:pt x="132" y="28"/>
                    <a:pt x="264" y="24"/>
                    <a:pt x="336" y="80"/>
                  </a:cubicBezTo>
                  <a:cubicBezTo>
                    <a:pt x="408" y="136"/>
                    <a:pt x="400" y="296"/>
                    <a:pt x="432" y="368"/>
                  </a:cubicBezTo>
                  <a:cubicBezTo>
                    <a:pt x="464" y="440"/>
                    <a:pt x="488" y="504"/>
                    <a:pt x="528" y="512"/>
                  </a:cubicBezTo>
                  <a:cubicBezTo>
                    <a:pt x="568" y="520"/>
                    <a:pt x="640" y="464"/>
                    <a:pt x="672" y="416"/>
                  </a:cubicBezTo>
                  <a:cubicBezTo>
                    <a:pt x="704" y="368"/>
                    <a:pt x="704" y="288"/>
                    <a:pt x="720" y="224"/>
                  </a:cubicBezTo>
                  <a:cubicBezTo>
                    <a:pt x="736" y="160"/>
                    <a:pt x="720" y="64"/>
                    <a:pt x="768" y="32"/>
                  </a:cubicBezTo>
                  <a:cubicBezTo>
                    <a:pt x="816" y="0"/>
                    <a:pt x="912" y="16"/>
                    <a:pt x="1008" y="32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6296" name="对象 96296"/>
            <p:cNvGraphicFramePr>
              <a:graphicFrameLocks noChangeAspect="1"/>
            </p:cNvGraphicFramePr>
            <p:nvPr/>
          </p:nvGraphicFramePr>
          <p:xfrm>
            <a:off x="3648" y="3312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8" r:id="rId25" imgW="128905" imgH="180340" progId="Equation.3">
                    <p:embed/>
                  </p:oleObj>
                </mc:Choice>
                <mc:Fallback>
                  <p:oleObj r:id="rId25" imgW="128905" imgH="180340" progId="Equation.3">
                    <p:embed/>
                    <p:pic>
                      <p:nvPicPr>
                        <p:cNvPr id="0" name="图片 331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648" y="3312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297" name="对象 96297"/>
            <p:cNvGraphicFramePr>
              <a:graphicFrameLocks noChangeAspect="1"/>
            </p:cNvGraphicFramePr>
            <p:nvPr/>
          </p:nvGraphicFramePr>
          <p:xfrm>
            <a:off x="4896" y="3120"/>
            <a:ext cx="24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59" r:id="rId27" imgW="155575" imgH="142875" progId="Equation.3">
                    <p:embed/>
                  </p:oleObj>
                </mc:Choice>
                <mc:Fallback>
                  <p:oleObj r:id="rId27" imgW="155575" imgH="142875" progId="Equation.3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896" y="3120"/>
                          <a:ext cx="240" cy="2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6299" name="文本框 96298"/>
          <p:cNvSpPr txBox="1"/>
          <p:nvPr/>
        </p:nvSpPr>
        <p:spPr>
          <a:xfrm>
            <a:off x="7247890" y="188913"/>
            <a:ext cx="17526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bandstop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ldLvl="0" animBg="1"/>
      <p:bldP spid="96299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文本框 97281"/>
          <p:cNvSpPr txBox="1"/>
          <p:nvPr/>
        </p:nvSpPr>
        <p:spPr>
          <a:xfrm>
            <a:off x="2351088" y="188913"/>
            <a:ext cx="16002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allpass</a:t>
            </a:r>
          </a:p>
        </p:txBody>
      </p:sp>
      <p:grpSp>
        <p:nvGrpSpPr>
          <p:cNvPr id="2" name="组合 97282"/>
          <p:cNvGrpSpPr/>
          <p:nvPr/>
        </p:nvGrpSpPr>
        <p:grpSpPr>
          <a:xfrm>
            <a:off x="2331720" y="337820"/>
            <a:ext cx="8382000" cy="6172200"/>
            <a:chOff x="0" y="0"/>
            <a:chExt cx="5280" cy="3888"/>
          </a:xfrm>
        </p:grpSpPr>
        <p:sp>
          <p:nvSpPr>
            <p:cNvPr id="97283" name="直接连接符 97283"/>
            <p:cNvSpPr/>
            <p:nvPr/>
          </p:nvSpPr>
          <p:spPr>
            <a:xfrm>
              <a:off x="144" y="1008"/>
              <a:ext cx="211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4" name="直接连接符 97284"/>
            <p:cNvSpPr/>
            <p:nvPr/>
          </p:nvSpPr>
          <p:spPr>
            <a:xfrm flipV="1">
              <a:off x="1152" y="0"/>
              <a:ext cx="0" cy="19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5" name="椭圆 97285"/>
            <p:cNvSpPr/>
            <p:nvPr/>
          </p:nvSpPr>
          <p:spPr>
            <a:xfrm>
              <a:off x="384" y="240"/>
              <a:ext cx="1584" cy="153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6" name="直接连接符 97286"/>
            <p:cNvSpPr/>
            <p:nvPr/>
          </p:nvSpPr>
          <p:spPr>
            <a:xfrm flipV="1">
              <a:off x="1152" y="192"/>
              <a:ext cx="1200" cy="8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7" name="直接连接符 97287"/>
            <p:cNvSpPr/>
            <p:nvPr/>
          </p:nvSpPr>
          <p:spPr>
            <a:xfrm>
              <a:off x="1152" y="1008"/>
              <a:ext cx="1056" cy="110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88" name="五角星 97288"/>
            <p:cNvSpPr/>
            <p:nvPr/>
          </p:nvSpPr>
          <p:spPr>
            <a:xfrm>
              <a:off x="1392" y="672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rect l="0" t="0" r="0" b="0"/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289" name="五角星 97289"/>
            <p:cNvSpPr/>
            <p:nvPr/>
          </p:nvSpPr>
          <p:spPr>
            <a:xfrm>
              <a:off x="1392" y="1248"/>
              <a:ext cx="144" cy="192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73"/>
                </a:cxn>
                <a:cxn ang="5400000">
                  <a:pos x="27" y="191"/>
                </a:cxn>
                <a:cxn ang="5400000">
                  <a:pos x="116" y="191"/>
                </a:cxn>
                <a:cxn ang="0">
                  <a:pos x="143" y="73"/>
                </a:cxn>
              </a:cxnLst>
              <a:rect l="0" t="0" r="0" b="0"/>
              <a:pathLst>
                <a:path w="144" h="192">
                  <a:moveTo>
                    <a:pt x="0" y="73"/>
                  </a:moveTo>
                  <a:lnTo>
                    <a:pt x="55" y="73"/>
                  </a:lnTo>
                  <a:lnTo>
                    <a:pt x="72" y="0"/>
                  </a:lnTo>
                  <a:lnTo>
                    <a:pt x="88" y="73"/>
                  </a:lnTo>
                  <a:lnTo>
                    <a:pt x="143" y="73"/>
                  </a:lnTo>
                  <a:lnTo>
                    <a:pt x="99" y="118"/>
                  </a:lnTo>
                  <a:lnTo>
                    <a:pt x="116" y="191"/>
                  </a:lnTo>
                  <a:lnTo>
                    <a:pt x="72" y="146"/>
                  </a:lnTo>
                  <a:lnTo>
                    <a:pt x="27" y="191"/>
                  </a:lnTo>
                  <a:lnTo>
                    <a:pt x="44" y="11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7290" name="对象 97290"/>
            <p:cNvGraphicFramePr>
              <a:graphicFrameLocks noChangeAspect="1"/>
            </p:cNvGraphicFramePr>
            <p:nvPr/>
          </p:nvGraphicFramePr>
          <p:xfrm>
            <a:off x="1152" y="384"/>
            <a:ext cx="33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3" r:id="rId3" imgW="179705" imgH="218440" progId="Equation.3">
                    <p:embed/>
                  </p:oleObj>
                </mc:Choice>
                <mc:Fallback>
                  <p:oleObj r:id="rId3" imgW="179705" imgH="218440" progId="Equation.3">
                    <p:embed/>
                    <p:pic>
                      <p:nvPicPr>
                        <p:cNvPr id="0" name="图片 33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52" y="384"/>
                          <a:ext cx="331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1" name="对象 97291"/>
            <p:cNvGraphicFramePr>
              <a:graphicFrameLocks noChangeAspect="1"/>
            </p:cNvGraphicFramePr>
            <p:nvPr/>
          </p:nvGraphicFramePr>
          <p:xfrm>
            <a:off x="1104" y="1200"/>
            <a:ext cx="358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4" r:id="rId5" imgW="193040" imgH="218440" progId="Equation.3">
                    <p:embed/>
                  </p:oleObj>
                </mc:Choice>
                <mc:Fallback>
                  <p:oleObj r:id="rId5" imgW="193040" imgH="218440" progId="Equation.3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4" y="1200"/>
                          <a:ext cx="358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2" name="椭圆 97292"/>
            <p:cNvSpPr/>
            <p:nvPr/>
          </p:nvSpPr>
          <p:spPr>
            <a:xfrm>
              <a:off x="2064" y="28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293" name="椭圆 97293"/>
            <p:cNvSpPr/>
            <p:nvPr/>
          </p:nvSpPr>
          <p:spPr>
            <a:xfrm>
              <a:off x="1872" y="1776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294" name="对象 97294"/>
            <p:cNvGraphicFramePr>
              <a:graphicFrameLocks noChangeAspect="1"/>
            </p:cNvGraphicFramePr>
            <p:nvPr/>
          </p:nvGraphicFramePr>
          <p:xfrm>
            <a:off x="1152" y="768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5" r:id="rId7" imgW="116840" imgH="130175" progId="Equation.3">
                    <p:embed/>
                  </p:oleObj>
                </mc:Choice>
                <mc:Fallback>
                  <p:oleObj r:id="rId7" imgW="116840" imgH="130175" progId="Equation.3">
                    <p:embed/>
                    <p:pic>
                      <p:nvPicPr>
                        <p:cNvPr id="0" name="图片 332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52" y="768"/>
                          <a:ext cx="251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5" name="对象 97295"/>
            <p:cNvGraphicFramePr>
              <a:graphicFrameLocks noChangeAspect="1"/>
            </p:cNvGraphicFramePr>
            <p:nvPr/>
          </p:nvGraphicFramePr>
          <p:xfrm>
            <a:off x="1200" y="1056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6" r:id="rId9" imgW="116840" imgH="130175" progId="Equation.3">
                    <p:embed/>
                  </p:oleObj>
                </mc:Choice>
                <mc:Fallback>
                  <p:oleObj r:id="rId9" imgW="116840" imgH="130175" progId="Equation.3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200" y="1056"/>
                          <a:ext cx="251" cy="2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6" name="对象 97296"/>
            <p:cNvGraphicFramePr>
              <a:graphicFrameLocks noChangeAspect="1"/>
            </p:cNvGraphicFramePr>
            <p:nvPr/>
          </p:nvGraphicFramePr>
          <p:xfrm>
            <a:off x="1728" y="96"/>
            <a:ext cx="24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7" r:id="rId10" imgW="115570" imgH="231140" progId="Equation.3">
                    <p:embed/>
                  </p:oleObj>
                </mc:Choice>
                <mc:Fallback>
                  <p:oleObj r:id="rId10" imgW="115570" imgH="231140" progId="Equation.3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728" y="96"/>
                          <a:ext cx="248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7" name="对象 97297"/>
            <p:cNvGraphicFramePr>
              <a:graphicFrameLocks noChangeAspect="1"/>
            </p:cNvGraphicFramePr>
            <p:nvPr/>
          </p:nvGraphicFramePr>
          <p:xfrm>
            <a:off x="1680" y="1488"/>
            <a:ext cx="248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8" r:id="rId12" imgW="115570" imgH="231140" progId="Equation.3">
                    <p:embed/>
                  </p:oleObj>
                </mc:Choice>
                <mc:Fallback>
                  <p:oleObj r:id="rId12" imgW="115570" imgH="231140" progId="Equation.3">
                    <p:embed/>
                    <p:pic>
                      <p:nvPicPr>
                        <p:cNvPr id="0" name="图片 332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80" y="1488"/>
                          <a:ext cx="248" cy="5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8" name="对象 97298"/>
            <p:cNvGraphicFramePr>
              <a:graphicFrameLocks noChangeAspect="1"/>
            </p:cNvGraphicFramePr>
            <p:nvPr/>
          </p:nvGraphicFramePr>
          <p:xfrm>
            <a:off x="2160" y="240"/>
            <a:ext cx="284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49" r:id="rId13" imgW="154305" imgH="218440" progId="Equation.3">
                    <p:embed/>
                  </p:oleObj>
                </mc:Choice>
                <mc:Fallback>
                  <p:oleObj r:id="rId13" imgW="154305" imgH="218440" progId="Equation.3">
                    <p:embed/>
                    <p:pic>
                      <p:nvPicPr>
                        <p:cNvPr id="0" name="图片 332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160" y="240"/>
                          <a:ext cx="284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9" name="对象 97299"/>
            <p:cNvGraphicFramePr>
              <a:graphicFrameLocks noChangeAspect="1"/>
            </p:cNvGraphicFramePr>
            <p:nvPr/>
          </p:nvGraphicFramePr>
          <p:xfrm>
            <a:off x="2016" y="1632"/>
            <a:ext cx="23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0" r:id="rId15" imgW="167005" imgH="218440" progId="Equation.3">
                    <p:embed/>
                  </p:oleObj>
                </mc:Choice>
                <mc:Fallback>
                  <p:oleObj r:id="rId15" imgW="167005" imgH="218440" progId="Equation.3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16" y="1632"/>
                          <a:ext cx="234" cy="3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0" name="直接连接符 97300"/>
            <p:cNvSpPr/>
            <p:nvPr/>
          </p:nvSpPr>
          <p:spPr>
            <a:xfrm>
              <a:off x="0" y="3600"/>
              <a:ext cx="20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1" name="直接连接符 97301"/>
            <p:cNvSpPr/>
            <p:nvPr/>
          </p:nvSpPr>
          <p:spPr>
            <a:xfrm flipV="1">
              <a:off x="288" y="2304"/>
              <a:ext cx="0" cy="15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2" name="直接连接符 97302"/>
            <p:cNvSpPr/>
            <p:nvPr/>
          </p:nvSpPr>
          <p:spPr>
            <a:xfrm>
              <a:off x="288" y="2880"/>
              <a:ext cx="163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03" name="对象 97303"/>
            <p:cNvGraphicFramePr>
              <a:graphicFrameLocks noChangeAspect="1"/>
            </p:cNvGraphicFramePr>
            <p:nvPr/>
          </p:nvGraphicFramePr>
          <p:xfrm>
            <a:off x="336" y="2304"/>
            <a:ext cx="64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1" r:id="rId17" imgW="535305" imgH="280670" progId="Equation.3">
                    <p:embed/>
                  </p:oleObj>
                </mc:Choice>
                <mc:Fallback>
                  <p:oleObj r:id="rId17" imgW="535305" imgH="280670" progId="Equation.3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36" y="2304"/>
                          <a:ext cx="647" cy="3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04" name="直接连接符 97304"/>
            <p:cNvSpPr/>
            <p:nvPr/>
          </p:nvSpPr>
          <p:spPr>
            <a:xfrm>
              <a:off x="2640" y="1056"/>
              <a:ext cx="244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5" name="直接连接符 97305"/>
            <p:cNvSpPr/>
            <p:nvPr/>
          </p:nvSpPr>
          <p:spPr>
            <a:xfrm flipV="1">
              <a:off x="3840" y="48"/>
              <a:ext cx="0" cy="201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6" name="椭圆 97306"/>
            <p:cNvSpPr/>
            <p:nvPr/>
          </p:nvSpPr>
          <p:spPr>
            <a:xfrm>
              <a:off x="2976" y="288"/>
              <a:ext cx="1728" cy="153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7" name="椭圆 97307"/>
            <p:cNvSpPr/>
            <p:nvPr/>
          </p:nvSpPr>
          <p:spPr>
            <a:xfrm>
              <a:off x="3168" y="480"/>
              <a:ext cx="1344" cy="12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8" name="直接连接符 97308"/>
            <p:cNvSpPr/>
            <p:nvPr/>
          </p:nvSpPr>
          <p:spPr>
            <a:xfrm flipV="1">
              <a:off x="3168" y="384"/>
              <a:ext cx="1488" cy="129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09" name="直接连接符 97309"/>
            <p:cNvSpPr/>
            <p:nvPr/>
          </p:nvSpPr>
          <p:spPr>
            <a:xfrm>
              <a:off x="3072" y="384"/>
              <a:ext cx="1536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0" name="椭圆 97310"/>
            <p:cNvSpPr/>
            <p:nvPr/>
          </p:nvSpPr>
          <p:spPr>
            <a:xfrm>
              <a:off x="4656" y="100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1" name="椭圆 97311"/>
            <p:cNvSpPr/>
            <p:nvPr/>
          </p:nvSpPr>
          <p:spPr>
            <a:xfrm>
              <a:off x="4416" y="480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2" name="椭圆 97312"/>
            <p:cNvSpPr/>
            <p:nvPr/>
          </p:nvSpPr>
          <p:spPr>
            <a:xfrm>
              <a:off x="4416" y="1584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3" name="椭圆 97313"/>
            <p:cNvSpPr/>
            <p:nvPr/>
          </p:nvSpPr>
          <p:spPr>
            <a:xfrm>
              <a:off x="3792" y="240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4" name="椭圆 97314"/>
            <p:cNvSpPr/>
            <p:nvPr/>
          </p:nvSpPr>
          <p:spPr>
            <a:xfrm>
              <a:off x="3168" y="480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5" name="椭圆 97315"/>
            <p:cNvSpPr/>
            <p:nvPr/>
          </p:nvSpPr>
          <p:spPr>
            <a:xfrm>
              <a:off x="2880" y="1008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6" name="椭圆 97316"/>
            <p:cNvSpPr/>
            <p:nvPr/>
          </p:nvSpPr>
          <p:spPr>
            <a:xfrm>
              <a:off x="3168" y="1536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7" name="椭圆 97317"/>
            <p:cNvSpPr/>
            <p:nvPr/>
          </p:nvSpPr>
          <p:spPr>
            <a:xfrm>
              <a:off x="3792" y="1776"/>
              <a:ext cx="96" cy="96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18" name="五角星 97318"/>
            <p:cNvSpPr/>
            <p:nvPr/>
          </p:nvSpPr>
          <p:spPr>
            <a:xfrm>
              <a:off x="4032" y="432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rect l="0" t="0" r="0" b="0"/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19" name="五角星 97319"/>
            <p:cNvSpPr/>
            <p:nvPr/>
          </p:nvSpPr>
          <p:spPr>
            <a:xfrm>
              <a:off x="4416" y="768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rect l="0" t="0" r="0" b="0"/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0" name="五角星 97320"/>
            <p:cNvSpPr/>
            <p:nvPr/>
          </p:nvSpPr>
          <p:spPr>
            <a:xfrm>
              <a:off x="4416" y="1248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rect l="0" t="0" r="0" b="0"/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1" name="五角星 97321"/>
            <p:cNvSpPr/>
            <p:nvPr/>
          </p:nvSpPr>
          <p:spPr>
            <a:xfrm>
              <a:off x="4032" y="1536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rect l="0" t="0" r="0" b="0"/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2" name="五角星 97322"/>
            <p:cNvSpPr/>
            <p:nvPr/>
          </p:nvSpPr>
          <p:spPr>
            <a:xfrm>
              <a:off x="3552" y="1536"/>
              <a:ext cx="144" cy="144"/>
            </a:xfrm>
            <a:custGeom>
              <a:avLst/>
              <a:gdLst/>
              <a:ahLst/>
              <a:cxnLst>
                <a:cxn ang="16200000">
                  <a:pos x="72" y="0"/>
                </a:cxn>
                <a:cxn ang="10800000">
                  <a:pos x="0" y="55"/>
                </a:cxn>
                <a:cxn ang="5400000">
                  <a:pos x="27" y="143"/>
                </a:cxn>
                <a:cxn ang="5400000">
                  <a:pos x="116" y="143"/>
                </a:cxn>
                <a:cxn ang="0">
                  <a:pos x="143" y="55"/>
                </a:cxn>
              </a:cxnLst>
              <a:rect l="0" t="0" r="0" b="0"/>
              <a:pathLst>
                <a:path w="144" h="144">
                  <a:moveTo>
                    <a:pt x="0" y="55"/>
                  </a:moveTo>
                  <a:lnTo>
                    <a:pt x="55" y="55"/>
                  </a:lnTo>
                  <a:lnTo>
                    <a:pt x="72" y="0"/>
                  </a:lnTo>
                  <a:lnTo>
                    <a:pt x="88" y="55"/>
                  </a:lnTo>
                  <a:lnTo>
                    <a:pt x="143" y="55"/>
                  </a:lnTo>
                  <a:lnTo>
                    <a:pt x="99" y="88"/>
                  </a:lnTo>
                  <a:lnTo>
                    <a:pt x="116" y="143"/>
                  </a:lnTo>
                  <a:lnTo>
                    <a:pt x="72" y="110"/>
                  </a:lnTo>
                  <a:lnTo>
                    <a:pt x="27" y="143"/>
                  </a:lnTo>
                  <a:lnTo>
                    <a:pt x="44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3" name="五角星 97323"/>
            <p:cNvSpPr/>
            <p:nvPr/>
          </p:nvSpPr>
          <p:spPr>
            <a:xfrm>
              <a:off x="3120" y="1248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rect l="0" t="0" r="0" b="0"/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4" name="五角星 97324"/>
            <p:cNvSpPr/>
            <p:nvPr/>
          </p:nvSpPr>
          <p:spPr>
            <a:xfrm>
              <a:off x="3120" y="768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rect l="0" t="0" r="0" b="0"/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5" name="五角星 97325"/>
            <p:cNvSpPr/>
            <p:nvPr/>
          </p:nvSpPr>
          <p:spPr>
            <a:xfrm>
              <a:off x="3456" y="432"/>
              <a:ext cx="192" cy="144"/>
            </a:xfrm>
            <a:custGeom>
              <a:avLst/>
              <a:gdLst/>
              <a:ahLst/>
              <a:cxnLst>
                <a:cxn ang="16200000">
                  <a:pos x="96" y="0"/>
                </a:cxn>
                <a:cxn ang="10800000">
                  <a:pos x="0" y="55"/>
                </a:cxn>
                <a:cxn ang="5400000">
                  <a:pos x="36" y="143"/>
                </a:cxn>
                <a:cxn ang="5400000">
                  <a:pos x="155" y="143"/>
                </a:cxn>
                <a:cxn ang="0">
                  <a:pos x="191" y="55"/>
                </a:cxn>
              </a:cxnLst>
              <a:rect l="0" t="0" r="0" b="0"/>
              <a:pathLst>
                <a:path w="192" h="144">
                  <a:moveTo>
                    <a:pt x="0" y="55"/>
                  </a:moveTo>
                  <a:lnTo>
                    <a:pt x="73" y="55"/>
                  </a:lnTo>
                  <a:lnTo>
                    <a:pt x="96" y="0"/>
                  </a:lnTo>
                  <a:lnTo>
                    <a:pt x="118" y="55"/>
                  </a:lnTo>
                  <a:lnTo>
                    <a:pt x="191" y="55"/>
                  </a:lnTo>
                  <a:lnTo>
                    <a:pt x="132" y="88"/>
                  </a:lnTo>
                  <a:lnTo>
                    <a:pt x="155" y="143"/>
                  </a:lnTo>
                  <a:lnTo>
                    <a:pt x="96" y="110"/>
                  </a:lnTo>
                  <a:lnTo>
                    <a:pt x="36" y="143"/>
                  </a:lnTo>
                  <a:lnTo>
                    <a:pt x="59" y="88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26" name="直接连接符 97326"/>
            <p:cNvSpPr/>
            <p:nvPr/>
          </p:nvSpPr>
          <p:spPr>
            <a:xfrm>
              <a:off x="2400" y="3552"/>
              <a:ext cx="288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27" name="直接连接符 97327"/>
            <p:cNvSpPr/>
            <p:nvPr/>
          </p:nvSpPr>
          <p:spPr>
            <a:xfrm flipV="1">
              <a:off x="2544" y="2400"/>
              <a:ext cx="0" cy="139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28" name="直接连接符 97328"/>
            <p:cNvSpPr/>
            <p:nvPr/>
          </p:nvSpPr>
          <p:spPr>
            <a:xfrm>
              <a:off x="2400" y="2928"/>
              <a:ext cx="244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29" name="直接连接符 97329"/>
            <p:cNvSpPr/>
            <p:nvPr/>
          </p:nvSpPr>
          <p:spPr>
            <a:xfrm>
              <a:off x="4800" y="2688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0" name="直接连接符 97330"/>
            <p:cNvSpPr/>
            <p:nvPr/>
          </p:nvSpPr>
          <p:spPr>
            <a:xfrm>
              <a:off x="3648" y="2640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1" name="直接连接符 97331"/>
            <p:cNvSpPr/>
            <p:nvPr/>
          </p:nvSpPr>
          <p:spPr>
            <a:xfrm>
              <a:off x="4224" y="2640"/>
              <a:ext cx="0" cy="12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2" name="直接连接符 97332"/>
            <p:cNvSpPr/>
            <p:nvPr/>
          </p:nvSpPr>
          <p:spPr>
            <a:xfrm>
              <a:off x="3072" y="2640"/>
              <a:ext cx="0" cy="10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3" name="直接连接符 97333"/>
            <p:cNvSpPr/>
            <p:nvPr/>
          </p:nvSpPr>
          <p:spPr>
            <a:xfrm>
              <a:off x="2784" y="2928"/>
              <a:ext cx="0" cy="624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4" name="直接连接符 97334"/>
            <p:cNvSpPr/>
            <p:nvPr/>
          </p:nvSpPr>
          <p:spPr>
            <a:xfrm>
              <a:off x="3360" y="2928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5" name="直接连接符 97335"/>
            <p:cNvSpPr/>
            <p:nvPr/>
          </p:nvSpPr>
          <p:spPr>
            <a:xfrm>
              <a:off x="3936" y="2928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6" name="直接连接符 97336"/>
            <p:cNvSpPr/>
            <p:nvPr/>
          </p:nvSpPr>
          <p:spPr>
            <a:xfrm>
              <a:off x="4512" y="2928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37" name="未知"/>
            <p:cNvSpPr/>
            <p:nvPr/>
          </p:nvSpPr>
          <p:spPr>
            <a:xfrm>
              <a:off x="2544" y="2928"/>
              <a:ext cx="240" cy="624"/>
            </a:xfrm>
            <a:custGeom>
              <a:avLst/>
              <a:gdLst/>
              <a:ahLst/>
              <a:cxnLst/>
              <a:rect l="0" t="0" r="0" b="0"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8" name="未知"/>
            <p:cNvSpPr/>
            <p:nvPr/>
          </p:nvSpPr>
          <p:spPr>
            <a:xfrm>
              <a:off x="2736" y="2928"/>
              <a:ext cx="336" cy="624"/>
            </a:xfrm>
            <a:custGeom>
              <a:avLst/>
              <a:gdLst/>
              <a:ahLst/>
              <a:cxnLst/>
              <a:rect l="0" t="0" r="0" b="0"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39" name="未知"/>
            <p:cNvSpPr/>
            <p:nvPr/>
          </p:nvSpPr>
          <p:spPr>
            <a:xfrm>
              <a:off x="3024" y="2928"/>
              <a:ext cx="336" cy="624"/>
            </a:xfrm>
            <a:custGeom>
              <a:avLst/>
              <a:gdLst/>
              <a:ahLst/>
              <a:cxnLst/>
              <a:rect l="0" t="0" r="0" b="0"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0" name="未知"/>
            <p:cNvSpPr/>
            <p:nvPr/>
          </p:nvSpPr>
          <p:spPr>
            <a:xfrm>
              <a:off x="3312" y="2928"/>
              <a:ext cx="336" cy="624"/>
            </a:xfrm>
            <a:custGeom>
              <a:avLst/>
              <a:gdLst/>
              <a:ahLst/>
              <a:cxnLst/>
              <a:rect l="0" t="0" r="0" b="0"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1" name="未知"/>
            <p:cNvSpPr/>
            <p:nvPr/>
          </p:nvSpPr>
          <p:spPr>
            <a:xfrm>
              <a:off x="3648" y="2928"/>
              <a:ext cx="288" cy="624"/>
            </a:xfrm>
            <a:custGeom>
              <a:avLst/>
              <a:gdLst/>
              <a:ahLst/>
              <a:cxnLst/>
              <a:rect l="0" t="0" r="0" b="0"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2" name="未知"/>
            <p:cNvSpPr/>
            <p:nvPr/>
          </p:nvSpPr>
          <p:spPr>
            <a:xfrm>
              <a:off x="3888" y="2928"/>
              <a:ext cx="336" cy="624"/>
            </a:xfrm>
            <a:custGeom>
              <a:avLst/>
              <a:gdLst/>
              <a:ahLst/>
              <a:cxnLst/>
              <a:rect l="0" t="0" r="0" b="0"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3" name="未知"/>
            <p:cNvSpPr/>
            <p:nvPr/>
          </p:nvSpPr>
          <p:spPr>
            <a:xfrm>
              <a:off x="4224" y="2928"/>
              <a:ext cx="240" cy="624"/>
            </a:xfrm>
            <a:custGeom>
              <a:avLst/>
              <a:gdLst/>
              <a:ahLst/>
              <a:cxnLst/>
              <a:rect l="0" t="0" r="0" b="0"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44" name="未知"/>
            <p:cNvSpPr/>
            <p:nvPr/>
          </p:nvSpPr>
          <p:spPr>
            <a:xfrm>
              <a:off x="4464" y="2928"/>
              <a:ext cx="288" cy="672"/>
            </a:xfrm>
            <a:custGeom>
              <a:avLst/>
              <a:gdLst/>
              <a:ahLst/>
              <a:cxnLst/>
              <a:rect l="0" t="0" r="0" b="0"/>
              <a:pathLst>
                <a:path w="768" h="784">
                  <a:moveTo>
                    <a:pt x="0" y="736"/>
                  </a:moveTo>
                  <a:cubicBezTo>
                    <a:pt x="112" y="724"/>
                    <a:pt x="224" y="712"/>
                    <a:pt x="288" y="592"/>
                  </a:cubicBezTo>
                  <a:cubicBezTo>
                    <a:pt x="352" y="472"/>
                    <a:pt x="352" y="32"/>
                    <a:pt x="384" y="16"/>
                  </a:cubicBezTo>
                  <a:cubicBezTo>
                    <a:pt x="416" y="0"/>
                    <a:pt x="440" y="376"/>
                    <a:pt x="480" y="496"/>
                  </a:cubicBezTo>
                  <a:cubicBezTo>
                    <a:pt x="520" y="616"/>
                    <a:pt x="576" y="688"/>
                    <a:pt x="624" y="736"/>
                  </a:cubicBezTo>
                  <a:cubicBezTo>
                    <a:pt x="672" y="784"/>
                    <a:pt x="720" y="784"/>
                    <a:pt x="768" y="78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7345" name="对象 97345"/>
            <p:cNvGraphicFramePr>
              <a:graphicFrameLocks noChangeAspect="1"/>
            </p:cNvGraphicFramePr>
            <p:nvPr/>
          </p:nvGraphicFramePr>
          <p:xfrm>
            <a:off x="4794" y="3410"/>
            <a:ext cx="295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2" r:id="rId19" imgW="254000" imgH="393700" progId="Equation.3">
                    <p:embed/>
                  </p:oleObj>
                </mc:Choice>
                <mc:Fallback>
                  <p:oleObj r:id="rId19" imgW="254000" imgH="393700" progId="Equation.3">
                    <p:embed/>
                    <p:pic>
                      <p:nvPicPr>
                        <p:cNvPr id="0" name="图片 3330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794" y="3410"/>
                          <a:ext cx="295" cy="4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46" name="对象 97346"/>
            <p:cNvGraphicFramePr>
              <a:graphicFrameLocks noChangeAspect="1"/>
            </p:cNvGraphicFramePr>
            <p:nvPr/>
          </p:nvGraphicFramePr>
          <p:xfrm>
            <a:off x="4800" y="1152"/>
            <a:ext cx="282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3" r:id="rId21" imgW="243205" imgH="396875" progId="Equation.3">
                    <p:embed/>
                  </p:oleObj>
                </mc:Choice>
                <mc:Fallback>
                  <p:oleObj r:id="rId21" imgW="243205" imgH="396875" progId="Equation.3">
                    <p:embed/>
                    <p:pic>
                      <p:nvPicPr>
                        <p:cNvPr id="0" name="图片 3331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800" y="1152"/>
                          <a:ext cx="282" cy="4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47" name="直接连接符 97347"/>
            <p:cNvSpPr/>
            <p:nvPr/>
          </p:nvSpPr>
          <p:spPr>
            <a:xfrm flipV="1">
              <a:off x="4608" y="1536"/>
              <a:ext cx="144" cy="192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48" name="直接连接符 97348"/>
            <p:cNvSpPr/>
            <p:nvPr/>
          </p:nvSpPr>
          <p:spPr>
            <a:xfrm flipH="1" flipV="1">
              <a:off x="4656" y="432"/>
              <a:ext cx="96" cy="240"/>
            </a:xfrm>
            <a:prstGeom prst="line">
              <a:avLst/>
            </a:prstGeom>
            <a:ln w="9525" cap="flat" cmpd="sng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49" name="对象 97349"/>
            <p:cNvGraphicFramePr>
              <a:graphicFrameLocks noChangeAspect="1"/>
            </p:cNvGraphicFramePr>
            <p:nvPr/>
          </p:nvGraphicFramePr>
          <p:xfrm>
            <a:off x="3552" y="960"/>
            <a:ext cx="21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4" r:id="rId23" imgW="128905" imgH="180340" progId="Equation.3">
                    <p:embed/>
                  </p:oleObj>
                </mc:Choice>
                <mc:Fallback>
                  <p:oleObj r:id="rId23" imgW="128905" imgH="180340" progId="Equation.3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552" y="960"/>
                          <a:ext cx="211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350" name="对象 97350"/>
            <p:cNvGraphicFramePr>
              <a:graphicFrameLocks noChangeAspect="1"/>
            </p:cNvGraphicFramePr>
            <p:nvPr/>
          </p:nvGraphicFramePr>
          <p:xfrm>
            <a:off x="2640" y="2304"/>
            <a:ext cx="60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5" r:id="rId25" imgW="535305" imgH="280670" progId="Equation.3">
                    <p:embed/>
                  </p:oleObj>
                </mc:Choice>
                <mc:Fallback>
                  <p:oleObj r:id="rId25" imgW="535305" imgH="280670" progId="Equation.3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640" y="2304"/>
                          <a:ext cx="600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51" name="八角星 97351"/>
            <p:cNvSpPr/>
            <p:nvPr/>
          </p:nvSpPr>
          <p:spPr>
            <a:xfrm>
              <a:off x="1872" y="768"/>
              <a:ext cx="192" cy="96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52" name="直接连接符 97352"/>
            <p:cNvSpPr/>
            <p:nvPr/>
          </p:nvSpPr>
          <p:spPr>
            <a:xfrm>
              <a:off x="1488" y="768"/>
              <a:ext cx="432" cy="4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97353" name="直接连接符 97353"/>
            <p:cNvSpPr/>
            <p:nvPr/>
          </p:nvSpPr>
          <p:spPr>
            <a:xfrm flipH="1">
              <a:off x="1968" y="384"/>
              <a:ext cx="96" cy="38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54" name="对象 97354"/>
            <p:cNvGraphicFramePr>
              <a:graphicFrameLocks noChangeAspect="1"/>
            </p:cNvGraphicFramePr>
            <p:nvPr/>
          </p:nvGraphicFramePr>
          <p:xfrm>
            <a:off x="2064" y="672"/>
            <a:ext cx="3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6" r:id="rId27" imgW="231140" imgH="205740" progId="Equation.3">
                    <p:embed/>
                  </p:oleObj>
                </mc:Choice>
                <mc:Fallback>
                  <p:oleObj r:id="rId27" imgW="231140" imgH="205740" progId="Equation.3">
                    <p:embed/>
                    <p:pic>
                      <p:nvPicPr>
                        <p:cNvPr id="0" name="图片 3334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064" y="672"/>
                          <a:ext cx="360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55" name="八角星 97355"/>
            <p:cNvSpPr/>
            <p:nvPr/>
          </p:nvSpPr>
          <p:spPr>
            <a:xfrm>
              <a:off x="4608" y="720"/>
              <a:ext cx="144" cy="144"/>
            </a:xfrm>
            <a:prstGeom prst="star8">
              <a:avLst>
                <a:gd name="adj" fmla="val 38250"/>
              </a:avLst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Comic Sans MS" panose="030F0702030302020204" pitchFamily="2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7356" name="对象 97356"/>
            <p:cNvGraphicFramePr>
              <a:graphicFrameLocks noChangeAspect="1"/>
            </p:cNvGraphicFramePr>
            <p:nvPr/>
          </p:nvGraphicFramePr>
          <p:xfrm>
            <a:off x="4752" y="624"/>
            <a:ext cx="33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757" r:id="rId29" imgW="231140" imgH="205740" progId="Equation.3">
                    <p:embed/>
                  </p:oleObj>
                </mc:Choice>
                <mc:Fallback>
                  <p:oleObj r:id="rId29" imgW="231140" imgH="205740" progId="Equation.3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752" y="624"/>
                          <a:ext cx="336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58" name="文本框 97357"/>
          <p:cNvSpPr txBox="1"/>
          <p:nvPr/>
        </p:nvSpPr>
        <p:spPr>
          <a:xfrm>
            <a:off x="6311900" y="116523"/>
            <a:ext cx="1816100" cy="5524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008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multiband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ldLvl="0" animBg="1"/>
      <p:bldP spid="97358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00353"/>
          <p:cNvSpPr>
            <a:spLocks noGrp="1"/>
          </p:cNvSpPr>
          <p:nvPr>
            <p:ph type="title"/>
          </p:nvPr>
        </p:nvSpPr>
        <p:spPr>
          <a:xfrm>
            <a:off x="240665" y="194310"/>
            <a:ext cx="10800080" cy="677545"/>
          </a:xfrm>
        </p:spPr>
        <p:txBody>
          <a:bodyPr anchor="b"/>
          <a:lstStyle/>
          <a:p>
            <a:r>
              <a:rPr lang="en-US" altLang="zh-CN" sz="3200" b="1" dirty="0">
                <a:latin typeface="Comic Sans MS" panose="030F0702030302020204" pitchFamily="2" charset="0"/>
              </a:rPr>
              <a:t>6.7.5 Stability Condition in Term of Pole Locations</a:t>
            </a:r>
          </a:p>
        </p:txBody>
      </p:sp>
      <p:sp>
        <p:nvSpPr>
          <p:cNvPr id="100355" name="文本占位符 100354"/>
          <p:cNvSpPr>
            <a:spLocks noGrp="1"/>
          </p:cNvSpPr>
          <p:nvPr>
            <p:ph type="body" sz="half" idx="1"/>
          </p:nvPr>
        </p:nvSpPr>
        <p:spPr>
          <a:xfrm>
            <a:off x="483235" y="1158240"/>
            <a:ext cx="10400665" cy="1187450"/>
          </a:xfrm>
        </p:spPr>
        <p:txBody>
          <a:bodyPr anchor="t"/>
          <a:lstStyle/>
          <a:p>
            <a:r>
              <a:rPr lang="en-US" altLang="zh-CN" sz="3200" b="1" kern="1200">
                <a:latin typeface="Comic Sans MS" panose="030F0702030302020204" pitchFamily="2" charset="0"/>
              </a:rPr>
              <a:t>An LTI digital filter is BIBO stable if and only if:</a:t>
            </a:r>
          </a:p>
        </p:txBody>
      </p:sp>
      <p:graphicFrame>
        <p:nvGraphicFramePr>
          <p:cNvPr id="100356" name="内容占位符 100355"/>
          <p:cNvGraphicFramePr>
            <a:graphicFrameLocks noGrp="1" noChangeAspect="1"/>
          </p:cNvGraphicFramePr>
          <p:nvPr>
            <p:ph sz="half" idx="2"/>
          </p:nvPr>
        </p:nvGraphicFramePr>
        <p:xfrm>
          <a:off x="3684270" y="1761490"/>
          <a:ext cx="2449513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7" r:id="rId3" imgW="815975" imgH="433705" progId="Equation.3">
                  <p:embed/>
                </p:oleObj>
              </mc:Choice>
              <mc:Fallback>
                <p:oleObj r:id="rId3" imgW="815975" imgH="433705" progId="Equation.3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4270" y="1761490"/>
                        <a:ext cx="2449513" cy="13017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379" name="内容占位符 101378"/>
          <p:cNvSpPr>
            <a:spLocks noGrp="1"/>
          </p:cNvSpPr>
          <p:nvPr/>
        </p:nvSpPr>
        <p:spPr>
          <a:xfrm>
            <a:off x="483235" y="3176270"/>
            <a:ext cx="10770870" cy="31788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latin typeface="Comic Sans MS" panose="030F0702030302020204" pitchFamily="2" charset="0"/>
              </a:rPr>
              <a:t>So, the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2" charset="0"/>
              </a:rPr>
              <a:t>ROC</a:t>
            </a:r>
            <a:r>
              <a:rPr lang="en-US" altLang="zh-CN" b="1">
                <a:latin typeface="Comic Sans MS" panose="030F0702030302020204" pitchFamily="2" charset="0"/>
              </a:rPr>
              <a:t> of the transfer function H(z) of a BIBO stable LTI digital filter should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2" charset="0"/>
              </a:rPr>
              <a:t>contains the 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2" charset="0"/>
                <a:sym typeface="+mn-ea"/>
              </a:rPr>
              <a:t>unit circle</a:t>
            </a:r>
            <a:r>
              <a:rPr lang="en-US" altLang="zh-CN">
                <a:latin typeface="Comic Sans MS" panose="030F0702030302020204" pitchFamily="2" charset="0"/>
                <a:sym typeface="+mn-ea"/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>
                <a:latin typeface="Comic Sans MS" panose="030F0702030302020204" pitchFamily="2" charset="0"/>
                <a:sym typeface="+mn-ea"/>
              </a:rPr>
              <a:t>The causal LTI digital filter is </a:t>
            </a:r>
            <a:r>
              <a:rPr lang="en-US" altLang="zh-CN">
                <a:solidFill>
                  <a:srgbClr val="FF0000"/>
                </a:solidFill>
                <a:latin typeface="Comic Sans MS" panose="030F0702030302020204" pitchFamily="2" charset="0"/>
                <a:sym typeface="+mn-ea"/>
              </a:rPr>
              <a:t>stable</a:t>
            </a:r>
            <a:r>
              <a:rPr lang="en-US" altLang="zh-CN">
                <a:latin typeface="Comic Sans MS" panose="030F0702030302020204" pitchFamily="2" charset="0"/>
                <a:sym typeface="+mn-ea"/>
              </a:rPr>
              <a:t> with all its poles are inside the unit cycle. 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latin typeface="Comic Sans MS" panose="030F0702030302020204" pitchFamily="2" charset="0"/>
                <a:sym typeface="+mn-ea"/>
              </a:rPr>
              <a:t>For a causal LTI FIR, the stability is always satisfied；For a causal LTI IIR, it may be unstable</a:t>
            </a:r>
            <a:r>
              <a:rPr lang="en-US" altLang="zh-CN" dirty="0">
                <a:latin typeface="Comic Sans MS" panose="030F0702030302020204" pitchFamily="2" charset="0"/>
                <a:sym typeface="+mn-ea"/>
              </a:rPr>
              <a:t>.</a:t>
            </a:r>
            <a:endParaRPr lang="en-US" altLang="zh-CN" b="1">
              <a:latin typeface="Comic Sans MS" panose="030F0702030302020204" pitchFamily="2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  <p:bldP spid="101379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00353"/>
          <p:cNvSpPr>
            <a:spLocks noGrp="1"/>
          </p:cNvSpPr>
          <p:nvPr>
            <p:ph type="title"/>
          </p:nvPr>
        </p:nvSpPr>
        <p:spPr>
          <a:xfrm>
            <a:off x="240665" y="194310"/>
            <a:ext cx="10800080" cy="677545"/>
          </a:xfrm>
        </p:spPr>
        <p:txBody>
          <a:bodyPr anchor="b"/>
          <a:lstStyle/>
          <a:p>
            <a:r>
              <a:rPr lang="en-US" altLang="zh-CN" sz="3200" b="1" dirty="0">
                <a:latin typeface="Comic Sans MS" panose="030F0702030302020204" pitchFamily="2" charset="0"/>
              </a:rPr>
              <a:t>6.7.5 Stability Condition in Term of Pole Locations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800" y="2665631"/>
            <a:ext cx="7289311" cy="58317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1536FB3-EC86-44D4-8BBE-D0196D0E6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5" y="1143425"/>
            <a:ext cx="10322446" cy="154476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41CDEC-A30B-433B-8BA0-3E995839B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92" y="3281517"/>
            <a:ext cx="10216819" cy="345942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标题 103425"/>
          <p:cNvSpPr>
            <a:spLocks noGrp="1"/>
          </p:cNvSpPr>
          <p:nvPr>
            <p:ph type="title"/>
          </p:nvPr>
        </p:nvSpPr>
        <p:spPr>
          <a:xfrm>
            <a:off x="1487170" y="116840"/>
            <a:ext cx="6870700" cy="809625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Homework</a:t>
            </a:r>
          </a:p>
        </p:txBody>
      </p:sp>
      <p:sp>
        <p:nvSpPr>
          <p:cNvPr id="103426" name="文本占位符 103426"/>
          <p:cNvSpPr>
            <a:spLocks noGrp="1"/>
          </p:cNvSpPr>
          <p:nvPr>
            <p:ph idx="1"/>
          </p:nvPr>
        </p:nvSpPr>
        <p:spPr>
          <a:xfrm>
            <a:off x="911225" y="1196976"/>
            <a:ext cx="9505255" cy="4906963"/>
          </a:xfrm>
        </p:spPr>
        <p:txBody>
          <a:bodyPr anchor="t"/>
          <a:lstStyle/>
          <a:p>
            <a:r>
              <a:rPr lang="zh-CN" altLang="en-US" sz="2800" b="1" dirty="0">
                <a:solidFill>
                  <a:schemeClr val="tx2"/>
                </a:solidFill>
                <a:latin typeface="Comic Sans MS" panose="030F0702030302020204" pitchFamily="2" charset="0"/>
              </a:rPr>
              <a:t>Problems</a:t>
            </a:r>
          </a:p>
          <a:p>
            <a:pP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Comic Sans MS" panose="030F0702030302020204" pitchFamily="2" charset="0"/>
              </a:rPr>
              <a:t>  6.6, 6.7, 6.12, 6.18, 6.42</a:t>
            </a:r>
            <a:r>
              <a:rPr lang="en-US" altLang="zh-CN" sz="2800" b="1" dirty="0">
                <a:solidFill>
                  <a:schemeClr val="tx2"/>
                </a:solidFill>
                <a:latin typeface="Comic Sans MS" panose="030F0702030302020204" pitchFamily="2" charset="0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Comic Sans MS" panose="030F0702030302020204" pitchFamily="2" charset="0"/>
              </a:rPr>
              <a:t> 6.44, </a:t>
            </a:r>
          </a:p>
          <a:p>
            <a:pP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Comic Sans MS" panose="030F0702030302020204" pitchFamily="2" charset="0"/>
              </a:rPr>
              <a:t>  6.47, 6.65, 6.66, 6.81</a:t>
            </a:r>
            <a:endParaRPr lang="en-US" altLang="zh-CN" sz="2800" b="1" dirty="0">
              <a:solidFill>
                <a:schemeClr val="tx2"/>
              </a:solidFill>
              <a:latin typeface="Comic Sans MS" panose="030F0702030302020204" pitchFamily="2" charset="0"/>
            </a:endParaRPr>
          </a:p>
          <a:p>
            <a:pPr>
              <a:buNone/>
            </a:pPr>
            <a:endParaRPr lang="zh-CN" altLang="en-US" sz="2800" b="1" dirty="0">
              <a:solidFill>
                <a:schemeClr val="tx2"/>
              </a:solidFill>
              <a:latin typeface="Comic Sans MS" panose="030F0702030302020204" pitchFamily="2" charset="0"/>
            </a:endParaRPr>
          </a:p>
          <a:p>
            <a:pP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Comic Sans MS" panose="030F0702030302020204" pitchFamily="2" charset="0"/>
              </a:rPr>
              <a:t>  M6.1, M6.2, M6.3</a:t>
            </a:r>
            <a:endParaRPr lang="en-US" altLang="zh-CN" sz="2800" b="1" dirty="0">
              <a:solidFill>
                <a:schemeClr val="tx2"/>
              </a:solidFill>
              <a:latin typeface="Comic Sans MS" panose="030F0702030302020204" pitchFamily="2" charset="0"/>
            </a:endParaRPr>
          </a:p>
          <a:p>
            <a:pPr>
              <a:buNone/>
            </a:pPr>
            <a:endParaRPr lang="en-US" altLang="zh-CN" dirty="0">
              <a:solidFill>
                <a:schemeClr val="tx2"/>
              </a:solidFill>
              <a:latin typeface="Comic Sans MS" panose="030F0702030302020204" pitchFamily="2" charset="0"/>
            </a:endParaRPr>
          </a:p>
          <a:p>
            <a:pPr>
              <a:buNone/>
            </a:pPr>
            <a:r>
              <a:rPr lang="en-US" altLang="zh-CN" sz="2800" b="1">
                <a:solidFill>
                  <a:schemeClr val="tx2"/>
                </a:solidFill>
                <a:latin typeface="Comic Sans MS" panose="030F0702030302020204" pitchFamily="2" charset="0"/>
              </a:rPr>
              <a:t>  MOOC: 6.13,6.22,6.25</a:t>
            </a:r>
            <a:endParaRPr lang="zh-CN" altLang="en-US" sz="2800" b="1" dirty="0">
              <a:solidFill>
                <a:schemeClr val="tx2"/>
              </a:solidFill>
              <a:latin typeface="Comic Sans MS" panose="030F0702030302020204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5361"/>
          <p:cNvSpPr>
            <a:spLocks noGrp="1"/>
          </p:cNvSpPr>
          <p:nvPr>
            <p:ph type="title"/>
          </p:nvPr>
        </p:nvSpPr>
        <p:spPr>
          <a:xfrm>
            <a:off x="623570" y="188595"/>
            <a:ext cx="8820785" cy="828675"/>
          </a:xfrm>
        </p:spPr>
        <p:txBody>
          <a:bodyPr anchor="b"/>
          <a:lstStyle/>
          <a:p>
            <a:r>
              <a:rPr lang="en-US" altLang="zh-CN">
                <a:latin typeface="Comic Sans MS" panose="030F0702030302020204" pitchFamily="2" charset="0"/>
                <a:sym typeface="+mn-ea"/>
              </a:rPr>
              <a:t>6.1 Definition and Properties</a:t>
            </a:r>
            <a:endParaRPr lang="en-US" altLang="zh-CN" b="1">
              <a:latin typeface="Comic Sans MS" panose="030F0702030302020204" pitchFamily="2" charset="0"/>
            </a:endParaRPr>
          </a:p>
        </p:txBody>
      </p:sp>
      <p:sp>
        <p:nvSpPr>
          <p:cNvPr id="15363" name="文本占位符 15362"/>
          <p:cNvSpPr>
            <a:spLocks noGrp="1"/>
          </p:cNvSpPr>
          <p:nvPr>
            <p:ph type="body" sz="half" idx="1"/>
          </p:nvPr>
        </p:nvSpPr>
        <p:spPr>
          <a:xfrm>
            <a:off x="695960" y="1124585"/>
            <a:ext cx="9642475" cy="3657600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sz="3200" b="1" u="sng" kern="1200">
                <a:latin typeface="Comic Sans MS" panose="030F0702030302020204" pitchFamily="2" charset="0"/>
              </a:rPr>
              <a:t>Example</a:t>
            </a:r>
            <a:r>
              <a:rPr lang="en-US" altLang="zh-CN" sz="3200" b="1" kern="1200">
                <a:latin typeface="Comic Sans MS" panose="030F0702030302020204" pitchFamily="2" charset="0"/>
              </a:rPr>
              <a:t> - </a:t>
            </a:r>
            <a:r>
              <a:rPr lang="en-US" altLang="zh-CN" b="1" kern="1200">
                <a:latin typeface="Comic Sans MS" panose="030F0702030302020204" pitchFamily="2" charset="0"/>
              </a:rPr>
              <a:t>Determine the z-transform X(z) of the </a:t>
            </a:r>
            <a:r>
              <a:rPr lang="en-US" altLang="zh-CN" b="1" kern="1200">
                <a:solidFill>
                  <a:srgbClr val="FF0000"/>
                </a:solidFill>
                <a:latin typeface="Comic Sans MS" panose="030F0702030302020204" pitchFamily="2" charset="0"/>
              </a:rPr>
              <a:t>causal  sequence  x[n]=</a:t>
            </a:r>
            <a:r>
              <a:rPr lang="en-US" altLang="zh-CN" b="1" kern="1200">
                <a:solidFill>
                  <a:srgbClr val="FF0000"/>
                </a:solidFill>
                <a:latin typeface="Comic Sans MS" panose="030F0702030302020204" pitchFamily="2" charset="0"/>
                <a:sym typeface="Symbol" panose="05050102010706020507" pitchFamily="2" charset="2"/>
              </a:rPr>
              <a:t></a:t>
            </a:r>
            <a:r>
              <a:rPr lang="en-US" altLang="zh-CN" b="1" kern="1200" baseline="30000">
                <a:solidFill>
                  <a:srgbClr val="FF0000"/>
                </a:solidFill>
                <a:latin typeface="Comic Sans MS" panose="030F0702030302020204" pitchFamily="2" charset="0"/>
                <a:sym typeface="Symbol" panose="05050102010706020507" pitchFamily="2" charset="2"/>
              </a:rPr>
              <a:t>n</a:t>
            </a:r>
            <a:r>
              <a:rPr lang="en-US" altLang="zh-CN" b="1" kern="1200">
                <a:solidFill>
                  <a:srgbClr val="FF0000"/>
                </a:solidFill>
                <a:latin typeface="Comic Sans MS" panose="030F0702030302020204" pitchFamily="2" charset="0"/>
                <a:sym typeface="Symbol" panose="05050102010706020507" pitchFamily="2" charset="2"/>
              </a:rPr>
              <a:t>[n]</a:t>
            </a:r>
            <a:r>
              <a:rPr lang="en-US" altLang="zh-CN" b="1" kern="1200">
                <a:latin typeface="Comic Sans MS" panose="030F0702030302020204" pitchFamily="2" charset="0"/>
                <a:sym typeface="Symbol" panose="05050102010706020507" pitchFamily="2" charset="2"/>
              </a:rPr>
              <a:t> </a:t>
            </a:r>
            <a:r>
              <a:rPr lang="en-US" altLang="zh-CN" b="1" kern="1200">
                <a:latin typeface="Comic Sans MS" panose="030F0702030302020204" pitchFamily="2" charset="0"/>
              </a:rPr>
              <a:t>and its ROC.</a:t>
            </a:r>
          </a:p>
          <a:p>
            <a:r>
              <a:rPr lang="en-US" altLang="zh-CN" b="1" kern="1200">
                <a:latin typeface="Comic Sans MS" panose="030F0702030302020204" pitchFamily="2" charset="0"/>
              </a:rPr>
              <a:t>Now</a:t>
            </a:r>
            <a:endParaRPr lang="en-US" altLang="zh-CN" sz="3200" b="1" kern="1200">
              <a:latin typeface="Comic Sans MS" panose="030F0702030302020204" pitchFamily="2" charset="0"/>
            </a:endParaRPr>
          </a:p>
          <a:p>
            <a:endParaRPr lang="en-US" altLang="zh-CN" sz="3200" kern="1200">
              <a:latin typeface="Comic Sans MS" panose="030F0702030302020204" pitchFamily="2" charset="0"/>
            </a:endParaRPr>
          </a:p>
        </p:txBody>
      </p:sp>
      <p:graphicFrame>
        <p:nvGraphicFramePr>
          <p:cNvPr id="15364" name="内容占位符 1536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72130" y="2493010"/>
          <a:ext cx="5400675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r:id="rId3" imgW="5422900" imgH="1016000" progId="Equation.3">
                  <p:embed/>
                </p:oleObj>
              </mc:Choice>
              <mc:Fallback>
                <p:oleObj r:id="rId3" imgW="5422900" imgH="1016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2130" y="2493010"/>
                        <a:ext cx="5400675" cy="10112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文本框 15364"/>
          <p:cNvSpPr txBox="1"/>
          <p:nvPr/>
        </p:nvSpPr>
        <p:spPr>
          <a:xfrm>
            <a:off x="1559560" y="3644583"/>
            <a:ext cx="75438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The above power series converges to:</a:t>
            </a:r>
          </a:p>
        </p:txBody>
      </p:sp>
      <p:graphicFrame>
        <p:nvGraphicFramePr>
          <p:cNvPr id="15366" name="内容占位符 1536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575685" y="4437380"/>
          <a:ext cx="460851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r:id="rId5" imgW="5118100" imgH="1079500" progId="Equation.3">
                  <p:embed/>
                </p:oleObj>
              </mc:Choice>
              <mc:Fallback>
                <p:oleObj r:id="rId5" imgW="5118100" imgH="1079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75685" y="4437380"/>
                        <a:ext cx="4608513" cy="971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文本框 15366"/>
          <p:cNvSpPr txBox="1"/>
          <p:nvPr/>
        </p:nvSpPr>
        <p:spPr>
          <a:xfrm>
            <a:off x="1521143" y="5543868"/>
            <a:ext cx="7620000" cy="52197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ROC is the annular region </a:t>
            </a:r>
            <a:r>
              <a:rPr lang="zh-CN" altLang="en-US" sz="2800" b="1" i="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|</a:t>
            </a:r>
            <a:r>
              <a:rPr lang="zh-CN" altLang="en-US" sz="2800" b="1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z</a:t>
            </a:r>
            <a:r>
              <a:rPr lang="zh-CN" altLang="en-US" sz="2800" b="1" i="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|&gt;|</a:t>
            </a:r>
            <a:r>
              <a:rPr lang="el-GR" altLang="en-US" sz="2800" b="1" i="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α</a:t>
            </a:r>
            <a:r>
              <a:rPr lang="zh-CN" altLang="en-US" sz="2800" b="1" i="0" dirty="0">
                <a:solidFill>
                  <a:srgbClr val="FF0000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|</a:t>
            </a:r>
            <a:r>
              <a:rPr lang="zh-CN" altLang="en-US" sz="2800" b="1" i="0" dirty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/>
      <p:bldP spid="153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6385"/>
          <p:cNvSpPr>
            <a:spLocks noGrp="1"/>
          </p:cNvSpPr>
          <p:nvPr>
            <p:ph type="title"/>
          </p:nvPr>
        </p:nvSpPr>
        <p:spPr>
          <a:xfrm>
            <a:off x="623570" y="44450"/>
            <a:ext cx="7466330" cy="969645"/>
          </a:xfr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lvl="0" algn="l"/>
            <a:r>
              <a:rPr lang="en-US" altLang="zh-CN">
                <a:latin typeface="Comic Sans MS" panose="030F0702030302020204" pitchFamily="2" charset="0"/>
                <a:sym typeface="+mn-ea"/>
              </a:rPr>
              <a:t>6.1 Definition and Properties</a:t>
            </a:r>
          </a:p>
        </p:txBody>
      </p:sp>
      <p:sp>
        <p:nvSpPr>
          <p:cNvPr id="16387" name="文本占位符 16386"/>
          <p:cNvSpPr>
            <a:spLocks noGrp="1"/>
          </p:cNvSpPr>
          <p:nvPr>
            <p:ph type="body" sz="half" idx="1"/>
          </p:nvPr>
        </p:nvSpPr>
        <p:spPr>
          <a:xfrm>
            <a:off x="695960" y="1268730"/>
            <a:ext cx="9345295" cy="4144645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sz="3200" b="1" u="sng" kern="1200">
                <a:latin typeface="Comic Sans MS" panose="030F0702030302020204" pitchFamily="2" charset="0"/>
              </a:rPr>
              <a:t>Example</a:t>
            </a:r>
            <a:r>
              <a:rPr lang="en-US" altLang="zh-CN" sz="3200" b="1" kern="1200">
                <a:latin typeface="Comic Sans MS" panose="030F0702030302020204" pitchFamily="2" charset="0"/>
              </a:rPr>
              <a:t> - </a:t>
            </a:r>
            <a:r>
              <a:rPr lang="en-US" altLang="zh-CN" b="1" kern="1200">
                <a:latin typeface="Comic Sans MS" panose="030F0702030302020204" pitchFamily="2" charset="0"/>
              </a:rPr>
              <a:t>The z-transform m(z) of the</a:t>
            </a:r>
            <a:r>
              <a:rPr lang="en-US" altLang="zh-CN" b="1" kern="1200">
                <a:solidFill>
                  <a:srgbClr val="FF0000"/>
                </a:solidFill>
                <a:latin typeface="Comic Sans MS" panose="030F0702030302020204" pitchFamily="2" charset="0"/>
              </a:rPr>
              <a:t> unit step sequence </a:t>
            </a:r>
            <a:r>
              <a:rPr lang="en-US" altLang="zh-CN" b="1" kern="1200">
                <a:latin typeface="Comic Sans MS" panose="030F0702030302020204" pitchFamily="2" charset="0"/>
              </a:rPr>
              <a:t>can be obtained from:	</a:t>
            </a:r>
          </a:p>
        </p:txBody>
      </p:sp>
      <p:graphicFrame>
        <p:nvGraphicFramePr>
          <p:cNvPr id="16388" name="内容占位符 16387"/>
          <p:cNvGraphicFramePr>
            <a:graphicFrameLocks noGrp="1" noChangeAspect="1"/>
          </p:cNvGraphicFramePr>
          <p:nvPr>
            <p:ph sz="half" idx="2"/>
          </p:nvPr>
        </p:nvGraphicFramePr>
        <p:xfrm>
          <a:off x="2999740" y="2608580"/>
          <a:ext cx="4526915" cy="95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" r:id="rId3" imgW="5118100" imgH="1079500" progId="Equation.3">
                  <p:embed/>
                </p:oleObj>
              </mc:Choice>
              <mc:Fallback>
                <p:oleObj r:id="rId3" imgW="5118100" imgH="10795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99740" y="2608580"/>
                        <a:ext cx="4526915" cy="9544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6389"/>
          <p:cNvGraphicFramePr>
            <a:graphicFrameLocks noChangeAspect="1"/>
          </p:cNvGraphicFramePr>
          <p:nvPr/>
        </p:nvGraphicFramePr>
        <p:xfrm>
          <a:off x="2999740" y="4225290"/>
          <a:ext cx="5024120" cy="127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2" r:id="rId5" imgW="1752600" imgH="431800" progId="Equation.3">
                  <p:embed/>
                </p:oleObj>
              </mc:Choice>
              <mc:Fallback>
                <p:oleObj r:id="rId5" imgW="1752600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99740" y="4225290"/>
                        <a:ext cx="5024120" cy="12757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2" name="组合 16391"/>
          <p:cNvGrpSpPr/>
          <p:nvPr/>
        </p:nvGrpSpPr>
        <p:grpSpPr>
          <a:xfrm>
            <a:off x="1416050" y="5445125"/>
            <a:ext cx="7543800" cy="625475"/>
            <a:chOff x="0" y="0"/>
            <a:chExt cx="4752" cy="394"/>
          </a:xfrm>
        </p:grpSpPr>
        <p:graphicFrame>
          <p:nvGraphicFramePr>
            <p:cNvPr id="3" name="对象 16392"/>
            <p:cNvGraphicFramePr>
              <a:graphicFrameLocks noChangeAspect="1"/>
            </p:cNvGraphicFramePr>
            <p:nvPr/>
          </p:nvGraphicFramePr>
          <p:xfrm>
            <a:off x="2857" y="0"/>
            <a:ext cx="998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3" r:id="rId7" imgW="548005" imgH="216535" progId="Equation.3">
                    <p:embed/>
                  </p:oleObj>
                </mc:Choice>
                <mc:Fallback>
                  <p:oleObj r:id="rId7" imgW="548005" imgH="216535" progId="Equation.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857" y="0"/>
                          <a:ext cx="998" cy="3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3" name="文本框 16393"/>
            <p:cNvSpPr txBox="1"/>
            <p:nvPr/>
          </p:nvSpPr>
          <p:spPr>
            <a:xfrm>
              <a:off x="0" y="0"/>
              <a:ext cx="4752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800" b="1" i="0">
                  <a:solidFill>
                    <a:srgbClr val="3366CC"/>
                  </a:solidFill>
                  <a:latin typeface="Comic Sans MS" panose="030F0702030302020204" pitchFamily="2" charset="0"/>
                  <a:ea typeface="宋体" panose="02010600030101010101" pitchFamily="2" charset="-122"/>
                </a:rPr>
                <a:t>ROC is the annular region          .</a:t>
              </a:r>
            </a:p>
          </p:txBody>
        </p:sp>
      </p:grpSp>
      <p:sp>
        <p:nvSpPr>
          <p:cNvPr id="16395" name="文本框 16394"/>
          <p:cNvSpPr txBox="1"/>
          <p:nvPr/>
        </p:nvSpPr>
        <p:spPr>
          <a:xfrm>
            <a:off x="1603375" y="3703320"/>
            <a:ext cx="3778885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zh-CN" sz="2800" b="1" i="0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by setting a = 1,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9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7409"/>
          <p:cNvSpPr>
            <a:spLocks noGrp="1"/>
          </p:cNvSpPr>
          <p:nvPr>
            <p:ph type="title"/>
          </p:nvPr>
        </p:nvSpPr>
        <p:spPr>
          <a:xfrm>
            <a:off x="335915" y="44450"/>
            <a:ext cx="8474710" cy="1044575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6.1 Definition and Properties</a:t>
            </a:r>
          </a:p>
        </p:txBody>
      </p:sp>
      <p:sp>
        <p:nvSpPr>
          <p:cNvPr id="17411" name="文本占位符 17410"/>
          <p:cNvSpPr>
            <a:spLocks noGrp="1"/>
          </p:cNvSpPr>
          <p:nvPr>
            <p:ph type="body" sz="half" idx="1"/>
          </p:nvPr>
        </p:nvSpPr>
        <p:spPr>
          <a:xfrm>
            <a:off x="551815" y="1268730"/>
            <a:ext cx="9088755" cy="755650"/>
          </a:xfrm>
        </p:spPr>
        <p:txBody>
          <a:bodyPr anchor="t"/>
          <a:lstStyle/>
          <a:p>
            <a:pPr marL="0" indent="0">
              <a:buNone/>
            </a:pPr>
            <a:r>
              <a:rPr lang="en-US" altLang="zh-CN" sz="3200" b="1" u="sng" kern="1200">
                <a:latin typeface="Comic Sans MS" panose="030F0702030302020204" pitchFamily="2" charset="0"/>
              </a:rPr>
              <a:t>Example</a:t>
            </a:r>
            <a:r>
              <a:rPr lang="en-US" altLang="zh-CN" sz="3200" b="1" kern="1200">
                <a:latin typeface="Comic Sans MS" panose="030F0702030302020204" pitchFamily="2" charset="0"/>
              </a:rPr>
              <a:t> - </a:t>
            </a:r>
            <a:r>
              <a:rPr lang="en-US" altLang="zh-CN" b="1" kern="1200">
                <a:latin typeface="Comic Sans MS" panose="030F0702030302020204" pitchFamily="2" charset="0"/>
              </a:rPr>
              <a:t>Consider the anti-causal sequence:</a:t>
            </a:r>
          </a:p>
          <a:p>
            <a:endParaRPr lang="en-US" altLang="zh-CN" b="1" kern="1200">
              <a:latin typeface="Comic Sans MS" panose="030F0702030302020204" pitchFamily="2" charset="0"/>
            </a:endParaRPr>
          </a:p>
        </p:txBody>
      </p:sp>
      <p:graphicFrame>
        <p:nvGraphicFramePr>
          <p:cNvPr id="17412" name="内容占位符 174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2660" y="2024380"/>
          <a:ext cx="3187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" r:id="rId3" imgW="3187700" imgH="558800" progId="Equation.3">
                  <p:embed/>
                </p:oleObj>
              </mc:Choice>
              <mc:Fallback>
                <p:oleObj r:id="rId3" imgW="3187700" imgH="5588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2660" y="2024380"/>
                        <a:ext cx="3187700" cy="558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矩形 17412"/>
          <p:cNvSpPr/>
          <p:nvPr/>
        </p:nvSpPr>
        <p:spPr>
          <a:xfrm>
            <a:off x="1056005" y="2782570"/>
            <a:ext cx="7620000" cy="60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 altLang="zh-CN" sz="2800" b="1">
                <a:solidFill>
                  <a:srgbClr val="3366CC"/>
                </a:solidFill>
                <a:latin typeface="Comic Sans MS" panose="030F0702030302020204" pitchFamily="2" charset="0"/>
                <a:ea typeface="宋体" panose="02010600030101010101" pitchFamily="2" charset="-122"/>
              </a:rPr>
              <a:t>Its z-transform is given by:</a:t>
            </a:r>
          </a:p>
        </p:txBody>
      </p:sp>
      <p:graphicFrame>
        <p:nvGraphicFramePr>
          <p:cNvPr id="17414" name="内容占位符 1741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70430" y="3392170"/>
          <a:ext cx="6279515" cy="212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r:id="rId5" imgW="2476500" imgH="838200" progId="Equation.3">
                  <p:embed/>
                </p:oleObj>
              </mc:Choice>
              <mc:Fallback>
                <p:oleObj r:id="rId5" imgW="2476500" imgH="8382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70430" y="3392170"/>
                        <a:ext cx="6279515" cy="212979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6" name="组合 17415"/>
          <p:cNvGrpSpPr/>
          <p:nvPr/>
        </p:nvGrpSpPr>
        <p:grpSpPr>
          <a:xfrm>
            <a:off x="1056005" y="5589270"/>
            <a:ext cx="6181725" cy="584200"/>
            <a:chOff x="0" y="0"/>
            <a:chExt cx="3440" cy="368"/>
          </a:xfrm>
        </p:grpSpPr>
        <p:graphicFrame>
          <p:nvGraphicFramePr>
            <p:cNvPr id="2" name="对象 17416"/>
            <p:cNvGraphicFramePr>
              <a:graphicFrameLocks noChangeAspect="1"/>
            </p:cNvGraphicFramePr>
            <p:nvPr/>
          </p:nvGraphicFramePr>
          <p:xfrm>
            <a:off x="2784" y="48"/>
            <a:ext cx="65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7" r:id="rId7" imgW="1045210" imgH="509905" progId="Equation.3">
                    <p:embed/>
                  </p:oleObj>
                </mc:Choice>
                <mc:Fallback>
                  <p:oleObj r:id="rId7" imgW="1045210" imgH="509905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84" y="48"/>
                          <a:ext cx="656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7" name="文本框 17417"/>
            <p:cNvSpPr txBox="1"/>
            <p:nvPr/>
          </p:nvSpPr>
          <p:spPr>
            <a:xfrm>
              <a:off x="0" y="0"/>
              <a:ext cx="2688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800" b="1" i="0">
                  <a:solidFill>
                    <a:srgbClr val="3366CC"/>
                  </a:solidFill>
                  <a:latin typeface="Comic Sans MS" panose="030F0702030302020204" pitchFamily="2" charset="0"/>
                  <a:ea typeface="宋体" panose="02010600030101010101" pitchFamily="2" charset="-122"/>
                </a:rPr>
                <a:t>ROC is the annular region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base"/>
            <a:r>
              <a:rPr lang="en-US" altLang="zh-CN" sz="4400" b="1" strike="noStrike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MOOC</a:t>
            </a:r>
            <a:endParaRPr lang="en-US" altLang="zh-CN" sz="4400" b="1" strike="noStrike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8433"/>
          <p:cNvSpPr>
            <a:spLocks noGrp="1"/>
          </p:cNvSpPr>
          <p:nvPr>
            <p:ph type="title"/>
          </p:nvPr>
        </p:nvSpPr>
        <p:spPr>
          <a:xfrm>
            <a:off x="839470" y="260985"/>
            <a:ext cx="7633335" cy="818515"/>
          </a:xfrm>
        </p:spPr>
        <p:txBody>
          <a:bodyPr anchor="b"/>
          <a:lstStyle/>
          <a:p>
            <a:r>
              <a:rPr lang="en-US" altLang="zh-CN" b="1">
                <a:latin typeface="Comic Sans MS" panose="030F0702030302020204" pitchFamily="2" charset="0"/>
              </a:rPr>
              <a:t>6.1 Definition and Properties</a:t>
            </a:r>
          </a:p>
        </p:txBody>
      </p:sp>
      <p:sp>
        <p:nvSpPr>
          <p:cNvPr id="18435" name="文本占位符 18434"/>
          <p:cNvSpPr>
            <a:spLocks noGrp="1"/>
          </p:cNvSpPr>
          <p:nvPr>
            <p:ph type="body" sz="half" idx="1"/>
          </p:nvPr>
        </p:nvSpPr>
        <p:spPr>
          <a:xfrm>
            <a:off x="613410" y="1223645"/>
            <a:ext cx="10323195" cy="3970655"/>
          </a:xfrm>
        </p:spPr>
        <p:txBody>
          <a:bodyPr anchor="t"/>
          <a:lstStyle/>
          <a:p>
            <a:r>
              <a:rPr lang="en-US" altLang="zh-CN" sz="3200" b="1" u="sng" kern="1200" dirty="0">
                <a:latin typeface="Comic Sans MS" panose="030F0702030302020204" pitchFamily="2" charset="0"/>
              </a:rPr>
              <a:t>Note</a:t>
            </a:r>
            <a:r>
              <a:rPr lang="en-US" altLang="zh-CN" sz="3200" b="1" kern="1200" dirty="0">
                <a:latin typeface="Comic Sans MS" panose="030F0702030302020204" pitchFamily="2" charset="0"/>
              </a:rPr>
              <a:t>: The unit step sequence is not absolutely </a:t>
            </a:r>
            <a:r>
              <a:rPr lang="en-US" altLang="zh-CN" sz="3200" b="1" kern="1200" dirty="0" err="1">
                <a:latin typeface="Comic Sans MS" panose="030F0702030302020204" pitchFamily="2" charset="0"/>
              </a:rPr>
              <a:t>summable</a:t>
            </a:r>
            <a:r>
              <a:rPr lang="en-US" altLang="zh-CN" sz="3200" b="1" kern="1200" dirty="0">
                <a:latin typeface="Comic Sans MS" panose="030F0702030302020204" pitchFamily="2" charset="0"/>
              </a:rPr>
              <a:t>, and hence its DTFT does not converge </a:t>
            </a:r>
            <a:r>
              <a:rPr lang="en-US" altLang="zh-CN" sz="3200" b="1" kern="1200" dirty="0">
                <a:solidFill>
                  <a:srgbClr val="FF0000"/>
                </a:solidFill>
                <a:latin typeface="Comic Sans MS" panose="030F0702030302020204" pitchFamily="2" charset="0"/>
              </a:rPr>
              <a:t>uniformly</a:t>
            </a:r>
            <a:r>
              <a:rPr lang="en-US" altLang="zh-CN" sz="3200" b="1" kern="1200" dirty="0">
                <a:latin typeface="Comic Sans MS" panose="030F0702030302020204" pitchFamily="2" charset="0"/>
              </a:rPr>
              <a:t>.</a:t>
            </a:r>
          </a:p>
          <a:p>
            <a:r>
              <a:rPr lang="en-US" altLang="zh-CN" sz="3200" b="1" u="sng" kern="1200" dirty="0">
                <a:latin typeface="Comic Sans MS" panose="030F0702030302020204" pitchFamily="2" charset="0"/>
              </a:rPr>
              <a:t>Note</a:t>
            </a:r>
            <a:r>
              <a:rPr lang="en-US" altLang="zh-CN" sz="3200" b="1" kern="1200" dirty="0">
                <a:latin typeface="Comic Sans MS" panose="030F0702030302020204" pitchFamily="2" charset="0"/>
              </a:rPr>
              <a:t>: An unique sequence can be associated with a z-transform is by specifying its ROC.</a:t>
            </a:r>
          </a:p>
          <a:p>
            <a:r>
              <a:rPr lang="en-US" altLang="zh-CN" sz="3200" u="sng" kern="1200" dirty="0">
                <a:latin typeface="Comic Sans MS" panose="030F0702030302020204" pitchFamily="2" charset="0"/>
              </a:rPr>
              <a:t>Note</a:t>
            </a:r>
            <a:r>
              <a:rPr lang="en-US" altLang="zh-CN" sz="3200" kern="1200" dirty="0">
                <a:latin typeface="Comic Sans MS" panose="030F0702030302020204" pitchFamily="2" charset="0"/>
              </a:rPr>
              <a:t>: The existence of the DTFT does </a:t>
            </a:r>
            <a:r>
              <a:rPr lang="en-US" altLang="zh-CN" sz="3200" kern="1200" dirty="0">
                <a:solidFill>
                  <a:srgbClr val="FF0000"/>
                </a:solidFill>
                <a:latin typeface="Comic Sans MS" panose="030F0702030302020204" pitchFamily="2" charset="0"/>
              </a:rPr>
              <a:t>not</a:t>
            </a:r>
            <a:r>
              <a:rPr lang="en-US" altLang="zh-CN" sz="3200" kern="1200" dirty="0">
                <a:latin typeface="Comic Sans MS" panose="030F0702030302020204" pitchFamily="2" charset="0"/>
              </a:rPr>
              <a:t> </a:t>
            </a:r>
            <a:r>
              <a:rPr lang="en-US" altLang="zh-CN" sz="3200" kern="1200" dirty="0">
                <a:solidFill>
                  <a:srgbClr val="FF0000"/>
                </a:solidFill>
                <a:latin typeface="Comic Sans MS" panose="030F0702030302020204" pitchFamily="2" charset="0"/>
              </a:rPr>
              <a:t>always imply</a:t>
            </a:r>
            <a:r>
              <a:rPr lang="en-US" altLang="zh-CN" sz="3200" kern="1200" dirty="0">
                <a:latin typeface="Comic Sans MS" panose="030F0702030302020204" pitchFamily="2" charset="0"/>
              </a:rPr>
              <a:t> the existence of the z-transform.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400415" y="405130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2209</Words>
  <Application>Microsoft Office PowerPoint</Application>
  <PresentationFormat>宽屏</PresentationFormat>
  <Paragraphs>232</Paragraphs>
  <Slides>57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57</vt:i4>
      </vt:variant>
    </vt:vector>
  </HeadingPairs>
  <TitlesOfParts>
    <vt:vector size="76" baseType="lpstr">
      <vt:lpstr>Gungsuh</vt:lpstr>
      <vt:lpstr>黑体</vt:lpstr>
      <vt:lpstr>楷体_GB2312</vt:lpstr>
      <vt:lpstr>宋体</vt:lpstr>
      <vt:lpstr>微软雅黑</vt:lpstr>
      <vt:lpstr>Arial</vt:lpstr>
      <vt:lpstr>Arial Black</vt:lpstr>
      <vt:lpstr>Cambria Math</vt:lpstr>
      <vt:lpstr>Comic Sans MS</vt:lpstr>
      <vt:lpstr>Symbol</vt:lpstr>
      <vt:lpstr>Times New Roman</vt:lpstr>
      <vt:lpstr>Wingdings</vt:lpstr>
      <vt:lpstr>默认设计模板</vt:lpstr>
      <vt:lpstr>Image</vt:lpstr>
      <vt:lpstr>Equation.3</vt:lpstr>
      <vt:lpstr>Equation</vt:lpstr>
      <vt:lpstr>Equation.DSMT4</vt:lpstr>
      <vt:lpstr>Equation.KSEE3</vt:lpstr>
      <vt:lpstr>位图图像</vt:lpstr>
      <vt:lpstr>PowerPoint 演示文稿</vt:lpstr>
      <vt:lpstr>z-Transform</vt:lpstr>
      <vt:lpstr>6.1 Definition and Properties</vt:lpstr>
      <vt:lpstr>6.1 Definition and Properties</vt:lpstr>
      <vt:lpstr>6.1 Definition and Properties</vt:lpstr>
      <vt:lpstr>6.1 Definition and Properties</vt:lpstr>
      <vt:lpstr>6.1 Definition and Properties</vt:lpstr>
      <vt:lpstr>6.1 Definition and Properties</vt:lpstr>
      <vt:lpstr>6.1 Definition and Properties</vt:lpstr>
      <vt:lpstr>PowerPoint 演示文稿</vt:lpstr>
      <vt:lpstr>Commonly Used z-transform</vt:lpstr>
      <vt:lpstr>6.2 Rational z-Transform</vt:lpstr>
      <vt:lpstr>6.2 Rational z-Transform</vt:lpstr>
      <vt:lpstr>6.2 Rational z-Transform</vt:lpstr>
      <vt:lpstr>6.2 Rational z-Transform</vt:lpstr>
      <vt:lpstr>6.3 ROC of a Rational z-transform</vt:lpstr>
      <vt:lpstr>6.3 ROC of a Rational z-transform</vt:lpstr>
      <vt:lpstr>6.3 ROC of a Rational z-transform</vt:lpstr>
      <vt:lpstr>  Matlab fuctions</vt:lpstr>
      <vt:lpstr>6.4 The Inverse z-Transform</vt:lpstr>
      <vt:lpstr>6.4.1 General Expression</vt:lpstr>
      <vt:lpstr>6.4.2 Table Look-up Method</vt:lpstr>
      <vt:lpstr>6.4.3 Partial-Fraction Expansion</vt:lpstr>
      <vt:lpstr>6.4.3 Partial-Fraction Expansion</vt:lpstr>
      <vt:lpstr>6.4.3 Partial-Fraction Expansion</vt:lpstr>
      <vt:lpstr>6.4.3 Partial-Fraction Expansion</vt:lpstr>
      <vt:lpstr>6.4.3 Partial-Fraction Expansion</vt:lpstr>
      <vt:lpstr>6.4.3 Partial-Fraction Expansion</vt:lpstr>
      <vt:lpstr>PowerPoint 演示文稿</vt:lpstr>
      <vt:lpstr>PowerPoint 演示文稿</vt:lpstr>
      <vt:lpstr>6.4.5 Inverse z-Transform via Long Division</vt:lpstr>
      <vt:lpstr>PowerPoint 演示文稿</vt:lpstr>
      <vt:lpstr>PowerPoint 演示文稿</vt:lpstr>
      <vt:lpstr>PowerPoint 演示文稿</vt:lpstr>
      <vt:lpstr>Inverse z-Transform Using MATLAB</vt:lpstr>
      <vt:lpstr>6.5 z-Transform Properties</vt:lpstr>
      <vt:lpstr>PowerPoint 演示文稿</vt:lpstr>
      <vt:lpstr>6.6 Computation of the Convolution Sum of Finite-Length Sequences</vt:lpstr>
      <vt:lpstr>6.6.1 Linear Convolution</vt:lpstr>
      <vt:lpstr>6.6.2 Circular Convolution</vt:lpstr>
      <vt:lpstr>PowerPoint 演示文稿</vt:lpstr>
      <vt:lpstr>6.7 The Transfer Function</vt:lpstr>
      <vt:lpstr>6.7.1 Definition</vt:lpstr>
      <vt:lpstr>6.7.2 Transfer Function Expression</vt:lpstr>
      <vt:lpstr>6.7.2 Transfer Function Expression</vt:lpstr>
      <vt:lpstr>PowerPoint 演示文稿</vt:lpstr>
      <vt:lpstr>6.7.3 Frequency Response from Transfer Function</vt:lpstr>
      <vt:lpstr>6.7.4 Geometric Interpretation of FR Computation</vt:lpstr>
      <vt:lpstr>6.7.4 Geometric Interpretation of FR Computation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6.7.5 Stability Condition in Term of Pole Locations</vt:lpstr>
      <vt:lpstr>6.7.5 Stability Condition in Term of Pole Locations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1</cp:lastModifiedBy>
  <cp:revision>152</cp:revision>
  <cp:lastPrinted>2113-01-01T00:00:00Z</cp:lastPrinted>
  <dcterms:created xsi:type="dcterms:W3CDTF">2016-01-09T14:47:00Z</dcterms:created>
  <dcterms:modified xsi:type="dcterms:W3CDTF">2023-04-12T13:26:21Z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2052-11.3.0.9228</vt:lpwstr>
  </property>
</Properties>
</file>