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handoutMasterIdLst>
    <p:handoutMasterId r:id="rId66"/>
  </p:handoutMasterIdLst>
  <p:sldIdLst>
    <p:sldId id="1040" r:id="rId2"/>
    <p:sldId id="1044" r:id="rId3"/>
    <p:sldId id="1046" r:id="rId4"/>
    <p:sldId id="1047" r:id="rId5"/>
    <p:sldId id="1049" r:id="rId6"/>
    <p:sldId id="1051" r:id="rId7"/>
    <p:sldId id="1053" r:id="rId8"/>
    <p:sldId id="1055" r:id="rId9"/>
    <p:sldId id="1056" r:id="rId10"/>
    <p:sldId id="1174" r:id="rId11"/>
    <p:sldId id="1059" r:id="rId12"/>
    <p:sldId id="1060" r:id="rId13"/>
    <p:sldId id="1175" r:id="rId14"/>
    <p:sldId id="1063" r:id="rId15"/>
    <p:sldId id="1064" r:id="rId16"/>
    <p:sldId id="1065" r:id="rId17"/>
    <p:sldId id="1066" r:id="rId18"/>
    <p:sldId id="1067" r:id="rId19"/>
    <p:sldId id="1068" r:id="rId20"/>
    <p:sldId id="1069" r:id="rId21"/>
    <p:sldId id="1121" r:id="rId22"/>
    <p:sldId id="1070" r:id="rId23"/>
    <p:sldId id="1071" r:id="rId24"/>
    <p:sldId id="1072" r:id="rId25"/>
    <p:sldId id="1073" r:id="rId26"/>
    <p:sldId id="1074" r:id="rId27"/>
    <p:sldId id="1075" r:id="rId28"/>
    <p:sldId id="1076" r:id="rId29"/>
    <p:sldId id="1077" r:id="rId30"/>
    <p:sldId id="1078" r:id="rId31"/>
    <p:sldId id="1080" r:id="rId32"/>
    <p:sldId id="1085" r:id="rId33"/>
    <p:sldId id="1086" r:id="rId34"/>
    <p:sldId id="1087" r:id="rId35"/>
    <p:sldId id="1088" r:id="rId36"/>
    <p:sldId id="1185" r:id="rId37"/>
    <p:sldId id="1122" r:id="rId38"/>
    <p:sldId id="1123" r:id="rId39"/>
    <p:sldId id="1176" r:id="rId40"/>
    <p:sldId id="1118" r:id="rId41"/>
    <p:sldId id="1119" r:id="rId42"/>
    <p:sldId id="1120" r:id="rId43"/>
    <p:sldId id="1090" r:id="rId44"/>
    <p:sldId id="1091" r:id="rId45"/>
    <p:sldId id="1092" r:id="rId46"/>
    <p:sldId id="1095" r:id="rId47"/>
    <p:sldId id="1096" r:id="rId48"/>
    <p:sldId id="1098" r:id="rId49"/>
    <p:sldId id="1177" r:id="rId50"/>
    <p:sldId id="1178" r:id="rId51"/>
    <p:sldId id="1179" r:id="rId52"/>
    <p:sldId id="1181" r:id="rId53"/>
    <p:sldId id="1180" r:id="rId54"/>
    <p:sldId id="1183" r:id="rId55"/>
    <p:sldId id="1182" r:id="rId56"/>
    <p:sldId id="1112" r:id="rId57"/>
    <p:sldId id="1129" r:id="rId58"/>
    <p:sldId id="1130" r:id="rId59"/>
    <p:sldId id="1114" r:id="rId60"/>
    <p:sldId id="1184" r:id="rId61"/>
    <p:sldId id="1186" r:id="rId62"/>
    <p:sldId id="1115" r:id="rId63"/>
    <p:sldId id="1116" r:id="rId6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CC"/>
    <a:srgbClr val="000000"/>
    <a:srgbClr val="00BCFF"/>
    <a:srgbClr val="FF9966"/>
    <a:srgbClr val="FFCC66"/>
    <a:srgbClr val="CC3300"/>
    <a:srgbClr val="9E228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8985" autoAdjust="0"/>
  </p:normalViewPr>
  <p:slideViewPr>
    <p:cSldViewPr>
      <p:cViewPr varScale="1">
        <p:scale>
          <a:sx n="72" d="100"/>
          <a:sy n="72" d="100"/>
        </p:scale>
        <p:origin x="929" y="45"/>
      </p:cViewPr>
      <p:guideLst>
        <p:guide orient="horz" pos="2163"/>
        <p:guide pos="3840"/>
      </p:guideLst>
    </p:cSldViewPr>
  </p:slideViewPr>
  <p:outlineViewPr>
    <p:cViewPr>
      <p:scale>
        <a:sx n="33" d="100"/>
        <a:sy n="33" d="100"/>
      </p:scale>
      <p:origin x="0" y="-13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notesViewPr>
    <p:cSldViewPr>
      <p:cViewPr varScale="1">
        <p:scale>
          <a:sx n="58" d="100"/>
          <a:sy n="58" d="100"/>
        </p:scale>
        <p:origin x="-2520" y="-78"/>
      </p:cViewPr>
      <p:guideLst>
        <p:guide orient="horz" pos="288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1.wmf"/><Relationship Id="rId7" Type="http://schemas.openxmlformats.org/officeDocument/2006/relationships/image" Target="../media/image8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5" Type="http://schemas.openxmlformats.org/officeDocument/2006/relationships/image" Target="../media/image106.wmf"/><Relationship Id="rId4" Type="http://schemas.openxmlformats.org/officeDocument/2006/relationships/image" Target="../media/image103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0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33F4567-50A4-4DD5-90C6-DD4A189C041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4E7B70-9D48-45D4-815F-908860892ED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="1" dirty="0">
                <a:latin typeface="Times New Roman" pitchFamily="18" charset="0"/>
              </a:rPr>
              <a:t>This permits the magnitude response to </a:t>
            </a:r>
            <a:r>
              <a:rPr lang="en-US" altLang="x-none" sz="1200" b="1" dirty="0">
                <a:solidFill>
                  <a:schemeClr val="accent6"/>
                </a:solidFill>
                <a:latin typeface="Times New Roman" pitchFamily="18" charset="0"/>
              </a:rPr>
              <a:t>decay slowly </a:t>
            </a:r>
            <a:r>
              <a:rPr lang="en-US" altLang="x-none" sz="1200" b="1" dirty="0">
                <a:latin typeface="Times New Roman" pitchFamily="18" charset="0"/>
              </a:rPr>
              <a:t>from its maximum value in the passband to the 0  value in the stopband.</a:t>
            </a:r>
            <a:endParaRPr lang="zh-CN" altLang="en-US" sz="1200" b="1" dirty="0">
              <a:latin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088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1200" b="1" dirty="0">
                <a:solidFill>
                  <a:srgbClr val="3366CC"/>
                </a:solidFill>
                <a:latin typeface="Times New Roman" pitchFamily="18" charset="0"/>
                <a:ea typeface="宋体" charset="-122"/>
              </a:rPr>
              <a:t>the magnitude function for </a:t>
            </a:r>
            <a:r>
              <a:rPr lang="el-GR" altLang="en-US" sz="1200" b="1" dirty="0">
                <a:solidFill>
                  <a:srgbClr val="3366CC"/>
                </a:solidFill>
                <a:latin typeface="Times New Roman" pitchFamily="18" charset="0"/>
                <a:ea typeface="Gulim" pitchFamily="2" charset="-127"/>
              </a:rPr>
              <a:t>α</a:t>
            </a:r>
            <a:r>
              <a:rPr lang="en-US" altLang="x-none" sz="1200" b="1" dirty="0">
                <a:solidFill>
                  <a:srgbClr val="3366CC"/>
                </a:solidFill>
                <a:latin typeface="Times New Roman" pitchFamily="18" charset="0"/>
                <a:ea typeface="宋体" charset="-122"/>
              </a:rPr>
              <a:t>=±0.5 with values of K chosen to make H(z) a BR function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71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sz="1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function </a:t>
            </a:r>
            <a:r>
              <a:rPr lang="en-US" altLang="x-none" sz="12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filtfilt</a:t>
            </a:r>
            <a:r>
              <a:rPr lang="en-US" altLang="x-none" sz="1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implements the above zero-phase filtering scheme.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8020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只有单位圆里面的零点和极点对相位有影响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492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b="1" dirty="0">
                <a:latin typeface="+mn-ea"/>
                <a:ea typeface="+mn-ea"/>
                <a:cs typeface="+mn-ea"/>
                <a:sym typeface="+mn-ea"/>
              </a:rPr>
              <a:t>因果稳定系统的极点一定在单位圆里面。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1200" b="1" dirty="0">
                <a:latin typeface="Times New Roman" pitchFamily="18" charset="0"/>
              </a:rPr>
              <a:t>It is always possible to design an FIR transfer function with an exact linear-phase response.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9350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x-none" b="1" dirty="0">
                <a:latin typeface="Times New Roman" panose="02020603050405020304" pitchFamily="18" charset="0"/>
                <a:sym typeface="+mn-ea"/>
              </a:rPr>
              <a:t>h[0]=h[8], h[1] = h[7], h[2] = h[6], and h[3] = h[5]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" b="1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</a:rPr>
              <a:t>四种因果线性相位</a:t>
            </a: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</a:rPr>
              <a:t>FIR</a:t>
            </a:r>
            <a:r>
              <a:rPr lang="zh-CN" altLang="en-US" sz="800" kern="1200" dirty="0">
                <a:solidFill>
                  <a:schemeClr val="tx1"/>
                </a:solidFill>
                <a:latin typeface="+mn-ea"/>
                <a:ea typeface="宋体" panose="02010600030101010101" pitchFamily="2" charset="-122"/>
                <a:cs typeface="+mn-cs"/>
                <a:sym typeface="+mn-ea"/>
              </a:rPr>
              <a:t>滤波器频响的通式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79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628800"/>
            <a:ext cx="869040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94"/>
          <p:cNvSpPr/>
          <p:nvPr userDrawn="1"/>
        </p:nvSpPr>
        <p:spPr bwMode="gray"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7" name="标题占位符 6"/>
          <p:cNvSpPr/>
          <p:nvPr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26A0E-0B12-4000-9673-47E912CF9A73}" type="datetimeFigureOut">
              <a:rPr lang="zh-CN" altLang="en-US"/>
              <a:t>2023/4/23</a:t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B68F1-3EF5-4BB8-89A8-286C7B7507A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DE4AD-03E9-4E43-86F7-6CFF785A82BC}" type="datetimeFigureOut">
              <a:rPr lang="zh-CN" altLang="en-US"/>
              <a:t>2023/4/23</a:t>
            </a:fld>
            <a:endParaRPr lang="en-US" altLang="zh-CN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4A889-DE51-438E-B5F1-E4B20ECF484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0321B-A45D-4DE2-BC49-6F857062B1EF}" type="datetimeFigureOut">
              <a:rPr lang="zh-CN" altLang="en-US"/>
              <a:t>2023/4/23</a:t>
            </a:fld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12D55-467C-44B8-A559-1CB315651A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/>
          <a:p>
            <a:pPr lvl="0" fontAlgn="base">
              <a:spcBef>
                <a:spcPct val="50000"/>
              </a:spcBef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/>
          <a:p>
            <a:pPr lvl="0" fontAlgn="base">
              <a:spcBef>
                <a:spcPct val="50000"/>
              </a:spcBef>
            </a:pP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</a:pPr>
            <a:endParaRPr lang="zh-CN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/>
          <a:p>
            <a:pPr lvl="0" fontAlgn="base">
              <a:spcBef>
                <a:spcPct val="50000"/>
              </a:spcBef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2200" y="1825625"/>
            <a:ext cx="51816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4076700"/>
            <a:ext cx="51816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/>
          <a:p>
            <a:pPr lvl="0" fontAlgn="base">
              <a:spcBef>
                <a:spcPct val="50000"/>
              </a:spcBef>
            </a:pPr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spcBef>
                <a:spcPct val="50000"/>
              </a:spcBef>
            </a:pPr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09600" y="6429376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101601" y="1066800"/>
            <a:ext cx="9596967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8DB8C9FA-8BD9-4F68-AF75-5CA35DCE0429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6E08A286-00C4-468E-AAB3-CAD5A8BEE2AA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2023/4/23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3289301" y="18288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" name="Image" r:id="rId11" imgW="5664200" imgH="3327400" progId="">
                  <p:embed/>
                </p:oleObj>
              </mc:Choice>
              <mc:Fallback>
                <p:oleObj name="Image" r:id="rId11" imgW="5664200" imgH="3327400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1" y="18288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09600" y="6429376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电子科技大学 信息</a:t>
            </a:r>
            <a:r>
              <a:rPr lang="zh-CN" altLang="en-US" b="1"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与通信</a:t>
            </a:r>
            <a:r>
              <a:rPr lang="zh-CN" altLang="en-US" b="1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工程学院</a:t>
            </a:r>
          </a:p>
        </p:txBody>
      </p:sp>
      <p:pic>
        <p:nvPicPr>
          <p:cNvPr id="1071" name="Picture 14" descr="未命名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5284"/>
            <a:ext cx="1758752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5"/>
          <p:cNvSpPr>
            <a:spLocks noChangeShapeType="1"/>
          </p:cNvSpPr>
          <p:nvPr/>
        </p:nvSpPr>
        <p:spPr bwMode="auto">
          <a:xfrm>
            <a:off x="407368" y="1066800"/>
            <a:ext cx="9954839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62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DFB3E5B0-26F3-4E0E-B9AC-0B2EFB2A1498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60" name="Object 36"/>
          <p:cNvGraphicFramePr>
            <a:graphicFrameLocks noChangeAspect="1"/>
          </p:cNvGraphicFramePr>
          <p:nvPr/>
        </p:nvGraphicFramePr>
        <p:xfrm>
          <a:off x="2946401" y="17526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" name="Image" r:id="rId14" imgW="5664200" imgH="3327400" progId="">
                  <p:embed/>
                </p:oleObj>
              </mc:Choice>
              <mc:Fallback>
                <p:oleObj name="Image" r:id="rId14" imgW="5664200" imgH="332740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1" y="17526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7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1"/>
            <a:ext cx="11582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613E7688-DE4D-426D-82C3-DF88435411F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9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image" Target="../media/image25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audio" Target="../media/audio1.wav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1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2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4.bin"/><Relationship Id="rId4" Type="http://schemas.openxmlformats.org/officeDocument/2006/relationships/audio" Target="../media/audio1.wav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audio" Target="../media/audio1.wav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6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4" Type="http://schemas.openxmlformats.org/officeDocument/2006/relationships/image" Target="../media/image32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1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1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40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1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63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7" Type="http://schemas.openxmlformats.org/officeDocument/2006/relationships/image" Target="../media/image67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65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audio" Target="../media/audio2.wav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7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72.wmf"/><Relationship Id="rId4" Type="http://schemas.openxmlformats.org/officeDocument/2006/relationships/oleObject" Target="../embeddings/oleObject51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7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8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80.wmf"/><Relationship Id="rId4" Type="http://schemas.openxmlformats.org/officeDocument/2006/relationships/image" Target="../media/image77.wmf"/><Relationship Id="rId9" Type="http://schemas.openxmlformats.org/officeDocument/2006/relationships/oleObject" Target="../embeddings/oleObject5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6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88.png"/><Relationship Id="rId4" Type="http://schemas.openxmlformats.org/officeDocument/2006/relationships/image" Target="../media/image87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93.wmf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81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94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95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103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102.wmf"/><Relationship Id="rId5" Type="http://schemas.openxmlformats.org/officeDocument/2006/relationships/image" Target="../media/image99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101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103.wmf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82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112.png"/><Relationship Id="rId5" Type="http://schemas.openxmlformats.org/officeDocument/2006/relationships/image" Target="../media/image107.wmf"/><Relationship Id="rId10" Type="http://schemas.openxmlformats.org/officeDocument/2006/relationships/image" Target="../media/image111.png"/><Relationship Id="rId4" Type="http://schemas.openxmlformats.org/officeDocument/2006/relationships/oleObject" Target="../embeddings/oleObject84.bin"/><Relationship Id="rId9" Type="http://schemas.openxmlformats.org/officeDocument/2006/relationships/image" Target="../media/image110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91.bin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117.wmf"/><Relationship Id="rId17" Type="http://schemas.openxmlformats.org/officeDocument/2006/relationships/image" Target="../media/image121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20.png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image" Target="../media/image119.png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11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30.w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131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32.w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4" Type="http://schemas.openxmlformats.org/officeDocument/2006/relationships/image" Target="../media/image135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0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1343953" y="1196752"/>
            <a:ext cx="9067165" cy="2103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4400" b="1" dirty="0">
                <a:solidFill>
                  <a:srgbClr val="0033CC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Chapter7 LTI Discrete-Time Systems in the Transform Domain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43953" y="3717032"/>
            <a:ext cx="8664575" cy="1737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defTabSz="914400" fontAlgn="base"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--Transfer Function Classification</a:t>
            </a:r>
            <a:endParaRPr lang="en-US" altLang="zh-CN" sz="3600" b="1" strike="noStrike" kern="1200" baseline="0" noProof="1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defTabSz="914400" fontAlgn="base"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--Types of Linear-Phase Transfer Functions</a:t>
            </a:r>
          </a:p>
          <a:p>
            <a:pPr algn="l" defTabSz="914400" fontAlgn="base"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--Simple Digital Filters </a:t>
            </a:r>
            <a:endParaRPr lang="en-US" altLang="zh-CN" sz="3600" b="1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内容占位符 18434"/>
          <p:cNvSpPr>
            <a:spLocks noGrp="1"/>
          </p:cNvSpPr>
          <p:nvPr>
            <p:ph idx="1"/>
          </p:nvPr>
        </p:nvSpPr>
        <p:spPr>
          <a:xfrm>
            <a:off x="838835" y="1253490"/>
            <a:ext cx="9973310" cy="1115060"/>
          </a:xfrm>
        </p:spPr>
        <p:txBody>
          <a:bodyPr anchor="t"/>
          <a:lstStyle/>
          <a:p>
            <a:r>
              <a:rPr lang="en-US" altLang="x-none" sz="3200" b="1" dirty="0">
                <a:latin typeface="Times New Roman" panose="02020603050405020304" pitchFamily="18" charset="0"/>
              </a:rPr>
              <a:t>It implies that a digital filter characterized by a BR transfer function can be viewed as a </a:t>
            </a:r>
            <a:r>
              <a:rPr lang="en-US" altLang="x-none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passive structure</a:t>
            </a:r>
            <a:r>
              <a:rPr lang="en-US" altLang="x-none" sz="3200" b="1" dirty="0">
                <a:latin typeface="Times New Roman" panose="02020603050405020304" pitchFamily="18" charset="0"/>
              </a:rPr>
              <a:t>.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16385" name="标题 16385"/>
          <p:cNvSpPr>
            <a:spLocks noGrp="1"/>
          </p:cNvSpPr>
          <p:nvPr>
            <p:ph type="title"/>
          </p:nvPr>
        </p:nvSpPr>
        <p:spPr>
          <a:xfrm>
            <a:off x="695325" y="0"/>
            <a:ext cx="8855075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7.1.2 Bounded Real Transfer Functions</a:t>
            </a:r>
            <a:endParaRPr lang="zh-CN" altLang="en-US" b="1" i="1" dirty="0"/>
          </a:p>
        </p:txBody>
      </p:sp>
      <p:sp>
        <p:nvSpPr>
          <p:cNvPr id="7" name="矩形 6"/>
          <p:cNvSpPr/>
          <p:nvPr/>
        </p:nvSpPr>
        <p:spPr>
          <a:xfrm>
            <a:off x="9712008" y="5304151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graphicFrame>
        <p:nvGraphicFramePr>
          <p:cNvPr id="3" name="对象 194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597720"/>
              </p:ext>
            </p:extLst>
          </p:nvPr>
        </p:nvGraphicFramePr>
        <p:xfrm>
          <a:off x="1199456" y="3162934"/>
          <a:ext cx="2219365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r:id="rId3" imgW="1892300" imgH="558800" progId="Equation.3">
                  <p:embed/>
                </p:oleObj>
              </mc:Choice>
              <mc:Fallback>
                <p:oleObj r:id="rId3" imgW="1892300" imgH="5588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9456" y="3162934"/>
                        <a:ext cx="2219365" cy="5321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文本框 19461"/>
          <p:cNvSpPr txBox="1"/>
          <p:nvPr/>
        </p:nvSpPr>
        <p:spPr>
          <a:xfrm>
            <a:off x="838835" y="2556194"/>
            <a:ext cx="10674350" cy="166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causal stable real-coefficient transfer function </a:t>
            </a:r>
            <a:r>
              <a:rPr lang="en-US" altLang="x-none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x-none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with  </a:t>
            </a:r>
          </a:p>
          <a:p>
            <a:pPr lvl="0" indent="0" algn="l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is called </a:t>
            </a:r>
            <a:r>
              <a:rPr lang="en-US" altLang="x-none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lossless bounded real (LBR) 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sym typeface="+mn-ea"/>
              </a:rPr>
              <a:t>transfer function.</a:t>
            </a:r>
            <a:endParaRPr lang="en-US" altLang="x-none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内容占位符 19458"/>
          <p:cNvSpPr>
            <a:spLocks noGrp="1"/>
          </p:cNvSpPr>
          <p:nvPr/>
        </p:nvSpPr>
        <p:spPr>
          <a:xfrm>
            <a:off x="838835" y="4412221"/>
            <a:ext cx="10067290" cy="15824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x-none" sz="3200" b="1" dirty="0">
                <a:latin typeface="Times New Roman" panose="02020603050405020304" pitchFamily="18" charset="0"/>
              </a:rPr>
              <a:t>The BR and LBR transfer functions are the keys to the realization of digital filters with </a:t>
            </a:r>
            <a:r>
              <a:rPr lang="en-US" altLang="x-none" sz="32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low coefficient sensitivity</a:t>
            </a:r>
            <a:r>
              <a:rPr lang="en-US" altLang="x-none" sz="3200" b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0482"/>
          <p:cNvSpPr>
            <a:spLocks noGrp="1"/>
          </p:cNvSpPr>
          <p:nvPr>
            <p:ph idx="1"/>
          </p:nvPr>
        </p:nvSpPr>
        <p:spPr>
          <a:xfrm>
            <a:off x="910908" y="1268730"/>
            <a:ext cx="9289548" cy="1143000"/>
          </a:xfrm>
        </p:spPr>
        <p:txBody>
          <a:bodyPr anchor="t"/>
          <a:lstStyle/>
          <a:p>
            <a:r>
              <a:rPr lang="en-US" altLang="x-none" sz="3200" b="1" u="sng" dirty="0">
                <a:latin typeface="Times New Roman" panose="02020603050405020304" pitchFamily="18" charset="0"/>
              </a:rPr>
              <a:t>Example:</a:t>
            </a:r>
            <a:r>
              <a:rPr lang="en-US" altLang="x-none" sz="3200" b="1" dirty="0">
                <a:latin typeface="Times New Roman" panose="02020603050405020304" pitchFamily="18" charset="0"/>
              </a:rPr>
              <a:t> Consider the causal stable IIR transfer function: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0484" name="对象 20483"/>
          <p:cNvGraphicFramePr>
            <a:graphicFrameLocks noChangeAspect="1"/>
          </p:cNvGraphicFramePr>
          <p:nvPr/>
        </p:nvGraphicFramePr>
        <p:xfrm>
          <a:off x="3287395" y="2493010"/>
          <a:ext cx="38862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3" r:id="rId4" imgW="1586865" imgH="393700" progId="Equation.DSMT4">
                  <p:embed/>
                </p:oleObj>
              </mc:Choice>
              <mc:Fallback>
                <p:oleObj r:id="rId4" imgW="1586865" imgH="3937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87395" y="2493010"/>
                        <a:ext cx="3886200" cy="963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文本框 20484"/>
          <p:cNvSpPr txBox="1"/>
          <p:nvPr/>
        </p:nvSpPr>
        <p:spPr>
          <a:xfrm>
            <a:off x="1372870" y="3758565"/>
            <a:ext cx="807847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00000"/>
              </a:lnSpc>
              <a:spcBef>
                <a:spcPct val="50000"/>
              </a:spcBef>
            </a:pP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where K is a real constant.</a:t>
            </a:r>
          </a:p>
          <a:p>
            <a:pPr lvl="0">
              <a:lnSpc>
                <a:spcPct val="100000"/>
              </a:lnSpc>
              <a:spcBef>
                <a:spcPct val="50000"/>
              </a:spcBef>
            </a:pP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Its square-magnitude function is given by:</a:t>
            </a:r>
          </a:p>
        </p:txBody>
      </p:sp>
      <p:graphicFrame>
        <p:nvGraphicFramePr>
          <p:cNvPr id="20486" name="对象 20485"/>
          <p:cNvGraphicFramePr>
            <a:graphicFrameLocks noChangeAspect="1"/>
          </p:cNvGraphicFramePr>
          <p:nvPr/>
        </p:nvGraphicFramePr>
        <p:xfrm>
          <a:off x="1631315" y="5013325"/>
          <a:ext cx="7561263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4" r:id="rId6" imgW="2894330" imgH="444500" progId="Equation.DSMT4">
                  <p:embed/>
                </p:oleObj>
              </mc:Choice>
              <mc:Fallback>
                <p:oleObj r:id="rId6" imgW="2894330" imgH="4445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31315" y="5013325"/>
                        <a:ext cx="7561263" cy="1162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" name="标题 16385"/>
          <p:cNvSpPr>
            <a:spLocks noGrp="1"/>
          </p:cNvSpPr>
          <p:nvPr>
            <p:ph type="title"/>
          </p:nvPr>
        </p:nvSpPr>
        <p:spPr>
          <a:xfrm>
            <a:off x="695325" y="0"/>
            <a:ext cx="8855075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7.1.2 Bounded Real Transfer Functions</a:t>
            </a:r>
            <a:endParaRPr lang="zh-CN" altLang="en-US" b="1" i="1" dirty="0"/>
          </a:p>
        </p:txBody>
      </p:sp>
      <p:sp>
        <p:nvSpPr>
          <p:cNvPr id="7" name="矩形 6"/>
          <p:cNvSpPr/>
          <p:nvPr/>
        </p:nvSpPr>
        <p:spPr>
          <a:xfrm>
            <a:off x="9712008" y="5304151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1506"/>
          <p:cNvSpPr>
            <a:spLocks noGrp="1"/>
          </p:cNvSpPr>
          <p:nvPr>
            <p:ph idx="1"/>
          </p:nvPr>
        </p:nvSpPr>
        <p:spPr>
          <a:xfrm>
            <a:off x="1055370" y="1268730"/>
            <a:ext cx="7467600" cy="5105400"/>
          </a:xfrm>
        </p:spPr>
        <p:txBody>
          <a:bodyPr anchor="t"/>
          <a:lstStyle/>
          <a:p>
            <a:r>
              <a:rPr lang="en-US" altLang="x-none" sz="3200" b="1" dirty="0">
                <a:latin typeface="Times New Roman" panose="02020603050405020304" pitchFamily="18" charset="0"/>
              </a:rPr>
              <a:t>for </a:t>
            </a:r>
            <a:r>
              <a:rPr lang="el-GR" altLang="en-US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α</a:t>
            </a:r>
            <a:r>
              <a:rPr lang="en-US" altLang="x-none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&gt;0, </a:t>
            </a:r>
          </a:p>
          <a:p>
            <a:pPr>
              <a:buNone/>
            </a:pPr>
            <a:r>
              <a:rPr lang="en-US" altLang="x-none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( |H(e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Gulim" panose="020B0600000101010101" pitchFamily="2" charset="-127"/>
              </a:rPr>
              <a:t>j</a:t>
            </a:r>
            <a:r>
              <a:rPr lang="el-GR" altLang="en-US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)|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2 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)</a:t>
            </a:r>
            <a:r>
              <a:rPr lang="en-US" altLang="x-none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max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 = K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2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/(1- </a:t>
            </a:r>
            <a:r>
              <a:rPr lang="el-GR" altLang="en-US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α</a:t>
            </a:r>
            <a:r>
              <a:rPr lang="en-US" altLang="x-none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)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2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 | </a:t>
            </a:r>
            <a:r>
              <a:rPr lang="el-GR" altLang="en-US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=0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 </a:t>
            </a:r>
          </a:p>
          <a:p>
            <a:pPr>
              <a:buNone/>
            </a:pPr>
            <a:r>
              <a:rPr lang="en-US" altLang="x-none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( |H(e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Gulim" panose="020B0600000101010101" pitchFamily="2" charset="-127"/>
              </a:rPr>
              <a:t>j</a:t>
            </a:r>
            <a:r>
              <a:rPr lang="el-GR" altLang="en-US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)|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2 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)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 </a:t>
            </a:r>
            <a:r>
              <a:rPr lang="en-US" altLang="x-none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min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 = K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2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/(1+ </a:t>
            </a:r>
            <a:r>
              <a:rPr lang="el-GR" altLang="en-US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α</a:t>
            </a:r>
            <a:r>
              <a:rPr lang="en-US" altLang="x-none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)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2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 | </a:t>
            </a:r>
            <a:r>
              <a:rPr lang="el-GR" altLang="en-US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=</a:t>
            </a:r>
            <a:r>
              <a:rPr lang="el-GR" altLang="en-US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π</a:t>
            </a:r>
            <a:endParaRPr lang="en-US" altLang="x-none" sz="3200" b="1" dirty="0">
              <a:latin typeface="Times New Roman" panose="02020603050405020304" pitchFamily="18" charset="0"/>
              <a:ea typeface="Gungsuh" panose="02030600000101010101" pitchFamily="2" charset="-127"/>
            </a:endParaRPr>
          </a:p>
          <a:p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for </a:t>
            </a:r>
            <a:r>
              <a:rPr lang="el-GR" altLang="en-US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α</a:t>
            </a:r>
            <a:r>
              <a:rPr lang="en-US" altLang="x-none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&lt;0, </a:t>
            </a:r>
          </a:p>
          <a:p>
            <a:pPr>
              <a:buNone/>
            </a:pP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(2</a:t>
            </a:r>
            <a:r>
              <a:rPr lang="el-GR" altLang="en-US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α</a:t>
            </a:r>
            <a:r>
              <a:rPr lang="en-US" altLang="x-none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cos</a:t>
            </a:r>
            <a:r>
              <a:rPr lang="el-GR" altLang="en-US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 )</a:t>
            </a:r>
            <a:r>
              <a:rPr lang="en-US" altLang="x-none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max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 = -2</a:t>
            </a:r>
            <a:r>
              <a:rPr lang="el-GR" altLang="en-US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α</a:t>
            </a:r>
            <a:r>
              <a:rPr lang="en-US" altLang="x-none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 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| </a:t>
            </a:r>
            <a:r>
              <a:rPr lang="el-GR" altLang="en-US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= </a:t>
            </a:r>
            <a:r>
              <a:rPr lang="el-GR" altLang="en-US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π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 </a:t>
            </a:r>
          </a:p>
          <a:p>
            <a:pPr>
              <a:buNone/>
            </a:pP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(2</a:t>
            </a:r>
            <a:r>
              <a:rPr lang="el-GR" altLang="en-US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α</a:t>
            </a:r>
            <a:r>
              <a:rPr lang="en-US" altLang="x-none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cos</a:t>
            </a:r>
            <a:r>
              <a:rPr lang="el-GR" altLang="en-US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 )</a:t>
            </a:r>
            <a:r>
              <a:rPr lang="en-US" altLang="x-none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min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 = 2</a:t>
            </a:r>
            <a:r>
              <a:rPr lang="el-GR" altLang="en-US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α</a:t>
            </a:r>
            <a:r>
              <a:rPr lang="en-US" altLang="x-none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 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| </a:t>
            </a:r>
            <a:r>
              <a:rPr lang="el-GR" altLang="en-US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=0</a:t>
            </a:r>
          </a:p>
          <a:p>
            <a:pPr>
              <a:buNone/>
            </a:pPr>
            <a:r>
              <a:rPr lang="en-US" altLang="x-none" sz="3200" b="1" dirty="0">
                <a:latin typeface="Times New Roman" panose="02020603050405020304" pitchFamily="18" charset="0"/>
              </a:rPr>
              <a:t>Here, </a:t>
            </a:r>
            <a:r>
              <a:rPr lang="en-US" altLang="x-none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( |H(e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Gulim" panose="020B0600000101010101" pitchFamily="2" charset="-127"/>
              </a:rPr>
              <a:t>j</a:t>
            </a:r>
            <a:r>
              <a:rPr lang="el-GR" altLang="en-US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)|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2 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)</a:t>
            </a:r>
            <a:r>
              <a:rPr lang="en-US" altLang="x-none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max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 = K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2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/(1+ </a:t>
            </a:r>
            <a:r>
              <a:rPr lang="el-GR" altLang="en-US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α</a:t>
            </a:r>
            <a:r>
              <a:rPr lang="en-US" altLang="x-none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)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2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 | </a:t>
            </a:r>
            <a:r>
              <a:rPr lang="el-GR" altLang="en-US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= </a:t>
            </a:r>
            <a:r>
              <a:rPr lang="el-GR" altLang="en-US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π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 </a:t>
            </a:r>
          </a:p>
          <a:p>
            <a:pPr>
              <a:buNone/>
            </a:pPr>
            <a:r>
              <a:rPr lang="en-US" altLang="x-none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           ( |H(e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Gulim" panose="020B0600000101010101" pitchFamily="2" charset="-127"/>
              </a:rPr>
              <a:t>j</a:t>
            </a:r>
            <a:r>
              <a:rPr lang="el-GR" altLang="en-US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)|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2 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)</a:t>
            </a:r>
            <a:r>
              <a:rPr lang="en-US" altLang="x-none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min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 = K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2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/(1- </a:t>
            </a:r>
            <a:r>
              <a:rPr lang="el-GR" altLang="en-US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α</a:t>
            </a:r>
            <a:r>
              <a:rPr lang="en-US" altLang="x-none" sz="3200" b="1" dirty="0">
                <a:latin typeface="Times New Roman" panose="02020603050405020304" pitchFamily="18" charset="0"/>
                <a:ea typeface="Gulim" panose="020B0600000101010101" pitchFamily="2" charset="-127"/>
              </a:rPr>
              <a:t>)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2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 | </a:t>
            </a:r>
            <a:r>
              <a:rPr lang="el-GR" altLang="en-US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sz="3200" b="1" baseline="-25000" dirty="0">
                <a:latin typeface="Times New Roman" panose="02020603050405020304" pitchFamily="18" charset="0"/>
                <a:ea typeface="Gungsuh" panose="02030600000101010101" pitchFamily="2" charset="-127"/>
              </a:rPr>
              <a:t>= 0</a:t>
            </a:r>
            <a:endParaRPr lang="en-US" altLang="x-none" sz="3200" b="1" dirty="0">
              <a:latin typeface="Times New Roman" panose="02020603050405020304" pitchFamily="18" charset="0"/>
              <a:ea typeface="Gungsuh" panose="02030600000101010101" pitchFamily="2" charset="-127"/>
            </a:endParaRPr>
          </a:p>
        </p:txBody>
      </p:sp>
      <p:sp>
        <p:nvSpPr>
          <p:cNvPr id="16385" name="标题 16385"/>
          <p:cNvSpPr>
            <a:spLocks noGrp="1"/>
          </p:cNvSpPr>
          <p:nvPr>
            <p:ph type="title"/>
          </p:nvPr>
        </p:nvSpPr>
        <p:spPr>
          <a:xfrm>
            <a:off x="695325" y="0"/>
            <a:ext cx="8855075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7.1.2 Bounded Real Transfer Functions</a:t>
            </a:r>
            <a:endParaRPr lang="zh-CN" altLang="en-US" b="1" i="1" dirty="0"/>
          </a:p>
        </p:txBody>
      </p:sp>
      <p:sp>
        <p:nvSpPr>
          <p:cNvPr id="4" name="矩形 3"/>
          <p:cNvSpPr/>
          <p:nvPr/>
        </p:nvSpPr>
        <p:spPr>
          <a:xfrm>
            <a:off x="9712008" y="5304151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内容占位符 22530"/>
          <p:cNvSpPr>
            <a:spLocks noGrp="1"/>
          </p:cNvSpPr>
          <p:nvPr>
            <p:ph idx="1"/>
          </p:nvPr>
        </p:nvSpPr>
        <p:spPr>
          <a:xfrm>
            <a:off x="766763" y="1196975"/>
            <a:ext cx="7772400" cy="1371600"/>
          </a:xfrm>
        </p:spPr>
        <p:txBody>
          <a:bodyPr anchor="t"/>
          <a:lstStyle/>
          <a:p>
            <a:r>
              <a:rPr lang="en-US" altLang="zh-CN" sz="3200" kern="1200" dirty="0">
                <a:latin typeface="Times New Roman" panose="02020603050405020304" pitchFamily="18" charset="0"/>
              </a:rPr>
              <a:t>When</a:t>
            </a:r>
            <a:r>
              <a:rPr lang="en-US" altLang="zh-CN" sz="3200" b="1" dirty="0">
                <a:latin typeface="+mn-ea"/>
                <a:ea typeface="+mn-ea"/>
              </a:rPr>
              <a:t> </a:t>
            </a:r>
            <a:r>
              <a:rPr lang="en-US" altLang="x-none" sz="3200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K</a:t>
            </a:r>
            <a:r>
              <a:rPr lang="en-US" altLang="x-none" sz="3200" dirty="0">
                <a:solidFill>
                  <a:srgbClr val="3366CC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≤</a:t>
            </a:r>
            <a:r>
              <a:rPr lang="en-US" altLang="x-none" sz="3200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±(1-</a:t>
            </a:r>
            <a:r>
              <a:rPr lang="el-GR" altLang="en-US" sz="3200" dirty="0">
                <a:solidFill>
                  <a:srgbClr val="3366CC"/>
                </a:solidFill>
                <a:latin typeface="Times New Roman" panose="02020603050405020304" pitchFamily="18" charset="0"/>
                <a:ea typeface="Gulim" panose="020B0600000101010101" pitchFamily="2" charset="-127"/>
                <a:sym typeface="+mn-ea"/>
              </a:rPr>
              <a:t>α</a:t>
            </a:r>
            <a:r>
              <a:rPr lang="en-US" altLang="x-none" sz="3200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),</a:t>
            </a:r>
            <a:endParaRPr lang="en-US" altLang="x-none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32" name="对象 22531"/>
          <p:cNvGraphicFramePr>
            <a:graphicFrameLocks noChangeAspect="1"/>
          </p:cNvGraphicFramePr>
          <p:nvPr/>
        </p:nvGraphicFramePr>
        <p:xfrm>
          <a:off x="1208088" y="1721962"/>
          <a:ext cx="3888105" cy="963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7" r:id="rId5" imgW="1587500" imgH="393700" progId="Equation.DSMT4">
                  <p:embed/>
                </p:oleObj>
              </mc:Choice>
              <mc:Fallback>
                <p:oleObj r:id="rId5" imgW="1587500" imgH="3937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08088" y="1721962"/>
                        <a:ext cx="3888105" cy="963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矩形 22532"/>
          <p:cNvSpPr/>
          <p:nvPr/>
        </p:nvSpPr>
        <p:spPr>
          <a:xfrm>
            <a:off x="5240020" y="1914525"/>
            <a:ext cx="2768600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/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is BR function</a:t>
            </a:r>
            <a:r>
              <a:rPr lang="en-US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6385" name="标题 16385"/>
          <p:cNvSpPr>
            <a:spLocks noGrp="1"/>
          </p:cNvSpPr>
          <p:nvPr>
            <p:ph type="title"/>
          </p:nvPr>
        </p:nvSpPr>
        <p:spPr>
          <a:xfrm>
            <a:off x="695325" y="0"/>
            <a:ext cx="8855075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7.1.2 Bounded Real Transfer Functions</a:t>
            </a:r>
            <a:endParaRPr lang="zh-CN" altLang="en-US" b="1" i="1" dirty="0"/>
          </a:p>
        </p:txBody>
      </p:sp>
      <p:sp>
        <p:nvSpPr>
          <p:cNvPr id="7" name="矩形 6"/>
          <p:cNvSpPr/>
          <p:nvPr/>
        </p:nvSpPr>
        <p:spPr>
          <a:xfrm>
            <a:off x="9712008" y="5304151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pic>
        <p:nvPicPr>
          <p:cNvPr id="23555" name="图片 235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25" y="2893695"/>
            <a:ext cx="3967480" cy="29203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6" name="图片 235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635" y="2889885"/>
            <a:ext cx="3978275" cy="2924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7" name="内容占位符 23556"/>
          <p:cNvSpPr>
            <a:spLocks noGrp="1"/>
          </p:cNvSpPr>
          <p:nvPr/>
        </p:nvSpPr>
        <p:spPr>
          <a:xfrm>
            <a:off x="1208405" y="5814060"/>
            <a:ext cx="2941955" cy="5607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spcBef>
                <a:spcPct val="50000"/>
              </a:spcBef>
              <a:buNone/>
            </a:pPr>
            <a:r>
              <a:rPr lang="en-US" altLang="x-none" sz="3200" b="1" dirty="0">
                <a:latin typeface="Times New Roman" panose="02020603050405020304" pitchFamily="18" charset="0"/>
              </a:rPr>
              <a:t>Lowpass filter</a:t>
            </a:r>
          </a:p>
        </p:txBody>
      </p:sp>
      <p:sp>
        <p:nvSpPr>
          <p:cNvPr id="23558" name="文本框 23557"/>
          <p:cNvSpPr txBox="1"/>
          <p:nvPr/>
        </p:nvSpPr>
        <p:spPr>
          <a:xfrm>
            <a:off x="5730875" y="5795645"/>
            <a:ext cx="2808288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Highpass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  <p:bldP spid="22533" grpId="0" build="p"/>
      <p:bldP spid="23557" grpId="0"/>
      <p:bldP spid="235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4577"/>
          <p:cNvSpPr>
            <a:spLocks noGrp="1"/>
          </p:cNvSpPr>
          <p:nvPr>
            <p:ph type="title"/>
          </p:nvPr>
        </p:nvSpPr>
        <p:spPr>
          <a:xfrm>
            <a:off x="622935" y="0"/>
            <a:ext cx="10972800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7.1.3 Allpass Transfer Function</a:t>
            </a:r>
            <a:endParaRPr lang="en-US" altLang="x-none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79" name="内容占位符 24578"/>
          <p:cNvSpPr>
            <a:spLocks noGrp="1"/>
          </p:cNvSpPr>
          <p:nvPr>
            <p:ph idx="1"/>
          </p:nvPr>
        </p:nvSpPr>
        <p:spPr>
          <a:xfrm>
            <a:off x="839416" y="1233805"/>
            <a:ext cx="9457690" cy="1727835"/>
          </a:xfrm>
        </p:spPr>
        <p:txBody>
          <a:bodyPr anchor="t"/>
          <a:lstStyle/>
          <a:p>
            <a:r>
              <a:rPr lang="en-US" altLang="x-none" sz="3200" b="1" dirty="0">
                <a:latin typeface="Times New Roman" panose="02020603050405020304" pitchFamily="18" charset="0"/>
              </a:rPr>
              <a:t>The magnitude response of </a:t>
            </a:r>
            <a:r>
              <a:rPr lang="en-US" altLang="x-none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allpass system</a:t>
            </a:r>
            <a:r>
              <a:rPr lang="en-US" altLang="x-none" sz="3200" b="1" dirty="0">
                <a:latin typeface="Times New Roman" panose="02020603050405020304" pitchFamily="18" charset="0"/>
              </a:rPr>
              <a:t> satisfies:  |A(e</a:t>
            </a:r>
            <a:r>
              <a:rPr lang="en-US" altLang="x-none" sz="3200" b="1" baseline="30000" dirty="0">
                <a:latin typeface="Times New Roman" panose="02020603050405020304" pitchFamily="18" charset="0"/>
              </a:rPr>
              <a:t>j</a:t>
            </a:r>
            <a:r>
              <a:rPr lang="en-US" altLang="x-none" sz="3200" b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en-US" altLang="x-none" sz="3200" b="1" dirty="0">
                <a:latin typeface="Times New Roman" panose="02020603050405020304" pitchFamily="18" charset="0"/>
              </a:rPr>
              <a:t>)|</a:t>
            </a:r>
            <a:r>
              <a:rPr lang="en-US" altLang="x-none" sz="3200" b="1" baseline="30000" dirty="0">
                <a:latin typeface="Times New Roman" panose="02020603050405020304" pitchFamily="18" charset="0"/>
              </a:rPr>
              <a:t>2</a:t>
            </a:r>
            <a:r>
              <a:rPr lang="en-US" altLang="x-none" sz="3200" b="1" dirty="0">
                <a:latin typeface="Times New Roman" panose="02020603050405020304" pitchFamily="18" charset="0"/>
              </a:rPr>
              <a:t>=1, for all </a:t>
            </a:r>
            <a:r>
              <a:rPr lang="en-US" altLang="x-none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ω.</a:t>
            </a:r>
            <a:endParaRPr lang="en-US" altLang="x-none" sz="3200" b="1" dirty="0">
              <a:latin typeface="Times New Roman" panose="02020603050405020304" pitchFamily="18" charset="0"/>
            </a:endParaRPr>
          </a:p>
          <a:p>
            <a:r>
              <a:rPr lang="en-US" altLang="x-none" sz="3200" b="1" dirty="0">
                <a:latin typeface="Times New Roman" panose="02020603050405020304" pitchFamily="18" charset="0"/>
              </a:rPr>
              <a:t>The H(z) of a simple 1th-order allpass system is:</a:t>
            </a:r>
          </a:p>
          <a:p>
            <a:endParaRPr lang="zh-CN" altLang="en-US" sz="3200" dirty="0"/>
          </a:p>
        </p:txBody>
      </p:sp>
      <p:graphicFrame>
        <p:nvGraphicFramePr>
          <p:cNvPr id="24580" name="对象 245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79332"/>
              </p:ext>
            </p:extLst>
          </p:nvPr>
        </p:nvGraphicFramePr>
        <p:xfrm>
          <a:off x="2927350" y="2867025"/>
          <a:ext cx="32004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3" r:id="rId5" imgW="942975" imgH="420370" progId="Equation.DSMT4">
                  <p:embed/>
                </p:oleObj>
              </mc:Choice>
              <mc:Fallback>
                <p:oleObj r:id="rId5" imgW="942975" imgH="42037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7350" y="2867025"/>
                        <a:ext cx="3200400" cy="1123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1" name="组合 24580"/>
          <p:cNvGrpSpPr/>
          <p:nvPr/>
        </p:nvGrpSpPr>
        <p:grpSpPr>
          <a:xfrm>
            <a:off x="1141095" y="4038600"/>
            <a:ext cx="7391400" cy="1176338"/>
            <a:chOff x="0" y="0"/>
            <a:chExt cx="4656" cy="741"/>
          </a:xfrm>
        </p:grpSpPr>
        <p:sp>
          <p:nvSpPr>
            <p:cNvPr id="2" name="文本框 24581"/>
            <p:cNvSpPr txBox="1"/>
            <p:nvPr/>
          </p:nvSpPr>
          <p:spPr>
            <a:xfrm>
              <a:off x="0" y="0"/>
              <a:ext cx="4656" cy="7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x-none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Where a is real, and              </a:t>
              </a:r>
            </a:p>
            <a:p>
              <a:pPr lvl="0"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lang="en-US" altLang="x-none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 a is complex ,the H(z) should be:</a:t>
              </a:r>
            </a:p>
          </p:txBody>
        </p:sp>
        <p:graphicFrame>
          <p:nvGraphicFramePr>
            <p:cNvPr id="24582" name="对象 24582"/>
            <p:cNvGraphicFramePr>
              <a:graphicFrameLocks noChangeAspect="1"/>
            </p:cNvGraphicFramePr>
            <p:nvPr/>
          </p:nvGraphicFramePr>
          <p:xfrm>
            <a:off x="2304" y="34"/>
            <a:ext cx="84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84" r:id="rId7" imgW="598170" imgH="254635" progId="Equation.3">
                    <p:embed/>
                  </p:oleObj>
                </mc:Choice>
                <mc:Fallback>
                  <p:oleObj r:id="rId7" imgW="598170" imgH="254635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304" y="34"/>
                          <a:ext cx="846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4" name="对象 245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843005"/>
              </p:ext>
            </p:extLst>
          </p:nvPr>
        </p:nvGraphicFramePr>
        <p:xfrm>
          <a:off x="3488055" y="5125085"/>
          <a:ext cx="327660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5" r:id="rId9" imgW="968375" imgH="420370" progId="Equation.DSMT4">
                  <p:embed/>
                </p:oleObj>
              </mc:Choice>
              <mc:Fallback>
                <p:oleObj r:id="rId9" imgW="968375" imgH="42037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88055" y="5125085"/>
                        <a:ext cx="3276600" cy="1120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/>
          <p:cNvSpPr/>
          <p:nvPr/>
        </p:nvSpPr>
        <p:spPr>
          <a:xfrm>
            <a:off x="9712008" y="5304151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3" name="组合 25602"/>
          <p:cNvGrpSpPr/>
          <p:nvPr/>
        </p:nvGrpSpPr>
        <p:grpSpPr>
          <a:xfrm>
            <a:off x="1126808" y="1268730"/>
            <a:ext cx="6338767" cy="3031173"/>
            <a:chOff x="0" y="0"/>
            <a:chExt cx="9981" cy="4773"/>
          </a:xfrm>
        </p:grpSpPr>
        <p:pic>
          <p:nvPicPr>
            <p:cNvPr id="2" name="图片 25603" descr="6-003"/>
            <p:cNvPicPr>
              <a:picLocks noChangeAspect="1"/>
            </p:cNvPicPr>
            <p:nvPr/>
          </p:nvPicPr>
          <p:blipFill>
            <a:blip r:embed="rId2">
              <a:lum bright="89996" contrast="90000"/>
            </a:blip>
            <a:srcRect l="12280" r="14035" b="14015"/>
            <a:stretch>
              <a:fillRect/>
            </a:stretch>
          </p:blipFill>
          <p:spPr>
            <a:xfrm>
              <a:off x="0" y="0"/>
              <a:ext cx="5897" cy="4773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</p:pic>
        <p:sp>
          <p:nvSpPr>
            <p:cNvPr id="25604" name="文本框 25604"/>
            <p:cNvSpPr txBox="1"/>
            <p:nvPr/>
          </p:nvSpPr>
          <p:spPr>
            <a:xfrm>
              <a:off x="5897" y="567"/>
              <a:ext cx="4084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one real pole  </a:t>
              </a:r>
            </a:p>
          </p:txBody>
        </p:sp>
      </p:grpSp>
      <p:grpSp>
        <p:nvGrpSpPr>
          <p:cNvPr id="25606" name="组合 25605"/>
          <p:cNvGrpSpPr/>
          <p:nvPr/>
        </p:nvGrpSpPr>
        <p:grpSpPr>
          <a:xfrm>
            <a:off x="4511358" y="2781300"/>
            <a:ext cx="6769735" cy="3225800"/>
            <a:chOff x="-456" y="0"/>
            <a:chExt cx="10661" cy="5080"/>
          </a:xfrm>
        </p:grpSpPr>
        <p:pic>
          <p:nvPicPr>
            <p:cNvPr id="3" name="图片 25606" descr="6-004"/>
            <p:cNvPicPr>
              <a:picLocks noChangeAspect="1"/>
            </p:cNvPicPr>
            <p:nvPr/>
          </p:nvPicPr>
          <p:blipFill>
            <a:blip r:embed="rId3">
              <a:lum bright="53998" contrast="35999"/>
            </a:blip>
            <a:srcRect l="8333" r="10417" b="21898"/>
            <a:stretch>
              <a:fillRect/>
            </a:stretch>
          </p:blipFill>
          <p:spPr>
            <a:xfrm>
              <a:off x="4647" y="0"/>
              <a:ext cx="5558" cy="5080"/>
            </a:xfrm>
            <a:prstGeom prst="rect">
              <a:avLst/>
            </a:prstGeom>
            <a:solidFill>
              <a:srgbClr val="000000"/>
            </a:solidFill>
            <a:ln w="9525">
              <a:noFill/>
            </a:ln>
          </p:spPr>
        </p:pic>
        <p:sp>
          <p:nvSpPr>
            <p:cNvPr id="25607" name="文本框 25607"/>
            <p:cNvSpPr txBox="1"/>
            <p:nvPr/>
          </p:nvSpPr>
          <p:spPr>
            <a:xfrm>
              <a:off x="-456" y="2495"/>
              <a:ext cx="5187" cy="9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zh-CN" altLang="en-US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Arial" panose="020B0604020202020204" pitchFamily="34" charset="0"/>
                </a:rPr>
                <a:t>one complex pole</a:t>
              </a:r>
              <a:r>
                <a:rPr lang="zh-CN" altLang="en-US" sz="3200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</a:p>
          </p:txBody>
        </p:sp>
      </p:grpSp>
      <p:sp>
        <p:nvSpPr>
          <p:cNvPr id="24577" name="标题 24577"/>
          <p:cNvSpPr>
            <a:spLocks noGrp="1"/>
          </p:cNvSpPr>
          <p:nvPr>
            <p:ph type="title"/>
          </p:nvPr>
        </p:nvSpPr>
        <p:spPr>
          <a:xfrm>
            <a:off x="622935" y="0"/>
            <a:ext cx="10972800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7.1.3 Allpass Transfer Function </a:t>
            </a:r>
            <a:endParaRPr lang="zh-CN" altLang="en-US" b="1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占位符 26626"/>
          <p:cNvSpPr>
            <a:spLocks noGrp="1"/>
          </p:cNvSpPr>
          <p:nvPr>
            <p:ph idx="1"/>
          </p:nvPr>
        </p:nvSpPr>
        <p:spPr>
          <a:xfrm>
            <a:off x="695325" y="1196976"/>
            <a:ext cx="8857059" cy="710627"/>
          </a:xfrm>
        </p:spPr>
        <p:txBody>
          <a:bodyPr anchor="t"/>
          <a:lstStyle/>
          <a:p>
            <a:r>
              <a:rPr lang="zh-CN" altLang="en-US" sz="3200" b="1" dirty="0">
                <a:latin typeface="Times New Roman" panose="02020603050405020304" pitchFamily="18" charset="0"/>
              </a:rPr>
              <a:t>Two order allpass transfer function </a:t>
            </a:r>
          </a:p>
        </p:txBody>
      </p:sp>
      <p:pic>
        <p:nvPicPr>
          <p:cNvPr id="26628" name="图片 26627" descr="6-005"/>
          <p:cNvPicPr>
            <a:picLocks noChangeAspect="1"/>
          </p:cNvPicPr>
          <p:nvPr/>
        </p:nvPicPr>
        <p:blipFill>
          <a:blip r:embed="rId3"/>
          <a:srcRect l="3804" r="3889" b="17204"/>
          <a:stretch>
            <a:fillRect/>
          </a:stretch>
        </p:blipFill>
        <p:spPr>
          <a:xfrm>
            <a:off x="5663883" y="3212783"/>
            <a:ext cx="3505200" cy="2998787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</p:pic>
      <p:graphicFrame>
        <p:nvGraphicFramePr>
          <p:cNvPr id="26629" name="对象 26628"/>
          <p:cNvGraphicFramePr>
            <a:graphicFrameLocks noChangeAspect="1"/>
          </p:cNvGraphicFramePr>
          <p:nvPr/>
        </p:nvGraphicFramePr>
        <p:xfrm>
          <a:off x="2711450" y="1917065"/>
          <a:ext cx="502920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" r:id="rId4" imgW="4013200" imgH="889000" progId="Equation.DSMT4">
                  <p:embed/>
                </p:oleObj>
              </mc:Choice>
              <mc:Fallback>
                <p:oleObj r:id="rId4" imgW="4013200" imgH="889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11450" y="1917065"/>
                        <a:ext cx="5029200" cy="111442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266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8669052"/>
              </p:ext>
            </p:extLst>
          </p:nvPr>
        </p:nvGraphicFramePr>
        <p:xfrm>
          <a:off x="3142139" y="3481418"/>
          <a:ext cx="15319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8" r:id="rId6" imgW="1350010" imgH="394970" progId="Equation.DSMT4">
                  <p:embed/>
                </p:oleObj>
              </mc:Choice>
              <mc:Fallback>
                <p:oleObj r:id="rId6" imgW="1350010" imgH="39497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42139" y="3481418"/>
                        <a:ext cx="1531938" cy="447675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文本框 26630"/>
          <p:cNvSpPr txBox="1"/>
          <p:nvPr/>
        </p:nvSpPr>
        <p:spPr>
          <a:xfrm>
            <a:off x="1739424" y="3359435"/>
            <a:ext cx="1438434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ploes：</a:t>
            </a:r>
          </a:p>
        </p:txBody>
      </p:sp>
      <p:graphicFrame>
        <p:nvGraphicFramePr>
          <p:cNvPr id="26632" name="对象 26631"/>
          <p:cNvGraphicFramePr>
            <a:graphicFrameLocks noChangeAspect="1"/>
          </p:cNvGraphicFramePr>
          <p:nvPr/>
        </p:nvGraphicFramePr>
        <p:xfrm>
          <a:off x="3143568" y="4508818"/>
          <a:ext cx="23320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9" r:id="rId8" imgW="2017395" imgH="405765" progId="Equation.DSMT4">
                  <p:embed/>
                </p:oleObj>
              </mc:Choice>
              <mc:Fallback>
                <p:oleObj r:id="rId8" imgW="2017395" imgH="405765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43568" y="4508818"/>
                        <a:ext cx="2332037" cy="469900"/>
                      </a:xfrm>
                      <a:prstGeom prst="rect">
                        <a:avLst/>
                      </a:prstGeom>
                      <a:solidFill>
                        <a:srgbClr val="0000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文本框 26632"/>
          <p:cNvSpPr txBox="1"/>
          <p:nvPr/>
        </p:nvSpPr>
        <p:spPr>
          <a:xfrm>
            <a:off x="1739424" y="4422616"/>
            <a:ext cx="1366996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zeros：</a:t>
            </a:r>
          </a:p>
        </p:txBody>
      </p:sp>
      <p:sp>
        <p:nvSpPr>
          <p:cNvPr id="24577" name="标题 24577"/>
          <p:cNvSpPr>
            <a:spLocks noGrp="1"/>
          </p:cNvSpPr>
          <p:nvPr>
            <p:ph type="title"/>
          </p:nvPr>
        </p:nvSpPr>
        <p:spPr>
          <a:xfrm>
            <a:off x="622935" y="0"/>
            <a:ext cx="10972800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7.1.3 Allpass Transfer Function</a:t>
            </a:r>
            <a:endParaRPr lang="zh-CN" altLang="en-US" b="1" i="1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2008" y="5304151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/>
      <p:bldP spid="266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内容占位符 27650"/>
          <p:cNvSpPr>
            <a:spLocks noGrp="1"/>
          </p:cNvSpPr>
          <p:nvPr>
            <p:ph idx="1"/>
          </p:nvPr>
        </p:nvSpPr>
        <p:spPr>
          <a:xfrm>
            <a:off x="766762" y="1196975"/>
            <a:ext cx="8713613" cy="531495"/>
          </a:xfrm>
        </p:spPr>
        <p:txBody>
          <a:bodyPr anchor="t"/>
          <a:lstStyle/>
          <a:p>
            <a:r>
              <a:rPr lang="en-US" altLang="x-none" sz="3200" b="1" dirty="0">
                <a:latin typeface="Times New Roman" panose="02020603050405020304" pitchFamily="18" charset="0"/>
              </a:rPr>
              <a:t>Generalize, the Mth-order allpass system is:</a:t>
            </a:r>
          </a:p>
        </p:txBody>
      </p:sp>
      <p:graphicFrame>
        <p:nvGraphicFramePr>
          <p:cNvPr id="27652" name="对象 27651"/>
          <p:cNvGraphicFramePr>
            <a:graphicFrameLocks noChangeAspect="1"/>
          </p:cNvGraphicFramePr>
          <p:nvPr/>
        </p:nvGraphicFramePr>
        <p:xfrm>
          <a:off x="2927350" y="1845310"/>
          <a:ext cx="383222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9" r:id="rId4" imgW="1402080" imgH="459105" progId="Equation.DSMT4">
                  <p:embed/>
                </p:oleObj>
              </mc:Choice>
              <mc:Fallback>
                <p:oleObj r:id="rId4" imgW="1402080" imgH="459105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7350" y="1845310"/>
                        <a:ext cx="383222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对象 27652"/>
          <p:cNvGraphicFramePr>
            <a:graphicFrameLocks noChangeAspect="1"/>
          </p:cNvGraphicFramePr>
          <p:nvPr/>
        </p:nvGraphicFramePr>
        <p:xfrm>
          <a:off x="2567305" y="3068955"/>
          <a:ext cx="6096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0" r:id="rId6" imgW="2311400" imgH="457200" progId="Equation.DSMT4">
                  <p:embed/>
                </p:oleObj>
              </mc:Choice>
              <mc:Fallback>
                <p:oleObj r:id="rId6" imgW="2311400" imgH="457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67305" y="3068955"/>
                        <a:ext cx="60960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文本框 27653"/>
          <p:cNvSpPr txBox="1"/>
          <p:nvPr/>
        </p:nvSpPr>
        <p:spPr>
          <a:xfrm>
            <a:off x="1271270" y="4221480"/>
            <a:ext cx="6400800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 we denote polynomial:</a:t>
            </a:r>
          </a:p>
        </p:txBody>
      </p:sp>
      <p:graphicFrame>
        <p:nvGraphicFramePr>
          <p:cNvPr id="27655" name="对象 27654"/>
          <p:cNvGraphicFramePr>
            <a:graphicFrameLocks noChangeAspect="1"/>
          </p:cNvGraphicFramePr>
          <p:nvPr/>
        </p:nvGraphicFramePr>
        <p:xfrm>
          <a:off x="2320925" y="5064125"/>
          <a:ext cx="73914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51" r:id="rId8" imgW="2603500" imgH="228600" progId="Equation.DSMT4">
                  <p:embed/>
                </p:oleObj>
              </mc:Choice>
              <mc:Fallback>
                <p:oleObj r:id="rId8" imgW="2603500" imgH="228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20925" y="5064125"/>
                        <a:ext cx="7391400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文本框 27655"/>
          <p:cNvSpPr txBox="1"/>
          <p:nvPr/>
        </p:nvSpPr>
        <p:spPr>
          <a:xfrm>
            <a:off x="3124200" y="5638800"/>
            <a:ext cx="1143000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x-none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So: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7" name="标题 24577"/>
          <p:cNvSpPr>
            <a:spLocks noGrp="1"/>
          </p:cNvSpPr>
          <p:nvPr>
            <p:ph type="title"/>
          </p:nvPr>
        </p:nvSpPr>
        <p:spPr>
          <a:xfrm>
            <a:off x="622935" y="0"/>
            <a:ext cx="10972800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7.1.3 Allpass Transfer Function  </a:t>
            </a:r>
            <a:r>
              <a:rPr lang="en-US" altLang="x-none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difficulty</a:t>
            </a:r>
            <a:endParaRPr lang="zh-CN" altLang="en-US" b="1" i="1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712325" y="5468848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  <p:bldP spid="27654" grpId="0" build="p"/>
      <p:bldP spid="2765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内容占位符 28674"/>
          <p:cNvSpPr>
            <a:spLocks noGrp="1"/>
          </p:cNvSpPr>
          <p:nvPr>
            <p:ph idx="1"/>
          </p:nvPr>
        </p:nvSpPr>
        <p:spPr>
          <a:xfrm>
            <a:off x="767080" y="1143000"/>
            <a:ext cx="9560560" cy="1327150"/>
          </a:xfrm>
        </p:spPr>
        <p:txBody>
          <a:bodyPr anchor="t"/>
          <a:lstStyle/>
          <a:p>
            <a:r>
              <a:rPr lang="en-US" altLang="x-none" b="1" dirty="0">
                <a:latin typeface="Times New Roman" panose="02020603050405020304" pitchFamily="18" charset="0"/>
              </a:rPr>
              <a:t>The numerator of a real-coefficient allpass transfer function is said to be the mirror-image polynomial of the denominator, and vice versa.</a:t>
            </a:r>
          </a:p>
          <a:p>
            <a:endParaRPr lang="en-US" altLang="x-none" b="1" dirty="0">
              <a:latin typeface="Times New Roman" panose="02020603050405020304" pitchFamily="18" charset="0"/>
            </a:endParaRPr>
          </a:p>
        </p:txBody>
      </p:sp>
      <p:grpSp>
        <p:nvGrpSpPr>
          <p:cNvPr id="28676" name="组合 28675"/>
          <p:cNvGrpSpPr/>
          <p:nvPr/>
        </p:nvGrpSpPr>
        <p:grpSpPr>
          <a:xfrm>
            <a:off x="767080" y="2643188"/>
            <a:ext cx="10196513" cy="1014413"/>
            <a:chOff x="0" y="261"/>
            <a:chExt cx="6423" cy="639"/>
          </a:xfrm>
        </p:grpSpPr>
        <p:graphicFrame>
          <p:nvGraphicFramePr>
            <p:cNvPr id="2" name="内容占位符 28676"/>
            <p:cNvGraphicFramePr>
              <a:graphicFrameLocks noGrp="1" noChangeAspect="1"/>
            </p:cNvGraphicFramePr>
            <p:nvPr>
              <p:ph sz="half" idx="4294967295"/>
            </p:nvPr>
          </p:nvGraphicFramePr>
          <p:xfrm>
            <a:off x="2697" y="261"/>
            <a:ext cx="62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59" r:id="rId5" imgW="447675" imgH="242570" progId="Equation.DSMT4">
                    <p:embed/>
                  </p:oleObj>
                </mc:Choice>
                <mc:Fallback>
                  <p:oleObj r:id="rId5" imgW="447675" imgH="24257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697" y="261"/>
                          <a:ext cx="628" cy="340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77" name="文本框 28677"/>
            <p:cNvSpPr txBox="1"/>
            <p:nvPr/>
          </p:nvSpPr>
          <p:spPr>
            <a:xfrm>
              <a:off x="0" y="261"/>
              <a:ext cx="6423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20000"/>
                </a:spcBef>
                <a:buChar char="•"/>
              </a:pPr>
              <a:r>
                <a:rPr lang="en-US" altLang="x-none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We shall use the notation              to denote the </a:t>
              </a:r>
              <a:r>
                <a:rPr lang="en-US" altLang="x-none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mirror-image polynomial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of a degree-</a:t>
              </a:r>
              <a:r>
                <a:rPr lang="en-US" altLang="x-none" sz="2800" b="1" i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polynomial </a:t>
              </a:r>
              <a:r>
                <a:rPr lang="en-US" altLang="x-none" sz="2800" b="1" i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x-none" sz="2800" b="1" i="1" baseline="-25000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x-none" sz="2800" b="1" i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(z)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, i.e.,</a:t>
              </a:r>
            </a:p>
          </p:txBody>
        </p:sp>
      </p:grpSp>
      <p:graphicFrame>
        <p:nvGraphicFramePr>
          <p:cNvPr id="28679" name="对象 28678"/>
          <p:cNvGraphicFramePr>
            <a:graphicFrameLocks noChangeAspect="1"/>
          </p:cNvGraphicFramePr>
          <p:nvPr/>
        </p:nvGraphicFramePr>
        <p:xfrm>
          <a:off x="3216275" y="3876040"/>
          <a:ext cx="3467100" cy="62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0" r:id="rId7" imgW="1337310" imgH="241935" progId="Equation.DSMT4">
                  <p:embed/>
                </p:oleObj>
              </mc:Choice>
              <mc:Fallback>
                <p:oleObj r:id="rId7" imgW="1337310" imgH="241935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16275" y="3876040"/>
                        <a:ext cx="3467100" cy="624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" name="标题 24577"/>
          <p:cNvSpPr>
            <a:spLocks noGrp="1"/>
          </p:cNvSpPr>
          <p:nvPr>
            <p:ph type="title"/>
          </p:nvPr>
        </p:nvSpPr>
        <p:spPr>
          <a:xfrm>
            <a:off x="622935" y="0"/>
            <a:ext cx="10972800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7.1.3 Allpass Transfer Function  </a:t>
            </a:r>
            <a:r>
              <a:rPr lang="en-US" altLang="x-none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difficulty</a:t>
            </a:r>
            <a:endParaRPr lang="zh-CN" altLang="en-US" b="1" i="1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graphicFrame>
        <p:nvGraphicFramePr>
          <p:cNvPr id="29700" name="对象 29699"/>
          <p:cNvGraphicFramePr>
            <a:graphicFrameLocks noChangeAspect="1"/>
          </p:cNvGraphicFramePr>
          <p:nvPr/>
        </p:nvGraphicFramePr>
        <p:xfrm>
          <a:off x="3101975" y="4900001"/>
          <a:ext cx="358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61" r:id="rId9" imgW="3581400" imgH="914400" progId="Equation.3">
                  <p:embed/>
                </p:oleObj>
              </mc:Choice>
              <mc:Fallback>
                <p:oleObj r:id="rId9" imgW="3581400" imgH="914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1975" y="4900001"/>
                        <a:ext cx="3581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0" name="对象 29699"/>
          <p:cNvGraphicFramePr>
            <a:graphicFrameLocks noChangeAspect="1"/>
          </p:cNvGraphicFramePr>
          <p:nvPr/>
        </p:nvGraphicFramePr>
        <p:xfrm>
          <a:off x="2863850" y="1142706"/>
          <a:ext cx="3581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9" r:id="rId5" imgW="3581400" imgH="914400" progId="Equation.3">
                  <p:embed/>
                </p:oleObj>
              </mc:Choice>
              <mc:Fallback>
                <p:oleObj r:id="rId5" imgW="3581400" imgH="914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3850" y="1142706"/>
                        <a:ext cx="3581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文本框 29700"/>
          <p:cNvSpPr txBox="1"/>
          <p:nvPr/>
        </p:nvSpPr>
        <p:spPr>
          <a:xfrm>
            <a:off x="882015" y="2251861"/>
            <a:ext cx="10009311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implies that the poles and zeros of a real-coefficient allpass function exhibit mirror-image symmetry in the</a:t>
            </a:r>
            <a:r>
              <a:rPr lang="en-US" altLang="x-none" sz="28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z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-plane.</a:t>
            </a:r>
          </a:p>
        </p:txBody>
      </p:sp>
      <p:graphicFrame>
        <p:nvGraphicFramePr>
          <p:cNvPr id="29702" name="对象 29701"/>
          <p:cNvGraphicFramePr>
            <a:graphicFrameLocks noChangeAspect="1"/>
          </p:cNvGraphicFramePr>
          <p:nvPr/>
        </p:nvGraphicFramePr>
        <p:xfrm>
          <a:off x="882015" y="4164965"/>
          <a:ext cx="540448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0" r:id="rId7" imgW="6159500" imgH="1016000" progId="Equation.3">
                  <p:embed/>
                </p:oleObj>
              </mc:Choice>
              <mc:Fallback>
                <p:oleObj r:id="rId7" imgW="6159500" imgH="10160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2015" y="4164965"/>
                        <a:ext cx="5404485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" name="标题 24577"/>
          <p:cNvSpPr>
            <a:spLocks noGrp="1"/>
          </p:cNvSpPr>
          <p:nvPr>
            <p:ph type="title"/>
          </p:nvPr>
        </p:nvSpPr>
        <p:spPr>
          <a:xfrm>
            <a:off x="622935" y="0"/>
            <a:ext cx="10972800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7.1.3 Allpass Transfer Function  </a:t>
            </a:r>
            <a:r>
              <a:rPr lang="en-US" altLang="x-none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difficulty</a:t>
            </a:r>
            <a:endParaRPr lang="zh-CN" altLang="en-US" b="1" i="1" dirty="0">
              <a:latin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232233" y="5301208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A1EFB3-1B0F-446F-BCE6-4D81BB1C67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45250" y="3429000"/>
            <a:ext cx="3800475" cy="2847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5121"/>
          <p:cNvSpPr>
            <a:spLocks noGrp="1"/>
          </p:cNvSpPr>
          <p:nvPr>
            <p:ph type="title"/>
          </p:nvPr>
        </p:nvSpPr>
        <p:spPr>
          <a:xfrm>
            <a:off x="1536065" y="212090"/>
            <a:ext cx="8065135" cy="797560"/>
          </a:xfrm>
        </p:spPr>
        <p:txBody>
          <a:bodyPr anchor="ctr"/>
          <a:lstStyle/>
          <a:p>
            <a:r>
              <a:rPr lang="en-US" altLang="x-none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Types of Transfer Functions</a:t>
            </a:r>
          </a:p>
        </p:txBody>
      </p:sp>
      <p:sp>
        <p:nvSpPr>
          <p:cNvPr id="5123" name="内容占位符 5122"/>
          <p:cNvSpPr>
            <a:spLocks noGrp="1"/>
          </p:cNvSpPr>
          <p:nvPr>
            <p:ph idx="1"/>
          </p:nvPr>
        </p:nvSpPr>
        <p:spPr>
          <a:xfrm>
            <a:off x="381000" y="1169035"/>
            <a:ext cx="10375265" cy="4896485"/>
          </a:xfrm>
        </p:spPr>
        <p:txBody>
          <a:bodyPr anchor="t"/>
          <a:lstStyle/>
          <a:p>
            <a:r>
              <a:rPr lang="en-US" altLang="x-none" b="1" dirty="0">
                <a:latin typeface="Times New Roman" panose="02020603050405020304" pitchFamily="18" charset="0"/>
              </a:rPr>
              <a:t>The time-domain classification of a digital transfer function based on the length of its impulse response sequence:</a:t>
            </a:r>
          </a:p>
          <a:p>
            <a:pPr lvl="1" algn="l">
              <a:buClrTx/>
              <a:buSzTx/>
              <a:buFontTx/>
            </a:pPr>
            <a:r>
              <a:rPr lang="en-US" altLang="x-none" dirty="0">
                <a:latin typeface="Times New Roman" panose="02020603050405020304" pitchFamily="18" charset="0"/>
                <a:cs typeface="+mn-ea"/>
              </a:rPr>
              <a:t>Finite impulse response (FIR) transfer function.</a:t>
            </a:r>
          </a:p>
          <a:p>
            <a:pPr lvl="1" algn="l">
              <a:buClrTx/>
              <a:buSzTx/>
              <a:buFontTx/>
            </a:pPr>
            <a:r>
              <a:rPr lang="en-US" altLang="x-none" dirty="0">
                <a:latin typeface="Times New Roman" panose="02020603050405020304" pitchFamily="18" charset="0"/>
                <a:cs typeface="+mn-ea"/>
              </a:rPr>
              <a:t>Infinite impulse response (IIR) transfer function.</a:t>
            </a:r>
          </a:p>
          <a:p>
            <a:r>
              <a:rPr lang="en-US" altLang="x-none" dirty="0">
                <a:latin typeface="Times New Roman" panose="02020603050405020304" pitchFamily="18" charset="0"/>
                <a:sym typeface="+mn-ea"/>
              </a:rPr>
              <a:t>In the case of digital transfer functions with frequency-selective frequency responses, there are two types of  classifications:</a:t>
            </a:r>
            <a:endParaRPr lang="en-US" altLang="x-none" b="1" dirty="0">
              <a:latin typeface="Times New Roman" panose="02020603050405020304" pitchFamily="18" charset="0"/>
            </a:endParaRPr>
          </a:p>
          <a:p>
            <a:pPr lvl="1"/>
            <a:r>
              <a:rPr lang="en-US" altLang="x-none" dirty="0">
                <a:latin typeface="Times New Roman" panose="02020603050405020304" pitchFamily="18" charset="0"/>
                <a:sym typeface="+mn-ea"/>
              </a:rPr>
              <a:t> Classification based on the shape of the magnitude function |H(e</a:t>
            </a:r>
            <a:r>
              <a:rPr lang="en-US" altLang="x-none" baseline="30000" dirty="0">
                <a:latin typeface="Times New Roman" panose="02020603050405020304" pitchFamily="18" charset="0"/>
                <a:sym typeface="+mn-ea"/>
              </a:rPr>
              <a:t>i</a:t>
            </a:r>
            <a:r>
              <a:rPr lang="en-US" altLang="x-none" baseline="30000" dirty="0">
                <a:latin typeface="Times New Roman" panose="02020603050405020304" pitchFamily="18" charset="0"/>
                <a:sym typeface="Symbol" panose="05050102010706020507" pitchFamily="2" charset="2"/>
              </a:rPr>
              <a:t></a:t>
            </a:r>
            <a:r>
              <a:rPr lang="en-US" altLang="x-none" dirty="0">
                <a:latin typeface="Times New Roman" panose="02020603050405020304" pitchFamily="18" charset="0"/>
                <a:sym typeface="Symbol" panose="05050102010706020507" pitchFamily="2" charset="2"/>
              </a:rPr>
              <a:t>)|.</a:t>
            </a:r>
            <a:r>
              <a:rPr lang="en-US" altLang="x-none" dirty="0">
                <a:latin typeface="Times New Roman" panose="02020603050405020304" pitchFamily="18" charset="0"/>
                <a:sym typeface="+mn-ea"/>
              </a:rPr>
              <a:t> </a:t>
            </a:r>
            <a:endParaRPr lang="en-US" altLang="x-none" b="1" dirty="0">
              <a:latin typeface="Times New Roman" panose="02020603050405020304" pitchFamily="18" charset="0"/>
            </a:endParaRPr>
          </a:p>
          <a:p>
            <a:pPr lvl="1"/>
            <a:r>
              <a:rPr lang="en-US" altLang="x-none" dirty="0">
                <a:latin typeface="Times New Roman" panose="02020603050405020304" pitchFamily="18" charset="0"/>
                <a:sym typeface="+mn-ea"/>
              </a:rPr>
              <a:t> Classification based on the form of the phase function </a:t>
            </a:r>
            <a:r>
              <a:rPr lang="en-US" altLang="x-none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θ</a:t>
            </a:r>
            <a:r>
              <a:rPr lang="en-US" altLang="x-none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x-none" dirty="0">
                <a:latin typeface="Times New Roman" panose="02020603050405020304" pitchFamily="18" charset="0"/>
                <a:sym typeface="Symbol" panose="05050102010706020507" pitchFamily="2" charset="2"/>
              </a:rPr>
              <a:t></a:t>
            </a:r>
            <a:r>
              <a:rPr lang="en-US" altLang="x-none" dirty="0">
                <a:latin typeface="Times New Roman" panose="02020603050405020304" pitchFamily="18" charset="0"/>
                <a:sym typeface="+mn-ea"/>
              </a:rPr>
              <a:t>).</a:t>
            </a:r>
            <a:endParaRPr lang="en-US" altLang="x-none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内容占位符 30722"/>
          <p:cNvSpPr>
            <a:spLocks noGrp="1"/>
          </p:cNvSpPr>
          <p:nvPr>
            <p:ph idx="1"/>
          </p:nvPr>
        </p:nvSpPr>
        <p:spPr>
          <a:xfrm>
            <a:off x="767080" y="1268730"/>
            <a:ext cx="8395970" cy="762000"/>
          </a:xfrm>
        </p:spPr>
        <p:txBody>
          <a:bodyPr anchor="t"/>
          <a:lstStyle/>
          <a:p>
            <a:r>
              <a:rPr lang="en-US" altLang="x-none" sz="3200" b="1" dirty="0">
                <a:latin typeface="Times New Roman" panose="02020603050405020304" pitchFamily="18" charset="0"/>
              </a:rPr>
              <a:t>To show that  |A</a:t>
            </a:r>
            <a:r>
              <a:rPr lang="en-US" altLang="x-none" sz="3200" b="1" baseline="-25000" dirty="0">
                <a:latin typeface="Times New Roman" panose="02020603050405020304" pitchFamily="18" charset="0"/>
              </a:rPr>
              <a:t>M</a:t>
            </a:r>
            <a:r>
              <a:rPr lang="en-US" altLang="x-none" sz="3200" b="1" dirty="0">
                <a:latin typeface="Times New Roman" panose="02020603050405020304" pitchFamily="18" charset="0"/>
              </a:rPr>
              <a:t>(e</a:t>
            </a:r>
            <a:r>
              <a:rPr lang="en-US" altLang="x-none" sz="3200" b="1" baseline="30000" dirty="0">
                <a:latin typeface="Times New Roman" panose="02020603050405020304" pitchFamily="18" charset="0"/>
              </a:rPr>
              <a:t>j</a:t>
            </a:r>
            <a:r>
              <a:rPr lang="el-GR" altLang="en-US" sz="3200" b="1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sz="3200" b="1" dirty="0">
                <a:latin typeface="Times New Roman" panose="02020603050405020304" pitchFamily="18" charset="0"/>
                <a:ea typeface="Gungsuh" panose="02030600000101010101" pitchFamily="2" charset="-127"/>
              </a:rPr>
              <a:t>)|=1</a:t>
            </a:r>
            <a:r>
              <a:rPr lang="en-US" altLang="x-none" sz="3200" b="1" dirty="0">
                <a:latin typeface="Times New Roman" panose="02020603050405020304" pitchFamily="18" charset="0"/>
              </a:rPr>
              <a:t> we observe that:</a:t>
            </a:r>
          </a:p>
          <a:p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30724" name="对象 30723"/>
          <p:cNvGraphicFramePr>
            <a:graphicFrameLocks noChangeAspect="1"/>
          </p:cNvGraphicFramePr>
          <p:nvPr/>
        </p:nvGraphicFramePr>
        <p:xfrm>
          <a:off x="2999264" y="1960880"/>
          <a:ext cx="353218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3" r:id="rId4" imgW="3505200" imgH="889000" progId="Equation.DSMT4">
                  <p:embed/>
                </p:oleObj>
              </mc:Choice>
              <mc:Fallback>
                <p:oleObj r:id="rId4" imgW="3505200" imgH="8890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99264" y="1960880"/>
                        <a:ext cx="3532188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文本框 30724"/>
          <p:cNvSpPr txBox="1"/>
          <p:nvPr/>
        </p:nvSpPr>
        <p:spPr>
          <a:xfrm>
            <a:off x="767080" y="2974727"/>
            <a:ext cx="2664624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20000"/>
              </a:spcBef>
              <a:buChar char="•"/>
            </a:pP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Therefore:</a:t>
            </a:r>
          </a:p>
        </p:txBody>
      </p:sp>
      <p:graphicFrame>
        <p:nvGraphicFramePr>
          <p:cNvPr id="30726" name="对象 30725"/>
          <p:cNvGraphicFramePr>
            <a:graphicFrameLocks noChangeAspect="1"/>
          </p:cNvGraphicFramePr>
          <p:nvPr/>
        </p:nvGraphicFramePr>
        <p:xfrm>
          <a:off x="2207260" y="3645535"/>
          <a:ext cx="6172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4" r:id="rId6" imgW="6172200" imgH="889000" progId="Equation.DSMT4">
                  <p:embed/>
                </p:oleObj>
              </mc:Choice>
              <mc:Fallback>
                <p:oleObj r:id="rId6" imgW="6172200" imgH="8890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07260" y="3645535"/>
                        <a:ext cx="6172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文本框 30726"/>
          <p:cNvSpPr txBox="1"/>
          <p:nvPr/>
        </p:nvSpPr>
        <p:spPr>
          <a:xfrm>
            <a:off x="982980" y="4581525"/>
            <a:ext cx="6985000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Hence:</a:t>
            </a:r>
          </a:p>
        </p:txBody>
      </p:sp>
      <p:graphicFrame>
        <p:nvGraphicFramePr>
          <p:cNvPr id="30728" name="对象 30727"/>
          <p:cNvGraphicFramePr>
            <a:graphicFrameLocks noChangeAspect="1"/>
          </p:cNvGraphicFramePr>
          <p:nvPr/>
        </p:nvGraphicFramePr>
        <p:xfrm>
          <a:off x="2495550" y="5301615"/>
          <a:ext cx="5791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05" r:id="rId8" imgW="6159500" imgH="698500" progId="Equation.DSMT4">
                  <p:embed/>
                </p:oleObj>
              </mc:Choice>
              <mc:Fallback>
                <p:oleObj r:id="rId8" imgW="6159500" imgH="6985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95550" y="5301615"/>
                        <a:ext cx="5791200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" name="标题 24577"/>
          <p:cNvSpPr>
            <a:spLocks noGrp="1"/>
          </p:cNvSpPr>
          <p:nvPr>
            <p:ph type="title"/>
          </p:nvPr>
        </p:nvSpPr>
        <p:spPr>
          <a:xfrm>
            <a:off x="622935" y="0"/>
            <a:ext cx="10972800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7.1.3 Allpass Transfer Function</a:t>
            </a:r>
            <a:endParaRPr lang="zh-CN" altLang="en-US" b="1" i="1" dirty="0">
              <a:latin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  <p:bldP spid="30725" grpId="0" build="p"/>
      <p:bldP spid="3072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9496" y="72384"/>
            <a:ext cx="7915275" cy="93662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Figure below shows the principal value of the phase of the 3rd-order </a:t>
            </a:r>
            <a:r>
              <a:rPr lang="en-US" altLang="zh-CN" dirty="0" err="1">
                <a:latin typeface="Times New Roman" panose="02020603050405020304" pitchFamily="18" charset="0"/>
              </a:rPr>
              <a:t>allpass</a:t>
            </a:r>
            <a:r>
              <a:rPr lang="en-US" altLang="zh-CN" dirty="0">
                <a:latin typeface="Times New Roman" panose="02020603050405020304" pitchFamily="18" charset="0"/>
              </a:rPr>
              <a:t> function:</a:t>
            </a:r>
          </a:p>
        </p:txBody>
      </p:sp>
      <p:graphicFrame>
        <p:nvGraphicFramePr>
          <p:cNvPr id="107524" name="Object 4"/>
          <p:cNvGraphicFramePr>
            <a:graphicFrameLocks noChangeAspect="1"/>
          </p:cNvGraphicFramePr>
          <p:nvPr/>
        </p:nvGraphicFramePr>
        <p:xfrm>
          <a:off x="2999656" y="1212209"/>
          <a:ext cx="56165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52" name="Equation" r:id="rId3" imgW="6159500" imgH="1016000" progId="Equation.3">
                  <p:embed/>
                </p:oleObj>
              </mc:Choice>
              <mc:Fallback>
                <p:oleObj name="Equation" r:id="rId3" imgW="6159500" imgH="1016000" progId="Equation.3">
                  <p:embed/>
                  <p:pic>
                    <p:nvPicPr>
                      <p:cNvPr id="0" name="图片 46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656" y="1212209"/>
                        <a:ext cx="56165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30" name="Rectangle 10"/>
          <p:cNvSpPr>
            <a:spLocks noChangeArrowheads="1"/>
          </p:cNvSpPr>
          <p:nvPr/>
        </p:nvSpPr>
        <p:spPr bwMode="auto">
          <a:xfrm>
            <a:off x="1847528" y="5373216"/>
            <a:ext cx="84963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Note: The phase function of any arbitrary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causal stable allpass</a:t>
            </a:r>
            <a:r>
              <a:rPr lang="en-US" altLang="zh-CN" sz="2800" b="1">
                <a:latin typeface="Times New Roman" panose="02020603050405020304" pitchFamily="18" charset="0"/>
              </a:rPr>
              <a:t> function is a 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continuous function of </a:t>
            </a:r>
            <a:r>
              <a:rPr lang="el-GR" altLang="zh-CN" sz="2800" b="1">
                <a:solidFill>
                  <a:schemeClr val="tx2"/>
                </a:solidFill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zh-CN" sz="2800" b="1">
                <a:latin typeface="Times New Roman" panose="02020603050405020304" pitchFamily="18" charset="0"/>
                <a:ea typeface="Gungsuh" panose="02030600000101010101" pitchFamily="2" charset="-127"/>
              </a:rPr>
              <a:t>.</a:t>
            </a:r>
          </a:p>
        </p:txBody>
      </p:sp>
      <p:pic>
        <p:nvPicPr>
          <p:cNvPr id="43013" name="Picture 12" descr="7_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64" y="2342509"/>
            <a:ext cx="3960813" cy="296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13" descr="7_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115" y="2342509"/>
            <a:ext cx="3959225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  <p:bldP spid="10753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内容占位符 31746"/>
          <p:cNvSpPr>
            <a:spLocks noGrp="1"/>
          </p:cNvSpPr>
          <p:nvPr>
            <p:ph idx="1"/>
          </p:nvPr>
        </p:nvSpPr>
        <p:spPr>
          <a:xfrm>
            <a:off x="839470" y="1196975"/>
            <a:ext cx="7772400" cy="4114800"/>
          </a:xfrm>
        </p:spPr>
        <p:txBody>
          <a:bodyPr anchor="t"/>
          <a:lstStyle/>
          <a:p>
            <a:pPr marL="609600" indent="-609600">
              <a:lnSpc>
                <a:spcPct val="90000"/>
              </a:lnSpc>
            </a:pPr>
            <a:r>
              <a:rPr lang="en-US" altLang="x-none" sz="3200" b="1" dirty="0">
                <a:latin typeface="Times New Roman" panose="02020603050405020304" pitchFamily="18" charset="0"/>
              </a:rPr>
              <a:t>Properties:</a:t>
            </a:r>
          </a:p>
          <a:p>
            <a:pPr marL="609600" indent="-609600">
              <a:lnSpc>
                <a:spcPct val="90000"/>
              </a:lnSpc>
              <a:buAutoNum type="arabicParenBoth"/>
            </a:pPr>
            <a:r>
              <a:rPr lang="en-US" altLang="x-none" sz="3200" b="1" dirty="0">
                <a:latin typeface="Times New Roman" panose="02020603050405020304" pitchFamily="18" charset="0"/>
              </a:rPr>
              <a:t>A causal stable real-coefficient allpass transfer function is a lossless bounded real (LBR) function or, equivalently, a causal stable allpass filter is a lossless structure.</a:t>
            </a:r>
          </a:p>
          <a:p>
            <a:pPr marL="609600" indent="-609600">
              <a:lnSpc>
                <a:spcPct val="90000"/>
              </a:lnSpc>
              <a:buAutoNum type="arabicParenBoth"/>
            </a:pPr>
            <a:r>
              <a:rPr lang="en-US" altLang="x-none" sz="3200" b="1" dirty="0">
                <a:latin typeface="Times New Roman" panose="02020603050405020304" pitchFamily="18" charset="0"/>
              </a:rPr>
              <a:t>The magnitude function of a stable allpass function </a:t>
            </a:r>
            <a:r>
              <a:rPr lang="en-US" altLang="x-none" sz="3200" b="1" i="1" dirty="0">
                <a:latin typeface="Times New Roman" panose="02020603050405020304" pitchFamily="18" charset="0"/>
              </a:rPr>
              <a:t>A</a:t>
            </a:r>
            <a:r>
              <a:rPr lang="en-US" altLang="x-none" sz="3200" b="1" dirty="0">
                <a:latin typeface="Times New Roman" panose="02020603050405020304" pitchFamily="18" charset="0"/>
              </a:rPr>
              <a:t>(</a:t>
            </a:r>
            <a:r>
              <a:rPr lang="en-US" altLang="x-none" sz="3200" b="1" i="1" dirty="0">
                <a:latin typeface="Times New Roman" panose="02020603050405020304" pitchFamily="18" charset="0"/>
              </a:rPr>
              <a:t>z</a:t>
            </a:r>
            <a:r>
              <a:rPr lang="en-US" altLang="x-none" sz="3200" b="1" dirty="0">
                <a:latin typeface="Times New Roman" panose="02020603050405020304" pitchFamily="18" charset="0"/>
              </a:rPr>
              <a:t>) satisfies: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1748" name="对象 31747"/>
          <p:cNvGraphicFramePr>
            <a:graphicFrameLocks noChangeAspect="1"/>
          </p:cNvGraphicFramePr>
          <p:nvPr/>
        </p:nvGraphicFramePr>
        <p:xfrm>
          <a:off x="6816090" y="4725670"/>
          <a:ext cx="31242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6" r:id="rId4" imgW="3365500" imgH="1600200" progId="Equation.3">
                  <p:embed/>
                </p:oleObj>
              </mc:Choice>
              <mc:Fallback>
                <p:oleObj r:id="rId4" imgW="3365500" imgH="1600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16090" y="4725670"/>
                        <a:ext cx="3124200" cy="148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7" name="标题 24577"/>
          <p:cNvSpPr>
            <a:spLocks noGrp="1"/>
          </p:cNvSpPr>
          <p:nvPr>
            <p:ph type="title"/>
          </p:nvPr>
        </p:nvSpPr>
        <p:spPr>
          <a:xfrm>
            <a:off x="622935" y="0"/>
            <a:ext cx="10972800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7.1.3 Allpass Transfer Function</a:t>
            </a:r>
            <a:endParaRPr lang="zh-CN" altLang="en-US" b="1" i="1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251273" y="5311775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内容占位符 32770"/>
          <p:cNvSpPr>
            <a:spLocks noGrp="1"/>
          </p:cNvSpPr>
          <p:nvPr>
            <p:ph idx="1"/>
          </p:nvPr>
        </p:nvSpPr>
        <p:spPr>
          <a:xfrm>
            <a:off x="911225" y="1196975"/>
            <a:ext cx="8624570" cy="1143000"/>
          </a:xfrm>
        </p:spPr>
        <p:txBody>
          <a:bodyPr anchor="t"/>
          <a:lstStyle/>
          <a:p>
            <a:pPr>
              <a:buNone/>
            </a:pPr>
            <a:r>
              <a:rPr lang="en-US" altLang="x-none" sz="3200" b="1" dirty="0">
                <a:latin typeface="Times New Roman" panose="02020603050405020304" pitchFamily="18" charset="0"/>
              </a:rPr>
              <a:t>(3)  Let </a:t>
            </a:r>
            <a:r>
              <a:rPr lang="el-GR" altLang="en-US" sz="3200" b="1" dirty="0">
                <a:latin typeface="Microsoft Sans Serif" panose="020B0604020202020204" pitchFamily="2" charset="0"/>
                <a:ea typeface="Microsoft Sans Serif" panose="020B0604020202020204" pitchFamily="2" charset="0"/>
              </a:rPr>
              <a:t>τ</a:t>
            </a:r>
            <a:r>
              <a:rPr lang="en-US" altLang="x-none" sz="3200" b="1" baseline="-25000" dirty="0">
                <a:latin typeface="Microsoft Sans Serif" panose="020B0604020202020204" pitchFamily="2" charset="0"/>
                <a:ea typeface="Microsoft Sans Serif" panose="020B0604020202020204" pitchFamily="2" charset="0"/>
              </a:rPr>
              <a:t>g</a:t>
            </a:r>
            <a:r>
              <a:rPr lang="en-US" altLang="x-none" sz="3200" b="1" dirty="0">
                <a:latin typeface="Microsoft Sans Serif" panose="020B0604020202020204" pitchFamily="2" charset="0"/>
                <a:ea typeface="Gungsuh" panose="02030600000101010101" pitchFamily="2" charset="-127"/>
              </a:rPr>
              <a:t>(</a:t>
            </a:r>
            <a:r>
              <a:rPr lang="el-GR" altLang="en-US" sz="3200" b="1" dirty="0">
                <a:latin typeface="Microsoft Sans Serif" panose="020B0604020202020204" pitchFamily="2" charset="0"/>
                <a:ea typeface="Gungsuh" panose="02030600000101010101" pitchFamily="2" charset="-127"/>
              </a:rPr>
              <a:t>ω</a:t>
            </a:r>
            <a:r>
              <a:rPr lang="en-US" altLang="x-none" sz="3200" b="1" dirty="0">
                <a:latin typeface="Microsoft Sans Serif" panose="020B0604020202020204" pitchFamily="2" charset="0"/>
                <a:ea typeface="Gungsuh" panose="02030600000101010101" pitchFamily="2" charset="-127"/>
              </a:rPr>
              <a:t>)</a:t>
            </a:r>
            <a:r>
              <a:rPr lang="en-US" altLang="x-none" sz="3200" b="1" dirty="0">
                <a:latin typeface="Times New Roman" panose="02020603050405020304" pitchFamily="18" charset="0"/>
              </a:rPr>
              <a:t> denote the group delay function of an allpass filter </a:t>
            </a:r>
            <a:r>
              <a:rPr lang="en-US" altLang="x-none" sz="3200" b="1" i="1" dirty="0">
                <a:latin typeface="Times New Roman" panose="02020603050405020304" pitchFamily="18" charset="0"/>
              </a:rPr>
              <a:t>A</a:t>
            </a:r>
            <a:r>
              <a:rPr lang="en-US" altLang="x-none" sz="3200" b="1" dirty="0">
                <a:latin typeface="Times New Roman" panose="02020603050405020304" pitchFamily="18" charset="0"/>
              </a:rPr>
              <a:t>(</a:t>
            </a:r>
            <a:r>
              <a:rPr lang="en-US" altLang="x-none" sz="3200" b="1" i="1" dirty="0">
                <a:latin typeface="Times New Roman" panose="02020603050405020304" pitchFamily="18" charset="0"/>
              </a:rPr>
              <a:t>z</a:t>
            </a:r>
            <a:r>
              <a:rPr lang="en-US" altLang="x-none" sz="3200" b="1" dirty="0">
                <a:latin typeface="Times New Roman" panose="02020603050405020304" pitchFamily="18" charset="0"/>
              </a:rPr>
              <a:t>), i.e.,</a:t>
            </a:r>
            <a:endParaRPr lang="zh-CN" altLang="en-US" sz="3200" dirty="0">
              <a:latin typeface="Times New Roman" panose="02020603050405020304" pitchFamily="18" charset="0"/>
            </a:endParaRPr>
          </a:p>
          <a:p>
            <a:endParaRPr lang="zh-CN" altLang="en-US" sz="3200" dirty="0"/>
          </a:p>
        </p:txBody>
      </p:sp>
      <p:graphicFrame>
        <p:nvGraphicFramePr>
          <p:cNvPr id="32772" name="对象 32771"/>
          <p:cNvGraphicFramePr>
            <a:graphicFrameLocks noChangeAspect="1"/>
          </p:cNvGraphicFramePr>
          <p:nvPr/>
        </p:nvGraphicFramePr>
        <p:xfrm>
          <a:off x="3287078" y="2421255"/>
          <a:ext cx="29622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0" r:id="rId4" imgW="1324610" imgH="394970" progId="Equation.DSMT4">
                  <p:embed/>
                </p:oleObj>
              </mc:Choice>
              <mc:Fallback>
                <p:oleObj r:id="rId4" imgW="1324610" imgH="39497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87078" y="2421255"/>
                        <a:ext cx="2962275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文本框 32772"/>
          <p:cNvSpPr txBox="1"/>
          <p:nvPr/>
        </p:nvSpPr>
        <p:spPr>
          <a:xfrm>
            <a:off x="1127125" y="3501390"/>
            <a:ext cx="8721090" cy="2042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unwrapped phase function </a:t>
            </a:r>
            <a:r>
              <a:rPr lang="el-GR" altLang="en-US" sz="2800" b="1" dirty="0">
                <a:solidFill>
                  <a:srgbClr val="3366CC"/>
                </a:solidFill>
                <a:latin typeface="Gulim" panose="020B0600000101010101" pitchFamily="2" charset="-127"/>
                <a:ea typeface="Gulim" panose="020B0600000101010101" pitchFamily="2" charset="-127"/>
              </a:rPr>
              <a:t>θ</a:t>
            </a:r>
            <a:r>
              <a:rPr lang="en-US" altLang="x-none" sz="2800" b="1" baseline="-25000" dirty="0">
                <a:solidFill>
                  <a:srgbClr val="3366CC"/>
                </a:solidFill>
                <a:latin typeface="Gulim" panose="020B0600000101010101" pitchFamily="2" charset="-127"/>
                <a:ea typeface="Gulim" panose="020B0600000101010101" pitchFamily="2" charset="-127"/>
              </a:rPr>
              <a:t>c</a:t>
            </a:r>
            <a:r>
              <a:rPr lang="en-US" altLang="x-none" sz="2800" b="1" dirty="0">
                <a:solidFill>
                  <a:srgbClr val="3366CC"/>
                </a:solidFill>
                <a:latin typeface="Gulim" panose="020B0600000101010101" pitchFamily="2" charset="-127"/>
                <a:ea typeface="Gulim" panose="020B0600000101010101" pitchFamily="2" charset="-127"/>
              </a:rPr>
              <a:t>(</a:t>
            </a:r>
            <a:r>
              <a:rPr lang="el-GR" altLang="en-US" sz="2800" b="1" dirty="0">
                <a:solidFill>
                  <a:srgbClr val="3366CC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ω</a:t>
            </a:r>
            <a:r>
              <a:rPr lang="en-US" altLang="x-none" sz="2800" b="1" dirty="0">
                <a:solidFill>
                  <a:srgbClr val="3366CC"/>
                </a:solidFill>
                <a:latin typeface="Gungsuh" panose="02030600000101010101" pitchFamily="2" charset="-127"/>
                <a:ea typeface="Gungsuh" panose="02030600000101010101" pitchFamily="2" charset="-127"/>
              </a:rPr>
              <a:t>)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 a stable allpass function is a </a:t>
            </a:r>
            <a:r>
              <a:rPr lang="en-US" altLang="x-none" sz="32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monotonically decreasing function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 </a:t>
            </a:r>
            <a:r>
              <a:rPr lang="en-US" altLang="x-none" sz="3200" b="1" dirty="0">
                <a:solidFill>
                  <a:srgbClr val="3366CC"/>
                </a:solidFill>
                <a:latin typeface="Symbol" panose="05050102010706020507" pitchFamily="2" charset="2"/>
                <a:ea typeface="宋体" panose="02010600030101010101" pitchFamily="2" charset="-122"/>
              </a:rPr>
              <a:t>w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so that </a:t>
            </a:r>
            <a:r>
              <a:rPr lang="el-GR" altLang="en-US" sz="3200" b="1" dirty="0">
                <a:solidFill>
                  <a:srgbClr val="3366CC"/>
                </a:solidFill>
                <a:latin typeface="Microsoft Sans Serif" panose="020B0604020202020204" pitchFamily="2" charset="0"/>
                <a:ea typeface="Microsoft Sans Serif" panose="020B0604020202020204" pitchFamily="2" charset="0"/>
              </a:rPr>
              <a:t>τ</a:t>
            </a:r>
            <a:r>
              <a:rPr lang="en-US" altLang="x-none" sz="3200" b="1" baseline="-25000" dirty="0">
                <a:solidFill>
                  <a:srgbClr val="3366CC"/>
                </a:solidFill>
                <a:latin typeface="Microsoft Sans Serif" panose="020B0604020202020204" pitchFamily="2" charset="0"/>
                <a:ea typeface="Microsoft Sans Serif" panose="020B0604020202020204" pitchFamily="2" charset="0"/>
              </a:rPr>
              <a:t>g</a:t>
            </a:r>
            <a:r>
              <a:rPr lang="en-US" altLang="x-none" sz="3200" b="1" dirty="0">
                <a:solidFill>
                  <a:srgbClr val="3366CC"/>
                </a:solidFill>
                <a:latin typeface="Microsoft Sans Serif" panose="020B0604020202020204" pitchFamily="2" charset="0"/>
                <a:ea typeface="Gungsuh" panose="02030600000101010101" pitchFamily="2" charset="-127"/>
              </a:rPr>
              <a:t>(</a:t>
            </a:r>
            <a:r>
              <a:rPr lang="el-GR" altLang="en-US" sz="3200" b="1" dirty="0">
                <a:solidFill>
                  <a:srgbClr val="3366CC"/>
                </a:solidFill>
                <a:latin typeface="Microsoft Sans Serif" panose="020B0604020202020204" pitchFamily="2" charset="0"/>
                <a:ea typeface="Gungsuh" panose="02030600000101010101" pitchFamily="2" charset="-127"/>
              </a:rPr>
              <a:t>ω</a:t>
            </a:r>
            <a:r>
              <a:rPr lang="en-US" altLang="x-none" sz="3200" b="1" dirty="0">
                <a:solidFill>
                  <a:srgbClr val="3366CC"/>
                </a:solidFill>
                <a:latin typeface="Microsoft Sans Serif" panose="020B0604020202020204" pitchFamily="2" charset="0"/>
                <a:ea typeface="Gungsuh" panose="02030600000101010101" pitchFamily="2" charset="-127"/>
              </a:rPr>
              <a:t>)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is </a:t>
            </a:r>
            <a:r>
              <a:rPr lang="en-US" altLang="x-none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everywhere </a:t>
            </a:r>
            <a:r>
              <a:rPr lang="en-US" altLang="x-none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positive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in the range 0 &lt; </a:t>
            </a:r>
            <a:r>
              <a:rPr lang="en-US" altLang="x-none" sz="3200" b="1" dirty="0">
                <a:solidFill>
                  <a:srgbClr val="3366CC"/>
                </a:solidFill>
                <a:latin typeface="Symbol" panose="05050102010706020507" pitchFamily="2" charset="2"/>
                <a:ea typeface="宋体" panose="02010600030101010101" pitchFamily="2" charset="-122"/>
              </a:rPr>
              <a:t>w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</a:t>
            </a:r>
            <a:r>
              <a:rPr lang="en-US" altLang="x-none" sz="3200" b="1" dirty="0">
                <a:solidFill>
                  <a:srgbClr val="3366CC"/>
                </a:solidFill>
                <a:latin typeface="Symbol" panose="05050102010706020507" pitchFamily="2" charset="2"/>
                <a:ea typeface="宋体" panose="02010600030101010101" pitchFamily="2" charset="-122"/>
              </a:rPr>
              <a:t>p.</a:t>
            </a:r>
          </a:p>
        </p:txBody>
      </p:sp>
      <p:sp>
        <p:nvSpPr>
          <p:cNvPr id="24577" name="标题 24577"/>
          <p:cNvSpPr>
            <a:spLocks noGrp="1"/>
          </p:cNvSpPr>
          <p:nvPr>
            <p:ph type="title"/>
          </p:nvPr>
        </p:nvSpPr>
        <p:spPr>
          <a:xfrm>
            <a:off x="622935" y="0"/>
            <a:ext cx="10972800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7.1.3 Allpass Transfer Function</a:t>
            </a:r>
            <a:endParaRPr lang="zh-CN" altLang="en-US" b="1" i="1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  <p:bldP spid="3277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33793"/>
          <p:cNvSpPr>
            <a:spLocks noGrp="1"/>
          </p:cNvSpPr>
          <p:nvPr>
            <p:ph type="title"/>
          </p:nvPr>
        </p:nvSpPr>
        <p:spPr>
          <a:xfrm>
            <a:off x="839470" y="0"/>
            <a:ext cx="10972800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Application of </a:t>
            </a:r>
            <a:r>
              <a:rPr lang="en-US" altLang="x-none" b="1" i="1" dirty="0" err="1">
                <a:latin typeface="Times New Roman" panose="02020603050405020304" pitchFamily="18" charset="0"/>
              </a:rPr>
              <a:t>allpass</a:t>
            </a:r>
            <a:r>
              <a:rPr lang="en-US" altLang="x-none" b="1" i="1" dirty="0">
                <a:latin typeface="Times New Roman" panose="02020603050405020304" pitchFamily="18" charset="0"/>
              </a:rPr>
              <a:t> system</a:t>
            </a:r>
            <a:endParaRPr lang="zh-CN" altLang="en-US" b="1" i="1" dirty="0">
              <a:latin typeface="Times New Roman" panose="02020603050405020304" pitchFamily="18" charset="0"/>
            </a:endParaRPr>
          </a:p>
        </p:txBody>
      </p:sp>
      <p:sp>
        <p:nvSpPr>
          <p:cNvPr id="33795" name="内容占位符 33794"/>
          <p:cNvSpPr>
            <a:spLocks noGrp="1"/>
          </p:cNvSpPr>
          <p:nvPr>
            <p:ph idx="1"/>
          </p:nvPr>
        </p:nvSpPr>
        <p:spPr>
          <a:xfrm>
            <a:off x="1055370" y="1196975"/>
            <a:ext cx="9577134" cy="4248249"/>
          </a:xfrm>
        </p:spPr>
        <p:txBody>
          <a:bodyPr anchor="t"/>
          <a:lstStyle/>
          <a:p>
            <a:r>
              <a:rPr lang="en-US" altLang="x-none" sz="3200" b="1" dirty="0">
                <a:latin typeface="Times New Roman" panose="02020603050405020304" pitchFamily="18" charset="0"/>
              </a:rPr>
              <a:t>Any causal stable system can be denoted as: H(z)=H</a:t>
            </a:r>
            <a:r>
              <a:rPr lang="en-US" altLang="x-none" sz="3200" b="1" baseline="-25000" dirty="0">
                <a:latin typeface="Times New Roman" panose="02020603050405020304" pitchFamily="18" charset="0"/>
              </a:rPr>
              <a:t>min</a:t>
            </a:r>
            <a:r>
              <a:rPr lang="en-US" altLang="x-none" sz="3200" b="1" dirty="0">
                <a:latin typeface="Times New Roman" panose="02020603050405020304" pitchFamily="18" charset="0"/>
              </a:rPr>
              <a:t>(z)A(z)</a:t>
            </a:r>
          </a:p>
          <a:p>
            <a:pPr>
              <a:buNone/>
            </a:pPr>
            <a:r>
              <a:rPr lang="en-US" altLang="x-none" sz="3200" b="1" dirty="0">
                <a:latin typeface="Times New Roman" panose="02020603050405020304" pitchFamily="18" charset="0"/>
              </a:rPr>
              <a:t>    Where H</a:t>
            </a:r>
            <a:r>
              <a:rPr lang="en-US" altLang="x-none" sz="3200" b="1" baseline="-25000" dirty="0">
                <a:latin typeface="Times New Roman" panose="02020603050405020304" pitchFamily="18" charset="0"/>
              </a:rPr>
              <a:t>min</a:t>
            </a:r>
            <a:r>
              <a:rPr lang="en-US" altLang="x-none" sz="3200" b="1" dirty="0">
                <a:latin typeface="Times New Roman" panose="02020603050405020304" pitchFamily="18" charset="0"/>
              </a:rPr>
              <a:t>(z) is a minimum phase-delay system.</a:t>
            </a:r>
          </a:p>
          <a:p>
            <a:r>
              <a:rPr lang="en-US" altLang="x-none" sz="3200" b="1" dirty="0">
                <a:latin typeface="Times New Roman" panose="02020603050405020304" pitchFamily="18" charset="0"/>
              </a:rPr>
              <a:t>Use allpass system to help design stable filters.</a:t>
            </a:r>
          </a:p>
          <a:p>
            <a:r>
              <a:rPr lang="en-US" altLang="x-none" sz="3200" b="1" dirty="0">
                <a:latin typeface="Times New Roman" panose="02020603050405020304" pitchFamily="18" charset="0"/>
              </a:rPr>
              <a:t>Use allpass system to help design linear phase system.</a:t>
            </a:r>
          </a:p>
          <a:p>
            <a:r>
              <a:rPr lang="en-US" altLang="x-none" sz="3200" b="1" dirty="0">
                <a:latin typeface="Times New Roman" panose="02020603050405020304" pitchFamily="18" charset="0"/>
              </a:rPr>
              <a:t>A simple example. (</a:t>
            </a:r>
            <a:r>
              <a:rPr lang="en-US" altLang="zh-CN" sz="3200" dirty="0">
                <a:latin typeface="Times New Roman" panose="02020603050405020304" pitchFamily="18" charset="0"/>
              </a:rPr>
              <a:t>delay equalizer </a:t>
            </a:r>
            <a:r>
              <a:rPr lang="en-US" altLang="x-none" sz="3200" b="1" dirty="0">
                <a:latin typeface="Times New Roman" panose="02020603050405020304" pitchFamily="18" charset="0"/>
              </a:rPr>
              <a:t>Fig 7.7, 7.8)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4817"/>
          <p:cNvSpPr>
            <a:spLocks noGrp="1"/>
          </p:cNvSpPr>
          <p:nvPr>
            <p:ph type="title"/>
          </p:nvPr>
        </p:nvSpPr>
        <p:spPr>
          <a:xfrm>
            <a:off x="982980" y="53975"/>
            <a:ext cx="8905240" cy="1143000"/>
          </a:xfrm>
        </p:spPr>
        <p:txBody>
          <a:bodyPr anchor="ctr"/>
          <a:lstStyle/>
          <a:p>
            <a:r>
              <a:rPr lang="zh-CN" altLang="en-US" sz="3600" b="1" i="1" dirty="0">
                <a:latin typeface="Times New Roman" panose="02020603050405020304" pitchFamily="18" charset="0"/>
              </a:rPr>
              <a:t>7.2 </a:t>
            </a:r>
            <a:r>
              <a:rPr lang="en-US" altLang="x-none" sz="3600" b="1" i="1" dirty="0">
                <a:latin typeface="Times New Roman" panose="02020603050405020304" pitchFamily="18" charset="0"/>
              </a:rPr>
              <a:t>Transfer Function Classification Based on Phase Characteristic</a:t>
            </a:r>
          </a:p>
        </p:txBody>
      </p:sp>
      <p:sp>
        <p:nvSpPr>
          <p:cNvPr id="34818" name="文本占位符 34818"/>
          <p:cNvSpPr>
            <a:spLocks noGrp="1"/>
          </p:cNvSpPr>
          <p:nvPr>
            <p:ph idx="1"/>
          </p:nvPr>
        </p:nvSpPr>
        <p:spPr>
          <a:xfrm>
            <a:off x="982980" y="1196658"/>
            <a:ext cx="7772400" cy="4322762"/>
          </a:xfrm>
        </p:spPr>
        <p:txBody>
          <a:bodyPr anchor="t"/>
          <a:lstStyle/>
          <a:p>
            <a:pPr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1、</a:t>
            </a:r>
            <a:r>
              <a:rPr lang="zh-CN" altLang="en-US" sz="3200" b="1" dirty="0">
                <a:latin typeface="Times New Roman" panose="02020603050405020304" pitchFamily="18" charset="0"/>
              </a:rPr>
              <a:t>The phase delay will cause the change of signal waveform</a:t>
            </a:r>
            <a:endParaRPr lang="zh-CN" altLang="en-US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4820" name="组合 34819"/>
          <p:cNvGrpSpPr/>
          <p:nvPr/>
        </p:nvGrpSpPr>
        <p:grpSpPr>
          <a:xfrm>
            <a:off x="6133783" y="1912620"/>
            <a:ext cx="3657600" cy="4191000"/>
            <a:chOff x="0" y="0"/>
            <a:chExt cx="2304" cy="2640"/>
          </a:xfrm>
        </p:grpSpPr>
        <p:sp>
          <p:nvSpPr>
            <p:cNvPr id="2" name="直接连接符 34820"/>
            <p:cNvSpPr/>
            <p:nvPr/>
          </p:nvSpPr>
          <p:spPr>
            <a:xfrm>
              <a:off x="0" y="0"/>
              <a:ext cx="0" cy="26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1" name="直接连接符 34821"/>
            <p:cNvSpPr/>
            <p:nvPr/>
          </p:nvSpPr>
          <p:spPr>
            <a:xfrm>
              <a:off x="384" y="48"/>
              <a:ext cx="0" cy="25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2" name="直接连接符 34822"/>
            <p:cNvSpPr/>
            <p:nvPr/>
          </p:nvSpPr>
          <p:spPr>
            <a:xfrm>
              <a:off x="1536" y="0"/>
              <a:ext cx="48" cy="25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3" name="直接连接符 34823"/>
            <p:cNvSpPr/>
            <p:nvPr/>
          </p:nvSpPr>
          <p:spPr>
            <a:xfrm>
              <a:off x="1920" y="0"/>
              <a:ext cx="0" cy="25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直接连接符 34824"/>
            <p:cNvSpPr/>
            <p:nvPr/>
          </p:nvSpPr>
          <p:spPr>
            <a:xfrm>
              <a:off x="768" y="0"/>
              <a:ext cx="0" cy="25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5" name="直接连接符 34825"/>
            <p:cNvSpPr/>
            <p:nvPr/>
          </p:nvSpPr>
          <p:spPr>
            <a:xfrm>
              <a:off x="1152" y="0"/>
              <a:ext cx="0" cy="25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直接连接符 34826"/>
            <p:cNvSpPr/>
            <p:nvPr/>
          </p:nvSpPr>
          <p:spPr>
            <a:xfrm>
              <a:off x="2304" y="0"/>
              <a:ext cx="0" cy="25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28" name="组合 34827"/>
          <p:cNvGrpSpPr/>
          <p:nvPr/>
        </p:nvGrpSpPr>
        <p:grpSpPr>
          <a:xfrm>
            <a:off x="4931411" y="1844675"/>
            <a:ext cx="6484938" cy="1447800"/>
            <a:chOff x="-53" y="0"/>
            <a:chExt cx="4085" cy="912"/>
          </a:xfrm>
        </p:grpSpPr>
        <p:sp>
          <p:nvSpPr>
            <p:cNvPr id="3" name="直接连接符 34828"/>
            <p:cNvSpPr/>
            <p:nvPr/>
          </p:nvSpPr>
          <p:spPr>
            <a:xfrm flipV="1">
              <a:off x="336" y="0"/>
              <a:ext cx="0" cy="9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9" name="直接连接符 34829"/>
            <p:cNvSpPr/>
            <p:nvPr/>
          </p:nvSpPr>
          <p:spPr>
            <a:xfrm>
              <a:off x="336" y="528"/>
              <a:ext cx="32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未知"/>
            <p:cNvSpPr/>
            <p:nvPr/>
          </p:nvSpPr>
          <p:spPr>
            <a:xfrm>
              <a:off x="336" y="240"/>
              <a:ext cx="2832" cy="528"/>
            </a:xfrm>
            <a:custGeom>
              <a:avLst/>
              <a:gdLst/>
              <a:ahLst/>
              <a:cxnLst/>
              <a:rect l="0" t="0" r="0" b="0"/>
              <a:pathLst>
                <a:path w="2832" h="528">
                  <a:moveTo>
                    <a:pt x="0" y="528"/>
                  </a:moveTo>
                  <a:cubicBezTo>
                    <a:pt x="128" y="288"/>
                    <a:pt x="256" y="48"/>
                    <a:pt x="384" y="48"/>
                  </a:cubicBezTo>
                  <a:cubicBezTo>
                    <a:pt x="512" y="48"/>
                    <a:pt x="640" y="528"/>
                    <a:pt x="768" y="528"/>
                  </a:cubicBezTo>
                  <a:cubicBezTo>
                    <a:pt x="896" y="528"/>
                    <a:pt x="1024" y="48"/>
                    <a:pt x="1152" y="48"/>
                  </a:cubicBezTo>
                  <a:cubicBezTo>
                    <a:pt x="1280" y="48"/>
                    <a:pt x="1408" y="528"/>
                    <a:pt x="1536" y="528"/>
                  </a:cubicBezTo>
                  <a:cubicBezTo>
                    <a:pt x="1664" y="528"/>
                    <a:pt x="1792" y="48"/>
                    <a:pt x="1920" y="48"/>
                  </a:cubicBezTo>
                  <a:cubicBezTo>
                    <a:pt x="2048" y="48"/>
                    <a:pt x="2176" y="528"/>
                    <a:pt x="2304" y="528"/>
                  </a:cubicBezTo>
                  <a:cubicBezTo>
                    <a:pt x="2432" y="528"/>
                    <a:pt x="2600" y="96"/>
                    <a:pt x="2688" y="48"/>
                  </a:cubicBezTo>
                  <a:cubicBezTo>
                    <a:pt x="2776" y="0"/>
                    <a:pt x="2776" y="192"/>
                    <a:pt x="2832" y="24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文本框 34831"/>
            <p:cNvSpPr txBox="1"/>
            <p:nvPr/>
          </p:nvSpPr>
          <p:spPr>
            <a:xfrm>
              <a:off x="3311" y="643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时间 </a:t>
              </a:r>
              <a:r>
                <a:rPr lang="en-US" altLang="x-none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4832" name="文本框 34832"/>
            <p:cNvSpPr txBox="1"/>
            <p:nvPr/>
          </p:nvSpPr>
          <p:spPr>
            <a:xfrm>
              <a:off x="-53" y="144"/>
              <a:ext cx="293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幅度</a:t>
              </a:r>
            </a:p>
          </p:txBody>
        </p:sp>
        <p:sp>
          <p:nvSpPr>
            <p:cNvPr id="34833" name="文本框 34833"/>
            <p:cNvSpPr txBox="1"/>
            <p:nvPr/>
          </p:nvSpPr>
          <p:spPr>
            <a:xfrm>
              <a:off x="3216" y="230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原始信号</a:t>
              </a:r>
            </a:p>
          </p:txBody>
        </p:sp>
      </p:grpSp>
      <p:grpSp>
        <p:nvGrpSpPr>
          <p:cNvPr id="34835" name="组合 34834"/>
          <p:cNvGrpSpPr/>
          <p:nvPr/>
        </p:nvGrpSpPr>
        <p:grpSpPr>
          <a:xfrm>
            <a:off x="5015548" y="3357245"/>
            <a:ext cx="6248400" cy="1549400"/>
            <a:chOff x="0" y="0"/>
            <a:chExt cx="3936" cy="976"/>
          </a:xfrm>
        </p:grpSpPr>
        <p:sp>
          <p:nvSpPr>
            <p:cNvPr id="4" name="直接连接符 34835"/>
            <p:cNvSpPr/>
            <p:nvPr/>
          </p:nvSpPr>
          <p:spPr>
            <a:xfrm>
              <a:off x="336" y="528"/>
              <a:ext cx="32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6" name="直接连接符 34836"/>
            <p:cNvSpPr/>
            <p:nvPr/>
          </p:nvSpPr>
          <p:spPr>
            <a:xfrm flipV="1">
              <a:off x="336" y="0"/>
              <a:ext cx="0" cy="9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7" name="未知"/>
            <p:cNvSpPr/>
            <p:nvPr/>
          </p:nvSpPr>
          <p:spPr>
            <a:xfrm>
              <a:off x="336" y="248"/>
              <a:ext cx="2880" cy="520"/>
            </a:xfrm>
            <a:custGeom>
              <a:avLst/>
              <a:gdLst/>
              <a:ahLst/>
              <a:cxnLst/>
              <a:rect l="0" t="0" r="0" b="0"/>
              <a:pathLst>
                <a:path w="2880" h="520">
                  <a:moveTo>
                    <a:pt x="0" y="280"/>
                  </a:moveTo>
                  <a:cubicBezTo>
                    <a:pt x="48" y="140"/>
                    <a:pt x="96" y="0"/>
                    <a:pt x="192" y="40"/>
                  </a:cubicBezTo>
                  <a:cubicBezTo>
                    <a:pt x="288" y="80"/>
                    <a:pt x="448" y="520"/>
                    <a:pt x="576" y="520"/>
                  </a:cubicBezTo>
                  <a:cubicBezTo>
                    <a:pt x="704" y="520"/>
                    <a:pt x="832" y="40"/>
                    <a:pt x="960" y="40"/>
                  </a:cubicBezTo>
                  <a:cubicBezTo>
                    <a:pt x="1088" y="40"/>
                    <a:pt x="1224" y="520"/>
                    <a:pt x="1344" y="520"/>
                  </a:cubicBezTo>
                  <a:cubicBezTo>
                    <a:pt x="1464" y="520"/>
                    <a:pt x="1552" y="40"/>
                    <a:pt x="1680" y="40"/>
                  </a:cubicBezTo>
                  <a:cubicBezTo>
                    <a:pt x="1808" y="40"/>
                    <a:pt x="1976" y="520"/>
                    <a:pt x="2112" y="520"/>
                  </a:cubicBezTo>
                  <a:cubicBezTo>
                    <a:pt x="2248" y="520"/>
                    <a:pt x="2368" y="40"/>
                    <a:pt x="2496" y="40"/>
                  </a:cubicBezTo>
                  <a:cubicBezTo>
                    <a:pt x="2624" y="40"/>
                    <a:pt x="2808" y="424"/>
                    <a:pt x="2880" y="520"/>
                  </a:cubicBezTo>
                </a:path>
              </a:pathLst>
            </a:custGeom>
            <a:noFill/>
            <a:ln w="38100" cap="flat" cmpd="sng">
              <a:solidFill>
                <a:srgbClr val="CC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文本框 34838"/>
            <p:cNvSpPr txBox="1"/>
            <p:nvPr/>
          </p:nvSpPr>
          <p:spPr>
            <a:xfrm>
              <a:off x="3311" y="726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时间 </a:t>
              </a:r>
              <a:r>
                <a:rPr lang="en-US" altLang="x-none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4839" name="文本框 34839"/>
            <p:cNvSpPr txBox="1"/>
            <p:nvPr/>
          </p:nvSpPr>
          <p:spPr>
            <a:xfrm>
              <a:off x="0" y="192"/>
              <a:ext cx="24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幅度</a:t>
              </a:r>
            </a:p>
          </p:txBody>
        </p:sp>
        <p:sp>
          <p:nvSpPr>
            <p:cNvPr id="34840" name="文本框 34840"/>
            <p:cNvSpPr txBox="1"/>
            <p:nvPr/>
          </p:nvSpPr>
          <p:spPr>
            <a:xfrm>
              <a:off x="3264" y="240"/>
              <a:ext cx="6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相移90</a:t>
              </a:r>
              <a:r>
                <a:rPr lang="en-US" altLang="x-none" sz="20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34842" name="组合 34841"/>
          <p:cNvGrpSpPr/>
          <p:nvPr/>
        </p:nvGrpSpPr>
        <p:grpSpPr>
          <a:xfrm>
            <a:off x="5015548" y="4869180"/>
            <a:ext cx="6477000" cy="1447800"/>
            <a:chOff x="0" y="0"/>
            <a:chExt cx="4080" cy="912"/>
          </a:xfrm>
        </p:grpSpPr>
        <p:sp>
          <p:nvSpPr>
            <p:cNvPr id="5" name="直接连接符 34842"/>
            <p:cNvSpPr/>
            <p:nvPr/>
          </p:nvSpPr>
          <p:spPr>
            <a:xfrm flipV="1">
              <a:off x="336" y="0"/>
              <a:ext cx="0" cy="91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3" name="直接连接符 34843"/>
            <p:cNvSpPr/>
            <p:nvPr/>
          </p:nvSpPr>
          <p:spPr>
            <a:xfrm>
              <a:off x="336" y="480"/>
              <a:ext cx="32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4" name="未知"/>
            <p:cNvSpPr/>
            <p:nvPr/>
          </p:nvSpPr>
          <p:spPr>
            <a:xfrm>
              <a:off x="336" y="240"/>
              <a:ext cx="3136" cy="528"/>
            </a:xfrm>
            <a:custGeom>
              <a:avLst/>
              <a:gdLst/>
              <a:ahLst/>
              <a:cxnLst/>
              <a:rect l="0" t="0" r="0" b="0"/>
              <a:pathLst>
                <a:path w="3136" h="528">
                  <a:moveTo>
                    <a:pt x="0" y="0"/>
                  </a:moveTo>
                  <a:cubicBezTo>
                    <a:pt x="128" y="240"/>
                    <a:pt x="256" y="480"/>
                    <a:pt x="384" y="480"/>
                  </a:cubicBezTo>
                  <a:cubicBezTo>
                    <a:pt x="512" y="480"/>
                    <a:pt x="640" y="0"/>
                    <a:pt x="768" y="0"/>
                  </a:cubicBezTo>
                  <a:cubicBezTo>
                    <a:pt x="896" y="0"/>
                    <a:pt x="1024" y="480"/>
                    <a:pt x="1152" y="480"/>
                  </a:cubicBezTo>
                  <a:cubicBezTo>
                    <a:pt x="1280" y="480"/>
                    <a:pt x="1408" y="0"/>
                    <a:pt x="1536" y="0"/>
                  </a:cubicBezTo>
                  <a:cubicBezTo>
                    <a:pt x="1664" y="0"/>
                    <a:pt x="1792" y="480"/>
                    <a:pt x="1920" y="480"/>
                  </a:cubicBezTo>
                  <a:cubicBezTo>
                    <a:pt x="2048" y="480"/>
                    <a:pt x="2176" y="0"/>
                    <a:pt x="2304" y="0"/>
                  </a:cubicBezTo>
                  <a:cubicBezTo>
                    <a:pt x="2432" y="0"/>
                    <a:pt x="2600" y="432"/>
                    <a:pt x="2688" y="480"/>
                  </a:cubicBezTo>
                  <a:cubicBezTo>
                    <a:pt x="2776" y="528"/>
                    <a:pt x="3136" y="144"/>
                    <a:pt x="2832" y="288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5" name="文本框 34845"/>
            <p:cNvSpPr txBox="1"/>
            <p:nvPr/>
          </p:nvSpPr>
          <p:spPr>
            <a:xfrm>
              <a:off x="3408" y="576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时间 </a:t>
              </a:r>
              <a:r>
                <a:rPr lang="en-US" altLang="x-none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34846" name="文本框 34846"/>
            <p:cNvSpPr txBox="1"/>
            <p:nvPr/>
          </p:nvSpPr>
          <p:spPr>
            <a:xfrm>
              <a:off x="0" y="134"/>
              <a:ext cx="24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幅度</a:t>
              </a:r>
            </a:p>
          </p:txBody>
        </p:sp>
        <p:sp>
          <p:nvSpPr>
            <p:cNvPr id="34847" name="文本框 34847"/>
            <p:cNvSpPr txBox="1"/>
            <p:nvPr/>
          </p:nvSpPr>
          <p:spPr>
            <a:xfrm>
              <a:off x="3264" y="192"/>
              <a:ext cx="81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相移 180</a:t>
              </a:r>
              <a:r>
                <a:rPr lang="en-US" altLang="x-none" sz="2000" b="1" baseline="30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35841"/>
          <p:cNvSpPr>
            <a:spLocks noGrp="1"/>
          </p:cNvSpPr>
          <p:nvPr>
            <p:ph idx="1"/>
          </p:nvPr>
        </p:nvSpPr>
        <p:spPr>
          <a:xfrm>
            <a:off x="1055370" y="260985"/>
            <a:ext cx="8153400" cy="609600"/>
          </a:xfrm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2、</a:t>
            </a:r>
            <a:r>
              <a:rPr lang="zh-CN" altLang="en-US" sz="3200" b="1" dirty="0">
                <a:latin typeface="Times New Roman" panose="02020603050405020304" pitchFamily="18" charset="0"/>
              </a:rPr>
              <a:t>The nonlinearity of system phase delay will cause the  signal distortion</a:t>
            </a:r>
            <a:endParaRPr lang="zh-CN" altLang="en-US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35843" name="对象 35842"/>
          <p:cNvGraphicFramePr>
            <a:graphicFrameLocks noChangeAspect="1"/>
          </p:cNvGraphicFramePr>
          <p:nvPr/>
        </p:nvGraphicFramePr>
        <p:xfrm>
          <a:off x="4511675" y="2132965"/>
          <a:ext cx="22860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r:id="rId3" imgW="1017905" imgH="394335" progId="Equation.3">
                  <p:embed/>
                </p:oleObj>
              </mc:Choice>
              <mc:Fallback>
                <p:oleObj r:id="rId3" imgW="1017905" imgH="39433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11675" y="2132965"/>
                        <a:ext cx="2286000" cy="882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44" name="组合 35843"/>
          <p:cNvGrpSpPr/>
          <p:nvPr/>
        </p:nvGrpSpPr>
        <p:grpSpPr>
          <a:xfrm>
            <a:off x="6743700" y="2708593"/>
            <a:ext cx="2590800" cy="1920875"/>
            <a:chOff x="0" y="0"/>
            <a:chExt cx="1632" cy="1210"/>
          </a:xfrm>
        </p:grpSpPr>
        <p:sp>
          <p:nvSpPr>
            <p:cNvPr id="2" name="直接连接符 35844"/>
            <p:cNvSpPr/>
            <p:nvPr/>
          </p:nvSpPr>
          <p:spPr>
            <a:xfrm>
              <a:off x="240" y="0"/>
              <a:ext cx="0" cy="9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5" name="直接连接符 35845"/>
            <p:cNvSpPr/>
            <p:nvPr/>
          </p:nvSpPr>
          <p:spPr>
            <a:xfrm>
              <a:off x="240" y="960"/>
              <a:ext cx="13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6" name="直接连接符 35846"/>
            <p:cNvSpPr/>
            <p:nvPr/>
          </p:nvSpPr>
          <p:spPr>
            <a:xfrm>
              <a:off x="240" y="480"/>
              <a:ext cx="115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7" name="直接连接符 35847"/>
            <p:cNvSpPr/>
            <p:nvPr/>
          </p:nvSpPr>
          <p:spPr>
            <a:xfrm flipV="1">
              <a:off x="624" y="480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8" name="直接连接符 35848"/>
            <p:cNvSpPr/>
            <p:nvPr/>
          </p:nvSpPr>
          <p:spPr>
            <a:xfrm flipV="1">
              <a:off x="1104" y="480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49" name="文本框 35849"/>
            <p:cNvSpPr txBox="1"/>
            <p:nvPr/>
          </p:nvSpPr>
          <p:spPr>
            <a:xfrm>
              <a:off x="576" y="960"/>
              <a:ext cx="7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x-none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f1        f2</a:t>
              </a:r>
            </a:p>
          </p:txBody>
        </p:sp>
        <p:sp>
          <p:nvSpPr>
            <p:cNvPr id="35850" name="文本框 35850"/>
            <p:cNvSpPr txBox="1"/>
            <p:nvPr/>
          </p:nvSpPr>
          <p:spPr>
            <a:xfrm>
              <a:off x="1392" y="960"/>
              <a:ext cx="1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x-none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5851" name="文本框 35851"/>
            <p:cNvSpPr txBox="1"/>
            <p:nvPr/>
          </p:nvSpPr>
          <p:spPr>
            <a:xfrm>
              <a:off x="0" y="240"/>
              <a:ext cx="24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时延</a:t>
              </a:r>
            </a:p>
          </p:txBody>
        </p:sp>
      </p:grpSp>
      <p:grpSp>
        <p:nvGrpSpPr>
          <p:cNvPr id="35853" name="组合 35852"/>
          <p:cNvGrpSpPr/>
          <p:nvPr/>
        </p:nvGrpSpPr>
        <p:grpSpPr>
          <a:xfrm>
            <a:off x="6745605" y="4631055"/>
            <a:ext cx="2895600" cy="1935163"/>
            <a:chOff x="0" y="0"/>
            <a:chExt cx="1824" cy="1219"/>
          </a:xfrm>
        </p:grpSpPr>
        <p:sp>
          <p:nvSpPr>
            <p:cNvPr id="3" name="直接连接符 35853"/>
            <p:cNvSpPr/>
            <p:nvPr/>
          </p:nvSpPr>
          <p:spPr>
            <a:xfrm>
              <a:off x="240" y="0"/>
              <a:ext cx="0" cy="9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4" name="直接连接符 35854"/>
            <p:cNvSpPr/>
            <p:nvPr/>
          </p:nvSpPr>
          <p:spPr>
            <a:xfrm>
              <a:off x="240" y="960"/>
              <a:ext cx="13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5" name="未知"/>
            <p:cNvSpPr/>
            <p:nvPr/>
          </p:nvSpPr>
          <p:spPr>
            <a:xfrm>
              <a:off x="240" y="336"/>
              <a:ext cx="1248" cy="720"/>
            </a:xfrm>
            <a:custGeom>
              <a:avLst/>
              <a:gdLst/>
              <a:ahLst/>
              <a:cxnLst/>
              <a:rect l="0" t="0" r="0" b="0"/>
              <a:pathLst>
                <a:path w="1248" h="720">
                  <a:moveTo>
                    <a:pt x="0" y="528"/>
                  </a:moveTo>
                  <a:cubicBezTo>
                    <a:pt x="92" y="520"/>
                    <a:pt x="184" y="512"/>
                    <a:pt x="288" y="432"/>
                  </a:cubicBezTo>
                  <a:cubicBezTo>
                    <a:pt x="392" y="352"/>
                    <a:pt x="464" y="0"/>
                    <a:pt x="624" y="48"/>
                  </a:cubicBezTo>
                  <a:cubicBezTo>
                    <a:pt x="784" y="96"/>
                    <a:pt x="1136" y="592"/>
                    <a:pt x="1248" y="720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直接连接符 35856"/>
            <p:cNvSpPr/>
            <p:nvPr/>
          </p:nvSpPr>
          <p:spPr>
            <a:xfrm flipV="1">
              <a:off x="624" y="6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7" name="直接连接符 35857"/>
            <p:cNvSpPr/>
            <p:nvPr/>
          </p:nvSpPr>
          <p:spPr>
            <a:xfrm flipV="1">
              <a:off x="1104" y="576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58" name="文本框 35858"/>
            <p:cNvSpPr txBox="1"/>
            <p:nvPr/>
          </p:nvSpPr>
          <p:spPr>
            <a:xfrm>
              <a:off x="576" y="969"/>
              <a:ext cx="7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x-none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f1        f2</a:t>
              </a:r>
            </a:p>
          </p:txBody>
        </p:sp>
        <p:sp>
          <p:nvSpPr>
            <p:cNvPr id="35859" name="文本框 35859"/>
            <p:cNvSpPr txBox="1"/>
            <p:nvPr/>
          </p:nvSpPr>
          <p:spPr>
            <a:xfrm>
              <a:off x="1632" y="921"/>
              <a:ext cx="1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x-none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5860" name="矩形 35860"/>
            <p:cNvSpPr/>
            <p:nvPr/>
          </p:nvSpPr>
          <p:spPr>
            <a:xfrm>
              <a:off x="0" y="240"/>
              <a:ext cx="24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/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时延</a:t>
              </a:r>
            </a:p>
          </p:txBody>
        </p:sp>
      </p:grpSp>
      <p:grpSp>
        <p:nvGrpSpPr>
          <p:cNvPr id="35862" name="组合 35861"/>
          <p:cNvGrpSpPr/>
          <p:nvPr/>
        </p:nvGrpSpPr>
        <p:grpSpPr>
          <a:xfrm>
            <a:off x="1342708" y="2780983"/>
            <a:ext cx="2971800" cy="1920875"/>
            <a:chOff x="0" y="0"/>
            <a:chExt cx="1872" cy="1210"/>
          </a:xfrm>
        </p:grpSpPr>
        <p:sp>
          <p:nvSpPr>
            <p:cNvPr id="4" name="直接连接符 35862"/>
            <p:cNvSpPr/>
            <p:nvPr/>
          </p:nvSpPr>
          <p:spPr>
            <a:xfrm>
              <a:off x="480" y="0"/>
              <a:ext cx="0" cy="9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3" name="直接连接符 35863"/>
            <p:cNvSpPr/>
            <p:nvPr/>
          </p:nvSpPr>
          <p:spPr>
            <a:xfrm>
              <a:off x="480" y="960"/>
              <a:ext cx="13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4" name="直接连接符 35864"/>
            <p:cNvSpPr/>
            <p:nvPr/>
          </p:nvSpPr>
          <p:spPr>
            <a:xfrm flipV="1">
              <a:off x="480" y="192"/>
              <a:ext cx="1056" cy="768"/>
            </a:xfrm>
            <a:prstGeom prst="line">
              <a:avLst/>
            </a:prstGeom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5" name="直接连接符 35865"/>
            <p:cNvSpPr/>
            <p:nvPr/>
          </p:nvSpPr>
          <p:spPr>
            <a:xfrm>
              <a:off x="480" y="384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6" name="直接连接符 35866"/>
            <p:cNvSpPr/>
            <p:nvPr/>
          </p:nvSpPr>
          <p:spPr>
            <a:xfrm>
              <a:off x="1248" y="384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7" name="直接连接符 35867"/>
            <p:cNvSpPr/>
            <p:nvPr/>
          </p:nvSpPr>
          <p:spPr>
            <a:xfrm>
              <a:off x="480" y="720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8" name="直接连接符 35868"/>
            <p:cNvSpPr/>
            <p:nvPr/>
          </p:nvSpPr>
          <p:spPr>
            <a:xfrm>
              <a:off x="816" y="72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69" name="文本框 35869"/>
            <p:cNvSpPr txBox="1"/>
            <p:nvPr/>
          </p:nvSpPr>
          <p:spPr>
            <a:xfrm>
              <a:off x="726" y="952"/>
              <a:ext cx="7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x-none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f1        f2</a:t>
              </a:r>
            </a:p>
          </p:txBody>
        </p:sp>
        <p:sp>
          <p:nvSpPr>
            <p:cNvPr id="35870" name="文本框 35870"/>
            <p:cNvSpPr txBox="1"/>
            <p:nvPr/>
          </p:nvSpPr>
          <p:spPr>
            <a:xfrm>
              <a:off x="1632" y="960"/>
              <a:ext cx="1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x-none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5871" name="文本框 35871"/>
            <p:cNvSpPr txBox="1"/>
            <p:nvPr/>
          </p:nvSpPr>
          <p:spPr>
            <a:xfrm>
              <a:off x="0" y="96"/>
              <a:ext cx="57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2" charset="2"/>
                </a:rPr>
                <a:t>()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5873" name="组合 35872"/>
          <p:cNvGrpSpPr/>
          <p:nvPr/>
        </p:nvGrpSpPr>
        <p:grpSpPr>
          <a:xfrm>
            <a:off x="1342708" y="4581525"/>
            <a:ext cx="2971800" cy="1935163"/>
            <a:chOff x="0" y="0"/>
            <a:chExt cx="1872" cy="1219"/>
          </a:xfrm>
        </p:grpSpPr>
        <p:sp>
          <p:nvSpPr>
            <p:cNvPr id="5" name="直接连接符 35873"/>
            <p:cNvSpPr/>
            <p:nvPr/>
          </p:nvSpPr>
          <p:spPr>
            <a:xfrm>
              <a:off x="480" y="0"/>
              <a:ext cx="0" cy="9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triangle" w="med" len="lg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4" name="直接连接符 35874"/>
            <p:cNvSpPr/>
            <p:nvPr/>
          </p:nvSpPr>
          <p:spPr>
            <a:xfrm>
              <a:off x="480" y="960"/>
              <a:ext cx="13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lg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5" name="未知"/>
            <p:cNvSpPr/>
            <p:nvPr/>
          </p:nvSpPr>
          <p:spPr>
            <a:xfrm>
              <a:off x="480" y="192"/>
              <a:ext cx="1200" cy="768"/>
            </a:xfrm>
            <a:custGeom>
              <a:avLst/>
              <a:gdLst/>
              <a:ahLst/>
              <a:cxnLst/>
              <a:rect l="0" t="0" r="0" b="0"/>
              <a:pathLst>
                <a:path w="1440" h="776">
                  <a:moveTo>
                    <a:pt x="0" y="776"/>
                  </a:moveTo>
                  <a:cubicBezTo>
                    <a:pt x="136" y="760"/>
                    <a:pt x="272" y="744"/>
                    <a:pt x="432" y="632"/>
                  </a:cubicBezTo>
                  <a:cubicBezTo>
                    <a:pt x="592" y="520"/>
                    <a:pt x="824" y="208"/>
                    <a:pt x="960" y="104"/>
                  </a:cubicBezTo>
                  <a:cubicBezTo>
                    <a:pt x="1096" y="0"/>
                    <a:pt x="1168" y="8"/>
                    <a:pt x="1248" y="8"/>
                  </a:cubicBezTo>
                  <a:cubicBezTo>
                    <a:pt x="1328" y="8"/>
                    <a:pt x="1384" y="56"/>
                    <a:pt x="1440" y="104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76" name="直接连接符 35876"/>
            <p:cNvSpPr/>
            <p:nvPr/>
          </p:nvSpPr>
          <p:spPr>
            <a:xfrm>
              <a:off x="480" y="288"/>
              <a:ext cx="76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7" name="直接连接符 35877"/>
            <p:cNvSpPr/>
            <p:nvPr/>
          </p:nvSpPr>
          <p:spPr>
            <a:xfrm>
              <a:off x="1248" y="288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8" name="直接连接符 35878"/>
            <p:cNvSpPr/>
            <p:nvPr/>
          </p:nvSpPr>
          <p:spPr>
            <a:xfrm>
              <a:off x="480" y="81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9" name="直接连接符 35879"/>
            <p:cNvSpPr/>
            <p:nvPr/>
          </p:nvSpPr>
          <p:spPr>
            <a:xfrm>
              <a:off x="816" y="81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80" name="文本框 35880"/>
            <p:cNvSpPr txBox="1"/>
            <p:nvPr/>
          </p:nvSpPr>
          <p:spPr>
            <a:xfrm>
              <a:off x="720" y="969"/>
              <a:ext cx="7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x-none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f1        f2</a:t>
              </a:r>
            </a:p>
          </p:txBody>
        </p:sp>
        <p:sp>
          <p:nvSpPr>
            <p:cNvPr id="35881" name="文本框 35881"/>
            <p:cNvSpPr txBox="1"/>
            <p:nvPr/>
          </p:nvSpPr>
          <p:spPr>
            <a:xfrm>
              <a:off x="1632" y="960"/>
              <a:ext cx="19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x-none" sz="20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35882" name="文本框 35882"/>
            <p:cNvSpPr txBox="1"/>
            <p:nvPr/>
          </p:nvSpPr>
          <p:spPr>
            <a:xfrm>
              <a:off x="0" y="144"/>
              <a:ext cx="576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2" charset="2"/>
                </a:rPr>
                <a:t>()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884" name="矩形 35883"/>
          <p:cNvSpPr/>
          <p:nvPr/>
        </p:nvSpPr>
        <p:spPr>
          <a:xfrm>
            <a:off x="1199515" y="1196975"/>
            <a:ext cx="7632700" cy="1066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/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Time delay of signal is depended on system</a:t>
            </a:r>
          </a:p>
          <a:p>
            <a:pPr lvl="0"/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charset="-122"/>
              </a:rPr>
              <a:t>phase characteristic</a:t>
            </a:r>
          </a:p>
        </p:txBody>
      </p:sp>
      <p:sp>
        <p:nvSpPr>
          <p:cNvPr id="45" name="矩形 44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  <p:bldP spid="3588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占位符 36865"/>
          <p:cNvSpPr>
            <a:spLocks noGrp="1"/>
          </p:cNvSpPr>
          <p:nvPr>
            <p:ph idx="1"/>
          </p:nvPr>
        </p:nvSpPr>
        <p:spPr>
          <a:xfrm>
            <a:off x="910908" y="332423"/>
            <a:ext cx="7775575" cy="533400"/>
          </a:xfrm>
        </p:spPr>
        <p:txBody>
          <a:bodyPr anchor="t"/>
          <a:lstStyle/>
          <a:p>
            <a:pPr>
              <a:lnSpc>
                <a:spcPct val="80000"/>
              </a:lnSpc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3、</a:t>
            </a:r>
            <a:r>
              <a:rPr lang="zh-CN" altLang="en-US" sz="3200" b="1" dirty="0">
                <a:latin typeface="Times New Roman" panose="02020603050405020304" pitchFamily="18" charset="0"/>
              </a:rPr>
              <a:t>If we ignore the phase information, then</a:t>
            </a:r>
            <a:endParaRPr lang="zh-CN" altLang="en-US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36867" name="组合 36866"/>
          <p:cNvGrpSpPr/>
          <p:nvPr/>
        </p:nvGrpSpPr>
        <p:grpSpPr>
          <a:xfrm>
            <a:off x="7391400" y="1143000"/>
            <a:ext cx="2819400" cy="1981200"/>
            <a:chOff x="0" y="0"/>
            <a:chExt cx="1776" cy="1248"/>
          </a:xfrm>
        </p:grpSpPr>
        <p:sp>
          <p:nvSpPr>
            <p:cNvPr id="2" name="直接连接符 36867"/>
            <p:cNvSpPr/>
            <p:nvPr/>
          </p:nvSpPr>
          <p:spPr>
            <a:xfrm>
              <a:off x="0" y="624"/>
              <a:ext cx="17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68" name="直接连接符 36868"/>
            <p:cNvSpPr/>
            <p:nvPr/>
          </p:nvSpPr>
          <p:spPr>
            <a:xfrm>
              <a:off x="816" y="0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69" name="直接连接符 36869"/>
            <p:cNvSpPr/>
            <p:nvPr/>
          </p:nvSpPr>
          <p:spPr>
            <a:xfrm flipV="1">
              <a:off x="864" y="96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0" name="直接连接符 36870"/>
            <p:cNvSpPr/>
            <p:nvPr/>
          </p:nvSpPr>
          <p:spPr>
            <a:xfrm flipV="1">
              <a:off x="768" y="96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1" name="直接连接符 36871"/>
            <p:cNvSpPr/>
            <p:nvPr/>
          </p:nvSpPr>
          <p:spPr>
            <a:xfrm>
              <a:off x="960" y="6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2" name="直接连接符 36872"/>
            <p:cNvSpPr/>
            <p:nvPr/>
          </p:nvSpPr>
          <p:spPr>
            <a:xfrm>
              <a:off x="672" y="62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3" name="直接连接符 36873"/>
            <p:cNvSpPr/>
            <p:nvPr/>
          </p:nvSpPr>
          <p:spPr>
            <a:xfrm flipV="1">
              <a:off x="1056" y="3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4" name="直接连接符 36874"/>
            <p:cNvSpPr/>
            <p:nvPr/>
          </p:nvSpPr>
          <p:spPr>
            <a:xfrm flipV="1">
              <a:off x="528" y="3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5" name="直接连接符 36875"/>
            <p:cNvSpPr/>
            <p:nvPr/>
          </p:nvSpPr>
          <p:spPr>
            <a:xfrm>
              <a:off x="1152" y="62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6" name="直接连接符 36876"/>
            <p:cNvSpPr/>
            <p:nvPr/>
          </p:nvSpPr>
          <p:spPr>
            <a:xfrm>
              <a:off x="432" y="624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7" name="直接连接符 36877"/>
            <p:cNvSpPr/>
            <p:nvPr/>
          </p:nvSpPr>
          <p:spPr>
            <a:xfrm flipV="1">
              <a:off x="1248" y="528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8" name="直接连接符 36878"/>
            <p:cNvSpPr/>
            <p:nvPr/>
          </p:nvSpPr>
          <p:spPr>
            <a:xfrm flipV="1">
              <a:off x="336" y="528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79" name="直接连接符 36879"/>
            <p:cNvSpPr/>
            <p:nvPr/>
          </p:nvSpPr>
          <p:spPr>
            <a:xfrm flipV="1">
              <a:off x="1440" y="576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0" name="直接连接符 36880"/>
            <p:cNvSpPr/>
            <p:nvPr/>
          </p:nvSpPr>
          <p:spPr>
            <a:xfrm flipV="1">
              <a:off x="144" y="576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882" name="组合 36881"/>
          <p:cNvGrpSpPr/>
          <p:nvPr/>
        </p:nvGrpSpPr>
        <p:grpSpPr>
          <a:xfrm>
            <a:off x="7391400" y="3810000"/>
            <a:ext cx="2819400" cy="1981200"/>
            <a:chOff x="0" y="0"/>
            <a:chExt cx="1776" cy="1248"/>
          </a:xfrm>
        </p:grpSpPr>
        <p:sp>
          <p:nvSpPr>
            <p:cNvPr id="3" name="直接连接符 36882"/>
            <p:cNvSpPr/>
            <p:nvPr/>
          </p:nvSpPr>
          <p:spPr>
            <a:xfrm>
              <a:off x="0" y="720"/>
              <a:ext cx="17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3" name="直接连接符 36883"/>
            <p:cNvSpPr/>
            <p:nvPr/>
          </p:nvSpPr>
          <p:spPr>
            <a:xfrm>
              <a:off x="816" y="0"/>
              <a:ext cx="0" cy="12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4" name="直接连接符 36884"/>
            <p:cNvSpPr/>
            <p:nvPr/>
          </p:nvSpPr>
          <p:spPr>
            <a:xfrm flipV="1">
              <a:off x="864" y="19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5" name="直接连接符 36885"/>
            <p:cNvSpPr/>
            <p:nvPr/>
          </p:nvSpPr>
          <p:spPr>
            <a:xfrm flipV="1">
              <a:off x="768" y="192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6" name="直接连接符 36886"/>
            <p:cNvSpPr/>
            <p:nvPr/>
          </p:nvSpPr>
          <p:spPr>
            <a:xfrm>
              <a:off x="960" y="38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7" name="直接连接符 36887"/>
            <p:cNvSpPr/>
            <p:nvPr/>
          </p:nvSpPr>
          <p:spPr>
            <a:xfrm>
              <a:off x="672" y="384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8" name="直接连接符 36888"/>
            <p:cNvSpPr/>
            <p:nvPr/>
          </p:nvSpPr>
          <p:spPr>
            <a:xfrm flipV="1">
              <a:off x="1056" y="43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89" name="直接连接符 36889"/>
            <p:cNvSpPr/>
            <p:nvPr/>
          </p:nvSpPr>
          <p:spPr>
            <a:xfrm flipV="1">
              <a:off x="528" y="43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0" name="直接连接符 36890"/>
            <p:cNvSpPr/>
            <p:nvPr/>
          </p:nvSpPr>
          <p:spPr>
            <a:xfrm>
              <a:off x="1152" y="52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1" name="直接连接符 36891"/>
            <p:cNvSpPr/>
            <p:nvPr/>
          </p:nvSpPr>
          <p:spPr>
            <a:xfrm>
              <a:off x="432" y="52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2" name="直接连接符 36892"/>
            <p:cNvSpPr/>
            <p:nvPr/>
          </p:nvSpPr>
          <p:spPr>
            <a:xfrm flipV="1">
              <a:off x="1248" y="624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3" name="直接连接符 36893"/>
            <p:cNvSpPr/>
            <p:nvPr/>
          </p:nvSpPr>
          <p:spPr>
            <a:xfrm flipV="1">
              <a:off x="336" y="624"/>
              <a:ext cx="0" cy="9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4" name="直接连接符 36894"/>
            <p:cNvSpPr/>
            <p:nvPr/>
          </p:nvSpPr>
          <p:spPr>
            <a:xfrm flipV="1">
              <a:off x="1440" y="672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5" name="直接连接符 36895"/>
            <p:cNvSpPr/>
            <p:nvPr/>
          </p:nvSpPr>
          <p:spPr>
            <a:xfrm flipV="1">
              <a:off x="1344" y="672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6" name="直接连接符 36896"/>
            <p:cNvSpPr/>
            <p:nvPr/>
          </p:nvSpPr>
          <p:spPr>
            <a:xfrm flipV="1">
              <a:off x="240" y="672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897" name="直接连接符 36897"/>
            <p:cNvSpPr/>
            <p:nvPr/>
          </p:nvSpPr>
          <p:spPr>
            <a:xfrm flipV="1">
              <a:off x="144" y="672"/>
              <a:ext cx="0" cy="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6899" name="组合 36898"/>
          <p:cNvGrpSpPr/>
          <p:nvPr/>
        </p:nvGrpSpPr>
        <p:grpSpPr>
          <a:xfrm>
            <a:off x="1828800" y="1371600"/>
            <a:ext cx="4511675" cy="1660525"/>
            <a:chOff x="0" y="0"/>
            <a:chExt cx="2352" cy="1046"/>
          </a:xfrm>
        </p:grpSpPr>
        <p:grpSp>
          <p:nvGrpSpPr>
            <p:cNvPr id="4" name="组合 36899"/>
            <p:cNvGrpSpPr/>
            <p:nvPr/>
          </p:nvGrpSpPr>
          <p:grpSpPr>
            <a:xfrm>
              <a:off x="0" y="0"/>
              <a:ext cx="2352" cy="864"/>
              <a:chOff x="0" y="0"/>
              <a:chExt cx="2352" cy="864"/>
            </a:xfrm>
          </p:grpSpPr>
          <p:sp>
            <p:nvSpPr>
              <p:cNvPr id="36900" name="直接连接符 36900"/>
              <p:cNvSpPr/>
              <p:nvPr/>
            </p:nvSpPr>
            <p:spPr>
              <a:xfrm>
                <a:off x="0" y="480"/>
                <a:ext cx="235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901" name="直接连接符 36901"/>
              <p:cNvSpPr/>
              <p:nvPr/>
            </p:nvSpPr>
            <p:spPr>
              <a:xfrm>
                <a:off x="1104" y="0"/>
                <a:ext cx="0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902" name="未知"/>
              <p:cNvSpPr/>
              <p:nvPr/>
            </p:nvSpPr>
            <p:spPr>
              <a:xfrm>
                <a:off x="960" y="144"/>
                <a:ext cx="1296" cy="616"/>
              </a:xfrm>
              <a:custGeom>
                <a:avLst/>
                <a:gdLst/>
                <a:ahLst/>
                <a:cxnLst/>
                <a:rect l="0" t="0" r="0" b="0"/>
                <a:pathLst>
                  <a:path w="1696" h="664">
                    <a:moveTo>
                      <a:pt x="0" y="48"/>
                    </a:moveTo>
                    <a:cubicBezTo>
                      <a:pt x="16" y="72"/>
                      <a:pt x="32" y="96"/>
                      <a:pt x="48" y="96"/>
                    </a:cubicBezTo>
                    <a:cubicBezTo>
                      <a:pt x="64" y="96"/>
                      <a:pt x="80" y="48"/>
                      <a:pt x="96" y="48"/>
                    </a:cubicBezTo>
                    <a:cubicBezTo>
                      <a:pt x="112" y="48"/>
                      <a:pt x="128" y="96"/>
                      <a:pt x="144" y="96"/>
                    </a:cubicBezTo>
                    <a:cubicBezTo>
                      <a:pt x="160" y="96"/>
                      <a:pt x="176" y="48"/>
                      <a:pt x="192" y="48"/>
                    </a:cubicBezTo>
                    <a:cubicBezTo>
                      <a:pt x="208" y="48"/>
                      <a:pt x="224" y="96"/>
                      <a:pt x="240" y="96"/>
                    </a:cubicBezTo>
                    <a:cubicBezTo>
                      <a:pt x="256" y="96"/>
                      <a:pt x="272" y="48"/>
                      <a:pt x="288" y="48"/>
                    </a:cubicBezTo>
                    <a:cubicBezTo>
                      <a:pt x="304" y="48"/>
                      <a:pt x="320" y="96"/>
                      <a:pt x="336" y="96"/>
                    </a:cubicBezTo>
                    <a:cubicBezTo>
                      <a:pt x="352" y="96"/>
                      <a:pt x="368" y="0"/>
                      <a:pt x="384" y="48"/>
                    </a:cubicBezTo>
                    <a:cubicBezTo>
                      <a:pt x="400" y="96"/>
                      <a:pt x="416" y="288"/>
                      <a:pt x="432" y="384"/>
                    </a:cubicBezTo>
                    <a:cubicBezTo>
                      <a:pt x="448" y="480"/>
                      <a:pt x="464" y="592"/>
                      <a:pt x="480" y="624"/>
                    </a:cubicBezTo>
                    <a:cubicBezTo>
                      <a:pt x="496" y="656"/>
                      <a:pt x="512" y="576"/>
                      <a:pt x="528" y="576"/>
                    </a:cubicBezTo>
                    <a:cubicBezTo>
                      <a:pt x="544" y="576"/>
                      <a:pt x="560" y="624"/>
                      <a:pt x="576" y="624"/>
                    </a:cubicBezTo>
                    <a:cubicBezTo>
                      <a:pt x="592" y="624"/>
                      <a:pt x="608" y="576"/>
                      <a:pt x="624" y="576"/>
                    </a:cubicBezTo>
                    <a:cubicBezTo>
                      <a:pt x="640" y="576"/>
                      <a:pt x="656" y="624"/>
                      <a:pt x="672" y="624"/>
                    </a:cubicBezTo>
                    <a:cubicBezTo>
                      <a:pt x="688" y="624"/>
                      <a:pt x="704" y="576"/>
                      <a:pt x="720" y="576"/>
                    </a:cubicBezTo>
                    <a:cubicBezTo>
                      <a:pt x="736" y="576"/>
                      <a:pt x="752" y="664"/>
                      <a:pt x="768" y="624"/>
                    </a:cubicBezTo>
                    <a:cubicBezTo>
                      <a:pt x="784" y="584"/>
                      <a:pt x="800" y="432"/>
                      <a:pt x="816" y="336"/>
                    </a:cubicBezTo>
                    <a:cubicBezTo>
                      <a:pt x="832" y="240"/>
                      <a:pt x="848" y="88"/>
                      <a:pt x="864" y="48"/>
                    </a:cubicBezTo>
                    <a:cubicBezTo>
                      <a:pt x="880" y="8"/>
                      <a:pt x="896" y="96"/>
                      <a:pt x="912" y="96"/>
                    </a:cubicBezTo>
                    <a:cubicBezTo>
                      <a:pt x="928" y="96"/>
                      <a:pt x="944" y="48"/>
                      <a:pt x="960" y="48"/>
                    </a:cubicBezTo>
                    <a:cubicBezTo>
                      <a:pt x="976" y="48"/>
                      <a:pt x="992" y="96"/>
                      <a:pt x="1008" y="96"/>
                    </a:cubicBezTo>
                    <a:cubicBezTo>
                      <a:pt x="1024" y="96"/>
                      <a:pt x="1040" y="48"/>
                      <a:pt x="1056" y="48"/>
                    </a:cubicBezTo>
                    <a:cubicBezTo>
                      <a:pt x="1072" y="48"/>
                      <a:pt x="1088" y="96"/>
                      <a:pt x="1104" y="96"/>
                    </a:cubicBezTo>
                    <a:cubicBezTo>
                      <a:pt x="1120" y="96"/>
                      <a:pt x="1136" y="48"/>
                      <a:pt x="1152" y="48"/>
                    </a:cubicBezTo>
                    <a:cubicBezTo>
                      <a:pt x="1168" y="48"/>
                      <a:pt x="1184" y="96"/>
                      <a:pt x="1200" y="96"/>
                    </a:cubicBezTo>
                    <a:cubicBezTo>
                      <a:pt x="1216" y="96"/>
                      <a:pt x="1224" y="0"/>
                      <a:pt x="1248" y="48"/>
                    </a:cubicBezTo>
                    <a:cubicBezTo>
                      <a:pt x="1272" y="96"/>
                      <a:pt x="1320" y="288"/>
                      <a:pt x="1344" y="384"/>
                    </a:cubicBezTo>
                    <a:cubicBezTo>
                      <a:pt x="1368" y="480"/>
                      <a:pt x="1376" y="592"/>
                      <a:pt x="1392" y="624"/>
                    </a:cubicBezTo>
                    <a:cubicBezTo>
                      <a:pt x="1408" y="656"/>
                      <a:pt x="1424" y="576"/>
                      <a:pt x="1440" y="576"/>
                    </a:cubicBezTo>
                    <a:cubicBezTo>
                      <a:pt x="1456" y="576"/>
                      <a:pt x="1472" y="624"/>
                      <a:pt x="1488" y="624"/>
                    </a:cubicBezTo>
                    <a:cubicBezTo>
                      <a:pt x="1504" y="624"/>
                      <a:pt x="1696" y="568"/>
                      <a:pt x="1536" y="576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3" name="未知"/>
              <p:cNvSpPr/>
              <p:nvPr/>
            </p:nvSpPr>
            <p:spPr>
              <a:xfrm>
                <a:off x="288" y="144"/>
                <a:ext cx="624" cy="672"/>
              </a:xfrm>
              <a:custGeom>
                <a:avLst/>
                <a:gdLst/>
                <a:ahLst/>
                <a:cxnLst/>
                <a:rect l="0" t="0" r="0" b="0"/>
                <a:pathLst>
                  <a:path w="904" h="888">
                    <a:moveTo>
                      <a:pt x="904" y="208"/>
                    </a:moveTo>
                    <a:cubicBezTo>
                      <a:pt x="888" y="452"/>
                      <a:pt x="872" y="696"/>
                      <a:pt x="856" y="784"/>
                    </a:cubicBezTo>
                    <a:cubicBezTo>
                      <a:pt x="840" y="872"/>
                      <a:pt x="824" y="736"/>
                      <a:pt x="808" y="736"/>
                    </a:cubicBezTo>
                    <a:cubicBezTo>
                      <a:pt x="792" y="736"/>
                      <a:pt x="776" y="784"/>
                      <a:pt x="760" y="784"/>
                    </a:cubicBezTo>
                    <a:cubicBezTo>
                      <a:pt x="744" y="784"/>
                      <a:pt x="728" y="736"/>
                      <a:pt x="712" y="736"/>
                    </a:cubicBezTo>
                    <a:cubicBezTo>
                      <a:pt x="696" y="736"/>
                      <a:pt x="680" y="784"/>
                      <a:pt x="664" y="784"/>
                    </a:cubicBezTo>
                    <a:cubicBezTo>
                      <a:pt x="648" y="784"/>
                      <a:pt x="632" y="736"/>
                      <a:pt x="616" y="736"/>
                    </a:cubicBezTo>
                    <a:cubicBezTo>
                      <a:pt x="600" y="736"/>
                      <a:pt x="584" y="784"/>
                      <a:pt x="568" y="784"/>
                    </a:cubicBezTo>
                    <a:cubicBezTo>
                      <a:pt x="552" y="784"/>
                      <a:pt x="536" y="736"/>
                      <a:pt x="520" y="736"/>
                    </a:cubicBezTo>
                    <a:cubicBezTo>
                      <a:pt x="504" y="736"/>
                      <a:pt x="496" y="888"/>
                      <a:pt x="472" y="784"/>
                    </a:cubicBezTo>
                    <a:cubicBezTo>
                      <a:pt x="448" y="680"/>
                      <a:pt x="400" y="224"/>
                      <a:pt x="376" y="112"/>
                    </a:cubicBezTo>
                    <a:cubicBezTo>
                      <a:pt x="352" y="0"/>
                      <a:pt x="344" y="120"/>
                      <a:pt x="328" y="112"/>
                    </a:cubicBezTo>
                    <a:cubicBezTo>
                      <a:pt x="312" y="104"/>
                      <a:pt x="296" y="64"/>
                      <a:pt x="280" y="64"/>
                    </a:cubicBezTo>
                    <a:cubicBezTo>
                      <a:pt x="264" y="64"/>
                      <a:pt x="248" y="112"/>
                      <a:pt x="232" y="112"/>
                    </a:cubicBezTo>
                    <a:cubicBezTo>
                      <a:pt x="216" y="112"/>
                      <a:pt x="200" y="64"/>
                      <a:pt x="184" y="64"/>
                    </a:cubicBezTo>
                    <a:cubicBezTo>
                      <a:pt x="168" y="64"/>
                      <a:pt x="152" y="112"/>
                      <a:pt x="136" y="112"/>
                    </a:cubicBezTo>
                    <a:cubicBezTo>
                      <a:pt x="120" y="112"/>
                      <a:pt x="104" y="64"/>
                      <a:pt x="88" y="64"/>
                    </a:cubicBezTo>
                    <a:cubicBezTo>
                      <a:pt x="72" y="64"/>
                      <a:pt x="0" y="56"/>
                      <a:pt x="40" y="112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04" name="未知"/>
              <p:cNvSpPr/>
              <p:nvPr/>
            </p:nvSpPr>
            <p:spPr>
              <a:xfrm>
                <a:off x="901" y="192"/>
                <a:ext cx="59" cy="151"/>
              </a:xfrm>
              <a:custGeom>
                <a:avLst/>
                <a:gdLst/>
                <a:ahLst/>
                <a:cxnLst/>
                <a:rect l="0" t="0" r="0" b="0"/>
                <a:pathLst>
                  <a:path w="48" h="96">
                    <a:moveTo>
                      <a:pt x="0" y="96"/>
                    </a:moveTo>
                    <a:cubicBezTo>
                      <a:pt x="0" y="96"/>
                      <a:pt x="24" y="48"/>
                      <a:pt x="48" y="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05" name="文本框 36905"/>
            <p:cNvSpPr txBox="1"/>
            <p:nvPr/>
          </p:nvSpPr>
          <p:spPr>
            <a:xfrm>
              <a:off x="768" y="816"/>
              <a:ext cx="86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ahoma" panose="020B0604030504040204" pitchFamily="2" charset="0"/>
                  <a:ea typeface="黑体" panose="02010609060101010101" charset="-122"/>
                </a:rPr>
                <a:t>输入波形</a:t>
              </a:r>
            </a:p>
          </p:txBody>
        </p:sp>
      </p:grpSp>
      <p:grpSp>
        <p:nvGrpSpPr>
          <p:cNvPr id="36907" name="组合 36906"/>
          <p:cNvGrpSpPr/>
          <p:nvPr/>
        </p:nvGrpSpPr>
        <p:grpSpPr>
          <a:xfrm>
            <a:off x="6167755" y="1722755"/>
            <a:ext cx="1473200" cy="1281113"/>
            <a:chOff x="0" y="0"/>
            <a:chExt cx="768" cy="807"/>
          </a:xfrm>
        </p:grpSpPr>
        <p:sp>
          <p:nvSpPr>
            <p:cNvPr id="5" name="右箭头 36907"/>
            <p:cNvSpPr/>
            <p:nvPr/>
          </p:nvSpPr>
          <p:spPr>
            <a:xfrm>
              <a:off x="96" y="0"/>
              <a:ext cx="384" cy="43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08" name="文本框 36908"/>
            <p:cNvSpPr txBox="1"/>
            <p:nvPr/>
          </p:nvSpPr>
          <p:spPr>
            <a:xfrm>
              <a:off x="0" y="576"/>
              <a:ext cx="76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x-none" b="1" dirty="0">
                  <a:solidFill>
                    <a:srgbClr val="FF0000"/>
                  </a:solidFill>
                  <a:latin typeface="Tahoma" panose="020B0604030504040204" pitchFamily="2" charset="0"/>
                  <a:ea typeface="黑体" panose="02010609060101010101" charset="-122"/>
                </a:rPr>
                <a:t>DFT</a:t>
              </a:r>
              <a:r>
                <a:rPr lang="zh-CN" altLang="en-US" b="1" dirty="0">
                  <a:solidFill>
                    <a:srgbClr val="FF0000"/>
                  </a:solidFill>
                  <a:latin typeface="Tahoma" panose="020B0604030504040204" pitchFamily="2" charset="0"/>
                  <a:ea typeface="黑体" panose="02010609060101010101" charset="-122"/>
                </a:rPr>
                <a:t>变换</a:t>
              </a:r>
            </a:p>
          </p:txBody>
        </p:sp>
      </p:grpSp>
      <p:grpSp>
        <p:nvGrpSpPr>
          <p:cNvPr id="36910" name="组合 36909"/>
          <p:cNvGrpSpPr/>
          <p:nvPr/>
        </p:nvGrpSpPr>
        <p:grpSpPr>
          <a:xfrm>
            <a:off x="8305800" y="3124200"/>
            <a:ext cx="2209800" cy="639763"/>
            <a:chOff x="0" y="0"/>
            <a:chExt cx="1152" cy="403"/>
          </a:xfrm>
        </p:grpSpPr>
        <p:sp>
          <p:nvSpPr>
            <p:cNvPr id="6" name="下箭头 36910"/>
            <p:cNvSpPr/>
            <p:nvPr/>
          </p:nvSpPr>
          <p:spPr>
            <a:xfrm>
              <a:off x="0" y="48"/>
              <a:ext cx="384" cy="336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11" name="文本框 36911"/>
            <p:cNvSpPr txBox="1"/>
            <p:nvPr/>
          </p:nvSpPr>
          <p:spPr>
            <a:xfrm>
              <a:off x="480" y="0"/>
              <a:ext cx="672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ahoma" panose="020B0604030504040204" pitchFamily="2" charset="0"/>
                  <a:ea typeface="黑体" panose="02010609060101010101" charset="-122"/>
                </a:rPr>
                <a:t>忽略相位信息</a:t>
              </a:r>
            </a:p>
          </p:txBody>
        </p:sp>
      </p:grpSp>
      <p:grpSp>
        <p:nvGrpSpPr>
          <p:cNvPr id="36913" name="组合 36912"/>
          <p:cNvGrpSpPr/>
          <p:nvPr/>
        </p:nvGrpSpPr>
        <p:grpSpPr>
          <a:xfrm>
            <a:off x="6248400" y="3962400"/>
            <a:ext cx="1565275" cy="1585913"/>
            <a:chOff x="0" y="0"/>
            <a:chExt cx="816" cy="999"/>
          </a:xfrm>
        </p:grpSpPr>
        <p:sp>
          <p:nvSpPr>
            <p:cNvPr id="7" name="左箭头 36913"/>
            <p:cNvSpPr/>
            <p:nvPr/>
          </p:nvSpPr>
          <p:spPr>
            <a:xfrm>
              <a:off x="48" y="0"/>
              <a:ext cx="384" cy="384"/>
            </a:xfrm>
            <a:prstGeom prst="lef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14" name="文本框 36914"/>
            <p:cNvSpPr txBox="1"/>
            <p:nvPr/>
          </p:nvSpPr>
          <p:spPr>
            <a:xfrm>
              <a:off x="0" y="768"/>
              <a:ext cx="8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x-none" b="1" dirty="0">
                  <a:solidFill>
                    <a:srgbClr val="FF0000"/>
                  </a:solidFill>
                  <a:latin typeface="Tahoma" panose="020B0604030504040204" pitchFamily="2" charset="0"/>
                  <a:ea typeface="黑体" panose="02010609060101010101" charset="-122"/>
                </a:rPr>
                <a:t>IDFT</a:t>
              </a:r>
              <a:r>
                <a:rPr lang="zh-CN" altLang="en-US" b="1" dirty="0">
                  <a:solidFill>
                    <a:srgbClr val="FF0000"/>
                  </a:solidFill>
                  <a:latin typeface="Tahoma" panose="020B0604030504040204" pitchFamily="2" charset="0"/>
                  <a:ea typeface="黑体" panose="02010609060101010101" charset="-122"/>
                </a:rPr>
                <a:t>变换</a:t>
              </a:r>
            </a:p>
          </p:txBody>
        </p:sp>
      </p:grpSp>
      <p:grpSp>
        <p:nvGrpSpPr>
          <p:cNvPr id="36916" name="组合 36915"/>
          <p:cNvGrpSpPr/>
          <p:nvPr/>
        </p:nvGrpSpPr>
        <p:grpSpPr>
          <a:xfrm>
            <a:off x="1876425" y="3886200"/>
            <a:ext cx="4524375" cy="1838325"/>
            <a:chOff x="0" y="0"/>
            <a:chExt cx="2359" cy="1158"/>
          </a:xfrm>
        </p:grpSpPr>
        <p:sp>
          <p:nvSpPr>
            <p:cNvPr id="8" name="直接连接符 36916"/>
            <p:cNvSpPr/>
            <p:nvPr/>
          </p:nvSpPr>
          <p:spPr>
            <a:xfrm>
              <a:off x="7" y="448"/>
              <a:ext cx="235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17" name="直接连接符 36917"/>
            <p:cNvSpPr/>
            <p:nvPr/>
          </p:nvSpPr>
          <p:spPr>
            <a:xfrm>
              <a:off x="1089" y="0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918" name="未知"/>
            <p:cNvSpPr/>
            <p:nvPr/>
          </p:nvSpPr>
          <p:spPr>
            <a:xfrm>
              <a:off x="862" y="0"/>
              <a:ext cx="480" cy="480"/>
            </a:xfrm>
            <a:custGeom>
              <a:avLst/>
              <a:gdLst/>
              <a:ahLst/>
              <a:cxnLst/>
              <a:rect l="0" t="0" r="0" b="0"/>
              <a:pathLst>
                <a:path w="872" h="488">
                  <a:moveTo>
                    <a:pt x="0" y="440"/>
                  </a:moveTo>
                  <a:cubicBezTo>
                    <a:pt x="16" y="444"/>
                    <a:pt x="32" y="448"/>
                    <a:pt x="48" y="440"/>
                  </a:cubicBezTo>
                  <a:cubicBezTo>
                    <a:pt x="64" y="432"/>
                    <a:pt x="80" y="408"/>
                    <a:pt x="96" y="392"/>
                  </a:cubicBezTo>
                  <a:cubicBezTo>
                    <a:pt x="112" y="376"/>
                    <a:pt x="120" y="360"/>
                    <a:pt x="144" y="344"/>
                  </a:cubicBezTo>
                  <a:cubicBezTo>
                    <a:pt x="168" y="328"/>
                    <a:pt x="208" y="320"/>
                    <a:pt x="240" y="296"/>
                  </a:cubicBezTo>
                  <a:cubicBezTo>
                    <a:pt x="272" y="272"/>
                    <a:pt x="304" y="248"/>
                    <a:pt x="336" y="200"/>
                  </a:cubicBezTo>
                  <a:cubicBezTo>
                    <a:pt x="368" y="152"/>
                    <a:pt x="400" y="0"/>
                    <a:pt x="432" y="8"/>
                  </a:cubicBezTo>
                  <a:cubicBezTo>
                    <a:pt x="464" y="16"/>
                    <a:pt x="488" y="192"/>
                    <a:pt x="528" y="248"/>
                  </a:cubicBezTo>
                  <a:cubicBezTo>
                    <a:pt x="568" y="304"/>
                    <a:pt x="640" y="320"/>
                    <a:pt x="672" y="344"/>
                  </a:cubicBezTo>
                  <a:cubicBezTo>
                    <a:pt x="704" y="368"/>
                    <a:pt x="688" y="368"/>
                    <a:pt x="720" y="392"/>
                  </a:cubicBezTo>
                  <a:cubicBezTo>
                    <a:pt x="752" y="416"/>
                    <a:pt x="872" y="480"/>
                    <a:pt x="864" y="488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9" name="未知"/>
            <p:cNvSpPr/>
            <p:nvPr/>
          </p:nvSpPr>
          <p:spPr>
            <a:xfrm>
              <a:off x="454" y="454"/>
              <a:ext cx="408" cy="480"/>
            </a:xfrm>
            <a:custGeom>
              <a:avLst/>
              <a:gdLst/>
              <a:ahLst/>
              <a:cxnLst/>
              <a:rect l="0" t="0" r="0" b="0"/>
              <a:pathLst>
                <a:path w="912" h="480">
                  <a:moveTo>
                    <a:pt x="912" y="0"/>
                  </a:moveTo>
                  <a:cubicBezTo>
                    <a:pt x="860" y="12"/>
                    <a:pt x="808" y="24"/>
                    <a:pt x="768" y="48"/>
                  </a:cubicBezTo>
                  <a:cubicBezTo>
                    <a:pt x="728" y="72"/>
                    <a:pt x="712" y="120"/>
                    <a:pt x="672" y="144"/>
                  </a:cubicBezTo>
                  <a:cubicBezTo>
                    <a:pt x="632" y="168"/>
                    <a:pt x="584" y="136"/>
                    <a:pt x="528" y="192"/>
                  </a:cubicBezTo>
                  <a:cubicBezTo>
                    <a:pt x="472" y="248"/>
                    <a:pt x="392" y="480"/>
                    <a:pt x="336" y="480"/>
                  </a:cubicBezTo>
                  <a:cubicBezTo>
                    <a:pt x="280" y="480"/>
                    <a:pt x="232" y="248"/>
                    <a:pt x="192" y="192"/>
                  </a:cubicBezTo>
                  <a:cubicBezTo>
                    <a:pt x="152" y="136"/>
                    <a:pt x="120" y="168"/>
                    <a:pt x="96" y="144"/>
                  </a:cubicBezTo>
                  <a:cubicBezTo>
                    <a:pt x="72" y="120"/>
                    <a:pt x="64" y="72"/>
                    <a:pt x="48" y="48"/>
                  </a:cubicBezTo>
                  <a:cubicBezTo>
                    <a:pt x="32" y="24"/>
                    <a:pt x="8" y="8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0" name="未知"/>
            <p:cNvSpPr/>
            <p:nvPr/>
          </p:nvSpPr>
          <p:spPr>
            <a:xfrm>
              <a:off x="1316" y="454"/>
              <a:ext cx="429" cy="480"/>
            </a:xfrm>
            <a:custGeom>
              <a:avLst/>
              <a:gdLst/>
              <a:ahLst/>
              <a:cxnLst/>
              <a:rect l="0" t="0" r="0" b="0"/>
              <a:pathLst>
                <a:path w="912" h="480">
                  <a:moveTo>
                    <a:pt x="912" y="0"/>
                  </a:moveTo>
                  <a:cubicBezTo>
                    <a:pt x="860" y="12"/>
                    <a:pt x="808" y="24"/>
                    <a:pt x="768" y="48"/>
                  </a:cubicBezTo>
                  <a:cubicBezTo>
                    <a:pt x="728" y="72"/>
                    <a:pt x="712" y="120"/>
                    <a:pt x="672" y="144"/>
                  </a:cubicBezTo>
                  <a:cubicBezTo>
                    <a:pt x="632" y="168"/>
                    <a:pt x="584" y="136"/>
                    <a:pt x="528" y="192"/>
                  </a:cubicBezTo>
                  <a:cubicBezTo>
                    <a:pt x="472" y="248"/>
                    <a:pt x="392" y="480"/>
                    <a:pt x="336" y="480"/>
                  </a:cubicBezTo>
                  <a:cubicBezTo>
                    <a:pt x="280" y="480"/>
                    <a:pt x="232" y="248"/>
                    <a:pt x="192" y="192"/>
                  </a:cubicBezTo>
                  <a:cubicBezTo>
                    <a:pt x="152" y="136"/>
                    <a:pt x="120" y="168"/>
                    <a:pt x="96" y="144"/>
                  </a:cubicBezTo>
                  <a:cubicBezTo>
                    <a:pt x="72" y="120"/>
                    <a:pt x="64" y="72"/>
                    <a:pt x="48" y="48"/>
                  </a:cubicBezTo>
                  <a:cubicBezTo>
                    <a:pt x="32" y="24"/>
                    <a:pt x="8" y="8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1" name="未知"/>
            <p:cNvSpPr/>
            <p:nvPr/>
          </p:nvSpPr>
          <p:spPr>
            <a:xfrm>
              <a:off x="1769" y="0"/>
              <a:ext cx="480" cy="480"/>
            </a:xfrm>
            <a:custGeom>
              <a:avLst/>
              <a:gdLst/>
              <a:ahLst/>
              <a:cxnLst/>
              <a:rect l="0" t="0" r="0" b="0"/>
              <a:pathLst>
                <a:path w="872" h="488">
                  <a:moveTo>
                    <a:pt x="0" y="440"/>
                  </a:moveTo>
                  <a:cubicBezTo>
                    <a:pt x="16" y="444"/>
                    <a:pt x="32" y="448"/>
                    <a:pt x="48" y="440"/>
                  </a:cubicBezTo>
                  <a:cubicBezTo>
                    <a:pt x="64" y="432"/>
                    <a:pt x="80" y="408"/>
                    <a:pt x="96" y="392"/>
                  </a:cubicBezTo>
                  <a:cubicBezTo>
                    <a:pt x="112" y="376"/>
                    <a:pt x="120" y="360"/>
                    <a:pt x="144" y="344"/>
                  </a:cubicBezTo>
                  <a:cubicBezTo>
                    <a:pt x="168" y="328"/>
                    <a:pt x="208" y="320"/>
                    <a:pt x="240" y="296"/>
                  </a:cubicBezTo>
                  <a:cubicBezTo>
                    <a:pt x="272" y="272"/>
                    <a:pt x="304" y="248"/>
                    <a:pt x="336" y="200"/>
                  </a:cubicBezTo>
                  <a:cubicBezTo>
                    <a:pt x="368" y="152"/>
                    <a:pt x="400" y="0"/>
                    <a:pt x="432" y="8"/>
                  </a:cubicBezTo>
                  <a:cubicBezTo>
                    <a:pt x="464" y="16"/>
                    <a:pt x="488" y="192"/>
                    <a:pt x="528" y="248"/>
                  </a:cubicBezTo>
                  <a:cubicBezTo>
                    <a:pt x="568" y="304"/>
                    <a:pt x="640" y="320"/>
                    <a:pt x="672" y="344"/>
                  </a:cubicBezTo>
                  <a:cubicBezTo>
                    <a:pt x="704" y="368"/>
                    <a:pt x="688" y="368"/>
                    <a:pt x="720" y="392"/>
                  </a:cubicBezTo>
                  <a:cubicBezTo>
                    <a:pt x="752" y="416"/>
                    <a:pt x="872" y="480"/>
                    <a:pt x="864" y="488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2" name="未知"/>
            <p:cNvSpPr/>
            <p:nvPr/>
          </p:nvSpPr>
          <p:spPr>
            <a:xfrm>
              <a:off x="0" y="0"/>
              <a:ext cx="480" cy="480"/>
            </a:xfrm>
            <a:custGeom>
              <a:avLst/>
              <a:gdLst/>
              <a:ahLst/>
              <a:cxnLst/>
              <a:rect l="0" t="0" r="0" b="0"/>
              <a:pathLst>
                <a:path w="872" h="488">
                  <a:moveTo>
                    <a:pt x="0" y="440"/>
                  </a:moveTo>
                  <a:cubicBezTo>
                    <a:pt x="16" y="444"/>
                    <a:pt x="32" y="448"/>
                    <a:pt x="48" y="440"/>
                  </a:cubicBezTo>
                  <a:cubicBezTo>
                    <a:pt x="64" y="432"/>
                    <a:pt x="80" y="408"/>
                    <a:pt x="96" y="392"/>
                  </a:cubicBezTo>
                  <a:cubicBezTo>
                    <a:pt x="112" y="376"/>
                    <a:pt x="120" y="360"/>
                    <a:pt x="144" y="344"/>
                  </a:cubicBezTo>
                  <a:cubicBezTo>
                    <a:pt x="168" y="328"/>
                    <a:pt x="208" y="320"/>
                    <a:pt x="240" y="296"/>
                  </a:cubicBezTo>
                  <a:cubicBezTo>
                    <a:pt x="272" y="272"/>
                    <a:pt x="304" y="248"/>
                    <a:pt x="336" y="200"/>
                  </a:cubicBezTo>
                  <a:cubicBezTo>
                    <a:pt x="368" y="152"/>
                    <a:pt x="400" y="0"/>
                    <a:pt x="432" y="8"/>
                  </a:cubicBezTo>
                  <a:cubicBezTo>
                    <a:pt x="464" y="16"/>
                    <a:pt x="488" y="192"/>
                    <a:pt x="528" y="248"/>
                  </a:cubicBezTo>
                  <a:cubicBezTo>
                    <a:pt x="568" y="304"/>
                    <a:pt x="640" y="320"/>
                    <a:pt x="672" y="344"/>
                  </a:cubicBezTo>
                  <a:cubicBezTo>
                    <a:pt x="704" y="368"/>
                    <a:pt x="688" y="368"/>
                    <a:pt x="720" y="392"/>
                  </a:cubicBezTo>
                  <a:cubicBezTo>
                    <a:pt x="752" y="416"/>
                    <a:pt x="872" y="480"/>
                    <a:pt x="864" y="488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3" name="文本框 36923"/>
            <p:cNvSpPr txBox="1"/>
            <p:nvPr/>
          </p:nvSpPr>
          <p:spPr>
            <a:xfrm>
              <a:off x="775" y="928"/>
              <a:ext cx="81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00"/>
                  </a:solidFill>
                  <a:latin typeface="Tahoma" panose="020B0604030504040204" pitchFamily="2" charset="0"/>
                  <a:ea typeface="黑体" panose="02010609060101010101" charset="-122"/>
                </a:rPr>
                <a:t>输出波形</a:t>
              </a:r>
            </a:p>
          </p:txBody>
        </p:sp>
      </p:grpSp>
      <p:sp>
        <p:nvSpPr>
          <p:cNvPr id="61" name="矩形 60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内容占位符 37889"/>
          <p:cNvSpPr>
            <a:spLocks noGrp="1"/>
          </p:cNvSpPr>
          <p:nvPr>
            <p:ph idx="1"/>
          </p:nvPr>
        </p:nvSpPr>
        <p:spPr>
          <a:xfrm>
            <a:off x="1271270" y="1196975"/>
            <a:ext cx="5926455" cy="720725"/>
          </a:xfrm>
        </p:spPr>
        <p:txBody>
          <a:bodyPr anchor="t"/>
          <a:lstStyle/>
          <a:p>
            <a:pPr algn="just">
              <a:lnSpc>
                <a:spcPct val="80000"/>
              </a:lnSpc>
            </a:pPr>
            <a:r>
              <a:rPr lang="zh-CN" altLang="en-US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linear phase requirement：</a:t>
            </a:r>
          </a:p>
        </p:txBody>
      </p:sp>
      <p:sp>
        <p:nvSpPr>
          <p:cNvPr id="2" name="标题 37890"/>
          <p:cNvSpPr>
            <a:spLocks noGrp="1"/>
          </p:cNvSpPr>
          <p:nvPr>
            <p:ph type="title"/>
          </p:nvPr>
        </p:nvSpPr>
        <p:spPr>
          <a:xfrm>
            <a:off x="1126808" y="260668"/>
            <a:ext cx="7772400" cy="744537"/>
          </a:xfr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normAutofit/>
          </a:bodyPr>
          <a:lstStyle/>
          <a:p>
            <a:pPr marL="342900" lvl="0" indent="-342900" algn="l">
              <a:lnSpc>
                <a:spcPct val="80000"/>
              </a:lnSpc>
              <a:spcBef>
                <a:spcPct val="2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  <a:sym typeface="+mn-ea"/>
              </a:rPr>
              <a:t>4、The linear phase FIR filter</a:t>
            </a:r>
          </a:p>
        </p:txBody>
      </p:sp>
      <p:graphicFrame>
        <p:nvGraphicFramePr>
          <p:cNvPr id="37892" name="对象 37891"/>
          <p:cNvGraphicFramePr>
            <a:graphicFrameLocks noChangeAspect="1"/>
          </p:cNvGraphicFramePr>
          <p:nvPr/>
        </p:nvGraphicFramePr>
        <p:xfrm>
          <a:off x="3287395" y="1845310"/>
          <a:ext cx="3743325" cy="97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6" r:id="rId3" imgW="1536065" imgH="393700" progId="Equation.3">
                  <p:embed/>
                </p:oleObj>
              </mc:Choice>
              <mc:Fallback>
                <p:oleObj r:id="rId3" imgW="1536065" imgH="3937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7395" y="1845310"/>
                        <a:ext cx="3743325" cy="9721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对象 37892"/>
          <p:cNvGraphicFramePr>
            <a:graphicFrameLocks noChangeAspect="1"/>
          </p:cNvGraphicFramePr>
          <p:nvPr/>
        </p:nvGraphicFramePr>
        <p:xfrm>
          <a:off x="4511675" y="4149090"/>
          <a:ext cx="2332990" cy="72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7" r:id="rId5" imgW="775970" imgH="241935" progId="Equation.3">
                  <p:embed/>
                </p:oleObj>
              </mc:Choice>
              <mc:Fallback>
                <p:oleObj r:id="rId5" imgW="775970" imgH="241935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1675" y="4149090"/>
                        <a:ext cx="2332990" cy="7226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对象 37893"/>
          <p:cNvGraphicFramePr>
            <a:graphicFrameLocks noChangeAspect="1"/>
          </p:cNvGraphicFramePr>
          <p:nvPr/>
        </p:nvGraphicFramePr>
        <p:xfrm>
          <a:off x="4367530" y="5085715"/>
          <a:ext cx="4203700" cy="116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98" r:id="rId7" imgW="1739265" imgH="482600" progId="Equation.3">
                  <p:embed/>
                </p:oleObj>
              </mc:Choice>
              <mc:Fallback>
                <p:oleObj r:id="rId7" imgW="1739265" imgH="482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67530" y="5085715"/>
                        <a:ext cx="4203700" cy="1162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左右箭头 37894"/>
          <p:cNvSpPr/>
          <p:nvPr/>
        </p:nvSpPr>
        <p:spPr>
          <a:xfrm>
            <a:off x="3276600" y="4324350"/>
            <a:ext cx="838200" cy="381000"/>
          </a:xfrm>
          <a:prstGeom prst="leftRightArrow">
            <a:avLst>
              <a:gd name="adj1" fmla="val 50000"/>
              <a:gd name="adj2" fmla="val 44000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6" name="左右箭头 37895"/>
          <p:cNvSpPr/>
          <p:nvPr/>
        </p:nvSpPr>
        <p:spPr>
          <a:xfrm>
            <a:off x="3276600" y="5467350"/>
            <a:ext cx="838200" cy="381000"/>
          </a:xfrm>
          <a:prstGeom prst="leftRightArrow">
            <a:avLst>
              <a:gd name="adj1" fmla="val 50000"/>
              <a:gd name="adj2" fmla="val 44000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lstStyle/>
          <a:p>
            <a:pPr lvl="0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7" name="矩形 37896"/>
          <p:cNvSpPr/>
          <p:nvPr/>
        </p:nvSpPr>
        <p:spPr>
          <a:xfrm>
            <a:off x="4511675" y="3068955"/>
            <a:ext cx="2719070" cy="47815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ahoma" panose="020B0604030504040204" pitchFamily="2" charset="0"/>
                <a:ea typeface="黑体" panose="02010609060101010101" charset="-122"/>
              </a:rPr>
              <a:t>——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charset="-122"/>
              </a:rPr>
              <a:t> group delay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  <p:bldP spid="3789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38913"/>
          <p:cNvSpPr>
            <a:spLocks noGrp="1"/>
          </p:cNvSpPr>
          <p:nvPr>
            <p:ph type="title"/>
          </p:nvPr>
        </p:nvSpPr>
        <p:spPr>
          <a:xfrm>
            <a:off x="911225" y="-27305"/>
            <a:ext cx="8725535" cy="1143000"/>
          </a:xfrm>
        </p:spPr>
        <p:txBody>
          <a:bodyPr anchor="ctr"/>
          <a:lstStyle/>
          <a:p>
            <a:r>
              <a:rPr lang="zh-CN" altLang="en-US" sz="3600" b="1" i="1" dirty="0">
                <a:latin typeface="Times New Roman" panose="02020603050405020304" pitchFamily="18" charset="0"/>
              </a:rPr>
              <a:t>7.2 </a:t>
            </a:r>
            <a:r>
              <a:rPr lang="en-US" altLang="x-none" sz="3600" b="1" i="1" dirty="0">
                <a:latin typeface="Times New Roman" panose="02020603050405020304" pitchFamily="18" charset="0"/>
              </a:rPr>
              <a:t>Transfer Function Classification Based on Phase Characteristic </a:t>
            </a:r>
          </a:p>
        </p:txBody>
      </p:sp>
      <p:sp>
        <p:nvSpPr>
          <p:cNvPr id="38915" name="内容占位符 38914"/>
          <p:cNvSpPr>
            <a:spLocks noGrp="1"/>
          </p:cNvSpPr>
          <p:nvPr>
            <p:ph idx="1"/>
          </p:nvPr>
        </p:nvSpPr>
        <p:spPr>
          <a:xfrm>
            <a:off x="1055053" y="1196975"/>
            <a:ext cx="7772400" cy="4267200"/>
          </a:xfrm>
        </p:spPr>
        <p:txBody>
          <a:bodyPr anchor="t"/>
          <a:lstStyle/>
          <a:p>
            <a:r>
              <a:rPr lang="en-US" altLang="x-none" sz="3200" b="1" dirty="0">
                <a:latin typeface="Times New Roman" panose="02020603050405020304" pitchFamily="18" charset="0"/>
              </a:rPr>
              <a:t>Zero-Phase Transfer Function</a:t>
            </a:r>
          </a:p>
          <a:p>
            <a:endParaRPr lang="en-US" altLang="x-none" sz="3200" b="1" dirty="0">
              <a:latin typeface="Times New Roman" panose="02020603050405020304" pitchFamily="18" charset="0"/>
            </a:endParaRPr>
          </a:p>
          <a:p>
            <a:r>
              <a:rPr lang="en-US" altLang="x-none" sz="3200" b="1" dirty="0">
                <a:latin typeface="Times New Roman" panose="02020603050405020304" pitchFamily="18" charset="0"/>
              </a:rPr>
              <a:t>Linear-Phase Transfer Function</a:t>
            </a:r>
          </a:p>
          <a:p>
            <a:endParaRPr lang="en-US" altLang="x-none" sz="3200" b="1" dirty="0">
              <a:latin typeface="Times New Roman" panose="02020603050405020304" pitchFamily="18" charset="0"/>
            </a:endParaRPr>
          </a:p>
          <a:p>
            <a:r>
              <a:rPr lang="en-US" altLang="x-none" sz="3200" b="1" dirty="0">
                <a:latin typeface="Times New Roman" panose="02020603050405020304" pitchFamily="18" charset="0"/>
              </a:rPr>
              <a:t>Minimum-Phase and Maximum-Phase Transfer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7169"/>
          <p:cNvSpPr>
            <a:spLocks noGrp="1"/>
          </p:cNvSpPr>
          <p:nvPr>
            <p:ph type="title"/>
          </p:nvPr>
        </p:nvSpPr>
        <p:spPr>
          <a:xfrm>
            <a:off x="766763" y="-317"/>
            <a:ext cx="7940675" cy="1089025"/>
          </a:xfrm>
        </p:spPr>
        <p:txBody>
          <a:bodyPr anchor="ctr"/>
          <a:lstStyle/>
          <a:p>
            <a:r>
              <a:rPr lang="en-US" altLang="x-none" sz="36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7.1 Transfer Function Classification Based on Magnitude Characteristics</a:t>
            </a:r>
          </a:p>
        </p:txBody>
      </p:sp>
      <p:sp>
        <p:nvSpPr>
          <p:cNvPr id="7171" name="内容占位符 7170"/>
          <p:cNvSpPr>
            <a:spLocks noGrp="1"/>
          </p:cNvSpPr>
          <p:nvPr>
            <p:ph idx="1"/>
          </p:nvPr>
        </p:nvSpPr>
        <p:spPr>
          <a:xfrm>
            <a:off x="767080" y="1340485"/>
            <a:ext cx="9582150" cy="4191000"/>
          </a:xfrm>
        </p:spPr>
        <p:txBody>
          <a:bodyPr anchor="t"/>
          <a:lstStyle/>
          <a:p>
            <a:r>
              <a:rPr lang="en-US" altLang="x-none" sz="3200" b="1" dirty="0">
                <a:latin typeface="Times New Roman" panose="02020603050405020304" pitchFamily="18" charset="0"/>
              </a:rPr>
              <a:t>Digital Filters with Ideal Magnitude Responses</a:t>
            </a:r>
          </a:p>
          <a:p>
            <a:pPr>
              <a:buNone/>
            </a:pPr>
            <a:endParaRPr lang="en-US" altLang="x-none" sz="3200" b="1" dirty="0">
              <a:latin typeface="Times New Roman" panose="02020603050405020304" pitchFamily="18" charset="0"/>
            </a:endParaRPr>
          </a:p>
          <a:p>
            <a:r>
              <a:rPr lang="en-US" altLang="x-none" sz="3200" b="1" dirty="0">
                <a:latin typeface="Times New Roman" panose="02020603050405020304" pitchFamily="18" charset="0"/>
              </a:rPr>
              <a:t>Bounded Real Transfer Function</a:t>
            </a:r>
          </a:p>
          <a:p>
            <a:pPr>
              <a:buNone/>
            </a:pPr>
            <a:endParaRPr lang="en-US" altLang="x-none" sz="3200" b="1" dirty="0">
              <a:latin typeface="Times New Roman" panose="02020603050405020304" pitchFamily="18" charset="0"/>
            </a:endParaRPr>
          </a:p>
          <a:p>
            <a:r>
              <a:rPr lang="en-US" altLang="x-none" sz="3200" b="1" dirty="0">
                <a:latin typeface="Times New Roman" panose="02020603050405020304" pitchFamily="18" charset="0"/>
              </a:rPr>
              <a:t>Allpass Transfer Function</a:t>
            </a:r>
          </a:p>
          <a:p>
            <a:endParaRPr lang="en-US" altLang="x-none" sz="3200" b="1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712008" y="5304151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39937"/>
          <p:cNvSpPr>
            <a:spLocks noGrp="1"/>
          </p:cNvSpPr>
          <p:nvPr>
            <p:ph type="title"/>
          </p:nvPr>
        </p:nvSpPr>
        <p:spPr>
          <a:xfrm>
            <a:off x="767080" y="189230"/>
            <a:ext cx="7954963" cy="914400"/>
          </a:xfrm>
        </p:spPr>
        <p:txBody>
          <a:bodyPr anchor="ctr"/>
          <a:lstStyle/>
          <a:p>
            <a:r>
              <a:rPr lang="zh-CN" altLang="en-US" sz="4000" b="1" i="1" dirty="0">
                <a:latin typeface="Times New Roman" panose="02020603050405020304" pitchFamily="18" charset="0"/>
              </a:rPr>
              <a:t>7.2.1 </a:t>
            </a:r>
            <a:r>
              <a:rPr lang="en-US" altLang="x-none" sz="4000" b="1" i="1" dirty="0">
                <a:latin typeface="Times New Roman" panose="02020603050405020304" pitchFamily="18" charset="0"/>
              </a:rPr>
              <a:t>Zero-Phase Transfer Function</a:t>
            </a:r>
          </a:p>
        </p:txBody>
      </p:sp>
      <p:sp>
        <p:nvSpPr>
          <p:cNvPr id="39939" name="内容占位符 39938"/>
          <p:cNvSpPr>
            <a:spLocks noGrp="1"/>
          </p:cNvSpPr>
          <p:nvPr>
            <p:ph idx="1"/>
          </p:nvPr>
        </p:nvSpPr>
        <p:spPr>
          <a:xfrm>
            <a:off x="554990" y="1197610"/>
            <a:ext cx="9800590" cy="1354455"/>
          </a:xfrm>
        </p:spPr>
        <p:txBody>
          <a:bodyPr anchor="t"/>
          <a:lstStyle/>
          <a:p>
            <a:r>
              <a:rPr lang="en-US" altLang="x-none" b="1" dirty="0">
                <a:latin typeface="Times New Roman" panose="02020603050405020304" pitchFamily="18" charset="0"/>
              </a:rPr>
              <a:t>One way to avoid any phase distortions is to make the frequency response of the filter real and nonnegative, to design the filter with a </a:t>
            </a:r>
            <a:r>
              <a:rPr lang="en-US" altLang="x-none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zero phase characteristic</a:t>
            </a:r>
            <a:r>
              <a:rPr lang="en-US" altLang="x-none" b="1" dirty="0">
                <a:latin typeface="Times New Roman" panose="02020603050405020304" pitchFamily="18" charset="0"/>
              </a:rPr>
              <a:t>.</a:t>
            </a:r>
          </a:p>
          <a:p>
            <a:pPr>
              <a:buNone/>
            </a:pPr>
            <a:endParaRPr lang="en-US" altLang="x-none" sz="3200" b="1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x-none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9940" name="对象 39939"/>
          <p:cNvGraphicFramePr>
            <a:graphicFrameLocks noChangeAspect="1"/>
          </p:cNvGraphicFramePr>
          <p:nvPr/>
        </p:nvGraphicFramePr>
        <p:xfrm>
          <a:off x="3244215" y="2794635"/>
          <a:ext cx="3000375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2" r:id="rId3" imgW="1121410" imgH="280670" progId="Equation.DSMT4">
                  <p:embed/>
                </p:oleObj>
              </mc:Choice>
              <mc:Fallback>
                <p:oleObj r:id="rId3" imgW="1121410" imgH="28067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44215" y="2794635"/>
                        <a:ext cx="3000375" cy="750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文本框 39940"/>
          <p:cNvSpPr txBox="1"/>
          <p:nvPr/>
        </p:nvSpPr>
        <p:spPr>
          <a:xfrm>
            <a:off x="554990" y="3659505"/>
            <a:ext cx="9715500" cy="1470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>
              <a:spcBef>
                <a:spcPct val="20000"/>
              </a:spcBef>
              <a:buClr>
                <a:srgbClr val="3366CC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But for a causal digital filter it is  impossible.</a:t>
            </a:r>
          </a:p>
          <a:p>
            <a:pPr marL="457200" lvl="0" indent="-457200" algn="l">
              <a:spcBef>
                <a:spcPct val="20000"/>
              </a:spcBef>
              <a:buClr>
                <a:srgbClr val="3366CC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sym typeface="+mn-ea"/>
              </a:rPr>
              <a:t>Only for </a:t>
            </a:r>
            <a:r>
              <a:rPr lang="en-US" altLang="x-none" sz="2800" b="1" dirty="0">
                <a:solidFill>
                  <a:srgbClr val="000000"/>
                </a:solidFill>
                <a:latin typeface="Times New Roman" panose="02020603050405020304" pitchFamily="18" charset="0"/>
                <a:sym typeface="+mn-ea"/>
              </a:rPr>
              <a:t>non-real-time processing 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sym typeface="+mn-ea"/>
              </a:rPr>
              <a:t>of real-valued input signals of finite length, the zero phase condition can be met.</a:t>
            </a:r>
            <a:endParaRPr lang="en-US" altLang="x-none" sz="28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  <p:bldP spid="399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8" name="组合 41987"/>
          <p:cNvGrpSpPr/>
          <p:nvPr/>
        </p:nvGrpSpPr>
        <p:grpSpPr>
          <a:xfrm>
            <a:off x="1629253" y="3782829"/>
            <a:ext cx="7042150" cy="835025"/>
            <a:chOff x="0" y="0"/>
            <a:chExt cx="4436" cy="526"/>
          </a:xfrm>
        </p:grpSpPr>
        <p:grpSp>
          <p:nvGrpSpPr>
            <p:cNvPr id="2" name="组合 41988"/>
            <p:cNvGrpSpPr/>
            <p:nvPr/>
          </p:nvGrpSpPr>
          <p:grpSpPr>
            <a:xfrm>
              <a:off x="0" y="0"/>
              <a:ext cx="4436" cy="342"/>
              <a:chOff x="0" y="0"/>
              <a:chExt cx="4436" cy="342"/>
            </a:xfrm>
          </p:grpSpPr>
          <p:sp>
            <p:nvSpPr>
              <p:cNvPr id="41989" name="矩形 41989"/>
              <p:cNvSpPr/>
              <p:nvPr/>
            </p:nvSpPr>
            <p:spPr>
              <a:xfrm>
                <a:off x="719" y="0"/>
                <a:ext cx="554" cy="342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990" name="直接连接符 41990"/>
              <p:cNvSpPr/>
              <p:nvPr/>
            </p:nvSpPr>
            <p:spPr>
              <a:xfrm>
                <a:off x="368" y="171"/>
                <a:ext cx="35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991" name="直接连接符 41991"/>
              <p:cNvSpPr/>
              <p:nvPr/>
            </p:nvSpPr>
            <p:spPr>
              <a:xfrm>
                <a:off x="1273" y="171"/>
                <a:ext cx="35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992" name="矩形 41992"/>
              <p:cNvSpPr/>
              <p:nvPr/>
            </p:nvSpPr>
            <p:spPr>
              <a:xfrm>
                <a:off x="3131" y="0"/>
                <a:ext cx="552" cy="342"/>
              </a:xfrm>
              <a:prstGeom prst="rect">
                <a:avLst/>
              </a:prstGeom>
              <a:solidFill>
                <a:srgbClr val="00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993" name="直接连接符 41993"/>
              <p:cNvSpPr/>
              <p:nvPr/>
            </p:nvSpPr>
            <p:spPr>
              <a:xfrm>
                <a:off x="2779" y="171"/>
                <a:ext cx="35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994" name="直接连接符 41994"/>
              <p:cNvSpPr/>
              <p:nvPr/>
            </p:nvSpPr>
            <p:spPr>
              <a:xfrm>
                <a:off x="3683" y="171"/>
                <a:ext cx="35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995" name="文本框 41995"/>
              <p:cNvSpPr txBox="1"/>
              <p:nvPr/>
            </p:nvSpPr>
            <p:spPr>
              <a:xfrm>
                <a:off x="0" y="19"/>
                <a:ext cx="3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 eaLnBrk="0" hangingPunct="0"/>
                <a:r>
                  <a:rPr lang="en-US" altLang="x-none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x[n]</a:t>
                </a:r>
              </a:p>
            </p:txBody>
          </p:sp>
          <p:sp>
            <p:nvSpPr>
              <p:cNvPr id="41996" name="文本框 41996"/>
              <p:cNvSpPr txBox="1"/>
              <p:nvPr/>
            </p:nvSpPr>
            <p:spPr>
              <a:xfrm>
                <a:off x="1615" y="0"/>
                <a:ext cx="39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 eaLnBrk="0" hangingPunct="0"/>
                <a:r>
                  <a:rPr lang="en-US" altLang="x-none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v[n]</a:t>
                </a:r>
              </a:p>
            </p:txBody>
          </p:sp>
          <p:sp>
            <p:nvSpPr>
              <p:cNvPr id="41997" name="文本框 41997"/>
              <p:cNvSpPr txBox="1"/>
              <p:nvPr/>
            </p:nvSpPr>
            <p:spPr>
              <a:xfrm>
                <a:off x="2386" y="9"/>
                <a:ext cx="399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 eaLnBrk="0" hangingPunct="0"/>
                <a:r>
                  <a:rPr lang="en-US" altLang="x-none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u[n]</a:t>
                </a:r>
              </a:p>
            </p:txBody>
          </p:sp>
          <p:sp>
            <p:nvSpPr>
              <p:cNvPr id="41998" name="文本框 41998"/>
              <p:cNvSpPr txBox="1"/>
              <p:nvPr/>
            </p:nvSpPr>
            <p:spPr>
              <a:xfrm>
                <a:off x="4010" y="0"/>
                <a:ext cx="426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 eaLnBrk="0" hangingPunct="0"/>
                <a:r>
                  <a:rPr lang="en-US" altLang="x-none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w[n]</a:t>
                </a:r>
              </a:p>
            </p:txBody>
          </p:sp>
          <p:sp>
            <p:nvSpPr>
              <p:cNvPr id="41999" name="文本框 41999"/>
              <p:cNvSpPr txBox="1"/>
              <p:nvPr/>
            </p:nvSpPr>
            <p:spPr>
              <a:xfrm>
                <a:off x="812" y="28"/>
                <a:ext cx="41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 eaLnBrk="0" hangingPunct="0"/>
                <a:r>
                  <a:rPr lang="en-US" altLang="x-none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H(z)</a:t>
                </a:r>
              </a:p>
            </p:txBody>
          </p:sp>
          <p:sp>
            <p:nvSpPr>
              <p:cNvPr id="42000" name="矩形 42000"/>
              <p:cNvSpPr/>
              <p:nvPr/>
            </p:nvSpPr>
            <p:spPr>
              <a:xfrm>
                <a:off x="3231" y="19"/>
                <a:ext cx="417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lvl="0" eaLnBrk="0" hangingPunct="0"/>
                <a:r>
                  <a:rPr lang="en-US" altLang="x-none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H(z)</a:t>
                </a:r>
              </a:p>
            </p:txBody>
          </p:sp>
        </p:grpSp>
        <p:sp>
          <p:nvSpPr>
            <p:cNvPr id="42001" name="矩形 42001"/>
            <p:cNvSpPr/>
            <p:nvPr/>
          </p:nvSpPr>
          <p:spPr>
            <a:xfrm>
              <a:off x="1454" y="293"/>
              <a:ext cx="1603" cy="23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x-none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u[n]=v[-n],   y[n]=w[-n]</a:t>
              </a:r>
            </a:p>
          </p:txBody>
        </p:sp>
      </p:grpSp>
      <p:sp>
        <p:nvSpPr>
          <p:cNvPr id="39937" name="标题 39937"/>
          <p:cNvSpPr>
            <a:spLocks noGrp="1"/>
          </p:cNvSpPr>
          <p:nvPr>
            <p:ph type="title"/>
          </p:nvPr>
        </p:nvSpPr>
        <p:spPr>
          <a:xfrm>
            <a:off x="767080" y="189230"/>
            <a:ext cx="7954963" cy="914400"/>
          </a:xfrm>
        </p:spPr>
        <p:txBody>
          <a:bodyPr anchor="ctr"/>
          <a:lstStyle/>
          <a:p>
            <a:r>
              <a:rPr lang="zh-CN" altLang="en-US" sz="4000" b="1" i="1" dirty="0">
                <a:latin typeface="Times New Roman" panose="02020603050405020304" pitchFamily="18" charset="0"/>
              </a:rPr>
              <a:t>7.2.1 </a:t>
            </a:r>
            <a:r>
              <a:rPr lang="en-US" altLang="x-none" sz="4000" b="1" i="1" dirty="0">
                <a:latin typeface="Times New Roman" panose="02020603050405020304" pitchFamily="18" charset="0"/>
              </a:rPr>
              <a:t>Zero-Phase Transfer Function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7205" y="1197610"/>
            <a:ext cx="10351324" cy="1419692"/>
          </a:xfrm>
        </p:spPr>
        <p:txBody>
          <a:bodyPr/>
          <a:lstStyle/>
          <a:p>
            <a:pPr eaLnBrk="1" hangingPunct="1"/>
            <a:r>
              <a:rPr lang="en-US" altLang="x-none" dirty="0">
                <a:latin typeface="Times New Roman" panose="02020603050405020304" pitchFamily="18" charset="0"/>
                <a:sym typeface="+mn-ea"/>
              </a:rPr>
              <a:t>Let H(z) be a </a:t>
            </a:r>
            <a:r>
              <a:rPr lang="en-US" altLang="x-none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real-coefficient rational z-transform</a:t>
            </a:r>
            <a:r>
              <a:rPr lang="en-US" altLang="x-none" dirty="0">
                <a:latin typeface="Times New Roman" panose="02020603050405020304" pitchFamily="18" charset="0"/>
                <a:sym typeface="+mn-ea"/>
              </a:rPr>
              <a:t> with no poles on the unit cycle, then F(z)=H(z)H(z</a:t>
            </a:r>
            <a:r>
              <a:rPr lang="en-US" altLang="x-none" baseline="30000" dirty="0">
                <a:latin typeface="Times New Roman" panose="02020603050405020304" pitchFamily="18" charset="0"/>
                <a:sym typeface="+mn-ea"/>
              </a:rPr>
              <a:t>-1</a:t>
            </a:r>
            <a:r>
              <a:rPr lang="en-US" altLang="x-none" dirty="0">
                <a:latin typeface="Times New Roman" panose="02020603050405020304" pitchFamily="18" charset="0"/>
                <a:sym typeface="+mn-ea"/>
              </a:rPr>
              <a:t>) has a zero phase on the unit cycle.</a:t>
            </a:r>
          </a:p>
          <a:p>
            <a:pPr eaLnBrk="1" hangingPunct="1"/>
            <a:endParaRPr lang="en-US" altLang="x-none" b="1" dirty="0">
              <a:latin typeface="Times New Roman" panose="02020603050405020304" pitchFamily="18" charset="0"/>
              <a:sym typeface="+mn-ea"/>
            </a:endParaRPr>
          </a:p>
          <a:p>
            <a:pPr eaLnBrk="1" hangingPunct="1"/>
            <a:endParaRPr lang="en-US" altLang="x-none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792E73-7C43-4F79-8E3D-377372570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193" y="2241373"/>
            <a:ext cx="5796305" cy="91520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AA754EC-A33E-4ED3-97D9-7415E0EC5792}"/>
              </a:ext>
            </a:extLst>
          </p:cNvPr>
          <p:cNvSpPr/>
          <p:nvPr/>
        </p:nvSpPr>
        <p:spPr>
          <a:xfrm>
            <a:off x="497205" y="3186742"/>
            <a:ext cx="85511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One zero-phase filtering scheme is sketched below: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3F30FB-584E-4464-B564-C80CE60C7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3776" y="4784650"/>
            <a:ext cx="5694352" cy="6483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1008C56-52B8-415D-8294-9ABD9B83C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3776" y="5512195"/>
            <a:ext cx="5852864" cy="717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标题 47105"/>
          <p:cNvSpPr>
            <a:spLocks noGrp="1"/>
          </p:cNvSpPr>
          <p:nvPr>
            <p:ph type="title"/>
          </p:nvPr>
        </p:nvSpPr>
        <p:spPr>
          <a:xfrm>
            <a:off x="551384" y="32183"/>
            <a:ext cx="9793088" cy="1013033"/>
          </a:xfrm>
        </p:spPr>
        <p:txBody>
          <a:bodyPr anchor="ctr"/>
          <a:lstStyle/>
          <a:p>
            <a:r>
              <a:rPr lang="en-US" altLang="x-none" sz="3200" b="1" i="1" dirty="0">
                <a:latin typeface="Times New Roman" panose="02020603050405020304" pitchFamily="18" charset="0"/>
              </a:rPr>
              <a:t>7.2.3 Minimum-Phase and Maximum-Phase Transfer Function</a:t>
            </a:r>
          </a:p>
        </p:txBody>
      </p:sp>
      <p:sp>
        <p:nvSpPr>
          <p:cNvPr id="47107" name="文本占位符 47106"/>
          <p:cNvSpPr>
            <a:spLocks noGrp="1"/>
          </p:cNvSpPr>
          <p:nvPr>
            <p:ph type="body" sz="half" idx="1"/>
          </p:nvPr>
        </p:nvSpPr>
        <p:spPr>
          <a:xfrm>
            <a:off x="933927" y="1176100"/>
            <a:ext cx="5306089" cy="621824"/>
          </a:xfrm>
        </p:spPr>
        <p:txBody>
          <a:bodyPr anchor="t"/>
          <a:lstStyle/>
          <a:p>
            <a:r>
              <a:rPr lang="en-US" altLang="x-none" sz="3200" b="1" kern="1200" dirty="0">
                <a:latin typeface="Times New Roman" panose="02020603050405020304" pitchFamily="18" charset="0"/>
              </a:rPr>
              <a:t>Based on the expression:</a:t>
            </a:r>
          </a:p>
        </p:txBody>
      </p:sp>
      <p:graphicFrame>
        <p:nvGraphicFramePr>
          <p:cNvPr id="47108" name="内容占位符 47107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693419555"/>
              </p:ext>
            </p:extLst>
          </p:nvPr>
        </p:nvGraphicFramePr>
        <p:xfrm>
          <a:off x="1455003" y="1958657"/>
          <a:ext cx="5023485" cy="1227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1" r:id="rId3" imgW="2286000" imgH="558800" progId="Equation.DSMT4">
                  <p:embed/>
                </p:oleObj>
              </mc:Choice>
              <mc:Fallback>
                <p:oleObj r:id="rId3" imgW="2286000" imgH="5588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55003" y="1958657"/>
                        <a:ext cx="5023485" cy="122745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内容占位符 47108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26801403"/>
              </p:ext>
            </p:extLst>
          </p:nvPr>
        </p:nvGraphicFramePr>
        <p:xfrm>
          <a:off x="6555800" y="2246789"/>
          <a:ext cx="3120390" cy="734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2" r:id="rId5" imgW="1244600" imgH="292100" progId="Equation.3">
                  <p:embed/>
                </p:oleObj>
              </mc:Choice>
              <mc:Fallback>
                <p:oleObj r:id="rId5" imgW="1244600" imgH="2921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5800" y="2246789"/>
                        <a:ext cx="3120390" cy="73406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文本框 47109"/>
          <p:cNvSpPr txBox="1"/>
          <p:nvPr/>
        </p:nvSpPr>
        <p:spPr>
          <a:xfrm>
            <a:off x="1271270" y="3429000"/>
            <a:ext cx="4103688" cy="5791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x-none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phase function is:</a:t>
            </a:r>
          </a:p>
        </p:txBody>
      </p:sp>
      <p:graphicFrame>
        <p:nvGraphicFramePr>
          <p:cNvPr id="47111" name="对象 47110"/>
          <p:cNvGraphicFramePr>
            <a:graphicFrameLocks noChangeAspect="1"/>
          </p:cNvGraphicFramePr>
          <p:nvPr/>
        </p:nvGraphicFramePr>
        <p:xfrm>
          <a:off x="1775143" y="4293235"/>
          <a:ext cx="18161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3" r:id="rId7" imgW="725805" imgH="458470" progId="Equation.DSMT4">
                  <p:embed/>
                </p:oleObj>
              </mc:Choice>
              <mc:Fallback>
                <p:oleObj r:id="rId7" imgW="725805" imgH="45847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5143" y="4293235"/>
                        <a:ext cx="181610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对象 471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629738"/>
              </p:ext>
            </p:extLst>
          </p:nvPr>
        </p:nvGraphicFramePr>
        <p:xfrm>
          <a:off x="3573840" y="4348875"/>
          <a:ext cx="61023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4" r:id="rId9" imgW="2945130" imgH="431800" progId="Equation.DSMT4">
                  <p:embed/>
                </p:oleObj>
              </mc:Choice>
              <mc:Fallback>
                <p:oleObj r:id="rId9" imgW="2945130" imgH="4318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73840" y="4348875"/>
                        <a:ext cx="610235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3" name="文本框 47112"/>
          <p:cNvSpPr txBox="1"/>
          <p:nvPr/>
        </p:nvSpPr>
        <p:spPr>
          <a:xfrm>
            <a:off x="1775143" y="5589240"/>
            <a:ext cx="7993062" cy="518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Where, </a:t>
            </a:r>
            <a:r>
              <a:rPr lang="el-GR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ξ</a:t>
            </a:r>
            <a:r>
              <a:rPr lang="en-US" altLang="x-none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 </a:t>
            </a:r>
            <a:r>
              <a:rPr lang="en-US" altLang="x-none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l-GR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λ</a:t>
            </a:r>
            <a:r>
              <a:rPr lang="en-US" altLang="x-none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 </a:t>
            </a:r>
            <a:r>
              <a:rPr lang="en-US" altLang="x-none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are zeros and poles, </a:t>
            </a:r>
            <a:r>
              <a:rPr lang="el-GR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respectively</a:t>
            </a:r>
            <a:r>
              <a:rPr lang="en-US" altLang="x-none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  <p:bldP spid="47110" grpId="0"/>
      <p:bldP spid="471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内容占位符 48130"/>
          <p:cNvSpPr>
            <a:spLocks noGrp="1"/>
          </p:cNvSpPr>
          <p:nvPr>
            <p:ph idx="1"/>
          </p:nvPr>
        </p:nvSpPr>
        <p:spPr>
          <a:xfrm>
            <a:off x="479377" y="1263305"/>
            <a:ext cx="9670975" cy="1092835"/>
          </a:xfrm>
        </p:spPr>
        <p:txBody>
          <a:bodyPr anchor="t"/>
          <a:lstStyle/>
          <a:p>
            <a:r>
              <a:rPr lang="en-US" altLang="x-none" sz="3200" b="1" dirty="0">
                <a:latin typeface="Times New Roman" panose="02020603050405020304" pitchFamily="18" charset="0"/>
              </a:rPr>
              <a:t>We define the expression </a:t>
            </a:r>
            <a:r>
              <a:rPr lang="en-US" altLang="x-none" sz="3200" b="1" i="1" dirty="0">
                <a:latin typeface="Times New Roman" panose="02020603050405020304" pitchFamily="18" charset="0"/>
              </a:rPr>
              <a:t>(e</a:t>
            </a:r>
            <a:r>
              <a:rPr lang="en-US" altLang="x-none" sz="3200" b="1" i="1" baseline="30000" dirty="0">
                <a:latin typeface="Times New Roman" panose="02020603050405020304" pitchFamily="18" charset="0"/>
              </a:rPr>
              <a:t>j</a:t>
            </a:r>
            <a:r>
              <a:rPr lang="el-GR" altLang="en-US" sz="3200" b="1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en-US" altLang="x-none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l-GR" altLang="en-US" sz="3200" b="1" i="1" dirty="0">
                <a:latin typeface="Times New Roman" panose="02020603050405020304" pitchFamily="18" charset="0"/>
              </a:rPr>
              <a:t>ξ</a:t>
            </a:r>
            <a:r>
              <a:rPr lang="en-US" altLang="x-none" sz="32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x-none" sz="3200" b="1" i="1" dirty="0">
                <a:latin typeface="Times New Roman" panose="02020603050405020304" pitchFamily="18" charset="0"/>
              </a:rPr>
              <a:t> )</a:t>
            </a:r>
            <a:r>
              <a:rPr lang="en-US" altLang="x-none" sz="3200" b="1" dirty="0">
                <a:latin typeface="Times New Roman" panose="02020603050405020304" pitchFamily="18" charset="0"/>
              </a:rPr>
              <a:t>and </a:t>
            </a:r>
            <a:r>
              <a:rPr lang="en-US" altLang="x-none" sz="3200" b="1" i="1" dirty="0">
                <a:latin typeface="Times New Roman" panose="02020603050405020304" pitchFamily="18" charset="0"/>
              </a:rPr>
              <a:t>(e</a:t>
            </a:r>
            <a:r>
              <a:rPr lang="en-US" altLang="x-none" sz="3200" b="1" i="1" baseline="30000" dirty="0">
                <a:latin typeface="Times New Roman" panose="02020603050405020304" pitchFamily="18" charset="0"/>
              </a:rPr>
              <a:t>j</a:t>
            </a:r>
            <a:r>
              <a:rPr lang="el-GR" altLang="en-US" sz="3200" b="1" i="1" baseline="30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el-GR" altLang="en-US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x-none" sz="3200" b="1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l-GR" altLang="en-US" sz="3200" b="1" i="1" dirty="0">
                <a:latin typeface="Times New Roman" panose="02020603050405020304" pitchFamily="18" charset="0"/>
              </a:rPr>
              <a:t>λ</a:t>
            </a:r>
            <a:r>
              <a:rPr lang="en-US" altLang="x-none" sz="3200" b="1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x-none" sz="3200" b="1" i="1" dirty="0">
                <a:latin typeface="Times New Roman" panose="02020603050405020304" pitchFamily="18" charset="0"/>
              </a:rPr>
              <a:t> )</a:t>
            </a:r>
            <a:r>
              <a:rPr lang="en-US" altLang="x-none" sz="3200" b="1" dirty="0">
                <a:latin typeface="Times New Roman" panose="02020603050405020304" pitchFamily="18" charset="0"/>
              </a:rPr>
              <a:t> as </a:t>
            </a:r>
            <a:r>
              <a:rPr lang="en-US" altLang="x-none" sz="3200" b="1" i="1" dirty="0">
                <a:latin typeface="Times New Roman" panose="02020603050405020304" pitchFamily="18" charset="0"/>
              </a:rPr>
              <a:t>zero vectors</a:t>
            </a:r>
            <a:r>
              <a:rPr lang="en-US" altLang="x-none" sz="3200" b="1" dirty="0">
                <a:latin typeface="Times New Roman" panose="02020603050405020304" pitchFamily="18" charset="0"/>
              </a:rPr>
              <a:t> and </a:t>
            </a:r>
            <a:r>
              <a:rPr lang="en-US" altLang="x-none" sz="3200" b="1" i="1" dirty="0">
                <a:latin typeface="Times New Roman" panose="02020603050405020304" pitchFamily="18" charset="0"/>
              </a:rPr>
              <a:t>pole vectors</a:t>
            </a:r>
            <a:r>
              <a:rPr lang="en-US" altLang="x-none" sz="3200" b="1" dirty="0">
                <a:latin typeface="Times New Roman" panose="02020603050405020304" pitchFamily="18" charset="0"/>
              </a:rPr>
              <a:t>.</a:t>
            </a:r>
            <a:endParaRPr lang="el-GR" altLang="en-US" sz="32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标题 47105">
            <a:extLst>
              <a:ext uri="{FF2B5EF4-FFF2-40B4-BE49-F238E27FC236}">
                <a16:creationId xmlns:a16="http://schemas.microsoft.com/office/drawing/2014/main" id="{F058DAB3-FE85-4573-A49F-A003D928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2183"/>
            <a:ext cx="9793088" cy="1013033"/>
          </a:xfrm>
        </p:spPr>
        <p:txBody>
          <a:bodyPr anchor="ctr"/>
          <a:lstStyle/>
          <a:p>
            <a:r>
              <a:rPr lang="en-US" altLang="x-none" sz="3200" b="1" i="1" dirty="0">
                <a:latin typeface="Times New Roman" panose="02020603050405020304" pitchFamily="18" charset="0"/>
              </a:rPr>
              <a:t>7.2.3 Minimum-Phase and Maximum-Phase Transfer Function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F7CD050-4217-422E-9698-21DD31F03E1F}"/>
              </a:ext>
            </a:extLst>
          </p:cNvPr>
          <p:cNvSpPr/>
          <p:nvPr/>
        </p:nvSpPr>
        <p:spPr>
          <a:xfrm>
            <a:off x="479377" y="2420888"/>
            <a:ext cx="107291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</a:rPr>
              <a:t>When </a:t>
            </a:r>
            <a:r>
              <a:rPr lang="el-GR" altLang="en-US" sz="2800" b="1" dirty="0">
                <a:solidFill>
                  <a:srgbClr val="3366CC"/>
                </a:solidFill>
                <a:latin typeface="Times New Roman" pitchFamily="18" charset="0"/>
              </a:rPr>
              <a:t>ξ</a:t>
            </a:r>
            <a:r>
              <a:rPr lang="en-US" altLang="x-none" sz="2800" b="1" baseline="-25000" dirty="0">
                <a:solidFill>
                  <a:srgbClr val="3366CC"/>
                </a:solidFill>
                <a:latin typeface="Times New Roman" pitchFamily="18" charset="0"/>
              </a:rPr>
              <a:t>k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</a:rPr>
              <a:t> and </a:t>
            </a:r>
            <a:r>
              <a:rPr lang="el-GR" altLang="en-US" sz="2800" b="1" dirty="0">
                <a:solidFill>
                  <a:srgbClr val="3366CC"/>
                </a:solidFill>
                <a:latin typeface="Times New Roman" pitchFamily="18" charset="0"/>
              </a:rPr>
              <a:t>λ</a:t>
            </a:r>
            <a:r>
              <a:rPr lang="en-US" altLang="x-none" sz="2800" b="1" baseline="-25000" dirty="0">
                <a:solidFill>
                  <a:srgbClr val="3366CC"/>
                </a:solidFill>
                <a:latin typeface="Times New Roman" pitchFamily="18" charset="0"/>
              </a:rPr>
              <a:t>k</a:t>
            </a:r>
            <a:r>
              <a:rPr lang="en-US" altLang="x-none" sz="2800" dirty="0">
                <a:solidFill>
                  <a:srgbClr val="3366CC"/>
                </a:solidFill>
                <a:latin typeface="Times New Roman" pitchFamily="18" charset="0"/>
              </a:rPr>
              <a:t> 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</a:rPr>
              <a:t>are </a:t>
            </a:r>
            <a:r>
              <a:rPr lang="en-US" altLang="x-none" sz="2800" b="1" dirty="0">
                <a:solidFill>
                  <a:srgbClr val="FF0000"/>
                </a:solidFill>
                <a:latin typeface="Times New Roman" pitchFamily="18" charset="0"/>
              </a:rPr>
              <a:t>inside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</a:rPr>
              <a:t> the unit circle, and </a:t>
            </a:r>
            <a:r>
              <a:rPr lang="el-GR" altLang="en-US" sz="2800" b="1" dirty="0">
                <a:solidFill>
                  <a:srgbClr val="3366CC"/>
                </a:solidFill>
                <a:latin typeface="Times New Roman" pitchFamily="18" charset="0"/>
                <a:ea typeface="Times New Roman" pitchFamily="18" charset="0"/>
              </a:rPr>
              <a:t>ω</a:t>
            </a:r>
            <a:r>
              <a:rPr lang="en-US" altLang="en-US" sz="2800" b="1" dirty="0">
                <a:solidFill>
                  <a:srgbClr val="3366CC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  <a:ea typeface="Times New Roman" pitchFamily="18" charset="0"/>
              </a:rPr>
              <a:t>change from 0 to 2</a:t>
            </a:r>
            <a:r>
              <a:rPr lang="el-GR" altLang="en-US" sz="2800" b="1" dirty="0">
                <a:solidFill>
                  <a:srgbClr val="3366CC"/>
                </a:solidFill>
                <a:latin typeface="Times New Roman" pitchFamily="18" charset="0"/>
                <a:ea typeface="Times New Roman" pitchFamily="18" charset="0"/>
              </a:rPr>
              <a:t>π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  <a:ea typeface="Times New Roman" pitchFamily="18" charset="0"/>
              </a:rPr>
              <a:t>, the change of phase of the </a:t>
            </a:r>
            <a:r>
              <a:rPr lang="en-US" altLang="x-none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x-none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x-none" sz="2800" b="1" i="1" baseline="30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l-GR" altLang="en-US" sz="28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en-US" altLang="x-none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l-GR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ξ</a:t>
            </a:r>
            <a:r>
              <a:rPr lang="en-US" altLang="x-none"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x-none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)</a:t>
            </a:r>
            <a:r>
              <a:rPr lang="en-US" altLang="x-none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x-none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x-none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x-none" sz="2800" b="1" i="1" baseline="30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l-GR" altLang="en-US" sz="28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el-GR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x-none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l-GR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λ</a:t>
            </a:r>
            <a:r>
              <a:rPr lang="en-US" altLang="x-none"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x-none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)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  <a:ea typeface="Times New Roman" pitchFamily="18" charset="0"/>
              </a:rPr>
              <a:t> vectors are 2</a:t>
            </a:r>
            <a:r>
              <a:rPr lang="el-GR" altLang="en-US" sz="2800" b="1" dirty="0">
                <a:solidFill>
                  <a:srgbClr val="3366CC"/>
                </a:solidFill>
                <a:latin typeface="Times New Roman" pitchFamily="18" charset="0"/>
                <a:ea typeface="Times New Roman" pitchFamily="18" charset="0"/>
              </a:rPr>
              <a:t>π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  <a:ea typeface="Times New Roman" pitchFamily="18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</a:rPr>
              <a:t>When </a:t>
            </a:r>
            <a:r>
              <a:rPr lang="el-GR" altLang="en-US" sz="2800" b="1" dirty="0">
                <a:solidFill>
                  <a:srgbClr val="3366CC"/>
                </a:solidFill>
                <a:latin typeface="Times New Roman" pitchFamily="18" charset="0"/>
              </a:rPr>
              <a:t>ξ</a:t>
            </a:r>
            <a:r>
              <a:rPr lang="en-US" altLang="x-none" sz="2800" b="1" baseline="-25000" dirty="0">
                <a:solidFill>
                  <a:srgbClr val="3366CC"/>
                </a:solidFill>
                <a:latin typeface="Times New Roman" pitchFamily="18" charset="0"/>
              </a:rPr>
              <a:t>k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</a:rPr>
              <a:t> and </a:t>
            </a:r>
            <a:r>
              <a:rPr lang="el-GR" altLang="en-US" sz="2800" b="1" dirty="0">
                <a:solidFill>
                  <a:srgbClr val="3366CC"/>
                </a:solidFill>
                <a:latin typeface="Times New Roman" pitchFamily="18" charset="0"/>
              </a:rPr>
              <a:t>λ</a:t>
            </a:r>
            <a:r>
              <a:rPr lang="en-US" altLang="x-none" sz="2800" b="1" baseline="-25000" dirty="0">
                <a:solidFill>
                  <a:srgbClr val="3366CC"/>
                </a:solidFill>
                <a:latin typeface="Times New Roman" pitchFamily="18" charset="0"/>
              </a:rPr>
              <a:t>k</a:t>
            </a:r>
            <a:r>
              <a:rPr lang="en-US" altLang="x-none" sz="2800" dirty="0">
                <a:solidFill>
                  <a:srgbClr val="3366CC"/>
                </a:solidFill>
                <a:latin typeface="Times New Roman" pitchFamily="18" charset="0"/>
              </a:rPr>
              <a:t> 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</a:rPr>
              <a:t>are </a:t>
            </a:r>
            <a:r>
              <a:rPr lang="en-US" altLang="x-none" sz="2800" b="1" dirty="0">
                <a:solidFill>
                  <a:srgbClr val="FF0000"/>
                </a:solidFill>
                <a:latin typeface="Times New Roman" pitchFamily="18" charset="0"/>
              </a:rPr>
              <a:t>outside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</a:rPr>
              <a:t> the unit circle, and </a:t>
            </a:r>
            <a:r>
              <a:rPr lang="el-GR" altLang="en-US" sz="2800" b="1" dirty="0">
                <a:solidFill>
                  <a:srgbClr val="3366CC"/>
                </a:solidFill>
                <a:latin typeface="Times New Roman" pitchFamily="18" charset="0"/>
                <a:ea typeface="Times New Roman" pitchFamily="18" charset="0"/>
              </a:rPr>
              <a:t>ω</a:t>
            </a:r>
            <a:r>
              <a:rPr lang="en-US" altLang="en-US" sz="2800" b="1" dirty="0">
                <a:solidFill>
                  <a:srgbClr val="3366CC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  <a:ea typeface="Times New Roman" pitchFamily="18" charset="0"/>
              </a:rPr>
              <a:t>change from 0 to 2</a:t>
            </a:r>
            <a:r>
              <a:rPr lang="el-GR" altLang="en-US" sz="2800" b="1" dirty="0">
                <a:solidFill>
                  <a:srgbClr val="3366CC"/>
                </a:solidFill>
                <a:latin typeface="Times New Roman" pitchFamily="18" charset="0"/>
                <a:ea typeface="Times New Roman" pitchFamily="18" charset="0"/>
              </a:rPr>
              <a:t>π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  <a:ea typeface="Times New Roman" pitchFamily="18" charset="0"/>
              </a:rPr>
              <a:t>, the change of phase of the </a:t>
            </a:r>
            <a:r>
              <a:rPr lang="en-US" altLang="x-none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x-none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x-none" sz="2800" b="1" i="1" baseline="30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l-GR" altLang="en-US" sz="28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en-US" altLang="x-none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l-GR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ξ</a:t>
            </a:r>
            <a:r>
              <a:rPr lang="en-US" altLang="x-none"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x-none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)</a:t>
            </a:r>
            <a:r>
              <a:rPr lang="en-US" altLang="x-none" sz="28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and </a:t>
            </a:r>
            <a:r>
              <a:rPr lang="en-US" altLang="x-none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</a:t>
            </a:r>
            <a:r>
              <a:rPr lang="en-US" altLang="x-none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e</a:t>
            </a:r>
            <a:r>
              <a:rPr lang="en-US" altLang="x-none" sz="2800" b="1" i="1" baseline="300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j</a:t>
            </a:r>
            <a:r>
              <a:rPr lang="el-GR" altLang="en-US" sz="2800" b="1" i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ω</a:t>
            </a:r>
            <a:r>
              <a:rPr lang="el-GR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altLang="x-none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el-GR" altLang="en-US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λ</a:t>
            </a:r>
            <a:r>
              <a:rPr lang="en-US" altLang="x-none" sz="28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k</a:t>
            </a:r>
            <a:r>
              <a:rPr lang="en-US" altLang="x-none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)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  <a:ea typeface="Times New Roman" pitchFamily="18" charset="0"/>
              </a:rPr>
              <a:t> vectors are 0. </a:t>
            </a:r>
            <a:endParaRPr lang="el-GR" altLang="en-US" sz="2800" b="1" dirty="0">
              <a:solidFill>
                <a:srgbClr val="3366CC"/>
              </a:solidFill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9" name="文本占位符 49154">
            <a:extLst>
              <a:ext uri="{FF2B5EF4-FFF2-40B4-BE49-F238E27FC236}">
                <a16:creationId xmlns:a16="http://schemas.microsoft.com/office/drawing/2014/main" id="{8BDD5015-FD90-4B42-9A88-79DE965A26B5}"/>
              </a:ext>
            </a:extLst>
          </p:cNvPr>
          <p:cNvSpPr txBox="1">
            <a:spLocks/>
          </p:cNvSpPr>
          <p:nvPr/>
        </p:nvSpPr>
        <p:spPr bwMode="auto">
          <a:xfrm>
            <a:off x="489329" y="4301519"/>
            <a:ext cx="10431207" cy="1071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x-none" kern="1200" dirty="0">
                <a:latin typeface="Times New Roman" pitchFamily="18" charset="0"/>
              </a:rPr>
              <a:t>So, only zeros or poles </a:t>
            </a:r>
            <a:r>
              <a:rPr lang="en-US" altLang="x-none" kern="1200" dirty="0">
                <a:solidFill>
                  <a:schemeClr val="accent6"/>
                </a:solidFill>
                <a:latin typeface="Times New Roman" pitchFamily="18" charset="0"/>
              </a:rPr>
              <a:t>inside the unit circle </a:t>
            </a:r>
            <a:r>
              <a:rPr lang="en-US" altLang="x-none" kern="1200" dirty="0">
                <a:latin typeface="Times New Roman" pitchFamily="18" charset="0"/>
              </a:rPr>
              <a:t>can affect phase function of H(</a:t>
            </a:r>
            <a:r>
              <a:rPr lang="en-US" altLang="x-none" kern="1200" dirty="0" err="1">
                <a:latin typeface="Times New Roman" pitchFamily="18" charset="0"/>
              </a:rPr>
              <a:t>e</a:t>
            </a:r>
            <a:r>
              <a:rPr lang="en-US" altLang="x-none" kern="1200" baseline="30000" dirty="0" err="1">
                <a:latin typeface="Times New Roman" pitchFamily="18" charset="0"/>
              </a:rPr>
              <a:t>j</a:t>
            </a:r>
            <a:r>
              <a:rPr lang="el-GR" altLang="en-US" kern="1200" baseline="30000" dirty="0">
                <a:latin typeface="Times New Roman" pitchFamily="18" charset="0"/>
                <a:ea typeface="Times New Roman" pitchFamily="18" charset="0"/>
              </a:rPr>
              <a:t>ω</a:t>
            </a:r>
            <a:r>
              <a:rPr lang="en-US" altLang="x-none" kern="1200" dirty="0">
                <a:latin typeface="Times New Roman" pitchFamily="18" charset="0"/>
              </a:rPr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  <p:bldP spid="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文本占位符 49154"/>
          <p:cNvSpPr>
            <a:spLocks noGrp="1"/>
          </p:cNvSpPr>
          <p:nvPr>
            <p:ph type="body" sz="half" idx="1"/>
          </p:nvPr>
        </p:nvSpPr>
        <p:spPr>
          <a:xfrm>
            <a:off x="982980" y="1268730"/>
            <a:ext cx="8263255" cy="629285"/>
          </a:xfrm>
        </p:spPr>
        <p:txBody>
          <a:bodyPr anchor="t"/>
          <a:lstStyle/>
          <a:p>
            <a:r>
              <a:rPr lang="en-US" altLang="x-none" b="1" kern="1200" dirty="0">
                <a:latin typeface="Times New Roman" panose="02020603050405020304" pitchFamily="18" charset="0"/>
              </a:rPr>
              <a:t>For </a:t>
            </a:r>
            <a:r>
              <a:rPr lang="en-US" altLang="x-none" b="1" kern="1200" dirty="0">
                <a:solidFill>
                  <a:srgbClr val="C00000"/>
                </a:solidFill>
                <a:latin typeface="Times New Roman" panose="02020603050405020304" pitchFamily="18" charset="0"/>
              </a:rPr>
              <a:t>causal stable system</a:t>
            </a:r>
            <a:r>
              <a:rPr lang="en-US" altLang="x-none" b="1" kern="1200" dirty="0">
                <a:latin typeface="Times New Roman" panose="02020603050405020304" pitchFamily="18" charset="0"/>
              </a:rPr>
              <a:t>, we can deduce:</a:t>
            </a:r>
          </a:p>
        </p:txBody>
      </p:sp>
      <p:graphicFrame>
        <p:nvGraphicFramePr>
          <p:cNvPr id="49156" name="内容占位符 4915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447574" y="1996440"/>
          <a:ext cx="3529012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3" r:id="rId4" imgW="1389380" imgH="459105" progId="Equation.DSMT4">
                  <p:embed/>
                </p:oleObj>
              </mc:Choice>
              <mc:Fallback>
                <p:oleObj r:id="rId4" imgW="1389380" imgH="459105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47574" y="1996440"/>
                        <a:ext cx="3529012" cy="11652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文本框 49156"/>
          <p:cNvSpPr txBox="1"/>
          <p:nvPr/>
        </p:nvSpPr>
        <p:spPr>
          <a:xfrm>
            <a:off x="1235425" y="4157351"/>
            <a:ext cx="8893023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 When all </a:t>
            </a:r>
            <a:r>
              <a:rPr lang="en-US" altLang="x-none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zeros are all inside the unit circle 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(if N=M):</a:t>
            </a:r>
          </a:p>
        </p:txBody>
      </p:sp>
      <p:graphicFrame>
        <p:nvGraphicFramePr>
          <p:cNvPr id="49158" name="内容占位符 4915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764030" y="4714558"/>
          <a:ext cx="336867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4" r:id="rId6" imgW="1389380" imgH="459105" progId="Equation.DSMT4">
                  <p:embed/>
                </p:oleObj>
              </mc:Choice>
              <mc:Fallback>
                <p:oleObj r:id="rId6" imgW="1389380" imgH="459105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4030" y="4714558"/>
                        <a:ext cx="3368675" cy="11128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文本框 49158"/>
          <p:cNvSpPr txBox="1"/>
          <p:nvPr/>
        </p:nvSpPr>
        <p:spPr>
          <a:xfrm>
            <a:off x="5434330" y="5010150"/>
            <a:ext cx="59486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It’s the </a:t>
            </a:r>
            <a:r>
              <a:rPr lang="en-US" altLang="x-none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minimum phase delay system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0" name="标题 47105">
            <a:extLst>
              <a:ext uri="{FF2B5EF4-FFF2-40B4-BE49-F238E27FC236}">
                <a16:creationId xmlns:a16="http://schemas.microsoft.com/office/drawing/2014/main" id="{FB4EF286-8F59-44DB-9C8A-6A922880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2183"/>
            <a:ext cx="9793088" cy="1013033"/>
          </a:xfrm>
        </p:spPr>
        <p:txBody>
          <a:bodyPr anchor="ctr"/>
          <a:lstStyle/>
          <a:p>
            <a:r>
              <a:rPr lang="en-US" altLang="x-none" sz="3200" b="1" i="1" dirty="0">
                <a:latin typeface="Times New Roman" panose="02020603050405020304" pitchFamily="18" charset="0"/>
              </a:rPr>
              <a:t>7.2.3 Minimum-Phase and Maximum-Phase Transfer Function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385C47-7718-40EE-8A23-47A2E885F0C6}"/>
              </a:ext>
            </a:extLst>
          </p:cNvPr>
          <p:cNvSpPr/>
          <p:nvPr/>
        </p:nvSpPr>
        <p:spPr>
          <a:xfrm>
            <a:off x="2337190" y="3260090"/>
            <a:ext cx="57497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So, it’s the </a:t>
            </a:r>
            <a:r>
              <a:rPr lang="en-US" altLang="x-none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phase delay (lag) 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49157" grpId="0"/>
      <p:bldP spid="4915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文本占位符 50178"/>
          <p:cNvSpPr>
            <a:spLocks noGrp="1"/>
          </p:cNvSpPr>
          <p:nvPr>
            <p:ph type="body" sz="half" idx="1"/>
          </p:nvPr>
        </p:nvSpPr>
        <p:spPr>
          <a:xfrm>
            <a:off x="982345" y="1341120"/>
            <a:ext cx="9019540" cy="584200"/>
          </a:xfrm>
        </p:spPr>
        <p:txBody>
          <a:bodyPr anchor="t"/>
          <a:lstStyle/>
          <a:p>
            <a:pPr marL="0" indent="0">
              <a:spcBef>
                <a:spcPct val="50000"/>
              </a:spcBef>
              <a:buNone/>
            </a:pPr>
            <a:r>
              <a:rPr lang="en-US" altLang="x-none" b="1" kern="1200" dirty="0">
                <a:latin typeface="Times New Roman" panose="02020603050405020304" pitchFamily="18" charset="0"/>
              </a:rPr>
              <a:t>2) When all </a:t>
            </a:r>
            <a:r>
              <a:rPr lang="en-US" altLang="x-none" b="1" kern="1200" dirty="0">
                <a:solidFill>
                  <a:schemeClr val="accent2"/>
                </a:solidFill>
                <a:latin typeface="Times New Roman" panose="02020603050405020304" pitchFamily="18" charset="0"/>
              </a:rPr>
              <a:t>zeros are all outside the unit circle</a:t>
            </a:r>
            <a:r>
              <a:rPr lang="en-US" altLang="x-none" b="1" kern="1200" dirty="0">
                <a:latin typeface="Times New Roman" panose="02020603050405020304" pitchFamily="18" charset="0"/>
              </a:rPr>
              <a:t>, we get:</a:t>
            </a:r>
          </a:p>
          <a:p>
            <a:pPr>
              <a:buNone/>
            </a:pPr>
            <a:endParaRPr lang="en-US" altLang="x-none" b="1" kern="1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180" name="内容占位符 50179"/>
          <p:cNvGraphicFramePr>
            <a:graphicFrameLocks noGrp="1" noChangeAspect="1"/>
          </p:cNvGraphicFramePr>
          <p:nvPr>
            <p:ph sz="half" idx="2"/>
          </p:nvPr>
        </p:nvGraphicFramePr>
        <p:xfrm>
          <a:off x="3030538" y="1844675"/>
          <a:ext cx="432593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85" name="Equation" r:id="rId3" imgW="40843200" imgH="10972800" progId="Equation.DSMT4">
                  <p:embed/>
                </p:oleObj>
              </mc:Choice>
              <mc:Fallback>
                <p:oleObj name="Equation" r:id="rId3" imgW="40843200" imgH="109728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30538" y="1844675"/>
                        <a:ext cx="4325937" cy="1162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文本框 50180"/>
          <p:cNvSpPr txBox="1"/>
          <p:nvPr/>
        </p:nvSpPr>
        <p:spPr>
          <a:xfrm>
            <a:off x="1238885" y="3297555"/>
            <a:ext cx="8194040" cy="1168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00000"/>
              </a:lnSpc>
              <a:spcBef>
                <a:spcPct val="50000"/>
              </a:spcBef>
            </a:pP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Where N is the number of poles.</a:t>
            </a:r>
          </a:p>
          <a:p>
            <a:pPr lvl="0">
              <a:lnSpc>
                <a:spcPct val="100000"/>
              </a:lnSpc>
              <a:spcBef>
                <a:spcPct val="50000"/>
              </a:spcBef>
            </a:pP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And it’s the </a:t>
            </a:r>
            <a:r>
              <a:rPr lang="en-US" altLang="x-none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maximum phase delay system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x-none" sz="32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82345" y="4794250"/>
            <a:ext cx="9105900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00000"/>
              </a:lnSpc>
              <a:spcBef>
                <a:spcPct val="50000"/>
              </a:spcBef>
            </a:pP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3) A transfer function with 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zeros inside and outside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the unit circle is called a </a:t>
            </a:r>
            <a:r>
              <a:rPr lang="en-US" altLang="x-none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mixed-phase transfer function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9" name="标题 47105">
            <a:extLst>
              <a:ext uri="{FF2B5EF4-FFF2-40B4-BE49-F238E27FC236}">
                <a16:creationId xmlns:a16="http://schemas.microsoft.com/office/drawing/2014/main" id="{C152D086-6DC4-4694-938C-485801EE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32183"/>
            <a:ext cx="9793088" cy="1013033"/>
          </a:xfrm>
        </p:spPr>
        <p:txBody>
          <a:bodyPr anchor="ctr"/>
          <a:lstStyle/>
          <a:p>
            <a:r>
              <a:rPr lang="en-US" altLang="x-none" sz="3200" b="1" i="1" dirty="0">
                <a:latin typeface="Times New Roman" panose="02020603050405020304" pitchFamily="18" charset="0"/>
              </a:rPr>
              <a:t>7.2.3 Minimum-Phase and Maximum-Phase Transfer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181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127448" y="430260"/>
            <a:ext cx="7761287" cy="523780"/>
          </a:xfrm>
        </p:spPr>
        <p:txBody>
          <a:bodyPr/>
          <a:lstStyle/>
          <a:p>
            <a:pPr eaLnBrk="1" hangingPunct="1"/>
            <a:r>
              <a:rPr lang="en-US" altLang="zh-CN" b="1" u="sng" dirty="0">
                <a:latin typeface="Times New Roman" panose="02020603050405020304" pitchFamily="18" charset="0"/>
              </a:rPr>
              <a:t>Example</a:t>
            </a:r>
            <a:r>
              <a:rPr lang="en-US" altLang="zh-CN" dirty="0"/>
              <a:t> 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EEE1A96-F8B9-4AAE-9792-70A15B02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82" y="1285104"/>
            <a:ext cx="3385546" cy="11321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E1B495-DA1F-4F85-BA8B-E43CF48EA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1181382"/>
            <a:ext cx="6376924" cy="267966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B4F009-1755-41D6-8C56-B6D5FEBBD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72" y="3212976"/>
            <a:ext cx="4648732" cy="311513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1EBA4B-A574-46F7-B200-5D80696A5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7412" y="2685784"/>
            <a:ext cx="3189598" cy="3483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44B2E0-BA36-490E-B8B6-4E4768AEA4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2080" y="4005064"/>
            <a:ext cx="6177804" cy="1300877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4C7D64DC-1418-4112-8E99-6490AC55BE71}"/>
              </a:ext>
            </a:extLst>
          </p:cNvPr>
          <p:cNvGrpSpPr/>
          <p:nvPr/>
        </p:nvGrpSpPr>
        <p:grpSpPr>
          <a:xfrm>
            <a:off x="5294764" y="5517232"/>
            <a:ext cx="5366798" cy="571515"/>
            <a:chOff x="5294764" y="5517232"/>
            <a:chExt cx="5366798" cy="571515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EEABC16-B1AB-4E51-ABAD-5A8764820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94764" y="5517232"/>
              <a:ext cx="3962504" cy="571515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E26A119-C201-466F-8CE2-D3910153B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257268" y="5517232"/>
              <a:ext cx="1404294" cy="4354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5863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23391" y="494771"/>
            <a:ext cx="9576295" cy="1171575"/>
          </a:xfrm>
        </p:spPr>
        <p:txBody>
          <a:bodyPr/>
          <a:lstStyle/>
          <a:p>
            <a:pPr eaLnBrk="1" hangingPunct="1"/>
            <a:r>
              <a:rPr lang="en-US" altLang="zh-CN" b="1" u="sng" dirty="0">
                <a:latin typeface="Times New Roman" panose="02020603050405020304" pitchFamily="18" charset="0"/>
              </a:rPr>
              <a:t>Example7.2: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Determine the transfer </a:t>
            </a:r>
            <a:r>
              <a:rPr lang="en-US" altLang="zh-CN" dirty="0" err="1">
                <a:latin typeface="Times New Roman" panose="02020603050405020304" pitchFamily="18" charset="0"/>
              </a:rPr>
              <a:t>fuction</a:t>
            </a:r>
            <a:r>
              <a:rPr lang="en-US" altLang="zh-CN" dirty="0">
                <a:latin typeface="Times New Roman" panose="02020603050405020304" pitchFamily="18" charset="0"/>
              </a:rPr>
              <a:t> from specified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square magnitude function:</a:t>
            </a:r>
          </a:p>
        </p:txBody>
      </p:sp>
      <p:graphicFrame>
        <p:nvGraphicFramePr>
          <p:cNvPr id="147459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281238194"/>
              </p:ext>
            </p:extLst>
          </p:nvPr>
        </p:nvGraphicFramePr>
        <p:xfrm>
          <a:off x="1992313" y="2924944"/>
          <a:ext cx="8515350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8" name="Equation" r:id="rId3" imgW="3771900" imgH="1371600" progId="Equation.DSMT4">
                  <p:embed/>
                </p:oleObj>
              </mc:Choice>
              <mc:Fallback>
                <p:oleObj name="Equation" r:id="rId3" imgW="3771900" imgH="1371600" progId="Equation.DSMT4">
                  <p:embed/>
                  <p:pic>
                    <p:nvPicPr>
                      <p:cNvPr id="0" name="图片 47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2924944"/>
                        <a:ext cx="8515350" cy="309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61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946110983"/>
              </p:ext>
            </p:extLst>
          </p:nvPr>
        </p:nvGraphicFramePr>
        <p:xfrm>
          <a:off x="1992313" y="1666346"/>
          <a:ext cx="6839991" cy="9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9" name="Equation" r:id="rId5" imgW="2870200" imgH="419100" progId="Equation.DSMT4">
                  <p:embed/>
                </p:oleObj>
              </mc:Choice>
              <mc:Fallback>
                <p:oleObj name="Equation" r:id="rId5" imgW="2870200" imgH="419100" progId="Equation.DSMT4">
                  <p:embed/>
                  <p:pic>
                    <p:nvPicPr>
                      <p:cNvPr id="0" name="图片 47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666346"/>
                        <a:ext cx="6839991" cy="9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352869" y="502286"/>
            <a:ext cx="7761287" cy="1171575"/>
          </a:xfrm>
        </p:spPr>
        <p:txBody>
          <a:bodyPr/>
          <a:lstStyle/>
          <a:p>
            <a:pPr eaLnBrk="1" hangingPunct="1"/>
            <a:r>
              <a:rPr lang="en-US" altLang="zh-CN" b="1" u="sng" dirty="0">
                <a:latin typeface="Times New Roman" panose="02020603050405020304" pitchFamily="18" charset="0"/>
              </a:rPr>
              <a:t>Example7.4:</a:t>
            </a:r>
            <a:r>
              <a:rPr lang="en-US" altLang="zh-CN" dirty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consider the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mixed-phase</a:t>
            </a:r>
            <a:r>
              <a:rPr lang="en-US" altLang="zh-CN" dirty="0">
                <a:latin typeface="Times New Roman" panose="02020603050405020304" pitchFamily="18" charset="0"/>
              </a:rPr>
              <a:t> transfer function:</a:t>
            </a:r>
          </a:p>
        </p:txBody>
      </p:sp>
      <p:graphicFrame>
        <p:nvGraphicFramePr>
          <p:cNvPr id="147459" name="Object 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244576860"/>
              </p:ext>
            </p:extLst>
          </p:nvPr>
        </p:nvGraphicFramePr>
        <p:xfrm>
          <a:off x="2727435" y="1556792"/>
          <a:ext cx="5012154" cy="123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2" name="Equation" r:id="rId3" imgW="1764665" imgH="444500" progId="Equation.DSMT4">
                  <p:embed/>
                </p:oleObj>
              </mc:Choice>
              <mc:Fallback>
                <p:oleObj name="Equation" r:id="rId3" imgW="1764665" imgH="444500" progId="Equation.DSMT4">
                  <p:embed/>
                  <p:pic>
                    <p:nvPicPr>
                      <p:cNvPr id="0" name="图片 48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435" y="1556792"/>
                        <a:ext cx="5012154" cy="123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0" name="Text Box 4"/>
          <p:cNvSpPr txBox="1">
            <a:spLocks noChangeArrowheads="1"/>
          </p:cNvSpPr>
          <p:nvPr/>
        </p:nvSpPr>
        <p:spPr bwMode="auto">
          <a:xfrm>
            <a:off x="1775520" y="2892289"/>
            <a:ext cx="518507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We can rewrite H(z) as</a:t>
            </a:r>
          </a:p>
        </p:txBody>
      </p:sp>
      <p:graphicFrame>
        <p:nvGraphicFramePr>
          <p:cNvPr id="147461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801783578"/>
              </p:ext>
            </p:extLst>
          </p:nvPr>
        </p:nvGraphicFramePr>
        <p:xfrm>
          <a:off x="2063552" y="3645024"/>
          <a:ext cx="741680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73" name="Equation" r:id="rId5" imgW="2590800" imgH="660400" progId="Equation.DSMT4">
                  <p:embed/>
                </p:oleObj>
              </mc:Choice>
              <mc:Fallback>
                <p:oleObj name="Equation" r:id="rId5" imgW="2590800" imgH="660400" progId="Equation.DSMT4">
                  <p:embed/>
                  <p:pic>
                    <p:nvPicPr>
                      <p:cNvPr id="0" name="图片 48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3645024"/>
                        <a:ext cx="741680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EDA38937-FDF2-4555-8E9D-BB97F5F8B1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3552" y="5686586"/>
            <a:ext cx="3211370" cy="4844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7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build="p"/>
      <p:bldP spid="14746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43009"/>
          <p:cNvSpPr>
            <a:spLocks noGrp="1"/>
          </p:cNvSpPr>
          <p:nvPr>
            <p:ph type="title"/>
          </p:nvPr>
        </p:nvSpPr>
        <p:spPr>
          <a:xfrm>
            <a:off x="262890" y="0"/>
            <a:ext cx="10972800" cy="1143000"/>
          </a:xfrm>
        </p:spPr>
        <p:txBody>
          <a:bodyPr anchor="ctr"/>
          <a:lstStyle/>
          <a:p>
            <a:r>
              <a:rPr lang="zh-CN" altLang="en-US" b="1" i="1" dirty="0">
                <a:latin typeface="Times New Roman" panose="02020603050405020304" pitchFamily="18" charset="0"/>
              </a:rPr>
              <a:t>7.2.2 </a:t>
            </a:r>
            <a:r>
              <a:rPr lang="en-US" altLang="x-none" b="1" i="1" dirty="0">
                <a:latin typeface="Times New Roman" panose="02020603050405020304" pitchFamily="18" charset="0"/>
              </a:rPr>
              <a:t>Linear-Phase Transfer Function</a:t>
            </a:r>
          </a:p>
        </p:txBody>
      </p:sp>
      <p:sp>
        <p:nvSpPr>
          <p:cNvPr id="43011" name="内容占位符 43010"/>
          <p:cNvSpPr>
            <a:spLocks noGrp="1"/>
          </p:cNvSpPr>
          <p:nvPr>
            <p:ph idx="1"/>
          </p:nvPr>
        </p:nvSpPr>
        <p:spPr>
          <a:xfrm>
            <a:off x="407368" y="2653665"/>
            <a:ext cx="5976664" cy="1080120"/>
          </a:xfrm>
        </p:spPr>
        <p:txBody>
          <a:bodyPr anchor="t"/>
          <a:lstStyle/>
          <a:p>
            <a:pPr algn="l"/>
            <a:r>
              <a:rPr lang="en-US" altLang="x-none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y[n]=x[n-D] =&gt;</a:t>
            </a:r>
            <a:r>
              <a:rPr lang="en-US" altLang="x-none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Y(e</a:t>
            </a:r>
            <a:r>
              <a:rPr lang="en-US" altLang="x-none" b="1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x-none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ω</a:t>
            </a:r>
            <a:r>
              <a:rPr lang="en-US" altLang="x-none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)= e</a:t>
            </a:r>
            <a:r>
              <a:rPr lang="en-US" altLang="x-none" b="1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-j</a:t>
            </a:r>
            <a:r>
              <a:rPr lang="en-US" altLang="x-none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ωD</a:t>
            </a:r>
            <a:r>
              <a:rPr lang="en-US" altLang="x-none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X(</a:t>
            </a:r>
            <a:r>
              <a:rPr lang="en-US" altLang="x-none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x-none" b="1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x-none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ω</a:t>
            </a:r>
            <a:r>
              <a:rPr lang="en-US" altLang="x-none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)</a:t>
            </a:r>
          </a:p>
          <a:p>
            <a:pPr>
              <a:buNone/>
            </a:pPr>
            <a:r>
              <a:rPr lang="en-US" altLang="x-none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en-US" altLang="x-none" dirty="0">
                <a:solidFill>
                  <a:schemeClr val="accent2"/>
                </a:solidFill>
                <a:latin typeface="Times New Roman" panose="02020603050405020304" pitchFamily="18" charset="0"/>
              </a:rPr>
              <a:t>=&gt; </a:t>
            </a:r>
            <a:r>
              <a:rPr lang="en-US" altLang="x-none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H(</a:t>
            </a:r>
            <a:r>
              <a:rPr lang="en-US" altLang="x-none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x-none" b="1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x-none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ω</a:t>
            </a:r>
            <a:r>
              <a:rPr lang="en-US" altLang="x-none" b="1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)= </a:t>
            </a:r>
            <a:r>
              <a:rPr lang="en-US" altLang="x-none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Y(</a:t>
            </a:r>
            <a:r>
              <a:rPr lang="en-US" altLang="x-none" b="1" dirty="0" err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e</a:t>
            </a:r>
            <a:r>
              <a:rPr lang="en-US" altLang="x-none" b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x-none" b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ω</a:t>
            </a:r>
            <a:r>
              <a:rPr lang="en-US" altLang="x-none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 / X(e</a:t>
            </a:r>
            <a:r>
              <a:rPr lang="en-US" altLang="x-none" b="1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x-none" b="1" baseline="30000" dirty="0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ω</a:t>
            </a:r>
            <a:r>
              <a:rPr lang="en-US" altLang="x-none" b="1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)= e</a:t>
            </a:r>
            <a:r>
              <a:rPr lang="en-US" altLang="x-none" b="1" baseline="30000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-</a:t>
            </a:r>
            <a:r>
              <a:rPr lang="en-US" altLang="x-none" b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x-none" b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ωD</a:t>
            </a:r>
            <a:endParaRPr lang="en-US" altLang="x-none" b="1" baseline="30000" dirty="0">
              <a:solidFill>
                <a:schemeClr val="accent2"/>
              </a:solidFill>
              <a:latin typeface="Times New Roman" panose="02020603050405020304" pitchFamily="18" charset="0"/>
              <a:ea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472170" y="260985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>
            <a:grayscl/>
            <a:lum bright="-4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37894" y="1403985"/>
            <a:ext cx="4138626" cy="4742617"/>
          </a:xfrm>
          <a:prstGeom prst="rect">
            <a:avLst/>
          </a:prstGeo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D0318E9-5174-4B8E-89B2-02ED4105BF86}"/>
              </a:ext>
            </a:extLst>
          </p:cNvPr>
          <p:cNvSpPr/>
          <p:nvPr/>
        </p:nvSpPr>
        <p:spPr>
          <a:xfrm>
            <a:off x="407368" y="127435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x-none" sz="2400" b="1" dirty="0">
                <a:solidFill>
                  <a:schemeClr val="accent2"/>
                </a:solidFill>
                <a:latin typeface="Times New Roman" pitchFamily="18" charset="0"/>
              </a:rPr>
              <a:t>The phase distortion can be avoided by ensuring that the transfer function has a unity magnitude and a </a:t>
            </a:r>
            <a:r>
              <a:rPr lang="en-US" altLang="x-none" sz="2400" b="1" dirty="0">
                <a:solidFill>
                  <a:srgbClr val="FF0000"/>
                </a:solidFill>
                <a:latin typeface="Times New Roman" pitchFamily="18" charset="0"/>
              </a:rPr>
              <a:t>linear-phase</a:t>
            </a:r>
            <a:r>
              <a:rPr lang="en-US" altLang="x-none" sz="2400" b="1" dirty="0">
                <a:solidFill>
                  <a:schemeClr val="accent2"/>
                </a:solidFill>
                <a:latin typeface="Times New Roman" pitchFamily="18" charset="0"/>
              </a:rPr>
              <a:t>.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7" name="内容占位符 43010">
            <a:extLst>
              <a:ext uri="{FF2B5EF4-FFF2-40B4-BE49-F238E27FC236}">
                <a16:creationId xmlns:a16="http://schemas.microsoft.com/office/drawing/2014/main" id="{0BF05D5A-BB44-48F0-8675-12224C4E1115}"/>
              </a:ext>
            </a:extLst>
          </p:cNvPr>
          <p:cNvSpPr txBox="1">
            <a:spLocks/>
          </p:cNvSpPr>
          <p:nvPr/>
        </p:nvSpPr>
        <p:spPr bwMode="auto">
          <a:xfrm>
            <a:off x="407368" y="3985349"/>
            <a:ext cx="5832648" cy="1598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ea typeface="宋体" panose="02010600030101010101" pitchFamily="2" charset="-122"/>
              </a:rPr>
              <a:t>The transfer function of a filter should exhibit a unity magnitude response and a linear-phase response in the 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rPr>
              <a:t>band of interest</a:t>
            </a:r>
            <a:r>
              <a:rPr lang="en-US" altLang="zh-CN" sz="2400" dirty="0">
                <a:solidFill>
                  <a:schemeClr val="accent2"/>
                </a:solidFill>
                <a:latin typeface="Times New Roman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8193"/>
          <p:cNvSpPr>
            <a:spLocks noGrp="1"/>
          </p:cNvSpPr>
          <p:nvPr>
            <p:ph type="title"/>
          </p:nvPr>
        </p:nvSpPr>
        <p:spPr>
          <a:xfrm>
            <a:off x="335360" y="116632"/>
            <a:ext cx="10526578" cy="954360"/>
          </a:xfrm>
        </p:spPr>
        <p:txBody>
          <a:bodyPr anchor="ctr"/>
          <a:lstStyle/>
          <a:p>
            <a:r>
              <a:rPr lang="zh-CN" altLang="en-US" sz="3600" b="1" i="1" dirty="0">
                <a:latin typeface="Times New Roman" panose="02020603050405020304" pitchFamily="18" charset="0"/>
              </a:rPr>
              <a:t>7.1.1 </a:t>
            </a:r>
            <a:r>
              <a:rPr lang="en-US" altLang="x-none" sz="3600" b="1" i="1" dirty="0">
                <a:latin typeface="Times New Roman" panose="02020603050405020304" pitchFamily="18" charset="0"/>
              </a:rPr>
              <a:t>Digital Filters with Ideal Magnitude Responses</a:t>
            </a:r>
            <a:endParaRPr lang="zh-CN" altLang="en-US" sz="3600" b="1" i="1" dirty="0">
              <a:latin typeface="Times New Roman" panose="02020603050405020304" pitchFamily="18" charset="0"/>
            </a:endParaRPr>
          </a:p>
        </p:txBody>
      </p:sp>
      <p:sp>
        <p:nvSpPr>
          <p:cNvPr id="8195" name="内容占位符 8194"/>
          <p:cNvSpPr>
            <a:spLocks noGrp="1"/>
          </p:cNvSpPr>
          <p:nvPr>
            <p:ph idx="1"/>
          </p:nvPr>
        </p:nvSpPr>
        <p:spPr>
          <a:xfrm>
            <a:off x="335360" y="1303059"/>
            <a:ext cx="10225335" cy="1872208"/>
          </a:xfrm>
        </p:spPr>
        <p:txBody>
          <a:bodyPr anchor="t"/>
          <a:lstStyle/>
          <a:p>
            <a:r>
              <a:rPr lang="en-US" altLang="x-none" b="1" dirty="0">
                <a:latin typeface="Times New Roman" panose="02020603050405020304" pitchFamily="18" charset="0"/>
              </a:rPr>
              <a:t>A digital filter designed to </a:t>
            </a:r>
            <a:r>
              <a:rPr lang="en-US" altLang="x-none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pass signal components of certain frequencies</a:t>
            </a:r>
            <a:r>
              <a:rPr lang="en-US" altLang="x-none" b="1" dirty="0">
                <a:latin typeface="Times New Roman" panose="02020603050405020304" pitchFamily="18" charset="0"/>
              </a:rPr>
              <a:t> without distortion should have a frequency response equal to </a:t>
            </a:r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x-none" b="1" dirty="0">
                <a:latin typeface="Times New Roman" panose="02020603050405020304" pitchFamily="18" charset="0"/>
              </a:rPr>
              <a:t> at these frequencies, and should have a frequency response equal to </a:t>
            </a:r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x-none" b="1" dirty="0">
                <a:latin typeface="Times New Roman" panose="02020603050405020304" pitchFamily="18" charset="0"/>
              </a:rPr>
              <a:t> at all other frequencies.</a:t>
            </a:r>
          </a:p>
        </p:txBody>
      </p:sp>
      <p:sp>
        <p:nvSpPr>
          <p:cNvPr id="4" name="内容占位符 9218"/>
          <p:cNvSpPr txBox="1"/>
          <p:nvPr/>
        </p:nvSpPr>
        <p:spPr bwMode="auto">
          <a:xfrm>
            <a:off x="335360" y="3429000"/>
            <a:ext cx="1087328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x-none" kern="0" dirty="0">
                <a:latin typeface="Times New Roman" panose="02020603050405020304" pitchFamily="18" charset="0"/>
              </a:rPr>
              <a:t>The range of frequencies where the frequency response takes the value of </a:t>
            </a:r>
            <a:r>
              <a:rPr lang="en-US" altLang="x-none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x-none" kern="0" dirty="0">
                <a:latin typeface="Times New Roman" panose="02020603050405020304" pitchFamily="18" charset="0"/>
              </a:rPr>
              <a:t> is called the </a:t>
            </a:r>
            <a:r>
              <a:rPr lang="en-US" altLang="x-none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passband</a:t>
            </a:r>
            <a:r>
              <a:rPr lang="en-US" altLang="x-none" kern="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x-none" kern="0" dirty="0">
                <a:latin typeface="Times New Roman" panose="02020603050405020304" pitchFamily="18" charset="0"/>
              </a:rPr>
              <a:t>The range of frequencies where the frequency response takes the value of </a:t>
            </a:r>
            <a:r>
              <a:rPr lang="en-US" altLang="x-none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x-none" kern="0" dirty="0">
                <a:latin typeface="Times New Roman" panose="02020603050405020304" pitchFamily="18" charset="0"/>
              </a:rPr>
              <a:t> is called the </a:t>
            </a:r>
            <a:r>
              <a:rPr lang="en-US" altLang="x-none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stopband</a:t>
            </a:r>
            <a:r>
              <a:rPr lang="en-US" altLang="x-none" kern="0" dirty="0">
                <a:latin typeface="Times New Roman" panose="02020603050405020304" pitchFamily="18" charset="0"/>
              </a:rPr>
              <a:t>.</a:t>
            </a:r>
            <a:endParaRPr lang="zh-CN" altLang="en-US" kern="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12008" y="5304151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44034"/>
          <p:cNvSpPr>
            <a:spLocks noGrp="1"/>
          </p:cNvSpPr>
          <p:nvPr>
            <p:ph idx="1"/>
          </p:nvPr>
        </p:nvSpPr>
        <p:spPr>
          <a:xfrm>
            <a:off x="982980" y="1196975"/>
            <a:ext cx="9368790" cy="1016000"/>
          </a:xfrm>
        </p:spPr>
        <p:txBody>
          <a:bodyPr anchor="t"/>
          <a:lstStyle/>
          <a:p>
            <a:r>
              <a:rPr lang="en-US" altLang="x-none" b="1" u="sng" dirty="0">
                <a:latin typeface="Times New Roman" panose="02020603050405020304" pitchFamily="18" charset="0"/>
              </a:rPr>
              <a:t>Example</a:t>
            </a:r>
            <a:r>
              <a:rPr lang="en-US" altLang="x-none" b="1" dirty="0">
                <a:latin typeface="Times New Roman" panose="02020603050405020304" pitchFamily="18" charset="0"/>
              </a:rPr>
              <a:t> - Determine the impulse response of an ideal lowpass filter with a linear phase response:</a:t>
            </a:r>
          </a:p>
        </p:txBody>
      </p:sp>
      <p:grpSp>
        <p:nvGrpSpPr>
          <p:cNvPr id="44036" name="组合 44035"/>
          <p:cNvGrpSpPr>
            <a:grpSpLocks noChangeAspect="1"/>
          </p:cNvGrpSpPr>
          <p:nvPr/>
        </p:nvGrpSpPr>
        <p:grpSpPr>
          <a:xfrm>
            <a:off x="2783632" y="2339975"/>
            <a:ext cx="5334000" cy="914400"/>
            <a:chOff x="0" y="0"/>
            <a:chExt cx="3552" cy="688"/>
          </a:xfrm>
        </p:grpSpPr>
        <p:graphicFrame>
          <p:nvGraphicFramePr>
            <p:cNvPr id="2" name="对象 44036"/>
            <p:cNvGraphicFramePr>
              <a:graphicFrameLocks noChangeAspect="1"/>
            </p:cNvGraphicFramePr>
            <p:nvPr/>
          </p:nvGraphicFramePr>
          <p:xfrm>
            <a:off x="0" y="40"/>
            <a:ext cx="154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46" r:id="rId4" imgW="2451100" imgH="965200" progId="Equation.3">
                    <p:embed/>
                  </p:oleObj>
                </mc:Choice>
                <mc:Fallback>
                  <p:oleObj r:id="rId4" imgW="2451100" imgH="965200" progId="Equation.3">
                    <p:embed/>
                    <p:pic>
                      <p:nvPicPr>
                        <p:cNvPr id="0" name="图片 4405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40"/>
                          <a:ext cx="1544" cy="6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037" name="对象 44037"/>
            <p:cNvGraphicFramePr>
              <a:graphicFrameLocks noChangeAspect="1"/>
            </p:cNvGraphicFramePr>
            <p:nvPr/>
          </p:nvGraphicFramePr>
          <p:xfrm>
            <a:off x="1408" y="0"/>
            <a:ext cx="2144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47" r:id="rId6" imgW="3402330" imgH="1091565" progId="Equation.3">
                    <p:embed/>
                  </p:oleObj>
                </mc:Choice>
                <mc:Fallback>
                  <p:oleObj r:id="rId6" imgW="3402330" imgH="1091565" progId="Equation.3">
                    <p:embed/>
                    <p:pic>
                      <p:nvPicPr>
                        <p:cNvPr id="0" name="图片 4405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408" y="0"/>
                          <a:ext cx="2144" cy="6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039" name="文本框 44038"/>
          <p:cNvSpPr txBox="1"/>
          <p:nvPr/>
        </p:nvSpPr>
        <p:spPr>
          <a:xfrm>
            <a:off x="982980" y="3814029"/>
            <a:ext cx="10052362" cy="83099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x-none" sz="2400" b="1" dirty="0">
                <a:solidFill>
                  <a:srgbClr val="3366CC"/>
                </a:solidFill>
                <a:latin typeface="Times New Roman" panose="02020603050405020304" pitchFamily="18" charset="0"/>
              </a:rPr>
              <a:t>Applying the frequency-shifting property of the DTFT to the above impulse response filter, we arrive at the linear phase lowpass filter:</a:t>
            </a:r>
          </a:p>
        </p:txBody>
      </p:sp>
      <p:graphicFrame>
        <p:nvGraphicFramePr>
          <p:cNvPr id="44040" name="对象 440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00570"/>
              </p:ext>
            </p:extLst>
          </p:nvPr>
        </p:nvGraphicFramePr>
        <p:xfrm>
          <a:off x="3000375" y="4884004"/>
          <a:ext cx="53340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8" r:id="rId8" imgW="5979160" imgH="1040765" progId="Equation.DSMT4">
                  <p:embed/>
                </p:oleObj>
              </mc:Choice>
              <mc:Fallback>
                <p:oleObj r:id="rId8" imgW="5979160" imgH="1040765" progId="Equation.DSMT4">
                  <p:embed/>
                  <p:pic>
                    <p:nvPicPr>
                      <p:cNvPr id="0" name="图片 4405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00375" y="4884004"/>
                        <a:ext cx="5334000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9" name="标题 43009"/>
          <p:cNvSpPr>
            <a:spLocks noGrp="1"/>
          </p:cNvSpPr>
          <p:nvPr>
            <p:ph type="title"/>
          </p:nvPr>
        </p:nvSpPr>
        <p:spPr>
          <a:xfrm>
            <a:off x="335280" y="0"/>
            <a:ext cx="10972800" cy="1143000"/>
          </a:xfrm>
        </p:spPr>
        <p:txBody>
          <a:bodyPr anchor="ctr"/>
          <a:lstStyle/>
          <a:p>
            <a:r>
              <a:rPr lang="zh-CN" altLang="en-US" b="1" i="1" dirty="0">
                <a:latin typeface="Times New Roman" panose="02020603050405020304" pitchFamily="18" charset="0"/>
              </a:rPr>
              <a:t>7.2.2 </a:t>
            </a:r>
            <a:r>
              <a:rPr lang="en-US" altLang="x-none" b="1" i="1" dirty="0">
                <a:latin typeface="Times New Roman" panose="02020603050405020304" pitchFamily="18" charset="0"/>
              </a:rPr>
              <a:t>Linear-Phase Transfer Function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72170" y="260985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</a:p>
        </p:txBody>
      </p:sp>
      <p:sp>
        <p:nvSpPr>
          <p:cNvPr id="10" name="矩形 9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440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  <p:bldP spid="440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内容占位符 45058"/>
          <p:cNvSpPr>
            <a:spLocks noGrp="1"/>
          </p:cNvSpPr>
          <p:nvPr>
            <p:ph idx="1"/>
          </p:nvPr>
        </p:nvSpPr>
        <p:spPr>
          <a:xfrm>
            <a:off x="851897" y="1173480"/>
            <a:ext cx="9505126" cy="3019425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altLang="x-none" b="1" dirty="0">
                <a:latin typeface="Times New Roman" panose="02020603050405020304" pitchFamily="18" charset="0"/>
              </a:rPr>
              <a:t>By </a:t>
            </a:r>
            <a:r>
              <a:rPr lang="en-US" altLang="x-none" b="1" dirty="0">
                <a:solidFill>
                  <a:srgbClr val="C00000"/>
                </a:solidFill>
                <a:latin typeface="Times New Roman" panose="02020603050405020304" pitchFamily="18" charset="0"/>
              </a:rPr>
              <a:t>truncating</a:t>
            </a:r>
            <a:r>
              <a:rPr lang="en-US" altLang="x-none" b="1" dirty="0">
                <a:latin typeface="Times New Roman" panose="02020603050405020304" pitchFamily="18" charset="0"/>
              </a:rPr>
              <a:t> the impulse response to a finite number of terms, a realizable FIR approximation to the ideal lowpass filter can be developed.</a:t>
            </a:r>
          </a:p>
          <a:p>
            <a:pPr>
              <a:lnSpc>
                <a:spcPct val="90000"/>
              </a:lnSpc>
            </a:pPr>
            <a:r>
              <a:rPr lang="en-US" altLang="x-none" b="1" dirty="0">
                <a:latin typeface="Times New Roman" panose="02020603050405020304" pitchFamily="18" charset="0"/>
              </a:rPr>
              <a:t>The truncated approximation may or may not exhibit linear phase, depending on the value of  n</a:t>
            </a:r>
            <a:r>
              <a:rPr lang="en-US" altLang="x-none" b="1" baseline="-25000" dirty="0">
                <a:latin typeface="Times New Roman" panose="02020603050405020304" pitchFamily="18" charset="0"/>
              </a:rPr>
              <a:t>0</a:t>
            </a:r>
            <a:r>
              <a:rPr lang="en-US" altLang="x-none" b="1" dirty="0">
                <a:latin typeface="Times New Roman" panose="02020603050405020304" pitchFamily="18" charset="0"/>
              </a:rPr>
              <a:t> chosen.</a:t>
            </a:r>
          </a:p>
          <a:p>
            <a:pPr>
              <a:lnSpc>
                <a:spcPct val="90000"/>
              </a:lnSpc>
            </a:pPr>
            <a:r>
              <a:rPr lang="en-US" altLang="x-none" b="1" dirty="0">
                <a:latin typeface="Times New Roman" panose="02020603050405020304" pitchFamily="18" charset="0"/>
              </a:rPr>
              <a:t>If we choose </a:t>
            </a:r>
            <a:r>
              <a:rPr lang="en-US" altLang="x-none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x-none" b="1" baseline="-25000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x-none" b="1" dirty="0">
                <a:solidFill>
                  <a:srgbClr val="C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x-none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x-none" b="1" dirty="0">
                <a:solidFill>
                  <a:srgbClr val="C00000"/>
                </a:solidFill>
                <a:latin typeface="Times New Roman" panose="02020603050405020304" pitchFamily="18" charset="0"/>
              </a:rPr>
              <a:t>/2</a:t>
            </a:r>
            <a:r>
              <a:rPr lang="en-US" altLang="x-none" b="1" dirty="0">
                <a:latin typeface="Times New Roman" panose="02020603050405020304" pitchFamily="18" charset="0"/>
              </a:rPr>
              <a:t> with </a:t>
            </a:r>
            <a:r>
              <a:rPr lang="en-US" altLang="x-none" b="1" i="1" dirty="0">
                <a:latin typeface="Times New Roman" panose="02020603050405020304" pitchFamily="18" charset="0"/>
              </a:rPr>
              <a:t>N</a:t>
            </a:r>
            <a:r>
              <a:rPr lang="en-US" altLang="x-none" b="1" dirty="0">
                <a:latin typeface="Times New Roman" panose="02020603050405020304" pitchFamily="18" charset="0"/>
              </a:rPr>
              <a:t> a positive integer, the truncated and shifted approximation is:</a:t>
            </a:r>
          </a:p>
        </p:txBody>
      </p:sp>
      <p:grpSp>
        <p:nvGrpSpPr>
          <p:cNvPr id="45060" name="组合 45059"/>
          <p:cNvGrpSpPr/>
          <p:nvPr/>
        </p:nvGrpSpPr>
        <p:grpSpPr>
          <a:xfrm>
            <a:off x="2909570" y="4465955"/>
            <a:ext cx="5334000" cy="838200"/>
            <a:chOff x="0" y="0"/>
            <a:chExt cx="3825" cy="652"/>
          </a:xfrm>
        </p:grpSpPr>
        <p:graphicFrame>
          <p:nvGraphicFramePr>
            <p:cNvPr id="2" name="对象 45060"/>
            <p:cNvGraphicFramePr>
              <a:graphicFrameLocks noChangeAspect="1"/>
            </p:cNvGraphicFramePr>
            <p:nvPr/>
          </p:nvGraphicFramePr>
          <p:xfrm>
            <a:off x="40" y="4"/>
            <a:ext cx="3785" cy="6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30" r:id="rId4" imgW="6007100" imgH="1028700" progId="Equation.3">
                    <p:embed/>
                  </p:oleObj>
                </mc:Choice>
                <mc:Fallback>
                  <p:oleObj r:id="rId4" imgW="6007100" imgH="1028700" progId="Equation.3">
                    <p:embed/>
                    <p:pic>
                      <p:nvPicPr>
                        <p:cNvPr id="0" name="图片 4506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0" y="4"/>
                          <a:ext cx="3785" cy="6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61" name="文本框 45061"/>
            <p:cNvSpPr txBox="1"/>
            <p:nvPr/>
          </p:nvSpPr>
          <p:spPr>
            <a:xfrm>
              <a:off x="0" y="0"/>
              <a:ext cx="226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eaLnBrk="0" hangingPunct="0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^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009" name="标题 43009"/>
          <p:cNvSpPr>
            <a:spLocks noGrp="1"/>
          </p:cNvSpPr>
          <p:nvPr>
            <p:ph type="title"/>
          </p:nvPr>
        </p:nvSpPr>
        <p:spPr>
          <a:xfrm>
            <a:off x="335280" y="0"/>
            <a:ext cx="10972800" cy="1143000"/>
          </a:xfrm>
        </p:spPr>
        <p:txBody>
          <a:bodyPr anchor="ctr"/>
          <a:lstStyle/>
          <a:p>
            <a:r>
              <a:rPr lang="zh-CN" altLang="en-US" b="1" i="1" dirty="0">
                <a:latin typeface="Times New Roman" panose="02020603050405020304" pitchFamily="18" charset="0"/>
              </a:rPr>
              <a:t>7.2.2 </a:t>
            </a:r>
            <a:r>
              <a:rPr lang="en-US" altLang="x-none" b="1" i="1" dirty="0">
                <a:latin typeface="Times New Roman" panose="02020603050405020304" pitchFamily="18" charset="0"/>
              </a:rPr>
              <a:t>Linear-Phase Transfer Function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8472170" y="260985"/>
            <a:ext cx="1981200" cy="579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key point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52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内容占位符 46082"/>
          <p:cNvSpPr>
            <a:spLocks noGrp="1"/>
          </p:cNvSpPr>
          <p:nvPr>
            <p:ph idx="1"/>
          </p:nvPr>
        </p:nvSpPr>
        <p:spPr>
          <a:xfrm>
            <a:off x="911424" y="1246505"/>
            <a:ext cx="9326880" cy="1135380"/>
          </a:xfrm>
        </p:spPr>
        <p:txBody>
          <a:bodyPr anchor="t"/>
          <a:lstStyle/>
          <a:p>
            <a:r>
              <a:rPr lang="en-US" altLang="x-none" b="1" dirty="0">
                <a:latin typeface="Times New Roman" panose="02020603050405020304" pitchFamily="18" charset="0"/>
              </a:rPr>
              <a:t>Figure below shows the filter coefficients obtained using the function </a:t>
            </a:r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sinc</a:t>
            </a:r>
            <a:r>
              <a:rPr lang="en-US" altLang="x-none" b="1" dirty="0">
                <a:latin typeface="Times New Roman" panose="02020603050405020304" pitchFamily="18" charset="0"/>
              </a:rPr>
              <a:t> for two different values of </a:t>
            </a:r>
            <a:r>
              <a:rPr lang="en-US" altLang="x-none" b="1" i="1" dirty="0">
                <a:latin typeface="Times New Roman" panose="02020603050405020304" pitchFamily="18" charset="0"/>
              </a:rPr>
              <a:t>N.</a:t>
            </a:r>
          </a:p>
        </p:txBody>
      </p:sp>
      <p:pic>
        <p:nvPicPr>
          <p:cNvPr id="46084" name="图片 460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2390641"/>
            <a:ext cx="8722360" cy="306260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09" name="标题 43009"/>
          <p:cNvSpPr>
            <a:spLocks noGrp="1"/>
          </p:cNvSpPr>
          <p:nvPr>
            <p:ph type="title"/>
          </p:nvPr>
        </p:nvSpPr>
        <p:spPr>
          <a:xfrm>
            <a:off x="335280" y="0"/>
            <a:ext cx="10972800" cy="1143000"/>
          </a:xfrm>
        </p:spPr>
        <p:txBody>
          <a:bodyPr anchor="ctr"/>
          <a:lstStyle/>
          <a:p>
            <a:r>
              <a:rPr lang="zh-CN" altLang="en-US" b="1" i="1" dirty="0">
                <a:latin typeface="Times New Roman" panose="02020603050405020304" pitchFamily="18" charset="0"/>
              </a:rPr>
              <a:t>7.2.2 </a:t>
            </a:r>
            <a:r>
              <a:rPr lang="en-US" altLang="x-none" b="1" i="1" dirty="0">
                <a:latin typeface="Times New Roman" panose="02020603050405020304" pitchFamily="18" charset="0"/>
              </a:rPr>
              <a:t>Linear-Phase Transfer Function</a:t>
            </a:r>
          </a:p>
        </p:txBody>
      </p:sp>
      <p:sp>
        <p:nvSpPr>
          <p:cNvPr id="6" name="矩形 5"/>
          <p:cNvSpPr/>
          <p:nvPr/>
        </p:nvSpPr>
        <p:spPr>
          <a:xfrm>
            <a:off x="10065832" y="5453246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文本占位符 52226"/>
          <p:cNvSpPr>
            <a:spLocks noGrp="1"/>
          </p:cNvSpPr>
          <p:nvPr>
            <p:ph type="body" sz="half" idx="1"/>
          </p:nvPr>
        </p:nvSpPr>
        <p:spPr>
          <a:xfrm>
            <a:off x="622935" y="2950845"/>
            <a:ext cx="10661015" cy="955675"/>
          </a:xfrm>
        </p:spPr>
        <p:txBody>
          <a:bodyPr anchor="t"/>
          <a:lstStyle/>
          <a:p>
            <a:r>
              <a:rPr lang="en-US" altLang="x-none" b="1" kern="1200" dirty="0">
                <a:solidFill>
                  <a:srgbClr val="3366CC"/>
                </a:solidFill>
                <a:latin typeface="Times New Roman" panose="02020603050405020304" pitchFamily="18" charset="0"/>
              </a:rPr>
              <a:t>If H(z) is to have a linear-phase, its frequency response must be of the form</a:t>
            </a:r>
          </a:p>
        </p:txBody>
      </p:sp>
      <p:graphicFrame>
        <p:nvGraphicFramePr>
          <p:cNvPr id="52228" name="内容占位符 5222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784006" y="3906293"/>
          <a:ext cx="36718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4" r:id="rId3" imgW="1324610" imgH="229235" progId="Equation.DSMT4">
                  <p:embed/>
                </p:oleObj>
              </mc:Choice>
              <mc:Fallback>
                <p:oleObj r:id="rId3" imgW="1324610" imgH="229235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84006" y="3906293"/>
                        <a:ext cx="3671888" cy="622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29" name="组合 52228"/>
          <p:cNvGrpSpPr/>
          <p:nvPr/>
        </p:nvGrpSpPr>
        <p:grpSpPr>
          <a:xfrm>
            <a:off x="1042670" y="4664075"/>
            <a:ext cx="9821046" cy="1384300"/>
            <a:chOff x="0" y="0"/>
            <a:chExt cx="6519" cy="872"/>
          </a:xfrm>
        </p:grpSpPr>
        <p:sp>
          <p:nvSpPr>
            <p:cNvPr id="2" name="文本框 52229"/>
            <p:cNvSpPr txBox="1"/>
            <p:nvPr/>
          </p:nvSpPr>
          <p:spPr>
            <a:xfrm>
              <a:off x="0" y="0"/>
              <a:ext cx="6519" cy="8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Where c and </a:t>
              </a:r>
              <a:r>
                <a:rPr lang="el-GR" altLang="en-US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β</a:t>
              </a:r>
              <a:r>
                <a:rPr lang="en-US" altLang="en-US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are constants, and           called the </a:t>
              </a:r>
              <a:r>
                <a:rPr lang="en-US" altLang="x-none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amplitude response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also called the </a:t>
              </a:r>
              <a:r>
                <a:rPr lang="en-US" altLang="x-none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zero-phase response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is a real function of </a:t>
              </a:r>
              <a:r>
                <a:rPr lang="el-GR" altLang="en-US" sz="2800" b="1" dirty="0">
                  <a:solidFill>
                    <a:srgbClr val="3366CC"/>
                  </a:solidFill>
                  <a:latin typeface="Gungsuh" panose="02030600000101010101" pitchFamily="2" charset="-127"/>
                  <a:ea typeface="Gungsuh" panose="02030600000101010101" pitchFamily="2" charset="-127"/>
                </a:rPr>
                <a:t>ω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.</a:t>
              </a:r>
            </a:p>
          </p:txBody>
        </p:sp>
        <p:graphicFrame>
          <p:nvGraphicFramePr>
            <p:cNvPr id="52230" name="内容占位符 52230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3433" y="0"/>
            <a:ext cx="555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65" r:id="rId5" imgW="370840" imgH="230505" progId="Equation.DSMT4">
                    <p:embed/>
                  </p:oleObj>
                </mc:Choice>
                <mc:Fallback>
                  <p:oleObj r:id="rId5" imgW="370840" imgH="230505" progId="Equation.DSMT4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433" y="0"/>
                          <a:ext cx="555" cy="338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32" name="文本框 52231"/>
          <p:cNvSpPr txBox="1"/>
          <p:nvPr/>
        </p:nvSpPr>
        <p:spPr>
          <a:xfrm>
            <a:off x="622935" y="1268730"/>
            <a:ext cx="9865553" cy="8679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Consider a causal FIR transfer function H(z) of </a:t>
            </a:r>
            <a:r>
              <a:rPr lang="en-US" altLang="x-none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length N+1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i.e., of order N:</a:t>
            </a:r>
          </a:p>
        </p:txBody>
      </p:sp>
      <p:graphicFrame>
        <p:nvGraphicFramePr>
          <p:cNvPr id="52233" name="对象 52232"/>
          <p:cNvGraphicFramePr>
            <a:graphicFrameLocks noChangeAspect="1"/>
          </p:cNvGraphicFramePr>
          <p:nvPr/>
        </p:nvGraphicFramePr>
        <p:xfrm>
          <a:off x="2711133" y="2204403"/>
          <a:ext cx="38163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66" r:id="rId7" imgW="3479800" imgH="647700" progId="Equation.3">
                  <p:embed/>
                </p:oleObj>
              </mc:Choice>
              <mc:Fallback>
                <p:oleObj r:id="rId7" imgW="3479800" imgH="6477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11133" y="2204403"/>
                        <a:ext cx="3816350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51201"/>
          <p:cNvSpPr>
            <a:spLocks noGrp="1"/>
          </p:cNvSpPr>
          <p:nvPr>
            <p:ph type="title"/>
          </p:nvPr>
        </p:nvSpPr>
        <p:spPr>
          <a:xfrm>
            <a:off x="304800" y="226695"/>
            <a:ext cx="10340340" cy="759460"/>
          </a:xfrm>
        </p:spPr>
        <p:txBody>
          <a:bodyPr anchor="ctr"/>
          <a:lstStyle/>
          <a:p>
            <a:r>
              <a:rPr lang="en-US" altLang="x-none" sz="3600" b="1" i="1" dirty="0">
                <a:latin typeface="Times New Roman" panose="02020603050405020304" pitchFamily="18" charset="0"/>
              </a:rPr>
              <a:t>7.3 Types of Linear-Phase FIR Transfer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5223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文本占位符 53250"/>
          <p:cNvSpPr>
            <a:spLocks noGrp="1"/>
          </p:cNvSpPr>
          <p:nvPr>
            <p:ph type="body" sz="half" idx="1"/>
          </p:nvPr>
        </p:nvSpPr>
        <p:spPr>
          <a:xfrm>
            <a:off x="695325" y="1268730"/>
            <a:ext cx="9721155" cy="989965"/>
          </a:xfrm>
        </p:spPr>
        <p:txBody>
          <a:bodyPr anchor="t"/>
          <a:lstStyle/>
          <a:p>
            <a:r>
              <a:rPr lang="en-US" altLang="x-none" b="1" kern="1200" dirty="0">
                <a:latin typeface="Times New Roman" panose="02020603050405020304" pitchFamily="18" charset="0"/>
              </a:rPr>
              <a:t>For a </a:t>
            </a:r>
            <a:r>
              <a:rPr lang="en-US" altLang="x-none" b="1" kern="1200" dirty="0">
                <a:solidFill>
                  <a:srgbClr val="C00000"/>
                </a:solidFill>
                <a:latin typeface="Times New Roman" panose="02020603050405020304" pitchFamily="18" charset="0"/>
              </a:rPr>
              <a:t>real impulse response</a:t>
            </a:r>
            <a:r>
              <a:rPr lang="en-US" altLang="x-none" b="1" kern="1200" dirty="0">
                <a:latin typeface="Times New Roman" panose="02020603050405020304" pitchFamily="18" charset="0"/>
              </a:rPr>
              <a:t>, the magnitude response |H(e</a:t>
            </a:r>
            <a:r>
              <a:rPr lang="en-US" altLang="x-none" b="1" kern="1200" baseline="30000" dirty="0">
                <a:latin typeface="Times New Roman" panose="02020603050405020304" pitchFamily="18" charset="0"/>
              </a:rPr>
              <a:t>j</a:t>
            </a:r>
            <a:r>
              <a:rPr lang="el-GR" altLang="en-US" b="1" kern="1200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b="1" kern="1200" dirty="0">
                <a:latin typeface="Times New Roman" panose="02020603050405020304" pitchFamily="18" charset="0"/>
              </a:rPr>
              <a:t>)| is an </a:t>
            </a:r>
            <a:r>
              <a:rPr lang="en-US" altLang="x-none" b="1" kern="1200" dirty="0">
                <a:solidFill>
                  <a:srgbClr val="C00000"/>
                </a:solidFill>
                <a:latin typeface="Times New Roman" panose="02020603050405020304" pitchFamily="18" charset="0"/>
              </a:rPr>
              <a:t>even function</a:t>
            </a:r>
            <a:r>
              <a:rPr lang="en-US" altLang="x-none" b="1" kern="1200" dirty="0">
                <a:latin typeface="Times New Roman" panose="02020603050405020304" pitchFamily="18" charset="0"/>
              </a:rPr>
              <a:t> of , i.e., |H(e</a:t>
            </a:r>
            <a:r>
              <a:rPr lang="en-US" altLang="x-none" b="1" kern="1200" baseline="30000" dirty="0">
                <a:latin typeface="Times New Roman" panose="02020603050405020304" pitchFamily="18" charset="0"/>
              </a:rPr>
              <a:t>j</a:t>
            </a:r>
            <a:r>
              <a:rPr lang="el-GR" altLang="en-US" b="1" kern="1200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b="1" kern="1200" dirty="0">
                <a:latin typeface="Times New Roman" panose="02020603050405020304" pitchFamily="18" charset="0"/>
              </a:rPr>
              <a:t>)| = |H(e</a:t>
            </a:r>
            <a:r>
              <a:rPr lang="en-US" altLang="x-none" b="1" kern="1200" baseline="30000" dirty="0">
                <a:latin typeface="Times New Roman" panose="02020603050405020304" pitchFamily="18" charset="0"/>
              </a:rPr>
              <a:t>-j</a:t>
            </a:r>
            <a:r>
              <a:rPr lang="el-GR" altLang="en-US" b="1" kern="1200" baseline="30000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b="1" kern="1200" dirty="0">
                <a:latin typeface="Times New Roman" panose="02020603050405020304" pitchFamily="18" charset="0"/>
              </a:rPr>
              <a:t>)|</a:t>
            </a:r>
            <a:r>
              <a:rPr lang="en-US" altLang="x-none" b="1" kern="1200" dirty="0"/>
              <a:t> </a:t>
            </a:r>
          </a:p>
        </p:txBody>
      </p:sp>
      <p:graphicFrame>
        <p:nvGraphicFramePr>
          <p:cNvPr id="53252" name="内容占位符 5325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659775376"/>
              </p:ext>
            </p:extLst>
          </p:nvPr>
        </p:nvGraphicFramePr>
        <p:xfrm>
          <a:off x="3783331" y="3324861"/>
          <a:ext cx="286543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12" r:id="rId3" imgW="968375" imgH="229235" progId="Equation.DSMT4">
                  <p:embed/>
                </p:oleObj>
              </mc:Choice>
              <mc:Fallback>
                <p:oleObj r:id="rId3" imgW="968375" imgH="229235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83331" y="3324861"/>
                        <a:ext cx="2865437" cy="6635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3" name="组合 53252"/>
          <p:cNvGrpSpPr/>
          <p:nvPr/>
        </p:nvGrpSpPr>
        <p:grpSpPr>
          <a:xfrm>
            <a:off x="695008" y="2350134"/>
            <a:ext cx="9836151" cy="1014412"/>
            <a:chOff x="0" y="0"/>
            <a:chExt cx="6196" cy="639"/>
          </a:xfrm>
        </p:grpSpPr>
        <p:graphicFrame>
          <p:nvGraphicFramePr>
            <p:cNvPr id="2" name="内容占位符 53253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894" y="147"/>
            <a:ext cx="1694" cy="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3" r:id="rId5" imgW="1019810" imgH="229235" progId="Equation.DSMT4">
                    <p:embed/>
                  </p:oleObj>
                </mc:Choice>
                <mc:Fallback>
                  <p:oleObj r:id="rId5" imgW="1019810" imgH="229235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94" y="147"/>
                          <a:ext cx="1694" cy="20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4" name="文本框 53254"/>
            <p:cNvSpPr txBox="1"/>
            <p:nvPr/>
          </p:nvSpPr>
          <p:spPr>
            <a:xfrm>
              <a:off x="0" y="0"/>
              <a:ext cx="6196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20000"/>
                </a:spcBef>
                <a:buChar char="•"/>
              </a:pPr>
              <a:r>
                <a:rPr lang="en-US" altLang="x-none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Since                           , the amplitude response is then either an even function or an odd function of </a:t>
              </a:r>
              <a:r>
                <a:rPr lang="el-GR" altLang="en-US" sz="2800" b="1" dirty="0">
                  <a:solidFill>
                    <a:srgbClr val="3366CC"/>
                  </a:solidFill>
                  <a:latin typeface="Gungsuh" panose="02030600000101010101" pitchFamily="2" charset="-127"/>
                  <a:ea typeface="Gungsuh" panose="02030600000101010101" pitchFamily="2" charset="-127"/>
                </a:rPr>
                <a:t>ω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i.e.</a:t>
              </a:r>
            </a:p>
          </p:txBody>
        </p:sp>
        <p:graphicFrame>
          <p:nvGraphicFramePr>
            <p:cNvPr id="53255" name="对象 53255"/>
            <p:cNvGraphicFramePr>
              <a:graphicFrameLocks noChangeAspect="1"/>
            </p:cNvGraphicFramePr>
            <p:nvPr/>
          </p:nvGraphicFramePr>
          <p:xfrm>
            <a:off x="826" y="0"/>
            <a:ext cx="1429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4" r:id="rId7" imgW="1019810" imgH="229235" progId="Equation.DSMT4">
                    <p:embed/>
                  </p:oleObj>
                </mc:Choice>
                <mc:Fallback>
                  <p:oleObj r:id="rId7" imgW="1019810" imgH="229235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26" y="0"/>
                          <a:ext cx="1429" cy="3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标题 51201"/>
          <p:cNvSpPr>
            <a:spLocks noGrp="1"/>
          </p:cNvSpPr>
          <p:nvPr>
            <p:ph type="title"/>
          </p:nvPr>
        </p:nvSpPr>
        <p:spPr>
          <a:xfrm>
            <a:off x="304800" y="226695"/>
            <a:ext cx="10340340" cy="759460"/>
          </a:xfrm>
        </p:spPr>
        <p:txBody>
          <a:bodyPr anchor="ctr"/>
          <a:lstStyle/>
          <a:p>
            <a:r>
              <a:rPr lang="en-US" altLang="x-none" sz="3600" b="1" i="1" dirty="0">
                <a:latin typeface="Times New Roman" panose="02020603050405020304" pitchFamily="18" charset="0"/>
              </a:rPr>
              <a:t>7.3 Types of Linear-Phase FIR Transfer Functions</a:t>
            </a:r>
          </a:p>
        </p:txBody>
      </p:sp>
      <p:graphicFrame>
        <p:nvGraphicFramePr>
          <p:cNvPr id="5" name="对象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76835069"/>
              </p:ext>
            </p:extLst>
          </p:nvPr>
        </p:nvGraphicFramePr>
        <p:xfrm>
          <a:off x="4151784" y="4074161"/>
          <a:ext cx="52133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015" r:id="rId9" imgW="1663700" imgH="228600" progId="Equation.DSMT4">
                  <p:embed/>
                </p:oleObj>
              </mc:Choice>
              <mc:Fallback>
                <p:oleObj r:id="rId9" imgW="1663700" imgH="2286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51784" y="4074161"/>
                        <a:ext cx="5213350" cy="7016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41871" y="4164013"/>
            <a:ext cx="311023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x-none" sz="28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H(e</a:t>
            </a:r>
            <a:r>
              <a:rPr lang="en-US" altLang="x-none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j</a:t>
            </a:r>
            <a:r>
              <a:rPr lang="el-GR" altLang="en-US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ngsuh" panose="02030600000101010101" pitchFamily="2" charset="-127"/>
                <a:sym typeface="+mn-ea"/>
              </a:rPr>
              <a:t>ω</a:t>
            </a:r>
            <a:r>
              <a:rPr lang="en-US" altLang="x-none" sz="28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)=H*(e</a:t>
            </a:r>
            <a:r>
              <a:rPr lang="en-US" altLang="x-none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-j</a:t>
            </a:r>
            <a:r>
              <a:rPr lang="el-GR" altLang="en-US" sz="2800" b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ngsuh" panose="02030600000101010101" pitchFamily="2" charset="-127"/>
                <a:sym typeface="+mn-ea"/>
              </a:rPr>
              <a:t>ω</a:t>
            </a:r>
            <a:r>
              <a:rPr lang="en-US" altLang="x-none" sz="28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) =&gt;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767408" y="5008405"/>
            <a:ext cx="10153128" cy="954089"/>
            <a:chOff x="0" y="0"/>
            <a:chExt cx="6452" cy="601"/>
          </a:xfrm>
        </p:grpSpPr>
        <p:sp>
          <p:nvSpPr>
            <p:cNvPr id="10" name="文本框 54277"/>
            <p:cNvSpPr txBox="1"/>
            <p:nvPr/>
          </p:nvSpPr>
          <p:spPr>
            <a:xfrm>
              <a:off x="0" y="0"/>
              <a:ext cx="6452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36000" lvl="0" indent="-45720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</a:rPr>
                <a:t>If          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itchFamily="18" charset="0"/>
                  <a:ea typeface="宋体" charset="-122"/>
                </a:rPr>
                <a:t>is an </a:t>
              </a:r>
              <a:r>
                <a:rPr lang="en-US" altLang="x-none" sz="28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even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itchFamily="18" charset="0"/>
                  <a:ea typeface="宋体" charset="-122"/>
                </a:rPr>
                <a:t> function</a:t>
              </a:r>
              <a:r>
                <a:rPr lang="en-US" altLang="zh-CN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itchFamily="18" charset="0"/>
                  <a:ea typeface="宋体" charset="-122"/>
                </a:rPr>
                <a:t>the above relation leads to: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marL="36000" lvl="0">
                <a:spcBef>
                  <a:spcPts val="0"/>
                </a:spcBef>
              </a:pP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x-none" sz="2800" b="1" dirty="0" err="1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x-none" sz="2800" b="1" baseline="30000" dirty="0" err="1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l-GR" altLang="en-US" sz="28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β</a:t>
              </a:r>
              <a:r>
                <a:rPr lang="en-US" altLang="en-US" sz="28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e</a:t>
              </a:r>
              <a:r>
                <a:rPr lang="en-US" altLang="x-none" sz="28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-j</a:t>
              </a:r>
              <a:r>
                <a:rPr lang="el-GR" altLang="en-US" sz="28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β</a:t>
              </a:r>
              <a:r>
                <a:rPr lang="en-US" altLang="el-GR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itchFamily="18" charset="0"/>
                  <a:ea typeface="宋体" charset="-122"/>
                </a:rPr>
                <a:t>implying that either </a:t>
              </a:r>
              <a:r>
                <a:rPr lang="el-GR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Gulim" panose="020B0600000101010101" pitchFamily="2" charset="-127"/>
                </a:rPr>
                <a:t>β</a:t>
              </a:r>
              <a:r>
                <a:rPr lang="en-US" altLang="x-none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 </a:t>
              </a:r>
              <a:r>
                <a:rPr lang="el-GR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Gulim" panose="020B0600000101010101" pitchFamily="2" charset="-127"/>
                </a:rPr>
                <a:t>β</a:t>
              </a:r>
              <a:r>
                <a:rPr lang="en-US" altLang="x-none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=</a:t>
              </a:r>
              <a:r>
                <a:rPr lang="el-GR" altLang="en-US" sz="2800" b="1" dirty="0">
                  <a:solidFill>
                    <a:srgbClr val="FF0000"/>
                  </a:solidFill>
                  <a:latin typeface="Gulim" panose="020B0600000101010101" pitchFamily="2" charset="-127"/>
                  <a:ea typeface="Gulim" panose="020B0600000101010101" pitchFamily="2" charset="-127"/>
                </a:rPr>
                <a:t>π</a:t>
              </a:r>
              <a:r>
                <a:rPr lang="en-US" altLang="en-US" sz="2800" b="1" dirty="0">
                  <a:solidFill>
                    <a:srgbClr val="3366CC"/>
                  </a:solidFill>
                  <a:latin typeface="Gulim" panose="020B0600000101010101" pitchFamily="2" charset="-127"/>
                  <a:ea typeface="Gulim" panose="020B0600000101010101" pitchFamily="2" charset="-127"/>
                </a:rPr>
                <a:t>.</a:t>
              </a:r>
              <a:endParaRPr lang="el-GR" altLang="en-US" sz="2800" b="1" dirty="0">
                <a:solidFill>
                  <a:srgbClr val="3366CC"/>
                </a:solidFill>
                <a:latin typeface="Gulim" panose="020B0600000101010101" pitchFamily="2" charset="-127"/>
                <a:ea typeface="Gulim" panose="020B0600000101010101" pitchFamily="2" charset="-127"/>
              </a:endParaRPr>
            </a:p>
          </p:txBody>
        </p:sp>
        <p:graphicFrame>
          <p:nvGraphicFramePr>
            <p:cNvPr id="11" name="内容占位符 54278"/>
            <p:cNvGraphicFramePr>
              <a:graphicFrameLocks noGrp="1" noChangeAspect="1"/>
            </p:cNvGraphicFramePr>
            <p:nvPr>
              <p:ph sz="quarter" idx="4294967295"/>
              <p:extLst>
                <p:ext uri="{D42A27DB-BD31-4B8C-83A1-F6EECF244321}">
                  <p14:modId xmlns:p14="http://schemas.microsoft.com/office/powerpoint/2010/main" val="647545268"/>
                </p:ext>
              </p:extLst>
            </p:nvPr>
          </p:nvGraphicFramePr>
          <p:xfrm>
            <a:off x="588" y="23"/>
            <a:ext cx="52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016" r:id="rId11" imgW="370840" imgH="230505" progId="Equation.DSMT4">
                    <p:embed/>
                  </p:oleObj>
                </mc:Choice>
                <mc:Fallback>
                  <p:oleObj r:id="rId11" imgW="370840" imgH="230505" progId="Equation.DSMT4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88" y="23"/>
                          <a:ext cx="521" cy="317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/>
      <p:bldP spid="8" grpId="0"/>
      <p:bldP spid="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6" name="对象 5632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795490426"/>
              </p:ext>
            </p:extLst>
          </p:nvPr>
        </p:nvGraphicFramePr>
        <p:xfrm>
          <a:off x="3647728" y="5059342"/>
          <a:ext cx="5142230" cy="120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4" r:id="rId3" imgW="1840865" imgH="431800" progId="Equation.DSMT4">
                  <p:embed/>
                </p:oleObj>
              </mc:Choice>
              <mc:Fallback>
                <p:oleObj r:id="rId3" imgW="1840865" imgH="4318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7728" y="5059342"/>
                        <a:ext cx="5142230" cy="120586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标题 51201"/>
          <p:cNvSpPr>
            <a:spLocks noGrp="1"/>
          </p:cNvSpPr>
          <p:nvPr>
            <p:ph type="title"/>
          </p:nvPr>
        </p:nvSpPr>
        <p:spPr>
          <a:xfrm>
            <a:off x="277495" y="226695"/>
            <a:ext cx="10340340" cy="759460"/>
          </a:xfrm>
        </p:spPr>
        <p:txBody>
          <a:bodyPr anchor="ctr"/>
          <a:lstStyle/>
          <a:p>
            <a:r>
              <a:rPr lang="en-US" altLang="x-none" sz="3600" b="1" i="1" dirty="0">
                <a:latin typeface="Times New Roman" panose="02020603050405020304" pitchFamily="18" charset="0"/>
              </a:rPr>
              <a:t>7.3 Types of Linear-Phase FIR Transfer Functions</a:t>
            </a:r>
          </a:p>
        </p:txBody>
      </p:sp>
      <p:graphicFrame>
        <p:nvGraphicFramePr>
          <p:cNvPr id="55300" name="对象 55299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93180389"/>
              </p:ext>
            </p:extLst>
          </p:nvPr>
        </p:nvGraphicFramePr>
        <p:xfrm>
          <a:off x="1554798" y="1195725"/>
          <a:ext cx="366649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5" r:id="rId5" imgW="1324610" imgH="229235" progId="Equation.DSMT4">
                  <p:embed/>
                </p:oleObj>
              </mc:Choice>
              <mc:Fallback>
                <p:oleObj r:id="rId5" imgW="1324610" imgH="229235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54798" y="1195725"/>
                        <a:ext cx="3666490" cy="6223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221288" y="1252220"/>
            <a:ext cx="5880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x-none" sz="2800" b="1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=&gt;</a:t>
            </a:r>
            <a:endParaRPr lang="zh-CN" altLang="en-US" sz="28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302" name="内容占位符 5530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902816393"/>
              </p:ext>
            </p:extLst>
          </p:nvPr>
        </p:nvGraphicFramePr>
        <p:xfrm>
          <a:off x="5831949" y="1190327"/>
          <a:ext cx="3583940" cy="633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6" r:id="rId7" imgW="1273810" imgH="229235" progId="Equation.DSMT4">
                  <p:embed/>
                </p:oleObj>
              </mc:Choice>
              <mc:Fallback>
                <p:oleObj r:id="rId7" imgW="1273810" imgH="229235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31949" y="1190327"/>
                        <a:ext cx="3583940" cy="63309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911424" y="1856125"/>
            <a:ext cx="6707285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  <a:ea typeface="宋体" charset="-122"/>
              </a:rPr>
              <a:t>Substituting the value of </a:t>
            </a:r>
            <a:r>
              <a:rPr lang="el-GR" altLang="en-US" sz="2800" b="1" dirty="0">
                <a:solidFill>
                  <a:srgbClr val="3366CC"/>
                </a:solidFill>
                <a:latin typeface="Times New Roman" pitchFamily="18" charset="0"/>
                <a:ea typeface="Gulim" pitchFamily="2" charset="-127"/>
              </a:rPr>
              <a:t>β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  <a:ea typeface="宋体" charset="-122"/>
              </a:rPr>
              <a:t> in the above</a:t>
            </a:r>
            <a:endParaRPr lang="zh-CN" altLang="el-GR" sz="2800" b="1" dirty="0">
              <a:solidFill>
                <a:srgbClr val="3366CC"/>
              </a:solidFill>
              <a:latin typeface="+mn-ea"/>
              <a:ea typeface="+mn-ea"/>
              <a:sym typeface="+mn-ea"/>
            </a:endParaRPr>
          </a:p>
        </p:txBody>
      </p:sp>
      <p:graphicFrame>
        <p:nvGraphicFramePr>
          <p:cNvPr id="55304" name="对象 553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3142342"/>
              </p:ext>
            </p:extLst>
          </p:nvPr>
        </p:nvGraphicFramePr>
        <p:xfrm>
          <a:off x="2279576" y="2336165"/>
          <a:ext cx="7056755" cy="116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7" r:id="rId9" imgW="2310130" imgH="431800" progId="Equation.DSMT4">
                  <p:embed/>
                </p:oleObj>
              </mc:Choice>
              <mc:Fallback>
                <p:oleObj r:id="rId9" imgW="2310130" imgH="43180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9576" y="2336165"/>
                        <a:ext cx="7056755" cy="1160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3" name="文本占位符 56322"/>
          <p:cNvSpPr>
            <a:spLocks noGrp="1"/>
          </p:cNvSpPr>
          <p:nvPr>
            <p:ph type="body" sz="half" idx="1"/>
          </p:nvPr>
        </p:nvSpPr>
        <p:spPr>
          <a:xfrm>
            <a:off x="911424" y="3333750"/>
            <a:ext cx="9027160" cy="642620"/>
          </a:xfrm>
        </p:spPr>
        <p:txBody>
          <a:bodyPr anchor="t"/>
          <a:lstStyle/>
          <a:p>
            <a:r>
              <a:rPr lang="en-US" altLang="x-none" b="1" kern="1200" dirty="0">
                <a:latin typeface="Times New Roman" panose="02020603050405020304" pitchFamily="18" charset="0"/>
              </a:rPr>
              <a:t>Replacing </a:t>
            </a:r>
            <a:r>
              <a:rPr lang="el-GR" altLang="en-US" b="1" kern="1200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b="1" kern="1200" dirty="0">
                <a:latin typeface="Times New Roman" panose="02020603050405020304" pitchFamily="18" charset="0"/>
              </a:rPr>
              <a:t> with -</a:t>
            </a:r>
            <a:r>
              <a:rPr lang="el-GR" altLang="en-US" b="1" kern="1200" dirty="0"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b="1" kern="1200" dirty="0">
                <a:latin typeface="Times New Roman" panose="02020603050405020304" pitchFamily="18" charset="0"/>
                <a:ea typeface="Gungsuh" panose="02030600000101010101" pitchFamily="2" charset="-127"/>
              </a:rPr>
              <a:t> </a:t>
            </a:r>
            <a:r>
              <a:rPr lang="en-US" altLang="x-none" b="1" kern="1200" dirty="0">
                <a:latin typeface="Times New Roman" panose="02020603050405020304" pitchFamily="18" charset="0"/>
              </a:rPr>
              <a:t>in the previous equation we get</a:t>
            </a:r>
          </a:p>
        </p:txBody>
      </p:sp>
      <p:graphicFrame>
        <p:nvGraphicFramePr>
          <p:cNvPr id="56324" name="对象 5632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61057048"/>
              </p:ext>
            </p:extLst>
          </p:nvPr>
        </p:nvGraphicFramePr>
        <p:xfrm>
          <a:off x="2316088" y="3949700"/>
          <a:ext cx="4113212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" r:id="rId11" imgW="1426845" imgH="433070" progId="Equation.DSMT4">
                  <p:embed/>
                </p:oleObj>
              </mc:Choice>
              <mc:Fallback>
                <p:oleObj r:id="rId11" imgW="1426845" imgH="43307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16088" y="3949700"/>
                        <a:ext cx="4113212" cy="12255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文本框 56324"/>
          <p:cNvSpPr txBox="1"/>
          <p:nvPr/>
        </p:nvSpPr>
        <p:spPr>
          <a:xfrm>
            <a:off x="911424" y="5400664"/>
            <a:ext cx="2614196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Let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x-none" sz="28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x-none" sz="28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N-n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lang="zh-CN" altLang="en-US" sz="28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2" grpId="0"/>
      <p:bldP spid="12" grpId="1"/>
      <p:bldP spid="56323" grpId="0" build="p"/>
      <p:bldP spid="563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7" name="组合 57346"/>
          <p:cNvGrpSpPr/>
          <p:nvPr/>
        </p:nvGrpSpPr>
        <p:grpSpPr>
          <a:xfrm>
            <a:off x="695325" y="1268730"/>
            <a:ext cx="4895850" cy="584200"/>
            <a:chOff x="0" y="0"/>
            <a:chExt cx="3084" cy="368"/>
          </a:xfrm>
        </p:grpSpPr>
        <p:graphicFrame>
          <p:nvGraphicFramePr>
            <p:cNvPr id="2" name="内容占位符 57347"/>
            <p:cNvGraphicFramePr>
              <a:graphicFrameLocks noGrp="1" noChangeAspect="1"/>
            </p:cNvGraphicFramePr>
            <p:nvPr>
              <p:ph sz="half" idx="4294967295"/>
            </p:nvPr>
          </p:nvGraphicFramePr>
          <p:xfrm>
            <a:off x="454" y="0"/>
            <a:ext cx="1302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6" r:id="rId3" imgW="828675" imgH="229235" progId="Equation.DSMT4">
                    <p:embed/>
                  </p:oleObj>
                </mc:Choice>
                <mc:Fallback>
                  <p:oleObj r:id="rId3" imgW="828675" imgH="229235" progId="Equation.DSMT4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4" y="0"/>
                          <a:ext cx="1302" cy="361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48" name="文本框 57348"/>
            <p:cNvSpPr txBox="1"/>
            <p:nvPr/>
          </p:nvSpPr>
          <p:spPr>
            <a:xfrm>
              <a:off x="0" y="0"/>
              <a:ext cx="3084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/>
              <a:r>
                <a:rPr lang="en-US" altLang="x-none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As                      , we have</a:t>
              </a:r>
            </a:p>
          </p:txBody>
        </p:sp>
      </p:grpSp>
      <p:sp>
        <p:nvSpPr>
          <p:cNvPr id="57350" name="文本框 57349"/>
          <p:cNvSpPr txBox="1"/>
          <p:nvPr/>
        </p:nvSpPr>
        <p:spPr>
          <a:xfrm>
            <a:off x="695008" y="2708910"/>
            <a:ext cx="9145408" cy="132343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above leads to the condition when </a:t>
            </a:r>
          </a:p>
          <a:p>
            <a:pPr lvl="0">
              <a:spcBef>
                <a:spcPct val="50000"/>
              </a:spcBef>
            </a:pPr>
            <a:r>
              <a:rPr lang="en-US" altLang="x-none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c = -N/2 ,  </a:t>
            </a:r>
            <a:r>
              <a:rPr lang="en-US" altLang="x-none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h[n]=h[N-n]   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≤n≤N</a:t>
            </a:r>
          </a:p>
        </p:txBody>
      </p:sp>
      <p:sp>
        <p:nvSpPr>
          <p:cNvPr id="57351" name="文本框 57350"/>
          <p:cNvSpPr txBox="1"/>
          <p:nvPr/>
        </p:nvSpPr>
        <p:spPr>
          <a:xfrm>
            <a:off x="695008" y="4636135"/>
            <a:ext cx="9949815" cy="9531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Thus, the FIR filter with an even amplitude response will have a linear phase if it has a </a:t>
            </a:r>
            <a:r>
              <a:rPr lang="en-US" altLang="x-none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symmetric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x-none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impulse response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4" name="标题 51201"/>
          <p:cNvSpPr>
            <a:spLocks noGrp="1"/>
          </p:cNvSpPr>
          <p:nvPr>
            <p:ph type="title"/>
          </p:nvPr>
        </p:nvSpPr>
        <p:spPr>
          <a:xfrm>
            <a:off x="304800" y="226695"/>
            <a:ext cx="10340340" cy="759460"/>
          </a:xfrm>
        </p:spPr>
        <p:txBody>
          <a:bodyPr anchor="ctr"/>
          <a:lstStyle/>
          <a:p>
            <a:r>
              <a:rPr lang="en-US" altLang="x-none" sz="3600" b="1" i="1" dirty="0">
                <a:latin typeface="Times New Roman" panose="02020603050405020304" pitchFamily="18" charset="0"/>
              </a:rPr>
              <a:t>7.3 Types of Linear-Phase FIR Transfer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BA85A88-6819-48B2-948B-FEEBB6C71ABA}"/>
                  </a:ext>
                </a:extLst>
              </p:cNvPr>
              <p:cNvSpPr/>
              <p:nvPr/>
            </p:nvSpPr>
            <p:spPr>
              <a:xfrm>
                <a:off x="3482975" y="1943369"/>
                <a:ext cx="5935343" cy="5944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sz="28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p>
                      <m:sSup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m:rPr>
                            <m:nor/>
                          </m:rPr>
                          <a:rPr lang="zh-CN" altLang="en-US" sz="2800" i="1">
                            <a:solidFill>
                              <a:srgbClr val="00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zh-CN" alt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4BA85A88-6819-48B2-948B-FEEBB6C71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975" y="1943369"/>
                <a:ext cx="5935343" cy="5944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0" grpId="0"/>
      <p:bldP spid="5735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4" name="内容占位符 58373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88419454"/>
              </p:ext>
            </p:extLst>
          </p:nvPr>
        </p:nvGraphicFramePr>
        <p:xfrm>
          <a:off x="1211273" y="1167765"/>
          <a:ext cx="4885099" cy="657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6" r:id="rId3" imgW="1663700" imgH="228600" progId="Equation.DSMT4">
                  <p:embed/>
                </p:oleObj>
              </mc:Choice>
              <mc:Fallback>
                <p:oleObj r:id="rId3" imgW="1663700" imgH="2286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11273" y="1167765"/>
                        <a:ext cx="4885099" cy="657784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内容占位符 58378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923965962"/>
              </p:ext>
            </p:extLst>
          </p:nvPr>
        </p:nvGraphicFramePr>
        <p:xfrm>
          <a:off x="1239839" y="2962518"/>
          <a:ext cx="3992066" cy="67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7" r:id="rId5" imgW="1324610" imgH="229235" progId="Equation.DSMT4">
                  <p:embed/>
                </p:oleObj>
              </mc:Choice>
              <mc:Fallback>
                <p:oleObj r:id="rId5" imgW="1324610" imgH="229235" progId="Equation.DSMT4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39839" y="2962518"/>
                        <a:ext cx="3992066" cy="6782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1" name="对象 583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642040"/>
              </p:ext>
            </p:extLst>
          </p:nvPr>
        </p:nvGraphicFramePr>
        <p:xfrm>
          <a:off x="5567527" y="2962518"/>
          <a:ext cx="3610054" cy="677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8" r:id="rId7" imgW="1223645" imgH="229235" progId="Equation.DSMT4">
                  <p:embed/>
                </p:oleObj>
              </mc:Choice>
              <mc:Fallback>
                <p:oleObj r:id="rId7" imgW="1223645" imgH="229235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67527" y="2962518"/>
                        <a:ext cx="3610054" cy="6778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标题 51201"/>
          <p:cNvSpPr>
            <a:spLocks noGrp="1"/>
          </p:cNvSpPr>
          <p:nvPr>
            <p:ph type="title"/>
          </p:nvPr>
        </p:nvSpPr>
        <p:spPr>
          <a:xfrm>
            <a:off x="304800" y="226695"/>
            <a:ext cx="10340340" cy="759460"/>
          </a:xfrm>
        </p:spPr>
        <p:txBody>
          <a:bodyPr anchor="ctr"/>
          <a:lstStyle/>
          <a:p>
            <a:r>
              <a:rPr lang="en-US" altLang="x-none" sz="3600" b="1" i="1" dirty="0">
                <a:latin typeface="Times New Roman" panose="02020603050405020304" pitchFamily="18" charset="0"/>
              </a:rPr>
              <a:t>7.3 Types of Linear-Phase FIR Transfer Functions</a:t>
            </a:r>
          </a:p>
        </p:txBody>
      </p:sp>
      <p:graphicFrame>
        <p:nvGraphicFramePr>
          <p:cNvPr id="59396" name="对象 5939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303895269"/>
              </p:ext>
            </p:extLst>
          </p:nvPr>
        </p:nvGraphicFramePr>
        <p:xfrm>
          <a:off x="1239839" y="3662409"/>
          <a:ext cx="6763037" cy="126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79" r:id="rId9" imgW="2183765" imgH="431800" progId="Equation.DSMT4">
                  <p:embed/>
                </p:oleObj>
              </mc:Choice>
              <mc:Fallback>
                <p:oleObj r:id="rId9" imgW="2183765" imgH="4318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39839" y="3662409"/>
                        <a:ext cx="6763037" cy="126897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397" name="组合 59396"/>
          <p:cNvGrpSpPr/>
          <p:nvPr/>
        </p:nvGrpSpPr>
        <p:grpSpPr>
          <a:xfrm>
            <a:off x="1211273" y="5206056"/>
            <a:ext cx="3209925" cy="623888"/>
            <a:chOff x="0" y="0"/>
            <a:chExt cx="2022" cy="393"/>
          </a:xfrm>
        </p:grpSpPr>
        <p:sp>
          <p:nvSpPr>
            <p:cNvPr id="6" name="文本框 59397"/>
            <p:cNvSpPr txBox="1"/>
            <p:nvPr/>
          </p:nvSpPr>
          <p:spPr>
            <a:xfrm>
              <a:off x="0" y="0"/>
              <a:ext cx="202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x-none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As                        </a:t>
              </a:r>
            </a:p>
          </p:txBody>
        </p:sp>
        <p:graphicFrame>
          <p:nvGraphicFramePr>
            <p:cNvPr id="59398" name="内容占位符 59398"/>
            <p:cNvGraphicFramePr>
              <a:graphicFrameLocks noGrp="1" noChangeAspect="1"/>
            </p:cNvGraphicFramePr>
            <p:nvPr>
              <p:ph sz="quarter" idx="4294967295"/>
            </p:nvPr>
          </p:nvGraphicFramePr>
          <p:xfrm>
            <a:off x="359" y="3"/>
            <a:ext cx="152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0" r:id="rId11" imgW="879475" imgH="229235" progId="Equation.DSMT4">
                    <p:embed/>
                  </p:oleObj>
                </mc:Choice>
                <mc:Fallback>
                  <p:oleObj r:id="rId11" imgW="879475" imgH="229235" progId="Equation.DSMT4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9" y="3"/>
                          <a:ext cx="1526" cy="390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400" name="对象 593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659290"/>
              </p:ext>
            </p:extLst>
          </p:nvPr>
        </p:nvGraphicFramePr>
        <p:xfrm>
          <a:off x="4621357" y="4941319"/>
          <a:ext cx="3855173" cy="124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81" r:id="rId13" imgW="1337310" imgH="433070" progId="Equation.DSMT4">
                  <p:embed/>
                </p:oleObj>
              </mc:Choice>
              <mc:Fallback>
                <p:oleObj r:id="rId13" imgW="1337310" imgH="43307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21357" y="4941319"/>
                        <a:ext cx="3855173" cy="124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BF8920F7-743F-476A-A118-E1EA3F02B6CE}"/>
              </a:ext>
            </a:extLst>
          </p:cNvPr>
          <p:cNvGrpSpPr/>
          <p:nvPr/>
        </p:nvGrpSpPr>
        <p:grpSpPr>
          <a:xfrm>
            <a:off x="602876" y="1840587"/>
            <a:ext cx="10153128" cy="954089"/>
            <a:chOff x="0" y="0"/>
            <a:chExt cx="6452" cy="601"/>
          </a:xfrm>
        </p:grpSpPr>
        <p:sp>
          <p:nvSpPr>
            <p:cNvPr id="15" name="文本框 54277">
              <a:extLst>
                <a:ext uri="{FF2B5EF4-FFF2-40B4-BE49-F238E27FC236}">
                  <a16:creationId xmlns:a16="http://schemas.microsoft.com/office/drawing/2014/main" id="{8EBEDC0A-DD56-4A49-9B2E-584CA7ED3ABB}"/>
                </a:ext>
              </a:extLst>
            </p:cNvPr>
            <p:cNvSpPr txBox="1"/>
            <p:nvPr/>
          </p:nvSpPr>
          <p:spPr>
            <a:xfrm>
              <a:off x="0" y="0"/>
              <a:ext cx="6452" cy="60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marL="36000" lvl="0" indent="-457200">
                <a:spcBef>
                  <a:spcPts val="0"/>
                </a:spcBef>
                <a:buFont typeface="Arial" panose="020B0604020202020204" pitchFamily="34" charset="0"/>
                <a:buChar char="•"/>
              </a:pP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</a:rPr>
                <a:t>If          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itchFamily="18" charset="0"/>
                  <a:ea typeface="宋体" charset="-122"/>
                </a:rPr>
                <a:t>is an </a:t>
              </a:r>
              <a:r>
                <a:rPr lang="en-US" altLang="x-none" sz="2800" b="1" dirty="0">
                  <a:solidFill>
                    <a:srgbClr val="FF0000"/>
                  </a:solidFill>
                  <a:latin typeface="Times New Roman" pitchFamily="18" charset="0"/>
                  <a:ea typeface="宋体" charset="-122"/>
                </a:rPr>
                <a:t>odd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itchFamily="18" charset="0"/>
                  <a:ea typeface="宋体" charset="-122"/>
                </a:rPr>
                <a:t> function</a:t>
              </a:r>
              <a:r>
                <a:rPr lang="en-US" altLang="zh-CN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 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itchFamily="18" charset="0"/>
                  <a:ea typeface="宋体" charset="-122"/>
                </a:rPr>
                <a:t>the above relation leads to: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  <a:p>
              <a:pPr marL="36000" lvl="0">
                <a:spcBef>
                  <a:spcPts val="0"/>
                </a:spcBef>
              </a:pP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</a:rPr>
                <a:t>     </a:t>
              </a:r>
              <a:r>
                <a:rPr lang="en-US" altLang="x-none" sz="2800" b="1" dirty="0" err="1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x-none" sz="2800" b="1" baseline="30000" dirty="0" err="1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lang="el-GR" altLang="en-US" sz="28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β</a:t>
              </a:r>
              <a:r>
                <a:rPr lang="en-US" altLang="en-US" sz="28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-e</a:t>
              </a:r>
              <a:r>
                <a:rPr lang="en-US" altLang="x-none" sz="28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-j</a:t>
              </a:r>
              <a:r>
                <a:rPr lang="el-GR" altLang="en-US" sz="2800" b="1" baseline="30000" dirty="0">
                  <a:solidFill>
                    <a:srgbClr val="3366CC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β</a:t>
              </a:r>
              <a:r>
                <a:rPr lang="en-US" altLang="el-GR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itchFamily="18" charset="0"/>
                  <a:ea typeface="宋体" charset="-122"/>
                </a:rPr>
                <a:t>implying that either </a:t>
              </a:r>
              <a:r>
                <a:rPr lang="el-GR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Gulim" panose="020B0600000101010101" pitchFamily="2" charset="-127"/>
                </a:rPr>
                <a:t>β</a:t>
              </a:r>
              <a:r>
                <a:rPr lang="en-US" altLang="x-none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l-GR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 π</a:t>
              </a:r>
              <a:r>
                <a:rPr lang="en-US" altLang="x-none" sz="28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/2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or </a:t>
              </a:r>
              <a:r>
                <a:rPr lang="el-GR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Gulim" panose="020B0600000101010101" pitchFamily="2" charset="-127"/>
                </a:rPr>
                <a:t>β</a:t>
              </a:r>
              <a:r>
                <a:rPr lang="en-US" altLang="x-none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= -</a:t>
              </a:r>
              <a:r>
                <a:rPr lang="el-GR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π</a:t>
              </a:r>
              <a:r>
                <a:rPr lang="en-US" altLang="x-none" sz="2800" b="1" dirty="0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/2</a:t>
              </a:r>
              <a:endParaRPr lang="el-GR" altLang="en-US" sz="2800" b="1" dirty="0">
                <a:solidFill>
                  <a:srgbClr val="FF0000"/>
                </a:solidFill>
                <a:latin typeface="Gulim" panose="020B0600000101010101" pitchFamily="2" charset="-127"/>
                <a:ea typeface="Gulim" panose="020B0600000101010101" pitchFamily="2" charset="-127"/>
              </a:endParaRPr>
            </a:p>
          </p:txBody>
        </p:sp>
        <p:graphicFrame>
          <p:nvGraphicFramePr>
            <p:cNvPr id="16" name="内容占位符 54278">
              <a:extLst>
                <a:ext uri="{FF2B5EF4-FFF2-40B4-BE49-F238E27FC236}">
                  <a16:creationId xmlns:a16="http://schemas.microsoft.com/office/drawing/2014/main" id="{936E1305-D7D5-40F5-82B5-BB92E02698CC}"/>
                </a:ext>
              </a:extLst>
            </p:cNvPr>
            <p:cNvGraphicFramePr>
              <a:graphicFrameLocks noGrp="1" noChangeAspect="1"/>
            </p:cNvGraphicFramePr>
            <p:nvPr>
              <p:ph sz="quarter" idx="4294967295"/>
              <p:extLst>
                <p:ext uri="{D42A27DB-BD31-4B8C-83A1-F6EECF244321}">
                  <p14:modId xmlns:p14="http://schemas.microsoft.com/office/powerpoint/2010/main" val="3500923393"/>
                </p:ext>
              </p:extLst>
            </p:nvPr>
          </p:nvGraphicFramePr>
          <p:xfrm>
            <a:off x="588" y="23"/>
            <a:ext cx="521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82" r:id="rId15" imgW="370840" imgH="230505" progId="Equation.DSMT4">
                    <p:embed/>
                  </p:oleObj>
                </mc:Choice>
                <mc:Fallback>
                  <p:oleObj r:id="rId15" imgW="370840" imgH="230505" progId="Equation.DSMT4">
                    <p:embed/>
                    <p:pic>
                      <p:nvPicPr>
                        <p:cNvPr id="11" name="内容占位符 5427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88" y="23"/>
                          <a:ext cx="521" cy="317"/>
                        </a:xfrm>
                        <a:prstGeom prst="rect">
                          <a:avLst/>
                        </a:prstGeom>
                        <a:noFill/>
                        <a:ln w="38100"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8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0" name="内容占位符 6041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335338" y="1078865"/>
          <a:ext cx="4608512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7" r:id="rId3" imgW="1777365" imgH="431800" progId="Equation.DSMT4">
                  <p:embed/>
                </p:oleObj>
              </mc:Choice>
              <mc:Fallback>
                <p:oleObj r:id="rId3" imgW="1777365" imgH="4318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5338" y="1078865"/>
                        <a:ext cx="4608512" cy="11191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内容占位符 6042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335655" y="2198370"/>
          <a:ext cx="43338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78" r:id="rId5" imgW="1452245" imgH="433070" progId="Equation.DSMT4">
                  <p:embed/>
                </p:oleObj>
              </mc:Choice>
              <mc:Fallback>
                <p:oleObj r:id="rId5" imgW="1452245" imgH="43307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5655" y="2198370"/>
                        <a:ext cx="4333875" cy="1270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3" name="文本框 60422"/>
          <p:cNvSpPr txBox="1"/>
          <p:nvPr/>
        </p:nvSpPr>
        <p:spPr>
          <a:xfrm>
            <a:off x="2495550" y="5516563"/>
            <a:ext cx="7848600" cy="10668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x-none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We arrive at the condition for linear phase as:</a:t>
            </a:r>
          </a:p>
        </p:txBody>
      </p:sp>
      <p:sp>
        <p:nvSpPr>
          <p:cNvPr id="3" name="标题 51201"/>
          <p:cNvSpPr>
            <a:spLocks noGrp="1"/>
          </p:cNvSpPr>
          <p:nvPr>
            <p:ph type="title"/>
          </p:nvPr>
        </p:nvSpPr>
        <p:spPr>
          <a:xfrm>
            <a:off x="304800" y="226695"/>
            <a:ext cx="10340340" cy="759460"/>
          </a:xfrm>
        </p:spPr>
        <p:txBody>
          <a:bodyPr anchor="ctr"/>
          <a:lstStyle/>
          <a:p>
            <a:r>
              <a:rPr lang="en-US" altLang="x-none" sz="3600" b="1" i="1" dirty="0">
                <a:latin typeface="Times New Roman" panose="02020603050405020304" pitchFamily="18" charset="0"/>
              </a:rPr>
              <a:t>7.3 Types of Linear-Phase FIR Transfer Functions</a:t>
            </a:r>
          </a:p>
        </p:txBody>
      </p:sp>
      <p:sp>
        <p:nvSpPr>
          <p:cNvPr id="57350" name="文本框 57349"/>
          <p:cNvSpPr txBox="1"/>
          <p:nvPr/>
        </p:nvSpPr>
        <p:spPr>
          <a:xfrm>
            <a:off x="762000" y="3613785"/>
            <a:ext cx="11166648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100000"/>
              </a:lnSpc>
              <a:spcBef>
                <a:spcPct val="50000"/>
              </a:spcBef>
            </a:pPr>
            <a:r>
              <a:rPr lang="en-US" altLang="zh-CN" sz="28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When</a:t>
            </a:r>
            <a:r>
              <a:rPr lang="en-US" altLang="zh-CN" sz="2800" b="1" dirty="0">
                <a:solidFill>
                  <a:srgbClr val="3366CC"/>
                </a:solidFill>
                <a:latin typeface="华文仿宋" panose="02010600040101010101" charset="-122"/>
                <a:ea typeface="华文仿宋" panose="02010600040101010101" charset="-122"/>
              </a:rPr>
              <a:t> 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c=-N/2</a:t>
            </a:r>
            <a:r>
              <a:rPr lang="zh-CN" altLang="en-US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x-none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h[n]= -h[N-n],   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≤n≤N </a:t>
            </a:r>
            <a:r>
              <a:rPr lang="en-US" altLang="zh-CN" sz="2800" b="1" kern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antisymmetric 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sym typeface="+mn-ea"/>
              </a:rPr>
              <a:t>impulse response.</a:t>
            </a:r>
            <a:endParaRPr lang="en-US" altLang="x-none" sz="2800" b="1" kern="0" dirty="0">
              <a:solidFill>
                <a:srgbClr val="3366CC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4" name="Rectangle 12"/>
          <p:cNvSpPr txBox="1">
            <a:spLocks noChangeArrowheads="1"/>
          </p:cNvSpPr>
          <p:nvPr/>
        </p:nvSpPr>
        <p:spPr bwMode="auto">
          <a:xfrm>
            <a:off x="639445" y="4281805"/>
            <a:ext cx="10668000" cy="190309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kern="0" dirty="0">
                <a:latin typeface="Times New Roman" panose="02020603050405020304" pitchFamily="18" charset="0"/>
              </a:rPr>
              <a:t>Thus, a FIR filter with an </a:t>
            </a:r>
            <a:r>
              <a:rPr lang="en-US" altLang="zh-CN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even amplitude response</a:t>
            </a:r>
            <a:r>
              <a:rPr lang="en-US" altLang="zh-CN" kern="0" dirty="0">
                <a:latin typeface="Times New Roman" panose="02020603050405020304" pitchFamily="18" charset="0"/>
              </a:rPr>
              <a:t> will have a linear phase if it has a 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symmetric</a:t>
            </a:r>
            <a:r>
              <a:rPr lang="en-US" altLang="zh-CN" kern="0" dirty="0">
                <a:latin typeface="Times New Roman" panose="02020603050405020304" pitchFamily="18" charset="0"/>
              </a:rPr>
              <a:t> impulse response.</a:t>
            </a:r>
          </a:p>
          <a:p>
            <a:pPr eaLnBrk="1" hangingPunct="1"/>
            <a:r>
              <a:rPr lang="en-US" altLang="zh-CN" kern="0" dirty="0">
                <a:latin typeface="Times New Roman" panose="02020603050405020304" pitchFamily="18" charset="0"/>
              </a:rPr>
              <a:t>And a FIR filter with an </a:t>
            </a:r>
            <a:r>
              <a:rPr lang="en-US" altLang="zh-CN" kern="0" dirty="0">
                <a:solidFill>
                  <a:schemeClr val="accent2"/>
                </a:solidFill>
                <a:latin typeface="Times New Roman" panose="02020603050405020304" pitchFamily="18" charset="0"/>
              </a:rPr>
              <a:t>odd amplitude response</a:t>
            </a:r>
            <a:r>
              <a:rPr lang="en-US" altLang="zh-CN" kern="0" dirty="0">
                <a:latin typeface="Times New Roman" panose="02020603050405020304" pitchFamily="18" charset="0"/>
              </a:rPr>
              <a:t> will have linear-phase response if it has an </a:t>
            </a:r>
            <a:r>
              <a:rPr lang="en-US" altLang="zh-CN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antisymmetric</a:t>
            </a:r>
            <a:r>
              <a:rPr lang="en-US" altLang="zh-CN" kern="0" dirty="0">
                <a:latin typeface="Times New Roman" panose="02020603050405020304" pitchFamily="18" charset="0"/>
              </a:rPr>
              <a:t> impulse response.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8E19797-5866-437C-8E97-BD7EBA988A63}"/>
              </a:ext>
            </a:extLst>
          </p:cNvPr>
          <p:cNvSpPr txBox="1"/>
          <p:nvPr/>
        </p:nvSpPr>
        <p:spPr>
          <a:xfrm>
            <a:off x="721142" y="1276687"/>
            <a:ext cx="2614196" cy="5232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Let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x-none" sz="28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x-none" sz="28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N-n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lang="zh-CN" altLang="en-US" sz="2800" b="1" dirty="0">
              <a:solidFill>
                <a:srgbClr val="3366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/>
      <p:bldP spid="57350" grpId="0"/>
      <p:bldP spid="57350" grpId="1"/>
      <p:bldP spid="4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1" name="组合 63490"/>
          <p:cNvGrpSpPr/>
          <p:nvPr/>
        </p:nvGrpSpPr>
        <p:grpSpPr>
          <a:xfrm>
            <a:off x="2729230" y="1196975"/>
            <a:ext cx="5705475" cy="2428875"/>
            <a:chOff x="0" y="0"/>
            <a:chExt cx="3594" cy="1530"/>
          </a:xfrm>
        </p:grpSpPr>
        <p:sp>
          <p:nvSpPr>
            <p:cNvPr id="2" name="文本框 63491"/>
            <p:cNvSpPr txBox="1"/>
            <p:nvPr/>
          </p:nvSpPr>
          <p:spPr>
            <a:xfrm>
              <a:off x="256" y="1272"/>
              <a:ext cx="10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eaLnBrk="0" hangingPunct="0"/>
              <a:r>
                <a:rPr lang="en-US" altLang="x-none" sz="20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Type 1: N = 8</a:t>
              </a:r>
            </a:p>
          </p:txBody>
        </p:sp>
        <p:sp>
          <p:nvSpPr>
            <p:cNvPr id="63492" name="文本框 63492"/>
            <p:cNvSpPr txBox="1"/>
            <p:nvPr/>
          </p:nvSpPr>
          <p:spPr>
            <a:xfrm>
              <a:off x="2088" y="1280"/>
              <a:ext cx="10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eaLnBrk="0" hangingPunct="0"/>
              <a:r>
                <a:rPr lang="en-US" altLang="x-none" sz="20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Type 2: </a:t>
              </a:r>
              <a:r>
                <a:rPr lang="en-US" altLang="x-none" sz="2000" b="1" i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en-US" altLang="x-none" sz="20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 7</a:t>
              </a:r>
            </a:p>
          </p:txBody>
        </p:sp>
        <p:pic>
          <p:nvPicPr>
            <p:cNvPr id="63493" name="图片 63493"/>
            <p:cNvPicPr>
              <a:picLocks noChangeAspect="1"/>
            </p:cNvPicPr>
            <p:nvPr/>
          </p:nvPicPr>
          <p:blipFill>
            <a:blip r:embed="rId2">
              <a:grayscl/>
              <a:lum bright="-39999" contrast="50000"/>
            </a:blip>
            <a:stretch>
              <a:fillRect/>
            </a:stretch>
          </p:blipFill>
          <p:spPr>
            <a:xfrm>
              <a:off x="0" y="0"/>
              <a:ext cx="3594" cy="1314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63495" name="组合 63494"/>
          <p:cNvGrpSpPr/>
          <p:nvPr/>
        </p:nvGrpSpPr>
        <p:grpSpPr>
          <a:xfrm>
            <a:off x="2729230" y="3790315"/>
            <a:ext cx="5724525" cy="2466975"/>
            <a:chOff x="0" y="0"/>
            <a:chExt cx="3606" cy="1554"/>
          </a:xfrm>
        </p:grpSpPr>
        <p:sp>
          <p:nvSpPr>
            <p:cNvPr id="3" name="文本框 63495"/>
            <p:cNvSpPr txBox="1"/>
            <p:nvPr/>
          </p:nvSpPr>
          <p:spPr>
            <a:xfrm>
              <a:off x="272" y="1304"/>
              <a:ext cx="10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eaLnBrk="0" hangingPunct="0"/>
              <a:r>
                <a:rPr lang="en-US" altLang="x-none" sz="20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Type 3: N = 8</a:t>
              </a:r>
            </a:p>
          </p:txBody>
        </p:sp>
        <p:sp>
          <p:nvSpPr>
            <p:cNvPr id="63496" name="文本框 63496"/>
            <p:cNvSpPr txBox="1"/>
            <p:nvPr/>
          </p:nvSpPr>
          <p:spPr>
            <a:xfrm>
              <a:off x="2048" y="1288"/>
              <a:ext cx="103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eaLnBrk="0" hangingPunct="0"/>
              <a:r>
                <a:rPr lang="en-US" altLang="x-none" sz="20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Type 4: N = 7</a:t>
              </a:r>
            </a:p>
          </p:txBody>
        </p:sp>
        <p:pic>
          <p:nvPicPr>
            <p:cNvPr id="63497" name="图片 63497"/>
            <p:cNvPicPr>
              <a:picLocks noChangeAspect="1"/>
            </p:cNvPicPr>
            <p:nvPr/>
          </p:nvPicPr>
          <p:blipFill>
            <a:blip r:embed="rId3">
              <a:grayscl/>
              <a:lum bright="-39999" contrast="50000"/>
            </a:blip>
            <a:stretch>
              <a:fillRect/>
            </a:stretch>
          </p:blipFill>
          <p:spPr>
            <a:xfrm>
              <a:off x="0" y="0"/>
              <a:ext cx="3606" cy="1344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4" name="文本框 3"/>
          <p:cNvSpPr txBox="1"/>
          <p:nvPr/>
        </p:nvSpPr>
        <p:spPr>
          <a:xfrm>
            <a:off x="4658360" y="551815"/>
            <a:ext cx="21526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x-none" sz="2800" b="1" i="1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length=N+1</a:t>
            </a:r>
          </a:p>
        </p:txBody>
      </p:sp>
      <p:sp>
        <p:nvSpPr>
          <p:cNvPr id="62467" name="内容占位符 62466"/>
          <p:cNvSpPr>
            <a:spLocks noGrp="1"/>
          </p:cNvSpPr>
          <p:nvPr>
            <p:ph idx="1"/>
          </p:nvPr>
        </p:nvSpPr>
        <p:spPr>
          <a:xfrm>
            <a:off x="591185" y="130175"/>
            <a:ext cx="9369425" cy="943610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altLang="x-none" dirty="0">
                <a:latin typeface="Times New Roman" panose="02020603050405020304" pitchFamily="18" charset="0"/>
              </a:rPr>
              <a:t>four types of linear-phase FIR transfer functions:</a:t>
            </a:r>
            <a:endParaRPr lang="en-US" altLang="x-none" b="1" dirty="0">
              <a:latin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790" y="1866900"/>
            <a:ext cx="23253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对称、奇数长度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7790" y="4843780"/>
            <a:ext cx="26314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反对称、奇数长度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66175" y="1866900"/>
            <a:ext cx="23253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对称、偶数长度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766175" y="4843780"/>
            <a:ext cx="26314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+mn-ea"/>
              </a:rPr>
              <a:t>反对称、偶数长度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10242"/>
          <p:cNvSpPr>
            <a:spLocks noGrp="1"/>
          </p:cNvSpPr>
          <p:nvPr>
            <p:ph idx="1"/>
          </p:nvPr>
        </p:nvSpPr>
        <p:spPr>
          <a:xfrm>
            <a:off x="277450" y="1330102"/>
            <a:ext cx="10945167" cy="1007507"/>
          </a:xfrm>
        </p:spPr>
        <p:txBody>
          <a:bodyPr anchor="t"/>
          <a:lstStyle/>
          <a:p>
            <a:r>
              <a:rPr lang="en-US" altLang="x-none" b="1" dirty="0">
                <a:latin typeface="Times New Roman" panose="02020603050405020304" pitchFamily="18" charset="0"/>
              </a:rPr>
              <a:t>Magnitude responses of the four popular types of ideal digital filters with real impulse response coefficients are shown below:</a:t>
            </a:r>
          </a:p>
        </p:txBody>
      </p:sp>
      <p:pic>
        <p:nvPicPr>
          <p:cNvPr id="10244" name="图片 10243"/>
          <p:cNvPicPr>
            <a:picLocks noChangeAspect="1"/>
          </p:cNvPicPr>
          <p:nvPr/>
        </p:nvPicPr>
        <p:blipFill>
          <a:blip r:embed="rId4">
            <a:grayscl/>
            <a:lum bright="-39999" contrast="50000"/>
          </a:blip>
          <a:stretch>
            <a:fillRect/>
          </a:stretch>
        </p:blipFill>
        <p:spPr>
          <a:xfrm>
            <a:off x="724256" y="2312987"/>
            <a:ext cx="5829492" cy="15827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0245" name="对象 10244"/>
          <p:cNvGraphicFramePr>
            <a:graphicFrameLocks noChangeAspect="1"/>
          </p:cNvGraphicFramePr>
          <p:nvPr/>
        </p:nvGraphicFramePr>
        <p:xfrm>
          <a:off x="722860" y="4099354"/>
          <a:ext cx="5830888" cy="158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r:id="rId5" imgW="6210300" imgH="1714500" progId="">
                  <p:embed/>
                </p:oleObj>
              </mc:Choice>
              <mc:Fallback>
                <p:oleObj r:id="rId5" imgW="6210300" imgH="17145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>
                        <a:grayscl/>
                        <a:lum bright="-39999" contrast="50000"/>
                      </a:blip>
                      <a:stretch>
                        <a:fillRect/>
                      </a:stretch>
                    </p:blipFill>
                    <p:spPr>
                      <a:xfrm>
                        <a:off x="722860" y="4099354"/>
                        <a:ext cx="5830888" cy="158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标题 8193"/>
          <p:cNvSpPr>
            <a:spLocks noGrp="1"/>
          </p:cNvSpPr>
          <p:nvPr>
            <p:ph type="title"/>
          </p:nvPr>
        </p:nvSpPr>
        <p:spPr>
          <a:xfrm>
            <a:off x="291850" y="26480"/>
            <a:ext cx="10526578" cy="954360"/>
          </a:xfrm>
        </p:spPr>
        <p:txBody>
          <a:bodyPr anchor="ctr"/>
          <a:lstStyle/>
          <a:p>
            <a:r>
              <a:rPr lang="zh-CN" altLang="en-US" sz="3600" b="1" i="1" dirty="0">
                <a:latin typeface="Times New Roman" panose="02020603050405020304" pitchFamily="18" charset="0"/>
              </a:rPr>
              <a:t>7.1.1 </a:t>
            </a:r>
            <a:r>
              <a:rPr lang="en-US" altLang="x-none" sz="3600" b="1" i="1" dirty="0">
                <a:latin typeface="Times New Roman" panose="02020603050405020304" pitchFamily="18" charset="0"/>
              </a:rPr>
              <a:t>Digital Filters with Ideal Magnitude Responses</a:t>
            </a:r>
            <a:endParaRPr lang="zh-CN" altLang="en-US" sz="3600" b="1" i="1" dirty="0">
              <a:latin typeface="Times New Roman" panose="02020603050405020304" pitchFamily="18" charset="0"/>
            </a:endParaRPr>
          </a:p>
        </p:txBody>
      </p:sp>
      <p:sp>
        <p:nvSpPr>
          <p:cNvPr id="8" name="内容占位符 11266"/>
          <p:cNvSpPr txBox="1"/>
          <p:nvPr/>
        </p:nvSpPr>
        <p:spPr bwMode="auto">
          <a:xfrm>
            <a:off x="6653530" y="2477135"/>
            <a:ext cx="5468620" cy="283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x-none" kern="0" dirty="0">
                <a:latin typeface="Times New Roman" panose="02020603050405020304" pitchFamily="18" charset="0"/>
              </a:rPr>
              <a:t>The frequencies </a:t>
            </a:r>
            <a:r>
              <a:rPr lang="en-US" altLang="x-none" kern="0" dirty="0">
                <a:latin typeface="Times New Roman" panose="02020603050405020304" pitchFamily="18" charset="0"/>
                <a:sym typeface="Symbol" panose="05050102010706020507" pitchFamily="2" charset="2"/>
              </a:rPr>
              <a:t></a:t>
            </a:r>
            <a:r>
              <a:rPr lang="en-US" altLang="x-none" kern="0" baseline="-25000" dirty="0">
                <a:latin typeface="Times New Roman" panose="02020603050405020304" pitchFamily="18" charset="0"/>
                <a:sym typeface="Symbol" panose="05050102010706020507" pitchFamily="2" charset="2"/>
              </a:rPr>
              <a:t>c</a:t>
            </a:r>
            <a:r>
              <a:rPr lang="en-US" altLang="x-none" kern="0" dirty="0">
                <a:latin typeface="Times New Roman" panose="02020603050405020304" pitchFamily="18" charset="0"/>
              </a:rPr>
              <a:t>, </a:t>
            </a:r>
            <a:r>
              <a:rPr lang="en-US" altLang="x-none" kern="0" dirty="0">
                <a:latin typeface="Times New Roman" panose="02020603050405020304" pitchFamily="18" charset="0"/>
                <a:sym typeface="Symbol" panose="05050102010706020507" pitchFamily="2" charset="2"/>
              </a:rPr>
              <a:t></a:t>
            </a:r>
            <a:r>
              <a:rPr lang="en-US" altLang="x-none" kern="0" baseline="-25000" dirty="0">
                <a:latin typeface="Times New Roman" panose="02020603050405020304" pitchFamily="18" charset="0"/>
                <a:sym typeface="Symbol" panose="05050102010706020507" pitchFamily="2" charset="2"/>
              </a:rPr>
              <a:t>c1</a:t>
            </a:r>
            <a:r>
              <a:rPr lang="en-US" altLang="x-none" kern="0" dirty="0">
                <a:latin typeface="Times New Roman" panose="02020603050405020304" pitchFamily="18" charset="0"/>
              </a:rPr>
              <a:t>, and </a:t>
            </a:r>
            <a:r>
              <a:rPr lang="en-US" altLang="x-none" kern="0" dirty="0">
                <a:latin typeface="Times New Roman" panose="02020603050405020304" pitchFamily="18" charset="0"/>
                <a:sym typeface="Symbol" panose="05050102010706020507" pitchFamily="2" charset="2"/>
              </a:rPr>
              <a:t></a:t>
            </a:r>
            <a:r>
              <a:rPr lang="en-US" altLang="x-none" kern="0" baseline="-25000" dirty="0">
                <a:latin typeface="Times New Roman" panose="02020603050405020304" pitchFamily="18" charset="0"/>
                <a:sym typeface="Symbol" panose="05050102010706020507" pitchFamily="2" charset="2"/>
              </a:rPr>
              <a:t>c2</a:t>
            </a:r>
            <a:r>
              <a:rPr lang="en-US" altLang="x-none" kern="0" dirty="0">
                <a:latin typeface="Times New Roman" panose="02020603050405020304" pitchFamily="18" charset="0"/>
              </a:rPr>
              <a:t> are called the </a:t>
            </a:r>
            <a:r>
              <a:rPr lang="en-US" altLang="x-none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cutoff frequencies</a:t>
            </a:r>
            <a:r>
              <a:rPr lang="en-US" altLang="x-none" kern="0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x-none" kern="0" dirty="0">
                <a:latin typeface="Times New Roman" panose="02020603050405020304" pitchFamily="18" charset="0"/>
              </a:rPr>
              <a:t>An </a:t>
            </a:r>
            <a:r>
              <a:rPr lang="en-US" altLang="x-none" kern="0" dirty="0">
                <a:solidFill>
                  <a:schemeClr val="accent6"/>
                </a:solidFill>
                <a:latin typeface="Times New Roman" panose="02020603050405020304" pitchFamily="18" charset="0"/>
              </a:rPr>
              <a:t>ideal filter </a:t>
            </a:r>
            <a:r>
              <a:rPr lang="en-US" altLang="x-none" kern="0" dirty="0">
                <a:latin typeface="Times New Roman" panose="02020603050405020304" pitchFamily="18" charset="0"/>
              </a:rPr>
              <a:t>has a magnitude response equal to 1 in the passband and 0 in the stopband, and has a </a:t>
            </a:r>
            <a:r>
              <a:rPr lang="en-US" altLang="x-none" kern="0" dirty="0">
                <a:solidFill>
                  <a:schemeClr val="accent4"/>
                </a:solidFill>
                <a:latin typeface="Times New Roman" panose="02020603050405020304" pitchFamily="18" charset="0"/>
              </a:rPr>
              <a:t>0 phase</a:t>
            </a:r>
            <a:r>
              <a:rPr lang="en-US" altLang="x-none" kern="0" dirty="0">
                <a:latin typeface="Times New Roman" panose="02020603050405020304" pitchFamily="18" charset="0"/>
              </a:rPr>
              <a:t> everywhere.</a:t>
            </a:r>
            <a:endParaRPr lang="zh-CN" altLang="en-US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8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内容占位符 64514"/>
          <p:cNvSpPr>
            <a:spLocks noGrp="1"/>
          </p:cNvSpPr>
          <p:nvPr>
            <p:ph idx="1"/>
          </p:nvPr>
        </p:nvSpPr>
        <p:spPr>
          <a:xfrm>
            <a:off x="304800" y="453390"/>
            <a:ext cx="11582400" cy="1220470"/>
          </a:xfrm>
        </p:spPr>
        <p:txBody>
          <a:bodyPr anchor="t"/>
          <a:lstStyle/>
          <a:p>
            <a:pPr>
              <a:buNone/>
            </a:pPr>
            <a:r>
              <a:rPr lang="en-US" altLang="x-none" sz="3200" b="1" dirty="0">
                <a:latin typeface="Times New Roman" panose="02020603050405020304" pitchFamily="18" charset="0"/>
              </a:rPr>
              <a:t>Type 1: Symmetric Impulse Response with Odd Length</a:t>
            </a:r>
          </a:p>
          <a:p>
            <a:r>
              <a:rPr lang="en-US" altLang="x-none" b="1" dirty="0">
                <a:latin typeface="Times New Roman" panose="02020603050405020304" pitchFamily="18" charset="0"/>
              </a:rPr>
              <a:t>Let N = 8 </a:t>
            </a:r>
            <a:endParaRPr lang="zh-CN" altLang="en-US" b="1" dirty="0"/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87625" y="1231900"/>
          <a:ext cx="656526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7" r:id="rId4" imgW="2819400" imgH="482600" progId="Equation.DSMT4">
                  <p:embed/>
                </p:oleObj>
              </mc:Choice>
              <mc:Fallback>
                <p:oleObj r:id="rId4" imgW="2819400" imgH="482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87625" y="1231900"/>
                        <a:ext cx="6565265" cy="1123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87625" y="2452370"/>
          <a:ext cx="5840730" cy="1104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8" r:id="rId6" imgW="2552700" imgH="482600" progId="Equation.DSMT4">
                  <p:embed/>
                </p:oleObj>
              </mc:Choice>
              <mc:Fallback>
                <p:oleObj r:id="rId6" imgW="2552700" imgH="4826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87625" y="2452370"/>
                        <a:ext cx="5840730" cy="1104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23920" y="3641725"/>
          <a:ext cx="5385435" cy="1143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19" r:id="rId8" imgW="2273300" imgH="482600" progId="Equation.DSMT4">
                  <p:embed/>
                </p:oleObj>
              </mc:Choice>
              <mc:Fallback>
                <p:oleObj r:id="rId8" imgW="2273300" imgH="482600" progId="Equation.DSMT4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3920" y="3641725"/>
                        <a:ext cx="5385435" cy="1143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4" name="组合 66563"/>
          <p:cNvGrpSpPr>
            <a:grpSpLocks noChangeAspect="1"/>
          </p:cNvGrpSpPr>
          <p:nvPr/>
        </p:nvGrpSpPr>
        <p:grpSpPr>
          <a:xfrm>
            <a:off x="1776730" y="4968875"/>
            <a:ext cx="7376795" cy="1061085"/>
            <a:chOff x="0" y="0"/>
            <a:chExt cx="4701" cy="720"/>
          </a:xfrm>
        </p:grpSpPr>
        <p:graphicFrame>
          <p:nvGraphicFramePr>
            <p:cNvPr id="3" name="对象 66564"/>
            <p:cNvGraphicFramePr>
              <a:graphicFrameLocks noChangeAspect="1"/>
            </p:cNvGraphicFramePr>
            <p:nvPr/>
          </p:nvGraphicFramePr>
          <p:xfrm>
            <a:off x="0" y="0"/>
            <a:ext cx="465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0" r:id="rId10" imgW="7391400" imgH="558800" progId="Equation.3">
                    <p:embed/>
                  </p:oleObj>
                </mc:Choice>
                <mc:Fallback>
                  <p:oleObj r:id="rId10" imgW="7391400" imgH="5588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4657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5" name="对象 66565"/>
            <p:cNvGraphicFramePr>
              <a:graphicFrameLocks noChangeAspect="1"/>
            </p:cNvGraphicFramePr>
            <p:nvPr/>
          </p:nvGraphicFramePr>
          <p:xfrm>
            <a:off x="884" y="449"/>
            <a:ext cx="381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21" r:id="rId12" imgW="6055360" imgH="431800" progId="Equation.3">
                    <p:embed/>
                  </p:oleObj>
                </mc:Choice>
                <mc:Fallback>
                  <p:oleObj r:id="rId12" imgW="6055360" imgH="4318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884" y="449"/>
                          <a:ext cx="3817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8" name="对象 675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6657020"/>
              </p:ext>
            </p:extLst>
          </p:nvPr>
        </p:nvGraphicFramePr>
        <p:xfrm>
          <a:off x="4717525" y="3687157"/>
          <a:ext cx="2528044" cy="464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99" r:id="rId3" imgW="2487930" imgH="444500" progId="Equation.3">
                  <p:embed/>
                </p:oleObj>
              </mc:Choice>
              <mc:Fallback>
                <p:oleObj r:id="rId3" imgW="2487930" imgH="4445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7525" y="3687157"/>
                        <a:ext cx="2528044" cy="46447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对象 675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713292"/>
              </p:ext>
            </p:extLst>
          </p:nvPr>
        </p:nvGraphicFramePr>
        <p:xfrm>
          <a:off x="4655840" y="4599267"/>
          <a:ext cx="3240360" cy="756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00" r:id="rId5" imgW="1091565" imgH="254000" progId="Equation.3">
                  <p:embed/>
                </p:oleObj>
              </mc:Choice>
              <mc:Fallback>
                <p:oleObj r:id="rId5" imgW="1091565" imgH="2540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55840" y="4599267"/>
                        <a:ext cx="3240360" cy="75645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内容占位符 67586"/>
          <p:cNvSpPr>
            <a:spLocks noGrp="1"/>
          </p:cNvSpPr>
          <p:nvPr/>
        </p:nvSpPr>
        <p:spPr>
          <a:xfrm>
            <a:off x="623392" y="4703410"/>
            <a:ext cx="3792965" cy="6750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x-none" dirty="0">
                <a:solidFill>
                  <a:srgbClr val="3366CC"/>
                </a:solidFill>
                <a:latin typeface="Times New Roman" pitchFamily="18" charset="0"/>
                <a:ea typeface="宋体" charset="-122"/>
              </a:rPr>
              <a:t>The group delay is:</a:t>
            </a:r>
            <a:endParaRPr lang="zh-CN" altLang="en-US" dirty="0">
              <a:solidFill>
                <a:srgbClr val="3366CC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66564" name="组合 66563"/>
          <p:cNvGrpSpPr>
            <a:grpSpLocks noChangeAspect="1"/>
          </p:cNvGrpSpPr>
          <p:nvPr/>
        </p:nvGrpSpPr>
        <p:grpSpPr>
          <a:xfrm>
            <a:off x="1599565" y="1240962"/>
            <a:ext cx="7376795" cy="1061085"/>
            <a:chOff x="0" y="0"/>
            <a:chExt cx="4701" cy="720"/>
          </a:xfrm>
        </p:grpSpPr>
        <p:graphicFrame>
          <p:nvGraphicFramePr>
            <p:cNvPr id="4" name="对象 66564"/>
            <p:cNvGraphicFramePr>
              <a:graphicFrameLocks noChangeAspect="1"/>
            </p:cNvGraphicFramePr>
            <p:nvPr/>
          </p:nvGraphicFramePr>
          <p:xfrm>
            <a:off x="0" y="0"/>
            <a:ext cx="465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1" r:id="rId7" imgW="7391400" imgH="558800" progId="Equation.3">
                    <p:embed/>
                  </p:oleObj>
                </mc:Choice>
                <mc:Fallback>
                  <p:oleObj r:id="rId7" imgW="7391400" imgH="558800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4657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5" name="对象 66565"/>
            <p:cNvGraphicFramePr>
              <a:graphicFrameLocks noChangeAspect="1"/>
            </p:cNvGraphicFramePr>
            <p:nvPr/>
          </p:nvGraphicFramePr>
          <p:xfrm>
            <a:off x="884" y="449"/>
            <a:ext cx="381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2" r:id="rId9" imgW="6055360" imgH="431800" progId="Equation.3">
                    <p:embed/>
                  </p:oleObj>
                </mc:Choice>
                <mc:Fallback>
                  <p:oleObj r:id="rId9" imgW="6055360" imgH="4318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84" y="449"/>
                          <a:ext cx="3817" cy="2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590" name="文本框 67589"/>
          <p:cNvSpPr txBox="1"/>
          <p:nvPr/>
        </p:nvSpPr>
        <p:spPr>
          <a:xfrm>
            <a:off x="2247900" y="5617038"/>
            <a:ext cx="7696200" cy="5181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x-none" sz="2800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indicating a constant group delay of 4 samples</a:t>
            </a:r>
            <a:endParaRPr lang="zh-CN" altLang="en-US" sz="2800" b="1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2FFFDE10-0A7E-426B-BCB8-BDCA9ECE035F}"/>
              </a:ext>
            </a:extLst>
          </p:cNvPr>
          <p:cNvGrpSpPr/>
          <p:nvPr/>
        </p:nvGrpSpPr>
        <p:grpSpPr>
          <a:xfrm>
            <a:off x="623392" y="2389833"/>
            <a:ext cx="10153128" cy="1015663"/>
            <a:chOff x="1019436" y="2477620"/>
            <a:chExt cx="10153128" cy="1015663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97A22C0-52DD-4244-8FB2-D03B298909F9}"/>
                </a:ext>
              </a:extLst>
            </p:cNvPr>
            <p:cNvSpPr txBox="1"/>
            <p:nvPr/>
          </p:nvSpPr>
          <p:spPr>
            <a:xfrm>
              <a:off x="1019436" y="2477620"/>
              <a:ext cx="10153128" cy="101566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50000"/>
                </a:spcBef>
                <a:buChar char="•"/>
              </a:pPr>
              <a:r>
                <a:rPr lang="en-US" altLang="x-none" sz="3200" b="1" dirty="0">
                  <a:solidFill>
                    <a:srgbClr val="3366CC"/>
                  </a:solidFill>
                  <a:latin typeface="Times New Roman" pitchFamily="18" charset="0"/>
                  <a:ea typeface="宋体" charset="-122"/>
                </a:rPr>
                <a:t>  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itchFamily="18" charset="0"/>
                  <a:ea typeface="宋体" charset="-122"/>
                </a:rPr>
                <a:t>The quantity inside the { } is a real function of </a:t>
              </a:r>
              <a:r>
                <a:rPr lang="en-US" altLang="x-none" sz="2800" b="1" dirty="0">
                  <a:solidFill>
                    <a:srgbClr val="3366CC"/>
                  </a:solidFill>
                  <a:latin typeface="Symbol" pitchFamily="2" charset="2"/>
                  <a:ea typeface="宋体" charset="-122"/>
                </a:rPr>
                <a:t>w (        )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itchFamily="18" charset="0"/>
                  <a:ea typeface="宋体" charset="-122"/>
                </a:rPr>
                <a:t>, and can assume positive or negative values in the range 0</a:t>
              </a:r>
              <a:r>
                <a:rPr lang="en-US" altLang="x-none" sz="2800" b="1" dirty="0">
                  <a:solidFill>
                    <a:srgbClr val="3366CC"/>
                  </a:solidFill>
                  <a:latin typeface="Times New Roman" pitchFamily="18" charset="0"/>
                  <a:ea typeface="宋体" charset="-122"/>
                  <a:sym typeface="Symbol" pitchFamily="2" charset="2"/>
                </a:rPr>
                <a:t>||</a:t>
              </a:r>
              <a:r>
                <a:rPr lang="en-US" altLang="zh-CN" sz="2800" b="1" dirty="0">
                  <a:solidFill>
                    <a:srgbClr val="3366CC"/>
                  </a:solidFill>
                  <a:latin typeface="Times New Roman" pitchFamily="18" charset="0"/>
                  <a:ea typeface="宋体" charset="-122"/>
                  <a:sym typeface="Symbol" pitchFamily="2" charset="2"/>
                </a:rPr>
                <a:t>.</a:t>
              </a:r>
              <a:endParaRPr lang="en-US" altLang="zh-CN" sz="3200" b="1" dirty="0">
                <a:solidFill>
                  <a:srgbClr val="3366CC"/>
                </a:solidFill>
                <a:latin typeface="Times New Roman" pitchFamily="18" charset="0"/>
                <a:ea typeface="宋体" charset="-122"/>
                <a:sym typeface="Symbol" pitchFamily="2" charset="2"/>
              </a:endParaRPr>
            </a:p>
          </p:txBody>
        </p:sp>
        <p:graphicFrame>
          <p:nvGraphicFramePr>
            <p:cNvPr id="13" name="Object 11">
              <a:extLst>
                <a:ext uri="{FF2B5EF4-FFF2-40B4-BE49-F238E27FC236}">
                  <a16:creationId xmlns:a16="http://schemas.microsoft.com/office/drawing/2014/main" id="{5B417A49-2864-4719-ACF6-F234E5FC27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4140368"/>
                </p:ext>
              </p:extLst>
            </p:nvPr>
          </p:nvGraphicFramePr>
          <p:xfrm>
            <a:off x="8956888" y="2669718"/>
            <a:ext cx="766537" cy="342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203" name="Equation" r:id="rId11" imgW="941434" imgH="432551" progId="Equation.3">
                    <p:embed/>
                  </p:oleObj>
                </mc:Choice>
                <mc:Fallback>
                  <p:oleObj name="Equation" r:id="rId11" imgW="941434" imgH="432551" progId="Equation.3">
                    <p:embed/>
                    <p:pic>
                      <p:nvPicPr>
                        <p:cNvPr id="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56888" y="2669718"/>
                          <a:ext cx="766537" cy="3424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CB7293B9-6F24-47FF-977D-8583E3FC274C}"/>
              </a:ext>
            </a:extLst>
          </p:cNvPr>
          <p:cNvSpPr txBox="1"/>
          <p:nvPr/>
        </p:nvSpPr>
        <p:spPr>
          <a:xfrm>
            <a:off x="623392" y="3542660"/>
            <a:ext cx="4032448" cy="5791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  <a:buChar char="•"/>
            </a:pPr>
            <a:r>
              <a:rPr lang="en-US" altLang="x-none" sz="3200" b="1" dirty="0">
                <a:solidFill>
                  <a:srgbClr val="3366CC"/>
                </a:solidFill>
                <a:latin typeface="Times New Roman" pitchFamily="18" charset="0"/>
                <a:ea typeface="宋体" charset="-122"/>
              </a:rPr>
              <a:t>  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itchFamily="18" charset="0"/>
                <a:ea typeface="宋体" charset="-122"/>
              </a:rPr>
              <a:t>The phase function is:</a:t>
            </a:r>
            <a:endParaRPr lang="en-US" altLang="x-none" sz="3200" b="1" dirty="0">
              <a:solidFill>
                <a:srgbClr val="3366CC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8" name="内容占位符 67586">
            <a:extLst>
              <a:ext uri="{FF2B5EF4-FFF2-40B4-BE49-F238E27FC236}">
                <a16:creationId xmlns:a16="http://schemas.microsoft.com/office/drawing/2014/main" id="{27ADF2F8-E87B-47AB-ACD4-51BEDDC71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176" y="3644588"/>
            <a:ext cx="2736304" cy="579121"/>
          </a:xfrm>
          <a:solidFill>
            <a:schemeClr val="bg1"/>
          </a:solidFill>
        </p:spPr>
        <p:txBody>
          <a:bodyPr anchor="t"/>
          <a:lstStyle/>
          <a:p>
            <a:pPr>
              <a:buNone/>
            </a:pPr>
            <a:r>
              <a:rPr lang="en-US" altLang="x-none" b="0" kern="1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β is either 0 or π</a:t>
            </a:r>
            <a:endParaRPr lang="zh-CN" altLang="en-US" b="0" kern="12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7590" grpId="0"/>
      <p:bldP spid="15" grpId="0"/>
      <p:bldP spid="18" grpId="0" uiExpand="1" build="p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4"/>
          <p:cNvSpPr>
            <a:spLocks noChangeArrowheads="1"/>
          </p:cNvSpPr>
          <p:nvPr/>
        </p:nvSpPr>
        <p:spPr bwMode="auto">
          <a:xfrm>
            <a:off x="1370966" y="2541579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92165" name="Rectangle 6"/>
          <p:cNvSpPr>
            <a:spLocks noChangeArrowheads="1"/>
          </p:cNvSpPr>
          <p:nvPr/>
        </p:nvSpPr>
        <p:spPr bwMode="auto">
          <a:xfrm>
            <a:off x="1370966" y="236854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943604"/>
              </p:ext>
            </p:extLst>
          </p:nvPr>
        </p:nvGraphicFramePr>
        <p:xfrm>
          <a:off x="1127448" y="1261592"/>
          <a:ext cx="4505325" cy="867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8" name="公式" r:id="rId4" imgW="1586865" imgH="304800" progId="Equation.3">
                  <p:embed/>
                </p:oleObj>
              </mc:Choice>
              <mc:Fallback>
                <p:oleObj name="公式" r:id="rId4" imgW="1586865" imgH="304800" progId="Equation.3">
                  <p:embed/>
                  <p:pic>
                    <p:nvPicPr>
                      <p:cNvPr id="0" name="图片 49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1261592"/>
                        <a:ext cx="4505325" cy="867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78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80458"/>
              </p:ext>
            </p:extLst>
          </p:nvPr>
        </p:nvGraphicFramePr>
        <p:xfrm>
          <a:off x="6384032" y="1261592"/>
          <a:ext cx="259524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9" name="公式" r:id="rId6" imgW="1116965" imgH="393700" progId="Equation.3">
                  <p:embed/>
                </p:oleObj>
              </mc:Choice>
              <mc:Fallback>
                <p:oleObj name="公式" r:id="rId6" imgW="1116965" imgH="393700" progId="Equation.3">
                  <p:embed/>
                  <p:pic>
                    <p:nvPicPr>
                      <p:cNvPr id="0" name="图片 49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1261592"/>
                        <a:ext cx="259524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788" name="Rectangle 20"/>
          <p:cNvSpPr>
            <a:spLocks noChangeArrowheads="1"/>
          </p:cNvSpPr>
          <p:nvPr/>
        </p:nvSpPr>
        <p:spPr bwMode="auto">
          <a:xfrm>
            <a:off x="5375920" y="2129002"/>
            <a:ext cx="5967730" cy="98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zh-CN" sz="2800" b="1" dirty="0"/>
              <a:t>	</a:t>
            </a:r>
            <a:r>
              <a:rPr lang="en-US" altLang="zh-CN" sz="2400" b="1" dirty="0">
                <a:solidFill>
                  <a:schemeClr val="tx2"/>
                </a:solidFill>
                <a:latin typeface="Symbol" panose="05050102010706020507" pitchFamily="2" charset="2"/>
              </a:rPr>
              <a:t>b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is either 0 or </a:t>
            </a:r>
            <a:r>
              <a:rPr lang="en-US" altLang="zh-CN" sz="2400" b="1" dirty="0">
                <a:solidFill>
                  <a:schemeClr val="tx2"/>
                </a:solidFill>
                <a:latin typeface="Symbol" panose="05050102010706020507" pitchFamily="2" charset="2"/>
              </a:rPr>
              <a:t>p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for type1 or type2 filters, and </a:t>
            </a:r>
            <a:r>
              <a:rPr lang="en-US" altLang="zh-CN" sz="2400" b="1" dirty="0">
                <a:solidFill>
                  <a:schemeClr val="tx2"/>
                </a:solidFill>
                <a:latin typeface="Symbol" panose="05050102010706020507" pitchFamily="2" charset="2"/>
              </a:rPr>
              <a:t>p/2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or</a:t>
            </a:r>
            <a:r>
              <a:rPr lang="en-US" altLang="zh-CN" sz="2400" b="1" dirty="0">
                <a:solidFill>
                  <a:schemeClr val="tx2"/>
                </a:solidFill>
                <a:latin typeface="Symbol" panose="05050102010706020507" pitchFamily="2" charset="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400" b="1" dirty="0">
                <a:solidFill>
                  <a:schemeClr val="tx2"/>
                </a:solidFill>
                <a:latin typeface="Symbol" panose="05050102010706020507" pitchFamily="2" charset="2"/>
              </a:rPr>
              <a:t>p/2 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for type3 or type4 filters.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F8010E3F-32D9-47C6-B15F-C9A087DA4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58789"/>
            <a:ext cx="9577314" cy="108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kern="0" dirty="0">
                <a:latin typeface="Times New Roman" panose="02020603050405020304" pitchFamily="18" charset="0"/>
              </a:rPr>
              <a:t>In the general case, each of four types of </a:t>
            </a:r>
            <a:r>
              <a:rPr lang="en-US" altLang="zh-CN" kern="0" dirty="0">
                <a:solidFill>
                  <a:schemeClr val="tx2"/>
                </a:solidFill>
                <a:latin typeface="Times New Roman" panose="02020603050405020304" pitchFamily="18" charset="0"/>
              </a:rPr>
              <a:t>causal linear phase FIR</a:t>
            </a:r>
            <a:r>
              <a:rPr lang="en-US" altLang="zh-CN" kern="0" dirty="0">
                <a:latin typeface="Times New Roman" panose="02020603050405020304" pitchFamily="18" charset="0"/>
              </a:rPr>
              <a:t> filters, the frequency response is of the form:	</a:t>
            </a:r>
            <a:endParaRPr lang="zh-CN" altLang="en-US" kern="0" dirty="0">
              <a:latin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36C3AC7-16A9-4A4B-A7D9-11776015E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416" y="3065013"/>
            <a:ext cx="4321742" cy="7892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AF234C7-3384-4EE7-93A7-E5356D9551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5417" y="3856621"/>
            <a:ext cx="4894560" cy="80053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A3BC9A3-2574-4EEB-8A44-85D4B8F255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3448" y="4671352"/>
            <a:ext cx="3412761" cy="7620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C9B9D08-BC8E-4731-AFE2-1AC96AF55E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4747" y="5465433"/>
            <a:ext cx="4387058" cy="734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0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07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8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03" name="Rectangle 11"/>
          <p:cNvSpPr>
            <a:spLocks noChangeArrowheads="1"/>
          </p:cNvSpPr>
          <p:nvPr/>
        </p:nvSpPr>
        <p:spPr bwMode="auto">
          <a:xfrm>
            <a:off x="748030" y="5425354"/>
            <a:ext cx="806577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firlp2hp</a:t>
            </a:r>
            <a:r>
              <a:rPr lang="en-US" altLang="zh-CN" sz="2400" b="1" dirty="0">
                <a:latin typeface="Times New Roman" panose="02020603050405020304" pitchFamily="18" charset="0"/>
              </a:rPr>
              <a:t>: generate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E(z)</a:t>
            </a:r>
            <a:r>
              <a:rPr lang="en-US" altLang="zh-CN" sz="2400" b="1" dirty="0">
                <a:latin typeface="Times New Roman" panose="02020603050405020304" pitchFamily="18" charset="0"/>
              </a:rPr>
              <a:t> and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G(z) </a:t>
            </a:r>
            <a:r>
              <a:rPr lang="en-US" altLang="zh-CN" sz="2400" b="1" dirty="0">
                <a:latin typeface="Times New Roman" panose="02020603050405020304" pitchFamily="18" charset="0"/>
              </a:rPr>
              <a:t>from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H(z);</a:t>
            </a:r>
          </a:p>
          <a:p>
            <a:pPr eaLnBrk="1" hangingPunct="1"/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firlp2lp</a:t>
            </a:r>
            <a:r>
              <a:rPr lang="en-US" altLang="zh-CN" sz="2400" b="1" dirty="0">
                <a:latin typeface="Times New Roman" panose="02020603050405020304" pitchFamily="18" charset="0"/>
              </a:rPr>
              <a:t>: generate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F(z)</a:t>
            </a:r>
            <a:r>
              <a:rPr lang="en-US" altLang="zh-CN" sz="2400" b="1" dirty="0">
                <a:latin typeface="Times New Roman" panose="02020603050405020304" pitchFamily="18" charset="0"/>
              </a:rPr>
              <a:t> from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H(z)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762635" y="1193800"/>
            <a:ext cx="7376795" cy="1556385"/>
            <a:chOff x="1047" y="1880"/>
            <a:chExt cx="12099" cy="2910"/>
          </a:xfrm>
        </p:grpSpPr>
        <p:graphicFrame>
          <p:nvGraphicFramePr>
            <p:cNvPr id="161797" name="Object 5"/>
            <p:cNvGraphicFramePr>
              <a:graphicFrameLocks noChangeAspect="1"/>
            </p:cNvGraphicFramePr>
            <p:nvPr/>
          </p:nvGraphicFramePr>
          <p:xfrm>
            <a:off x="1047" y="1880"/>
            <a:ext cx="5215" cy="9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4" name="公式" r:id="rId3" imgW="1270000" imgH="228600" progId="Equation.3">
                    <p:embed/>
                  </p:oleObj>
                </mc:Choice>
                <mc:Fallback>
                  <p:oleObj name="公式" r:id="rId3" imgW="1270000" imgH="228600" progId="Equation.3">
                    <p:embed/>
                    <p:pic>
                      <p:nvPicPr>
                        <p:cNvPr id="0" name="图片 50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1880"/>
                          <a:ext cx="5215" cy="9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799" name="Object 7"/>
            <p:cNvGraphicFramePr>
              <a:graphicFrameLocks noChangeAspect="1"/>
            </p:cNvGraphicFramePr>
            <p:nvPr/>
          </p:nvGraphicFramePr>
          <p:xfrm>
            <a:off x="1047" y="2823"/>
            <a:ext cx="5464" cy="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5" name="公式" r:id="rId5" imgW="1397000" imgH="228600" progId="Equation.3">
                    <p:embed/>
                  </p:oleObj>
                </mc:Choice>
                <mc:Fallback>
                  <p:oleObj name="公式" r:id="rId5" imgW="1397000" imgH="228600" progId="Equation.3">
                    <p:embed/>
                    <p:pic>
                      <p:nvPicPr>
                        <p:cNvPr id="0" name="图片 50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2823"/>
                          <a:ext cx="5464" cy="8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801" name="Object 9"/>
            <p:cNvGraphicFramePr>
              <a:graphicFrameLocks noChangeAspect="1"/>
            </p:cNvGraphicFramePr>
            <p:nvPr/>
          </p:nvGraphicFramePr>
          <p:xfrm>
            <a:off x="1047" y="3896"/>
            <a:ext cx="6555" cy="8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6" name="公式" r:id="rId7" imgW="1816100" imgH="228600" progId="Equation.3">
                    <p:embed/>
                  </p:oleObj>
                </mc:Choice>
                <mc:Fallback>
                  <p:oleObj name="公式" r:id="rId7" imgW="1816100" imgH="228600" progId="Equation.3">
                    <p:embed/>
                    <p:pic>
                      <p:nvPicPr>
                        <p:cNvPr id="0" name="图片 50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7" y="3896"/>
                          <a:ext cx="6555" cy="8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21" name="Object 5"/>
            <p:cNvGraphicFramePr>
              <a:graphicFrameLocks noChangeAspect="1"/>
            </p:cNvGraphicFramePr>
            <p:nvPr/>
          </p:nvGraphicFramePr>
          <p:xfrm>
            <a:off x="8268" y="1910"/>
            <a:ext cx="4195" cy="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7" name="公式" r:id="rId9" imgW="1054100" imgH="228600" progId="Equation.3">
                    <p:embed/>
                  </p:oleObj>
                </mc:Choice>
                <mc:Fallback>
                  <p:oleObj name="公式" r:id="rId9" imgW="1054100" imgH="228600" progId="Equation.3">
                    <p:embed/>
                    <p:pic>
                      <p:nvPicPr>
                        <p:cNvPr id="0" name="图片 512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8" y="1910"/>
                          <a:ext cx="4195" cy="8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23" name="Object 7"/>
            <p:cNvGraphicFramePr>
              <a:graphicFrameLocks noChangeAspect="1"/>
            </p:cNvGraphicFramePr>
            <p:nvPr/>
          </p:nvGraphicFramePr>
          <p:xfrm>
            <a:off x="8268" y="2866"/>
            <a:ext cx="4650" cy="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8" name="公式" r:id="rId11" imgW="1117600" imgH="228600" progId="Equation.3">
                    <p:embed/>
                  </p:oleObj>
                </mc:Choice>
                <mc:Fallback>
                  <p:oleObj name="公式" r:id="rId11" imgW="1117600" imgH="228600" progId="Equation.3">
                    <p:embed/>
                    <p:pic>
                      <p:nvPicPr>
                        <p:cNvPr id="0" name="图片 512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8" y="2866"/>
                          <a:ext cx="4650" cy="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2825" name="Object 9"/>
            <p:cNvGraphicFramePr>
              <a:graphicFrameLocks noChangeAspect="1"/>
            </p:cNvGraphicFramePr>
            <p:nvPr/>
          </p:nvGraphicFramePr>
          <p:xfrm>
            <a:off x="8268" y="3896"/>
            <a:ext cx="4878" cy="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9" name="公式" r:id="rId13" imgW="1295400" imgH="241300" progId="Equation.3">
                    <p:embed/>
                  </p:oleObj>
                </mc:Choice>
                <mc:Fallback>
                  <p:oleObj name="公式" r:id="rId13" imgW="1295400" imgH="241300" progId="Equation.3">
                    <p:embed/>
                    <p:pic>
                      <p:nvPicPr>
                        <p:cNvPr id="0" name="图片 512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8" y="3896"/>
                          <a:ext cx="4878" cy="8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C316160B-4AAE-484C-AD01-F0D53F2ABB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030" y="437269"/>
            <a:ext cx="2942931" cy="50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u="sng" kern="0" dirty="0">
                <a:latin typeface="Times New Roman" panose="02020603050405020304" pitchFamily="18" charset="0"/>
              </a:rPr>
              <a:t>Example7.5:</a:t>
            </a:r>
            <a:endParaRPr lang="en-US" altLang="zh-CN" kern="0" dirty="0"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2951CE-0D9A-45A2-99B7-87E26B4999E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4732" y="2816226"/>
            <a:ext cx="3818299" cy="252344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CA4E8F-D570-4256-A7C8-070749645B6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28623" y="2805100"/>
            <a:ext cx="3886557" cy="255490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FB502F3-42DA-4157-8D68-E0EAE5684B5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919000" y="2790252"/>
            <a:ext cx="3795797" cy="2549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1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1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51201"/>
          <p:cNvSpPr>
            <a:spLocks noGrp="1"/>
          </p:cNvSpPr>
          <p:nvPr>
            <p:ph type="title"/>
          </p:nvPr>
        </p:nvSpPr>
        <p:spPr>
          <a:xfrm>
            <a:off x="304800" y="226695"/>
            <a:ext cx="10340340" cy="759460"/>
          </a:xfrm>
        </p:spPr>
        <p:txBody>
          <a:bodyPr anchor="ctr"/>
          <a:lstStyle/>
          <a:p>
            <a:r>
              <a:rPr lang="en-US" altLang="x-none" sz="3600" b="1" i="1" dirty="0">
                <a:latin typeface="Times New Roman" panose="02020603050405020304" pitchFamily="18" charset="0"/>
              </a:rPr>
              <a:t>7.3 Types of Linear-Phase FIR Transfer Functions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077531E-1A21-47B7-B1A0-5E1A5B3C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200052"/>
            <a:ext cx="8352929" cy="234540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997E2E9-9423-4CFD-9361-88362B120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809495"/>
            <a:ext cx="5225280" cy="3537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CEBB19-4901-4BE5-ADFE-1AFB033AB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206801"/>
            <a:ext cx="1279105" cy="31025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25F64F-8248-4392-B4A8-D56A3C431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052" y="4252780"/>
            <a:ext cx="1643786" cy="3102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D99F49-7145-4205-B3D2-A43E63045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4343" y="4272203"/>
            <a:ext cx="1792561" cy="31025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F807173-CF75-4801-9E10-7DA1E449A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0960" y="1677404"/>
            <a:ext cx="3168352" cy="220623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4FD5CC4-4AFD-4321-8284-84DE76B05E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80960" y="3942195"/>
            <a:ext cx="3168352" cy="22283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B77DF5A-0DA3-44CB-8BE5-BA46ED0672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683" y="5445224"/>
            <a:ext cx="7723616" cy="6205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内容占位符 72706"/>
          <p:cNvSpPr>
            <a:spLocks noGrp="1"/>
          </p:cNvSpPr>
          <p:nvPr>
            <p:ph idx="1"/>
          </p:nvPr>
        </p:nvSpPr>
        <p:spPr>
          <a:xfrm>
            <a:off x="304800" y="3057525"/>
            <a:ext cx="6807835" cy="270510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altLang="x-none" b="1" dirty="0">
                <a:latin typeface="Times New Roman" panose="02020603050405020304" pitchFamily="18" charset="0"/>
              </a:rPr>
              <a:t>which is seen to be a slightly modified version of a length-7 moving-average FIR filter</a:t>
            </a:r>
          </a:p>
          <a:p>
            <a:pPr>
              <a:lnSpc>
                <a:spcPct val="90000"/>
              </a:lnSpc>
            </a:pPr>
            <a:r>
              <a:rPr lang="en-US" altLang="x-none" b="1" dirty="0">
                <a:latin typeface="Times New Roman" panose="02020603050405020304" pitchFamily="18" charset="0"/>
              </a:rPr>
              <a:t>The above transfer function has a symmetric impulse response and therefore a linear phase response</a:t>
            </a:r>
          </a:p>
        </p:txBody>
      </p:sp>
      <p:graphicFrame>
        <p:nvGraphicFramePr>
          <p:cNvPr id="72708" name="对象 72707"/>
          <p:cNvGraphicFramePr>
            <a:graphicFrameLocks noChangeAspect="1"/>
          </p:cNvGraphicFramePr>
          <p:nvPr/>
        </p:nvGraphicFramePr>
        <p:xfrm>
          <a:off x="2084705" y="1803400"/>
          <a:ext cx="7253288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6" r:id="rId3" imgW="7937500" imgH="749300" progId="Equation.3">
                  <p:embed/>
                </p:oleObj>
              </mc:Choice>
              <mc:Fallback>
                <p:oleObj r:id="rId3" imgW="7937500" imgH="7493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4705" y="1803400"/>
                        <a:ext cx="7253288" cy="684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文本框 72708"/>
          <p:cNvSpPr txBox="1"/>
          <p:nvPr/>
        </p:nvSpPr>
        <p:spPr>
          <a:xfrm>
            <a:off x="510540" y="1125855"/>
            <a:ext cx="17983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en-US" altLang="x-none" sz="3200" b="1" u="sng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标题 51201"/>
          <p:cNvSpPr>
            <a:spLocks noGrp="1"/>
          </p:cNvSpPr>
          <p:nvPr>
            <p:ph type="title"/>
          </p:nvPr>
        </p:nvSpPr>
        <p:spPr>
          <a:xfrm>
            <a:off x="304800" y="226695"/>
            <a:ext cx="10340340" cy="759460"/>
          </a:xfrm>
        </p:spPr>
        <p:txBody>
          <a:bodyPr anchor="ctr"/>
          <a:lstStyle/>
          <a:p>
            <a:r>
              <a:rPr lang="en-US" altLang="x-none" sz="3600" b="1" i="1" dirty="0">
                <a:latin typeface="Times New Roman" panose="02020603050405020304" pitchFamily="18" charset="0"/>
              </a:rPr>
              <a:t>7.3 Types of Linear-Phase FIR Transfer Functions</a:t>
            </a:r>
          </a:p>
        </p:txBody>
      </p:sp>
      <p:grpSp>
        <p:nvGrpSpPr>
          <p:cNvPr id="73732" name="组合 73731"/>
          <p:cNvGrpSpPr/>
          <p:nvPr/>
        </p:nvGrpSpPr>
        <p:grpSpPr>
          <a:xfrm>
            <a:off x="7240468" y="2857500"/>
            <a:ext cx="4541322" cy="3156986"/>
            <a:chOff x="4" y="0"/>
            <a:chExt cx="2693" cy="1889"/>
          </a:xfrm>
        </p:grpSpPr>
        <p:sp>
          <p:nvSpPr>
            <p:cNvPr id="4" name="矩形 73732"/>
            <p:cNvSpPr/>
            <p:nvPr/>
          </p:nvSpPr>
          <p:spPr>
            <a:xfrm>
              <a:off x="307" y="60"/>
              <a:ext cx="2365" cy="1557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33" name="矩形 73733"/>
            <p:cNvSpPr/>
            <p:nvPr/>
          </p:nvSpPr>
          <p:spPr>
            <a:xfrm>
              <a:off x="307" y="60"/>
              <a:ext cx="2365" cy="1557"/>
            </a:xfrm>
            <a:prstGeom prst="rect">
              <a:avLst/>
            </a:prstGeom>
            <a:noFill/>
            <a:ln w="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34" name="直接连接符 73734"/>
            <p:cNvSpPr/>
            <p:nvPr/>
          </p:nvSpPr>
          <p:spPr>
            <a:xfrm>
              <a:off x="307" y="60"/>
              <a:ext cx="236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35" name="未知"/>
            <p:cNvSpPr/>
            <p:nvPr/>
          </p:nvSpPr>
          <p:spPr>
            <a:xfrm>
              <a:off x="307" y="60"/>
              <a:ext cx="2365" cy="1557"/>
            </a:xfrm>
            <a:custGeom>
              <a:avLst/>
              <a:gdLst/>
              <a:ahLst/>
              <a:cxnLst/>
              <a:rect l="0" t="0" r="0" b="0"/>
              <a:pathLst>
                <a:path w="357" h="235">
                  <a:moveTo>
                    <a:pt x="0" y="235"/>
                  </a:moveTo>
                  <a:lnTo>
                    <a:pt x="357" y="235"/>
                  </a:lnTo>
                  <a:lnTo>
                    <a:pt x="357" y="0"/>
                  </a:lnTo>
                </a:path>
              </a:pathLst>
            </a:custGeom>
            <a:noFill/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6" name="直接连接符 73736"/>
            <p:cNvSpPr/>
            <p:nvPr/>
          </p:nvSpPr>
          <p:spPr>
            <a:xfrm flipV="1">
              <a:off x="307" y="60"/>
              <a:ext cx="1" cy="155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37" name="直接连接符 73737"/>
            <p:cNvSpPr/>
            <p:nvPr/>
          </p:nvSpPr>
          <p:spPr>
            <a:xfrm>
              <a:off x="307" y="1617"/>
              <a:ext cx="236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38" name="直接连接符 73738"/>
            <p:cNvSpPr/>
            <p:nvPr/>
          </p:nvSpPr>
          <p:spPr>
            <a:xfrm flipV="1">
              <a:off x="307" y="60"/>
              <a:ext cx="1" cy="155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39" name="直接连接符 73739"/>
            <p:cNvSpPr/>
            <p:nvPr/>
          </p:nvSpPr>
          <p:spPr>
            <a:xfrm flipV="1">
              <a:off x="307" y="1590"/>
              <a:ext cx="1" cy="2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0" name="直接连接符 73740"/>
            <p:cNvSpPr/>
            <p:nvPr/>
          </p:nvSpPr>
          <p:spPr>
            <a:xfrm>
              <a:off x="307" y="60"/>
              <a:ext cx="1" cy="2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1" name="矩形 73741"/>
            <p:cNvSpPr/>
            <p:nvPr/>
          </p:nvSpPr>
          <p:spPr>
            <a:xfrm>
              <a:off x="280" y="1637"/>
              <a:ext cx="52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2" name="直接连接符 73742"/>
            <p:cNvSpPr/>
            <p:nvPr/>
          </p:nvSpPr>
          <p:spPr>
            <a:xfrm flipV="1">
              <a:off x="777" y="1590"/>
              <a:ext cx="1" cy="2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3" name="直接连接符 73743"/>
            <p:cNvSpPr/>
            <p:nvPr/>
          </p:nvSpPr>
          <p:spPr>
            <a:xfrm>
              <a:off x="777" y="60"/>
              <a:ext cx="1" cy="2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4" name="矩形 73744"/>
            <p:cNvSpPr/>
            <p:nvPr/>
          </p:nvSpPr>
          <p:spPr>
            <a:xfrm>
              <a:off x="711" y="1637"/>
              <a:ext cx="130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0.2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5" name="直接连接符 73745"/>
            <p:cNvSpPr/>
            <p:nvPr/>
          </p:nvSpPr>
          <p:spPr>
            <a:xfrm flipV="1">
              <a:off x="1247" y="1590"/>
              <a:ext cx="1" cy="2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6" name="直接连接符 73746"/>
            <p:cNvSpPr/>
            <p:nvPr/>
          </p:nvSpPr>
          <p:spPr>
            <a:xfrm>
              <a:off x="1247" y="60"/>
              <a:ext cx="1" cy="2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7" name="矩形 73747"/>
            <p:cNvSpPr/>
            <p:nvPr/>
          </p:nvSpPr>
          <p:spPr>
            <a:xfrm>
              <a:off x="1181" y="1637"/>
              <a:ext cx="130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0.4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8" name="直接连接符 73748"/>
            <p:cNvSpPr/>
            <p:nvPr/>
          </p:nvSpPr>
          <p:spPr>
            <a:xfrm flipV="1">
              <a:off x="1724" y="1590"/>
              <a:ext cx="1" cy="2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9" name="直接连接符 73749"/>
            <p:cNvSpPr/>
            <p:nvPr/>
          </p:nvSpPr>
          <p:spPr>
            <a:xfrm>
              <a:off x="1724" y="60"/>
              <a:ext cx="1" cy="2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50" name="矩形 73750"/>
            <p:cNvSpPr/>
            <p:nvPr/>
          </p:nvSpPr>
          <p:spPr>
            <a:xfrm>
              <a:off x="1658" y="1637"/>
              <a:ext cx="130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0.6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51" name="直接连接符 73751"/>
            <p:cNvSpPr/>
            <p:nvPr/>
          </p:nvSpPr>
          <p:spPr>
            <a:xfrm flipV="1">
              <a:off x="2195" y="1590"/>
              <a:ext cx="1" cy="2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52" name="直接连接符 73752"/>
            <p:cNvSpPr/>
            <p:nvPr/>
          </p:nvSpPr>
          <p:spPr>
            <a:xfrm>
              <a:off x="2195" y="60"/>
              <a:ext cx="1" cy="2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53" name="矩形 73753"/>
            <p:cNvSpPr/>
            <p:nvPr/>
          </p:nvSpPr>
          <p:spPr>
            <a:xfrm>
              <a:off x="2128" y="1637"/>
              <a:ext cx="130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0.8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54" name="直接连接符 73754"/>
            <p:cNvSpPr/>
            <p:nvPr/>
          </p:nvSpPr>
          <p:spPr>
            <a:xfrm flipV="1">
              <a:off x="2672" y="1590"/>
              <a:ext cx="1" cy="2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55" name="直接连接符 73755"/>
            <p:cNvSpPr/>
            <p:nvPr/>
          </p:nvSpPr>
          <p:spPr>
            <a:xfrm>
              <a:off x="2672" y="60"/>
              <a:ext cx="1" cy="20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56" name="矩形 73756"/>
            <p:cNvSpPr/>
            <p:nvPr/>
          </p:nvSpPr>
          <p:spPr>
            <a:xfrm>
              <a:off x="2645" y="1637"/>
              <a:ext cx="52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1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57" name="直接连接符 73757"/>
            <p:cNvSpPr/>
            <p:nvPr/>
          </p:nvSpPr>
          <p:spPr>
            <a:xfrm>
              <a:off x="307" y="1617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58" name="直接连接符 73758"/>
            <p:cNvSpPr/>
            <p:nvPr/>
          </p:nvSpPr>
          <p:spPr>
            <a:xfrm flipH="1">
              <a:off x="2645" y="1617"/>
              <a:ext cx="2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59" name="矩形 73759"/>
            <p:cNvSpPr/>
            <p:nvPr/>
          </p:nvSpPr>
          <p:spPr>
            <a:xfrm>
              <a:off x="227" y="1557"/>
              <a:ext cx="52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60" name="直接连接符 73760"/>
            <p:cNvSpPr/>
            <p:nvPr/>
          </p:nvSpPr>
          <p:spPr>
            <a:xfrm>
              <a:off x="307" y="1305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61" name="直接连接符 73761"/>
            <p:cNvSpPr/>
            <p:nvPr/>
          </p:nvSpPr>
          <p:spPr>
            <a:xfrm flipH="1">
              <a:off x="2645" y="1305"/>
              <a:ext cx="2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62" name="矩形 73762"/>
            <p:cNvSpPr/>
            <p:nvPr/>
          </p:nvSpPr>
          <p:spPr>
            <a:xfrm>
              <a:off x="148" y="1246"/>
              <a:ext cx="130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0.2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63" name="直接连接符 73763"/>
            <p:cNvSpPr/>
            <p:nvPr/>
          </p:nvSpPr>
          <p:spPr>
            <a:xfrm>
              <a:off x="307" y="994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64" name="直接连接符 73764"/>
            <p:cNvSpPr/>
            <p:nvPr/>
          </p:nvSpPr>
          <p:spPr>
            <a:xfrm flipH="1">
              <a:off x="2645" y="994"/>
              <a:ext cx="2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65" name="矩形 73765"/>
            <p:cNvSpPr/>
            <p:nvPr/>
          </p:nvSpPr>
          <p:spPr>
            <a:xfrm>
              <a:off x="148" y="934"/>
              <a:ext cx="130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0.4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66" name="直接连接符 73766"/>
            <p:cNvSpPr/>
            <p:nvPr/>
          </p:nvSpPr>
          <p:spPr>
            <a:xfrm>
              <a:off x="307" y="676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67" name="直接连接符 73767"/>
            <p:cNvSpPr/>
            <p:nvPr/>
          </p:nvSpPr>
          <p:spPr>
            <a:xfrm flipH="1">
              <a:off x="2645" y="676"/>
              <a:ext cx="2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68" name="矩形 73768"/>
            <p:cNvSpPr/>
            <p:nvPr/>
          </p:nvSpPr>
          <p:spPr>
            <a:xfrm>
              <a:off x="148" y="616"/>
              <a:ext cx="130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0.6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69" name="直接连接符 73769"/>
            <p:cNvSpPr/>
            <p:nvPr/>
          </p:nvSpPr>
          <p:spPr>
            <a:xfrm>
              <a:off x="307" y="371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70" name="直接连接符 73770"/>
            <p:cNvSpPr/>
            <p:nvPr/>
          </p:nvSpPr>
          <p:spPr>
            <a:xfrm flipH="1">
              <a:off x="2645" y="371"/>
              <a:ext cx="2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71" name="矩形 73771"/>
            <p:cNvSpPr/>
            <p:nvPr/>
          </p:nvSpPr>
          <p:spPr>
            <a:xfrm>
              <a:off x="148" y="312"/>
              <a:ext cx="130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0.8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72" name="直接连接符 73772"/>
            <p:cNvSpPr/>
            <p:nvPr/>
          </p:nvSpPr>
          <p:spPr>
            <a:xfrm>
              <a:off x="307" y="60"/>
              <a:ext cx="19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73" name="直接连接符 73773"/>
            <p:cNvSpPr/>
            <p:nvPr/>
          </p:nvSpPr>
          <p:spPr>
            <a:xfrm flipH="1">
              <a:off x="2645" y="60"/>
              <a:ext cx="27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74" name="矩形 73774"/>
            <p:cNvSpPr/>
            <p:nvPr/>
          </p:nvSpPr>
          <p:spPr>
            <a:xfrm>
              <a:off x="227" y="0"/>
              <a:ext cx="52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1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75" name="直接连接符 73775"/>
            <p:cNvSpPr/>
            <p:nvPr/>
          </p:nvSpPr>
          <p:spPr>
            <a:xfrm>
              <a:off x="307" y="60"/>
              <a:ext cx="2365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76" name="未知"/>
            <p:cNvSpPr/>
            <p:nvPr/>
          </p:nvSpPr>
          <p:spPr>
            <a:xfrm>
              <a:off x="307" y="60"/>
              <a:ext cx="2365" cy="1557"/>
            </a:xfrm>
            <a:custGeom>
              <a:avLst/>
              <a:gdLst/>
              <a:ahLst/>
              <a:cxnLst/>
              <a:rect l="0" t="0" r="0" b="0"/>
              <a:pathLst>
                <a:path w="357" h="235">
                  <a:moveTo>
                    <a:pt x="0" y="235"/>
                  </a:moveTo>
                  <a:lnTo>
                    <a:pt x="357" y="235"/>
                  </a:lnTo>
                  <a:lnTo>
                    <a:pt x="357" y="0"/>
                  </a:lnTo>
                </a:path>
              </a:pathLst>
            </a:custGeom>
            <a:noFill/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7" name="直接连接符 73777"/>
            <p:cNvSpPr/>
            <p:nvPr/>
          </p:nvSpPr>
          <p:spPr>
            <a:xfrm flipV="1">
              <a:off x="307" y="60"/>
              <a:ext cx="1" cy="1557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78" name="未知"/>
            <p:cNvSpPr/>
            <p:nvPr/>
          </p:nvSpPr>
          <p:spPr>
            <a:xfrm>
              <a:off x="307" y="60"/>
              <a:ext cx="636" cy="1226"/>
            </a:xfrm>
            <a:custGeom>
              <a:avLst/>
              <a:gdLst/>
              <a:ahLst/>
              <a:cxnLst/>
              <a:rect l="0" t="0" r="0" b="0"/>
              <a:pathLst>
                <a:path w="636" h="1226">
                  <a:moveTo>
                    <a:pt x="0" y="0"/>
                  </a:moveTo>
                  <a:lnTo>
                    <a:pt x="6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3" y="0"/>
                  </a:lnTo>
                  <a:lnTo>
                    <a:pt x="39" y="7"/>
                  </a:lnTo>
                  <a:lnTo>
                    <a:pt x="46" y="7"/>
                  </a:lnTo>
                  <a:lnTo>
                    <a:pt x="53" y="13"/>
                  </a:lnTo>
                  <a:lnTo>
                    <a:pt x="59" y="13"/>
                  </a:lnTo>
                  <a:lnTo>
                    <a:pt x="66" y="20"/>
                  </a:lnTo>
                  <a:lnTo>
                    <a:pt x="72" y="26"/>
                  </a:lnTo>
                  <a:lnTo>
                    <a:pt x="79" y="26"/>
                  </a:lnTo>
                  <a:lnTo>
                    <a:pt x="86" y="33"/>
                  </a:lnTo>
                  <a:lnTo>
                    <a:pt x="92" y="40"/>
                  </a:lnTo>
                  <a:lnTo>
                    <a:pt x="99" y="40"/>
                  </a:lnTo>
                  <a:lnTo>
                    <a:pt x="106" y="46"/>
                  </a:lnTo>
                  <a:lnTo>
                    <a:pt x="112" y="53"/>
                  </a:lnTo>
                  <a:lnTo>
                    <a:pt x="119" y="66"/>
                  </a:lnTo>
                  <a:lnTo>
                    <a:pt x="125" y="66"/>
                  </a:lnTo>
                  <a:lnTo>
                    <a:pt x="132" y="79"/>
                  </a:lnTo>
                  <a:lnTo>
                    <a:pt x="139" y="86"/>
                  </a:lnTo>
                  <a:lnTo>
                    <a:pt x="145" y="93"/>
                  </a:lnTo>
                  <a:lnTo>
                    <a:pt x="152" y="99"/>
                  </a:lnTo>
                  <a:lnTo>
                    <a:pt x="159" y="106"/>
                  </a:lnTo>
                  <a:lnTo>
                    <a:pt x="165" y="113"/>
                  </a:lnTo>
                  <a:lnTo>
                    <a:pt x="165" y="119"/>
                  </a:lnTo>
                  <a:lnTo>
                    <a:pt x="172" y="126"/>
                  </a:lnTo>
                  <a:lnTo>
                    <a:pt x="178" y="132"/>
                  </a:lnTo>
                  <a:lnTo>
                    <a:pt x="178" y="139"/>
                  </a:lnTo>
                  <a:lnTo>
                    <a:pt x="185" y="146"/>
                  </a:lnTo>
                  <a:lnTo>
                    <a:pt x="192" y="152"/>
                  </a:lnTo>
                  <a:lnTo>
                    <a:pt x="192" y="166"/>
                  </a:lnTo>
                  <a:lnTo>
                    <a:pt x="198" y="172"/>
                  </a:lnTo>
                  <a:lnTo>
                    <a:pt x="205" y="179"/>
                  </a:lnTo>
                  <a:lnTo>
                    <a:pt x="212" y="185"/>
                  </a:lnTo>
                  <a:lnTo>
                    <a:pt x="212" y="192"/>
                  </a:lnTo>
                  <a:lnTo>
                    <a:pt x="218" y="199"/>
                  </a:lnTo>
                  <a:lnTo>
                    <a:pt x="225" y="212"/>
                  </a:lnTo>
                  <a:lnTo>
                    <a:pt x="225" y="219"/>
                  </a:lnTo>
                  <a:lnTo>
                    <a:pt x="231" y="225"/>
                  </a:lnTo>
                  <a:lnTo>
                    <a:pt x="238" y="232"/>
                  </a:lnTo>
                  <a:lnTo>
                    <a:pt x="238" y="245"/>
                  </a:lnTo>
                  <a:lnTo>
                    <a:pt x="245" y="252"/>
                  </a:lnTo>
                  <a:lnTo>
                    <a:pt x="251" y="265"/>
                  </a:lnTo>
                  <a:lnTo>
                    <a:pt x="258" y="272"/>
                  </a:lnTo>
                  <a:lnTo>
                    <a:pt x="258" y="278"/>
                  </a:lnTo>
                  <a:lnTo>
                    <a:pt x="265" y="291"/>
                  </a:lnTo>
                  <a:lnTo>
                    <a:pt x="271" y="298"/>
                  </a:lnTo>
                  <a:lnTo>
                    <a:pt x="271" y="311"/>
                  </a:lnTo>
                  <a:lnTo>
                    <a:pt x="278" y="318"/>
                  </a:lnTo>
                  <a:lnTo>
                    <a:pt x="284" y="331"/>
                  </a:lnTo>
                  <a:lnTo>
                    <a:pt x="284" y="338"/>
                  </a:lnTo>
                  <a:lnTo>
                    <a:pt x="291" y="351"/>
                  </a:lnTo>
                  <a:lnTo>
                    <a:pt x="298" y="358"/>
                  </a:lnTo>
                  <a:lnTo>
                    <a:pt x="304" y="371"/>
                  </a:lnTo>
                  <a:lnTo>
                    <a:pt x="304" y="378"/>
                  </a:lnTo>
                  <a:lnTo>
                    <a:pt x="311" y="391"/>
                  </a:lnTo>
                  <a:lnTo>
                    <a:pt x="318" y="397"/>
                  </a:lnTo>
                  <a:lnTo>
                    <a:pt x="318" y="411"/>
                  </a:lnTo>
                  <a:lnTo>
                    <a:pt x="324" y="424"/>
                  </a:lnTo>
                  <a:lnTo>
                    <a:pt x="331" y="431"/>
                  </a:lnTo>
                  <a:lnTo>
                    <a:pt x="331" y="444"/>
                  </a:lnTo>
                  <a:lnTo>
                    <a:pt x="337" y="457"/>
                  </a:lnTo>
                  <a:lnTo>
                    <a:pt x="344" y="464"/>
                  </a:lnTo>
                  <a:lnTo>
                    <a:pt x="344" y="477"/>
                  </a:lnTo>
                  <a:lnTo>
                    <a:pt x="351" y="490"/>
                  </a:lnTo>
                  <a:lnTo>
                    <a:pt x="357" y="497"/>
                  </a:lnTo>
                  <a:lnTo>
                    <a:pt x="364" y="510"/>
                  </a:lnTo>
                  <a:lnTo>
                    <a:pt x="364" y="523"/>
                  </a:lnTo>
                  <a:lnTo>
                    <a:pt x="371" y="537"/>
                  </a:lnTo>
                  <a:lnTo>
                    <a:pt x="377" y="543"/>
                  </a:lnTo>
                  <a:lnTo>
                    <a:pt x="377" y="556"/>
                  </a:lnTo>
                  <a:lnTo>
                    <a:pt x="384" y="570"/>
                  </a:lnTo>
                  <a:lnTo>
                    <a:pt x="390" y="583"/>
                  </a:lnTo>
                  <a:lnTo>
                    <a:pt x="390" y="596"/>
                  </a:lnTo>
                  <a:lnTo>
                    <a:pt x="397" y="603"/>
                  </a:lnTo>
                  <a:lnTo>
                    <a:pt x="404" y="616"/>
                  </a:lnTo>
                  <a:lnTo>
                    <a:pt x="410" y="629"/>
                  </a:lnTo>
                  <a:lnTo>
                    <a:pt x="410" y="643"/>
                  </a:lnTo>
                  <a:lnTo>
                    <a:pt x="417" y="656"/>
                  </a:lnTo>
                  <a:lnTo>
                    <a:pt x="424" y="662"/>
                  </a:lnTo>
                  <a:lnTo>
                    <a:pt x="424" y="676"/>
                  </a:lnTo>
                  <a:lnTo>
                    <a:pt x="430" y="689"/>
                  </a:lnTo>
                  <a:lnTo>
                    <a:pt x="437" y="702"/>
                  </a:lnTo>
                  <a:lnTo>
                    <a:pt x="437" y="715"/>
                  </a:lnTo>
                  <a:lnTo>
                    <a:pt x="443" y="729"/>
                  </a:lnTo>
                  <a:lnTo>
                    <a:pt x="450" y="742"/>
                  </a:lnTo>
                  <a:lnTo>
                    <a:pt x="457" y="749"/>
                  </a:lnTo>
                  <a:lnTo>
                    <a:pt x="457" y="762"/>
                  </a:lnTo>
                  <a:lnTo>
                    <a:pt x="463" y="775"/>
                  </a:lnTo>
                  <a:lnTo>
                    <a:pt x="470" y="788"/>
                  </a:lnTo>
                  <a:lnTo>
                    <a:pt x="470" y="802"/>
                  </a:lnTo>
                  <a:lnTo>
                    <a:pt x="477" y="815"/>
                  </a:lnTo>
                  <a:lnTo>
                    <a:pt x="483" y="828"/>
                  </a:lnTo>
                  <a:lnTo>
                    <a:pt x="483" y="841"/>
                  </a:lnTo>
                  <a:lnTo>
                    <a:pt x="490" y="855"/>
                  </a:lnTo>
                  <a:lnTo>
                    <a:pt x="496" y="861"/>
                  </a:lnTo>
                  <a:lnTo>
                    <a:pt x="503" y="874"/>
                  </a:lnTo>
                  <a:lnTo>
                    <a:pt x="503" y="888"/>
                  </a:lnTo>
                  <a:lnTo>
                    <a:pt x="510" y="901"/>
                  </a:lnTo>
                  <a:lnTo>
                    <a:pt x="516" y="914"/>
                  </a:lnTo>
                  <a:lnTo>
                    <a:pt x="516" y="927"/>
                  </a:lnTo>
                  <a:lnTo>
                    <a:pt x="523" y="941"/>
                  </a:lnTo>
                  <a:lnTo>
                    <a:pt x="530" y="954"/>
                  </a:lnTo>
                  <a:lnTo>
                    <a:pt x="530" y="961"/>
                  </a:lnTo>
                  <a:lnTo>
                    <a:pt x="536" y="974"/>
                  </a:lnTo>
                  <a:lnTo>
                    <a:pt x="543" y="987"/>
                  </a:lnTo>
                  <a:lnTo>
                    <a:pt x="543" y="1000"/>
                  </a:lnTo>
                  <a:lnTo>
                    <a:pt x="549" y="1014"/>
                  </a:lnTo>
                  <a:lnTo>
                    <a:pt x="556" y="1027"/>
                  </a:lnTo>
                  <a:lnTo>
                    <a:pt x="563" y="1040"/>
                  </a:lnTo>
                  <a:lnTo>
                    <a:pt x="563" y="1047"/>
                  </a:lnTo>
                  <a:lnTo>
                    <a:pt x="569" y="1060"/>
                  </a:lnTo>
                  <a:lnTo>
                    <a:pt x="576" y="1073"/>
                  </a:lnTo>
                  <a:lnTo>
                    <a:pt x="576" y="1086"/>
                  </a:lnTo>
                  <a:lnTo>
                    <a:pt x="583" y="1100"/>
                  </a:lnTo>
                  <a:lnTo>
                    <a:pt x="589" y="1113"/>
                  </a:lnTo>
                  <a:lnTo>
                    <a:pt x="589" y="1120"/>
                  </a:lnTo>
                  <a:lnTo>
                    <a:pt x="596" y="1133"/>
                  </a:lnTo>
                  <a:lnTo>
                    <a:pt x="602" y="1146"/>
                  </a:lnTo>
                  <a:lnTo>
                    <a:pt x="609" y="1159"/>
                  </a:lnTo>
                  <a:lnTo>
                    <a:pt x="609" y="1173"/>
                  </a:lnTo>
                  <a:lnTo>
                    <a:pt x="616" y="1179"/>
                  </a:lnTo>
                  <a:lnTo>
                    <a:pt x="622" y="1192"/>
                  </a:lnTo>
                  <a:lnTo>
                    <a:pt x="622" y="1206"/>
                  </a:lnTo>
                  <a:lnTo>
                    <a:pt x="629" y="1219"/>
                  </a:lnTo>
                  <a:lnTo>
                    <a:pt x="636" y="1226"/>
                  </a:lnTo>
                </a:path>
              </a:pathLst>
            </a:cu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9" name="未知"/>
            <p:cNvSpPr/>
            <p:nvPr/>
          </p:nvSpPr>
          <p:spPr>
            <a:xfrm>
              <a:off x="943" y="1286"/>
              <a:ext cx="735" cy="324"/>
            </a:xfrm>
            <a:custGeom>
              <a:avLst/>
              <a:gdLst/>
              <a:ahLst/>
              <a:cxnLst/>
              <a:rect l="0" t="0" r="0" b="0"/>
              <a:pathLst>
                <a:path w="735" h="324">
                  <a:moveTo>
                    <a:pt x="0" y="0"/>
                  </a:moveTo>
                  <a:lnTo>
                    <a:pt x="0" y="13"/>
                  </a:lnTo>
                  <a:lnTo>
                    <a:pt x="6" y="26"/>
                  </a:lnTo>
                  <a:lnTo>
                    <a:pt x="13" y="33"/>
                  </a:lnTo>
                  <a:lnTo>
                    <a:pt x="19" y="46"/>
                  </a:lnTo>
                  <a:lnTo>
                    <a:pt x="19" y="59"/>
                  </a:lnTo>
                  <a:lnTo>
                    <a:pt x="26" y="66"/>
                  </a:lnTo>
                  <a:lnTo>
                    <a:pt x="33" y="79"/>
                  </a:lnTo>
                  <a:lnTo>
                    <a:pt x="33" y="92"/>
                  </a:lnTo>
                  <a:lnTo>
                    <a:pt x="39" y="99"/>
                  </a:lnTo>
                  <a:lnTo>
                    <a:pt x="46" y="112"/>
                  </a:lnTo>
                  <a:lnTo>
                    <a:pt x="46" y="125"/>
                  </a:lnTo>
                  <a:lnTo>
                    <a:pt x="53" y="132"/>
                  </a:lnTo>
                  <a:lnTo>
                    <a:pt x="59" y="145"/>
                  </a:lnTo>
                  <a:lnTo>
                    <a:pt x="59" y="152"/>
                  </a:lnTo>
                  <a:lnTo>
                    <a:pt x="66" y="165"/>
                  </a:lnTo>
                  <a:lnTo>
                    <a:pt x="72" y="172"/>
                  </a:lnTo>
                  <a:lnTo>
                    <a:pt x="79" y="185"/>
                  </a:lnTo>
                  <a:lnTo>
                    <a:pt x="79" y="192"/>
                  </a:lnTo>
                  <a:lnTo>
                    <a:pt x="86" y="205"/>
                  </a:lnTo>
                  <a:lnTo>
                    <a:pt x="92" y="212"/>
                  </a:lnTo>
                  <a:lnTo>
                    <a:pt x="92" y="225"/>
                  </a:lnTo>
                  <a:lnTo>
                    <a:pt x="99" y="231"/>
                  </a:lnTo>
                  <a:lnTo>
                    <a:pt x="106" y="245"/>
                  </a:lnTo>
                  <a:lnTo>
                    <a:pt x="106" y="251"/>
                  </a:lnTo>
                  <a:lnTo>
                    <a:pt x="112" y="258"/>
                  </a:lnTo>
                  <a:lnTo>
                    <a:pt x="119" y="271"/>
                  </a:lnTo>
                  <a:lnTo>
                    <a:pt x="125" y="278"/>
                  </a:lnTo>
                  <a:lnTo>
                    <a:pt x="125" y="284"/>
                  </a:lnTo>
                  <a:lnTo>
                    <a:pt x="132" y="298"/>
                  </a:lnTo>
                  <a:lnTo>
                    <a:pt x="139" y="304"/>
                  </a:lnTo>
                  <a:lnTo>
                    <a:pt x="139" y="311"/>
                  </a:lnTo>
                  <a:lnTo>
                    <a:pt x="152" y="324"/>
                  </a:lnTo>
                  <a:lnTo>
                    <a:pt x="152" y="318"/>
                  </a:lnTo>
                  <a:lnTo>
                    <a:pt x="159" y="311"/>
                  </a:lnTo>
                  <a:lnTo>
                    <a:pt x="165" y="298"/>
                  </a:lnTo>
                  <a:lnTo>
                    <a:pt x="172" y="291"/>
                  </a:lnTo>
                  <a:lnTo>
                    <a:pt x="172" y="284"/>
                  </a:lnTo>
                  <a:lnTo>
                    <a:pt x="178" y="278"/>
                  </a:lnTo>
                  <a:lnTo>
                    <a:pt x="185" y="271"/>
                  </a:lnTo>
                  <a:lnTo>
                    <a:pt x="185" y="265"/>
                  </a:lnTo>
                  <a:lnTo>
                    <a:pt x="192" y="258"/>
                  </a:lnTo>
                  <a:lnTo>
                    <a:pt x="198" y="251"/>
                  </a:lnTo>
                  <a:lnTo>
                    <a:pt x="198" y="245"/>
                  </a:lnTo>
                  <a:lnTo>
                    <a:pt x="205" y="231"/>
                  </a:lnTo>
                  <a:lnTo>
                    <a:pt x="218" y="218"/>
                  </a:lnTo>
                  <a:lnTo>
                    <a:pt x="212" y="218"/>
                  </a:lnTo>
                  <a:lnTo>
                    <a:pt x="218" y="218"/>
                  </a:lnTo>
                  <a:lnTo>
                    <a:pt x="225" y="212"/>
                  </a:lnTo>
                  <a:lnTo>
                    <a:pt x="231" y="205"/>
                  </a:lnTo>
                  <a:lnTo>
                    <a:pt x="231" y="198"/>
                  </a:lnTo>
                  <a:lnTo>
                    <a:pt x="238" y="192"/>
                  </a:lnTo>
                  <a:lnTo>
                    <a:pt x="245" y="185"/>
                  </a:lnTo>
                  <a:lnTo>
                    <a:pt x="245" y="178"/>
                  </a:lnTo>
                  <a:lnTo>
                    <a:pt x="251" y="172"/>
                  </a:lnTo>
                  <a:lnTo>
                    <a:pt x="258" y="165"/>
                  </a:lnTo>
                  <a:lnTo>
                    <a:pt x="265" y="159"/>
                  </a:lnTo>
                  <a:lnTo>
                    <a:pt x="271" y="152"/>
                  </a:lnTo>
                  <a:lnTo>
                    <a:pt x="278" y="145"/>
                  </a:lnTo>
                  <a:lnTo>
                    <a:pt x="284" y="139"/>
                  </a:lnTo>
                  <a:lnTo>
                    <a:pt x="291" y="132"/>
                  </a:lnTo>
                  <a:lnTo>
                    <a:pt x="298" y="125"/>
                  </a:lnTo>
                  <a:lnTo>
                    <a:pt x="304" y="119"/>
                  </a:lnTo>
                  <a:lnTo>
                    <a:pt x="318" y="112"/>
                  </a:lnTo>
                  <a:lnTo>
                    <a:pt x="331" y="99"/>
                  </a:lnTo>
                  <a:lnTo>
                    <a:pt x="324" y="99"/>
                  </a:lnTo>
                  <a:lnTo>
                    <a:pt x="331" y="99"/>
                  </a:lnTo>
                  <a:lnTo>
                    <a:pt x="337" y="92"/>
                  </a:lnTo>
                  <a:lnTo>
                    <a:pt x="344" y="92"/>
                  </a:lnTo>
                  <a:lnTo>
                    <a:pt x="351" y="86"/>
                  </a:lnTo>
                  <a:lnTo>
                    <a:pt x="357" y="79"/>
                  </a:lnTo>
                  <a:lnTo>
                    <a:pt x="364" y="79"/>
                  </a:lnTo>
                  <a:lnTo>
                    <a:pt x="371" y="72"/>
                  </a:lnTo>
                  <a:lnTo>
                    <a:pt x="377" y="72"/>
                  </a:lnTo>
                  <a:lnTo>
                    <a:pt x="384" y="66"/>
                  </a:lnTo>
                  <a:lnTo>
                    <a:pt x="390" y="66"/>
                  </a:lnTo>
                  <a:lnTo>
                    <a:pt x="397" y="66"/>
                  </a:lnTo>
                  <a:lnTo>
                    <a:pt x="404" y="59"/>
                  </a:lnTo>
                  <a:lnTo>
                    <a:pt x="410" y="59"/>
                  </a:lnTo>
                  <a:lnTo>
                    <a:pt x="417" y="59"/>
                  </a:lnTo>
                  <a:lnTo>
                    <a:pt x="424" y="59"/>
                  </a:lnTo>
                  <a:lnTo>
                    <a:pt x="430" y="53"/>
                  </a:lnTo>
                  <a:lnTo>
                    <a:pt x="437" y="53"/>
                  </a:lnTo>
                  <a:lnTo>
                    <a:pt x="443" y="53"/>
                  </a:lnTo>
                  <a:lnTo>
                    <a:pt x="450" y="53"/>
                  </a:lnTo>
                  <a:lnTo>
                    <a:pt x="457" y="53"/>
                  </a:lnTo>
                  <a:lnTo>
                    <a:pt x="463" y="53"/>
                  </a:lnTo>
                  <a:lnTo>
                    <a:pt x="470" y="53"/>
                  </a:lnTo>
                  <a:lnTo>
                    <a:pt x="477" y="53"/>
                  </a:lnTo>
                  <a:lnTo>
                    <a:pt x="483" y="53"/>
                  </a:lnTo>
                  <a:lnTo>
                    <a:pt x="490" y="53"/>
                  </a:lnTo>
                  <a:lnTo>
                    <a:pt x="496" y="59"/>
                  </a:lnTo>
                  <a:lnTo>
                    <a:pt x="503" y="59"/>
                  </a:lnTo>
                  <a:lnTo>
                    <a:pt x="510" y="59"/>
                  </a:lnTo>
                  <a:lnTo>
                    <a:pt x="516" y="59"/>
                  </a:lnTo>
                  <a:lnTo>
                    <a:pt x="523" y="59"/>
                  </a:lnTo>
                  <a:lnTo>
                    <a:pt x="530" y="66"/>
                  </a:lnTo>
                  <a:lnTo>
                    <a:pt x="536" y="66"/>
                  </a:lnTo>
                  <a:lnTo>
                    <a:pt x="543" y="66"/>
                  </a:lnTo>
                  <a:lnTo>
                    <a:pt x="549" y="72"/>
                  </a:lnTo>
                  <a:lnTo>
                    <a:pt x="556" y="72"/>
                  </a:lnTo>
                  <a:lnTo>
                    <a:pt x="563" y="79"/>
                  </a:lnTo>
                  <a:lnTo>
                    <a:pt x="569" y="79"/>
                  </a:lnTo>
                  <a:lnTo>
                    <a:pt x="576" y="79"/>
                  </a:lnTo>
                  <a:lnTo>
                    <a:pt x="583" y="86"/>
                  </a:lnTo>
                  <a:lnTo>
                    <a:pt x="589" y="86"/>
                  </a:lnTo>
                  <a:lnTo>
                    <a:pt x="596" y="92"/>
                  </a:lnTo>
                  <a:lnTo>
                    <a:pt x="602" y="92"/>
                  </a:lnTo>
                  <a:lnTo>
                    <a:pt x="609" y="99"/>
                  </a:lnTo>
                  <a:lnTo>
                    <a:pt x="616" y="106"/>
                  </a:lnTo>
                  <a:lnTo>
                    <a:pt x="622" y="106"/>
                  </a:lnTo>
                  <a:lnTo>
                    <a:pt x="629" y="112"/>
                  </a:lnTo>
                  <a:lnTo>
                    <a:pt x="636" y="112"/>
                  </a:lnTo>
                  <a:lnTo>
                    <a:pt x="642" y="119"/>
                  </a:lnTo>
                  <a:lnTo>
                    <a:pt x="649" y="125"/>
                  </a:lnTo>
                  <a:lnTo>
                    <a:pt x="655" y="125"/>
                  </a:lnTo>
                  <a:lnTo>
                    <a:pt x="662" y="132"/>
                  </a:lnTo>
                  <a:lnTo>
                    <a:pt x="669" y="132"/>
                  </a:lnTo>
                  <a:lnTo>
                    <a:pt x="675" y="139"/>
                  </a:lnTo>
                  <a:lnTo>
                    <a:pt x="682" y="145"/>
                  </a:lnTo>
                  <a:lnTo>
                    <a:pt x="689" y="152"/>
                  </a:lnTo>
                  <a:lnTo>
                    <a:pt x="695" y="152"/>
                  </a:lnTo>
                  <a:lnTo>
                    <a:pt x="702" y="159"/>
                  </a:lnTo>
                  <a:lnTo>
                    <a:pt x="708" y="165"/>
                  </a:lnTo>
                  <a:lnTo>
                    <a:pt x="715" y="172"/>
                  </a:lnTo>
                  <a:lnTo>
                    <a:pt x="722" y="172"/>
                  </a:lnTo>
                  <a:lnTo>
                    <a:pt x="728" y="178"/>
                  </a:lnTo>
                  <a:lnTo>
                    <a:pt x="735" y="185"/>
                  </a:lnTo>
                </a:path>
              </a:pathLst>
            </a:cu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0" name="未知"/>
            <p:cNvSpPr/>
            <p:nvPr/>
          </p:nvSpPr>
          <p:spPr>
            <a:xfrm>
              <a:off x="1678" y="1471"/>
              <a:ext cx="841" cy="139"/>
            </a:xfrm>
            <a:custGeom>
              <a:avLst/>
              <a:gdLst/>
              <a:ahLst/>
              <a:cxnLst/>
              <a:rect l="0" t="0" r="0" b="0"/>
              <a:pathLst>
                <a:path w="841" h="139">
                  <a:moveTo>
                    <a:pt x="0" y="0"/>
                  </a:moveTo>
                  <a:lnTo>
                    <a:pt x="7" y="0"/>
                  </a:lnTo>
                  <a:lnTo>
                    <a:pt x="13" y="7"/>
                  </a:lnTo>
                  <a:lnTo>
                    <a:pt x="20" y="13"/>
                  </a:lnTo>
                  <a:lnTo>
                    <a:pt x="26" y="20"/>
                  </a:lnTo>
                  <a:lnTo>
                    <a:pt x="33" y="27"/>
                  </a:lnTo>
                  <a:lnTo>
                    <a:pt x="40" y="27"/>
                  </a:lnTo>
                  <a:lnTo>
                    <a:pt x="46" y="33"/>
                  </a:lnTo>
                  <a:lnTo>
                    <a:pt x="53" y="40"/>
                  </a:lnTo>
                  <a:lnTo>
                    <a:pt x="60" y="46"/>
                  </a:lnTo>
                  <a:lnTo>
                    <a:pt x="66" y="46"/>
                  </a:lnTo>
                  <a:lnTo>
                    <a:pt x="73" y="53"/>
                  </a:lnTo>
                  <a:lnTo>
                    <a:pt x="79" y="60"/>
                  </a:lnTo>
                  <a:lnTo>
                    <a:pt x="86" y="60"/>
                  </a:lnTo>
                  <a:lnTo>
                    <a:pt x="93" y="66"/>
                  </a:lnTo>
                  <a:lnTo>
                    <a:pt x="99" y="73"/>
                  </a:lnTo>
                  <a:lnTo>
                    <a:pt x="106" y="80"/>
                  </a:lnTo>
                  <a:lnTo>
                    <a:pt x="113" y="86"/>
                  </a:lnTo>
                  <a:lnTo>
                    <a:pt x="119" y="93"/>
                  </a:lnTo>
                  <a:lnTo>
                    <a:pt x="126" y="93"/>
                  </a:lnTo>
                  <a:lnTo>
                    <a:pt x="132" y="93"/>
                  </a:lnTo>
                  <a:lnTo>
                    <a:pt x="139" y="99"/>
                  </a:lnTo>
                  <a:lnTo>
                    <a:pt x="146" y="106"/>
                  </a:lnTo>
                  <a:lnTo>
                    <a:pt x="152" y="113"/>
                  </a:lnTo>
                  <a:lnTo>
                    <a:pt x="159" y="113"/>
                  </a:lnTo>
                  <a:lnTo>
                    <a:pt x="166" y="119"/>
                  </a:lnTo>
                  <a:lnTo>
                    <a:pt x="172" y="126"/>
                  </a:lnTo>
                  <a:lnTo>
                    <a:pt x="179" y="133"/>
                  </a:lnTo>
                  <a:lnTo>
                    <a:pt x="185" y="133"/>
                  </a:lnTo>
                  <a:lnTo>
                    <a:pt x="192" y="139"/>
                  </a:lnTo>
                  <a:lnTo>
                    <a:pt x="199" y="139"/>
                  </a:lnTo>
                  <a:lnTo>
                    <a:pt x="205" y="139"/>
                  </a:lnTo>
                  <a:lnTo>
                    <a:pt x="212" y="133"/>
                  </a:lnTo>
                  <a:lnTo>
                    <a:pt x="219" y="133"/>
                  </a:lnTo>
                  <a:lnTo>
                    <a:pt x="225" y="126"/>
                  </a:lnTo>
                  <a:lnTo>
                    <a:pt x="232" y="126"/>
                  </a:lnTo>
                  <a:lnTo>
                    <a:pt x="238" y="119"/>
                  </a:lnTo>
                  <a:lnTo>
                    <a:pt x="245" y="119"/>
                  </a:lnTo>
                  <a:lnTo>
                    <a:pt x="252" y="113"/>
                  </a:lnTo>
                  <a:lnTo>
                    <a:pt x="258" y="113"/>
                  </a:lnTo>
                  <a:lnTo>
                    <a:pt x="265" y="106"/>
                  </a:lnTo>
                  <a:lnTo>
                    <a:pt x="272" y="106"/>
                  </a:lnTo>
                  <a:lnTo>
                    <a:pt x="278" y="99"/>
                  </a:lnTo>
                  <a:lnTo>
                    <a:pt x="285" y="99"/>
                  </a:lnTo>
                  <a:lnTo>
                    <a:pt x="291" y="99"/>
                  </a:lnTo>
                  <a:lnTo>
                    <a:pt x="298" y="93"/>
                  </a:lnTo>
                  <a:lnTo>
                    <a:pt x="305" y="93"/>
                  </a:lnTo>
                  <a:lnTo>
                    <a:pt x="311" y="86"/>
                  </a:lnTo>
                  <a:lnTo>
                    <a:pt x="318" y="86"/>
                  </a:lnTo>
                  <a:lnTo>
                    <a:pt x="325" y="86"/>
                  </a:lnTo>
                  <a:lnTo>
                    <a:pt x="331" y="80"/>
                  </a:lnTo>
                  <a:lnTo>
                    <a:pt x="338" y="80"/>
                  </a:lnTo>
                  <a:lnTo>
                    <a:pt x="344" y="80"/>
                  </a:lnTo>
                  <a:lnTo>
                    <a:pt x="351" y="80"/>
                  </a:lnTo>
                  <a:lnTo>
                    <a:pt x="358" y="73"/>
                  </a:lnTo>
                  <a:lnTo>
                    <a:pt x="364" y="73"/>
                  </a:lnTo>
                  <a:lnTo>
                    <a:pt x="371" y="73"/>
                  </a:lnTo>
                  <a:lnTo>
                    <a:pt x="378" y="73"/>
                  </a:lnTo>
                  <a:lnTo>
                    <a:pt x="384" y="66"/>
                  </a:lnTo>
                  <a:lnTo>
                    <a:pt x="391" y="66"/>
                  </a:lnTo>
                  <a:lnTo>
                    <a:pt x="397" y="66"/>
                  </a:lnTo>
                  <a:lnTo>
                    <a:pt x="404" y="66"/>
                  </a:lnTo>
                  <a:lnTo>
                    <a:pt x="411" y="66"/>
                  </a:lnTo>
                  <a:lnTo>
                    <a:pt x="417" y="66"/>
                  </a:lnTo>
                  <a:lnTo>
                    <a:pt x="424" y="60"/>
                  </a:lnTo>
                  <a:lnTo>
                    <a:pt x="431" y="60"/>
                  </a:lnTo>
                  <a:lnTo>
                    <a:pt x="437" y="60"/>
                  </a:lnTo>
                  <a:lnTo>
                    <a:pt x="444" y="60"/>
                  </a:lnTo>
                  <a:lnTo>
                    <a:pt x="450" y="60"/>
                  </a:lnTo>
                  <a:lnTo>
                    <a:pt x="457" y="60"/>
                  </a:lnTo>
                  <a:lnTo>
                    <a:pt x="464" y="60"/>
                  </a:lnTo>
                  <a:lnTo>
                    <a:pt x="470" y="60"/>
                  </a:lnTo>
                  <a:lnTo>
                    <a:pt x="477" y="60"/>
                  </a:lnTo>
                  <a:lnTo>
                    <a:pt x="484" y="60"/>
                  </a:lnTo>
                  <a:lnTo>
                    <a:pt x="490" y="60"/>
                  </a:lnTo>
                  <a:lnTo>
                    <a:pt x="497" y="60"/>
                  </a:lnTo>
                  <a:lnTo>
                    <a:pt x="503" y="60"/>
                  </a:lnTo>
                  <a:lnTo>
                    <a:pt x="510" y="60"/>
                  </a:lnTo>
                  <a:lnTo>
                    <a:pt x="517" y="60"/>
                  </a:lnTo>
                  <a:lnTo>
                    <a:pt x="523" y="60"/>
                  </a:lnTo>
                  <a:lnTo>
                    <a:pt x="530" y="66"/>
                  </a:lnTo>
                  <a:lnTo>
                    <a:pt x="537" y="66"/>
                  </a:lnTo>
                  <a:lnTo>
                    <a:pt x="543" y="66"/>
                  </a:lnTo>
                  <a:lnTo>
                    <a:pt x="550" y="66"/>
                  </a:lnTo>
                  <a:lnTo>
                    <a:pt x="556" y="66"/>
                  </a:lnTo>
                  <a:lnTo>
                    <a:pt x="563" y="66"/>
                  </a:lnTo>
                  <a:lnTo>
                    <a:pt x="570" y="66"/>
                  </a:lnTo>
                  <a:lnTo>
                    <a:pt x="576" y="73"/>
                  </a:lnTo>
                  <a:lnTo>
                    <a:pt x="583" y="73"/>
                  </a:lnTo>
                  <a:lnTo>
                    <a:pt x="590" y="73"/>
                  </a:lnTo>
                  <a:lnTo>
                    <a:pt x="596" y="73"/>
                  </a:lnTo>
                  <a:lnTo>
                    <a:pt x="603" y="73"/>
                  </a:lnTo>
                  <a:lnTo>
                    <a:pt x="609" y="73"/>
                  </a:lnTo>
                  <a:lnTo>
                    <a:pt x="616" y="80"/>
                  </a:lnTo>
                  <a:lnTo>
                    <a:pt x="623" y="80"/>
                  </a:lnTo>
                  <a:lnTo>
                    <a:pt x="629" y="80"/>
                  </a:lnTo>
                  <a:lnTo>
                    <a:pt x="636" y="80"/>
                  </a:lnTo>
                  <a:lnTo>
                    <a:pt x="643" y="80"/>
                  </a:lnTo>
                  <a:lnTo>
                    <a:pt x="649" y="86"/>
                  </a:lnTo>
                  <a:lnTo>
                    <a:pt x="656" y="86"/>
                  </a:lnTo>
                  <a:lnTo>
                    <a:pt x="662" y="86"/>
                  </a:lnTo>
                  <a:lnTo>
                    <a:pt x="669" y="86"/>
                  </a:lnTo>
                  <a:lnTo>
                    <a:pt x="676" y="93"/>
                  </a:lnTo>
                  <a:lnTo>
                    <a:pt x="682" y="93"/>
                  </a:lnTo>
                  <a:lnTo>
                    <a:pt x="689" y="93"/>
                  </a:lnTo>
                  <a:lnTo>
                    <a:pt x="696" y="93"/>
                  </a:lnTo>
                  <a:lnTo>
                    <a:pt x="702" y="99"/>
                  </a:lnTo>
                  <a:lnTo>
                    <a:pt x="709" y="99"/>
                  </a:lnTo>
                  <a:lnTo>
                    <a:pt x="715" y="99"/>
                  </a:lnTo>
                  <a:lnTo>
                    <a:pt x="722" y="99"/>
                  </a:lnTo>
                  <a:lnTo>
                    <a:pt x="729" y="106"/>
                  </a:lnTo>
                  <a:lnTo>
                    <a:pt x="735" y="106"/>
                  </a:lnTo>
                  <a:lnTo>
                    <a:pt x="742" y="106"/>
                  </a:lnTo>
                  <a:lnTo>
                    <a:pt x="749" y="106"/>
                  </a:lnTo>
                  <a:lnTo>
                    <a:pt x="755" y="113"/>
                  </a:lnTo>
                  <a:lnTo>
                    <a:pt x="762" y="113"/>
                  </a:lnTo>
                  <a:lnTo>
                    <a:pt x="768" y="113"/>
                  </a:lnTo>
                  <a:lnTo>
                    <a:pt x="775" y="113"/>
                  </a:lnTo>
                  <a:lnTo>
                    <a:pt x="782" y="113"/>
                  </a:lnTo>
                  <a:lnTo>
                    <a:pt x="788" y="119"/>
                  </a:lnTo>
                  <a:lnTo>
                    <a:pt x="795" y="119"/>
                  </a:lnTo>
                  <a:lnTo>
                    <a:pt x="802" y="119"/>
                  </a:lnTo>
                  <a:lnTo>
                    <a:pt x="808" y="119"/>
                  </a:lnTo>
                  <a:lnTo>
                    <a:pt x="815" y="126"/>
                  </a:lnTo>
                  <a:lnTo>
                    <a:pt x="821" y="126"/>
                  </a:lnTo>
                  <a:lnTo>
                    <a:pt x="828" y="126"/>
                  </a:lnTo>
                  <a:lnTo>
                    <a:pt x="835" y="126"/>
                  </a:lnTo>
                  <a:lnTo>
                    <a:pt x="841" y="126"/>
                  </a:lnTo>
                </a:path>
              </a:pathLst>
            </a:cu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1" name="未知"/>
            <p:cNvSpPr/>
            <p:nvPr/>
          </p:nvSpPr>
          <p:spPr>
            <a:xfrm>
              <a:off x="2519" y="1597"/>
              <a:ext cx="146" cy="13"/>
            </a:xfrm>
            <a:custGeom>
              <a:avLst/>
              <a:gdLst/>
              <a:ahLst/>
              <a:cxnLst/>
              <a:rect l="0" t="0" r="0" b="0"/>
              <a:pathLst>
                <a:path w="146" h="13">
                  <a:moveTo>
                    <a:pt x="0" y="0"/>
                  </a:moveTo>
                  <a:lnTo>
                    <a:pt x="7" y="0"/>
                  </a:lnTo>
                  <a:lnTo>
                    <a:pt x="14" y="7"/>
                  </a:lnTo>
                  <a:lnTo>
                    <a:pt x="20" y="7"/>
                  </a:lnTo>
                  <a:lnTo>
                    <a:pt x="27" y="7"/>
                  </a:lnTo>
                  <a:lnTo>
                    <a:pt x="33" y="7"/>
                  </a:lnTo>
                  <a:lnTo>
                    <a:pt x="40" y="7"/>
                  </a:lnTo>
                  <a:lnTo>
                    <a:pt x="47" y="7"/>
                  </a:lnTo>
                  <a:lnTo>
                    <a:pt x="53" y="13"/>
                  </a:lnTo>
                  <a:lnTo>
                    <a:pt x="60" y="13"/>
                  </a:lnTo>
                  <a:lnTo>
                    <a:pt x="67" y="13"/>
                  </a:lnTo>
                  <a:lnTo>
                    <a:pt x="73" y="13"/>
                  </a:lnTo>
                  <a:lnTo>
                    <a:pt x="80" y="13"/>
                  </a:lnTo>
                  <a:lnTo>
                    <a:pt x="86" y="13"/>
                  </a:lnTo>
                  <a:lnTo>
                    <a:pt x="93" y="13"/>
                  </a:lnTo>
                  <a:lnTo>
                    <a:pt x="100" y="13"/>
                  </a:lnTo>
                  <a:lnTo>
                    <a:pt x="106" y="13"/>
                  </a:lnTo>
                  <a:lnTo>
                    <a:pt x="113" y="13"/>
                  </a:lnTo>
                  <a:lnTo>
                    <a:pt x="120" y="13"/>
                  </a:lnTo>
                  <a:lnTo>
                    <a:pt x="126" y="13"/>
                  </a:lnTo>
                  <a:lnTo>
                    <a:pt x="133" y="13"/>
                  </a:lnTo>
                  <a:lnTo>
                    <a:pt x="139" y="13"/>
                  </a:lnTo>
                  <a:lnTo>
                    <a:pt x="146" y="13"/>
                  </a:lnTo>
                </a:path>
              </a:pathLst>
            </a:custGeom>
            <a:noFill/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2" name="未知"/>
            <p:cNvSpPr/>
            <p:nvPr/>
          </p:nvSpPr>
          <p:spPr>
            <a:xfrm>
              <a:off x="307" y="60"/>
              <a:ext cx="622" cy="1431"/>
            </a:xfrm>
            <a:custGeom>
              <a:avLst/>
              <a:gdLst/>
              <a:ahLst/>
              <a:cxnLst/>
              <a:rect l="0" t="0" r="0" b="0"/>
              <a:pathLst>
                <a:path w="622" h="1431">
                  <a:moveTo>
                    <a:pt x="0" y="0"/>
                  </a:moveTo>
                  <a:lnTo>
                    <a:pt x="6" y="0"/>
                  </a:lnTo>
                  <a:lnTo>
                    <a:pt x="13" y="0"/>
                  </a:lnTo>
                  <a:lnTo>
                    <a:pt x="19" y="0"/>
                  </a:lnTo>
                  <a:lnTo>
                    <a:pt x="26" y="0"/>
                  </a:lnTo>
                  <a:lnTo>
                    <a:pt x="33" y="7"/>
                  </a:lnTo>
                  <a:lnTo>
                    <a:pt x="39" y="7"/>
                  </a:lnTo>
                  <a:lnTo>
                    <a:pt x="46" y="13"/>
                  </a:lnTo>
                  <a:lnTo>
                    <a:pt x="53" y="13"/>
                  </a:lnTo>
                  <a:lnTo>
                    <a:pt x="59" y="20"/>
                  </a:lnTo>
                  <a:lnTo>
                    <a:pt x="66" y="20"/>
                  </a:lnTo>
                  <a:lnTo>
                    <a:pt x="72" y="33"/>
                  </a:lnTo>
                  <a:lnTo>
                    <a:pt x="79" y="33"/>
                  </a:lnTo>
                  <a:lnTo>
                    <a:pt x="86" y="46"/>
                  </a:lnTo>
                  <a:lnTo>
                    <a:pt x="92" y="46"/>
                  </a:lnTo>
                  <a:lnTo>
                    <a:pt x="99" y="53"/>
                  </a:lnTo>
                  <a:lnTo>
                    <a:pt x="106" y="66"/>
                  </a:lnTo>
                  <a:lnTo>
                    <a:pt x="112" y="66"/>
                  </a:lnTo>
                  <a:lnTo>
                    <a:pt x="119" y="79"/>
                  </a:lnTo>
                  <a:lnTo>
                    <a:pt x="125" y="86"/>
                  </a:lnTo>
                  <a:lnTo>
                    <a:pt x="132" y="93"/>
                  </a:lnTo>
                  <a:lnTo>
                    <a:pt x="132" y="99"/>
                  </a:lnTo>
                  <a:lnTo>
                    <a:pt x="139" y="106"/>
                  </a:lnTo>
                  <a:lnTo>
                    <a:pt x="145" y="113"/>
                  </a:lnTo>
                  <a:lnTo>
                    <a:pt x="152" y="119"/>
                  </a:lnTo>
                  <a:lnTo>
                    <a:pt x="152" y="126"/>
                  </a:lnTo>
                  <a:lnTo>
                    <a:pt x="159" y="139"/>
                  </a:lnTo>
                  <a:lnTo>
                    <a:pt x="165" y="146"/>
                  </a:lnTo>
                  <a:lnTo>
                    <a:pt x="165" y="152"/>
                  </a:lnTo>
                  <a:lnTo>
                    <a:pt x="172" y="159"/>
                  </a:lnTo>
                  <a:lnTo>
                    <a:pt x="178" y="172"/>
                  </a:lnTo>
                  <a:lnTo>
                    <a:pt x="178" y="179"/>
                  </a:lnTo>
                  <a:lnTo>
                    <a:pt x="185" y="185"/>
                  </a:lnTo>
                  <a:lnTo>
                    <a:pt x="192" y="199"/>
                  </a:lnTo>
                  <a:lnTo>
                    <a:pt x="192" y="205"/>
                  </a:lnTo>
                  <a:lnTo>
                    <a:pt x="198" y="212"/>
                  </a:lnTo>
                  <a:lnTo>
                    <a:pt x="205" y="225"/>
                  </a:lnTo>
                  <a:lnTo>
                    <a:pt x="212" y="232"/>
                  </a:lnTo>
                  <a:lnTo>
                    <a:pt x="212" y="245"/>
                  </a:lnTo>
                  <a:lnTo>
                    <a:pt x="218" y="252"/>
                  </a:lnTo>
                  <a:lnTo>
                    <a:pt x="225" y="265"/>
                  </a:lnTo>
                  <a:lnTo>
                    <a:pt x="225" y="272"/>
                  </a:lnTo>
                  <a:lnTo>
                    <a:pt x="231" y="285"/>
                  </a:lnTo>
                  <a:lnTo>
                    <a:pt x="238" y="298"/>
                  </a:lnTo>
                  <a:lnTo>
                    <a:pt x="238" y="305"/>
                  </a:lnTo>
                  <a:lnTo>
                    <a:pt x="245" y="318"/>
                  </a:lnTo>
                  <a:lnTo>
                    <a:pt x="251" y="331"/>
                  </a:lnTo>
                  <a:lnTo>
                    <a:pt x="258" y="338"/>
                  </a:lnTo>
                  <a:lnTo>
                    <a:pt x="258" y="351"/>
                  </a:lnTo>
                  <a:lnTo>
                    <a:pt x="265" y="364"/>
                  </a:lnTo>
                  <a:lnTo>
                    <a:pt x="271" y="378"/>
                  </a:lnTo>
                  <a:lnTo>
                    <a:pt x="271" y="384"/>
                  </a:lnTo>
                  <a:lnTo>
                    <a:pt x="278" y="397"/>
                  </a:lnTo>
                  <a:lnTo>
                    <a:pt x="284" y="411"/>
                  </a:lnTo>
                  <a:lnTo>
                    <a:pt x="284" y="424"/>
                  </a:lnTo>
                  <a:lnTo>
                    <a:pt x="291" y="437"/>
                  </a:lnTo>
                  <a:lnTo>
                    <a:pt x="298" y="450"/>
                  </a:lnTo>
                  <a:lnTo>
                    <a:pt x="304" y="464"/>
                  </a:lnTo>
                  <a:lnTo>
                    <a:pt x="304" y="470"/>
                  </a:lnTo>
                  <a:lnTo>
                    <a:pt x="311" y="484"/>
                  </a:lnTo>
                  <a:lnTo>
                    <a:pt x="318" y="497"/>
                  </a:lnTo>
                  <a:lnTo>
                    <a:pt x="318" y="510"/>
                  </a:lnTo>
                  <a:lnTo>
                    <a:pt x="324" y="523"/>
                  </a:lnTo>
                  <a:lnTo>
                    <a:pt x="331" y="537"/>
                  </a:lnTo>
                  <a:lnTo>
                    <a:pt x="331" y="550"/>
                  </a:lnTo>
                  <a:lnTo>
                    <a:pt x="337" y="563"/>
                  </a:lnTo>
                  <a:lnTo>
                    <a:pt x="344" y="576"/>
                  </a:lnTo>
                  <a:lnTo>
                    <a:pt x="344" y="590"/>
                  </a:lnTo>
                  <a:lnTo>
                    <a:pt x="351" y="609"/>
                  </a:lnTo>
                  <a:lnTo>
                    <a:pt x="357" y="623"/>
                  </a:lnTo>
                  <a:lnTo>
                    <a:pt x="364" y="636"/>
                  </a:lnTo>
                  <a:lnTo>
                    <a:pt x="364" y="649"/>
                  </a:lnTo>
                  <a:lnTo>
                    <a:pt x="371" y="662"/>
                  </a:lnTo>
                  <a:lnTo>
                    <a:pt x="377" y="676"/>
                  </a:lnTo>
                  <a:lnTo>
                    <a:pt x="377" y="689"/>
                  </a:lnTo>
                  <a:lnTo>
                    <a:pt x="384" y="702"/>
                  </a:lnTo>
                  <a:lnTo>
                    <a:pt x="390" y="715"/>
                  </a:lnTo>
                  <a:lnTo>
                    <a:pt x="390" y="735"/>
                  </a:lnTo>
                  <a:lnTo>
                    <a:pt x="397" y="749"/>
                  </a:lnTo>
                  <a:lnTo>
                    <a:pt x="404" y="762"/>
                  </a:lnTo>
                  <a:lnTo>
                    <a:pt x="410" y="775"/>
                  </a:lnTo>
                  <a:lnTo>
                    <a:pt x="410" y="788"/>
                  </a:lnTo>
                  <a:lnTo>
                    <a:pt x="417" y="808"/>
                  </a:lnTo>
                  <a:lnTo>
                    <a:pt x="424" y="821"/>
                  </a:lnTo>
                  <a:lnTo>
                    <a:pt x="424" y="835"/>
                  </a:lnTo>
                  <a:lnTo>
                    <a:pt x="430" y="848"/>
                  </a:lnTo>
                  <a:lnTo>
                    <a:pt x="437" y="861"/>
                  </a:lnTo>
                  <a:lnTo>
                    <a:pt x="437" y="881"/>
                  </a:lnTo>
                  <a:lnTo>
                    <a:pt x="443" y="894"/>
                  </a:lnTo>
                  <a:lnTo>
                    <a:pt x="450" y="908"/>
                  </a:lnTo>
                  <a:lnTo>
                    <a:pt x="457" y="921"/>
                  </a:lnTo>
                  <a:lnTo>
                    <a:pt x="457" y="934"/>
                  </a:lnTo>
                  <a:lnTo>
                    <a:pt x="463" y="954"/>
                  </a:lnTo>
                  <a:lnTo>
                    <a:pt x="470" y="967"/>
                  </a:lnTo>
                  <a:lnTo>
                    <a:pt x="470" y="980"/>
                  </a:lnTo>
                  <a:lnTo>
                    <a:pt x="477" y="994"/>
                  </a:lnTo>
                  <a:lnTo>
                    <a:pt x="483" y="1007"/>
                  </a:lnTo>
                  <a:lnTo>
                    <a:pt x="483" y="1027"/>
                  </a:lnTo>
                  <a:lnTo>
                    <a:pt x="490" y="1040"/>
                  </a:lnTo>
                  <a:lnTo>
                    <a:pt x="496" y="1053"/>
                  </a:lnTo>
                  <a:lnTo>
                    <a:pt x="503" y="1067"/>
                  </a:lnTo>
                  <a:lnTo>
                    <a:pt x="503" y="1080"/>
                  </a:lnTo>
                  <a:lnTo>
                    <a:pt x="510" y="1093"/>
                  </a:lnTo>
                  <a:lnTo>
                    <a:pt x="516" y="1113"/>
                  </a:lnTo>
                  <a:lnTo>
                    <a:pt x="516" y="1126"/>
                  </a:lnTo>
                  <a:lnTo>
                    <a:pt x="523" y="1139"/>
                  </a:lnTo>
                  <a:lnTo>
                    <a:pt x="530" y="1153"/>
                  </a:lnTo>
                  <a:lnTo>
                    <a:pt x="530" y="1166"/>
                  </a:lnTo>
                  <a:lnTo>
                    <a:pt x="536" y="1179"/>
                  </a:lnTo>
                  <a:lnTo>
                    <a:pt x="543" y="1192"/>
                  </a:lnTo>
                  <a:lnTo>
                    <a:pt x="543" y="1212"/>
                  </a:lnTo>
                  <a:lnTo>
                    <a:pt x="549" y="1226"/>
                  </a:lnTo>
                  <a:lnTo>
                    <a:pt x="556" y="1239"/>
                  </a:lnTo>
                  <a:lnTo>
                    <a:pt x="563" y="1252"/>
                  </a:lnTo>
                  <a:lnTo>
                    <a:pt x="563" y="1265"/>
                  </a:lnTo>
                  <a:lnTo>
                    <a:pt x="569" y="1279"/>
                  </a:lnTo>
                  <a:lnTo>
                    <a:pt x="576" y="1292"/>
                  </a:lnTo>
                  <a:lnTo>
                    <a:pt x="576" y="1305"/>
                  </a:lnTo>
                  <a:lnTo>
                    <a:pt x="583" y="1318"/>
                  </a:lnTo>
                  <a:lnTo>
                    <a:pt x="589" y="1332"/>
                  </a:lnTo>
                  <a:lnTo>
                    <a:pt x="589" y="1345"/>
                  </a:lnTo>
                  <a:lnTo>
                    <a:pt x="596" y="1358"/>
                  </a:lnTo>
                  <a:lnTo>
                    <a:pt x="602" y="1371"/>
                  </a:lnTo>
                  <a:lnTo>
                    <a:pt x="609" y="1385"/>
                  </a:lnTo>
                  <a:lnTo>
                    <a:pt x="609" y="1398"/>
                  </a:lnTo>
                  <a:lnTo>
                    <a:pt x="616" y="1411"/>
                  </a:lnTo>
                  <a:lnTo>
                    <a:pt x="622" y="1418"/>
                  </a:lnTo>
                  <a:lnTo>
                    <a:pt x="622" y="1431"/>
                  </a:lnTo>
                </a:path>
              </a:pathLst>
            </a:custGeom>
            <a:noFill/>
            <a:ln w="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3" name="未知"/>
            <p:cNvSpPr/>
            <p:nvPr/>
          </p:nvSpPr>
          <p:spPr>
            <a:xfrm>
              <a:off x="929" y="1252"/>
              <a:ext cx="703" cy="358"/>
            </a:xfrm>
            <a:custGeom>
              <a:avLst/>
              <a:gdLst/>
              <a:ahLst/>
              <a:cxnLst/>
              <a:rect l="0" t="0" r="0" b="0"/>
              <a:pathLst>
                <a:path w="703" h="358">
                  <a:moveTo>
                    <a:pt x="0" y="239"/>
                  </a:moveTo>
                  <a:lnTo>
                    <a:pt x="7" y="252"/>
                  </a:lnTo>
                  <a:lnTo>
                    <a:pt x="14" y="265"/>
                  </a:lnTo>
                  <a:lnTo>
                    <a:pt x="14" y="279"/>
                  </a:lnTo>
                  <a:lnTo>
                    <a:pt x="20" y="292"/>
                  </a:lnTo>
                  <a:lnTo>
                    <a:pt x="27" y="299"/>
                  </a:lnTo>
                  <a:lnTo>
                    <a:pt x="33" y="312"/>
                  </a:lnTo>
                  <a:lnTo>
                    <a:pt x="33" y="325"/>
                  </a:lnTo>
                  <a:lnTo>
                    <a:pt x="40" y="338"/>
                  </a:lnTo>
                  <a:lnTo>
                    <a:pt x="47" y="345"/>
                  </a:lnTo>
                  <a:lnTo>
                    <a:pt x="47" y="358"/>
                  </a:lnTo>
                  <a:lnTo>
                    <a:pt x="53" y="352"/>
                  </a:lnTo>
                  <a:lnTo>
                    <a:pt x="60" y="345"/>
                  </a:lnTo>
                  <a:lnTo>
                    <a:pt x="60" y="332"/>
                  </a:lnTo>
                  <a:lnTo>
                    <a:pt x="67" y="318"/>
                  </a:lnTo>
                  <a:lnTo>
                    <a:pt x="73" y="312"/>
                  </a:lnTo>
                  <a:lnTo>
                    <a:pt x="73" y="299"/>
                  </a:lnTo>
                  <a:lnTo>
                    <a:pt x="80" y="292"/>
                  </a:lnTo>
                  <a:lnTo>
                    <a:pt x="86" y="279"/>
                  </a:lnTo>
                  <a:lnTo>
                    <a:pt x="93" y="272"/>
                  </a:lnTo>
                  <a:lnTo>
                    <a:pt x="93" y="259"/>
                  </a:lnTo>
                  <a:lnTo>
                    <a:pt x="100" y="252"/>
                  </a:lnTo>
                  <a:lnTo>
                    <a:pt x="106" y="246"/>
                  </a:lnTo>
                  <a:lnTo>
                    <a:pt x="106" y="232"/>
                  </a:lnTo>
                  <a:lnTo>
                    <a:pt x="113" y="226"/>
                  </a:lnTo>
                  <a:lnTo>
                    <a:pt x="120" y="212"/>
                  </a:lnTo>
                  <a:lnTo>
                    <a:pt x="120" y="206"/>
                  </a:lnTo>
                  <a:lnTo>
                    <a:pt x="126" y="199"/>
                  </a:lnTo>
                  <a:lnTo>
                    <a:pt x="133" y="193"/>
                  </a:lnTo>
                  <a:lnTo>
                    <a:pt x="139" y="179"/>
                  </a:lnTo>
                  <a:lnTo>
                    <a:pt x="139" y="173"/>
                  </a:lnTo>
                  <a:lnTo>
                    <a:pt x="146" y="166"/>
                  </a:lnTo>
                  <a:lnTo>
                    <a:pt x="153" y="159"/>
                  </a:lnTo>
                  <a:lnTo>
                    <a:pt x="153" y="153"/>
                  </a:lnTo>
                  <a:lnTo>
                    <a:pt x="159" y="146"/>
                  </a:lnTo>
                  <a:lnTo>
                    <a:pt x="166" y="140"/>
                  </a:lnTo>
                  <a:lnTo>
                    <a:pt x="166" y="133"/>
                  </a:lnTo>
                  <a:lnTo>
                    <a:pt x="173" y="126"/>
                  </a:lnTo>
                  <a:lnTo>
                    <a:pt x="179" y="120"/>
                  </a:lnTo>
                  <a:lnTo>
                    <a:pt x="186" y="113"/>
                  </a:lnTo>
                  <a:lnTo>
                    <a:pt x="186" y="106"/>
                  </a:lnTo>
                  <a:lnTo>
                    <a:pt x="192" y="100"/>
                  </a:lnTo>
                  <a:lnTo>
                    <a:pt x="199" y="93"/>
                  </a:lnTo>
                  <a:lnTo>
                    <a:pt x="199" y="87"/>
                  </a:lnTo>
                  <a:lnTo>
                    <a:pt x="206" y="80"/>
                  </a:lnTo>
                  <a:lnTo>
                    <a:pt x="212" y="73"/>
                  </a:lnTo>
                  <a:lnTo>
                    <a:pt x="219" y="67"/>
                  </a:lnTo>
                  <a:lnTo>
                    <a:pt x="232" y="53"/>
                  </a:lnTo>
                  <a:lnTo>
                    <a:pt x="226" y="53"/>
                  </a:lnTo>
                  <a:lnTo>
                    <a:pt x="232" y="53"/>
                  </a:lnTo>
                  <a:lnTo>
                    <a:pt x="239" y="47"/>
                  </a:lnTo>
                  <a:lnTo>
                    <a:pt x="245" y="40"/>
                  </a:lnTo>
                  <a:lnTo>
                    <a:pt x="252" y="34"/>
                  </a:lnTo>
                  <a:lnTo>
                    <a:pt x="259" y="27"/>
                  </a:lnTo>
                  <a:lnTo>
                    <a:pt x="265" y="27"/>
                  </a:lnTo>
                  <a:lnTo>
                    <a:pt x="272" y="20"/>
                  </a:lnTo>
                  <a:lnTo>
                    <a:pt x="279" y="20"/>
                  </a:lnTo>
                  <a:lnTo>
                    <a:pt x="285" y="14"/>
                  </a:lnTo>
                  <a:lnTo>
                    <a:pt x="292" y="7"/>
                  </a:lnTo>
                  <a:lnTo>
                    <a:pt x="298" y="7"/>
                  </a:lnTo>
                  <a:lnTo>
                    <a:pt x="305" y="7"/>
                  </a:lnTo>
                  <a:lnTo>
                    <a:pt x="312" y="0"/>
                  </a:lnTo>
                  <a:lnTo>
                    <a:pt x="318" y="0"/>
                  </a:lnTo>
                  <a:lnTo>
                    <a:pt x="325" y="0"/>
                  </a:lnTo>
                  <a:lnTo>
                    <a:pt x="332" y="0"/>
                  </a:lnTo>
                  <a:lnTo>
                    <a:pt x="338" y="0"/>
                  </a:lnTo>
                  <a:lnTo>
                    <a:pt x="345" y="0"/>
                  </a:lnTo>
                  <a:lnTo>
                    <a:pt x="351" y="0"/>
                  </a:lnTo>
                  <a:lnTo>
                    <a:pt x="358" y="0"/>
                  </a:lnTo>
                  <a:lnTo>
                    <a:pt x="365" y="0"/>
                  </a:lnTo>
                  <a:lnTo>
                    <a:pt x="371" y="0"/>
                  </a:lnTo>
                  <a:lnTo>
                    <a:pt x="378" y="0"/>
                  </a:lnTo>
                  <a:lnTo>
                    <a:pt x="385" y="7"/>
                  </a:lnTo>
                  <a:lnTo>
                    <a:pt x="391" y="7"/>
                  </a:lnTo>
                  <a:lnTo>
                    <a:pt x="398" y="7"/>
                  </a:lnTo>
                  <a:lnTo>
                    <a:pt x="404" y="14"/>
                  </a:lnTo>
                  <a:lnTo>
                    <a:pt x="411" y="14"/>
                  </a:lnTo>
                  <a:lnTo>
                    <a:pt x="418" y="14"/>
                  </a:lnTo>
                  <a:lnTo>
                    <a:pt x="424" y="20"/>
                  </a:lnTo>
                  <a:lnTo>
                    <a:pt x="431" y="27"/>
                  </a:lnTo>
                  <a:lnTo>
                    <a:pt x="438" y="27"/>
                  </a:lnTo>
                  <a:lnTo>
                    <a:pt x="444" y="34"/>
                  </a:lnTo>
                  <a:lnTo>
                    <a:pt x="451" y="34"/>
                  </a:lnTo>
                  <a:lnTo>
                    <a:pt x="457" y="40"/>
                  </a:lnTo>
                  <a:lnTo>
                    <a:pt x="464" y="47"/>
                  </a:lnTo>
                  <a:lnTo>
                    <a:pt x="471" y="53"/>
                  </a:lnTo>
                  <a:lnTo>
                    <a:pt x="477" y="60"/>
                  </a:lnTo>
                  <a:lnTo>
                    <a:pt x="484" y="60"/>
                  </a:lnTo>
                  <a:lnTo>
                    <a:pt x="491" y="73"/>
                  </a:lnTo>
                  <a:lnTo>
                    <a:pt x="497" y="73"/>
                  </a:lnTo>
                  <a:lnTo>
                    <a:pt x="504" y="87"/>
                  </a:lnTo>
                  <a:lnTo>
                    <a:pt x="510" y="87"/>
                  </a:lnTo>
                  <a:lnTo>
                    <a:pt x="517" y="100"/>
                  </a:lnTo>
                  <a:lnTo>
                    <a:pt x="524" y="100"/>
                  </a:lnTo>
                  <a:lnTo>
                    <a:pt x="530" y="106"/>
                  </a:lnTo>
                  <a:lnTo>
                    <a:pt x="537" y="120"/>
                  </a:lnTo>
                  <a:lnTo>
                    <a:pt x="544" y="126"/>
                  </a:lnTo>
                  <a:lnTo>
                    <a:pt x="550" y="133"/>
                  </a:lnTo>
                  <a:lnTo>
                    <a:pt x="557" y="140"/>
                  </a:lnTo>
                  <a:lnTo>
                    <a:pt x="570" y="153"/>
                  </a:lnTo>
                  <a:lnTo>
                    <a:pt x="563" y="153"/>
                  </a:lnTo>
                  <a:lnTo>
                    <a:pt x="570" y="153"/>
                  </a:lnTo>
                  <a:lnTo>
                    <a:pt x="577" y="159"/>
                  </a:lnTo>
                  <a:lnTo>
                    <a:pt x="577" y="166"/>
                  </a:lnTo>
                  <a:lnTo>
                    <a:pt x="583" y="173"/>
                  </a:lnTo>
                  <a:lnTo>
                    <a:pt x="590" y="179"/>
                  </a:lnTo>
                  <a:lnTo>
                    <a:pt x="597" y="186"/>
                  </a:lnTo>
                  <a:lnTo>
                    <a:pt x="597" y="193"/>
                  </a:lnTo>
                  <a:lnTo>
                    <a:pt x="603" y="199"/>
                  </a:lnTo>
                  <a:lnTo>
                    <a:pt x="610" y="206"/>
                  </a:lnTo>
                  <a:lnTo>
                    <a:pt x="616" y="212"/>
                  </a:lnTo>
                  <a:lnTo>
                    <a:pt x="623" y="219"/>
                  </a:lnTo>
                  <a:lnTo>
                    <a:pt x="623" y="226"/>
                  </a:lnTo>
                  <a:lnTo>
                    <a:pt x="630" y="232"/>
                  </a:lnTo>
                  <a:lnTo>
                    <a:pt x="636" y="239"/>
                  </a:lnTo>
                  <a:lnTo>
                    <a:pt x="643" y="246"/>
                  </a:lnTo>
                  <a:lnTo>
                    <a:pt x="643" y="252"/>
                  </a:lnTo>
                  <a:lnTo>
                    <a:pt x="650" y="259"/>
                  </a:lnTo>
                  <a:lnTo>
                    <a:pt x="656" y="265"/>
                  </a:lnTo>
                  <a:lnTo>
                    <a:pt x="656" y="272"/>
                  </a:lnTo>
                  <a:lnTo>
                    <a:pt x="663" y="279"/>
                  </a:lnTo>
                  <a:lnTo>
                    <a:pt x="669" y="285"/>
                  </a:lnTo>
                  <a:lnTo>
                    <a:pt x="669" y="292"/>
                  </a:lnTo>
                  <a:lnTo>
                    <a:pt x="676" y="299"/>
                  </a:lnTo>
                  <a:lnTo>
                    <a:pt x="689" y="305"/>
                  </a:lnTo>
                  <a:lnTo>
                    <a:pt x="689" y="312"/>
                  </a:lnTo>
                  <a:lnTo>
                    <a:pt x="696" y="318"/>
                  </a:lnTo>
                  <a:lnTo>
                    <a:pt x="703" y="325"/>
                  </a:lnTo>
                </a:path>
              </a:pathLst>
            </a:custGeom>
            <a:noFill/>
            <a:ln w="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4" name="未知"/>
            <p:cNvSpPr/>
            <p:nvPr/>
          </p:nvSpPr>
          <p:spPr>
            <a:xfrm>
              <a:off x="1632" y="1365"/>
              <a:ext cx="781" cy="245"/>
            </a:xfrm>
            <a:custGeom>
              <a:avLst/>
              <a:gdLst/>
              <a:ahLst/>
              <a:cxnLst/>
              <a:rect l="0" t="0" r="0" b="0"/>
              <a:pathLst>
                <a:path w="781" h="245">
                  <a:moveTo>
                    <a:pt x="0" y="212"/>
                  </a:moveTo>
                  <a:lnTo>
                    <a:pt x="0" y="219"/>
                  </a:lnTo>
                  <a:lnTo>
                    <a:pt x="6" y="225"/>
                  </a:lnTo>
                  <a:lnTo>
                    <a:pt x="13" y="232"/>
                  </a:lnTo>
                  <a:lnTo>
                    <a:pt x="13" y="239"/>
                  </a:lnTo>
                  <a:lnTo>
                    <a:pt x="26" y="245"/>
                  </a:lnTo>
                  <a:lnTo>
                    <a:pt x="26" y="239"/>
                  </a:lnTo>
                  <a:lnTo>
                    <a:pt x="33" y="232"/>
                  </a:lnTo>
                  <a:lnTo>
                    <a:pt x="39" y="225"/>
                  </a:lnTo>
                  <a:lnTo>
                    <a:pt x="46" y="219"/>
                  </a:lnTo>
                  <a:lnTo>
                    <a:pt x="53" y="212"/>
                  </a:lnTo>
                  <a:lnTo>
                    <a:pt x="59" y="205"/>
                  </a:lnTo>
                  <a:lnTo>
                    <a:pt x="59" y="199"/>
                  </a:lnTo>
                  <a:lnTo>
                    <a:pt x="66" y="192"/>
                  </a:lnTo>
                  <a:lnTo>
                    <a:pt x="79" y="179"/>
                  </a:lnTo>
                  <a:lnTo>
                    <a:pt x="72" y="179"/>
                  </a:lnTo>
                  <a:lnTo>
                    <a:pt x="79" y="179"/>
                  </a:lnTo>
                  <a:lnTo>
                    <a:pt x="86" y="172"/>
                  </a:lnTo>
                  <a:lnTo>
                    <a:pt x="92" y="166"/>
                  </a:lnTo>
                  <a:lnTo>
                    <a:pt x="92" y="159"/>
                  </a:lnTo>
                  <a:lnTo>
                    <a:pt x="99" y="152"/>
                  </a:lnTo>
                  <a:lnTo>
                    <a:pt x="106" y="146"/>
                  </a:lnTo>
                  <a:lnTo>
                    <a:pt x="112" y="139"/>
                  </a:lnTo>
                  <a:lnTo>
                    <a:pt x="125" y="126"/>
                  </a:lnTo>
                  <a:lnTo>
                    <a:pt x="119" y="126"/>
                  </a:lnTo>
                  <a:lnTo>
                    <a:pt x="125" y="126"/>
                  </a:lnTo>
                  <a:lnTo>
                    <a:pt x="132" y="119"/>
                  </a:lnTo>
                  <a:lnTo>
                    <a:pt x="145" y="106"/>
                  </a:lnTo>
                  <a:lnTo>
                    <a:pt x="139" y="106"/>
                  </a:lnTo>
                  <a:lnTo>
                    <a:pt x="145" y="106"/>
                  </a:lnTo>
                  <a:lnTo>
                    <a:pt x="159" y="93"/>
                  </a:lnTo>
                  <a:lnTo>
                    <a:pt x="152" y="93"/>
                  </a:lnTo>
                  <a:lnTo>
                    <a:pt x="159" y="93"/>
                  </a:lnTo>
                  <a:lnTo>
                    <a:pt x="172" y="80"/>
                  </a:lnTo>
                  <a:lnTo>
                    <a:pt x="165" y="80"/>
                  </a:lnTo>
                  <a:lnTo>
                    <a:pt x="172" y="80"/>
                  </a:lnTo>
                  <a:lnTo>
                    <a:pt x="178" y="73"/>
                  </a:lnTo>
                  <a:lnTo>
                    <a:pt x="185" y="66"/>
                  </a:lnTo>
                  <a:lnTo>
                    <a:pt x="192" y="66"/>
                  </a:lnTo>
                  <a:lnTo>
                    <a:pt x="198" y="53"/>
                  </a:lnTo>
                  <a:lnTo>
                    <a:pt x="205" y="53"/>
                  </a:lnTo>
                  <a:lnTo>
                    <a:pt x="212" y="46"/>
                  </a:lnTo>
                  <a:lnTo>
                    <a:pt x="218" y="46"/>
                  </a:lnTo>
                  <a:lnTo>
                    <a:pt x="225" y="40"/>
                  </a:lnTo>
                  <a:lnTo>
                    <a:pt x="231" y="33"/>
                  </a:lnTo>
                  <a:lnTo>
                    <a:pt x="238" y="33"/>
                  </a:lnTo>
                  <a:lnTo>
                    <a:pt x="245" y="27"/>
                  </a:lnTo>
                  <a:lnTo>
                    <a:pt x="251" y="27"/>
                  </a:lnTo>
                  <a:lnTo>
                    <a:pt x="258" y="20"/>
                  </a:lnTo>
                  <a:lnTo>
                    <a:pt x="265" y="20"/>
                  </a:lnTo>
                  <a:lnTo>
                    <a:pt x="271" y="13"/>
                  </a:lnTo>
                  <a:lnTo>
                    <a:pt x="278" y="13"/>
                  </a:lnTo>
                  <a:lnTo>
                    <a:pt x="284" y="13"/>
                  </a:lnTo>
                  <a:lnTo>
                    <a:pt x="291" y="7"/>
                  </a:lnTo>
                  <a:lnTo>
                    <a:pt x="298" y="7"/>
                  </a:lnTo>
                  <a:lnTo>
                    <a:pt x="304" y="7"/>
                  </a:lnTo>
                  <a:lnTo>
                    <a:pt x="311" y="7"/>
                  </a:lnTo>
                  <a:lnTo>
                    <a:pt x="318" y="0"/>
                  </a:lnTo>
                  <a:lnTo>
                    <a:pt x="324" y="0"/>
                  </a:lnTo>
                  <a:lnTo>
                    <a:pt x="331" y="0"/>
                  </a:lnTo>
                  <a:lnTo>
                    <a:pt x="337" y="0"/>
                  </a:lnTo>
                  <a:lnTo>
                    <a:pt x="344" y="0"/>
                  </a:lnTo>
                  <a:lnTo>
                    <a:pt x="351" y="0"/>
                  </a:lnTo>
                  <a:lnTo>
                    <a:pt x="357" y="0"/>
                  </a:lnTo>
                  <a:lnTo>
                    <a:pt x="364" y="0"/>
                  </a:lnTo>
                  <a:lnTo>
                    <a:pt x="371" y="0"/>
                  </a:lnTo>
                  <a:lnTo>
                    <a:pt x="377" y="7"/>
                  </a:lnTo>
                  <a:lnTo>
                    <a:pt x="384" y="7"/>
                  </a:lnTo>
                  <a:lnTo>
                    <a:pt x="390" y="7"/>
                  </a:lnTo>
                  <a:lnTo>
                    <a:pt x="397" y="7"/>
                  </a:lnTo>
                  <a:lnTo>
                    <a:pt x="404" y="7"/>
                  </a:lnTo>
                  <a:lnTo>
                    <a:pt x="410" y="13"/>
                  </a:lnTo>
                  <a:lnTo>
                    <a:pt x="417" y="13"/>
                  </a:lnTo>
                  <a:lnTo>
                    <a:pt x="424" y="20"/>
                  </a:lnTo>
                  <a:lnTo>
                    <a:pt x="430" y="20"/>
                  </a:lnTo>
                  <a:lnTo>
                    <a:pt x="437" y="20"/>
                  </a:lnTo>
                  <a:lnTo>
                    <a:pt x="443" y="27"/>
                  </a:lnTo>
                  <a:lnTo>
                    <a:pt x="450" y="27"/>
                  </a:lnTo>
                  <a:lnTo>
                    <a:pt x="457" y="33"/>
                  </a:lnTo>
                  <a:lnTo>
                    <a:pt x="463" y="33"/>
                  </a:lnTo>
                  <a:lnTo>
                    <a:pt x="470" y="40"/>
                  </a:lnTo>
                  <a:lnTo>
                    <a:pt x="477" y="46"/>
                  </a:lnTo>
                  <a:lnTo>
                    <a:pt x="483" y="46"/>
                  </a:lnTo>
                  <a:lnTo>
                    <a:pt x="490" y="53"/>
                  </a:lnTo>
                  <a:lnTo>
                    <a:pt x="496" y="60"/>
                  </a:lnTo>
                  <a:lnTo>
                    <a:pt x="503" y="66"/>
                  </a:lnTo>
                  <a:lnTo>
                    <a:pt x="510" y="66"/>
                  </a:lnTo>
                  <a:lnTo>
                    <a:pt x="516" y="73"/>
                  </a:lnTo>
                  <a:lnTo>
                    <a:pt x="523" y="80"/>
                  </a:lnTo>
                  <a:lnTo>
                    <a:pt x="530" y="86"/>
                  </a:lnTo>
                  <a:lnTo>
                    <a:pt x="536" y="86"/>
                  </a:lnTo>
                  <a:lnTo>
                    <a:pt x="543" y="93"/>
                  </a:lnTo>
                  <a:lnTo>
                    <a:pt x="549" y="99"/>
                  </a:lnTo>
                  <a:lnTo>
                    <a:pt x="556" y="106"/>
                  </a:lnTo>
                  <a:lnTo>
                    <a:pt x="563" y="113"/>
                  </a:lnTo>
                  <a:lnTo>
                    <a:pt x="569" y="119"/>
                  </a:lnTo>
                  <a:lnTo>
                    <a:pt x="576" y="126"/>
                  </a:lnTo>
                  <a:lnTo>
                    <a:pt x="583" y="133"/>
                  </a:lnTo>
                  <a:lnTo>
                    <a:pt x="589" y="133"/>
                  </a:lnTo>
                  <a:lnTo>
                    <a:pt x="596" y="146"/>
                  </a:lnTo>
                  <a:lnTo>
                    <a:pt x="602" y="146"/>
                  </a:lnTo>
                  <a:lnTo>
                    <a:pt x="609" y="159"/>
                  </a:lnTo>
                  <a:lnTo>
                    <a:pt x="616" y="159"/>
                  </a:lnTo>
                  <a:lnTo>
                    <a:pt x="622" y="172"/>
                  </a:lnTo>
                  <a:lnTo>
                    <a:pt x="629" y="179"/>
                  </a:lnTo>
                  <a:lnTo>
                    <a:pt x="636" y="179"/>
                  </a:lnTo>
                  <a:lnTo>
                    <a:pt x="642" y="192"/>
                  </a:lnTo>
                  <a:lnTo>
                    <a:pt x="649" y="192"/>
                  </a:lnTo>
                  <a:lnTo>
                    <a:pt x="655" y="205"/>
                  </a:lnTo>
                  <a:lnTo>
                    <a:pt x="662" y="212"/>
                  </a:lnTo>
                  <a:lnTo>
                    <a:pt x="669" y="219"/>
                  </a:lnTo>
                  <a:lnTo>
                    <a:pt x="675" y="225"/>
                  </a:lnTo>
                  <a:lnTo>
                    <a:pt x="682" y="232"/>
                  </a:lnTo>
                  <a:lnTo>
                    <a:pt x="689" y="239"/>
                  </a:lnTo>
                  <a:lnTo>
                    <a:pt x="695" y="245"/>
                  </a:lnTo>
                  <a:lnTo>
                    <a:pt x="702" y="245"/>
                  </a:lnTo>
                  <a:lnTo>
                    <a:pt x="708" y="239"/>
                  </a:lnTo>
                  <a:lnTo>
                    <a:pt x="715" y="225"/>
                  </a:lnTo>
                  <a:lnTo>
                    <a:pt x="722" y="225"/>
                  </a:lnTo>
                  <a:lnTo>
                    <a:pt x="728" y="212"/>
                  </a:lnTo>
                  <a:lnTo>
                    <a:pt x="735" y="212"/>
                  </a:lnTo>
                  <a:lnTo>
                    <a:pt x="742" y="205"/>
                  </a:lnTo>
                  <a:lnTo>
                    <a:pt x="748" y="192"/>
                  </a:lnTo>
                  <a:lnTo>
                    <a:pt x="755" y="192"/>
                  </a:lnTo>
                  <a:lnTo>
                    <a:pt x="761" y="179"/>
                  </a:lnTo>
                  <a:lnTo>
                    <a:pt x="768" y="179"/>
                  </a:lnTo>
                  <a:lnTo>
                    <a:pt x="775" y="166"/>
                  </a:lnTo>
                  <a:lnTo>
                    <a:pt x="781" y="166"/>
                  </a:lnTo>
                </a:path>
              </a:pathLst>
            </a:custGeom>
            <a:noFill/>
            <a:ln w="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5" name="未知"/>
            <p:cNvSpPr/>
            <p:nvPr/>
          </p:nvSpPr>
          <p:spPr>
            <a:xfrm>
              <a:off x="2413" y="1392"/>
              <a:ext cx="252" cy="139"/>
            </a:xfrm>
            <a:custGeom>
              <a:avLst/>
              <a:gdLst/>
              <a:ahLst/>
              <a:cxnLst/>
              <a:rect l="0" t="0" r="0" b="0"/>
              <a:pathLst>
                <a:path w="252" h="139">
                  <a:moveTo>
                    <a:pt x="0" y="139"/>
                  </a:moveTo>
                  <a:lnTo>
                    <a:pt x="7" y="132"/>
                  </a:lnTo>
                  <a:lnTo>
                    <a:pt x="14" y="125"/>
                  </a:lnTo>
                  <a:lnTo>
                    <a:pt x="20" y="119"/>
                  </a:lnTo>
                  <a:lnTo>
                    <a:pt x="27" y="112"/>
                  </a:lnTo>
                  <a:lnTo>
                    <a:pt x="33" y="106"/>
                  </a:lnTo>
                  <a:lnTo>
                    <a:pt x="40" y="99"/>
                  </a:lnTo>
                  <a:lnTo>
                    <a:pt x="47" y="92"/>
                  </a:lnTo>
                  <a:lnTo>
                    <a:pt x="53" y="92"/>
                  </a:lnTo>
                  <a:lnTo>
                    <a:pt x="60" y="86"/>
                  </a:lnTo>
                  <a:lnTo>
                    <a:pt x="67" y="79"/>
                  </a:lnTo>
                  <a:lnTo>
                    <a:pt x="73" y="72"/>
                  </a:lnTo>
                  <a:lnTo>
                    <a:pt x="80" y="66"/>
                  </a:lnTo>
                  <a:lnTo>
                    <a:pt x="86" y="59"/>
                  </a:lnTo>
                  <a:lnTo>
                    <a:pt x="93" y="59"/>
                  </a:lnTo>
                  <a:lnTo>
                    <a:pt x="100" y="53"/>
                  </a:lnTo>
                  <a:lnTo>
                    <a:pt x="106" y="46"/>
                  </a:lnTo>
                  <a:lnTo>
                    <a:pt x="113" y="46"/>
                  </a:lnTo>
                  <a:lnTo>
                    <a:pt x="120" y="39"/>
                  </a:lnTo>
                  <a:lnTo>
                    <a:pt x="126" y="39"/>
                  </a:lnTo>
                  <a:lnTo>
                    <a:pt x="133" y="33"/>
                  </a:lnTo>
                  <a:lnTo>
                    <a:pt x="139" y="33"/>
                  </a:lnTo>
                  <a:lnTo>
                    <a:pt x="146" y="26"/>
                  </a:lnTo>
                  <a:lnTo>
                    <a:pt x="153" y="26"/>
                  </a:lnTo>
                  <a:lnTo>
                    <a:pt x="159" y="19"/>
                  </a:lnTo>
                  <a:lnTo>
                    <a:pt x="166" y="19"/>
                  </a:lnTo>
                  <a:lnTo>
                    <a:pt x="173" y="13"/>
                  </a:lnTo>
                  <a:lnTo>
                    <a:pt x="179" y="13"/>
                  </a:lnTo>
                  <a:lnTo>
                    <a:pt x="186" y="13"/>
                  </a:lnTo>
                  <a:lnTo>
                    <a:pt x="192" y="6"/>
                  </a:lnTo>
                  <a:lnTo>
                    <a:pt x="199" y="6"/>
                  </a:lnTo>
                  <a:lnTo>
                    <a:pt x="206" y="6"/>
                  </a:lnTo>
                  <a:lnTo>
                    <a:pt x="212" y="6"/>
                  </a:lnTo>
                  <a:lnTo>
                    <a:pt x="219" y="0"/>
                  </a:lnTo>
                  <a:lnTo>
                    <a:pt x="226" y="0"/>
                  </a:lnTo>
                  <a:lnTo>
                    <a:pt x="232" y="0"/>
                  </a:lnTo>
                  <a:lnTo>
                    <a:pt x="239" y="0"/>
                  </a:lnTo>
                  <a:lnTo>
                    <a:pt x="245" y="0"/>
                  </a:lnTo>
                  <a:lnTo>
                    <a:pt x="252" y="0"/>
                  </a:lnTo>
                </a:path>
              </a:pathLst>
            </a:custGeom>
            <a:noFill/>
            <a:ln w="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6" name="矩形 73786"/>
            <p:cNvSpPr/>
            <p:nvPr/>
          </p:nvSpPr>
          <p:spPr>
            <a:xfrm>
              <a:off x="1393" y="1763"/>
              <a:ext cx="71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en-US" altLang="x-none" sz="1300" dirty="0">
                  <a:solidFill>
                    <a:srgbClr val="000000"/>
                  </a:solidFill>
                  <a:latin typeface="Symbol" panose="05050102010706020507" pitchFamily="2" charset="2"/>
                  <a:ea typeface="宋体" panose="02010600030101010101" pitchFamily="2" charset="-122"/>
                </a:rPr>
                <a:t>w</a:t>
              </a:r>
              <a:endParaRPr lang="en-US" altLang="x-none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87" name="矩形 73787"/>
            <p:cNvSpPr/>
            <p:nvPr/>
          </p:nvSpPr>
          <p:spPr>
            <a:xfrm>
              <a:off x="1466" y="1769"/>
              <a:ext cx="29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zh-CN" altLang="en-US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/</a:t>
              </a:r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88" name="矩形 73788"/>
            <p:cNvSpPr/>
            <p:nvPr/>
          </p:nvSpPr>
          <p:spPr>
            <a:xfrm>
              <a:off x="1492" y="1763"/>
              <a:ext cx="57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en-US" altLang="x-none" sz="1300" dirty="0">
                  <a:solidFill>
                    <a:srgbClr val="000000"/>
                  </a:solidFill>
                  <a:latin typeface="Symbol" panose="05050102010706020507" pitchFamily="2" charset="2"/>
                  <a:ea typeface="宋体" panose="02010600030101010101" pitchFamily="2" charset="-122"/>
                </a:rPr>
                <a:t>p</a:t>
              </a:r>
              <a:endParaRPr lang="en-US" altLang="x-none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89" name="矩形 73789"/>
            <p:cNvSpPr/>
            <p:nvPr/>
          </p:nvSpPr>
          <p:spPr>
            <a:xfrm rot="-5400000">
              <a:off x="-162" y="768"/>
              <a:ext cx="450" cy="1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en-US" altLang="x-none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Magnitude</a:t>
              </a:r>
              <a:endParaRPr lang="en-US" altLang="x-none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90" name="矩形 73790"/>
            <p:cNvSpPr/>
            <p:nvPr/>
          </p:nvSpPr>
          <p:spPr>
            <a:xfrm>
              <a:off x="1592" y="106"/>
              <a:ext cx="1033" cy="27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91" name="矩形 73791"/>
            <p:cNvSpPr/>
            <p:nvPr/>
          </p:nvSpPr>
          <p:spPr>
            <a:xfrm>
              <a:off x="1592" y="106"/>
              <a:ext cx="1033" cy="272"/>
            </a:xfrm>
            <a:prstGeom prst="rect">
              <a:avLst/>
            </a:prstGeom>
            <a:noFill/>
            <a:ln w="0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92" name="直接连接符 73792"/>
            <p:cNvSpPr/>
            <p:nvPr/>
          </p:nvSpPr>
          <p:spPr>
            <a:xfrm>
              <a:off x="1592" y="106"/>
              <a:ext cx="103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93" name="未知"/>
            <p:cNvSpPr/>
            <p:nvPr/>
          </p:nvSpPr>
          <p:spPr>
            <a:xfrm>
              <a:off x="1592" y="106"/>
              <a:ext cx="1033" cy="272"/>
            </a:xfrm>
            <a:custGeom>
              <a:avLst/>
              <a:gdLst/>
              <a:ahLst/>
              <a:cxnLst/>
              <a:rect l="0" t="0" r="0" b="0"/>
              <a:pathLst>
                <a:path w="156" h="41">
                  <a:moveTo>
                    <a:pt x="0" y="41"/>
                  </a:moveTo>
                  <a:lnTo>
                    <a:pt x="156" y="41"/>
                  </a:lnTo>
                  <a:lnTo>
                    <a:pt x="156" y="0"/>
                  </a:lnTo>
                </a:path>
              </a:pathLst>
            </a:custGeom>
            <a:noFill/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4" name="直接连接符 73794"/>
            <p:cNvSpPr/>
            <p:nvPr/>
          </p:nvSpPr>
          <p:spPr>
            <a:xfrm flipV="1">
              <a:off x="1592" y="106"/>
              <a:ext cx="1" cy="27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95" name="直接连接符 73795"/>
            <p:cNvSpPr/>
            <p:nvPr/>
          </p:nvSpPr>
          <p:spPr>
            <a:xfrm>
              <a:off x="1592" y="378"/>
              <a:ext cx="1033" cy="1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96" name="未知"/>
            <p:cNvSpPr/>
            <p:nvPr/>
          </p:nvSpPr>
          <p:spPr>
            <a:xfrm>
              <a:off x="1592" y="106"/>
              <a:ext cx="1033" cy="272"/>
            </a:xfrm>
            <a:custGeom>
              <a:avLst/>
              <a:gdLst/>
              <a:ahLst/>
              <a:cxnLst/>
              <a:rect l="0" t="0" r="0" b="0"/>
              <a:pathLst>
                <a:path w="156" h="41">
                  <a:moveTo>
                    <a:pt x="0" y="41"/>
                  </a:moveTo>
                  <a:lnTo>
                    <a:pt x="0" y="0"/>
                  </a:lnTo>
                  <a:lnTo>
                    <a:pt x="156" y="0"/>
                  </a:lnTo>
                </a:path>
              </a:pathLst>
            </a:custGeom>
            <a:noFill/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7" name="未知"/>
            <p:cNvSpPr/>
            <p:nvPr/>
          </p:nvSpPr>
          <p:spPr>
            <a:xfrm>
              <a:off x="1592" y="106"/>
              <a:ext cx="1033" cy="272"/>
            </a:xfrm>
            <a:custGeom>
              <a:avLst/>
              <a:gdLst/>
              <a:ahLst/>
              <a:cxnLst/>
              <a:rect l="0" t="0" r="0" b="0"/>
              <a:pathLst>
                <a:path w="156" h="41">
                  <a:moveTo>
                    <a:pt x="0" y="41"/>
                  </a:moveTo>
                  <a:lnTo>
                    <a:pt x="156" y="41"/>
                  </a:lnTo>
                  <a:lnTo>
                    <a:pt x="156" y="0"/>
                  </a:lnTo>
                </a:path>
              </a:pathLst>
            </a:custGeom>
            <a:noFill/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8" name="直接连接符 73798"/>
            <p:cNvSpPr/>
            <p:nvPr/>
          </p:nvSpPr>
          <p:spPr>
            <a:xfrm flipV="1">
              <a:off x="1592" y="106"/>
              <a:ext cx="1" cy="272"/>
            </a:xfrm>
            <a:prstGeom prst="line">
              <a:avLst/>
            </a:prstGeom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99" name="矩形 73799"/>
            <p:cNvSpPr/>
            <p:nvPr/>
          </p:nvSpPr>
          <p:spPr>
            <a:xfrm>
              <a:off x="1877" y="120"/>
              <a:ext cx="603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en-US" altLang="x-none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modified filter</a:t>
              </a:r>
              <a:endParaRPr lang="en-US" altLang="x-none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800" name="矩形 73800"/>
            <p:cNvSpPr/>
            <p:nvPr/>
          </p:nvSpPr>
          <p:spPr>
            <a:xfrm>
              <a:off x="1877" y="239"/>
              <a:ext cx="675" cy="1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lvl="0" eaLnBrk="0" hangingPunct="0"/>
              <a:r>
                <a:rPr lang="en-US" altLang="x-none" sz="1300" dirty="0">
                  <a:solidFill>
                    <a:srgbClr val="000000"/>
                  </a:solidFill>
                  <a:latin typeface="Times" charset="0"/>
                  <a:ea typeface="宋体" panose="02010600030101010101" pitchFamily="2" charset="-122"/>
                </a:rPr>
                <a:t>moving-average</a:t>
              </a:r>
              <a:endParaRPr lang="en-US" altLang="x-none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801" name="直接连接符 73801"/>
            <p:cNvSpPr/>
            <p:nvPr/>
          </p:nvSpPr>
          <p:spPr>
            <a:xfrm>
              <a:off x="1645" y="179"/>
              <a:ext cx="172" cy="1"/>
            </a:xfrm>
            <a:prstGeom prst="line">
              <a:avLst/>
            </a:prstGeom>
            <a:ln w="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802" name="直接连接符 73802"/>
            <p:cNvSpPr/>
            <p:nvPr/>
          </p:nvSpPr>
          <p:spPr>
            <a:xfrm>
              <a:off x="1645" y="305"/>
              <a:ext cx="172" cy="1"/>
            </a:xfrm>
            <a:prstGeom prst="line">
              <a:avLst/>
            </a:prstGeom>
            <a:ln w="0" cap="flat" cmpd="sng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anchor="t"/>
            <a:lstStyle/>
            <a:p>
              <a:pPr lvl="0"/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  <p:bldP spid="7270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内容占位符 74754"/>
          <p:cNvSpPr>
            <a:spLocks noGrp="1"/>
          </p:cNvSpPr>
          <p:nvPr>
            <p:ph idx="1"/>
          </p:nvPr>
        </p:nvSpPr>
        <p:spPr>
          <a:xfrm>
            <a:off x="839470" y="1268730"/>
            <a:ext cx="9146540" cy="184912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altLang="x-none" b="1" dirty="0">
                <a:latin typeface="Times New Roman" panose="02020603050405020304" pitchFamily="18" charset="0"/>
              </a:rPr>
              <a:t>Note the improved magnitude response obtained by simply changing the first and the last impulse response coefficients of a moving-average (MA) filter</a:t>
            </a:r>
          </a:p>
          <a:p>
            <a:pPr>
              <a:lnSpc>
                <a:spcPct val="90000"/>
              </a:lnSpc>
            </a:pPr>
            <a:r>
              <a:rPr lang="en-US" altLang="x-none" b="1" dirty="0">
                <a:latin typeface="Times New Roman" panose="02020603050405020304" pitchFamily="18" charset="0"/>
              </a:rPr>
              <a:t>It can be shown that we can express</a:t>
            </a:r>
            <a:r>
              <a:rPr lang="en-US" altLang="x-none" b="1" dirty="0"/>
              <a:t>    </a:t>
            </a:r>
          </a:p>
        </p:txBody>
      </p:sp>
      <p:graphicFrame>
        <p:nvGraphicFramePr>
          <p:cNvPr id="74756" name="对象 74755"/>
          <p:cNvGraphicFramePr>
            <a:graphicFrameLocks noChangeAspect="1"/>
          </p:cNvGraphicFramePr>
          <p:nvPr/>
        </p:nvGraphicFramePr>
        <p:xfrm>
          <a:off x="2178685" y="3261043"/>
          <a:ext cx="73802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90" r:id="rId3" imgW="8445500" imgH="749300" progId="Equation.3">
                  <p:embed/>
                </p:oleObj>
              </mc:Choice>
              <mc:Fallback>
                <p:oleObj r:id="rId3" imgW="8445500" imgH="7493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78685" y="3261043"/>
                        <a:ext cx="7380288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文本框 74756"/>
          <p:cNvSpPr txBox="1"/>
          <p:nvPr/>
        </p:nvSpPr>
        <p:spPr>
          <a:xfrm>
            <a:off x="1185545" y="4529455"/>
            <a:ext cx="10047605" cy="133921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0">
              <a:lnSpc>
                <a:spcPct val="90000"/>
              </a:lnSpc>
              <a:spcBef>
                <a:spcPct val="20000"/>
              </a:spcBef>
            </a:pP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which is seen to be a </a:t>
            </a:r>
            <a:r>
              <a:rPr lang="en-US" altLang="x-none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cascade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of a 2-point MA filter with a 6-point MA filter</a:t>
            </a:r>
          </a:p>
          <a:p>
            <a:pPr lvl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Thus, H</a:t>
            </a:r>
            <a:r>
              <a:rPr lang="en-US" altLang="x-none" sz="2800" b="1" baseline="-25000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(z)  has a double zero at z= -1, i.e.,  (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ω</a:t>
            </a:r>
            <a:r>
              <a:rPr lang="en-US" altLang="x-none" sz="28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 π)</a:t>
            </a:r>
          </a:p>
        </p:txBody>
      </p:sp>
      <p:sp>
        <p:nvSpPr>
          <p:cNvPr id="3" name="标题 51201"/>
          <p:cNvSpPr>
            <a:spLocks noGrp="1"/>
          </p:cNvSpPr>
          <p:nvPr>
            <p:ph type="title"/>
          </p:nvPr>
        </p:nvSpPr>
        <p:spPr>
          <a:xfrm>
            <a:off x="304800" y="226695"/>
            <a:ext cx="10340340" cy="759460"/>
          </a:xfrm>
        </p:spPr>
        <p:txBody>
          <a:bodyPr anchor="ctr"/>
          <a:lstStyle/>
          <a:p>
            <a:r>
              <a:rPr lang="en-US" altLang="x-none" sz="3600" b="1" i="1" dirty="0">
                <a:latin typeface="Times New Roman" panose="02020603050405020304" pitchFamily="18" charset="0"/>
              </a:rPr>
              <a:t>7.3 Types of Linear-Phase FIR Transfer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  <p:bldP spid="7475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7408" y="1143001"/>
            <a:ext cx="9694217" cy="736602"/>
          </a:xfrm>
        </p:spPr>
        <p:txBody>
          <a:bodyPr/>
          <a:lstStyle/>
          <a:p>
            <a:pPr eaLnBrk="1" hangingPunct="1"/>
            <a:r>
              <a:rPr lang="en-US" altLang="zh-CN" sz="2800" b="0" dirty="0">
                <a:solidFill>
                  <a:schemeClr val="tx1"/>
                </a:solidFill>
              </a:rPr>
              <a:t>Linear-Phase FIR Transfer Functions  satisfy:</a:t>
            </a:r>
            <a:r>
              <a:rPr lang="en-US" altLang="zh-CN" b="0" dirty="0"/>
              <a:t> </a:t>
            </a:r>
          </a:p>
        </p:txBody>
      </p:sp>
      <p:graphicFrame>
        <p:nvGraphicFramePr>
          <p:cNvPr id="139282" name="Object 18"/>
          <p:cNvGraphicFramePr>
            <a:graphicFrameLocks noChangeAspect="1"/>
          </p:cNvGraphicFramePr>
          <p:nvPr/>
        </p:nvGraphicFramePr>
        <p:xfrm>
          <a:off x="2711450" y="2565401"/>
          <a:ext cx="5329238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5" name="公式" r:id="rId3" imgW="2197100" imgH="431800" progId="Equation.3">
                  <p:embed/>
                </p:oleObj>
              </mc:Choice>
              <mc:Fallback>
                <p:oleObj name="公式" r:id="rId3" imgW="2197100" imgH="431800" progId="Equation.3">
                  <p:embed/>
                  <p:pic>
                    <p:nvPicPr>
                      <p:cNvPr id="0" name="图片 522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565401"/>
                        <a:ext cx="5329238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4" name="Object 20"/>
          <p:cNvGraphicFramePr>
            <a:graphicFrameLocks noChangeAspect="1"/>
          </p:cNvGraphicFramePr>
          <p:nvPr/>
        </p:nvGraphicFramePr>
        <p:xfrm>
          <a:off x="3575050" y="3573464"/>
          <a:ext cx="6408738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6" name="公式" r:id="rId5" imgW="2794000" imgH="431800" progId="Equation.3">
                  <p:embed/>
                </p:oleObj>
              </mc:Choice>
              <mc:Fallback>
                <p:oleObj name="公式" r:id="rId5" imgW="2794000" imgH="431800" progId="Equation.3">
                  <p:embed/>
                  <p:pic>
                    <p:nvPicPr>
                      <p:cNvPr id="0" name="图片 52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573464"/>
                        <a:ext cx="6408738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85" name="Object 21"/>
          <p:cNvGraphicFramePr>
            <a:graphicFrameLocks noChangeAspect="1"/>
          </p:cNvGraphicFramePr>
          <p:nvPr/>
        </p:nvGraphicFramePr>
        <p:xfrm>
          <a:off x="2711451" y="5230813"/>
          <a:ext cx="7345363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7" name="公式" r:id="rId7" imgW="3162300" imgH="431800" progId="Equation.3">
                  <p:embed/>
                </p:oleObj>
              </mc:Choice>
              <mc:Fallback>
                <p:oleObj name="公式" r:id="rId7" imgW="3162300" imgH="431800" progId="Equation.3">
                  <p:embed/>
                  <p:pic>
                    <p:nvPicPr>
                      <p:cNvPr id="0" name="图片 52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5230813"/>
                        <a:ext cx="7345363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86" name="Rectangle 22"/>
          <p:cNvSpPr>
            <a:spLocks noChangeArrowheads="1"/>
          </p:cNvSpPr>
          <p:nvPr/>
        </p:nvSpPr>
        <p:spPr bwMode="auto">
          <a:xfrm>
            <a:off x="1992314" y="2060576"/>
            <a:ext cx="64087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For a symmetric impulse response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39287" name="Rectangle 23"/>
          <p:cNvSpPr>
            <a:spLocks noChangeArrowheads="1"/>
          </p:cNvSpPr>
          <p:nvPr/>
        </p:nvSpPr>
        <p:spPr bwMode="auto">
          <a:xfrm>
            <a:off x="2063751" y="4530726"/>
            <a:ext cx="6475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 For a anti-symmetric impulse response,</a:t>
            </a:r>
          </a:p>
        </p:txBody>
      </p:sp>
      <p:sp>
        <p:nvSpPr>
          <p:cNvPr id="9" name="标题 75777"/>
          <p:cNvSpPr txBox="1"/>
          <p:nvPr/>
        </p:nvSpPr>
        <p:spPr>
          <a:xfrm>
            <a:off x="551180" y="0"/>
            <a:ext cx="10972800" cy="1143000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x-none" sz="3600" i="1" kern="0" dirty="0">
                <a:latin typeface="Times New Roman" panose="02020603050405020304" pitchFamily="18" charset="0"/>
              </a:rPr>
              <a:t>7.3.1 Zero Locations of Linear-Phase FIR Transfer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9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3432" y="1201738"/>
            <a:ext cx="4227512" cy="37465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For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linear-phase</a:t>
            </a:r>
            <a:r>
              <a:rPr lang="en-US" altLang="zh-CN" dirty="0">
                <a:latin typeface="Times New Roman" panose="02020603050405020304" pitchFamily="18" charset="0"/>
              </a:rPr>
              <a:t> FIR filter, the zeros are in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mirror-image pairs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Moreover, for a FIR filter with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real impulse response</a:t>
            </a:r>
            <a:r>
              <a:rPr lang="en-US" altLang="zh-CN" dirty="0">
                <a:latin typeface="Times New Roman" panose="02020603050405020304" pitchFamily="18" charset="0"/>
              </a:rPr>
              <a:t>, the zeros occur in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complex conjugate pairs</a:t>
            </a:r>
            <a:r>
              <a:rPr lang="en-US" altLang="zh-CN" dirty="0">
                <a:latin typeface="Times New Roman" panose="02020603050405020304" pitchFamily="18" charset="0"/>
              </a:rPr>
              <a:t>.   </a:t>
            </a:r>
          </a:p>
        </p:txBody>
      </p:sp>
      <p:graphicFrame>
        <p:nvGraphicFramePr>
          <p:cNvPr id="128004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41375716"/>
              </p:ext>
            </p:extLst>
          </p:nvPr>
        </p:nvGraphicFramePr>
        <p:xfrm>
          <a:off x="5663952" y="1201738"/>
          <a:ext cx="4145359" cy="3914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5" name="VISIO" r:id="rId3" imgW="2030095" imgH="1917065" progId="Visio.Drawing.5">
                  <p:embed/>
                </p:oleObj>
              </mc:Choice>
              <mc:Fallback>
                <p:oleObj name="VISIO" r:id="rId3" imgW="2030095" imgH="1917065" progId="Visio.Drawing.5">
                  <p:embed/>
                  <p:pic>
                    <p:nvPicPr>
                      <p:cNvPr id="0" name="图片 53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1201738"/>
                        <a:ext cx="4145359" cy="39141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7" name="Rectangle 7"/>
          <p:cNvSpPr>
            <a:spLocks noChangeArrowheads="1"/>
          </p:cNvSpPr>
          <p:nvPr/>
        </p:nvSpPr>
        <p:spPr bwMode="auto">
          <a:xfrm>
            <a:off x="995511" y="404664"/>
            <a:ext cx="881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Char char="•"/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</a:rPr>
              <a:t>Mirror-image symmetry and complex conjugate!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75777"/>
          <p:cNvSpPr>
            <a:spLocks noGrp="1"/>
          </p:cNvSpPr>
          <p:nvPr>
            <p:ph type="title"/>
          </p:nvPr>
        </p:nvSpPr>
        <p:spPr>
          <a:xfrm>
            <a:off x="551180" y="0"/>
            <a:ext cx="10972800" cy="1143000"/>
          </a:xfrm>
        </p:spPr>
        <p:txBody>
          <a:bodyPr anchor="ctr"/>
          <a:lstStyle/>
          <a:p>
            <a:r>
              <a:rPr lang="en-US" altLang="x-none" sz="3600" b="1" i="1" dirty="0">
                <a:latin typeface="Times New Roman" panose="02020603050405020304" pitchFamily="18" charset="0"/>
              </a:rPr>
              <a:t>7.3.1 Zero Locations of Linear-Phase FIR Transfer Functions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E3483D8-46D7-42F9-AFCA-5551A6BF6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289565"/>
            <a:ext cx="5338505" cy="4686265"/>
          </a:xfrm>
          <a:prstGeom prst="rect">
            <a:avLst/>
          </a:prstGeom>
        </p:spPr>
      </p:pic>
      <p:sp>
        <p:nvSpPr>
          <p:cNvPr id="76803" name="内容占位符 76802"/>
          <p:cNvSpPr>
            <a:spLocks noGrp="1"/>
          </p:cNvSpPr>
          <p:nvPr>
            <p:ph idx="1"/>
          </p:nvPr>
        </p:nvSpPr>
        <p:spPr>
          <a:xfrm>
            <a:off x="177665" y="1289565"/>
            <a:ext cx="6710423" cy="4706222"/>
          </a:xfrm>
        </p:spPr>
        <p:txBody>
          <a:bodyPr anchor="t"/>
          <a:lstStyle/>
          <a:p>
            <a:pPr>
              <a:buNone/>
            </a:pPr>
            <a:r>
              <a:rPr lang="en-US" altLang="x-none" b="1" dirty="0">
                <a:latin typeface="Times New Roman" panose="02020603050405020304" pitchFamily="18" charset="0"/>
              </a:rPr>
              <a:t>(a)Type 1: Either an even number or no zeros at z=1&amp; z=-1.</a:t>
            </a:r>
          </a:p>
          <a:p>
            <a:pPr>
              <a:buNone/>
            </a:pPr>
            <a:r>
              <a:rPr lang="en-US" altLang="x-none" b="1" dirty="0">
                <a:latin typeface="Times New Roman" panose="02020603050405020304" pitchFamily="18" charset="0"/>
              </a:rPr>
              <a:t>(b)Type 2: Either an even number or no zeros at z=1, and an odd number of zeros at  z=-1.</a:t>
            </a:r>
          </a:p>
          <a:p>
            <a:pPr>
              <a:buNone/>
            </a:pPr>
            <a:r>
              <a:rPr lang="en-US" altLang="x-none" b="1" dirty="0">
                <a:latin typeface="Times New Roman" panose="02020603050405020304" pitchFamily="18" charset="0"/>
              </a:rPr>
              <a:t>(c)Type 3: An odd number of zeros at z=1&amp; z=-1.</a:t>
            </a:r>
          </a:p>
          <a:p>
            <a:pPr>
              <a:buNone/>
            </a:pPr>
            <a:r>
              <a:rPr lang="en-US" altLang="x-none" b="1" dirty="0">
                <a:latin typeface="Times New Roman" panose="02020603050405020304" pitchFamily="18" charset="0"/>
              </a:rPr>
              <a:t>(d)Type 4: An odd number of zeros at z=1, and either an even number or no zeros at z=-1</a:t>
            </a:r>
            <a:r>
              <a:rPr lang="en-US" altLang="x-none" sz="3200" b="1" dirty="0">
                <a:latin typeface="Times New Roman" panose="02020603050405020304" pitchFamily="18" charset="0"/>
              </a:rPr>
              <a:t>.</a:t>
            </a:r>
            <a:endParaRPr lang="zh-CN" altLang="en-US" sz="3200" u="sng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内容占位符 12290"/>
          <p:cNvSpPr>
            <a:spLocks noGrp="1"/>
          </p:cNvSpPr>
          <p:nvPr>
            <p:ph idx="1"/>
          </p:nvPr>
        </p:nvSpPr>
        <p:spPr>
          <a:xfrm>
            <a:off x="304800" y="1219200"/>
            <a:ext cx="10399395" cy="229870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altLang="x-none" b="1" dirty="0">
                <a:latin typeface="Times New Roman" panose="02020603050405020304" pitchFamily="18" charset="0"/>
              </a:rPr>
              <a:t>The inverse DTFT of the frequency response  H</a:t>
            </a:r>
            <a:r>
              <a:rPr lang="en-US" altLang="x-none" b="1" baseline="-25000" dirty="0">
                <a:latin typeface="Times New Roman" panose="02020603050405020304" pitchFamily="18" charset="0"/>
              </a:rPr>
              <a:t>LP</a:t>
            </a:r>
            <a:r>
              <a:rPr lang="en-US" altLang="x-none" b="1" dirty="0">
                <a:latin typeface="Times New Roman" panose="02020603050405020304" pitchFamily="18" charset="0"/>
              </a:rPr>
              <a:t>(e</a:t>
            </a:r>
            <a:r>
              <a:rPr lang="en-US" altLang="x-none" b="1" baseline="30000" dirty="0">
                <a:latin typeface="Times New Roman" panose="02020603050405020304" pitchFamily="18" charset="0"/>
              </a:rPr>
              <a:t>j</a:t>
            </a:r>
            <a:r>
              <a:rPr lang="en-US" altLang="x-none" b="1" baseline="30000" dirty="0">
                <a:latin typeface="Times New Roman" panose="02020603050405020304" pitchFamily="18" charset="0"/>
                <a:sym typeface="Symbol" panose="05050102010706020507" pitchFamily="2" charset="2"/>
              </a:rPr>
              <a:t></a:t>
            </a:r>
            <a:r>
              <a:rPr lang="en-US" altLang="x-none" b="1" dirty="0">
                <a:latin typeface="Times New Roman" panose="02020603050405020304" pitchFamily="18" charset="0"/>
                <a:sym typeface="Symbol" panose="05050102010706020507" pitchFamily="2" charset="2"/>
              </a:rPr>
              <a:t>) </a:t>
            </a:r>
            <a:r>
              <a:rPr lang="en-US" altLang="x-none" b="1" dirty="0">
                <a:latin typeface="Times New Roman" panose="02020603050405020304" pitchFamily="18" charset="0"/>
              </a:rPr>
              <a:t>of the ideal lowpass filter is:</a:t>
            </a:r>
          </a:p>
          <a:p>
            <a:pPr>
              <a:lnSpc>
                <a:spcPct val="90000"/>
              </a:lnSpc>
              <a:buNone/>
            </a:pPr>
            <a:r>
              <a:rPr lang="en-US" altLang="x-none" b="1" dirty="0">
                <a:latin typeface="Times New Roman" panose="02020603050405020304" pitchFamily="18" charset="0"/>
              </a:rPr>
              <a:t>         </a:t>
            </a:r>
            <a:r>
              <a:rPr lang="en-US" altLang="x-none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h</a:t>
            </a:r>
            <a:r>
              <a:rPr lang="en-US" altLang="x-none" b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LP</a:t>
            </a:r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18" charset="0"/>
              </a:rPr>
              <a:t>[n]</a:t>
            </a:r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2" charset="2"/>
              </a:rPr>
              <a:t>=sin(</a:t>
            </a:r>
            <a:r>
              <a:rPr lang="en-US" altLang="x-none" b="1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2" charset="2"/>
              </a:rPr>
              <a:t>c</a:t>
            </a:r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2" charset="2"/>
              </a:rPr>
              <a:t>n)/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2" charset="2"/>
              </a:rPr>
              <a:t>(</a:t>
            </a:r>
            <a:r>
              <a:rPr lang="en-US" altLang="x-none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2" charset="2"/>
              </a:rPr>
              <a:t></a:t>
            </a:r>
            <a:r>
              <a:rPr lang="en-US" altLang="x-none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2" charset="2"/>
              </a:rPr>
              <a:t>n),   -  &lt;n&lt; </a:t>
            </a:r>
            <a:endParaRPr lang="en-US" altLang="x-none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x-none" b="1" dirty="0">
                <a:latin typeface="Times New Roman" panose="02020603050405020304" pitchFamily="18" charset="0"/>
              </a:rPr>
              <a:t>The above impulse response is not absolutely summable, and hence, the corresponding transfer function is </a:t>
            </a:r>
            <a:r>
              <a:rPr lang="en-US" altLang="x-none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not BIBO stable</a:t>
            </a:r>
            <a:r>
              <a:rPr lang="en-US" altLang="x-none" b="1" dirty="0">
                <a:latin typeface="Times New Roman" panose="02020603050405020304" pitchFamily="18" charset="0"/>
              </a:rPr>
              <a:t>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标题 8193"/>
          <p:cNvSpPr>
            <a:spLocks noGrp="1"/>
          </p:cNvSpPr>
          <p:nvPr>
            <p:ph type="title"/>
          </p:nvPr>
        </p:nvSpPr>
        <p:spPr>
          <a:xfrm>
            <a:off x="335360" y="116632"/>
            <a:ext cx="10526578" cy="954360"/>
          </a:xfrm>
        </p:spPr>
        <p:txBody>
          <a:bodyPr anchor="ctr"/>
          <a:lstStyle/>
          <a:p>
            <a:r>
              <a:rPr lang="zh-CN" altLang="en-US" sz="3600" b="1" i="1" dirty="0">
                <a:latin typeface="Times New Roman" panose="02020603050405020304" pitchFamily="18" charset="0"/>
              </a:rPr>
              <a:t>7.1.1 </a:t>
            </a:r>
            <a:r>
              <a:rPr lang="en-US" altLang="x-none" sz="3600" b="1" i="1" dirty="0">
                <a:latin typeface="Times New Roman" panose="02020603050405020304" pitchFamily="18" charset="0"/>
              </a:rPr>
              <a:t>Digital Filters with Ideal Magnitude Responses</a:t>
            </a:r>
            <a:endParaRPr lang="zh-CN" altLang="en-US" sz="3600" b="1" i="1" dirty="0">
              <a:latin typeface="Times New Roman" panose="02020603050405020304" pitchFamily="18" charset="0"/>
            </a:endParaRPr>
          </a:p>
        </p:txBody>
      </p:sp>
      <p:sp>
        <p:nvSpPr>
          <p:cNvPr id="6" name="内容占位符 13314"/>
          <p:cNvSpPr txBox="1"/>
          <p:nvPr/>
        </p:nvSpPr>
        <p:spPr bwMode="auto">
          <a:xfrm>
            <a:off x="304800" y="3430494"/>
            <a:ext cx="10441305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x-none" kern="0" dirty="0">
                <a:latin typeface="Times New Roman" panose="02020603050405020304" pitchFamily="18" charset="0"/>
              </a:rPr>
              <a:t>Also,  </a:t>
            </a:r>
            <a:r>
              <a:rPr lang="en-US" altLang="x-none" kern="0" dirty="0" err="1">
                <a:latin typeface="Times New Roman" panose="02020603050405020304" pitchFamily="18" charset="0"/>
              </a:rPr>
              <a:t>h</a:t>
            </a:r>
            <a:r>
              <a:rPr lang="en-US" altLang="x-none" kern="0" baseline="-25000" dirty="0" err="1">
                <a:latin typeface="Times New Roman" panose="02020603050405020304" pitchFamily="18" charset="0"/>
              </a:rPr>
              <a:t>LP</a:t>
            </a:r>
            <a:r>
              <a:rPr lang="en-US" altLang="x-none" kern="0" dirty="0">
                <a:latin typeface="Times New Roman" panose="02020603050405020304" pitchFamily="18" charset="0"/>
              </a:rPr>
              <a:t>[n] is </a:t>
            </a:r>
            <a:r>
              <a:rPr lang="en-US" altLang="x-none" kern="0" dirty="0">
                <a:solidFill>
                  <a:schemeClr val="accent6"/>
                </a:solidFill>
                <a:latin typeface="Times New Roman" panose="02020603050405020304" pitchFamily="18" charset="0"/>
              </a:rPr>
              <a:t>not causal </a:t>
            </a:r>
            <a:r>
              <a:rPr lang="en-US" altLang="x-none" kern="0" dirty="0">
                <a:latin typeface="Times New Roman" panose="02020603050405020304" pitchFamily="18" charset="0"/>
              </a:rPr>
              <a:t>and is of doubly infinite length.</a:t>
            </a:r>
          </a:p>
          <a:p>
            <a:r>
              <a:rPr lang="en-US" altLang="x-none" kern="0" dirty="0">
                <a:latin typeface="Times New Roman" panose="02020603050405020304" pitchFamily="18" charset="0"/>
              </a:rPr>
              <a:t>The remaining three </a:t>
            </a:r>
            <a:r>
              <a:rPr lang="en-US" altLang="x-none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ideal filters are</a:t>
            </a:r>
            <a:r>
              <a:rPr lang="en-US" altLang="x-none" kern="0" dirty="0">
                <a:latin typeface="Times New Roman" panose="02020603050405020304" pitchFamily="18" charset="0"/>
              </a:rPr>
              <a:t> also characterized by doubly </a:t>
            </a:r>
            <a:r>
              <a:rPr lang="en-US" altLang="x-none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infinite, noncausal impulse responses</a:t>
            </a:r>
            <a:r>
              <a:rPr lang="en-US" altLang="x-none" kern="0" dirty="0">
                <a:latin typeface="Times New Roman" panose="02020603050405020304" pitchFamily="18" charset="0"/>
              </a:rPr>
              <a:t> and are not absolutely summable.</a:t>
            </a:r>
          </a:p>
          <a:p>
            <a:r>
              <a:rPr lang="en-US" altLang="x-none" dirty="0">
                <a:latin typeface="Times New Roman" panose="02020603050405020304" pitchFamily="18" charset="0"/>
                <a:sym typeface="+mn-ea"/>
              </a:rPr>
              <a:t>Thus, the ideal filters with the ideal “</a:t>
            </a:r>
            <a:r>
              <a:rPr lang="en-US" altLang="x-none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brick wall”</a:t>
            </a:r>
            <a:r>
              <a:rPr lang="en-US" altLang="x-none" dirty="0">
                <a:latin typeface="Times New Roman" panose="02020603050405020304" pitchFamily="18" charset="0"/>
                <a:sym typeface="+mn-ea"/>
              </a:rPr>
              <a:t> frequency responses cannot be realized with finite dimensional LTI filter.</a:t>
            </a:r>
            <a:endParaRPr lang="en-US" altLang="x-none" kern="0" dirty="0"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239693" y="5275576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C763524-F75A-47B5-B73E-AFD07366F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24744"/>
            <a:ext cx="9903979" cy="28083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4C43BC8-9F3D-452E-B1AF-8394E602A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35" y="3937228"/>
            <a:ext cx="10093920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77825"/>
          <p:cNvSpPr>
            <a:spLocks noGrp="1"/>
          </p:cNvSpPr>
          <p:nvPr>
            <p:ph type="title"/>
          </p:nvPr>
        </p:nvSpPr>
        <p:spPr>
          <a:xfrm>
            <a:off x="479425" y="44450"/>
            <a:ext cx="10972800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7.4 Simple Digital Filters</a:t>
            </a:r>
            <a:r>
              <a:rPr lang="en-US" altLang="x-none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7827" name="内容占位符 77826"/>
          <p:cNvSpPr>
            <a:spLocks noGrp="1"/>
          </p:cNvSpPr>
          <p:nvPr>
            <p:ph idx="1"/>
          </p:nvPr>
        </p:nvSpPr>
        <p:spPr>
          <a:xfrm>
            <a:off x="695325" y="1196977"/>
            <a:ext cx="5184651" cy="4680295"/>
          </a:xfrm>
        </p:spPr>
        <p:txBody>
          <a:bodyPr anchor="t"/>
          <a:lstStyle/>
          <a:p>
            <a:r>
              <a:rPr lang="en-US" altLang="x-none" sz="3200" b="1" dirty="0">
                <a:latin typeface="Times New Roman" panose="02020603050405020304" pitchFamily="18" charset="0"/>
              </a:rPr>
              <a:t>Simple FIR Digital Filters</a:t>
            </a:r>
          </a:p>
          <a:p>
            <a:pPr>
              <a:buNone/>
            </a:pPr>
            <a:r>
              <a:rPr lang="en-US" altLang="x-none" sz="3200" b="1" dirty="0">
                <a:latin typeface="Times New Roman" panose="02020603050405020304" pitchFamily="18" charset="0"/>
              </a:rPr>
              <a:t>Lowpass:</a:t>
            </a:r>
          </a:p>
          <a:p>
            <a:pPr>
              <a:buNone/>
            </a:pPr>
            <a:endParaRPr lang="en-US" altLang="x-none" sz="3200" dirty="0">
              <a:latin typeface="Times New Roman" panose="02020603050405020304" pitchFamily="18" charset="0"/>
            </a:endParaRPr>
          </a:p>
          <a:p>
            <a:pPr>
              <a:buNone/>
            </a:pPr>
            <a:endParaRPr lang="en-US" altLang="x-none" sz="3200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x-none" sz="3200" b="1" dirty="0" err="1">
                <a:latin typeface="Times New Roman" panose="02020603050405020304" pitchFamily="18" charset="0"/>
              </a:rPr>
              <a:t>Highpass</a:t>
            </a:r>
            <a:r>
              <a:rPr lang="en-US" altLang="x-none" sz="3200" b="1" dirty="0">
                <a:latin typeface="Times New Roman" panose="02020603050405020304" pitchFamily="18" charset="0"/>
              </a:rPr>
              <a:t>:</a:t>
            </a:r>
          </a:p>
          <a:p>
            <a:pPr>
              <a:buNone/>
            </a:pPr>
            <a:endParaRPr lang="en-US" altLang="x-none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x-none" sz="3200" b="1" dirty="0">
                <a:latin typeface="Times New Roman" panose="02020603050405020304" pitchFamily="18" charset="0"/>
              </a:rPr>
              <a:t>Notch:</a:t>
            </a:r>
            <a:endParaRPr lang="en-US" altLang="x-none" sz="32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x-none" sz="3200" b="1" dirty="0">
                <a:latin typeface="Times New Roman" panose="02020603050405020304" pitchFamily="18" charset="0"/>
              </a:rPr>
              <a:t>Comb: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906E40-6700-4352-93B6-4BEB185FA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138" y="1878229"/>
            <a:ext cx="3103334" cy="67252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0ADCE60-4380-4D30-B494-4506E69FD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7988" y="2560280"/>
            <a:ext cx="3363774" cy="4299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2AB7426-2B6A-4BF0-8E06-316F79AA9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596" y="3034698"/>
            <a:ext cx="2525552" cy="4136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13FDD4-C225-458D-8A3E-5CF64F961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5445" y="3770072"/>
            <a:ext cx="1948000" cy="4136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0578DF-133F-4045-97A7-B567C91C90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5445" y="4246498"/>
            <a:ext cx="2573934" cy="4136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587405-7B5C-437F-A06F-7C58DC0131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1834" y="4785683"/>
            <a:ext cx="3807812" cy="4988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A15402-CB06-4FD4-8424-353F736D69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1834" y="5410040"/>
            <a:ext cx="3561893" cy="49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96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标题 77825"/>
          <p:cNvSpPr>
            <a:spLocks noGrp="1"/>
          </p:cNvSpPr>
          <p:nvPr>
            <p:ph type="title"/>
          </p:nvPr>
        </p:nvSpPr>
        <p:spPr>
          <a:xfrm>
            <a:off x="479425" y="44450"/>
            <a:ext cx="10972800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7.4 Simple Digital Filters</a:t>
            </a:r>
            <a:r>
              <a:rPr lang="en-US" altLang="x-none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7827" name="内容占位符 77826"/>
          <p:cNvSpPr>
            <a:spLocks noGrp="1"/>
          </p:cNvSpPr>
          <p:nvPr>
            <p:ph idx="1"/>
          </p:nvPr>
        </p:nvSpPr>
        <p:spPr>
          <a:xfrm>
            <a:off x="695325" y="1196977"/>
            <a:ext cx="5472683" cy="4464272"/>
          </a:xfrm>
        </p:spPr>
        <p:txBody>
          <a:bodyPr anchor="t"/>
          <a:lstStyle/>
          <a:p>
            <a:r>
              <a:rPr lang="en-US" altLang="x-none" sz="3200" b="1" dirty="0">
                <a:latin typeface="Times New Roman" panose="02020603050405020304" pitchFamily="18" charset="0"/>
              </a:rPr>
              <a:t>Simple IIR Digital Filters</a:t>
            </a:r>
          </a:p>
          <a:p>
            <a:pPr>
              <a:buNone/>
            </a:pPr>
            <a:r>
              <a:rPr lang="en-US" altLang="x-none" sz="3200" b="1" dirty="0">
                <a:latin typeface="Times New Roman" panose="02020603050405020304" pitchFamily="18" charset="0"/>
              </a:rPr>
              <a:t>Lowpass:</a:t>
            </a:r>
          </a:p>
          <a:p>
            <a:pPr>
              <a:buNone/>
            </a:pPr>
            <a:r>
              <a:rPr lang="en-US" altLang="x-none" sz="3200" b="1" dirty="0" err="1">
                <a:latin typeface="Times New Roman" panose="02020603050405020304" pitchFamily="18" charset="0"/>
              </a:rPr>
              <a:t>Highpass</a:t>
            </a:r>
            <a:r>
              <a:rPr lang="en-US" altLang="x-none" sz="3200" b="1" dirty="0">
                <a:latin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US" altLang="x-none" sz="3200" b="1" dirty="0">
                <a:latin typeface="Times New Roman" panose="02020603050405020304" pitchFamily="18" charset="0"/>
              </a:rPr>
              <a:t>Bandpass:</a:t>
            </a:r>
          </a:p>
          <a:p>
            <a:pPr>
              <a:buNone/>
            </a:pPr>
            <a:r>
              <a:rPr lang="en-US" altLang="x-none" sz="3200" b="1" dirty="0" err="1">
                <a:latin typeface="Times New Roman" panose="02020603050405020304" pitchFamily="18" charset="0"/>
              </a:rPr>
              <a:t>Bandstop</a:t>
            </a:r>
            <a:r>
              <a:rPr lang="en-US" altLang="x-none" sz="3200" b="1" dirty="0">
                <a:latin typeface="Times New Roman" panose="02020603050405020304" pitchFamily="18" charset="0"/>
              </a:rPr>
              <a:t>: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0FE7B1-D495-407F-AC43-5BB9DBF1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0" y="1916832"/>
            <a:ext cx="2446788" cy="4839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E5A1F5-40DC-412E-825D-AD5D114B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936" y="1916832"/>
            <a:ext cx="3043979" cy="4839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4F8C385-CE32-4EA0-936D-CA8367F34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648" y="2410339"/>
            <a:ext cx="2323104" cy="4839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C253D99-8B0A-44B2-94CA-C8A142A074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379" y="2944573"/>
            <a:ext cx="3451147" cy="55643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76E349-6B5D-40E9-9BAF-BBC4732AE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4031" y="2944572"/>
            <a:ext cx="3194261" cy="4839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8D8E4B5-7656-42E5-8844-2C6171E3A7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7453" y="3578732"/>
            <a:ext cx="3509334" cy="55643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78849"/>
          <p:cNvSpPr>
            <a:spLocks noGrp="1"/>
          </p:cNvSpPr>
          <p:nvPr>
            <p:ph type="title"/>
          </p:nvPr>
        </p:nvSpPr>
        <p:spPr>
          <a:xfrm>
            <a:off x="479425" y="0"/>
            <a:ext cx="10972800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Homework</a:t>
            </a:r>
          </a:p>
        </p:txBody>
      </p:sp>
      <p:sp>
        <p:nvSpPr>
          <p:cNvPr id="78851" name="内容占位符 78850"/>
          <p:cNvSpPr>
            <a:spLocks noGrp="1"/>
          </p:cNvSpPr>
          <p:nvPr>
            <p:ph idx="1"/>
          </p:nvPr>
        </p:nvSpPr>
        <p:spPr>
          <a:xfrm>
            <a:off x="440690" y="1219200"/>
            <a:ext cx="11446510" cy="4907280"/>
          </a:xfrm>
        </p:spPr>
        <p:txBody>
          <a:bodyPr anchor="t"/>
          <a:lstStyle/>
          <a:p>
            <a:r>
              <a:rPr lang="en-US" altLang="x-none" sz="3200" b="1" dirty="0">
                <a:latin typeface="Times New Roman" panose="02020603050405020304" pitchFamily="18" charset="0"/>
              </a:rPr>
              <a:t>Problems</a:t>
            </a:r>
          </a:p>
          <a:p>
            <a:pPr>
              <a:buNone/>
            </a:pPr>
            <a:r>
              <a:rPr lang="en-US" altLang="x-none" sz="3200" b="1" dirty="0">
                <a:latin typeface="Times New Roman" panose="02020603050405020304" pitchFamily="18" charset="0"/>
              </a:rPr>
              <a:t>	</a:t>
            </a:r>
            <a:r>
              <a:rPr lang="en-US" altLang="x-none" sz="3200" dirty="0">
                <a:latin typeface="Times New Roman" panose="02020603050405020304" pitchFamily="18" charset="0"/>
              </a:rPr>
              <a:t>7.4, </a:t>
            </a:r>
            <a:r>
              <a:rPr lang="en-US" altLang="x-none" sz="3200" b="1" dirty="0">
                <a:latin typeface="Times New Roman" panose="02020603050405020304" pitchFamily="18" charset="0"/>
              </a:rPr>
              <a:t>7.</a:t>
            </a:r>
            <a:r>
              <a:rPr lang="en-US" altLang="zh-CN" sz="3200" b="1" dirty="0">
                <a:latin typeface="Times New Roman" panose="02020603050405020304" pitchFamily="18" charset="0"/>
              </a:rPr>
              <a:t>8</a:t>
            </a:r>
            <a:r>
              <a:rPr lang="en-US" altLang="x-none" sz="3200" b="1" dirty="0">
                <a:latin typeface="Times New Roman" panose="02020603050405020304" pitchFamily="18" charset="0"/>
              </a:rPr>
              <a:t>, 7.10</a:t>
            </a:r>
            <a:r>
              <a:rPr lang="en-US" altLang="x-none" sz="3200" dirty="0">
                <a:latin typeface="Times New Roman" panose="02020603050405020304" pitchFamily="18" charset="0"/>
              </a:rPr>
              <a:t>, 7.21, 7.</a:t>
            </a:r>
            <a:r>
              <a:rPr lang="zh-CN" altLang="en-US" sz="3200" dirty="0">
                <a:latin typeface="Times New Roman" panose="02020603050405020304" pitchFamily="18" charset="0"/>
              </a:rPr>
              <a:t>28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x-none" sz="3200" dirty="0">
                <a:latin typeface="Times New Roman" panose="02020603050405020304" pitchFamily="18" charset="0"/>
              </a:rPr>
              <a:t>7.30, 7.4</a:t>
            </a:r>
            <a:r>
              <a:rPr lang="zh-CN" altLang="en-US" sz="3200" b="1" dirty="0">
                <a:latin typeface="Times New Roman" panose="02020603050405020304" pitchFamily="18" charset="0"/>
              </a:rPr>
              <a:t>1</a:t>
            </a:r>
            <a:r>
              <a:rPr lang="en-US" altLang="x-none" sz="3200" b="1" dirty="0">
                <a:latin typeface="Times New Roman" panose="02020603050405020304" pitchFamily="18" charset="0"/>
              </a:rPr>
              <a:t>, 7.</a:t>
            </a:r>
            <a:r>
              <a:rPr lang="en-US" altLang="zh-CN" sz="3200" b="1" dirty="0">
                <a:latin typeface="Times New Roman" panose="02020603050405020304" pitchFamily="18" charset="0"/>
              </a:rPr>
              <a:t>51</a:t>
            </a:r>
            <a:r>
              <a:rPr lang="zh-CN" altLang="en-US" sz="3200" b="1" dirty="0">
                <a:latin typeface="Times New Roman" panose="02020603050405020304" pitchFamily="18" charset="0"/>
              </a:rPr>
              <a:t>, 7.6</a:t>
            </a:r>
            <a:r>
              <a:rPr lang="en-US" altLang="zh-CN" sz="3200" b="1" dirty="0">
                <a:latin typeface="Times New Roman" panose="02020603050405020304" pitchFamily="18" charset="0"/>
              </a:rPr>
              <a:t>8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x-none" sz="3200" b="1" dirty="0">
                <a:latin typeface="Times New Roman" panose="02020603050405020304" pitchFamily="18" charset="0"/>
              </a:rPr>
              <a:t>	M7.</a:t>
            </a:r>
            <a:r>
              <a:rPr lang="en-US" altLang="zh-CN" sz="3200" b="1" dirty="0">
                <a:latin typeface="Times New Roman" panose="02020603050405020304" pitchFamily="18" charset="0"/>
              </a:rPr>
              <a:t>1</a:t>
            </a:r>
            <a:r>
              <a:rPr lang="en-US" altLang="x-none" sz="3200" b="1" dirty="0">
                <a:latin typeface="Times New Roman" panose="02020603050405020304" pitchFamily="18" charset="0"/>
              </a:rPr>
              <a:t>, M7.</a:t>
            </a:r>
            <a:r>
              <a:rPr lang="en-US" altLang="zh-CN" sz="3200" b="1" dirty="0">
                <a:latin typeface="Times New Roman" panose="02020603050405020304" pitchFamily="18" charset="0"/>
              </a:rPr>
              <a:t>5</a:t>
            </a:r>
            <a:endParaRPr lang="en-US" altLang="x-none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P spid="788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内容占位符 14338"/>
          <p:cNvSpPr>
            <a:spLocks noGrp="1"/>
          </p:cNvSpPr>
          <p:nvPr>
            <p:ph idx="1"/>
          </p:nvPr>
        </p:nvSpPr>
        <p:spPr>
          <a:xfrm>
            <a:off x="556393" y="1157188"/>
            <a:ext cx="10513060" cy="2197100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en-US" altLang="x-none" b="1" dirty="0">
                <a:latin typeface="Times New Roman" panose="02020603050405020304" pitchFamily="18" charset="0"/>
              </a:rPr>
              <a:t>To develop stable and realizable transfer functions, the ideal frequency response specifications are </a:t>
            </a:r>
            <a:r>
              <a:rPr lang="en-US" altLang="x-none" b="1" dirty="0">
                <a:solidFill>
                  <a:schemeClr val="accent6"/>
                </a:solidFill>
                <a:latin typeface="Times New Roman" panose="02020603050405020304" pitchFamily="18" charset="0"/>
              </a:rPr>
              <a:t>relaxed</a:t>
            </a:r>
            <a:r>
              <a:rPr lang="en-US" altLang="x-none" b="1" dirty="0">
                <a:latin typeface="Times New Roman" panose="02020603050405020304" pitchFamily="18" charset="0"/>
              </a:rPr>
              <a:t> by including a </a:t>
            </a:r>
            <a:r>
              <a:rPr lang="en-US" altLang="x-none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transition band</a:t>
            </a:r>
            <a:r>
              <a:rPr lang="en-US" altLang="x-none" b="1" dirty="0">
                <a:latin typeface="Times New Roman" panose="02020603050405020304" pitchFamily="18" charset="0"/>
              </a:rPr>
              <a:t> between the passband and the stopband.</a:t>
            </a:r>
          </a:p>
          <a:p>
            <a:pPr>
              <a:lnSpc>
                <a:spcPct val="90000"/>
              </a:lnSpc>
            </a:pPr>
            <a:r>
              <a:rPr lang="en-US" altLang="x-none" dirty="0">
                <a:latin typeface="Times New Roman" panose="02020603050405020304" pitchFamily="18" charset="0"/>
                <a:sym typeface="+mn-ea"/>
              </a:rPr>
              <a:t>Moreover, the magnitude response is allowed to </a:t>
            </a:r>
            <a:r>
              <a:rPr lang="en-US" altLang="x-none" dirty="0">
                <a:solidFill>
                  <a:schemeClr val="accent4"/>
                </a:solidFill>
                <a:latin typeface="Times New Roman" panose="02020603050405020304" pitchFamily="18" charset="0"/>
                <a:sym typeface="+mn-ea"/>
              </a:rPr>
              <a:t>vary</a:t>
            </a:r>
            <a:r>
              <a:rPr lang="en-US" altLang="x-none" dirty="0">
                <a:latin typeface="Times New Roman" panose="02020603050405020304" pitchFamily="18" charset="0"/>
                <a:sym typeface="+mn-ea"/>
              </a:rPr>
              <a:t> by a small amount both in the passband and the stopband.</a:t>
            </a:r>
            <a:endParaRPr lang="en-US" altLang="x-none" b="1" dirty="0">
              <a:latin typeface="Times New Roman" panose="02020603050405020304" pitchFamily="18" charset="0"/>
            </a:endParaRPr>
          </a:p>
        </p:txBody>
      </p:sp>
      <p:sp>
        <p:nvSpPr>
          <p:cNvPr id="6" name="标题 8193"/>
          <p:cNvSpPr>
            <a:spLocks noGrp="1"/>
          </p:cNvSpPr>
          <p:nvPr>
            <p:ph type="title"/>
          </p:nvPr>
        </p:nvSpPr>
        <p:spPr>
          <a:xfrm>
            <a:off x="335360" y="116632"/>
            <a:ext cx="10526578" cy="954360"/>
          </a:xfrm>
        </p:spPr>
        <p:txBody>
          <a:bodyPr anchor="ctr"/>
          <a:lstStyle/>
          <a:p>
            <a:r>
              <a:rPr lang="zh-CN" altLang="en-US" sz="3600" b="1" i="1" dirty="0">
                <a:latin typeface="Times New Roman" panose="02020603050405020304" pitchFamily="18" charset="0"/>
              </a:rPr>
              <a:t>7.1.1 </a:t>
            </a:r>
            <a:r>
              <a:rPr lang="en-US" altLang="x-none" sz="3600" b="1" i="1" dirty="0">
                <a:latin typeface="Times New Roman" panose="02020603050405020304" pitchFamily="18" charset="0"/>
              </a:rPr>
              <a:t>Digital Filters with Ideal Magnitude Responses</a:t>
            </a:r>
            <a:endParaRPr lang="zh-CN" altLang="en-US" sz="3600" b="1" i="1" dirty="0"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80828" y="5568280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15365" name="文本框 15364"/>
          <p:cNvSpPr txBox="1"/>
          <p:nvPr/>
        </p:nvSpPr>
        <p:spPr>
          <a:xfrm>
            <a:off x="550863" y="3703320"/>
            <a:ext cx="4609157" cy="186512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457200" lvl="0" indent="-457200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x-none" sz="3200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Typical magnitude response specifications of a lowpass filter are shown as:</a:t>
            </a:r>
          </a:p>
        </p:txBody>
      </p:sp>
      <p:pic>
        <p:nvPicPr>
          <p:cNvPr id="15364" name="图片 15363" descr="Fig7_1"/>
          <p:cNvPicPr>
            <a:picLocks noChangeAspect="1"/>
          </p:cNvPicPr>
          <p:nvPr/>
        </p:nvPicPr>
        <p:blipFill>
          <a:blip r:embed="rId3">
            <a:lum bright="-39999" contrast="50000"/>
          </a:blip>
          <a:stretch>
            <a:fillRect/>
          </a:stretch>
        </p:blipFill>
        <p:spPr>
          <a:xfrm>
            <a:off x="5722535" y="3284984"/>
            <a:ext cx="4383405" cy="3381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  <p:bldP spid="153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6385"/>
          <p:cNvSpPr>
            <a:spLocks noGrp="1"/>
          </p:cNvSpPr>
          <p:nvPr>
            <p:ph type="title"/>
          </p:nvPr>
        </p:nvSpPr>
        <p:spPr>
          <a:xfrm>
            <a:off x="695325" y="0"/>
            <a:ext cx="8770620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7.1.2 Bounded Real Transfer Functions</a:t>
            </a:r>
            <a:endParaRPr lang="zh-CN" altLang="en-US" b="1" i="1" dirty="0"/>
          </a:p>
        </p:txBody>
      </p:sp>
      <p:sp>
        <p:nvSpPr>
          <p:cNvPr id="16387" name="内容占位符 16386"/>
          <p:cNvSpPr>
            <a:spLocks noGrp="1"/>
          </p:cNvSpPr>
          <p:nvPr>
            <p:ph idx="1"/>
          </p:nvPr>
        </p:nvSpPr>
        <p:spPr>
          <a:xfrm>
            <a:off x="695325" y="1235075"/>
            <a:ext cx="8842692" cy="1676400"/>
          </a:xfrm>
        </p:spPr>
        <p:txBody>
          <a:bodyPr anchor="t"/>
          <a:lstStyle/>
          <a:p>
            <a:r>
              <a:rPr lang="en-US" altLang="x-none" sz="3200" b="1" dirty="0">
                <a:latin typeface="Times New Roman" panose="02020603050405020304" pitchFamily="18" charset="0"/>
              </a:rPr>
              <a:t>A causal stable real-coefficient transfer function </a:t>
            </a:r>
            <a:r>
              <a:rPr lang="en-US" altLang="x-none" sz="3200" b="1" i="1" dirty="0">
                <a:latin typeface="Times New Roman" panose="02020603050405020304" pitchFamily="18" charset="0"/>
              </a:rPr>
              <a:t>H</a:t>
            </a:r>
            <a:r>
              <a:rPr lang="en-US" altLang="x-none" sz="3200" b="1" dirty="0">
                <a:latin typeface="Times New Roman" panose="02020603050405020304" pitchFamily="18" charset="0"/>
              </a:rPr>
              <a:t>(</a:t>
            </a:r>
            <a:r>
              <a:rPr lang="en-US" altLang="x-none" sz="3200" b="1" i="1" dirty="0">
                <a:latin typeface="Times New Roman" panose="02020603050405020304" pitchFamily="18" charset="0"/>
              </a:rPr>
              <a:t>z</a:t>
            </a:r>
            <a:r>
              <a:rPr lang="en-US" altLang="x-none" sz="3200" b="1" dirty="0">
                <a:latin typeface="Times New Roman" panose="02020603050405020304" pitchFamily="18" charset="0"/>
              </a:rPr>
              <a:t>) is defined as a </a:t>
            </a:r>
            <a:r>
              <a:rPr lang="en-US" altLang="x-none" sz="3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bounded real (BR) transfer function</a:t>
            </a:r>
            <a:r>
              <a:rPr lang="en-US" altLang="x-none" sz="3200" b="1" dirty="0">
                <a:latin typeface="Times New Roman" panose="02020603050405020304" pitchFamily="18" charset="0"/>
              </a:rPr>
              <a:t> if: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16388" name="组合 16387"/>
          <p:cNvGrpSpPr/>
          <p:nvPr/>
        </p:nvGrpSpPr>
        <p:grpSpPr>
          <a:xfrm>
            <a:off x="1271270" y="2997200"/>
            <a:ext cx="5416550" cy="584201"/>
            <a:chOff x="0" y="0"/>
            <a:chExt cx="3412" cy="368"/>
          </a:xfrm>
        </p:grpSpPr>
        <p:graphicFrame>
          <p:nvGraphicFramePr>
            <p:cNvPr id="2" name="对象 16388"/>
            <p:cNvGraphicFramePr>
              <a:graphicFrameLocks noChangeAspect="1"/>
            </p:cNvGraphicFramePr>
            <p:nvPr/>
          </p:nvGraphicFramePr>
          <p:xfrm>
            <a:off x="0" y="4"/>
            <a:ext cx="119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78" r:id="rId4" imgW="1892300" imgH="558800" progId="Equation.3">
                    <p:embed/>
                  </p:oleObj>
                </mc:Choice>
                <mc:Fallback>
                  <p:oleObj r:id="rId4" imgW="1892300" imgH="5588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0" y="4"/>
                          <a:ext cx="1192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89" name="文本框 16389"/>
            <p:cNvSpPr txBox="1"/>
            <p:nvPr/>
          </p:nvSpPr>
          <p:spPr>
            <a:xfrm>
              <a:off x="1376" y="0"/>
              <a:ext cx="2036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pPr lvl="0" eaLnBrk="0" hangingPunct="0"/>
              <a:r>
                <a:rPr lang="en-US" altLang="x-none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for all values of </a:t>
              </a:r>
              <a:r>
                <a:rPr lang="en-US" altLang="x-none" sz="3200" b="1" dirty="0">
                  <a:solidFill>
                    <a:srgbClr val="3366CC"/>
                  </a:solidFill>
                  <a:latin typeface="Symbol" panose="05050102010706020507" pitchFamily="2" charset="2"/>
                  <a:ea typeface="宋体" panose="02010600030101010101" pitchFamily="2" charset="-122"/>
                </a:rPr>
                <a:t>w</a:t>
              </a:r>
            </a:p>
          </p:txBody>
        </p:sp>
      </p:grpSp>
      <p:sp>
        <p:nvSpPr>
          <p:cNvPr id="16391" name="矩形 16390"/>
          <p:cNvSpPr/>
          <p:nvPr/>
        </p:nvSpPr>
        <p:spPr>
          <a:xfrm>
            <a:off x="695325" y="3861048"/>
            <a:ext cx="9505131" cy="25193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marL="457200" lvl="0" indent="-457200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Let </a:t>
            </a:r>
            <a:r>
              <a:rPr lang="en-US" altLang="x-none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x-none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and </a:t>
            </a:r>
            <a:r>
              <a:rPr lang="en-US" altLang="x-none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x-none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] denote, respectively, the input and output of a digital filter characterized by a BR transfer function </a:t>
            </a:r>
            <a:r>
              <a:rPr lang="en-US" altLang="x-none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x-none" sz="3200" b="1" i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with  X(e</a:t>
            </a:r>
            <a:r>
              <a:rPr lang="en-US" altLang="x-none" sz="3200" b="1" baseline="30000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l-GR" altLang="en-US" sz="3200" b="1" baseline="30000" dirty="0">
                <a:solidFill>
                  <a:srgbClr val="3366CC"/>
                </a:solidFill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Gungsuh" panose="02030600000101010101" pitchFamily="2" charset="-127"/>
              </a:rPr>
              <a:t>)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and Y(e</a:t>
            </a:r>
            <a:r>
              <a:rPr lang="en-US" altLang="x-none" sz="3200" b="1" baseline="30000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l-GR" altLang="en-US" sz="3200" b="1" baseline="30000" dirty="0">
                <a:solidFill>
                  <a:srgbClr val="3366CC"/>
                </a:solidFill>
                <a:latin typeface="Times New Roman" panose="02020603050405020304" pitchFamily="18" charset="0"/>
                <a:ea typeface="Gungsuh" panose="02030600000101010101" pitchFamily="2" charset="-127"/>
              </a:rPr>
              <a:t>ω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Gungsuh" panose="02030600000101010101" pitchFamily="2" charset="-127"/>
              </a:rPr>
              <a:t>)</a:t>
            </a:r>
            <a:r>
              <a:rPr lang="en-US" altLang="x-none" sz="3200" b="1" dirty="0">
                <a:solidFill>
                  <a:srgbClr val="33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denoting their DTFTs.</a:t>
            </a:r>
          </a:p>
        </p:txBody>
      </p:sp>
      <p:sp>
        <p:nvSpPr>
          <p:cNvPr id="8" name="矩形 7"/>
          <p:cNvSpPr/>
          <p:nvPr/>
        </p:nvSpPr>
        <p:spPr>
          <a:xfrm>
            <a:off x="9712008" y="5304151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  <p:bldP spid="163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内容占位符 17410"/>
          <p:cNvSpPr>
            <a:spLocks noGrp="1"/>
          </p:cNvSpPr>
          <p:nvPr>
            <p:ph idx="1"/>
          </p:nvPr>
        </p:nvSpPr>
        <p:spPr>
          <a:xfrm>
            <a:off x="911225" y="2859405"/>
            <a:ext cx="10097135" cy="886460"/>
          </a:xfrm>
        </p:spPr>
        <p:txBody>
          <a:bodyPr anchor="t"/>
          <a:lstStyle/>
          <a:p>
            <a:r>
              <a:rPr lang="en-US" altLang="x-none" b="1" dirty="0">
                <a:latin typeface="Times New Roman" panose="02020603050405020304" pitchFamily="18" charset="0"/>
              </a:rPr>
              <a:t>Integrating the above from-</a:t>
            </a:r>
            <a:r>
              <a:rPr lang="el-GR" altLang="en-US" b="1" dirty="0">
                <a:latin typeface="Times New Roman" panose="02020603050405020304" pitchFamily="18" charset="0"/>
                <a:ea typeface="Gungsuh" panose="02030600000101010101" pitchFamily="2" charset="-127"/>
              </a:rPr>
              <a:t>π</a:t>
            </a:r>
            <a:r>
              <a:rPr lang="en-US" altLang="x-none" b="1" dirty="0">
                <a:latin typeface="Times New Roman" panose="02020603050405020304" pitchFamily="18" charset="0"/>
              </a:rPr>
              <a:t> to </a:t>
            </a:r>
            <a:r>
              <a:rPr lang="el-GR" altLang="en-US" b="1" dirty="0">
                <a:latin typeface="Times New Roman" panose="02020603050405020304" pitchFamily="18" charset="0"/>
                <a:ea typeface="Gungsuh" panose="02030600000101010101" pitchFamily="2" charset="-127"/>
              </a:rPr>
              <a:t>π</a:t>
            </a:r>
            <a:r>
              <a:rPr lang="en-US" altLang="x-none" b="1" dirty="0">
                <a:latin typeface="Times New Roman" panose="02020603050405020304" pitchFamily="18" charset="0"/>
              </a:rPr>
              <a:t>, and applying Parseval’s relation we get:</a:t>
            </a:r>
          </a:p>
        </p:txBody>
      </p:sp>
      <p:grpSp>
        <p:nvGrpSpPr>
          <p:cNvPr id="17412" name="组合 17411"/>
          <p:cNvGrpSpPr/>
          <p:nvPr/>
        </p:nvGrpSpPr>
        <p:grpSpPr>
          <a:xfrm>
            <a:off x="910908" y="1270000"/>
            <a:ext cx="8374063" cy="595313"/>
            <a:chOff x="-15" y="46"/>
            <a:chExt cx="5275" cy="375"/>
          </a:xfrm>
        </p:grpSpPr>
        <p:graphicFrame>
          <p:nvGraphicFramePr>
            <p:cNvPr id="2" name="对象 17412"/>
            <p:cNvGraphicFramePr>
              <a:graphicFrameLocks noChangeAspect="1"/>
            </p:cNvGraphicFramePr>
            <p:nvPr/>
          </p:nvGraphicFramePr>
          <p:xfrm>
            <a:off x="2268" y="46"/>
            <a:ext cx="119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0" r:id="rId5" imgW="1892300" imgH="558800" progId="Equation.3">
                    <p:embed/>
                  </p:oleObj>
                </mc:Choice>
                <mc:Fallback>
                  <p:oleObj r:id="rId5" imgW="1892300" imgH="5588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68" y="46"/>
                          <a:ext cx="1192" cy="35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3" name="文本框 17413"/>
            <p:cNvSpPr txBox="1"/>
            <p:nvPr/>
          </p:nvSpPr>
          <p:spPr>
            <a:xfrm>
              <a:off x="-15" y="53"/>
              <a:ext cx="5275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lvl="0">
                <a:spcBef>
                  <a:spcPct val="20000"/>
                </a:spcBef>
                <a:buChar char="•"/>
              </a:pPr>
              <a:r>
                <a:rPr lang="en-US" altLang="x-none" sz="3200" b="1" dirty="0">
                  <a:solidFill>
                    <a:srgbClr val="3366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Then the condition                    implies that:</a:t>
              </a:r>
            </a:p>
          </p:txBody>
        </p:sp>
      </p:grpSp>
      <p:graphicFrame>
        <p:nvGraphicFramePr>
          <p:cNvPr id="17415" name="对象 17414"/>
          <p:cNvGraphicFramePr>
            <a:graphicFrameLocks noChangeAspect="1"/>
          </p:cNvGraphicFramePr>
          <p:nvPr/>
        </p:nvGraphicFramePr>
        <p:xfrm>
          <a:off x="2764155" y="1979294"/>
          <a:ext cx="3096942" cy="782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" r:id="rId7" imgW="3263900" imgH="825500" progId="Equation.3">
                  <p:embed/>
                </p:oleObj>
              </mc:Choice>
              <mc:Fallback>
                <p:oleObj r:id="rId7" imgW="3263900" imgH="8255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64155" y="1979294"/>
                        <a:ext cx="3096942" cy="782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7415"/>
          <p:cNvGraphicFramePr>
            <a:graphicFrameLocks noChangeAspect="1"/>
          </p:cNvGraphicFramePr>
          <p:nvPr/>
        </p:nvGraphicFramePr>
        <p:xfrm>
          <a:off x="2764155" y="3843655"/>
          <a:ext cx="35814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" r:id="rId9" imgW="3554730" imgH="1129665" progId="Equation.3">
                  <p:embed/>
                </p:oleObj>
              </mc:Choice>
              <mc:Fallback>
                <p:oleObj r:id="rId9" imgW="3554730" imgH="112966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64155" y="3843655"/>
                        <a:ext cx="3581400" cy="1138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" name="标题 16385"/>
          <p:cNvSpPr>
            <a:spLocks noGrp="1"/>
          </p:cNvSpPr>
          <p:nvPr>
            <p:ph type="title"/>
          </p:nvPr>
        </p:nvSpPr>
        <p:spPr>
          <a:xfrm>
            <a:off x="695325" y="0"/>
            <a:ext cx="8975725" cy="1143000"/>
          </a:xfrm>
        </p:spPr>
        <p:txBody>
          <a:bodyPr anchor="ctr"/>
          <a:lstStyle/>
          <a:p>
            <a:r>
              <a:rPr lang="en-US" altLang="x-none" b="1" i="1" dirty="0">
                <a:latin typeface="Times New Roman" panose="02020603050405020304" pitchFamily="18" charset="0"/>
              </a:rPr>
              <a:t>7.1.2 Bounded Real Transfer Functions</a:t>
            </a:r>
            <a:endParaRPr lang="zh-CN" altLang="en-US" b="1" i="1" dirty="0"/>
          </a:p>
        </p:txBody>
      </p:sp>
      <p:sp>
        <p:nvSpPr>
          <p:cNvPr id="9" name="矩形 8"/>
          <p:cNvSpPr/>
          <p:nvPr/>
        </p:nvSpPr>
        <p:spPr>
          <a:xfrm>
            <a:off x="9712008" y="5304151"/>
            <a:ext cx="1920875" cy="7620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noProof="1">
                <a:ln w="25400">
                  <a:solidFill>
                    <a:srgbClr val="861E1D">
                      <a:alpha val="94000"/>
                    </a:srgbClr>
                  </a:solidFill>
                  <a:prstDash val="solid"/>
                </a:ln>
                <a:gradFill>
                  <a:gsLst>
                    <a:gs pos="0">
                      <a:srgbClr val="FFF9BB"/>
                    </a:gs>
                    <a:gs pos="64000">
                      <a:srgbClr val="FCE95F"/>
                    </a:gs>
                    <a:gs pos="100000">
                      <a:srgbClr val="F8AD1C"/>
                    </a:gs>
                  </a:gsLst>
                  <a:lin ang="5400000"/>
                </a:gradFill>
                <a:effectLst>
                  <a:outerShdw blurRad="177800" dist="12700" dir="10200000" sx="102000" sy="102000" algn="bl" rotWithShape="0">
                    <a:srgbClr val="480F08"/>
                  </a:outerShdw>
                </a:effectLst>
                <a:cs typeface="+mn-ea"/>
              </a:rPr>
              <a:t>MOOC</a:t>
            </a:r>
            <a:endParaRPr lang="en-US" altLang="zh-CN" sz="4400" b="1" noProof="1">
              <a:ln w="25400">
                <a:solidFill>
                  <a:srgbClr val="861E1D">
                    <a:alpha val="94000"/>
                  </a:srgbClr>
                </a:solidFill>
                <a:prstDash val="solid"/>
              </a:ln>
              <a:gradFill>
                <a:gsLst>
                  <a:gs pos="0">
                    <a:srgbClr val="FFF9BB"/>
                  </a:gs>
                  <a:gs pos="64000">
                    <a:srgbClr val="FCE95F"/>
                  </a:gs>
                  <a:gs pos="100000">
                    <a:srgbClr val="F8AD1C"/>
                  </a:gs>
                </a:gsLst>
                <a:lin ang="5400000"/>
              </a:gradFill>
              <a:effectLst>
                <a:outerShdw blurRad="177800" dist="12700" dir="10200000" sx="102000" sy="102000" algn="bl" rotWithShape="0">
                  <a:srgbClr val="480F08"/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225" y="5208905"/>
            <a:ext cx="8801735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 eaLnBrk="0" hangingPunct="0">
              <a:spcBef>
                <a:spcPct val="20000"/>
              </a:spcBef>
              <a:buClrTx/>
              <a:buSzTx/>
              <a:buFontTx/>
            </a:pPr>
            <a:r>
              <a:rPr lang="en-US" altLang="x-none" sz="28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Thus, for all finite-energy inputs, the output energy is </a:t>
            </a:r>
            <a:r>
              <a:rPr lang="en-US" altLang="x-none" sz="28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less than or equal to </a:t>
            </a:r>
            <a:r>
              <a:rPr lang="en-US" altLang="x-none" sz="28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the input energy.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3" grpId="0"/>
      <p:bldP spid="3" grpId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3287</Words>
  <Application>Microsoft Office PowerPoint</Application>
  <PresentationFormat>宽屏</PresentationFormat>
  <Paragraphs>356</Paragraphs>
  <Slides>63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63</vt:i4>
      </vt:variant>
    </vt:vector>
  </HeadingPairs>
  <TitlesOfParts>
    <vt:vector size="86" baseType="lpstr">
      <vt:lpstr>Gulim</vt:lpstr>
      <vt:lpstr>Gungsuh</vt:lpstr>
      <vt:lpstr>黑体</vt:lpstr>
      <vt:lpstr>华文仿宋</vt:lpstr>
      <vt:lpstr>楷体_GB2312</vt:lpstr>
      <vt:lpstr>宋体</vt:lpstr>
      <vt:lpstr>微软雅黑</vt:lpstr>
      <vt:lpstr>Arial</vt:lpstr>
      <vt:lpstr>Arial Black</vt:lpstr>
      <vt:lpstr>Cambria Math</vt:lpstr>
      <vt:lpstr>Microsoft Sans Serif</vt:lpstr>
      <vt:lpstr>Symbol</vt:lpstr>
      <vt:lpstr>Tahoma</vt:lpstr>
      <vt:lpstr>Times</vt:lpstr>
      <vt:lpstr>Times New Roman</vt:lpstr>
      <vt:lpstr>Wingdings</vt:lpstr>
      <vt:lpstr>默认设计模板</vt:lpstr>
      <vt:lpstr>Image</vt:lpstr>
      <vt:lpstr>Equation.3</vt:lpstr>
      <vt:lpstr>Equation.DSMT4</vt:lpstr>
      <vt:lpstr>Equation</vt:lpstr>
      <vt:lpstr>公式</vt:lpstr>
      <vt:lpstr>VISIO</vt:lpstr>
      <vt:lpstr>PowerPoint 演示文稿</vt:lpstr>
      <vt:lpstr>Types of Transfer Functions</vt:lpstr>
      <vt:lpstr>7.1 Transfer Function Classification Based on Magnitude Characteristics</vt:lpstr>
      <vt:lpstr>7.1.1 Digital Filters with Ideal Magnitude Responses</vt:lpstr>
      <vt:lpstr>7.1.1 Digital Filters with Ideal Magnitude Responses</vt:lpstr>
      <vt:lpstr>7.1.1 Digital Filters with Ideal Magnitude Responses</vt:lpstr>
      <vt:lpstr>7.1.1 Digital Filters with Ideal Magnitude Responses</vt:lpstr>
      <vt:lpstr>7.1.2 Bounded Real Transfer Functions</vt:lpstr>
      <vt:lpstr>7.1.2 Bounded Real Transfer Functions</vt:lpstr>
      <vt:lpstr>7.1.2 Bounded Real Transfer Functions</vt:lpstr>
      <vt:lpstr>7.1.2 Bounded Real Transfer Functions</vt:lpstr>
      <vt:lpstr>7.1.2 Bounded Real Transfer Functions</vt:lpstr>
      <vt:lpstr>7.1.2 Bounded Real Transfer Functions</vt:lpstr>
      <vt:lpstr>7.1.3 Allpass Transfer Function</vt:lpstr>
      <vt:lpstr>7.1.3 Allpass Transfer Function </vt:lpstr>
      <vt:lpstr>7.1.3 Allpass Transfer Function</vt:lpstr>
      <vt:lpstr>7.1.3 Allpass Transfer Function  difficulty</vt:lpstr>
      <vt:lpstr>7.1.3 Allpass Transfer Function  difficulty</vt:lpstr>
      <vt:lpstr>7.1.3 Allpass Transfer Function  difficulty</vt:lpstr>
      <vt:lpstr>7.1.3 Allpass Transfer Function</vt:lpstr>
      <vt:lpstr>PowerPoint 演示文稿</vt:lpstr>
      <vt:lpstr>7.1.3 Allpass Transfer Function</vt:lpstr>
      <vt:lpstr>7.1.3 Allpass Transfer Function</vt:lpstr>
      <vt:lpstr>Application of allpass system</vt:lpstr>
      <vt:lpstr>7.2 Transfer Function Classification Based on Phase Characteristic</vt:lpstr>
      <vt:lpstr>PowerPoint 演示文稿</vt:lpstr>
      <vt:lpstr>PowerPoint 演示文稿</vt:lpstr>
      <vt:lpstr>4、The linear phase FIR filter</vt:lpstr>
      <vt:lpstr>7.2 Transfer Function Classification Based on Phase Characteristic </vt:lpstr>
      <vt:lpstr>7.2.1 Zero-Phase Transfer Function</vt:lpstr>
      <vt:lpstr>7.2.1 Zero-Phase Transfer Function</vt:lpstr>
      <vt:lpstr>7.2.3 Minimum-Phase and Maximum-Phase Transfer Function</vt:lpstr>
      <vt:lpstr>7.2.3 Minimum-Phase and Maximum-Phase Transfer Function</vt:lpstr>
      <vt:lpstr>7.2.3 Minimum-Phase and Maximum-Phase Transfer Function</vt:lpstr>
      <vt:lpstr>7.2.3 Minimum-Phase and Maximum-Phase Transfer Function</vt:lpstr>
      <vt:lpstr>PowerPoint 演示文稿</vt:lpstr>
      <vt:lpstr>PowerPoint 演示文稿</vt:lpstr>
      <vt:lpstr>PowerPoint 演示文稿</vt:lpstr>
      <vt:lpstr>7.2.2 Linear-Phase Transfer Function</vt:lpstr>
      <vt:lpstr>7.2.2 Linear-Phase Transfer Function</vt:lpstr>
      <vt:lpstr>7.2.2 Linear-Phase Transfer Function</vt:lpstr>
      <vt:lpstr>7.2.2 Linear-Phase Transfer Function</vt:lpstr>
      <vt:lpstr>7.3 Types of Linear-Phase FIR Transfer Functions</vt:lpstr>
      <vt:lpstr>7.3 Types of Linear-Phase FIR Transfer Functions</vt:lpstr>
      <vt:lpstr>7.3 Types of Linear-Phase FIR Transfer Functions</vt:lpstr>
      <vt:lpstr>7.3 Types of Linear-Phase FIR Transfer Functions</vt:lpstr>
      <vt:lpstr>7.3 Types of Linear-Phase FIR Transfer Functions</vt:lpstr>
      <vt:lpstr>7.3 Types of Linear-Phase FIR Transfer Functions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7.3 Types of Linear-Phase FIR Transfer Functions</vt:lpstr>
      <vt:lpstr>7.3 Types of Linear-Phase FIR Transfer Functions</vt:lpstr>
      <vt:lpstr>7.3 Types of Linear-Phase FIR Transfer Functions</vt:lpstr>
      <vt:lpstr>Linear-Phase FIR Transfer Functions  satisfy: </vt:lpstr>
      <vt:lpstr>PowerPoint 演示文稿</vt:lpstr>
      <vt:lpstr>7.3.1 Zero Locations of Linear-Phase FIR Transfer Functions</vt:lpstr>
      <vt:lpstr>PowerPoint 演示文稿</vt:lpstr>
      <vt:lpstr>7.4 Simple Digital Filters </vt:lpstr>
      <vt:lpstr>7.4 Simple Digital Filters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1</cp:lastModifiedBy>
  <cp:revision>189</cp:revision>
  <cp:lastPrinted>2113-01-01T00:00:00Z</cp:lastPrinted>
  <dcterms:created xsi:type="dcterms:W3CDTF">2016-01-09T14:47:00Z</dcterms:created>
  <dcterms:modified xsi:type="dcterms:W3CDTF">2023-04-23T14:02:11Z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2052-11.3.0.9228</vt:lpwstr>
  </property>
</Properties>
</file>