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0" r:id="rId3"/>
    <p:sldMasterId id="2147483666" r:id="rId4"/>
  </p:sldMasterIdLst>
  <p:notesMasterIdLst>
    <p:notesMasterId r:id="rId56"/>
  </p:notesMasterIdLst>
  <p:sldIdLst>
    <p:sldId id="683" r:id="rId5"/>
    <p:sldId id="685" r:id="rId6"/>
    <p:sldId id="686" r:id="rId7"/>
    <p:sldId id="687" r:id="rId8"/>
    <p:sldId id="709" r:id="rId9"/>
    <p:sldId id="710" r:id="rId10"/>
    <p:sldId id="688" r:id="rId11"/>
    <p:sldId id="689" r:id="rId12"/>
    <p:sldId id="690" r:id="rId13"/>
    <p:sldId id="691" r:id="rId14"/>
    <p:sldId id="729" r:id="rId15"/>
    <p:sldId id="731" r:id="rId16"/>
    <p:sldId id="692" r:id="rId17"/>
    <p:sldId id="693" r:id="rId18"/>
    <p:sldId id="694" r:id="rId19"/>
    <p:sldId id="695" r:id="rId20"/>
    <p:sldId id="733" r:id="rId21"/>
    <p:sldId id="734" r:id="rId22"/>
    <p:sldId id="698" r:id="rId23"/>
    <p:sldId id="699" r:id="rId24"/>
    <p:sldId id="700" r:id="rId25"/>
    <p:sldId id="712" r:id="rId26"/>
    <p:sldId id="779" r:id="rId27"/>
    <p:sldId id="714" r:id="rId28"/>
    <p:sldId id="715" r:id="rId29"/>
    <p:sldId id="716" r:id="rId30"/>
    <p:sldId id="717" r:id="rId31"/>
    <p:sldId id="718" r:id="rId32"/>
    <p:sldId id="818" r:id="rId33"/>
    <p:sldId id="701" r:id="rId34"/>
    <p:sldId id="702" r:id="rId35"/>
    <p:sldId id="819" r:id="rId36"/>
    <p:sldId id="820" r:id="rId37"/>
    <p:sldId id="705" r:id="rId38"/>
    <p:sldId id="706" r:id="rId39"/>
    <p:sldId id="707" r:id="rId40"/>
    <p:sldId id="708" r:id="rId41"/>
    <p:sldId id="678" r:id="rId42"/>
    <p:sldId id="679" r:id="rId43"/>
    <p:sldId id="680" r:id="rId44"/>
    <p:sldId id="720" r:id="rId45"/>
    <p:sldId id="721" r:id="rId46"/>
    <p:sldId id="722" r:id="rId47"/>
    <p:sldId id="723" r:id="rId48"/>
    <p:sldId id="681" r:id="rId49"/>
    <p:sldId id="724" r:id="rId50"/>
    <p:sldId id="726" r:id="rId51"/>
    <p:sldId id="840" r:id="rId52"/>
    <p:sldId id="727" r:id="rId53"/>
    <p:sldId id="728" r:id="rId54"/>
    <p:sldId id="821" r:id="rId55"/>
  </p:sldIdLst>
  <p:sldSz cx="12190413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1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9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00"/>
    <a:srgbClr val="F8F8F8"/>
    <a:srgbClr val="6600CC"/>
    <a:srgbClr val="009900"/>
    <a:srgbClr val="FF3300"/>
    <a:srgbClr val="33CC33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741" y="58"/>
      </p:cViewPr>
      <p:guideLst>
        <p:guide orient="horz" pos="21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90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6.wmf"/><Relationship Id="rId7" Type="http://schemas.openxmlformats.org/officeDocument/2006/relationships/image" Target="../media/image8.wmf"/><Relationship Id="rId12" Type="http://schemas.openxmlformats.org/officeDocument/2006/relationships/image" Target="../media/image24.wmf"/><Relationship Id="rId2" Type="http://schemas.openxmlformats.org/officeDocument/2006/relationships/image" Target="../media/image15.wmf"/><Relationship Id="rId1" Type="http://schemas.openxmlformats.org/officeDocument/2006/relationships/image" Target="../media/image6.wmf"/><Relationship Id="rId6" Type="http://schemas.openxmlformats.org/officeDocument/2006/relationships/image" Target="../media/image19.wmf"/><Relationship Id="rId11" Type="http://schemas.openxmlformats.org/officeDocument/2006/relationships/image" Target="../media/image23.wmf"/><Relationship Id="rId5" Type="http://schemas.openxmlformats.org/officeDocument/2006/relationships/image" Target="../media/image18.wmf"/><Relationship Id="rId10" Type="http://schemas.openxmlformats.org/officeDocument/2006/relationships/image" Target="../media/image22.wmf"/><Relationship Id="rId4" Type="http://schemas.openxmlformats.org/officeDocument/2006/relationships/image" Target="../media/image17.wmf"/><Relationship Id="rId9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8.wmf"/><Relationship Id="rId1" Type="http://schemas.openxmlformats.org/officeDocument/2006/relationships/image" Target="../media/image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10.wmf"/><Relationship Id="rId7" Type="http://schemas.openxmlformats.org/officeDocument/2006/relationships/image" Target="../media/image11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6.wmf"/><Relationship Id="rId11" Type="http://schemas.openxmlformats.org/officeDocument/2006/relationships/image" Target="../media/image116.wmf"/><Relationship Id="rId5" Type="http://schemas.openxmlformats.org/officeDocument/2006/relationships/image" Target="../media/image112.wmf"/><Relationship Id="rId10" Type="http://schemas.openxmlformats.org/officeDocument/2006/relationships/image" Target="../media/image8.wmf"/><Relationship Id="rId4" Type="http://schemas.openxmlformats.org/officeDocument/2006/relationships/image" Target="../media/image111.wmf"/><Relationship Id="rId9" Type="http://schemas.openxmlformats.org/officeDocument/2006/relationships/image" Target="../media/image11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12" Type="http://schemas.openxmlformats.org/officeDocument/2006/relationships/image" Target="../media/image125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0.wmf"/><Relationship Id="rId11" Type="http://schemas.openxmlformats.org/officeDocument/2006/relationships/image" Target="../media/image8.wmf"/><Relationship Id="rId5" Type="http://schemas.openxmlformats.org/officeDocument/2006/relationships/image" Target="../media/image108.wmf"/><Relationship Id="rId10" Type="http://schemas.openxmlformats.org/officeDocument/2006/relationships/image" Target="../media/image124.wmf"/><Relationship Id="rId4" Type="http://schemas.openxmlformats.org/officeDocument/2006/relationships/image" Target="../media/image6.wmf"/><Relationship Id="rId9" Type="http://schemas.openxmlformats.org/officeDocument/2006/relationships/image" Target="../media/image12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6.wmf"/><Relationship Id="rId7" Type="http://schemas.openxmlformats.org/officeDocument/2006/relationships/image" Target="../media/image129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09.wmf"/><Relationship Id="rId5" Type="http://schemas.openxmlformats.org/officeDocument/2006/relationships/image" Target="../media/image128.wmf"/><Relationship Id="rId10" Type="http://schemas.openxmlformats.org/officeDocument/2006/relationships/image" Target="../media/image131.wmf"/><Relationship Id="rId4" Type="http://schemas.openxmlformats.org/officeDocument/2006/relationships/image" Target="../media/image108.wmf"/><Relationship Id="rId9" Type="http://schemas.openxmlformats.org/officeDocument/2006/relationships/image" Target="../media/image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i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i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i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B5BAC71-CDE0-469F-8287-182B2974A445}" type="slidenum">
              <a:rPr kumimoji="0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fld>
            <a:endParaRPr lang="en-US" altLang="zh-CN" sz="1200" i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21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sym typeface="+mn-ea"/>
              </a:rPr>
              <a:t>The polyphase structures are often used in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multirate digital signal processing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applications for computation efficient realizations.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30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31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861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8611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F00E45AF-C802-41A5-B72D-D22933CBF46E}" type="slidenum">
              <a:rPr lang="en-US" altLang="zh-CN" i="0" smtClean="0"/>
              <a:t>32</a:t>
            </a:fld>
            <a:endParaRPr lang="en-US" altLang="zh-CN" i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34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C9CD5-16A7-44F4-A872-22FF5438D738}" type="slidenum">
              <a:rPr lang="zh-CN" altLang="zh-CN" smtClean="0"/>
              <a:t>51</a:t>
            </a:fld>
            <a:endParaRPr lang="zh-CN" altLang="zh-CN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4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7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8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9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10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13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14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/>
          <a:lstStyle/>
          <a:p>
            <a:pPr lvl="0"/>
            <a:endParaRPr lang="en-US" altLang="zh-CN" dirty="0">
              <a:latin typeface="Arial" panose="020B0604020202020204" pitchFamily="34" charset="0"/>
            </a:endParaRPr>
          </a:p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latin typeface="Arial" panose="020B0604020202020204" pitchFamily="34" charset="0"/>
              </a:rPr>
              <a:t>20</a:t>
            </a:fld>
            <a:endParaRPr lang="en-US" altLang="zh-CN" sz="12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60EDC14-3157-40EF-961C-C667A4BD44A5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E1459CB3-CFF9-4B53-8EB6-AD8C3B2D2579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5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9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0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339F68D7-E191-4519-913F-B7E801205A76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9ADC0D25-857B-4676-8EEF-E8E3630E0A87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82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83" name="Picture 8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03613" y="1628775"/>
            <a:ext cx="8688387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Freeform 94"/>
          <p:cNvSpPr/>
          <p:nvPr userDrawn="1"/>
        </p:nvSpPr>
        <p:spPr bwMode="gray">
          <a:xfrm>
            <a:off x="0" y="0"/>
            <a:ext cx="3961883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标题占位符 6"/>
          <p:cNvSpPr/>
          <p:nvPr userDrawn="1"/>
        </p:nvSpPr>
        <p:spPr bwMode="auto">
          <a:xfrm>
            <a:off x="609600" y="2133600"/>
            <a:ext cx="10971213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5365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0ADE4DD6-8549-4C10-AA15-0B47F29A0F02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BBA0CBC4-334C-494F-95CE-1088FD443CF7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367" name="Object 35"/>
          <p:cNvGraphicFramePr>
            <a:graphicFrameLocks noChangeAspect="1"/>
          </p:cNvGraphicFramePr>
          <p:nvPr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通信与信息工程学院</a:t>
            </a:r>
          </a:p>
        </p:txBody>
      </p:sp>
      <p:pic>
        <p:nvPicPr>
          <p:cNvPr id="15371" name="Picture 14" descr="未命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2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A16CC229-C2F3-4E9A-A2E9-D5D53DF6A8DC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5374" name="Object 36"/>
          <p:cNvGraphicFramePr>
            <a:graphicFrameLocks noChangeAspect="1"/>
          </p:cNvGraphicFramePr>
          <p:nvPr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>
                <a:latin typeface="Comic Sans MS" panose="030F0702030302020204" pitchFamily="66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F1D9757-E7C1-4AE8-9639-D49CE9F4839D}" type="slidenum">
              <a:rPr kumimoji="0" lang="zh-CN" altLang="en-US" sz="14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6389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6AAF097-ADC7-4B3C-8B5A-1A9983D35125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F336339F-9BAF-4529-94A7-C6B554C43584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1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395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6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2EA2DDED-736E-4C58-8445-A4E0F05B1758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69DB1FC5-6B76-4175-92A5-EBD2D475DB72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98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9" name="Picture 8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03613" y="1628775"/>
            <a:ext cx="8688387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Freeform 94"/>
          <p:cNvSpPr/>
          <p:nvPr userDrawn="1"/>
        </p:nvSpPr>
        <p:spPr bwMode="gray">
          <a:xfrm>
            <a:off x="0" y="0"/>
            <a:ext cx="3961883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标题占位符 6"/>
          <p:cNvSpPr/>
          <p:nvPr userDrawn="1"/>
        </p:nvSpPr>
        <p:spPr bwMode="auto">
          <a:xfrm>
            <a:off x="609600" y="2133600"/>
            <a:ext cx="10971213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7413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CC96736-6C0F-4E93-8E97-53DD160AB573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A4101068-D7BC-4749-BEF6-A1857835CF33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15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19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20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C77E1782-15EF-4C17-B9FF-B3282D55CE71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94738AD7-2831-4FB0-B69B-D34864D4715A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22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7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665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85BA5D1-5137-41F4-BAF5-9096EC40AAEF}" type="datetimeFigureOut"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zh-CN" altLang="en-US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>
                <a:latin typeface="Comic Sans MS" panose="030F0702030302020204" pitchFamily="66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DC2061-A759-4DE8-AAFD-74B5738D4C0A}" type="slidenum">
              <a:rPr kumimoji="0" lang="zh-CN" alt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9461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4F8FABDD-552B-4636-B4C4-73A49407FEE5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B11CC87E-40F2-4314-A183-F828BDB22CB2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63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67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8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50061ABA-5131-4A9D-B918-20A1A04389C2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9A91304F-609F-499A-8B4B-767684949479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9470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CE88EF-EE69-47AF-A573-64414BF1D4ED}" type="datetimeFigureOut">
              <a:rPr kumimoji="0" lang="zh-CN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zh-CN" altLang="en-US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>
                <a:latin typeface="Comic Sans MS" panose="030F0702030302020204" pitchFamily="66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585A18-6DBF-45E5-B507-AF35AA00D858}" type="slidenum">
              <a:rPr kumimoji="0" lang="zh-CN" alt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20485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B55666F1-0157-4430-8ACE-EA0A67493173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462AB672-C618-4FFB-A5F7-D9DDA8B9AC36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48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491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2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9A855E5E-150F-4799-B0AE-EF066AE83EE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5865A07-3891-4C48-BFBA-03A2E090A902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49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>
                <a:latin typeface="Comic Sans MS" panose="030F0702030302020204" pitchFamily="66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7F8B8E5-3A39-4C1C-AF5E-3E9389B12D09}" type="slidenum">
              <a:rPr kumimoji="0" lang="zh-CN" alt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215" y="838200"/>
            <a:ext cx="10361851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215" y="210185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704727" y="21018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704727" y="42354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8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33895-7C93-4DD1-93AC-1218E51CE97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9A855E5E-150F-4799-B0AE-EF066AE83EE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5865A07-3891-4C48-BFBA-03A2E090A902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3" y="2130432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65D23C-0D61-4C22-887F-7CF480C72D08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65D23C-0D61-4C22-887F-7CF480C72D08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65D23C-0D61-4C22-887F-7CF480C72D08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23557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1DF35292-82FD-4EBC-B13F-1F8568B7BF16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BEFD99A0-79DB-4717-BBFB-6231D2987E40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59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563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4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1B494C9-F97E-4324-B519-967AF88C0E4A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8E2E0CC2-D76C-4DEB-B65C-48051E81A364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566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9825" y="6237288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54F8D1B-0BB0-46EB-94F5-743C113A45CE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3" y="2130432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B7657B-32BD-498A-AFDC-B862F9EE509B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B7657B-32BD-498A-AFDC-B862F9EE509B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B7657B-32BD-498A-AFDC-B862F9EE509B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8197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9947C57B-9E6A-4547-BF61-3D15DF1741B5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860C01EE-41C1-4BA5-82D3-40F7E7BA44ED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199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203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4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0A45EE0A-27BD-415B-AE52-2A07CFD12F50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53A49CF3-C1BA-495C-98F8-FF5C28B49E3C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206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6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59825" y="6237288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EE5B2A-D2C5-4C70-BAF3-B70EA1423024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9221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D0162B73-A49E-4FE3-90DA-0E0CAA484BF5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52532160-1BDE-4FAE-83BC-D3E7FF42DAC1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23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7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8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64FEA454-07F9-45FB-96F4-3DADB8CFF62A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5E31891F-4B12-4950-9A6B-2CA897BAD7E7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30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215" y="838200"/>
            <a:ext cx="10361851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215" y="210185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704727" y="21018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704727" y="4235450"/>
            <a:ext cx="5079339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8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188C77B-4F64-406F-91EC-1A8E2A3D575D}" type="slidenum">
              <a:rPr kumimoji="0" lang="zh-CN" alt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0245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994053DF-ED66-4EFC-B362-476277E169F8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6DA536D4-7998-4641-8AD9-9AC010273F68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51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52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0942D13A-C565-4179-851B-C138C0922009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65A59ED2-F556-4549-B6AF-DAEEE5EFA5F4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5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215" y="838200"/>
            <a:ext cx="10361851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215" y="210185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4727" y="210185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92502F-44A3-4EA1-ABE2-56EDC0B05B1B}" type="slidenum">
              <a:rPr kumimoji="0" lang="zh-CN" altLang="en-US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1269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B2B7846-E65A-460B-965F-C3DB6230C1BD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E800387-5169-4564-AFEB-8BA7CC5606E8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271" name="Object 35"/>
          <p:cNvGraphicFramePr>
            <a:graphicFrameLocks noChangeAspect="1"/>
          </p:cNvGraphicFramePr>
          <p:nvPr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  <p:pic>
        <p:nvPicPr>
          <p:cNvPr id="11275" name="Picture 14" descr="未命名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6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9966C8E-B0DF-4F60-B68C-EF332CF86C45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278" name="Object 36"/>
          <p:cNvGraphicFramePr>
            <a:graphicFrameLocks noChangeAspect="1"/>
          </p:cNvGraphicFramePr>
          <p:nvPr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9" name="Picture 8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03613" y="1628775"/>
            <a:ext cx="8688387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Freeform 94"/>
          <p:cNvSpPr/>
          <p:nvPr/>
        </p:nvSpPr>
        <p:spPr bwMode="gray">
          <a:xfrm>
            <a:off x="0" y="0"/>
            <a:ext cx="3961883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标题占位符 6"/>
          <p:cNvSpPr/>
          <p:nvPr/>
        </p:nvSpPr>
        <p:spPr bwMode="auto">
          <a:xfrm>
            <a:off x="609600" y="2133600"/>
            <a:ext cx="10971213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3317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26F498D2-3B10-4F21-8344-7C97C5D42578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174D3A38-6191-4A78-BB0C-CA433A034A6E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19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23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24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9C53259-689E-49F5-9DEC-DE6B3E99DD4A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326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2" name="Rectangle 1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20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i="1">
                <a:latin typeface="Comic Sans MS" panose="030F0702030302020204" pitchFamily="66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3BE9D9-970A-4536-B9F9-E897D8BF0D30}" type="slidenum">
              <a:rPr kumimoji="0" lang="zh-CN" altLang="en-US" sz="14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1.bin"/><Relationship Id="rId5" Type="http://schemas.openxmlformats.org/officeDocument/2006/relationships/vmlDrawing" Target="../drawings/vmlDrawing6.vml"/><Relationship Id="rId4" Type="http://schemas.openxmlformats.org/officeDocument/2006/relationships/theme" Target="../theme/theme2.xml"/><Relationship Id="rId9" Type="http://schemas.openxmlformats.org/officeDocument/2006/relationships/oleObject" Target="../embeddings/oleObject1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slideLayout" Target="../slideLayouts/slideLayout13.xml"/><Relationship Id="rId7" Type="http://schemas.openxmlformats.org/officeDocument/2006/relationships/vmlDrawing" Target="../drawings/vmlDrawing10.v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11" Type="http://schemas.openxmlformats.org/officeDocument/2006/relationships/oleObject" Target="../embeddings/oleObject20.bin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vmlDrawing" Target="../drawings/vmlDrawing15.vml"/><Relationship Id="rId5" Type="http://schemas.openxmlformats.org/officeDocument/2006/relationships/theme" Target="../theme/theme4.xml"/><Relationship Id="rId10" Type="http://schemas.openxmlformats.org/officeDocument/2006/relationships/oleObject" Target="../embeddings/oleObject30.bin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029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016BCEA-4E29-40C5-9D9B-F6378E344A8F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6B4173EE-3D7A-4387-B4C5-FAE4E52D37CB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r:id="rId10" imgW="5664200" imgH="3327400" progId="">
                  <p:embed/>
                </p:oleObj>
              </mc:Choice>
              <mc:Fallback>
                <p:oleObj r:id="rId10" imgW="5664200" imgH="332740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5" name="Picture 14" descr="未命名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A54A1EC1-C77E-48EA-9C17-1216939526D4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B7A83C9-133E-4FF3-A11B-5C1E382FA21C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13" imgW="5664200" imgH="3327400" progId="">
                  <p:embed/>
                </p:oleObj>
              </mc:Choice>
              <mc:Fallback>
                <p:oleObj r:id="rId13" imgW="5664200" imgH="33274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121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0" name="Rectangle 1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0813" cy="4906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B7657B-32BD-498A-AFDC-B862F9EE509B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2053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28F201BA-0AA5-4A36-B5C9-9FD4985C646B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DF001F83-9A52-479D-B6BB-9E6B236D6F2D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9" name="Picture 14" descr="未命名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D3571D6D-F69A-42DC-ABF6-31FFEF5C8836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9" imgW="5664200" imgH="3327400" progId="">
                  <p:embed/>
                </p:oleObj>
              </mc:Choice>
              <mc:Fallback>
                <p:oleObj r:id="rId9" imgW="5664200" imgH="33274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121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64" name="Rectangle 1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0813" cy="4906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 i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FC00FF-DA11-45B9-A565-D99B1AD83C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3077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BF10046D-D3C7-4446-B203-BFAAC4CD3775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91A92A6C-9D66-4FFF-B74F-F4E84390F75B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9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8" imgW="5664200" imgH="3327400" progId="">
                  <p:embed/>
                </p:oleObj>
              </mc:Choice>
              <mc:Fallback>
                <p:oleObj r:id="rId8" imgW="5664200" imgH="3327400" progId="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83" name="Picture 14" descr="未命名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82E43A8-1537-4424-811E-24B9B3C7B99A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0F05AD54-98A7-4579-93E7-4B4F2F8EB81E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86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11" imgW="5664200" imgH="3327400" progId="">
                  <p:embed/>
                </p:oleObj>
              </mc:Choice>
              <mc:Fallback>
                <p:oleObj r:id="rId11" imgW="5664200" imgH="3327400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121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88" name="Rectangle 1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0813" cy="4906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400" i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0DF47F-0F00-4EAE-9CAB-4F331AA2A3FC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 i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CB486B-B5ED-4BA4-99C3-667D35B3B7DD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4101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5407116F-8B8C-41A6-B91D-F8C5AD160724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CA2F5351-0278-4823-AEF4-54378AFBD8CD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3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r:id="rId7" imgW="5664200" imgH="3327400" progId="">
                  <p:embed/>
                </p:oleObj>
              </mc:Choice>
              <mc:Fallback>
                <p:oleObj r:id="rId7" imgW="5664200" imgH="3327400" progId="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7" name="Picture 14" descr="未命名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34613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3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D141CCDE-5161-4EA9-9DF3-1AE176B9C677}" type="slidenum">
              <a:rPr kumimoji="0" lang="en-US" altLang="zh-CN" sz="1300" b="1" i="1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0F055B2-6E6A-402C-A00C-12A4D8C58401}" type="datetime1">
              <a:rPr kumimoji="0" lang="zh-CN" altLang="en-US" sz="1800" b="1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2023/5/8</a:t>
            </a:fld>
            <a:endParaRPr kumimoji="0" lang="en-US" altLang="zh-CN" sz="1800" b="1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10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r:id="rId10" imgW="5664200" imgH="3327400" progId="">
                  <p:embed/>
                </p:oleObj>
              </mc:Choice>
              <mc:Fallback>
                <p:oleObj r:id="rId10" imgW="5664200" imgH="3327400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1213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12" name="Rectangle 1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0813" cy="4906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65D23C-0D61-4C22-887F-7CF480C72D08}" type="slidenum">
              <a:rPr kumimoji="0" lang="zh-CN" altLang="zh-CN" sz="14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i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7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emf"/><Relationship Id="rId5" Type="http://schemas.openxmlformats.org/officeDocument/2006/relationships/image" Target="../media/image33.wmf"/><Relationship Id="rId4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.wmf"/><Relationship Id="rId11" Type="http://schemas.openxmlformats.org/officeDocument/2006/relationships/image" Target="../media/image34.e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33.w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4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1.emf"/><Relationship Id="rId5" Type="http://schemas.openxmlformats.org/officeDocument/2006/relationships/image" Target="../media/image50.wmf"/><Relationship Id="rId4" Type="http://schemas.openxmlformats.org/officeDocument/2006/relationships/oleObject" Target="../embeddings/oleObject8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9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6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74.wmf"/><Relationship Id="rId26" Type="http://schemas.openxmlformats.org/officeDocument/2006/relationships/image" Target="../media/image78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3.bin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77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79.wmf"/><Relationship Id="rId10" Type="http://schemas.openxmlformats.org/officeDocument/2006/relationships/oleObject" Target="../embeddings/oleObject111.bin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0.bin"/><Relationship Id="rId14" Type="http://schemas.openxmlformats.org/officeDocument/2006/relationships/oleObject" Target="../embeddings/oleObject115.bin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1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80.wmf"/><Relationship Id="rId10" Type="http://schemas.openxmlformats.org/officeDocument/2006/relationships/image" Target="../media/image83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8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87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1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86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8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5.png"/><Relationship Id="rId4" Type="http://schemas.openxmlformats.org/officeDocument/2006/relationships/image" Target="../media/image9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9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99.png"/><Relationship Id="rId4" Type="http://schemas.openxmlformats.org/officeDocument/2006/relationships/image" Target="../media/image9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0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104.png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7.png"/><Relationship Id="rId5" Type="http://schemas.openxmlformats.org/officeDocument/2006/relationships/image" Target="../media/image106.emf"/><Relationship Id="rId10" Type="http://schemas.openxmlformats.org/officeDocument/2006/relationships/image" Target="../media/image103.w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3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42.bin"/><Relationship Id="rId18" Type="http://schemas.openxmlformats.org/officeDocument/2006/relationships/oleObject" Target="../embeddings/oleObject145.bin"/><Relationship Id="rId26" Type="http://schemas.openxmlformats.org/officeDocument/2006/relationships/oleObject" Target="../embeddings/oleObject150.bin"/><Relationship Id="rId3" Type="http://schemas.openxmlformats.org/officeDocument/2006/relationships/oleObject" Target="../embeddings/oleObject136.bin"/><Relationship Id="rId21" Type="http://schemas.openxmlformats.org/officeDocument/2006/relationships/image" Target="../media/image113.w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44.bin"/><Relationship Id="rId25" Type="http://schemas.openxmlformats.org/officeDocument/2006/relationships/image" Target="../media/image115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6.wmf"/><Relationship Id="rId20" Type="http://schemas.openxmlformats.org/officeDocument/2006/relationships/oleObject" Target="../embeddings/oleObject147.bin"/><Relationship Id="rId29" Type="http://schemas.openxmlformats.org/officeDocument/2006/relationships/image" Target="../media/image116.wmf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41.bin"/><Relationship Id="rId24" Type="http://schemas.openxmlformats.org/officeDocument/2006/relationships/oleObject" Target="../embeddings/oleObject149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3.bin"/><Relationship Id="rId23" Type="http://schemas.openxmlformats.org/officeDocument/2006/relationships/image" Target="../media/image114.wmf"/><Relationship Id="rId28" Type="http://schemas.openxmlformats.org/officeDocument/2006/relationships/oleObject" Target="../embeddings/oleObject151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12.wmf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57.bin"/><Relationship Id="rId18" Type="http://schemas.openxmlformats.org/officeDocument/2006/relationships/oleObject" Target="../embeddings/oleObject160.bin"/><Relationship Id="rId26" Type="http://schemas.openxmlformats.org/officeDocument/2006/relationships/image" Target="../media/image8.wmf"/><Relationship Id="rId3" Type="http://schemas.openxmlformats.org/officeDocument/2006/relationships/oleObject" Target="../embeddings/oleObject152.bin"/><Relationship Id="rId21" Type="http://schemas.openxmlformats.org/officeDocument/2006/relationships/image" Target="../media/image123.wmf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08.wmf"/><Relationship Id="rId17" Type="http://schemas.openxmlformats.org/officeDocument/2006/relationships/image" Target="../media/image121.wmf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53.bin"/><Relationship Id="rId15" Type="http://schemas.openxmlformats.org/officeDocument/2006/relationships/image" Target="../media/image120.wmf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25.wmf"/><Relationship Id="rId10" Type="http://schemas.openxmlformats.org/officeDocument/2006/relationships/image" Target="../media/image6.wmf"/><Relationship Id="rId19" Type="http://schemas.openxmlformats.org/officeDocument/2006/relationships/image" Target="../media/image122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55.bin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2.bin"/><Relationship Id="rId27" Type="http://schemas.openxmlformats.org/officeDocument/2006/relationships/oleObject" Target="../embeddings/oleObject16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28.wmf"/><Relationship Id="rId18" Type="http://schemas.openxmlformats.org/officeDocument/2006/relationships/oleObject" Target="../embeddings/oleObject174.bin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8.bin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29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73.bin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31.wmf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177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69.bin"/><Relationship Id="rId14" Type="http://schemas.openxmlformats.org/officeDocument/2006/relationships/oleObject" Target="../embeddings/oleObject172.bin"/><Relationship Id="rId22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7" Type="http://schemas.openxmlformats.org/officeDocument/2006/relationships/image" Target="../media/image13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3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35.wmf"/><Relationship Id="rId9" Type="http://schemas.openxmlformats.org/officeDocument/2006/relationships/image" Target="../media/image1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7" Type="http://schemas.openxmlformats.org/officeDocument/2006/relationships/image" Target="../media/image14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3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43.png"/><Relationship Id="rId4" Type="http://schemas.openxmlformats.org/officeDocument/2006/relationships/image" Target="../media/image14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44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4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1.bin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50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1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46.bin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39.bin"/><Relationship Id="rId24" Type="http://schemas.openxmlformats.org/officeDocument/2006/relationships/oleObject" Target="../embeddings/oleObject48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42.bin"/><Relationship Id="rId23" Type="http://schemas.openxmlformats.org/officeDocument/2006/relationships/image" Target="../media/image12.wmf"/><Relationship Id="rId28" Type="http://schemas.openxmlformats.org/officeDocument/2006/relationships/image" Target="../media/image13.wmf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5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8.wmf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47.bin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.bin"/><Relationship Id="rId18" Type="http://schemas.openxmlformats.org/officeDocument/2006/relationships/oleObject" Target="../embeddings/oleObject61.bin"/><Relationship Id="rId26" Type="http://schemas.openxmlformats.org/officeDocument/2006/relationships/image" Target="../media/image22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0.wmf"/><Relationship Id="rId34" Type="http://schemas.openxmlformats.org/officeDocument/2006/relationships/image" Target="../media/image25.wmf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65.bin"/><Relationship Id="rId33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23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7.bin"/><Relationship Id="rId24" Type="http://schemas.openxmlformats.org/officeDocument/2006/relationships/oleObject" Target="../embeddings/oleObject64.bin"/><Relationship Id="rId32" Type="http://schemas.openxmlformats.org/officeDocument/2006/relationships/oleObject" Target="../embeddings/oleObject69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59.bin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67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8.wmf"/><Relationship Id="rId31" Type="http://schemas.openxmlformats.org/officeDocument/2006/relationships/image" Target="../media/image2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16.wmf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63.bin"/><Relationship Id="rId27" Type="http://schemas.openxmlformats.org/officeDocument/2006/relationships/oleObject" Target="../embeddings/oleObject66.bin"/><Relationship Id="rId30" Type="http://schemas.openxmlformats.org/officeDocument/2006/relationships/oleObject" Target="../embeddings/oleObject68.bin"/><Relationship Id="rId8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7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/>
          <p:nvPr/>
        </p:nvSpPr>
        <p:spPr>
          <a:xfrm>
            <a:off x="3575050" y="2479040"/>
            <a:ext cx="31508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Chapter 8</a:t>
            </a:r>
          </a:p>
        </p:txBody>
      </p:sp>
      <p:sp>
        <p:nvSpPr>
          <p:cNvPr id="29699" name="TextBox 11"/>
          <p:cNvSpPr txBox="1"/>
          <p:nvPr/>
        </p:nvSpPr>
        <p:spPr>
          <a:xfrm>
            <a:off x="2495550" y="3573780"/>
            <a:ext cx="4967605" cy="736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3600" i="1" dirty="0">
                <a:latin typeface="Times New Roman" panose="02020603050405020304" pitchFamily="18" charset="0"/>
              </a:rPr>
              <a:t>Digital Filter Structures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/>
          <p:nvPr/>
        </p:nvSpPr>
        <p:spPr>
          <a:xfrm>
            <a:off x="155575" y="1366838"/>
            <a:ext cx="10666413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advantages of block diagram representation:</a:t>
            </a:r>
          </a:p>
        </p:txBody>
      </p:sp>
      <p:sp>
        <p:nvSpPr>
          <p:cNvPr id="29" name="Text Box 5"/>
          <p:cNvSpPr txBox="1"/>
          <p:nvPr/>
        </p:nvSpPr>
        <p:spPr>
          <a:xfrm>
            <a:off x="617538" y="2235200"/>
            <a:ext cx="9829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Easy to write down the computational algorithm</a:t>
            </a:r>
          </a:p>
        </p:txBody>
      </p:sp>
      <p:sp>
        <p:nvSpPr>
          <p:cNvPr id="30" name="Text Box 6"/>
          <p:cNvSpPr txBox="1"/>
          <p:nvPr/>
        </p:nvSpPr>
        <p:spPr>
          <a:xfrm>
            <a:off x="617538" y="2997200"/>
            <a:ext cx="11191875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Easy to determination the relation between the input and output</a:t>
            </a:r>
          </a:p>
        </p:txBody>
      </p:sp>
      <p:sp>
        <p:nvSpPr>
          <p:cNvPr id="31" name="Text Box 7"/>
          <p:cNvSpPr txBox="1"/>
          <p:nvPr/>
        </p:nvSpPr>
        <p:spPr>
          <a:xfrm>
            <a:off x="617538" y="3911600"/>
            <a:ext cx="110871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Easy to derive other “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equivalent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” block diagram yielding different algorithms</a:t>
            </a:r>
          </a:p>
        </p:txBody>
      </p:sp>
      <p:sp>
        <p:nvSpPr>
          <p:cNvPr id="32" name="Text Box 8"/>
          <p:cNvSpPr txBox="1"/>
          <p:nvPr/>
        </p:nvSpPr>
        <p:spPr>
          <a:xfrm>
            <a:off x="617538" y="5207000"/>
            <a:ext cx="104140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Easy to determine the hardware requirements</a:t>
            </a:r>
          </a:p>
        </p:txBody>
      </p:sp>
      <p:sp>
        <p:nvSpPr>
          <p:cNvPr id="45063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Block Diagram Representation</a:t>
            </a:r>
          </a:p>
        </p:txBody>
      </p:sp>
      <p:sp>
        <p:nvSpPr>
          <p:cNvPr id="45064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/>
          </p:cNvSpPr>
          <p:nvPr>
            <p:ph idx="1"/>
          </p:nvPr>
        </p:nvSpPr>
        <p:spPr>
          <a:xfrm>
            <a:off x="889000" y="76835"/>
            <a:ext cx="9017000" cy="10591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eaLnBrk="1" hangingPunct="1"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cascaded lattice structure shown below:</a:t>
            </a:r>
          </a:p>
        </p:txBody>
      </p:sp>
      <p:pic>
        <p:nvPicPr>
          <p:cNvPr id="122884" name="Picture 4"/>
          <p:cNvPicPr>
            <a:picLocks noChangeAspect="1"/>
          </p:cNvPicPr>
          <p:nvPr/>
        </p:nvPicPr>
        <p:blipFill>
          <a:blip r:embed="rId2">
            <a:grayscl/>
            <a:lum bright="-39999" contrast="50000"/>
          </a:blip>
          <a:stretch>
            <a:fillRect/>
          </a:stretch>
        </p:blipFill>
        <p:spPr>
          <a:xfrm>
            <a:off x="1739900" y="1136015"/>
            <a:ext cx="7315200" cy="256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590040" y="3796030"/>
            <a:ext cx="76155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400" dirty="0">
                <a:sym typeface="+mn-ea"/>
              </a:rPr>
              <a:t>The output signals of the four adders are given by:</a:t>
            </a:r>
            <a:endParaRPr lang="en-US" altLang="zh-CN" sz="24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            W</a:t>
            </a:r>
            <a:r>
              <a:rPr lang="en-US" altLang="zh-CN" sz="2400" baseline="-25000" dirty="0"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= X - </a:t>
            </a:r>
            <a:r>
              <a:rPr lang="en-US" altLang="zh-CN" sz="2400" dirty="0">
                <a:sym typeface="Symbol" panose="05050102010706020507" pitchFamily="18" charset="2"/>
              </a:rPr>
              <a:t>S</a:t>
            </a:r>
            <a:r>
              <a:rPr lang="en-US" altLang="zh-CN" sz="2400" baseline="-25000" dirty="0">
                <a:sym typeface="Symbol" panose="05050102010706020507" pitchFamily="18" charset="2"/>
              </a:rPr>
              <a:t>2            </a:t>
            </a:r>
            <a:r>
              <a:rPr lang="en-US" altLang="zh-CN" sz="2400" dirty="0">
                <a:sym typeface="+mn-ea"/>
              </a:rPr>
              <a:t>W</a:t>
            </a:r>
            <a:r>
              <a:rPr lang="en-US" altLang="zh-CN" sz="2400" baseline="-25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= W</a:t>
            </a:r>
            <a:r>
              <a:rPr lang="en-US" altLang="zh-CN" sz="2400" baseline="-25000" dirty="0"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 - </a:t>
            </a:r>
            <a:r>
              <a:rPr lang="en-US" altLang="zh-CN" sz="2400" dirty="0">
                <a:sym typeface="Symbol" panose="05050102010706020507" pitchFamily="18" charset="2"/>
              </a:rPr>
              <a:t>S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endParaRPr lang="en-US" altLang="zh-CN" sz="2400" baseline="-25000" dirty="0"/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            W</a:t>
            </a:r>
            <a:r>
              <a:rPr lang="en-US" altLang="zh-CN" sz="2400" baseline="-25000" dirty="0">
                <a:sym typeface="+mn-ea"/>
              </a:rPr>
              <a:t>3</a:t>
            </a:r>
            <a:r>
              <a:rPr lang="en-US" altLang="zh-CN" sz="2400" dirty="0">
                <a:sym typeface="+mn-ea"/>
              </a:rPr>
              <a:t>= S</a:t>
            </a:r>
            <a:r>
              <a:rPr lang="en-US" altLang="zh-CN" sz="2400" baseline="-25000" dirty="0"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 + </a:t>
            </a:r>
            <a:r>
              <a:rPr lang="en-US" altLang="zh-CN" sz="2400" dirty="0">
                <a:sym typeface="Symbol" panose="05050102010706020507" pitchFamily="18" charset="2"/>
              </a:rPr>
              <a:t>W</a:t>
            </a:r>
            <a:r>
              <a:rPr lang="en-US" altLang="zh-CN" sz="2400" baseline="-25000" dirty="0">
                <a:sym typeface="Symbol" panose="05050102010706020507" pitchFamily="18" charset="2"/>
              </a:rPr>
              <a:t>2           </a:t>
            </a:r>
            <a:r>
              <a:rPr lang="en-US" altLang="zh-CN" sz="2400" dirty="0">
                <a:sym typeface="Symbol" panose="05050102010706020507" pitchFamily="18" charset="2"/>
              </a:rPr>
              <a:t>Y= </a:t>
            </a:r>
            <a:r>
              <a:rPr lang="en-US" altLang="zh-CN" sz="2400" dirty="0">
                <a:sym typeface="+mn-ea"/>
              </a:rPr>
              <a:t>W</a:t>
            </a:r>
            <a:r>
              <a:rPr lang="en-US" altLang="zh-CN" sz="2400" baseline="-25000" dirty="0"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 + </a:t>
            </a:r>
            <a:r>
              <a:rPr lang="en-US" altLang="zh-CN" sz="2400" dirty="0">
                <a:sym typeface="Symbol" panose="05050102010706020507" pitchFamily="18" charset="2"/>
              </a:rPr>
              <a:t> S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And      S</a:t>
            </a:r>
            <a:r>
              <a:rPr lang="en-US" altLang="zh-CN" sz="2400" baseline="-25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= z</a:t>
            </a:r>
            <a:r>
              <a:rPr lang="en-US" altLang="zh-CN" sz="2400" baseline="30000" dirty="0">
                <a:sym typeface="+mn-ea"/>
              </a:rPr>
              <a:t>-1 </a:t>
            </a:r>
            <a:r>
              <a:rPr lang="en-US" altLang="zh-CN" sz="2400" dirty="0">
                <a:sym typeface="+mn-ea"/>
              </a:rPr>
              <a:t>W</a:t>
            </a:r>
            <a:r>
              <a:rPr lang="en-US" altLang="zh-CN" sz="2400" baseline="-25000" dirty="0">
                <a:sym typeface="+mn-ea"/>
              </a:rPr>
              <a:t>3          </a:t>
            </a:r>
            <a:r>
              <a:rPr lang="en-US" altLang="zh-CN" sz="2400" dirty="0">
                <a:sym typeface="+mn-ea"/>
              </a:rPr>
              <a:t>S</a:t>
            </a:r>
            <a:r>
              <a:rPr lang="en-US" altLang="zh-CN" sz="2400" baseline="-25000" dirty="0"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= z</a:t>
            </a:r>
            <a:r>
              <a:rPr lang="en-US" altLang="zh-CN" sz="2400" baseline="30000" dirty="0">
                <a:sym typeface="+mn-ea"/>
              </a:rPr>
              <a:t>-1 </a:t>
            </a:r>
            <a:r>
              <a:rPr lang="en-US" altLang="zh-CN" sz="2400" dirty="0">
                <a:sym typeface="+mn-ea"/>
              </a:rPr>
              <a:t>W</a:t>
            </a:r>
            <a:r>
              <a:rPr lang="en-US" altLang="zh-CN" sz="2400" baseline="-25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baseline="-250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9900" y="5512435"/>
            <a:ext cx="7465695" cy="755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3300"/>
                </a:solidFill>
                <a:sym typeface="+mn-ea"/>
              </a:rPr>
              <a:t>So</a:t>
            </a:r>
            <a:r>
              <a:rPr lang="zh-CN" altLang="en-US" sz="2400" dirty="0">
                <a:solidFill>
                  <a:srgbClr val="FF3300"/>
                </a:solidFill>
                <a:sym typeface="+mn-ea"/>
              </a:rPr>
              <a:t>，</a:t>
            </a:r>
            <a:r>
              <a:rPr lang="en-US" altLang="zh-CN" sz="2400" dirty="0">
                <a:solidFill>
                  <a:srgbClr val="FF3300"/>
                </a:solidFill>
                <a:sym typeface="+mn-ea"/>
              </a:rPr>
              <a:t>W</a:t>
            </a:r>
            <a:r>
              <a:rPr lang="en-US" altLang="zh-CN" sz="2400" baseline="-25000" dirty="0">
                <a:solidFill>
                  <a:srgbClr val="FF3300"/>
                </a:solidFill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=X- </a:t>
            </a:r>
            <a:r>
              <a:rPr lang="en-US" altLang="zh-CN" sz="2400" dirty="0"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sym typeface="+mn-ea"/>
              </a:rPr>
              <a:t>z</a:t>
            </a:r>
            <a:r>
              <a:rPr lang="en-US" altLang="zh-CN" sz="2400" baseline="30000" dirty="0">
                <a:sym typeface="+mn-ea"/>
              </a:rPr>
              <a:t>-1 </a:t>
            </a:r>
            <a:r>
              <a:rPr lang="en-US" altLang="zh-CN" sz="2400" dirty="0">
                <a:solidFill>
                  <a:srgbClr val="FF3300"/>
                </a:solidFill>
                <a:sym typeface="+mn-ea"/>
              </a:rPr>
              <a:t>W</a:t>
            </a:r>
            <a:r>
              <a:rPr lang="en-US" altLang="zh-CN" sz="2400" baseline="-25000" dirty="0">
                <a:solidFill>
                  <a:srgbClr val="FF3300"/>
                </a:solidFill>
                <a:sym typeface="+mn-ea"/>
              </a:rPr>
              <a:t>3 </a:t>
            </a:r>
            <a:r>
              <a:rPr lang="en-US" altLang="zh-CN" sz="2400" baseline="-25000" dirty="0">
                <a:sym typeface="+mn-ea"/>
              </a:rPr>
              <a:t>         </a:t>
            </a:r>
            <a:r>
              <a:rPr lang="en-US" altLang="zh-CN" sz="2400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+mn-ea"/>
              </a:rPr>
              <a:t>W</a:t>
            </a:r>
            <a:r>
              <a:rPr lang="en-US" altLang="zh-CN" sz="2400" baseline="-25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= W</a:t>
            </a:r>
            <a:r>
              <a:rPr lang="en-US" altLang="zh-CN" sz="2400" baseline="-25000" dirty="0"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 - </a:t>
            </a:r>
            <a:r>
              <a:rPr lang="en-US" altLang="zh-CN" sz="2400" dirty="0">
                <a:sym typeface="Symbol" panose="05050102010706020507" pitchFamily="18" charset="2"/>
              </a:rPr>
              <a:t> </a:t>
            </a:r>
            <a:r>
              <a:rPr lang="en-US" altLang="zh-CN" sz="2400" dirty="0">
                <a:sym typeface="+mn-ea"/>
              </a:rPr>
              <a:t>z</a:t>
            </a:r>
            <a:r>
              <a:rPr lang="en-US" altLang="zh-CN" sz="2400" baseline="30000" dirty="0">
                <a:sym typeface="+mn-ea"/>
              </a:rPr>
              <a:t>-1 </a:t>
            </a:r>
            <a:r>
              <a:rPr lang="en-US" altLang="zh-CN" sz="2400" dirty="0">
                <a:sym typeface="+mn-ea"/>
              </a:rPr>
              <a:t>W</a:t>
            </a:r>
            <a:r>
              <a:rPr lang="en-US" altLang="zh-CN" sz="2400" baseline="-25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 </a:t>
            </a:r>
            <a:endParaRPr lang="en-US" altLang="zh-CN" sz="2400" baseline="-25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+mn-ea"/>
              </a:rPr>
              <a:t>        W</a:t>
            </a:r>
            <a:r>
              <a:rPr lang="en-US" altLang="zh-CN" sz="2400" baseline="-25000" dirty="0">
                <a:sym typeface="+mn-ea"/>
              </a:rPr>
              <a:t>3</a:t>
            </a:r>
            <a:r>
              <a:rPr lang="en-US" altLang="zh-CN" sz="2400" dirty="0">
                <a:sym typeface="+mn-ea"/>
              </a:rPr>
              <a:t>= z</a:t>
            </a:r>
            <a:r>
              <a:rPr lang="en-US" altLang="zh-CN" sz="2400" baseline="30000" dirty="0">
                <a:sym typeface="+mn-ea"/>
              </a:rPr>
              <a:t>-1 </a:t>
            </a:r>
            <a:r>
              <a:rPr lang="en-US" altLang="zh-CN" sz="2400" dirty="0">
                <a:sym typeface="+mn-ea"/>
              </a:rPr>
              <a:t>W</a:t>
            </a:r>
            <a:r>
              <a:rPr lang="en-US" altLang="zh-CN" sz="2400" baseline="-25000" dirty="0">
                <a:sym typeface="+mn-ea"/>
              </a:rPr>
              <a:t>2</a:t>
            </a:r>
            <a:r>
              <a:rPr lang="en-US" altLang="zh-CN" sz="2400" dirty="0">
                <a:sym typeface="+mn-ea"/>
              </a:rPr>
              <a:t> + </a:t>
            </a:r>
            <a:r>
              <a:rPr lang="en-US" altLang="zh-CN" sz="2400" dirty="0">
                <a:sym typeface="Symbol" panose="05050102010706020507" pitchFamily="18" charset="2"/>
              </a:rPr>
              <a:t>W</a:t>
            </a:r>
            <a:r>
              <a:rPr lang="en-US" altLang="zh-CN" sz="2400" baseline="-25000" dirty="0">
                <a:sym typeface="Symbol" panose="05050102010706020507" pitchFamily="18" charset="2"/>
              </a:rPr>
              <a:t>2       </a:t>
            </a:r>
            <a:r>
              <a:rPr lang="en-US" altLang="zh-CN" sz="2400" dirty="0">
                <a:sym typeface="Symbol" panose="05050102010706020507" pitchFamily="18" charset="2"/>
              </a:rPr>
              <a:t>Y= </a:t>
            </a:r>
            <a:r>
              <a:rPr lang="en-US" altLang="zh-CN" sz="2400" dirty="0">
                <a:solidFill>
                  <a:srgbClr val="FF3300"/>
                </a:solidFill>
                <a:sym typeface="+mn-ea"/>
              </a:rPr>
              <a:t>W</a:t>
            </a:r>
            <a:r>
              <a:rPr lang="en-US" altLang="zh-CN" sz="2400" baseline="-25000" dirty="0">
                <a:solidFill>
                  <a:srgbClr val="FF3300"/>
                </a:solidFill>
                <a:sym typeface="+mn-ea"/>
              </a:rPr>
              <a:t>1</a:t>
            </a:r>
            <a:r>
              <a:rPr lang="en-US" altLang="zh-CN" sz="2400" dirty="0">
                <a:sym typeface="+mn-ea"/>
              </a:rPr>
              <a:t> + </a:t>
            </a:r>
            <a:r>
              <a:rPr lang="en-US" altLang="zh-CN" sz="2400" dirty="0">
                <a:sym typeface="Symbol" panose="05050102010706020507" pitchFamily="18" charset="2"/>
              </a:rPr>
              <a:t> </a:t>
            </a:r>
            <a:r>
              <a:rPr lang="en-US" altLang="zh-CN" sz="2400" dirty="0">
                <a:sym typeface="+mn-ea"/>
              </a:rPr>
              <a:t>z</a:t>
            </a:r>
            <a:r>
              <a:rPr lang="en-US" altLang="zh-CN" sz="2400" baseline="30000" dirty="0">
                <a:sym typeface="+mn-ea"/>
              </a:rPr>
              <a:t>-1</a:t>
            </a:r>
            <a:r>
              <a:rPr lang="en-US" altLang="zh-CN" sz="2400" baseline="30000" dirty="0">
                <a:solidFill>
                  <a:srgbClr val="FF33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sym typeface="+mn-ea"/>
              </a:rPr>
              <a:t>W</a:t>
            </a:r>
            <a:r>
              <a:rPr lang="en-US" altLang="zh-CN" sz="2400" baseline="-25000" dirty="0">
                <a:solidFill>
                  <a:srgbClr val="FF3300"/>
                </a:solidFill>
                <a:sym typeface="+mn-ea"/>
              </a:rPr>
              <a:t>3</a:t>
            </a:r>
            <a:r>
              <a:rPr lang="en-US" altLang="zh-CN" sz="2400" dirty="0">
                <a:solidFill>
                  <a:srgbClr val="FF3300"/>
                </a:solidFill>
                <a:sym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/>
          </p:cNvSpPr>
          <p:nvPr>
            <p:ph idx="1"/>
          </p:nvPr>
        </p:nvSpPr>
        <p:spPr>
          <a:xfrm>
            <a:off x="2040890" y="551180"/>
            <a:ext cx="7649210" cy="15843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second and third equation we get: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	</a:t>
            </a:r>
            <a:r>
              <a:rPr lang="en-US" altLang="zh-CN" i="1" dirty="0">
                <a:solidFill>
                  <a:srgbClr val="000000"/>
                </a:solidFill>
              </a:rPr>
              <a:t>W</a:t>
            </a:r>
            <a:r>
              <a:rPr lang="en-US" altLang="zh-CN" i="1" baseline="-25000" dirty="0">
                <a:solidFill>
                  <a:srgbClr val="000000"/>
                </a:solidFill>
              </a:rPr>
              <a:t>2</a:t>
            </a:r>
            <a:r>
              <a:rPr lang="en-US" altLang="zh-CN" i="1" dirty="0">
                <a:solidFill>
                  <a:srgbClr val="000000"/>
                </a:solidFill>
              </a:rPr>
              <a:t>= W</a:t>
            </a:r>
            <a:r>
              <a:rPr lang="en-US" altLang="zh-CN" i="1" baseline="-25000" dirty="0">
                <a:solidFill>
                  <a:srgbClr val="000000"/>
                </a:solidFill>
              </a:rPr>
              <a:t>1</a:t>
            </a:r>
            <a:r>
              <a:rPr lang="en-US" altLang="zh-CN" i="1" dirty="0">
                <a:solidFill>
                  <a:srgbClr val="000000"/>
                </a:solidFill>
              </a:rPr>
              <a:t> /(1+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 </a:t>
            </a:r>
            <a:r>
              <a:rPr lang="en-US" altLang="zh-CN" i="1" dirty="0">
                <a:solidFill>
                  <a:srgbClr val="000000"/>
                </a:solidFill>
              </a:rPr>
              <a:t>z</a:t>
            </a:r>
            <a:r>
              <a:rPr lang="en-US" altLang="zh-CN" i="1" baseline="30000" dirty="0">
                <a:solidFill>
                  <a:srgbClr val="000000"/>
                </a:solidFill>
              </a:rPr>
              <a:t>-1</a:t>
            </a:r>
            <a:r>
              <a:rPr lang="en-US" altLang="zh-CN" i="1" dirty="0">
                <a:solidFill>
                  <a:srgbClr val="000000"/>
                </a:solidFill>
              </a:rPr>
              <a:t> )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W</a:t>
            </a:r>
            <a:r>
              <a:rPr lang="en-US" altLang="zh-CN" i="1" baseline="-25000" dirty="0">
                <a:solidFill>
                  <a:srgbClr val="000000"/>
                </a:solidFill>
              </a:rPr>
              <a:t>3</a:t>
            </a:r>
            <a:r>
              <a:rPr lang="en-US" altLang="zh-CN" i="1" dirty="0">
                <a:solidFill>
                  <a:srgbClr val="000000"/>
                </a:solidFill>
              </a:rPr>
              <a:t>=(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 + </a:t>
            </a:r>
            <a:r>
              <a:rPr lang="en-US" altLang="zh-CN" i="1" dirty="0">
                <a:solidFill>
                  <a:srgbClr val="000000"/>
                </a:solidFill>
              </a:rPr>
              <a:t>z</a:t>
            </a:r>
            <a:r>
              <a:rPr lang="en-US" altLang="zh-CN" i="1" baseline="30000" dirty="0">
                <a:solidFill>
                  <a:srgbClr val="000000"/>
                </a:solidFill>
              </a:rPr>
              <a:t>-1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)W</a:t>
            </a:r>
            <a:r>
              <a:rPr lang="en-US" altLang="zh-CN" i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these equations we get: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856038" y="2135188"/>
          <a:ext cx="24479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r:id="rId3" imgW="2171700" imgH="863600" progId="Equation.3">
                  <p:embed/>
                </p:oleObj>
              </mc:Choice>
              <mc:Fallback>
                <p:oleObj r:id="rId3" imgW="2171700" imgH="863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6038" y="2135188"/>
                        <a:ext cx="244792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57" name="Group 5"/>
          <p:cNvGrpSpPr/>
          <p:nvPr/>
        </p:nvGrpSpPr>
        <p:grpSpPr>
          <a:xfrm>
            <a:off x="3141663" y="3860800"/>
            <a:ext cx="6159500" cy="558800"/>
            <a:chOff x="1008" y="2256"/>
            <a:chExt cx="3880" cy="352"/>
          </a:xfrm>
        </p:grpSpPr>
        <p:graphicFrame>
          <p:nvGraphicFramePr>
            <p:cNvPr id="49160" name="Object 6"/>
            <p:cNvGraphicFramePr>
              <a:graphicFrameLocks noChangeAspect="1"/>
            </p:cNvGraphicFramePr>
            <p:nvPr/>
          </p:nvGraphicFramePr>
          <p:xfrm>
            <a:off x="1008" y="2256"/>
            <a:ext cx="184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4" r:id="rId5" imgW="2921000" imgH="558800" progId="Equation.3">
                    <p:embed/>
                  </p:oleObj>
                </mc:Choice>
                <mc:Fallback>
                  <p:oleObj r:id="rId5" imgW="2921000" imgH="558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8" y="2256"/>
                          <a:ext cx="184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1" name="Object 7"/>
            <p:cNvGraphicFramePr>
              <a:graphicFrameLocks noChangeAspect="1"/>
            </p:cNvGraphicFramePr>
            <p:nvPr/>
          </p:nvGraphicFramePr>
          <p:xfrm>
            <a:off x="3072" y="2256"/>
            <a:ext cx="181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5" r:id="rId7" imgW="2882900" imgH="558800" progId="Equation.3">
                    <p:embed/>
                  </p:oleObj>
                </mc:Choice>
                <mc:Fallback>
                  <p:oleObj r:id="rId7" imgW="2882900" imgH="5588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72" y="2256"/>
                          <a:ext cx="1816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3141663" y="5103813"/>
          <a:ext cx="5702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r:id="rId9" imgW="5702300" imgH="1104900" progId="Equation.3">
                  <p:embed/>
                </p:oleObj>
              </mc:Choice>
              <mc:Fallback>
                <p:oleObj r:id="rId9" imgW="5702300" imgH="1104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1663" y="5103813"/>
                        <a:ext cx="57023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Text Box 9"/>
          <p:cNvSpPr txBox="1"/>
          <p:nvPr/>
        </p:nvSpPr>
        <p:spPr>
          <a:xfrm>
            <a:off x="2285048" y="4520565"/>
            <a:ext cx="7315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l" eaLnBrk="1" hangingPunct="1">
              <a:spcBef>
                <a:spcPct val="20000"/>
              </a:spcBef>
              <a:buClrTx/>
              <a:buSzTx/>
              <a:buFontTx/>
            </a:pP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finally arrive at:</a:t>
            </a:r>
          </a:p>
        </p:txBody>
      </p:sp>
      <p:sp>
        <p:nvSpPr>
          <p:cNvPr id="125962" name="Text Box 10"/>
          <p:cNvSpPr txBox="1"/>
          <p:nvPr/>
        </p:nvSpPr>
        <p:spPr>
          <a:xfrm>
            <a:off x="2285048" y="3106738"/>
            <a:ext cx="762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l" eaLnBrk="1" hangingPunct="1">
              <a:buClrTx/>
              <a:buSzTx/>
              <a:buFontTx/>
            </a:pPr>
            <a:r>
              <a:rPr lang="zh-CN" altLang="en-US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 above equation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61" grpId="0"/>
      <p:bldP spid="1259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Delay-Free Loop</a:t>
            </a:r>
          </a:p>
        </p:txBody>
      </p:sp>
      <p:sp>
        <p:nvSpPr>
          <p:cNvPr id="50179" name="Text Box 20"/>
          <p:cNvSpPr txBox="1"/>
          <p:nvPr/>
        </p:nvSpPr>
        <p:spPr>
          <a:xfrm>
            <a:off x="304800" y="1225550"/>
            <a:ext cx="97520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Delay-Free Loop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Problem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12813" y="5543550"/>
            <a:ext cx="10414000" cy="584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 y[n] depends on y[n] itself.  Physically impossible !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544513" y="4724400"/>
          <a:ext cx="5145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4" imgW="1993900" imgH="254000" progId="Equation.DSMT4">
                  <p:embed/>
                </p:oleObj>
              </mc:Choice>
              <mc:Fallback>
                <p:oleObj r:id="rId4" imgW="1993900" imgH="254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4513" y="4724400"/>
                        <a:ext cx="5145087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0" y="2060575"/>
            <a:ext cx="5437188" cy="229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3" name="任意多边形 8"/>
          <p:cNvSpPr/>
          <p:nvPr/>
        </p:nvSpPr>
        <p:spPr>
          <a:xfrm>
            <a:off x="2232025" y="2803525"/>
            <a:ext cx="1611313" cy="982663"/>
          </a:xfrm>
          <a:custGeom>
            <a:avLst/>
            <a:gdLst>
              <a:gd name="txL" fmla="*/ 0 w 1612816"/>
              <a:gd name="txT" fmla="*/ 0 h 982357"/>
              <a:gd name="txR" fmla="*/ 1612816 w 1612816"/>
              <a:gd name="txB" fmla="*/ 982357 h 982357"/>
            </a:gdLst>
            <a:ahLst/>
            <a:cxnLst>
              <a:cxn ang="0">
                <a:pos x="69415" y="0"/>
              </a:cxn>
              <a:cxn ang="0">
                <a:pos x="1565568" y="351501"/>
              </a:cxn>
              <a:cxn ang="0">
                <a:pos x="1127303" y="168108"/>
              </a:cxn>
              <a:cxn ang="0">
                <a:pos x="1293540" y="534896"/>
              </a:cxn>
              <a:cxn ang="0">
                <a:pos x="462344" y="687726"/>
              </a:cxn>
              <a:cxn ang="0">
                <a:pos x="462344" y="596027"/>
              </a:cxn>
            </a:cxnLst>
            <a:rect l="txL" t="txT" r="txR" b="txB"/>
            <a:pathLst>
              <a:path w="1612816" h="982357">
                <a:moveTo>
                  <a:pt x="70000" y="0"/>
                </a:moveTo>
                <a:cubicBezTo>
                  <a:pt x="735480" y="161290"/>
                  <a:pt x="1400960" y="322580"/>
                  <a:pt x="1578760" y="350520"/>
                </a:cubicBezTo>
                <a:cubicBezTo>
                  <a:pt x="1756560" y="378460"/>
                  <a:pt x="1182520" y="137160"/>
                  <a:pt x="1136800" y="167640"/>
                </a:cubicBezTo>
                <a:cubicBezTo>
                  <a:pt x="1091080" y="198120"/>
                  <a:pt x="1416200" y="447040"/>
                  <a:pt x="1304440" y="533400"/>
                </a:cubicBezTo>
                <a:cubicBezTo>
                  <a:pt x="1192680" y="619760"/>
                  <a:pt x="605940" y="675640"/>
                  <a:pt x="466240" y="685800"/>
                </a:cubicBezTo>
                <a:cubicBezTo>
                  <a:pt x="326540" y="695960"/>
                  <a:pt x="-509120" y="1404620"/>
                  <a:pt x="466240" y="594360"/>
                </a:cubicBezTo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6144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2646363"/>
            <a:ext cx="879475" cy="935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5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Delay-Free Loop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1585913"/>
            <a:ext cx="5518150" cy="27447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346700" y="2738438"/>
          <a:ext cx="12271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r:id="rId5" imgW="203200" imgH="152400" progId="Equation.DSMT4">
                  <p:embed/>
                </p:oleObj>
              </mc:Choice>
              <mc:Fallback>
                <p:oleObj r:id="rId5" imgW="203200" imgH="152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46700" y="2738438"/>
                        <a:ext cx="1227138" cy="763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454150" y="5483225"/>
            <a:ext cx="2959100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i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Delay-free loop </a:t>
            </a:r>
            <a:endParaRPr lang="zh-CN" altLang="en-US" sz="3200" i="1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80275" y="5483225"/>
            <a:ext cx="3494088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No delay-free loop </a:t>
            </a:r>
            <a:endParaRPr lang="zh-CN" altLang="en-US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1" name="Text Box 20"/>
          <p:cNvSpPr txBox="1"/>
          <p:nvPr/>
        </p:nvSpPr>
        <p:spPr>
          <a:xfrm>
            <a:off x="304800" y="1219200"/>
            <a:ext cx="97520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Delay-Free Loop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Problem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870575" y="4573588"/>
          <a:ext cx="585628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r:id="rId7" imgW="2247900" imgH="393700" progId="Equation.DSMT4">
                  <p:embed/>
                </p:oleObj>
              </mc:Choice>
              <mc:Fallback>
                <p:oleObj r:id="rId7" imgW="2247900" imgH="393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0575" y="4573588"/>
                        <a:ext cx="5856288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4"/>
          <p:cNvGraphicFramePr>
            <a:graphicFrameLocks noChangeAspect="1"/>
          </p:cNvGraphicFramePr>
          <p:nvPr/>
        </p:nvGraphicFramePr>
        <p:xfrm>
          <a:off x="544513" y="4724400"/>
          <a:ext cx="5145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r:id="rId9" imgW="1993900" imgH="254000" progId="Equation.DSMT4">
                  <p:embed/>
                </p:oleObj>
              </mc:Choice>
              <mc:Fallback>
                <p:oleObj r:id="rId9" imgW="1993900" imgH="2540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513" y="4724400"/>
                        <a:ext cx="5145087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4" name="Picture 1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000" y="2060575"/>
            <a:ext cx="5437188" cy="2298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5" name="Picture 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4600" y="2646363"/>
            <a:ext cx="879475" cy="935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6" name="TextBox 2"/>
          <p:cNvSpPr txBox="1"/>
          <p:nvPr/>
        </p:nvSpPr>
        <p:spPr>
          <a:xfrm>
            <a:off x="5303838" y="6396038"/>
            <a:ext cx="28797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/>
          <p:nvPr/>
        </p:nvSpPr>
        <p:spPr>
          <a:xfrm>
            <a:off x="304800" y="1254125"/>
            <a:ext cx="108696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Canonic structure</a:t>
            </a:r>
          </a:p>
        </p:txBody>
      </p:sp>
      <p:sp>
        <p:nvSpPr>
          <p:cNvPr id="54275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Canonic &amp; Equivalent Structure</a:t>
            </a:r>
          </a:p>
        </p:txBody>
      </p:sp>
      <p:sp>
        <p:nvSpPr>
          <p:cNvPr id="4" name="矩形 3"/>
          <p:cNvSpPr/>
          <p:nvPr/>
        </p:nvSpPr>
        <p:spPr>
          <a:xfrm>
            <a:off x="150813" y="1838325"/>
            <a:ext cx="11582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delays = the order of the difference equation</a:t>
            </a:r>
            <a:endParaRPr lang="en-US" altLang="zh-CN" b="1" i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03213" y="2514600"/>
            <a:ext cx="108712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94013" y="2590800"/>
          <a:ext cx="61007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r:id="rId3" imgW="1917065" imgH="203200" progId="Equation.DSMT4">
                  <p:embed/>
                </p:oleObj>
              </mc:Choice>
              <mc:Fallback>
                <p:oleObj r:id="rId3" imgW="1917065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4013" y="2590800"/>
                        <a:ext cx="610076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199"/>
          <p:cNvSpPr/>
          <p:nvPr/>
        </p:nvSpPr>
        <p:spPr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305550" y="3505200"/>
          <a:ext cx="58086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r:id="rId5" imgW="5892800" imgH="2095500" progId="Visio.Drawing.11">
                  <p:embed/>
                </p:oleObj>
              </mc:Choice>
              <mc:Fallback>
                <p:oleObj r:id="rId5" imgW="5892800" imgH="2095500" progId="Visio.Drawing.11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5550" y="3505200"/>
                        <a:ext cx="5808663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203"/>
          <p:cNvSpPr/>
          <p:nvPr/>
        </p:nvSpPr>
        <p:spPr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1" name="Rectangle 4"/>
          <p:cNvSpPr/>
          <p:nvPr/>
        </p:nvSpPr>
        <p:spPr>
          <a:xfrm>
            <a:off x="912813" y="5562600"/>
            <a:ext cx="4216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Non-canonic structure</a:t>
            </a:r>
          </a:p>
        </p:txBody>
      </p:sp>
      <p:sp>
        <p:nvSpPr>
          <p:cNvPr id="22" name="Rectangle 4"/>
          <p:cNvSpPr/>
          <p:nvPr/>
        </p:nvSpPr>
        <p:spPr>
          <a:xfrm>
            <a:off x="7558088" y="5562600"/>
            <a:ext cx="3429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Canonic structure</a:t>
            </a:r>
          </a:p>
        </p:txBody>
      </p:sp>
      <p:sp>
        <p:nvSpPr>
          <p:cNvPr id="54284" name="Rectangle 223"/>
          <p:cNvSpPr/>
          <p:nvPr/>
        </p:nvSpPr>
        <p:spPr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166688" y="3587750"/>
          <a:ext cx="6073775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r:id="rId7" imgW="7048500" imgH="2476500" progId="Visio.Drawing.11">
                  <p:embed/>
                </p:oleObj>
              </mc:Choice>
              <mc:Fallback>
                <p:oleObj r:id="rId7" imgW="7048500" imgH="247650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688" y="3587750"/>
                        <a:ext cx="6073775" cy="212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2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Canonic &amp; Equivalent Structure</a:t>
            </a:r>
          </a:p>
        </p:txBody>
      </p:sp>
      <p:sp>
        <p:nvSpPr>
          <p:cNvPr id="10" name="Text Box 42"/>
          <p:cNvSpPr txBox="1"/>
          <p:nvPr/>
        </p:nvSpPr>
        <p:spPr>
          <a:xfrm>
            <a:off x="305593" y="1282700"/>
            <a:ext cx="97520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Equivalent structure via </a:t>
            </a:r>
            <a:r>
              <a:rPr lang="en-US" altLang="zh-CN" sz="32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transpose operation </a:t>
            </a:r>
          </a:p>
        </p:txBody>
      </p:sp>
      <p:sp>
        <p:nvSpPr>
          <p:cNvPr id="13" name="Text Box 45"/>
          <p:cNvSpPr txBox="1"/>
          <p:nvPr/>
        </p:nvSpPr>
        <p:spPr>
          <a:xfrm>
            <a:off x="884238" y="1960563"/>
            <a:ext cx="70088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(1) Reverse all paths</a:t>
            </a:r>
          </a:p>
        </p:txBody>
      </p:sp>
      <p:sp>
        <p:nvSpPr>
          <p:cNvPr id="14" name="Text Box 46"/>
          <p:cNvSpPr txBox="1"/>
          <p:nvPr/>
        </p:nvSpPr>
        <p:spPr>
          <a:xfrm>
            <a:off x="901700" y="2490788"/>
            <a:ext cx="10374313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(2) Replace pick-off nodes by adders, and vice versa</a:t>
            </a:r>
          </a:p>
        </p:txBody>
      </p:sp>
      <p:sp>
        <p:nvSpPr>
          <p:cNvPr id="15" name="Text Box 47"/>
          <p:cNvSpPr txBox="1"/>
          <p:nvPr/>
        </p:nvSpPr>
        <p:spPr>
          <a:xfrm>
            <a:off x="904875" y="3073400"/>
            <a:ext cx="89392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(3) Interchange the input and the output nodes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448300" y="4719638"/>
          <a:ext cx="9826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r:id="rId3" imgW="203200" imgH="152400" progId="Equation.DSMT4">
                  <p:embed/>
                </p:oleObj>
              </mc:Choice>
              <mc:Fallback>
                <p:oleObj r:id="rId3" imgW="203200" imgH="152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8300" y="4719638"/>
                        <a:ext cx="982663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361" name="Picture 1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" y="3962400"/>
            <a:ext cx="4559300" cy="1846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370" name="Picture 1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638" y="3962400"/>
            <a:ext cx="4930775" cy="175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6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1916113"/>
            <a:ext cx="4572000" cy="2520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0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16113"/>
            <a:ext cx="4608513" cy="2600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62" name="Text Box 6"/>
          <p:cNvSpPr txBox="1"/>
          <p:nvPr/>
        </p:nvSpPr>
        <p:spPr>
          <a:xfrm>
            <a:off x="1992313" y="4941888"/>
            <a:ext cx="32400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i="1" dirty="0">
                <a:solidFill>
                  <a:srgbClr val="05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Original structure</a:t>
            </a:r>
          </a:p>
        </p:txBody>
      </p:sp>
      <p:sp>
        <p:nvSpPr>
          <p:cNvPr id="96263" name="Text Box 7"/>
          <p:cNvSpPr txBox="1"/>
          <p:nvPr/>
        </p:nvSpPr>
        <p:spPr>
          <a:xfrm>
            <a:off x="6742113" y="4941888"/>
            <a:ext cx="3673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i="1" dirty="0">
                <a:solidFill>
                  <a:srgbClr val="05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Transposed structure</a:t>
            </a:r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>
          <a:xfrm>
            <a:off x="1699260" y="317500"/>
            <a:ext cx="3810000" cy="66421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200" u="sng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/>
      <p:bldP spid="962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168275" y="342265"/>
            <a:ext cx="6734175" cy="685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Redrawn transposed structure is shown below:</a:t>
            </a:r>
          </a:p>
        </p:txBody>
      </p:sp>
      <p:pic>
        <p:nvPicPr>
          <p:cNvPr id="9728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181100"/>
            <a:ext cx="5710555" cy="26181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7" name="Rectangle 3"/>
          <p:cNvSpPr>
            <a:spLocks noGrp="1"/>
          </p:cNvSpPr>
          <p:nvPr/>
        </p:nvSpPr>
        <p:spPr>
          <a:xfrm>
            <a:off x="5231110" y="2348880"/>
            <a:ext cx="6791028" cy="38607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literally an </a:t>
            </a:r>
            <a:r>
              <a:rPr lang="en-US" altLang="zh-CN" sz="2200" i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number of equivalent structures</a:t>
            </a:r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realizing the same transfer function.</a:t>
            </a:r>
          </a:p>
          <a:p>
            <a:pPr eaLnBrk="1" hangingPunct="1"/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US" altLang="zh-CN" sz="2200" i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precision</a:t>
            </a:r>
            <a:r>
              <a:rPr lang="en-US" altLang="zh-CN" sz="22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arithmetic</a:t>
            </a:r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 given realization of a digital filter behaves </a:t>
            </a:r>
            <a:r>
              <a:rPr lang="en-US" altLang="zh-CN" sz="2200" i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identically</a:t>
            </a:r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any other equivalent structure.</a:t>
            </a:r>
          </a:p>
          <a:p>
            <a:pPr eaLnBrk="1" hangingPunct="1"/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altLang="zh-CN" sz="22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</a:t>
            </a:r>
            <a:r>
              <a:rPr lang="en-US" altLang="zh-CN" sz="2200" i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word-length limitations</a:t>
            </a:r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specific realization </a:t>
            </a:r>
            <a:r>
              <a:rPr lang="en-US" altLang="zh-CN" sz="22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behaves </a:t>
            </a:r>
            <a:r>
              <a:rPr lang="en-US" altLang="zh-CN" sz="2200" i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totally differently</a:t>
            </a:r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its other equivalent realizations.</a:t>
            </a:r>
          </a:p>
          <a:p>
            <a:pPr eaLnBrk="1" hangingPunct="1"/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it is important to choose a structure that has the </a:t>
            </a:r>
            <a:r>
              <a:rPr lang="en-US" altLang="zh-CN" sz="2200" i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quantization effects</a:t>
            </a:r>
            <a:r>
              <a:rPr lang="en-US" altLang="zh-CN" sz="2200" i="0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implemented using finite precision arithmetic.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  <p:bldP spid="727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"/>
          <p:cNvSpPr/>
          <p:nvPr/>
        </p:nvSpPr>
        <p:spPr>
          <a:xfrm>
            <a:off x="1384300" y="1798638"/>
            <a:ext cx="9937750" cy="13223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dirty="0">
                <a:solidFill>
                  <a:srgbClr val="0033CC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Basic FIR &amp; IIR Digital Filter Structure</a:t>
            </a:r>
          </a:p>
        </p:txBody>
      </p:sp>
      <p:sp>
        <p:nvSpPr>
          <p:cNvPr id="60419" name="矩形 4"/>
          <p:cNvSpPr/>
          <p:nvPr/>
        </p:nvSpPr>
        <p:spPr>
          <a:xfrm>
            <a:off x="2741613" y="3211513"/>
            <a:ext cx="5597525" cy="12001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FIR Filter Structure</a:t>
            </a:r>
          </a:p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IIR Filter Structure</a:t>
            </a:r>
          </a:p>
        </p:txBody>
      </p:sp>
      <p:sp>
        <p:nvSpPr>
          <p:cNvPr id="60420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27"/>
          <p:cNvGrpSpPr/>
          <p:nvPr/>
        </p:nvGrpSpPr>
        <p:grpSpPr>
          <a:xfrm>
            <a:off x="911225" y="1773238"/>
            <a:ext cx="10440988" cy="1758950"/>
            <a:chOff x="695325" y="1841500"/>
            <a:chExt cx="10441847" cy="1758950"/>
          </a:xfrm>
        </p:grpSpPr>
        <p:sp>
          <p:nvSpPr>
            <p:cNvPr id="30727" name="AutoShape 9"/>
            <p:cNvSpPr/>
            <p:nvPr/>
          </p:nvSpPr>
          <p:spPr>
            <a:xfrm>
              <a:off x="1428810" y="1841500"/>
              <a:ext cx="9708362" cy="5397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Block Diagram Representation of the LTI Digital Filter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7172" name="AutoShape 14"/>
            <p:cNvSpPr>
              <a:spLocks noChangeArrowheads="1"/>
            </p:cNvSpPr>
            <p:nvPr/>
          </p:nvSpPr>
          <p:spPr bwMode="gray">
            <a:xfrm>
              <a:off x="695325" y="1843087"/>
              <a:ext cx="533444" cy="5397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3600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1</a:t>
              </a:r>
            </a:p>
          </p:txBody>
        </p:sp>
        <p:sp>
          <p:nvSpPr>
            <p:cNvPr id="30729" name="AutoShape 9"/>
            <p:cNvSpPr/>
            <p:nvPr/>
          </p:nvSpPr>
          <p:spPr>
            <a:xfrm>
              <a:off x="1428810" y="3060700"/>
              <a:ext cx="5209017" cy="5397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Basic FIR Filter Structure</a:t>
              </a:r>
              <a:endParaRPr lang="en-US" altLang="zh-CN" dirty="0">
                <a:ea typeface="Arial" panose="020B0604020202020204" pitchFamily="34" charset="0"/>
              </a:endParaRPr>
            </a:p>
          </p:txBody>
        </p:sp>
        <p:sp>
          <p:nvSpPr>
            <p:cNvPr id="6" name="AutoShape 14"/>
            <p:cNvSpPr>
              <a:spLocks noChangeArrowheads="1"/>
            </p:cNvSpPr>
            <p:nvPr/>
          </p:nvSpPr>
          <p:spPr bwMode="gray">
            <a:xfrm>
              <a:off x="695325" y="3033712"/>
              <a:ext cx="533444" cy="5397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3600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2</a:t>
              </a:r>
            </a:p>
          </p:txBody>
        </p:sp>
      </p:grpSp>
      <p:grpSp>
        <p:nvGrpSpPr>
          <p:cNvPr id="30723" name="组合 1"/>
          <p:cNvGrpSpPr/>
          <p:nvPr/>
        </p:nvGrpSpPr>
        <p:grpSpPr>
          <a:xfrm>
            <a:off x="923925" y="4221163"/>
            <a:ext cx="5957888" cy="569912"/>
            <a:chOff x="4680" y="6194"/>
            <a:chExt cx="9383" cy="896"/>
          </a:xfrm>
        </p:grpSpPr>
        <p:sp>
          <p:nvSpPr>
            <p:cNvPr id="30725" name="AutoShape 9"/>
            <p:cNvSpPr/>
            <p:nvPr/>
          </p:nvSpPr>
          <p:spPr>
            <a:xfrm>
              <a:off x="5858" y="6194"/>
              <a:ext cx="8205" cy="851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endParaRPr lang="en-US" altLang="zh-CN" dirty="0">
                <a:cs typeface="Arial" panose="020B0604020202020204" pitchFamily="34" charset="0"/>
              </a:endParaRPr>
            </a:p>
            <a:p>
              <a:pPr marL="457200" lvl="0" indent="-457200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Basic IIR  Filter Structure</a:t>
              </a:r>
            </a:p>
            <a:p>
              <a:pPr marL="457200" lvl="0" indent="-457200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8" name="AutoShape 14"/>
            <p:cNvSpPr>
              <a:spLocks noChangeArrowheads="1"/>
            </p:cNvSpPr>
            <p:nvPr/>
          </p:nvSpPr>
          <p:spPr bwMode="gray">
            <a:xfrm>
              <a:off x="4680" y="6239"/>
              <a:ext cx="840" cy="851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defTabSz="863600" eaLnBrk="0" hangingPunct="0"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defTabSz="863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3600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3</a:t>
              </a:r>
            </a:p>
          </p:txBody>
        </p:sp>
      </p:grpSp>
      <p:sp>
        <p:nvSpPr>
          <p:cNvPr id="30724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Main Contents</a:t>
            </a:r>
            <a:endParaRPr lang="zh-CN" altLang="en-US" sz="40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38"/>
          <p:cNvSpPr txBox="1"/>
          <p:nvPr/>
        </p:nvSpPr>
        <p:spPr>
          <a:xfrm>
            <a:off x="355600" y="1066800"/>
            <a:ext cx="92440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Direct Form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Text Box 41"/>
          <p:cNvSpPr txBox="1"/>
          <p:nvPr/>
        </p:nvSpPr>
        <p:spPr>
          <a:xfrm>
            <a:off x="1041400" y="1651000"/>
            <a:ext cx="711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causal FIR filter of order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1444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FIR Filter Structure</a:t>
            </a:r>
          </a:p>
        </p:txBody>
      </p:sp>
      <p:graphicFrame>
        <p:nvGraphicFramePr>
          <p:cNvPr id="61445" name="Object 2"/>
          <p:cNvGraphicFramePr>
            <a:graphicFrameLocks noChangeAspect="1"/>
          </p:cNvGraphicFramePr>
          <p:nvPr/>
        </p:nvGraphicFramePr>
        <p:xfrm>
          <a:off x="6947535" y="1503680"/>
          <a:ext cx="279527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r:id="rId4" imgW="1117600" imgH="431800" progId="Equation.DSMT4">
                  <p:embed/>
                </p:oleObj>
              </mc:Choice>
              <mc:Fallback>
                <p:oleObj r:id="rId4" imgW="1117600" imgH="43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7535" y="1503680"/>
                        <a:ext cx="279527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40"/>
          <p:cNvSpPr txBox="1">
            <a:spLocks noChangeArrowheads="1"/>
          </p:cNvSpPr>
          <p:nvPr/>
        </p:nvSpPr>
        <p:spPr bwMode="auto">
          <a:xfrm>
            <a:off x="8742363" y="4038600"/>
            <a:ext cx="3340100" cy="10779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Direct form is canonic structure</a:t>
            </a:r>
          </a:p>
        </p:txBody>
      </p:sp>
      <p:sp>
        <p:nvSpPr>
          <p:cNvPr id="61447" name="Rectangle 281"/>
          <p:cNvSpPr/>
          <p:nvPr/>
        </p:nvSpPr>
        <p:spPr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1448" name="Rectangle 283"/>
          <p:cNvSpPr/>
          <p:nvPr/>
        </p:nvSpPr>
        <p:spPr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" name="Text Box 41"/>
          <p:cNvSpPr txBox="1"/>
          <p:nvPr/>
        </p:nvSpPr>
        <p:spPr>
          <a:xfrm>
            <a:off x="1574800" y="4016375"/>
            <a:ext cx="2971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and its transpose</a:t>
            </a:r>
          </a:p>
        </p:txBody>
      </p:sp>
      <p:graphicFrame>
        <p:nvGraphicFramePr>
          <p:cNvPr id="61450" name="Object 3"/>
          <p:cNvGraphicFramePr>
            <a:graphicFrameLocks noChangeAspect="1"/>
          </p:cNvGraphicFramePr>
          <p:nvPr/>
        </p:nvGraphicFramePr>
        <p:xfrm>
          <a:off x="969963" y="2279650"/>
          <a:ext cx="80168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r:id="rId6" imgW="17792700" imgH="3835400" progId="Visio.Drawing.11">
                  <p:embed/>
                </p:oleObj>
              </mc:Choice>
              <mc:Fallback>
                <p:oleObj r:id="rId6" imgW="17792700" imgH="3835400" progId="Visio.Drawing.11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69963" y="2279650"/>
                        <a:ext cx="8016875" cy="172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836613" y="4637088"/>
          <a:ext cx="677703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r:id="rId8" imgW="13944600" imgH="3467100" progId="Visio.Drawing.11">
                  <p:embed/>
                </p:oleObj>
              </mc:Choice>
              <mc:Fallback>
                <p:oleObj r:id="rId8" imgW="13944600" imgH="3467100" progId="Visio.Drawing.11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6613" y="4637088"/>
                        <a:ext cx="6777037" cy="168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890838" y="1358900"/>
          <a:ext cx="601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4" imgW="2171700" imgH="431800" progId="Equation.DSMT4">
                  <p:embed/>
                </p:oleObj>
              </mc:Choice>
              <mc:Fallback>
                <p:oleObj r:id="rId4" imgW="2171700" imgH="431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0838" y="1358900"/>
                        <a:ext cx="6019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192338" y="5705475"/>
            <a:ext cx="7416800" cy="585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Cascade  form is also canonic structure</a:t>
            </a:r>
          </a:p>
        </p:txBody>
      </p:sp>
      <p:sp>
        <p:nvSpPr>
          <p:cNvPr id="11" name="Text Box 8"/>
          <p:cNvSpPr txBox="1"/>
          <p:nvPr/>
        </p:nvSpPr>
        <p:spPr>
          <a:xfrm>
            <a:off x="1212850" y="2249488"/>
            <a:ext cx="9296400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where H(z) is divided into 1st-order (i.e.,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2k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=0) or 2nd-order (i.e., </a:t>
            </a:r>
            <a:r>
              <a:rPr lang="el-GR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2k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≠0)  transfer functions.</a:t>
            </a:r>
          </a:p>
        </p:txBody>
      </p:sp>
      <p:sp>
        <p:nvSpPr>
          <p:cNvPr id="63493" name="Text Box 38"/>
          <p:cNvSpPr txBox="1"/>
          <p:nvPr/>
        </p:nvSpPr>
        <p:spPr>
          <a:xfrm>
            <a:off x="236538" y="1066800"/>
            <a:ext cx="924401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Cascade Form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4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FIR Filter Structure</a:t>
            </a:r>
          </a:p>
        </p:txBody>
      </p:sp>
      <p:pic>
        <p:nvPicPr>
          <p:cNvPr id="47221" name="Picture 1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13" y="3327400"/>
            <a:ext cx="9201150" cy="225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6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1" name="Text Box 21"/>
          <p:cNvSpPr txBox="1"/>
          <p:nvPr/>
        </p:nvSpPr>
        <p:spPr>
          <a:xfrm>
            <a:off x="406400" y="1066800"/>
            <a:ext cx="7010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8.3.3 Polyphase realization</a:t>
            </a:r>
          </a:p>
        </p:txBody>
      </p:sp>
      <p:sp>
        <p:nvSpPr>
          <p:cNvPr id="112665" name="Text Box 25"/>
          <p:cNvSpPr txBox="1"/>
          <p:nvPr/>
        </p:nvSpPr>
        <p:spPr>
          <a:xfrm>
            <a:off x="5519738" y="4060825"/>
            <a:ext cx="26416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See Fig8.7c</a:t>
            </a:r>
          </a:p>
        </p:txBody>
      </p:sp>
      <p:sp>
        <p:nvSpPr>
          <p:cNvPr id="112667" name="Text Box 27"/>
          <p:cNvSpPr txBox="1"/>
          <p:nvPr/>
        </p:nvSpPr>
        <p:spPr>
          <a:xfrm>
            <a:off x="6959600" y="4724400"/>
            <a:ext cx="27432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See Fig8.7b</a:t>
            </a:r>
          </a:p>
        </p:txBody>
      </p:sp>
      <p:sp>
        <p:nvSpPr>
          <p:cNvPr id="112669" name="Text Box 29"/>
          <p:cNvSpPr txBox="1"/>
          <p:nvPr/>
        </p:nvSpPr>
        <p:spPr>
          <a:xfrm>
            <a:off x="8737600" y="5516563"/>
            <a:ext cx="2844800" cy="4619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See Fig8.7a</a:t>
            </a:r>
          </a:p>
        </p:txBody>
      </p:sp>
      <p:sp>
        <p:nvSpPr>
          <p:cNvPr id="65542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8.3 Basic FIR Filter Structure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24000" y="1654175"/>
          <a:ext cx="6896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r:id="rId3" imgW="6896100" imgH="1041400" progId="Equation.DSMT4">
                  <p:embed/>
                </p:oleObj>
              </mc:Choice>
              <mc:Fallback>
                <p:oleObj r:id="rId3" imgW="6896100" imgH="1041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654175"/>
                        <a:ext cx="68961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30450" y="2852738"/>
          <a:ext cx="6426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r:id="rId5" imgW="6426200" imgH="1041400" progId="Equation.DSMT4">
                  <p:embed/>
                </p:oleObj>
              </mc:Choice>
              <mc:Fallback>
                <p:oleObj r:id="rId5" imgW="6426200" imgH="1041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0450" y="2852738"/>
                        <a:ext cx="6426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78063" y="4057650"/>
          <a:ext cx="285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r:id="rId7" imgW="2857500" imgH="469900" progId="Equation.DSMT4">
                  <p:embed/>
                </p:oleObj>
              </mc:Choice>
              <mc:Fallback>
                <p:oleObj r:id="rId7" imgW="2857500" imgH="469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8063" y="4057650"/>
                        <a:ext cx="2857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78063" y="4754563"/>
          <a:ext cx="449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9" imgW="4495800" imgH="469900" progId="Equation.DSMT4">
                  <p:embed/>
                </p:oleObj>
              </mc:Choice>
              <mc:Fallback>
                <p:oleObj r:id="rId9" imgW="44958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8063" y="4754563"/>
                        <a:ext cx="4495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35200" y="5516563"/>
          <a:ext cx="618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11" imgW="6184900" imgH="469900" progId="Equation.DSMT4">
                  <p:embed/>
                </p:oleObj>
              </mc:Choice>
              <mc:Fallback>
                <p:oleObj r:id="rId11" imgW="6184900" imgH="469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35200" y="5516563"/>
                        <a:ext cx="6184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1" grpId="0"/>
      <p:bldP spid="112665" grpId="0"/>
      <p:bldP spid="112667" grpId="0"/>
      <p:bldP spid="1126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1" name="Text Box 21"/>
          <p:cNvSpPr txBox="1"/>
          <p:nvPr/>
        </p:nvSpPr>
        <p:spPr>
          <a:xfrm>
            <a:off x="363220" y="297180"/>
            <a:ext cx="7010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8.3.3 Polyphase realization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7F6FD6-1345-4897-8749-0CF9BE67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474" y="1916832"/>
            <a:ext cx="4866944" cy="180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83FCE0-0C2A-401E-9EF3-F6AB8373A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94" y="1412776"/>
            <a:ext cx="6568880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00" name="Text Box 12"/>
          <p:cNvSpPr txBox="1"/>
          <p:nvPr/>
        </p:nvSpPr>
        <p:spPr>
          <a:xfrm>
            <a:off x="438150" y="1020763"/>
            <a:ext cx="8228013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8.3.4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Linear-Phase FIR Structures </a:t>
            </a:r>
          </a:p>
        </p:txBody>
      </p:sp>
      <p:sp>
        <p:nvSpPr>
          <p:cNvPr id="114701" name="Text Box 13"/>
          <p:cNvSpPr txBox="1"/>
          <p:nvPr/>
        </p:nvSpPr>
        <p:spPr>
          <a:xfrm>
            <a:off x="425450" y="1633538"/>
            <a:ext cx="11845925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Linear-Phase FIR filter,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h[n] is symmetric, or antisymmetric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04" name="Text Box 16"/>
          <p:cNvSpPr txBox="1"/>
          <p:nvPr/>
        </p:nvSpPr>
        <p:spPr>
          <a:xfrm>
            <a:off x="550863" y="3160713"/>
            <a:ext cx="10833100" cy="10779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characterization can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reduce the number of multipliers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(almost a half) in direct form.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0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8.3 Basic FIR Filter Structure</a:t>
            </a:r>
          </a:p>
        </p:txBody>
      </p:sp>
      <p:graphicFrame>
        <p:nvGraphicFramePr>
          <p:cNvPr id="22535" name="对象 3"/>
          <p:cNvGraphicFramePr>
            <a:graphicFrameLocks noChangeAspect="1"/>
          </p:cNvGraphicFramePr>
          <p:nvPr/>
        </p:nvGraphicFramePr>
        <p:xfrm>
          <a:off x="3142298" y="2466658"/>
          <a:ext cx="590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r:id="rId3" imgW="5905500" imgH="444500" progId="Equation.DSMT4">
                  <p:embed/>
                </p:oleObj>
              </mc:Choice>
              <mc:Fallback>
                <p:oleObj r:id="rId3" imgW="5905500" imgH="4445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2298" y="2466658"/>
                        <a:ext cx="5905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/>
      <p:bldP spid="114701" grpId="0"/>
      <p:bldP spid="1147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4" name="Rectangle 12"/>
          <p:cNvSpPr/>
          <p:nvPr/>
        </p:nvSpPr>
        <p:spPr>
          <a:xfrm>
            <a:off x="1414780" y="5235575"/>
            <a:ext cx="915289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It is noted that a similar savings occurs in the case of an FIR filter with an antisymmetric impulse response. </a:t>
            </a:r>
          </a:p>
        </p:txBody>
      </p:sp>
      <p:sp>
        <p:nvSpPr>
          <p:cNvPr id="68611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8.3 Basic FIR Filter Structure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05100" y="2354580"/>
          <a:ext cx="5778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r:id="rId3" imgW="5778500" imgH="1193800" progId="Equation.DSMT4">
                  <p:embed/>
                </p:oleObj>
              </mc:Choice>
              <mc:Fallback>
                <p:oleObj r:id="rId3" imgW="5778500" imgH="1193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5100" y="2354580"/>
                        <a:ext cx="57785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91130" y="3795395"/>
          <a:ext cx="6197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r:id="rId5" imgW="6197600" imgH="1193800" progId="Equation.DSMT4">
                  <p:embed/>
                </p:oleObj>
              </mc:Choice>
              <mc:Fallback>
                <p:oleObj r:id="rId5" imgW="6197600" imgH="1193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1130" y="3795395"/>
                        <a:ext cx="61976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4707" name="Text Box 19"/>
          <p:cNvSpPr txBox="1"/>
          <p:nvPr/>
        </p:nvSpPr>
        <p:spPr>
          <a:xfrm>
            <a:off x="381794" y="1052671"/>
            <a:ext cx="10815637" cy="13836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Example:     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implementations of length 7 and 8 with symmetric impulse response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933575" y="1136015"/>
          <a:ext cx="8460740" cy="514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r:id="rId3" imgW="4625340" imgH="4549140" progId="Visio.Drawing.11">
                  <p:embed/>
                </p:oleObj>
              </mc:Choice>
              <mc:Fallback>
                <p:oleObj r:id="rId3" imgW="4625340" imgH="4549140" progId="Visio.Drawing.11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3575" y="1136015"/>
                        <a:ext cx="8460740" cy="5144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8.3 Basic FIR Filter Structure</a:t>
            </a:r>
          </a:p>
        </p:txBody>
      </p:sp>
      <p:sp>
        <p:nvSpPr>
          <p:cNvPr id="69636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4"/>
          <p:cNvSpPr txBox="1"/>
          <p:nvPr/>
        </p:nvSpPr>
        <p:spPr>
          <a:xfrm>
            <a:off x="1919288" y="1268413"/>
            <a:ext cx="8939212" cy="5857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Example:  Given an FIR filter as below</a:t>
            </a:r>
          </a:p>
        </p:txBody>
      </p:sp>
      <p:sp>
        <p:nvSpPr>
          <p:cNvPr id="70659" name="Text Box 6"/>
          <p:cNvSpPr txBox="1"/>
          <p:nvPr/>
        </p:nvSpPr>
        <p:spPr>
          <a:xfrm>
            <a:off x="1919288" y="2708275"/>
            <a:ext cx="8228012" cy="5857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Its cascade form structure is wanted.</a:t>
            </a:r>
          </a:p>
        </p:txBody>
      </p:sp>
      <p:sp>
        <p:nvSpPr>
          <p:cNvPr id="244743" name="Text Box 7"/>
          <p:cNvSpPr txBox="1"/>
          <p:nvPr/>
        </p:nvSpPr>
        <p:spPr>
          <a:xfrm>
            <a:off x="1919288" y="3297238"/>
            <a:ext cx="2233612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70661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8.3 Basic FIR Filter Structure</a:t>
            </a:r>
          </a:p>
        </p:txBody>
      </p:sp>
      <p:graphicFrame>
        <p:nvGraphicFramePr>
          <p:cNvPr id="70662" name="对象 2"/>
          <p:cNvGraphicFramePr>
            <a:graphicFrameLocks noChangeAspect="1"/>
          </p:cNvGraphicFramePr>
          <p:nvPr/>
        </p:nvGraphicFramePr>
        <p:xfrm>
          <a:off x="3054350" y="1878013"/>
          <a:ext cx="595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r:id="rId3" imgW="5956300" imgH="914400" progId="Equation.DSMT4">
                  <p:embed/>
                </p:oleObj>
              </mc:Choice>
              <mc:Fallback>
                <p:oleObj r:id="rId3" imgW="5956300" imgH="9144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4350" y="1878013"/>
                        <a:ext cx="5956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790950" y="3398838"/>
          <a:ext cx="5829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r:id="rId5" imgW="5829300" imgH="381000" progId="Equation.DSMT4">
                  <p:embed/>
                </p:oleObj>
              </mc:Choice>
              <mc:Fallback>
                <p:oleObj r:id="rId5" imgW="5829300" imgH="3810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90950" y="3398838"/>
                        <a:ext cx="58293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935413" y="3906838"/>
          <a:ext cx="549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7" imgW="5499100" imgH="406400" progId="Equation.DSMT4">
                  <p:embed/>
                </p:oleObj>
              </mc:Choice>
              <mc:Fallback>
                <p:oleObj r:id="rId7" imgW="5499100" imgH="4064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5413" y="3906838"/>
                        <a:ext cx="549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90950" y="4508500"/>
          <a:ext cx="322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9" r:id="rId9" imgW="3225800" imgH="419100" progId="Equation.DSMT4">
                  <p:embed/>
                </p:oleObj>
              </mc:Choice>
              <mc:Fallback>
                <p:oleObj r:id="rId9" imgW="3225800" imgH="419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0950" y="4508500"/>
                        <a:ext cx="3225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790950" y="5084763"/>
          <a:ext cx="574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0" r:id="rId11" imgW="5740400" imgH="914400" progId="Equation.DSMT4">
                  <p:embed/>
                </p:oleObj>
              </mc:Choice>
              <mc:Fallback>
                <p:oleObj r:id="rId11" imgW="5740400" imgH="9144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90950" y="5084763"/>
                        <a:ext cx="5740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8.3 Basic FIR Filter Structure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78063" y="1268413"/>
          <a:ext cx="5753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r:id="rId3" imgW="5753100" imgH="1066800" progId="Equation.DSMT4">
                  <p:embed/>
                </p:oleObj>
              </mc:Choice>
              <mc:Fallback>
                <p:oleObj r:id="rId3" imgW="5753100" imgH="1066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8063" y="1268413"/>
                        <a:ext cx="57531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66988" y="2636838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r:id="rId5" imgW="3200400" imgH="431800" progId="Equation.DSMT4">
                  <p:embed/>
                </p:oleObj>
              </mc:Choice>
              <mc:Fallback>
                <p:oleObj r:id="rId5" imgW="3200400" imgH="431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6988" y="2636838"/>
                        <a:ext cx="3200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66988" y="3284538"/>
          <a:ext cx="4991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r:id="rId7" imgW="4991100" imgH="1549400" progId="Equation.DSMT4">
                  <p:embed/>
                </p:oleObj>
              </mc:Choice>
              <mc:Fallback>
                <p:oleObj r:id="rId7" imgW="4991100" imgH="15494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6988" y="3284538"/>
                        <a:ext cx="49911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22525" y="5084763"/>
          <a:ext cx="7518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r:id="rId9" imgW="7518400" imgH="1066800" progId="Equation.DSMT4">
                  <p:embed/>
                </p:oleObj>
              </mc:Choice>
              <mc:Fallback>
                <p:oleObj r:id="rId9" imgW="7518400" imgH="1066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2525" y="5084763"/>
                        <a:ext cx="7518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0" name="Text Box 1030"/>
          <p:cNvSpPr txBox="1">
            <a:spLocks noChangeArrowheads="1"/>
          </p:cNvSpPr>
          <p:nvPr/>
        </p:nvSpPr>
        <p:spPr bwMode="auto">
          <a:xfrm>
            <a:off x="863918" y="1828800"/>
            <a:ext cx="82280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0" dirty="0">
                <a:solidFill>
                  <a:srgbClr val="0070C0"/>
                </a:solidFill>
                <a:latin typeface="Times New Roman" panose="02020603050405020304" pitchFamily="18" charset="0"/>
              </a:rPr>
              <a:t>Its cascade form structure is as below:</a:t>
            </a:r>
            <a:endParaRPr lang="en-US" altLang="zh-CN" sz="3200" b="1" i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110"/>
          <p:cNvGrpSpPr/>
          <p:nvPr/>
        </p:nvGrpSpPr>
        <p:grpSpPr bwMode="auto">
          <a:xfrm>
            <a:off x="1329056" y="2438400"/>
            <a:ext cx="10264775" cy="4114800"/>
            <a:chOff x="628" y="1536"/>
            <a:chExt cx="4850" cy="2592"/>
          </a:xfrm>
        </p:grpSpPr>
        <p:sp>
          <p:nvSpPr>
            <p:cNvPr id="62467" name="Freeform 1032"/>
            <p:cNvSpPr>
              <a:spLocks noChangeArrowheads="1"/>
            </p:cNvSpPr>
            <p:nvPr/>
          </p:nvSpPr>
          <p:spPr bwMode="auto">
            <a:xfrm>
              <a:off x="2707" y="2496"/>
              <a:ext cx="125" cy="125"/>
            </a:xfrm>
            <a:custGeom>
              <a:avLst/>
              <a:gdLst>
                <a:gd name="T0" fmla="*/ 65 w 125"/>
                <a:gd name="T1" fmla="*/ 125 h 125"/>
                <a:gd name="T2" fmla="*/ 0 w 125"/>
                <a:gd name="T3" fmla="*/ 0 h 125"/>
                <a:gd name="T4" fmla="*/ 42 w 125"/>
                <a:gd name="T5" fmla="*/ 14 h 125"/>
                <a:gd name="T6" fmla="*/ 88 w 125"/>
                <a:gd name="T7" fmla="*/ 14 h 125"/>
                <a:gd name="T8" fmla="*/ 125 w 125"/>
                <a:gd name="T9" fmla="*/ 0 h 125"/>
                <a:gd name="T10" fmla="*/ 65 w 125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8" y="14"/>
                  </a:lnTo>
                  <a:lnTo>
                    <a:pt x="125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68" name="Freeform 1033"/>
            <p:cNvSpPr>
              <a:spLocks noChangeArrowheads="1"/>
            </p:cNvSpPr>
            <p:nvPr/>
          </p:nvSpPr>
          <p:spPr bwMode="auto">
            <a:xfrm>
              <a:off x="1392" y="1824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69" name="Freeform 1034"/>
            <p:cNvSpPr>
              <a:spLocks noChangeArrowheads="1"/>
            </p:cNvSpPr>
            <p:nvPr/>
          </p:nvSpPr>
          <p:spPr bwMode="auto">
            <a:xfrm rot="5400000">
              <a:off x="2395" y="2254"/>
              <a:ext cx="148" cy="147"/>
            </a:xfrm>
            <a:custGeom>
              <a:avLst/>
              <a:gdLst>
                <a:gd name="T0" fmla="*/ 65 w 126"/>
                <a:gd name="T1" fmla="*/ 125 h 125"/>
                <a:gd name="T2" fmla="*/ 0 w 126"/>
                <a:gd name="T3" fmla="*/ 0 h 125"/>
                <a:gd name="T4" fmla="*/ 42 w 126"/>
                <a:gd name="T5" fmla="*/ 14 h 125"/>
                <a:gd name="T6" fmla="*/ 84 w 126"/>
                <a:gd name="T7" fmla="*/ 14 h 125"/>
                <a:gd name="T8" fmla="*/ 126 w 126"/>
                <a:gd name="T9" fmla="*/ 0 h 125"/>
                <a:gd name="T10" fmla="*/ 65 w 12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4" y="14"/>
                  </a:lnTo>
                  <a:lnTo>
                    <a:pt x="126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70" name="Line 1035"/>
            <p:cNvSpPr>
              <a:spLocks noChangeShapeType="1"/>
            </p:cNvSpPr>
            <p:nvPr/>
          </p:nvSpPr>
          <p:spPr bwMode="auto">
            <a:xfrm>
              <a:off x="864" y="1872"/>
              <a:ext cx="19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1036"/>
            <p:cNvSpPr>
              <a:spLocks noChangeShapeType="1"/>
            </p:cNvSpPr>
            <p:nvPr/>
          </p:nvSpPr>
          <p:spPr bwMode="auto">
            <a:xfrm>
              <a:off x="1200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2" name="Line 1037"/>
            <p:cNvSpPr>
              <a:spLocks noChangeShapeType="1"/>
            </p:cNvSpPr>
            <p:nvPr/>
          </p:nvSpPr>
          <p:spPr bwMode="auto">
            <a:xfrm>
              <a:off x="1200" y="216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3" name="Line 1038"/>
            <p:cNvSpPr>
              <a:spLocks noChangeShapeType="1"/>
            </p:cNvSpPr>
            <p:nvPr/>
          </p:nvSpPr>
          <p:spPr bwMode="auto">
            <a:xfrm flipV="1">
              <a:off x="1632" y="18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Line 1039"/>
            <p:cNvSpPr>
              <a:spLocks noChangeShapeType="1"/>
            </p:cNvSpPr>
            <p:nvPr/>
          </p:nvSpPr>
          <p:spPr bwMode="auto">
            <a:xfrm>
              <a:off x="2784" y="187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Line 1040"/>
            <p:cNvSpPr>
              <a:spLocks noChangeShapeType="1"/>
            </p:cNvSpPr>
            <p:nvPr/>
          </p:nvSpPr>
          <p:spPr bwMode="auto">
            <a:xfrm flipH="1">
              <a:off x="2304" y="23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041"/>
            <p:cNvSpPr>
              <a:spLocks noChangeShapeType="1"/>
            </p:cNvSpPr>
            <p:nvPr/>
          </p:nvSpPr>
          <p:spPr bwMode="auto">
            <a:xfrm flipH="1">
              <a:off x="2064" y="1872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1042"/>
            <p:cNvSpPr>
              <a:spLocks noChangeShapeType="1"/>
            </p:cNvSpPr>
            <p:nvPr/>
          </p:nvSpPr>
          <p:spPr bwMode="auto">
            <a:xfrm flipH="1" flipV="1">
              <a:off x="2064" y="2160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1043"/>
            <p:cNvSpPr>
              <a:spLocks noChangeShapeType="1"/>
            </p:cNvSpPr>
            <p:nvPr/>
          </p:nvSpPr>
          <p:spPr bwMode="auto">
            <a:xfrm>
              <a:off x="2064" y="216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1044"/>
            <p:cNvSpPr>
              <a:spLocks noChangeShapeType="1"/>
            </p:cNvSpPr>
            <p:nvPr/>
          </p:nvSpPr>
          <p:spPr bwMode="auto">
            <a:xfrm>
              <a:off x="2064" y="2784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1045"/>
            <p:cNvSpPr>
              <a:spLocks noChangeShapeType="1"/>
            </p:cNvSpPr>
            <p:nvPr/>
          </p:nvSpPr>
          <p:spPr bwMode="auto">
            <a:xfrm>
              <a:off x="4608" y="2784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1" name="Line 1046"/>
            <p:cNvSpPr>
              <a:spLocks noChangeShapeType="1"/>
            </p:cNvSpPr>
            <p:nvPr/>
          </p:nvSpPr>
          <p:spPr bwMode="auto">
            <a:xfrm flipH="1">
              <a:off x="3216" y="3360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2" name="Line 1047"/>
            <p:cNvSpPr>
              <a:spLocks noChangeShapeType="1"/>
            </p:cNvSpPr>
            <p:nvPr/>
          </p:nvSpPr>
          <p:spPr bwMode="auto">
            <a:xfrm flipH="1" flipV="1">
              <a:off x="2928" y="312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3" name="Line 1048"/>
            <p:cNvSpPr>
              <a:spLocks noChangeShapeType="1"/>
            </p:cNvSpPr>
            <p:nvPr/>
          </p:nvSpPr>
          <p:spPr bwMode="auto">
            <a:xfrm flipV="1">
              <a:off x="2928" y="2784"/>
              <a:ext cx="28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4" name="Line 1049"/>
            <p:cNvSpPr>
              <a:spLocks noChangeShapeType="1"/>
            </p:cNvSpPr>
            <p:nvPr/>
          </p:nvSpPr>
          <p:spPr bwMode="auto">
            <a:xfrm flipH="1" flipV="1">
              <a:off x="3648" y="312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5" name="Line 1050"/>
            <p:cNvSpPr>
              <a:spLocks noChangeShapeType="1"/>
            </p:cNvSpPr>
            <p:nvPr/>
          </p:nvSpPr>
          <p:spPr bwMode="auto">
            <a:xfrm flipV="1">
              <a:off x="3648" y="2784"/>
              <a:ext cx="24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Line 1051"/>
            <p:cNvSpPr>
              <a:spLocks noChangeShapeType="1"/>
            </p:cNvSpPr>
            <p:nvPr/>
          </p:nvSpPr>
          <p:spPr bwMode="auto">
            <a:xfrm flipH="1">
              <a:off x="2928" y="3840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Line 1052"/>
            <p:cNvSpPr>
              <a:spLocks noChangeShapeType="1"/>
            </p:cNvSpPr>
            <p:nvPr/>
          </p:nvSpPr>
          <p:spPr bwMode="auto">
            <a:xfrm flipV="1">
              <a:off x="2928" y="3120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Line 1053"/>
            <p:cNvSpPr>
              <a:spLocks noChangeShapeType="1"/>
            </p:cNvSpPr>
            <p:nvPr/>
          </p:nvSpPr>
          <p:spPr bwMode="auto">
            <a:xfrm>
              <a:off x="3648" y="3120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Freeform 1054"/>
            <p:cNvSpPr>
              <a:spLocks noChangeArrowheads="1"/>
            </p:cNvSpPr>
            <p:nvPr/>
          </p:nvSpPr>
          <p:spPr bwMode="auto">
            <a:xfrm>
              <a:off x="2707" y="2035"/>
              <a:ext cx="125" cy="125"/>
            </a:xfrm>
            <a:custGeom>
              <a:avLst/>
              <a:gdLst>
                <a:gd name="T0" fmla="*/ 65 w 125"/>
                <a:gd name="T1" fmla="*/ 125 h 125"/>
                <a:gd name="T2" fmla="*/ 0 w 125"/>
                <a:gd name="T3" fmla="*/ 0 h 125"/>
                <a:gd name="T4" fmla="*/ 42 w 125"/>
                <a:gd name="T5" fmla="*/ 14 h 125"/>
                <a:gd name="T6" fmla="*/ 88 w 125"/>
                <a:gd name="T7" fmla="*/ 14 h 125"/>
                <a:gd name="T8" fmla="*/ 125 w 125"/>
                <a:gd name="T9" fmla="*/ 0 h 125"/>
                <a:gd name="T10" fmla="*/ 65 w 125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8" y="14"/>
                  </a:lnTo>
                  <a:lnTo>
                    <a:pt x="125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0" name="Freeform 1055"/>
            <p:cNvSpPr>
              <a:spLocks noChangeArrowheads="1"/>
            </p:cNvSpPr>
            <p:nvPr/>
          </p:nvSpPr>
          <p:spPr bwMode="auto">
            <a:xfrm>
              <a:off x="1987" y="2448"/>
              <a:ext cx="125" cy="125"/>
            </a:xfrm>
            <a:custGeom>
              <a:avLst/>
              <a:gdLst>
                <a:gd name="T0" fmla="*/ 65 w 125"/>
                <a:gd name="T1" fmla="*/ 125 h 125"/>
                <a:gd name="T2" fmla="*/ 0 w 125"/>
                <a:gd name="T3" fmla="*/ 0 h 125"/>
                <a:gd name="T4" fmla="*/ 42 w 125"/>
                <a:gd name="T5" fmla="*/ 14 h 125"/>
                <a:gd name="T6" fmla="*/ 88 w 125"/>
                <a:gd name="T7" fmla="*/ 14 h 125"/>
                <a:gd name="T8" fmla="*/ 125 w 125"/>
                <a:gd name="T9" fmla="*/ 0 h 125"/>
                <a:gd name="T10" fmla="*/ 65 w 125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8" y="14"/>
                  </a:lnTo>
                  <a:lnTo>
                    <a:pt x="125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1" name="Freeform 1056"/>
            <p:cNvSpPr>
              <a:spLocks noChangeArrowheads="1"/>
            </p:cNvSpPr>
            <p:nvPr/>
          </p:nvSpPr>
          <p:spPr bwMode="auto">
            <a:xfrm>
              <a:off x="1123" y="1939"/>
              <a:ext cx="125" cy="125"/>
            </a:xfrm>
            <a:custGeom>
              <a:avLst/>
              <a:gdLst>
                <a:gd name="T0" fmla="*/ 65 w 125"/>
                <a:gd name="T1" fmla="*/ 125 h 125"/>
                <a:gd name="T2" fmla="*/ 0 w 125"/>
                <a:gd name="T3" fmla="*/ 0 h 125"/>
                <a:gd name="T4" fmla="*/ 42 w 125"/>
                <a:gd name="T5" fmla="*/ 14 h 125"/>
                <a:gd name="T6" fmla="*/ 88 w 125"/>
                <a:gd name="T7" fmla="*/ 14 h 125"/>
                <a:gd name="T8" fmla="*/ 125 w 125"/>
                <a:gd name="T9" fmla="*/ 0 h 125"/>
                <a:gd name="T10" fmla="*/ 65 w 125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8" y="14"/>
                  </a:lnTo>
                  <a:lnTo>
                    <a:pt x="125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2" name="Freeform 1057"/>
            <p:cNvSpPr>
              <a:spLocks noChangeArrowheads="1"/>
            </p:cNvSpPr>
            <p:nvPr/>
          </p:nvSpPr>
          <p:spPr bwMode="auto">
            <a:xfrm>
              <a:off x="2851" y="3379"/>
              <a:ext cx="125" cy="125"/>
            </a:xfrm>
            <a:custGeom>
              <a:avLst/>
              <a:gdLst>
                <a:gd name="T0" fmla="*/ 65 w 125"/>
                <a:gd name="T1" fmla="*/ 125 h 125"/>
                <a:gd name="T2" fmla="*/ 0 w 125"/>
                <a:gd name="T3" fmla="*/ 0 h 125"/>
                <a:gd name="T4" fmla="*/ 42 w 125"/>
                <a:gd name="T5" fmla="*/ 14 h 125"/>
                <a:gd name="T6" fmla="*/ 88 w 125"/>
                <a:gd name="T7" fmla="*/ 14 h 125"/>
                <a:gd name="T8" fmla="*/ 125 w 125"/>
                <a:gd name="T9" fmla="*/ 0 h 125"/>
                <a:gd name="T10" fmla="*/ 65 w 125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8" y="14"/>
                  </a:lnTo>
                  <a:lnTo>
                    <a:pt x="125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3" name="Freeform 1058"/>
            <p:cNvSpPr>
              <a:spLocks noChangeArrowheads="1"/>
            </p:cNvSpPr>
            <p:nvPr/>
          </p:nvSpPr>
          <p:spPr bwMode="auto">
            <a:xfrm>
              <a:off x="4531" y="3043"/>
              <a:ext cx="125" cy="125"/>
            </a:xfrm>
            <a:custGeom>
              <a:avLst/>
              <a:gdLst>
                <a:gd name="T0" fmla="*/ 65 w 125"/>
                <a:gd name="T1" fmla="*/ 125 h 125"/>
                <a:gd name="T2" fmla="*/ 0 w 125"/>
                <a:gd name="T3" fmla="*/ 0 h 125"/>
                <a:gd name="T4" fmla="*/ 42 w 125"/>
                <a:gd name="T5" fmla="*/ 14 h 125"/>
                <a:gd name="T6" fmla="*/ 88 w 125"/>
                <a:gd name="T7" fmla="*/ 14 h 125"/>
                <a:gd name="T8" fmla="*/ 125 w 125"/>
                <a:gd name="T9" fmla="*/ 0 h 125"/>
                <a:gd name="T10" fmla="*/ 65 w 125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8" y="14"/>
                  </a:lnTo>
                  <a:lnTo>
                    <a:pt x="125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4" name="Freeform 1059"/>
            <p:cNvSpPr>
              <a:spLocks noChangeArrowheads="1"/>
            </p:cNvSpPr>
            <p:nvPr/>
          </p:nvSpPr>
          <p:spPr bwMode="auto">
            <a:xfrm>
              <a:off x="3571" y="3408"/>
              <a:ext cx="125" cy="125"/>
            </a:xfrm>
            <a:custGeom>
              <a:avLst/>
              <a:gdLst>
                <a:gd name="T0" fmla="*/ 65 w 125"/>
                <a:gd name="T1" fmla="*/ 125 h 125"/>
                <a:gd name="T2" fmla="*/ 0 w 125"/>
                <a:gd name="T3" fmla="*/ 0 h 125"/>
                <a:gd name="T4" fmla="*/ 42 w 125"/>
                <a:gd name="T5" fmla="*/ 14 h 125"/>
                <a:gd name="T6" fmla="*/ 88 w 125"/>
                <a:gd name="T7" fmla="*/ 14 h 125"/>
                <a:gd name="T8" fmla="*/ 125 w 125"/>
                <a:gd name="T9" fmla="*/ 0 h 125"/>
                <a:gd name="T10" fmla="*/ 65 w 125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8" y="14"/>
                  </a:lnTo>
                  <a:lnTo>
                    <a:pt x="125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5" name="Freeform 1060"/>
            <p:cNvSpPr>
              <a:spLocks noChangeArrowheads="1"/>
            </p:cNvSpPr>
            <p:nvPr/>
          </p:nvSpPr>
          <p:spPr bwMode="auto">
            <a:xfrm>
              <a:off x="4531" y="3456"/>
              <a:ext cx="125" cy="125"/>
            </a:xfrm>
            <a:custGeom>
              <a:avLst/>
              <a:gdLst>
                <a:gd name="T0" fmla="*/ 65 w 125"/>
                <a:gd name="T1" fmla="*/ 125 h 125"/>
                <a:gd name="T2" fmla="*/ 0 w 125"/>
                <a:gd name="T3" fmla="*/ 0 h 125"/>
                <a:gd name="T4" fmla="*/ 42 w 125"/>
                <a:gd name="T5" fmla="*/ 14 h 125"/>
                <a:gd name="T6" fmla="*/ 88 w 125"/>
                <a:gd name="T7" fmla="*/ 14 h 125"/>
                <a:gd name="T8" fmla="*/ 125 w 125"/>
                <a:gd name="T9" fmla="*/ 0 h 125"/>
                <a:gd name="T10" fmla="*/ 65 w 125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8" y="14"/>
                  </a:lnTo>
                  <a:lnTo>
                    <a:pt x="125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6" name="Freeform 1061"/>
            <p:cNvSpPr>
              <a:spLocks noChangeArrowheads="1"/>
            </p:cNvSpPr>
            <p:nvPr/>
          </p:nvSpPr>
          <p:spPr bwMode="auto">
            <a:xfrm>
              <a:off x="2494" y="1824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7" name="Freeform 1062"/>
            <p:cNvSpPr>
              <a:spLocks noChangeArrowheads="1"/>
            </p:cNvSpPr>
            <p:nvPr/>
          </p:nvSpPr>
          <p:spPr bwMode="auto">
            <a:xfrm>
              <a:off x="1296" y="2084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8" name="Freeform 1063"/>
            <p:cNvSpPr>
              <a:spLocks noChangeArrowheads="1"/>
            </p:cNvSpPr>
            <p:nvPr/>
          </p:nvSpPr>
          <p:spPr bwMode="auto">
            <a:xfrm>
              <a:off x="1872" y="1824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499" name="Freeform 1064"/>
            <p:cNvSpPr>
              <a:spLocks noChangeArrowheads="1"/>
            </p:cNvSpPr>
            <p:nvPr/>
          </p:nvSpPr>
          <p:spPr bwMode="auto">
            <a:xfrm>
              <a:off x="2398" y="2708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0" name="Freeform 1065"/>
            <p:cNvSpPr>
              <a:spLocks noChangeArrowheads="1"/>
            </p:cNvSpPr>
            <p:nvPr/>
          </p:nvSpPr>
          <p:spPr bwMode="auto">
            <a:xfrm>
              <a:off x="3379" y="2708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1" name="Freeform 1066"/>
            <p:cNvSpPr>
              <a:spLocks noChangeArrowheads="1"/>
            </p:cNvSpPr>
            <p:nvPr/>
          </p:nvSpPr>
          <p:spPr bwMode="auto">
            <a:xfrm>
              <a:off x="4147" y="2708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2" name="Freeform 1067"/>
            <p:cNvSpPr>
              <a:spLocks noChangeArrowheads="1"/>
            </p:cNvSpPr>
            <p:nvPr/>
          </p:nvSpPr>
          <p:spPr bwMode="auto">
            <a:xfrm>
              <a:off x="3187" y="3764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3" name="Freeform 1068"/>
            <p:cNvSpPr>
              <a:spLocks noChangeArrowheads="1"/>
            </p:cNvSpPr>
            <p:nvPr/>
          </p:nvSpPr>
          <p:spPr bwMode="auto">
            <a:xfrm>
              <a:off x="4099" y="3764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4" name="Freeform 1069"/>
            <p:cNvSpPr>
              <a:spLocks noChangeArrowheads="1"/>
            </p:cNvSpPr>
            <p:nvPr/>
          </p:nvSpPr>
          <p:spPr bwMode="auto">
            <a:xfrm>
              <a:off x="5155" y="3764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5" name="Freeform 1070"/>
            <p:cNvSpPr>
              <a:spLocks noChangeArrowheads="1"/>
            </p:cNvSpPr>
            <p:nvPr/>
          </p:nvSpPr>
          <p:spPr bwMode="auto">
            <a:xfrm>
              <a:off x="912" y="1824"/>
              <a:ext cx="125" cy="124"/>
            </a:xfrm>
            <a:custGeom>
              <a:avLst/>
              <a:gdLst>
                <a:gd name="T0" fmla="*/ 125 w 125"/>
                <a:gd name="T1" fmla="*/ 60 h 124"/>
                <a:gd name="T2" fmla="*/ 0 w 125"/>
                <a:gd name="T3" fmla="*/ 124 h 124"/>
                <a:gd name="T4" fmla="*/ 14 w 125"/>
                <a:gd name="T5" fmla="*/ 83 h 124"/>
                <a:gd name="T6" fmla="*/ 14 w 125"/>
                <a:gd name="T7" fmla="*/ 41 h 124"/>
                <a:gd name="T8" fmla="*/ 0 w 125"/>
                <a:gd name="T9" fmla="*/ 0 h 124"/>
                <a:gd name="T10" fmla="*/ 125 w 125"/>
                <a:gd name="T11" fmla="*/ 6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124">
                  <a:moveTo>
                    <a:pt x="125" y="60"/>
                  </a:moveTo>
                  <a:lnTo>
                    <a:pt x="0" y="124"/>
                  </a:lnTo>
                  <a:lnTo>
                    <a:pt x="14" y="83"/>
                  </a:lnTo>
                  <a:lnTo>
                    <a:pt x="14" y="41"/>
                  </a:lnTo>
                  <a:lnTo>
                    <a:pt x="0" y="0"/>
                  </a:lnTo>
                  <a:lnTo>
                    <a:pt x="125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6" name="Freeform 1071"/>
            <p:cNvSpPr>
              <a:spLocks noChangeArrowheads="1"/>
            </p:cNvSpPr>
            <p:nvPr/>
          </p:nvSpPr>
          <p:spPr bwMode="auto">
            <a:xfrm rot="5400000">
              <a:off x="3307" y="3262"/>
              <a:ext cx="148" cy="147"/>
            </a:xfrm>
            <a:custGeom>
              <a:avLst/>
              <a:gdLst>
                <a:gd name="T0" fmla="*/ 65 w 126"/>
                <a:gd name="T1" fmla="*/ 125 h 125"/>
                <a:gd name="T2" fmla="*/ 0 w 126"/>
                <a:gd name="T3" fmla="*/ 0 h 125"/>
                <a:gd name="T4" fmla="*/ 42 w 126"/>
                <a:gd name="T5" fmla="*/ 14 h 125"/>
                <a:gd name="T6" fmla="*/ 84 w 126"/>
                <a:gd name="T7" fmla="*/ 14 h 125"/>
                <a:gd name="T8" fmla="*/ 126 w 126"/>
                <a:gd name="T9" fmla="*/ 0 h 125"/>
                <a:gd name="T10" fmla="*/ 65 w 12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4" y="14"/>
                  </a:lnTo>
                  <a:lnTo>
                    <a:pt x="126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7" name="Freeform 1072"/>
            <p:cNvSpPr>
              <a:spLocks noChangeArrowheads="1"/>
            </p:cNvSpPr>
            <p:nvPr/>
          </p:nvSpPr>
          <p:spPr bwMode="auto">
            <a:xfrm rot="5400000">
              <a:off x="4078" y="3262"/>
              <a:ext cx="148" cy="147"/>
            </a:xfrm>
            <a:custGeom>
              <a:avLst/>
              <a:gdLst>
                <a:gd name="T0" fmla="*/ 65 w 126"/>
                <a:gd name="T1" fmla="*/ 125 h 125"/>
                <a:gd name="T2" fmla="*/ 0 w 126"/>
                <a:gd name="T3" fmla="*/ 0 h 125"/>
                <a:gd name="T4" fmla="*/ 42 w 126"/>
                <a:gd name="T5" fmla="*/ 14 h 125"/>
                <a:gd name="T6" fmla="*/ 84 w 126"/>
                <a:gd name="T7" fmla="*/ 14 h 125"/>
                <a:gd name="T8" fmla="*/ 126 w 126"/>
                <a:gd name="T9" fmla="*/ 0 h 125"/>
                <a:gd name="T10" fmla="*/ 65 w 12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4" y="14"/>
                  </a:lnTo>
                  <a:lnTo>
                    <a:pt x="126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8" name="Freeform 1073"/>
            <p:cNvSpPr>
              <a:spLocks noChangeArrowheads="1"/>
            </p:cNvSpPr>
            <p:nvPr/>
          </p:nvSpPr>
          <p:spPr bwMode="auto">
            <a:xfrm rot="2700000">
              <a:off x="2110" y="1918"/>
              <a:ext cx="148" cy="147"/>
            </a:xfrm>
            <a:custGeom>
              <a:avLst/>
              <a:gdLst>
                <a:gd name="T0" fmla="*/ 65 w 126"/>
                <a:gd name="T1" fmla="*/ 125 h 125"/>
                <a:gd name="T2" fmla="*/ 0 w 126"/>
                <a:gd name="T3" fmla="*/ 0 h 125"/>
                <a:gd name="T4" fmla="*/ 42 w 126"/>
                <a:gd name="T5" fmla="*/ 14 h 125"/>
                <a:gd name="T6" fmla="*/ 84 w 126"/>
                <a:gd name="T7" fmla="*/ 14 h 125"/>
                <a:gd name="T8" fmla="*/ 126 w 126"/>
                <a:gd name="T9" fmla="*/ 0 h 125"/>
                <a:gd name="T10" fmla="*/ 65 w 12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4" y="14"/>
                  </a:lnTo>
                  <a:lnTo>
                    <a:pt x="126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09" name="Freeform 1074"/>
            <p:cNvSpPr>
              <a:spLocks noChangeArrowheads="1"/>
            </p:cNvSpPr>
            <p:nvPr/>
          </p:nvSpPr>
          <p:spPr bwMode="auto">
            <a:xfrm rot="2700000">
              <a:off x="3019" y="2830"/>
              <a:ext cx="148" cy="147"/>
            </a:xfrm>
            <a:custGeom>
              <a:avLst/>
              <a:gdLst>
                <a:gd name="T0" fmla="*/ 65 w 126"/>
                <a:gd name="T1" fmla="*/ 125 h 125"/>
                <a:gd name="T2" fmla="*/ 0 w 126"/>
                <a:gd name="T3" fmla="*/ 0 h 125"/>
                <a:gd name="T4" fmla="*/ 42 w 126"/>
                <a:gd name="T5" fmla="*/ 14 h 125"/>
                <a:gd name="T6" fmla="*/ 84 w 126"/>
                <a:gd name="T7" fmla="*/ 14 h 125"/>
                <a:gd name="T8" fmla="*/ 126 w 126"/>
                <a:gd name="T9" fmla="*/ 0 h 125"/>
                <a:gd name="T10" fmla="*/ 65 w 12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4" y="14"/>
                  </a:lnTo>
                  <a:lnTo>
                    <a:pt x="126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10" name="Freeform 1075"/>
            <p:cNvSpPr>
              <a:spLocks noChangeArrowheads="1"/>
            </p:cNvSpPr>
            <p:nvPr/>
          </p:nvSpPr>
          <p:spPr bwMode="auto">
            <a:xfrm rot="2700000">
              <a:off x="3691" y="2874"/>
              <a:ext cx="148" cy="147"/>
            </a:xfrm>
            <a:custGeom>
              <a:avLst/>
              <a:gdLst>
                <a:gd name="T0" fmla="*/ 65 w 126"/>
                <a:gd name="T1" fmla="*/ 125 h 125"/>
                <a:gd name="T2" fmla="*/ 0 w 126"/>
                <a:gd name="T3" fmla="*/ 0 h 125"/>
                <a:gd name="T4" fmla="*/ 42 w 126"/>
                <a:gd name="T5" fmla="*/ 14 h 125"/>
                <a:gd name="T6" fmla="*/ 84 w 126"/>
                <a:gd name="T7" fmla="*/ 14 h 125"/>
                <a:gd name="T8" fmla="*/ 126 w 126"/>
                <a:gd name="T9" fmla="*/ 0 h 125"/>
                <a:gd name="T10" fmla="*/ 65 w 12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4" y="14"/>
                  </a:lnTo>
                  <a:lnTo>
                    <a:pt x="126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11" name="Freeform 1076"/>
            <p:cNvSpPr>
              <a:spLocks noChangeArrowheads="1"/>
            </p:cNvSpPr>
            <p:nvPr/>
          </p:nvSpPr>
          <p:spPr bwMode="auto">
            <a:xfrm rot="8100000">
              <a:off x="2156" y="2205"/>
              <a:ext cx="148" cy="147"/>
            </a:xfrm>
            <a:custGeom>
              <a:avLst/>
              <a:gdLst>
                <a:gd name="T0" fmla="*/ 65 w 126"/>
                <a:gd name="T1" fmla="*/ 125 h 125"/>
                <a:gd name="T2" fmla="*/ 0 w 126"/>
                <a:gd name="T3" fmla="*/ 0 h 125"/>
                <a:gd name="T4" fmla="*/ 42 w 126"/>
                <a:gd name="T5" fmla="*/ 14 h 125"/>
                <a:gd name="T6" fmla="*/ 84 w 126"/>
                <a:gd name="T7" fmla="*/ 14 h 125"/>
                <a:gd name="T8" fmla="*/ 126 w 126"/>
                <a:gd name="T9" fmla="*/ 0 h 125"/>
                <a:gd name="T10" fmla="*/ 65 w 12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4" y="14"/>
                  </a:lnTo>
                  <a:lnTo>
                    <a:pt x="126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12" name="Freeform 1077"/>
            <p:cNvSpPr>
              <a:spLocks noChangeArrowheads="1"/>
            </p:cNvSpPr>
            <p:nvPr/>
          </p:nvSpPr>
          <p:spPr bwMode="auto">
            <a:xfrm rot="8100000">
              <a:off x="3020" y="3165"/>
              <a:ext cx="148" cy="147"/>
            </a:xfrm>
            <a:custGeom>
              <a:avLst/>
              <a:gdLst>
                <a:gd name="T0" fmla="*/ 65 w 126"/>
                <a:gd name="T1" fmla="*/ 125 h 125"/>
                <a:gd name="T2" fmla="*/ 0 w 126"/>
                <a:gd name="T3" fmla="*/ 0 h 125"/>
                <a:gd name="T4" fmla="*/ 42 w 126"/>
                <a:gd name="T5" fmla="*/ 14 h 125"/>
                <a:gd name="T6" fmla="*/ 84 w 126"/>
                <a:gd name="T7" fmla="*/ 14 h 125"/>
                <a:gd name="T8" fmla="*/ 126 w 126"/>
                <a:gd name="T9" fmla="*/ 0 h 125"/>
                <a:gd name="T10" fmla="*/ 65 w 12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4" y="14"/>
                  </a:lnTo>
                  <a:lnTo>
                    <a:pt x="126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13" name="Freeform 1078"/>
            <p:cNvSpPr>
              <a:spLocks noChangeArrowheads="1"/>
            </p:cNvSpPr>
            <p:nvPr/>
          </p:nvSpPr>
          <p:spPr bwMode="auto">
            <a:xfrm rot="8100000">
              <a:off x="3696" y="3165"/>
              <a:ext cx="148" cy="147"/>
            </a:xfrm>
            <a:custGeom>
              <a:avLst/>
              <a:gdLst>
                <a:gd name="T0" fmla="*/ 65 w 126"/>
                <a:gd name="T1" fmla="*/ 125 h 125"/>
                <a:gd name="T2" fmla="*/ 0 w 126"/>
                <a:gd name="T3" fmla="*/ 0 h 125"/>
                <a:gd name="T4" fmla="*/ 42 w 126"/>
                <a:gd name="T5" fmla="*/ 14 h 125"/>
                <a:gd name="T6" fmla="*/ 84 w 126"/>
                <a:gd name="T7" fmla="*/ 14 h 125"/>
                <a:gd name="T8" fmla="*/ 126 w 126"/>
                <a:gd name="T9" fmla="*/ 0 h 125"/>
                <a:gd name="T10" fmla="*/ 65 w 126"/>
                <a:gd name="T11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125">
                  <a:moveTo>
                    <a:pt x="65" y="125"/>
                  </a:moveTo>
                  <a:lnTo>
                    <a:pt x="0" y="0"/>
                  </a:lnTo>
                  <a:lnTo>
                    <a:pt x="42" y="14"/>
                  </a:lnTo>
                  <a:lnTo>
                    <a:pt x="84" y="14"/>
                  </a:lnTo>
                  <a:lnTo>
                    <a:pt x="126" y="0"/>
                  </a:lnTo>
                  <a:lnTo>
                    <a:pt x="6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514" name="Oval 1079"/>
            <p:cNvSpPr>
              <a:spLocks noChangeArrowheads="1"/>
            </p:cNvSpPr>
            <p:nvPr/>
          </p:nvSpPr>
          <p:spPr bwMode="auto">
            <a:xfrm>
              <a:off x="2256" y="1824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5" name="Oval 1080"/>
            <p:cNvSpPr>
              <a:spLocks noChangeArrowheads="1"/>
            </p:cNvSpPr>
            <p:nvPr/>
          </p:nvSpPr>
          <p:spPr bwMode="auto">
            <a:xfrm>
              <a:off x="2016" y="2112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6" name="Oval 1081"/>
            <p:cNvSpPr>
              <a:spLocks noChangeArrowheads="1"/>
            </p:cNvSpPr>
            <p:nvPr/>
          </p:nvSpPr>
          <p:spPr bwMode="auto">
            <a:xfrm>
              <a:off x="1584" y="1824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7" name="Oval 1082"/>
            <p:cNvSpPr>
              <a:spLocks noChangeArrowheads="1"/>
            </p:cNvSpPr>
            <p:nvPr/>
          </p:nvSpPr>
          <p:spPr bwMode="auto">
            <a:xfrm>
              <a:off x="1152" y="1824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8" name="Oval 1083"/>
            <p:cNvSpPr>
              <a:spLocks noChangeArrowheads="1"/>
            </p:cNvSpPr>
            <p:nvPr/>
          </p:nvSpPr>
          <p:spPr bwMode="auto">
            <a:xfrm>
              <a:off x="2736" y="2304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19" name="Oval 1084"/>
            <p:cNvSpPr>
              <a:spLocks noChangeArrowheads="1"/>
            </p:cNvSpPr>
            <p:nvPr/>
          </p:nvSpPr>
          <p:spPr bwMode="auto">
            <a:xfrm>
              <a:off x="2736" y="2736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0" name="Oval 1085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1" name="Oval 1086"/>
            <p:cNvSpPr>
              <a:spLocks noChangeArrowheads="1"/>
            </p:cNvSpPr>
            <p:nvPr/>
          </p:nvSpPr>
          <p:spPr bwMode="auto">
            <a:xfrm>
              <a:off x="3840" y="2736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2" name="Oval 1087"/>
            <p:cNvSpPr>
              <a:spLocks noChangeArrowheads="1"/>
            </p:cNvSpPr>
            <p:nvPr/>
          </p:nvSpPr>
          <p:spPr bwMode="auto">
            <a:xfrm>
              <a:off x="2880" y="3072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3" name="Oval 1088"/>
            <p:cNvSpPr>
              <a:spLocks noChangeArrowheads="1"/>
            </p:cNvSpPr>
            <p:nvPr/>
          </p:nvSpPr>
          <p:spPr bwMode="auto">
            <a:xfrm>
              <a:off x="3600" y="3072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4" name="Oval 1089"/>
            <p:cNvSpPr>
              <a:spLocks noChangeArrowheads="1"/>
            </p:cNvSpPr>
            <p:nvPr/>
          </p:nvSpPr>
          <p:spPr bwMode="auto">
            <a:xfrm>
              <a:off x="3600" y="3792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5" name="Oval 1090"/>
            <p:cNvSpPr>
              <a:spLocks noChangeArrowheads="1"/>
            </p:cNvSpPr>
            <p:nvPr/>
          </p:nvSpPr>
          <p:spPr bwMode="auto">
            <a:xfrm>
              <a:off x="3888" y="3312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6" name="Oval 1091"/>
            <p:cNvSpPr>
              <a:spLocks noChangeArrowheads="1"/>
            </p:cNvSpPr>
            <p:nvPr/>
          </p:nvSpPr>
          <p:spPr bwMode="auto">
            <a:xfrm>
              <a:off x="4560" y="3312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2527" name="Oval 1092"/>
            <p:cNvSpPr>
              <a:spLocks noChangeArrowheads="1"/>
            </p:cNvSpPr>
            <p:nvPr/>
          </p:nvSpPr>
          <p:spPr bwMode="auto">
            <a:xfrm>
              <a:off x="4560" y="3792"/>
              <a:ext cx="96" cy="9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62528" name="Object 3"/>
            <p:cNvGraphicFramePr>
              <a:graphicFrameLocks noChangeAspect="1"/>
            </p:cNvGraphicFramePr>
            <p:nvPr/>
          </p:nvGraphicFramePr>
          <p:xfrm>
            <a:off x="628" y="1536"/>
            <a:ext cx="4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2" r:id="rId3" imgW="292100" imgH="203200" progId="Equation.3">
                    <p:embed/>
                  </p:oleObj>
                </mc:Choice>
                <mc:Fallback>
                  <p:oleObj r:id="rId3" imgW="292100" imgH="203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1536"/>
                          <a:ext cx="42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29" name="Object 4"/>
            <p:cNvGraphicFramePr>
              <a:graphicFrameLocks noChangeAspect="1"/>
            </p:cNvGraphicFramePr>
            <p:nvPr/>
          </p:nvGraphicFramePr>
          <p:xfrm>
            <a:off x="5031" y="3494"/>
            <a:ext cx="44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3" r:id="rId5" imgW="304800" imgH="203200" progId="Equation.3">
                    <p:embed/>
                  </p:oleObj>
                </mc:Choice>
                <mc:Fallback>
                  <p:oleObj r:id="rId5" imgW="3048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1" y="3494"/>
                          <a:ext cx="44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0" name="Object 5"/>
            <p:cNvGraphicFramePr>
              <a:graphicFrameLocks noChangeAspect="1"/>
            </p:cNvGraphicFramePr>
            <p:nvPr/>
          </p:nvGraphicFramePr>
          <p:xfrm>
            <a:off x="912" y="1920"/>
            <a:ext cx="2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4" r:id="rId7" imgW="215900" imgH="190500" progId="Equation.3">
                    <p:embed/>
                  </p:oleObj>
                </mc:Choice>
                <mc:Fallback>
                  <p:oleObj r:id="rId7" imgW="215900" imgH="190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20"/>
                          <a:ext cx="23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1" name="Object 6"/>
            <p:cNvGraphicFramePr>
              <a:graphicFrameLocks noChangeAspect="1"/>
            </p:cNvGraphicFramePr>
            <p:nvPr/>
          </p:nvGraphicFramePr>
          <p:xfrm>
            <a:off x="2408" y="1536"/>
            <a:ext cx="2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5" r:id="rId9" imgW="215900" imgH="190500" progId="Equation.3">
                    <p:embed/>
                  </p:oleObj>
                </mc:Choice>
                <mc:Fallback>
                  <p:oleObj r:id="rId9" imgW="215900" imgH="190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1536"/>
                          <a:ext cx="23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2" name="Object 7"/>
            <p:cNvGraphicFramePr>
              <a:graphicFrameLocks noChangeAspect="1"/>
            </p:cNvGraphicFramePr>
            <p:nvPr/>
          </p:nvGraphicFramePr>
          <p:xfrm>
            <a:off x="2408" y="2025"/>
            <a:ext cx="2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6" r:id="rId10" imgW="215900" imgH="190500" progId="Equation.3">
                    <p:embed/>
                  </p:oleObj>
                </mc:Choice>
                <mc:Fallback>
                  <p:oleObj r:id="rId10" imgW="215900" imgH="19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" y="2025"/>
                          <a:ext cx="23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3" name="Object 8"/>
            <p:cNvGraphicFramePr>
              <a:graphicFrameLocks noChangeAspect="1"/>
            </p:cNvGraphicFramePr>
            <p:nvPr/>
          </p:nvGraphicFramePr>
          <p:xfrm>
            <a:off x="3368" y="2457"/>
            <a:ext cx="2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7" r:id="rId11" imgW="215900" imgH="190500" progId="Equation.3">
                    <p:embed/>
                  </p:oleObj>
                </mc:Choice>
                <mc:Fallback>
                  <p:oleObj r:id="rId11" imgW="215900" imgH="190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2457"/>
                          <a:ext cx="23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4" name="Object 9"/>
            <p:cNvGraphicFramePr>
              <a:graphicFrameLocks noChangeAspect="1"/>
            </p:cNvGraphicFramePr>
            <p:nvPr/>
          </p:nvGraphicFramePr>
          <p:xfrm>
            <a:off x="4040" y="2457"/>
            <a:ext cx="2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8" r:id="rId12" imgW="215900" imgH="190500" progId="Equation.3">
                    <p:embed/>
                  </p:oleObj>
                </mc:Choice>
                <mc:Fallback>
                  <p:oleObj r:id="rId12" imgW="215900" imgH="190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" y="2457"/>
                          <a:ext cx="23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5" name="Object 10"/>
            <p:cNvGraphicFramePr>
              <a:graphicFrameLocks noChangeAspect="1"/>
            </p:cNvGraphicFramePr>
            <p:nvPr/>
          </p:nvGraphicFramePr>
          <p:xfrm>
            <a:off x="3272" y="3033"/>
            <a:ext cx="2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9" r:id="rId13" imgW="215900" imgH="190500" progId="Equation.3">
                    <p:embed/>
                  </p:oleObj>
                </mc:Choice>
                <mc:Fallback>
                  <p:oleObj r:id="rId13" imgW="215900" imgH="190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2" y="3033"/>
                          <a:ext cx="23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6" name="Object 11"/>
            <p:cNvGraphicFramePr>
              <a:graphicFrameLocks noChangeAspect="1"/>
            </p:cNvGraphicFramePr>
            <p:nvPr/>
          </p:nvGraphicFramePr>
          <p:xfrm>
            <a:off x="4040" y="3033"/>
            <a:ext cx="23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0" r:id="rId14" imgW="215900" imgH="190500" progId="Equation.3">
                    <p:embed/>
                  </p:oleObj>
                </mc:Choice>
                <mc:Fallback>
                  <p:oleObj r:id="rId14" imgW="215900" imgH="190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0" y="3033"/>
                          <a:ext cx="23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7" name="Object 12"/>
            <p:cNvGraphicFramePr>
              <a:graphicFrameLocks noChangeAspect="1"/>
            </p:cNvGraphicFramePr>
            <p:nvPr/>
          </p:nvGraphicFramePr>
          <p:xfrm>
            <a:off x="2895" y="2370"/>
            <a:ext cx="21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1" r:id="rId15" imgW="203200" imgH="165100" progId="Equation.3">
                    <p:embed/>
                  </p:oleObj>
                </mc:Choice>
                <mc:Fallback>
                  <p:oleObj r:id="rId15" imgW="203200" imgH="165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" y="2370"/>
                          <a:ext cx="21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8" name="Object 13"/>
            <p:cNvGraphicFramePr>
              <a:graphicFrameLocks noChangeAspect="1"/>
            </p:cNvGraphicFramePr>
            <p:nvPr/>
          </p:nvGraphicFramePr>
          <p:xfrm>
            <a:off x="3198" y="3444"/>
            <a:ext cx="45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2" r:id="rId17" imgW="419100" imgH="177800" progId="Equation.3">
                    <p:embed/>
                  </p:oleObj>
                </mc:Choice>
                <mc:Fallback>
                  <p:oleObj r:id="rId17" imgW="419100" imgH="177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3444"/>
                          <a:ext cx="45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39" name="Object 14"/>
            <p:cNvGraphicFramePr>
              <a:graphicFrameLocks noChangeAspect="1"/>
            </p:cNvGraphicFramePr>
            <p:nvPr/>
          </p:nvGraphicFramePr>
          <p:xfrm>
            <a:off x="4090" y="3540"/>
            <a:ext cx="491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3" r:id="rId19" imgW="457200" imgH="177800" progId="Equation.3">
                    <p:embed/>
                  </p:oleObj>
                </mc:Choice>
                <mc:Fallback>
                  <p:oleObj r:id="rId19" imgW="457200" imgH="177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3540"/>
                          <a:ext cx="491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40" name="Line 1105"/>
            <p:cNvSpPr>
              <a:spLocks noChangeShapeType="1"/>
            </p:cNvSpPr>
            <p:nvPr/>
          </p:nvSpPr>
          <p:spPr bwMode="auto">
            <a:xfrm>
              <a:off x="1824" y="1536"/>
              <a:ext cx="0" cy="25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1" name="Line 1106"/>
            <p:cNvSpPr>
              <a:spLocks noChangeShapeType="1"/>
            </p:cNvSpPr>
            <p:nvPr/>
          </p:nvSpPr>
          <p:spPr bwMode="auto">
            <a:xfrm flipH="1">
              <a:off x="2832" y="1584"/>
              <a:ext cx="0" cy="25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542" name="Object 15"/>
            <p:cNvGraphicFramePr>
              <a:graphicFrameLocks noChangeAspect="1"/>
            </p:cNvGraphicFramePr>
            <p:nvPr/>
          </p:nvGraphicFramePr>
          <p:xfrm>
            <a:off x="832" y="2544"/>
            <a:ext cx="896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4" r:id="rId21" imgW="405765" imgH="215900" progId="Equation.3">
                    <p:embed/>
                  </p:oleObj>
                </mc:Choice>
                <mc:Fallback>
                  <p:oleObj r:id="rId21" imgW="405765" imgH="215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" y="2544"/>
                          <a:ext cx="896" cy="477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43" name="Object 16"/>
            <p:cNvGraphicFramePr>
              <a:graphicFrameLocks noChangeAspect="1"/>
            </p:cNvGraphicFramePr>
            <p:nvPr/>
          </p:nvGraphicFramePr>
          <p:xfrm>
            <a:off x="1907" y="3072"/>
            <a:ext cx="89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5" r:id="rId23" imgW="419100" imgH="215900" progId="Equation.3">
                    <p:embed/>
                  </p:oleObj>
                </mc:Choice>
                <mc:Fallback>
                  <p:oleObj r:id="rId23" imgW="419100" imgH="215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3072"/>
                          <a:ext cx="891" cy="460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44" name="Object 17"/>
            <p:cNvGraphicFramePr>
              <a:graphicFrameLocks noChangeAspect="1"/>
            </p:cNvGraphicFramePr>
            <p:nvPr/>
          </p:nvGraphicFramePr>
          <p:xfrm>
            <a:off x="3348" y="1999"/>
            <a:ext cx="825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6" r:id="rId25" imgW="419100" imgH="228600" progId="Equation.3">
                    <p:embed/>
                  </p:oleObj>
                </mc:Choice>
                <mc:Fallback>
                  <p:oleObj r:id="rId25" imgW="4191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1999"/>
                          <a:ext cx="825" cy="451"/>
                        </a:xfrm>
                        <a:prstGeom prst="rect">
                          <a:avLst/>
                        </a:prstGeom>
                        <a:solidFill>
                          <a:srgbClr val="00CC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545" name="标题 2"/>
          <p:cNvSpPr txBox="1">
            <a:spLocks noChangeArrowheads="1"/>
          </p:cNvSpPr>
          <p:nvPr/>
        </p:nvSpPr>
        <p:spPr bwMode="auto">
          <a:xfrm>
            <a:off x="303531" y="228600"/>
            <a:ext cx="10972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8.3 Basic FIR Filter Structure</a:t>
            </a:r>
          </a:p>
        </p:txBody>
      </p:sp>
      <p:graphicFrame>
        <p:nvGraphicFramePr>
          <p:cNvPr id="27653" name="对象 3"/>
          <p:cNvGraphicFramePr>
            <a:graphicFrameLocks noChangeAspect="1"/>
          </p:cNvGraphicFramePr>
          <p:nvPr/>
        </p:nvGraphicFramePr>
        <p:xfrm>
          <a:off x="3207068" y="1343025"/>
          <a:ext cx="448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7" r:id="rId27" imgW="4483100" imgH="482600" progId="Equation.DSMT4">
                  <p:embed/>
                </p:oleObj>
              </mc:Choice>
              <mc:Fallback>
                <p:oleObj r:id="rId27" imgW="4483100" imgH="482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068" y="1343025"/>
                        <a:ext cx="4483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47" name="TextBox 2"/>
          <p:cNvSpPr txBox="1">
            <a:spLocks noChangeArrowheads="1"/>
          </p:cNvSpPr>
          <p:nvPr/>
        </p:nvSpPr>
        <p:spPr bwMode="auto">
          <a:xfrm>
            <a:off x="5304156" y="6396038"/>
            <a:ext cx="23034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i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 i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 i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531813" y="2286000"/>
            <a:ext cx="11280775" cy="708025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Block Diagram Representation of Digital Filter</a:t>
            </a:r>
          </a:p>
        </p:txBody>
      </p:sp>
      <p:sp>
        <p:nvSpPr>
          <p:cNvPr id="32771" name="矩形 4"/>
          <p:cNvSpPr/>
          <p:nvPr/>
        </p:nvSpPr>
        <p:spPr>
          <a:xfrm>
            <a:off x="2132013" y="3200400"/>
            <a:ext cx="6726237" cy="180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Basic Building Blocks</a:t>
            </a:r>
          </a:p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Delay-Free Loop Problem</a:t>
            </a:r>
          </a:p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Canonic &amp; Equivalent Structure</a:t>
            </a:r>
          </a:p>
        </p:txBody>
      </p:sp>
      <p:sp>
        <p:nvSpPr>
          <p:cNvPr id="32772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8"/>
          <p:cNvSpPr txBox="1"/>
          <p:nvPr/>
        </p:nvSpPr>
        <p:spPr>
          <a:xfrm>
            <a:off x="704850" y="1143000"/>
            <a:ext cx="92440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Direct Form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8.4 Basic IIR Filter Structure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392363" y="1709738"/>
          <a:ext cx="70643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r:id="rId4" imgW="2552700" imgH="457200" progId="Equation.DSMT4">
                  <p:embed/>
                </p:oleObj>
              </mc:Choice>
              <mc:Fallback>
                <p:oleObj r:id="rId4" imgW="2552700" imgH="457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2363" y="1709738"/>
                        <a:ext cx="706437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98500" y="4194175"/>
          <a:ext cx="66182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r:id="rId6" imgW="2565400" imgH="419100" progId="Equation.DSMT4">
                  <p:embed/>
                </p:oleObj>
              </mc:Choice>
              <mc:Fallback>
                <p:oleObj r:id="rId6" imgW="2565400" imgH="4191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500" y="4194175"/>
                        <a:ext cx="6618288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9"/>
          <p:cNvSpPr txBox="1"/>
          <p:nvPr/>
        </p:nvSpPr>
        <p:spPr>
          <a:xfrm>
            <a:off x="1255713" y="2500313"/>
            <a:ext cx="66024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 possible realization scheme</a:t>
            </a: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728663" y="5241925"/>
          <a:ext cx="56784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r:id="rId8" imgW="2476500" imgH="431800" progId="Equation.DSMT4">
                  <p:embed/>
                </p:oleObj>
              </mc:Choice>
              <mc:Fallback>
                <p:oleObj r:id="rId8" imgW="2476500" imgH="431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8663" y="5241925"/>
                        <a:ext cx="5678487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493" name="Picture 36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3463" y="3022600"/>
            <a:ext cx="6770687" cy="104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13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IIR Filter Structure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61988" y="1447800"/>
          <a:ext cx="49117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r:id="rId4" imgW="2070100" imgH="241300" progId="Equation.DSMT4">
                  <p:embed/>
                </p:oleObj>
              </mc:Choice>
              <mc:Fallback>
                <p:oleObj r:id="rId4" imgW="2070100" imgH="2413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988" y="1447800"/>
                        <a:ext cx="4911725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132513" y="1268413"/>
          <a:ext cx="45704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r:id="rId6" imgW="1993900" imgH="431800" progId="Equation.DSMT4">
                  <p:embed/>
                </p:oleObj>
              </mc:Choice>
              <mc:Fallback>
                <p:oleObj r:id="rId6" imgW="1993900" imgH="431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32513" y="1268413"/>
                        <a:ext cx="4570412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911" name="Picture 75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00" y="2667000"/>
            <a:ext cx="4130675" cy="3529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922" name="Picture 7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6413" y="2805113"/>
            <a:ext cx="3960812" cy="3422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835775" y="2008188"/>
          <a:ext cx="35972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r:id="rId10" imgW="1651000" imgH="431800" progId="Equation.DSMT4">
                  <p:embed/>
                </p:oleObj>
              </mc:Choice>
              <mc:Fallback>
                <p:oleObj r:id="rId10" imgW="1651000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35775" y="2008188"/>
                        <a:ext cx="359727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117600" y="1978025"/>
          <a:ext cx="27051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r:id="rId12" imgW="1269365" imgH="431800" progId="Equation.DSMT4">
                  <p:embed/>
                </p:oleObj>
              </mc:Choice>
              <mc:Fallback>
                <p:oleObj r:id="rId12" imgW="1269365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7600" y="1978025"/>
                        <a:ext cx="2705100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/>
          <p:cNvSpPr txBox="1">
            <a:spLocks noChangeArrowheads="1"/>
          </p:cNvSpPr>
          <p:nvPr/>
        </p:nvSpPr>
        <p:spPr bwMode="auto">
          <a:xfrm>
            <a:off x="1386205" y="0"/>
            <a:ext cx="31845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0">
                <a:solidFill>
                  <a:srgbClr val="0070C0"/>
                </a:solidFill>
                <a:latin typeface="Times New Roman" panose="02020603050405020304" pitchFamily="18" charset="0"/>
              </a:rPr>
              <a:t>H(z)=H</a:t>
            </a:r>
            <a:r>
              <a:rPr lang="en-US" altLang="zh-CN" sz="3200" b="1" i="0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0">
                <a:solidFill>
                  <a:srgbClr val="0070C0"/>
                </a:solidFill>
                <a:latin typeface="Times New Roman" panose="02020603050405020304" pitchFamily="18" charset="0"/>
              </a:rPr>
              <a:t>(z)H</a:t>
            </a:r>
            <a:r>
              <a:rPr lang="en-US" altLang="zh-CN" sz="3200" b="1" i="0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0">
                <a:solidFill>
                  <a:srgbClr val="0070C0"/>
                </a:solidFill>
                <a:latin typeface="Times New Roman" panose="02020603050405020304" pitchFamily="18" charset="0"/>
              </a:rPr>
              <a:t>(z)</a:t>
            </a:r>
            <a:endParaRPr lang="en-US" altLang="zh-CN" sz="3200" b="1" i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TextBox 431"/>
          <p:cNvSpPr txBox="1">
            <a:spLocks noChangeArrowheads="1"/>
          </p:cNvSpPr>
          <p:nvPr/>
        </p:nvSpPr>
        <p:spPr bwMode="auto">
          <a:xfrm>
            <a:off x="5158106" y="1443038"/>
            <a:ext cx="190627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Transpose </a:t>
            </a:r>
            <a:endParaRPr lang="zh-CN" altLang="en-US" sz="32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左右箭头 432"/>
          <p:cNvSpPr>
            <a:spLocks noChangeArrowheads="1"/>
          </p:cNvSpPr>
          <p:nvPr/>
        </p:nvSpPr>
        <p:spPr bwMode="auto">
          <a:xfrm>
            <a:off x="5102543" y="1854200"/>
            <a:ext cx="1981200" cy="347663"/>
          </a:xfrm>
          <a:prstGeom prst="leftRightArrow">
            <a:avLst>
              <a:gd name="adj1" fmla="val 50000"/>
              <a:gd name="adj2" fmla="val 49968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endParaRPr lang="zh-CN" altLang="en-US" sz="3200" b="1" i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左右箭头 435"/>
          <p:cNvSpPr>
            <a:spLocks noChangeArrowheads="1"/>
          </p:cNvSpPr>
          <p:nvPr/>
        </p:nvSpPr>
        <p:spPr bwMode="auto">
          <a:xfrm rot="5400000">
            <a:off x="2456181" y="2963863"/>
            <a:ext cx="593725" cy="327025"/>
          </a:xfrm>
          <a:prstGeom prst="leftRightArrow">
            <a:avLst>
              <a:gd name="adj1" fmla="val 50000"/>
              <a:gd name="adj2" fmla="val 4988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 sz="3200" b="1" i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Text Box 48"/>
          <p:cNvSpPr txBox="1">
            <a:spLocks noChangeArrowheads="1"/>
          </p:cNvSpPr>
          <p:nvPr/>
        </p:nvSpPr>
        <p:spPr bwMode="auto">
          <a:xfrm>
            <a:off x="1281430" y="3443288"/>
            <a:ext cx="32702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0">
                <a:solidFill>
                  <a:srgbClr val="0070C0"/>
                </a:solidFill>
                <a:latin typeface="Times New Roman" panose="02020603050405020304" pitchFamily="18" charset="0"/>
              </a:rPr>
              <a:t>H(z)=H</a:t>
            </a:r>
            <a:r>
              <a:rPr lang="en-US" altLang="zh-CN" sz="3200" b="1" i="0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0">
                <a:solidFill>
                  <a:srgbClr val="0070C0"/>
                </a:solidFill>
                <a:latin typeface="Times New Roman" panose="02020603050405020304" pitchFamily="18" charset="0"/>
              </a:rPr>
              <a:t>(z)H</a:t>
            </a:r>
            <a:r>
              <a:rPr lang="en-US" altLang="zh-CN" sz="3200" b="1" i="0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0">
                <a:solidFill>
                  <a:srgbClr val="0070C0"/>
                </a:solidFill>
                <a:latin typeface="Times New Roman" panose="02020603050405020304" pitchFamily="18" charset="0"/>
              </a:rPr>
              <a:t>(z)</a:t>
            </a:r>
            <a:endParaRPr lang="en-US" altLang="zh-CN" sz="3200" b="1" i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左右箭头 438"/>
          <p:cNvSpPr>
            <a:spLocks noChangeArrowheads="1"/>
          </p:cNvSpPr>
          <p:nvPr/>
        </p:nvSpPr>
        <p:spPr bwMode="auto">
          <a:xfrm rot="5400000">
            <a:off x="8950643" y="3406775"/>
            <a:ext cx="595312" cy="280988"/>
          </a:xfrm>
          <a:prstGeom prst="leftRightArrow">
            <a:avLst>
              <a:gd name="adj1" fmla="val 50000"/>
              <a:gd name="adj2" fmla="val 50151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 sz="3200" b="1" i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681" name="Picture 4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6" y="450850"/>
            <a:ext cx="521652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791" name="Picture 5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18" y="347663"/>
            <a:ext cx="4298950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 bwMode="auto">
          <a:xfrm>
            <a:off x="5147092" y="3759994"/>
            <a:ext cx="6346825" cy="3054350"/>
            <a:chOff x="5127509" y="3806480"/>
            <a:chExt cx="6346403" cy="3054124"/>
          </a:xfrm>
        </p:grpSpPr>
        <p:sp>
          <p:nvSpPr>
            <p:cNvPr id="67594" name="TextBox 433"/>
            <p:cNvSpPr txBox="1">
              <a:spLocks noChangeArrowheads="1"/>
            </p:cNvSpPr>
            <p:nvPr/>
          </p:nvSpPr>
          <p:spPr bwMode="auto">
            <a:xfrm>
              <a:off x="5221707" y="4593367"/>
              <a:ext cx="1906143" cy="583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Transpose </a:t>
              </a:r>
              <a:endParaRPr lang="zh-CN" altLang="en-US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5" name="左右箭头 434"/>
            <p:cNvSpPr>
              <a:spLocks noChangeArrowheads="1"/>
            </p:cNvSpPr>
            <p:nvPr/>
          </p:nvSpPr>
          <p:spPr bwMode="auto">
            <a:xfrm>
              <a:off x="5127509" y="5004187"/>
              <a:ext cx="1974025" cy="347902"/>
            </a:xfrm>
            <a:prstGeom prst="leftRightArrow">
              <a:avLst>
                <a:gd name="adj1" fmla="val 50000"/>
                <a:gd name="adj2" fmla="val 4993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3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7596" name="Picture 65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3075" y="3806480"/>
              <a:ext cx="4170837" cy="305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872" name="Picture 67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6" y="3844925"/>
            <a:ext cx="5387975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318443" y="6126162"/>
            <a:ext cx="1920875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2" grpId="0"/>
      <p:bldP spid="433" grpId="0" bldLvl="0" animBg="1"/>
      <p:bldP spid="436" grpId="0" bldLvl="0" animBg="1"/>
      <p:bldP spid="438" grpId="0"/>
      <p:bldP spid="43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 Box 48"/>
          <p:cNvSpPr txBox="1">
            <a:spLocks noChangeArrowheads="1"/>
          </p:cNvSpPr>
          <p:nvPr/>
        </p:nvSpPr>
        <p:spPr bwMode="auto">
          <a:xfrm>
            <a:off x="4432618" y="2249488"/>
            <a:ext cx="35845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0">
                <a:solidFill>
                  <a:srgbClr val="0070C0"/>
                </a:solidFill>
                <a:latin typeface="Times New Roman" panose="02020603050405020304" pitchFamily="18" charset="0"/>
              </a:rPr>
              <a:t>canonic structure</a:t>
            </a:r>
            <a:endParaRPr lang="en-US" altLang="zh-CN" sz="3200" b="1" i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4432618" y="1260475"/>
            <a:ext cx="1069975" cy="920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 bwMode="auto">
          <a:xfrm flipH="1">
            <a:off x="6586856" y="1220788"/>
            <a:ext cx="1019175" cy="9445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3023" name="Picture 7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3" y="60325"/>
            <a:ext cx="4271963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左右箭头 14"/>
          <p:cNvSpPr>
            <a:spLocks noChangeArrowheads="1"/>
          </p:cNvSpPr>
          <p:nvPr/>
        </p:nvSpPr>
        <p:spPr bwMode="auto">
          <a:xfrm rot="5400000">
            <a:off x="2456181" y="2841625"/>
            <a:ext cx="593725" cy="327025"/>
          </a:xfrm>
          <a:prstGeom prst="leftRightArrow">
            <a:avLst>
              <a:gd name="adj1" fmla="val 50000"/>
              <a:gd name="adj2" fmla="val 49885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 sz="3200" b="1" i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8" name="Text Box 48"/>
          <p:cNvSpPr txBox="1">
            <a:spLocks noChangeArrowheads="1"/>
          </p:cNvSpPr>
          <p:nvPr/>
        </p:nvSpPr>
        <p:spPr bwMode="auto">
          <a:xfrm>
            <a:off x="1281430" y="3305969"/>
            <a:ext cx="32702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i="0" dirty="0">
                <a:solidFill>
                  <a:srgbClr val="0070C0"/>
                </a:solidFill>
                <a:latin typeface="Times New Roman" panose="02020603050405020304" pitchFamily="18" charset="0"/>
              </a:rPr>
              <a:t>H(z)=H</a:t>
            </a:r>
            <a:r>
              <a:rPr lang="en-US" altLang="zh-CN" sz="3200" b="1" i="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0" dirty="0">
                <a:solidFill>
                  <a:srgbClr val="0070C0"/>
                </a:solidFill>
                <a:latin typeface="Times New Roman" panose="02020603050405020304" pitchFamily="18" charset="0"/>
              </a:rPr>
              <a:t>(z)H</a:t>
            </a:r>
            <a:r>
              <a:rPr lang="en-US" altLang="zh-CN" sz="3200" b="1" i="0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0" dirty="0">
                <a:solidFill>
                  <a:srgbClr val="0070C0"/>
                </a:solidFill>
                <a:latin typeface="Times New Roman" panose="02020603050405020304" pitchFamily="18" charset="0"/>
              </a:rPr>
              <a:t>(z)</a:t>
            </a:r>
            <a:endParaRPr lang="en-US" altLang="zh-CN" sz="3200" b="1" i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39" name="左右箭头 16"/>
          <p:cNvSpPr>
            <a:spLocks noChangeArrowheads="1"/>
          </p:cNvSpPr>
          <p:nvPr/>
        </p:nvSpPr>
        <p:spPr bwMode="auto">
          <a:xfrm rot="5400000">
            <a:off x="9009381" y="3298825"/>
            <a:ext cx="595312" cy="280988"/>
          </a:xfrm>
          <a:prstGeom prst="leftRightArrow">
            <a:avLst>
              <a:gd name="adj1" fmla="val 50000"/>
              <a:gd name="adj2" fmla="val 50151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r"/>
            <a:endParaRPr lang="zh-CN" altLang="en-US" sz="3200" b="1" i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640" name="组合 17"/>
          <p:cNvGrpSpPr/>
          <p:nvPr/>
        </p:nvGrpSpPr>
        <p:grpSpPr bwMode="auto">
          <a:xfrm>
            <a:off x="5304156" y="3721894"/>
            <a:ext cx="6346825" cy="3054350"/>
            <a:chOff x="5127509" y="3806480"/>
            <a:chExt cx="6346403" cy="3054124"/>
          </a:xfrm>
        </p:grpSpPr>
        <p:sp>
          <p:nvSpPr>
            <p:cNvPr id="69641" name="TextBox 18"/>
            <p:cNvSpPr txBox="1">
              <a:spLocks noChangeArrowheads="1"/>
            </p:cNvSpPr>
            <p:nvPr/>
          </p:nvSpPr>
          <p:spPr bwMode="auto">
            <a:xfrm>
              <a:off x="5221707" y="4593367"/>
              <a:ext cx="1906143" cy="583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Transpose </a:t>
              </a:r>
              <a:endParaRPr lang="zh-CN" altLang="en-US" sz="32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642" name="左右箭头 19"/>
            <p:cNvSpPr>
              <a:spLocks noChangeArrowheads="1"/>
            </p:cNvSpPr>
            <p:nvPr/>
          </p:nvSpPr>
          <p:spPr bwMode="auto">
            <a:xfrm>
              <a:off x="5127509" y="5004187"/>
              <a:ext cx="1974025" cy="347902"/>
            </a:xfrm>
            <a:prstGeom prst="leftRightArrow">
              <a:avLst>
                <a:gd name="adj1" fmla="val 50000"/>
                <a:gd name="adj2" fmla="val 4993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3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9643" name="Picture 6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3075" y="3806480"/>
              <a:ext cx="4170837" cy="305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9644" name="Picture 6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4" y="3891756"/>
            <a:ext cx="5387975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0" name="Picture 2" descr="D:\微云同步盘\147582671\DSP-Mooc\equivalent(12-45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43" y="158750"/>
            <a:ext cx="3255963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6" name="TextBox 2"/>
          <p:cNvSpPr txBox="1">
            <a:spLocks noChangeArrowheads="1"/>
          </p:cNvSpPr>
          <p:nvPr/>
        </p:nvSpPr>
        <p:spPr bwMode="auto">
          <a:xfrm>
            <a:off x="5304156" y="6396038"/>
            <a:ext cx="23034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sz="2800" b="1" i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  <p:sp>
        <p:nvSpPr>
          <p:cNvPr id="8" name="矩形 7"/>
          <p:cNvSpPr/>
          <p:nvPr/>
        </p:nvSpPr>
        <p:spPr>
          <a:xfrm>
            <a:off x="5382261" y="5552437"/>
            <a:ext cx="1920875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28"/>
          <p:cNvSpPr/>
          <p:nvPr/>
        </p:nvSpPr>
        <p:spPr>
          <a:xfrm>
            <a:off x="609600" y="1169988"/>
            <a:ext cx="41656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Cascade Form </a:t>
            </a:r>
          </a:p>
        </p:txBody>
      </p:sp>
      <p:sp>
        <p:nvSpPr>
          <p:cNvPr id="24" name="Rectangle 1031"/>
          <p:cNvSpPr/>
          <p:nvPr/>
        </p:nvSpPr>
        <p:spPr>
          <a:xfrm>
            <a:off x="1625600" y="5032375"/>
            <a:ext cx="8024813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It is easy to modify zeros and poles.</a:t>
            </a:r>
          </a:p>
          <a:p>
            <a:pPr marL="342900" lvl="0" indent="-34290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But the forms of realization are no identical. </a:t>
            </a:r>
          </a:p>
        </p:txBody>
      </p:sp>
      <p:sp>
        <p:nvSpPr>
          <p:cNvPr id="84996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IIR Filter Structure</a:t>
            </a:r>
          </a:p>
        </p:txBody>
      </p:sp>
      <p:pic>
        <p:nvPicPr>
          <p:cNvPr id="43176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" y="2474913"/>
            <a:ext cx="11944350" cy="2325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8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540000" y="1830388"/>
          <a:ext cx="62976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r:id="rId5" imgW="1803400" imgH="215900" progId="Equation.3">
                  <p:embed/>
                </p:oleObj>
              </mc:Choice>
              <mc:Fallback>
                <p:oleObj r:id="rId5" imgW="1803400" imgH="215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0000" y="1830388"/>
                        <a:ext cx="6297613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608013" y="990600"/>
            <a:ext cx="5486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Parallel Form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486605"/>
              </p:ext>
            </p:extLst>
          </p:nvPr>
        </p:nvGraphicFramePr>
        <p:xfrm>
          <a:off x="4078982" y="1184275"/>
          <a:ext cx="468052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r:id="rId3" imgW="2183765" imgH="215900" progId="Equation.3">
                  <p:embed/>
                </p:oleObj>
              </mc:Choice>
              <mc:Fallback>
                <p:oleObj r:id="rId3" imgW="2183765" imgH="215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8982" y="1184275"/>
                        <a:ext cx="468052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IIR Filter Structure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62700" y="2667000"/>
            <a:ext cx="5522913" cy="2246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is needed partial-fractional expansion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is easy to modify poles with identical form</a:t>
            </a:r>
          </a:p>
        </p:txBody>
      </p:sp>
      <p:pic>
        <p:nvPicPr>
          <p:cNvPr id="53409" name="Picture 161" descr="D:\微云同步盘\147582671\DSP-Mooc\iir_parallel form(p9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14" y="1574800"/>
            <a:ext cx="4610521" cy="4734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047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09600" y="1220788"/>
            <a:ext cx="9040813" cy="10779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For a system as below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067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IIR Filter Structure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09600" y="1981200"/>
          <a:ext cx="9402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5" r:id="rId3" imgW="2806700" imgH="393700" progId="Equation.3">
                  <p:embed/>
                </p:oleObj>
              </mc:Choice>
              <mc:Fallback>
                <p:oleObj r:id="rId3" imgW="2806700" imgH="393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981200"/>
                        <a:ext cx="940276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/>
          <p:nvPr/>
        </p:nvSpPr>
        <p:spPr>
          <a:xfrm>
            <a:off x="609600" y="3297238"/>
            <a:ext cx="513873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Its transfer function is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74700" y="4191000"/>
          <a:ext cx="10515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6" r:id="rId5" imgW="10426700" imgH="2298700" progId="Equation.DSMT4">
                  <p:embed/>
                </p:oleObj>
              </mc:Choice>
              <mc:Fallback>
                <p:oleObj r:id="rId5" imgW="10426700" imgH="2298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700" y="4191000"/>
                        <a:ext cx="105156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174"/>
          <p:cNvSpPr txBox="1"/>
          <p:nvPr/>
        </p:nvSpPr>
        <p:spPr>
          <a:xfrm>
            <a:off x="203200" y="1143000"/>
            <a:ext cx="457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Its direct form</a:t>
            </a:r>
          </a:p>
        </p:txBody>
      </p:sp>
      <p:sp>
        <p:nvSpPr>
          <p:cNvPr id="60" name="Rectangle 175"/>
          <p:cNvSpPr/>
          <p:nvPr/>
        </p:nvSpPr>
        <p:spPr>
          <a:xfrm>
            <a:off x="4722813" y="1152525"/>
            <a:ext cx="61896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The cascade form with 1</a:t>
            </a:r>
            <a:r>
              <a:rPr lang="en-US" altLang="zh-CN" sz="32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st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order </a:t>
            </a:r>
          </a:p>
        </p:txBody>
      </p:sp>
      <p:sp>
        <p:nvSpPr>
          <p:cNvPr id="89092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IIR Filter Structure</a:t>
            </a:r>
          </a:p>
        </p:txBody>
      </p:sp>
      <p:sp>
        <p:nvSpPr>
          <p:cNvPr id="184" name="Rectangle 293"/>
          <p:cNvSpPr/>
          <p:nvPr/>
        </p:nvSpPr>
        <p:spPr>
          <a:xfrm>
            <a:off x="203200" y="3876675"/>
            <a:ext cx="66532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The parallel form with first-order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Object 3"/>
              <p:cNvSpPr txBox="1"/>
              <p:nvPr/>
            </p:nvSpPr>
            <p:spPr>
              <a:xfrm>
                <a:off x="3070870" y="2963454"/>
                <a:ext cx="2829148" cy="104161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zh-CN" altLang="en-US" dirty="0">
                    <a:solidFill>
                      <a:srgbClr val="00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18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870" y="2963454"/>
                <a:ext cx="2829148" cy="104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382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74" y="1727200"/>
            <a:ext cx="4032448" cy="2055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91" name="Picture 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97" y="4411844"/>
            <a:ext cx="4536503" cy="180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198" y="1746250"/>
            <a:ext cx="4976590" cy="1390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100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95035"/>
              </p:ext>
            </p:extLst>
          </p:nvPr>
        </p:nvGraphicFramePr>
        <p:xfrm>
          <a:off x="6956087" y="3143559"/>
          <a:ext cx="4043701" cy="121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r:id="rId7" imgW="4546600" imgH="1816100" progId="Equation.DSMT4">
                  <p:embed/>
                </p:oleObj>
              </mc:Choice>
              <mc:Fallback>
                <p:oleObj r:id="rId7" imgW="4546600" imgH="181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087" y="3143559"/>
                        <a:ext cx="4043701" cy="12109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19830"/>
              </p:ext>
            </p:extLst>
          </p:nvPr>
        </p:nvGraphicFramePr>
        <p:xfrm>
          <a:off x="6106628" y="4818334"/>
          <a:ext cx="4346177" cy="1111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r:id="rId9" imgW="1714500" imgH="673100" progId="Equation.3">
                  <p:embed/>
                </p:oleObj>
              </mc:Choice>
              <mc:Fallback>
                <p:oleObj r:id="rId9" imgW="1714500" imgH="673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6628" y="4818334"/>
                        <a:ext cx="4346177" cy="11115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184" grpId="0"/>
      <p:bldP spid="18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/>
          <p:nvPr/>
        </p:nvGrpSpPr>
        <p:grpSpPr>
          <a:xfrm>
            <a:off x="2339975" y="3488145"/>
            <a:ext cx="6995591" cy="2821175"/>
            <a:chOff x="1106" y="960"/>
            <a:chExt cx="4030" cy="2112"/>
          </a:xfrm>
          <a:solidFill>
            <a:schemeClr val="bg1"/>
          </a:solidFill>
        </p:grpSpPr>
        <p:grpSp>
          <p:nvGrpSpPr>
            <p:cNvPr id="90120" name="Group 5"/>
            <p:cNvGrpSpPr/>
            <p:nvPr/>
          </p:nvGrpSpPr>
          <p:grpSpPr>
            <a:xfrm>
              <a:off x="2352" y="1783"/>
              <a:ext cx="265" cy="212"/>
              <a:chOff x="4327" y="14829"/>
              <a:chExt cx="181" cy="217"/>
            </a:xfrm>
            <a:grpFill/>
          </p:grpSpPr>
          <p:sp>
            <p:nvSpPr>
              <p:cNvPr id="90221" name="Oval 6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222" name="Line 7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23" name="Line 8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0121" name="Group 9"/>
            <p:cNvGrpSpPr/>
            <p:nvPr/>
          </p:nvGrpSpPr>
          <p:grpSpPr>
            <a:xfrm>
              <a:off x="1824" y="1167"/>
              <a:ext cx="232" cy="261"/>
              <a:chOff x="5328" y="14377"/>
              <a:chExt cx="181" cy="310"/>
            </a:xfrm>
            <a:grpFill/>
          </p:grpSpPr>
          <p:sp>
            <p:nvSpPr>
              <p:cNvPr id="90218" name="Line 10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19" name="Line 11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20" name="Line 12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0122" name="Line 13"/>
            <p:cNvSpPr/>
            <p:nvPr/>
          </p:nvSpPr>
          <p:spPr>
            <a:xfrm>
              <a:off x="1152" y="1291"/>
              <a:ext cx="672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23" name="Line 14"/>
            <p:cNvSpPr/>
            <p:nvPr/>
          </p:nvSpPr>
          <p:spPr>
            <a:xfrm>
              <a:off x="2064" y="1291"/>
              <a:ext cx="288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24" name="Line 15"/>
            <p:cNvSpPr/>
            <p:nvPr/>
          </p:nvSpPr>
          <p:spPr>
            <a:xfrm>
              <a:off x="2592" y="1291"/>
              <a:ext cx="816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25" name="Line 16"/>
            <p:cNvSpPr/>
            <p:nvPr/>
          </p:nvSpPr>
          <p:spPr>
            <a:xfrm>
              <a:off x="1488" y="1291"/>
              <a:ext cx="0" cy="207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26" name="AutoShape 17"/>
            <p:cNvSpPr/>
            <p:nvPr/>
          </p:nvSpPr>
          <p:spPr>
            <a:xfrm>
              <a:off x="1296" y="1498"/>
              <a:ext cx="384" cy="207"/>
            </a:xfrm>
            <a:prstGeom prst="flowChartProcess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7" name="Line 18"/>
            <p:cNvSpPr/>
            <p:nvPr/>
          </p:nvSpPr>
          <p:spPr>
            <a:xfrm>
              <a:off x="1488" y="1705"/>
              <a:ext cx="0" cy="332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0128" name="Group 19"/>
            <p:cNvGrpSpPr/>
            <p:nvPr/>
          </p:nvGrpSpPr>
          <p:grpSpPr>
            <a:xfrm>
              <a:off x="1824" y="2272"/>
              <a:ext cx="232" cy="262"/>
              <a:chOff x="5328" y="14377"/>
              <a:chExt cx="181" cy="310"/>
            </a:xfrm>
            <a:grpFill/>
          </p:grpSpPr>
          <p:sp>
            <p:nvSpPr>
              <p:cNvPr id="90215" name="Line 20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16" name="Line 21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17" name="Line 22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0129" name="Line 23"/>
            <p:cNvSpPr/>
            <p:nvPr/>
          </p:nvSpPr>
          <p:spPr>
            <a:xfrm>
              <a:off x="1488" y="1871"/>
              <a:ext cx="336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30" name="Line 24"/>
            <p:cNvSpPr/>
            <p:nvPr/>
          </p:nvSpPr>
          <p:spPr>
            <a:xfrm>
              <a:off x="2064" y="1871"/>
              <a:ext cx="288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0131" name="Group 25"/>
            <p:cNvGrpSpPr/>
            <p:nvPr/>
          </p:nvGrpSpPr>
          <p:grpSpPr>
            <a:xfrm>
              <a:off x="2352" y="1167"/>
              <a:ext cx="265" cy="212"/>
              <a:chOff x="4327" y="14829"/>
              <a:chExt cx="181" cy="217"/>
            </a:xfrm>
            <a:grpFill/>
          </p:grpSpPr>
          <p:sp>
            <p:nvSpPr>
              <p:cNvPr id="90212" name="Oval 26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213" name="Line 27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14" name="Line 28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0132" name="Line 29"/>
            <p:cNvSpPr/>
            <p:nvPr/>
          </p:nvSpPr>
          <p:spPr>
            <a:xfrm flipV="1">
              <a:off x="2496" y="1374"/>
              <a:ext cx="0" cy="414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33" name="AutoShape 30"/>
            <p:cNvSpPr/>
            <p:nvPr/>
          </p:nvSpPr>
          <p:spPr>
            <a:xfrm>
              <a:off x="1296" y="2037"/>
              <a:ext cx="384" cy="207"/>
            </a:xfrm>
            <a:prstGeom prst="flowChartProcess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4" name="AutoShape 31"/>
            <p:cNvSpPr/>
            <p:nvPr/>
          </p:nvSpPr>
          <p:spPr>
            <a:xfrm>
              <a:off x="1296" y="2575"/>
              <a:ext cx="384" cy="207"/>
            </a:xfrm>
            <a:prstGeom prst="flowChartProcess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5" name="Line 32"/>
            <p:cNvSpPr/>
            <p:nvPr/>
          </p:nvSpPr>
          <p:spPr>
            <a:xfrm>
              <a:off x="1488" y="2244"/>
              <a:ext cx="0" cy="331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36" name="Line 33"/>
            <p:cNvSpPr/>
            <p:nvPr/>
          </p:nvSpPr>
          <p:spPr>
            <a:xfrm>
              <a:off x="1488" y="2409"/>
              <a:ext cx="336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0137" name="Group 34"/>
            <p:cNvGrpSpPr/>
            <p:nvPr/>
          </p:nvGrpSpPr>
          <p:grpSpPr>
            <a:xfrm>
              <a:off x="1824" y="1734"/>
              <a:ext cx="232" cy="261"/>
              <a:chOff x="5328" y="14377"/>
              <a:chExt cx="181" cy="310"/>
            </a:xfrm>
            <a:grpFill/>
          </p:grpSpPr>
          <p:sp>
            <p:nvSpPr>
              <p:cNvPr id="90209" name="Line 35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10" name="Line 36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11" name="Line 37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0138" name="Group 38"/>
            <p:cNvGrpSpPr/>
            <p:nvPr/>
          </p:nvGrpSpPr>
          <p:grpSpPr>
            <a:xfrm>
              <a:off x="1824" y="2811"/>
              <a:ext cx="232" cy="261"/>
              <a:chOff x="5328" y="14377"/>
              <a:chExt cx="181" cy="310"/>
            </a:xfrm>
            <a:grpFill/>
          </p:grpSpPr>
          <p:sp>
            <p:nvSpPr>
              <p:cNvPr id="90206" name="Line 39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07" name="Line 40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08" name="Line 41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0139" name="Line 42"/>
            <p:cNvSpPr/>
            <p:nvPr/>
          </p:nvSpPr>
          <p:spPr>
            <a:xfrm>
              <a:off x="2064" y="2409"/>
              <a:ext cx="288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0140" name="Group 43"/>
            <p:cNvGrpSpPr/>
            <p:nvPr/>
          </p:nvGrpSpPr>
          <p:grpSpPr>
            <a:xfrm>
              <a:off x="2352" y="2321"/>
              <a:ext cx="265" cy="213"/>
              <a:chOff x="4327" y="14829"/>
              <a:chExt cx="181" cy="217"/>
            </a:xfrm>
            <a:grpFill/>
          </p:grpSpPr>
          <p:sp>
            <p:nvSpPr>
              <p:cNvPr id="90203" name="Oval 44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204" name="Line 45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05" name="Line 46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0141" name="Line 47"/>
            <p:cNvSpPr/>
            <p:nvPr/>
          </p:nvSpPr>
          <p:spPr>
            <a:xfrm flipV="1">
              <a:off x="2496" y="2534"/>
              <a:ext cx="0" cy="414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42" name="Line 48"/>
            <p:cNvSpPr/>
            <p:nvPr/>
          </p:nvSpPr>
          <p:spPr>
            <a:xfrm>
              <a:off x="1488" y="2948"/>
              <a:ext cx="336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43" name="Line 49"/>
            <p:cNvSpPr/>
            <p:nvPr/>
          </p:nvSpPr>
          <p:spPr>
            <a:xfrm flipV="1">
              <a:off x="2496" y="2006"/>
              <a:ext cx="0" cy="29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44" name="Line 50"/>
            <p:cNvSpPr/>
            <p:nvPr/>
          </p:nvSpPr>
          <p:spPr>
            <a:xfrm>
              <a:off x="1488" y="2782"/>
              <a:ext cx="0" cy="166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0145" name="Line 51"/>
            <p:cNvSpPr/>
            <p:nvPr/>
          </p:nvSpPr>
          <p:spPr>
            <a:xfrm>
              <a:off x="2064" y="2948"/>
              <a:ext cx="432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aphicFrame>
          <p:nvGraphicFramePr>
            <p:cNvPr id="9014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3486006"/>
                </p:ext>
              </p:extLst>
            </p:nvPr>
          </p:nvGraphicFramePr>
          <p:xfrm>
            <a:off x="1372" y="1456"/>
            <a:ext cx="23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3" r:id="rId3" imgW="215900" imgH="190500" progId="Equation.3">
                    <p:embed/>
                  </p:oleObj>
                </mc:Choice>
                <mc:Fallback>
                  <p:oleObj r:id="rId3" imgW="215900" imgH="1905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72" y="1456"/>
                          <a:ext cx="23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1377285"/>
                </p:ext>
              </p:extLst>
            </p:nvPr>
          </p:nvGraphicFramePr>
          <p:xfrm>
            <a:off x="1372" y="1988"/>
            <a:ext cx="24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4" r:id="rId5" imgW="215900" imgH="190500" progId="Equation.3">
                    <p:embed/>
                  </p:oleObj>
                </mc:Choice>
                <mc:Fallback>
                  <p:oleObj r:id="rId5" imgW="215900" imgH="1905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72" y="1988"/>
                          <a:ext cx="241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8596849"/>
                </p:ext>
              </p:extLst>
            </p:nvPr>
          </p:nvGraphicFramePr>
          <p:xfrm>
            <a:off x="1392" y="2522"/>
            <a:ext cx="2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5" r:id="rId6" imgW="215900" imgH="190500" progId="Equation.3">
                    <p:embed/>
                  </p:oleObj>
                </mc:Choice>
                <mc:Fallback>
                  <p:oleObj r:id="rId6" imgW="215900" imgH="1905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2" y="2522"/>
                          <a:ext cx="260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4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6005550"/>
                </p:ext>
              </p:extLst>
            </p:nvPr>
          </p:nvGraphicFramePr>
          <p:xfrm>
            <a:off x="1954" y="999"/>
            <a:ext cx="14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6" r:id="rId7" imgW="114300" imgH="177800" progId="Equation.3">
                    <p:embed/>
                  </p:oleObj>
                </mc:Choice>
                <mc:Fallback>
                  <p:oleObj r:id="rId7" imgW="114300" imgH="1778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54" y="999"/>
                          <a:ext cx="142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0301730"/>
                </p:ext>
              </p:extLst>
            </p:nvPr>
          </p:nvGraphicFramePr>
          <p:xfrm>
            <a:off x="1892" y="1547"/>
            <a:ext cx="24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7" r:id="rId9" imgW="228600" imgH="165100" progId="Equation.3">
                    <p:embed/>
                  </p:oleObj>
                </mc:Choice>
                <mc:Fallback>
                  <p:oleObj r:id="rId9" imgW="228600" imgH="1651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92" y="1547"/>
                          <a:ext cx="249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5967223"/>
                </p:ext>
              </p:extLst>
            </p:nvPr>
          </p:nvGraphicFramePr>
          <p:xfrm>
            <a:off x="1909" y="2085"/>
            <a:ext cx="23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8" r:id="rId11" imgW="165100" imgH="165100" progId="Equation.3">
                    <p:embed/>
                  </p:oleObj>
                </mc:Choice>
                <mc:Fallback>
                  <p:oleObj r:id="rId11" imgW="165100" imgH="1651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09" y="2085"/>
                          <a:ext cx="232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341220"/>
                </p:ext>
              </p:extLst>
            </p:nvPr>
          </p:nvGraphicFramePr>
          <p:xfrm>
            <a:off x="1892" y="2624"/>
            <a:ext cx="22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9" r:id="rId13" imgW="228600" imgH="165100" progId="Equation.3">
                    <p:embed/>
                  </p:oleObj>
                </mc:Choice>
                <mc:Fallback>
                  <p:oleObj r:id="rId13" imgW="228600" imgH="1651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92" y="2624"/>
                          <a:ext cx="22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53" name="Object 10"/>
            <p:cNvGraphicFramePr>
              <a:graphicFrameLocks noChangeAspect="1"/>
            </p:cNvGraphicFramePr>
            <p:nvPr/>
          </p:nvGraphicFramePr>
          <p:xfrm>
            <a:off x="1106" y="1001"/>
            <a:ext cx="3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0" r:id="rId15" imgW="292100" imgH="203200" progId="Equation.3">
                    <p:embed/>
                  </p:oleObj>
                </mc:Choice>
                <mc:Fallback>
                  <p:oleObj r:id="rId15" imgW="292100" imgH="203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06" y="1001"/>
                          <a:ext cx="380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154" name="Group 60"/>
            <p:cNvGrpSpPr/>
            <p:nvPr/>
          </p:nvGrpSpPr>
          <p:grpSpPr>
            <a:xfrm>
              <a:off x="3408" y="1783"/>
              <a:ext cx="265" cy="212"/>
              <a:chOff x="4327" y="14829"/>
              <a:chExt cx="181" cy="217"/>
            </a:xfrm>
            <a:grpFill/>
          </p:grpSpPr>
          <p:sp>
            <p:nvSpPr>
              <p:cNvPr id="90200" name="Oval 61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201" name="Line 62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202" name="Line 63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0155" name="Line 64"/>
            <p:cNvSpPr/>
            <p:nvPr/>
          </p:nvSpPr>
          <p:spPr>
            <a:xfrm>
              <a:off x="4224" y="1291"/>
              <a:ext cx="672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56" name="Line 65"/>
            <p:cNvSpPr/>
            <p:nvPr/>
          </p:nvSpPr>
          <p:spPr>
            <a:xfrm>
              <a:off x="3696" y="1291"/>
              <a:ext cx="576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57" name="Line 66"/>
            <p:cNvSpPr/>
            <p:nvPr/>
          </p:nvSpPr>
          <p:spPr>
            <a:xfrm>
              <a:off x="4560" y="1291"/>
              <a:ext cx="0" cy="207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58" name="AutoShape 67"/>
            <p:cNvSpPr/>
            <p:nvPr/>
          </p:nvSpPr>
          <p:spPr>
            <a:xfrm>
              <a:off x="4368" y="1498"/>
              <a:ext cx="384" cy="207"/>
            </a:xfrm>
            <a:prstGeom prst="flowChartProcess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59" name="Line 68"/>
            <p:cNvSpPr/>
            <p:nvPr/>
          </p:nvSpPr>
          <p:spPr>
            <a:xfrm>
              <a:off x="4560" y="1705"/>
              <a:ext cx="0" cy="332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60" name="Line 69"/>
            <p:cNvSpPr/>
            <p:nvPr/>
          </p:nvSpPr>
          <p:spPr>
            <a:xfrm flipH="1">
              <a:off x="4224" y="1871"/>
              <a:ext cx="336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0161" name="Group 70"/>
            <p:cNvGrpSpPr/>
            <p:nvPr/>
          </p:nvGrpSpPr>
          <p:grpSpPr>
            <a:xfrm>
              <a:off x="3408" y="1167"/>
              <a:ext cx="265" cy="212"/>
              <a:chOff x="4327" y="14829"/>
              <a:chExt cx="181" cy="217"/>
            </a:xfrm>
            <a:grpFill/>
          </p:grpSpPr>
          <p:sp>
            <p:nvSpPr>
              <p:cNvPr id="90197" name="Oval 71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98" name="Line 72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199" name="Line 73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0162" name="Line 74"/>
            <p:cNvSpPr/>
            <p:nvPr/>
          </p:nvSpPr>
          <p:spPr>
            <a:xfrm flipV="1">
              <a:off x="3552" y="1374"/>
              <a:ext cx="0" cy="414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63" name="AutoShape 75"/>
            <p:cNvSpPr/>
            <p:nvPr/>
          </p:nvSpPr>
          <p:spPr>
            <a:xfrm>
              <a:off x="4368" y="2037"/>
              <a:ext cx="384" cy="207"/>
            </a:xfrm>
            <a:prstGeom prst="flowChartProcess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64" name="AutoShape 76"/>
            <p:cNvSpPr/>
            <p:nvPr/>
          </p:nvSpPr>
          <p:spPr>
            <a:xfrm>
              <a:off x="4368" y="2575"/>
              <a:ext cx="384" cy="207"/>
            </a:xfrm>
            <a:prstGeom prst="flowChartProcess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65" name="Line 77"/>
            <p:cNvSpPr/>
            <p:nvPr/>
          </p:nvSpPr>
          <p:spPr>
            <a:xfrm>
              <a:off x="4560" y="2244"/>
              <a:ext cx="0" cy="331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66" name="Line 78"/>
            <p:cNvSpPr/>
            <p:nvPr/>
          </p:nvSpPr>
          <p:spPr>
            <a:xfrm flipH="1">
              <a:off x="4176" y="2409"/>
              <a:ext cx="384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67" name="Line 79"/>
            <p:cNvSpPr/>
            <p:nvPr/>
          </p:nvSpPr>
          <p:spPr>
            <a:xfrm flipH="1">
              <a:off x="3648" y="2409"/>
              <a:ext cx="336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0168" name="Group 80"/>
            <p:cNvGrpSpPr/>
            <p:nvPr/>
          </p:nvGrpSpPr>
          <p:grpSpPr>
            <a:xfrm>
              <a:off x="3408" y="2327"/>
              <a:ext cx="265" cy="212"/>
              <a:chOff x="4327" y="14829"/>
              <a:chExt cx="181" cy="217"/>
            </a:xfrm>
            <a:grpFill/>
          </p:grpSpPr>
          <p:sp>
            <p:nvSpPr>
              <p:cNvPr id="90194" name="Oval 81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195" name="Line 82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196" name="Line 83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0169" name="Line 84"/>
            <p:cNvSpPr/>
            <p:nvPr/>
          </p:nvSpPr>
          <p:spPr>
            <a:xfrm flipV="1">
              <a:off x="3552" y="2534"/>
              <a:ext cx="0" cy="414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70" name="Line 85"/>
            <p:cNvSpPr/>
            <p:nvPr/>
          </p:nvSpPr>
          <p:spPr>
            <a:xfrm flipH="1">
              <a:off x="4224" y="2948"/>
              <a:ext cx="336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71" name="Line 86"/>
            <p:cNvSpPr/>
            <p:nvPr/>
          </p:nvSpPr>
          <p:spPr>
            <a:xfrm flipV="1">
              <a:off x="3552" y="2006"/>
              <a:ext cx="0" cy="29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0172" name="Line 87"/>
            <p:cNvSpPr/>
            <p:nvPr/>
          </p:nvSpPr>
          <p:spPr>
            <a:xfrm>
              <a:off x="4560" y="2782"/>
              <a:ext cx="0" cy="166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0173" name="Line 88"/>
            <p:cNvSpPr/>
            <p:nvPr/>
          </p:nvSpPr>
          <p:spPr>
            <a:xfrm>
              <a:off x="3552" y="2948"/>
              <a:ext cx="432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aphicFrame>
          <p:nvGraphicFramePr>
            <p:cNvPr id="9017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478044"/>
                </p:ext>
              </p:extLst>
            </p:nvPr>
          </p:nvGraphicFramePr>
          <p:xfrm>
            <a:off x="4444" y="1457"/>
            <a:ext cx="26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1" r:id="rId17" imgW="215900" imgH="190500" progId="Equation.3">
                    <p:embed/>
                  </p:oleObj>
                </mc:Choice>
                <mc:Fallback>
                  <p:oleObj r:id="rId17" imgW="215900" imgH="1905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44" y="1457"/>
                          <a:ext cx="260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7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353478"/>
                </p:ext>
              </p:extLst>
            </p:nvPr>
          </p:nvGraphicFramePr>
          <p:xfrm>
            <a:off x="4472" y="1986"/>
            <a:ext cx="23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2" r:id="rId18" imgW="215900" imgH="190500" progId="Equation.3">
                    <p:embed/>
                  </p:oleObj>
                </mc:Choice>
                <mc:Fallback>
                  <p:oleObj r:id="rId18" imgW="215900" imgH="1905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72" y="1986"/>
                          <a:ext cx="232" cy="2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1302149"/>
                </p:ext>
              </p:extLst>
            </p:nvPr>
          </p:nvGraphicFramePr>
          <p:xfrm>
            <a:off x="4464" y="2534"/>
            <a:ext cx="26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3" r:id="rId19" imgW="215900" imgH="190500" progId="Equation.3">
                    <p:embed/>
                  </p:oleObj>
                </mc:Choice>
                <mc:Fallback>
                  <p:oleObj r:id="rId19" imgW="215900" imgH="190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64" y="2534"/>
                          <a:ext cx="260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7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951455"/>
                </p:ext>
              </p:extLst>
            </p:nvPr>
          </p:nvGraphicFramePr>
          <p:xfrm>
            <a:off x="3848" y="1568"/>
            <a:ext cx="33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4" r:id="rId20" imgW="279400" imgH="177800" progId="Equation.3">
                    <p:embed/>
                  </p:oleObj>
                </mc:Choice>
                <mc:Fallback>
                  <p:oleObj r:id="rId20" imgW="279400" imgH="1778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848" y="1568"/>
                          <a:ext cx="336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7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0875931"/>
                </p:ext>
              </p:extLst>
            </p:nvPr>
          </p:nvGraphicFramePr>
          <p:xfrm>
            <a:off x="3744" y="2102"/>
            <a:ext cx="40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5" r:id="rId22" imgW="393065" imgH="177800" progId="Equation.3">
                    <p:embed/>
                  </p:oleObj>
                </mc:Choice>
                <mc:Fallback>
                  <p:oleObj r:id="rId22" imgW="393065" imgH="1778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744" y="2102"/>
                          <a:ext cx="405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7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080846"/>
                </p:ext>
              </p:extLst>
            </p:nvPr>
          </p:nvGraphicFramePr>
          <p:xfrm>
            <a:off x="3848" y="2635"/>
            <a:ext cx="276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6" r:id="rId24" imgW="253365" imgH="177800" progId="Equation.3">
                    <p:embed/>
                  </p:oleObj>
                </mc:Choice>
                <mc:Fallback>
                  <p:oleObj r:id="rId24" imgW="253365" imgH="1778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848" y="2635"/>
                          <a:ext cx="276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80" name="Object 17"/>
            <p:cNvGraphicFramePr>
              <a:graphicFrameLocks noChangeAspect="1"/>
            </p:cNvGraphicFramePr>
            <p:nvPr/>
          </p:nvGraphicFramePr>
          <p:xfrm>
            <a:off x="4704" y="960"/>
            <a:ext cx="43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87" r:id="rId26" imgW="304800" imgH="203200" progId="Equation.3">
                    <p:embed/>
                  </p:oleObj>
                </mc:Choice>
                <mc:Fallback>
                  <p:oleObj r:id="rId26" imgW="304800" imgH="2032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704" y="960"/>
                          <a:ext cx="432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0181" name="Group 96"/>
            <p:cNvGrpSpPr/>
            <p:nvPr/>
          </p:nvGrpSpPr>
          <p:grpSpPr>
            <a:xfrm flipH="1">
              <a:off x="4000" y="1749"/>
              <a:ext cx="224" cy="246"/>
              <a:chOff x="5328" y="14377"/>
              <a:chExt cx="181" cy="310"/>
            </a:xfrm>
            <a:grpFill/>
          </p:grpSpPr>
          <p:sp>
            <p:nvSpPr>
              <p:cNvPr id="90191" name="Line 97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192" name="Line 98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193" name="Line 99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0182" name="Group 100"/>
            <p:cNvGrpSpPr/>
            <p:nvPr/>
          </p:nvGrpSpPr>
          <p:grpSpPr>
            <a:xfrm flipH="1">
              <a:off x="3984" y="2287"/>
              <a:ext cx="224" cy="247"/>
              <a:chOff x="5328" y="14377"/>
              <a:chExt cx="181" cy="310"/>
            </a:xfrm>
            <a:grpFill/>
          </p:grpSpPr>
          <p:sp>
            <p:nvSpPr>
              <p:cNvPr id="90188" name="Line 101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189" name="Line 102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190" name="Line 103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0183" name="Group 104"/>
            <p:cNvGrpSpPr/>
            <p:nvPr/>
          </p:nvGrpSpPr>
          <p:grpSpPr>
            <a:xfrm flipH="1">
              <a:off x="3984" y="2825"/>
              <a:ext cx="224" cy="247"/>
              <a:chOff x="5328" y="14377"/>
              <a:chExt cx="181" cy="310"/>
            </a:xfrm>
            <a:grpFill/>
          </p:grpSpPr>
          <p:sp>
            <p:nvSpPr>
              <p:cNvPr id="90185" name="Line 105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186" name="Line 106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0187" name="Line 107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0184" name="Line 108"/>
            <p:cNvSpPr/>
            <p:nvPr/>
          </p:nvSpPr>
          <p:spPr>
            <a:xfrm flipH="1">
              <a:off x="3696" y="1871"/>
              <a:ext cx="336" cy="0"/>
            </a:xfrm>
            <a:prstGeom prst="line">
              <a:avLst/>
            </a:prstGeom>
            <a:grpFill/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</p:grpSp>
      <p:sp>
        <p:nvSpPr>
          <p:cNvPr id="241773" name="Text Box 109"/>
          <p:cNvSpPr txBox="1"/>
          <p:nvPr/>
        </p:nvSpPr>
        <p:spPr>
          <a:xfrm>
            <a:off x="216525" y="2902358"/>
            <a:ext cx="7416800" cy="5857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Its direct form is as below</a:t>
            </a:r>
          </a:p>
        </p:txBody>
      </p:sp>
      <p:sp>
        <p:nvSpPr>
          <p:cNvPr id="241778" name="Rectangle 114"/>
          <p:cNvSpPr/>
          <p:nvPr/>
        </p:nvSpPr>
        <p:spPr>
          <a:xfrm>
            <a:off x="514350" y="1157288"/>
            <a:ext cx="95488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Example    For a system as below </a:t>
            </a:r>
          </a:p>
        </p:txBody>
      </p:sp>
      <p:sp>
        <p:nvSpPr>
          <p:cNvPr id="90117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8.4 Basic IIR Structure</a:t>
            </a:r>
          </a:p>
        </p:txBody>
      </p:sp>
      <p:graphicFrame>
        <p:nvGraphicFramePr>
          <p:cNvPr id="28678" name="对象 3"/>
          <p:cNvGraphicFramePr>
            <a:graphicFrameLocks noChangeAspect="1"/>
          </p:cNvGraphicFramePr>
          <p:nvPr/>
        </p:nvGraphicFramePr>
        <p:xfrm>
          <a:off x="3595688" y="1825625"/>
          <a:ext cx="4318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8" r:id="rId28" imgW="4318000" imgH="1320800" progId="Equation.DSMT4">
                  <p:embed/>
                </p:oleObj>
              </mc:Choice>
              <mc:Fallback>
                <p:oleObj r:id="rId28" imgW="4318000" imgH="1320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95688" y="1825625"/>
                        <a:ext cx="43180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73" grpId="0"/>
      <p:bldP spid="24177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2"/>
          <p:cNvGrpSpPr/>
          <p:nvPr/>
        </p:nvGrpSpPr>
        <p:grpSpPr>
          <a:xfrm>
            <a:off x="1966375" y="3278784"/>
            <a:ext cx="8678394" cy="2491583"/>
            <a:chOff x="929" y="860"/>
            <a:chExt cx="4101" cy="1732"/>
          </a:xfrm>
        </p:grpSpPr>
        <p:grpSp>
          <p:nvGrpSpPr>
            <p:cNvPr id="91143" name="Group 89"/>
            <p:cNvGrpSpPr/>
            <p:nvPr/>
          </p:nvGrpSpPr>
          <p:grpSpPr>
            <a:xfrm>
              <a:off x="2729" y="1650"/>
              <a:ext cx="151" cy="202"/>
              <a:chOff x="4327" y="14829"/>
              <a:chExt cx="181" cy="217"/>
            </a:xfrm>
          </p:grpSpPr>
          <p:sp>
            <p:nvSpPr>
              <p:cNvPr id="91244" name="Oval 90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245" name="Line 91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46" name="Line 92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1144" name="Group 93"/>
            <p:cNvGrpSpPr/>
            <p:nvPr/>
          </p:nvGrpSpPr>
          <p:grpSpPr>
            <a:xfrm>
              <a:off x="2197" y="1008"/>
              <a:ext cx="131" cy="249"/>
              <a:chOff x="5328" y="14377"/>
              <a:chExt cx="181" cy="310"/>
            </a:xfrm>
          </p:grpSpPr>
          <p:sp>
            <p:nvSpPr>
              <p:cNvPr id="91241" name="Line 94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42" name="Line 95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43" name="Line 96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45" name="Line 97"/>
            <p:cNvSpPr/>
            <p:nvPr/>
          </p:nvSpPr>
          <p:spPr>
            <a:xfrm flipV="1">
              <a:off x="1850" y="1152"/>
              <a:ext cx="34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46" name="Line 98"/>
            <p:cNvSpPr/>
            <p:nvPr/>
          </p:nvSpPr>
          <p:spPr>
            <a:xfrm>
              <a:off x="2328" y="1132"/>
              <a:ext cx="426" cy="2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1147" name="Group 99"/>
            <p:cNvGrpSpPr/>
            <p:nvPr/>
          </p:nvGrpSpPr>
          <p:grpSpPr>
            <a:xfrm>
              <a:off x="2365" y="2117"/>
              <a:ext cx="131" cy="249"/>
              <a:chOff x="5328" y="14377"/>
              <a:chExt cx="181" cy="310"/>
            </a:xfrm>
          </p:grpSpPr>
          <p:sp>
            <p:nvSpPr>
              <p:cNvPr id="91238" name="Line 100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39" name="Line 101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40" name="Line 102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48" name="Line 103"/>
            <p:cNvSpPr/>
            <p:nvPr/>
          </p:nvSpPr>
          <p:spPr>
            <a:xfrm>
              <a:off x="2016" y="1728"/>
              <a:ext cx="28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49" name="Line 104"/>
            <p:cNvSpPr/>
            <p:nvPr/>
          </p:nvSpPr>
          <p:spPr>
            <a:xfrm flipV="1">
              <a:off x="2478" y="1728"/>
              <a:ext cx="258" cy="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1150" name="Group 105"/>
            <p:cNvGrpSpPr/>
            <p:nvPr/>
          </p:nvGrpSpPr>
          <p:grpSpPr>
            <a:xfrm>
              <a:off x="2729" y="1062"/>
              <a:ext cx="151" cy="202"/>
              <a:chOff x="4327" y="14829"/>
              <a:chExt cx="181" cy="217"/>
            </a:xfrm>
          </p:grpSpPr>
          <p:sp>
            <p:nvSpPr>
              <p:cNvPr id="91235" name="Oval 106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236" name="Line 107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37" name="Line 108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51" name="Line 109"/>
            <p:cNvSpPr/>
            <p:nvPr/>
          </p:nvSpPr>
          <p:spPr>
            <a:xfrm flipV="1">
              <a:off x="2832" y="1259"/>
              <a:ext cx="0" cy="3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52" name="Line 110"/>
            <p:cNvSpPr/>
            <p:nvPr/>
          </p:nvSpPr>
          <p:spPr>
            <a:xfrm>
              <a:off x="2016" y="2247"/>
              <a:ext cx="335" cy="9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1153" name="Group 111"/>
            <p:cNvGrpSpPr/>
            <p:nvPr/>
          </p:nvGrpSpPr>
          <p:grpSpPr>
            <a:xfrm>
              <a:off x="2317" y="1603"/>
              <a:ext cx="131" cy="249"/>
              <a:chOff x="5328" y="14377"/>
              <a:chExt cx="181" cy="310"/>
            </a:xfrm>
          </p:grpSpPr>
          <p:sp>
            <p:nvSpPr>
              <p:cNvPr id="91232" name="Line 112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33" name="Line 113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34" name="Line 114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54" name="Line 126"/>
            <p:cNvSpPr/>
            <p:nvPr/>
          </p:nvSpPr>
          <p:spPr>
            <a:xfrm flipV="1">
              <a:off x="2832" y="1876"/>
              <a:ext cx="0" cy="36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aphicFrame>
          <p:nvGraphicFramePr>
            <p:cNvPr id="9115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0132664"/>
                </p:ext>
              </p:extLst>
            </p:nvPr>
          </p:nvGraphicFramePr>
          <p:xfrm>
            <a:off x="2341" y="895"/>
            <a:ext cx="10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9" r:id="rId3" imgW="127000" imgH="165100" progId="Equation.3">
                    <p:embed/>
                  </p:oleObj>
                </mc:Choice>
                <mc:Fallback>
                  <p:oleObj r:id="rId3" imgW="127000" imgH="1651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41" y="895"/>
                          <a:ext cx="109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9434763"/>
                </p:ext>
              </p:extLst>
            </p:nvPr>
          </p:nvGraphicFramePr>
          <p:xfrm>
            <a:off x="2191" y="1440"/>
            <a:ext cx="45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0" r:id="rId5" imgW="634365" imgH="177800" progId="Equation.3">
                    <p:embed/>
                  </p:oleObj>
                </mc:Choice>
                <mc:Fallback>
                  <p:oleObj r:id="rId5" imgW="634365" imgH="1778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91" y="1440"/>
                          <a:ext cx="450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234205"/>
                </p:ext>
              </p:extLst>
            </p:nvPr>
          </p:nvGraphicFramePr>
          <p:xfrm>
            <a:off x="2232" y="2400"/>
            <a:ext cx="3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1" r:id="rId7" imgW="457200" imgH="177800" progId="Equation.3">
                    <p:embed/>
                  </p:oleObj>
                </mc:Choice>
                <mc:Fallback>
                  <p:oleObj r:id="rId7" imgW="457200" imgH="1778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32" y="2400"/>
                          <a:ext cx="36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410466"/>
                </p:ext>
              </p:extLst>
            </p:nvPr>
          </p:nvGraphicFramePr>
          <p:xfrm>
            <a:off x="929" y="860"/>
            <a:ext cx="31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2" r:id="rId9" imgW="292100" imgH="203200" progId="Equation.3">
                    <p:embed/>
                  </p:oleObj>
                </mc:Choice>
                <mc:Fallback>
                  <p:oleObj r:id="rId9" imgW="292100" imgH="2032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9" y="860"/>
                          <a:ext cx="31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59" name="Group 133"/>
            <p:cNvGrpSpPr/>
            <p:nvPr/>
          </p:nvGrpSpPr>
          <p:grpSpPr>
            <a:xfrm>
              <a:off x="1346" y="1650"/>
              <a:ext cx="151" cy="202"/>
              <a:chOff x="4327" y="14829"/>
              <a:chExt cx="181" cy="217"/>
            </a:xfrm>
          </p:grpSpPr>
          <p:sp>
            <p:nvSpPr>
              <p:cNvPr id="91229" name="Oval 134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230" name="Line 135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31" name="Line 136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60" name="Line 137"/>
            <p:cNvSpPr/>
            <p:nvPr/>
          </p:nvSpPr>
          <p:spPr>
            <a:xfrm>
              <a:off x="947" y="1152"/>
              <a:ext cx="38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61" name="Line 138"/>
            <p:cNvSpPr/>
            <p:nvPr/>
          </p:nvSpPr>
          <p:spPr>
            <a:xfrm>
              <a:off x="1510" y="1152"/>
              <a:ext cx="32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62" name="Line 139"/>
            <p:cNvSpPr/>
            <p:nvPr/>
          </p:nvSpPr>
          <p:spPr>
            <a:xfrm>
              <a:off x="2000" y="1180"/>
              <a:ext cx="0" cy="19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63" name="AutoShape 140"/>
            <p:cNvSpPr/>
            <p:nvPr/>
          </p:nvSpPr>
          <p:spPr>
            <a:xfrm>
              <a:off x="1892" y="1378"/>
              <a:ext cx="218" cy="198"/>
            </a:xfrm>
            <a:prstGeom prst="flowChartProcess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64" name="Line 141"/>
            <p:cNvSpPr/>
            <p:nvPr/>
          </p:nvSpPr>
          <p:spPr>
            <a:xfrm>
              <a:off x="2000" y="1576"/>
              <a:ext cx="0" cy="31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65" name="Line 142"/>
            <p:cNvSpPr/>
            <p:nvPr/>
          </p:nvSpPr>
          <p:spPr>
            <a:xfrm flipH="1">
              <a:off x="1809" y="1734"/>
              <a:ext cx="191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1166" name="Group 143"/>
            <p:cNvGrpSpPr/>
            <p:nvPr/>
          </p:nvGrpSpPr>
          <p:grpSpPr>
            <a:xfrm>
              <a:off x="1346" y="1062"/>
              <a:ext cx="151" cy="202"/>
              <a:chOff x="4327" y="14829"/>
              <a:chExt cx="181" cy="217"/>
            </a:xfrm>
          </p:grpSpPr>
          <p:sp>
            <p:nvSpPr>
              <p:cNvPr id="91226" name="Oval 144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227" name="Line 145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28" name="Line 146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67" name="Line 147"/>
            <p:cNvSpPr/>
            <p:nvPr/>
          </p:nvSpPr>
          <p:spPr>
            <a:xfrm flipV="1">
              <a:off x="1429" y="1259"/>
              <a:ext cx="0" cy="3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68" name="AutoShape 148"/>
            <p:cNvSpPr/>
            <p:nvPr/>
          </p:nvSpPr>
          <p:spPr>
            <a:xfrm>
              <a:off x="1892" y="1892"/>
              <a:ext cx="218" cy="197"/>
            </a:xfrm>
            <a:prstGeom prst="flowChartProcess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69" name="Line 150"/>
            <p:cNvSpPr/>
            <p:nvPr/>
          </p:nvSpPr>
          <p:spPr>
            <a:xfrm>
              <a:off x="2016" y="2112"/>
              <a:ext cx="0" cy="15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70" name="Line 151"/>
            <p:cNvSpPr/>
            <p:nvPr/>
          </p:nvSpPr>
          <p:spPr>
            <a:xfrm flipH="1">
              <a:off x="1782" y="2248"/>
              <a:ext cx="21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71" name="Line 159"/>
            <p:cNvSpPr/>
            <p:nvPr/>
          </p:nvSpPr>
          <p:spPr>
            <a:xfrm flipV="1">
              <a:off x="1430" y="1852"/>
              <a:ext cx="3" cy="40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aphicFrame>
          <p:nvGraphicFramePr>
            <p:cNvPr id="9117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3945420"/>
                </p:ext>
              </p:extLst>
            </p:nvPr>
          </p:nvGraphicFramePr>
          <p:xfrm>
            <a:off x="1914" y="1377"/>
            <a:ext cx="16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3" r:id="rId11" imgW="215900" imgH="190500" progId="Equation.3">
                    <p:embed/>
                  </p:oleObj>
                </mc:Choice>
                <mc:Fallback>
                  <p:oleObj r:id="rId11" imgW="215900" imgH="1905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14" y="1377"/>
                          <a:ext cx="169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7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6744251"/>
                </p:ext>
              </p:extLst>
            </p:nvPr>
          </p:nvGraphicFramePr>
          <p:xfrm>
            <a:off x="1914" y="1876"/>
            <a:ext cx="16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4" r:id="rId13" imgW="215900" imgH="190500" progId="Equation.3">
                    <p:embed/>
                  </p:oleObj>
                </mc:Choice>
                <mc:Fallback>
                  <p:oleObj r:id="rId13" imgW="215900" imgH="1905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914" y="1876"/>
                          <a:ext cx="169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7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112544"/>
                </p:ext>
              </p:extLst>
            </p:nvPr>
          </p:nvGraphicFramePr>
          <p:xfrm>
            <a:off x="1600" y="1494"/>
            <a:ext cx="9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5" r:id="rId14" imgW="88900" imgH="164465" progId="Equation.3">
                    <p:embed/>
                  </p:oleObj>
                </mc:Choice>
                <mc:Fallback>
                  <p:oleObj r:id="rId14" imgW="88900" imgH="1644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00" y="1494"/>
                          <a:ext cx="91" cy="2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7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934748"/>
                </p:ext>
              </p:extLst>
            </p:nvPr>
          </p:nvGraphicFramePr>
          <p:xfrm>
            <a:off x="1510" y="2350"/>
            <a:ext cx="29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6" r:id="rId16" imgW="342900" imgH="177800" progId="Equation.3">
                    <p:embed/>
                  </p:oleObj>
                </mc:Choice>
                <mc:Fallback>
                  <p:oleObj r:id="rId16" imgW="342900" imgH="1778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510" y="2350"/>
                          <a:ext cx="295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76" name="Group 169"/>
            <p:cNvGrpSpPr/>
            <p:nvPr/>
          </p:nvGrpSpPr>
          <p:grpSpPr>
            <a:xfrm flipH="1">
              <a:off x="1682" y="1617"/>
              <a:ext cx="127" cy="235"/>
              <a:chOff x="5328" y="14377"/>
              <a:chExt cx="181" cy="310"/>
            </a:xfrm>
          </p:grpSpPr>
          <p:sp>
            <p:nvSpPr>
              <p:cNvPr id="91223" name="Line 170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24" name="Line 171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25" name="Line 172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91177" name="Group 173"/>
            <p:cNvGrpSpPr/>
            <p:nvPr/>
          </p:nvGrpSpPr>
          <p:grpSpPr>
            <a:xfrm flipH="1">
              <a:off x="1674" y="2131"/>
              <a:ext cx="127" cy="235"/>
              <a:chOff x="5328" y="14377"/>
              <a:chExt cx="181" cy="310"/>
            </a:xfrm>
          </p:grpSpPr>
          <p:sp>
            <p:nvSpPr>
              <p:cNvPr id="91220" name="Line 174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21" name="Line 175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22" name="Line 176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78" name="Line 181"/>
            <p:cNvSpPr/>
            <p:nvPr/>
          </p:nvSpPr>
          <p:spPr>
            <a:xfrm flipH="1">
              <a:off x="1510" y="1734"/>
              <a:ext cx="191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79" name="Line 182"/>
            <p:cNvSpPr/>
            <p:nvPr/>
          </p:nvSpPr>
          <p:spPr>
            <a:xfrm>
              <a:off x="2895" y="1152"/>
              <a:ext cx="41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1180" name="Group 188"/>
            <p:cNvGrpSpPr/>
            <p:nvPr/>
          </p:nvGrpSpPr>
          <p:grpSpPr>
            <a:xfrm>
              <a:off x="4163" y="1062"/>
              <a:ext cx="131" cy="249"/>
              <a:chOff x="5328" y="14377"/>
              <a:chExt cx="181" cy="310"/>
            </a:xfrm>
          </p:grpSpPr>
          <p:sp>
            <p:nvSpPr>
              <p:cNvPr id="91217" name="Line 189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18" name="Line 190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19" name="Line 191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81" name="Line 192"/>
            <p:cNvSpPr/>
            <p:nvPr/>
          </p:nvSpPr>
          <p:spPr>
            <a:xfrm flipV="1">
              <a:off x="3816" y="1180"/>
              <a:ext cx="34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82" name="Line 193"/>
            <p:cNvSpPr/>
            <p:nvPr/>
          </p:nvSpPr>
          <p:spPr>
            <a:xfrm>
              <a:off x="4300" y="1180"/>
              <a:ext cx="16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83" name="Line 198"/>
            <p:cNvSpPr/>
            <p:nvPr/>
          </p:nvSpPr>
          <p:spPr>
            <a:xfrm>
              <a:off x="3972" y="1734"/>
              <a:ext cx="191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1184" name="Group 200"/>
            <p:cNvGrpSpPr/>
            <p:nvPr/>
          </p:nvGrpSpPr>
          <p:grpSpPr>
            <a:xfrm>
              <a:off x="4462" y="1062"/>
              <a:ext cx="151" cy="202"/>
              <a:chOff x="4327" y="14829"/>
              <a:chExt cx="181" cy="217"/>
            </a:xfrm>
          </p:grpSpPr>
          <p:sp>
            <p:nvSpPr>
              <p:cNvPr id="91214" name="Oval 201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215" name="Line 202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16" name="Line 203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85" name="Line 204"/>
            <p:cNvSpPr/>
            <p:nvPr/>
          </p:nvSpPr>
          <p:spPr>
            <a:xfrm flipV="1">
              <a:off x="4545" y="1248"/>
              <a:ext cx="13" cy="48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1186" name="Group 206"/>
            <p:cNvGrpSpPr/>
            <p:nvPr/>
          </p:nvGrpSpPr>
          <p:grpSpPr>
            <a:xfrm>
              <a:off x="4163" y="1603"/>
              <a:ext cx="131" cy="249"/>
              <a:chOff x="5328" y="14377"/>
              <a:chExt cx="181" cy="310"/>
            </a:xfrm>
          </p:grpSpPr>
          <p:sp>
            <p:nvSpPr>
              <p:cNvPr id="91211" name="Line 207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12" name="Line 208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13" name="Line 209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9118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0690223"/>
                </p:ext>
              </p:extLst>
            </p:nvPr>
          </p:nvGraphicFramePr>
          <p:xfrm>
            <a:off x="4195" y="910"/>
            <a:ext cx="14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7" r:id="rId18" imgW="127000" imgH="165100" progId="Equation.3">
                    <p:embed/>
                  </p:oleObj>
                </mc:Choice>
                <mc:Fallback>
                  <p:oleObj r:id="rId18" imgW="127000" imgH="1651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95" y="910"/>
                          <a:ext cx="146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8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4962498"/>
                </p:ext>
              </p:extLst>
            </p:nvPr>
          </p:nvGraphicFramePr>
          <p:xfrm>
            <a:off x="4038" y="1876"/>
            <a:ext cx="43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8" r:id="rId20" imgW="570865" imgH="177800" progId="Equation.3">
                    <p:embed/>
                  </p:oleObj>
                </mc:Choice>
                <mc:Fallback>
                  <p:oleObj r:id="rId20" imgW="570865" imgH="1778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038" y="1876"/>
                          <a:ext cx="434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89" name="Line 233"/>
            <p:cNvSpPr/>
            <p:nvPr/>
          </p:nvSpPr>
          <p:spPr>
            <a:xfrm>
              <a:off x="3476" y="1180"/>
              <a:ext cx="32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90" name="Line 234"/>
            <p:cNvSpPr/>
            <p:nvPr/>
          </p:nvSpPr>
          <p:spPr>
            <a:xfrm>
              <a:off x="3966" y="1180"/>
              <a:ext cx="0" cy="19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91" name="AutoShape 235"/>
            <p:cNvSpPr/>
            <p:nvPr/>
          </p:nvSpPr>
          <p:spPr>
            <a:xfrm>
              <a:off x="3858" y="1378"/>
              <a:ext cx="218" cy="198"/>
            </a:xfrm>
            <a:prstGeom prst="flowChartProcess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92" name="Line 236"/>
            <p:cNvSpPr/>
            <p:nvPr/>
          </p:nvSpPr>
          <p:spPr>
            <a:xfrm>
              <a:off x="3982" y="1584"/>
              <a:ext cx="0" cy="17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193" name="Line 237"/>
            <p:cNvSpPr/>
            <p:nvPr/>
          </p:nvSpPr>
          <p:spPr>
            <a:xfrm flipH="1">
              <a:off x="3775" y="1734"/>
              <a:ext cx="191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1194" name="Group 238"/>
            <p:cNvGrpSpPr/>
            <p:nvPr/>
          </p:nvGrpSpPr>
          <p:grpSpPr>
            <a:xfrm>
              <a:off x="3312" y="1062"/>
              <a:ext cx="151" cy="202"/>
              <a:chOff x="4327" y="14829"/>
              <a:chExt cx="181" cy="217"/>
            </a:xfrm>
          </p:grpSpPr>
          <p:sp>
            <p:nvSpPr>
              <p:cNvPr id="91208" name="Oval 239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209" name="Line 240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10" name="Line 241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195" name="Line 242"/>
            <p:cNvSpPr/>
            <p:nvPr/>
          </p:nvSpPr>
          <p:spPr>
            <a:xfrm flipV="1">
              <a:off x="3406" y="1296"/>
              <a:ext cx="0" cy="444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aphicFrame>
          <p:nvGraphicFramePr>
            <p:cNvPr id="9119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3422461"/>
                </p:ext>
              </p:extLst>
            </p:nvPr>
          </p:nvGraphicFramePr>
          <p:xfrm>
            <a:off x="3857" y="1339"/>
            <a:ext cx="19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9" r:id="rId22" imgW="215900" imgH="190500" progId="Equation.3">
                    <p:embed/>
                  </p:oleObj>
                </mc:Choice>
                <mc:Fallback>
                  <p:oleObj r:id="rId22" imgW="215900" imgH="1905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57" y="1339"/>
                          <a:ext cx="192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9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1539003"/>
                </p:ext>
              </p:extLst>
            </p:nvPr>
          </p:nvGraphicFramePr>
          <p:xfrm>
            <a:off x="3554" y="1859"/>
            <a:ext cx="2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0" r:id="rId23" imgW="304165" imgH="177800" progId="Equation.3">
                    <p:embed/>
                  </p:oleObj>
                </mc:Choice>
                <mc:Fallback>
                  <p:oleObj r:id="rId23" imgW="304165" imgH="1778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554" y="1859"/>
                          <a:ext cx="28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9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2964209"/>
                </p:ext>
              </p:extLst>
            </p:nvPr>
          </p:nvGraphicFramePr>
          <p:xfrm>
            <a:off x="4678" y="864"/>
            <a:ext cx="34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1" r:id="rId25" imgW="304800" imgH="203200" progId="Equation.3">
                    <p:embed/>
                  </p:oleObj>
                </mc:Choice>
                <mc:Fallback>
                  <p:oleObj r:id="rId25" imgW="304800" imgH="2032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78" y="864"/>
                          <a:ext cx="348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1199" name="Group 264"/>
            <p:cNvGrpSpPr/>
            <p:nvPr/>
          </p:nvGrpSpPr>
          <p:grpSpPr>
            <a:xfrm flipH="1">
              <a:off x="3648" y="1617"/>
              <a:ext cx="127" cy="235"/>
              <a:chOff x="5328" y="14377"/>
              <a:chExt cx="181" cy="310"/>
            </a:xfrm>
          </p:grpSpPr>
          <p:sp>
            <p:nvSpPr>
              <p:cNvPr id="91205" name="Line 265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06" name="Line 266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1207" name="Line 267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1200" name="Line 277"/>
            <p:cNvSpPr/>
            <p:nvPr/>
          </p:nvSpPr>
          <p:spPr>
            <a:xfrm>
              <a:off x="4613" y="1152"/>
              <a:ext cx="41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1201" name="Line 278"/>
            <p:cNvSpPr/>
            <p:nvPr/>
          </p:nvSpPr>
          <p:spPr>
            <a:xfrm flipH="1">
              <a:off x="1440" y="2256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1202" name="Line 279"/>
            <p:cNvSpPr/>
            <p:nvPr/>
          </p:nvSpPr>
          <p:spPr>
            <a:xfrm>
              <a:off x="2496" y="2256"/>
              <a:ext cx="336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1203" name="Line 280"/>
            <p:cNvSpPr/>
            <p:nvPr/>
          </p:nvSpPr>
          <p:spPr>
            <a:xfrm flipH="1">
              <a:off x="3406" y="1728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1204" name="Line 281"/>
            <p:cNvSpPr/>
            <p:nvPr/>
          </p:nvSpPr>
          <p:spPr>
            <a:xfrm>
              <a:off x="4270" y="1728"/>
              <a:ext cx="28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42974" name="Rectangle 286"/>
          <p:cNvSpPr/>
          <p:nvPr/>
        </p:nvSpPr>
        <p:spPr>
          <a:xfrm>
            <a:off x="455613" y="1196975"/>
            <a:ext cx="90408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Its  cascade form with second-order </a:t>
            </a:r>
          </a:p>
        </p:txBody>
      </p:sp>
      <p:sp>
        <p:nvSpPr>
          <p:cNvPr id="91140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8.4 Basic IIR Structure</a:t>
            </a:r>
          </a:p>
        </p:txBody>
      </p:sp>
      <p:graphicFrame>
        <p:nvGraphicFramePr>
          <p:cNvPr id="29701" name="对象 3"/>
          <p:cNvGraphicFramePr>
            <a:graphicFrameLocks noChangeAspect="1"/>
          </p:cNvGraphicFramePr>
          <p:nvPr/>
        </p:nvGraphicFramePr>
        <p:xfrm>
          <a:off x="2690813" y="2060575"/>
          <a:ext cx="674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2" r:id="rId27" imgW="6743700" imgH="889000" progId="Equation.DSMT4">
                  <p:embed/>
                </p:oleObj>
              </mc:Choice>
              <mc:Fallback>
                <p:oleObj r:id="rId27" imgW="6743700" imgH="8890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690813" y="2060575"/>
                        <a:ext cx="6743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9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3795" name="Rectangle 2"/>
          <p:cNvSpPr txBox="1"/>
          <p:nvPr/>
        </p:nvSpPr>
        <p:spPr>
          <a:xfrm>
            <a:off x="325438" y="1143000"/>
            <a:ext cx="9832975" cy="1252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</a:pPr>
            <a:endParaRPr lang="en-US" altLang="zh-CN" sz="3200" b="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6" name="Text Box 35"/>
          <p:cNvSpPr txBox="1"/>
          <p:nvPr/>
        </p:nvSpPr>
        <p:spPr>
          <a:xfrm>
            <a:off x="273050" y="1479550"/>
            <a:ext cx="10893425" cy="1438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ts val="3500"/>
              </a:lnSpc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actual implementation of an LTI digital filter could be either in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software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or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hardware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form, depending on applications.</a:t>
            </a:r>
          </a:p>
        </p:txBody>
      </p:sp>
      <p:sp>
        <p:nvSpPr>
          <p:cNvPr id="33797" name="矩形 1"/>
          <p:cNvSpPr/>
          <p:nvPr/>
        </p:nvSpPr>
        <p:spPr>
          <a:xfrm>
            <a:off x="330200" y="3133725"/>
            <a:ext cx="11098213" cy="1438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ts val="3500"/>
              </a:lnSpc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structural representation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provides the relations between some pertinent internal variables with the input and the output that  in turn provide the keys to the implementation.</a:t>
            </a:r>
          </a:p>
        </p:txBody>
      </p:sp>
      <p:sp>
        <p:nvSpPr>
          <p:cNvPr id="33798" name="矩形 15"/>
          <p:cNvSpPr/>
          <p:nvPr/>
        </p:nvSpPr>
        <p:spPr>
          <a:xfrm>
            <a:off x="330200" y="4800600"/>
            <a:ext cx="10031413" cy="99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ts val="3500"/>
              </a:lnSpc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 this lecture, we will focus on the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block diagram representation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of FIR and IIR digital filters</a:t>
            </a:r>
          </a:p>
        </p:txBody>
      </p:sp>
      <p:sp>
        <p:nvSpPr>
          <p:cNvPr id="33799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7"/>
          <p:cNvGrpSpPr/>
          <p:nvPr/>
        </p:nvGrpSpPr>
        <p:grpSpPr>
          <a:xfrm>
            <a:off x="1532890" y="2588404"/>
            <a:ext cx="8717518" cy="3744441"/>
            <a:chOff x="624" y="912"/>
            <a:chExt cx="4566" cy="2609"/>
          </a:xfrm>
        </p:grpSpPr>
        <p:grpSp>
          <p:nvGrpSpPr>
            <p:cNvPr id="92167" name="Group 127"/>
            <p:cNvGrpSpPr/>
            <p:nvPr/>
          </p:nvGrpSpPr>
          <p:grpSpPr>
            <a:xfrm>
              <a:off x="2197" y="2290"/>
              <a:ext cx="131" cy="226"/>
              <a:chOff x="5328" y="14377"/>
              <a:chExt cx="181" cy="310"/>
            </a:xfrm>
          </p:grpSpPr>
          <p:sp>
            <p:nvSpPr>
              <p:cNvPr id="92253" name="Line 128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54" name="Line 129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55" name="Line 130"/>
              <p:cNvSpPr/>
              <p:nvPr/>
            </p:nvSpPr>
            <p:spPr>
              <a:xfrm>
                <a:off x="5328" y="1440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168" name="Line 131"/>
            <p:cNvSpPr/>
            <p:nvPr/>
          </p:nvSpPr>
          <p:spPr>
            <a:xfrm>
              <a:off x="1850" y="2421"/>
              <a:ext cx="33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69" name="Line 132"/>
            <p:cNvSpPr/>
            <p:nvPr/>
          </p:nvSpPr>
          <p:spPr>
            <a:xfrm>
              <a:off x="2337" y="2421"/>
              <a:ext cx="40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70" name="Line 137"/>
            <p:cNvSpPr/>
            <p:nvPr/>
          </p:nvSpPr>
          <p:spPr>
            <a:xfrm>
              <a:off x="2016" y="2943"/>
              <a:ext cx="28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71" name="Line 138"/>
            <p:cNvSpPr/>
            <p:nvPr/>
          </p:nvSpPr>
          <p:spPr>
            <a:xfrm flipV="1">
              <a:off x="2448" y="2928"/>
              <a:ext cx="38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2172" name="Group 139"/>
            <p:cNvGrpSpPr/>
            <p:nvPr/>
          </p:nvGrpSpPr>
          <p:grpSpPr>
            <a:xfrm>
              <a:off x="2729" y="2339"/>
              <a:ext cx="151" cy="183"/>
              <a:chOff x="4327" y="14829"/>
              <a:chExt cx="181" cy="217"/>
            </a:xfrm>
          </p:grpSpPr>
          <p:sp>
            <p:nvSpPr>
              <p:cNvPr id="92250" name="Oval 140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51" name="Line 141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52" name="Line 142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173" name="Line 143"/>
            <p:cNvSpPr/>
            <p:nvPr/>
          </p:nvSpPr>
          <p:spPr>
            <a:xfrm flipV="1">
              <a:off x="2813" y="2546"/>
              <a:ext cx="0" cy="359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2174" name="Group 145"/>
            <p:cNvGrpSpPr/>
            <p:nvPr/>
          </p:nvGrpSpPr>
          <p:grpSpPr>
            <a:xfrm>
              <a:off x="2317" y="2830"/>
              <a:ext cx="131" cy="225"/>
              <a:chOff x="5328" y="14377"/>
              <a:chExt cx="181" cy="310"/>
            </a:xfrm>
          </p:grpSpPr>
          <p:sp>
            <p:nvSpPr>
              <p:cNvPr id="92247" name="Line 146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48" name="Line 147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49" name="Line 148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921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7881647"/>
                </p:ext>
              </p:extLst>
            </p:nvPr>
          </p:nvGraphicFramePr>
          <p:xfrm>
            <a:off x="2269" y="2198"/>
            <a:ext cx="22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97" r:id="rId3" imgW="292100" imgH="177800" progId="Equation.3">
                    <p:embed/>
                  </p:oleObj>
                </mc:Choice>
                <mc:Fallback>
                  <p:oleObj r:id="rId3" imgW="292100" imgH="1778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69" y="2198"/>
                          <a:ext cx="220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2465718"/>
                </p:ext>
              </p:extLst>
            </p:nvPr>
          </p:nvGraphicFramePr>
          <p:xfrm>
            <a:off x="2355" y="2666"/>
            <a:ext cx="21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98" r:id="rId5" imgW="203200" imgH="177800" progId="Equation.3">
                    <p:embed/>
                  </p:oleObj>
                </mc:Choice>
                <mc:Fallback>
                  <p:oleObj r:id="rId5" imgW="203200" imgH="1778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55" y="2666"/>
                          <a:ext cx="218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7" name="Object 5"/>
            <p:cNvGraphicFramePr>
              <a:graphicFrameLocks noChangeAspect="1"/>
            </p:cNvGraphicFramePr>
            <p:nvPr/>
          </p:nvGraphicFramePr>
          <p:xfrm>
            <a:off x="624" y="2196"/>
            <a:ext cx="31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99" r:id="rId7" imgW="292100" imgH="203200" progId="Equation.3">
                    <p:embed/>
                  </p:oleObj>
                </mc:Choice>
                <mc:Fallback>
                  <p:oleObj r:id="rId7" imgW="292100" imgH="2032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4" y="2196"/>
                          <a:ext cx="313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178" name="Group 154"/>
            <p:cNvGrpSpPr/>
            <p:nvPr/>
          </p:nvGrpSpPr>
          <p:grpSpPr>
            <a:xfrm>
              <a:off x="1346" y="2872"/>
              <a:ext cx="151" cy="183"/>
              <a:chOff x="4327" y="14829"/>
              <a:chExt cx="181" cy="217"/>
            </a:xfrm>
          </p:grpSpPr>
          <p:sp>
            <p:nvSpPr>
              <p:cNvPr id="92244" name="Oval 155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45" name="Line 156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46" name="Line 157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179" name="Line 158"/>
            <p:cNvSpPr/>
            <p:nvPr/>
          </p:nvSpPr>
          <p:spPr>
            <a:xfrm>
              <a:off x="947" y="2421"/>
              <a:ext cx="38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80" name="Line 159"/>
            <p:cNvSpPr/>
            <p:nvPr/>
          </p:nvSpPr>
          <p:spPr>
            <a:xfrm>
              <a:off x="1510" y="2421"/>
              <a:ext cx="32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81" name="Line 160"/>
            <p:cNvSpPr/>
            <p:nvPr/>
          </p:nvSpPr>
          <p:spPr>
            <a:xfrm>
              <a:off x="2000" y="2446"/>
              <a:ext cx="0" cy="18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82" name="AutoShape 161"/>
            <p:cNvSpPr/>
            <p:nvPr/>
          </p:nvSpPr>
          <p:spPr>
            <a:xfrm>
              <a:off x="1892" y="2626"/>
              <a:ext cx="218" cy="179"/>
            </a:xfrm>
            <a:prstGeom prst="flowChartProcess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3" name="Line 162"/>
            <p:cNvSpPr/>
            <p:nvPr/>
          </p:nvSpPr>
          <p:spPr>
            <a:xfrm>
              <a:off x="2000" y="2805"/>
              <a:ext cx="0" cy="287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84" name="Line 163"/>
            <p:cNvSpPr/>
            <p:nvPr/>
          </p:nvSpPr>
          <p:spPr>
            <a:xfrm flipH="1">
              <a:off x="1488" y="2928"/>
              <a:ext cx="52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2185" name="Group 164"/>
            <p:cNvGrpSpPr/>
            <p:nvPr/>
          </p:nvGrpSpPr>
          <p:grpSpPr>
            <a:xfrm>
              <a:off x="1346" y="2339"/>
              <a:ext cx="151" cy="183"/>
              <a:chOff x="4327" y="14829"/>
              <a:chExt cx="181" cy="217"/>
            </a:xfrm>
          </p:grpSpPr>
          <p:sp>
            <p:nvSpPr>
              <p:cNvPr id="92241" name="Oval 165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42" name="Line 166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43" name="Line 167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186" name="Line 168"/>
            <p:cNvSpPr/>
            <p:nvPr/>
          </p:nvSpPr>
          <p:spPr>
            <a:xfrm flipV="1">
              <a:off x="1429" y="2518"/>
              <a:ext cx="0" cy="359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87" name="AutoShape 169"/>
            <p:cNvSpPr/>
            <p:nvPr/>
          </p:nvSpPr>
          <p:spPr>
            <a:xfrm>
              <a:off x="1892" y="3092"/>
              <a:ext cx="218" cy="178"/>
            </a:xfrm>
            <a:prstGeom prst="flowChartProcess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88" name="Line 170"/>
            <p:cNvSpPr/>
            <p:nvPr/>
          </p:nvSpPr>
          <p:spPr>
            <a:xfrm>
              <a:off x="2016" y="3291"/>
              <a:ext cx="0" cy="143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89" name="Line 171"/>
            <p:cNvSpPr/>
            <p:nvPr/>
          </p:nvSpPr>
          <p:spPr>
            <a:xfrm flipH="1">
              <a:off x="1796" y="3414"/>
              <a:ext cx="20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90" name="Line 172"/>
            <p:cNvSpPr/>
            <p:nvPr/>
          </p:nvSpPr>
          <p:spPr>
            <a:xfrm flipV="1">
              <a:off x="1440" y="3030"/>
              <a:ext cx="0" cy="429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aphicFrame>
          <p:nvGraphicFramePr>
            <p:cNvPr id="92191" name="Object 6"/>
            <p:cNvGraphicFramePr>
              <a:graphicFrameLocks noChangeAspect="1"/>
            </p:cNvGraphicFramePr>
            <p:nvPr/>
          </p:nvGraphicFramePr>
          <p:xfrm>
            <a:off x="1934" y="2613"/>
            <a:ext cx="14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0" r:id="rId9" imgW="215900" imgH="190500" progId="Equation.3">
                    <p:embed/>
                  </p:oleObj>
                </mc:Choice>
                <mc:Fallback>
                  <p:oleObj r:id="rId9" imgW="215900" imgH="1905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34" y="2613"/>
                          <a:ext cx="149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2" name="Object 7"/>
            <p:cNvGraphicFramePr>
              <a:graphicFrameLocks noChangeAspect="1"/>
            </p:cNvGraphicFramePr>
            <p:nvPr/>
          </p:nvGraphicFramePr>
          <p:xfrm>
            <a:off x="1934" y="3100"/>
            <a:ext cx="149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1" r:id="rId11" imgW="215900" imgH="190500" progId="Equation.3">
                    <p:embed/>
                  </p:oleObj>
                </mc:Choice>
                <mc:Fallback>
                  <p:oleObj r:id="rId11" imgW="215900" imgH="190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34" y="3100"/>
                          <a:ext cx="149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7456412"/>
                </p:ext>
              </p:extLst>
            </p:nvPr>
          </p:nvGraphicFramePr>
          <p:xfrm>
            <a:off x="1535" y="3163"/>
            <a:ext cx="27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2" r:id="rId12" imgW="342900" imgH="177165" progId="Equation.3">
                    <p:embed/>
                  </p:oleObj>
                </mc:Choice>
                <mc:Fallback>
                  <p:oleObj r:id="rId12" imgW="342900" imgH="177165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535" y="3163"/>
                          <a:ext cx="277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194" name="Group 181"/>
            <p:cNvGrpSpPr/>
            <p:nvPr/>
          </p:nvGrpSpPr>
          <p:grpSpPr>
            <a:xfrm flipH="1">
              <a:off x="1674" y="3308"/>
              <a:ext cx="127" cy="213"/>
              <a:chOff x="5328" y="14377"/>
              <a:chExt cx="181" cy="310"/>
            </a:xfrm>
          </p:grpSpPr>
          <p:sp>
            <p:nvSpPr>
              <p:cNvPr id="92238" name="Line 182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39" name="Line 183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40" name="Line 184"/>
              <p:cNvSpPr/>
              <p:nvPr/>
            </p:nvSpPr>
            <p:spPr>
              <a:xfrm>
                <a:off x="5328" y="14419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195" name="Line 186"/>
            <p:cNvSpPr/>
            <p:nvPr/>
          </p:nvSpPr>
          <p:spPr>
            <a:xfrm>
              <a:off x="2880" y="2448"/>
              <a:ext cx="1473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2196" name="Group 187"/>
            <p:cNvGrpSpPr/>
            <p:nvPr/>
          </p:nvGrpSpPr>
          <p:grpSpPr>
            <a:xfrm>
              <a:off x="2736" y="1392"/>
              <a:ext cx="131" cy="226"/>
              <a:chOff x="5328" y="14377"/>
              <a:chExt cx="181" cy="310"/>
            </a:xfrm>
          </p:grpSpPr>
          <p:sp>
            <p:nvSpPr>
              <p:cNvPr id="92235" name="Line 188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36" name="Line 189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37" name="Line 190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197" name="Line 191"/>
            <p:cNvSpPr/>
            <p:nvPr/>
          </p:nvSpPr>
          <p:spPr>
            <a:xfrm>
              <a:off x="2378" y="1507"/>
              <a:ext cx="38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198" name="Line 192"/>
            <p:cNvSpPr/>
            <p:nvPr/>
          </p:nvSpPr>
          <p:spPr>
            <a:xfrm>
              <a:off x="2862" y="1507"/>
              <a:ext cx="16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2199" name="Group 194"/>
            <p:cNvGrpSpPr/>
            <p:nvPr/>
          </p:nvGrpSpPr>
          <p:grpSpPr>
            <a:xfrm>
              <a:off x="4377" y="2301"/>
              <a:ext cx="200" cy="245"/>
              <a:chOff x="4339" y="14816"/>
              <a:chExt cx="151" cy="230"/>
            </a:xfrm>
          </p:grpSpPr>
          <p:sp>
            <p:nvSpPr>
              <p:cNvPr id="92232" name="Oval 195"/>
              <p:cNvSpPr/>
              <p:nvPr/>
            </p:nvSpPr>
            <p:spPr>
              <a:xfrm>
                <a:off x="4339" y="14816"/>
                <a:ext cx="151" cy="230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33" name="Line 196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34" name="Line 197"/>
              <p:cNvSpPr/>
              <p:nvPr/>
            </p:nvSpPr>
            <p:spPr>
              <a:xfrm rot="5400000" flipV="1">
                <a:off x="4324" y="14927"/>
                <a:ext cx="20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9220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8252214"/>
                </p:ext>
              </p:extLst>
            </p:nvPr>
          </p:nvGraphicFramePr>
          <p:xfrm>
            <a:off x="2790" y="1251"/>
            <a:ext cx="15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3" r:id="rId14" imgW="114300" imgH="177800" progId="Equation.3">
                    <p:embed/>
                  </p:oleObj>
                </mc:Choice>
                <mc:Fallback>
                  <p:oleObj r:id="rId14" imgW="114300" imgH="1778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790" y="1251"/>
                          <a:ext cx="154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8012552"/>
                </p:ext>
              </p:extLst>
            </p:nvPr>
          </p:nvGraphicFramePr>
          <p:xfrm>
            <a:off x="2608" y="1072"/>
            <a:ext cx="20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4" r:id="rId16" imgW="177800" imgH="177800" progId="Equation.3">
                    <p:embed/>
                  </p:oleObj>
                </mc:Choice>
                <mc:Fallback>
                  <p:oleObj r:id="rId16" imgW="177800" imgH="1778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608" y="1072"/>
                          <a:ext cx="20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02" name="Line 205"/>
            <p:cNvSpPr/>
            <p:nvPr/>
          </p:nvSpPr>
          <p:spPr>
            <a:xfrm>
              <a:off x="2038" y="1507"/>
              <a:ext cx="32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203" name="Line 206"/>
            <p:cNvSpPr/>
            <p:nvPr/>
          </p:nvSpPr>
          <p:spPr>
            <a:xfrm>
              <a:off x="2528" y="1507"/>
              <a:ext cx="0" cy="18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204" name="AutoShape 207"/>
            <p:cNvSpPr/>
            <p:nvPr/>
          </p:nvSpPr>
          <p:spPr>
            <a:xfrm>
              <a:off x="2420" y="1687"/>
              <a:ext cx="218" cy="179"/>
            </a:xfrm>
            <a:prstGeom prst="flowChartProcess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 i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05" name="Line 208"/>
            <p:cNvSpPr/>
            <p:nvPr/>
          </p:nvSpPr>
          <p:spPr>
            <a:xfrm>
              <a:off x="2544" y="1873"/>
              <a:ext cx="0" cy="15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206" name="Line 209"/>
            <p:cNvSpPr/>
            <p:nvPr/>
          </p:nvSpPr>
          <p:spPr>
            <a:xfrm flipH="1">
              <a:off x="2337" y="2009"/>
              <a:ext cx="191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2207" name="Group 210"/>
            <p:cNvGrpSpPr/>
            <p:nvPr/>
          </p:nvGrpSpPr>
          <p:grpSpPr>
            <a:xfrm>
              <a:off x="1872" y="1392"/>
              <a:ext cx="151" cy="183"/>
              <a:chOff x="4327" y="14829"/>
              <a:chExt cx="181" cy="217"/>
            </a:xfrm>
          </p:grpSpPr>
          <p:sp>
            <p:nvSpPr>
              <p:cNvPr id="92229" name="Oval 211"/>
              <p:cNvSpPr/>
              <p:nvPr/>
            </p:nvSpPr>
            <p:spPr>
              <a:xfrm>
                <a:off x="4327" y="14829"/>
                <a:ext cx="181" cy="217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 i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30" name="Line 212"/>
              <p:cNvSpPr/>
              <p:nvPr/>
            </p:nvSpPr>
            <p:spPr>
              <a:xfrm flipV="1">
                <a:off x="4339" y="14946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31" name="Line 213"/>
              <p:cNvSpPr/>
              <p:nvPr/>
            </p:nvSpPr>
            <p:spPr>
              <a:xfrm rot="5400000" flipV="1">
                <a:off x="4352" y="14943"/>
                <a:ext cx="15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208" name="Line 214"/>
            <p:cNvSpPr/>
            <p:nvPr/>
          </p:nvSpPr>
          <p:spPr>
            <a:xfrm flipV="1">
              <a:off x="1968" y="1584"/>
              <a:ext cx="0" cy="432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aphicFrame>
          <p:nvGraphicFramePr>
            <p:cNvPr id="92209" name="Object 11"/>
            <p:cNvGraphicFramePr>
              <a:graphicFrameLocks noChangeAspect="1"/>
            </p:cNvGraphicFramePr>
            <p:nvPr/>
          </p:nvGraphicFramePr>
          <p:xfrm>
            <a:off x="2462" y="1701"/>
            <a:ext cx="14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5" r:id="rId18" imgW="215900" imgH="190500" progId="Equation.3">
                    <p:embed/>
                  </p:oleObj>
                </mc:Choice>
                <mc:Fallback>
                  <p:oleObj r:id="rId18" imgW="215900" imgH="1905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62" y="1701"/>
                          <a:ext cx="149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1282740"/>
                </p:ext>
              </p:extLst>
            </p:nvPr>
          </p:nvGraphicFramePr>
          <p:xfrm>
            <a:off x="2077" y="1728"/>
            <a:ext cx="28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6" r:id="rId19" imgW="304800" imgH="177165" progId="Equation.3">
                    <p:embed/>
                  </p:oleObj>
                </mc:Choice>
                <mc:Fallback>
                  <p:oleObj r:id="rId19" imgW="304800" imgH="177165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077" y="1728"/>
                          <a:ext cx="288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2063032"/>
                </p:ext>
              </p:extLst>
            </p:nvPr>
          </p:nvGraphicFramePr>
          <p:xfrm>
            <a:off x="4841" y="2148"/>
            <a:ext cx="34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7" r:id="rId21" imgW="304800" imgH="203200" progId="Equation.3">
                    <p:embed/>
                  </p:oleObj>
                </mc:Choice>
                <mc:Fallback>
                  <p:oleObj r:id="rId21" imgW="304800" imgH="2032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841" y="2148"/>
                          <a:ext cx="349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12" name="Group 218"/>
            <p:cNvGrpSpPr/>
            <p:nvPr/>
          </p:nvGrpSpPr>
          <p:grpSpPr>
            <a:xfrm flipH="1">
              <a:off x="2210" y="1903"/>
              <a:ext cx="127" cy="213"/>
              <a:chOff x="5328" y="14377"/>
              <a:chExt cx="181" cy="310"/>
            </a:xfrm>
          </p:grpSpPr>
          <p:sp>
            <p:nvSpPr>
              <p:cNvPr id="92226" name="Line 219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27" name="Line 220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28" name="Line 221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213" name="Line 222"/>
            <p:cNvSpPr/>
            <p:nvPr/>
          </p:nvSpPr>
          <p:spPr>
            <a:xfrm>
              <a:off x="4608" y="2448"/>
              <a:ext cx="417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214" name="Line 223"/>
            <p:cNvSpPr/>
            <p:nvPr/>
          </p:nvSpPr>
          <p:spPr>
            <a:xfrm flipH="1">
              <a:off x="1440" y="3434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2215" name="Line 225"/>
            <p:cNvSpPr/>
            <p:nvPr/>
          </p:nvSpPr>
          <p:spPr>
            <a:xfrm flipH="1">
              <a:off x="1968" y="2004"/>
              <a:ext cx="2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2216" name="Line 227"/>
            <p:cNvSpPr/>
            <p:nvPr/>
          </p:nvSpPr>
          <p:spPr>
            <a:xfrm flipV="1">
              <a:off x="1152" y="1008"/>
              <a:ext cx="0" cy="144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2217" name="Line 228"/>
            <p:cNvSpPr/>
            <p:nvPr/>
          </p:nvSpPr>
          <p:spPr>
            <a:xfrm>
              <a:off x="1152" y="1008"/>
              <a:ext cx="144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218" name="Line 229"/>
            <p:cNvSpPr/>
            <p:nvPr/>
          </p:nvSpPr>
          <p:spPr>
            <a:xfrm>
              <a:off x="2736" y="1008"/>
              <a:ext cx="864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2219" name="Line 230"/>
            <p:cNvSpPr/>
            <p:nvPr/>
          </p:nvSpPr>
          <p:spPr>
            <a:xfrm>
              <a:off x="3600" y="1008"/>
              <a:ext cx="912" cy="1296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220" name="Line 231"/>
            <p:cNvSpPr/>
            <p:nvPr/>
          </p:nvSpPr>
          <p:spPr>
            <a:xfrm>
              <a:off x="1152" y="1488"/>
              <a:ext cx="720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sp>
          <p:nvSpPr>
            <p:cNvPr id="92221" name="Line 232"/>
            <p:cNvSpPr/>
            <p:nvPr/>
          </p:nvSpPr>
          <p:spPr>
            <a:xfrm>
              <a:off x="3024" y="1505"/>
              <a:ext cx="1344" cy="895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sm" len="sm"/>
              <a:tailEnd type="triangle" w="sm" len="sm"/>
            </a:ln>
          </p:spPr>
        </p:sp>
        <p:grpSp>
          <p:nvGrpSpPr>
            <p:cNvPr id="92222" name="Group 233"/>
            <p:cNvGrpSpPr/>
            <p:nvPr/>
          </p:nvGrpSpPr>
          <p:grpSpPr>
            <a:xfrm>
              <a:off x="2592" y="912"/>
              <a:ext cx="131" cy="226"/>
              <a:chOff x="5328" y="14377"/>
              <a:chExt cx="181" cy="310"/>
            </a:xfrm>
          </p:grpSpPr>
          <p:sp>
            <p:nvSpPr>
              <p:cNvPr id="92223" name="Line 234"/>
              <p:cNvSpPr/>
              <p:nvPr/>
            </p:nvSpPr>
            <p:spPr>
              <a:xfrm>
                <a:off x="5328" y="143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24" name="Line 235"/>
              <p:cNvSpPr/>
              <p:nvPr/>
            </p:nvSpPr>
            <p:spPr>
              <a:xfrm flipV="1">
                <a:off x="5328" y="14532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25" name="Line 236"/>
              <p:cNvSpPr/>
              <p:nvPr/>
            </p:nvSpPr>
            <p:spPr>
              <a:xfrm>
                <a:off x="5328" y="14377"/>
                <a:ext cx="181" cy="15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43951" name="Rectangle 239"/>
          <p:cNvSpPr/>
          <p:nvPr/>
        </p:nvSpPr>
        <p:spPr>
          <a:xfrm>
            <a:off x="516255" y="1148080"/>
            <a:ext cx="58902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Its  paralle form with second-order </a:t>
            </a:r>
          </a:p>
        </p:txBody>
      </p:sp>
      <p:sp>
        <p:nvSpPr>
          <p:cNvPr id="92164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8.4 Basic IIR Structure</a:t>
            </a:r>
          </a:p>
        </p:txBody>
      </p:sp>
      <p:graphicFrame>
        <p:nvGraphicFramePr>
          <p:cNvPr id="30725" name="对象 3"/>
          <p:cNvGraphicFramePr>
            <a:graphicFrameLocks noChangeAspect="1"/>
          </p:cNvGraphicFramePr>
          <p:nvPr/>
        </p:nvGraphicFramePr>
        <p:xfrm>
          <a:off x="2559050" y="1600200"/>
          <a:ext cx="570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8" r:id="rId23" imgW="5702300" imgH="889000" progId="Equation.DSMT4">
                  <p:embed/>
                </p:oleObj>
              </mc:Choice>
              <mc:Fallback>
                <p:oleObj r:id="rId23" imgW="5702300" imgH="8890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59050" y="1600200"/>
                        <a:ext cx="5702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TextBox 2"/>
          <p:cNvSpPr txBox="1"/>
          <p:nvPr/>
        </p:nvSpPr>
        <p:spPr>
          <a:xfrm>
            <a:off x="5315929" y="6332845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9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>
          <a:xfrm>
            <a:off x="1270000" y="179388"/>
            <a:ext cx="4800600" cy="862012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i="1" u="sng" dirty="0"/>
              <a:t>Example:</a:t>
            </a:r>
            <a:endParaRPr lang="zh-CN" altLang="en-US" sz="3600" i="1" u="sng" dirty="0"/>
          </a:p>
        </p:txBody>
      </p:sp>
      <p:sp>
        <p:nvSpPr>
          <p:cNvPr id="146435" name="Rectangle 3"/>
          <p:cNvSpPr>
            <a:spLocks noGrp="1"/>
          </p:cNvSpPr>
          <p:nvPr>
            <p:ph type="body" sz="half" idx="1"/>
          </p:nvPr>
        </p:nvSpPr>
        <p:spPr>
          <a:xfrm>
            <a:off x="481330" y="1133475"/>
            <a:ext cx="8928100" cy="66611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third-order IIR transfer function:</a:t>
            </a:r>
          </a:p>
        </p:txBody>
      </p:sp>
      <p:graphicFrame>
        <p:nvGraphicFramePr>
          <p:cNvPr id="14643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74065" y="1799590"/>
          <a:ext cx="46799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r:id="rId3" imgW="1930400" imgH="419100" progId="Equation.DSMT4">
                  <p:embed/>
                </p:oleObj>
              </mc:Choice>
              <mc:Fallback>
                <p:oleObj r:id="rId3" imgW="1930400" imgH="4191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74065" y="1799590"/>
                        <a:ext cx="4679950" cy="101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06233" y="3080703"/>
          <a:ext cx="44640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r:id="rId5" imgW="1892300" imgH="419100" progId="Equation.DSMT4">
                  <p:embed/>
                </p:oleObj>
              </mc:Choice>
              <mc:Fallback>
                <p:oleObj r:id="rId5" imgW="1892300" imgH="4191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606233" y="3080703"/>
                        <a:ext cx="4464050" cy="9890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8" name="Text Box 6"/>
          <p:cNvSpPr txBox="1"/>
          <p:nvPr/>
        </p:nvSpPr>
        <p:spPr>
          <a:xfrm>
            <a:off x="4085908" y="4647248"/>
            <a:ext cx="76327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i="1" dirty="0">
                <a:solidFill>
                  <a:srgbClr val="05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 given the direct form II realization of H(z)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725" y="1910080"/>
            <a:ext cx="3963670" cy="2159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1464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/>
          </p:cNvSpPr>
          <p:nvPr>
            <p:ph type="body" sz="half" idx="1"/>
          </p:nvPr>
        </p:nvSpPr>
        <p:spPr>
          <a:xfrm>
            <a:off x="198755" y="549275"/>
            <a:ext cx="10001250" cy="62357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IIR transfer function --- cascade realization:</a:t>
            </a:r>
          </a:p>
        </p:txBody>
      </p:sp>
      <p:graphicFrame>
        <p:nvGraphicFramePr>
          <p:cNvPr id="1474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295" y="1172528"/>
          <a:ext cx="489585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r:id="rId3" imgW="2005965" imgH="444500" progId="Equation.DSMT4">
                  <p:embed/>
                </p:oleObj>
              </mc:Choice>
              <mc:Fallback>
                <p:oleObj r:id="rId3" imgW="2005965" imgH="4445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28295" y="1172528"/>
                        <a:ext cx="4895850" cy="10842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8295" y="2380615"/>
          <a:ext cx="576103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r:id="rId5" imgW="2400300" imgH="444500" progId="Equation.DSMT4">
                  <p:embed/>
                </p:oleObj>
              </mc:Choice>
              <mc:Fallback>
                <p:oleObj r:id="rId5" imgW="2400300" imgH="4445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28295" y="2380615"/>
                        <a:ext cx="5761038" cy="10683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3" name="Rectangle 7"/>
          <p:cNvSpPr/>
          <p:nvPr/>
        </p:nvSpPr>
        <p:spPr>
          <a:xfrm>
            <a:off x="908050" y="4101783"/>
            <a:ext cx="8783638" cy="679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i="1" dirty="0">
                <a:solidFill>
                  <a:srgbClr val="05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Another cascade realization—noncanonic</a:t>
            </a: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1340168" y="4880293"/>
          <a:ext cx="86042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r:id="rId7" imgW="3556000" imgH="482600" progId="Equation.DSMT4">
                  <p:embed/>
                </p:oleObj>
              </mc:Choice>
              <mc:Fallback>
                <p:oleObj r:id="rId7" imgW="3556000" imgH="4826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0168" y="4880293"/>
                        <a:ext cx="860425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7135" y="1172845"/>
            <a:ext cx="4398645" cy="2531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14746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/>
          </p:cNvSpPr>
          <p:nvPr>
            <p:ph type="body" sz="half" idx="1"/>
          </p:nvPr>
        </p:nvSpPr>
        <p:spPr>
          <a:xfrm>
            <a:off x="141288" y="328930"/>
            <a:ext cx="6889750" cy="5762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partial-fraction expansion of</a:t>
            </a:r>
          </a:p>
        </p:txBody>
      </p:sp>
      <p:graphicFrame>
        <p:nvGraphicFramePr>
          <p:cNvPr id="778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8005" y="1220788"/>
          <a:ext cx="561657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r:id="rId3" imgW="4902200" imgH="889000" progId="Equation.3">
                  <p:embed/>
                </p:oleObj>
              </mc:Choice>
              <mc:Fallback>
                <p:oleObj r:id="rId3" imgW="4902200" imgH="8890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48005" y="1220788"/>
                        <a:ext cx="5616575" cy="10175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2585" y="3491230"/>
          <a:ext cx="6668135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r:id="rId5" imgW="6235700" imgH="952500" progId="Equation.3">
                  <p:embed/>
                </p:oleObj>
              </mc:Choice>
              <mc:Fallback>
                <p:oleObj r:id="rId5" imgW="6235700" imgH="952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62585" y="3491230"/>
                        <a:ext cx="6668135" cy="103632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8"/>
          <p:cNvSpPr txBox="1"/>
          <p:nvPr/>
        </p:nvSpPr>
        <p:spPr>
          <a:xfrm>
            <a:off x="141605" y="2572703"/>
            <a:ext cx="3581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en-US" altLang="zh-CN" sz="3200" i="1" dirty="0">
                <a:solidFill>
                  <a:srgbClr val="05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 </a:t>
            </a:r>
            <a:r>
              <a: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200" i="1" baseline="30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2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solidFill>
                  <a:srgbClr val="05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yields:</a:t>
            </a:r>
          </a:p>
        </p:txBody>
      </p:sp>
      <p:sp>
        <p:nvSpPr>
          <p:cNvPr id="77834" name="Text Box 10"/>
          <p:cNvSpPr txBox="1"/>
          <p:nvPr/>
        </p:nvSpPr>
        <p:spPr>
          <a:xfrm>
            <a:off x="6840220" y="5470525"/>
            <a:ext cx="4270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i="1" dirty="0">
                <a:solidFill>
                  <a:srgbClr val="05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parallel form I realization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7440" y="1121410"/>
            <a:ext cx="3209290" cy="423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32" grpId="0"/>
      <p:bldP spid="778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/>
          </p:cNvSpPr>
          <p:nvPr>
            <p:ph type="body" sz="half" idx="1"/>
          </p:nvPr>
        </p:nvSpPr>
        <p:spPr>
          <a:xfrm>
            <a:off x="175260" y="1137920"/>
            <a:ext cx="6679565" cy="103886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Likewise, a partial-fraction expansion of </a:t>
            </a:r>
            <a:r>
              <a:rPr lang="en-US" altLang="zh-CN" i="1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US" altLang="zh-CN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yields:</a:t>
            </a:r>
            <a:endParaRPr lang="zh-CN" altLang="en-US" dirty="0">
              <a:solidFill>
                <a:srgbClr val="05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42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400" y="2290445"/>
          <a:ext cx="480853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r:id="rId3" imgW="1308100" imgH="685800" progId="Equation.DSMT4">
                  <p:embed/>
                </p:oleObj>
              </mc:Choice>
              <mc:Fallback>
                <p:oleObj r:id="rId3" imgW="1308100" imgH="685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06400" y="2290445"/>
                        <a:ext cx="4808538" cy="2520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Text Box 10"/>
          <p:cNvSpPr txBox="1"/>
          <p:nvPr/>
        </p:nvSpPr>
        <p:spPr>
          <a:xfrm>
            <a:off x="6571615" y="5583555"/>
            <a:ext cx="45821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i="1" dirty="0">
                <a:solidFill>
                  <a:srgbClr val="05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parallel form II realization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825" y="1304925"/>
            <a:ext cx="3677920" cy="4247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942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9200"/>
            <a:ext cx="10869930" cy="23387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cascade form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requires the factorization of the transfer function which can be developed using the M-file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zp2sos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7353E9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56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statement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zp2sos(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z,p,k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generates a matrix 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containing the coefficients of each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2nd-order section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the equivalent transfer function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determined from its pole-zero form </a:t>
            </a:r>
          </a:p>
        </p:txBody>
      </p:sp>
      <p:sp>
        <p:nvSpPr>
          <p:cNvPr id="97283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8.5 Realization Using MATLAB</a:t>
            </a:r>
          </a:p>
        </p:txBody>
      </p:sp>
      <p:grpSp>
        <p:nvGrpSpPr>
          <p:cNvPr id="98308" name="Group 4"/>
          <p:cNvGrpSpPr/>
          <p:nvPr/>
        </p:nvGrpSpPr>
        <p:grpSpPr>
          <a:xfrm>
            <a:off x="1630710" y="3708400"/>
            <a:ext cx="7115175" cy="1930400"/>
            <a:chOff x="624" y="1536"/>
            <a:chExt cx="4481" cy="1216"/>
          </a:xfrm>
        </p:grpSpPr>
        <p:graphicFrame>
          <p:nvGraphicFramePr>
            <p:cNvPr id="98310" name="Object 5"/>
            <p:cNvGraphicFramePr>
              <a:graphicFrameLocks noChangeAspect="1"/>
            </p:cNvGraphicFramePr>
            <p:nvPr/>
          </p:nvGraphicFramePr>
          <p:xfrm>
            <a:off x="624" y="1536"/>
            <a:ext cx="4481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1" r:id="rId3" imgW="9410700" imgH="2501900" progId="Equation.3">
                    <p:embed/>
                  </p:oleObj>
                </mc:Choice>
                <mc:Fallback>
                  <p:oleObj r:id="rId3" imgW="9410700" imgH="25019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1536"/>
                          <a:ext cx="4481" cy="1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8311" name="Group 6"/>
            <p:cNvGrpSpPr/>
            <p:nvPr/>
          </p:nvGrpSpPr>
          <p:grpSpPr>
            <a:xfrm>
              <a:off x="1592" y="2208"/>
              <a:ext cx="1288" cy="264"/>
              <a:chOff x="1592" y="2400"/>
              <a:chExt cx="1288" cy="264"/>
            </a:xfrm>
          </p:grpSpPr>
          <p:grpSp>
            <p:nvGrpSpPr>
              <p:cNvPr id="98325" name="Group 7"/>
              <p:cNvGrpSpPr/>
              <p:nvPr/>
            </p:nvGrpSpPr>
            <p:grpSpPr>
              <a:xfrm>
                <a:off x="1592" y="2400"/>
                <a:ext cx="48" cy="264"/>
                <a:chOff x="1104" y="3408"/>
                <a:chExt cx="48" cy="264"/>
              </a:xfrm>
            </p:grpSpPr>
            <p:sp>
              <p:nvSpPr>
                <p:cNvPr id="98334" name="Oval 8"/>
                <p:cNvSpPr/>
                <p:nvPr/>
              </p:nvSpPr>
              <p:spPr>
                <a:xfrm>
                  <a:off x="110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5" name="Oval 9"/>
                <p:cNvSpPr/>
                <p:nvPr/>
              </p:nvSpPr>
              <p:spPr>
                <a:xfrm>
                  <a:off x="1104" y="35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6" name="Oval 10"/>
                <p:cNvSpPr/>
                <p:nvPr/>
              </p:nvSpPr>
              <p:spPr>
                <a:xfrm>
                  <a:off x="1104" y="36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8326" name="Group 11"/>
              <p:cNvGrpSpPr/>
              <p:nvPr/>
            </p:nvGrpSpPr>
            <p:grpSpPr>
              <a:xfrm>
                <a:off x="2208" y="2400"/>
                <a:ext cx="48" cy="264"/>
                <a:chOff x="1104" y="3408"/>
                <a:chExt cx="48" cy="264"/>
              </a:xfrm>
            </p:grpSpPr>
            <p:sp>
              <p:nvSpPr>
                <p:cNvPr id="98331" name="Oval 12"/>
                <p:cNvSpPr/>
                <p:nvPr/>
              </p:nvSpPr>
              <p:spPr>
                <a:xfrm>
                  <a:off x="110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2" name="Oval 13"/>
                <p:cNvSpPr/>
                <p:nvPr/>
              </p:nvSpPr>
              <p:spPr>
                <a:xfrm>
                  <a:off x="1104" y="35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3" name="Oval 14"/>
                <p:cNvSpPr/>
                <p:nvPr/>
              </p:nvSpPr>
              <p:spPr>
                <a:xfrm>
                  <a:off x="1104" y="36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8327" name="Group 15"/>
              <p:cNvGrpSpPr/>
              <p:nvPr/>
            </p:nvGrpSpPr>
            <p:grpSpPr>
              <a:xfrm>
                <a:off x="2832" y="2400"/>
                <a:ext cx="48" cy="264"/>
                <a:chOff x="1104" y="3408"/>
                <a:chExt cx="48" cy="264"/>
              </a:xfrm>
            </p:grpSpPr>
            <p:sp>
              <p:nvSpPr>
                <p:cNvPr id="98328" name="Oval 16"/>
                <p:cNvSpPr/>
                <p:nvPr/>
              </p:nvSpPr>
              <p:spPr>
                <a:xfrm>
                  <a:off x="110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29" name="Oval 17"/>
                <p:cNvSpPr/>
                <p:nvPr/>
              </p:nvSpPr>
              <p:spPr>
                <a:xfrm>
                  <a:off x="1104" y="35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0" name="Oval 18"/>
                <p:cNvSpPr/>
                <p:nvPr/>
              </p:nvSpPr>
              <p:spPr>
                <a:xfrm>
                  <a:off x="1104" y="36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98312" name="Group 19"/>
            <p:cNvGrpSpPr/>
            <p:nvPr/>
          </p:nvGrpSpPr>
          <p:grpSpPr>
            <a:xfrm>
              <a:off x="3504" y="2208"/>
              <a:ext cx="1288" cy="264"/>
              <a:chOff x="1592" y="2400"/>
              <a:chExt cx="1288" cy="264"/>
            </a:xfrm>
          </p:grpSpPr>
          <p:grpSp>
            <p:nvGrpSpPr>
              <p:cNvPr id="98313" name="Group 20"/>
              <p:cNvGrpSpPr/>
              <p:nvPr/>
            </p:nvGrpSpPr>
            <p:grpSpPr>
              <a:xfrm>
                <a:off x="1592" y="2400"/>
                <a:ext cx="48" cy="264"/>
                <a:chOff x="1104" y="3408"/>
                <a:chExt cx="48" cy="264"/>
              </a:xfrm>
            </p:grpSpPr>
            <p:sp>
              <p:nvSpPr>
                <p:cNvPr id="98322" name="Oval 21"/>
                <p:cNvSpPr/>
                <p:nvPr/>
              </p:nvSpPr>
              <p:spPr>
                <a:xfrm>
                  <a:off x="110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23" name="Oval 22"/>
                <p:cNvSpPr/>
                <p:nvPr/>
              </p:nvSpPr>
              <p:spPr>
                <a:xfrm>
                  <a:off x="1104" y="35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24" name="Oval 23"/>
                <p:cNvSpPr/>
                <p:nvPr/>
              </p:nvSpPr>
              <p:spPr>
                <a:xfrm>
                  <a:off x="1104" y="36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8314" name="Group 24"/>
              <p:cNvGrpSpPr/>
              <p:nvPr/>
            </p:nvGrpSpPr>
            <p:grpSpPr>
              <a:xfrm>
                <a:off x="2208" y="2400"/>
                <a:ext cx="48" cy="264"/>
                <a:chOff x="1104" y="3408"/>
                <a:chExt cx="48" cy="264"/>
              </a:xfrm>
            </p:grpSpPr>
            <p:sp>
              <p:nvSpPr>
                <p:cNvPr id="98319" name="Oval 25"/>
                <p:cNvSpPr/>
                <p:nvPr/>
              </p:nvSpPr>
              <p:spPr>
                <a:xfrm>
                  <a:off x="110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20" name="Oval 26"/>
                <p:cNvSpPr/>
                <p:nvPr/>
              </p:nvSpPr>
              <p:spPr>
                <a:xfrm>
                  <a:off x="1104" y="35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21" name="Oval 27"/>
                <p:cNvSpPr/>
                <p:nvPr/>
              </p:nvSpPr>
              <p:spPr>
                <a:xfrm>
                  <a:off x="1104" y="36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8315" name="Group 28"/>
              <p:cNvGrpSpPr/>
              <p:nvPr/>
            </p:nvGrpSpPr>
            <p:grpSpPr>
              <a:xfrm>
                <a:off x="2832" y="2400"/>
                <a:ext cx="48" cy="264"/>
                <a:chOff x="1104" y="3408"/>
                <a:chExt cx="48" cy="264"/>
              </a:xfrm>
            </p:grpSpPr>
            <p:sp>
              <p:nvSpPr>
                <p:cNvPr id="98316" name="Oval 29"/>
                <p:cNvSpPr/>
                <p:nvPr/>
              </p:nvSpPr>
              <p:spPr>
                <a:xfrm>
                  <a:off x="110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7" name="Oval 30"/>
                <p:cNvSpPr/>
                <p:nvPr/>
              </p:nvSpPr>
              <p:spPr>
                <a:xfrm>
                  <a:off x="1104" y="351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8" name="Oval 31"/>
                <p:cNvSpPr/>
                <p:nvPr/>
              </p:nvSpPr>
              <p:spPr>
                <a:xfrm>
                  <a:off x="1104" y="36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 i="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>
                    <a:spcBef>
                      <a:spcPct val="0"/>
                    </a:spcBef>
                    <a:buNone/>
                  </a:pPr>
                  <a:endParaRPr lang="zh-CN" altLang="en-US" sz="24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/>
          <p:nvPr/>
        </p:nvSpPr>
        <p:spPr>
          <a:xfrm>
            <a:off x="267970" y="617855"/>
            <a:ext cx="11016615" cy="14535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whose i-th row contains the coefficients {p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and {d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of the the numerator and denominator polynomials of the i-th 2nd-order section.</a:t>
            </a:r>
          </a:p>
          <a:p>
            <a:pPr marL="342900" lvl="0" indent="-342900"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denotes the number of sections.</a:t>
            </a:r>
          </a:p>
        </p:txBody>
      </p:sp>
      <p:graphicFrame>
        <p:nvGraphicFramePr>
          <p:cNvPr id="98309" name="Object 33"/>
          <p:cNvGraphicFramePr>
            <a:graphicFrameLocks noChangeAspect="1"/>
          </p:cNvGraphicFramePr>
          <p:nvPr/>
        </p:nvGraphicFramePr>
        <p:xfrm>
          <a:off x="2001520" y="1976755"/>
          <a:ext cx="6948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r:id="rId3" imgW="6946900" imgH="1143000" progId="Equation.DSMT4">
                  <p:embed/>
                </p:oleObj>
              </mc:Choice>
              <mc:Fallback>
                <p:oleObj r:id="rId3" imgW="6946900" imgH="11430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520" y="1976755"/>
                        <a:ext cx="6948488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Rectangle 6"/>
          <p:cNvSpPr/>
          <p:nvPr/>
        </p:nvSpPr>
        <p:spPr>
          <a:xfrm>
            <a:off x="267970" y="3119755"/>
            <a:ext cx="11258550" cy="8712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90000"/>
              </a:lnSpc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factorization of the transfer function also can be developed by using 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tf2sos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9332" name="Object 9"/>
          <p:cNvGraphicFramePr>
            <a:graphicFrameLocks noChangeAspect="1"/>
          </p:cNvGraphicFramePr>
          <p:nvPr/>
        </p:nvGraphicFramePr>
        <p:xfrm>
          <a:off x="795338" y="3990975"/>
          <a:ext cx="79216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8" r:id="rId5" imgW="2400300" imgH="457200" progId="Equation.3">
                  <p:embed/>
                </p:oleObj>
              </mc:Choice>
              <mc:Fallback>
                <p:oleObj r:id="rId5" imgW="2400300" imgH="4572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5338" y="3990975"/>
                        <a:ext cx="7921625" cy="1111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8"/>
          <p:cNvGraphicFramePr>
            <a:graphicFrameLocks noChangeAspect="1"/>
          </p:cNvGraphicFramePr>
          <p:nvPr/>
        </p:nvGraphicFramePr>
        <p:xfrm>
          <a:off x="3491230" y="5102225"/>
          <a:ext cx="6018530" cy="120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9" r:id="rId7" imgW="2286000" imgH="457200" progId="Equation.3">
                  <p:embed/>
                </p:oleObj>
              </mc:Choice>
              <mc:Fallback>
                <p:oleObj r:id="rId7" imgW="2286000" imgH="4572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1230" y="5102225"/>
                        <a:ext cx="6018530" cy="1203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/>
          </p:cNvSpPr>
          <p:nvPr>
            <p:ph idx="1"/>
          </p:nvPr>
        </p:nvSpPr>
        <p:spPr>
          <a:xfrm>
            <a:off x="1485900" y="1628775"/>
            <a:ext cx="8782050" cy="41148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forms I and II can be developed using the functions </a:t>
            </a:r>
            <a:r>
              <a:rPr lang="en-US" altLang="zh-CN" sz="3600" dirty="0">
                <a:solidFill>
                  <a:srgbClr val="7353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residuez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3600" dirty="0">
                <a:solidFill>
                  <a:srgbClr val="7353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residue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</a:t>
            </a:r>
          </a:p>
          <a:p>
            <a:pPr eaLnBrk="1" hangingPunct="1"/>
            <a:r>
              <a:rPr lang="en-US" altLang="zh-CN" sz="3600" dirty="0">
                <a:solidFill>
                  <a:srgbClr val="7353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8_1&amp;8_2</a:t>
            </a:r>
          </a:p>
          <a:p>
            <a:pPr eaLnBrk="1" hangingPunct="1"/>
            <a:r>
              <a:rPr lang="en-US" altLang="zh-CN" sz="3600" dirty="0">
                <a:solidFill>
                  <a:srgbClr val="7353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8_3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355" name="Rectangle 5"/>
          <p:cNvSpPr>
            <a:spLocks noGrp="1"/>
          </p:cNvSpPr>
          <p:nvPr>
            <p:ph type="title"/>
          </p:nvPr>
        </p:nvSpPr>
        <p:spPr>
          <a:xfrm>
            <a:off x="1990725" y="260350"/>
            <a:ext cx="7772400" cy="744538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en-US" altLang="zh-CN" sz="3600" dirty="0"/>
              <a:t>Parallel Realization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/>
          </p:cNvSpPr>
          <p:nvPr>
            <p:ph idx="1"/>
          </p:nvPr>
        </p:nvSpPr>
        <p:spPr>
          <a:xfrm>
            <a:off x="259715" y="565785"/>
            <a:ext cx="11746865" cy="532828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%Ex 8_3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[0 0.44 0.362 0.02]; %input('Numerator coefficient vector = ');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= [1 0.4 0.18 -0.2]; %input('Denominator coefficient vector = ');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[sos,g] = tf2sos (num, den);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%cascade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[r1,p1,k1] = residuez(num,den); %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Parallel Form 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%disp('Residues are');disp(r1); disp('Poles are at');disp(p1); disp('Constant');disp(k1);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[r2,p2,k2] = residue(num,den); %Parallel Form II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%disp('Residues are');disp(r2); disp('Poles are at');disp(p2);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disp('Constant');disp(k2);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= [r1(1) r1(2)]; P1 = [p1(1) p1(2)];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[b1,a1] = residuez(R1,P1,0);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= [r2(1) r2(2)]; P2 = [p2(1) p2(2)];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[b2,a2] = residuez(R2,P2,0);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85" y="5446395"/>
            <a:ext cx="2631440" cy="897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885" y="5435600"/>
            <a:ext cx="2688590" cy="9080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E66953F-C86D-4206-AB07-5230B4CF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285" y="2680415"/>
            <a:ext cx="2196681" cy="2652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6CD045-1F0E-43D3-BC79-01B2AC1C7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27" y="2680415"/>
            <a:ext cx="2318801" cy="2726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8675" y="284163"/>
            <a:ext cx="7939088" cy="14319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Computational Complexity of Digital Filter Structure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sz="half" idx="1"/>
          </p:nvPr>
        </p:nvSpPr>
        <p:spPr>
          <a:xfrm>
            <a:off x="1703388" y="1916113"/>
            <a:ext cx="8567737" cy="9667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Computational complexity comparison of various realization of an FIR filter of order N</a:t>
            </a:r>
          </a:p>
        </p:txBody>
      </p:sp>
      <p:graphicFrame>
        <p:nvGraphicFramePr>
          <p:cNvPr id="75814" name="Group 38"/>
          <p:cNvGraphicFramePr>
            <a:graphicFrameLocks noGrp="1"/>
          </p:cNvGraphicFramePr>
          <p:nvPr>
            <p:ph sz="half" idx="1"/>
          </p:nvPr>
        </p:nvGraphicFramePr>
        <p:xfrm>
          <a:off x="1774825" y="3284538"/>
          <a:ext cx="8588375" cy="2974977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structure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 of multipliers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 of two-input adders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78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Direct form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Cascade form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Polyphase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Cascade lattice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Linear phase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2(N+1)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INT[(N+2)/2]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2N+1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0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8" name="Text Box 36"/>
          <p:cNvSpPr txBox="1"/>
          <p:nvPr/>
        </p:nvSpPr>
        <p:spPr>
          <a:xfrm>
            <a:off x="550863" y="1403985"/>
            <a:ext cx="8634412" cy="5835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How can we realize those filters?</a:t>
            </a:r>
          </a:p>
        </p:txBody>
      </p:sp>
      <p:sp>
        <p:nvSpPr>
          <p:cNvPr id="33831" name="Text Box 39"/>
          <p:cNvSpPr txBox="1"/>
          <p:nvPr/>
        </p:nvSpPr>
        <p:spPr>
          <a:xfrm>
            <a:off x="550863" y="2351723"/>
            <a:ext cx="7110412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For a LTI FIR system we know</a:t>
            </a:r>
          </a:p>
        </p:txBody>
      </p:sp>
      <p:sp>
        <p:nvSpPr>
          <p:cNvPr id="33832" name="Text Box 40"/>
          <p:cNvSpPr txBox="1"/>
          <p:nvPr/>
        </p:nvSpPr>
        <p:spPr>
          <a:xfrm>
            <a:off x="550863" y="3681413"/>
            <a:ext cx="6297612" cy="5857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For a LTI IIR system</a:t>
            </a:r>
          </a:p>
        </p:txBody>
      </p:sp>
      <p:sp>
        <p:nvSpPr>
          <p:cNvPr id="35845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 Introduction</a:t>
            </a:r>
            <a:endParaRPr lang="zh-CN" altLang="en-US" sz="40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15" name="对象 2"/>
          <p:cNvGraphicFramePr>
            <a:graphicFrameLocks noChangeAspect="1"/>
          </p:cNvGraphicFramePr>
          <p:nvPr/>
        </p:nvGraphicFramePr>
        <p:xfrm>
          <a:off x="4237038" y="2872423"/>
          <a:ext cx="3175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3" imgW="3175000" imgH="990600" progId="Equation.DSMT4">
                  <p:embed/>
                </p:oleObj>
              </mc:Choice>
              <mc:Fallback>
                <p:oleObj r:id="rId3" imgW="3175000" imgH="990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7038" y="2872423"/>
                        <a:ext cx="3175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3"/>
          <p:cNvGraphicFramePr>
            <a:graphicFrameLocks noChangeAspect="1"/>
          </p:cNvGraphicFramePr>
          <p:nvPr/>
        </p:nvGraphicFramePr>
        <p:xfrm>
          <a:off x="3768725" y="4267200"/>
          <a:ext cx="438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5" imgW="4381500" imgH="914400" progId="Equation.DSMT4">
                  <p:embed/>
                </p:oleObj>
              </mc:Choice>
              <mc:Fallback>
                <p:oleObj r:id="rId5" imgW="4381500" imgH="9144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8725" y="4267200"/>
                        <a:ext cx="4381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9" name="Text Box 2071"/>
          <p:cNvSpPr txBox="1"/>
          <p:nvPr/>
        </p:nvSpPr>
        <p:spPr>
          <a:xfrm>
            <a:off x="551180" y="5323840"/>
            <a:ext cx="10879455" cy="8299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The above representations are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  clear enough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for  us to implement those filters (such as in hardware form or improving our algorithms).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/>
      <p:bldP spid="33831" grpId="0"/>
      <p:bldP spid="33832" grpId="0"/>
      <p:bldP spid="9115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/>
          </p:cNvSpPr>
          <p:nvPr>
            <p:ph type="body" sz="half" idx="1"/>
          </p:nvPr>
        </p:nvSpPr>
        <p:spPr>
          <a:xfrm>
            <a:off x="1919605" y="1268730"/>
            <a:ext cx="8424545" cy="101155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5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Computational complexity comparison of various realization of an IIR filter of order N</a:t>
            </a:r>
            <a:endParaRPr lang="zh-CN" altLang="en-US" dirty="0">
              <a:solidFill>
                <a:srgbClr val="050000"/>
              </a:solidFill>
            </a:endParaRPr>
          </a:p>
        </p:txBody>
      </p:sp>
      <p:graphicFrame>
        <p:nvGraphicFramePr>
          <p:cNvPr id="104470" name="Group 22"/>
          <p:cNvGraphicFramePr>
            <a:graphicFrameLocks noGrp="1"/>
          </p:cNvGraphicFramePr>
          <p:nvPr>
            <p:ph sz="half" idx="1"/>
          </p:nvPr>
        </p:nvGraphicFramePr>
        <p:xfrm>
          <a:off x="1946275" y="2708275"/>
          <a:ext cx="8370887" cy="2625725"/>
        </p:xfrm>
        <a:graphic>
          <a:graphicData uri="http://schemas.openxmlformats.org/drawingml/2006/table">
            <a:tbl>
              <a:tblPr/>
              <a:tblGrid>
                <a:gridCol w="231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3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structure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 of multipliers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No. of two-input adders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4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Direct form II and II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Cascade form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Parallel form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5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5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2N+1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2N+1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2N+1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730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630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5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5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609918" y="1600200"/>
            <a:ext cx="10971213" cy="452596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Problems</a:t>
            </a:r>
          </a:p>
          <a:p>
            <a:pPr eaLnBrk="1" hangingPunct="1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8.5, 8.11, 8.13, 8.25, 8.28,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8.33, 8.35</a:t>
            </a:r>
            <a:endParaRPr lang="zh-CN" altLang="en-US" sz="3200" dirty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    M8.1, M8.2, M8.3</a:t>
            </a:r>
          </a:p>
          <a:p>
            <a:pPr eaLnBrk="1" hangingPunct="1">
              <a:buFontTx/>
              <a:buNone/>
            </a:pP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74" name="标题 2"/>
          <p:cNvSpPr txBox="1">
            <a:spLocks noChangeArrowheads="1"/>
          </p:cNvSpPr>
          <p:nvPr/>
        </p:nvSpPr>
        <p:spPr bwMode="auto">
          <a:xfrm>
            <a:off x="303531" y="228600"/>
            <a:ext cx="10972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i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idx="1"/>
          </p:nvPr>
        </p:nvSpPr>
        <p:spPr>
          <a:xfrm>
            <a:off x="692150" y="1316990"/>
            <a:ext cx="10583545" cy="491871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convolution sum description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an LTI discrete-time system can, in principle, be used to implement the system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an IIR finite-dimensional system this approach is not practical as here the impulse response is of 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infinite length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However, a direct implementation of the FIR finite-dimensional  system is practical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 structural representation provides the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relations  between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some pertinent internal variables with the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input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and the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output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that in turn provide the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keys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to the implementation.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35" name="标题 2"/>
          <p:cNvSpPr txBox="1"/>
          <p:nvPr/>
        </p:nvSpPr>
        <p:spPr>
          <a:xfrm>
            <a:off x="303213" y="228600"/>
            <a:ext cx="10972800" cy="7921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Digital filter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8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8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8834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8834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build="p"/>
      <p:bldP spid="18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b="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7"/>
          <p:cNvSpPr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b="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11"/>
          <p:cNvSpPr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b="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7" name="Rectangle 13"/>
          <p:cNvSpPr/>
          <p:nvPr/>
        </p:nvSpPr>
        <p:spPr>
          <a:xfrm>
            <a:off x="0" y="-292100"/>
            <a:ext cx="18415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3200" b="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8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Building Blocks</a:t>
            </a:r>
          </a:p>
        </p:txBody>
      </p:sp>
      <p:sp>
        <p:nvSpPr>
          <p:cNvPr id="38919" name="Text Box 39"/>
          <p:cNvSpPr txBox="1"/>
          <p:nvPr/>
        </p:nvSpPr>
        <p:spPr>
          <a:xfrm>
            <a:off x="203200" y="1295400"/>
            <a:ext cx="107680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basic building blocks and signal-flowing diagram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4"/>
          <p:cNvGrpSpPr/>
          <p:nvPr/>
        </p:nvGrpSpPr>
        <p:grpSpPr>
          <a:xfrm>
            <a:off x="1524000" y="1981200"/>
            <a:ext cx="3657600" cy="1247775"/>
            <a:chOff x="3264" y="1584"/>
            <a:chExt cx="1728" cy="786"/>
          </a:xfrm>
        </p:grpSpPr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3312" y="1872"/>
              <a:ext cx="48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4080" y="1872"/>
              <a:ext cx="43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3936" y="2016"/>
              <a:ext cx="0" cy="33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961" name="Object 2"/>
            <p:cNvGraphicFramePr>
              <a:graphicFrameLocks noChangeAspect="1"/>
            </p:cNvGraphicFramePr>
            <p:nvPr/>
          </p:nvGraphicFramePr>
          <p:xfrm>
            <a:off x="3264" y="1584"/>
            <a:ext cx="34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1" r:id="rId4" imgW="292100" imgH="203200" progId="Equation.3">
                    <p:embed/>
                  </p:oleObj>
                </mc:Choice>
                <mc:Fallback>
                  <p:oleObj r:id="rId4" imgW="292100" imgH="203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64" y="1584"/>
                          <a:ext cx="348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2" name="Object 3"/>
            <p:cNvGraphicFramePr>
              <a:graphicFrameLocks noChangeAspect="1"/>
            </p:cNvGraphicFramePr>
            <p:nvPr/>
          </p:nvGraphicFramePr>
          <p:xfrm>
            <a:off x="4175" y="1584"/>
            <a:ext cx="81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" r:id="rId6" imgW="685800" imgH="203200" progId="Equation.3">
                    <p:embed/>
                  </p:oleObj>
                </mc:Choice>
                <mc:Fallback>
                  <p:oleObj r:id="rId6" imgW="685800" imgH="203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5" y="1584"/>
                          <a:ext cx="817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3" name="Object 4"/>
            <p:cNvGraphicFramePr>
              <a:graphicFrameLocks noChangeAspect="1"/>
            </p:cNvGraphicFramePr>
            <p:nvPr/>
          </p:nvGraphicFramePr>
          <p:xfrm>
            <a:off x="3456" y="2112"/>
            <a:ext cx="43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3" r:id="rId8" imgW="304800" imgH="203200" progId="Equation.3">
                    <p:embed/>
                  </p:oleObj>
                </mc:Choice>
                <mc:Fallback>
                  <p:oleObj r:id="rId8" imgW="304800" imgH="2032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56" y="2112"/>
                          <a:ext cx="439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0"/>
          <p:cNvGrpSpPr/>
          <p:nvPr/>
        </p:nvGrpSpPr>
        <p:grpSpPr>
          <a:xfrm>
            <a:off x="4922838" y="5054600"/>
            <a:ext cx="3271837" cy="1009650"/>
            <a:chOff x="3446" y="2496"/>
            <a:chExt cx="1546" cy="636"/>
          </a:xfrm>
        </p:grpSpPr>
        <p:sp>
          <p:nvSpPr>
            <p:cNvPr id="40" name="Line 70"/>
            <p:cNvSpPr>
              <a:spLocks noChangeShapeType="1"/>
            </p:cNvSpPr>
            <p:nvPr/>
          </p:nvSpPr>
          <p:spPr bwMode="auto">
            <a:xfrm>
              <a:off x="3552" y="2784"/>
              <a:ext cx="62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1" name="Line 71"/>
            <p:cNvSpPr>
              <a:spLocks noChangeShapeType="1"/>
            </p:cNvSpPr>
            <p:nvPr/>
          </p:nvSpPr>
          <p:spPr bwMode="auto">
            <a:xfrm>
              <a:off x="4176" y="2784"/>
              <a:ext cx="72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2" name="Line 72"/>
            <p:cNvSpPr>
              <a:spLocks noChangeShapeType="1"/>
            </p:cNvSpPr>
            <p:nvPr/>
          </p:nvSpPr>
          <p:spPr bwMode="auto">
            <a:xfrm>
              <a:off x="4368" y="2784"/>
              <a:ext cx="0" cy="28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955" name="Object 5"/>
            <p:cNvGraphicFramePr>
              <a:graphicFrameLocks noChangeAspect="1"/>
            </p:cNvGraphicFramePr>
            <p:nvPr/>
          </p:nvGraphicFramePr>
          <p:xfrm>
            <a:off x="3446" y="2496"/>
            <a:ext cx="3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r:id="rId10" imgW="292100" imgH="203200" progId="Equation.3">
                    <p:embed/>
                  </p:oleObj>
                </mc:Choice>
                <mc:Fallback>
                  <p:oleObj r:id="rId10" imgW="292100" imgH="203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46" y="2496"/>
                          <a:ext cx="34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6" name="Object 6"/>
            <p:cNvGraphicFramePr>
              <a:graphicFrameLocks noChangeAspect="1"/>
            </p:cNvGraphicFramePr>
            <p:nvPr/>
          </p:nvGraphicFramePr>
          <p:xfrm>
            <a:off x="4646" y="2496"/>
            <a:ext cx="3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5" r:id="rId11" imgW="292100" imgH="203200" progId="Equation.3">
                    <p:embed/>
                  </p:oleObj>
                </mc:Choice>
                <mc:Fallback>
                  <p:oleObj r:id="rId11" imgW="292100" imgH="203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46" y="2496"/>
                          <a:ext cx="34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7" name="Object 7"/>
            <p:cNvGraphicFramePr>
              <a:graphicFrameLocks noChangeAspect="1"/>
            </p:cNvGraphicFramePr>
            <p:nvPr/>
          </p:nvGraphicFramePr>
          <p:xfrm>
            <a:off x="4406" y="2832"/>
            <a:ext cx="3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r:id="rId12" imgW="292100" imgH="203200" progId="Equation.3">
                    <p:embed/>
                  </p:oleObj>
                </mc:Choice>
                <mc:Fallback>
                  <p:oleObj r:id="rId12" imgW="292100" imgH="2032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06" y="2832"/>
                          <a:ext cx="34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5"/>
          <p:cNvGrpSpPr/>
          <p:nvPr/>
        </p:nvGrpSpPr>
        <p:grpSpPr>
          <a:xfrm>
            <a:off x="1323975" y="3883025"/>
            <a:ext cx="3906838" cy="838200"/>
            <a:chOff x="806" y="2571"/>
            <a:chExt cx="1846" cy="528"/>
          </a:xfrm>
        </p:grpSpPr>
        <p:sp>
          <p:nvSpPr>
            <p:cNvPr id="49" name="Line 58"/>
            <p:cNvSpPr>
              <a:spLocks noChangeShapeType="1"/>
            </p:cNvSpPr>
            <p:nvPr/>
          </p:nvSpPr>
          <p:spPr bwMode="auto">
            <a:xfrm>
              <a:off x="960" y="2907"/>
              <a:ext cx="48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V="1">
              <a:off x="1440" y="2715"/>
              <a:ext cx="0" cy="384"/>
            </a:xfrm>
            <a:prstGeom prst="line">
              <a:avLst/>
            </a:prstGeom>
            <a:ln>
              <a:headEnd type="none" w="sm" len="sm"/>
              <a:tailEnd type="none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1440" y="2715"/>
              <a:ext cx="336" cy="192"/>
            </a:xfrm>
            <a:prstGeom prst="line">
              <a:avLst/>
            </a:prstGeom>
            <a:ln>
              <a:headEnd type="none" w="sm" len="sm"/>
              <a:tailEnd type="none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Line 65"/>
            <p:cNvSpPr>
              <a:spLocks noChangeShapeType="1"/>
            </p:cNvSpPr>
            <p:nvPr/>
          </p:nvSpPr>
          <p:spPr bwMode="auto">
            <a:xfrm flipV="1">
              <a:off x="1440" y="2907"/>
              <a:ext cx="336" cy="192"/>
            </a:xfrm>
            <a:prstGeom prst="line">
              <a:avLst/>
            </a:prstGeom>
            <a:ln>
              <a:headEnd type="none" w="sm" len="sm"/>
              <a:tailEnd type="none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" name="Line 66"/>
            <p:cNvSpPr>
              <a:spLocks noChangeShapeType="1"/>
            </p:cNvSpPr>
            <p:nvPr/>
          </p:nvSpPr>
          <p:spPr bwMode="auto">
            <a:xfrm>
              <a:off x="1776" y="2907"/>
              <a:ext cx="43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949" name="Object 8"/>
            <p:cNvGraphicFramePr>
              <a:graphicFrameLocks noChangeAspect="1"/>
            </p:cNvGraphicFramePr>
            <p:nvPr/>
          </p:nvGraphicFramePr>
          <p:xfrm>
            <a:off x="1536" y="2571"/>
            <a:ext cx="33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7" r:id="rId13" imgW="152400" imgH="165100" progId="Equation.3">
                    <p:embed/>
                  </p:oleObj>
                </mc:Choice>
                <mc:Fallback>
                  <p:oleObj r:id="rId13" imgW="152400" imgH="1651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36" y="2571"/>
                          <a:ext cx="336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0" name="Object 9"/>
            <p:cNvGraphicFramePr>
              <a:graphicFrameLocks noChangeAspect="1"/>
            </p:cNvGraphicFramePr>
            <p:nvPr/>
          </p:nvGraphicFramePr>
          <p:xfrm>
            <a:off x="2112" y="2619"/>
            <a:ext cx="54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8" r:id="rId15" imgW="393700" imgH="203200" progId="Equation.3">
                    <p:embed/>
                  </p:oleObj>
                </mc:Choice>
                <mc:Fallback>
                  <p:oleObj r:id="rId15" imgW="393700" imgH="203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12" y="2619"/>
                          <a:ext cx="540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1" name="Object 10"/>
            <p:cNvGraphicFramePr>
              <a:graphicFrameLocks noChangeAspect="1"/>
            </p:cNvGraphicFramePr>
            <p:nvPr/>
          </p:nvGraphicFramePr>
          <p:xfrm>
            <a:off x="806" y="2591"/>
            <a:ext cx="3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9" r:id="rId17" imgW="292100" imgH="203200" progId="Equation.3">
                    <p:embed/>
                  </p:oleObj>
                </mc:Choice>
                <mc:Fallback>
                  <p:oleObj r:id="rId17" imgW="292100" imgH="2032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06" y="2591"/>
                          <a:ext cx="34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4"/>
          <p:cNvGrpSpPr/>
          <p:nvPr/>
        </p:nvGrpSpPr>
        <p:grpSpPr>
          <a:xfrm>
            <a:off x="6918325" y="1905000"/>
            <a:ext cx="4064000" cy="1381125"/>
            <a:chOff x="3216" y="1488"/>
            <a:chExt cx="1920" cy="870"/>
          </a:xfrm>
        </p:grpSpPr>
        <p:sp>
          <p:nvSpPr>
            <p:cNvPr id="59" name="Line 108"/>
            <p:cNvSpPr>
              <a:spLocks noChangeShapeType="1"/>
            </p:cNvSpPr>
            <p:nvPr/>
          </p:nvSpPr>
          <p:spPr bwMode="auto">
            <a:xfrm>
              <a:off x="3312" y="1824"/>
              <a:ext cx="52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0" name="Line 109"/>
            <p:cNvSpPr>
              <a:spLocks noChangeShapeType="1"/>
            </p:cNvSpPr>
            <p:nvPr/>
          </p:nvSpPr>
          <p:spPr bwMode="auto">
            <a:xfrm>
              <a:off x="3799" y="1824"/>
              <a:ext cx="864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1" name="Line 110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3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941" name="Object 11"/>
            <p:cNvGraphicFramePr>
              <a:graphicFrameLocks noChangeAspect="1"/>
            </p:cNvGraphicFramePr>
            <p:nvPr/>
          </p:nvGraphicFramePr>
          <p:xfrm>
            <a:off x="3216" y="1504"/>
            <a:ext cx="43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0" r:id="rId18" imgW="292100" imgH="203200" progId="Equation.3">
                    <p:embed/>
                  </p:oleObj>
                </mc:Choice>
                <mc:Fallback>
                  <p:oleObj r:id="rId18" imgW="292100" imgH="2032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16" y="1504"/>
                          <a:ext cx="432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2" name="Object 12"/>
            <p:cNvGraphicFramePr>
              <a:graphicFrameLocks noChangeAspect="1"/>
            </p:cNvGraphicFramePr>
            <p:nvPr/>
          </p:nvGraphicFramePr>
          <p:xfrm>
            <a:off x="3543" y="2057"/>
            <a:ext cx="45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1" r:id="rId19" imgW="304800" imgH="203200" progId="Equation.3">
                    <p:embed/>
                  </p:oleObj>
                </mc:Choice>
                <mc:Fallback>
                  <p:oleObj r:id="rId19" imgW="304800" imgH="203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543" y="2057"/>
                          <a:ext cx="451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3" name="Object 13"/>
            <p:cNvGraphicFramePr>
              <a:graphicFrameLocks noChangeAspect="1"/>
            </p:cNvGraphicFramePr>
            <p:nvPr/>
          </p:nvGraphicFramePr>
          <p:xfrm>
            <a:off x="4122" y="1488"/>
            <a:ext cx="101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2" r:id="rId20" imgW="685800" imgH="203200" progId="Equation.3">
                    <p:embed/>
                  </p:oleObj>
                </mc:Choice>
                <mc:Fallback>
                  <p:oleObj r:id="rId20" imgW="685800" imgH="2032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22" y="1488"/>
                          <a:ext cx="1014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" name="Object 14"/>
          <p:cNvGraphicFramePr>
            <a:graphicFrameLocks noChangeAspect="1"/>
          </p:cNvGraphicFramePr>
          <p:nvPr/>
        </p:nvGraphicFramePr>
        <p:xfrm>
          <a:off x="5648325" y="2378075"/>
          <a:ext cx="9540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r:id="rId22" imgW="431165" imgH="266700" progId="Equation.DSMT4">
                  <p:embed/>
                </p:oleObj>
              </mc:Choice>
              <mc:Fallback>
                <p:oleObj r:id="rId22" imgW="431165" imgH="266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48325" y="2378075"/>
                        <a:ext cx="954088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23"/>
          <p:cNvGrpSpPr/>
          <p:nvPr/>
        </p:nvGrpSpPr>
        <p:grpSpPr>
          <a:xfrm>
            <a:off x="6850063" y="3833813"/>
            <a:ext cx="3816350" cy="549275"/>
            <a:chOff x="3504" y="3254"/>
            <a:chExt cx="1803" cy="346"/>
          </a:xfrm>
        </p:grpSpPr>
        <p:sp>
          <p:nvSpPr>
            <p:cNvPr id="68" name="Line 117"/>
            <p:cNvSpPr>
              <a:spLocks noChangeShapeType="1"/>
            </p:cNvSpPr>
            <p:nvPr/>
          </p:nvSpPr>
          <p:spPr bwMode="auto">
            <a:xfrm>
              <a:off x="3696" y="3600"/>
              <a:ext cx="6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934" name="Object 15"/>
            <p:cNvGraphicFramePr>
              <a:graphicFrameLocks noChangeAspect="1"/>
            </p:cNvGraphicFramePr>
            <p:nvPr/>
          </p:nvGraphicFramePr>
          <p:xfrm>
            <a:off x="3504" y="3254"/>
            <a:ext cx="42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4" r:id="rId24" imgW="292100" imgH="203200" progId="Equation.3">
                    <p:embed/>
                  </p:oleObj>
                </mc:Choice>
                <mc:Fallback>
                  <p:oleObj r:id="rId24" imgW="292100" imgH="203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04" y="3254"/>
                          <a:ext cx="428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5" name="Object 16"/>
            <p:cNvGraphicFramePr>
              <a:graphicFrameLocks noChangeAspect="1"/>
            </p:cNvGraphicFramePr>
            <p:nvPr/>
          </p:nvGraphicFramePr>
          <p:xfrm>
            <a:off x="4730" y="3264"/>
            <a:ext cx="57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" r:id="rId25" imgW="393700" imgH="203200" progId="Equation.3">
                    <p:embed/>
                  </p:oleObj>
                </mc:Choice>
                <mc:Fallback>
                  <p:oleObj r:id="rId25" imgW="393700" imgH="2032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30" y="3264"/>
                          <a:ext cx="577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6" name="Object 17"/>
            <p:cNvGraphicFramePr>
              <a:graphicFrameLocks noChangeAspect="1"/>
            </p:cNvGraphicFramePr>
            <p:nvPr/>
          </p:nvGraphicFramePr>
          <p:xfrm>
            <a:off x="4186" y="3292"/>
            <a:ext cx="22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" r:id="rId26" imgW="152400" imgH="165100" progId="Equation.3">
                    <p:embed/>
                  </p:oleObj>
                </mc:Choice>
                <mc:Fallback>
                  <p:oleObj r:id="rId26" imgW="152400" imgH="1651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86" y="3292"/>
                          <a:ext cx="223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122"/>
            <p:cNvSpPr>
              <a:spLocks noChangeShapeType="1"/>
            </p:cNvSpPr>
            <p:nvPr/>
          </p:nvSpPr>
          <p:spPr bwMode="auto">
            <a:xfrm>
              <a:off x="4368" y="3600"/>
              <a:ext cx="5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5791200" y="4195763"/>
          <a:ext cx="9540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r:id="rId27" imgW="431165" imgH="266700" progId="Equation.DSMT4">
                  <p:embed/>
                </p:oleObj>
              </mc:Choice>
              <mc:Fallback>
                <p:oleObj r:id="rId27" imgW="431165" imgH="2667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91200" y="4195763"/>
                        <a:ext cx="954088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39"/>
          <p:cNvSpPr txBox="1"/>
          <p:nvPr/>
        </p:nvSpPr>
        <p:spPr>
          <a:xfrm>
            <a:off x="1939925" y="4876800"/>
            <a:ext cx="20129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multiplier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39"/>
          <p:cNvSpPr txBox="1"/>
          <p:nvPr/>
        </p:nvSpPr>
        <p:spPr>
          <a:xfrm>
            <a:off x="2185988" y="3252788"/>
            <a:ext cx="1563687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adder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39"/>
          <p:cNvSpPr txBox="1"/>
          <p:nvPr/>
        </p:nvSpPr>
        <p:spPr>
          <a:xfrm>
            <a:off x="3665538" y="5748338"/>
            <a:ext cx="3132137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pick-off node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8572500" y="2338388"/>
            <a:ext cx="146050" cy="14605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2536825" y="1968500"/>
          <a:ext cx="1008063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r:id="rId29" imgW="165100" imgH="177800" progId="Equation.DSMT4">
                  <p:embed/>
                </p:oleObj>
              </mc:Choice>
              <mc:Fallback>
                <p:oleObj r:id="rId29" imgW="165100" imgH="177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536825" y="1968500"/>
                        <a:ext cx="1008063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52"/>
          <p:cNvGrpSpPr/>
          <p:nvPr/>
        </p:nvGrpSpPr>
        <p:grpSpPr>
          <a:xfrm>
            <a:off x="706438" y="2933700"/>
            <a:ext cx="4162425" cy="685800"/>
            <a:chOff x="3120" y="3482"/>
            <a:chExt cx="1967" cy="432"/>
          </a:xfrm>
        </p:grpSpPr>
        <p:sp>
          <p:nvSpPr>
            <p:cNvPr id="12" name="Line 2053"/>
            <p:cNvSpPr>
              <a:spLocks noChangeShapeType="1"/>
            </p:cNvSpPr>
            <p:nvPr/>
          </p:nvSpPr>
          <p:spPr bwMode="auto">
            <a:xfrm>
              <a:off x="3216" y="3770"/>
              <a:ext cx="48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2054"/>
            <p:cNvSpPr>
              <a:spLocks noChangeArrowheads="1"/>
            </p:cNvSpPr>
            <p:nvPr/>
          </p:nvSpPr>
          <p:spPr bwMode="auto">
            <a:xfrm>
              <a:off x="3696" y="3626"/>
              <a:ext cx="480" cy="288"/>
            </a:xfrm>
            <a:prstGeom prst="flowChartProcess">
              <a:avLst/>
            </a:prstGeom>
            <a:ln>
              <a:headEnd type="none" w="sm" len="sm"/>
              <a:tailEnd type="stealth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Line 2055"/>
            <p:cNvSpPr>
              <a:spLocks noChangeShapeType="1"/>
            </p:cNvSpPr>
            <p:nvPr/>
          </p:nvSpPr>
          <p:spPr bwMode="auto">
            <a:xfrm>
              <a:off x="4176" y="3770"/>
              <a:ext cx="431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000" name="Object 2"/>
            <p:cNvGraphicFramePr>
              <a:graphicFrameLocks noChangeAspect="1"/>
            </p:cNvGraphicFramePr>
            <p:nvPr/>
          </p:nvGraphicFramePr>
          <p:xfrm>
            <a:off x="3120" y="3482"/>
            <a:ext cx="3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r:id="rId4" imgW="292100" imgH="203200" progId="Equation.3">
                    <p:embed/>
                  </p:oleObj>
                </mc:Choice>
                <mc:Fallback>
                  <p:oleObj r:id="rId4" imgW="292100" imgH="203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20" y="3482"/>
                          <a:ext cx="34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1" name="Object 3"/>
            <p:cNvGraphicFramePr>
              <a:graphicFrameLocks noChangeAspect="1"/>
            </p:cNvGraphicFramePr>
            <p:nvPr/>
          </p:nvGraphicFramePr>
          <p:xfrm>
            <a:off x="4516" y="3482"/>
            <a:ext cx="57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6" r:id="rId6" imgW="482600" imgH="203200" progId="Equation.3">
                    <p:embed/>
                  </p:oleObj>
                </mc:Choice>
                <mc:Fallback>
                  <p:oleObj r:id="rId6" imgW="482600" imgH="2032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16" y="3482"/>
                          <a:ext cx="571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2" name="Object 4"/>
            <p:cNvGraphicFramePr>
              <a:graphicFrameLocks noChangeAspect="1"/>
            </p:cNvGraphicFramePr>
            <p:nvPr/>
          </p:nvGraphicFramePr>
          <p:xfrm>
            <a:off x="3822" y="3644"/>
            <a:ext cx="27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r:id="rId8" imgW="152400" imgH="165100" progId="Equation.3">
                    <p:embed/>
                  </p:oleObj>
                </mc:Choice>
                <mc:Fallback>
                  <p:oleObj r:id="rId8" imgW="152400" imgH="1651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22" y="3644"/>
                          <a:ext cx="274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60"/>
          <p:cNvGrpSpPr/>
          <p:nvPr/>
        </p:nvGrpSpPr>
        <p:grpSpPr>
          <a:xfrm>
            <a:off x="730250" y="1333500"/>
            <a:ext cx="4146550" cy="685800"/>
            <a:chOff x="816" y="3504"/>
            <a:chExt cx="1959" cy="432"/>
          </a:xfrm>
        </p:grpSpPr>
        <p:sp>
          <p:nvSpPr>
            <p:cNvPr id="23" name="Line 2061"/>
            <p:cNvSpPr>
              <a:spLocks noChangeShapeType="1"/>
            </p:cNvSpPr>
            <p:nvPr/>
          </p:nvSpPr>
          <p:spPr bwMode="auto">
            <a:xfrm>
              <a:off x="912" y="3792"/>
              <a:ext cx="48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4" name="AutoShape 2062"/>
            <p:cNvSpPr>
              <a:spLocks noChangeArrowheads="1"/>
            </p:cNvSpPr>
            <p:nvPr/>
          </p:nvSpPr>
          <p:spPr bwMode="auto">
            <a:xfrm>
              <a:off x="1392" y="3648"/>
              <a:ext cx="480" cy="288"/>
            </a:xfrm>
            <a:prstGeom prst="flowChartProcess">
              <a:avLst/>
            </a:prstGeom>
            <a:ln>
              <a:headEnd type="none" w="sm" len="sm"/>
              <a:tailEnd type="stealth" w="lg" len="sm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Line 2063"/>
            <p:cNvSpPr>
              <a:spLocks noChangeShapeType="1"/>
            </p:cNvSpPr>
            <p:nvPr/>
          </p:nvSpPr>
          <p:spPr bwMode="auto">
            <a:xfrm>
              <a:off x="1872" y="3792"/>
              <a:ext cx="43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994" name="Object 5"/>
            <p:cNvGraphicFramePr>
              <a:graphicFrameLocks noChangeAspect="1"/>
            </p:cNvGraphicFramePr>
            <p:nvPr/>
          </p:nvGraphicFramePr>
          <p:xfrm>
            <a:off x="816" y="3504"/>
            <a:ext cx="3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8" r:id="rId10" imgW="292100" imgH="203200" progId="Equation.3">
                    <p:embed/>
                  </p:oleObj>
                </mc:Choice>
                <mc:Fallback>
                  <p:oleObj r:id="rId10" imgW="292100" imgH="2032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16" y="3504"/>
                          <a:ext cx="34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5" name="Object 6"/>
            <p:cNvGraphicFramePr>
              <a:graphicFrameLocks noChangeAspect="1"/>
            </p:cNvGraphicFramePr>
            <p:nvPr/>
          </p:nvGraphicFramePr>
          <p:xfrm>
            <a:off x="2219" y="3504"/>
            <a:ext cx="55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9" r:id="rId11" imgW="469900" imgH="203200" progId="Equation.3">
                    <p:embed/>
                  </p:oleObj>
                </mc:Choice>
                <mc:Fallback>
                  <p:oleObj r:id="rId11" imgW="469900" imgH="2032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19" y="3504"/>
                          <a:ext cx="55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6" name="Object 7"/>
            <p:cNvGraphicFramePr>
              <a:graphicFrameLocks noChangeAspect="1"/>
            </p:cNvGraphicFramePr>
            <p:nvPr/>
          </p:nvGraphicFramePr>
          <p:xfrm>
            <a:off x="1438" y="3648"/>
            <a:ext cx="43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0" r:id="rId13" imgW="241300" imgH="190500" progId="Equation.3">
                    <p:embed/>
                  </p:oleObj>
                </mc:Choice>
                <mc:Fallback>
                  <p:oleObj r:id="rId13" imgW="241300" imgH="1905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38" y="3648"/>
                          <a:ext cx="434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68"/>
          <p:cNvGrpSpPr/>
          <p:nvPr/>
        </p:nvGrpSpPr>
        <p:grpSpPr>
          <a:xfrm>
            <a:off x="4295775" y="4419600"/>
            <a:ext cx="3768725" cy="1295400"/>
            <a:chOff x="816" y="1536"/>
            <a:chExt cx="1781" cy="816"/>
          </a:xfrm>
        </p:grpSpPr>
        <p:sp>
          <p:nvSpPr>
            <p:cNvPr id="31" name="Line 2069"/>
            <p:cNvSpPr>
              <a:spLocks noChangeShapeType="1"/>
            </p:cNvSpPr>
            <p:nvPr/>
          </p:nvSpPr>
          <p:spPr bwMode="auto">
            <a:xfrm>
              <a:off x="899" y="1854"/>
              <a:ext cx="479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Line 2071"/>
            <p:cNvSpPr>
              <a:spLocks noChangeShapeType="1"/>
            </p:cNvSpPr>
            <p:nvPr/>
          </p:nvSpPr>
          <p:spPr bwMode="auto">
            <a:xfrm>
              <a:off x="1632" y="1854"/>
              <a:ext cx="43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" name="Line 2072"/>
            <p:cNvSpPr>
              <a:spLocks noChangeShapeType="1"/>
            </p:cNvSpPr>
            <p:nvPr/>
          </p:nvSpPr>
          <p:spPr bwMode="auto">
            <a:xfrm flipV="1">
              <a:off x="1488" y="1998"/>
              <a:ext cx="0" cy="336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988" name="Object 8"/>
            <p:cNvGraphicFramePr>
              <a:graphicFrameLocks noChangeAspect="1"/>
            </p:cNvGraphicFramePr>
            <p:nvPr/>
          </p:nvGraphicFramePr>
          <p:xfrm>
            <a:off x="816" y="1566"/>
            <a:ext cx="34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1" r:id="rId15" imgW="292100" imgH="203200" progId="Equation.3">
                    <p:embed/>
                  </p:oleObj>
                </mc:Choice>
                <mc:Fallback>
                  <p:oleObj r:id="rId15" imgW="292100" imgH="2032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16" y="1566"/>
                          <a:ext cx="348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9" name="Object 9"/>
            <p:cNvGraphicFramePr>
              <a:graphicFrameLocks noChangeAspect="1"/>
            </p:cNvGraphicFramePr>
            <p:nvPr/>
          </p:nvGraphicFramePr>
          <p:xfrm>
            <a:off x="1932" y="1536"/>
            <a:ext cx="66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2" r:id="rId16" imgW="558800" imgH="203200" progId="Equation.3">
                    <p:embed/>
                  </p:oleObj>
                </mc:Choice>
                <mc:Fallback>
                  <p:oleObj r:id="rId16" imgW="558800" imgH="203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932" y="1536"/>
                          <a:ext cx="66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0" name="Object 10"/>
            <p:cNvGraphicFramePr>
              <a:graphicFrameLocks noChangeAspect="1"/>
            </p:cNvGraphicFramePr>
            <p:nvPr/>
          </p:nvGraphicFramePr>
          <p:xfrm>
            <a:off x="1008" y="2094"/>
            <a:ext cx="43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3" r:id="rId18" imgW="304800" imgH="203200" progId="Equation.3">
                    <p:embed/>
                  </p:oleObj>
                </mc:Choice>
                <mc:Fallback>
                  <p:oleObj r:id="rId18" imgW="304800" imgH="2032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08" y="2094"/>
                          <a:ext cx="439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11"/>
          <p:cNvGraphicFramePr>
            <a:graphicFrameLocks noChangeAspect="1"/>
          </p:cNvGraphicFramePr>
          <p:nvPr/>
        </p:nvGraphicFramePr>
        <p:xfrm>
          <a:off x="5080000" y="1704975"/>
          <a:ext cx="1023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4" r:id="rId20" imgW="431165" imgH="266700" progId="Equation.DSMT4">
                  <p:embed/>
                </p:oleObj>
              </mc:Choice>
              <mc:Fallback>
                <p:oleObj r:id="rId20" imgW="431165" imgH="2667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80000" y="1704975"/>
                        <a:ext cx="102393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092"/>
          <p:cNvGrpSpPr/>
          <p:nvPr/>
        </p:nvGrpSpPr>
        <p:grpSpPr>
          <a:xfrm>
            <a:off x="6519863" y="2925763"/>
            <a:ext cx="4267200" cy="617537"/>
            <a:chOff x="3504" y="2059"/>
            <a:chExt cx="2016" cy="389"/>
          </a:xfrm>
        </p:grpSpPr>
        <p:graphicFrame>
          <p:nvGraphicFramePr>
            <p:cNvPr id="40980" name="Object 12"/>
            <p:cNvGraphicFramePr>
              <a:graphicFrameLocks noChangeAspect="1"/>
            </p:cNvGraphicFramePr>
            <p:nvPr/>
          </p:nvGraphicFramePr>
          <p:xfrm>
            <a:off x="4813" y="2059"/>
            <a:ext cx="70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5" r:id="rId22" imgW="482600" imgH="203200" progId="Equation.3">
                    <p:embed/>
                  </p:oleObj>
                </mc:Choice>
                <mc:Fallback>
                  <p:oleObj r:id="rId22" imgW="482600" imgH="2032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813" y="2059"/>
                          <a:ext cx="707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1" name="Object 13"/>
            <p:cNvGraphicFramePr>
              <a:graphicFrameLocks noChangeAspect="1"/>
            </p:cNvGraphicFramePr>
            <p:nvPr/>
          </p:nvGraphicFramePr>
          <p:xfrm>
            <a:off x="3504" y="2059"/>
            <a:ext cx="42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6" r:id="rId24" imgW="292100" imgH="203200" progId="Equation.3">
                    <p:embed/>
                  </p:oleObj>
                </mc:Choice>
                <mc:Fallback>
                  <p:oleObj r:id="rId24" imgW="292100" imgH="2032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04" y="2059"/>
                          <a:ext cx="42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2" name="Object 14"/>
            <p:cNvGraphicFramePr>
              <a:graphicFrameLocks noChangeAspect="1"/>
            </p:cNvGraphicFramePr>
            <p:nvPr/>
          </p:nvGraphicFramePr>
          <p:xfrm>
            <a:off x="4224" y="2122"/>
            <a:ext cx="31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7" r:id="rId25" imgW="215900" imgH="190500" progId="Equation.3">
                    <p:embed/>
                  </p:oleObj>
                </mc:Choice>
                <mc:Fallback>
                  <p:oleObj r:id="rId25" imgW="215900" imgH="1905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224" y="2122"/>
                          <a:ext cx="317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2088"/>
            <p:cNvSpPr>
              <a:spLocks noChangeShapeType="1"/>
            </p:cNvSpPr>
            <p:nvPr/>
          </p:nvSpPr>
          <p:spPr bwMode="auto">
            <a:xfrm>
              <a:off x="3696" y="2448"/>
              <a:ext cx="6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7" name="Line 2089"/>
            <p:cNvSpPr>
              <a:spLocks noChangeShapeType="1"/>
            </p:cNvSpPr>
            <p:nvPr/>
          </p:nvSpPr>
          <p:spPr bwMode="auto">
            <a:xfrm>
              <a:off x="4347" y="2448"/>
              <a:ext cx="5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2093"/>
          <p:cNvGrpSpPr/>
          <p:nvPr/>
        </p:nvGrpSpPr>
        <p:grpSpPr>
          <a:xfrm>
            <a:off x="6418263" y="1409700"/>
            <a:ext cx="4230687" cy="533400"/>
            <a:chOff x="3456" y="1104"/>
            <a:chExt cx="1999" cy="336"/>
          </a:xfrm>
        </p:grpSpPr>
        <p:graphicFrame>
          <p:nvGraphicFramePr>
            <p:cNvPr id="40975" name="Object 15"/>
            <p:cNvGraphicFramePr>
              <a:graphicFrameLocks noChangeAspect="1"/>
            </p:cNvGraphicFramePr>
            <p:nvPr/>
          </p:nvGraphicFramePr>
          <p:xfrm>
            <a:off x="3456" y="1104"/>
            <a:ext cx="42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8" r:id="rId27" imgW="292100" imgH="203200" progId="Equation.3">
                    <p:embed/>
                  </p:oleObj>
                </mc:Choice>
                <mc:Fallback>
                  <p:oleObj r:id="rId27" imgW="292100" imgH="2032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56" y="1104"/>
                          <a:ext cx="42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16"/>
            <p:cNvGraphicFramePr>
              <a:graphicFrameLocks noChangeAspect="1"/>
            </p:cNvGraphicFramePr>
            <p:nvPr/>
          </p:nvGraphicFramePr>
          <p:xfrm>
            <a:off x="4766" y="1104"/>
            <a:ext cx="68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9" r:id="rId28" imgW="469900" imgH="203200" progId="Equation.3">
                    <p:embed/>
                  </p:oleObj>
                </mc:Choice>
                <mc:Fallback>
                  <p:oleObj r:id="rId28" imgW="469900" imgH="2032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766" y="1104"/>
                          <a:ext cx="689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7" name="Object 17"/>
            <p:cNvGraphicFramePr>
              <a:graphicFrameLocks noChangeAspect="1"/>
            </p:cNvGraphicFramePr>
            <p:nvPr/>
          </p:nvGraphicFramePr>
          <p:xfrm>
            <a:off x="4195" y="1113"/>
            <a:ext cx="31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" r:id="rId30" imgW="215900" imgH="190500" progId="Equation.3">
                    <p:embed/>
                  </p:oleObj>
                </mc:Choice>
                <mc:Fallback>
                  <p:oleObj r:id="rId30" imgW="215900" imgH="1905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195" y="1113"/>
                          <a:ext cx="317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Line 2090"/>
            <p:cNvSpPr>
              <a:spLocks noChangeShapeType="1"/>
            </p:cNvSpPr>
            <p:nvPr/>
          </p:nvSpPr>
          <p:spPr bwMode="auto">
            <a:xfrm>
              <a:off x="3648" y="1440"/>
              <a:ext cx="6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" name="Line 2091"/>
            <p:cNvSpPr>
              <a:spLocks noChangeShapeType="1"/>
            </p:cNvSpPr>
            <p:nvPr/>
          </p:nvSpPr>
          <p:spPr bwMode="auto">
            <a:xfrm>
              <a:off x="4311" y="1440"/>
              <a:ext cx="5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0968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Building Blocks</a:t>
            </a:r>
          </a:p>
        </p:txBody>
      </p:sp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5176838" y="3305175"/>
          <a:ext cx="102393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r:id="rId32" imgW="431165" imgH="266700" progId="Equation.DSMT4">
                  <p:embed/>
                </p:oleObj>
              </mc:Choice>
              <mc:Fallback>
                <p:oleObj r:id="rId32" imgW="431165" imgH="2667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76838" y="3305175"/>
                        <a:ext cx="102393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9"/>
          <p:cNvSpPr txBox="1"/>
          <p:nvPr/>
        </p:nvSpPr>
        <p:spPr>
          <a:xfrm>
            <a:off x="1430338" y="2209800"/>
            <a:ext cx="22352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unit delay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39"/>
          <p:cNvSpPr txBox="1"/>
          <p:nvPr/>
        </p:nvSpPr>
        <p:spPr>
          <a:xfrm>
            <a:off x="1341438" y="3775075"/>
            <a:ext cx="26416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unit advance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39"/>
          <p:cNvSpPr txBox="1"/>
          <p:nvPr/>
        </p:nvSpPr>
        <p:spPr>
          <a:xfrm>
            <a:off x="6735763" y="5260975"/>
            <a:ext cx="2132012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modulator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5284788" y="4449763"/>
          <a:ext cx="10080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r:id="rId33" imgW="165100" imgH="177800" progId="Equation.DSMT4">
                  <p:embed/>
                </p:oleObj>
              </mc:Choice>
              <mc:Fallback>
                <p:oleObj r:id="rId33" imgW="165100" imgH="177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284788" y="4449763"/>
                        <a:ext cx="1008062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8"/>
          <p:cNvSpPr txBox="1"/>
          <p:nvPr/>
        </p:nvSpPr>
        <p:spPr>
          <a:xfrm>
            <a:off x="455613" y="1236663"/>
            <a:ext cx="41656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Example:  </a:t>
            </a:r>
          </a:p>
        </p:txBody>
      </p:sp>
      <p:graphicFrame>
        <p:nvGraphicFramePr>
          <p:cNvPr id="43011" name="Object 2"/>
          <p:cNvGraphicFramePr>
            <a:graphicFrameLocks noChangeAspect="1"/>
          </p:cNvGraphicFramePr>
          <p:nvPr/>
        </p:nvGraphicFramePr>
        <p:xfrm>
          <a:off x="2055813" y="1824038"/>
          <a:ext cx="7010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4" imgW="2387600" imgH="228600" progId="Equation.DSMT4">
                  <p:embed/>
                </p:oleObj>
              </mc:Choice>
              <mc:Fallback>
                <p:oleObj r:id="rId4" imgW="23876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5813" y="1824038"/>
                        <a:ext cx="70104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57"/>
          <p:cNvSpPr txBox="1"/>
          <p:nvPr/>
        </p:nvSpPr>
        <p:spPr>
          <a:xfrm>
            <a:off x="455613" y="2535238"/>
            <a:ext cx="8534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Its block diagram is as below:</a:t>
            </a:r>
          </a:p>
        </p:txBody>
      </p:sp>
      <p:sp>
        <p:nvSpPr>
          <p:cNvPr id="43013" name="标题 2"/>
          <p:cNvSpPr txBox="1"/>
          <p:nvPr/>
        </p:nvSpPr>
        <p:spPr>
          <a:xfrm>
            <a:off x="203200" y="274638"/>
            <a:ext cx="10971213" cy="7921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</a:rPr>
              <a:t>Basic Building Blocks</a:t>
            </a:r>
          </a:p>
        </p:txBody>
      </p:sp>
      <p:sp>
        <p:nvSpPr>
          <p:cNvPr id="43014" name="Rectangle 391"/>
          <p:cNvSpPr/>
          <p:nvPr/>
        </p:nvSpPr>
        <p:spPr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3015" name="Object 3"/>
          <p:cNvGraphicFramePr>
            <a:graphicFrameLocks noChangeAspect="1"/>
          </p:cNvGraphicFramePr>
          <p:nvPr/>
        </p:nvGraphicFramePr>
        <p:xfrm>
          <a:off x="2085975" y="3352800"/>
          <a:ext cx="777398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6" imgW="14605000" imgH="4597400" progId="Visio.Drawing.11">
                  <p:embed/>
                </p:oleObj>
              </mc:Choice>
              <mc:Fallback>
                <p:oleObj r:id="rId6" imgW="14605000" imgH="4597400" progId="Visio.Drawing.11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85975" y="3352800"/>
                        <a:ext cx="7773988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Box 2"/>
          <p:cNvSpPr txBox="1"/>
          <p:nvPr/>
        </p:nvSpPr>
        <p:spPr>
          <a:xfrm>
            <a:off x="5303838" y="6396038"/>
            <a:ext cx="23034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i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48</TotalTime>
  <Words>1600</Words>
  <Application>Microsoft Office PowerPoint</Application>
  <PresentationFormat>自定义</PresentationFormat>
  <Paragraphs>278</Paragraphs>
  <Slides>51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51</vt:i4>
      </vt:variant>
    </vt:vector>
  </HeadingPairs>
  <TitlesOfParts>
    <vt:vector size="72" baseType="lpstr">
      <vt:lpstr>DotumChe</vt:lpstr>
      <vt:lpstr>黑体</vt:lpstr>
      <vt:lpstr>华文楷体</vt:lpstr>
      <vt:lpstr>楷体_GB2312</vt:lpstr>
      <vt:lpstr>宋体</vt:lpstr>
      <vt:lpstr>微软雅黑</vt:lpstr>
      <vt:lpstr>Arial</vt:lpstr>
      <vt:lpstr>Arial Black</vt:lpstr>
      <vt:lpstr>Cambria Math</vt:lpstr>
      <vt:lpstr>Comic Sans MS</vt:lpstr>
      <vt:lpstr>Symbol</vt:lpstr>
      <vt:lpstr>Times New Roman</vt:lpstr>
      <vt:lpstr>Verdana</vt:lpstr>
      <vt:lpstr>Wingdings</vt:lpstr>
      <vt:lpstr>主题1</vt:lpstr>
      <vt:lpstr>默认设计模板</vt:lpstr>
      <vt:lpstr>1_默认设计模板</vt:lpstr>
      <vt:lpstr>1_主题1</vt:lpstr>
      <vt:lpstr>Equation.DSMT4</vt:lpstr>
      <vt:lpstr>Equation.3</vt:lpstr>
      <vt:lpstr>Microsoft Visio 2003-2010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Parallel Realization</vt:lpstr>
      <vt:lpstr>PowerPoint 演示文稿</vt:lpstr>
      <vt:lpstr>Computational Complexity of Digital Filter Structure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Chapter6 Z-Transform</dc:title>
  <dc:creator>Yanglian</dc:creator>
  <cp:lastModifiedBy>1</cp:lastModifiedBy>
  <cp:revision>191</cp:revision>
  <dcterms:created xsi:type="dcterms:W3CDTF">2007-08-01T01:21:00Z</dcterms:created>
  <dcterms:modified xsi:type="dcterms:W3CDTF">2023-05-08T11:35:42Z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2052-11.3.0.9228</vt:lpwstr>
  </property>
</Properties>
</file>