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6" r:id="rId2"/>
  </p:sldMasterIdLst>
  <p:notesMasterIdLst>
    <p:notesMasterId r:id="rId84"/>
  </p:notesMasterIdLst>
  <p:sldIdLst>
    <p:sldId id="379" r:id="rId3"/>
    <p:sldId id="257" r:id="rId4"/>
    <p:sldId id="330" r:id="rId5"/>
    <p:sldId id="413" r:id="rId6"/>
    <p:sldId id="414" r:id="rId7"/>
    <p:sldId id="502" r:id="rId8"/>
    <p:sldId id="415" r:id="rId9"/>
    <p:sldId id="361" r:id="rId10"/>
    <p:sldId id="267" r:id="rId11"/>
    <p:sldId id="268" r:id="rId12"/>
    <p:sldId id="269" r:id="rId13"/>
    <p:sldId id="270" r:id="rId14"/>
    <p:sldId id="272" r:id="rId15"/>
    <p:sldId id="332" r:id="rId16"/>
    <p:sldId id="362" r:id="rId17"/>
    <p:sldId id="273" r:id="rId18"/>
    <p:sldId id="363" r:id="rId19"/>
    <p:sldId id="370" r:id="rId20"/>
    <p:sldId id="364" r:id="rId21"/>
    <p:sldId id="368" r:id="rId22"/>
    <p:sldId id="369" r:id="rId23"/>
    <p:sldId id="275" r:id="rId24"/>
    <p:sldId id="276" r:id="rId25"/>
    <p:sldId id="279" r:id="rId26"/>
    <p:sldId id="278" r:id="rId27"/>
    <p:sldId id="371" r:id="rId28"/>
    <p:sldId id="372" r:id="rId29"/>
    <p:sldId id="280" r:id="rId30"/>
    <p:sldId id="283" r:id="rId31"/>
    <p:sldId id="284" r:id="rId32"/>
    <p:sldId id="286" r:id="rId33"/>
    <p:sldId id="287" r:id="rId34"/>
    <p:sldId id="288" r:id="rId35"/>
    <p:sldId id="293" r:id="rId36"/>
    <p:sldId id="333" r:id="rId37"/>
    <p:sldId id="290" r:id="rId38"/>
    <p:sldId id="291" r:id="rId39"/>
    <p:sldId id="373" r:id="rId40"/>
    <p:sldId id="374" r:id="rId41"/>
    <p:sldId id="375" r:id="rId42"/>
    <p:sldId id="297" r:id="rId43"/>
    <p:sldId id="298" r:id="rId44"/>
    <p:sldId id="326" r:id="rId45"/>
    <p:sldId id="381" r:id="rId46"/>
    <p:sldId id="383" r:id="rId47"/>
    <p:sldId id="300" r:id="rId48"/>
    <p:sldId id="382" r:id="rId49"/>
    <p:sldId id="384" r:id="rId50"/>
    <p:sldId id="303" r:id="rId51"/>
    <p:sldId id="386" r:id="rId52"/>
    <p:sldId id="385" r:id="rId53"/>
    <p:sldId id="304" r:id="rId54"/>
    <p:sldId id="317" r:id="rId55"/>
    <p:sldId id="338" r:id="rId56"/>
    <p:sldId id="339" r:id="rId57"/>
    <p:sldId id="308" r:id="rId58"/>
    <p:sldId id="340" r:id="rId59"/>
    <p:sldId id="503" r:id="rId60"/>
    <p:sldId id="320" r:id="rId61"/>
    <p:sldId id="388" r:id="rId62"/>
    <p:sldId id="322" r:id="rId63"/>
    <p:sldId id="399" r:id="rId64"/>
    <p:sldId id="504" r:id="rId65"/>
    <p:sldId id="310" r:id="rId66"/>
    <p:sldId id="390" r:id="rId67"/>
    <p:sldId id="392" r:id="rId68"/>
    <p:sldId id="393" r:id="rId69"/>
    <p:sldId id="391" r:id="rId70"/>
    <p:sldId id="394" r:id="rId71"/>
    <p:sldId id="395" r:id="rId72"/>
    <p:sldId id="396" r:id="rId73"/>
    <p:sldId id="397" r:id="rId74"/>
    <p:sldId id="398" r:id="rId75"/>
    <p:sldId id="315" r:id="rId76"/>
    <p:sldId id="316" r:id="rId77"/>
    <p:sldId id="360" r:id="rId78"/>
    <p:sldId id="358" r:id="rId79"/>
    <p:sldId id="376" r:id="rId80"/>
    <p:sldId id="377" r:id="rId81"/>
    <p:sldId id="378" r:id="rId82"/>
    <p:sldId id="325" r:id="rId83"/>
  </p:sldIdLst>
  <p:sldSz cx="12190413" cy="6858000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Verdana" panose="020B060403050404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6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505F2C04-C923-438B-8C0F-E0CD2BADF298}">
      <wppc:fontMiss xmlns:wppc="http://www.wps.cn/officeDocument/PresentationCustomData" xmlns="" type="true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66" autoAdjust="0"/>
    <p:restoredTop sz="92081" autoAdjust="0"/>
  </p:normalViewPr>
  <p:slideViewPr>
    <p:cSldViewPr>
      <p:cViewPr varScale="1">
        <p:scale>
          <a:sx n="74" d="100"/>
          <a:sy n="74" d="100"/>
        </p:scale>
        <p:origin x="785" y="48"/>
      </p:cViewPr>
      <p:guideLst>
        <p:guide orient="horz" pos="2186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1302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notesMaster" Target="notesMasters/notesMaster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theme" Target="theme/theme1.xml"/><Relationship Id="rId61" Type="http://schemas.openxmlformats.org/officeDocument/2006/relationships/slide" Target="slides/slide59.xml"/><Relationship Id="rId82" Type="http://schemas.openxmlformats.org/officeDocument/2006/relationships/slide" Target="slides/slide80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10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.wmf"/><Relationship Id="rId2" Type="http://schemas.openxmlformats.org/officeDocument/2006/relationships/image" Target="../media/image11.emf"/><Relationship Id="rId1" Type="http://schemas.openxmlformats.org/officeDocument/2006/relationships/image" Target="../media/image10.w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wmf"/><Relationship Id="rId1" Type="http://schemas.openxmlformats.org/officeDocument/2006/relationships/image" Target="../media/image13.w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.wmf"/><Relationship Id="rId1" Type="http://schemas.openxmlformats.org/officeDocument/2006/relationships/image" Target="../media/image15.wmf"/></Relationships>
</file>

<file path=ppt/drawings/_rels/vmlDrawing13.v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image" Target="../media/image19.wmf"/><Relationship Id="rId7" Type="http://schemas.openxmlformats.org/officeDocument/2006/relationships/image" Target="../media/image23.wmf"/><Relationship Id="rId2" Type="http://schemas.openxmlformats.org/officeDocument/2006/relationships/image" Target="../media/image18.wmf"/><Relationship Id="rId1" Type="http://schemas.openxmlformats.org/officeDocument/2006/relationships/image" Target="../media/image17.wmf"/><Relationship Id="rId6" Type="http://schemas.openxmlformats.org/officeDocument/2006/relationships/image" Target="../media/image22.wmf"/><Relationship Id="rId5" Type="http://schemas.openxmlformats.org/officeDocument/2006/relationships/image" Target="../media/image21.wmf"/><Relationship Id="rId10" Type="http://schemas.openxmlformats.org/officeDocument/2006/relationships/image" Target="../media/image26.wmf"/><Relationship Id="rId4" Type="http://schemas.openxmlformats.org/officeDocument/2006/relationships/image" Target="../media/image20.wmf"/><Relationship Id="rId9" Type="http://schemas.openxmlformats.org/officeDocument/2006/relationships/image" Target="../media/image25.w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image" Target="../media/image27.w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1.wmf"/><Relationship Id="rId1" Type="http://schemas.openxmlformats.org/officeDocument/2006/relationships/image" Target="../media/image30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png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png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20.vml.rels><?xml version="1.0" encoding="UTF-8" standalone="yes"?>
<Relationships xmlns="http://schemas.openxmlformats.org/package/2006/relationships"><Relationship Id="rId8" Type="http://schemas.openxmlformats.org/officeDocument/2006/relationships/image" Target="../media/image46.wmf"/><Relationship Id="rId3" Type="http://schemas.openxmlformats.org/officeDocument/2006/relationships/image" Target="../media/image41.emf"/><Relationship Id="rId7" Type="http://schemas.openxmlformats.org/officeDocument/2006/relationships/image" Target="../media/image45.wmf"/><Relationship Id="rId2" Type="http://schemas.openxmlformats.org/officeDocument/2006/relationships/image" Target="../media/image40.emf"/><Relationship Id="rId1" Type="http://schemas.openxmlformats.org/officeDocument/2006/relationships/image" Target="../media/image39.emf"/><Relationship Id="rId6" Type="http://schemas.openxmlformats.org/officeDocument/2006/relationships/image" Target="../media/image44.emf"/><Relationship Id="rId5" Type="http://schemas.openxmlformats.org/officeDocument/2006/relationships/image" Target="../media/image43.emf"/><Relationship Id="rId4" Type="http://schemas.openxmlformats.org/officeDocument/2006/relationships/image" Target="../media/image42.e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wmf"/><Relationship Id="rId1" Type="http://schemas.openxmlformats.org/officeDocument/2006/relationships/image" Target="../media/image47.wmf"/><Relationship Id="rId6" Type="http://schemas.openxmlformats.org/officeDocument/2006/relationships/image" Target="../media/image52.wmf"/><Relationship Id="rId5" Type="http://schemas.openxmlformats.org/officeDocument/2006/relationships/image" Target="../media/image51.wmf"/><Relationship Id="rId4" Type="http://schemas.openxmlformats.org/officeDocument/2006/relationships/image" Target="../media/image50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54.wmf"/><Relationship Id="rId1" Type="http://schemas.openxmlformats.org/officeDocument/2006/relationships/image" Target="../media/image53.wmf"/></Relationships>
</file>

<file path=ppt/drawings/_rels/vmlDrawing23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wmf"/><Relationship Id="rId1" Type="http://schemas.openxmlformats.org/officeDocument/2006/relationships/image" Target="../media/image55.wmf"/></Relationships>
</file>

<file path=ppt/drawings/_rels/vmlDrawing24.vml.rels><?xml version="1.0" encoding="UTF-8" standalone="yes"?>
<Relationships xmlns="http://schemas.openxmlformats.org/package/2006/relationships"><Relationship Id="rId2" Type="http://schemas.openxmlformats.org/officeDocument/2006/relationships/image" Target="../media/image59.wmf"/><Relationship Id="rId1" Type="http://schemas.openxmlformats.org/officeDocument/2006/relationships/image" Target="../media/image58.w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60.w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63.wmf"/><Relationship Id="rId1" Type="http://schemas.openxmlformats.org/officeDocument/2006/relationships/image" Target="../media/image62.w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64.wmf"/></Relationships>
</file>

<file path=ppt/drawings/_rels/vmlDrawing28.vml.rels><?xml version="1.0" encoding="UTF-8" standalone="yes"?>
<Relationships xmlns="http://schemas.openxmlformats.org/package/2006/relationships"><Relationship Id="rId2" Type="http://schemas.openxmlformats.org/officeDocument/2006/relationships/image" Target="../media/image67.wmf"/><Relationship Id="rId1" Type="http://schemas.openxmlformats.org/officeDocument/2006/relationships/image" Target="../media/image66.wmf"/></Relationships>
</file>

<file path=ppt/drawings/_rels/vmlDrawing29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3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/Relationships>
</file>

<file path=ppt/drawings/_rels/vmlDrawing3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5.wmf"/><Relationship Id="rId2" Type="http://schemas.openxmlformats.org/officeDocument/2006/relationships/image" Target="../media/image74.wmf"/><Relationship Id="rId1" Type="http://schemas.openxmlformats.org/officeDocument/2006/relationships/image" Target="../media/image73.wmf"/><Relationship Id="rId4" Type="http://schemas.openxmlformats.org/officeDocument/2006/relationships/image" Target="../media/image76.w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3.vml.rels><?xml version="1.0" encoding="UTF-8" standalone="yes"?>
<Relationships xmlns="http://schemas.openxmlformats.org/package/2006/relationships"><Relationship Id="rId3" Type="http://schemas.openxmlformats.org/officeDocument/2006/relationships/image" Target="../media/image81.wmf"/><Relationship Id="rId2" Type="http://schemas.openxmlformats.org/officeDocument/2006/relationships/image" Target="../media/image80.wmf"/><Relationship Id="rId1" Type="http://schemas.openxmlformats.org/officeDocument/2006/relationships/image" Target="../media/image79.wmf"/></Relationships>
</file>

<file path=ppt/drawings/_rels/vmlDrawing3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4.wmf"/><Relationship Id="rId2" Type="http://schemas.openxmlformats.org/officeDocument/2006/relationships/image" Target="../media/image83.wmf"/><Relationship Id="rId1" Type="http://schemas.openxmlformats.org/officeDocument/2006/relationships/image" Target="../media/image82.wmf"/><Relationship Id="rId4" Type="http://schemas.openxmlformats.org/officeDocument/2006/relationships/image" Target="../media/image85.wmf"/></Relationships>
</file>

<file path=ppt/drawings/_rels/vmlDrawing35.vml.rels><?xml version="1.0" encoding="UTF-8" standalone="yes"?>
<Relationships xmlns="http://schemas.openxmlformats.org/package/2006/relationships"><Relationship Id="rId3" Type="http://schemas.openxmlformats.org/officeDocument/2006/relationships/image" Target="../media/image88.wmf"/><Relationship Id="rId2" Type="http://schemas.openxmlformats.org/officeDocument/2006/relationships/image" Target="../media/image87.wmf"/><Relationship Id="rId1" Type="http://schemas.openxmlformats.org/officeDocument/2006/relationships/image" Target="../media/image86.wmf"/><Relationship Id="rId4" Type="http://schemas.openxmlformats.org/officeDocument/2006/relationships/image" Target="../media/image89.wmf"/></Relationships>
</file>

<file path=ppt/drawings/_rels/vmlDrawing36.vml.rels><?xml version="1.0" encoding="UTF-8" standalone="yes"?>
<Relationships xmlns="http://schemas.openxmlformats.org/package/2006/relationships"><Relationship Id="rId3" Type="http://schemas.openxmlformats.org/officeDocument/2006/relationships/image" Target="../media/image92.wmf"/><Relationship Id="rId2" Type="http://schemas.openxmlformats.org/officeDocument/2006/relationships/image" Target="../media/image91.wmf"/><Relationship Id="rId1" Type="http://schemas.openxmlformats.org/officeDocument/2006/relationships/image" Target="../media/image90.wmf"/></Relationships>
</file>

<file path=ppt/drawings/_rels/vmlDrawing37.vml.rels><?xml version="1.0" encoding="UTF-8" standalone="yes"?>
<Relationships xmlns="http://schemas.openxmlformats.org/package/2006/relationships"><Relationship Id="rId3" Type="http://schemas.openxmlformats.org/officeDocument/2006/relationships/image" Target="../media/image95.wmf"/><Relationship Id="rId2" Type="http://schemas.openxmlformats.org/officeDocument/2006/relationships/image" Target="../media/image94.wmf"/><Relationship Id="rId1" Type="http://schemas.openxmlformats.org/officeDocument/2006/relationships/image" Target="../media/image93.wmf"/></Relationships>
</file>

<file path=ppt/drawings/_rels/vmlDrawing38.vml.rels><?xml version="1.0" encoding="UTF-8" standalone="yes"?>
<Relationships xmlns="http://schemas.openxmlformats.org/package/2006/relationships"><Relationship Id="rId8" Type="http://schemas.openxmlformats.org/officeDocument/2006/relationships/image" Target="../media/image103.wmf"/><Relationship Id="rId3" Type="http://schemas.openxmlformats.org/officeDocument/2006/relationships/image" Target="../media/image98.wmf"/><Relationship Id="rId7" Type="http://schemas.openxmlformats.org/officeDocument/2006/relationships/image" Target="../media/image102.wmf"/><Relationship Id="rId2" Type="http://schemas.openxmlformats.org/officeDocument/2006/relationships/image" Target="../media/image97.wmf"/><Relationship Id="rId1" Type="http://schemas.openxmlformats.org/officeDocument/2006/relationships/image" Target="../media/image96.wmf"/><Relationship Id="rId6" Type="http://schemas.openxmlformats.org/officeDocument/2006/relationships/image" Target="../media/image101.wmf"/><Relationship Id="rId5" Type="http://schemas.openxmlformats.org/officeDocument/2006/relationships/image" Target="../media/image100.wmf"/><Relationship Id="rId4" Type="http://schemas.openxmlformats.org/officeDocument/2006/relationships/image" Target="../media/image99.wmf"/><Relationship Id="rId9" Type="http://schemas.openxmlformats.org/officeDocument/2006/relationships/image" Target="../media/image104.wmf"/></Relationships>
</file>

<file path=ppt/drawings/_rels/vmlDrawing3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6.wmf"/><Relationship Id="rId1" Type="http://schemas.openxmlformats.org/officeDocument/2006/relationships/image" Target="../media/image105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4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8.wmf"/><Relationship Id="rId1" Type="http://schemas.openxmlformats.org/officeDocument/2006/relationships/image" Target="../media/image107.wmf"/></Relationships>
</file>

<file path=ppt/drawings/_rels/vmlDrawing4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9.wmf"/></Relationships>
</file>

<file path=ppt/drawings/_rels/vmlDrawing4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3.wmf"/><Relationship Id="rId2" Type="http://schemas.openxmlformats.org/officeDocument/2006/relationships/image" Target="../media/image112.wmf"/><Relationship Id="rId1" Type="http://schemas.openxmlformats.org/officeDocument/2006/relationships/image" Target="../media/image111.wmf"/><Relationship Id="rId4" Type="http://schemas.openxmlformats.org/officeDocument/2006/relationships/image" Target="../media/image114.wmf"/></Relationships>
</file>

<file path=ppt/drawings/_rels/vmlDrawing4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wmf"/><Relationship Id="rId2" Type="http://schemas.openxmlformats.org/officeDocument/2006/relationships/image" Target="../media/image117.wmf"/><Relationship Id="rId1" Type="http://schemas.openxmlformats.org/officeDocument/2006/relationships/image" Target="../media/image116.wmf"/><Relationship Id="rId4" Type="http://schemas.openxmlformats.org/officeDocument/2006/relationships/image" Target="../media/image119.wmf"/></Relationships>
</file>

<file path=ppt/drawings/_rels/vmlDrawing4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1.wmf"/><Relationship Id="rId1" Type="http://schemas.openxmlformats.org/officeDocument/2006/relationships/image" Target="../media/image120.wmf"/></Relationships>
</file>

<file path=ppt/drawings/_rels/vmlDrawing4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3.wmf"/><Relationship Id="rId1" Type="http://schemas.openxmlformats.org/officeDocument/2006/relationships/image" Target="../media/image122.wmf"/></Relationships>
</file>

<file path=ppt/drawings/_rels/vmlDrawing4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wmf"/><Relationship Id="rId2" Type="http://schemas.openxmlformats.org/officeDocument/2006/relationships/image" Target="../media/image125.png"/><Relationship Id="rId1" Type="http://schemas.openxmlformats.org/officeDocument/2006/relationships/image" Target="../media/image124.png"/></Relationships>
</file>

<file path=ppt/drawings/_rels/vmlDrawing4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29.wmf"/><Relationship Id="rId2" Type="http://schemas.openxmlformats.org/officeDocument/2006/relationships/image" Target="../media/image128.wmf"/><Relationship Id="rId1" Type="http://schemas.openxmlformats.org/officeDocument/2006/relationships/image" Target="../media/image127.wmf"/><Relationship Id="rId5" Type="http://schemas.openxmlformats.org/officeDocument/2006/relationships/image" Target="../media/image131.wmf"/><Relationship Id="rId4" Type="http://schemas.openxmlformats.org/officeDocument/2006/relationships/image" Target="../media/image130.wmf"/></Relationships>
</file>

<file path=ppt/drawings/_rels/vmlDrawing48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4.wmf"/><Relationship Id="rId2" Type="http://schemas.openxmlformats.org/officeDocument/2006/relationships/image" Target="../media/image133.wmf"/><Relationship Id="rId1" Type="http://schemas.openxmlformats.org/officeDocument/2006/relationships/image" Target="../media/image132.wmf"/><Relationship Id="rId6" Type="http://schemas.openxmlformats.org/officeDocument/2006/relationships/image" Target="../media/image137.wmf"/><Relationship Id="rId5" Type="http://schemas.openxmlformats.org/officeDocument/2006/relationships/image" Target="../media/image136.wmf"/><Relationship Id="rId4" Type="http://schemas.openxmlformats.org/officeDocument/2006/relationships/image" Target="../media/image135.wmf"/></Relationships>
</file>

<file path=ppt/drawings/_rels/vmlDrawing49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wmf"/><Relationship Id="rId2" Type="http://schemas.openxmlformats.org/officeDocument/2006/relationships/image" Target="../media/image139.wmf"/><Relationship Id="rId1" Type="http://schemas.openxmlformats.org/officeDocument/2006/relationships/image" Target="../media/image138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50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wmf"/><Relationship Id="rId1" Type="http://schemas.openxmlformats.org/officeDocument/2006/relationships/image" Target="../media/image141.wmf"/></Relationships>
</file>

<file path=ppt/drawings/_rels/vmlDrawing51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5.wmf"/><Relationship Id="rId2" Type="http://schemas.openxmlformats.org/officeDocument/2006/relationships/image" Target="../media/image144.wmf"/><Relationship Id="rId1" Type="http://schemas.openxmlformats.org/officeDocument/2006/relationships/image" Target="../media/image143.wmf"/></Relationships>
</file>

<file path=ppt/drawings/_rels/vmlDrawing5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wmf"/><Relationship Id="rId2" Type="http://schemas.openxmlformats.org/officeDocument/2006/relationships/image" Target="../media/image147.wmf"/><Relationship Id="rId1" Type="http://schemas.openxmlformats.org/officeDocument/2006/relationships/image" Target="../media/image146.wmf"/><Relationship Id="rId4" Type="http://schemas.openxmlformats.org/officeDocument/2006/relationships/image" Target="../media/image149.wmf"/></Relationships>
</file>

<file path=ppt/drawings/_rels/vmlDrawing5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0.wmf"/></Relationships>
</file>

<file path=ppt/drawings/_rels/vmlDrawing5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wmf"/><Relationship Id="rId2" Type="http://schemas.openxmlformats.org/officeDocument/2006/relationships/image" Target="../media/image153.wmf"/><Relationship Id="rId1" Type="http://schemas.openxmlformats.org/officeDocument/2006/relationships/image" Target="../media/image152.wmf"/><Relationship Id="rId6" Type="http://schemas.openxmlformats.org/officeDocument/2006/relationships/image" Target="../media/image157.wmf"/><Relationship Id="rId5" Type="http://schemas.openxmlformats.org/officeDocument/2006/relationships/image" Target="../media/image156.wmf"/><Relationship Id="rId4" Type="http://schemas.openxmlformats.org/officeDocument/2006/relationships/image" Target="../media/image155.wmf"/></Relationships>
</file>

<file path=ppt/drawings/_rels/vmlDrawing55.vml.rels><?xml version="1.0" encoding="UTF-8" standalone="yes"?>
<Relationships xmlns="http://schemas.openxmlformats.org/package/2006/relationships"><Relationship Id="rId8" Type="http://schemas.openxmlformats.org/officeDocument/2006/relationships/image" Target="../media/image165.wmf"/><Relationship Id="rId3" Type="http://schemas.openxmlformats.org/officeDocument/2006/relationships/image" Target="../media/image160.emf"/><Relationship Id="rId7" Type="http://schemas.openxmlformats.org/officeDocument/2006/relationships/image" Target="../media/image164.emf"/><Relationship Id="rId2" Type="http://schemas.openxmlformats.org/officeDocument/2006/relationships/image" Target="../media/image159.emf"/><Relationship Id="rId1" Type="http://schemas.openxmlformats.org/officeDocument/2006/relationships/image" Target="../media/image158.emf"/><Relationship Id="rId6" Type="http://schemas.openxmlformats.org/officeDocument/2006/relationships/image" Target="../media/image163.emf"/><Relationship Id="rId5" Type="http://schemas.openxmlformats.org/officeDocument/2006/relationships/image" Target="../media/image162.emf"/><Relationship Id="rId4" Type="http://schemas.openxmlformats.org/officeDocument/2006/relationships/image" Target="../media/image161.emf"/></Relationships>
</file>

<file path=ppt/drawings/_rels/vmlDrawing56.vml.rels><?xml version="1.0" encoding="UTF-8" standalone="yes"?>
<Relationships xmlns="http://schemas.openxmlformats.org/package/2006/relationships"><Relationship Id="rId2" Type="http://schemas.openxmlformats.org/officeDocument/2006/relationships/image" Target="../media/image167.wmf"/><Relationship Id="rId1" Type="http://schemas.openxmlformats.org/officeDocument/2006/relationships/image" Target="../media/image166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73E7542-38EF-43CD-946A-3D262B58E13B}" type="datetimeFigureOut">
              <a:rPr lang="zh-CN" altLang="en-US"/>
              <a:t>2023/5/16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725D9E43-42B8-4706-A1F5-3461DBA55336}" type="slidenum">
              <a:rPr lang="zh-CN" altLang="en-US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latin typeface="Times New Roman" panose="02020603050405020304" pitchFamily="18" charset="0"/>
              </a:rPr>
              <a:t>In most practical applications, the problem of interest is the development of a realizable approximation to a given </a:t>
            </a:r>
            <a:r>
              <a:rPr lang="en-US" altLang="zh-CN" sz="1200" dirty="0">
                <a:solidFill>
                  <a:srgbClr val="7030A0"/>
                </a:solidFill>
                <a:latin typeface="Times New Roman" panose="02020603050405020304" pitchFamily="18" charset="0"/>
              </a:rPr>
              <a:t>magnitude response </a:t>
            </a:r>
            <a:r>
              <a:rPr lang="en-US" altLang="zh-CN" sz="1200" dirty="0">
                <a:latin typeface="Times New Roman" panose="02020603050405020304" pitchFamily="18" charset="0"/>
              </a:rPr>
              <a:t>specification.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5D9E43-42B8-4706-A1F5-3461DBA55336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77063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6499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650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6D4DCF9-E976-4103-9FC7-82753FBE6620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4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7523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752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0FA551F9-8CF4-4AC5-A139-560BA2E90BBD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5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8547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endParaRPr lang="en-US" altLang="zh-CN">
              <a:latin typeface="Arial" panose="020B0604020202020204" pitchFamily="34" charset="0"/>
            </a:endParaRPr>
          </a:p>
          <a:p>
            <a:endParaRPr lang="zh-CN" altLang="en-US">
              <a:latin typeface="Arial" panose="020B0604020202020204" pitchFamily="34" charset="0"/>
            </a:endParaRPr>
          </a:p>
        </p:txBody>
      </p:sp>
      <p:sp>
        <p:nvSpPr>
          <p:cNvPr id="10854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A9E48D3-DA60-4521-9DA5-CE0B574A0534}" type="slidenum">
              <a:rPr lang="en-US" altLang="zh-CN">
                <a:solidFill>
                  <a:srgbClr val="000000"/>
                </a:solidFill>
                <a:latin typeface="Arial" panose="020B0604020202020204" pitchFamily="34" charset="0"/>
              </a:rPr>
              <a:t>7</a:t>
            </a:fld>
            <a:endParaRPr lang="en-US" altLang="zh-CN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9571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|H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)|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approximates unity within an error of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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;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|H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)|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 approximates zero within an error of  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b="1" baseline="-2500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endParaRPr lang="zh-CN" altLang="en-US"/>
          </a:p>
        </p:txBody>
      </p:sp>
      <p:sp>
        <p:nvSpPr>
          <p:cNvPr id="109572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B63A22A6-CB41-41DF-9035-FD64124BEF1F}" type="slidenum">
              <a:rPr lang="zh-CN" altLang="en-US"/>
              <a:t>19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0595" name="备注占位符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/>
          <a:lstStyle/>
          <a:p>
            <a:pPr eaLnBrk="1" hangingPunct="1">
              <a:spcBef>
                <a:spcPct val="0"/>
              </a:spcBef>
            </a:pPr>
            <a:r>
              <a:rPr lang="en-US" altLang="zh-CN" b="1"/>
              <a:t>Since order N must be an integer, value obtained is rounded up to the next highest integer.</a:t>
            </a:r>
          </a:p>
          <a:p>
            <a:pPr eaLnBrk="1" hangingPunct="1">
              <a:spcBef>
                <a:spcPct val="0"/>
              </a:spcBef>
            </a:pPr>
            <a:r>
              <a:rPr lang="en-US" altLang="zh-CN" b="1"/>
              <a:t>This value of N is used to determine </a:t>
            </a:r>
            <a:r>
              <a:rPr lang="en-US" altLang="zh-CN" b="1">
                <a:sym typeface="Symbol" panose="05050102010706020507" pitchFamily="18" charset="2"/>
              </a:rPr>
              <a:t></a:t>
            </a:r>
            <a:r>
              <a:rPr lang="en-US" altLang="zh-CN" b="1" baseline="-25000"/>
              <a:t>c</a:t>
            </a:r>
            <a:r>
              <a:rPr lang="en-US" altLang="zh-CN" b="1"/>
              <a:t> by satisfying either the stopband edge (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zh-CN" b="1" baseline="-25000">
                <a:solidFill>
                  <a:schemeClr val="hlink"/>
                </a:solidFill>
                <a:sym typeface="Symbol" panose="05050102010706020507" pitchFamily="18" charset="2"/>
              </a:rPr>
              <a:t>s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or the passband edge (</a:t>
            </a:r>
            <a:r>
              <a:rPr lang="en-US" altLang="zh-CN" b="1">
                <a:solidFill>
                  <a:schemeClr val="hlink"/>
                </a:solidFill>
                <a:sym typeface="Symbol" panose="05050102010706020507" pitchFamily="18" charset="2"/>
              </a:rPr>
              <a:t></a:t>
            </a:r>
            <a:r>
              <a:rPr lang="en-US" altLang="zh-CN" b="1" baseline="-25000">
                <a:solidFill>
                  <a:schemeClr val="hlink"/>
                </a:solidFill>
                <a:sym typeface="Symbol" panose="05050102010706020507" pitchFamily="18" charset="2"/>
              </a:rPr>
              <a:t>p</a:t>
            </a:r>
            <a:r>
              <a:rPr lang="en-US" altLang="zh-CN" b="1">
                <a:sym typeface="Symbol" panose="05050102010706020507" pitchFamily="18" charset="2"/>
              </a:rPr>
              <a:t>)</a:t>
            </a:r>
            <a:r>
              <a:rPr lang="en-US" altLang="zh-CN" b="1"/>
              <a:t> specification exactly.</a:t>
            </a:r>
            <a:endParaRPr lang="el-GR" altLang="zh-CN" b="1"/>
          </a:p>
          <a:p>
            <a:pPr eaLnBrk="1" hangingPunct="1">
              <a:spcBef>
                <a:spcPct val="0"/>
              </a:spcBef>
            </a:pPr>
            <a:endParaRPr lang="zh-CN" altLang="en-US"/>
          </a:p>
        </p:txBody>
      </p:sp>
      <p:sp>
        <p:nvSpPr>
          <p:cNvPr id="1105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46CE93C0-EECD-4052-9193-ED044E4C8472}" type="slidenum">
              <a:rPr lang="zh-CN" altLang="en-US"/>
              <a:t>24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1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2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4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7" Type="http://schemas.openxmlformats.org/officeDocument/2006/relationships/image" Target="../media/image3.png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8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Master" Target="../slideMasters/slideMaster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F6E865F0-0BA3-403E-B406-7F3C0D19B63E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EE8A88ED-7D19-4311-AC63-CA6FD6437F3B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0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006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308725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C517E86A-0DE9-4838-8543-B366D690B31C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B0B80058-33EB-4AD1-898E-D85A7DD56D67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0081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006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83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 userDrawn="1"/>
        </p:nvSpPr>
        <p:spPr bwMode="gray">
          <a:xfrm>
            <a:off x="0" y="0"/>
            <a:ext cx="3961884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latin typeface="Arial" panose="020B0604020202020204" pitchFamily="34" charset="0"/>
            </a:endParaRPr>
          </a:p>
        </p:txBody>
      </p:sp>
      <p:sp>
        <p:nvSpPr>
          <p:cNvPr id="17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9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1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19FBDD0D-5F4A-4803-AB8A-A18677EB1089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491999BA-2B78-408E-9FB1-78DDA7428EB4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2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2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31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4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16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8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A94FC0BA-4F77-45C2-839D-FBAB58A08B17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9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153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31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9F408-05C2-4406-B9D9-2375A267213E}" type="datetimeFigureOut">
              <a:rPr lang="zh-CN" altLang="en-US"/>
              <a:t>2023/5/16</a:t>
            </a:fld>
            <a:endParaRPr lang="en-US" altLang="zh-CN"/>
          </a:p>
        </p:txBody>
      </p:sp>
      <p:sp>
        <p:nvSpPr>
          <p:cNvPr id="21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2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13E1A3CA-C191-4DCF-A249-45EF8DCB9D7E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3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4AB57FF8-75FA-4042-B45B-03823BD56821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23EAB9F9-52A3-496F-9A6A-1D7C8F57070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6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415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6BF598BB-B4FE-47BD-ABA5-3DA2A3630E5F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4177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416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E9B817C-341A-4562-87E5-D3659B17C600}" type="datetimeFigureOut">
              <a:rPr lang="zh-CN" altLang="en-US"/>
              <a:t>2023/5/16</a:t>
            </a:fld>
            <a:endParaRPr lang="en-US" altLang="zh-CN"/>
          </a:p>
        </p:txBody>
      </p:sp>
      <p:sp>
        <p:nvSpPr>
          <p:cNvPr id="1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8CEF0C41-513D-4DAF-AB8D-CCCC7F63CEA5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4F318434-2C65-47CC-B850-26117381D982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4849065F-61A8-4B33-A3A0-6E272CBC10A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0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518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5020C655-7976-4041-B8EA-FBAB44408700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5201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518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5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670023-C4FB-42D6-A1EE-A5B3E1FCA80C}" type="datetimeFigureOut">
              <a:rPr lang="zh-CN" altLang="en-US"/>
              <a:t>2023/5/16</a:t>
            </a:fld>
            <a:endParaRPr lang="en-US" altLang="zh-CN"/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394B75E8-3F96-450C-8314-B4994F84702C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1" y="2130428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605776-5E59-495F-89E2-2C5B546346D8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2562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2562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FE859A0-4243-43D0-946C-3BC3E4A7CA06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7F4BE7-F175-4386-9778-7680DDE2A6EF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521" y="1600202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3A3E94-D8D7-4123-94ED-E34CA05FA63C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134" y="304801"/>
            <a:ext cx="10666611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52" y="1752600"/>
            <a:ext cx="5231719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6190445" y="1752600"/>
            <a:ext cx="5231719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6190445" y="3962400"/>
            <a:ext cx="5231719" cy="2057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D5B1E50-9AED-4147-BD00-4F412C7CB29A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66134" y="304801"/>
            <a:ext cx="10666611" cy="1216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755552" y="1752600"/>
            <a:ext cx="5231719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0445" y="1752600"/>
            <a:ext cx="5231719" cy="42672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18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260B404-ECE4-4A11-B8A3-98835EDFB3B4}" type="slidenum">
              <a:rPr lang="en-US" altLang="zh-CN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3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4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5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6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94D1CBA9-F15D-4DC2-9536-4B8F9F4056DE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F4B8EEC6-D7C9-4BEC-A7DF-0618BC81CCE5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4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108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11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2154B476-2558-468E-BB99-DCAD246E1B1C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4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1105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1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5" name="Picture 85"/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3613" y="1628775"/>
            <a:ext cx="8688387" cy="4679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6" name="Freeform 94"/>
          <p:cNvSpPr/>
          <p:nvPr userDrawn="1"/>
        </p:nvSpPr>
        <p:spPr bwMode="gray">
          <a:xfrm>
            <a:off x="0" y="0"/>
            <a:ext cx="3961884" cy="5257800"/>
          </a:xfrm>
          <a:custGeom>
            <a:avLst/>
            <a:gdLst/>
            <a:ahLst/>
            <a:cxnLst>
              <a:cxn ang="0">
                <a:pos x="118" y="0"/>
              </a:cxn>
              <a:cxn ang="0">
                <a:pos x="0" y="118"/>
              </a:cxn>
              <a:cxn ang="0">
                <a:pos x="0" y="589"/>
              </a:cxn>
              <a:cxn ang="0">
                <a:pos x="161" y="174"/>
              </a:cxn>
              <a:cxn ang="0">
                <a:pos x="589" y="0"/>
              </a:cxn>
              <a:cxn ang="0">
                <a:pos x="118" y="0"/>
              </a:cxn>
            </a:cxnLst>
            <a:rect l="0" t="0" r="r" b="b"/>
            <a:pathLst>
              <a:path w="596" h="598">
                <a:moveTo>
                  <a:pt x="118" y="0"/>
                </a:moveTo>
                <a:cubicBezTo>
                  <a:pt x="53" y="0"/>
                  <a:pt x="0" y="53"/>
                  <a:pt x="0" y="118"/>
                </a:cubicBezTo>
                <a:lnTo>
                  <a:pt x="0" y="589"/>
                </a:lnTo>
                <a:cubicBezTo>
                  <a:pt x="27" y="598"/>
                  <a:pt x="12" y="309"/>
                  <a:pt x="161" y="174"/>
                </a:cubicBezTo>
                <a:cubicBezTo>
                  <a:pt x="310" y="39"/>
                  <a:pt x="596" y="29"/>
                  <a:pt x="589" y="0"/>
                </a:cubicBezTo>
                <a:lnTo>
                  <a:pt x="118" y="0"/>
                </a:lnTo>
                <a:close/>
              </a:path>
            </a:pathLst>
          </a:custGeom>
          <a:gradFill rotWithShape="1">
            <a:gsLst>
              <a:gs pos="0">
                <a:srgbClr val="0066CC">
                  <a:gamma/>
                  <a:tint val="54510"/>
                  <a:invGamma/>
                </a:srgbClr>
              </a:gs>
              <a:gs pos="50000">
                <a:srgbClr val="0066CC">
                  <a:alpha val="0"/>
                </a:srgbClr>
              </a:gs>
              <a:gs pos="100000">
                <a:srgbClr val="0066CC">
                  <a:gamma/>
                  <a:tint val="54510"/>
                  <a:invGamma/>
                </a:srgbClr>
              </a:gs>
            </a:gsLst>
            <a:lin ang="2700000" scaled="1"/>
          </a:gradFill>
          <a:ln w="0">
            <a:noFill/>
            <a:prstDash val="solid"/>
            <a:round/>
          </a:ln>
        </p:spPr>
        <p:txBody>
          <a:bodyPr/>
          <a:lstStyle/>
          <a:p>
            <a:pPr>
              <a:defRPr/>
            </a:pPr>
            <a:endParaRPr lang="zh-CN" altLang="en-US" b="1">
              <a:solidFill>
                <a:srgbClr val="FFFFFF"/>
              </a:solidFill>
              <a:latin typeface="Arial" panose="020B0604020202020204" pitchFamily="34" charset="0"/>
            </a:endParaRPr>
          </a:p>
        </p:txBody>
      </p:sp>
      <p:sp>
        <p:nvSpPr>
          <p:cNvPr id="17" name="标题占位符 6"/>
          <p:cNvSpPr/>
          <p:nvPr userDrawn="1"/>
        </p:nvSpPr>
        <p:spPr bwMode="auto">
          <a:xfrm>
            <a:off x="609600" y="2133600"/>
            <a:ext cx="10971213" cy="25908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0" hangingPunct="0">
              <a:defRPr/>
            </a:pPr>
            <a:endParaRPr lang="zh-CN" altLang="en-US" sz="4000" b="1" dirty="0">
              <a:solidFill>
                <a:srgbClr val="0070C0"/>
              </a:solidFill>
              <a:latin typeface="Arial Black" panose="020B0A04020102020204" pitchFamily="34" charset="0"/>
              <a:ea typeface="微软雅黑" panose="020B0503020204020204" pitchFamily="34" charset="-122"/>
            </a:endParaRPr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7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8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526AA9D9-26E5-47F0-B2E8-FF04701BD52C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F52163CF-0306-40FD-A269-A99F4A31F0F9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8" name="Image" r:id="rId3" imgW="5664200" imgH="3327400" progId="">
                  <p:embed/>
                </p:oleObj>
              </mc:Choice>
              <mc:Fallback>
                <p:oleObj name="Image" r:id="rId3" imgW="5664200" imgH="3327400" progId="">
                  <p:embed/>
                  <p:pic>
                    <p:nvPicPr>
                      <p:cNvPr id="0" name="图片 1321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1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13" name="Picture 14" descr="未命名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74E0D6E2-8A56-4A57-9421-E6517898CCC4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6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2129" name="Image" r:id="rId6" imgW="5664200" imgH="3327400" progId="">
                  <p:embed/>
                </p:oleObj>
              </mc:Choice>
              <mc:Fallback>
                <p:oleObj name="Image" r:id="rId6" imgW="5664200" imgH="3327400" progId="">
                  <p:embed/>
                  <p:pic>
                    <p:nvPicPr>
                      <p:cNvPr id="0" name="图片 132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283" y="2130431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564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8" name="Rectangle 1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9" name="Rectangle 2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Verdana" panose="020B0604030504040204" pitchFamily="34" charset="0"/>
              </a:defRPr>
            </a:lvl1pPr>
          </a:lstStyle>
          <a:p>
            <a:fld id="{965888D4-6000-4B3E-BC1D-7067AF4217B4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20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13" Type="http://schemas.openxmlformats.org/officeDocument/2006/relationships/oleObject" Target="../embeddings/oleObject2.bin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vmlDrawing" Target="../drawings/vmlDrawing1.v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slideLayout" Target="../slideLayouts/slideLayout10.xml"/><Relationship Id="rId7" Type="http://schemas.openxmlformats.org/officeDocument/2006/relationships/vmlDrawing" Target="../drawings/vmlDrawing3.v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6" Type="http://schemas.openxmlformats.org/officeDocument/2006/relationships/theme" Target="../theme/theme2.xml"/><Relationship Id="rId11" Type="http://schemas.openxmlformats.org/officeDocument/2006/relationships/oleObject" Target="../embeddings/oleObject6.bin"/><Relationship Id="rId5" Type="http://schemas.openxmlformats.org/officeDocument/2006/relationships/slideLayout" Target="../slideLayouts/slideLayout12.xml"/><Relationship Id="rId10" Type="http://schemas.openxmlformats.org/officeDocument/2006/relationships/image" Target="../media/image2.png"/><Relationship Id="rId4" Type="http://schemas.openxmlformats.org/officeDocument/2006/relationships/slideLayout" Target="../slideLayouts/slideLayout11.xml"/><Relationship Id="rId9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1029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809A55EE-6F4C-462F-A669-7A1D05FC1E45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D2B78495-4D0F-4EF4-8823-BCE6C7CEA77F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1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Image" r:id="rId10" imgW="5664200" imgH="3327400" progId="">
                  <p:embed/>
                </p:oleObj>
              </mc:Choice>
              <mc:Fallback>
                <p:oleObj name="Image" r:id="rId10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chemeClr val="tx1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/>
          </a:p>
        </p:txBody>
      </p:sp>
      <p:pic>
        <p:nvPicPr>
          <p:cNvPr id="1035" name="Picture 14" descr="未命名"/>
          <p:cNvPicPr>
            <a:picLocks noChangeAspect="1" noChangeArrowheads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63D72916-319A-432C-8718-14929E1CDC27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C0931B87-3DC5-4D4B-9DB9-1F13063FA2E1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038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5" name="Image" r:id="rId13" imgW="5664200" imgH="3327400" progId="">
                  <p:embed/>
                </p:oleObj>
              </mc:Choice>
              <mc:Fallback>
                <p:oleObj name="Image" r:id="rId13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39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40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58081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/>
            </a:lvl1pPr>
          </a:lstStyle>
          <a:p>
            <a:fld id="{2D68340C-968E-4728-9558-1920EE042014}" type="slidenum">
              <a:rPr lang="en-US" altLang="zh-CN"/>
              <a:t>‹#›</a:t>
            </a:fld>
            <a:endParaRPr lang="en-US" altLang="zh-CN"/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1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sp>
        <p:nvSpPr>
          <p:cNvPr id="1036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7212013" cy="36671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>
                <a:solidFill>
                  <a:srgbClr val="96969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ea typeface="楷体_GB2312" pitchFamily="49" charset="-122"/>
              </a:rPr>
              <a:t>电子科技大学 宽带通信网络实验室</a:t>
            </a:r>
          </a:p>
        </p:txBody>
      </p:sp>
      <p:sp>
        <p:nvSpPr>
          <p:cNvPr id="2053" name="Line 15"/>
          <p:cNvSpPr>
            <a:spLocks noChangeShapeType="1"/>
          </p:cNvSpPr>
          <p:nvPr userDrawn="1"/>
        </p:nvSpPr>
        <p:spPr bwMode="auto">
          <a:xfrm>
            <a:off x="101600" y="1066800"/>
            <a:ext cx="9596438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366712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CB261B5C-2746-47F1-8A23-E7EBDD665573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r>
              <a:rPr lang="en-US" altLang="zh-CN">
                <a:solidFill>
                  <a:srgbClr val="969696"/>
                </a:solidFill>
                <a:latin typeface="Times New Roman" panose="02020603050405020304" pitchFamily="18" charset="0"/>
              </a:rPr>
              <a:t>                </a:t>
            </a:r>
            <a:fld id="{72C9C40C-3721-45BF-96CC-50048D8AA260}" type="datetime1">
              <a:rPr lang="zh-CN" altLang="en-US" b="1">
                <a:solidFill>
                  <a:srgbClr val="969696"/>
                </a:solidFill>
                <a:latin typeface="Times New Roman" panose="02020603050405020304" pitchFamily="18" charset="0"/>
              </a:rPr>
              <a:t>2023/5/16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2" name="Object 35"/>
          <p:cNvGraphicFramePr>
            <a:graphicFrameLocks noChangeAspect="1"/>
          </p:cNvGraphicFramePr>
          <p:nvPr userDrawn="1"/>
        </p:nvGraphicFramePr>
        <p:xfrm>
          <a:off x="3289300" y="18288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8" name="Image" r:id="rId8" imgW="5664200" imgH="3327400" progId="">
                  <p:embed/>
                </p:oleObj>
              </mc:Choice>
              <mc:Fallback>
                <p:oleObj name="Image" r:id="rId8" imgW="5664200" imgH="3327400" progId="">
                  <p:embed/>
                  <p:pic>
                    <p:nvPicPr>
                      <p:cNvPr id="0" name="Object 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9300" y="18288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Text Box 7"/>
          <p:cNvSpPr txBox="1">
            <a:spLocks noChangeArrowheads="1"/>
          </p:cNvSpPr>
          <p:nvPr userDrawn="1"/>
        </p:nvSpPr>
        <p:spPr bwMode="auto">
          <a:xfrm>
            <a:off x="0" y="6172200"/>
            <a:ext cx="4775200" cy="366713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zh-CN">
              <a:solidFill>
                <a:srgbClr val="000000"/>
              </a:solidFill>
            </a:endParaRPr>
          </a:p>
        </p:txBody>
      </p:sp>
      <p:sp>
        <p:nvSpPr>
          <p:cNvPr id="2058" name="Rectangle 11"/>
          <p:cNvSpPr>
            <a:spLocks noChangeArrowheads="1"/>
          </p:cNvSpPr>
          <p:nvPr userDrawn="1"/>
        </p:nvSpPr>
        <p:spPr bwMode="auto">
          <a:xfrm>
            <a:off x="0" y="6324600"/>
            <a:ext cx="12190413" cy="533400"/>
          </a:xfrm>
          <a:prstGeom prst="rect">
            <a:avLst/>
          </a:prstGeom>
          <a:solidFill>
            <a:srgbClr val="336699"/>
          </a:solidFill>
          <a:ln>
            <a:noFill/>
          </a:ln>
        </p:spPr>
        <p:txBody>
          <a:bodyPr wrap="none" anchor="ctr"/>
          <a:lstStyle>
            <a:lvl1pPr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 b="1">
              <a:solidFill>
                <a:srgbClr val="FFFFFF"/>
              </a:solidFill>
            </a:endParaRPr>
          </a:p>
        </p:txBody>
      </p:sp>
      <p:pic>
        <p:nvPicPr>
          <p:cNvPr id="2059" name="Picture 14" descr="未命名"/>
          <p:cNvPicPr>
            <a:picLocks noChangeAspect="1" noChangeArrowheads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34613" y="346075"/>
            <a:ext cx="175895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0" name="Line 15"/>
          <p:cNvSpPr>
            <a:spLocks noChangeShapeType="1"/>
          </p:cNvSpPr>
          <p:nvPr userDrawn="1"/>
        </p:nvSpPr>
        <p:spPr bwMode="auto">
          <a:xfrm>
            <a:off x="407988" y="1066800"/>
            <a:ext cx="9953625" cy="0"/>
          </a:xfrm>
          <a:prstGeom prst="line">
            <a:avLst/>
          </a:prstGeom>
          <a:noFill/>
          <a:ln w="50800">
            <a:solidFill>
              <a:schemeClr val="bg2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62" name="Text Box 16"/>
          <p:cNvSpPr txBox="1">
            <a:spLocks noChangeArrowheads="1"/>
          </p:cNvSpPr>
          <p:nvPr userDrawn="1"/>
        </p:nvSpPr>
        <p:spPr bwMode="auto">
          <a:xfrm>
            <a:off x="8228013" y="6415088"/>
            <a:ext cx="3860800" cy="292100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1300">
                <a:solidFill>
                  <a:srgbClr val="969696"/>
                </a:solidFill>
                <a:latin typeface="Times New Roman" panose="02020603050405020304" pitchFamily="18" charset="0"/>
              </a:rPr>
              <a:t>    </a:t>
            </a:r>
            <a:fld id="{E16EC34E-F8BD-4179-8202-F1EB77BF1598}" type="slidenum">
              <a:rPr lang="en-US" altLang="zh-CN" sz="1300" b="1">
                <a:solidFill>
                  <a:srgbClr val="969696"/>
                </a:solidFill>
                <a:latin typeface="Times New Roman" panose="02020603050405020304" pitchFamily="18" charset="0"/>
              </a:rPr>
              <a:t>‹#›</a:t>
            </a:fld>
            <a:endParaRPr lang="en-US" altLang="zh-CN" b="1">
              <a:solidFill>
                <a:srgbClr val="969696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3" name="Object 36"/>
          <p:cNvGraphicFramePr>
            <a:graphicFrameLocks noChangeAspect="1"/>
          </p:cNvGraphicFramePr>
          <p:nvPr userDrawn="1"/>
        </p:nvGraphicFramePr>
        <p:xfrm>
          <a:off x="2946400" y="1752600"/>
          <a:ext cx="8877300" cy="4503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9" name="Image" r:id="rId11" imgW="5664200" imgH="3327400" progId="">
                  <p:embed/>
                </p:oleObj>
              </mc:Choice>
              <mc:Fallback>
                <p:oleObj name="Image" r:id="rId11" imgW="5664200" imgH="3327400" progId="">
                  <p:embed/>
                  <p:pic>
                    <p:nvPicPr>
                      <p:cNvPr id="0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46400" y="1752600"/>
                        <a:ext cx="8877300" cy="4503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BBE0E3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63" name="Rectangle 16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0"/>
            <a:ext cx="10971213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064" name="Rectangle 17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219200"/>
            <a:ext cx="11580813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59213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 eaLnBrk="0" hangingPunct="0">
              <a:defRPr sz="1400">
                <a:solidFill>
                  <a:srgbClr val="FFFFFF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6013" y="6245225"/>
            <a:ext cx="2844800" cy="4762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0" hangingPunct="0">
              <a:defRPr sz="1400">
                <a:solidFill>
                  <a:srgbClr val="FFFFFF"/>
                </a:solidFill>
                <a:latin typeface="Arial" panose="020B0604020202020204" pitchFamily="34" charset="0"/>
              </a:defRPr>
            </a:lvl1pPr>
          </a:lstStyle>
          <a:p>
            <a:fld id="{B5BD2E9E-04AE-4FF7-942E-3301999A913B}" type="slidenum">
              <a:rPr lang="zh-CN" altLang="en-US"/>
              <a:t>‹#›</a:t>
            </a:fld>
            <a:endParaRPr lang="en-US" altLang="zh-CN"/>
          </a:p>
        </p:txBody>
      </p:sp>
      <p:sp>
        <p:nvSpPr>
          <p:cNvPr id="18" name="Text Box 12"/>
          <p:cNvSpPr txBox="1">
            <a:spLocks noChangeArrowheads="1"/>
          </p:cNvSpPr>
          <p:nvPr userDrawn="1"/>
        </p:nvSpPr>
        <p:spPr bwMode="auto">
          <a:xfrm>
            <a:off x="609600" y="6429375"/>
            <a:ext cx="3914775" cy="3683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>
            <a:lvl1pPr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bg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电子科技大学 信息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与通信</a:t>
            </a:r>
            <a:r>
              <a:rPr lang="zh-CN" altLang="en-US" b="1" dirty="0">
                <a:solidFill>
                  <a:srgbClr val="FFFFFF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工程学院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0070C0"/>
          </a:solidFill>
          <a:latin typeface="Arial Black" panose="020B0A04020102020204" pitchFamily="34" charset="0"/>
          <a:ea typeface="微软雅黑" panose="020B0503020204020204" pitchFamily="34" charset="-122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 b="1">
          <a:solidFill>
            <a:srgbClr val="0070C0"/>
          </a:solidFill>
          <a:latin typeface="微软雅黑" panose="020B0503020204020204" pitchFamily="34" charset="-122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wmf"/><Relationship Id="rId13" Type="http://schemas.openxmlformats.org/officeDocument/2006/relationships/oleObject" Target="../embeddings/oleObject32.bin"/><Relationship Id="rId18" Type="http://schemas.openxmlformats.org/officeDocument/2006/relationships/image" Target="../media/image24.wmf"/><Relationship Id="rId3" Type="http://schemas.openxmlformats.org/officeDocument/2006/relationships/oleObject" Target="../embeddings/oleObject27.bin"/><Relationship Id="rId21" Type="http://schemas.openxmlformats.org/officeDocument/2006/relationships/oleObject" Target="../embeddings/oleObject36.bin"/><Relationship Id="rId7" Type="http://schemas.openxmlformats.org/officeDocument/2006/relationships/oleObject" Target="../embeddings/oleObject29.bin"/><Relationship Id="rId12" Type="http://schemas.openxmlformats.org/officeDocument/2006/relationships/image" Target="../media/image21.wmf"/><Relationship Id="rId17" Type="http://schemas.openxmlformats.org/officeDocument/2006/relationships/oleObject" Target="../embeddings/oleObject34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23.wmf"/><Relationship Id="rId20" Type="http://schemas.openxmlformats.org/officeDocument/2006/relationships/image" Target="../media/image25.wmf"/><Relationship Id="rId1" Type="http://schemas.openxmlformats.org/officeDocument/2006/relationships/vmlDrawing" Target="../drawings/vmlDrawing13.vml"/><Relationship Id="rId6" Type="http://schemas.openxmlformats.org/officeDocument/2006/relationships/image" Target="../media/image18.wmf"/><Relationship Id="rId11" Type="http://schemas.openxmlformats.org/officeDocument/2006/relationships/oleObject" Target="../embeddings/oleObject31.bin"/><Relationship Id="rId5" Type="http://schemas.openxmlformats.org/officeDocument/2006/relationships/oleObject" Target="../embeddings/oleObject28.bin"/><Relationship Id="rId15" Type="http://schemas.openxmlformats.org/officeDocument/2006/relationships/oleObject" Target="../embeddings/oleObject33.bin"/><Relationship Id="rId10" Type="http://schemas.openxmlformats.org/officeDocument/2006/relationships/image" Target="../media/image20.wmf"/><Relationship Id="rId19" Type="http://schemas.openxmlformats.org/officeDocument/2006/relationships/oleObject" Target="../embeddings/oleObject35.bin"/><Relationship Id="rId4" Type="http://schemas.openxmlformats.org/officeDocument/2006/relationships/image" Target="../media/image17.wmf"/><Relationship Id="rId9" Type="http://schemas.openxmlformats.org/officeDocument/2006/relationships/oleObject" Target="../embeddings/oleObject30.bin"/><Relationship Id="rId14" Type="http://schemas.openxmlformats.org/officeDocument/2006/relationships/image" Target="../media/image22.wmf"/><Relationship Id="rId22" Type="http://schemas.openxmlformats.org/officeDocument/2006/relationships/image" Target="../media/image26.w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38.bin"/><Relationship Id="rId5" Type="http://schemas.openxmlformats.org/officeDocument/2006/relationships/image" Target="../media/image27.wmf"/><Relationship Id="rId4" Type="http://schemas.openxmlformats.org/officeDocument/2006/relationships/oleObject" Target="../embeddings/oleObject37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5.vml"/><Relationship Id="rId6" Type="http://schemas.openxmlformats.org/officeDocument/2006/relationships/oleObject" Target="../embeddings/oleObject40.bin"/><Relationship Id="rId5" Type="http://schemas.openxmlformats.org/officeDocument/2006/relationships/image" Target="../media/image30.wmf"/><Relationship Id="rId4" Type="http://schemas.openxmlformats.org/officeDocument/2006/relationships/oleObject" Target="../embeddings/oleObject39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6.v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7.vml"/><Relationship Id="rId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3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Relationship Id="rId4" Type="http://schemas.openxmlformats.org/officeDocument/2006/relationships/image" Target="../media/image34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6.bin"/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7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45.bin"/><Relationship Id="rId5" Type="http://schemas.openxmlformats.org/officeDocument/2006/relationships/image" Target="../media/image36.wmf"/><Relationship Id="rId4" Type="http://schemas.openxmlformats.org/officeDocument/2006/relationships/oleObject" Target="../embeddings/oleObject44.bin"/><Relationship Id="rId9" Type="http://schemas.openxmlformats.org/officeDocument/2006/relationships/image" Target="../media/image38.wmf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emf"/><Relationship Id="rId13" Type="http://schemas.openxmlformats.org/officeDocument/2006/relationships/oleObject" Target="../embeddings/oleObject52.bin"/><Relationship Id="rId18" Type="http://schemas.openxmlformats.org/officeDocument/2006/relationships/image" Target="../media/image46.wmf"/><Relationship Id="rId3" Type="http://schemas.openxmlformats.org/officeDocument/2006/relationships/oleObject" Target="../embeddings/oleObject47.bin"/><Relationship Id="rId7" Type="http://schemas.openxmlformats.org/officeDocument/2006/relationships/oleObject" Target="../embeddings/oleObject49.bin"/><Relationship Id="rId12" Type="http://schemas.openxmlformats.org/officeDocument/2006/relationships/image" Target="../media/image43.emf"/><Relationship Id="rId17" Type="http://schemas.openxmlformats.org/officeDocument/2006/relationships/oleObject" Target="../embeddings/oleObject54.bin"/><Relationship Id="rId2" Type="http://schemas.openxmlformats.org/officeDocument/2006/relationships/slideLayout" Target="../slideLayouts/slideLayout6.xml"/><Relationship Id="rId16" Type="http://schemas.openxmlformats.org/officeDocument/2006/relationships/image" Target="../media/image45.wmf"/><Relationship Id="rId1" Type="http://schemas.openxmlformats.org/officeDocument/2006/relationships/vmlDrawing" Target="../drawings/vmlDrawing20.vml"/><Relationship Id="rId6" Type="http://schemas.openxmlformats.org/officeDocument/2006/relationships/image" Target="../media/image40.emf"/><Relationship Id="rId11" Type="http://schemas.openxmlformats.org/officeDocument/2006/relationships/oleObject" Target="../embeddings/oleObject51.bin"/><Relationship Id="rId5" Type="http://schemas.openxmlformats.org/officeDocument/2006/relationships/oleObject" Target="../embeddings/oleObject48.bin"/><Relationship Id="rId15" Type="http://schemas.openxmlformats.org/officeDocument/2006/relationships/oleObject" Target="../embeddings/oleObject53.bin"/><Relationship Id="rId10" Type="http://schemas.openxmlformats.org/officeDocument/2006/relationships/image" Target="../media/image42.emf"/><Relationship Id="rId4" Type="http://schemas.openxmlformats.org/officeDocument/2006/relationships/image" Target="../media/image39.emf"/><Relationship Id="rId9" Type="http://schemas.openxmlformats.org/officeDocument/2006/relationships/oleObject" Target="../embeddings/oleObject50.bin"/><Relationship Id="rId14" Type="http://schemas.openxmlformats.org/officeDocument/2006/relationships/image" Target="../media/image44.emf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wmf"/><Relationship Id="rId13" Type="http://schemas.openxmlformats.org/officeDocument/2006/relationships/oleObject" Target="../embeddings/oleObject60.bin"/><Relationship Id="rId3" Type="http://schemas.openxmlformats.org/officeDocument/2006/relationships/oleObject" Target="../embeddings/oleObject55.bin"/><Relationship Id="rId7" Type="http://schemas.openxmlformats.org/officeDocument/2006/relationships/oleObject" Target="../embeddings/oleObject57.bin"/><Relationship Id="rId12" Type="http://schemas.openxmlformats.org/officeDocument/2006/relationships/image" Target="../media/image51.w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1.vml"/><Relationship Id="rId6" Type="http://schemas.openxmlformats.org/officeDocument/2006/relationships/image" Target="../media/image48.wmf"/><Relationship Id="rId11" Type="http://schemas.openxmlformats.org/officeDocument/2006/relationships/oleObject" Target="../embeddings/oleObject59.bin"/><Relationship Id="rId5" Type="http://schemas.openxmlformats.org/officeDocument/2006/relationships/oleObject" Target="../embeddings/oleObject56.bin"/><Relationship Id="rId10" Type="http://schemas.openxmlformats.org/officeDocument/2006/relationships/image" Target="../media/image50.wmf"/><Relationship Id="rId4" Type="http://schemas.openxmlformats.org/officeDocument/2006/relationships/image" Target="../media/image47.wmf"/><Relationship Id="rId9" Type="http://schemas.openxmlformats.org/officeDocument/2006/relationships/oleObject" Target="../embeddings/oleObject58.bin"/><Relationship Id="rId14" Type="http://schemas.openxmlformats.org/officeDocument/2006/relationships/image" Target="../media/image52.w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1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2.vml"/><Relationship Id="rId6" Type="http://schemas.openxmlformats.org/officeDocument/2006/relationships/image" Target="../media/image54.wmf"/><Relationship Id="rId5" Type="http://schemas.openxmlformats.org/officeDocument/2006/relationships/oleObject" Target="../embeddings/oleObject62.bin"/><Relationship Id="rId4" Type="http://schemas.openxmlformats.org/officeDocument/2006/relationships/image" Target="../media/image53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3.vml"/><Relationship Id="rId6" Type="http://schemas.openxmlformats.org/officeDocument/2006/relationships/image" Target="../media/image56.wmf"/><Relationship Id="rId5" Type="http://schemas.openxmlformats.org/officeDocument/2006/relationships/oleObject" Target="../embeddings/oleObject64.bin"/><Relationship Id="rId4" Type="http://schemas.openxmlformats.org/officeDocument/2006/relationships/image" Target="../media/image55.wmf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4.vml"/><Relationship Id="rId6" Type="http://schemas.openxmlformats.org/officeDocument/2006/relationships/image" Target="../media/image59.wmf"/><Relationship Id="rId5" Type="http://schemas.openxmlformats.org/officeDocument/2006/relationships/oleObject" Target="../embeddings/oleObject66.bin"/><Relationship Id="rId4" Type="http://schemas.openxmlformats.org/officeDocument/2006/relationships/image" Target="../media/image58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5.vml"/><Relationship Id="rId4" Type="http://schemas.openxmlformats.org/officeDocument/2006/relationships/image" Target="../media/image60.wmf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6.vml"/><Relationship Id="rId6" Type="http://schemas.openxmlformats.org/officeDocument/2006/relationships/image" Target="../media/image63.wmf"/><Relationship Id="rId5" Type="http://schemas.openxmlformats.org/officeDocument/2006/relationships/oleObject" Target="../embeddings/oleObject69.bin"/><Relationship Id="rId4" Type="http://schemas.openxmlformats.org/officeDocument/2006/relationships/image" Target="../media/image62.w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0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7.vml"/><Relationship Id="rId4" Type="http://schemas.openxmlformats.org/officeDocument/2006/relationships/image" Target="../media/image64.wmf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8.vml"/><Relationship Id="rId6" Type="http://schemas.openxmlformats.org/officeDocument/2006/relationships/image" Target="../media/image67.wmf"/><Relationship Id="rId5" Type="http://schemas.openxmlformats.org/officeDocument/2006/relationships/oleObject" Target="../embeddings/oleObject72.bin"/><Relationship Id="rId4" Type="http://schemas.openxmlformats.org/officeDocument/2006/relationships/image" Target="../media/image66.wmf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jpeg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9.vml"/><Relationship Id="rId4" Type="http://schemas.openxmlformats.org/officeDocument/2006/relationships/image" Target="../media/image69.wmf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wmf"/><Relationship Id="rId3" Type="http://schemas.openxmlformats.org/officeDocument/2006/relationships/oleObject" Target="../embeddings/oleObject74.bin"/><Relationship Id="rId7" Type="http://schemas.openxmlformats.org/officeDocument/2006/relationships/oleObject" Target="../embeddings/oleObject7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0.vml"/><Relationship Id="rId6" Type="http://schemas.openxmlformats.org/officeDocument/2006/relationships/image" Target="../media/image71.wmf"/><Relationship Id="rId5" Type="http://schemas.openxmlformats.org/officeDocument/2006/relationships/oleObject" Target="../embeddings/oleObject75.bin"/><Relationship Id="rId4" Type="http://schemas.openxmlformats.org/officeDocument/2006/relationships/image" Target="../media/image70.wmf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wmf"/><Relationship Id="rId3" Type="http://schemas.openxmlformats.org/officeDocument/2006/relationships/oleObject" Target="../embeddings/oleObject77.bin"/><Relationship Id="rId7" Type="http://schemas.openxmlformats.org/officeDocument/2006/relationships/oleObject" Target="../embeddings/oleObject7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1.vml"/><Relationship Id="rId6" Type="http://schemas.openxmlformats.org/officeDocument/2006/relationships/image" Target="../media/image74.wmf"/><Relationship Id="rId5" Type="http://schemas.openxmlformats.org/officeDocument/2006/relationships/oleObject" Target="../embeddings/oleObject78.bin"/><Relationship Id="rId10" Type="http://schemas.openxmlformats.org/officeDocument/2006/relationships/image" Target="../media/image76.wmf"/><Relationship Id="rId4" Type="http://schemas.openxmlformats.org/officeDocument/2006/relationships/image" Target="../media/image73.wmf"/><Relationship Id="rId9" Type="http://schemas.openxmlformats.org/officeDocument/2006/relationships/oleObject" Target="../embeddings/oleObject80.bin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2.vml"/><Relationship Id="rId6" Type="http://schemas.openxmlformats.org/officeDocument/2006/relationships/image" Target="../media/image78.wmf"/><Relationship Id="rId5" Type="http://schemas.openxmlformats.org/officeDocument/2006/relationships/oleObject" Target="../embeddings/oleObject82.bin"/><Relationship Id="rId4" Type="http://schemas.openxmlformats.org/officeDocument/2006/relationships/image" Target="../media/image77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1.wmf"/><Relationship Id="rId3" Type="http://schemas.openxmlformats.org/officeDocument/2006/relationships/oleObject" Target="../embeddings/oleObject83.bin"/><Relationship Id="rId7" Type="http://schemas.openxmlformats.org/officeDocument/2006/relationships/oleObject" Target="../embeddings/oleObject8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3.vml"/><Relationship Id="rId6" Type="http://schemas.openxmlformats.org/officeDocument/2006/relationships/image" Target="../media/image80.wmf"/><Relationship Id="rId5" Type="http://schemas.openxmlformats.org/officeDocument/2006/relationships/oleObject" Target="../embeddings/oleObject84.bin"/><Relationship Id="rId4" Type="http://schemas.openxmlformats.org/officeDocument/2006/relationships/image" Target="../media/image79.wmf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wmf"/><Relationship Id="rId3" Type="http://schemas.openxmlformats.org/officeDocument/2006/relationships/oleObject" Target="../embeddings/oleObject86.bin"/><Relationship Id="rId7" Type="http://schemas.openxmlformats.org/officeDocument/2006/relationships/oleObject" Target="../embeddings/oleObject8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4.vml"/><Relationship Id="rId6" Type="http://schemas.openxmlformats.org/officeDocument/2006/relationships/image" Target="../media/image83.wmf"/><Relationship Id="rId5" Type="http://schemas.openxmlformats.org/officeDocument/2006/relationships/oleObject" Target="../embeddings/oleObject87.bin"/><Relationship Id="rId10" Type="http://schemas.openxmlformats.org/officeDocument/2006/relationships/image" Target="../media/image85.wmf"/><Relationship Id="rId4" Type="http://schemas.openxmlformats.org/officeDocument/2006/relationships/image" Target="../media/image82.wmf"/><Relationship Id="rId9" Type="http://schemas.openxmlformats.org/officeDocument/2006/relationships/oleObject" Target="../embeddings/oleObject89.bin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8.wmf"/><Relationship Id="rId3" Type="http://schemas.openxmlformats.org/officeDocument/2006/relationships/oleObject" Target="../embeddings/oleObject90.bin"/><Relationship Id="rId7" Type="http://schemas.openxmlformats.org/officeDocument/2006/relationships/oleObject" Target="../embeddings/oleObject9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5.vml"/><Relationship Id="rId6" Type="http://schemas.openxmlformats.org/officeDocument/2006/relationships/image" Target="../media/image87.wmf"/><Relationship Id="rId5" Type="http://schemas.openxmlformats.org/officeDocument/2006/relationships/oleObject" Target="../embeddings/oleObject91.bin"/><Relationship Id="rId10" Type="http://schemas.openxmlformats.org/officeDocument/2006/relationships/image" Target="../media/image89.wmf"/><Relationship Id="rId4" Type="http://schemas.openxmlformats.org/officeDocument/2006/relationships/image" Target="../media/image86.wmf"/><Relationship Id="rId9" Type="http://schemas.openxmlformats.org/officeDocument/2006/relationships/oleObject" Target="../embeddings/oleObject93.bin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wmf"/><Relationship Id="rId3" Type="http://schemas.openxmlformats.org/officeDocument/2006/relationships/oleObject" Target="../embeddings/oleObject94.bin"/><Relationship Id="rId7" Type="http://schemas.openxmlformats.org/officeDocument/2006/relationships/oleObject" Target="../embeddings/oleObject9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6.vml"/><Relationship Id="rId6" Type="http://schemas.openxmlformats.org/officeDocument/2006/relationships/image" Target="../media/image91.wmf"/><Relationship Id="rId5" Type="http://schemas.openxmlformats.org/officeDocument/2006/relationships/oleObject" Target="../embeddings/oleObject95.bin"/><Relationship Id="rId4" Type="http://schemas.openxmlformats.org/officeDocument/2006/relationships/image" Target="../media/image90.wmf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wmf"/><Relationship Id="rId3" Type="http://schemas.openxmlformats.org/officeDocument/2006/relationships/oleObject" Target="../embeddings/oleObject97.bin"/><Relationship Id="rId7" Type="http://schemas.openxmlformats.org/officeDocument/2006/relationships/oleObject" Target="../embeddings/oleObject99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7.vml"/><Relationship Id="rId6" Type="http://schemas.openxmlformats.org/officeDocument/2006/relationships/image" Target="../media/image94.wmf"/><Relationship Id="rId5" Type="http://schemas.openxmlformats.org/officeDocument/2006/relationships/oleObject" Target="../embeddings/oleObject98.bin"/><Relationship Id="rId4" Type="http://schemas.openxmlformats.org/officeDocument/2006/relationships/image" Target="../media/image93.wmf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8.wmf"/><Relationship Id="rId13" Type="http://schemas.openxmlformats.org/officeDocument/2006/relationships/oleObject" Target="../embeddings/oleObject105.bin"/><Relationship Id="rId18" Type="http://schemas.openxmlformats.org/officeDocument/2006/relationships/image" Target="../media/image103.wmf"/><Relationship Id="rId3" Type="http://schemas.openxmlformats.org/officeDocument/2006/relationships/oleObject" Target="../embeddings/oleObject100.bin"/><Relationship Id="rId7" Type="http://schemas.openxmlformats.org/officeDocument/2006/relationships/oleObject" Target="../embeddings/oleObject102.bin"/><Relationship Id="rId12" Type="http://schemas.openxmlformats.org/officeDocument/2006/relationships/image" Target="../media/image100.wmf"/><Relationship Id="rId17" Type="http://schemas.openxmlformats.org/officeDocument/2006/relationships/oleObject" Target="../embeddings/oleObject107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02.wmf"/><Relationship Id="rId20" Type="http://schemas.openxmlformats.org/officeDocument/2006/relationships/image" Target="../media/image104.wmf"/><Relationship Id="rId1" Type="http://schemas.openxmlformats.org/officeDocument/2006/relationships/vmlDrawing" Target="../drawings/vmlDrawing38.vml"/><Relationship Id="rId6" Type="http://schemas.openxmlformats.org/officeDocument/2006/relationships/image" Target="../media/image97.wmf"/><Relationship Id="rId11" Type="http://schemas.openxmlformats.org/officeDocument/2006/relationships/oleObject" Target="../embeddings/oleObject104.bin"/><Relationship Id="rId5" Type="http://schemas.openxmlformats.org/officeDocument/2006/relationships/oleObject" Target="../embeddings/oleObject101.bin"/><Relationship Id="rId15" Type="http://schemas.openxmlformats.org/officeDocument/2006/relationships/oleObject" Target="../embeddings/oleObject106.bin"/><Relationship Id="rId10" Type="http://schemas.openxmlformats.org/officeDocument/2006/relationships/image" Target="../media/image99.wmf"/><Relationship Id="rId19" Type="http://schemas.openxmlformats.org/officeDocument/2006/relationships/oleObject" Target="../embeddings/oleObject108.bin"/><Relationship Id="rId4" Type="http://schemas.openxmlformats.org/officeDocument/2006/relationships/image" Target="../media/image96.wmf"/><Relationship Id="rId9" Type="http://schemas.openxmlformats.org/officeDocument/2006/relationships/oleObject" Target="../embeddings/oleObject103.bin"/><Relationship Id="rId14" Type="http://schemas.openxmlformats.org/officeDocument/2006/relationships/image" Target="../media/image101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9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9.vml"/><Relationship Id="rId6" Type="http://schemas.openxmlformats.org/officeDocument/2006/relationships/image" Target="../media/image106.wmf"/><Relationship Id="rId5" Type="http://schemas.openxmlformats.org/officeDocument/2006/relationships/oleObject" Target="../embeddings/oleObject110.bin"/><Relationship Id="rId4" Type="http://schemas.openxmlformats.org/officeDocument/2006/relationships/image" Target="../media/image105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0.vml"/><Relationship Id="rId6" Type="http://schemas.openxmlformats.org/officeDocument/2006/relationships/image" Target="../media/image108.wmf"/><Relationship Id="rId5" Type="http://schemas.openxmlformats.org/officeDocument/2006/relationships/oleObject" Target="../embeddings/oleObject112.bin"/><Relationship Id="rId4" Type="http://schemas.openxmlformats.org/officeDocument/2006/relationships/image" Target="../media/image107.wmf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1.vml"/><Relationship Id="rId5" Type="http://schemas.openxmlformats.org/officeDocument/2006/relationships/image" Target="../media/image109.wmf"/><Relationship Id="rId4" Type="http://schemas.openxmlformats.org/officeDocument/2006/relationships/oleObject" Target="../embeddings/oleObject113.bin"/></Relationships>
</file>

<file path=ppt/slides/_rels/slide5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wmf"/><Relationship Id="rId3" Type="http://schemas.openxmlformats.org/officeDocument/2006/relationships/oleObject" Target="../embeddings/oleObject114.bin"/><Relationship Id="rId7" Type="http://schemas.openxmlformats.org/officeDocument/2006/relationships/oleObject" Target="../embeddings/oleObject116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2.vml"/><Relationship Id="rId6" Type="http://schemas.openxmlformats.org/officeDocument/2006/relationships/image" Target="../media/image112.wmf"/><Relationship Id="rId11" Type="http://schemas.openxmlformats.org/officeDocument/2006/relationships/image" Target="../media/image115.png"/><Relationship Id="rId5" Type="http://schemas.openxmlformats.org/officeDocument/2006/relationships/oleObject" Target="../embeddings/oleObject115.bin"/><Relationship Id="rId10" Type="http://schemas.openxmlformats.org/officeDocument/2006/relationships/image" Target="../media/image114.wmf"/><Relationship Id="rId4" Type="http://schemas.openxmlformats.org/officeDocument/2006/relationships/image" Target="../media/image111.wmf"/><Relationship Id="rId9" Type="http://schemas.openxmlformats.org/officeDocument/2006/relationships/oleObject" Target="../embeddings/oleObject117.bin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8.wmf"/><Relationship Id="rId3" Type="http://schemas.openxmlformats.org/officeDocument/2006/relationships/oleObject" Target="../embeddings/oleObject118.bin"/><Relationship Id="rId7" Type="http://schemas.openxmlformats.org/officeDocument/2006/relationships/oleObject" Target="../embeddings/oleObject120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3.vml"/><Relationship Id="rId6" Type="http://schemas.openxmlformats.org/officeDocument/2006/relationships/image" Target="../media/image117.wmf"/><Relationship Id="rId5" Type="http://schemas.openxmlformats.org/officeDocument/2006/relationships/oleObject" Target="../embeddings/oleObject119.bin"/><Relationship Id="rId10" Type="http://schemas.openxmlformats.org/officeDocument/2006/relationships/image" Target="../media/image119.wmf"/><Relationship Id="rId4" Type="http://schemas.openxmlformats.org/officeDocument/2006/relationships/image" Target="../media/image116.wmf"/><Relationship Id="rId9" Type="http://schemas.openxmlformats.org/officeDocument/2006/relationships/oleObject" Target="../embeddings/oleObject121.bin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4.vml"/><Relationship Id="rId6" Type="http://schemas.openxmlformats.org/officeDocument/2006/relationships/image" Target="../media/image121.wmf"/><Relationship Id="rId5" Type="http://schemas.openxmlformats.org/officeDocument/2006/relationships/oleObject" Target="../embeddings/oleObject123.bin"/><Relationship Id="rId4" Type="http://schemas.openxmlformats.org/officeDocument/2006/relationships/image" Target="../media/image120.wmf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3" Type="http://schemas.openxmlformats.org/officeDocument/2006/relationships/image" Target="../media/image9.png"/><Relationship Id="rId7" Type="http://schemas.openxmlformats.org/officeDocument/2006/relationships/image" Target="../media/image7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18.bin"/><Relationship Id="rId5" Type="http://schemas.openxmlformats.org/officeDocument/2006/relationships/image" Target="../media/image6.wmf"/><Relationship Id="rId4" Type="http://schemas.openxmlformats.org/officeDocument/2006/relationships/oleObject" Target="../embeddings/oleObject17.bin"/><Relationship Id="rId9" Type="http://schemas.openxmlformats.org/officeDocument/2006/relationships/image" Target="../media/image8.wmf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4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5.vml"/><Relationship Id="rId6" Type="http://schemas.openxmlformats.org/officeDocument/2006/relationships/image" Target="../media/image123.wmf"/><Relationship Id="rId5" Type="http://schemas.openxmlformats.org/officeDocument/2006/relationships/oleObject" Target="../embeddings/oleObject125.bin"/><Relationship Id="rId4" Type="http://schemas.openxmlformats.org/officeDocument/2006/relationships/image" Target="../media/image122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6.wmf"/><Relationship Id="rId3" Type="http://schemas.openxmlformats.org/officeDocument/2006/relationships/oleObject" Target="../embeddings/oleObject126.bin"/><Relationship Id="rId7" Type="http://schemas.openxmlformats.org/officeDocument/2006/relationships/oleObject" Target="../embeddings/oleObject128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6.vml"/><Relationship Id="rId6" Type="http://schemas.openxmlformats.org/officeDocument/2006/relationships/image" Target="../media/image125.png"/><Relationship Id="rId5" Type="http://schemas.openxmlformats.org/officeDocument/2006/relationships/oleObject" Target="../embeddings/oleObject127.bin"/><Relationship Id="rId4" Type="http://schemas.openxmlformats.org/officeDocument/2006/relationships/image" Target="../media/image124.png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9.wmf"/><Relationship Id="rId3" Type="http://schemas.openxmlformats.org/officeDocument/2006/relationships/oleObject" Target="../embeddings/oleObject129.bin"/><Relationship Id="rId7" Type="http://schemas.openxmlformats.org/officeDocument/2006/relationships/oleObject" Target="../embeddings/oleObject131.bin"/><Relationship Id="rId12" Type="http://schemas.openxmlformats.org/officeDocument/2006/relationships/image" Target="../media/image131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7.vml"/><Relationship Id="rId6" Type="http://schemas.openxmlformats.org/officeDocument/2006/relationships/image" Target="../media/image128.wmf"/><Relationship Id="rId11" Type="http://schemas.openxmlformats.org/officeDocument/2006/relationships/oleObject" Target="../embeddings/oleObject133.bin"/><Relationship Id="rId5" Type="http://schemas.openxmlformats.org/officeDocument/2006/relationships/oleObject" Target="../embeddings/oleObject130.bin"/><Relationship Id="rId10" Type="http://schemas.openxmlformats.org/officeDocument/2006/relationships/image" Target="../media/image130.wmf"/><Relationship Id="rId4" Type="http://schemas.openxmlformats.org/officeDocument/2006/relationships/image" Target="../media/image127.wmf"/><Relationship Id="rId9" Type="http://schemas.openxmlformats.org/officeDocument/2006/relationships/oleObject" Target="../embeddings/oleObject132.bin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4.wmf"/><Relationship Id="rId13" Type="http://schemas.openxmlformats.org/officeDocument/2006/relationships/oleObject" Target="../embeddings/oleObject139.bin"/><Relationship Id="rId3" Type="http://schemas.openxmlformats.org/officeDocument/2006/relationships/oleObject" Target="../embeddings/oleObject134.bin"/><Relationship Id="rId7" Type="http://schemas.openxmlformats.org/officeDocument/2006/relationships/oleObject" Target="../embeddings/oleObject136.bin"/><Relationship Id="rId12" Type="http://schemas.openxmlformats.org/officeDocument/2006/relationships/image" Target="../media/image13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8.vml"/><Relationship Id="rId6" Type="http://schemas.openxmlformats.org/officeDocument/2006/relationships/image" Target="../media/image133.wmf"/><Relationship Id="rId11" Type="http://schemas.openxmlformats.org/officeDocument/2006/relationships/oleObject" Target="../embeddings/oleObject138.bin"/><Relationship Id="rId5" Type="http://schemas.openxmlformats.org/officeDocument/2006/relationships/oleObject" Target="../embeddings/oleObject135.bin"/><Relationship Id="rId10" Type="http://schemas.openxmlformats.org/officeDocument/2006/relationships/image" Target="../media/image135.wmf"/><Relationship Id="rId4" Type="http://schemas.openxmlformats.org/officeDocument/2006/relationships/image" Target="../media/image132.wmf"/><Relationship Id="rId9" Type="http://schemas.openxmlformats.org/officeDocument/2006/relationships/oleObject" Target="../embeddings/oleObject137.bin"/><Relationship Id="rId14" Type="http://schemas.openxmlformats.org/officeDocument/2006/relationships/image" Target="../media/image137.wmf"/></Relationships>
</file>

<file path=ppt/slides/_rels/slide6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wmf"/><Relationship Id="rId3" Type="http://schemas.openxmlformats.org/officeDocument/2006/relationships/oleObject" Target="../embeddings/oleObject140.bin"/><Relationship Id="rId7" Type="http://schemas.openxmlformats.org/officeDocument/2006/relationships/oleObject" Target="../embeddings/oleObject14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49.vml"/><Relationship Id="rId6" Type="http://schemas.openxmlformats.org/officeDocument/2006/relationships/image" Target="../media/image139.wmf"/><Relationship Id="rId5" Type="http://schemas.openxmlformats.org/officeDocument/2006/relationships/oleObject" Target="../embeddings/oleObject141.bin"/><Relationship Id="rId4" Type="http://schemas.openxmlformats.org/officeDocument/2006/relationships/image" Target="../media/image138.wmf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4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0.vml"/><Relationship Id="rId6" Type="http://schemas.openxmlformats.org/officeDocument/2006/relationships/image" Target="../media/image142.wmf"/><Relationship Id="rId5" Type="http://schemas.openxmlformats.org/officeDocument/2006/relationships/oleObject" Target="../embeddings/oleObject144.bin"/><Relationship Id="rId4" Type="http://schemas.openxmlformats.org/officeDocument/2006/relationships/image" Target="../media/image141.wmf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wmf"/><Relationship Id="rId3" Type="http://schemas.openxmlformats.org/officeDocument/2006/relationships/oleObject" Target="../embeddings/oleObject145.bin"/><Relationship Id="rId7" Type="http://schemas.openxmlformats.org/officeDocument/2006/relationships/oleObject" Target="../embeddings/oleObject14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1.vml"/><Relationship Id="rId6" Type="http://schemas.openxmlformats.org/officeDocument/2006/relationships/image" Target="../media/image144.wmf"/><Relationship Id="rId5" Type="http://schemas.openxmlformats.org/officeDocument/2006/relationships/oleObject" Target="../embeddings/oleObject146.bin"/><Relationship Id="rId4" Type="http://schemas.openxmlformats.org/officeDocument/2006/relationships/image" Target="../media/image143.wmf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8.wmf"/><Relationship Id="rId3" Type="http://schemas.openxmlformats.org/officeDocument/2006/relationships/oleObject" Target="../embeddings/oleObject148.bin"/><Relationship Id="rId7" Type="http://schemas.openxmlformats.org/officeDocument/2006/relationships/oleObject" Target="../embeddings/oleObject150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2.vml"/><Relationship Id="rId6" Type="http://schemas.openxmlformats.org/officeDocument/2006/relationships/image" Target="../media/image147.wmf"/><Relationship Id="rId5" Type="http://schemas.openxmlformats.org/officeDocument/2006/relationships/oleObject" Target="../embeddings/oleObject149.bin"/><Relationship Id="rId10" Type="http://schemas.openxmlformats.org/officeDocument/2006/relationships/image" Target="../media/image149.wmf"/><Relationship Id="rId4" Type="http://schemas.openxmlformats.org/officeDocument/2006/relationships/image" Target="../media/image146.wmf"/><Relationship Id="rId9" Type="http://schemas.openxmlformats.org/officeDocument/2006/relationships/oleObject" Target="../embeddings/oleObject151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notesSlide" Target="../notesSlides/notesSlide4.xml"/><Relationship Id="rId7" Type="http://schemas.openxmlformats.org/officeDocument/2006/relationships/image" Target="../media/image11.emf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0.vml"/><Relationship Id="rId6" Type="http://schemas.openxmlformats.org/officeDocument/2006/relationships/oleObject" Target="../embeddings/oleObject21.bin"/><Relationship Id="rId5" Type="http://schemas.openxmlformats.org/officeDocument/2006/relationships/image" Target="../media/image10.wmf"/><Relationship Id="rId4" Type="http://schemas.openxmlformats.org/officeDocument/2006/relationships/oleObject" Target="../embeddings/oleObject20.bin"/><Relationship Id="rId9" Type="http://schemas.openxmlformats.org/officeDocument/2006/relationships/image" Target="../media/image12.wmf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3.vml"/><Relationship Id="rId4" Type="http://schemas.openxmlformats.org/officeDocument/2006/relationships/image" Target="../media/image150.wmf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5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4.wmf"/><Relationship Id="rId13" Type="http://schemas.openxmlformats.org/officeDocument/2006/relationships/oleObject" Target="../embeddings/oleObject158.bin"/><Relationship Id="rId3" Type="http://schemas.openxmlformats.org/officeDocument/2006/relationships/oleObject" Target="../embeddings/oleObject153.bin"/><Relationship Id="rId7" Type="http://schemas.openxmlformats.org/officeDocument/2006/relationships/oleObject" Target="../embeddings/oleObject155.bin"/><Relationship Id="rId12" Type="http://schemas.openxmlformats.org/officeDocument/2006/relationships/image" Target="../media/image156.wmf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4.vml"/><Relationship Id="rId6" Type="http://schemas.openxmlformats.org/officeDocument/2006/relationships/image" Target="../media/image153.wmf"/><Relationship Id="rId11" Type="http://schemas.openxmlformats.org/officeDocument/2006/relationships/oleObject" Target="../embeddings/oleObject157.bin"/><Relationship Id="rId5" Type="http://schemas.openxmlformats.org/officeDocument/2006/relationships/oleObject" Target="../embeddings/oleObject154.bin"/><Relationship Id="rId10" Type="http://schemas.openxmlformats.org/officeDocument/2006/relationships/image" Target="../media/image155.wmf"/><Relationship Id="rId4" Type="http://schemas.openxmlformats.org/officeDocument/2006/relationships/image" Target="../media/image152.wmf"/><Relationship Id="rId9" Type="http://schemas.openxmlformats.org/officeDocument/2006/relationships/oleObject" Target="../embeddings/oleObject156.bin"/><Relationship Id="rId14" Type="http://schemas.openxmlformats.org/officeDocument/2006/relationships/image" Target="../media/image157.wmf"/></Relationships>
</file>

<file path=ppt/slides/_rels/slide7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0.emf"/><Relationship Id="rId13" Type="http://schemas.openxmlformats.org/officeDocument/2006/relationships/oleObject" Target="../embeddings/oleObject164.bin"/><Relationship Id="rId18" Type="http://schemas.openxmlformats.org/officeDocument/2006/relationships/image" Target="../media/image165.wmf"/><Relationship Id="rId3" Type="http://schemas.openxmlformats.org/officeDocument/2006/relationships/oleObject" Target="../embeddings/oleObject159.bin"/><Relationship Id="rId7" Type="http://schemas.openxmlformats.org/officeDocument/2006/relationships/oleObject" Target="../embeddings/oleObject161.bin"/><Relationship Id="rId12" Type="http://schemas.openxmlformats.org/officeDocument/2006/relationships/image" Target="../media/image162.emf"/><Relationship Id="rId17" Type="http://schemas.openxmlformats.org/officeDocument/2006/relationships/oleObject" Target="../embeddings/oleObject166.bin"/><Relationship Id="rId2" Type="http://schemas.openxmlformats.org/officeDocument/2006/relationships/slideLayout" Target="../slideLayouts/slideLayout5.xml"/><Relationship Id="rId16" Type="http://schemas.openxmlformats.org/officeDocument/2006/relationships/image" Target="../media/image164.emf"/><Relationship Id="rId1" Type="http://schemas.openxmlformats.org/officeDocument/2006/relationships/vmlDrawing" Target="../drawings/vmlDrawing55.vml"/><Relationship Id="rId6" Type="http://schemas.openxmlformats.org/officeDocument/2006/relationships/image" Target="../media/image159.emf"/><Relationship Id="rId11" Type="http://schemas.openxmlformats.org/officeDocument/2006/relationships/oleObject" Target="../embeddings/oleObject163.bin"/><Relationship Id="rId5" Type="http://schemas.openxmlformats.org/officeDocument/2006/relationships/oleObject" Target="../embeddings/oleObject160.bin"/><Relationship Id="rId15" Type="http://schemas.openxmlformats.org/officeDocument/2006/relationships/oleObject" Target="../embeddings/oleObject165.bin"/><Relationship Id="rId10" Type="http://schemas.openxmlformats.org/officeDocument/2006/relationships/image" Target="../media/image161.emf"/><Relationship Id="rId4" Type="http://schemas.openxmlformats.org/officeDocument/2006/relationships/image" Target="../media/image158.emf"/><Relationship Id="rId9" Type="http://schemas.openxmlformats.org/officeDocument/2006/relationships/oleObject" Target="../embeddings/oleObject162.bin"/><Relationship Id="rId14" Type="http://schemas.openxmlformats.org/officeDocument/2006/relationships/image" Target="../media/image163.emf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7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56.vml"/><Relationship Id="rId6" Type="http://schemas.openxmlformats.org/officeDocument/2006/relationships/image" Target="../media/image167.wmf"/><Relationship Id="rId5" Type="http://schemas.openxmlformats.org/officeDocument/2006/relationships/oleObject" Target="../embeddings/oleObject168.bin"/><Relationship Id="rId4" Type="http://schemas.openxmlformats.org/officeDocument/2006/relationships/image" Target="../media/image166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3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1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4.bin"/><Relationship Id="rId4" Type="http://schemas.openxmlformats.org/officeDocument/2006/relationships/image" Target="../media/image13.wmf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2.vml"/><Relationship Id="rId6" Type="http://schemas.openxmlformats.org/officeDocument/2006/relationships/image" Target="../media/image16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15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0"/>
          <p:cNvSpPr>
            <a:spLocks noChangeArrowheads="1"/>
          </p:cNvSpPr>
          <p:nvPr/>
        </p:nvSpPr>
        <p:spPr bwMode="auto">
          <a:xfrm>
            <a:off x="622300" y="2105025"/>
            <a:ext cx="99377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>
                <a:solidFill>
                  <a:srgbClr val="0033CC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Chapter 9 IIR Digital Filter Design</a:t>
            </a:r>
          </a:p>
        </p:txBody>
      </p:sp>
      <p:sp>
        <p:nvSpPr>
          <p:cNvPr id="9219" name="矩形 4"/>
          <p:cNvSpPr>
            <a:spLocks noChangeArrowheads="1"/>
          </p:cNvSpPr>
          <p:nvPr/>
        </p:nvSpPr>
        <p:spPr bwMode="auto">
          <a:xfrm>
            <a:off x="1460500" y="3124200"/>
            <a:ext cx="8382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Preliminary Considerations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IIR Digital Filter Design Methods</a:t>
            </a:r>
          </a:p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36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MATLAB Functions in IIR Filter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2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700213"/>
            <a:ext cx="10367963" cy="2520950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The </a:t>
            </a:r>
            <a:r>
              <a:rPr lang="en-US" altLang="zh-CN" sz="3200" i="1" dirty="0">
                <a:latin typeface="Times New Roman" panose="02020603050405020304" pitchFamily="18" charset="0"/>
              </a:rPr>
              <a:t>objective </a:t>
            </a:r>
            <a:r>
              <a:rPr lang="en-US" altLang="zh-CN" sz="3200" dirty="0">
                <a:latin typeface="Times New Roman" panose="02020603050405020304" pitchFamily="18" charset="0"/>
              </a:rPr>
              <a:t>of digital filter design is to develop a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casual, stable transfer function </a:t>
            </a:r>
            <a:r>
              <a:rPr lang="en-US" altLang="zh-CN" sz="3200" dirty="0">
                <a:latin typeface="Times New Roman" panose="02020603050405020304" pitchFamily="18" charset="0"/>
              </a:rPr>
              <a:t>G(z) which meets the FR specifications.</a:t>
            </a:r>
          </a:p>
          <a:p>
            <a:pPr algn="just"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Whether IIR or FIR should be selected?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altLang="zh-CN" sz="1400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zh-CN" sz="3200" dirty="0">
              <a:latin typeface="Times New Roman" panose="02020603050405020304" pitchFamily="18" charset="0"/>
            </a:endParaRPr>
          </a:p>
        </p:txBody>
      </p:sp>
      <p:sp>
        <p:nvSpPr>
          <p:cNvPr id="2150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9.1.2 Selection of the Filter Type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23963" y="4005263"/>
            <a:ext cx="9950450" cy="166846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IIR</a:t>
            </a:r>
            <a:r>
              <a:rPr lang="en-US" altLang="zh-CN" sz="32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 lower order to reduce computational complexity; but must be stable.</a:t>
            </a:r>
          </a:p>
          <a:p>
            <a:pPr marL="342900" indent="-342900" algn="just">
              <a:spcBef>
                <a:spcPct val="20000"/>
              </a:spcBef>
              <a:buFont typeface="Wingdings" panose="05000000000000000000" pitchFamily="2" charset="2"/>
              <a:buChar char="Ø"/>
              <a:defRPr/>
            </a:pPr>
            <a:r>
              <a:rPr lang="en-US" altLang="zh-CN" sz="3200" b="1" kern="0" dirty="0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FIR</a:t>
            </a:r>
            <a:r>
              <a:rPr lang="en-US" altLang="zh-CN" sz="3200" b="1" kern="0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: linear phase; always stable; but higher order.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703388" y="1412875"/>
            <a:ext cx="11231562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Most common approach to IIR filter design:</a:t>
            </a:r>
          </a:p>
        </p:txBody>
      </p:sp>
      <p:grpSp>
        <p:nvGrpSpPr>
          <p:cNvPr id="2" name="Group 12"/>
          <p:cNvGrpSpPr/>
          <p:nvPr/>
        </p:nvGrpSpPr>
        <p:grpSpPr bwMode="auto">
          <a:xfrm>
            <a:off x="2424113" y="2133600"/>
            <a:ext cx="6696075" cy="3816350"/>
            <a:chOff x="839" y="1434"/>
            <a:chExt cx="3164" cy="2404"/>
          </a:xfrm>
        </p:grpSpPr>
        <p:sp>
          <p:nvSpPr>
            <p:cNvPr id="22536" name="Rectangle 6"/>
            <p:cNvSpPr>
              <a:spLocks noChangeArrowheads="1"/>
            </p:cNvSpPr>
            <p:nvPr/>
          </p:nvSpPr>
          <p:spPr bwMode="auto">
            <a:xfrm>
              <a:off x="839" y="3249"/>
              <a:ext cx="3164" cy="589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Transform it into the desired </a:t>
              </a:r>
              <a:r>
                <a:rPr kumimoji="1"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digital filter </a:t>
              </a:r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transfer function G(z).</a:t>
              </a:r>
            </a:p>
          </p:txBody>
        </p:sp>
        <p:sp>
          <p:nvSpPr>
            <p:cNvPr id="22537" name="Rectangle 4"/>
            <p:cNvSpPr>
              <a:spLocks noChangeArrowheads="1"/>
            </p:cNvSpPr>
            <p:nvPr/>
          </p:nvSpPr>
          <p:spPr bwMode="auto">
            <a:xfrm>
              <a:off x="839" y="1434"/>
              <a:ext cx="3164" cy="635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Convert the digital filter specifications into </a:t>
              </a:r>
              <a:r>
                <a:rPr kumimoji="1"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analog lowpass </a:t>
              </a:r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prototype one.</a:t>
              </a:r>
            </a:p>
          </p:txBody>
        </p:sp>
        <p:sp>
          <p:nvSpPr>
            <p:cNvPr id="22538" name="Rectangle 5"/>
            <p:cNvSpPr>
              <a:spLocks noChangeArrowheads="1"/>
            </p:cNvSpPr>
            <p:nvPr/>
          </p:nvSpPr>
          <p:spPr bwMode="auto">
            <a:xfrm>
              <a:off x="839" y="2341"/>
              <a:ext cx="3164" cy="635"/>
            </a:xfrm>
            <a:prstGeom prst="rect">
              <a:avLst/>
            </a:prstGeom>
            <a:solidFill>
              <a:srgbClr val="FFFFFF"/>
            </a:solidFill>
            <a:ln w="11113">
              <a:solidFill>
                <a:srgbClr val="000000"/>
              </a:solidFill>
              <a:miter lim="800000"/>
            </a:ln>
          </p:spPr>
          <p:txBody>
            <a:bodyPr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Determine the </a:t>
              </a:r>
              <a:r>
                <a:rPr kumimoji="1" lang="en-US" altLang="zh-CN" sz="2800" b="1">
                  <a:solidFill>
                    <a:srgbClr val="7030A0"/>
                  </a:solidFill>
                  <a:latin typeface="Times New Roman" panose="02020603050405020304" pitchFamily="18" charset="0"/>
                </a:rPr>
                <a:t>analog lowpass </a:t>
              </a:r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filter H</a:t>
              </a:r>
              <a:r>
                <a:rPr kumimoji="1" lang="en-US" altLang="zh-CN" sz="2800" b="1" baseline="-25000">
                  <a:solidFill>
                    <a:srgbClr val="0070C0"/>
                  </a:solidFill>
                  <a:latin typeface="Times New Roman" panose="02020603050405020304" pitchFamily="18" charset="0"/>
                </a:rPr>
                <a:t>a</a:t>
              </a:r>
              <a:r>
                <a:rPr kumimoji="1" lang="en-US" altLang="zh-CN" sz="28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(s) meeting these specifications.</a:t>
              </a:r>
            </a:p>
          </p:txBody>
        </p:sp>
      </p:grpSp>
      <p:sp>
        <p:nvSpPr>
          <p:cNvPr id="22532" name="标题 2"/>
          <p:cNvSpPr txBox="1"/>
          <p:nvPr/>
        </p:nvSpPr>
        <p:spPr bwMode="auto">
          <a:xfrm>
            <a:off x="-2794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9.1.3 Basic Approach to IIR Digital Filter Design</a:t>
            </a:r>
          </a:p>
        </p:txBody>
      </p:sp>
      <p:cxnSp>
        <p:nvCxnSpPr>
          <p:cNvPr id="23557" name="直接箭头连接符 4"/>
          <p:cNvCxnSpPr>
            <a:cxnSpLocks noChangeShapeType="1"/>
            <a:stCxn id="22537" idx="2"/>
            <a:endCxn id="22538" idx="0"/>
          </p:cNvCxnSpPr>
          <p:nvPr/>
        </p:nvCxnSpPr>
        <p:spPr bwMode="auto">
          <a:xfrm>
            <a:off x="5772150" y="3141663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直接箭头连接符 6"/>
          <p:cNvCxnSpPr>
            <a:cxnSpLocks noChangeShapeType="1"/>
            <a:stCxn id="22538" idx="2"/>
            <a:endCxn id="22536" idx="0"/>
          </p:cNvCxnSpPr>
          <p:nvPr/>
        </p:nvCxnSpPr>
        <p:spPr bwMode="auto">
          <a:xfrm>
            <a:off x="5772150" y="4581525"/>
            <a:ext cx="0" cy="43338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5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844675"/>
            <a:ext cx="10704830" cy="364998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Why this approach has been widely used: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(1)  Analog approximation techniques are highly advanced.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(2)  They usually yield </a:t>
            </a:r>
            <a:r>
              <a:rPr lang="en-US" altLang="zh-CN" sz="3200">
                <a:solidFill>
                  <a:srgbClr val="C00000"/>
                </a:solidFill>
                <a:latin typeface="Times New Roman" panose="02020603050405020304" pitchFamily="18" charset="0"/>
              </a:rPr>
              <a:t>closed-form</a:t>
            </a:r>
            <a:r>
              <a:rPr lang="en-US" altLang="zh-CN" sz="3200">
                <a:latin typeface="Times New Roman" panose="02020603050405020304" pitchFamily="18" charset="0"/>
              </a:rPr>
              <a:t> solutions.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(3)  Extensive tables are available for analog filter design.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(4)  Many applications require digital simulation of analog       systems.</a:t>
            </a:r>
          </a:p>
        </p:txBody>
      </p:sp>
      <p:sp>
        <p:nvSpPr>
          <p:cNvPr id="23555" name="标题 2"/>
          <p:cNvSpPr txBox="1"/>
          <p:nvPr/>
        </p:nvSpPr>
        <p:spPr bwMode="auto">
          <a:xfrm>
            <a:off x="-2794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9.1.3 Basic Approach to IIR Digital Filter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34963" y="1628775"/>
            <a:ext cx="10728325" cy="4392613"/>
          </a:xfrm>
        </p:spPr>
        <p:txBody>
          <a:bodyPr/>
          <a:lstStyle/>
          <a:p>
            <a:pPr algn="just" eaLnBrk="1" hangingPunct="1"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The basic idea is to apply a mapping from </a:t>
            </a:r>
            <a:r>
              <a: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-domain </a:t>
            </a:r>
            <a:r>
              <a:rPr lang="en-US" altLang="zh-CN" sz="3200" dirty="0">
                <a:latin typeface="Times New Roman" panose="02020603050405020304" pitchFamily="18" charset="0"/>
              </a:rPr>
              <a:t>to the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 i="1" dirty="0">
                <a:solidFill>
                  <a:srgbClr val="7030A0"/>
                </a:solidFill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-domain</a:t>
            </a:r>
            <a:r>
              <a:rPr lang="en-US" altLang="zh-CN" sz="3200" dirty="0">
                <a:latin typeface="Times New Roman" panose="02020603050405020304" pitchFamily="18" charset="0"/>
              </a:rPr>
              <a:t> so that the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essential properties</a:t>
            </a:r>
            <a:r>
              <a:rPr lang="en-US" altLang="zh-CN" sz="3200" dirty="0">
                <a:latin typeface="Times New Roman" panose="02020603050405020304" pitchFamily="18" charset="0"/>
              </a:rPr>
              <a:t> of the analog frequency response are preserved. [</a:t>
            </a:r>
            <a:r>
              <a:rPr lang="en-US" altLang="zh-CN" sz="3200" i="1" dirty="0">
                <a:latin typeface="Times New Roman" panose="02020603050405020304" pitchFamily="18" charset="0"/>
              </a:rPr>
              <a:t>H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i="1" dirty="0">
                <a:latin typeface="Times New Roman" panose="02020603050405020304" pitchFamily="18" charset="0"/>
              </a:rPr>
              <a:t>(s)  --</a:t>
            </a:r>
            <a:r>
              <a:rPr lang="zh-CN" altLang="en-US" sz="3200" dirty="0">
                <a:latin typeface="Times New Roman" panose="02020603050405020304" pitchFamily="18" charset="0"/>
              </a:rPr>
              <a:t>＞ </a:t>
            </a:r>
            <a:r>
              <a:rPr lang="en-US" altLang="zh-CN" sz="3200" i="1" dirty="0">
                <a:latin typeface="Times New Roman" panose="02020603050405020304" pitchFamily="18" charset="0"/>
              </a:rPr>
              <a:t>G(z)</a:t>
            </a:r>
            <a:r>
              <a:rPr lang="en-US" altLang="zh-CN" sz="3200" dirty="0">
                <a:latin typeface="Times New Roman" panose="02020603050405020304" pitchFamily="18" charset="0"/>
              </a:rPr>
              <a:t>]</a:t>
            </a:r>
          </a:p>
          <a:p>
            <a:pPr algn="just" eaLnBrk="1" hangingPunct="1">
              <a:spcBef>
                <a:spcPct val="0"/>
              </a:spcBef>
            </a:pPr>
            <a:r>
              <a:rPr lang="en-US" altLang="zh-CN" sz="3200" dirty="0">
                <a:latin typeface="Times New Roman" panose="02020603050405020304" pitchFamily="18" charset="0"/>
              </a:rPr>
              <a:t>This implies that the mapping should be: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(1) The imaginary axis in the </a:t>
            </a:r>
            <a:r>
              <a:rPr lang="en-US" altLang="zh-CN" sz="3200" i="1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-plane be mapped onto the unit circle of the </a:t>
            </a:r>
            <a:r>
              <a:rPr lang="en-US" altLang="zh-CN" sz="3200" i="1" dirty="0">
                <a:latin typeface="Times New Roman" panose="02020603050405020304" pitchFamily="18" charset="0"/>
              </a:rPr>
              <a:t>z</a:t>
            </a:r>
            <a:r>
              <a:rPr lang="en-US" altLang="zh-CN" sz="3200" dirty="0">
                <a:latin typeface="Times New Roman" panose="02020603050405020304" pitchFamily="18" charset="0"/>
              </a:rPr>
              <a:t>-plane.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(2) A stable analog transfer function be transformed into a stable digital transfer function.</a:t>
            </a:r>
          </a:p>
        </p:txBody>
      </p:sp>
      <p:sp>
        <p:nvSpPr>
          <p:cNvPr id="24579" name="标题 2"/>
          <p:cNvSpPr txBox="1"/>
          <p:nvPr/>
        </p:nvSpPr>
        <p:spPr bwMode="auto">
          <a:xfrm>
            <a:off x="-2794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9.1.3 Basic Approach to IIR Digital Filter Design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66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66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773239"/>
            <a:ext cx="11436350" cy="4320058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After the type of the digital filter has been selected, the next step in the filter design process is to estimate the filter order N.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For the design of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IIR LPF</a:t>
            </a:r>
            <a:r>
              <a:rPr lang="en-US" altLang="zh-CN" sz="3200" dirty="0">
                <a:latin typeface="Times New Roman" panose="02020603050405020304" pitchFamily="18" charset="0"/>
              </a:rPr>
              <a:t>, the order of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(s) is estimated from its specifications using the appropriate formula given in Eq.(A.9), (A.17), or (A.27), depending on which approximation is desired.</a:t>
            </a:r>
            <a:r>
              <a:rPr kumimoji="1" lang="en-US" altLang="zh-CN" sz="3200" dirty="0"/>
              <a:t> 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Then the order of G(z) can be determined automatically from the transformation being used to convert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(s) into G(z).</a:t>
            </a:r>
            <a:r>
              <a:rPr lang="en-US" altLang="zh-CN" sz="3200" dirty="0"/>
              <a:t>  </a:t>
            </a:r>
          </a:p>
        </p:txBody>
      </p:sp>
      <p:sp>
        <p:nvSpPr>
          <p:cNvPr id="2560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9.1.4 IIR Digital Filter Order Estimation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7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77838" y="1557339"/>
            <a:ext cx="11098212" cy="439194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In magnitude scaling, the transfer function </a:t>
            </a:r>
            <a:r>
              <a:rPr lang="en-US" altLang="zh-CN" sz="3200" i="1" dirty="0">
                <a:latin typeface="Times New Roman" panose="02020603050405020304" pitchFamily="18" charset="0"/>
              </a:rPr>
              <a:t>G(z)</a:t>
            </a:r>
            <a:r>
              <a:rPr lang="en-US" altLang="zh-CN" sz="3200" dirty="0">
                <a:latin typeface="Times New Roman" panose="02020603050405020304" pitchFamily="18" charset="0"/>
              </a:rPr>
              <a:t> is multiplied by a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constant K </a:t>
            </a:r>
            <a:r>
              <a:rPr lang="en-US" altLang="zh-CN" sz="3200" dirty="0">
                <a:latin typeface="Times New Roman" panose="02020603050405020304" pitchFamily="18" charset="0"/>
              </a:rPr>
              <a:t>so that the maximum magnitude of the </a:t>
            </a:r>
            <a:r>
              <a:rPr lang="en-US" altLang="zh-CN" sz="3200" i="1" dirty="0">
                <a:latin typeface="Times New Roman" panose="02020603050405020304" pitchFamily="18" charset="0"/>
              </a:rPr>
              <a:t>KG(z)</a:t>
            </a:r>
            <a:r>
              <a:rPr lang="en-US" altLang="zh-CN" sz="3200" dirty="0">
                <a:latin typeface="Times New Roman" panose="02020603050405020304" pitchFamily="18" charset="0"/>
              </a:rPr>
              <a:t> in the passband is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unity</a:t>
            </a:r>
            <a:r>
              <a:rPr lang="en-US" altLang="zh-CN" sz="3200" dirty="0">
                <a:latin typeface="Times New Roman" panose="02020603050405020304" pitchFamily="18" charset="0"/>
              </a:rPr>
              <a:t>; it has a maximum gain of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0dB</a:t>
            </a:r>
            <a:r>
              <a:rPr lang="en-US" altLang="zh-CN" sz="3200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If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max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is the maximum value of |G(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i="1" baseline="3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sz="3200" i="1" baseline="30000" dirty="0" err="1">
                <a:latin typeface="Symbol" panose="05050102010706020507" pitchFamily="18" charset="2"/>
              </a:rPr>
              <a:t>w</a:t>
            </a:r>
            <a:r>
              <a:rPr lang="en-US" altLang="zh-CN" sz="3200" dirty="0">
                <a:latin typeface="Times New Roman" panose="02020603050405020304" pitchFamily="18" charset="0"/>
              </a:rPr>
              <a:t>)| in the passband, then </a:t>
            </a:r>
            <a:r>
              <a:rPr lang="en-US" altLang="zh-CN" sz="3200" i="1" dirty="0">
                <a:latin typeface="Times New Roman" panose="02020603050405020304" pitchFamily="18" charset="0"/>
              </a:rPr>
              <a:t>K=1/ </a:t>
            </a:r>
            <a:r>
              <a:rPr lang="en-US" altLang="zh-CN" sz="3200" i="1" dirty="0" err="1">
                <a:latin typeface="Times New Roman" panose="02020603050405020304" pitchFamily="18" charset="0"/>
              </a:rPr>
              <a:t>G</a:t>
            </a:r>
            <a:r>
              <a:rPr lang="en-US" altLang="zh-CN" sz="3200" i="1" baseline="-25000" dirty="0" err="1">
                <a:latin typeface="Times New Roman" panose="02020603050405020304" pitchFamily="18" charset="0"/>
              </a:rPr>
              <a:t>max</a:t>
            </a:r>
            <a:endParaRPr lang="en-US" altLang="zh-CN" sz="3200" i="1" baseline="-25000" dirty="0"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 a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lowpass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G(z)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with a maximum magnitude at DC,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K=1/G(1);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 a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highpass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G(z)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with a maximum magnitude at </a:t>
            </a:r>
            <a:r>
              <a:rPr lang="en-US" altLang="zh-CN" b="1" dirty="0">
                <a:solidFill>
                  <a:srgbClr val="0070C0"/>
                </a:solidFill>
                <a:latin typeface="Symbol" panose="05050102010706020507" pitchFamily="18" charset="2"/>
              </a:rPr>
              <a:t>w=p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K=1/G(-1);</a:t>
            </a:r>
          </a:p>
          <a:p>
            <a:pPr lvl="1" algn="just" eaLnBrk="1" hangingPunct="1">
              <a:lnSpc>
                <a:spcPct val="90000"/>
              </a:lnSpc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 a bandpass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G(z)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, 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K=1/</a:t>
            </a:r>
            <a:r>
              <a:rPr lang="en-US" altLang="zh-CN" b="1" i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G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b="1" i="1" baseline="30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j</a:t>
            </a:r>
            <a:r>
              <a:rPr lang="en-US" altLang="zh-CN" b="1" i="1" baseline="30000" dirty="0" err="1">
                <a:solidFill>
                  <a:srgbClr val="0070C0"/>
                </a:solidFill>
                <a:latin typeface="Symbol" panose="05050102010706020507" pitchFamily="18" charset="2"/>
              </a:rPr>
              <a:t>w</a:t>
            </a:r>
            <a:r>
              <a:rPr lang="en-US" altLang="zh-CN" sz="2400" b="1" i="1" baseline="30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,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where </a:t>
            </a:r>
            <a:r>
              <a:rPr lang="en-US" altLang="zh-CN" b="1" i="1" dirty="0" err="1">
                <a:solidFill>
                  <a:srgbClr val="0070C0"/>
                </a:solidFill>
                <a:latin typeface="Symbol" panose="05050102010706020507" pitchFamily="18" charset="2"/>
              </a:rPr>
              <a:t>w</a:t>
            </a:r>
            <a:r>
              <a:rPr lang="en-US" altLang="zh-CN" b="1" i="1" baseline="-250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en-US" altLang="zh-CN" b="1" i="1" baseline="-250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is the center frequency of the passband.</a:t>
            </a:r>
          </a:p>
        </p:txBody>
      </p:sp>
      <p:sp>
        <p:nvSpPr>
          <p:cNvPr id="2662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9.1.5 Scaling the Digital Transfer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7" dur="500"/>
                                        <p:tgtEl>
                                          <p:spTgt spid="1024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2" dur="500"/>
                                        <p:tgtEl>
                                          <p:spTgt spid="1024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5" dur="500"/>
                                        <p:tgtEl>
                                          <p:spTgt spid="1024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8" dur="500"/>
                                        <p:tgtEl>
                                          <p:spTgt spid="1024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8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1" dur="500"/>
                                        <p:tgtEl>
                                          <p:spTgt spid="1024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03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>
          <a:xfrm>
            <a:off x="1054100" y="1700213"/>
            <a:ext cx="10666413" cy="42672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Analog Filter Specifications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Butterworth approximation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Chebyshev approximation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    Type1 Type2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Elliptic approximation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Analog 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 Filter Design Using MATLAB</a:t>
            </a:r>
          </a:p>
        </p:txBody>
      </p:sp>
      <p:sp>
        <p:nvSpPr>
          <p:cNvPr id="27651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Appendix A: Analog Filter Design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3"/>
          <p:cNvGrpSpPr/>
          <p:nvPr/>
        </p:nvGrpSpPr>
        <p:grpSpPr bwMode="auto">
          <a:xfrm>
            <a:off x="477838" y="1246188"/>
            <a:ext cx="7851775" cy="3311525"/>
            <a:chOff x="635" y="1011"/>
            <a:chExt cx="4651" cy="2838"/>
          </a:xfrm>
        </p:grpSpPr>
        <p:sp>
          <p:nvSpPr>
            <p:cNvPr id="28678" name="Line 4"/>
            <p:cNvSpPr>
              <a:spLocks noChangeShapeType="1"/>
            </p:cNvSpPr>
            <p:nvPr/>
          </p:nvSpPr>
          <p:spPr bwMode="auto">
            <a:xfrm>
              <a:off x="1152" y="3072"/>
              <a:ext cx="398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79" name="Line 5"/>
            <p:cNvSpPr>
              <a:spLocks noChangeShapeType="1"/>
            </p:cNvSpPr>
            <p:nvPr/>
          </p:nvSpPr>
          <p:spPr bwMode="auto">
            <a:xfrm flipV="1">
              <a:off x="1152" y="1056"/>
              <a:ext cx="0" cy="2016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0" name="Line 6"/>
            <p:cNvSpPr>
              <a:spLocks noChangeShapeType="1"/>
            </p:cNvSpPr>
            <p:nvPr/>
          </p:nvSpPr>
          <p:spPr bwMode="auto">
            <a:xfrm>
              <a:off x="1152" y="1584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1" name="Line 7"/>
            <p:cNvSpPr>
              <a:spLocks noChangeShapeType="1"/>
            </p:cNvSpPr>
            <p:nvPr/>
          </p:nvSpPr>
          <p:spPr bwMode="auto">
            <a:xfrm>
              <a:off x="1152" y="1968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2" name="Line 8"/>
            <p:cNvSpPr>
              <a:spLocks noChangeShapeType="1"/>
            </p:cNvSpPr>
            <p:nvPr/>
          </p:nvSpPr>
          <p:spPr bwMode="auto">
            <a:xfrm>
              <a:off x="1056" y="177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3" name="Line 9"/>
            <p:cNvSpPr>
              <a:spLocks noChangeShapeType="1"/>
            </p:cNvSpPr>
            <p:nvPr/>
          </p:nvSpPr>
          <p:spPr bwMode="auto">
            <a:xfrm>
              <a:off x="1152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4" name="Line 10"/>
            <p:cNvSpPr>
              <a:spLocks noChangeShapeType="1"/>
            </p:cNvSpPr>
            <p:nvPr/>
          </p:nvSpPr>
          <p:spPr bwMode="auto">
            <a:xfrm>
              <a:off x="1248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5" name="Line 11"/>
            <p:cNvSpPr>
              <a:spLocks noChangeShapeType="1"/>
            </p:cNvSpPr>
            <p:nvPr/>
          </p:nvSpPr>
          <p:spPr bwMode="auto">
            <a:xfrm>
              <a:off x="1344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12"/>
            <p:cNvSpPr>
              <a:spLocks noChangeShapeType="1"/>
            </p:cNvSpPr>
            <p:nvPr/>
          </p:nvSpPr>
          <p:spPr bwMode="auto">
            <a:xfrm>
              <a:off x="1440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13"/>
            <p:cNvSpPr>
              <a:spLocks noChangeShapeType="1"/>
            </p:cNvSpPr>
            <p:nvPr/>
          </p:nvSpPr>
          <p:spPr bwMode="auto">
            <a:xfrm>
              <a:off x="1536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14"/>
            <p:cNvSpPr>
              <a:spLocks noChangeShapeType="1"/>
            </p:cNvSpPr>
            <p:nvPr/>
          </p:nvSpPr>
          <p:spPr bwMode="auto">
            <a:xfrm>
              <a:off x="1632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15"/>
            <p:cNvSpPr>
              <a:spLocks noChangeShapeType="1"/>
            </p:cNvSpPr>
            <p:nvPr/>
          </p:nvSpPr>
          <p:spPr bwMode="auto">
            <a:xfrm>
              <a:off x="1728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0" name="Line 16"/>
            <p:cNvSpPr>
              <a:spLocks noChangeShapeType="1"/>
            </p:cNvSpPr>
            <p:nvPr/>
          </p:nvSpPr>
          <p:spPr bwMode="auto">
            <a:xfrm>
              <a:off x="1824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1" name="Line 17"/>
            <p:cNvSpPr>
              <a:spLocks noChangeShapeType="1"/>
            </p:cNvSpPr>
            <p:nvPr/>
          </p:nvSpPr>
          <p:spPr bwMode="auto">
            <a:xfrm>
              <a:off x="1920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2" name="Line 18"/>
            <p:cNvSpPr>
              <a:spLocks noChangeShapeType="1"/>
            </p:cNvSpPr>
            <p:nvPr/>
          </p:nvSpPr>
          <p:spPr bwMode="auto">
            <a:xfrm>
              <a:off x="2016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3" name="Line 19"/>
            <p:cNvSpPr>
              <a:spLocks noChangeShapeType="1"/>
            </p:cNvSpPr>
            <p:nvPr/>
          </p:nvSpPr>
          <p:spPr bwMode="auto">
            <a:xfrm>
              <a:off x="2112" y="1440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4" name="Line 20"/>
            <p:cNvSpPr>
              <a:spLocks noChangeShapeType="1"/>
            </p:cNvSpPr>
            <p:nvPr/>
          </p:nvSpPr>
          <p:spPr bwMode="auto">
            <a:xfrm>
              <a:off x="1152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5" name="Line 21"/>
            <p:cNvSpPr>
              <a:spLocks noChangeShapeType="1"/>
            </p:cNvSpPr>
            <p:nvPr/>
          </p:nvSpPr>
          <p:spPr bwMode="auto">
            <a:xfrm>
              <a:off x="1248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6" name="Line 22"/>
            <p:cNvSpPr>
              <a:spLocks noChangeShapeType="1"/>
            </p:cNvSpPr>
            <p:nvPr/>
          </p:nvSpPr>
          <p:spPr bwMode="auto">
            <a:xfrm>
              <a:off x="1344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7" name="Line 23"/>
            <p:cNvSpPr>
              <a:spLocks noChangeShapeType="1"/>
            </p:cNvSpPr>
            <p:nvPr/>
          </p:nvSpPr>
          <p:spPr bwMode="auto">
            <a:xfrm>
              <a:off x="1440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8" name="Line 24"/>
            <p:cNvSpPr>
              <a:spLocks noChangeShapeType="1"/>
            </p:cNvSpPr>
            <p:nvPr/>
          </p:nvSpPr>
          <p:spPr bwMode="auto">
            <a:xfrm>
              <a:off x="1536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99" name="Line 25"/>
            <p:cNvSpPr>
              <a:spLocks noChangeShapeType="1"/>
            </p:cNvSpPr>
            <p:nvPr/>
          </p:nvSpPr>
          <p:spPr bwMode="auto">
            <a:xfrm>
              <a:off x="1632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0" name="Line 26"/>
            <p:cNvSpPr>
              <a:spLocks noChangeShapeType="1"/>
            </p:cNvSpPr>
            <p:nvPr/>
          </p:nvSpPr>
          <p:spPr bwMode="auto">
            <a:xfrm>
              <a:off x="1728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1" name="Line 27"/>
            <p:cNvSpPr>
              <a:spLocks noChangeShapeType="1"/>
            </p:cNvSpPr>
            <p:nvPr/>
          </p:nvSpPr>
          <p:spPr bwMode="auto">
            <a:xfrm>
              <a:off x="1824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2" name="Line 28"/>
            <p:cNvSpPr>
              <a:spLocks noChangeShapeType="1"/>
            </p:cNvSpPr>
            <p:nvPr/>
          </p:nvSpPr>
          <p:spPr bwMode="auto">
            <a:xfrm>
              <a:off x="1920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3" name="Line 29"/>
            <p:cNvSpPr>
              <a:spLocks noChangeShapeType="1"/>
            </p:cNvSpPr>
            <p:nvPr/>
          </p:nvSpPr>
          <p:spPr bwMode="auto">
            <a:xfrm>
              <a:off x="2016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4" name="Line 30"/>
            <p:cNvSpPr>
              <a:spLocks noChangeShapeType="1"/>
            </p:cNvSpPr>
            <p:nvPr/>
          </p:nvSpPr>
          <p:spPr bwMode="auto">
            <a:xfrm>
              <a:off x="2112" y="1968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5" name="Line 31"/>
            <p:cNvSpPr>
              <a:spLocks noChangeShapeType="1"/>
            </p:cNvSpPr>
            <p:nvPr/>
          </p:nvSpPr>
          <p:spPr bwMode="auto">
            <a:xfrm>
              <a:off x="2688" y="2736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6" name="Line 32"/>
            <p:cNvSpPr>
              <a:spLocks noChangeShapeType="1"/>
            </p:cNvSpPr>
            <p:nvPr/>
          </p:nvSpPr>
          <p:spPr bwMode="auto">
            <a:xfrm>
              <a:off x="268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7" name="Line 33"/>
            <p:cNvSpPr>
              <a:spLocks noChangeShapeType="1"/>
            </p:cNvSpPr>
            <p:nvPr/>
          </p:nvSpPr>
          <p:spPr bwMode="auto">
            <a:xfrm>
              <a:off x="278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8" name="Line 34"/>
            <p:cNvSpPr>
              <a:spLocks noChangeShapeType="1"/>
            </p:cNvSpPr>
            <p:nvPr/>
          </p:nvSpPr>
          <p:spPr bwMode="auto">
            <a:xfrm>
              <a:off x="288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09" name="Line 35"/>
            <p:cNvSpPr>
              <a:spLocks noChangeShapeType="1"/>
            </p:cNvSpPr>
            <p:nvPr/>
          </p:nvSpPr>
          <p:spPr bwMode="auto">
            <a:xfrm>
              <a:off x="297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0" name="Line 36"/>
            <p:cNvSpPr>
              <a:spLocks noChangeShapeType="1"/>
            </p:cNvSpPr>
            <p:nvPr/>
          </p:nvSpPr>
          <p:spPr bwMode="auto">
            <a:xfrm>
              <a:off x="307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1" name="Line 37"/>
            <p:cNvSpPr>
              <a:spLocks noChangeShapeType="1"/>
            </p:cNvSpPr>
            <p:nvPr/>
          </p:nvSpPr>
          <p:spPr bwMode="auto">
            <a:xfrm>
              <a:off x="316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2" name="Line 38"/>
            <p:cNvSpPr>
              <a:spLocks noChangeShapeType="1"/>
            </p:cNvSpPr>
            <p:nvPr/>
          </p:nvSpPr>
          <p:spPr bwMode="auto">
            <a:xfrm>
              <a:off x="326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3" name="Line 39"/>
            <p:cNvSpPr>
              <a:spLocks noChangeShapeType="1"/>
            </p:cNvSpPr>
            <p:nvPr/>
          </p:nvSpPr>
          <p:spPr bwMode="auto">
            <a:xfrm>
              <a:off x="336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4" name="Line 40"/>
            <p:cNvSpPr>
              <a:spLocks noChangeShapeType="1"/>
            </p:cNvSpPr>
            <p:nvPr/>
          </p:nvSpPr>
          <p:spPr bwMode="auto">
            <a:xfrm>
              <a:off x="345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5" name="Line 41"/>
            <p:cNvSpPr>
              <a:spLocks noChangeShapeType="1"/>
            </p:cNvSpPr>
            <p:nvPr/>
          </p:nvSpPr>
          <p:spPr bwMode="auto">
            <a:xfrm>
              <a:off x="355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6" name="Line 42"/>
            <p:cNvSpPr>
              <a:spLocks noChangeShapeType="1"/>
            </p:cNvSpPr>
            <p:nvPr/>
          </p:nvSpPr>
          <p:spPr bwMode="auto">
            <a:xfrm>
              <a:off x="364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7" name="Freeform 43"/>
            <p:cNvSpPr/>
            <p:nvPr/>
          </p:nvSpPr>
          <p:spPr bwMode="auto">
            <a:xfrm>
              <a:off x="1152" y="1504"/>
              <a:ext cx="3984" cy="1640"/>
            </a:xfrm>
            <a:custGeom>
              <a:avLst/>
              <a:gdLst>
                <a:gd name="T0" fmla="*/ 0 w 3984"/>
                <a:gd name="T1" fmla="*/ 464 h 1640"/>
                <a:gd name="T2" fmla="*/ 240 w 3984"/>
                <a:gd name="T3" fmla="*/ 368 h 1640"/>
                <a:gd name="T4" fmla="*/ 432 w 3984"/>
                <a:gd name="T5" fmla="*/ 128 h 1640"/>
                <a:gd name="T6" fmla="*/ 480 w 3984"/>
                <a:gd name="T7" fmla="*/ 80 h 1640"/>
                <a:gd name="T8" fmla="*/ 528 w 3984"/>
                <a:gd name="T9" fmla="*/ 128 h 1640"/>
                <a:gd name="T10" fmla="*/ 576 w 3984"/>
                <a:gd name="T11" fmla="*/ 272 h 1640"/>
                <a:gd name="T12" fmla="*/ 672 w 3984"/>
                <a:gd name="T13" fmla="*/ 416 h 1640"/>
                <a:gd name="T14" fmla="*/ 720 w 3984"/>
                <a:gd name="T15" fmla="*/ 464 h 1640"/>
                <a:gd name="T16" fmla="*/ 768 w 3984"/>
                <a:gd name="T17" fmla="*/ 416 h 1640"/>
                <a:gd name="T18" fmla="*/ 864 w 3984"/>
                <a:gd name="T19" fmla="*/ 224 h 1640"/>
                <a:gd name="T20" fmla="*/ 960 w 3984"/>
                <a:gd name="T21" fmla="*/ 80 h 1640"/>
                <a:gd name="T22" fmla="*/ 1152 w 3984"/>
                <a:gd name="T23" fmla="*/ 224 h 1640"/>
                <a:gd name="T24" fmla="*/ 1584 w 3984"/>
                <a:gd name="T25" fmla="*/ 1424 h 1640"/>
                <a:gd name="T26" fmla="*/ 1680 w 3984"/>
                <a:gd name="T27" fmla="*/ 1520 h 1640"/>
                <a:gd name="T28" fmla="*/ 1920 w 3984"/>
                <a:gd name="T29" fmla="*/ 1328 h 1640"/>
                <a:gd name="T30" fmla="*/ 2064 w 3984"/>
                <a:gd name="T31" fmla="*/ 1232 h 1640"/>
                <a:gd name="T32" fmla="*/ 2208 w 3984"/>
                <a:gd name="T33" fmla="*/ 1280 h 1640"/>
                <a:gd name="T34" fmla="*/ 2448 w 3984"/>
                <a:gd name="T35" fmla="*/ 1520 h 1640"/>
                <a:gd name="T36" fmla="*/ 2496 w 3984"/>
                <a:gd name="T37" fmla="*/ 1568 h 1640"/>
                <a:gd name="T38" fmla="*/ 2688 w 3984"/>
                <a:gd name="T39" fmla="*/ 1472 h 1640"/>
                <a:gd name="T40" fmla="*/ 2880 w 3984"/>
                <a:gd name="T41" fmla="*/ 1328 h 1640"/>
                <a:gd name="T42" fmla="*/ 2976 w 3984"/>
                <a:gd name="T43" fmla="*/ 1232 h 1640"/>
                <a:gd name="T44" fmla="*/ 3072 w 3984"/>
                <a:gd name="T45" fmla="*/ 1232 h 1640"/>
                <a:gd name="T46" fmla="*/ 3216 w 3984"/>
                <a:gd name="T47" fmla="*/ 1328 h 1640"/>
                <a:gd name="T48" fmla="*/ 3408 w 3984"/>
                <a:gd name="T49" fmla="*/ 1520 h 1640"/>
                <a:gd name="T50" fmla="*/ 3504 w 3984"/>
                <a:gd name="T51" fmla="*/ 1568 h 1640"/>
                <a:gd name="T52" fmla="*/ 3648 w 3984"/>
                <a:gd name="T53" fmla="*/ 1472 h 1640"/>
                <a:gd name="T54" fmla="*/ 3744 w 3984"/>
                <a:gd name="T55" fmla="*/ 1328 h 1640"/>
                <a:gd name="T56" fmla="*/ 3984 w 3984"/>
                <a:gd name="T57" fmla="*/ 1232 h 1640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60000 65536"/>
                <a:gd name="T64" fmla="*/ 0 60000 65536"/>
                <a:gd name="T65" fmla="*/ 0 60000 65536"/>
                <a:gd name="T66" fmla="*/ 0 60000 65536"/>
                <a:gd name="T67" fmla="*/ 0 60000 65536"/>
                <a:gd name="T68" fmla="*/ 0 60000 65536"/>
                <a:gd name="T69" fmla="*/ 0 60000 65536"/>
                <a:gd name="T70" fmla="*/ 0 60000 65536"/>
                <a:gd name="T71" fmla="*/ 0 60000 65536"/>
                <a:gd name="T72" fmla="*/ 0 60000 65536"/>
                <a:gd name="T73" fmla="*/ 0 60000 65536"/>
                <a:gd name="T74" fmla="*/ 0 60000 65536"/>
                <a:gd name="T75" fmla="*/ 0 60000 65536"/>
                <a:gd name="T76" fmla="*/ 0 60000 65536"/>
                <a:gd name="T77" fmla="*/ 0 60000 65536"/>
                <a:gd name="T78" fmla="*/ 0 60000 65536"/>
                <a:gd name="T79" fmla="*/ 0 60000 65536"/>
                <a:gd name="T80" fmla="*/ 0 60000 65536"/>
                <a:gd name="T81" fmla="*/ 0 60000 65536"/>
                <a:gd name="T82" fmla="*/ 0 60000 65536"/>
                <a:gd name="T83" fmla="*/ 0 60000 65536"/>
                <a:gd name="T84" fmla="*/ 0 60000 65536"/>
                <a:gd name="T85" fmla="*/ 0 60000 65536"/>
                <a:gd name="T86" fmla="*/ 0 60000 65536"/>
                <a:gd name="T87" fmla="*/ 0 w 3984"/>
                <a:gd name="T88" fmla="*/ 0 h 1640"/>
                <a:gd name="T89" fmla="*/ 3984 w 3984"/>
                <a:gd name="T90" fmla="*/ 1640 h 1640"/>
              </a:gdLst>
              <a:ahLst/>
              <a:cxnLst>
                <a:cxn ang="T58">
                  <a:pos x="T0" y="T1"/>
                </a:cxn>
                <a:cxn ang="T59">
                  <a:pos x="T2" y="T3"/>
                </a:cxn>
                <a:cxn ang="T60">
                  <a:pos x="T4" y="T5"/>
                </a:cxn>
                <a:cxn ang="T61">
                  <a:pos x="T6" y="T7"/>
                </a:cxn>
                <a:cxn ang="T62">
                  <a:pos x="T8" y="T9"/>
                </a:cxn>
                <a:cxn ang="T63">
                  <a:pos x="T10" y="T11"/>
                </a:cxn>
                <a:cxn ang="T64">
                  <a:pos x="T12" y="T13"/>
                </a:cxn>
                <a:cxn ang="T65">
                  <a:pos x="T14" y="T15"/>
                </a:cxn>
                <a:cxn ang="T66">
                  <a:pos x="T16" y="T17"/>
                </a:cxn>
                <a:cxn ang="T67">
                  <a:pos x="T18" y="T19"/>
                </a:cxn>
                <a:cxn ang="T68">
                  <a:pos x="T20" y="T21"/>
                </a:cxn>
                <a:cxn ang="T69">
                  <a:pos x="T22" y="T23"/>
                </a:cxn>
                <a:cxn ang="T70">
                  <a:pos x="T24" y="T25"/>
                </a:cxn>
                <a:cxn ang="T71">
                  <a:pos x="T26" y="T27"/>
                </a:cxn>
                <a:cxn ang="T72">
                  <a:pos x="T28" y="T29"/>
                </a:cxn>
                <a:cxn ang="T73">
                  <a:pos x="T30" y="T31"/>
                </a:cxn>
                <a:cxn ang="T74">
                  <a:pos x="T32" y="T33"/>
                </a:cxn>
                <a:cxn ang="T75">
                  <a:pos x="T34" y="T35"/>
                </a:cxn>
                <a:cxn ang="T76">
                  <a:pos x="T36" y="T37"/>
                </a:cxn>
                <a:cxn ang="T77">
                  <a:pos x="T38" y="T39"/>
                </a:cxn>
                <a:cxn ang="T78">
                  <a:pos x="T40" y="T41"/>
                </a:cxn>
                <a:cxn ang="T79">
                  <a:pos x="T42" y="T43"/>
                </a:cxn>
                <a:cxn ang="T80">
                  <a:pos x="T44" y="T45"/>
                </a:cxn>
                <a:cxn ang="T81">
                  <a:pos x="T46" y="T47"/>
                </a:cxn>
                <a:cxn ang="T82">
                  <a:pos x="T48" y="T49"/>
                </a:cxn>
                <a:cxn ang="T83">
                  <a:pos x="T50" y="T51"/>
                </a:cxn>
                <a:cxn ang="T84">
                  <a:pos x="T52" y="T53"/>
                </a:cxn>
                <a:cxn ang="T85">
                  <a:pos x="T54" y="T55"/>
                </a:cxn>
                <a:cxn ang="T86">
                  <a:pos x="T56" y="T57"/>
                </a:cxn>
              </a:cxnLst>
              <a:rect l="T87" t="T88" r="T89" b="T90"/>
              <a:pathLst>
                <a:path w="3984" h="1640">
                  <a:moveTo>
                    <a:pt x="0" y="464"/>
                  </a:moveTo>
                  <a:cubicBezTo>
                    <a:pt x="84" y="444"/>
                    <a:pt x="168" y="424"/>
                    <a:pt x="240" y="368"/>
                  </a:cubicBezTo>
                  <a:cubicBezTo>
                    <a:pt x="312" y="312"/>
                    <a:pt x="392" y="176"/>
                    <a:pt x="432" y="128"/>
                  </a:cubicBezTo>
                  <a:cubicBezTo>
                    <a:pt x="472" y="80"/>
                    <a:pt x="464" y="80"/>
                    <a:pt x="480" y="80"/>
                  </a:cubicBezTo>
                  <a:cubicBezTo>
                    <a:pt x="496" y="80"/>
                    <a:pt x="512" y="96"/>
                    <a:pt x="528" y="128"/>
                  </a:cubicBezTo>
                  <a:cubicBezTo>
                    <a:pt x="544" y="160"/>
                    <a:pt x="552" y="224"/>
                    <a:pt x="576" y="272"/>
                  </a:cubicBezTo>
                  <a:cubicBezTo>
                    <a:pt x="600" y="320"/>
                    <a:pt x="648" y="384"/>
                    <a:pt x="672" y="416"/>
                  </a:cubicBezTo>
                  <a:cubicBezTo>
                    <a:pt x="696" y="448"/>
                    <a:pt x="704" y="464"/>
                    <a:pt x="720" y="464"/>
                  </a:cubicBezTo>
                  <a:cubicBezTo>
                    <a:pt x="736" y="464"/>
                    <a:pt x="744" y="456"/>
                    <a:pt x="768" y="416"/>
                  </a:cubicBezTo>
                  <a:cubicBezTo>
                    <a:pt x="792" y="376"/>
                    <a:pt x="832" y="280"/>
                    <a:pt x="864" y="224"/>
                  </a:cubicBezTo>
                  <a:cubicBezTo>
                    <a:pt x="896" y="168"/>
                    <a:pt x="912" y="80"/>
                    <a:pt x="960" y="80"/>
                  </a:cubicBezTo>
                  <a:cubicBezTo>
                    <a:pt x="1008" y="80"/>
                    <a:pt x="1048" y="0"/>
                    <a:pt x="1152" y="224"/>
                  </a:cubicBezTo>
                  <a:cubicBezTo>
                    <a:pt x="1256" y="448"/>
                    <a:pt x="1496" y="1208"/>
                    <a:pt x="1584" y="1424"/>
                  </a:cubicBezTo>
                  <a:cubicBezTo>
                    <a:pt x="1672" y="1640"/>
                    <a:pt x="1624" y="1536"/>
                    <a:pt x="1680" y="1520"/>
                  </a:cubicBezTo>
                  <a:cubicBezTo>
                    <a:pt x="1736" y="1504"/>
                    <a:pt x="1856" y="1376"/>
                    <a:pt x="1920" y="1328"/>
                  </a:cubicBezTo>
                  <a:cubicBezTo>
                    <a:pt x="1984" y="1280"/>
                    <a:pt x="2016" y="1240"/>
                    <a:pt x="2064" y="1232"/>
                  </a:cubicBezTo>
                  <a:cubicBezTo>
                    <a:pt x="2112" y="1224"/>
                    <a:pt x="2144" y="1232"/>
                    <a:pt x="2208" y="1280"/>
                  </a:cubicBezTo>
                  <a:cubicBezTo>
                    <a:pt x="2272" y="1328"/>
                    <a:pt x="2400" y="1472"/>
                    <a:pt x="2448" y="1520"/>
                  </a:cubicBezTo>
                  <a:cubicBezTo>
                    <a:pt x="2496" y="1568"/>
                    <a:pt x="2456" y="1576"/>
                    <a:pt x="2496" y="1568"/>
                  </a:cubicBezTo>
                  <a:cubicBezTo>
                    <a:pt x="2536" y="1560"/>
                    <a:pt x="2624" y="1512"/>
                    <a:pt x="2688" y="1472"/>
                  </a:cubicBezTo>
                  <a:cubicBezTo>
                    <a:pt x="2752" y="1432"/>
                    <a:pt x="2832" y="1368"/>
                    <a:pt x="2880" y="1328"/>
                  </a:cubicBezTo>
                  <a:cubicBezTo>
                    <a:pt x="2928" y="1288"/>
                    <a:pt x="2944" y="1248"/>
                    <a:pt x="2976" y="1232"/>
                  </a:cubicBezTo>
                  <a:cubicBezTo>
                    <a:pt x="3008" y="1216"/>
                    <a:pt x="3032" y="1216"/>
                    <a:pt x="3072" y="1232"/>
                  </a:cubicBezTo>
                  <a:cubicBezTo>
                    <a:pt x="3112" y="1248"/>
                    <a:pt x="3160" y="1280"/>
                    <a:pt x="3216" y="1328"/>
                  </a:cubicBezTo>
                  <a:cubicBezTo>
                    <a:pt x="3272" y="1376"/>
                    <a:pt x="3360" y="1480"/>
                    <a:pt x="3408" y="1520"/>
                  </a:cubicBezTo>
                  <a:cubicBezTo>
                    <a:pt x="3456" y="1560"/>
                    <a:pt x="3464" y="1576"/>
                    <a:pt x="3504" y="1568"/>
                  </a:cubicBezTo>
                  <a:cubicBezTo>
                    <a:pt x="3544" y="1560"/>
                    <a:pt x="3608" y="1512"/>
                    <a:pt x="3648" y="1472"/>
                  </a:cubicBezTo>
                  <a:cubicBezTo>
                    <a:pt x="3688" y="1432"/>
                    <a:pt x="3688" y="1368"/>
                    <a:pt x="3744" y="1328"/>
                  </a:cubicBezTo>
                  <a:cubicBezTo>
                    <a:pt x="3800" y="1288"/>
                    <a:pt x="3944" y="1248"/>
                    <a:pt x="3984" y="1232"/>
                  </a:cubicBezTo>
                </a:path>
              </a:pathLst>
            </a:custGeom>
            <a:noFill/>
            <a:ln w="38100" cap="sq" cmpd="sng">
              <a:solidFill>
                <a:srgbClr val="0000FF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8" name="Line 44"/>
            <p:cNvSpPr>
              <a:spLocks noChangeShapeType="1"/>
            </p:cNvSpPr>
            <p:nvPr/>
          </p:nvSpPr>
          <p:spPr bwMode="auto">
            <a:xfrm>
              <a:off x="3456" y="2736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19" name="Line 45"/>
            <p:cNvSpPr>
              <a:spLocks noChangeShapeType="1"/>
            </p:cNvSpPr>
            <p:nvPr/>
          </p:nvSpPr>
          <p:spPr bwMode="auto">
            <a:xfrm>
              <a:off x="345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0" name="Line 46"/>
            <p:cNvSpPr>
              <a:spLocks noChangeShapeType="1"/>
            </p:cNvSpPr>
            <p:nvPr/>
          </p:nvSpPr>
          <p:spPr bwMode="auto">
            <a:xfrm>
              <a:off x="355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1" name="Line 47"/>
            <p:cNvSpPr>
              <a:spLocks noChangeShapeType="1"/>
            </p:cNvSpPr>
            <p:nvPr/>
          </p:nvSpPr>
          <p:spPr bwMode="auto">
            <a:xfrm>
              <a:off x="364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2" name="Line 48"/>
            <p:cNvSpPr>
              <a:spLocks noChangeShapeType="1"/>
            </p:cNvSpPr>
            <p:nvPr/>
          </p:nvSpPr>
          <p:spPr bwMode="auto">
            <a:xfrm>
              <a:off x="374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3" name="Line 49"/>
            <p:cNvSpPr>
              <a:spLocks noChangeShapeType="1"/>
            </p:cNvSpPr>
            <p:nvPr/>
          </p:nvSpPr>
          <p:spPr bwMode="auto">
            <a:xfrm>
              <a:off x="384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4" name="Line 50"/>
            <p:cNvSpPr>
              <a:spLocks noChangeShapeType="1"/>
            </p:cNvSpPr>
            <p:nvPr/>
          </p:nvSpPr>
          <p:spPr bwMode="auto">
            <a:xfrm>
              <a:off x="393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5" name="Line 51"/>
            <p:cNvSpPr>
              <a:spLocks noChangeShapeType="1"/>
            </p:cNvSpPr>
            <p:nvPr/>
          </p:nvSpPr>
          <p:spPr bwMode="auto">
            <a:xfrm>
              <a:off x="403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6" name="Line 52"/>
            <p:cNvSpPr>
              <a:spLocks noChangeShapeType="1"/>
            </p:cNvSpPr>
            <p:nvPr/>
          </p:nvSpPr>
          <p:spPr bwMode="auto">
            <a:xfrm>
              <a:off x="412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7" name="Line 53"/>
            <p:cNvSpPr>
              <a:spLocks noChangeShapeType="1"/>
            </p:cNvSpPr>
            <p:nvPr/>
          </p:nvSpPr>
          <p:spPr bwMode="auto">
            <a:xfrm>
              <a:off x="422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8" name="Line 54"/>
            <p:cNvSpPr>
              <a:spLocks noChangeShapeType="1"/>
            </p:cNvSpPr>
            <p:nvPr/>
          </p:nvSpPr>
          <p:spPr bwMode="auto">
            <a:xfrm>
              <a:off x="432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29" name="Line 55"/>
            <p:cNvSpPr>
              <a:spLocks noChangeShapeType="1"/>
            </p:cNvSpPr>
            <p:nvPr/>
          </p:nvSpPr>
          <p:spPr bwMode="auto">
            <a:xfrm>
              <a:off x="441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0" name="Line 56"/>
            <p:cNvSpPr>
              <a:spLocks noChangeShapeType="1"/>
            </p:cNvSpPr>
            <p:nvPr/>
          </p:nvSpPr>
          <p:spPr bwMode="auto">
            <a:xfrm>
              <a:off x="4128" y="2736"/>
              <a:ext cx="1104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1" name="Line 57"/>
            <p:cNvSpPr>
              <a:spLocks noChangeShapeType="1"/>
            </p:cNvSpPr>
            <p:nvPr/>
          </p:nvSpPr>
          <p:spPr bwMode="auto">
            <a:xfrm>
              <a:off x="412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2" name="Line 58"/>
            <p:cNvSpPr>
              <a:spLocks noChangeShapeType="1"/>
            </p:cNvSpPr>
            <p:nvPr/>
          </p:nvSpPr>
          <p:spPr bwMode="auto">
            <a:xfrm>
              <a:off x="422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3" name="Line 59"/>
            <p:cNvSpPr>
              <a:spLocks noChangeShapeType="1"/>
            </p:cNvSpPr>
            <p:nvPr/>
          </p:nvSpPr>
          <p:spPr bwMode="auto">
            <a:xfrm>
              <a:off x="432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4" name="Line 60"/>
            <p:cNvSpPr>
              <a:spLocks noChangeShapeType="1"/>
            </p:cNvSpPr>
            <p:nvPr/>
          </p:nvSpPr>
          <p:spPr bwMode="auto">
            <a:xfrm>
              <a:off x="441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5" name="Line 61"/>
            <p:cNvSpPr>
              <a:spLocks noChangeShapeType="1"/>
            </p:cNvSpPr>
            <p:nvPr/>
          </p:nvSpPr>
          <p:spPr bwMode="auto">
            <a:xfrm>
              <a:off x="451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6" name="Line 62"/>
            <p:cNvSpPr>
              <a:spLocks noChangeShapeType="1"/>
            </p:cNvSpPr>
            <p:nvPr/>
          </p:nvSpPr>
          <p:spPr bwMode="auto">
            <a:xfrm>
              <a:off x="460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7" name="Line 63"/>
            <p:cNvSpPr>
              <a:spLocks noChangeShapeType="1"/>
            </p:cNvSpPr>
            <p:nvPr/>
          </p:nvSpPr>
          <p:spPr bwMode="auto">
            <a:xfrm>
              <a:off x="4704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8" name="Line 64"/>
            <p:cNvSpPr>
              <a:spLocks noChangeShapeType="1"/>
            </p:cNvSpPr>
            <p:nvPr/>
          </p:nvSpPr>
          <p:spPr bwMode="auto">
            <a:xfrm>
              <a:off x="4800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39" name="Line 65"/>
            <p:cNvSpPr>
              <a:spLocks noChangeShapeType="1"/>
            </p:cNvSpPr>
            <p:nvPr/>
          </p:nvSpPr>
          <p:spPr bwMode="auto">
            <a:xfrm>
              <a:off x="4896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0" name="Line 66"/>
            <p:cNvSpPr>
              <a:spLocks noChangeShapeType="1"/>
            </p:cNvSpPr>
            <p:nvPr/>
          </p:nvSpPr>
          <p:spPr bwMode="auto">
            <a:xfrm>
              <a:off x="4992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1" name="Line 67"/>
            <p:cNvSpPr>
              <a:spLocks noChangeShapeType="1"/>
            </p:cNvSpPr>
            <p:nvPr/>
          </p:nvSpPr>
          <p:spPr bwMode="auto">
            <a:xfrm>
              <a:off x="5088" y="2592"/>
              <a:ext cx="144" cy="144"/>
            </a:xfrm>
            <a:prstGeom prst="line">
              <a:avLst/>
            </a:prstGeom>
            <a:noFill/>
            <a:ln w="38100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2" name="Line 68"/>
            <p:cNvSpPr>
              <a:spLocks noChangeShapeType="1"/>
            </p:cNvSpPr>
            <p:nvPr/>
          </p:nvSpPr>
          <p:spPr bwMode="auto">
            <a:xfrm>
              <a:off x="2256" y="168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3" name="Line 69"/>
            <p:cNvSpPr>
              <a:spLocks noChangeShapeType="1"/>
            </p:cNvSpPr>
            <p:nvPr/>
          </p:nvSpPr>
          <p:spPr bwMode="auto">
            <a:xfrm flipV="1">
              <a:off x="2688" y="1680"/>
              <a:ext cx="0" cy="13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4" name="Line 70"/>
            <p:cNvSpPr>
              <a:spLocks noChangeShapeType="1"/>
            </p:cNvSpPr>
            <p:nvPr/>
          </p:nvSpPr>
          <p:spPr bwMode="auto">
            <a:xfrm flipH="1">
              <a:off x="1056" y="2736"/>
              <a:ext cx="19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8745" name="Object 71"/>
            <p:cNvGraphicFramePr>
              <a:graphicFrameLocks noChangeAspect="1"/>
            </p:cNvGraphicFramePr>
            <p:nvPr/>
          </p:nvGraphicFramePr>
          <p:xfrm>
            <a:off x="2064" y="3072"/>
            <a:ext cx="299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2" name="Equation" r:id="rId3" imgW="228600" imgH="241300" progId="Equation.3">
                    <p:embed/>
                  </p:oleObj>
                </mc:Choice>
                <mc:Fallback>
                  <p:oleObj name="Equation" r:id="rId3" imgW="228600" imgH="241300" progId="Equation.3">
                    <p:embed/>
                    <p:pic>
                      <p:nvPicPr>
                        <p:cNvPr id="0" name="Object 7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064" y="3072"/>
                          <a:ext cx="299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46" name="Object 72"/>
            <p:cNvGraphicFramePr>
              <a:graphicFrameLocks noChangeAspect="1"/>
            </p:cNvGraphicFramePr>
            <p:nvPr/>
          </p:nvGraphicFramePr>
          <p:xfrm>
            <a:off x="2589" y="3080"/>
            <a:ext cx="282" cy="3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3" name="Equation" r:id="rId5" imgW="215900" imgH="228600" progId="Equation.3">
                    <p:embed/>
                  </p:oleObj>
                </mc:Choice>
                <mc:Fallback>
                  <p:oleObj name="Equation" r:id="rId5" imgW="215900" imgH="228600" progId="Equation.3">
                    <p:embed/>
                    <p:pic>
                      <p:nvPicPr>
                        <p:cNvPr id="0" name="Object 7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89" y="3080"/>
                          <a:ext cx="282" cy="3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8747" name="Line 73"/>
            <p:cNvSpPr>
              <a:spLocks noChangeShapeType="1"/>
            </p:cNvSpPr>
            <p:nvPr/>
          </p:nvSpPr>
          <p:spPr bwMode="auto">
            <a:xfrm>
              <a:off x="1152" y="2400"/>
              <a:ext cx="11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8" name="Line 74"/>
            <p:cNvSpPr>
              <a:spLocks noChangeShapeType="1"/>
            </p:cNvSpPr>
            <p:nvPr/>
          </p:nvSpPr>
          <p:spPr bwMode="auto">
            <a:xfrm>
              <a:off x="2688" y="2400"/>
              <a:ext cx="2448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49" name="Line 75"/>
            <p:cNvSpPr>
              <a:spLocks noChangeShapeType="1"/>
            </p:cNvSpPr>
            <p:nvPr/>
          </p:nvSpPr>
          <p:spPr bwMode="auto">
            <a:xfrm>
              <a:off x="2256" y="340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0" name="Line 76"/>
            <p:cNvSpPr>
              <a:spLocks noChangeShapeType="1"/>
            </p:cNvSpPr>
            <p:nvPr/>
          </p:nvSpPr>
          <p:spPr bwMode="auto">
            <a:xfrm>
              <a:off x="2688" y="3408"/>
              <a:ext cx="0" cy="192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751" name="Line 77"/>
            <p:cNvSpPr>
              <a:spLocks noChangeShapeType="1"/>
            </p:cNvSpPr>
            <p:nvPr/>
          </p:nvSpPr>
          <p:spPr bwMode="auto">
            <a:xfrm>
              <a:off x="2256" y="3504"/>
              <a:ext cx="432" cy="0"/>
            </a:xfrm>
            <a:prstGeom prst="line">
              <a:avLst/>
            </a:prstGeom>
            <a:noFill/>
            <a:ln w="28575" cap="sq">
              <a:solidFill>
                <a:schemeClr val="tx1"/>
              </a:solidFill>
              <a:round/>
              <a:headEnd type="triangl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aphicFrame>
          <p:nvGraphicFramePr>
            <p:cNvPr id="28752" name="Object 78"/>
            <p:cNvGraphicFramePr>
              <a:graphicFrameLocks noChangeAspect="1"/>
            </p:cNvGraphicFramePr>
            <p:nvPr/>
          </p:nvGraphicFramePr>
          <p:xfrm>
            <a:off x="5070" y="3122"/>
            <a:ext cx="216" cy="2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4" name="Equation" r:id="rId7" imgW="165100" imgH="165100" progId="Equation.3">
                    <p:embed/>
                  </p:oleObj>
                </mc:Choice>
                <mc:Fallback>
                  <p:oleObj name="Equation" r:id="rId7" imgW="165100" imgH="165100" progId="Equation.3">
                    <p:embed/>
                    <p:pic>
                      <p:nvPicPr>
                        <p:cNvPr id="0" name="Object 7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070" y="3122"/>
                          <a:ext cx="216" cy="2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3" name="Object 79"/>
            <p:cNvGraphicFramePr>
              <a:graphicFrameLocks noChangeAspect="1"/>
            </p:cNvGraphicFramePr>
            <p:nvPr/>
          </p:nvGraphicFramePr>
          <p:xfrm>
            <a:off x="816" y="2599"/>
            <a:ext cx="216" cy="2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5" name="Equation" r:id="rId9" imgW="165100" imgH="228600" progId="Equation.3">
                    <p:embed/>
                  </p:oleObj>
                </mc:Choice>
                <mc:Fallback>
                  <p:oleObj name="Equation" r:id="rId9" imgW="165100" imgH="228600" progId="Equation.3">
                    <p:embed/>
                    <p:pic>
                      <p:nvPicPr>
                        <p:cNvPr id="0" name="Object 7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816" y="2599"/>
                          <a:ext cx="216" cy="299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4" name="Object 80"/>
            <p:cNvGraphicFramePr>
              <a:graphicFrameLocks noChangeAspect="1"/>
            </p:cNvGraphicFramePr>
            <p:nvPr/>
          </p:nvGraphicFramePr>
          <p:xfrm>
            <a:off x="635" y="1853"/>
            <a:ext cx="4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6" name="Equation" r:id="rId11" imgW="368300" imgH="241300" progId="Equation.3">
                    <p:embed/>
                  </p:oleObj>
                </mc:Choice>
                <mc:Fallback>
                  <p:oleObj name="Equation" r:id="rId11" imgW="368300" imgH="241300" progId="Equation.3">
                    <p:embed/>
                    <p:pic>
                      <p:nvPicPr>
                        <p:cNvPr id="0" name="Object 8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35" y="1853"/>
                          <a:ext cx="48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5" name="Object 81"/>
            <p:cNvGraphicFramePr>
              <a:graphicFrameLocks noChangeAspect="1"/>
            </p:cNvGraphicFramePr>
            <p:nvPr/>
          </p:nvGraphicFramePr>
          <p:xfrm>
            <a:off x="670" y="1392"/>
            <a:ext cx="482" cy="31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7" name="Equation" r:id="rId13" imgW="368300" imgH="241300" progId="Equation.3">
                    <p:embed/>
                  </p:oleObj>
                </mc:Choice>
                <mc:Fallback>
                  <p:oleObj name="Equation" r:id="rId13" imgW="368300" imgH="241300" progId="Equation.3">
                    <p:embed/>
                    <p:pic>
                      <p:nvPicPr>
                        <p:cNvPr id="0" name="Object 8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670" y="1392"/>
                          <a:ext cx="482" cy="31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6" name="Object 82"/>
            <p:cNvGraphicFramePr>
              <a:graphicFrameLocks noChangeAspect="1"/>
            </p:cNvGraphicFramePr>
            <p:nvPr/>
          </p:nvGraphicFramePr>
          <p:xfrm>
            <a:off x="1203" y="1011"/>
            <a:ext cx="764" cy="3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8" name="Equation" r:id="rId15" imgW="584200" imgH="254000" progId="Equation.3">
                    <p:embed/>
                  </p:oleObj>
                </mc:Choice>
                <mc:Fallback>
                  <p:oleObj name="Equation" r:id="rId15" imgW="584200" imgH="254000" progId="Equation.3">
                    <p:embed/>
                    <p:pic>
                      <p:nvPicPr>
                        <p:cNvPr id="0" name="Object 8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03" y="1011"/>
                          <a:ext cx="764" cy="3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7" name="Object 83"/>
            <p:cNvGraphicFramePr>
              <a:graphicFrameLocks noChangeAspect="1"/>
            </p:cNvGraphicFramePr>
            <p:nvPr/>
          </p:nvGraphicFramePr>
          <p:xfrm>
            <a:off x="1248" y="2134"/>
            <a:ext cx="86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09" name="Equation" r:id="rId17" imgW="660400" imgH="203200" progId="Equation.3">
                    <p:embed/>
                  </p:oleObj>
                </mc:Choice>
                <mc:Fallback>
                  <p:oleObj name="Equation" r:id="rId17" imgW="660400" imgH="203200" progId="Equation.3">
                    <p:embed/>
                    <p:pic>
                      <p:nvPicPr>
                        <p:cNvPr id="0" name="Object 8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48" y="2134"/>
                          <a:ext cx="86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8" name="Object 84"/>
            <p:cNvGraphicFramePr>
              <a:graphicFrameLocks noChangeAspect="1"/>
            </p:cNvGraphicFramePr>
            <p:nvPr/>
          </p:nvGraphicFramePr>
          <p:xfrm>
            <a:off x="3289" y="2134"/>
            <a:ext cx="814" cy="2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0" name="Equation" r:id="rId19" imgW="622300" imgH="203200" progId="Equation.3">
                    <p:embed/>
                  </p:oleObj>
                </mc:Choice>
                <mc:Fallback>
                  <p:oleObj name="Equation" r:id="rId19" imgW="622300" imgH="203200" progId="Equation.3">
                    <p:embed/>
                    <p:pic>
                      <p:nvPicPr>
                        <p:cNvPr id="0" name="Object 8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89" y="2134"/>
                          <a:ext cx="814" cy="2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28759" name="Object 85"/>
            <p:cNvGraphicFramePr>
              <a:graphicFrameLocks noChangeAspect="1"/>
            </p:cNvGraphicFramePr>
            <p:nvPr/>
          </p:nvGraphicFramePr>
          <p:xfrm>
            <a:off x="1825" y="3616"/>
            <a:ext cx="1055" cy="23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8911" name="Equation" r:id="rId21" imgW="913765" imgH="177800" progId="Equation.DSMT4">
                    <p:embed/>
                  </p:oleObj>
                </mc:Choice>
                <mc:Fallback>
                  <p:oleObj name="Equation" r:id="rId21" imgW="913765" imgH="177800" progId="Equation.DSMT4">
                    <p:embed/>
                    <p:pic>
                      <p:nvPicPr>
                        <p:cNvPr id="0" name="Object 8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825" y="3616"/>
                          <a:ext cx="1055" cy="23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87" name="Rectangle 3"/>
          <p:cNvSpPr txBox="1">
            <a:spLocks noChangeArrowheads="1"/>
          </p:cNvSpPr>
          <p:nvPr/>
        </p:nvSpPr>
        <p:spPr bwMode="auto">
          <a:xfrm>
            <a:off x="4849813" y="4164013"/>
            <a:ext cx="7518400" cy="1833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-passband edge frequency</a:t>
            </a:r>
          </a:p>
          <a:p>
            <a:pPr eaLnBrk="1" hangingPunct="1"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-stopband edge frequency</a:t>
            </a:r>
          </a:p>
          <a:p>
            <a:pPr eaLnBrk="1" hangingPunct="1"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 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-peak ripple value in the passband</a:t>
            </a:r>
          </a:p>
          <a:p>
            <a:pPr eaLnBrk="1" hangingPunct="1"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-peak ripple value in the stopband</a:t>
            </a:r>
          </a:p>
        </p:txBody>
      </p:sp>
      <p:sp>
        <p:nvSpPr>
          <p:cNvPr id="28676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Analog Lowpass Filter Specifications</a:t>
            </a:r>
          </a:p>
        </p:txBody>
      </p:sp>
    </p:spTree>
  </p:cSld>
  <p:clrMapOvr>
    <a:masterClrMapping/>
  </p:clrMapOvr>
  <p:transition>
    <p:fade thruBlk="1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 build="p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Fig5_14"/>
          <p:cNvPicPr>
            <a:picLocks noChangeAspect="1" noChangeArrowheads="1"/>
          </p:cNvPicPr>
          <p:nvPr/>
        </p:nvPicPr>
        <p:blipFill>
          <a:blip r:embed="rId3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400" y="1340768"/>
            <a:ext cx="7294563" cy="43424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8255000" y="1898650"/>
            <a:ext cx="3316288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</a:rPr>
              <a:t>Transtion ratio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or</a:t>
            </a:r>
            <a:r>
              <a:rPr kumimoji="1" lang="en-US" altLang="zh-CN" sz="2800" b="1"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</a:rPr>
              <a:t>selectivity parameter: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7875588" y="3824288"/>
            <a:ext cx="4368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i="1">
                <a:solidFill>
                  <a:srgbClr val="7030A0"/>
                </a:solidFill>
                <a:latin typeface="Times New Roman" panose="02020603050405020304" pitchFamily="18" charset="0"/>
              </a:rPr>
              <a:t>Discrimination parameter:</a:t>
            </a:r>
          </a:p>
        </p:txBody>
      </p:sp>
      <p:sp>
        <p:nvSpPr>
          <p:cNvPr id="30725" name="标题 2"/>
          <p:cNvSpPr txBox="1"/>
          <p:nvPr/>
        </p:nvSpPr>
        <p:spPr bwMode="auto">
          <a:xfrm>
            <a:off x="-2413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Normalized magnitude specifications for an analog lowpass filter</a:t>
            </a:r>
          </a:p>
        </p:txBody>
      </p:sp>
      <p:graphicFrame>
        <p:nvGraphicFramePr>
          <p:cNvPr id="30726" name="对象 1"/>
          <p:cNvGraphicFramePr>
            <a:graphicFrameLocks noChangeAspect="1"/>
          </p:cNvGraphicFramePr>
          <p:nvPr/>
        </p:nvGraphicFramePr>
        <p:xfrm>
          <a:off x="8802688" y="3111500"/>
          <a:ext cx="18669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7" name="Equation" r:id="rId4" imgW="44805600" imgH="12801600" progId="Equation.DSMT4">
                  <p:embed/>
                </p:oleObj>
              </mc:Choice>
              <mc:Fallback>
                <p:oleObj name="Equation" r:id="rId4" imgW="44805600" imgH="12801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02688" y="3111500"/>
                        <a:ext cx="18669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27" name="对象 2"/>
          <p:cNvGraphicFramePr>
            <a:graphicFrameLocks noChangeAspect="1"/>
          </p:cNvGraphicFramePr>
          <p:nvPr/>
        </p:nvGraphicFramePr>
        <p:xfrm>
          <a:off x="8688388" y="4508500"/>
          <a:ext cx="24511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38" name="Equation" r:id="rId6" imgW="58826400" imgH="14935200" progId="Equation.DSMT4">
                  <p:embed/>
                </p:oleObj>
              </mc:Choice>
              <mc:Fallback>
                <p:oleObj name="Equation" r:id="rId6" imgW="58826400" imgH="14935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8388" y="4508500"/>
                        <a:ext cx="24511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07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07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7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3" grpId="0"/>
      <p:bldP spid="3072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412875"/>
            <a:ext cx="10666412" cy="3476625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passband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defined by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0  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              1-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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|H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)| 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1+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||  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    </a:t>
            </a: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the 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stopband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defined by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  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|H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)|  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, 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  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   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Peak passband ripple </a:t>
            </a:r>
          </a:p>
          <a:p>
            <a:pPr eaLnBrk="1" hangingPunct="1">
              <a:defRPr/>
            </a:pP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Minimum </a:t>
            </a:r>
            <a:r>
              <a:rPr lang="en-US" altLang="zh-CN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stopband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attenuation</a:t>
            </a:r>
            <a:endParaRPr lang="en-US" altLang="zh-CN" sz="3200" dirty="0">
              <a:latin typeface="Times New Roman" panose="02020603050405020304" pitchFamily="18" charset="0"/>
              <a:cs typeface="Times New Roman" panose="02020603050405020304" pitchFamily="18" charset="0"/>
              <a:sym typeface="Symbol" panose="05050102010706020507" pitchFamily="18" charset="2"/>
            </a:endParaRPr>
          </a:p>
        </p:txBody>
      </p:sp>
      <p:graphicFrame>
        <p:nvGraphicFramePr>
          <p:cNvPr id="31747" name="对象 1"/>
          <p:cNvGraphicFramePr>
            <a:graphicFrameLocks noChangeAspect="1"/>
          </p:cNvGraphicFramePr>
          <p:nvPr/>
        </p:nvGraphicFramePr>
        <p:xfrm>
          <a:off x="3719513" y="4437063"/>
          <a:ext cx="422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6" name="Equation" r:id="rId4" imgW="4229100" imgH="533400" progId="Equation.DSMT4">
                  <p:embed/>
                </p:oleObj>
              </mc:Choice>
              <mc:Fallback>
                <p:oleObj name="Equation" r:id="rId4" imgW="4229100" imgH="533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4437063"/>
                        <a:ext cx="422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748" name="对象 3"/>
          <p:cNvGraphicFramePr>
            <a:graphicFrameLocks noChangeAspect="1"/>
          </p:cNvGraphicFramePr>
          <p:nvPr/>
        </p:nvGraphicFramePr>
        <p:xfrm>
          <a:off x="3214688" y="5589588"/>
          <a:ext cx="58420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7" name="Equation" r:id="rId6" imgW="5842000" imgH="482600" progId="Equation.DSMT4">
                  <p:embed/>
                </p:oleObj>
              </mc:Choice>
              <mc:Fallback>
                <p:oleObj name="Equation" r:id="rId6" imgW="58420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4688" y="5589588"/>
                        <a:ext cx="58420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43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763588" y="1557338"/>
            <a:ext cx="10440987" cy="45259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Objective</a:t>
            </a:r>
            <a:r>
              <a:rPr lang="zh-CN" altLang="en-US" sz="3200" dirty="0">
                <a:latin typeface="Times New Roman" panose="02020603050405020304" pitchFamily="18" charset="0"/>
              </a:rPr>
              <a:t>：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marL="361950" indent="0" algn="just" eaLnBrk="1" hangingPunct="1">
              <a:lnSpc>
                <a:spcPct val="90000"/>
              </a:lnSpc>
              <a:buFontTx/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Determination</a:t>
            </a:r>
            <a:r>
              <a:rPr lang="en-US" altLang="zh-CN" sz="3200" dirty="0">
                <a:latin typeface="Times New Roman" panose="02020603050405020304" pitchFamily="18" charset="0"/>
              </a:rPr>
              <a:t> of a </a:t>
            </a:r>
            <a:r>
              <a:rPr lang="en-US" altLang="zh-CN" sz="3200" dirty="0">
                <a:solidFill>
                  <a:srgbClr val="C00000"/>
                </a:solidFill>
                <a:latin typeface="Times New Roman" panose="02020603050405020304" pitchFamily="18" charset="0"/>
              </a:rPr>
              <a:t>realizable</a:t>
            </a:r>
            <a:r>
              <a:rPr lang="en-US" altLang="zh-CN" sz="3200" dirty="0">
                <a:latin typeface="Times New Roman" panose="02020603050405020304" pitchFamily="18" charset="0"/>
              </a:rPr>
              <a:t> transfer function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G(z)</a:t>
            </a:r>
            <a:r>
              <a:rPr lang="en-US" altLang="zh-CN" sz="3200" dirty="0">
                <a:latin typeface="Times New Roman" panose="02020603050405020304" pitchFamily="18" charset="0"/>
              </a:rPr>
              <a:t> approximating a given frequency response specification is an important step in the development of a digital filter.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1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If an IIR filter is desired, G(z) should be a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stable real rational</a:t>
            </a:r>
            <a:r>
              <a:rPr lang="en-US" altLang="zh-CN" sz="3200" dirty="0">
                <a:latin typeface="Times New Roman" panose="02020603050405020304" pitchFamily="18" charset="0"/>
              </a:rPr>
              <a:t> function.</a:t>
            </a:r>
          </a:p>
          <a:p>
            <a:pPr marL="0" indent="0" algn="just" eaLnBrk="1" hangingPunct="1">
              <a:lnSpc>
                <a:spcPct val="90000"/>
              </a:lnSpc>
              <a:buFontTx/>
              <a:buNone/>
              <a:defRPr/>
            </a:pPr>
            <a:endParaRPr lang="en-US" altLang="zh-CN" sz="1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Digital filter design is the process of deriving the transfer function G(z).</a:t>
            </a:r>
          </a:p>
        </p:txBody>
      </p:sp>
      <p:sp>
        <p:nvSpPr>
          <p:cNvPr id="1024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Filter Design Objective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61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0099" name="Object 3"/>
          <p:cNvGraphicFramePr>
            <a:graphicFrameLocks noChangeAspect="1"/>
          </p:cNvGraphicFramePr>
          <p:nvPr/>
        </p:nvGraphicFramePr>
        <p:xfrm>
          <a:off x="919163" y="1844675"/>
          <a:ext cx="10852150" cy="3686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765" name="Photo Editor 照片" r:id="rId3" imgW="5715000" imgH="2076450" progId="MSPhotoEd.3">
                  <p:embed/>
                </p:oleObj>
              </mc:Choice>
              <mc:Fallback>
                <p:oleObj name="Photo Editor 照片" r:id="rId3" imgW="5715000" imgH="2076450" progId="MSPhotoEd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36000" contrast="48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9163" y="1844675"/>
                        <a:ext cx="10852150" cy="3686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2771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Attenuation function or Loss function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00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1124" name="Object 4"/>
          <p:cNvGraphicFramePr>
            <a:graphicFrameLocks noChangeAspect="1"/>
          </p:cNvGraphicFramePr>
          <p:nvPr/>
        </p:nvGraphicFramePr>
        <p:xfrm>
          <a:off x="804863" y="1773238"/>
          <a:ext cx="10869612" cy="373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790" name="Photo Editor 照片" r:id="rId3" imgW="5686425" imgH="2381250" progId="MSPhotoEd.3">
                  <p:embed/>
                </p:oleObj>
              </mc:Choice>
              <mc:Fallback>
                <p:oleObj name="Photo Editor 照片" r:id="rId3" imgW="5686425" imgH="2381250" progId="MSPhotoEd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bright="-24000" contrast="24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4863" y="1773238"/>
                        <a:ext cx="10869612" cy="373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79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Transition ratio or Selectivity parameter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1664" y="1268414"/>
            <a:ext cx="10390086" cy="1730374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Butterworth Approximation</a:t>
            </a:r>
          </a:p>
          <a:p>
            <a:pPr eaLnBrk="1" hangingPunct="1"/>
            <a:r>
              <a:rPr kumimoji="1" lang="en-US" altLang="zh-CN" sz="3200" dirty="0">
                <a:latin typeface="Times New Roman" panose="02020603050405020304" pitchFamily="18" charset="0"/>
              </a:rPr>
              <a:t>The magnitude-square response of an </a:t>
            </a:r>
            <a:r>
              <a:rPr kumimoji="1" lang="en-US" altLang="zh-CN" sz="3200" i="1" dirty="0">
                <a:latin typeface="Times New Roman" panose="02020603050405020304" pitchFamily="18" charset="0"/>
              </a:rPr>
              <a:t>N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-</a:t>
            </a:r>
            <a:r>
              <a:rPr kumimoji="1" lang="en-US" altLang="zh-CN" sz="3200" dirty="0" err="1">
                <a:latin typeface="Times New Roman" panose="02020603050405020304" pitchFamily="18" charset="0"/>
              </a:rPr>
              <a:t>th</a:t>
            </a:r>
            <a:r>
              <a:rPr kumimoji="1" lang="en-US" altLang="zh-CN" sz="3200" dirty="0">
                <a:latin typeface="Times New Roman" panose="02020603050405020304" pitchFamily="18" charset="0"/>
              </a:rPr>
              <a:t> order analog lowpass Butterworth filter  is given by:</a:t>
            </a:r>
            <a:endParaRPr lang="en-US" altLang="zh-CN" dirty="0">
              <a:latin typeface="Times New Roman" panose="02020603050405020304" pitchFamily="18" charset="0"/>
            </a:endParaRPr>
          </a:p>
        </p:txBody>
      </p:sp>
      <p:sp>
        <p:nvSpPr>
          <p:cNvPr id="29702" name="Text Box 6"/>
          <p:cNvSpPr txBox="1">
            <a:spLocks noChangeArrowheads="1"/>
          </p:cNvSpPr>
          <p:nvPr/>
        </p:nvSpPr>
        <p:spPr bwMode="auto">
          <a:xfrm>
            <a:off x="1163935" y="4308475"/>
            <a:ext cx="972026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The Butterworth lowpass filter thus is said to have a </a:t>
            </a:r>
            <a:r>
              <a:rPr kumimoji="1"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maximally-flat magnitude at </a:t>
            </a:r>
            <a:r>
              <a:rPr kumimoji="1"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= 0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33796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Appendix A: Analog Filter Design</a:t>
            </a:r>
          </a:p>
        </p:txBody>
      </p:sp>
      <p:graphicFrame>
        <p:nvGraphicFramePr>
          <p:cNvPr id="34821" name="对象 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6384444"/>
              </p:ext>
            </p:extLst>
          </p:nvPr>
        </p:nvGraphicFramePr>
        <p:xfrm>
          <a:off x="3286894" y="3028284"/>
          <a:ext cx="4292600" cy="11506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16" name="Equation" r:id="rId3" imgW="4292600" imgH="1054100" progId="Equation.DSMT4">
                  <p:embed/>
                </p:oleObj>
              </mc:Choice>
              <mc:Fallback>
                <p:oleObj name="Equation" r:id="rId3" imgW="4292600" imgH="1054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894" y="3028284"/>
                        <a:ext cx="4292600" cy="1150682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3">
            <a:extLst>
              <a:ext uri="{FF2B5EF4-FFF2-40B4-BE49-F238E27FC236}">
                <a16:creationId xmlns:a16="http://schemas.microsoft.com/office/drawing/2014/main" id="{04860D0C-6589-4C28-AA27-31BF0397DA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8351" y="5504784"/>
            <a:ext cx="10511432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eaLnBrk="1" hangingPunct="1"/>
            <a:r>
              <a:rPr lang="en-US" altLang="zh-CN" sz="2400" kern="0" dirty="0">
                <a:latin typeface="Times New Roman" panose="02020603050405020304" pitchFamily="18" charset="0"/>
              </a:rPr>
              <a:t>Two parameters completely characterizing a Butterworth lowpass filter are 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2400" kern="0" baseline="-25000" dirty="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2400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400" kern="0" dirty="0">
                <a:latin typeface="Times New Roman" panose="02020603050405020304" pitchFamily="18" charset="0"/>
              </a:rPr>
              <a:t>and </a:t>
            </a:r>
            <a:r>
              <a:rPr lang="en-US" altLang="zh-CN" sz="2400" i="1" kern="0" dirty="0">
                <a:solidFill>
                  <a:srgbClr val="7030A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400" i="1" kern="0" dirty="0">
                <a:latin typeface="Times New Roman" panose="02020603050405020304" pitchFamily="18" charset="0"/>
              </a:rPr>
              <a:t>.</a:t>
            </a:r>
            <a:endParaRPr lang="en-US" altLang="zh-CN" sz="2400" kern="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96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296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297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9" grpId="0" build="p"/>
      <p:bldP spid="29702" grpId="0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700213"/>
            <a:ext cx="6719888" cy="446563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Gain in dB is: G(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latin typeface="Times New Roman" panose="02020603050405020304" pitchFamily="18" charset="0"/>
              </a:rPr>
              <a:t>)=10log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3200" dirty="0">
                <a:latin typeface="Times New Roman" panose="02020603050405020304" pitchFamily="18" charset="0"/>
              </a:rPr>
              <a:t>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)|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As G(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)=0 and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G(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lang="en-US" altLang="zh-CN" sz="3200" dirty="0">
                <a:latin typeface="Times New Roman" panose="02020603050405020304" pitchFamily="18" charset="0"/>
              </a:rPr>
              <a:t>)=10log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10</a:t>
            </a:r>
            <a:r>
              <a:rPr lang="en-US" altLang="zh-CN" sz="3200" dirty="0">
                <a:latin typeface="Times New Roman" panose="02020603050405020304" pitchFamily="18" charset="0"/>
              </a:rPr>
              <a:t>(0.5)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 -3</a:t>
            </a:r>
            <a:r>
              <a:rPr lang="en-US" altLang="zh-CN" sz="3200" dirty="0">
                <a:latin typeface="Times New Roman" panose="02020603050405020304" pitchFamily="18" charset="0"/>
              </a:rPr>
              <a:t> dB</a:t>
            </a:r>
            <a:endParaRPr lang="en-US" altLang="zh-CN" sz="3200" dirty="0">
              <a:latin typeface="Times New Roman" panose="02020603050405020304" pitchFamily="18" charset="0"/>
              <a:sym typeface="Symbol" panose="05050102010706020507" pitchFamily="18" charset="2"/>
            </a:endParaRP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3200" dirty="0">
                <a:latin typeface="Times New Roman" panose="02020603050405020304" pitchFamily="18" charset="0"/>
              </a:rPr>
              <a:t>is called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3-dB  cutoff frequency.</a:t>
            </a:r>
          </a:p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Typical magnitude responses with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c </a:t>
            </a:r>
            <a:r>
              <a:rPr lang="en-US" altLang="zh-CN" sz="3200" dirty="0">
                <a:latin typeface="Times New Roman" panose="02020603050405020304" pitchFamily="18" charset="0"/>
              </a:rPr>
              <a:t>=1 are shown in right.</a:t>
            </a:r>
            <a:endParaRPr lang="en-US" altLang="zh-CN" sz="32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pic>
        <p:nvPicPr>
          <p:cNvPr id="3174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37" b="38705"/>
          <a:stretch>
            <a:fillRect/>
          </a:stretch>
        </p:blipFill>
        <p:spPr bwMode="auto">
          <a:xfrm>
            <a:off x="6383238" y="1520490"/>
            <a:ext cx="5714623" cy="38170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820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Butterworth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17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17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17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317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317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66614" y="1322387"/>
            <a:ext cx="9212113" cy="542925"/>
          </a:xfrm>
        </p:spPr>
        <p:txBody>
          <a:bodyPr/>
          <a:lstStyle/>
          <a:p>
            <a:pPr eaLnBrk="1" hangingPunct="1"/>
            <a:r>
              <a:rPr lang="el-GR" altLang="zh-CN" sz="3200">
                <a:latin typeface="Times New Roman" panose="02020603050405020304" pitchFamily="18" charset="0"/>
                <a:ea typeface="Gulim" panose="020B0600000101010101" pitchFamily="34" charset="-127"/>
              </a:rPr>
              <a:t>Ω</a:t>
            </a:r>
            <a:r>
              <a:rPr lang="en-US" altLang="zh-CN" sz="3200" baseline="-25000">
                <a:latin typeface="Times New Roman" panose="02020603050405020304" pitchFamily="18" charset="0"/>
                <a:ea typeface="Gulim" panose="020B0600000101010101" pitchFamily="34" charset="-127"/>
              </a:rPr>
              <a:t>c</a:t>
            </a:r>
            <a:r>
              <a:rPr lang="en-US" altLang="zh-CN" sz="3200">
                <a:latin typeface="Times New Roman" panose="02020603050405020304" pitchFamily="18" charset="0"/>
                <a:ea typeface="Gulim" panose="020B0600000101010101" pitchFamily="34" charset="-127"/>
              </a:rPr>
              <a:t> and N are determined from:</a:t>
            </a:r>
            <a:endParaRPr lang="el-GR" altLang="zh-CN" sz="3200">
              <a:latin typeface="Times New Roman" panose="02020603050405020304" pitchFamily="18" charset="0"/>
              <a:ea typeface="Gulim" panose="020B0600000101010101" pitchFamily="34" charset="-127"/>
            </a:endParaRPr>
          </a:p>
        </p:txBody>
      </p:sp>
      <p:sp>
        <p:nvSpPr>
          <p:cNvPr id="34822" name="Text Box 6"/>
          <p:cNvSpPr txBox="1">
            <a:spLocks noChangeArrowheads="1"/>
          </p:cNvSpPr>
          <p:nvPr/>
        </p:nvSpPr>
        <p:spPr bwMode="auto">
          <a:xfrm>
            <a:off x="1270000" y="4292600"/>
            <a:ext cx="91201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Solving the above, we get:</a:t>
            </a:r>
          </a:p>
        </p:txBody>
      </p:sp>
      <p:sp>
        <p:nvSpPr>
          <p:cNvPr id="36868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Butterworth Approximation</a:t>
            </a:r>
          </a:p>
        </p:txBody>
      </p:sp>
      <p:graphicFrame>
        <p:nvGraphicFramePr>
          <p:cNvPr id="37893" name="对象 1"/>
          <p:cNvGraphicFramePr>
            <a:graphicFrameLocks noChangeAspect="1"/>
          </p:cNvGraphicFramePr>
          <p:nvPr/>
        </p:nvGraphicFramePr>
        <p:xfrm>
          <a:off x="2566988" y="2133600"/>
          <a:ext cx="60579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0" name="Equation" r:id="rId4" imgW="6057900" imgH="1104900" progId="Equation.DSMT4">
                  <p:embed/>
                </p:oleObj>
              </mc:Choice>
              <mc:Fallback>
                <p:oleObj name="Equation" r:id="rId4" imgW="6057900" imgH="1104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2133600"/>
                        <a:ext cx="60579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4" name="对象 2"/>
          <p:cNvGraphicFramePr>
            <a:graphicFrameLocks noChangeAspect="1"/>
          </p:cNvGraphicFramePr>
          <p:nvPr/>
        </p:nvGraphicFramePr>
        <p:xfrm>
          <a:off x="2566988" y="3249613"/>
          <a:ext cx="5524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1" name="Equation" r:id="rId6" imgW="5524500" imgH="1054100" progId="Equation.DSMT4">
                  <p:embed/>
                </p:oleObj>
              </mc:Choice>
              <mc:Fallback>
                <p:oleObj name="Equation" r:id="rId6" imgW="5524500" imgH="1054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3249613"/>
                        <a:ext cx="5524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895" name="对象 3"/>
          <p:cNvGraphicFramePr>
            <a:graphicFrameLocks noChangeAspect="1"/>
          </p:cNvGraphicFramePr>
          <p:nvPr/>
        </p:nvGraphicFramePr>
        <p:xfrm>
          <a:off x="2576513" y="5013325"/>
          <a:ext cx="6223000" cy="1155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922" name="Equation" r:id="rId8" imgW="6223000" imgH="1155700" progId="Equation.DSMT4">
                  <p:embed/>
                </p:oleObj>
              </mc:Choice>
              <mc:Fallback>
                <p:oleObj name="Equation" r:id="rId8" imgW="6223000" imgH="1155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5013325"/>
                        <a:ext cx="6223000" cy="1155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78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78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78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9" grpId="0" build="p"/>
      <p:bldP spid="3482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1426" y="1174009"/>
            <a:ext cx="11125224" cy="573086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Transfer function of an analog Butterworth lowpass filter is given by</a:t>
            </a:r>
          </a:p>
        </p:txBody>
      </p:sp>
      <p:sp>
        <p:nvSpPr>
          <p:cNvPr id="33797" name="Text Box 5"/>
          <p:cNvSpPr txBox="1">
            <a:spLocks noChangeArrowheads="1"/>
          </p:cNvSpPr>
          <p:nvPr/>
        </p:nvSpPr>
        <p:spPr bwMode="auto">
          <a:xfrm>
            <a:off x="433388" y="3001963"/>
            <a:ext cx="1697037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>
                <a:solidFill>
                  <a:srgbClr val="0070C0"/>
                </a:solidFill>
                <a:latin typeface="Times New Roman" panose="02020603050405020304" pitchFamily="18" charset="0"/>
              </a:rPr>
              <a:t>Where,</a:t>
            </a:r>
          </a:p>
        </p:txBody>
      </p:sp>
      <p:grpSp>
        <p:nvGrpSpPr>
          <p:cNvPr id="2" name="Group 9"/>
          <p:cNvGrpSpPr/>
          <p:nvPr/>
        </p:nvGrpSpPr>
        <p:grpSpPr bwMode="auto">
          <a:xfrm>
            <a:off x="473075" y="3643313"/>
            <a:ext cx="10669588" cy="2549525"/>
            <a:chOff x="-24" y="258"/>
            <a:chExt cx="5448" cy="1998"/>
          </a:xfrm>
        </p:grpSpPr>
        <p:sp>
          <p:nvSpPr>
            <p:cNvPr id="37896" name="Text Box 10"/>
            <p:cNvSpPr txBox="1">
              <a:spLocks noChangeArrowheads="1"/>
            </p:cNvSpPr>
            <p:nvPr/>
          </p:nvSpPr>
          <p:spPr bwMode="auto">
            <a:xfrm>
              <a:off x="-24" y="264"/>
              <a:ext cx="2352" cy="3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Butterworth Polynomial:  </a:t>
              </a:r>
            </a:p>
          </p:txBody>
        </p:sp>
        <p:graphicFrame>
          <p:nvGraphicFramePr>
            <p:cNvPr id="37897" name="Object 11"/>
            <p:cNvGraphicFramePr>
              <a:graphicFrameLocks noChangeAspect="1"/>
            </p:cNvGraphicFramePr>
            <p:nvPr/>
          </p:nvGraphicFramePr>
          <p:xfrm>
            <a:off x="2832" y="258"/>
            <a:ext cx="57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5" name="Equation" r:id="rId3" imgW="558800" imgH="266700" progId="Equation.3">
                    <p:embed/>
                  </p:oleObj>
                </mc:Choice>
                <mc:Fallback>
                  <p:oleObj name="Equation" r:id="rId3" imgW="558800" imgH="2667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832" y="258"/>
                          <a:ext cx="57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898" name="Line 12"/>
            <p:cNvSpPr>
              <a:spLocks noChangeShapeType="1"/>
            </p:cNvSpPr>
            <p:nvPr/>
          </p:nvSpPr>
          <p:spPr bwMode="auto">
            <a:xfrm>
              <a:off x="288" y="57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899" name="Line 13"/>
            <p:cNvSpPr>
              <a:spLocks noChangeShapeType="1"/>
            </p:cNvSpPr>
            <p:nvPr/>
          </p:nvSpPr>
          <p:spPr bwMode="auto">
            <a:xfrm>
              <a:off x="288" y="912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0" name="Line 14"/>
            <p:cNvSpPr>
              <a:spLocks noChangeShapeType="1"/>
            </p:cNvSpPr>
            <p:nvPr/>
          </p:nvSpPr>
          <p:spPr bwMode="auto">
            <a:xfrm>
              <a:off x="816" y="57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1" name="Line 15"/>
            <p:cNvSpPr>
              <a:spLocks noChangeShapeType="1"/>
            </p:cNvSpPr>
            <p:nvPr/>
          </p:nvSpPr>
          <p:spPr bwMode="auto">
            <a:xfrm>
              <a:off x="1440" y="57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02" name="Object 16"/>
            <p:cNvGraphicFramePr>
              <a:graphicFrameLocks noChangeAspect="1"/>
            </p:cNvGraphicFramePr>
            <p:nvPr/>
          </p:nvGraphicFramePr>
          <p:xfrm>
            <a:off x="912" y="602"/>
            <a:ext cx="347" cy="3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6" name="Equation" r:id="rId5" imgW="203200" imgH="266700" progId="Equation.3">
                    <p:embed/>
                  </p:oleObj>
                </mc:Choice>
                <mc:Fallback>
                  <p:oleObj name="Equation" r:id="rId5" imgW="203200" imgH="266700" progId="Equation.3">
                    <p:embed/>
                    <p:pic>
                      <p:nvPicPr>
                        <p:cNvPr id="0" name="Object 1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912" y="602"/>
                          <a:ext cx="347" cy="3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3" name="Text Box 17"/>
            <p:cNvSpPr txBox="1">
              <a:spLocks noChangeArrowheads="1"/>
            </p:cNvSpPr>
            <p:nvPr/>
          </p:nvSpPr>
          <p:spPr bwMode="auto">
            <a:xfrm>
              <a:off x="864" y="961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graphicFrame>
          <p:nvGraphicFramePr>
            <p:cNvPr id="37904" name="Object 18"/>
            <p:cNvGraphicFramePr>
              <a:graphicFrameLocks noChangeAspect="1"/>
            </p:cNvGraphicFramePr>
            <p:nvPr/>
          </p:nvGraphicFramePr>
          <p:xfrm>
            <a:off x="1728" y="602"/>
            <a:ext cx="318" cy="3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7" name="Equation" r:id="rId7" imgW="177800" imgH="254000" progId="Equation.3">
                    <p:embed/>
                  </p:oleObj>
                </mc:Choice>
                <mc:Fallback>
                  <p:oleObj name="Equation" r:id="rId7" imgW="177800" imgH="254000" progId="Equation.3">
                    <p:embed/>
                    <p:pic>
                      <p:nvPicPr>
                        <p:cNvPr id="0" name="Object 1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728" y="602"/>
                          <a:ext cx="318" cy="3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05" name="Text Box 19"/>
            <p:cNvSpPr txBox="1">
              <a:spLocks noChangeArrowheads="1"/>
            </p:cNvSpPr>
            <p:nvPr/>
          </p:nvSpPr>
          <p:spPr bwMode="auto">
            <a:xfrm>
              <a:off x="1440" y="961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6" name="Line 20"/>
            <p:cNvSpPr>
              <a:spLocks noChangeShapeType="1"/>
            </p:cNvSpPr>
            <p:nvPr/>
          </p:nvSpPr>
          <p:spPr bwMode="auto">
            <a:xfrm>
              <a:off x="288" y="1248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07" name="Text Box 21"/>
            <p:cNvSpPr txBox="1">
              <a:spLocks noChangeArrowheads="1"/>
            </p:cNvSpPr>
            <p:nvPr/>
          </p:nvSpPr>
          <p:spPr bwMode="auto">
            <a:xfrm>
              <a:off x="326" y="602"/>
              <a:ext cx="19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N</a:t>
              </a:r>
            </a:p>
          </p:txBody>
        </p:sp>
        <p:sp>
          <p:nvSpPr>
            <p:cNvPr id="37908" name="Text Box 22"/>
            <p:cNvSpPr txBox="1">
              <a:spLocks noChangeArrowheads="1"/>
            </p:cNvSpPr>
            <p:nvPr/>
          </p:nvSpPr>
          <p:spPr bwMode="auto">
            <a:xfrm>
              <a:off x="374" y="937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09" name="Text Box 23"/>
            <p:cNvSpPr txBox="1">
              <a:spLocks noChangeArrowheads="1"/>
            </p:cNvSpPr>
            <p:nvPr/>
          </p:nvSpPr>
          <p:spPr bwMode="auto">
            <a:xfrm>
              <a:off x="384" y="1296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37910" name="Text Box 24"/>
            <p:cNvSpPr txBox="1">
              <a:spLocks noChangeArrowheads="1"/>
            </p:cNvSpPr>
            <p:nvPr/>
          </p:nvSpPr>
          <p:spPr bwMode="auto">
            <a:xfrm>
              <a:off x="384" y="1632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37911" name="Line 25"/>
            <p:cNvSpPr>
              <a:spLocks noChangeShapeType="1"/>
            </p:cNvSpPr>
            <p:nvPr/>
          </p:nvSpPr>
          <p:spPr bwMode="auto">
            <a:xfrm>
              <a:off x="288" y="1584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2" name="Line 26"/>
            <p:cNvSpPr>
              <a:spLocks noChangeShapeType="1"/>
            </p:cNvSpPr>
            <p:nvPr/>
          </p:nvSpPr>
          <p:spPr bwMode="auto">
            <a:xfrm>
              <a:off x="288" y="1920"/>
              <a:ext cx="51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3" name="Text Box 27"/>
            <p:cNvSpPr txBox="1">
              <a:spLocks noChangeArrowheads="1"/>
            </p:cNvSpPr>
            <p:nvPr/>
          </p:nvSpPr>
          <p:spPr bwMode="auto">
            <a:xfrm>
              <a:off x="864" y="1296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14" name="Text Box 28"/>
            <p:cNvSpPr txBox="1">
              <a:spLocks noChangeArrowheads="1"/>
            </p:cNvSpPr>
            <p:nvPr/>
          </p:nvSpPr>
          <p:spPr bwMode="auto">
            <a:xfrm>
              <a:off x="1440" y="1249"/>
              <a:ext cx="1056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1.4142136</a:t>
              </a:r>
            </a:p>
          </p:txBody>
        </p:sp>
        <p:sp>
          <p:nvSpPr>
            <p:cNvPr id="37915" name="Line 29"/>
            <p:cNvSpPr>
              <a:spLocks noChangeShapeType="1"/>
            </p:cNvSpPr>
            <p:nvPr/>
          </p:nvSpPr>
          <p:spPr bwMode="auto">
            <a:xfrm>
              <a:off x="2496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6" name="Line 30"/>
            <p:cNvSpPr>
              <a:spLocks noChangeShapeType="1"/>
            </p:cNvSpPr>
            <p:nvPr/>
          </p:nvSpPr>
          <p:spPr bwMode="auto">
            <a:xfrm>
              <a:off x="3552" y="576"/>
              <a:ext cx="0" cy="16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7" name="Line 31"/>
            <p:cNvSpPr>
              <a:spLocks noChangeShapeType="1"/>
            </p:cNvSpPr>
            <p:nvPr/>
          </p:nvSpPr>
          <p:spPr bwMode="auto">
            <a:xfrm>
              <a:off x="4560" y="576"/>
              <a:ext cx="0" cy="168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918" name="Line 32"/>
            <p:cNvSpPr>
              <a:spLocks noChangeShapeType="1"/>
            </p:cNvSpPr>
            <p:nvPr/>
          </p:nvSpPr>
          <p:spPr bwMode="auto">
            <a:xfrm>
              <a:off x="240" y="2256"/>
              <a:ext cx="5136" cy="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37919" name="Object 33"/>
            <p:cNvGraphicFramePr>
              <a:graphicFrameLocks noChangeAspect="1"/>
            </p:cNvGraphicFramePr>
            <p:nvPr/>
          </p:nvGraphicFramePr>
          <p:xfrm>
            <a:off x="3851" y="576"/>
            <a:ext cx="261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8" name="Equation" r:id="rId9" imgW="203200" imgH="266700" progId="Equation.3">
                    <p:embed/>
                  </p:oleObj>
                </mc:Choice>
                <mc:Fallback>
                  <p:oleObj name="Equation" r:id="rId9" imgW="203200" imgH="266700" progId="Equation.3">
                    <p:embed/>
                    <p:pic>
                      <p:nvPicPr>
                        <p:cNvPr id="0" name="Object 3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851" y="576"/>
                          <a:ext cx="261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0" name="Object 34"/>
            <p:cNvGraphicFramePr>
              <a:graphicFrameLocks noChangeAspect="1"/>
            </p:cNvGraphicFramePr>
            <p:nvPr/>
          </p:nvGraphicFramePr>
          <p:xfrm>
            <a:off x="2784" y="576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59" name="Equation" r:id="rId11" imgW="203200" imgH="254000" progId="Equation.3">
                    <p:embed/>
                  </p:oleObj>
                </mc:Choice>
                <mc:Fallback>
                  <p:oleObj name="Equation" r:id="rId11" imgW="203200" imgH="254000" progId="Equation.3">
                    <p:embed/>
                    <p:pic>
                      <p:nvPicPr>
                        <p:cNvPr id="0" name="Object 3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4" y="576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37921" name="Object 35"/>
            <p:cNvGraphicFramePr>
              <a:graphicFrameLocks noChangeAspect="1"/>
            </p:cNvGraphicFramePr>
            <p:nvPr/>
          </p:nvGraphicFramePr>
          <p:xfrm>
            <a:off x="4800" y="576"/>
            <a:ext cx="277" cy="33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38060" name="Equation" r:id="rId13" imgW="203200" imgH="254000" progId="Equation.3">
                    <p:embed/>
                  </p:oleObj>
                </mc:Choice>
                <mc:Fallback>
                  <p:oleObj name="Equation" r:id="rId13" imgW="203200" imgH="2540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00" y="576"/>
                          <a:ext cx="277" cy="33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37922" name="Text Box 36"/>
            <p:cNvSpPr txBox="1">
              <a:spLocks noChangeArrowheads="1"/>
            </p:cNvSpPr>
            <p:nvPr/>
          </p:nvSpPr>
          <p:spPr bwMode="auto">
            <a:xfrm>
              <a:off x="2582" y="1274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23" name="Text Box 37"/>
            <p:cNvSpPr txBox="1">
              <a:spLocks noChangeArrowheads="1"/>
            </p:cNvSpPr>
            <p:nvPr/>
          </p:nvSpPr>
          <p:spPr bwMode="auto">
            <a:xfrm>
              <a:off x="854" y="1610"/>
              <a:ext cx="163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24" name="Text Box 38"/>
            <p:cNvSpPr txBox="1">
              <a:spLocks noChangeArrowheads="1"/>
            </p:cNvSpPr>
            <p:nvPr/>
          </p:nvSpPr>
          <p:spPr bwMode="auto">
            <a:xfrm>
              <a:off x="1440" y="1584"/>
              <a:ext cx="96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2.0000000</a:t>
              </a:r>
            </a:p>
          </p:txBody>
        </p:sp>
        <p:sp>
          <p:nvSpPr>
            <p:cNvPr id="37925" name="Text Box 39"/>
            <p:cNvSpPr txBox="1">
              <a:spLocks noChangeArrowheads="1"/>
            </p:cNvSpPr>
            <p:nvPr/>
          </p:nvSpPr>
          <p:spPr bwMode="auto">
            <a:xfrm>
              <a:off x="2544" y="1584"/>
              <a:ext cx="100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2.0000000</a:t>
              </a:r>
            </a:p>
          </p:txBody>
        </p:sp>
        <p:sp>
          <p:nvSpPr>
            <p:cNvPr id="37926" name="Text Box 40"/>
            <p:cNvSpPr txBox="1">
              <a:spLocks noChangeArrowheads="1"/>
            </p:cNvSpPr>
            <p:nvPr/>
          </p:nvSpPr>
          <p:spPr bwMode="auto">
            <a:xfrm>
              <a:off x="3648" y="1584"/>
              <a:ext cx="62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27" name="Text Box 41"/>
            <p:cNvSpPr txBox="1">
              <a:spLocks noChangeArrowheads="1"/>
            </p:cNvSpPr>
            <p:nvPr/>
          </p:nvSpPr>
          <p:spPr bwMode="auto">
            <a:xfrm>
              <a:off x="384" y="192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4</a:t>
              </a:r>
            </a:p>
          </p:txBody>
        </p:sp>
        <p:sp>
          <p:nvSpPr>
            <p:cNvPr id="37928" name="Text Box 42"/>
            <p:cNvSpPr txBox="1">
              <a:spLocks noChangeArrowheads="1"/>
            </p:cNvSpPr>
            <p:nvPr/>
          </p:nvSpPr>
          <p:spPr bwMode="auto">
            <a:xfrm>
              <a:off x="864" y="1920"/>
              <a:ext cx="288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37929" name="Text Box 43"/>
            <p:cNvSpPr txBox="1">
              <a:spLocks noChangeArrowheads="1"/>
            </p:cNvSpPr>
            <p:nvPr/>
          </p:nvSpPr>
          <p:spPr bwMode="auto">
            <a:xfrm>
              <a:off x="1488" y="1920"/>
              <a:ext cx="96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2.6131259</a:t>
              </a:r>
            </a:p>
          </p:txBody>
        </p:sp>
        <p:sp>
          <p:nvSpPr>
            <p:cNvPr id="37930" name="Text Box 44"/>
            <p:cNvSpPr txBox="1">
              <a:spLocks noChangeArrowheads="1"/>
            </p:cNvSpPr>
            <p:nvPr/>
          </p:nvSpPr>
          <p:spPr bwMode="auto">
            <a:xfrm>
              <a:off x="2544" y="1920"/>
              <a:ext cx="960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3.4142136</a:t>
              </a:r>
            </a:p>
          </p:txBody>
        </p:sp>
        <p:sp>
          <p:nvSpPr>
            <p:cNvPr id="37931" name="Text Box 45"/>
            <p:cNvSpPr txBox="1">
              <a:spLocks noChangeArrowheads="1"/>
            </p:cNvSpPr>
            <p:nvPr/>
          </p:nvSpPr>
          <p:spPr bwMode="auto">
            <a:xfrm>
              <a:off x="3552" y="1920"/>
              <a:ext cx="1104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2.6131259</a:t>
              </a:r>
            </a:p>
          </p:txBody>
        </p:sp>
        <p:sp>
          <p:nvSpPr>
            <p:cNvPr id="37932" name="Text Box 46"/>
            <p:cNvSpPr txBox="1">
              <a:spLocks noChangeArrowheads="1"/>
            </p:cNvSpPr>
            <p:nvPr/>
          </p:nvSpPr>
          <p:spPr bwMode="auto">
            <a:xfrm>
              <a:off x="4704" y="1920"/>
              <a:ext cx="432" cy="3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aphicFrame>
        <p:nvGraphicFramePr>
          <p:cNvPr id="38917" name="对象 1"/>
          <p:cNvGraphicFramePr>
            <a:graphicFrameLocks noChangeAspect="1"/>
          </p:cNvGraphicFramePr>
          <p:nvPr/>
        </p:nvGraphicFramePr>
        <p:xfrm>
          <a:off x="2992438" y="1770063"/>
          <a:ext cx="5283200" cy="123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1" name="Equation" r:id="rId15" imgW="5283200" imgH="1231900" progId="Equation.DSMT4">
                  <p:embed/>
                </p:oleObj>
              </mc:Choice>
              <mc:Fallback>
                <p:oleObj name="Equation" r:id="rId15" imgW="5283200" imgH="1231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2438" y="1770063"/>
                        <a:ext cx="5283200" cy="123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8918" name="对象 2"/>
          <p:cNvGraphicFramePr>
            <a:graphicFrameLocks noChangeAspect="1"/>
          </p:cNvGraphicFramePr>
          <p:nvPr/>
        </p:nvGraphicFramePr>
        <p:xfrm>
          <a:off x="1611313" y="3001963"/>
          <a:ext cx="39243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8062" name="Equation" r:id="rId17" imgW="3924300" imgH="419100" progId="Equation.DSMT4">
                  <p:embed/>
                </p:oleObj>
              </mc:Choice>
              <mc:Fallback>
                <p:oleObj name="Equation" r:id="rId17" imgW="3924300" imgH="419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1313" y="3001963"/>
                        <a:ext cx="39243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89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89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 build="p"/>
      <p:bldP spid="3379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ChangeArrowheads="1"/>
          </p:cNvSpPr>
          <p:nvPr/>
        </p:nvSpPr>
        <p:spPr bwMode="auto">
          <a:xfrm>
            <a:off x="40451" y="441391"/>
            <a:ext cx="10367962" cy="156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600" b="1" u="sng" dirty="0">
                <a:solidFill>
                  <a:srgbClr val="0070C0"/>
                </a:solidFill>
                <a:latin typeface="Times New Roman" panose="02020603050405020304" pitchFamily="18" charset="0"/>
              </a:rPr>
              <a:t>Example</a:t>
            </a:r>
            <a:endParaRPr kumimoji="1" lang="en-US" altLang="zh-CN" sz="36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Determine the lowest order of Butterworth LPF with a 1-dB cutoff frequency at 1kHz and minimum attenuation of 40dB at 5kHz.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</p:txBody>
      </p:sp>
      <p:graphicFrame>
        <p:nvGraphicFramePr>
          <p:cNvPr id="2" name="对象 1"/>
          <p:cNvGraphicFramePr>
            <a:graphicFrameLocks noChangeAspect="1"/>
          </p:cNvGraphicFramePr>
          <p:nvPr/>
        </p:nvGraphicFramePr>
        <p:xfrm>
          <a:off x="1096272" y="2009989"/>
          <a:ext cx="4637054" cy="113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5" name="Equation" r:id="rId3" imgW="3022600" imgH="736600" progId="Equation.DSMT4">
                  <p:embed/>
                </p:oleObj>
              </mc:Choice>
              <mc:Fallback>
                <p:oleObj name="Equation" r:id="rId3" imgW="30226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272" y="2009989"/>
                        <a:ext cx="4637054" cy="113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/>
          <p:cNvGraphicFramePr>
            <a:graphicFrameLocks noChangeAspect="1"/>
          </p:cNvGraphicFramePr>
          <p:nvPr/>
        </p:nvGraphicFramePr>
        <p:xfrm>
          <a:off x="5951190" y="2204574"/>
          <a:ext cx="3672408" cy="62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6" name="Equation" r:id="rId5" imgW="2019300" imgH="342900" progId="Equation.DSMT4">
                  <p:embed/>
                </p:oleObj>
              </mc:Choice>
              <mc:Fallback>
                <p:oleObj name="Equation" r:id="rId5" imgW="2019300" imgH="342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190" y="2204574"/>
                        <a:ext cx="3672408" cy="62361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>
            <a:graphicFrameLocks noChangeAspect="1"/>
          </p:cNvGraphicFramePr>
          <p:nvPr/>
        </p:nvGraphicFramePr>
        <p:xfrm>
          <a:off x="1096272" y="3311538"/>
          <a:ext cx="4480506" cy="11300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7" name="Equation" r:id="rId7" imgW="2870200" imgH="723900" progId="Equation.DSMT4">
                  <p:embed/>
                </p:oleObj>
              </mc:Choice>
              <mc:Fallback>
                <p:oleObj name="Equation" r:id="rId7" imgW="2870200" imgH="723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6272" y="3311538"/>
                        <a:ext cx="4480506" cy="11300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/>
          <p:cNvGraphicFramePr>
            <a:graphicFrameLocks noChangeAspect="1"/>
          </p:cNvGraphicFramePr>
          <p:nvPr/>
        </p:nvGraphicFramePr>
        <p:xfrm>
          <a:off x="5951190" y="3485153"/>
          <a:ext cx="3187643" cy="601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8" name="Equation" r:id="rId9" imgW="1816100" imgH="342900" progId="Equation.DSMT4">
                  <p:embed/>
                </p:oleObj>
              </mc:Choice>
              <mc:Fallback>
                <p:oleObj name="Equation" r:id="rId9" imgW="1816100" imgH="3429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951190" y="3485153"/>
                        <a:ext cx="3187643" cy="6018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65217901"/>
              </p:ext>
            </p:extLst>
          </p:nvPr>
        </p:nvGraphicFramePr>
        <p:xfrm>
          <a:off x="615296" y="4751507"/>
          <a:ext cx="5118030" cy="12698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29" name="Equation" r:id="rId11" imgW="3378200" imgH="838200" progId="Equation.DSMT4">
                  <p:embed/>
                </p:oleObj>
              </mc:Choice>
              <mc:Fallback>
                <p:oleObj name="Equation" r:id="rId11" imgW="3378200" imgH="838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5296" y="4751507"/>
                        <a:ext cx="5118030" cy="12698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32674460"/>
              </p:ext>
            </p:extLst>
          </p:nvPr>
        </p:nvGraphicFramePr>
        <p:xfrm>
          <a:off x="6513750" y="4941168"/>
          <a:ext cx="3150201" cy="8765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030" name="Equation" r:id="rId13" imgW="2095500" imgH="533400" progId="Equation.DSMT4">
                  <p:embed/>
                </p:oleObj>
              </mc:Choice>
              <mc:Fallback>
                <p:oleObj name="Equation" r:id="rId13" imgW="2095500" imgH="5334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13750" y="4941168"/>
                        <a:ext cx="3150201" cy="8765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ChangeArrowheads="1"/>
          </p:cNvSpPr>
          <p:nvPr/>
        </p:nvSpPr>
        <p:spPr bwMode="auto">
          <a:xfrm>
            <a:off x="982638" y="371582"/>
            <a:ext cx="1962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So we get:</a:t>
            </a:r>
          </a:p>
        </p:txBody>
      </p:sp>
      <p:sp>
        <p:nvSpPr>
          <p:cNvPr id="267270" name="Rectangle 6"/>
          <p:cNvSpPr>
            <a:spLocks noChangeArrowheads="1"/>
          </p:cNvSpPr>
          <p:nvPr/>
        </p:nvSpPr>
        <p:spPr bwMode="auto">
          <a:xfrm>
            <a:off x="982638" y="2941638"/>
            <a:ext cx="45100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The nearest integer 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N=4.</a:t>
            </a:r>
          </a:p>
        </p:txBody>
      </p:sp>
      <p:sp>
        <p:nvSpPr>
          <p:cNvPr id="39940" name="Rectangle 10"/>
          <p:cNvSpPr>
            <a:spLocks noChangeArrowheads="1"/>
          </p:cNvSpPr>
          <p:nvPr/>
        </p:nvSpPr>
        <p:spPr bwMode="auto">
          <a:xfrm>
            <a:off x="0" y="2941638"/>
            <a:ext cx="18415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kumimoji="1" lang="zh-CN" altLang="en-US" sz="3200">
              <a:latin typeface="Times New Roman" panose="02020603050405020304" pitchFamily="18" charset="0"/>
            </a:endParaRPr>
          </a:p>
        </p:txBody>
      </p:sp>
      <p:sp>
        <p:nvSpPr>
          <p:cNvPr id="40965" name="矩形 1"/>
          <p:cNvSpPr>
            <a:spLocks noChangeArrowheads="1"/>
          </p:cNvSpPr>
          <p:nvPr/>
        </p:nvSpPr>
        <p:spPr bwMode="auto">
          <a:xfrm>
            <a:off x="984147" y="3691458"/>
            <a:ext cx="631666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From the Butterworth Polynomial:</a:t>
            </a:r>
          </a:p>
        </p:txBody>
      </p:sp>
      <p:graphicFrame>
        <p:nvGraphicFramePr>
          <p:cNvPr id="39942" name="对象 1"/>
          <p:cNvGraphicFramePr>
            <a:graphicFrameLocks noChangeAspect="1"/>
          </p:cNvGraphicFramePr>
          <p:nvPr/>
        </p:nvGraphicFramePr>
        <p:xfrm>
          <a:off x="982638" y="1374645"/>
          <a:ext cx="8906976" cy="118474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6" name="Equation" r:id="rId3" imgW="7924800" imgH="1054100" progId="Equation.DSMT4">
                  <p:embed/>
                </p:oleObj>
              </mc:Choice>
              <mc:Fallback>
                <p:oleObj name="Equation" r:id="rId3" imgW="7924800" imgH="1054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2638" y="1374645"/>
                        <a:ext cx="8906976" cy="118474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967" name="对象 2"/>
          <p:cNvGraphicFramePr>
            <a:graphicFrameLocks noChangeAspect="1"/>
          </p:cNvGraphicFramePr>
          <p:nvPr/>
        </p:nvGraphicFramePr>
        <p:xfrm>
          <a:off x="1589488" y="4724400"/>
          <a:ext cx="8300126" cy="1099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9977" name="Equation" r:id="rId5" imgW="7188200" imgH="952500" progId="Equation.DSMT4">
                  <p:embed/>
                </p:oleObj>
              </mc:Choice>
              <mc:Fallback>
                <p:oleObj name="Equation" r:id="rId5" imgW="7188200" imgH="952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9488" y="4724400"/>
                        <a:ext cx="8300126" cy="10998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70" grpId="0"/>
      <p:bldP spid="4096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515937" y="1314450"/>
            <a:ext cx="10715625" cy="160337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Chebyshev Approximation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</a:t>
            </a:r>
            <a:r>
              <a:rPr lang="en-US" altLang="zh-CN" dirty="0">
                <a:latin typeface="Times New Roman" panose="02020603050405020304" pitchFamily="18" charset="0"/>
              </a:rPr>
              <a:t>The magnitude-square response of an </a:t>
            </a:r>
            <a:r>
              <a:rPr lang="en-US" altLang="zh-CN" i="1" dirty="0">
                <a:latin typeface="Times New Roman" panose="02020603050405020304" pitchFamily="18" charset="0"/>
              </a:rPr>
              <a:t>N</a:t>
            </a:r>
            <a:r>
              <a:rPr lang="en-US" altLang="zh-CN" dirty="0">
                <a:latin typeface="Times New Roman" panose="02020603050405020304" pitchFamily="18" charset="0"/>
              </a:rPr>
              <a:t>-</a:t>
            </a:r>
            <a:r>
              <a:rPr lang="en-US" altLang="zh-CN" dirty="0" err="1">
                <a:latin typeface="Times New Roman" panose="02020603050405020304" pitchFamily="18" charset="0"/>
              </a:rPr>
              <a:t>th</a:t>
            </a:r>
            <a:r>
              <a:rPr lang="en-US" altLang="zh-CN" dirty="0">
                <a:latin typeface="Times New Roman" panose="02020603050405020304" pitchFamily="18" charset="0"/>
              </a:rPr>
              <a:t> order analog </a:t>
            </a:r>
            <a:r>
              <a:rPr lang="en-US" altLang="zh-CN" dirty="0" err="1">
                <a:latin typeface="Times New Roman" panose="02020603050405020304" pitchFamily="18" charset="0"/>
              </a:rPr>
              <a:t>lowpass</a:t>
            </a:r>
            <a:r>
              <a:rPr lang="en-US" altLang="zh-CN" dirty="0"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Type 1 Chebyshev filter </a:t>
            </a:r>
            <a:r>
              <a:rPr lang="en-US" altLang="zh-CN" dirty="0">
                <a:latin typeface="Times New Roman" panose="02020603050405020304" pitchFamily="18" charset="0"/>
              </a:rPr>
              <a:t>is given by:</a:t>
            </a:r>
          </a:p>
        </p:txBody>
      </p:sp>
      <p:sp>
        <p:nvSpPr>
          <p:cNvPr id="35846" name="Text Box 6"/>
          <p:cNvSpPr txBox="1">
            <a:spLocks noChangeArrowheads="1"/>
          </p:cNvSpPr>
          <p:nvPr/>
        </p:nvSpPr>
        <p:spPr bwMode="auto">
          <a:xfrm>
            <a:off x="1127125" y="4175125"/>
            <a:ext cx="1026001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where T</a:t>
            </a:r>
            <a:r>
              <a:rPr kumimoji="1"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is the 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Chebyshev polynomial 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of order N:</a:t>
            </a:r>
            <a:endParaRPr kumimoji="1" lang="en-US" altLang="zh-CN" sz="20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096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Analog Filter Design</a:t>
            </a:r>
          </a:p>
        </p:txBody>
      </p:sp>
      <p:graphicFrame>
        <p:nvGraphicFramePr>
          <p:cNvPr id="41989" name="对象 1"/>
          <p:cNvGraphicFramePr>
            <a:graphicFrameLocks noChangeAspect="1"/>
          </p:cNvGraphicFramePr>
          <p:nvPr/>
        </p:nvGraphicFramePr>
        <p:xfrm>
          <a:off x="3663949" y="2889250"/>
          <a:ext cx="44196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0" name="Equation" r:id="rId3" imgW="4419600" imgH="1104900" progId="Equation.DSMT4">
                  <p:embed/>
                </p:oleObj>
              </mc:Choice>
              <mc:Fallback>
                <p:oleObj name="Equation" r:id="rId3" imgW="4419600" imgH="1104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49" y="2889250"/>
                        <a:ext cx="44196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90" name="对象 2"/>
          <p:cNvGraphicFramePr>
            <a:graphicFrameLocks noChangeAspect="1"/>
          </p:cNvGraphicFramePr>
          <p:nvPr/>
        </p:nvGraphicFramePr>
        <p:xfrm>
          <a:off x="2927350" y="4868863"/>
          <a:ext cx="5892800" cy="1346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1" name="Equation" r:id="rId5" imgW="5892800" imgH="1346200" progId="Equation.DSMT4">
                  <p:embed/>
                </p:oleObj>
              </mc:Choice>
              <mc:Fallback>
                <p:oleObj name="Equation" r:id="rId5" imgW="5892800" imgH="1346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27350" y="4868863"/>
                        <a:ext cx="5892800" cy="1346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58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58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3" grpId="0" build="p"/>
      <p:bldP spid="35846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>
          <a:xfrm>
            <a:off x="0" y="1412776"/>
            <a:ext cx="11580813" cy="10080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Typical magnitude response plots of the analog 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 Type 1 Chebyshev filter are shown below:</a:t>
            </a:r>
            <a:endParaRPr lang="en-US" altLang="zh-CN" sz="3200" dirty="0"/>
          </a:p>
        </p:txBody>
      </p:sp>
      <p:pic>
        <p:nvPicPr>
          <p:cNvPr id="40965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3037" y="2507444"/>
            <a:ext cx="5951538" cy="38092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988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Chebyshev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9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09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96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5" name="Rectangle 3"/>
          <p:cNvSpPr>
            <a:spLocks noGrp="1" noChangeArrowheads="1"/>
          </p:cNvSpPr>
          <p:nvPr>
            <p:ph idx="1"/>
          </p:nvPr>
        </p:nvSpPr>
        <p:spPr>
          <a:xfrm>
            <a:off x="249555" y="1245235"/>
            <a:ext cx="10925175" cy="4667885"/>
          </a:xfrm>
        </p:spPr>
        <p:txBody>
          <a:bodyPr/>
          <a:lstStyle/>
          <a:p>
            <a:pPr algn="just" eaLnBrk="1" hangingPunct="1"/>
            <a:r>
              <a:rPr lang="en-US" altLang="zh-CN">
                <a:latin typeface="Times New Roman" panose="02020603050405020304" pitchFamily="18" charset="0"/>
              </a:rPr>
              <a:t>These are two issues that need to be considered before one can develop the digital transfer function </a:t>
            </a:r>
            <a:r>
              <a:rPr lang="en-US" altLang="zh-CN" i="1">
                <a:latin typeface="Times New Roman" panose="02020603050405020304" pitchFamily="18" charset="0"/>
              </a:rPr>
              <a:t>G(z)</a:t>
            </a:r>
            <a:r>
              <a:rPr lang="en-US" altLang="zh-CN">
                <a:latin typeface="Times New Roman" panose="02020603050405020304" pitchFamily="18" charset="0"/>
              </a:rPr>
              <a:t>.</a:t>
            </a:r>
          </a:p>
          <a:p>
            <a:pPr marL="971550" lvl="1" indent="-514350" algn="just" eaLnBrk="1" hangingPunct="1">
              <a:buFontTx/>
              <a:buAutoNum type="arabicPeriod"/>
            </a:pPr>
            <a:r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</a:rPr>
              <a:t>The first and foremost issue is the development of a reasonable filter 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</a:rPr>
              <a:t>frequency response specification</a:t>
            </a:r>
            <a:r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</a:rPr>
              <a:t>.</a:t>
            </a:r>
          </a:p>
          <a:p>
            <a:pPr lvl="1" algn="just" eaLnBrk="1" hangingPunct="1"/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Usually, either the </a:t>
            </a:r>
            <a:r>
              <a:rPr lang="en-US" altLang="zh-CN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magnitude and/or the phase response 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is specified for the design of digital filter for most applications;</a:t>
            </a:r>
          </a:p>
          <a:p>
            <a:pPr lvl="1" algn="just" eaLnBrk="1" hangingPunct="1"/>
            <a:r>
              <a:rPr lang="en-US" altLang="zh-CN">
                <a:latin typeface="Times New Roman" panose="02020603050405020304" pitchFamily="18" charset="0"/>
                <a:sym typeface="+mn-ea"/>
              </a:rPr>
              <a:t>We restrict to the </a:t>
            </a:r>
            <a:r>
              <a:rPr lang="en-US" altLang="zh-CN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magnitude approximation</a:t>
            </a:r>
            <a:r>
              <a:rPr lang="en-US" altLang="zh-CN">
                <a:latin typeface="Times New Roman" panose="02020603050405020304" pitchFamily="18" charset="0"/>
                <a:sym typeface="+mn-ea"/>
              </a:rPr>
              <a:t> problem in this chapter.  </a:t>
            </a:r>
            <a:endParaRPr lang="en-US" altLang="zh-CN" b="1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marL="971550" lvl="1" indent="-514350" algn="just" eaLnBrk="1" hangingPunct="1">
              <a:buFont typeface="+mj-lt"/>
              <a:buAutoNum type="arabicPeriod" startAt="2"/>
            </a:pPr>
            <a:r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</a:rPr>
              <a:t>The second issue is to determine whether an </a:t>
            </a:r>
            <a:r>
              <a:rPr lang="en-US" altLang="zh-CN" b="1">
                <a:solidFill>
                  <a:srgbClr val="7030A0"/>
                </a:solidFill>
                <a:latin typeface="Times New Roman" panose="02020603050405020304" pitchFamily="18" charset="0"/>
              </a:rPr>
              <a:t>FIR or an IIR</a:t>
            </a:r>
            <a:r>
              <a:rPr lang="en-US" altLang="zh-CN" b="1">
                <a:solidFill>
                  <a:srgbClr val="0070C0"/>
                </a:solidFill>
                <a:latin typeface="Times New Roman" panose="02020603050405020304" pitchFamily="18" charset="0"/>
              </a:rPr>
              <a:t> digital filter is to be designed.</a:t>
            </a:r>
          </a:p>
        </p:txBody>
      </p:sp>
      <p:sp>
        <p:nvSpPr>
          <p:cNvPr id="1126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 Preliminary Considerations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03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003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003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03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03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355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1016001" y="1227746"/>
            <a:ext cx="10158412" cy="71278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If at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dirty="0">
                <a:latin typeface="Times New Roman" panose="02020603050405020304" pitchFamily="18" charset="0"/>
              </a:rPr>
              <a:t> =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the magnitude is equal to 1/A, then</a:t>
            </a:r>
          </a:p>
        </p:txBody>
      </p:sp>
      <p:sp>
        <p:nvSpPr>
          <p:cNvPr id="41990" name="Text Box 6"/>
          <p:cNvSpPr txBox="1">
            <a:spLocks noChangeArrowheads="1"/>
          </p:cNvSpPr>
          <p:nvPr/>
        </p:nvSpPr>
        <p:spPr bwMode="auto">
          <a:xfrm>
            <a:off x="1016001" y="5046848"/>
            <a:ext cx="103616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Order </a:t>
            </a:r>
            <a:r>
              <a:rPr kumimoji="1" lang="en-US" altLang="zh-CN" sz="32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is chosen as the nearest integer greater than or equal to the above value.</a:t>
            </a:r>
            <a:endParaRPr kumimoji="1" lang="en-US" altLang="zh-CN" sz="32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1016001" y="2929546"/>
            <a:ext cx="65008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Solving the above we get:</a:t>
            </a:r>
          </a:p>
        </p:txBody>
      </p:sp>
      <p:sp>
        <p:nvSpPr>
          <p:cNvPr id="4301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32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Chebyshev Approximation</a:t>
            </a:r>
          </a:p>
        </p:txBody>
      </p:sp>
      <p:graphicFrame>
        <p:nvGraphicFramePr>
          <p:cNvPr id="44038" name="对象 1"/>
          <p:cNvGraphicFramePr>
            <a:graphicFrameLocks noChangeAspect="1"/>
          </p:cNvGraphicFramePr>
          <p:nvPr/>
        </p:nvGraphicFramePr>
        <p:xfrm>
          <a:off x="2710656" y="1934184"/>
          <a:ext cx="5956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49" name="Equation" r:id="rId3" imgW="5956300" imgH="1104900" progId="Equation.DSMT4">
                  <p:embed/>
                </p:oleObj>
              </mc:Choice>
              <mc:Fallback>
                <p:oleObj name="Equation" r:id="rId3" imgW="5956300" imgH="1104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10656" y="1934184"/>
                        <a:ext cx="5956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4039" name="对象 2"/>
          <p:cNvGraphicFramePr>
            <a:graphicFrameLocks noChangeAspect="1"/>
          </p:cNvGraphicFramePr>
          <p:nvPr/>
        </p:nvGraphicFramePr>
        <p:xfrm>
          <a:off x="2638425" y="3665538"/>
          <a:ext cx="6350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3050" name="Equation" r:id="rId5" imgW="6350000" imgH="1244600" progId="Equation.DSMT4">
                  <p:embed/>
                </p:oleObj>
              </mc:Choice>
              <mc:Fallback>
                <p:oleObj name="Equation" r:id="rId5" imgW="6350000" imgH="1244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3665538"/>
                        <a:ext cx="63500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19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40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19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40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19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87" grpId="0" build="p" autoUpdateAnimBg="0"/>
      <p:bldP spid="41990" grpId="0"/>
      <p:bldP spid="4199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>
          <a:xfrm>
            <a:off x="468961" y="1384300"/>
            <a:ext cx="10572750" cy="1295400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The magnitude-square response of an </a:t>
            </a:r>
            <a:r>
              <a:rPr lang="en-US" altLang="zh-CN" sz="3200" i="1">
                <a:latin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</a:rPr>
              <a:t>-th order analog lowpass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Type 2 Chebyshev </a:t>
            </a:r>
            <a:r>
              <a:rPr lang="en-US" altLang="zh-CN" sz="3200">
                <a:latin typeface="Times New Roman" panose="02020603050405020304" pitchFamily="18" charset="0"/>
              </a:rPr>
              <a:t>(also called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inverse Chebyshev</a:t>
            </a:r>
            <a:r>
              <a:rPr lang="en-US" altLang="zh-CN" sz="3200">
                <a:latin typeface="Times New Roman" panose="02020603050405020304" pitchFamily="18" charset="0"/>
              </a:rPr>
              <a:t>)</a:t>
            </a:r>
            <a:r>
              <a:rPr lang="en-US" altLang="zh-CN" sz="3200">
                <a:solidFill>
                  <a:srgbClr val="FF505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filter is given by:</a:t>
            </a:r>
          </a:p>
        </p:txBody>
      </p:sp>
      <p:sp>
        <p:nvSpPr>
          <p:cNvPr id="44037" name="Text Box 5"/>
          <p:cNvSpPr txBox="1">
            <a:spLocks noChangeArrowheads="1"/>
          </p:cNvSpPr>
          <p:nvPr/>
        </p:nvSpPr>
        <p:spPr bwMode="auto">
          <a:xfrm>
            <a:off x="1010481" y="5108926"/>
            <a:ext cx="102600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where T</a:t>
            </a:r>
            <a:r>
              <a:rPr kumimoji="1" lang="en-US" altLang="zh-CN" sz="32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is the Chebyshev polynomial of order </a:t>
            </a:r>
            <a:r>
              <a:rPr kumimoji="1" lang="en-US" altLang="zh-CN" sz="3200" b="1" i="1" dirty="0">
                <a:solidFill>
                  <a:srgbClr val="0070C0"/>
                </a:solidFill>
                <a:latin typeface="Times New Roman" panose="02020603050405020304" pitchFamily="18" charset="0"/>
              </a:rPr>
              <a:t>N.</a:t>
            </a:r>
          </a:p>
        </p:txBody>
      </p:sp>
      <p:sp>
        <p:nvSpPr>
          <p:cNvPr id="44036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Chebyshev Approximation</a:t>
            </a:r>
          </a:p>
        </p:txBody>
      </p:sp>
      <p:graphicFrame>
        <p:nvGraphicFramePr>
          <p:cNvPr id="45061" name="对象 1"/>
          <p:cNvGraphicFramePr>
            <a:graphicFrameLocks noChangeAspect="1"/>
          </p:cNvGraphicFramePr>
          <p:nvPr/>
        </p:nvGraphicFramePr>
        <p:xfrm>
          <a:off x="3286125" y="2997200"/>
          <a:ext cx="5562600" cy="176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4056" name="Equation" r:id="rId3" imgW="5562600" imgH="1765300" progId="Equation.DSMT4">
                  <p:embed/>
                </p:oleObj>
              </mc:Choice>
              <mc:Fallback>
                <p:oleObj name="Equation" r:id="rId3" imgW="5562600" imgH="1765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2997200"/>
                        <a:ext cx="5562600" cy="176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40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40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035" grpId="0" build="p" autoUpdateAnimBg="0"/>
      <p:bldP spid="44037" grpId="0" autoUpdateAnimBg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497681" y="1192574"/>
            <a:ext cx="11002963" cy="110013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Typical magnitude response plots of the analog 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 Type 2 Chebyshev filter are shown below:</a:t>
            </a:r>
          </a:p>
        </p:txBody>
      </p:sp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4331" y="2441923"/>
            <a:ext cx="5568950" cy="372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Chebyshev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50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50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9" grpId="0" build="p" autoUpdateAnimBg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>
          <a:xfrm>
            <a:off x="188422" y="1367632"/>
            <a:ext cx="10575925" cy="1008062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order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of the Type 2 Chebyshev filter is determined from given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, and </a:t>
            </a:r>
            <a:r>
              <a:rPr lang="en-US" altLang="zh-CN" sz="3200" i="1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 using:</a:t>
            </a:r>
          </a:p>
        </p:txBody>
      </p:sp>
      <p:sp>
        <p:nvSpPr>
          <p:cNvPr id="46086" name="Text Box 6"/>
          <p:cNvSpPr txBox="1">
            <a:spLocks noChangeArrowheads="1"/>
          </p:cNvSpPr>
          <p:nvPr/>
        </p:nvSpPr>
        <p:spPr bwMode="auto">
          <a:xfrm>
            <a:off x="1198563" y="3684588"/>
            <a:ext cx="102616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kumimoji="1" lang="en-US" altLang="zh-CN" sz="2800" b="1" u="sng">
                <a:solidFill>
                  <a:srgbClr val="0070C0"/>
                </a:solidFill>
                <a:latin typeface="Times New Roman" panose="02020603050405020304" pitchFamily="18" charset="0"/>
              </a:rPr>
              <a:t>Example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- Determine the lowest order of a Chebyshev lowpass filter with a 1-dB cutoff frequency at 1kHz and a minimum attenuation of 40 dB at 5kHz.</a:t>
            </a:r>
          </a:p>
        </p:txBody>
      </p:sp>
      <p:sp>
        <p:nvSpPr>
          <p:cNvPr id="4608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Chebyshev Approximation</a:t>
            </a:r>
          </a:p>
        </p:txBody>
      </p:sp>
      <p:graphicFrame>
        <p:nvGraphicFramePr>
          <p:cNvPr id="47109" name="对象 1"/>
          <p:cNvGraphicFramePr>
            <a:graphicFrameLocks noChangeAspect="1"/>
          </p:cNvGraphicFramePr>
          <p:nvPr/>
        </p:nvGraphicFramePr>
        <p:xfrm>
          <a:off x="3027363" y="2407841"/>
          <a:ext cx="6350000" cy="1244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0" name="Equation" r:id="rId3" imgW="6350000" imgH="1244600" progId="Equation.DSMT4">
                  <p:embed/>
                </p:oleObj>
              </mc:Choice>
              <mc:Fallback>
                <p:oleObj name="Equation" r:id="rId3" imgW="6350000" imgH="1244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7363" y="2407841"/>
                        <a:ext cx="6350000" cy="1244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对象 2"/>
          <p:cNvGraphicFramePr>
            <a:graphicFrameLocks noChangeAspect="1"/>
          </p:cNvGraphicFramePr>
          <p:nvPr/>
        </p:nvGraphicFramePr>
        <p:xfrm>
          <a:off x="3935413" y="5157788"/>
          <a:ext cx="4533900" cy="1079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6121" name="Equation" r:id="rId5" imgW="4533900" imgH="1079500" progId="Equation.DSMT4">
                  <p:embed/>
                </p:oleObj>
              </mc:Choice>
              <mc:Fallback>
                <p:oleObj name="Equation" r:id="rId5" imgW="4533900" imgH="1079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5157788"/>
                        <a:ext cx="4533900" cy="1079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60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71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60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71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083" grpId="0" build="p" autoUpdateAnimBg="0"/>
      <p:bldP spid="4608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95885" y="1264920"/>
            <a:ext cx="11185525" cy="109918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Elliptic Approximation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kumimoji="1" lang="en-US" altLang="zh-CN" dirty="0">
                <a:latin typeface="Times New Roman" panose="02020603050405020304" pitchFamily="18" charset="0"/>
              </a:rPr>
              <a:t>    The square-magnitude response of an elliptic </a:t>
            </a:r>
            <a:r>
              <a:rPr kumimoji="1" lang="en-US" altLang="zh-CN" dirty="0" err="1">
                <a:latin typeface="Times New Roman" panose="02020603050405020304" pitchFamily="18" charset="0"/>
              </a:rPr>
              <a:t>lowpass</a:t>
            </a:r>
            <a:r>
              <a:rPr kumimoji="1" lang="en-US" altLang="zh-CN" dirty="0">
                <a:latin typeface="Times New Roman" panose="02020603050405020304" pitchFamily="18" charset="0"/>
              </a:rPr>
              <a:t> filter is given by:</a:t>
            </a:r>
          </a:p>
        </p:txBody>
      </p:sp>
      <p:sp>
        <p:nvSpPr>
          <p:cNvPr id="51206" name="Rectangle 6"/>
          <p:cNvSpPr>
            <a:spLocks noChangeArrowheads="1"/>
          </p:cNvSpPr>
          <p:nvPr/>
        </p:nvSpPr>
        <p:spPr bwMode="auto">
          <a:xfrm>
            <a:off x="477838" y="4365625"/>
            <a:ext cx="11471275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469900" indent="-469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where R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is a rational function of order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satisfying R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(1/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)=1/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R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N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)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,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with the roots of its numerator lying in the interval 0&lt;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&lt;1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and the roots</a:t>
            </a:r>
          </a:p>
          <a:p>
            <a:pPr algn="just" eaLnBrk="1" hangingPunct="1">
              <a:lnSpc>
                <a:spcPct val="90000"/>
              </a:lnSpc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of its denominator lying in the interval 1&lt;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&lt; .</a:t>
            </a:r>
          </a:p>
        </p:txBody>
      </p:sp>
      <p:sp>
        <p:nvSpPr>
          <p:cNvPr id="47108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Analog Filter Design</a:t>
            </a:r>
          </a:p>
        </p:txBody>
      </p:sp>
      <p:graphicFrame>
        <p:nvGraphicFramePr>
          <p:cNvPr id="48133" name="对象 1"/>
          <p:cNvGraphicFramePr>
            <a:graphicFrameLocks noChangeAspect="1"/>
          </p:cNvGraphicFramePr>
          <p:nvPr/>
        </p:nvGraphicFramePr>
        <p:xfrm>
          <a:off x="3282155" y="2765059"/>
          <a:ext cx="48133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7128" name="Equation" r:id="rId3" imgW="4813300" imgH="1104900" progId="Equation.DSMT4">
                  <p:embed/>
                </p:oleObj>
              </mc:Choice>
              <mc:Fallback>
                <p:oleObj name="Equation" r:id="rId3" imgW="4813300" imgH="1104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2155" y="2765059"/>
                        <a:ext cx="48133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81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12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206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7" name="Rectangle 3"/>
          <p:cNvSpPr>
            <a:spLocks noGrp="1" noChangeArrowheads="1"/>
          </p:cNvSpPr>
          <p:nvPr>
            <p:ph idx="1"/>
          </p:nvPr>
        </p:nvSpPr>
        <p:spPr>
          <a:xfrm>
            <a:off x="1008360" y="1338379"/>
            <a:ext cx="9360891" cy="668338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Typical magnitude response plots are shown below:</a:t>
            </a:r>
          </a:p>
        </p:txBody>
      </p:sp>
      <p:pic>
        <p:nvPicPr>
          <p:cNvPr id="1034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155" y="2006717"/>
            <a:ext cx="6337300" cy="42305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132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Elliptic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34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427" grpId="0" build="p" autoUpdateAnimBg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03200" y="1428751"/>
            <a:ext cx="11580813" cy="792162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For given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,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</a:t>
            </a:r>
            <a:r>
              <a:rPr lang="en-US" altLang="zh-CN" sz="3200" dirty="0">
                <a:latin typeface="Times New Roman" panose="02020603050405020304" pitchFamily="18" charset="0"/>
              </a:rPr>
              <a:t>, and A, the filter order can be estimated using:</a:t>
            </a:r>
          </a:p>
        </p:txBody>
      </p:sp>
      <p:sp>
        <p:nvSpPr>
          <p:cNvPr id="48136" name="Text Box 8"/>
          <p:cNvSpPr txBox="1">
            <a:spLocks noChangeArrowheads="1"/>
          </p:cNvSpPr>
          <p:nvPr/>
        </p:nvSpPr>
        <p:spPr bwMode="auto">
          <a:xfrm>
            <a:off x="1198563" y="3641725"/>
            <a:ext cx="1930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</a:p>
        </p:txBody>
      </p:sp>
      <p:sp>
        <p:nvSpPr>
          <p:cNvPr id="49156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Elliptic Approximation</a:t>
            </a:r>
          </a:p>
        </p:txBody>
      </p:sp>
      <p:graphicFrame>
        <p:nvGraphicFramePr>
          <p:cNvPr id="50181" name="对象 1"/>
          <p:cNvGraphicFramePr>
            <a:graphicFrameLocks noChangeAspect="1"/>
          </p:cNvGraphicFramePr>
          <p:nvPr/>
        </p:nvGraphicFramePr>
        <p:xfrm>
          <a:off x="4052888" y="2220913"/>
          <a:ext cx="29972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2" name="Equation" r:id="rId3" imgW="2997200" imgH="1054100" progId="Equation.DSMT4">
                  <p:embed/>
                </p:oleObj>
              </mc:Choice>
              <mc:Fallback>
                <p:oleObj name="Equation" r:id="rId3" imgW="2997200" imgH="1054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52888" y="2220913"/>
                        <a:ext cx="29972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182" name="对象 2"/>
          <p:cNvGraphicFramePr>
            <a:graphicFrameLocks noChangeAspect="1"/>
          </p:cNvGraphicFramePr>
          <p:nvPr/>
        </p:nvGraphicFramePr>
        <p:xfrm>
          <a:off x="4078288" y="3660775"/>
          <a:ext cx="5943600" cy="257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9193" name="Equation" r:id="rId5" imgW="5943600" imgH="2578100" progId="Equation.DSMT4">
                  <p:embed/>
                </p:oleObj>
              </mc:Choice>
              <mc:Fallback>
                <p:oleObj name="Equation" r:id="rId5" imgW="5943600" imgH="2578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78288" y="3660775"/>
                        <a:ext cx="5943600" cy="2578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8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01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81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01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1" grpId="0" build="p" autoUpdateAnimBg="0"/>
      <p:bldP spid="48136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406574" y="1080918"/>
            <a:ext cx="11234737" cy="5084386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u="sng" dirty="0">
                <a:latin typeface="Times New Roman" panose="02020603050405020304" pitchFamily="18" charset="0"/>
              </a:rPr>
              <a:t>Example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</a:rPr>
              <a:t>Determine the lowest order of a elliptic 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 filter with a 1-dB cutoff frequency at 1 kHz and a minimum attenuation of 40 dB at 5 kHz. 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Note: 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= 0.2 and 1/</a:t>
            </a:r>
            <a:r>
              <a:rPr lang="en-US" altLang="zh-CN" sz="3200" i="1" dirty="0">
                <a:latin typeface="Times New Roman" panose="02020603050405020304" pitchFamily="18" charset="0"/>
              </a:rPr>
              <a:t>k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=196.5134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Substituting these values we get: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i="1" dirty="0">
                <a:latin typeface="Times New Roman" panose="02020603050405020304" pitchFamily="18" charset="0"/>
              </a:rPr>
              <a:t>k’</a:t>
            </a:r>
            <a:r>
              <a:rPr lang="en-US" altLang="zh-CN" sz="3200" dirty="0">
                <a:latin typeface="Times New Roman" panose="02020603050405020304" pitchFamily="18" charset="0"/>
              </a:rPr>
              <a:t>=0.979796, 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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=0.00255135, =0.0025513525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hence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= 2.23308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Choose </a:t>
            </a:r>
            <a:r>
              <a:rPr lang="en-US" altLang="zh-CN" sz="3200" i="1" dirty="0">
                <a:latin typeface="Times New Roman" panose="02020603050405020304" pitchFamily="18" charset="0"/>
              </a:rPr>
              <a:t>N</a:t>
            </a:r>
            <a:r>
              <a:rPr lang="en-US" altLang="zh-CN" sz="3200" dirty="0">
                <a:latin typeface="Times New Roman" panose="02020603050405020304" pitchFamily="18" charset="0"/>
              </a:rPr>
              <a:t> = 3.</a:t>
            </a:r>
          </a:p>
        </p:txBody>
      </p:sp>
      <p:sp>
        <p:nvSpPr>
          <p:cNvPr id="50179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Elliptic Approximation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91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91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491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91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491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155" grpId="0" build="p" autoUpdateAnimBg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139" name="Rectangle 3"/>
          <p:cNvSpPr>
            <a:spLocks noGrp="1" noChangeArrowheads="1"/>
          </p:cNvSpPr>
          <p:nvPr>
            <p:ph idx="1"/>
          </p:nvPr>
        </p:nvSpPr>
        <p:spPr>
          <a:xfrm>
            <a:off x="0" y="1556792"/>
            <a:ext cx="11987213" cy="4608413"/>
          </a:xfrm>
        </p:spPr>
        <p:txBody>
          <a:bodyPr/>
          <a:lstStyle/>
          <a:p>
            <a:pPr algn="just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Butterworth filter has the widest transition band, with a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monotonically</a:t>
            </a:r>
            <a:r>
              <a:rPr lang="en-US" altLang="zh-CN" dirty="0">
                <a:latin typeface="Times New Roman" panose="02020603050405020304" pitchFamily="18" charset="0"/>
              </a:rPr>
              <a:t> decrease gain response.</a:t>
            </a:r>
          </a:p>
          <a:p>
            <a:pPr algn="just" eaLnBrk="1"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elliptic filter has the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narrowest transition band</a:t>
            </a:r>
            <a:r>
              <a:rPr lang="en-US" altLang="zh-CN" dirty="0">
                <a:latin typeface="Times New Roman" panose="02020603050405020304" pitchFamily="18" charset="0"/>
              </a:rPr>
              <a:t>, with the </a:t>
            </a:r>
            <a:r>
              <a:rPr lang="en-US" altLang="zh-CN" dirty="0" err="1">
                <a:latin typeface="Times New Roman" panose="02020603050405020304" pitchFamily="18" charset="0"/>
              </a:rPr>
              <a:t>equiripple</a:t>
            </a:r>
            <a:r>
              <a:rPr lang="en-US" altLang="zh-CN" dirty="0">
                <a:latin typeface="Times New Roman" panose="02020603050405020304" pitchFamily="18" charset="0"/>
              </a:rPr>
              <a:t> passband and </a:t>
            </a:r>
            <a:r>
              <a:rPr lang="en-US" altLang="zh-CN" dirty="0" err="1">
                <a:latin typeface="Times New Roman" panose="02020603050405020304" pitchFamily="18" charset="0"/>
              </a:rPr>
              <a:t>equiripple</a:t>
            </a:r>
            <a:r>
              <a:rPr lang="en-US" altLang="zh-CN" dirty="0">
                <a:latin typeface="Times New Roman" panose="02020603050405020304" pitchFamily="18" charset="0"/>
              </a:rPr>
              <a:t> stopband response.</a:t>
            </a:r>
          </a:p>
          <a:p>
            <a:pPr algn="just" eaLnBrk="1"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magnitude response of  the Type2 Chebyshev filter in the passband is nearly identical to that of the Butterworth.</a:t>
            </a:r>
          </a:p>
          <a:p>
            <a:pPr algn="just" eaLnBrk="1" hangingPunct="1">
              <a:lnSpc>
                <a:spcPct val="80000"/>
              </a:lnSpc>
            </a:pPr>
            <a:endParaRPr lang="en-US" altLang="zh-CN" sz="2400" dirty="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</a:pPr>
            <a:r>
              <a:rPr lang="en-US" altLang="zh-CN" dirty="0">
                <a:latin typeface="Times New Roman" panose="02020603050405020304" pitchFamily="18" charset="0"/>
              </a:rPr>
              <a:t>The Butterworth and Chebyshev filters have a nearly linear phase response over about 3/4 of passband, whereas the elliptic filter has a nearly linear phase response over about 1/2 of the passband.</a:t>
            </a:r>
          </a:p>
        </p:txBody>
      </p:sp>
      <p:sp>
        <p:nvSpPr>
          <p:cNvPr id="5120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 Comparison of the Analog Filter Types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9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9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9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91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uild="p" autoUpdateAnimBg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446028"/>
            <a:ext cx="11233150" cy="4950009"/>
          </a:xfrm>
        </p:spPr>
        <p:txBody>
          <a:bodyPr/>
          <a:lstStyle/>
          <a:p>
            <a:pPr marL="0" indent="0"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u="sng" dirty="0">
                <a:latin typeface="Times New Roman" panose="02020603050405020304" pitchFamily="18" charset="0"/>
              </a:rPr>
              <a:t>Example</a:t>
            </a:r>
            <a:r>
              <a:rPr lang="en-US" altLang="zh-CN" dirty="0">
                <a:latin typeface="Times New Roman" panose="02020603050405020304" pitchFamily="18" charset="0"/>
              </a:rPr>
              <a:t>: Design an analog </a:t>
            </a:r>
            <a:r>
              <a:rPr lang="en-US" altLang="zh-CN" dirty="0" err="1">
                <a:latin typeface="Times New Roman" panose="02020603050405020304" pitchFamily="18" charset="0"/>
              </a:rPr>
              <a:t>lowpass</a:t>
            </a:r>
            <a:r>
              <a:rPr lang="en-US" altLang="zh-CN" dirty="0">
                <a:latin typeface="Times New Roman" panose="02020603050405020304" pitchFamily="18" charset="0"/>
              </a:rPr>
              <a:t> filter of lowest order with a 1-dB cutoff frequency at 1kHz and a minimum attenuation of 40 dB at 4kHz.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N,Wn</a:t>
            </a:r>
            <a:r>
              <a:rPr lang="en-US" altLang="zh-CN" sz="2400" dirty="0">
                <a:latin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buttord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Wp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Ws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</a:rPr>
              <a:t>, 's');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num,den</a:t>
            </a:r>
            <a:r>
              <a:rPr lang="en-US" altLang="zh-CN" sz="2400" dirty="0">
                <a:latin typeface="Times New Roman" panose="02020603050405020304" pitchFamily="18" charset="0"/>
              </a:rPr>
              <a:t>] = butter(N,</a:t>
            </a:r>
            <a:r>
              <a:rPr lang="en-US" altLang="zh-CN" sz="2400" dirty="0" err="1">
                <a:latin typeface="Times New Roman" panose="02020603050405020304" pitchFamily="18" charset="0"/>
              </a:rPr>
              <a:t>Wn</a:t>
            </a:r>
            <a:r>
              <a:rPr lang="en-US" altLang="zh-CN" sz="2400" dirty="0">
                <a:latin typeface="Times New Roman" panose="02020603050405020304" pitchFamily="18" charset="0"/>
              </a:rPr>
              <a:t>,'s');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N,Wn</a:t>
            </a:r>
            <a:r>
              <a:rPr lang="en-US" altLang="zh-CN" sz="2400" dirty="0">
                <a:latin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ellipord</a:t>
            </a:r>
            <a:r>
              <a:rPr lang="en-US" altLang="zh-CN" sz="2400" dirty="0">
                <a:latin typeface="Times New Roman" panose="02020603050405020304" pitchFamily="18" charset="0"/>
              </a:rPr>
              <a:t>(</a:t>
            </a:r>
            <a:r>
              <a:rPr lang="en-US" altLang="zh-CN" sz="2400" dirty="0" err="1">
                <a:latin typeface="Times New Roman" panose="02020603050405020304" pitchFamily="18" charset="0"/>
              </a:rPr>
              <a:t>Wp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Ws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</a:rPr>
              <a:t>, ‘s’);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num,den</a:t>
            </a:r>
            <a:r>
              <a:rPr lang="en-US" altLang="zh-CN" sz="2400" dirty="0">
                <a:latin typeface="Times New Roman" panose="02020603050405020304" pitchFamily="18" charset="0"/>
              </a:rPr>
              <a:t>] = </a:t>
            </a:r>
            <a:r>
              <a:rPr lang="en-US" altLang="zh-CN" sz="2400" dirty="0" err="1">
                <a:latin typeface="Times New Roman" panose="02020603050405020304" pitchFamily="18" charset="0"/>
              </a:rPr>
              <a:t>ellip</a:t>
            </a:r>
            <a:r>
              <a:rPr lang="en-US" altLang="zh-CN" sz="2400" dirty="0">
                <a:latin typeface="Times New Roman" panose="02020603050405020304" pitchFamily="18" charset="0"/>
              </a:rPr>
              <a:t>(N,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Wn</a:t>
            </a:r>
            <a:r>
              <a:rPr lang="en-US" altLang="zh-CN" sz="2400" dirty="0">
                <a:latin typeface="Times New Roman" panose="02020603050405020304" pitchFamily="18" charset="0"/>
              </a:rPr>
              <a:t>, ‘s’);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N,Wn</a:t>
            </a:r>
            <a:r>
              <a:rPr lang="en-US" altLang="zh-CN" sz="2400" dirty="0">
                <a:latin typeface="Times New Roman" panose="02020603050405020304" pitchFamily="18" charset="0"/>
              </a:rPr>
              <a:t>] = cheb1ord(</a:t>
            </a:r>
            <a:r>
              <a:rPr lang="en-US" altLang="zh-CN" sz="2400" dirty="0" err="1">
                <a:latin typeface="Times New Roman" panose="02020603050405020304" pitchFamily="18" charset="0"/>
              </a:rPr>
              <a:t>Wp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Ws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Rp</a:t>
            </a:r>
            <a:r>
              <a:rPr lang="en-US" altLang="zh-CN" sz="2400" dirty="0">
                <a:latin typeface="Times New Roman" panose="02020603050405020304" pitchFamily="18" charset="0"/>
              </a:rPr>
              <a:t>, </a:t>
            </a:r>
            <a:r>
              <a:rPr lang="en-US" altLang="zh-CN" sz="2400" dirty="0" err="1">
                <a:latin typeface="Times New Roman" panose="02020603050405020304" pitchFamily="18" charset="0"/>
              </a:rPr>
              <a:t>Rs</a:t>
            </a:r>
            <a:r>
              <a:rPr lang="en-US" altLang="zh-CN" sz="2400" dirty="0">
                <a:latin typeface="Times New Roman" panose="02020603050405020304" pitchFamily="18" charset="0"/>
              </a:rPr>
              <a:t>, 's');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num,den</a:t>
            </a:r>
            <a:r>
              <a:rPr lang="en-US" altLang="zh-CN" sz="2400" dirty="0">
                <a:latin typeface="Times New Roman" panose="02020603050405020304" pitchFamily="18" charset="0"/>
              </a:rPr>
              <a:t>] = cheby1(N,Rp,</a:t>
            </a:r>
            <a:r>
              <a:rPr lang="en-US" altLang="zh-CN" sz="2400" dirty="0" err="1">
                <a:latin typeface="Times New Roman" panose="02020603050405020304" pitchFamily="18" charset="0"/>
              </a:rPr>
              <a:t>Wp</a:t>
            </a:r>
            <a:r>
              <a:rPr lang="en-US" altLang="zh-CN" sz="2400" dirty="0">
                <a:latin typeface="Times New Roman" panose="02020603050405020304" pitchFamily="18" charset="0"/>
              </a:rPr>
              <a:t>,'s');</a:t>
            </a:r>
          </a:p>
          <a:p>
            <a:pPr algn="just" eaLnBrk="1" hangingPunct="1">
              <a:buFontTx/>
              <a:buNone/>
              <a:defRPr/>
            </a:pPr>
            <a:r>
              <a:rPr lang="en-US" altLang="zh-CN" sz="2400" dirty="0">
                <a:latin typeface="Times New Roman" panose="02020603050405020304" pitchFamily="18" charset="0"/>
              </a:rPr>
              <a:t>      [</a:t>
            </a:r>
            <a:r>
              <a:rPr lang="en-US" altLang="zh-CN" sz="2400" dirty="0" err="1">
                <a:latin typeface="Times New Roman" panose="02020603050405020304" pitchFamily="18" charset="0"/>
              </a:rPr>
              <a:t>num,den</a:t>
            </a:r>
            <a:r>
              <a:rPr lang="en-US" altLang="zh-CN" sz="2400" dirty="0">
                <a:latin typeface="Times New Roman" panose="02020603050405020304" pitchFamily="18" charset="0"/>
              </a:rPr>
              <a:t>] = cheby2(N,Rs,</a:t>
            </a:r>
            <a:r>
              <a:rPr lang="en-US" altLang="zh-CN" sz="2400" dirty="0" err="1">
                <a:latin typeface="Times New Roman" panose="02020603050405020304" pitchFamily="18" charset="0"/>
              </a:rPr>
              <a:t>Ws</a:t>
            </a:r>
            <a:r>
              <a:rPr lang="en-US" altLang="zh-CN" sz="2400" dirty="0">
                <a:latin typeface="Times New Roman" panose="02020603050405020304" pitchFamily="18" charset="0"/>
              </a:rPr>
              <a:t>,'s');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zh-CN" sz="2400" dirty="0">
                <a:latin typeface="Times New Roman" panose="02020603050405020304" pitchFamily="18" charset="0"/>
              </a:rPr>
              <a:t>      omega = [0: 200: 12000*pi];</a:t>
            </a:r>
          </a:p>
          <a:p>
            <a:pPr algn="just" eaLnBrk="1" hangingPunct="1">
              <a:buFontTx/>
              <a:buNone/>
              <a:defRPr/>
            </a:pPr>
            <a:r>
              <a:rPr lang="pt-BR" altLang="zh-CN" sz="2400" dirty="0">
                <a:latin typeface="Times New Roman" panose="02020603050405020304" pitchFamily="18" charset="0"/>
              </a:rPr>
              <a:t>      h = </a:t>
            </a:r>
            <a:r>
              <a:rPr lang="pt-BR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freqs</a:t>
            </a:r>
            <a:r>
              <a:rPr lang="pt-BR" altLang="zh-CN" sz="2400" dirty="0">
                <a:latin typeface="Times New Roman" panose="02020603050405020304" pitchFamily="18" charset="0"/>
              </a:rPr>
              <a:t>(num, den, omega);</a:t>
            </a:r>
          </a:p>
          <a:p>
            <a:pPr algn="just" eaLnBrk="1" hangingPunct="1">
              <a:buFontTx/>
              <a:buNone/>
              <a:defRPr/>
            </a:pP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52227" name="标题 2"/>
          <p:cNvSpPr txBox="1"/>
          <p:nvPr/>
        </p:nvSpPr>
        <p:spPr bwMode="auto">
          <a:xfrm>
            <a:off x="-9683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Analog Lowpass Filter Design Using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7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7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67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679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79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679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679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679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793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Digital Filter Design Specifications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79413" y="1214438"/>
            <a:ext cx="9296400" cy="936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magnitude response |G(e</a:t>
            </a:r>
            <a:r>
              <a:rPr lang="en-US" altLang="zh-CN" sz="2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j</a:t>
            </a:r>
            <a:r>
              <a:rPr lang="en-US" altLang="zh-CN" sz="2800" b="1" baseline="30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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Symbol" panose="05050102010706020507" pitchFamily="18" charset="2"/>
              </a:rPr>
              <a:t>)|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of a digital lowpass filter may be specified below:</a:t>
            </a:r>
          </a:p>
        </p:txBody>
      </p:sp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7938" y="2273300"/>
            <a:ext cx="5349875" cy="389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矩形 2"/>
          <p:cNvSpPr/>
          <p:nvPr/>
        </p:nvSpPr>
        <p:spPr>
          <a:xfrm>
            <a:off x="7443788" y="2484438"/>
            <a:ext cx="4594225" cy="86836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 the 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passband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, we require</a:t>
            </a:r>
          </a:p>
          <a:p>
            <a:pPr algn="ctr"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1-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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|G(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30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baseline="30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)|  1+ </a:t>
            </a:r>
            <a:r>
              <a:rPr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, </a:t>
            </a:r>
          </a:p>
        </p:txBody>
      </p:sp>
      <p:sp>
        <p:nvSpPr>
          <p:cNvPr id="4" name="矩形 3"/>
          <p:cNvSpPr/>
          <p:nvPr/>
        </p:nvSpPr>
        <p:spPr>
          <a:xfrm>
            <a:off x="75406" y="5756701"/>
            <a:ext cx="3350715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: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passband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edge freq.</a:t>
            </a:r>
          </a:p>
        </p:txBody>
      </p:sp>
      <p:cxnSp>
        <p:nvCxnSpPr>
          <p:cNvPr id="21" name="直接箭头连接符 20"/>
          <p:cNvCxnSpPr/>
          <p:nvPr/>
        </p:nvCxnSpPr>
        <p:spPr bwMode="auto">
          <a:xfrm flipV="1">
            <a:off x="2132013" y="5334000"/>
            <a:ext cx="858837" cy="376238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4066672" y="5779530"/>
            <a:ext cx="3319370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: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stopband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edge freq.</a:t>
            </a:r>
          </a:p>
        </p:txBody>
      </p:sp>
      <p:cxnSp>
        <p:nvCxnSpPr>
          <p:cNvPr id="25" name="直接箭头连接符 24"/>
          <p:cNvCxnSpPr/>
          <p:nvPr/>
        </p:nvCxnSpPr>
        <p:spPr bwMode="auto">
          <a:xfrm flipH="1" flipV="1">
            <a:off x="4067175" y="5362575"/>
            <a:ext cx="358775" cy="39370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/>
        </p:nvCxnSpPr>
        <p:spPr bwMode="auto">
          <a:xfrm flipH="1">
            <a:off x="3198813" y="2970213"/>
            <a:ext cx="533400" cy="1587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0" name="矩形 29"/>
          <p:cNvSpPr/>
          <p:nvPr/>
        </p:nvSpPr>
        <p:spPr>
          <a:xfrm>
            <a:off x="3733006" y="2738735"/>
            <a:ext cx="3546164" cy="4616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non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passband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peak ripple</a:t>
            </a:r>
          </a:p>
        </p:txBody>
      </p:sp>
      <p:cxnSp>
        <p:nvCxnSpPr>
          <p:cNvPr id="31" name="直接箭头连接符 30"/>
          <p:cNvCxnSpPr/>
          <p:nvPr/>
        </p:nvCxnSpPr>
        <p:spPr bwMode="auto">
          <a:xfrm>
            <a:off x="5176838" y="3892550"/>
            <a:ext cx="0" cy="1060450"/>
          </a:xfrm>
          <a:prstGeom prst="straightConnector1">
            <a:avLst/>
          </a:prstGeom>
          <a:ln w="57150">
            <a:solidFill>
              <a:srgbClr val="FFFF00"/>
            </a:solidFill>
            <a:headEnd type="none" w="med" len="med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矩形 31"/>
          <p:cNvSpPr/>
          <p:nvPr/>
        </p:nvSpPr>
        <p:spPr>
          <a:xfrm>
            <a:off x="3732212" y="3406130"/>
            <a:ext cx="3546957" cy="463165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33399"/>
              </a:buClr>
              <a:defRPr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lang="en-US" altLang="zh-CN" sz="2400" b="1" baseline="-25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: </a:t>
            </a:r>
            <a:r>
              <a:rPr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stopband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peak ripple</a:t>
            </a:r>
          </a:p>
        </p:txBody>
      </p:sp>
      <p:sp>
        <p:nvSpPr>
          <p:cNvPr id="2" name="矩形 1"/>
          <p:cNvSpPr/>
          <p:nvPr/>
        </p:nvSpPr>
        <p:spPr>
          <a:xfrm>
            <a:off x="7443788" y="3892550"/>
            <a:ext cx="4594225" cy="8683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>
            <a:spAutoFit/>
          </a:bodyPr>
          <a:lstStyle/>
          <a:p>
            <a:pPr>
              <a:lnSpc>
                <a:spcPct val="90000"/>
              </a:lnSpc>
              <a:defRPr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In the stopband,  we require		| G(</a:t>
            </a:r>
            <a:r>
              <a:rPr lang="en-US" altLang="zh-CN" sz="28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e</a:t>
            </a:r>
            <a:r>
              <a:rPr lang="en-US" altLang="zh-CN" sz="2800" b="1" baseline="30000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j</a:t>
            </a:r>
            <a:r>
              <a:rPr lang="en-US" altLang="zh-CN" sz="2800" b="1" baseline="30000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)|   s 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 animBg="1"/>
      <p:bldP spid="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250" name="Picture 6" descr="4_23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4686" y="1124744"/>
            <a:ext cx="8575674" cy="51125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 Comparison of the Analog Filter Types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773238"/>
            <a:ext cx="10666412" cy="42672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 core idea of design this kind of filter is to convert an analog transfer function 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(s) into a digital one G(z).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There are two common methods: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dirty="0">
                <a:latin typeface="Times New Roman" panose="02020603050405020304" pitchFamily="18" charset="0"/>
              </a:rPr>
              <a:t>(1) The impulse invariance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      (Problem9.6)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     (2) The bilinear transformation method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      (ch9.2)</a:t>
            </a:r>
          </a:p>
        </p:txBody>
      </p:sp>
      <p:sp>
        <p:nvSpPr>
          <p:cNvPr id="5427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9.2 The Design Methods of IIR Filter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573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73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573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347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3"/>
          <p:cNvSpPr>
            <a:spLocks noGrp="1" noChangeArrowheads="1"/>
          </p:cNvSpPr>
          <p:nvPr>
            <p:ph idx="1"/>
          </p:nvPr>
        </p:nvSpPr>
        <p:spPr>
          <a:xfrm>
            <a:off x="665163" y="1484313"/>
            <a:ext cx="11047412" cy="2447925"/>
          </a:xfrm>
        </p:spPr>
        <p:txBody>
          <a:bodyPr/>
          <a:lstStyle/>
          <a:p>
            <a:pPr algn="just" eaLnBrk="1" hangingPunct="1"/>
            <a:r>
              <a:rPr lang="en-US" altLang="zh-CN" sz="3200">
                <a:latin typeface="Times New Roman" panose="02020603050405020304" pitchFamily="18" charset="0"/>
              </a:rPr>
              <a:t>The Main Idea:</a:t>
            </a:r>
          </a:p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</a:t>
            </a:r>
            <a:r>
              <a:rPr lang="en-US" altLang="zh-CN">
                <a:latin typeface="Times New Roman" panose="02020603050405020304" pitchFamily="18" charset="0"/>
              </a:rPr>
              <a:t>If a prototype causal analog transfer function H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(s) is wanted, and its impulse response is h</a:t>
            </a:r>
            <a:r>
              <a:rPr lang="en-US" altLang="zh-CN" baseline="-25000">
                <a:latin typeface="Times New Roman" panose="02020603050405020304" pitchFamily="18" charset="0"/>
              </a:rPr>
              <a:t>a</a:t>
            </a:r>
            <a:r>
              <a:rPr lang="en-US" altLang="zh-CN">
                <a:latin typeface="Times New Roman" panose="02020603050405020304" pitchFamily="18" charset="0"/>
              </a:rPr>
              <a:t>(t), the impulse response of the digital transfer function G(z) satisfies:</a:t>
            </a:r>
          </a:p>
        </p:txBody>
      </p:sp>
      <p:grpSp>
        <p:nvGrpSpPr>
          <p:cNvPr id="2" name="Group 7"/>
          <p:cNvGrpSpPr/>
          <p:nvPr/>
        </p:nvGrpSpPr>
        <p:grpSpPr bwMode="auto">
          <a:xfrm>
            <a:off x="1968500" y="4589463"/>
            <a:ext cx="7967663" cy="1524000"/>
            <a:chOff x="1200" y="144"/>
            <a:chExt cx="3717" cy="1296"/>
          </a:xfrm>
        </p:grpSpPr>
        <p:grpSp>
          <p:nvGrpSpPr>
            <p:cNvPr id="55303" name="Group 8"/>
            <p:cNvGrpSpPr/>
            <p:nvPr/>
          </p:nvGrpSpPr>
          <p:grpSpPr bwMode="auto">
            <a:xfrm>
              <a:off x="1200" y="625"/>
              <a:ext cx="3717" cy="815"/>
              <a:chOff x="1151" y="751"/>
              <a:chExt cx="4181" cy="707"/>
            </a:xfrm>
          </p:grpSpPr>
          <p:sp>
            <p:nvSpPr>
              <p:cNvPr id="55329" name="Rectangle 9"/>
              <p:cNvSpPr>
                <a:spLocks noChangeArrowheads="1"/>
              </p:cNvSpPr>
              <p:nvPr/>
            </p:nvSpPr>
            <p:spPr bwMode="auto">
              <a:xfrm>
                <a:off x="2428" y="1019"/>
                <a:ext cx="1812" cy="439"/>
              </a:xfrm>
              <a:prstGeom prst="rect">
                <a:avLst/>
              </a:prstGeom>
              <a:solidFill>
                <a:srgbClr val="FFFFFF"/>
              </a:solidFill>
              <a:ln w="15875">
                <a:solidFill>
                  <a:srgbClr val="000000"/>
                </a:solidFill>
                <a:miter lim="800000"/>
              </a:ln>
            </p:spPr>
            <p:txBody>
              <a:bodyPr/>
              <a:lstStyle>
                <a:lvl1pPr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Verdana" panose="020B0604030504040204" pitchFamily="34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/>
                <a:endParaRPr lang="zh-CN" altLang="en-US"/>
              </a:p>
            </p:txBody>
          </p:sp>
          <p:sp>
            <p:nvSpPr>
              <p:cNvPr id="55330" name="Line 10"/>
              <p:cNvSpPr>
                <a:spLocks noChangeShapeType="1"/>
              </p:cNvSpPr>
              <p:nvPr/>
            </p:nvSpPr>
            <p:spPr bwMode="auto">
              <a:xfrm>
                <a:off x="1619" y="1239"/>
                <a:ext cx="73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1" name="Freeform 11"/>
              <p:cNvSpPr/>
              <p:nvPr/>
            </p:nvSpPr>
            <p:spPr bwMode="auto">
              <a:xfrm>
                <a:off x="2336" y="1187"/>
                <a:ext cx="92" cy="100"/>
              </a:xfrm>
              <a:custGeom>
                <a:avLst/>
                <a:gdLst>
                  <a:gd name="T0" fmla="*/ 92 w 92"/>
                  <a:gd name="T1" fmla="*/ 52 h 100"/>
                  <a:gd name="T2" fmla="*/ 0 w 92"/>
                  <a:gd name="T3" fmla="*/ 100 h 100"/>
                  <a:gd name="T4" fmla="*/ 7 w 92"/>
                  <a:gd name="T5" fmla="*/ 70 h 100"/>
                  <a:gd name="T6" fmla="*/ 7 w 92"/>
                  <a:gd name="T7" fmla="*/ 33 h 100"/>
                  <a:gd name="T8" fmla="*/ 0 w 92"/>
                  <a:gd name="T9" fmla="*/ 0 h 100"/>
                  <a:gd name="T10" fmla="*/ 92 w 92"/>
                  <a:gd name="T11" fmla="*/ 52 h 1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100"/>
                  <a:gd name="T20" fmla="*/ 92 w 92"/>
                  <a:gd name="T21" fmla="*/ 100 h 1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100">
                    <a:moveTo>
                      <a:pt x="92" y="52"/>
                    </a:moveTo>
                    <a:lnTo>
                      <a:pt x="0" y="100"/>
                    </a:lnTo>
                    <a:lnTo>
                      <a:pt x="7" y="70"/>
                    </a:lnTo>
                    <a:lnTo>
                      <a:pt x="7" y="33"/>
                    </a:lnTo>
                    <a:lnTo>
                      <a:pt x="0" y="0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2" name="Line 12"/>
              <p:cNvSpPr>
                <a:spLocks noChangeShapeType="1"/>
              </p:cNvSpPr>
              <p:nvPr/>
            </p:nvSpPr>
            <p:spPr bwMode="auto">
              <a:xfrm>
                <a:off x="4240" y="1239"/>
                <a:ext cx="737" cy="1"/>
              </a:xfrm>
              <a:prstGeom prst="line">
                <a:avLst/>
              </a:prstGeom>
              <a:noFill/>
              <a:ln w="15875">
                <a:solidFill>
                  <a:srgbClr val="000000"/>
                </a:solidFill>
                <a:rou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33" name="Freeform 13"/>
              <p:cNvSpPr/>
              <p:nvPr/>
            </p:nvSpPr>
            <p:spPr bwMode="auto">
              <a:xfrm>
                <a:off x="4953" y="1187"/>
                <a:ext cx="92" cy="100"/>
              </a:xfrm>
              <a:custGeom>
                <a:avLst/>
                <a:gdLst>
                  <a:gd name="T0" fmla="*/ 92 w 92"/>
                  <a:gd name="T1" fmla="*/ 52 h 100"/>
                  <a:gd name="T2" fmla="*/ 0 w 92"/>
                  <a:gd name="T3" fmla="*/ 100 h 100"/>
                  <a:gd name="T4" fmla="*/ 10 w 92"/>
                  <a:gd name="T5" fmla="*/ 70 h 100"/>
                  <a:gd name="T6" fmla="*/ 10 w 92"/>
                  <a:gd name="T7" fmla="*/ 33 h 100"/>
                  <a:gd name="T8" fmla="*/ 0 w 92"/>
                  <a:gd name="T9" fmla="*/ 0 h 100"/>
                  <a:gd name="T10" fmla="*/ 92 w 92"/>
                  <a:gd name="T11" fmla="*/ 52 h 1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100"/>
                  <a:gd name="T20" fmla="*/ 92 w 92"/>
                  <a:gd name="T21" fmla="*/ 100 h 1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100">
                    <a:moveTo>
                      <a:pt x="92" y="52"/>
                    </a:moveTo>
                    <a:lnTo>
                      <a:pt x="0" y="100"/>
                    </a:lnTo>
                    <a:lnTo>
                      <a:pt x="10" y="70"/>
                    </a:lnTo>
                    <a:lnTo>
                      <a:pt x="10" y="33"/>
                    </a:lnTo>
                    <a:lnTo>
                      <a:pt x="0" y="0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34" name="Group 14"/>
              <p:cNvGrpSpPr/>
              <p:nvPr/>
            </p:nvGrpSpPr>
            <p:grpSpPr bwMode="auto">
              <a:xfrm>
                <a:off x="1151" y="751"/>
                <a:ext cx="944" cy="299"/>
                <a:chOff x="1151" y="751"/>
                <a:chExt cx="944" cy="299"/>
              </a:xfrm>
            </p:grpSpPr>
            <p:sp>
              <p:nvSpPr>
                <p:cNvPr id="55357" name="Rectangle 15"/>
                <p:cNvSpPr>
                  <a:spLocks noChangeArrowheads="1"/>
                </p:cNvSpPr>
                <p:nvPr/>
              </p:nvSpPr>
              <p:spPr bwMode="auto">
                <a:xfrm>
                  <a:off x="2044" y="768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8" name="Rectangle 16"/>
                <p:cNvSpPr>
                  <a:spLocks noChangeArrowheads="1"/>
                </p:cNvSpPr>
                <p:nvPr/>
              </p:nvSpPr>
              <p:spPr bwMode="auto">
                <a:xfrm>
                  <a:off x="1780" y="768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9" name="Rectangle 17"/>
                <p:cNvSpPr>
                  <a:spLocks noChangeArrowheads="1"/>
                </p:cNvSpPr>
                <p:nvPr/>
              </p:nvSpPr>
              <p:spPr bwMode="auto">
                <a:xfrm>
                  <a:off x="1376" y="768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0" name="Rectangle 18"/>
                <p:cNvSpPr>
                  <a:spLocks noChangeArrowheads="1"/>
                </p:cNvSpPr>
                <p:nvPr/>
              </p:nvSpPr>
              <p:spPr bwMode="auto">
                <a:xfrm>
                  <a:off x="1230" y="768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1" name="Rectangle 19"/>
                <p:cNvSpPr>
                  <a:spLocks noChangeArrowheads="1"/>
                </p:cNvSpPr>
                <p:nvPr/>
              </p:nvSpPr>
              <p:spPr bwMode="auto">
                <a:xfrm>
                  <a:off x="1841" y="768"/>
                  <a:ext cx="163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nT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2" name="Rectangle 20"/>
                <p:cNvSpPr>
                  <a:spLocks noChangeArrowheads="1"/>
                </p:cNvSpPr>
                <p:nvPr/>
              </p:nvSpPr>
              <p:spPr bwMode="auto">
                <a:xfrm>
                  <a:off x="1613" y="768"/>
                  <a:ext cx="69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3" name="Rectangle 21"/>
                <p:cNvSpPr>
                  <a:spLocks noChangeArrowheads="1"/>
                </p:cNvSpPr>
                <p:nvPr/>
              </p:nvSpPr>
              <p:spPr bwMode="auto">
                <a:xfrm>
                  <a:off x="1292" y="768"/>
                  <a:ext cx="77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4" name="Rectangle 22"/>
                <p:cNvSpPr>
                  <a:spLocks noChangeArrowheads="1"/>
                </p:cNvSpPr>
                <p:nvPr/>
              </p:nvSpPr>
              <p:spPr bwMode="auto">
                <a:xfrm>
                  <a:off x="1151" y="768"/>
                  <a:ext cx="69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x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5" name="Rectangle 23"/>
                <p:cNvSpPr>
                  <a:spLocks noChangeArrowheads="1"/>
                </p:cNvSpPr>
                <p:nvPr/>
              </p:nvSpPr>
              <p:spPr bwMode="auto">
                <a:xfrm>
                  <a:off x="1691" y="857"/>
                  <a:ext cx="57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7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66" name="Rectangle 24"/>
                <p:cNvSpPr>
                  <a:spLocks noChangeArrowheads="1"/>
                </p:cNvSpPr>
                <p:nvPr/>
              </p:nvSpPr>
              <p:spPr bwMode="auto">
                <a:xfrm>
                  <a:off x="1473" y="751"/>
                  <a:ext cx="85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335" name="Group 25"/>
              <p:cNvGrpSpPr/>
              <p:nvPr/>
            </p:nvGrpSpPr>
            <p:grpSpPr bwMode="auto">
              <a:xfrm>
                <a:off x="4367" y="826"/>
                <a:ext cx="965" cy="305"/>
                <a:chOff x="4367" y="826"/>
                <a:chExt cx="965" cy="305"/>
              </a:xfrm>
            </p:grpSpPr>
            <p:sp>
              <p:nvSpPr>
                <p:cNvPr id="55347" name="Rectangle 26"/>
                <p:cNvSpPr>
                  <a:spLocks noChangeArrowheads="1"/>
                </p:cNvSpPr>
                <p:nvPr/>
              </p:nvSpPr>
              <p:spPr bwMode="auto">
                <a:xfrm>
                  <a:off x="5281" y="850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8" name="Rectangle 27"/>
                <p:cNvSpPr>
                  <a:spLocks noChangeArrowheads="1"/>
                </p:cNvSpPr>
                <p:nvPr/>
              </p:nvSpPr>
              <p:spPr bwMode="auto">
                <a:xfrm>
                  <a:off x="5014" y="850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9" name="Rectangle 28"/>
                <p:cNvSpPr>
                  <a:spLocks noChangeArrowheads="1"/>
                </p:cNvSpPr>
                <p:nvPr/>
              </p:nvSpPr>
              <p:spPr bwMode="auto">
                <a:xfrm>
                  <a:off x="4600" y="850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0" name="Rectangle 29"/>
                <p:cNvSpPr>
                  <a:spLocks noChangeArrowheads="1"/>
                </p:cNvSpPr>
                <p:nvPr/>
              </p:nvSpPr>
              <p:spPr bwMode="auto">
                <a:xfrm>
                  <a:off x="4449" y="850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1" name="Rectangle 30"/>
                <p:cNvSpPr>
                  <a:spLocks noChangeArrowheads="1"/>
                </p:cNvSpPr>
                <p:nvPr/>
              </p:nvSpPr>
              <p:spPr bwMode="auto">
                <a:xfrm>
                  <a:off x="5077" y="850"/>
                  <a:ext cx="163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nT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2" name="Rectangle 31"/>
                <p:cNvSpPr>
                  <a:spLocks noChangeArrowheads="1"/>
                </p:cNvSpPr>
                <p:nvPr/>
              </p:nvSpPr>
              <p:spPr bwMode="auto">
                <a:xfrm>
                  <a:off x="4849" y="850"/>
                  <a:ext cx="69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3" name="Rectangle 32"/>
                <p:cNvSpPr>
                  <a:spLocks noChangeArrowheads="1"/>
                </p:cNvSpPr>
                <p:nvPr/>
              </p:nvSpPr>
              <p:spPr bwMode="auto">
                <a:xfrm>
                  <a:off x="4513" y="850"/>
                  <a:ext cx="77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4" name="Rectangle 33"/>
                <p:cNvSpPr>
                  <a:spLocks noChangeArrowheads="1"/>
                </p:cNvSpPr>
                <p:nvPr/>
              </p:nvSpPr>
              <p:spPr bwMode="auto">
                <a:xfrm>
                  <a:off x="4367" y="850"/>
                  <a:ext cx="69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y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5" name="Rectangle 34"/>
                <p:cNvSpPr>
                  <a:spLocks noChangeArrowheads="1"/>
                </p:cNvSpPr>
                <p:nvPr/>
              </p:nvSpPr>
              <p:spPr bwMode="auto">
                <a:xfrm>
                  <a:off x="4933" y="938"/>
                  <a:ext cx="57" cy="19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7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56" name="Rectangle 35"/>
                <p:cNvSpPr>
                  <a:spLocks noChangeArrowheads="1"/>
                </p:cNvSpPr>
                <p:nvPr/>
              </p:nvSpPr>
              <p:spPr bwMode="auto">
                <a:xfrm>
                  <a:off x="4697" y="826"/>
                  <a:ext cx="85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  <p:grpSp>
            <p:nvGrpSpPr>
              <p:cNvPr id="55336" name="Group 36"/>
              <p:cNvGrpSpPr/>
              <p:nvPr/>
            </p:nvGrpSpPr>
            <p:grpSpPr bwMode="auto">
              <a:xfrm>
                <a:off x="2769" y="1107"/>
                <a:ext cx="926" cy="297"/>
                <a:chOff x="2769" y="1107"/>
                <a:chExt cx="926" cy="297"/>
              </a:xfrm>
            </p:grpSpPr>
            <p:sp>
              <p:nvSpPr>
                <p:cNvPr id="55337" name="Rectangle 37"/>
                <p:cNvSpPr>
                  <a:spLocks noChangeArrowheads="1"/>
                </p:cNvSpPr>
                <p:nvPr/>
              </p:nvSpPr>
              <p:spPr bwMode="auto">
                <a:xfrm>
                  <a:off x="3644" y="1127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)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38" name="Rectangle 38"/>
                <p:cNvSpPr>
                  <a:spLocks noChangeArrowheads="1"/>
                </p:cNvSpPr>
                <p:nvPr/>
              </p:nvSpPr>
              <p:spPr bwMode="auto">
                <a:xfrm>
                  <a:off x="3379" y="1127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dirty="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(</a:t>
                  </a:r>
                  <a:endParaRPr kumimoji="1" lang="en-US" altLang="zh-CN" sz="2400" dirty="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39" name="Rectangle 39"/>
                <p:cNvSpPr>
                  <a:spLocks noChangeArrowheads="1"/>
                </p:cNvSpPr>
                <p:nvPr/>
              </p:nvSpPr>
              <p:spPr bwMode="auto">
                <a:xfrm>
                  <a:off x="3006" y="1127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]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0" name="Rectangle 40"/>
                <p:cNvSpPr>
                  <a:spLocks noChangeArrowheads="1"/>
                </p:cNvSpPr>
                <p:nvPr/>
              </p:nvSpPr>
              <p:spPr bwMode="auto">
                <a:xfrm>
                  <a:off x="2856" y="1127"/>
                  <a:ext cx="51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[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1" name="Rectangle 41"/>
                <p:cNvSpPr>
                  <a:spLocks noChangeArrowheads="1"/>
                </p:cNvSpPr>
                <p:nvPr/>
              </p:nvSpPr>
              <p:spPr bwMode="auto">
                <a:xfrm>
                  <a:off x="3441" y="1127"/>
                  <a:ext cx="163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nT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2" name="Rectangle 42"/>
                <p:cNvSpPr>
                  <a:spLocks noChangeArrowheads="1"/>
                </p:cNvSpPr>
                <p:nvPr/>
              </p:nvSpPr>
              <p:spPr bwMode="auto">
                <a:xfrm>
                  <a:off x="3228" y="1127"/>
                  <a:ext cx="77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h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3" name="Rectangle 43"/>
                <p:cNvSpPr>
                  <a:spLocks noChangeArrowheads="1"/>
                </p:cNvSpPr>
                <p:nvPr/>
              </p:nvSpPr>
              <p:spPr bwMode="auto">
                <a:xfrm>
                  <a:off x="2917" y="1127"/>
                  <a:ext cx="77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n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4" name="Rectangle 44"/>
                <p:cNvSpPr>
                  <a:spLocks noChangeArrowheads="1"/>
                </p:cNvSpPr>
                <p:nvPr/>
              </p:nvSpPr>
              <p:spPr bwMode="auto">
                <a:xfrm>
                  <a:off x="2769" y="1127"/>
                  <a:ext cx="77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g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5" name="Rectangle 45"/>
                <p:cNvSpPr>
                  <a:spLocks noChangeArrowheads="1"/>
                </p:cNvSpPr>
                <p:nvPr/>
              </p:nvSpPr>
              <p:spPr bwMode="auto">
                <a:xfrm>
                  <a:off x="3305" y="1245"/>
                  <a:ext cx="47" cy="15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1400" i="1">
                      <a:solidFill>
                        <a:srgbClr val="000000"/>
                      </a:solidFill>
                      <a:latin typeface="Times New Roman" panose="02020603050405020304" pitchFamily="18" charset="0"/>
                    </a:rPr>
                    <a:t>a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55346" name="Rectangle 46"/>
                <p:cNvSpPr>
                  <a:spLocks noChangeArrowheads="1"/>
                </p:cNvSpPr>
                <p:nvPr/>
              </p:nvSpPr>
              <p:spPr bwMode="auto">
                <a:xfrm>
                  <a:off x="3096" y="1107"/>
                  <a:ext cx="85" cy="261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r>
                    <a:rPr kumimoji="1" lang="en-US" altLang="zh-CN" sz="2300">
                      <a:solidFill>
                        <a:srgbClr val="000000"/>
                      </a:solidFill>
                      <a:latin typeface="Symbol" panose="05050102010706020507" pitchFamily="18" charset="2"/>
                    </a:rPr>
                    <a:t>=</a:t>
                  </a:r>
                  <a:endParaRPr kumimoji="1" lang="en-US" altLang="zh-CN" sz="2400"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55304" name="Group 47"/>
            <p:cNvGrpSpPr/>
            <p:nvPr/>
          </p:nvGrpSpPr>
          <p:grpSpPr bwMode="auto">
            <a:xfrm>
              <a:off x="1872" y="144"/>
              <a:ext cx="2544" cy="547"/>
              <a:chOff x="2253" y="34"/>
              <a:chExt cx="2216" cy="547"/>
            </a:xfrm>
          </p:grpSpPr>
          <p:sp>
            <p:nvSpPr>
              <p:cNvPr id="55305" name="Freeform 48"/>
              <p:cNvSpPr/>
              <p:nvPr/>
            </p:nvSpPr>
            <p:spPr bwMode="auto">
              <a:xfrm>
                <a:off x="2966" y="311"/>
                <a:ext cx="92" cy="100"/>
              </a:xfrm>
              <a:custGeom>
                <a:avLst/>
                <a:gdLst>
                  <a:gd name="T0" fmla="*/ 92 w 92"/>
                  <a:gd name="T1" fmla="*/ 52 h 100"/>
                  <a:gd name="T2" fmla="*/ 0 w 92"/>
                  <a:gd name="T3" fmla="*/ 100 h 100"/>
                  <a:gd name="T4" fmla="*/ 10 w 92"/>
                  <a:gd name="T5" fmla="*/ 70 h 100"/>
                  <a:gd name="T6" fmla="*/ 10 w 92"/>
                  <a:gd name="T7" fmla="*/ 33 h 100"/>
                  <a:gd name="T8" fmla="*/ 0 w 92"/>
                  <a:gd name="T9" fmla="*/ 0 h 100"/>
                  <a:gd name="T10" fmla="*/ 92 w 92"/>
                  <a:gd name="T11" fmla="*/ 52 h 1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100"/>
                  <a:gd name="T20" fmla="*/ 92 w 92"/>
                  <a:gd name="T21" fmla="*/ 100 h 1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100">
                    <a:moveTo>
                      <a:pt x="92" y="52"/>
                    </a:moveTo>
                    <a:lnTo>
                      <a:pt x="0" y="100"/>
                    </a:lnTo>
                    <a:lnTo>
                      <a:pt x="10" y="70"/>
                    </a:lnTo>
                    <a:lnTo>
                      <a:pt x="10" y="33"/>
                    </a:lnTo>
                    <a:lnTo>
                      <a:pt x="0" y="0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55306" name="Freeform 49"/>
              <p:cNvSpPr/>
              <p:nvPr/>
            </p:nvSpPr>
            <p:spPr bwMode="auto">
              <a:xfrm>
                <a:off x="4377" y="311"/>
                <a:ext cx="92" cy="100"/>
              </a:xfrm>
              <a:custGeom>
                <a:avLst/>
                <a:gdLst>
                  <a:gd name="T0" fmla="*/ 92 w 92"/>
                  <a:gd name="T1" fmla="*/ 52 h 100"/>
                  <a:gd name="T2" fmla="*/ 0 w 92"/>
                  <a:gd name="T3" fmla="*/ 100 h 100"/>
                  <a:gd name="T4" fmla="*/ 10 w 92"/>
                  <a:gd name="T5" fmla="*/ 70 h 100"/>
                  <a:gd name="T6" fmla="*/ 10 w 92"/>
                  <a:gd name="T7" fmla="*/ 33 h 100"/>
                  <a:gd name="T8" fmla="*/ 0 w 92"/>
                  <a:gd name="T9" fmla="*/ 0 h 100"/>
                  <a:gd name="T10" fmla="*/ 92 w 92"/>
                  <a:gd name="T11" fmla="*/ 52 h 100"/>
                  <a:gd name="T12" fmla="*/ 0 60000 65536"/>
                  <a:gd name="T13" fmla="*/ 0 60000 6553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w 92"/>
                  <a:gd name="T19" fmla="*/ 0 h 100"/>
                  <a:gd name="T20" fmla="*/ 92 w 92"/>
                  <a:gd name="T21" fmla="*/ 100 h 100"/>
                </a:gdLst>
                <a:ahLst/>
                <a:cxnLst>
                  <a:cxn ang="T12">
                    <a:pos x="T0" y="T1"/>
                  </a:cxn>
                  <a:cxn ang="T13">
                    <a:pos x="T2" y="T3"/>
                  </a:cxn>
                  <a:cxn ang="T14">
                    <a:pos x="T4" y="T5"/>
                  </a:cxn>
                  <a:cxn ang="T15">
                    <a:pos x="T6" y="T7"/>
                  </a:cxn>
                  <a:cxn ang="T16">
                    <a:pos x="T8" y="T9"/>
                  </a:cxn>
                  <a:cxn ang="T17">
                    <a:pos x="T10" y="T11"/>
                  </a:cxn>
                </a:cxnLst>
                <a:rect l="T18" t="T19" r="T20" b="T21"/>
                <a:pathLst>
                  <a:path w="92" h="100">
                    <a:moveTo>
                      <a:pt x="92" y="52"/>
                    </a:moveTo>
                    <a:lnTo>
                      <a:pt x="0" y="100"/>
                    </a:lnTo>
                    <a:lnTo>
                      <a:pt x="10" y="70"/>
                    </a:lnTo>
                    <a:lnTo>
                      <a:pt x="10" y="33"/>
                    </a:lnTo>
                    <a:lnTo>
                      <a:pt x="0" y="0"/>
                    </a:lnTo>
                    <a:lnTo>
                      <a:pt x="92" y="5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</a14:hiddenLine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grpSp>
            <p:nvGrpSpPr>
              <p:cNvPr id="55307" name="Group 50"/>
              <p:cNvGrpSpPr/>
              <p:nvPr/>
            </p:nvGrpSpPr>
            <p:grpSpPr bwMode="auto">
              <a:xfrm>
                <a:off x="2253" y="34"/>
                <a:ext cx="2152" cy="547"/>
                <a:chOff x="2253" y="34"/>
                <a:chExt cx="2152" cy="547"/>
              </a:xfrm>
            </p:grpSpPr>
            <p:sp>
              <p:nvSpPr>
                <p:cNvPr id="55308" name="Rectangle 51"/>
                <p:cNvSpPr>
                  <a:spLocks noChangeArrowheads="1"/>
                </p:cNvSpPr>
                <p:nvPr/>
              </p:nvSpPr>
              <p:spPr bwMode="auto">
                <a:xfrm>
                  <a:off x="3072" y="144"/>
                  <a:ext cx="603" cy="437"/>
                </a:xfrm>
                <a:prstGeom prst="rect">
                  <a:avLst/>
                </a:prstGeom>
                <a:solidFill>
                  <a:srgbClr val="FFFFFF"/>
                </a:solidFill>
                <a:ln w="15875">
                  <a:solidFill>
                    <a:srgbClr val="000000"/>
                  </a:solidFill>
                  <a:miter lim="800000"/>
                </a:ln>
              </p:spPr>
              <p:txBody>
                <a:bodyPr/>
                <a:lstStyle>
                  <a:lvl1pPr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1pPr>
                  <a:lvl2pPr marL="742950" indent="-28575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2pPr>
                  <a:lvl3pPr marL="11430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3pPr>
                  <a:lvl4pPr marL="16002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4pPr>
                  <a:lvl5pPr marL="2057400" indent="-228600" eaLnBrk="0" hangingPunct="0"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>
                      <a:solidFill>
                        <a:schemeClr val="tx1"/>
                      </a:solidFill>
                      <a:latin typeface="Verdana" panose="020B0604030504040204" pitchFamily="34" charset="0"/>
                      <a:ea typeface="宋体" panose="02010600030101010101" pitchFamily="2" charset="-122"/>
                    </a:defRPr>
                  </a:lvl9pPr>
                </a:lstStyle>
                <a:p>
                  <a:pPr eaLnBrk="1" hangingPunct="1"/>
                  <a:endParaRPr lang="zh-CN" altLang="en-US"/>
                </a:p>
              </p:txBody>
            </p:sp>
            <p:sp>
              <p:nvSpPr>
                <p:cNvPr id="55309" name="Line 52"/>
                <p:cNvSpPr>
                  <a:spLocks noChangeShapeType="1"/>
                </p:cNvSpPr>
                <p:nvPr/>
              </p:nvSpPr>
              <p:spPr bwMode="auto">
                <a:xfrm>
                  <a:off x="2253" y="363"/>
                  <a:ext cx="736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55310" name="Line 53"/>
                <p:cNvSpPr>
                  <a:spLocks noChangeShapeType="1"/>
                </p:cNvSpPr>
                <p:nvPr/>
              </p:nvSpPr>
              <p:spPr bwMode="auto">
                <a:xfrm>
                  <a:off x="3669" y="363"/>
                  <a:ext cx="736" cy="1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grpSp>
              <p:nvGrpSpPr>
                <p:cNvPr id="55311" name="Group 54"/>
                <p:cNvGrpSpPr/>
                <p:nvPr/>
              </p:nvGrpSpPr>
              <p:grpSpPr bwMode="auto">
                <a:xfrm>
                  <a:off x="2290" y="34"/>
                  <a:ext cx="310" cy="308"/>
                  <a:chOff x="2290" y="34"/>
                  <a:chExt cx="310" cy="308"/>
                </a:xfrm>
              </p:grpSpPr>
              <p:sp>
                <p:nvSpPr>
                  <p:cNvPr id="55324" name="Rectangle 55"/>
                  <p:cNvSpPr>
                    <a:spLocks noChangeArrowheads="1"/>
                  </p:cNvSpPr>
                  <p:nvPr/>
                </p:nvSpPr>
                <p:spPr bwMode="auto">
                  <a:xfrm>
                    <a:off x="2560" y="34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)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5" name="Rectangle 56"/>
                  <p:cNvSpPr>
                    <a:spLocks noChangeArrowheads="1"/>
                  </p:cNvSpPr>
                  <p:nvPr/>
                </p:nvSpPr>
                <p:spPr bwMode="auto">
                  <a:xfrm>
                    <a:off x="2446" y="34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(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6" name="Rectangle 57"/>
                  <p:cNvSpPr>
                    <a:spLocks noChangeArrowheads="1"/>
                  </p:cNvSpPr>
                  <p:nvPr/>
                </p:nvSpPr>
                <p:spPr bwMode="auto">
                  <a:xfrm>
                    <a:off x="2500" y="34"/>
                    <a:ext cx="33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t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7" name="Rectangle 58"/>
                  <p:cNvSpPr>
                    <a:spLocks noChangeArrowheads="1"/>
                  </p:cNvSpPr>
                  <p:nvPr/>
                </p:nvSpPr>
                <p:spPr bwMode="auto">
                  <a:xfrm>
                    <a:off x="2290" y="34"/>
                    <a:ext cx="53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x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8" name="Rectangle 59"/>
                  <p:cNvSpPr>
                    <a:spLocks noChangeArrowheads="1"/>
                  </p:cNvSpPr>
                  <p:nvPr/>
                </p:nvSpPr>
                <p:spPr bwMode="auto">
                  <a:xfrm>
                    <a:off x="2364" y="120"/>
                    <a:ext cx="44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17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312" name="Group 60"/>
                <p:cNvGrpSpPr/>
                <p:nvPr/>
              </p:nvGrpSpPr>
              <p:grpSpPr bwMode="auto">
                <a:xfrm>
                  <a:off x="3914" y="34"/>
                  <a:ext cx="315" cy="308"/>
                  <a:chOff x="3914" y="34"/>
                  <a:chExt cx="315" cy="308"/>
                </a:xfrm>
              </p:grpSpPr>
              <p:sp>
                <p:nvSpPr>
                  <p:cNvPr id="55319" name="Rectangle 61"/>
                  <p:cNvSpPr>
                    <a:spLocks noChangeArrowheads="1"/>
                  </p:cNvSpPr>
                  <p:nvPr/>
                </p:nvSpPr>
                <p:spPr bwMode="auto">
                  <a:xfrm>
                    <a:off x="4189" y="34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)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0" name="Rectangle 62"/>
                  <p:cNvSpPr>
                    <a:spLocks noChangeArrowheads="1"/>
                  </p:cNvSpPr>
                  <p:nvPr/>
                </p:nvSpPr>
                <p:spPr bwMode="auto">
                  <a:xfrm>
                    <a:off x="4073" y="34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(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1" name="Rectangle 63"/>
                  <p:cNvSpPr>
                    <a:spLocks noChangeArrowheads="1"/>
                  </p:cNvSpPr>
                  <p:nvPr/>
                </p:nvSpPr>
                <p:spPr bwMode="auto">
                  <a:xfrm>
                    <a:off x="4129" y="34"/>
                    <a:ext cx="33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t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2" name="Rectangle 64"/>
                  <p:cNvSpPr>
                    <a:spLocks noChangeArrowheads="1"/>
                  </p:cNvSpPr>
                  <p:nvPr/>
                </p:nvSpPr>
                <p:spPr bwMode="auto">
                  <a:xfrm>
                    <a:off x="3914" y="34"/>
                    <a:ext cx="53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y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23" name="Rectangle 65"/>
                  <p:cNvSpPr>
                    <a:spLocks noChangeArrowheads="1"/>
                  </p:cNvSpPr>
                  <p:nvPr/>
                </p:nvSpPr>
                <p:spPr bwMode="auto">
                  <a:xfrm>
                    <a:off x="3992" y="120"/>
                    <a:ext cx="44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17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  <p:grpSp>
              <p:nvGrpSpPr>
                <p:cNvPr id="55313" name="Group 66"/>
                <p:cNvGrpSpPr/>
                <p:nvPr/>
              </p:nvGrpSpPr>
              <p:grpSpPr bwMode="auto">
                <a:xfrm>
                  <a:off x="3209" y="251"/>
                  <a:ext cx="310" cy="310"/>
                  <a:chOff x="3209" y="251"/>
                  <a:chExt cx="310" cy="310"/>
                </a:xfrm>
              </p:grpSpPr>
              <p:sp>
                <p:nvSpPr>
                  <p:cNvPr id="55314" name="Rectangle 67"/>
                  <p:cNvSpPr>
                    <a:spLocks noChangeArrowheads="1"/>
                  </p:cNvSpPr>
                  <p:nvPr/>
                </p:nvSpPr>
                <p:spPr bwMode="auto">
                  <a:xfrm>
                    <a:off x="3479" y="253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)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15" name="Rectangle 68"/>
                  <p:cNvSpPr>
                    <a:spLocks noChangeArrowheads="1"/>
                  </p:cNvSpPr>
                  <p:nvPr/>
                </p:nvSpPr>
                <p:spPr bwMode="auto">
                  <a:xfrm>
                    <a:off x="3364" y="253"/>
                    <a:ext cx="4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(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16" name="Rectangle 69"/>
                  <p:cNvSpPr>
                    <a:spLocks noChangeArrowheads="1"/>
                  </p:cNvSpPr>
                  <p:nvPr/>
                </p:nvSpPr>
                <p:spPr bwMode="auto">
                  <a:xfrm>
                    <a:off x="3420" y="253"/>
                    <a:ext cx="33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t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17" name="Rectangle 70"/>
                  <p:cNvSpPr>
                    <a:spLocks noChangeArrowheads="1"/>
                  </p:cNvSpPr>
                  <p:nvPr/>
                </p:nvSpPr>
                <p:spPr bwMode="auto">
                  <a:xfrm>
                    <a:off x="3209" y="251"/>
                    <a:ext cx="60" cy="301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23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h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  <p:sp>
                <p:nvSpPr>
                  <p:cNvPr id="55318" name="Rectangle 71"/>
                  <p:cNvSpPr>
                    <a:spLocks noChangeArrowheads="1"/>
                  </p:cNvSpPr>
                  <p:nvPr/>
                </p:nvSpPr>
                <p:spPr bwMode="auto">
                  <a:xfrm>
                    <a:off x="3283" y="339"/>
                    <a:ext cx="44" cy="222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>
                    <a:lvl1pPr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1pPr>
                    <a:lvl2pPr marL="742950" indent="-28575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2pPr>
                    <a:lvl3pPr marL="11430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3pPr>
                    <a:lvl4pPr marL="16002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4pPr>
                    <a:lvl5pPr marL="2057400" indent="-228600" eaLnBrk="0" hangingPunct="0"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5pPr>
                    <a:lvl6pPr marL="25146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6pPr>
                    <a:lvl7pPr marL="29718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7pPr>
                    <a:lvl8pPr marL="34290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8pPr>
                    <a:lvl9pPr marL="3886200" indent="-228600" eaLnBrk="0" fontAlgn="base" hangingPunct="0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Verdana" panose="020B0604030504040204" pitchFamily="34" charset="0"/>
                        <a:ea typeface="宋体" panose="02010600030101010101" pitchFamily="2" charset="-122"/>
                      </a:defRPr>
                    </a:lvl9pPr>
                  </a:lstStyle>
                  <a:p>
                    <a:pPr eaLnBrk="1" hangingPunct="1"/>
                    <a:r>
                      <a:rPr kumimoji="1" lang="en-US" altLang="zh-CN" sz="1700" i="1">
                        <a:solidFill>
                          <a:srgbClr val="000000"/>
                        </a:solidFill>
                        <a:latin typeface="Times New Roman" panose="02020603050405020304" pitchFamily="18" charset="0"/>
                      </a:rPr>
                      <a:t>a</a:t>
                    </a:r>
                    <a:endParaRPr kumimoji="1" lang="en-US" altLang="zh-CN" sz="2400">
                      <a:latin typeface="Times New Roman" panose="02020603050405020304" pitchFamily="18" charset="0"/>
                    </a:endParaRPr>
                  </a:p>
                </p:txBody>
              </p:sp>
            </p:grpSp>
          </p:grpSp>
        </p:grpSp>
      </p:grpSp>
      <p:sp>
        <p:nvSpPr>
          <p:cNvPr id="55300" name="标题 2"/>
          <p:cNvSpPr txBox="1"/>
          <p:nvPr/>
        </p:nvSpPr>
        <p:spPr bwMode="auto">
          <a:xfrm>
            <a:off x="-115888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Supplement: The Impulse Invariance Method</a:t>
            </a:r>
          </a:p>
        </p:txBody>
      </p:sp>
      <p:graphicFrame>
        <p:nvGraphicFramePr>
          <p:cNvPr id="56325" name="对象 1"/>
          <p:cNvGraphicFramePr>
            <a:graphicFrameLocks noChangeAspect="1"/>
          </p:cNvGraphicFramePr>
          <p:nvPr/>
        </p:nvGraphicFramePr>
        <p:xfrm>
          <a:off x="3663950" y="3716338"/>
          <a:ext cx="4876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5383" name="Equation" r:id="rId3" imgW="4876800" imgH="482600" progId="Equation.DSMT4">
                  <p:embed/>
                </p:oleObj>
              </mc:Choice>
              <mc:Fallback>
                <p:oleObj name="Equation" r:id="rId3" imgW="4876800" imgH="482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716338"/>
                        <a:ext cx="4876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83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83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63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1" grpId="0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9" name="Rectangle 3"/>
          <p:cNvSpPr>
            <a:spLocks noGrp="1" noChangeArrowheads="1"/>
          </p:cNvSpPr>
          <p:nvPr>
            <p:ph idx="1"/>
          </p:nvPr>
        </p:nvSpPr>
        <p:spPr>
          <a:xfrm>
            <a:off x="812800" y="1752600"/>
            <a:ext cx="10166350" cy="12954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LT -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used in continuous signal analysis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   ZT -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used in discrete signal analysis</a:t>
            </a:r>
          </a:p>
        </p:txBody>
      </p:sp>
      <p:sp>
        <p:nvSpPr>
          <p:cNvPr id="57347" name="Text Box 13"/>
          <p:cNvSpPr txBox="1">
            <a:spLocks noChangeArrowheads="1"/>
          </p:cNvSpPr>
          <p:nvPr/>
        </p:nvSpPr>
        <p:spPr bwMode="auto">
          <a:xfrm>
            <a:off x="1198563" y="2997200"/>
            <a:ext cx="1026001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rgbClr val="0070C0"/>
              </a:buClr>
              <a:buFont typeface="Wingdings" panose="05000000000000000000" pitchFamily="2" charset="2"/>
              <a:buChar char="Ø"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Given continuous signal x</a:t>
            </a:r>
            <a:r>
              <a:rPr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(t) , sampled signal </a:t>
            </a:r>
            <a:r>
              <a:rPr lang="en-US" altLang="zh-CN" b="1">
                <a:solidFill>
                  <a:srgbClr val="0070C0"/>
                </a:solidFill>
              </a:rPr>
              <a:t>           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, their LT are:</a:t>
            </a:r>
          </a:p>
        </p:txBody>
      </p:sp>
      <p:sp>
        <p:nvSpPr>
          <p:cNvPr id="5632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Relationship Between ZT and LT </a:t>
            </a:r>
          </a:p>
        </p:txBody>
      </p:sp>
      <p:graphicFrame>
        <p:nvGraphicFramePr>
          <p:cNvPr id="57349" name="对象 1"/>
          <p:cNvGraphicFramePr>
            <a:graphicFrameLocks noChangeAspect="1"/>
          </p:cNvGraphicFramePr>
          <p:nvPr/>
        </p:nvGraphicFramePr>
        <p:xfrm>
          <a:off x="9767888" y="3059113"/>
          <a:ext cx="8128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3" name="Equation" r:id="rId3" imgW="812165" imgH="482600" progId="Equation.DSMT4">
                  <p:embed/>
                </p:oleObj>
              </mc:Choice>
              <mc:Fallback>
                <p:oleObj name="Equation" r:id="rId3" imgW="812165" imgH="482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67888" y="3059113"/>
                        <a:ext cx="8128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0" name="对象 4"/>
          <p:cNvGraphicFramePr>
            <a:graphicFrameLocks noChangeAspect="1"/>
          </p:cNvGraphicFramePr>
          <p:nvPr/>
        </p:nvGraphicFramePr>
        <p:xfrm>
          <a:off x="4511675" y="4064000"/>
          <a:ext cx="2641600" cy="1193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4" name="Equation" r:id="rId5" imgW="2641600" imgH="1193800" progId="Equation.DSMT4">
                  <p:embed/>
                </p:oleObj>
              </mc:Choice>
              <mc:Fallback>
                <p:oleObj name="Equation" r:id="rId5" imgW="2641600" imgH="1193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11675" y="4064000"/>
                        <a:ext cx="2641600" cy="1193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351" name="对象 5"/>
          <p:cNvGraphicFramePr>
            <a:graphicFrameLocks noChangeAspect="1"/>
          </p:cNvGraphicFramePr>
          <p:nvPr/>
        </p:nvGraphicFramePr>
        <p:xfrm>
          <a:off x="2638425" y="5229225"/>
          <a:ext cx="6540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6375" name="Equation" r:id="rId7" imgW="6540500" imgH="1041400" progId="Equation.DSMT4">
                  <p:embed/>
                </p:oleObj>
              </mc:Choice>
              <mc:Fallback>
                <p:oleObj name="Equation" r:id="rId7" imgW="6540500" imgH="10414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5229225"/>
                        <a:ext cx="6540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62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62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57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7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7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6259" grpId="0" build="p"/>
      <p:bldP spid="57347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9"/>
          <p:cNvSpPr txBox="1">
            <a:spLocks noChangeArrowheads="1"/>
          </p:cNvSpPr>
          <p:nvPr/>
        </p:nvSpPr>
        <p:spPr bwMode="auto">
          <a:xfrm>
            <a:off x="622300" y="4865688"/>
            <a:ext cx="10361613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So we can see: when            , ZT=LT.</a:t>
            </a:r>
          </a:p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The relationship between them is a kind of 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</a:rPr>
              <a:t>mapping from s-plane to z-plane.</a:t>
            </a:r>
          </a:p>
        </p:txBody>
      </p:sp>
      <p:sp>
        <p:nvSpPr>
          <p:cNvPr id="58371" name="Text Box 11"/>
          <p:cNvSpPr txBox="1">
            <a:spLocks noChangeArrowheads="1"/>
          </p:cNvSpPr>
          <p:nvPr/>
        </p:nvSpPr>
        <p:spPr bwMode="auto">
          <a:xfrm>
            <a:off x="622300" y="3116263"/>
            <a:ext cx="79248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The ZT of the sampled sequence</a:t>
            </a:r>
            <a:endParaRPr lang="en-US" altLang="zh-CN" sz="2800" dirty="0">
              <a:solidFill>
                <a:srgbClr val="0070C0"/>
              </a:solidFill>
            </a:endParaRPr>
          </a:p>
        </p:txBody>
      </p:sp>
      <p:graphicFrame>
        <p:nvGraphicFramePr>
          <p:cNvPr id="58372" name="对象 1"/>
          <p:cNvGraphicFramePr>
            <a:graphicFrameLocks noChangeAspect="1"/>
          </p:cNvGraphicFramePr>
          <p:nvPr/>
        </p:nvGraphicFramePr>
        <p:xfrm>
          <a:off x="3306974" y="122231"/>
          <a:ext cx="4992264" cy="2828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5" name="Equation" r:id="rId3" imgW="3810000" imgH="2159000" progId="Equation.DSMT4">
                  <p:embed/>
                </p:oleObj>
              </mc:Choice>
              <mc:Fallback>
                <p:oleObj name="Equation" r:id="rId3" imgW="3810000" imgH="2159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06974" y="122231"/>
                        <a:ext cx="4992264" cy="2828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3" name="对象 2"/>
          <p:cNvGraphicFramePr>
            <a:graphicFrameLocks noChangeAspect="1"/>
          </p:cNvGraphicFramePr>
          <p:nvPr/>
        </p:nvGraphicFramePr>
        <p:xfrm>
          <a:off x="5803106" y="3235085"/>
          <a:ext cx="19939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6" name="Equation" r:id="rId5" imgW="1993900" imgH="431800" progId="Equation.DSMT4">
                  <p:embed/>
                </p:oleObj>
              </mc:Choice>
              <mc:Fallback>
                <p:oleObj name="Equation" r:id="rId5" imgW="1993900" imgH="4318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03106" y="3235085"/>
                        <a:ext cx="19939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4" name="对象 3"/>
          <p:cNvGraphicFramePr>
            <a:graphicFrameLocks noChangeAspect="1"/>
          </p:cNvGraphicFramePr>
          <p:nvPr/>
        </p:nvGraphicFramePr>
        <p:xfrm>
          <a:off x="3862388" y="3783003"/>
          <a:ext cx="2769295" cy="9382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7" name="Equation" r:id="rId7" imgW="2324100" imgH="787400" progId="Equation.DSMT4">
                  <p:embed/>
                </p:oleObj>
              </mc:Choice>
              <mc:Fallback>
                <p:oleObj name="Equation" r:id="rId7" imgW="2324100" imgH="787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3783003"/>
                        <a:ext cx="2769295" cy="9382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375" name="对象 4"/>
          <p:cNvGraphicFramePr>
            <a:graphicFrameLocks noChangeAspect="1"/>
          </p:cNvGraphicFramePr>
          <p:nvPr/>
        </p:nvGraphicFramePr>
        <p:xfrm>
          <a:off x="3862388" y="4941888"/>
          <a:ext cx="95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7418" name="Equation" r:id="rId9" imgW="951865" imgH="381000" progId="Equation.DSMT4">
                  <p:embed/>
                </p:oleObj>
              </mc:Choice>
              <mc:Fallback>
                <p:oleObj name="Equation" r:id="rId9" imgW="951865" imgH="381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62388" y="4941888"/>
                        <a:ext cx="95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583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58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583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370" grpId="0"/>
      <p:bldP spid="58371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8370" name="Object 5"/>
          <p:cNvGraphicFramePr>
            <a:graphicFrameLocks noChangeAspect="1"/>
          </p:cNvGraphicFramePr>
          <p:nvPr/>
        </p:nvGraphicFramePr>
        <p:xfrm>
          <a:off x="990501" y="476673"/>
          <a:ext cx="9431337" cy="3573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5" name="VISIO" r:id="rId3" imgW="4431665" imgH="1700530" progId="Visio.Drawing.5">
                  <p:embed/>
                </p:oleObj>
              </mc:Choice>
              <mc:Fallback>
                <p:oleObj name="VISIO" r:id="rId3" imgW="4431665" imgH="1700530" progId="Visio.Drawing.5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501" y="476673"/>
                        <a:ext cx="9431337" cy="357304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58371" name="Line 16"/>
          <p:cNvSpPr>
            <a:spLocks noChangeShapeType="1"/>
          </p:cNvSpPr>
          <p:nvPr/>
        </p:nvSpPr>
        <p:spPr bwMode="auto">
          <a:xfrm>
            <a:off x="1008063" y="1196975"/>
            <a:ext cx="153511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58372" name="Line 17"/>
          <p:cNvSpPr>
            <a:spLocks noChangeShapeType="1"/>
          </p:cNvSpPr>
          <p:nvPr/>
        </p:nvSpPr>
        <p:spPr bwMode="auto">
          <a:xfrm>
            <a:off x="912813" y="3284538"/>
            <a:ext cx="1533525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59397" name="对象 1"/>
          <p:cNvGraphicFramePr>
            <a:graphicFrameLocks noChangeAspect="1"/>
          </p:cNvGraphicFramePr>
          <p:nvPr/>
        </p:nvGraphicFramePr>
        <p:xfrm>
          <a:off x="2278063" y="4149725"/>
          <a:ext cx="7086600" cy="214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8406" name="Equation" r:id="rId5" imgW="7086600" imgH="2146300" progId="Equation.DSMT4">
                  <p:embed/>
                </p:oleObj>
              </mc:Choice>
              <mc:Fallback>
                <p:oleObj name="Equation" r:id="rId5" imgW="7086600" imgH="2146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78063" y="4149725"/>
                        <a:ext cx="7086600" cy="214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93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3"/>
          <p:cNvSpPr>
            <a:spLocks noGrp="1" noChangeArrowheads="1"/>
          </p:cNvSpPr>
          <p:nvPr>
            <p:ph idx="1"/>
          </p:nvPr>
        </p:nvSpPr>
        <p:spPr>
          <a:xfrm>
            <a:off x="119063" y="1484313"/>
            <a:ext cx="11055350" cy="3024187"/>
          </a:xfrm>
        </p:spPr>
        <p:txBody>
          <a:bodyPr/>
          <a:lstStyle/>
          <a:p>
            <a:pPr algn="just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The mapping  satisfies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the essential properties</a:t>
            </a:r>
            <a:r>
              <a:rPr lang="en-US" altLang="zh-CN" dirty="0">
                <a:latin typeface="Times New Roman" panose="02020603050405020304" pitchFamily="18" charset="0"/>
              </a:rPr>
              <a:t> ( j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</a:rPr>
              <a:t>-axis mapped onto the unit circle, stable region in s-plane mapped into the stable region in z-plane).</a:t>
            </a:r>
          </a:p>
          <a:p>
            <a:pPr algn="just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The relation of the normalized angular frequency </a:t>
            </a:r>
            <a:r>
              <a:rPr lang="en-US" altLang="zh-CN" dirty="0">
                <a:latin typeface="Symbol" panose="05050102010706020507" pitchFamily="18" charset="2"/>
              </a:rPr>
              <a:t>w</a:t>
            </a:r>
            <a:r>
              <a:rPr lang="en-US" altLang="zh-CN" dirty="0">
                <a:latin typeface="Times New Roman" panose="02020603050405020304" pitchFamily="18" charset="0"/>
              </a:rPr>
              <a:t> and the analog angular frequency </a:t>
            </a:r>
            <a:r>
              <a:rPr lang="el-GR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latin typeface="Times New Roman" panose="02020603050405020304" pitchFamily="18" charset="0"/>
              </a:rPr>
              <a:t> is </a:t>
            </a:r>
            <a:r>
              <a:rPr lang="el-GR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l-GR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Ω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when </a:t>
            </a:r>
            <a:r>
              <a:rPr lang="en-US" altLang="zh-CN" dirty="0" err="1">
                <a:latin typeface="Times New Roman" panose="02020603050405020304" pitchFamily="18" charset="0"/>
              </a:rPr>
              <a:t>Nyquist</a:t>
            </a:r>
            <a:r>
              <a:rPr lang="en-US" altLang="zh-CN" dirty="0">
                <a:latin typeface="Times New Roman" panose="02020603050405020304" pitchFamily="18" charset="0"/>
              </a:rPr>
              <a:t> theorem is satisfied,</a:t>
            </a:r>
          </a:p>
          <a:p>
            <a:pPr marL="0" indent="0" algn="just" eaLnBrk="1" hangingPunct="1">
              <a:buFontTx/>
              <a:buNone/>
              <a:defRPr/>
            </a:pPr>
            <a:endParaRPr lang="en-US" altLang="zh-CN" dirty="0">
              <a:latin typeface="Times New Roman" panose="02020603050405020304" pitchFamily="18" charset="0"/>
            </a:endParaRPr>
          </a:p>
          <a:p>
            <a:pPr marL="0" indent="0" algn="just" eaLnBrk="1" hangingPunct="1">
              <a:buFontTx/>
              <a:buNone/>
              <a:defRPr/>
            </a:pPr>
            <a:endParaRPr lang="en-US" altLang="zh-CN" sz="1400" dirty="0">
              <a:latin typeface="Times New Roman" panose="02020603050405020304" pitchFamily="18" charset="0"/>
            </a:endParaRPr>
          </a:p>
          <a:p>
            <a:pPr algn="just" eaLnBrk="1" hangingPunct="1">
              <a:defRPr/>
            </a:pPr>
            <a:r>
              <a:rPr lang="en-US" altLang="zh-CN" dirty="0">
                <a:latin typeface="Times New Roman" panose="02020603050405020304" pitchFamily="18" charset="0"/>
              </a:rPr>
              <a:t>If            is  not band-limited,           obtained by this method is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overlapped in frequency-domain</a:t>
            </a:r>
            <a:r>
              <a:rPr lang="en-US" altLang="zh-CN" dirty="0">
                <a:latin typeface="Times New Roman" panose="02020603050405020304" pitchFamily="18" charset="0"/>
              </a:rPr>
              <a:t>.</a:t>
            </a:r>
          </a:p>
        </p:txBody>
      </p:sp>
      <p:sp>
        <p:nvSpPr>
          <p:cNvPr id="5939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Discussion:</a:t>
            </a:r>
          </a:p>
        </p:txBody>
      </p:sp>
      <p:graphicFrame>
        <p:nvGraphicFramePr>
          <p:cNvPr id="60422" name="对象 2"/>
          <p:cNvGraphicFramePr>
            <a:graphicFrameLocks noChangeAspect="1"/>
          </p:cNvGraphicFramePr>
          <p:nvPr/>
        </p:nvGraphicFramePr>
        <p:xfrm>
          <a:off x="3935413" y="4292600"/>
          <a:ext cx="4089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4" name="Equation" r:id="rId3" imgW="4089400" imgH="825500" progId="Equation.DSMT4">
                  <p:embed/>
                </p:oleObj>
              </mc:Choice>
              <mc:Fallback>
                <p:oleObj name="Equation" r:id="rId3" imgW="4089400" imgH="8255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4292600"/>
                        <a:ext cx="4089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3" name="对象 3"/>
          <p:cNvGraphicFramePr>
            <a:graphicFrameLocks noChangeAspect="1"/>
          </p:cNvGraphicFramePr>
          <p:nvPr/>
        </p:nvGraphicFramePr>
        <p:xfrm>
          <a:off x="911225" y="5158105"/>
          <a:ext cx="1111885" cy="410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5" name="Equation" r:id="rId5" imgW="1167765" imgH="431800" progId="Equation.DSMT4">
                  <p:embed/>
                </p:oleObj>
              </mc:Choice>
              <mc:Fallback>
                <p:oleObj name="Equation" r:id="rId5" imgW="1167765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11225" y="5158105"/>
                        <a:ext cx="1111885" cy="410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0424" name="对象 4"/>
          <p:cNvGraphicFramePr>
            <a:graphicFrameLocks noChangeAspect="1"/>
          </p:cNvGraphicFramePr>
          <p:nvPr/>
        </p:nvGraphicFramePr>
        <p:xfrm>
          <a:off x="5764530" y="5158105"/>
          <a:ext cx="834390" cy="3848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9446" name="Equation" r:id="rId7" imgW="990600" imgH="457200" progId="Equation.DSMT4">
                  <p:embed/>
                </p:oleObj>
              </mc:Choice>
              <mc:Fallback>
                <p:oleObj name="Equation" r:id="rId7" imgW="990600" imgH="4572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64530" y="5158105"/>
                        <a:ext cx="834390" cy="38481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0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0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0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0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0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0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0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419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292577" y="503238"/>
            <a:ext cx="10768012" cy="1081087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altLang="zh-CN" sz="3200" dirty="0">
                <a:latin typeface="Times New Roman" panose="02020603050405020304" pitchFamily="18" charset="0"/>
                <a:sym typeface="+mn-ea"/>
              </a:rPr>
              <a:t>impulse invariance method 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design steps: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(1)Expand H</a:t>
            </a:r>
            <a:r>
              <a:rPr lang="en-US" altLang="zh-CN" sz="3200" baseline="-25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(s) into partial-fractional:</a:t>
            </a:r>
          </a:p>
        </p:txBody>
      </p:sp>
      <p:sp>
        <p:nvSpPr>
          <p:cNvPr id="61443" name="Text Box 11"/>
          <p:cNvSpPr txBox="1">
            <a:spLocks noChangeArrowheads="1"/>
          </p:cNvSpPr>
          <p:nvPr/>
        </p:nvSpPr>
        <p:spPr bwMode="auto">
          <a:xfrm>
            <a:off x="695325" y="2690812"/>
            <a:ext cx="10364788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(2)Based on                     , we can get:</a:t>
            </a:r>
          </a:p>
        </p:txBody>
      </p:sp>
      <p:sp>
        <p:nvSpPr>
          <p:cNvPr id="13" name="Text Box 13"/>
          <p:cNvSpPr txBox="1">
            <a:spLocks noChangeArrowheads="1"/>
          </p:cNvSpPr>
          <p:nvPr/>
        </p:nvSpPr>
        <p:spPr bwMode="auto">
          <a:xfrm>
            <a:off x="695325" y="4526000"/>
            <a:ext cx="1254125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Proof:</a:t>
            </a:r>
            <a:endParaRPr lang="en-US" altLang="zh-CN" sz="32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61445" name="对象 3"/>
          <p:cNvGraphicFramePr>
            <a:graphicFrameLocks noChangeAspect="1"/>
          </p:cNvGraphicFramePr>
          <p:nvPr/>
        </p:nvGraphicFramePr>
        <p:xfrm>
          <a:off x="3356099" y="1719928"/>
          <a:ext cx="5416301" cy="10509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4" name="Equation" r:id="rId3" imgW="4254500" imgH="825500" progId="Equation.DSMT4">
                  <p:embed/>
                </p:oleObj>
              </mc:Choice>
              <mc:Fallback>
                <p:oleObj name="Equation" r:id="rId3" imgW="4254500" imgH="8255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099" y="1719928"/>
                        <a:ext cx="5416301" cy="10509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6" name="对象 4"/>
          <p:cNvGraphicFramePr>
            <a:graphicFrameLocks noChangeAspect="1"/>
          </p:cNvGraphicFramePr>
          <p:nvPr/>
        </p:nvGraphicFramePr>
        <p:xfrm>
          <a:off x="2909297" y="2821541"/>
          <a:ext cx="20193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5" name="Equation" r:id="rId5" imgW="2019300" imgH="431800" progId="Equation.DSMT4">
                  <p:embed/>
                </p:oleObj>
              </mc:Choice>
              <mc:Fallback>
                <p:oleObj name="Equation" r:id="rId5" imgW="2019300" imgH="4318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9297" y="2821541"/>
                        <a:ext cx="20193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7" name="对象 10"/>
          <p:cNvGraphicFramePr>
            <a:graphicFrameLocks noChangeAspect="1"/>
          </p:cNvGraphicFramePr>
          <p:nvPr/>
        </p:nvGraphicFramePr>
        <p:xfrm>
          <a:off x="3356099" y="3384070"/>
          <a:ext cx="3243671" cy="103132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6" name="Equation" r:id="rId7" imgW="2476500" imgH="787400" progId="Equation.DSMT4">
                  <p:embed/>
                </p:oleObj>
              </mc:Choice>
              <mc:Fallback>
                <p:oleObj name="Equation" r:id="rId7" imgW="2476500" imgH="7874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6099" y="3384070"/>
                        <a:ext cx="3243671" cy="103132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1448" name="对象 11"/>
          <p:cNvGraphicFramePr>
            <a:graphicFrameLocks noChangeAspect="1"/>
          </p:cNvGraphicFramePr>
          <p:nvPr/>
        </p:nvGraphicFramePr>
        <p:xfrm>
          <a:off x="1949449" y="4526000"/>
          <a:ext cx="8603491" cy="1752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0487" name="Equation" r:id="rId9" imgW="8229600" imgH="1676400" progId="Equation.DSMT4">
                  <p:embed/>
                </p:oleObj>
              </mc:Choice>
              <mc:Fallback>
                <p:oleObj name="Equation" r:id="rId9" imgW="8229600" imgH="1676400" progId="Equation.DSMT4">
                  <p:embed/>
                  <p:pic>
                    <p:nvPicPr>
                      <p:cNvPr id="0" name="对象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49449" y="4526000"/>
                        <a:ext cx="8603491" cy="1752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1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61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14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614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1443" grpId="0"/>
      <p:bldP spid="13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1187450" y="2714625"/>
            <a:ext cx="5230813" cy="596900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None/>
              <a:defRPr/>
            </a:pPr>
            <a:r>
              <a:rPr lang="en-US" altLang="zh-CN" sz="3200" kern="0" dirty="0"/>
              <a:t>∵</a:t>
            </a:r>
            <a:r>
              <a:rPr lang="en-US" altLang="zh-CN" sz="3200" kern="0" dirty="0">
                <a:latin typeface="Times New Roman" panose="02020603050405020304" pitchFamily="18" charset="0"/>
              </a:rPr>
              <a:t>From equation: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313180" y="4370705"/>
            <a:ext cx="9477375" cy="9531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We can see the frequency response is inverse proportion of T. So we should amend it by:</a:t>
            </a:r>
          </a:p>
        </p:txBody>
      </p:sp>
      <p:sp>
        <p:nvSpPr>
          <p:cNvPr id="62468" name="Rectangle 9"/>
          <p:cNvSpPr>
            <a:spLocks noChangeArrowheads="1"/>
          </p:cNvSpPr>
          <p:nvPr/>
        </p:nvSpPr>
        <p:spPr bwMode="auto">
          <a:xfrm>
            <a:off x="622300" y="1119188"/>
            <a:ext cx="7053263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(3)Usually, we scale T to          , and get:</a:t>
            </a:r>
          </a:p>
        </p:txBody>
      </p:sp>
      <p:graphicFrame>
        <p:nvGraphicFramePr>
          <p:cNvPr id="62469" name="对象 7"/>
          <p:cNvGraphicFramePr>
            <a:graphicFrameLocks noChangeAspect="1"/>
          </p:cNvGraphicFramePr>
          <p:nvPr/>
        </p:nvGraphicFramePr>
        <p:xfrm>
          <a:off x="4826000" y="5580063"/>
          <a:ext cx="24511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8" name="Equation" r:id="rId3" imgW="2451100" imgH="482600" progId="Equation.DSMT4">
                  <p:embed/>
                </p:oleObj>
              </mc:Choice>
              <mc:Fallback>
                <p:oleObj name="Equation" r:id="rId3" imgW="2451100" imgH="4826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26000" y="5580063"/>
                        <a:ext cx="24511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0" name="对象 8"/>
          <p:cNvGraphicFramePr>
            <a:graphicFrameLocks noChangeAspect="1"/>
          </p:cNvGraphicFramePr>
          <p:nvPr/>
        </p:nvGraphicFramePr>
        <p:xfrm>
          <a:off x="3663950" y="3430588"/>
          <a:ext cx="4889500" cy="939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09" name="Equation" r:id="rId5" imgW="4889500" imgH="939800" progId="Equation.DSMT4">
                  <p:embed/>
                </p:oleObj>
              </mc:Choice>
              <mc:Fallback>
                <p:oleObj name="Equation" r:id="rId5" imgW="4889500" imgH="9398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3950" y="3430588"/>
                        <a:ext cx="4889500" cy="939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1" name="对象 9"/>
          <p:cNvGraphicFramePr>
            <a:graphicFrameLocks noChangeAspect="1"/>
          </p:cNvGraphicFramePr>
          <p:nvPr/>
        </p:nvGraphicFramePr>
        <p:xfrm>
          <a:off x="4149725" y="1751013"/>
          <a:ext cx="32512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0" name="Equation" r:id="rId7" imgW="3251200" imgH="1041400" progId="Equation.DSMT4">
                  <p:embed/>
                </p:oleObj>
              </mc:Choice>
              <mc:Fallback>
                <p:oleObj name="Equation" r:id="rId7" imgW="3251200" imgH="1041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49725" y="1751013"/>
                        <a:ext cx="32512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472" name="对象 10"/>
          <p:cNvGraphicFramePr>
            <a:graphicFrameLocks noChangeAspect="1"/>
          </p:cNvGraphicFramePr>
          <p:nvPr/>
        </p:nvGraphicFramePr>
        <p:xfrm>
          <a:off x="5014913" y="1271588"/>
          <a:ext cx="8128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11" name="Equation" r:id="rId9" imgW="812165" imgH="431800" progId="Equation.DSMT4">
                  <p:embed/>
                </p:oleObj>
              </mc:Choice>
              <mc:Fallback>
                <p:oleObj name="Equation" r:id="rId9" imgW="812165" imgH="4318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14913" y="1271588"/>
                        <a:ext cx="8128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62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2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2468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>
          <a:xfrm>
            <a:off x="451803" y="1342073"/>
            <a:ext cx="10474325" cy="4752975"/>
          </a:xfrm>
        </p:spPr>
        <p:txBody>
          <a:bodyPr/>
          <a:lstStyle/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single pole </a:t>
            </a:r>
            <a:r>
              <a:rPr lang="en-US" altLang="zh-CN" sz="3200" dirty="0" err="1"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in s-plane mapping into the single pole z=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baseline="30000" dirty="0">
                <a:latin typeface="Times New Roman" panose="02020603050405020304" pitchFamily="18" charset="0"/>
              </a:rPr>
              <a:t> </a:t>
            </a:r>
            <a:r>
              <a:rPr lang="en-US" altLang="zh-CN" sz="3200" dirty="0">
                <a:latin typeface="Times New Roman" panose="02020603050405020304" pitchFamily="18" charset="0"/>
              </a:rPr>
              <a:t>in z-plane.</a:t>
            </a: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They both have the same coefficients </a:t>
            </a:r>
            <a:r>
              <a:rPr lang="en-US" altLang="zh-CN" sz="3200" dirty="0" err="1">
                <a:latin typeface="Times New Roman" panose="02020603050405020304" pitchFamily="18" charset="0"/>
              </a:rPr>
              <a:t>A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 . </a:t>
            </a: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</a:rPr>
              <a:t>If the analog filter is stable, that is Re[</a:t>
            </a:r>
            <a:r>
              <a:rPr lang="en-US" altLang="zh-CN" sz="3200" dirty="0" err="1">
                <a:latin typeface="Times New Roman" panose="02020603050405020304" pitchFamily="18" charset="0"/>
              </a:rPr>
              <a:t>s</a:t>
            </a:r>
            <a:r>
              <a:rPr lang="en-US" altLang="zh-CN" sz="3200" baseline="-25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dirty="0">
                <a:latin typeface="Times New Roman" panose="02020603050405020304" pitchFamily="18" charset="0"/>
              </a:rPr>
              <a:t>]&lt;0 , then after conversion, the poles meet:|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S</a:t>
            </a:r>
            <a:r>
              <a:rPr lang="en-US" altLang="zh-CN" sz="2400" baseline="30000" dirty="0" err="1">
                <a:latin typeface="Times New Roman" panose="02020603050405020304" pitchFamily="18" charset="0"/>
              </a:rPr>
              <a:t>k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T</a:t>
            </a:r>
            <a:r>
              <a:rPr lang="en-US" altLang="zh-CN" sz="3200" dirty="0">
                <a:latin typeface="Times New Roman" panose="02020603050405020304" pitchFamily="18" charset="0"/>
              </a:rPr>
              <a:t>|&lt;1, so the digital filter is stable.</a:t>
            </a:r>
          </a:p>
          <a:p>
            <a:pPr algn="just" eaLnBrk="1" hangingPunct="1"/>
            <a:r>
              <a:rPr lang="en-US" altLang="zh-CN" sz="3200" dirty="0">
                <a:latin typeface="Times New Roman" panose="02020603050405020304" pitchFamily="18" charset="0"/>
              </a:rPr>
              <a:t>The impulse invariance method only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 ensure relationship of the poles</a:t>
            </a:r>
            <a:r>
              <a:rPr lang="en-US" altLang="zh-CN" sz="3200" dirty="0">
                <a:latin typeface="Times New Roman" panose="02020603050405020304" pitchFamily="18" charset="0"/>
              </a:rPr>
              <a:t> between s and z-plane; but for zeros, they don’t exist. </a:t>
            </a:r>
          </a:p>
        </p:txBody>
      </p:sp>
      <p:sp>
        <p:nvSpPr>
          <p:cNvPr id="6246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Discussion: H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</a:t>
            </a:r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(s) and G(z)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34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34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634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34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Digital Filter Design Specifications</a:t>
            </a:r>
          </a:p>
        </p:txBody>
      </p:sp>
      <p:sp>
        <p:nvSpPr>
          <p:cNvPr id="18" name="Rectangle 3"/>
          <p:cNvSpPr txBox="1">
            <a:spLocks noRot="1" noChangeAspect="1" noMove="1" noResize="1" noEditPoints="1" noAdjustHandles="1" noChangeArrowheads="1" noChangeShapeType="1" noTextEdit="1"/>
          </p:cNvSpPr>
          <p:nvPr/>
        </p:nvSpPr>
        <p:spPr>
          <a:xfrm>
            <a:off x="431059" y="1219200"/>
            <a:ext cx="10515600" cy="4876800"/>
          </a:xfrm>
          <a:prstGeom prst="rect">
            <a:avLst/>
          </a:prstGeom>
          <a:blipFill rotWithShape="1">
            <a:blip r:embed="rId3" cstate="print"/>
            <a:stretch>
              <a:fillRect l="-1333" t="-1750"/>
            </a:stretch>
          </a:blipFill>
        </p:spPr>
        <p:txBody>
          <a:bodyPr/>
          <a:lstStyle/>
          <a:p>
            <a:pPr>
              <a:defRPr/>
            </a:pPr>
            <a:r>
              <a:rPr lang="zh-CN" altLang="en-US">
                <a:noFill/>
              </a:rPr>
              <a:t> 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8">
                                            <p:txEl>
                                              <p:char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11"/>
          <p:cNvSpPr>
            <a:spLocks noChangeArrowheads="1"/>
          </p:cNvSpPr>
          <p:nvPr/>
        </p:nvSpPr>
        <p:spPr bwMode="auto">
          <a:xfrm>
            <a:off x="833438" y="1412875"/>
            <a:ext cx="11328400" cy="187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If                                 , the sampling period is T. </a:t>
            </a:r>
          </a:p>
          <a:p>
            <a:pPr eaLnBrk="1" hangingPunct="1"/>
            <a:endParaRPr kumimoji="1" lang="en-US" altLang="zh-CN" sz="3200" b="1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1" hangingPunct="1"/>
            <a:endParaRPr kumimoji="1" lang="en-US" altLang="zh-CN" sz="2000" b="1">
              <a:solidFill>
                <a:srgbClr val="0070C0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Then:</a:t>
            </a:r>
          </a:p>
        </p:txBody>
      </p:sp>
      <p:sp>
        <p:nvSpPr>
          <p:cNvPr id="63491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Example</a:t>
            </a:r>
          </a:p>
        </p:txBody>
      </p:sp>
      <p:graphicFrame>
        <p:nvGraphicFramePr>
          <p:cNvPr id="63492" name="对象 5"/>
          <p:cNvGraphicFramePr>
            <a:graphicFrameLocks noChangeAspect="1"/>
          </p:cNvGraphicFramePr>
          <p:nvPr/>
        </p:nvGraphicFramePr>
        <p:xfrm>
          <a:off x="1343025" y="1276350"/>
          <a:ext cx="30988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1" name="Equation" r:id="rId3" imgW="3098800" imgH="952500" progId="Equation.DSMT4">
                  <p:embed/>
                </p:oleObj>
              </mc:Choice>
              <mc:Fallback>
                <p:oleObj name="Equation" r:id="rId3" imgW="3098800" imgH="9525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3025" y="1276350"/>
                        <a:ext cx="30988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0" name="对象 6"/>
          <p:cNvGraphicFramePr>
            <a:graphicFrameLocks noChangeAspect="1"/>
          </p:cNvGraphicFramePr>
          <p:nvPr/>
        </p:nvGraphicFramePr>
        <p:xfrm>
          <a:off x="2782888" y="2566988"/>
          <a:ext cx="63373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2" name="Equation" r:id="rId5" imgW="6337300" imgH="952500" progId="Equation.DSMT4">
                  <p:embed/>
                </p:oleObj>
              </mc:Choice>
              <mc:Fallback>
                <p:oleObj name="Equation" r:id="rId5" imgW="6337300" imgH="9525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566988"/>
                        <a:ext cx="63373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21" name="对象 8"/>
          <p:cNvGraphicFramePr>
            <a:graphicFrameLocks noChangeAspect="1"/>
          </p:cNvGraphicFramePr>
          <p:nvPr/>
        </p:nvGraphicFramePr>
        <p:xfrm>
          <a:off x="3286125" y="4149725"/>
          <a:ext cx="5511800" cy="218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3543" name="Equation" r:id="rId7" imgW="5511800" imgH="2184400" progId="Equation.DSMT4">
                  <p:embed/>
                </p:oleObj>
              </mc:Choice>
              <mc:Fallback>
                <p:oleObj name="Equation" r:id="rId7" imgW="5511800" imgH="21844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86125" y="4149725"/>
                        <a:ext cx="5511800" cy="218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833438" y="3644900"/>
            <a:ext cx="8066087" cy="576263"/>
          </a:xfrm>
        </p:spPr>
        <p:txBody>
          <a:bodyPr/>
          <a:lstStyle/>
          <a:p>
            <a:pPr eaLnBrk="1" hangingPunct="1"/>
            <a:r>
              <a:rPr lang="en-US" altLang="zh-CN" sz="2800">
                <a:latin typeface="Times New Roman" panose="02020603050405020304" pitchFamily="18" charset="0"/>
              </a:rPr>
              <a:t>Using the impulse invariance method, we get: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19100" y="3068638"/>
            <a:ext cx="10750550" cy="4953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Note</a:t>
            </a:r>
            <a:r>
              <a:rPr lang="zh-CN" altLang="en-US" sz="3200">
                <a:latin typeface="Times New Roman" panose="02020603050405020304" pitchFamily="18" charset="0"/>
              </a:rPr>
              <a:t>：           </a:t>
            </a:r>
            <a:r>
              <a:rPr lang="en-US" altLang="zh-CN" sz="3200">
                <a:latin typeface="Times New Roman" panose="02020603050405020304" pitchFamily="18" charset="0"/>
              </a:rPr>
              <a:t>is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overlapped</a:t>
            </a:r>
            <a:r>
              <a:rPr lang="en-US" altLang="zh-CN" sz="3200">
                <a:latin typeface="Times New Roman" panose="02020603050405020304" pitchFamily="18" charset="0"/>
              </a:rPr>
              <a:t> in the frequncy-domain.</a:t>
            </a:r>
            <a:r>
              <a:rPr lang="en-US" altLang="zh-CN" sz="3200"/>
              <a:t> </a:t>
            </a:r>
          </a:p>
        </p:txBody>
      </p:sp>
      <p:graphicFrame>
        <p:nvGraphicFramePr>
          <p:cNvPr id="64515" name="Object 6"/>
          <p:cNvGraphicFramePr>
            <a:graphicFrameLocks noChangeAspect="1"/>
          </p:cNvGraphicFramePr>
          <p:nvPr/>
        </p:nvGraphicFramePr>
        <p:xfrm>
          <a:off x="1919288" y="4005262"/>
          <a:ext cx="8228012" cy="21600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4" name="VISIO" r:id="rId3" imgW="3895090" imgH="1240790" progId="Visio.Drawing.5">
                  <p:embed/>
                </p:oleObj>
              </mc:Choice>
              <mc:Fallback>
                <p:oleObj name="VISIO" r:id="rId3" imgW="3895090" imgH="1240790" progId="Visio.Drawing.5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9288" y="4005262"/>
                        <a:ext cx="8228012" cy="216004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6" name="Rectangle 8"/>
          <p:cNvSpPr>
            <a:spLocks noChangeArrowheads="1"/>
          </p:cNvSpPr>
          <p:nvPr/>
        </p:nvSpPr>
        <p:spPr bwMode="auto">
          <a:xfrm>
            <a:off x="419100" y="1276350"/>
            <a:ext cx="2454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When T=1</a:t>
            </a:r>
            <a:r>
              <a:rPr kumimoji="1" lang="zh-CN" altLang="en-US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，</a:t>
            </a:r>
          </a:p>
        </p:txBody>
      </p:sp>
      <p:graphicFrame>
        <p:nvGraphicFramePr>
          <p:cNvPr id="64517" name="对象 1"/>
          <p:cNvGraphicFramePr>
            <a:graphicFrameLocks noChangeAspect="1"/>
          </p:cNvGraphicFramePr>
          <p:nvPr/>
        </p:nvGraphicFramePr>
        <p:xfrm>
          <a:off x="3025775" y="1393160"/>
          <a:ext cx="55372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5" name="Equation" r:id="rId5" imgW="5537200" imgH="1003300" progId="Equation.DSMT4">
                  <p:embed/>
                </p:oleObj>
              </mc:Choice>
              <mc:Fallback>
                <p:oleObj name="Equation" r:id="rId5" imgW="5537200" imgH="1003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5775" y="1393160"/>
                        <a:ext cx="55372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518" name="对象 2"/>
          <p:cNvGraphicFramePr>
            <a:graphicFrameLocks noChangeAspect="1"/>
          </p:cNvGraphicFramePr>
          <p:nvPr/>
        </p:nvGraphicFramePr>
        <p:xfrm>
          <a:off x="1646238" y="3068638"/>
          <a:ext cx="1117600" cy="50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4566" name="Equation" r:id="rId7" imgW="1117600" imgH="508000" progId="Equation.DSMT4">
                  <p:embed/>
                </p:oleObj>
              </mc:Choice>
              <mc:Fallback>
                <p:oleObj name="Equation" r:id="rId7" imgW="1117600" imgH="5080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6238" y="3068638"/>
                        <a:ext cx="1117600" cy="508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3"/>
          <p:cNvSpPr>
            <a:spLocks noGrp="1" noChangeArrowheads="1"/>
          </p:cNvSpPr>
          <p:nvPr>
            <p:ph idx="1"/>
          </p:nvPr>
        </p:nvSpPr>
        <p:spPr>
          <a:xfrm>
            <a:off x="392113" y="1203325"/>
            <a:ext cx="11017250" cy="1570037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Transformation theory: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</a:rPr>
              <a:t>	For conquering the effect of multi-value mapping from s to z-plane, we want to find a new mapping:</a:t>
            </a:r>
            <a:endParaRPr lang="en-US" altLang="zh-CN" dirty="0"/>
          </a:p>
        </p:txBody>
      </p:sp>
      <p:grpSp>
        <p:nvGrpSpPr>
          <p:cNvPr id="2" name="Group 44"/>
          <p:cNvGrpSpPr/>
          <p:nvPr/>
        </p:nvGrpSpPr>
        <p:grpSpPr bwMode="auto">
          <a:xfrm>
            <a:off x="912813" y="3212976"/>
            <a:ext cx="10496550" cy="2916315"/>
            <a:chOff x="672" y="2400"/>
            <a:chExt cx="4960" cy="1440"/>
          </a:xfrm>
        </p:grpSpPr>
        <p:grpSp>
          <p:nvGrpSpPr>
            <p:cNvPr id="65542" name="Group 4"/>
            <p:cNvGrpSpPr/>
            <p:nvPr/>
          </p:nvGrpSpPr>
          <p:grpSpPr bwMode="auto">
            <a:xfrm>
              <a:off x="672" y="2496"/>
              <a:ext cx="1152" cy="1056"/>
              <a:chOff x="672" y="2496"/>
              <a:chExt cx="1152" cy="1056"/>
            </a:xfrm>
          </p:grpSpPr>
          <p:sp>
            <p:nvSpPr>
              <p:cNvPr id="65578" name="Line 5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9" name="Line 6"/>
              <p:cNvSpPr>
                <a:spLocks noChangeShapeType="1"/>
              </p:cNvSpPr>
              <p:nvPr/>
            </p:nvSpPr>
            <p:spPr bwMode="auto">
              <a:xfrm flipV="1">
                <a:off x="1248" y="2496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5543" name="Group 7"/>
            <p:cNvGrpSpPr/>
            <p:nvPr/>
          </p:nvGrpSpPr>
          <p:grpSpPr bwMode="auto">
            <a:xfrm>
              <a:off x="2304" y="2496"/>
              <a:ext cx="1152" cy="1056"/>
              <a:chOff x="672" y="2496"/>
              <a:chExt cx="1152" cy="1056"/>
            </a:xfrm>
          </p:grpSpPr>
          <p:sp>
            <p:nvSpPr>
              <p:cNvPr id="65576" name="Line 8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7" name="Line 9"/>
              <p:cNvSpPr>
                <a:spLocks noChangeShapeType="1"/>
              </p:cNvSpPr>
              <p:nvPr/>
            </p:nvSpPr>
            <p:spPr bwMode="auto">
              <a:xfrm flipV="1">
                <a:off x="1248" y="2496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grpSp>
          <p:nvGrpSpPr>
            <p:cNvPr id="65544" name="Group 10"/>
            <p:cNvGrpSpPr/>
            <p:nvPr/>
          </p:nvGrpSpPr>
          <p:grpSpPr bwMode="auto">
            <a:xfrm>
              <a:off x="4032" y="2496"/>
              <a:ext cx="1152" cy="1056"/>
              <a:chOff x="672" y="2496"/>
              <a:chExt cx="1152" cy="1056"/>
            </a:xfrm>
          </p:grpSpPr>
          <p:sp>
            <p:nvSpPr>
              <p:cNvPr id="65574" name="Line 11"/>
              <p:cNvSpPr>
                <a:spLocks noChangeShapeType="1"/>
              </p:cNvSpPr>
              <p:nvPr/>
            </p:nvSpPr>
            <p:spPr bwMode="auto">
              <a:xfrm>
                <a:off x="672" y="3072"/>
                <a:ext cx="1152" cy="0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65575" name="Line 12"/>
              <p:cNvSpPr>
                <a:spLocks noChangeShapeType="1"/>
              </p:cNvSpPr>
              <p:nvPr/>
            </p:nvSpPr>
            <p:spPr bwMode="auto">
              <a:xfrm flipV="1">
                <a:off x="1248" y="2496"/>
                <a:ext cx="0" cy="1056"/>
              </a:xfrm>
              <a:prstGeom prst="line">
                <a:avLst/>
              </a:prstGeom>
              <a:noFill/>
              <a:ln w="12700">
                <a:solidFill>
                  <a:schemeClr val="tx1"/>
                </a:solidFill>
                <a:round/>
                <a:headEnd type="none" w="sm" len="sm"/>
                <a:tailEnd type="triangle" w="sm" len="sm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65545" name="Rectangle 13"/>
            <p:cNvSpPr>
              <a:spLocks noChangeArrowheads="1"/>
            </p:cNvSpPr>
            <p:nvPr/>
          </p:nvSpPr>
          <p:spPr bwMode="auto">
            <a:xfrm>
              <a:off x="768" y="2592"/>
              <a:ext cx="480" cy="912"/>
            </a:xfrm>
            <a:prstGeom prst="rect">
              <a:avLst/>
            </a:prstGeom>
            <a:solidFill>
              <a:schemeClr val="accent1"/>
            </a:solidFill>
            <a:ln w="12700" cmpd="sng">
              <a:noFill/>
              <a:prstDash val="solid"/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46" name="Line 14"/>
            <p:cNvSpPr>
              <a:spLocks noChangeShapeType="1"/>
            </p:cNvSpPr>
            <p:nvPr/>
          </p:nvSpPr>
          <p:spPr bwMode="auto">
            <a:xfrm flipH="1">
              <a:off x="768" y="3072"/>
              <a:ext cx="48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7" name="Rectangle 15"/>
            <p:cNvSpPr>
              <a:spLocks noChangeArrowheads="1"/>
            </p:cNvSpPr>
            <p:nvPr/>
          </p:nvSpPr>
          <p:spPr bwMode="auto">
            <a:xfrm>
              <a:off x="2400" y="2880"/>
              <a:ext cx="480" cy="384"/>
            </a:xfrm>
            <a:prstGeom prst="rect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miter lim="800000"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48" name="Line 16"/>
            <p:cNvSpPr>
              <a:spLocks noChangeShapeType="1"/>
            </p:cNvSpPr>
            <p:nvPr/>
          </p:nvSpPr>
          <p:spPr bwMode="auto">
            <a:xfrm>
              <a:off x="2352" y="2880"/>
              <a:ext cx="100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49" name="Line 17"/>
            <p:cNvSpPr>
              <a:spLocks noChangeShapeType="1"/>
            </p:cNvSpPr>
            <p:nvPr/>
          </p:nvSpPr>
          <p:spPr bwMode="auto">
            <a:xfrm>
              <a:off x="2352" y="3264"/>
              <a:ext cx="1008" cy="0"/>
            </a:xfrm>
            <a:prstGeom prst="line">
              <a:avLst/>
            </a:prstGeom>
            <a:noFill/>
            <a:ln w="12700" cap="rnd">
              <a:solidFill>
                <a:schemeClr val="tx1"/>
              </a:solidFill>
              <a:prstDash val="sysDot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0" name="Oval 18"/>
            <p:cNvSpPr>
              <a:spLocks noChangeArrowheads="1"/>
            </p:cNvSpPr>
            <p:nvPr/>
          </p:nvSpPr>
          <p:spPr bwMode="auto">
            <a:xfrm>
              <a:off x="4320" y="2784"/>
              <a:ext cx="528" cy="528"/>
            </a:xfrm>
            <a:prstGeom prst="ellipse">
              <a:avLst/>
            </a:prstGeom>
            <a:solidFill>
              <a:schemeClr val="accent1"/>
            </a:solidFill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65551" name="Line 19"/>
            <p:cNvSpPr>
              <a:spLocks noChangeShapeType="1"/>
            </p:cNvSpPr>
            <p:nvPr/>
          </p:nvSpPr>
          <p:spPr bwMode="auto">
            <a:xfrm>
              <a:off x="4320" y="3072"/>
              <a:ext cx="5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2" name="Line 20"/>
            <p:cNvSpPr>
              <a:spLocks noChangeShapeType="1"/>
            </p:cNvSpPr>
            <p:nvPr/>
          </p:nvSpPr>
          <p:spPr bwMode="auto">
            <a:xfrm>
              <a:off x="4608" y="2784"/>
              <a:ext cx="0" cy="57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53" name="Text Box 21"/>
            <p:cNvSpPr txBox="1">
              <a:spLocks noChangeArrowheads="1"/>
            </p:cNvSpPr>
            <p:nvPr/>
          </p:nvSpPr>
          <p:spPr bwMode="auto">
            <a:xfrm>
              <a:off x="1248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54" name="Object 22"/>
            <p:cNvGraphicFramePr>
              <a:graphicFrameLocks noChangeAspect="1"/>
            </p:cNvGraphicFramePr>
            <p:nvPr/>
          </p:nvGraphicFramePr>
          <p:xfrm>
            <a:off x="1296" y="2448"/>
            <a:ext cx="336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08" name="Equation" r:id="rId3" imgW="241300" imgH="203200" progId="Equation.3">
                    <p:embed/>
                  </p:oleObj>
                </mc:Choice>
                <mc:Fallback>
                  <p:oleObj name="Equation" r:id="rId3" imgW="241300" imgH="203200" progId="Equation.3">
                    <p:embed/>
                    <p:pic>
                      <p:nvPicPr>
                        <p:cNvPr id="0" name="Object 2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96" y="2448"/>
                          <a:ext cx="336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5" name="Object 23"/>
            <p:cNvGraphicFramePr>
              <a:graphicFrameLocks noChangeAspect="1"/>
            </p:cNvGraphicFramePr>
            <p:nvPr/>
          </p:nvGraphicFramePr>
          <p:xfrm>
            <a:off x="1680" y="3120"/>
            <a:ext cx="192" cy="17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09" name="Equation" r:id="rId5" imgW="152400" imgH="139700" progId="Equation.3">
                    <p:embed/>
                  </p:oleObj>
                </mc:Choice>
                <mc:Fallback>
                  <p:oleObj name="Equation" r:id="rId5" imgW="152400" imgH="139700" progId="Equation.3">
                    <p:embed/>
                    <p:pic>
                      <p:nvPicPr>
                        <p:cNvPr id="0" name="Object 2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80" y="3120"/>
                          <a:ext cx="192" cy="17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6" name="Object 24"/>
            <p:cNvGraphicFramePr>
              <a:graphicFrameLocks noChangeAspect="1"/>
            </p:cNvGraphicFramePr>
            <p:nvPr/>
          </p:nvGraphicFramePr>
          <p:xfrm>
            <a:off x="2902" y="2442"/>
            <a:ext cx="389" cy="2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0" name="Equation" r:id="rId7" imgW="279400" imgH="215900" progId="Equation.3">
                    <p:embed/>
                  </p:oleObj>
                </mc:Choice>
                <mc:Fallback>
                  <p:oleObj name="Equation" r:id="rId7" imgW="279400" imgH="215900" progId="Equation.3">
                    <p:embed/>
                    <p:pic>
                      <p:nvPicPr>
                        <p:cNvPr id="0" name="Object 2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902" y="2442"/>
                          <a:ext cx="389" cy="2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7" name="Object 25"/>
            <p:cNvGraphicFramePr>
              <a:graphicFrameLocks noChangeAspect="1"/>
            </p:cNvGraphicFramePr>
            <p:nvPr/>
          </p:nvGraphicFramePr>
          <p:xfrm>
            <a:off x="3504" y="2928"/>
            <a:ext cx="224" cy="27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1" name="Equation" r:id="rId9" imgW="177800" imgH="215900" progId="Equation.3">
                    <p:embed/>
                  </p:oleObj>
                </mc:Choice>
                <mc:Fallback>
                  <p:oleObj name="Equation" r:id="rId9" imgW="177800" imgH="215900" progId="Equation.3">
                    <p:embed/>
                    <p:pic>
                      <p:nvPicPr>
                        <p:cNvPr id="0" name="Object 2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504" y="2928"/>
                          <a:ext cx="224" cy="27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8" name="Object 26"/>
            <p:cNvGraphicFramePr>
              <a:graphicFrameLocks noChangeAspect="1"/>
            </p:cNvGraphicFramePr>
            <p:nvPr/>
          </p:nvGraphicFramePr>
          <p:xfrm>
            <a:off x="4656" y="2400"/>
            <a:ext cx="672" cy="20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2" name="Equation" r:id="rId11" imgW="482600" imgH="203200" progId="Equation.3">
                    <p:embed/>
                  </p:oleObj>
                </mc:Choice>
                <mc:Fallback>
                  <p:oleObj name="Equation" r:id="rId11" imgW="482600" imgH="203200" progId="Equation.3">
                    <p:embed/>
                    <p:pic>
                      <p:nvPicPr>
                        <p:cNvPr id="0" name="Object 2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656" y="2400"/>
                          <a:ext cx="672" cy="202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59" name="Object 27"/>
            <p:cNvGraphicFramePr>
              <a:graphicFrameLocks noChangeAspect="1"/>
            </p:cNvGraphicFramePr>
            <p:nvPr/>
          </p:nvGraphicFramePr>
          <p:xfrm>
            <a:off x="5136" y="3072"/>
            <a:ext cx="496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3" name="Equation" r:id="rId13" imgW="393700" imgH="203200" progId="Equation.3">
                    <p:embed/>
                  </p:oleObj>
                </mc:Choice>
                <mc:Fallback>
                  <p:oleObj name="Equation" r:id="rId13" imgW="393700" imgH="203200" progId="Equation.3">
                    <p:embed/>
                    <p:pic>
                      <p:nvPicPr>
                        <p:cNvPr id="0" name="Object 2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136" y="3072"/>
                          <a:ext cx="496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0" name="Text Box 28"/>
            <p:cNvSpPr txBox="1">
              <a:spLocks noChangeArrowheads="1"/>
            </p:cNvSpPr>
            <p:nvPr/>
          </p:nvSpPr>
          <p:spPr bwMode="auto">
            <a:xfrm>
              <a:off x="2928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sp>
          <p:nvSpPr>
            <p:cNvPr id="65561" name="Text Box 29"/>
            <p:cNvSpPr txBox="1">
              <a:spLocks noChangeArrowheads="1"/>
            </p:cNvSpPr>
            <p:nvPr/>
          </p:nvSpPr>
          <p:spPr bwMode="auto">
            <a:xfrm>
              <a:off x="4608" y="3024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0</a:t>
              </a:r>
            </a:p>
          </p:txBody>
        </p:sp>
        <p:graphicFrame>
          <p:nvGraphicFramePr>
            <p:cNvPr id="65562" name="Object 30"/>
            <p:cNvGraphicFramePr>
              <a:graphicFrameLocks noChangeAspect="1"/>
            </p:cNvGraphicFramePr>
            <p:nvPr/>
          </p:nvGraphicFramePr>
          <p:xfrm>
            <a:off x="3264" y="2640"/>
            <a:ext cx="384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4" name="Equation" r:id="rId15" imgW="330200" imgH="177800" progId="Equation.3">
                    <p:embed/>
                  </p:oleObj>
                </mc:Choice>
                <mc:Fallback>
                  <p:oleObj name="Equation" r:id="rId15" imgW="330200" imgH="177800" progId="Equation.3">
                    <p:embed/>
                    <p:pic>
                      <p:nvPicPr>
                        <p:cNvPr id="0" name="Object 3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64" y="2640"/>
                          <a:ext cx="384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5563" name="Object 31"/>
            <p:cNvGraphicFramePr>
              <a:graphicFrameLocks noChangeAspect="1"/>
            </p:cNvGraphicFramePr>
            <p:nvPr/>
          </p:nvGraphicFramePr>
          <p:xfrm>
            <a:off x="3109" y="3312"/>
            <a:ext cx="502" cy="20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5" name="Equation" r:id="rId17" imgW="431165" imgH="177800" progId="Equation.3">
                    <p:embed/>
                  </p:oleObj>
                </mc:Choice>
                <mc:Fallback>
                  <p:oleObj name="Equation" r:id="rId17" imgW="431165" imgH="177800" progId="Equation.3">
                    <p:embed/>
                    <p:pic>
                      <p:nvPicPr>
                        <p:cNvPr id="0" name="Object 3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109" y="3312"/>
                          <a:ext cx="502" cy="20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5564" name="Text Box 32"/>
            <p:cNvSpPr txBox="1">
              <a:spLocks noChangeArrowheads="1"/>
            </p:cNvSpPr>
            <p:nvPr/>
          </p:nvSpPr>
          <p:spPr bwMode="auto">
            <a:xfrm>
              <a:off x="4128" y="3072"/>
              <a:ext cx="288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-1</a:t>
              </a:r>
            </a:p>
          </p:txBody>
        </p:sp>
        <p:sp>
          <p:nvSpPr>
            <p:cNvPr id="65565" name="Text Box 33"/>
            <p:cNvSpPr txBox="1">
              <a:spLocks noChangeArrowheads="1"/>
            </p:cNvSpPr>
            <p:nvPr/>
          </p:nvSpPr>
          <p:spPr bwMode="auto">
            <a:xfrm>
              <a:off x="4848" y="3072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000">
                  <a:latin typeface="Times New Roman" panose="02020603050405020304" pitchFamily="18" charset="0"/>
                </a:rPr>
                <a:t>1</a:t>
              </a:r>
            </a:p>
          </p:txBody>
        </p:sp>
        <p:sp>
          <p:nvSpPr>
            <p:cNvPr id="65566" name="Line 34"/>
            <p:cNvSpPr>
              <a:spLocks noChangeShapeType="1"/>
            </p:cNvSpPr>
            <p:nvPr/>
          </p:nvSpPr>
          <p:spPr bwMode="auto">
            <a:xfrm>
              <a:off x="1392" y="2736"/>
              <a:ext cx="96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7" name="Line 35"/>
            <p:cNvSpPr>
              <a:spLocks noChangeShapeType="1"/>
            </p:cNvSpPr>
            <p:nvPr/>
          </p:nvSpPr>
          <p:spPr bwMode="auto">
            <a:xfrm flipV="1">
              <a:off x="1392" y="3168"/>
              <a:ext cx="960" cy="24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8" name="Line 36"/>
            <p:cNvSpPr>
              <a:spLocks noChangeShapeType="1"/>
            </p:cNvSpPr>
            <p:nvPr/>
          </p:nvSpPr>
          <p:spPr bwMode="auto">
            <a:xfrm flipV="1">
              <a:off x="3120" y="2928"/>
              <a:ext cx="115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69" name="Line 37"/>
            <p:cNvSpPr>
              <a:spLocks noChangeShapeType="1"/>
            </p:cNvSpPr>
            <p:nvPr/>
          </p:nvSpPr>
          <p:spPr bwMode="auto">
            <a:xfrm>
              <a:off x="3216" y="3168"/>
              <a:ext cx="912" cy="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 type="none" w="sm" len="sm"/>
              <a:tailEnd type="triangle" w="sm" len="sm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65570" name="Text Box 38"/>
            <p:cNvSpPr txBox="1">
              <a:spLocks noChangeArrowheads="1"/>
            </p:cNvSpPr>
            <p:nvPr/>
          </p:nvSpPr>
          <p:spPr bwMode="auto">
            <a:xfrm>
              <a:off x="672" y="355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s-plane</a:t>
              </a:r>
            </a:p>
          </p:txBody>
        </p:sp>
        <p:sp>
          <p:nvSpPr>
            <p:cNvPr id="65571" name="Text Box 39"/>
            <p:cNvSpPr txBox="1">
              <a:spLocks noChangeArrowheads="1"/>
            </p:cNvSpPr>
            <p:nvPr/>
          </p:nvSpPr>
          <p:spPr bwMode="auto">
            <a:xfrm>
              <a:off x="2592" y="355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-plane</a:t>
              </a:r>
            </a:p>
          </p:txBody>
        </p:sp>
        <p:sp>
          <p:nvSpPr>
            <p:cNvPr id="65572" name="Text Box 40"/>
            <p:cNvSpPr txBox="1">
              <a:spLocks noChangeArrowheads="1"/>
            </p:cNvSpPr>
            <p:nvPr/>
          </p:nvSpPr>
          <p:spPr bwMode="auto">
            <a:xfrm>
              <a:off x="4416" y="3552"/>
              <a:ext cx="115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>
                  <a:latin typeface="Times New Roman" panose="02020603050405020304" pitchFamily="18" charset="0"/>
                </a:rPr>
                <a:t>z-plane</a:t>
              </a:r>
            </a:p>
          </p:txBody>
        </p:sp>
        <p:graphicFrame>
          <p:nvGraphicFramePr>
            <p:cNvPr id="65573" name="Object 41"/>
            <p:cNvGraphicFramePr>
              <a:graphicFrameLocks noChangeAspect="1"/>
            </p:cNvGraphicFramePr>
            <p:nvPr/>
          </p:nvGraphicFramePr>
          <p:xfrm>
            <a:off x="2488" y="3552"/>
            <a:ext cx="165" cy="25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5716" name="Equation" r:id="rId19" imgW="139700" imgH="215900" progId="Equation.3">
                    <p:embed/>
                  </p:oleObj>
                </mc:Choice>
                <mc:Fallback>
                  <p:oleObj name="Equation" r:id="rId19" imgW="139700" imgH="215900" progId="Equation.3">
                    <p:embed/>
                    <p:pic>
                      <p:nvPicPr>
                        <p:cNvPr id="0" name="Object 4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488" y="3552"/>
                          <a:ext cx="165" cy="25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65540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9.2.1 The Bilinear Transformation</a:t>
            </a:r>
          </a:p>
        </p:txBody>
      </p:sp>
      <p:sp>
        <p:nvSpPr>
          <p:cNvPr id="65541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45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45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515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07988" y="1268413"/>
            <a:ext cx="10561637" cy="58534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The bilinear transformation from s to z-plane: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862013" y="3054350"/>
            <a:ext cx="8185521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So, The relation between G(z) and H</a:t>
            </a:r>
            <a:r>
              <a:rPr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(s) is :</a:t>
            </a:r>
          </a:p>
        </p:txBody>
      </p:sp>
      <p:sp>
        <p:nvSpPr>
          <p:cNvPr id="80912" name="Rectangle 16"/>
          <p:cNvSpPr>
            <a:spLocks noChangeArrowheads="1"/>
          </p:cNvSpPr>
          <p:nvPr/>
        </p:nvSpPr>
        <p:spPr bwMode="auto">
          <a:xfrm>
            <a:off x="705168" y="5051425"/>
            <a:ext cx="11329987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b="1" u="sng">
                <a:solidFill>
                  <a:srgbClr val="0070C0"/>
                </a:solidFill>
                <a:latin typeface="Times New Roman" panose="02020603050405020304" pitchFamily="18" charset="0"/>
              </a:rPr>
              <a:t>Note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: the parameter T has no effect on the expression for G(z), and we can choose </a:t>
            </a:r>
            <a:r>
              <a:rPr kumimoji="1"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T=2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to simplify the design procedure.</a:t>
            </a:r>
            <a:r>
              <a:rPr kumimoji="1" lang="en-US" altLang="zh-CN" sz="320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6656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Bilinear Transformation Method</a:t>
            </a:r>
          </a:p>
        </p:txBody>
      </p:sp>
      <p:graphicFrame>
        <p:nvGraphicFramePr>
          <p:cNvPr id="67591" name="对象 2"/>
          <p:cNvGraphicFramePr>
            <a:graphicFrameLocks noChangeAspect="1"/>
          </p:cNvGraphicFramePr>
          <p:nvPr/>
        </p:nvGraphicFramePr>
        <p:xfrm>
          <a:off x="4383925" y="1853758"/>
          <a:ext cx="2297457" cy="11414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599" name="Equation" r:id="rId3" imgW="1993900" imgH="990600" progId="Equation.DSMT4">
                  <p:embed/>
                </p:oleObj>
              </mc:Choice>
              <mc:Fallback>
                <p:oleObj name="Equation" r:id="rId3" imgW="1993900" imgH="990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3925" y="1853758"/>
                        <a:ext cx="2297457" cy="11414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592" name="对象 3"/>
          <p:cNvGraphicFramePr>
            <a:graphicFrameLocks noChangeAspect="1"/>
          </p:cNvGraphicFramePr>
          <p:nvPr/>
        </p:nvGraphicFramePr>
        <p:xfrm>
          <a:off x="3458008" y="3852863"/>
          <a:ext cx="4149292" cy="11128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6600" name="Equation" r:id="rId5" imgW="3314700" imgH="889000" progId="Equation.DSMT4">
                  <p:embed/>
                </p:oleObj>
              </mc:Choice>
              <mc:Fallback>
                <p:oleObj name="Equation" r:id="rId5" imgW="3314700" imgH="8890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58008" y="3852863"/>
                        <a:ext cx="4149292" cy="11128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8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08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9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899" grpId="0" build="p"/>
      <p:bldP spid="80908" grpId="0"/>
      <p:bldP spid="80912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622598" y="1181100"/>
            <a:ext cx="10848975" cy="647700"/>
          </a:xfrm>
        </p:spPr>
        <p:txBody>
          <a:bodyPr/>
          <a:lstStyle/>
          <a:p>
            <a:pPr eaLnBrk="1" hangingPunct="1"/>
            <a:r>
              <a:rPr lang="en-US" altLang="zh-CN" sz="3200" dirty="0">
                <a:latin typeface="Times New Roman" panose="02020603050405020304" pitchFamily="18" charset="0"/>
              </a:rPr>
              <a:t>Inverse bilinear transformation for T=2 is:</a:t>
            </a:r>
          </a:p>
        </p:txBody>
      </p:sp>
      <p:sp>
        <p:nvSpPr>
          <p:cNvPr id="113668" name="Text Box 4"/>
          <p:cNvSpPr txBox="1">
            <a:spLocks noChangeArrowheads="1"/>
          </p:cNvSpPr>
          <p:nvPr/>
        </p:nvSpPr>
        <p:spPr bwMode="auto">
          <a:xfrm>
            <a:off x="982663" y="2468563"/>
            <a:ext cx="3744912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For s=</a:t>
            </a:r>
            <a:r>
              <a:rPr kumimoji="1" lang="el-GR" altLang="zh-CN" sz="3200" b="1" dirty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σ</a:t>
            </a:r>
            <a:r>
              <a:rPr kumimoji="1" lang="en-US" altLang="zh-CN" sz="3200" b="1" baseline="-25000" dirty="0" err="1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</a:t>
            </a:r>
            <a:r>
              <a:rPr kumimoji="1" lang="en-US" altLang="zh-CN" sz="3200" b="1" dirty="0" err="1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+j</a:t>
            </a:r>
            <a:r>
              <a:rPr kumimoji="1" lang="el-GR" altLang="zh-CN" sz="3200" b="1" dirty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Ω</a:t>
            </a:r>
            <a:r>
              <a:rPr kumimoji="1" lang="en-US" altLang="zh-CN" sz="3200" b="1" baseline="-25000" dirty="0">
                <a:solidFill>
                  <a:srgbClr val="0070C0"/>
                </a:solidFill>
                <a:latin typeface="Gulim" panose="020B0600000101010101" pitchFamily="34" charset="-127"/>
                <a:ea typeface="Gulim" panose="020B0600000101010101" pitchFamily="34" charset="-127"/>
              </a:rPr>
              <a:t>o</a:t>
            </a:r>
            <a:endParaRPr kumimoji="1" lang="el-GR" altLang="zh-CN" sz="3200" b="1" baseline="-25000" dirty="0">
              <a:solidFill>
                <a:srgbClr val="0070C0"/>
              </a:solidFill>
              <a:latin typeface="Gulim" panose="020B0600000101010101" pitchFamily="34" charset="-127"/>
              <a:ea typeface="Gulim" panose="020B0600000101010101" pitchFamily="34" charset="-127"/>
            </a:endParaRPr>
          </a:p>
        </p:txBody>
      </p:sp>
      <p:sp>
        <p:nvSpPr>
          <p:cNvPr id="113670" name="Text Box 6"/>
          <p:cNvSpPr txBox="1">
            <a:spLocks noChangeArrowheads="1"/>
          </p:cNvSpPr>
          <p:nvPr/>
        </p:nvSpPr>
        <p:spPr bwMode="auto">
          <a:xfrm>
            <a:off x="982664" y="4411663"/>
            <a:ext cx="3744912" cy="18018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Thus,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σ</a:t>
            </a:r>
            <a:r>
              <a:rPr kumimoji="1"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0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Gulim" panose="020B0600000101010101" pitchFamily="34" charset="-127"/>
              </a:rPr>
              <a:t>= 0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→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|z| =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  <a:ea typeface="Gulim" panose="020B0600000101010101" pitchFamily="34" charset="-127"/>
                <a:cs typeface="Times New Roman" panose="02020603050405020304" pitchFamily="18" charset="0"/>
              </a:rPr>
              <a:t>          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σ</a:t>
            </a:r>
            <a:r>
              <a:rPr kumimoji="1"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&lt; 0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|z| &lt; 1</a:t>
            </a:r>
          </a:p>
          <a:p>
            <a:pPr eaLnBrk="1" hangingPunct="1">
              <a:spcBef>
                <a:spcPct val="50000"/>
              </a:spcBef>
            </a:pP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   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σ</a:t>
            </a:r>
            <a:r>
              <a:rPr kumimoji="1" lang="en-US" altLang="zh-CN" sz="2800" b="1" baseline="-25000" dirty="0">
                <a:solidFill>
                  <a:srgbClr val="0070C0"/>
                </a:solidFill>
                <a:latin typeface="Times New Roman" panose="02020603050405020304" pitchFamily="18" charset="0"/>
              </a:rPr>
              <a:t>0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&gt; 0 </a:t>
            </a:r>
            <a:r>
              <a:rPr kumimoji="1" lang="el-GR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→</a:t>
            </a:r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|z| &gt; 1</a:t>
            </a:r>
            <a:endParaRPr kumimoji="1" lang="el-GR" altLang="zh-CN" sz="28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13677" name="AutoShape 13"/>
          <p:cNvSpPr/>
          <p:nvPr/>
        </p:nvSpPr>
        <p:spPr bwMode="auto">
          <a:xfrm>
            <a:off x="5843588" y="4869160"/>
            <a:ext cx="2881312" cy="1258590"/>
          </a:xfrm>
          <a:prstGeom prst="borderCallout1">
            <a:avLst>
              <a:gd name="adj1" fmla="val 261"/>
              <a:gd name="adj2" fmla="val 1220"/>
              <a:gd name="adj3" fmla="val 41651"/>
              <a:gd name="adj4" fmla="val -41825"/>
            </a:avLst>
          </a:prstGeom>
          <a:solidFill>
            <a:schemeClr val="bg1"/>
          </a:solidFill>
          <a:ln w="9525">
            <a:solidFill>
              <a:schemeClr val="tx1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This mapping also satisfies the essential properties.</a:t>
            </a:r>
            <a:endParaRPr lang="en-US" altLang="zh-CN" sz="2400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7590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Discussion:</a:t>
            </a:r>
          </a:p>
        </p:txBody>
      </p:sp>
      <p:graphicFrame>
        <p:nvGraphicFramePr>
          <p:cNvPr id="67591" name="对象 2"/>
          <p:cNvGraphicFramePr>
            <a:graphicFrameLocks noChangeAspect="1"/>
          </p:cNvGraphicFramePr>
          <p:nvPr/>
        </p:nvGraphicFramePr>
        <p:xfrm>
          <a:off x="5008563" y="1773238"/>
          <a:ext cx="1689564" cy="11842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4" name="Equation" r:id="rId3" imgW="1358265" imgH="951865" progId="Equation.DSMT4">
                  <p:embed/>
                </p:oleObj>
              </mc:Choice>
              <mc:Fallback>
                <p:oleObj name="Equation" r:id="rId3" imgW="1358265" imgH="951865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08563" y="1773238"/>
                        <a:ext cx="1689564" cy="11842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616" name="对象 3"/>
          <p:cNvGraphicFramePr>
            <a:graphicFrameLocks noChangeAspect="1"/>
          </p:cNvGraphicFramePr>
          <p:nvPr/>
        </p:nvGraphicFramePr>
        <p:xfrm>
          <a:off x="2576513" y="3225800"/>
          <a:ext cx="63881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7625" name="Equation" r:id="rId5" imgW="6388100" imgH="1104900" progId="Equation.DSMT4">
                  <p:embed/>
                </p:oleObj>
              </mc:Choice>
              <mc:Fallback>
                <p:oleObj name="Equation" r:id="rId5" imgW="6388100" imgH="1104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6513" y="3225800"/>
                        <a:ext cx="63881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93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36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86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36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36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136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8" grpId="0"/>
      <p:bldP spid="11367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2"/>
          <p:cNvSpPr>
            <a:spLocks noGrp="1" noChangeArrowheads="1"/>
          </p:cNvSpPr>
          <p:nvPr>
            <p:ph idx="1"/>
          </p:nvPr>
        </p:nvSpPr>
        <p:spPr>
          <a:xfrm>
            <a:off x="225425" y="444277"/>
            <a:ext cx="10156825" cy="5334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 dirty="0">
                <a:latin typeface="Times New Roman" panose="02020603050405020304" pitchFamily="18" charset="0"/>
              </a:rPr>
              <a:t>For  z=</a:t>
            </a:r>
            <a:r>
              <a:rPr lang="en-US" altLang="zh-CN" sz="3200" dirty="0" err="1">
                <a:latin typeface="Times New Roman" panose="02020603050405020304" pitchFamily="18" charset="0"/>
              </a:rPr>
              <a:t>e</a:t>
            </a:r>
            <a:r>
              <a:rPr lang="en-US" altLang="zh-CN" sz="3200" baseline="30000" dirty="0" err="1">
                <a:latin typeface="Times New Roman" panose="02020603050405020304" pitchFamily="18" charset="0"/>
              </a:rPr>
              <a:t>j</a:t>
            </a:r>
            <a:r>
              <a:rPr lang="en-US" altLang="zh-CN" sz="3200" baseline="30000" dirty="0">
                <a:latin typeface="Times New Roman" panose="02020603050405020304" pitchFamily="18" charset="0"/>
                <a:sym typeface="Symbol" panose="05050102010706020507" pitchFamily="18" charset="2"/>
              </a:rPr>
              <a:t>  </a:t>
            </a:r>
            <a:r>
              <a:rPr lang="en-US" altLang="zh-CN" sz="3200" dirty="0">
                <a:latin typeface="Times New Roman" panose="02020603050405020304" pitchFamily="18" charset="0"/>
              </a:rPr>
              <a:t>we have:</a:t>
            </a:r>
          </a:p>
        </p:txBody>
      </p:sp>
      <p:pic>
        <p:nvPicPr>
          <p:cNvPr id="114693" name="Picture 5"/>
          <p:cNvPicPr>
            <a:picLocks noChangeAspect="1" noChangeArrowheads="1"/>
          </p:cNvPicPr>
          <p:nvPr/>
        </p:nvPicPr>
        <p:blipFill>
          <a:blip r:embed="rId3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80075" y="3643314"/>
            <a:ext cx="6196013" cy="2660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4694" name="Text Box 6"/>
          <p:cNvSpPr txBox="1">
            <a:spLocks noChangeArrowheads="1"/>
          </p:cNvSpPr>
          <p:nvPr/>
        </p:nvSpPr>
        <p:spPr bwMode="auto">
          <a:xfrm>
            <a:off x="719138" y="3643313"/>
            <a:ext cx="3840162" cy="581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So, </a:t>
            </a:r>
            <a:r>
              <a:rPr kumimoji="1" lang="en-US" altLang="zh-CN" sz="2800" b="1">
                <a:solidFill>
                  <a:srgbClr val="FF000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= tan(/2)</a:t>
            </a:r>
          </a:p>
        </p:txBody>
      </p:sp>
      <p:sp>
        <p:nvSpPr>
          <p:cNvPr id="114696" name="Text Box 8"/>
          <p:cNvSpPr txBox="1">
            <a:spLocks noChangeArrowheads="1"/>
          </p:cNvSpPr>
          <p:nvPr/>
        </p:nvSpPr>
        <p:spPr bwMode="auto">
          <a:xfrm>
            <a:off x="719138" y="4371975"/>
            <a:ext cx="4584700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This introduces a distortion in frequency axis called </a:t>
            </a:r>
            <a:r>
              <a:rPr lang="en-US" altLang="zh-CN" sz="2800" b="1" i="1" dirty="0">
                <a:solidFill>
                  <a:srgbClr val="7030A0"/>
                </a:solidFill>
                <a:latin typeface="Times New Roman" panose="02020603050405020304" pitchFamily="18" charset="0"/>
              </a:rPr>
              <a:t>frequency wrapping.</a:t>
            </a:r>
            <a:endParaRPr lang="en-US" altLang="zh-CN" sz="2800" b="1" i="1" dirty="0">
              <a:solidFill>
                <a:srgbClr val="7030A0"/>
              </a:solidFill>
            </a:endParaRPr>
          </a:p>
        </p:txBody>
      </p:sp>
      <p:graphicFrame>
        <p:nvGraphicFramePr>
          <p:cNvPr id="69638" name="对象 1"/>
          <p:cNvGraphicFramePr>
            <a:graphicFrameLocks noChangeAspect="1"/>
          </p:cNvGraphicFramePr>
          <p:nvPr/>
        </p:nvGraphicFramePr>
        <p:xfrm>
          <a:off x="2038349" y="1249714"/>
          <a:ext cx="5715685" cy="2245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8632" name="Equation" r:id="rId4" imgW="5041900" imgH="1981200" progId="Equation.DSMT4">
                  <p:embed/>
                </p:oleObj>
              </mc:Choice>
              <mc:Fallback>
                <p:oleObj name="Equation" r:id="rId4" imgW="5041900" imgH="19812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49" y="1249714"/>
                        <a:ext cx="5715685" cy="22459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5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46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9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469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146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4690" grpId="0" build="p"/>
      <p:bldP spid="114694" grpId="0"/>
      <p:bldP spid="114696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160135" y="2054225"/>
            <a:ext cx="5369560" cy="2245360"/>
            <a:chOff x="9701" y="3235"/>
            <a:chExt cx="8456" cy="3536"/>
          </a:xfrm>
        </p:grpSpPr>
        <p:graphicFrame>
          <p:nvGraphicFramePr>
            <p:cNvPr id="69637" name="Object 7"/>
            <p:cNvGraphicFramePr>
              <a:graphicFrameLocks noChangeAspect="1"/>
            </p:cNvGraphicFramePr>
            <p:nvPr/>
          </p:nvGraphicFramePr>
          <p:xfrm>
            <a:off x="15041" y="5283"/>
            <a:ext cx="916" cy="91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1" name="Equation" r:id="rId3" imgW="215900" imgH="228600" progId="Equation.3">
                    <p:embed/>
                  </p:oleObj>
                </mc:Choice>
                <mc:Fallback>
                  <p:oleObj name="Equation" r:id="rId3" imgW="215900" imgH="228600" progId="Equation.3">
                    <p:embed/>
                    <p:pic>
                      <p:nvPicPr>
                        <p:cNvPr id="0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5041" y="5283"/>
                          <a:ext cx="916" cy="91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8" name="Object 6"/>
            <p:cNvGraphicFramePr>
              <a:graphicFrameLocks noChangeAspect="1"/>
            </p:cNvGraphicFramePr>
            <p:nvPr/>
          </p:nvGraphicFramePr>
          <p:xfrm>
            <a:off x="12775" y="5250"/>
            <a:ext cx="986" cy="97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2" name="Equation" r:id="rId5" imgW="228600" imgH="241300" progId="Equation.3">
                    <p:embed/>
                  </p:oleObj>
                </mc:Choice>
                <mc:Fallback>
                  <p:oleObj name="Equation" r:id="rId5" imgW="228600" imgH="2413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2775" y="5250"/>
                          <a:ext cx="986" cy="97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39" name="Object 5"/>
            <p:cNvGraphicFramePr>
              <a:graphicFrameLocks noChangeAspect="1"/>
            </p:cNvGraphicFramePr>
            <p:nvPr/>
          </p:nvGraphicFramePr>
          <p:xfrm>
            <a:off x="16987" y="3925"/>
            <a:ext cx="960" cy="91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3" name="Equation" r:id="rId7" imgW="190500" imgH="228600" progId="Equation.DSMT4">
                    <p:embed/>
                  </p:oleObj>
                </mc:Choice>
                <mc:Fallback>
                  <p:oleObj name="Equation" r:id="rId7" imgW="190500" imgH="228600" progId="Equation.DSMT4">
                    <p:embed/>
                    <p:pic>
                      <p:nvPicPr>
                        <p:cNvPr id="0" name="Object 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6987" y="3925"/>
                          <a:ext cx="960" cy="91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69640" name="Object 4"/>
            <p:cNvGraphicFramePr>
              <a:graphicFrameLocks noChangeAspect="1"/>
            </p:cNvGraphicFramePr>
            <p:nvPr/>
          </p:nvGraphicFramePr>
          <p:xfrm>
            <a:off x="10844" y="4576"/>
            <a:ext cx="908" cy="85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69704" name="Equation" r:id="rId9" imgW="203200" imgH="241300" progId="Equation.DSMT4">
                    <p:embed/>
                  </p:oleObj>
                </mc:Choice>
                <mc:Fallback>
                  <p:oleObj name="Equation" r:id="rId9" imgW="203200" imgH="241300" progId="Equation.DSMT4">
                    <p:embed/>
                    <p:pic>
                      <p:nvPicPr>
                        <p:cNvPr id="0" name="Object 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844" y="4576"/>
                          <a:ext cx="908" cy="853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69641" name="Text Box 9"/>
            <p:cNvSpPr txBox="1">
              <a:spLocks noChangeArrowheads="1"/>
            </p:cNvSpPr>
            <p:nvPr/>
          </p:nvSpPr>
          <p:spPr bwMode="auto">
            <a:xfrm>
              <a:off x="9701" y="3235"/>
              <a:ext cx="8457" cy="35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algn="just" eaLnBrk="1" hangingPunct="1"/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Thus, we must first </a:t>
              </a:r>
              <a:r>
                <a:rPr lang="en-US" altLang="zh-CN" sz="2800" b="1" i="1" dirty="0" err="1">
                  <a:solidFill>
                    <a:srgbClr val="7030A0"/>
                  </a:solidFill>
                  <a:latin typeface="Times New Roman" panose="02020603050405020304" pitchFamily="18" charset="0"/>
                </a:rPr>
                <a:t>prewarp</a:t>
              </a:r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the critical </a:t>
              </a:r>
              <a:r>
                <a:rPr lang="en-US" altLang="zh-CN" sz="2800" b="1" dirty="0" err="1">
                  <a:solidFill>
                    <a:srgbClr val="0070C0"/>
                  </a:solidFill>
                  <a:latin typeface="Times New Roman" panose="02020603050405020304" pitchFamily="18" charset="0"/>
                </a:rPr>
                <a:t>bandedge</a:t>
              </a:r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 frequencies</a:t>
              </a:r>
            </a:p>
            <a:p>
              <a:pPr algn="just" eaLnBrk="1" hangingPunct="1"/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and         to find their </a:t>
              </a:r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analog </a:t>
              </a:r>
            </a:p>
            <a:p>
              <a:pPr algn="just" eaLnBrk="1" hangingPunct="1"/>
              <a:r>
                <a:rPr lang="en-US" altLang="zh-CN" sz="2800" b="1" dirty="0">
                  <a:solidFill>
                    <a:srgbClr val="7030A0"/>
                  </a:solidFill>
                  <a:latin typeface="Times New Roman" panose="02020603050405020304" pitchFamily="18" charset="0"/>
                </a:rPr>
                <a:t>equivalents        </a:t>
              </a:r>
              <a:r>
                <a:rPr lang="en-US" altLang="zh-CN" sz="2800" b="1" dirty="0">
                  <a:solidFill>
                    <a:srgbClr val="0070C0"/>
                  </a:solidFill>
                  <a:latin typeface="Times New Roman" panose="02020603050405020304" pitchFamily="18" charset="0"/>
                </a:rPr>
                <a:t>and       by using following equation:</a:t>
              </a:r>
            </a:p>
          </p:txBody>
        </p:sp>
      </p:grpSp>
      <p:sp>
        <p:nvSpPr>
          <p:cNvPr id="69642" name="Text Box 16"/>
          <p:cNvSpPr txBox="1">
            <a:spLocks noChangeArrowheads="1"/>
          </p:cNvSpPr>
          <p:nvPr/>
        </p:nvSpPr>
        <p:spPr bwMode="auto">
          <a:xfrm>
            <a:off x="7462520" y="4464050"/>
            <a:ext cx="2244725" cy="521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 = tan(/2)</a:t>
            </a:r>
          </a:p>
        </p:txBody>
      </p:sp>
      <p:pic>
        <p:nvPicPr>
          <p:cNvPr id="69635" name="Picture 18"/>
          <p:cNvPicPr>
            <a:picLocks noChangeAspect="1" noChangeArrowheads="1"/>
          </p:cNvPicPr>
          <p:nvPr/>
        </p:nvPicPr>
        <p:blipFill>
          <a:blip r:embed="rId11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38" y="1124744"/>
            <a:ext cx="5789612" cy="475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9636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>
          <a:xfrm>
            <a:off x="406400" y="1628775"/>
            <a:ext cx="11195050" cy="4416425"/>
          </a:xfrm>
        </p:spPr>
        <p:txBody>
          <a:bodyPr/>
          <a:lstStyle/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(1) 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Prewarp</a:t>
            </a:r>
            <a:r>
              <a:rPr lang="en-US" altLang="zh-CN" sz="3200">
                <a:latin typeface="Times New Roman" panose="02020603050405020304" pitchFamily="18" charset="0"/>
              </a:rPr>
              <a:t> (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, 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)</a:t>
            </a:r>
            <a:r>
              <a:rPr lang="en-US" altLang="zh-CN" sz="3200">
                <a:latin typeface="Times New Roman" panose="02020603050405020304" pitchFamily="18" charset="0"/>
              </a:rPr>
              <a:t> to find their analog equivalents (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, 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);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(2)  Design the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analog prototype filter </a:t>
            </a:r>
            <a:r>
              <a:rPr lang="en-US" altLang="zh-CN" sz="3200">
                <a:latin typeface="Times New Roman" panose="02020603050405020304" pitchFamily="18" charset="0"/>
              </a:rPr>
              <a:t>H</a:t>
            </a:r>
            <a:r>
              <a:rPr lang="en-US" altLang="zh-CN" sz="3200" baseline="-25000">
                <a:latin typeface="Times New Roman" panose="02020603050405020304" pitchFamily="18" charset="0"/>
              </a:rPr>
              <a:t>a</a:t>
            </a:r>
            <a:r>
              <a:rPr lang="en-US" altLang="zh-CN" sz="3200">
                <a:latin typeface="Times New Roman" panose="02020603050405020304" pitchFamily="18" charset="0"/>
              </a:rPr>
              <a:t>(s);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(3)  Obtain the digital filter G(z) by applying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bilinear   </a:t>
            </a:r>
          </a:p>
          <a:p>
            <a:pPr algn="just"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          transformation</a:t>
            </a:r>
            <a:r>
              <a:rPr lang="en-US" altLang="zh-CN" sz="3200">
                <a:latin typeface="Times New Roman" panose="02020603050405020304" pitchFamily="18" charset="0"/>
              </a:rPr>
              <a:t> to H</a:t>
            </a:r>
            <a:r>
              <a:rPr lang="en-US" altLang="zh-CN" sz="3200" baseline="-25000">
                <a:latin typeface="Times New Roman" panose="02020603050405020304" pitchFamily="18" charset="0"/>
              </a:rPr>
              <a:t>a</a:t>
            </a:r>
            <a:r>
              <a:rPr lang="en-US" altLang="zh-CN" sz="3200">
                <a:latin typeface="Times New Roman" panose="02020603050405020304" pitchFamily="18" charset="0"/>
              </a:rPr>
              <a:t>(s);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Bilinear transformation preserves the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magnitude response </a:t>
            </a:r>
            <a:r>
              <a:rPr lang="en-US" altLang="zh-CN" sz="3200">
                <a:latin typeface="Times New Roman" panose="02020603050405020304" pitchFamily="18" charset="0"/>
              </a:rPr>
              <a:t>of analog filter only if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piecewise constant magnitude</a:t>
            </a:r>
            <a:r>
              <a:rPr lang="en-US" altLang="zh-CN" sz="3200">
                <a:latin typeface="Times New Roman" panose="02020603050405020304" pitchFamily="18" charset="0"/>
              </a:rPr>
              <a:t>.</a:t>
            </a:r>
          </a:p>
          <a:p>
            <a:pPr algn="just"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Bilinear transformation does </a:t>
            </a:r>
            <a:r>
              <a:rPr lang="en-US" altLang="zh-CN" sz="3200">
                <a:solidFill>
                  <a:srgbClr val="7030A0"/>
                </a:solidFill>
                <a:latin typeface="Times New Roman" panose="02020603050405020304" pitchFamily="18" charset="0"/>
              </a:rPr>
              <a:t>not preserve phase response </a:t>
            </a:r>
            <a:r>
              <a:rPr lang="en-US" altLang="zh-CN" sz="3200">
                <a:latin typeface="Times New Roman" panose="02020603050405020304" pitchFamily="18" charset="0"/>
              </a:rPr>
              <a:t>of analog filter.</a:t>
            </a:r>
          </a:p>
        </p:txBody>
      </p:sp>
      <p:sp>
        <p:nvSpPr>
          <p:cNvPr id="70659" name="标题 2"/>
          <p:cNvSpPr txBox="1"/>
          <p:nvPr/>
        </p:nvSpPr>
        <p:spPr bwMode="auto">
          <a:xfrm>
            <a:off x="302260" y="274955"/>
            <a:ext cx="1021651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The </a:t>
            </a:r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  <a:sym typeface="+mn-ea"/>
              </a:rPr>
              <a:t>Bilinear transformation </a:t>
            </a:r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design steps:</a:t>
            </a:r>
          </a:p>
        </p:txBody>
      </p:sp>
      <p:sp>
        <p:nvSpPr>
          <p:cNvPr id="70660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57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57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57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57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57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57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build="p" autoUpdateAnimBg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14300" y="1341755"/>
            <a:ext cx="11060430" cy="636905"/>
          </a:xfrm>
        </p:spPr>
        <p:txBody>
          <a:bodyPr/>
          <a:lstStyle/>
          <a:p>
            <a:pPr eaLnBrk="1" hangingPunct="1">
              <a:spcBef>
                <a:spcPct val="50000"/>
              </a:spcBef>
            </a:pPr>
            <a:r>
              <a:rPr kumimoji="1" lang="en-US" altLang="zh-CN" sz="3200" u="sng">
                <a:latin typeface="Times New Roman" panose="02020603050405020304" pitchFamily="18" charset="0"/>
              </a:rPr>
              <a:t>Example</a:t>
            </a:r>
            <a:r>
              <a:rPr kumimoji="1" lang="en-US" altLang="zh-CN" sz="3200">
                <a:latin typeface="Times New Roman" panose="02020603050405020304" pitchFamily="18" charset="0"/>
              </a:rPr>
              <a:t> – </a:t>
            </a:r>
            <a:r>
              <a:rPr kumimoji="1" lang="en-US" altLang="zh-CN" sz="3200">
                <a:latin typeface="Times New Roman" panose="02020603050405020304" pitchFamily="18" charset="0"/>
                <a:sym typeface="+mn-ea"/>
              </a:rPr>
              <a:t>first-order lowpass Butterworth  filter</a:t>
            </a:r>
            <a:endParaRPr kumimoji="1" lang="en-US" altLang="zh-CN" sz="3200">
              <a:latin typeface="Times New Roman" panose="02020603050405020304" pitchFamily="18" charset="0"/>
            </a:endParaRPr>
          </a:p>
          <a:p>
            <a:pPr eaLnBrk="1" hangingPunct="1"/>
            <a:endParaRPr lang="en-US" altLang="zh-CN" sz="3200"/>
          </a:p>
        </p:txBody>
      </p:sp>
      <p:sp>
        <p:nvSpPr>
          <p:cNvPr id="86024" name="Text Box 8"/>
          <p:cNvSpPr txBox="1">
            <a:spLocks noChangeArrowheads="1"/>
          </p:cNvSpPr>
          <p:nvPr/>
        </p:nvSpPr>
        <p:spPr bwMode="auto">
          <a:xfrm>
            <a:off x="372110" y="2949575"/>
            <a:ext cx="6962775" cy="5835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Applying bilinear transformation</a:t>
            </a:r>
            <a:r>
              <a:rPr kumimoji="1" lang="zh-CN" altLang="en-US" sz="3200" b="1">
                <a:solidFill>
                  <a:srgbClr val="0070C0"/>
                </a:solidFill>
                <a:latin typeface="Times New Roman" panose="02020603050405020304" pitchFamily="18" charset="0"/>
              </a:rPr>
              <a:t>：</a:t>
            </a:r>
            <a:endParaRPr lang="zh-CN" altLang="en-US" sz="32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168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9.2.2 Design of Low-Order Digital Filters</a:t>
            </a:r>
          </a:p>
        </p:txBody>
      </p:sp>
      <p:graphicFrame>
        <p:nvGraphicFramePr>
          <p:cNvPr id="72709" name="对象 2"/>
          <p:cNvGraphicFramePr>
            <a:graphicFrameLocks noChangeAspect="1"/>
          </p:cNvGraphicFramePr>
          <p:nvPr/>
        </p:nvGraphicFramePr>
        <p:xfrm>
          <a:off x="4226878" y="1978660"/>
          <a:ext cx="24765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4" name="Equation" r:id="rId3" imgW="2476500" imgH="1054100" progId="Equation.DSMT4">
                  <p:embed/>
                </p:oleObj>
              </mc:Choice>
              <mc:Fallback>
                <p:oleObj name="Equation" r:id="rId3" imgW="2476500" imgH="10541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26878" y="1978660"/>
                        <a:ext cx="24765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710" name="对象 3"/>
          <p:cNvGraphicFramePr>
            <a:graphicFrameLocks noChangeAspect="1"/>
          </p:cNvGraphicFramePr>
          <p:nvPr/>
        </p:nvGraphicFramePr>
        <p:xfrm>
          <a:off x="608648" y="3616325"/>
          <a:ext cx="68834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5" name="Equation" r:id="rId5" imgW="6883400" imgH="1104900" progId="Equation.DSMT4">
                  <p:embed/>
                </p:oleObj>
              </mc:Choice>
              <mc:Fallback>
                <p:oleObj name="Equation" r:id="rId5" imgW="6883400" imgH="11049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8" y="3616325"/>
                        <a:ext cx="68834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3" name="对象 2"/>
          <p:cNvGraphicFramePr>
            <a:graphicFrameLocks noChangeAspect="1"/>
          </p:cNvGraphicFramePr>
          <p:nvPr/>
        </p:nvGraphicFramePr>
        <p:xfrm>
          <a:off x="608648" y="4826318"/>
          <a:ext cx="35687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6" name="Equation" r:id="rId7" imgW="3568700" imgH="1092200" progId="Equation.DSMT4">
                  <p:embed/>
                </p:oleObj>
              </mc:Choice>
              <mc:Fallback>
                <p:oleObj name="Equation" r:id="rId7" imgW="3568700" imgH="1092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8648" y="4826318"/>
                        <a:ext cx="35687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734" name="对象 3"/>
          <p:cNvGraphicFramePr>
            <a:graphicFrameLocks noChangeAspect="1"/>
          </p:cNvGraphicFramePr>
          <p:nvPr/>
        </p:nvGraphicFramePr>
        <p:xfrm>
          <a:off x="4996498" y="4845685"/>
          <a:ext cx="4343400" cy="1054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57" name="Equation" r:id="rId9" imgW="4343400" imgH="1054100" progId="Equation.DSMT4">
                  <p:embed/>
                </p:oleObj>
              </mc:Choice>
              <mc:Fallback>
                <p:oleObj name="Equation" r:id="rId9" imgW="4343400" imgH="1054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6498" y="4845685"/>
                        <a:ext cx="4343400" cy="1054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86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2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0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860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27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37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37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019" grpId="0" build="p"/>
      <p:bldP spid="86024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5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3573463"/>
            <a:ext cx="10656888" cy="23764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where 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)| = 0 and </a:t>
            </a:r>
            <a:r>
              <a:rPr lang="en-US" altLang="zh-CN" sz="3200" dirty="0">
                <a:latin typeface="Times New Roman" panose="02020603050405020304" pitchFamily="18" charset="0"/>
              </a:rPr>
              <a:t>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0)| = </a:t>
            </a:r>
            <a:r>
              <a:rPr lang="en-US" altLang="zh-CN" sz="3200" dirty="0">
                <a:latin typeface="Times New Roman" panose="02020603050405020304" pitchFamily="18" charset="0"/>
              </a:rPr>
              <a:t>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)| = 1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SzPct val="70000"/>
            </a:pP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dirty="0">
                <a:latin typeface="Times New Roman" panose="02020603050405020304" pitchFamily="18" charset="0"/>
              </a:rPr>
              <a:t> is called the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notch frequency</a:t>
            </a:r>
          </a:p>
          <a:p>
            <a:pPr eaLnBrk="1" hangingPunct="1">
              <a:buSzPct val="70000"/>
            </a:pPr>
            <a:r>
              <a:rPr lang="en-US" altLang="zh-CN" sz="3200" dirty="0">
                <a:latin typeface="Times New Roman" panose="02020603050405020304" pitchFamily="18" charset="0"/>
              </a:rPr>
              <a:t>If 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)| = </a:t>
            </a:r>
            <a:r>
              <a:rPr lang="en-US" altLang="zh-CN" sz="3200" dirty="0">
                <a:latin typeface="Times New Roman" panose="02020603050405020304" pitchFamily="18" charset="0"/>
              </a:rPr>
              <a:t>|H</a:t>
            </a:r>
            <a:r>
              <a:rPr lang="en-US" altLang="zh-CN" sz="3200" baseline="-25000" dirty="0">
                <a:latin typeface="Times New Roman" panose="02020603050405020304" pitchFamily="18" charset="0"/>
              </a:rPr>
              <a:t>a</a:t>
            </a:r>
            <a:r>
              <a:rPr lang="en-US" altLang="zh-CN" sz="3200" dirty="0">
                <a:latin typeface="Times New Roman" panose="02020603050405020304" pitchFamily="18" charset="0"/>
              </a:rPr>
              <a:t>(j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)| =           </a:t>
            </a:r>
            <a:r>
              <a:rPr lang="en-US" altLang="zh-CN" sz="3200" dirty="0">
                <a:latin typeface="Times New Roman" panose="02020603050405020304" pitchFamily="18" charset="0"/>
              </a:rPr>
              <a:t>then                                                      B =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2</a:t>
            </a:r>
            <a:r>
              <a:rPr lang="en-US" altLang="zh-CN" sz="3200" dirty="0">
                <a:latin typeface="Times New Roman" panose="02020603050405020304" pitchFamily="18" charset="0"/>
              </a:rPr>
              <a:t> -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1</a:t>
            </a:r>
            <a:r>
              <a:rPr lang="en-US" altLang="zh-CN" sz="3200" dirty="0">
                <a:latin typeface="Times New Roman" panose="02020603050405020304" pitchFamily="18" charset="0"/>
              </a:rPr>
              <a:t> is the 3-dB notch bandwidth</a:t>
            </a:r>
          </a:p>
        </p:txBody>
      </p:sp>
      <p:sp>
        <p:nvSpPr>
          <p:cNvPr id="90117" name="Text Box 5"/>
          <p:cNvSpPr txBox="1">
            <a:spLocks noChangeArrowheads="1"/>
          </p:cNvSpPr>
          <p:nvPr/>
        </p:nvSpPr>
        <p:spPr bwMode="auto">
          <a:xfrm>
            <a:off x="539750" y="1228090"/>
            <a:ext cx="9865360" cy="9772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457200" indent="-4572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Clr>
                <a:srgbClr val="0070C0"/>
              </a:buClr>
              <a:buFontTx/>
              <a:buChar char="•"/>
            </a:pPr>
            <a:r>
              <a:rPr kumimoji="1" lang="en-US" altLang="zh-CN" sz="3200" b="1" u="sng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Example 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- 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Consider the second-order analog notch transfer function:</a:t>
            </a:r>
            <a:endParaRPr kumimoji="1" lang="en-US" altLang="zh-CN" sz="32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73732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Design of Low-Order Digital Filters</a:t>
            </a:r>
          </a:p>
        </p:txBody>
      </p:sp>
      <p:graphicFrame>
        <p:nvGraphicFramePr>
          <p:cNvPr id="74757" name="对象 2"/>
          <p:cNvGraphicFramePr>
            <a:graphicFrameLocks noChangeAspect="1"/>
          </p:cNvGraphicFramePr>
          <p:nvPr/>
        </p:nvGraphicFramePr>
        <p:xfrm>
          <a:off x="3719513" y="2205038"/>
          <a:ext cx="3505200" cy="1104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6" name="Equation" r:id="rId3" imgW="3505200" imgH="1104900" progId="Equation.DSMT4">
                  <p:embed/>
                </p:oleObj>
              </mc:Choice>
              <mc:Fallback>
                <p:oleObj name="Equation" r:id="rId3" imgW="3505200" imgH="1104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19513" y="2205038"/>
                        <a:ext cx="3505200" cy="1104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758" name="对象 3"/>
          <p:cNvGraphicFramePr>
            <a:graphicFrameLocks noChangeAspect="1"/>
          </p:cNvGraphicFramePr>
          <p:nvPr/>
        </p:nvGraphicFramePr>
        <p:xfrm>
          <a:off x="5472113" y="4797425"/>
          <a:ext cx="839117" cy="495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67" name="Equation" r:id="rId5" imgW="939165" imgH="495300" progId="Equation.DSMT4">
                  <p:embed/>
                </p:oleObj>
              </mc:Choice>
              <mc:Fallback>
                <p:oleObj name="Equation" r:id="rId5" imgW="939165" imgH="495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72113" y="4797425"/>
                        <a:ext cx="839117" cy="495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01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47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01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01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01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747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0115" grpId="0" build="p" autoUpdateAnimBg="0"/>
      <p:bldP spid="90117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grayscl/>
            <a:lum bright="-40000" contras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582" y="2092553"/>
            <a:ext cx="6705600" cy="3702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36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9.1.1 Digital Filter Specifications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6719" y="5826544"/>
            <a:ext cx="706564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  <a:buFontTx/>
              <a:buChar char="•"/>
            </a:pPr>
            <a:r>
              <a:rPr lang="zh-CN" altLang="en-US" sz="2800" b="1" dirty="0">
                <a:solidFill>
                  <a:srgbClr val="0070C0"/>
                </a:solidFill>
                <a:latin typeface="+mn-ea"/>
                <a:ea typeface="+mn-ea"/>
              </a:rPr>
              <a:t>通带最大幅度设为</a:t>
            </a:r>
            <a:r>
              <a:rPr lang="en-US" altLang="zh-CN" sz="2800" b="1" dirty="0">
                <a:solidFill>
                  <a:srgbClr val="0070C0"/>
                </a:solidFill>
                <a:latin typeface="+mn-ea"/>
                <a:ea typeface="+mn-ea"/>
              </a:rPr>
              <a:t>1(</a:t>
            </a:r>
            <a:r>
              <a:rPr lang="en-US" altLang="zh-CN" sz="2800" dirty="0">
                <a:solidFill>
                  <a:srgbClr val="7030A0"/>
                </a:solidFill>
                <a:latin typeface="Times New Roman" panose="02020603050405020304" pitchFamily="18" charset="0"/>
              </a:rPr>
              <a:t>unity</a:t>
            </a:r>
            <a:r>
              <a:rPr lang="en-US" altLang="zh-CN" sz="2800" b="1" dirty="0">
                <a:solidFill>
                  <a:srgbClr val="0070C0"/>
                </a:solidFill>
                <a:latin typeface="+mn-ea"/>
                <a:ea typeface="+mn-ea"/>
              </a:rPr>
              <a:t>)</a:t>
            </a:r>
          </a:p>
        </p:txBody>
      </p:sp>
      <p:graphicFrame>
        <p:nvGraphicFramePr>
          <p:cNvPr id="17414" name="对象 1"/>
          <p:cNvGraphicFramePr>
            <a:graphicFrameLocks noChangeAspect="1"/>
          </p:cNvGraphicFramePr>
          <p:nvPr/>
        </p:nvGraphicFramePr>
        <p:xfrm>
          <a:off x="7962583" y="2394585"/>
          <a:ext cx="1676400" cy="571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2" name="Equation" r:id="rId4" imgW="1676400" imgH="571500" progId="Equation.DSMT4">
                  <p:embed/>
                </p:oleObj>
              </mc:Choice>
              <mc:Fallback>
                <p:oleObj name="Equation" r:id="rId4" imgW="1676400" imgH="5715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583" y="2394585"/>
                        <a:ext cx="1676400" cy="571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7275830" y="1934210"/>
            <a:ext cx="459422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Maximum passband deviation</a:t>
            </a:r>
          </a:p>
        </p:txBody>
      </p:sp>
      <p:sp>
        <p:nvSpPr>
          <p:cNvPr id="4" name="文本框 3"/>
          <p:cNvSpPr txBox="1"/>
          <p:nvPr/>
        </p:nvSpPr>
        <p:spPr>
          <a:xfrm>
            <a:off x="7275830" y="3103880"/>
            <a:ext cx="46888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Maximum stopband magnitude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8191500" y="3702685"/>
            <a:ext cx="1219200" cy="4603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1/A = s </a:t>
            </a:r>
          </a:p>
        </p:txBody>
      </p:sp>
      <p:graphicFrame>
        <p:nvGraphicFramePr>
          <p:cNvPr id="18437" name="对象 1"/>
          <p:cNvGraphicFramePr>
            <a:graphicFrameLocks noChangeAspect="1"/>
          </p:cNvGraphicFramePr>
          <p:nvPr/>
        </p:nvGraphicFramePr>
        <p:xfrm>
          <a:off x="7951470" y="4749800"/>
          <a:ext cx="3242310" cy="5861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3" name="Equation" r:id="rId6" imgW="4076700" imgH="736600" progId="Equation.DSMT4">
                  <p:embed/>
                </p:oleObj>
              </mc:Choice>
              <mc:Fallback>
                <p:oleObj name="Equation" r:id="rId6" imgW="4076700" imgH="736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1470" y="4749800"/>
                        <a:ext cx="3242310" cy="58610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文本框 5"/>
          <p:cNvSpPr txBox="1"/>
          <p:nvPr/>
        </p:nvSpPr>
        <p:spPr>
          <a:xfrm>
            <a:off x="7275830" y="4163060"/>
            <a:ext cx="480631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 algn="l">
              <a:buClrTx/>
              <a:buSzTx/>
              <a:buFont typeface="Arial" panose="020B0604020202020204" pitchFamily="34" charset="0"/>
              <a:buChar char="•"/>
            </a:pPr>
            <a:r>
              <a:rPr lang="en-US" altLang="zh-CN" sz="2400" b="1" dirty="0">
                <a:latin typeface="Times New Roman" panose="02020603050405020304" pitchFamily="18" charset="0"/>
                <a:sym typeface="+mn-ea"/>
              </a:rPr>
              <a:t>Maximum passband attenuation</a:t>
            </a:r>
            <a:endParaRPr lang="en-US" altLang="zh-CN" sz="2400" b="1" dirty="0">
              <a:latin typeface="Times New Roman" panose="02020603050405020304" pitchFamily="18" charset="0"/>
            </a:endParaRPr>
          </a:p>
        </p:txBody>
      </p:sp>
      <p:graphicFrame>
        <p:nvGraphicFramePr>
          <p:cNvPr id="18438" name="对象 2"/>
          <p:cNvGraphicFramePr>
            <a:graphicFrameLocks noChangeAspect="1"/>
          </p:cNvGraphicFramePr>
          <p:nvPr/>
        </p:nvGraphicFramePr>
        <p:xfrm>
          <a:off x="7962900" y="5527040"/>
          <a:ext cx="3231515" cy="3822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454" name="Equation" r:id="rId8" imgW="4165600" imgH="469900" progId="Equation.DSMT4">
                  <p:embed/>
                </p:oleObj>
              </mc:Choice>
              <mc:Fallback>
                <p:oleObj name="Equation" r:id="rId8" imgW="4165600" imgH="4699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62900" y="5527040"/>
                        <a:ext cx="3231515" cy="38227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文本框 6"/>
          <p:cNvSpPr txBox="1"/>
          <p:nvPr/>
        </p:nvSpPr>
        <p:spPr>
          <a:xfrm>
            <a:off x="8782685" y="5909310"/>
            <a:ext cx="116205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kumimoji="1" lang="en-US" altLang="zh-CN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For </a:t>
            </a:r>
            <a:r>
              <a:rPr kumimoji="1" lang="en-US" altLang="zh-CN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kumimoji="1" lang="en-US" altLang="zh-CN" b="1" baseline="-2500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&lt;&lt;1</a:t>
            </a:r>
            <a:endParaRPr lang="zh-CN" altLang="en-US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9F1DE56B-8C69-4362-93E6-453CA246613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18542" y="1054913"/>
            <a:ext cx="10499575" cy="10795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   </a:t>
            </a:r>
            <a:r>
              <a:rPr lang="en-US" altLang="zh-CN" dirty="0">
                <a:latin typeface="Times New Roman" panose="02020603050405020304" pitchFamily="18" charset="0"/>
              </a:rPr>
              <a:t>Magnitude specifications may be given in a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</a:rPr>
              <a:t>normalized form </a:t>
            </a:r>
            <a:r>
              <a:rPr lang="en-US" altLang="zh-CN" dirty="0">
                <a:latin typeface="Times New Roman" panose="02020603050405020304" pitchFamily="18" charset="0"/>
              </a:rPr>
              <a:t>as indicated below:</a:t>
            </a:r>
            <a:endParaRPr lang="en-US" altLang="zh-CN" sz="32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8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3" grpId="0"/>
      <p:bldP spid="3" grpId="1"/>
      <p:bldP spid="4" grpId="0"/>
      <p:bldP spid="4" grpId="1"/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912813" y="1125538"/>
            <a:ext cx="10158412" cy="762000"/>
          </a:xfrm>
        </p:spPr>
        <p:txBody>
          <a:bodyPr/>
          <a:lstStyle/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Then</a:t>
            </a:r>
          </a:p>
        </p:txBody>
      </p:sp>
      <p:sp>
        <p:nvSpPr>
          <p:cNvPr id="8" name="Text Box 9"/>
          <p:cNvSpPr txBox="1">
            <a:spLocks noChangeArrowheads="1"/>
          </p:cNvSpPr>
          <p:nvPr/>
        </p:nvSpPr>
        <p:spPr bwMode="auto">
          <a:xfrm>
            <a:off x="1270000" y="4344988"/>
            <a:ext cx="20320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where</a:t>
            </a:r>
          </a:p>
        </p:txBody>
      </p:sp>
      <p:graphicFrame>
        <p:nvGraphicFramePr>
          <p:cNvPr id="75780" name="对象 8"/>
          <p:cNvGraphicFramePr>
            <a:graphicFrameLocks noChangeAspect="1"/>
          </p:cNvGraphicFramePr>
          <p:nvPr/>
        </p:nvGraphicFramePr>
        <p:xfrm>
          <a:off x="2598738" y="1196975"/>
          <a:ext cx="7289800" cy="2857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89" name="Equation" r:id="rId3" imgW="7289800" imgH="2857500" progId="Equation.DSMT4">
                  <p:embed/>
                </p:oleObj>
              </mc:Choice>
              <mc:Fallback>
                <p:oleObj name="Equation" r:id="rId3" imgW="7289800" imgH="2857500" progId="Equation.DSMT4">
                  <p:embed/>
                  <p:pic>
                    <p:nvPicPr>
                      <p:cNvPr id="0" name="对象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98738" y="1196975"/>
                        <a:ext cx="7289800" cy="2857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781" name="对象 9"/>
          <p:cNvGraphicFramePr>
            <a:graphicFrameLocks noChangeAspect="1"/>
          </p:cNvGraphicFramePr>
          <p:nvPr/>
        </p:nvGraphicFramePr>
        <p:xfrm>
          <a:off x="3070225" y="4221163"/>
          <a:ext cx="5232400" cy="2057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4790" name="Equation" r:id="rId5" imgW="5232400" imgH="2057400" progId="Equation.DSMT4">
                  <p:embed/>
                </p:oleObj>
              </mc:Choice>
              <mc:Fallback>
                <p:oleObj name="Equation" r:id="rId5" imgW="5232400" imgH="20574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4221163"/>
                        <a:ext cx="5232400" cy="2057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757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8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Rectangle 3"/>
          <p:cNvSpPr>
            <a:spLocks noGrp="1" noChangeArrowheads="1"/>
          </p:cNvSpPr>
          <p:nvPr>
            <p:ph idx="1"/>
          </p:nvPr>
        </p:nvSpPr>
        <p:spPr>
          <a:xfrm>
            <a:off x="613093" y="1088708"/>
            <a:ext cx="9647237" cy="4495800"/>
          </a:xfrm>
        </p:spPr>
        <p:txBody>
          <a:bodyPr/>
          <a:lstStyle/>
          <a:p>
            <a:pPr algn="just" eaLnBrk="1" hangingPunct="1"/>
            <a:r>
              <a:rPr lang="en-US" altLang="zh-CN" sz="3200" u="sng">
                <a:latin typeface="Times New Roman" panose="02020603050405020304" pitchFamily="18" charset="0"/>
              </a:rPr>
              <a:t>Example</a:t>
            </a:r>
            <a:r>
              <a:rPr lang="en-US" altLang="zh-CN" sz="3200">
                <a:latin typeface="Times New Roman" panose="02020603050405020304" pitchFamily="18" charset="0"/>
              </a:rPr>
              <a:t> - Design a 2nd-order digital notch filter operating at a sampling rate of 400 Hz with a notch frequency at 60 Hz, 3-dB notch bandwidth of 6 Hz </a:t>
            </a: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     Thus   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</a:t>
            </a:r>
            <a:r>
              <a:rPr lang="en-US" altLang="zh-CN" sz="3200" b="1" baseline="-2500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0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2(60/400) = 0.3 </a:t>
            </a:r>
            <a:endParaRPr lang="en-US" altLang="zh-CN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                B</a:t>
            </a:r>
            <a:r>
              <a:rPr lang="en-US" altLang="zh-CN" sz="3200" b="1" baseline="-25000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w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 = 2(6/400) = 0.03 </a:t>
            </a:r>
            <a:endParaRPr lang="en-US" altLang="zh-CN" sz="3200" b="1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lvl="1"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    From the above values we get: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solidFill>
                  <a:schemeClr val="accent2"/>
                </a:solidFill>
                <a:latin typeface="Times New Roman" panose="02020603050405020304" pitchFamily="18" charset="0"/>
              </a:rPr>
              <a:t>	                   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 = 0.90993</a:t>
            </a:r>
          </a:p>
          <a:p>
            <a:pPr algn="just" eaLnBrk="1" hangingPunct="1"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                    = 0.587785</a:t>
            </a:r>
            <a:endParaRPr lang="en-US" altLang="zh-CN" sz="320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2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92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2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 build="p" autoUpdateAnimBg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>
            <a:spLocks noGrp="1" noChangeArrowheads="1"/>
          </p:cNvSpPr>
          <p:nvPr>
            <p:ph idx="1"/>
          </p:nvPr>
        </p:nvSpPr>
        <p:spPr>
          <a:xfrm>
            <a:off x="982663" y="3141663"/>
            <a:ext cx="11099800" cy="7889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The gain and phase responses are shown below</a:t>
            </a:r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982663" y="1341438"/>
            <a:ext cx="163195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Thus</a:t>
            </a:r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1198563" y="3716338"/>
          <a:ext cx="5116512" cy="2503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2" name="位图图像" r:id="rId3" imgW="3914775" imgH="2552700" progId="Paint.Picture">
                  <p:embed/>
                </p:oleObj>
              </mc:Choice>
              <mc:Fallback>
                <p:oleObj name="位图图像" r:id="rId3" imgW="3914775" imgH="2552700" progId="Paint.Picture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grayscl/>
                        <a:lum bright="-40000" contrast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98563" y="3716338"/>
                        <a:ext cx="5116512" cy="25034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7"/>
          <p:cNvGraphicFramePr>
            <a:graphicFrameLocks noChangeAspect="1"/>
          </p:cNvGraphicFramePr>
          <p:nvPr/>
        </p:nvGraphicFramePr>
        <p:xfrm>
          <a:off x="6743700" y="3644900"/>
          <a:ext cx="4889500" cy="2524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3" name="位图图像" r:id="rId5" imgW="3819525" imgH="2628900" progId="Paint.Picture">
                  <p:embed/>
                </p:oleObj>
              </mc:Choice>
              <mc:Fallback>
                <p:oleObj name="位图图像" r:id="rId5" imgW="3819525" imgH="2628900" progId="Paint.Picture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grayscl/>
                        <a:lum bright="-40000" contrast="50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43700" y="3644900"/>
                        <a:ext cx="4889500" cy="2524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7830" name="对象 6"/>
          <p:cNvGraphicFramePr>
            <a:graphicFrameLocks noChangeAspect="1"/>
          </p:cNvGraphicFramePr>
          <p:nvPr/>
        </p:nvGraphicFramePr>
        <p:xfrm>
          <a:off x="2638425" y="1198563"/>
          <a:ext cx="6756400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54" name="Equation" r:id="rId7" imgW="6756400" imgH="2032000" progId="Equation.DSMT4">
                  <p:embed/>
                </p:oleObj>
              </mc:Choice>
              <mc:Fallback>
                <p:oleObj name="Equation" r:id="rId7" imgW="6756400" imgH="2032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38425" y="1198563"/>
                        <a:ext cx="6756400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7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78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utoUpdateAnimBg="0"/>
      <p:bldP spid="4" grpId="0" autoUpdateAnimBg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6" name="Rectangle 6"/>
          <p:cNvSpPr>
            <a:spLocks noChangeArrowheads="1"/>
          </p:cNvSpPr>
          <p:nvPr/>
        </p:nvSpPr>
        <p:spPr bwMode="auto">
          <a:xfrm>
            <a:off x="2423795" y="4845685"/>
            <a:ext cx="6696075" cy="97409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将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H</a:t>
            </a:r>
            <a:r>
              <a:rPr kumimoji="1"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a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(s)</a:t>
            </a: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通过双线性变换得出</a:t>
            </a:r>
          </a:p>
          <a:p>
            <a:pPr algn="ctr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数字滤波器传输方程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G(z)</a:t>
            </a:r>
          </a:p>
        </p:txBody>
      </p:sp>
      <p:sp>
        <p:nvSpPr>
          <p:cNvPr id="22537" name="Rectangle 4"/>
          <p:cNvSpPr>
            <a:spLocks noChangeArrowheads="1"/>
          </p:cNvSpPr>
          <p:nvPr/>
        </p:nvSpPr>
        <p:spPr bwMode="auto">
          <a:xfrm>
            <a:off x="2424430" y="2226945"/>
            <a:ext cx="6696075" cy="848360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将数字滤波器指标转换成模拟低通原型（</a:t>
            </a:r>
            <a:r>
              <a:rPr kumimoji="1"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sym typeface="+mn-ea"/>
              </a:rPr>
              <a:t>analog lowpass 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prototype</a:t>
            </a: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）的指标</a:t>
            </a:r>
            <a:endParaRPr kumimoji="1" lang="en-US" altLang="zh-CN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2538" name="Rectangle 5"/>
          <p:cNvSpPr>
            <a:spLocks noChangeArrowheads="1"/>
          </p:cNvSpPr>
          <p:nvPr/>
        </p:nvSpPr>
        <p:spPr bwMode="auto">
          <a:xfrm>
            <a:off x="2425065" y="3648710"/>
            <a:ext cx="6696075" cy="62420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求</a:t>
            </a:r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  <a:sym typeface="+mn-ea"/>
              </a:rPr>
              <a:t>模拟低通原型滤波器的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H</a:t>
            </a:r>
            <a:r>
              <a:rPr kumimoji="1"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(s) </a:t>
            </a:r>
          </a:p>
        </p:txBody>
      </p:sp>
      <p:sp>
        <p:nvSpPr>
          <p:cNvPr id="22532" name="标题 2"/>
          <p:cNvSpPr txBox="1"/>
          <p:nvPr/>
        </p:nvSpPr>
        <p:spPr bwMode="auto">
          <a:xfrm>
            <a:off x="720725" y="274955"/>
            <a:ext cx="948372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IIR </a:t>
            </a:r>
            <a:r>
              <a:rPr lang="zh-CN" altLang="en-US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数字滤波器设计方法</a:t>
            </a:r>
          </a:p>
        </p:txBody>
      </p:sp>
      <p:cxnSp>
        <p:nvCxnSpPr>
          <p:cNvPr id="23557" name="直接箭头连接符 4"/>
          <p:cNvCxnSpPr>
            <a:cxnSpLocks noChangeShapeType="1"/>
            <a:stCxn id="22537" idx="2"/>
            <a:endCxn id="22538" idx="0"/>
          </p:cNvCxnSpPr>
          <p:nvPr/>
        </p:nvCxnSpPr>
        <p:spPr bwMode="auto">
          <a:xfrm>
            <a:off x="5772785" y="3074988"/>
            <a:ext cx="635" cy="57340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558" name="直接箭头连接符 6"/>
          <p:cNvCxnSpPr>
            <a:cxnSpLocks noChangeShapeType="1"/>
            <a:stCxn id="22538" idx="2"/>
            <a:endCxn id="22536" idx="0"/>
          </p:cNvCxnSpPr>
          <p:nvPr/>
        </p:nvCxnSpPr>
        <p:spPr bwMode="auto">
          <a:xfrm flipH="1">
            <a:off x="5772150" y="4272915"/>
            <a:ext cx="1270" cy="57277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2425065" y="1267460"/>
            <a:ext cx="6696075" cy="528955"/>
          </a:xfrm>
          <a:prstGeom prst="rect">
            <a:avLst/>
          </a:prstGeom>
          <a:solidFill>
            <a:srgbClr val="FFFFFF"/>
          </a:solidFill>
          <a:ln w="11113">
            <a:solidFill>
              <a:srgbClr val="000000"/>
            </a:solidFill>
            <a:miter lim="800000"/>
          </a:ln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b="1">
                <a:solidFill>
                  <a:srgbClr val="0070C0"/>
                </a:solidFill>
                <a:latin typeface="Times New Roman" panose="02020603050405020304" pitchFamily="18" charset="0"/>
              </a:rPr>
              <a:t>求出数字滤波器指标</a:t>
            </a:r>
            <a:endParaRPr kumimoji="1" lang="en-US" altLang="zh-CN" sz="28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cxnSp>
        <p:nvCxnSpPr>
          <p:cNvPr id="5" name="直接箭头连接符 4"/>
          <p:cNvCxnSpPr>
            <a:cxnSpLocks noChangeShapeType="1"/>
          </p:cNvCxnSpPr>
          <p:nvPr/>
        </p:nvCxnSpPr>
        <p:spPr bwMode="auto">
          <a:xfrm>
            <a:off x="5772150" y="1796098"/>
            <a:ext cx="0" cy="431800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tailEnd type="arrow" w="med" len="med"/>
          </a:ln>
          <a:effectLst>
            <a:outerShdw algn="ctr" rotWithShape="0">
              <a:schemeClr val="bg2">
                <a:alpha val="50000"/>
              </a:scheme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" name="五角星 1"/>
          <p:cNvSpPr/>
          <p:nvPr/>
        </p:nvSpPr>
        <p:spPr>
          <a:xfrm>
            <a:off x="8647430" y="404495"/>
            <a:ext cx="473710" cy="532130"/>
          </a:xfrm>
          <a:prstGeom prst="star5">
            <a:avLst/>
          </a:prstGeom>
          <a:solidFill>
            <a:srgbClr val="C0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prstShdw prst="shdw11">
              <a:schemeClr val="bg2">
                <a:alpha val="50000"/>
              </a:schemeClr>
            </a:prstShdw>
          </a:effectLst>
        </p:spPr>
        <p:txBody>
          <a:bodyPr vert="horz" wrap="square" lIns="91440" tIns="45720" rIns="91440" bIns="45720" numCol="1" anchor="t" anchorCtr="0" compatLnSpc="1"/>
          <a:lstStyle/>
          <a:p>
            <a:pPr marL="0" marR="0" indent="0" algn="l" defTabSz="914400" rtl="0" eaLnBrk="1" fontAlgn="base" latinLnBrk="0" hangingPunct="1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Arial" panose="020B060402020202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8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7" dur="2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Text Box 11"/>
          <p:cNvSpPr txBox="1">
            <a:spLocks noChangeArrowheads="1"/>
          </p:cNvSpPr>
          <p:nvPr/>
        </p:nvSpPr>
        <p:spPr bwMode="auto">
          <a:xfrm>
            <a:off x="415925" y="1597025"/>
            <a:ext cx="1094740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Consider G(z) with a maximally flat magnitude                     , with a passband ripple not exceeding 0.5dB;                     , with the minimum stopband attenuation at the stopband edge frequency      is 15dB.</a:t>
            </a:r>
            <a:r>
              <a:rPr lang="en-US" altLang="zh-CN" sz="3000" dirty="0">
                <a:solidFill>
                  <a:srgbClr val="0070C0"/>
                </a:solidFill>
              </a:rPr>
              <a:t> </a:t>
            </a:r>
          </a:p>
        </p:txBody>
      </p:sp>
      <p:sp>
        <p:nvSpPr>
          <p:cNvPr id="78851" name="Text Box 15"/>
          <p:cNvSpPr txBox="1">
            <a:spLocks noChangeArrowheads="1"/>
          </p:cNvSpPr>
          <p:nvPr/>
        </p:nvSpPr>
        <p:spPr bwMode="auto">
          <a:xfrm>
            <a:off x="392113" y="3844925"/>
            <a:ext cx="9793287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Base on this requirement, if                   we get:</a:t>
            </a:r>
          </a:p>
        </p:txBody>
      </p:sp>
      <p:sp>
        <p:nvSpPr>
          <p:cNvPr id="77828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9.3 Design of Lowpass IIR Digital Filters</a:t>
            </a:r>
          </a:p>
        </p:txBody>
      </p:sp>
      <p:graphicFrame>
        <p:nvGraphicFramePr>
          <p:cNvPr id="78853" name="对象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78574198"/>
              </p:ext>
            </p:extLst>
          </p:nvPr>
        </p:nvGraphicFramePr>
        <p:xfrm>
          <a:off x="8983663" y="1632201"/>
          <a:ext cx="1720055" cy="498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2" name="Equation" r:id="rId3" imgW="1841500" imgH="533400" progId="Equation.DSMT4">
                  <p:embed/>
                </p:oleObj>
              </mc:Choice>
              <mc:Fallback>
                <p:oleObj name="Equation" r:id="rId3" imgW="1841500" imgH="5334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83663" y="1632201"/>
                        <a:ext cx="1720055" cy="4982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4" name="对象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60056747"/>
              </p:ext>
            </p:extLst>
          </p:nvPr>
        </p:nvGraphicFramePr>
        <p:xfrm>
          <a:off x="8335963" y="2178126"/>
          <a:ext cx="1720055" cy="4507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3" name="Equation" r:id="rId5" imgW="1841500" imgH="482600" progId="Equation.DSMT4">
                  <p:embed/>
                </p:oleObj>
              </mc:Choice>
              <mc:Fallback>
                <p:oleObj name="Equation" r:id="rId5" imgW="1841500" imgH="482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35963" y="2178126"/>
                        <a:ext cx="1720055" cy="45077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5" name="对象 4"/>
          <p:cNvGraphicFramePr>
            <a:graphicFrameLocks noChangeAspect="1"/>
          </p:cNvGraphicFramePr>
          <p:nvPr/>
        </p:nvGraphicFramePr>
        <p:xfrm>
          <a:off x="2287588" y="3170238"/>
          <a:ext cx="4445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4" name="Equation" r:id="rId7" imgW="444500" imgH="482600" progId="Equation.DSMT4">
                  <p:embed/>
                </p:oleObj>
              </mc:Choice>
              <mc:Fallback>
                <p:oleObj name="Equation" r:id="rId7" imgW="444500" imgH="4826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7588" y="3170238"/>
                        <a:ext cx="4445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6" name="对象 5"/>
          <p:cNvGraphicFramePr>
            <a:graphicFrameLocks noChangeAspect="1"/>
          </p:cNvGraphicFramePr>
          <p:nvPr/>
        </p:nvGraphicFramePr>
        <p:xfrm>
          <a:off x="4735513" y="3848100"/>
          <a:ext cx="15367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5" name="Equation" r:id="rId9" imgW="1536065" imgH="584200" progId="Equation.DSMT4">
                  <p:embed/>
                </p:oleObj>
              </mc:Choice>
              <mc:Fallback>
                <p:oleObj name="Equation" r:id="rId9" imgW="1536065" imgH="584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35513" y="3848100"/>
                        <a:ext cx="15367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8857" name="对象 6"/>
          <p:cNvGraphicFramePr>
            <a:graphicFrameLocks noChangeAspect="1"/>
          </p:cNvGraphicFramePr>
          <p:nvPr/>
        </p:nvGraphicFramePr>
        <p:xfrm>
          <a:off x="2930525" y="4694238"/>
          <a:ext cx="5918200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7916" name="Equation" r:id="rId11" imgW="5918200" imgH="1270000" progId="Equation.DSMT4">
                  <p:embed/>
                </p:oleObj>
              </mc:Choice>
              <mc:Fallback>
                <p:oleObj name="Equation" r:id="rId11" imgW="5918200" imgH="12700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0525" y="4694238"/>
                        <a:ext cx="5918200" cy="1270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34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788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88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788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0" grpId="0"/>
      <p:bldP spid="78850" grpId="1"/>
      <p:bldP spid="7885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idx="1"/>
          </p:nvPr>
        </p:nvSpPr>
        <p:spPr>
          <a:xfrm>
            <a:off x="622300" y="1066800"/>
            <a:ext cx="10361613" cy="576263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(1) Prewarpping:</a:t>
            </a:r>
            <a:endParaRPr lang="en-US" altLang="zh-CN" sz="3200"/>
          </a:p>
        </p:txBody>
      </p:sp>
      <p:sp>
        <p:nvSpPr>
          <p:cNvPr id="6" name="Rectangle 17"/>
          <p:cNvSpPr>
            <a:spLocks noChangeArrowheads="1"/>
          </p:cNvSpPr>
          <p:nvPr/>
        </p:nvSpPr>
        <p:spPr bwMode="auto">
          <a:xfrm>
            <a:off x="622300" y="3343275"/>
            <a:ext cx="762158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(2) Design the prototype analog filter H</a:t>
            </a:r>
            <a:r>
              <a:rPr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(s)</a:t>
            </a:r>
          </a:p>
        </p:txBody>
      </p:sp>
      <p:sp>
        <p:nvSpPr>
          <p:cNvPr id="79878" name="Rectangle 21"/>
          <p:cNvSpPr>
            <a:spLocks noChangeArrowheads="1"/>
          </p:cNvSpPr>
          <p:nvPr/>
        </p:nvSpPr>
        <p:spPr bwMode="auto">
          <a:xfrm>
            <a:off x="1096963" y="4581525"/>
            <a:ext cx="75184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stopband attenuation 15dB</a:t>
            </a:r>
          </a:p>
        </p:txBody>
      </p:sp>
      <p:sp>
        <p:nvSpPr>
          <p:cNvPr id="12" name="Rectangle 25"/>
          <p:cNvSpPr>
            <a:spLocks noChangeArrowheads="1"/>
          </p:cNvSpPr>
          <p:nvPr/>
        </p:nvSpPr>
        <p:spPr bwMode="auto">
          <a:xfrm>
            <a:off x="1198563" y="3997325"/>
            <a:ext cx="4105275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passband ripple 0.5dB</a:t>
            </a:r>
          </a:p>
        </p:txBody>
      </p:sp>
      <p:sp>
        <p:nvSpPr>
          <p:cNvPr id="79880" name="AutoShape 26"/>
          <p:cNvSpPr>
            <a:spLocks noChangeArrowheads="1"/>
          </p:cNvSpPr>
          <p:nvPr/>
        </p:nvSpPr>
        <p:spPr bwMode="auto">
          <a:xfrm>
            <a:off x="6311900" y="4137025"/>
            <a:ext cx="1036638" cy="304800"/>
          </a:xfrm>
          <a:prstGeom prst="rightArrow">
            <a:avLst>
              <a:gd name="adj1" fmla="val 50000"/>
              <a:gd name="adj2" fmla="val 68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7885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1. The Bilinear Translation Method</a:t>
            </a:r>
          </a:p>
        </p:txBody>
      </p:sp>
      <p:graphicFrame>
        <p:nvGraphicFramePr>
          <p:cNvPr id="79882" name="对象 4"/>
          <p:cNvGraphicFramePr>
            <a:graphicFrameLocks noChangeAspect="1"/>
          </p:cNvGraphicFramePr>
          <p:nvPr/>
        </p:nvGraphicFramePr>
        <p:xfrm>
          <a:off x="2811463" y="1700213"/>
          <a:ext cx="58039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0" name="Equation" r:id="rId3" imgW="5803900" imgH="825500" progId="Equation.DSMT4">
                  <p:embed/>
                </p:oleObj>
              </mc:Choice>
              <mc:Fallback>
                <p:oleObj name="Equation" r:id="rId3" imgW="5803900" imgH="8255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1700213"/>
                        <a:ext cx="58039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3" name="对象 9"/>
          <p:cNvGraphicFramePr>
            <a:graphicFrameLocks noChangeAspect="1"/>
          </p:cNvGraphicFramePr>
          <p:nvPr/>
        </p:nvGraphicFramePr>
        <p:xfrm>
          <a:off x="2811463" y="2603500"/>
          <a:ext cx="57404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1" name="Equation" r:id="rId5" imgW="5740400" imgH="825500" progId="Equation.DSMT4">
                  <p:embed/>
                </p:oleObj>
              </mc:Choice>
              <mc:Fallback>
                <p:oleObj name="Equation" r:id="rId5" imgW="5740400" imgH="825500" progId="Equation.DSMT4">
                  <p:embed/>
                  <p:pic>
                    <p:nvPicPr>
                      <p:cNvPr id="0" name="对象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463" y="2603500"/>
                        <a:ext cx="57404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4" name="对象 10"/>
          <p:cNvGraphicFramePr>
            <a:graphicFrameLocks noChangeAspect="1"/>
          </p:cNvGraphicFramePr>
          <p:nvPr/>
        </p:nvGraphicFramePr>
        <p:xfrm>
          <a:off x="795338" y="5300663"/>
          <a:ext cx="48768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2" name="Equation" r:id="rId7" imgW="4876800" imgH="965200" progId="Equation.DSMT4">
                  <p:embed/>
                </p:oleObj>
              </mc:Choice>
              <mc:Fallback>
                <p:oleObj name="Equation" r:id="rId7" imgW="4876800" imgH="965200" progId="Equation.DSMT4">
                  <p:embed/>
                  <p:pic>
                    <p:nvPicPr>
                      <p:cNvPr id="0" name="对象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5338" y="5300663"/>
                        <a:ext cx="48768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5" name="对象 12"/>
          <p:cNvGraphicFramePr>
            <a:graphicFrameLocks noChangeAspect="1"/>
          </p:cNvGraphicFramePr>
          <p:nvPr/>
        </p:nvGraphicFramePr>
        <p:xfrm>
          <a:off x="6886575" y="5186363"/>
          <a:ext cx="3619500" cy="1041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3" name="Equation" r:id="rId9" imgW="3619500" imgH="927100" progId="Equation.DSMT4">
                  <p:embed/>
                </p:oleObj>
              </mc:Choice>
              <mc:Fallback>
                <p:oleObj name="Equation" r:id="rId9" imgW="3619500" imgH="9271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86575" y="5186363"/>
                        <a:ext cx="3619500" cy="1041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6" name="对象 13"/>
          <p:cNvGraphicFramePr>
            <a:graphicFrameLocks noChangeAspect="1"/>
          </p:cNvGraphicFramePr>
          <p:nvPr/>
        </p:nvGraphicFramePr>
        <p:xfrm>
          <a:off x="7823200" y="4060825"/>
          <a:ext cx="22225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4" name="Equation" r:id="rId11" imgW="2222500" imgH="381000" progId="Equation.DSMT4">
                  <p:embed/>
                </p:oleObj>
              </mc:Choice>
              <mc:Fallback>
                <p:oleObj name="Equation" r:id="rId11" imgW="2222500" imgH="38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4060825"/>
                        <a:ext cx="22225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9887" name="对象 14"/>
          <p:cNvGraphicFramePr>
            <a:graphicFrameLocks noChangeAspect="1"/>
          </p:cNvGraphicFramePr>
          <p:nvPr/>
        </p:nvGraphicFramePr>
        <p:xfrm>
          <a:off x="7823200" y="4675188"/>
          <a:ext cx="22860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8955" name="Equation" r:id="rId13" imgW="2286000" imgH="381000" progId="Equation.DSMT4">
                  <p:embed/>
                </p:oleObj>
              </mc:Choice>
              <mc:Fallback>
                <p:oleObj name="Equation" r:id="rId13" imgW="2286000" imgH="3810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23200" y="4675188"/>
                        <a:ext cx="22860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8" name="AutoShape 26"/>
          <p:cNvSpPr>
            <a:spLocks noChangeArrowheads="1"/>
          </p:cNvSpPr>
          <p:nvPr/>
        </p:nvSpPr>
        <p:spPr bwMode="auto">
          <a:xfrm>
            <a:off x="6311900" y="4721225"/>
            <a:ext cx="1036638" cy="304800"/>
          </a:xfrm>
          <a:prstGeom prst="rightArrow">
            <a:avLst>
              <a:gd name="adj1" fmla="val 50000"/>
              <a:gd name="adj2" fmla="val 68682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 sz="3200">
              <a:solidFill>
                <a:srgbClr val="0070C0"/>
              </a:solidFill>
            </a:endParaRPr>
          </a:p>
        </p:txBody>
      </p:sp>
      <p:sp>
        <p:nvSpPr>
          <p:cNvPr id="78863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798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98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798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798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798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798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798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6" grpId="0"/>
      <p:bldP spid="79878" grpId="0"/>
      <p:bldP spid="12" grpId="0"/>
      <p:bldP spid="79880" grpId="0" animBg="1"/>
      <p:bldP spid="79888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"/>
          <p:cNvSpPr>
            <a:spLocks noChangeArrowheads="1"/>
          </p:cNvSpPr>
          <p:nvPr/>
        </p:nvSpPr>
        <p:spPr bwMode="auto">
          <a:xfrm>
            <a:off x="749300" y="2268538"/>
            <a:ext cx="10080625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The least order of Butterworth LPF is:  </a:t>
            </a:r>
            <a:r>
              <a:rPr kumimoji="1" lang="en-US" altLang="zh-CN" sz="28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N=3</a:t>
            </a:r>
            <a:r>
              <a:rPr kumimoji="1" lang="en-US" altLang="zh-CN" sz="2800" b="1" dirty="0">
                <a:solidFill>
                  <a:srgbClr val="7030A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>
          <a:xfrm>
            <a:off x="749300" y="2817813"/>
            <a:ext cx="10758488" cy="630237"/>
          </a:xfrm>
          <a:prstGeom prst="rect">
            <a:avLst/>
          </a:prstGeom>
        </p:spPr>
        <p:txBody>
          <a:bodyPr/>
          <a:lstStyle>
            <a:lvl1pPr marL="469900" indent="-469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30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08050" indent="-43688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600">
                <a:solidFill>
                  <a:schemeClr val="tx1"/>
                </a:solidFill>
                <a:latin typeface="+mn-lt"/>
                <a:ea typeface="+mn-ea"/>
              </a:defRPr>
            </a:lvl2pPr>
            <a:lvl3pPr marL="1304925" indent="-395605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o"/>
              <a:defRPr sz="2300">
                <a:solidFill>
                  <a:schemeClr val="tx1"/>
                </a:solidFill>
                <a:latin typeface="+mn-lt"/>
                <a:ea typeface="+mn-ea"/>
              </a:defRPr>
            </a:lvl3pPr>
            <a:lvl4pPr marL="1694180" indent="-3873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94230" indent="-39878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514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30086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658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923030" indent="-398780" algn="l" rtl="0" fontAlgn="base">
              <a:spcBef>
                <a:spcPct val="25000"/>
              </a:spcBef>
              <a:spcAft>
                <a:spcPct val="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Using Eq.(A.8), we </a:t>
            </a:r>
            <a:r>
              <a:rPr lang="en-US" altLang="zh-CN" sz="28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get 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</a:rPr>
              <a:t>the 3-dB cutoff frequency</a:t>
            </a:r>
            <a:r>
              <a:rPr lang="en-US" altLang="zh-CN" sz="2800" b="1" kern="0" dirty="0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:</a:t>
            </a:r>
          </a:p>
        </p:txBody>
      </p:sp>
      <p:sp>
        <p:nvSpPr>
          <p:cNvPr id="80900" name="Rectangle 8"/>
          <p:cNvSpPr>
            <a:spLocks noChangeArrowheads="1"/>
          </p:cNvSpPr>
          <p:nvPr/>
        </p:nvSpPr>
        <p:spPr bwMode="auto">
          <a:xfrm>
            <a:off x="749300" y="4184650"/>
            <a:ext cx="10869613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The third-order normalized lowpass Butterworth transfer function with 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c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=1 is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79877" name="对象 1"/>
          <p:cNvGraphicFramePr>
            <a:graphicFrameLocks noChangeAspect="1"/>
          </p:cNvGraphicFramePr>
          <p:nvPr/>
        </p:nvGraphicFramePr>
        <p:xfrm>
          <a:off x="2174875" y="1341438"/>
          <a:ext cx="70231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5" name="Equation" r:id="rId3" imgW="7023100" imgH="927100" progId="Equation.DSMT4">
                  <p:embed/>
                </p:oleObj>
              </mc:Choice>
              <mc:Fallback>
                <p:oleObj name="Equation" r:id="rId3" imgW="7023100" imgH="9271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74875" y="1341438"/>
                        <a:ext cx="70231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2" name="对象 5"/>
          <p:cNvGraphicFramePr>
            <a:graphicFrameLocks noChangeAspect="1"/>
          </p:cNvGraphicFramePr>
          <p:nvPr/>
        </p:nvGraphicFramePr>
        <p:xfrm>
          <a:off x="2533650" y="3536950"/>
          <a:ext cx="619760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6" name="Equation" r:id="rId5" imgW="6197600" imgH="584200" progId="Equation.DSMT4">
                  <p:embed/>
                </p:oleObj>
              </mc:Choice>
              <mc:Fallback>
                <p:oleObj name="Equation" r:id="rId5" imgW="6197600" imgH="584200" progId="Equation.DSMT4">
                  <p:embed/>
                  <p:pic>
                    <p:nvPicPr>
                      <p:cNvPr id="0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3650" y="3536950"/>
                        <a:ext cx="6197600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0903" name="对象 7"/>
          <p:cNvGraphicFramePr>
            <a:graphicFrameLocks noChangeAspect="1"/>
          </p:cNvGraphicFramePr>
          <p:nvPr/>
        </p:nvGraphicFramePr>
        <p:xfrm>
          <a:off x="2566988" y="5157788"/>
          <a:ext cx="62992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9927" name="Equation" r:id="rId7" imgW="6299200" imgH="901700" progId="Equation.DSMT4">
                  <p:embed/>
                </p:oleObj>
              </mc:Choice>
              <mc:Fallback>
                <p:oleObj name="Equation" r:id="rId7" imgW="6299200" imgH="901700" progId="Equation.DSMT4">
                  <p:embed/>
                  <p:pic>
                    <p:nvPicPr>
                      <p:cNvPr id="0" name="对象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66988" y="5157788"/>
                        <a:ext cx="62992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80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809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09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 build="p"/>
      <p:bldP spid="80900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3" name="Rectangle 11"/>
          <p:cNvSpPr>
            <a:spLocks noChangeArrowheads="1"/>
          </p:cNvSpPr>
          <p:nvPr/>
        </p:nvSpPr>
        <p:spPr bwMode="auto">
          <a:xfrm>
            <a:off x="176530" y="2849880"/>
            <a:ext cx="11991340" cy="1076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(3)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Design</a:t>
            </a:r>
            <a:r>
              <a:rPr lang="en-US" altLang="zh-CN" sz="3200" b="1">
                <a:latin typeface="Times New Roman" panose="02020603050405020304" pitchFamily="18" charset="0"/>
              </a:rPr>
              <a:t>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the digital filter G(z) by applying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</a:rPr>
              <a:t>bilinear transformation</a:t>
            </a:r>
            <a:endParaRPr lang="en-US" altLang="zh-CN" sz="3200" b="1"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     to H</a:t>
            </a:r>
            <a:r>
              <a:rPr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</a:rPr>
              <a:t>a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(s):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90500" y="1123950"/>
            <a:ext cx="1075055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Font typeface="Wingdings" panose="05000000000000000000" pitchFamily="2" charset="2"/>
              <a:buNone/>
            </a:pP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Then the </a:t>
            </a:r>
            <a:r>
              <a:rPr lang="en-US" altLang="zh-CN" sz="3200" b="1">
                <a:solidFill>
                  <a:srgbClr val="7030A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denormalized </a:t>
            </a:r>
            <a:r>
              <a:rPr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sym typeface="Wingdings" panose="05000000000000000000" pitchFamily="2" charset="2"/>
              </a:rPr>
              <a:t>lowpass Butterworth TF is:</a:t>
            </a:r>
            <a:endParaRPr lang="en-US" altLang="zh-CN" sz="3200" b="1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81925" name="对象 3"/>
          <p:cNvGraphicFramePr>
            <a:graphicFrameLocks noChangeAspect="1"/>
          </p:cNvGraphicFramePr>
          <p:nvPr/>
        </p:nvGraphicFramePr>
        <p:xfrm>
          <a:off x="3057525" y="1917700"/>
          <a:ext cx="5016500" cy="927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3" name="Equation" r:id="rId3" imgW="5016500" imgH="927100" progId="Equation.DSMT4">
                  <p:embed/>
                </p:oleObj>
              </mc:Choice>
              <mc:Fallback>
                <p:oleObj name="Equation" r:id="rId3" imgW="5016500" imgH="9271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57525" y="1917700"/>
                        <a:ext cx="5016500" cy="927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对象 6"/>
          <p:cNvGraphicFramePr>
            <a:graphicFrameLocks noChangeAspect="1"/>
          </p:cNvGraphicFramePr>
          <p:nvPr/>
        </p:nvGraphicFramePr>
        <p:xfrm>
          <a:off x="1892300" y="4011295"/>
          <a:ext cx="8716010" cy="20916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0934" name="Equation" r:id="rId5" imgW="8559800" imgH="1854200" progId="Equation.DSMT4">
                  <p:embed/>
                </p:oleObj>
              </mc:Choice>
              <mc:Fallback>
                <p:oleObj name="Equation" r:id="rId5" imgW="8559800" imgH="1854200" progId="Equation.DSMT4">
                  <p:embed/>
                  <p:pic>
                    <p:nvPicPr>
                      <p:cNvPr id="0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2300" y="4011295"/>
                        <a:ext cx="8716010" cy="209169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902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1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/>
      <p:bldP spid="5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3"/>
          <p:cNvSpPr>
            <a:spLocks noChangeArrowheads="1"/>
          </p:cNvSpPr>
          <p:nvPr/>
        </p:nvSpPr>
        <p:spPr bwMode="auto">
          <a:xfrm>
            <a:off x="203200" y="1412875"/>
            <a:ext cx="10971213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The third-order lowpass Butterworth transfer function which has 3-dB frequency at         is:</a:t>
            </a:r>
            <a:r>
              <a:rPr kumimoji="1" lang="en-US" altLang="zh-CN" sz="320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81923" name="Rectangle 7"/>
          <p:cNvSpPr>
            <a:spLocks noChangeArrowheads="1"/>
          </p:cNvSpPr>
          <p:nvPr/>
        </p:nvSpPr>
        <p:spPr bwMode="auto">
          <a:xfrm>
            <a:off x="203200" y="3894138"/>
            <a:ext cx="9752013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We can get the poles and represent it as </a:t>
            </a:r>
          </a:p>
        </p:txBody>
      </p:sp>
      <p:sp>
        <p:nvSpPr>
          <p:cNvPr id="8192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2. The Impulse Invariance Method</a:t>
            </a:r>
          </a:p>
        </p:txBody>
      </p:sp>
      <p:graphicFrame>
        <p:nvGraphicFramePr>
          <p:cNvPr id="81925" name="对象 1"/>
          <p:cNvGraphicFramePr>
            <a:graphicFrameLocks noChangeAspect="1"/>
          </p:cNvGraphicFramePr>
          <p:nvPr/>
        </p:nvGraphicFramePr>
        <p:xfrm>
          <a:off x="2782888" y="2535238"/>
          <a:ext cx="6553200" cy="1358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3" name="Equation" r:id="rId3" imgW="6553200" imgH="1358900" progId="Equation.DSMT4">
                  <p:embed/>
                </p:oleObj>
              </mc:Choice>
              <mc:Fallback>
                <p:oleObj name="Equation" r:id="rId3" imgW="6553200" imgH="13589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2888" y="2535238"/>
                        <a:ext cx="6553200" cy="1358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6" name="对象 2"/>
          <p:cNvGraphicFramePr>
            <a:graphicFrameLocks noChangeAspect="1"/>
          </p:cNvGraphicFramePr>
          <p:nvPr/>
        </p:nvGraphicFramePr>
        <p:xfrm>
          <a:off x="4367213" y="1974850"/>
          <a:ext cx="469900" cy="482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4" name="Equation" r:id="rId5" imgW="469900" imgH="482600" progId="Equation.DSMT4">
                  <p:embed/>
                </p:oleObj>
              </mc:Choice>
              <mc:Fallback>
                <p:oleObj name="Equation" r:id="rId5" imgW="469900" imgH="4826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67213" y="1974850"/>
                        <a:ext cx="469900" cy="482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27" name="对象 3"/>
          <p:cNvGraphicFramePr>
            <a:graphicFrameLocks noChangeAspect="1"/>
          </p:cNvGraphicFramePr>
          <p:nvPr/>
        </p:nvGraphicFramePr>
        <p:xfrm>
          <a:off x="2495550" y="4581525"/>
          <a:ext cx="6769100" cy="1371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1975" name="Equation" r:id="rId7" imgW="6769100" imgH="1371600" progId="Equation.DSMT4">
                  <p:embed/>
                </p:oleObj>
              </mc:Choice>
              <mc:Fallback>
                <p:oleObj name="Equation" r:id="rId7" imgW="6769100" imgH="13716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495550" y="4581525"/>
                        <a:ext cx="6769100" cy="1371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4"/>
          <p:cNvSpPr>
            <a:spLocks noChangeArrowheads="1"/>
          </p:cNvSpPr>
          <p:nvPr/>
        </p:nvSpPr>
        <p:spPr bwMode="auto">
          <a:xfrm>
            <a:off x="912583" y="369094"/>
            <a:ext cx="64008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It is partial-fractional expressed as:</a:t>
            </a:r>
          </a:p>
        </p:txBody>
      </p:sp>
      <p:sp>
        <p:nvSpPr>
          <p:cNvPr id="82947" name="Rectangle 5"/>
          <p:cNvSpPr>
            <a:spLocks noChangeArrowheads="1"/>
          </p:cNvSpPr>
          <p:nvPr/>
        </p:nvSpPr>
        <p:spPr bwMode="auto">
          <a:xfrm>
            <a:off x="912583" y="2752855"/>
            <a:ext cx="7196138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Then we get digital transfer function as:</a:t>
            </a:r>
          </a:p>
        </p:txBody>
      </p:sp>
      <p:graphicFrame>
        <p:nvGraphicFramePr>
          <p:cNvPr id="82948" name="对象 1"/>
          <p:cNvGraphicFramePr>
            <a:graphicFrameLocks noChangeAspect="1"/>
          </p:cNvGraphicFramePr>
          <p:nvPr/>
        </p:nvGraphicFramePr>
        <p:xfrm>
          <a:off x="1126654" y="1341511"/>
          <a:ext cx="9046175" cy="115723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1" name="Equation" r:id="rId3" imgW="8140700" imgH="1041400" progId="Equation.DSMT4">
                  <p:embed/>
                </p:oleObj>
              </mc:Choice>
              <mc:Fallback>
                <p:oleObj name="Equation" r:id="rId3" imgW="8140700" imgH="10414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1341511"/>
                        <a:ext cx="9046175" cy="115723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49" name="对象 2"/>
          <p:cNvGraphicFramePr>
            <a:graphicFrameLocks noChangeAspect="1"/>
          </p:cNvGraphicFramePr>
          <p:nvPr/>
        </p:nvGraphicFramePr>
        <p:xfrm>
          <a:off x="1126654" y="3416191"/>
          <a:ext cx="8752399" cy="107460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2" name="Equation" r:id="rId5" imgW="7861300" imgH="965200" progId="Equation.DSMT4">
                  <p:embed/>
                </p:oleObj>
              </mc:Choice>
              <mc:Fallback>
                <p:oleObj name="Equation" r:id="rId5" imgW="7861300" imgH="965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3416191"/>
                        <a:ext cx="8752399" cy="107460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0" name="对象 3"/>
          <p:cNvGraphicFramePr>
            <a:graphicFrameLocks noChangeAspect="1"/>
          </p:cNvGraphicFramePr>
          <p:nvPr/>
        </p:nvGraphicFramePr>
        <p:xfrm>
          <a:off x="1126654" y="4569935"/>
          <a:ext cx="1656184" cy="586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3" name="Equation" r:id="rId7" imgW="1384300" imgH="431800" progId="Equation.DSMT4">
                  <p:embed/>
                </p:oleObj>
              </mc:Choice>
              <mc:Fallback>
                <p:oleObj name="Equation" r:id="rId7" imgW="1384300" imgH="4318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4569935"/>
                        <a:ext cx="1656184" cy="5862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2951" name="对象 4"/>
          <p:cNvGraphicFramePr>
            <a:graphicFrameLocks noChangeAspect="1"/>
          </p:cNvGraphicFramePr>
          <p:nvPr/>
        </p:nvGraphicFramePr>
        <p:xfrm>
          <a:off x="1126654" y="5205212"/>
          <a:ext cx="8736828" cy="960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4" name="Equation" r:id="rId9" imgW="8089900" imgH="889000" progId="Equation.DSMT4">
                  <p:embed/>
                </p:oleObj>
              </mc:Choice>
              <mc:Fallback>
                <p:oleObj name="Equation" r:id="rId9" imgW="8089900" imgH="889000" progId="Equation.DSMT4">
                  <p:embed/>
                  <p:pic>
                    <p:nvPicPr>
                      <p:cNvPr id="0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26654" y="5205212"/>
                        <a:ext cx="8736828" cy="96009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Digital Filter Design Specifications</a:t>
            </a:r>
          </a:p>
        </p:txBody>
      </p:sp>
      <p:graphicFrame>
        <p:nvGraphicFramePr>
          <p:cNvPr id="16" name="Object 2"/>
          <p:cNvGraphicFramePr>
            <a:graphicFrameLocks noChangeAspect="1"/>
          </p:cNvGraphicFramePr>
          <p:nvPr/>
        </p:nvGraphicFramePr>
        <p:xfrm>
          <a:off x="3427413" y="5038725"/>
          <a:ext cx="2522537" cy="8620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7" name="Equation" r:id="rId4" imgW="1294765" imgH="444500" progId="Equation.DSMT4">
                  <p:embed/>
                </p:oleObj>
              </mc:Choice>
              <mc:Fallback>
                <p:oleObj name="Equation" r:id="rId4" imgW="1294765" imgH="4445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13" y="5038725"/>
                        <a:ext cx="2522537" cy="8620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6" name="Rectangle 139"/>
          <p:cNvSpPr>
            <a:spLocks noChangeArrowheads="1"/>
          </p:cNvSpPr>
          <p:nvPr/>
        </p:nvSpPr>
        <p:spPr bwMode="auto">
          <a:xfrm>
            <a:off x="0" y="0"/>
            <a:ext cx="12190413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endParaRPr lang="zh-CN" altLang="en-US">
              <a:solidFill>
                <a:srgbClr val="000000"/>
              </a:solidFill>
            </a:endParaRPr>
          </a:p>
        </p:txBody>
      </p:sp>
      <p:graphicFrame>
        <p:nvGraphicFramePr>
          <p:cNvPr id="18437" name="Object 3"/>
          <p:cNvGraphicFramePr>
            <a:graphicFrameLocks noChangeAspect="1"/>
          </p:cNvGraphicFramePr>
          <p:nvPr/>
        </p:nvGraphicFramePr>
        <p:xfrm>
          <a:off x="1446213" y="1143000"/>
          <a:ext cx="9028112" cy="2076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8" name="Visio" r:id="rId6" imgW="8572500" imgH="1981200" progId="Visio.Drawing.11">
                  <p:embed/>
                </p:oleObj>
              </mc:Choice>
              <mc:Fallback>
                <p:oleObj name="Visio" r:id="rId6" imgW="8572500" imgH="1981200" progId="Visio.Drawing.11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6213" y="1143000"/>
                        <a:ext cx="9028112" cy="2076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203200" y="3276600"/>
            <a:ext cx="1168241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In practice, passband edge frequency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p</a:t>
            </a:r>
            <a:r>
              <a:rPr lang="en-US" altLang="zh-CN" sz="2800" b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and stopband edge frequency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are specified in 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Hz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.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6399213" y="5038725"/>
          <a:ext cx="2620962" cy="904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489" name="Equation" r:id="rId8" imgW="1244600" imgH="431800" progId="Equation.DSMT4">
                  <p:embed/>
                </p:oleObj>
              </mc:Choice>
              <mc:Fallback>
                <p:oleObj name="Equation" r:id="rId8" imgW="1244600" imgH="4318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99213" y="5038725"/>
                        <a:ext cx="2620962" cy="904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989013" y="5715000"/>
            <a:ext cx="10896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where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</a:t>
            </a:r>
            <a:r>
              <a:rPr lang="en-US" altLang="zh-CN" sz="2800" b="1" i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and </a:t>
            </a:r>
            <a:r>
              <a:rPr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T</a:t>
            </a:r>
            <a:r>
              <a:rPr lang="en-US" altLang="zh-CN" sz="2800" b="1" i="1" baseline="-2500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s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are sampling frequency and sampling interval</a:t>
            </a:r>
          </a:p>
        </p:txBody>
      </p:sp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209550" y="4191000"/>
            <a:ext cx="11371263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  <a:buFontTx/>
              <a:buChar char="•"/>
            </a:pP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For digital filter design, normalized angular edge frequencies can be computed in </a:t>
            </a:r>
            <a:r>
              <a:rPr lang="en-US" altLang="zh-CN" sz="2800" b="1">
                <a:solidFill>
                  <a:srgbClr val="7030A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radians</a:t>
            </a:r>
            <a:r>
              <a:rPr lang="en-US" altLang="zh-CN" sz="2800" b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as</a:t>
            </a:r>
          </a:p>
        </p:txBody>
      </p:sp>
      <p:sp>
        <p:nvSpPr>
          <p:cNvPr id="18442" name="TextBox 2"/>
          <p:cNvSpPr txBox="1">
            <a:spLocks noChangeArrowheads="1"/>
          </p:cNvSpPr>
          <p:nvPr/>
        </p:nvSpPr>
        <p:spPr bwMode="auto">
          <a:xfrm>
            <a:off x="5286058" y="6367463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Mooc 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内容 </a:t>
            </a:r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5" grpId="0"/>
      <p:bldP spid="6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4"/>
          <p:cNvSpPr>
            <a:spLocks noChangeArrowheads="1"/>
          </p:cNvSpPr>
          <p:nvPr/>
        </p:nvSpPr>
        <p:spPr bwMode="auto">
          <a:xfrm>
            <a:off x="909638" y="1268413"/>
            <a:ext cx="3454400" cy="57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Finally,</a:t>
            </a:r>
          </a:p>
        </p:txBody>
      </p:sp>
      <p:sp>
        <p:nvSpPr>
          <p:cNvPr id="83971" name="Rectangle 5"/>
          <p:cNvSpPr>
            <a:spLocks noChangeArrowheads="1"/>
          </p:cNvSpPr>
          <p:nvPr/>
        </p:nvSpPr>
        <p:spPr bwMode="auto">
          <a:xfrm>
            <a:off x="1211263" y="3667125"/>
            <a:ext cx="34544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Discussion: </a:t>
            </a: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1211263" y="4200525"/>
            <a:ext cx="9636125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Magnitude and gain responses of </a:t>
            </a:r>
            <a:r>
              <a:rPr kumimoji="1"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G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(</a:t>
            </a:r>
            <a:r>
              <a:rPr kumimoji="1" lang="en-US" altLang="zh-CN" sz="2800" b="1" i="1">
                <a:solidFill>
                  <a:srgbClr val="0070C0"/>
                </a:solidFill>
                <a:latin typeface="Times New Roman" panose="02020603050405020304" pitchFamily="18" charset="0"/>
              </a:rPr>
              <a:t>z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) derived by </a:t>
            </a:r>
            <a:r>
              <a:rPr kumimoji="1" lang="en-US" altLang="zh-CN" sz="2800" b="1" u="sng">
                <a:solidFill>
                  <a:srgbClr val="0070C0"/>
                </a:solidFill>
                <a:latin typeface="Times New Roman" panose="02020603050405020304" pitchFamily="18" charset="0"/>
              </a:rPr>
              <a:t>The Impulse Invariance Method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and </a:t>
            </a:r>
            <a:r>
              <a:rPr kumimoji="1" lang="en-US" altLang="zh-CN" sz="2800" b="1" u="sng">
                <a:solidFill>
                  <a:srgbClr val="0070C0"/>
                </a:solidFill>
                <a:latin typeface="Times New Roman" panose="02020603050405020304" pitchFamily="18" charset="0"/>
              </a:rPr>
              <a:t>The Bilinear Translation Method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are shown below</a:t>
            </a:r>
            <a:r>
              <a:rPr kumimoji="1" lang="en-US" altLang="zh-CN" sz="2800">
                <a:solidFill>
                  <a:srgbClr val="0070C0"/>
                </a:solidFill>
                <a:latin typeface="Times New Roman" panose="02020603050405020304" pitchFamily="18" charset="0"/>
              </a:rPr>
              <a:t>:</a:t>
            </a:r>
          </a:p>
        </p:txBody>
      </p:sp>
      <p:graphicFrame>
        <p:nvGraphicFramePr>
          <p:cNvPr id="83973" name="对象 1"/>
          <p:cNvGraphicFramePr>
            <a:graphicFrameLocks noChangeAspect="1"/>
          </p:cNvGraphicFramePr>
          <p:nvPr/>
        </p:nvGraphicFramePr>
        <p:xfrm>
          <a:off x="2062163" y="2133600"/>
          <a:ext cx="77978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991" name="Equation" r:id="rId3" imgW="7797800" imgH="1003300" progId="Equation.DSMT4">
                  <p:embed/>
                </p:oleObj>
              </mc:Choice>
              <mc:Fallback>
                <p:oleObj name="Equation" r:id="rId3" imgW="7797800" imgH="1003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62163" y="2133600"/>
                        <a:ext cx="77978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9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2663" y="620689"/>
            <a:ext cx="8832850" cy="5754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-2892" y="175919"/>
            <a:ext cx="11615738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Ex: Use a IIR digital filter to implement  a  Butterworth  3rd-order LPF with </a:t>
            </a:r>
          </a:p>
          <a:p>
            <a:pPr eaLnBrk="1" hangingPunct="1">
              <a:lnSpc>
                <a:spcPts val="1500"/>
              </a:lnSpc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      sampling interval          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, cutoff  frequency:                   .</a:t>
            </a:r>
            <a:endParaRPr kumimoji="1" lang="en-US" altLang="zh-CN" sz="2400" b="1" dirty="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26988" y="1264815"/>
            <a:ext cx="883761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①  Determine normalized  frequency</a:t>
            </a: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0" y="2452688"/>
            <a:ext cx="8126412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②  Determine normalized  cutoff  frequency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6988" y="3684404"/>
            <a:ext cx="1002865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③  </a:t>
            </a:r>
            <a:r>
              <a:rPr kumimoji="1" lang="en-US" altLang="zh-CN" sz="2400" b="1" dirty="0" err="1">
                <a:solidFill>
                  <a:srgbClr val="0070C0"/>
                </a:solidFill>
                <a:latin typeface="Times New Roman" panose="02020603050405020304" pitchFamily="18" charset="0"/>
              </a:rPr>
              <a:t>Prewarping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 frequency to find the equivalent analog cutoff  frequency</a:t>
            </a:r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26988" y="4854131"/>
            <a:ext cx="7923212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④  Choose the analog  prototype  filter</a:t>
            </a:r>
          </a:p>
        </p:txBody>
      </p:sp>
      <p:graphicFrame>
        <p:nvGraphicFramePr>
          <p:cNvPr id="87047" name="对象 1"/>
          <p:cNvGraphicFramePr>
            <a:graphicFrameLocks noChangeAspect="1"/>
          </p:cNvGraphicFramePr>
          <p:nvPr/>
        </p:nvGraphicFramePr>
        <p:xfrm>
          <a:off x="3358902" y="5226014"/>
          <a:ext cx="6463230" cy="11128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6" name="Equation" r:id="rId3" imgW="5753100" imgH="990600" progId="Equation.DSMT4">
                  <p:embed/>
                </p:oleObj>
              </mc:Choice>
              <mc:Fallback>
                <p:oleObj name="Equation" r:id="rId3" imgW="5753100" imgH="9906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58902" y="5226014"/>
                        <a:ext cx="6463230" cy="111287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8" name="对象 2"/>
          <p:cNvGraphicFramePr>
            <a:graphicFrameLocks noChangeAspect="1"/>
          </p:cNvGraphicFramePr>
          <p:nvPr/>
        </p:nvGraphicFramePr>
        <p:xfrm>
          <a:off x="4476221" y="4184279"/>
          <a:ext cx="2812829" cy="73313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7" name="Equation" r:id="rId5" imgW="2387600" imgH="622300" progId="Equation.DSMT4">
                  <p:embed/>
                </p:oleObj>
              </mc:Choice>
              <mc:Fallback>
                <p:oleObj name="Equation" r:id="rId5" imgW="2387600" imgH="6223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221" y="4184279"/>
                        <a:ext cx="2812829" cy="73313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49" name="对象 3"/>
          <p:cNvGraphicFramePr>
            <a:graphicFrameLocks noChangeAspect="1"/>
          </p:cNvGraphicFramePr>
          <p:nvPr/>
        </p:nvGraphicFramePr>
        <p:xfrm>
          <a:off x="3727712" y="2970213"/>
          <a:ext cx="4873625" cy="809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8" name="Equation" r:id="rId7" imgW="3898900" imgH="647700" progId="Equation.DSMT4">
                  <p:embed/>
                </p:oleObj>
              </mc:Choice>
              <mc:Fallback>
                <p:oleObj name="Equation" r:id="rId7" imgW="3898900" imgH="6477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7712" y="2970213"/>
                        <a:ext cx="4873625" cy="809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7050" name="对象 12"/>
          <p:cNvGraphicFramePr>
            <a:graphicFrameLocks noChangeAspect="1"/>
          </p:cNvGraphicFramePr>
          <p:nvPr/>
        </p:nvGraphicFramePr>
        <p:xfrm>
          <a:off x="3723725" y="1783927"/>
          <a:ext cx="4317822" cy="74019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19" name="Equation" r:id="rId9" imgW="3556000" imgH="609600" progId="Equation.DSMT4">
                  <p:embed/>
                </p:oleObj>
              </mc:Choice>
              <mc:Fallback>
                <p:oleObj name="Equation" r:id="rId9" imgW="3556000" imgH="609600" progId="Equation.DSMT4">
                  <p:embed/>
                  <p:pic>
                    <p:nvPicPr>
                      <p:cNvPr id="0" name="对象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23725" y="1783927"/>
                        <a:ext cx="4317822" cy="74019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7" name="对象 13"/>
          <p:cNvGraphicFramePr>
            <a:graphicFrameLocks noChangeAspect="1"/>
          </p:cNvGraphicFramePr>
          <p:nvPr/>
        </p:nvGraphicFramePr>
        <p:xfrm>
          <a:off x="6915150" y="633119"/>
          <a:ext cx="1384300" cy="381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0" name="Equation" r:id="rId11" imgW="1384300" imgH="381000" progId="Equation.DSMT4">
                  <p:embed/>
                </p:oleObj>
              </mc:Choice>
              <mc:Fallback>
                <p:oleObj name="Equation" r:id="rId11" imgW="1384300" imgH="381000" progId="Equation.DSMT4">
                  <p:embed/>
                  <p:pic>
                    <p:nvPicPr>
                      <p:cNvPr id="0" name="对象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5150" y="633119"/>
                        <a:ext cx="1384300" cy="381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6028" name="对象 14"/>
          <p:cNvGraphicFramePr>
            <a:graphicFrameLocks noChangeAspect="1"/>
          </p:cNvGraphicFramePr>
          <p:nvPr/>
        </p:nvGraphicFramePr>
        <p:xfrm>
          <a:off x="2993231" y="696066"/>
          <a:ext cx="1435100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6121" name="Equation" r:id="rId13" imgW="1435100" imgH="330200" progId="Equation.DSMT4">
                  <p:embed/>
                </p:oleObj>
              </mc:Choice>
              <mc:Fallback>
                <p:oleObj name="Equation" r:id="rId13" imgW="1435100" imgH="330200" progId="Equation.DSMT4">
                  <p:embed/>
                  <p:pic>
                    <p:nvPicPr>
                      <p:cNvPr id="0" name="对象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3231" y="696066"/>
                        <a:ext cx="1435100" cy="330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6029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87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70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870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870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Text Box 2"/>
          <p:cNvSpPr txBox="1">
            <a:spLocks noChangeArrowheads="1"/>
          </p:cNvSpPr>
          <p:nvPr/>
        </p:nvSpPr>
        <p:spPr bwMode="auto">
          <a:xfrm>
            <a:off x="0" y="265874"/>
            <a:ext cx="10335740" cy="830997"/>
          </a:xfrm>
          <a:prstGeom prst="rect">
            <a:avLst/>
          </a:prstGeom>
          <a:noFill/>
          <a:ln>
            <a:noFill/>
          </a:ln>
          <a:effectLst/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800" b="1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457200" indent="-457200" eaLnBrk="1" hangingPunct="1">
              <a:spcBef>
                <a:spcPct val="50000"/>
              </a:spcBef>
              <a:buFontTx/>
              <a:buAutoNum type="circleNumDbPlain" startAt="5"/>
              <a:defRPr/>
            </a:pPr>
            <a:r>
              <a:rPr kumimoji="1" lang="en-US" altLang="zh-CN" sz="2400" dirty="0">
                <a:latin typeface="Times New Roman" panose="02020603050405020304" pitchFamily="18" charset="0"/>
                <a:ea typeface="宋体" panose="02010600030101010101" pitchFamily="2" charset="-122"/>
              </a:rPr>
              <a:t>Determine the transfer function of the desired digital filter using the  bilinear transformation</a:t>
            </a:r>
          </a:p>
        </p:txBody>
      </p:sp>
      <p:sp>
        <p:nvSpPr>
          <p:cNvPr id="87043" name="Text Box 4"/>
          <p:cNvSpPr txBox="1">
            <a:spLocks noChangeArrowheads="1"/>
          </p:cNvSpPr>
          <p:nvPr/>
        </p:nvSpPr>
        <p:spPr bwMode="auto">
          <a:xfrm>
            <a:off x="0" y="2441348"/>
            <a:ext cx="4775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</a:rPr>
              <a:t>⑥  Choose filter structure</a:t>
            </a:r>
          </a:p>
        </p:txBody>
      </p:sp>
      <p:grpSp>
        <p:nvGrpSpPr>
          <p:cNvPr id="87044" name="组合 1"/>
          <p:cNvGrpSpPr/>
          <p:nvPr/>
        </p:nvGrpSpPr>
        <p:grpSpPr bwMode="auto">
          <a:xfrm>
            <a:off x="2914650" y="2574047"/>
            <a:ext cx="7110413" cy="3523541"/>
            <a:chOff x="1481138" y="2746375"/>
            <a:chExt cx="9853612" cy="4065588"/>
          </a:xfrm>
        </p:grpSpPr>
        <p:sp>
          <p:nvSpPr>
            <p:cNvPr id="87050" name="Rectangle 5"/>
            <p:cNvSpPr>
              <a:spLocks noChangeArrowheads="1"/>
            </p:cNvSpPr>
            <p:nvPr/>
          </p:nvSpPr>
          <p:spPr bwMode="auto">
            <a:xfrm>
              <a:off x="4732338" y="3687763"/>
              <a:ext cx="13208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51" name="Rectangle 6"/>
            <p:cNvSpPr>
              <a:spLocks noChangeArrowheads="1"/>
            </p:cNvSpPr>
            <p:nvPr/>
          </p:nvSpPr>
          <p:spPr bwMode="auto">
            <a:xfrm>
              <a:off x="4732338" y="4754563"/>
              <a:ext cx="13208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52" name="Rectangle 7"/>
            <p:cNvSpPr>
              <a:spLocks noChangeArrowheads="1"/>
            </p:cNvSpPr>
            <p:nvPr/>
          </p:nvSpPr>
          <p:spPr bwMode="auto">
            <a:xfrm>
              <a:off x="4732338" y="5897563"/>
              <a:ext cx="1320800" cy="533400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graphicFrame>
          <p:nvGraphicFramePr>
            <p:cNvPr id="87053" name="Object 8"/>
            <p:cNvGraphicFramePr>
              <a:graphicFrameLocks noChangeAspect="1"/>
            </p:cNvGraphicFramePr>
            <p:nvPr/>
          </p:nvGraphicFramePr>
          <p:xfrm>
            <a:off x="2293938" y="3001963"/>
            <a:ext cx="1016000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3" name="Equation" r:id="rId3" imgW="203200" imgH="228600" progId="Equation.3">
                    <p:embed/>
                  </p:oleObj>
                </mc:Choice>
                <mc:Fallback>
                  <p:oleObj name="Equation" r:id="rId3" imgW="203200" imgH="228600" progId="Equation.3">
                    <p:embed/>
                    <p:pic>
                      <p:nvPicPr>
                        <p:cNvPr id="0" name="Object 8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93938" y="3001963"/>
                          <a:ext cx="1016000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4" name="Object 9"/>
            <p:cNvGraphicFramePr>
              <a:graphicFrameLocks noChangeAspect="1"/>
            </p:cNvGraphicFramePr>
            <p:nvPr/>
          </p:nvGraphicFramePr>
          <p:xfrm>
            <a:off x="7880350" y="3001963"/>
            <a:ext cx="1016000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4" name="Equation" r:id="rId5" imgW="203200" imgH="228600" progId="Equation.3">
                    <p:embed/>
                  </p:oleObj>
                </mc:Choice>
                <mc:Fallback>
                  <p:oleObj name="Equation" r:id="rId5" imgW="203200" imgH="2286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0350" y="3001963"/>
                          <a:ext cx="1016000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5" name="Object 10"/>
            <p:cNvGraphicFramePr>
              <a:graphicFrameLocks noChangeAspect="1"/>
            </p:cNvGraphicFramePr>
            <p:nvPr/>
          </p:nvGraphicFramePr>
          <p:xfrm>
            <a:off x="7880350" y="4144963"/>
            <a:ext cx="1016000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5" name="Equation" r:id="rId7" imgW="203200" imgH="228600" progId="Equation.3">
                    <p:embed/>
                  </p:oleObj>
                </mc:Choice>
                <mc:Fallback>
                  <p:oleObj name="Equation" r:id="rId7" imgW="203200" imgH="228600" progId="Equation.3">
                    <p:embed/>
                    <p:pic>
                      <p:nvPicPr>
                        <p:cNvPr id="0" name="Object 10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0350" y="4144963"/>
                          <a:ext cx="1016000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56" name="Object 11"/>
            <p:cNvGraphicFramePr>
              <a:graphicFrameLocks noChangeAspect="1"/>
            </p:cNvGraphicFramePr>
            <p:nvPr/>
          </p:nvGraphicFramePr>
          <p:xfrm>
            <a:off x="7880350" y="5364163"/>
            <a:ext cx="1016000" cy="6556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6" name="Equation" r:id="rId9" imgW="203200" imgH="228600" progId="Equation.3">
                    <p:embed/>
                  </p:oleObj>
                </mc:Choice>
                <mc:Fallback>
                  <p:oleObj name="Equation" r:id="rId9" imgW="203200" imgH="228600" progId="Equation.3">
                    <p:embed/>
                    <p:pic>
                      <p:nvPicPr>
                        <p:cNvPr id="0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0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7880350" y="5364163"/>
                          <a:ext cx="1016000" cy="6556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57" name="AutoShape 12"/>
            <p:cNvSpPr>
              <a:spLocks noChangeArrowheads="1"/>
            </p:cNvSpPr>
            <p:nvPr/>
          </p:nvSpPr>
          <p:spPr bwMode="auto">
            <a:xfrm rot="16200000" flipH="1">
              <a:off x="3640138" y="5313363"/>
              <a:ext cx="457200" cy="711200"/>
            </a:xfrm>
            <a:prstGeom prst="flowChartExtra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58" name="AutoShape 13"/>
            <p:cNvSpPr>
              <a:spLocks noChangeArrowheads="1"/>
            </p:cNvSpPr>
            <p:nvPr/>
          </p:nvSpPr>
          <p:spPr bwMode="auto">
            <a:xfrm rot="5400000">
              <a:off x="9328150" y="2951163"/>
              <a:ext cx="457200" cy="711200"/>
            </a:xfrm>
            <a:prstGeom prst="flowChartExtra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59" name="AutoShape 14"/>
            <p:cNvSpPr>
              <a:spLocks noChangeArrowheads="1"/>
            </p:cNvSpPr>
            <p:nvPr/>
          </p:nvSpPr>
          <p:spPr bwMode="auto">
            <a:xfrm rot="5400000">
              <a:off x="6686550" y="4094163"/>
              <a:ext cx="457200" cy="711200"/>
            </a:xfrm>
            <a:prstGeom prst="flowChartExtra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60" name="AutoShape 15"/>
            <p:cNvSpPr>
              <a:spLocks noChangeArrowheads="1"/>
            </p:cNvSpPr>
            <p:nvPr/>
          </p:nvSpPr>
          <p:spPr bwMode="auto">
            <a:xfrm rot="5400000">
              <a:off x="6686550" y="5313363"/>
              <a:ext cx="457200" cy="711200"/>
            </a:xfrm>
            <a:prstGeom prst="flowChartExtract">
              <a:avLst/>
            </a:prstGeom>
            <a:noFill/>
            <a:ln w="25400">
              <a:solidFill>
                <a:schemeClr val="tx1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 sz="2400" b="1">
                <a:solidFill>
                  <a:srgbClr val="0070C0"/>
                </a:solidFill>
              </a:endParaRPr>
            </a:p>
          </p:txBody>
        </p:sp>
        <p:sp>
          <p:nvSpPr>
            <p:cNvPr id="87061" name="Line 16"/>
            <p:cNvSpPr>
              <a:spLocks noChangeShapeType="1"/>
            </p:cNvSpPr>
            <p:nvPr/>
          </p:nvSpPr>
          <p:spPr bwMode="auto">
            <a:xfrm>
              <a:off x="1684338" y="3306763"/>
              <a:ext cx="81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2" name="Line 17"/>
            <p:cNvSpPr>
              <a:spLocks noChangeShapeType="1"/>
            </p:cNvSpPr>
            <p:nvPr/>
          </p:nvSpPr>
          <p:spPr bwMode="auto">
            <a:xfrm>
              <a:off x="3194170" y="3306764"/>
              <a:ext cx="488091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3" name="Line 18"/>
            <p:cNvSpPr>
              <a:spLocks noChangeShapeType="1"/>
            </p:cNvSpPr>
            <p:nvPr/>
          </p:nvSpPr>
          <p:spPr bwMode="auto">
            <a:xfrm>
              <a:off x="8682550" y="3306764"/>
              <a:ext cx="518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4" name="Line 19"/>
            <p:cNvSpPr>
              <a:spLocks noChangeShapeType="1"/>
            </p:cNvSpPr>
            <p:nvPr/>
          </p:nvSpPr>
          <p:spPr bwMode="auto">
            <a:xfrm>
              <a:off x="9912350" y="3306763"/>
              <a:ext cx="7112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5" name="Line 20"/>
            <p:cNvSpPr>
              <a:spLocks noChangeShapeType="1"/>
            </p:cNvSpPr>
            <p:nvPr/>
          </p:nvSpPr>
          <p:spPr bwMode="auto">
            <a:xfrm>
              <a:off x="7169150" y="44497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6" name="Line 21"/>
            <p:cNvSpPr>
              <a:spLocks noChangeShapeType="1"/>
            </p:cNvSpPr>
            <p:nvPr/>
          </p:nvSpPr>
          <p:spPr bwMode="auto">
            <a:xfrm>
              <a:off x="7169150" y="5668963"/>
              <a:ext cx="914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7" name="Line 22"/>
            <p:cNvSpPr>
              <a:spLocks noChangeShapeType="1"/>
            </p:cNvSpPr>
            <p:nvPr/>
          </p:nvSpPr>
          <p:spPr bwMode="auto">
            <a:xfrm>
              <a:off x="5341936" y="6811963"/>
              <a:ext cx="304124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8" name="Line 23"/>
            <p:cNvSpPr>
              <a:spLocks noChangeShapeType="1"/>
            </p:cNvSpPr>
            <p:nvPr/>
          </p:nvSpPr>
          <p:spPr bwMode="auto">
            <a:xfrm flipH="1" flipV="1">
              <a:off x="8383179" y="5897562"/>
              <a:ext cx="1" cy="914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69" name="Line 24"/>
            <p:cNvSpPr>
              <a:spLocks noChangeShapeType="1"/>
            </p:cNvSpPr>
            <p:nvPr/>
          </p:nvSpPr>
          <p:spPr bwMode="auto">
            <a:xfrm flipV="1">
              <a:off x="8383184" y="4671181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0" name="Line 25"/>
            <p:cNvSpPr>
              <a:spLocks noChangeShapeType="1"/>
            </p:cNvSpPr>
            <p:nvPr/>
          </p:nvSpPr>
          <p:spPr bwMode="auto">
            <a:xfrm flipV="1">
              <a:off x="8400079" y="3459163"/>
              <a:ext cx="0" cy="838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1" name="Line 26"/>
            <p:cNvSpPr>
              <a:spLocks noChangeShapeType="1"/>
            </p:cNvSpPr>
            <p:nvPr/>
          </p:nvSpPr>
          <p:spPr bwMode="auto">
            <a:xfrm>
              <a:off x="5341938" y="643096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2" name="Line 27"/>
            <p:cNvSpPr>
              <a:spLocks noChangeShapeType="1"/>
            </p:cNvSpPr>
            <p:nvPr/>
          </p:nvSpPr>
          <p:spPr bwMode="auto">
            <a:xfrm>
              <a:off x="5341938" y="3306763"/>
              <a:ext cx="0" cy="3810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3" name="Line 28"/>
            <p:cNvSpPr>
              <a:spLocks noChangeShapeType="1"/>
            </p:cNvSpPr>
            <p:nvPr/>
          </p:nvSpPr>
          <p:spPr bwMode="auto">
            <a:xfrm>
              <a:off x="5341938" y="4221163"/>
              <a:ext cx="0" cy="533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4" name="Line 29"/>
            <p:cNvSpPr>
              <a:spLocks noChangeShapeType="1"/>
            </p:cNvSpPr>
            <p:nvPr/>
          </p:nvSpPr>
          <p:spPr bwMode="auto">
            <a:xfrm>
              <a:off x="5341938" y="5287963"/>
              <a:ext cx="0" cy="6096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5" name="Line 30"/>
            <p:cNvSpPr>
              <a:spLocks noChangeShapeType="1"/>
            </p:cNvSpPr>
            <p:nvPr/>
          </p:nvSpPr>
          <p:spPr bwMode="auto">
            <a:xfrm>
              <a:off x="5341938" y="4449763"/>
              <a:ext cx="1217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6" name="Line 31"/>
            <p:cNvSpPr>
              <a:spLocks noChangeShapeType="1"/>
            </p:cNvSpPr>
            <p:nvPr/>
          </p:nvSpPr>
          <p:spPr bwMode="auto">
            <a:xfrm>
              <a:off x="5341938" y="5668963"/>
              <a:ext cx="121761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7" name="Line 32"/>
            <p:cNvSpPr>
              <a:spLocks noChangeShapeType="1"/>
            </p:cNvSpPr>
            <p:nvPr/>
          </p:nvSpPr>
          <p:spPr bwMode="auto">
            <a:xfrm flipH="1">
              <a:off x="4224338" y="5668963"/>
              <a:ext cx="11176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8" name="Line 33"/>
            <p:cNvSpPr>
              <a:spLocks noChangeShapeType="1"/>
            </p:cNvSpPr>
            <p:nvPr/>
          </p:nvSpPr>
          <p:spPr bwMode="auto">
            <a:xfrm flipV="1">
              <a:off x="2700338" y="3459163"/>
              <a:ext cx="0" cy="22098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7079" name="Line 34"/>
            <p:cNvSpPr>
              <a:spLocks noChangeShapeType="1"/>
            </p:cNvSpPr>
            <p:nvPr/>
          </p:nvSpPr>
          <p:spPr bwMode="auto">
            <a:xfrm>
              <a:off x="2700338" y="5668963"/>
              <a:ext cx="8128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aphicFrame>
          <p:nvGraphicFramePr>
            <p:cNvPr id="87080" name="Object 35"/>
            <p:cNvGraphicFramePr>
              <a:graphicFrameLocks noChangeAspect="1"/>
            </p:cNvGraphicFramePr>
            <p:nvPr/>
          </p:nvGraphicFramePr>
          <p:xfrm>
            <a:off x="4935538" y="5881688"/>
            <a:ext cx="914400" cy="54133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7" name="Equation" r:id="rId11" imgW="304800" imgH="241300" progId="Equation.3">
                    <p:embed/>
                  </p:oleObj>
                </mc:Choice>
                <mc:Fallback>
                  <p:oleObj name="Equation" r:id="rId11" imgW="304800" imgH="241300" progId="Equation.3">
                    <p:embed/>
                    <p:pic>
                      <p:nvPicPr>
                        <p:cNvPr id="0" name="Object 3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35538" y="5881688"/>
                          <a:ext cx="914400" cy="54133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1" name="Object 36"/>
            <p:cNvGraphicFramePr>
              <a:graphicFrameLocks noChangeAspect="1"/>
            </p:cNvGraphicFramePr>
            <p:nvPr/>
          </p:nvGraphicFramePr>
          <p:xfrm>
            <a:off x="4868193" y="3687876"/>
            <a:ext cx="982061" cy="515811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8" name="Equation" r:id="rId13" imgW="304800" imgH="241300" progId="Equation.3">
                    <p:embed/>
                  </p:oleObj>
                </mc:Choice>
                <mc:Fallback>
                  <p:oleObj name="Equation" r:id="rId13" imgW="304800" imgH="241300" progId="Equation.3">
                    <p:embed/>
                    <p:pic>
                      <p:nvPicPr>
                        <p:cNvPr id="0" name="Object 3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68193" y="3687876"/>
                          <a:ext cx="982061" cy="515811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87082" name="Object 37"/>
            <p:cNvGraphicFramePr>
              <a:graphicFrameLocks noChangeAspect="1"/>
            </p:cNvGraphicFramePr>
            <p:nvPr/>
          </p:nvGraphicFramePr>
          <p:xfrm>
            <a:off x="4833938" y="4754563"/>
            <a:ext cx="1016000" cy="533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87209" name="Equation" r:id="rId15" imgW="304800" imgH="241300" progId="Equation.3">
                    <p:embed/>
                  </p:oleObj>
                </mc:Choice>
                <mc:Fallback>
                  <p:oleObj name="Equation" r:id="rId15" imgW="304800" imgH="241300" progId="Equation.3">
                    <p:embed/>
                    <p:pic>
                      <p:nvPicPr>
                        <p:cNvPr id="0" name="Object 3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833938" y="4754563"/>
                          <a:ext cx="1016000" cy="5334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7083" name="Text Box 38"/>
            <p:cNvSpPr txBox="1">
              <a:spLocks noChangeArrowheads="1"/>
            </p:cNvSpPr>
            <p:nvPr/>
          </p:nvSpPr>
          <p:spPr bwMode="auto">
            <a:xfrm>
              <a:off x="1481138" y="3395663"/>
              <a:ext cx="1219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x[n]</a:t>
              </a:r>
            </a:p>
          </p:txBody>
        </p:sp>
        <p:sp>
          <p:nvSpPr>
            <p:cNvPr id="87084" name="Text Box 39"/>
            <p:cNvSpPr txBox="1">
              <a:spLocks noChangeArrowheads="1"/>
            </p:cNvSpPr>
            <p:nvPr/>
          </p:nvSpPr>
          <p:spPr bwMode="auto">
            <a:xfrm>
              <a:off x="9912350" y="3395663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y[n]</a:t>
              </a:r>
            </a:p>
          </p:txBody>
        </p:sp>
        <p:sp>
          <p:nvSpPr>
            <p:cNvPr id="87085" name="Text Box 40"/>
            <p:cNvSpPr txBox="1">
              <a:spLocks noChangeArrowheads="1"/>
            </p:cNvSpPr>
            <p:nvPr/>
          </p:nvSpPr>
          <p:spPr bwMode="auto">
            <a:xfrm>
              <a:off x="9396413" y="2746375"/>
              <a:ext cx="10160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1/6</a:t>
              </a:r>
            </a:p>
          </p:txBody>
        </p:sp>
        <p:sp>
          <p:nvSpPr>
            <p:cNvPr id="87086" name="Text Box 41"/>
            <p:cNvSpPr txBox="1">
              <a:spLocks noChangeArrowheads="1"/>
            </p:cNvSpPr>
            <p:nvPr/>
          </p:nvSpPr>
          <p:spPr bwMode="auto">
            <a:xfrm>
              <a:off x="3208338" y="5135563"/>
              <a:ext cx="14224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-1/3</a:t>
              </a:r>
            </a:p>
          </p:txBody>
        </p:sp>
        <p:sp>
          <p:nvSpPr>
            <p:cNvPr id="87087" name="Text Box 42"/>
            <p:cNvSpPr txBox="1">
              <a:spLocks noChangeArrowheads="1"/>
            </p:cNvSpPr>
            <p:nvPr/>
          </p:nvSpPr>
          <p:spPr bwMode="auto">
            <a:xfrm>
              <a:off x="6762750" y="3916363"/>
              <a:ext cx="8128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  <p:sp>
          <p:nvSpPr>
            <p:cNvPr id="87088" name="Text Box 43"/>
            <p:cNvSpPr txBox="1">
              <a:spLocks noChangeArrowheads="1"/>
            </p:cNvSpPr>
            <p:nvPr/>
          </p:nvSpPr>
          <p:spPr bwMode="auto">
            <a:xfrm>
              <a:off x="6864350" y="5135563"/>
              <a:ext cx="711200" cy="457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Verdana" panose="020B060403050404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en-US" altLang="zh-CN" sz="2400" b="1">
                  <a:solidFill>
                    <a:srgbClr val="0070C0"/>
                  </a:solidFill>
                  <a:latin typeface="Times New Roman" panose="02020603050405020304" pitchFamily="18" charset="0"/>
                </a:rPr>
                <a:t>3</a:t>
              </a:r>
            </a:p>
          </p:txBody>
        </p:sp>
      </p:grpSp>
      <p:graphicFrame>
        <p:nvGraphicFramePr>
          <p:cNvPr id="87045" name="对象 1"/>
          <p:cNvGraphicFramePr>
            <a:graphicFrameLocks noChangeAspect="1"/>
          </p:cNvGraphicFramePr>
          <p:nvPr/>
        </p:nvGraphicFramePr>
        <p:xfrm>
          <a:off x="2327216" y="1250222"/>
          <a:ext cx="6794500" cy="1323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7210" name="Equation" r:id="rId17" imgW="5867400" imgH="1143000" progId="Equation.DSMT4">
                  <p:embed/>
                </p:oleObj>
              </mc:Choice>
              <mc:Fallback>
                <p:oleObj name="Equation" r:id="rId17" imgW="5867400" imgH="11430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27216" y="1250222"/>
                        <a:ext cx="6794500" cy="1323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7049" name="TextBox 2"/>
          <p:cNvSpPr txBox="1">
            <a:spLocks noChangeArrowheads="1"/>
          </p:cNvSpPr>
          <p:nvPr/>
        </p:nvSpPr>
        <p:spPr bwMode="auto">
          <a:xfrm>
            <a:off x="5303838" y="6396038"/>
            <a:ext cx="23034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(</a:t>
            </a:r>
            <a:r>
              <a:rPr lang="zh-CN" altLang="en-US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掌握</a:t>
            </a:r>
            <a:r>
              <a:rPr lang="en-US" altLang="zh-CN" sz="2800" b="1">
                <a:solidFill>
                  <a:schemeClr val="bg1"/>
                </a:solidFill>
                <a:latin typeface="华文楷体" panose="02010600040101010101" pitchFamily="2" charset="-122"/>
                <a:ea typeface="华文楷体" panose="02010600040101010101" pitchFamily="2" charset="-122"/>
              </a:rPr>
              <a:t>)</a:t>
            </a:r>
            <a:endParaRPr lang="zh-CN" altLang="en-US" sz="2800" b="1">
              <a:solidFill>
                <a:schemeClr val="bg1"/>
              </a:solidFill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3"/>
          <p:cNvSpPr>
            <a:spLocks noGrp="1" noChangeArrowheads="1"/>
          </p:cNvSpPr>
          <p:nvPr>
            <p:ph idx="1"/>
          </p:nvPr>
        </p:nvSpPr>
        <p:spPr>
          <a:xfrm>
            <a:off x="623888" y="1700213"/>
            <a:ext cx="10655300" cy="4267200"/>
          </a:xfrm>
        </p:spPr>
        <p:txBody>
          <a:bodyPr/>
          <a:lstStyle/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There are two approaches as  follows:</a:t>
            </a:r>
          </a:p>
          <a:p>
            <a:pPr marL="514350" indent="-514350" algn="just" eaLnBrk="1" hangingPunct="1">
              <a:buFont typeface="Wingdings" panose="05000000000000000000" pitchFamily="2" charset="2"/>
              <a:buAutoNum type="arabicParenBoth"/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Design other type analog filters firstly, then transform it</a:t>
            </a:r>
          </a:p>
          <a:p>
            <a:pPr marL="0" indent="0" algn="just" eaLnBrk="1" hangingPunct="1">
              <a:buFontTx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      into digital ones : Step1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Step5</a:t>
            </a:r>
          </a:p>
          <a:p>
            <a:pPr algn="just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(2) Design digital </a:t>
            </a:r>
            <a:r>
              <a:rPr lang="en-US" altLang="zh-CN" sz="3200" dirty="0" err="1">
                <a:latin typeface="Times New Roman" panose="02020603050405020304" pitchFamily="18" charset="0"/>
                <a:sym typeface="Wingdings" panose="05000000000000000000" pitchFamily="2" charset="2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  <a:sym typeface="Wingdings" panose="05000000000000000000" pitchFamily="2" charset="2"/>
              </a:rPr>
              <a:t> filter firstly, then transform it into other type digital filters: Step1Step5</a:t>
            </a:r>
          </a:p>
          <a:p>
            <a:pPr algn="just"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Please look at 9.4 to learn the detailed design procedure.</a:t>
            </a:r>
          </a:p>
        </p:txBody>
      </p:sp>
      <p:sp>
        <p:nvSpPr>
          <p:cNvPr id="88067" name="标题 2"/>
          <p:cNvSpPr txBox="1"/>
          <p:nvPr/>
        </p:nvSpPr>
        <p:spPr bwMode="auto">
          <a:xfrm>
            <a:off x="262558" y="303125"/>
            <a:ext cx="10658475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9.4 Design of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Highpass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, Bandpass and </a:t>
            </a:r>
            <a:r>
              <a:rPr lang="en-US" altLang="zh-CN" sz="2800" b="1" i="1" dirty="0" err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Bandstop</a:t>
            </a:r>
            <a:r>
              <a:rPr lang="en-US" altLang="zh-CN" sz="28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 IIR Digital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57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757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57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757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757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3"/>
          <p:cNvSpPr>
            <a:spLocks noGrp="1" noChangeArrowheads="1"/>
          </p:cNvSpPr>
          <p:nvPr>
            <p:ph idx="1"/>
          </p:nvPr>
        </p:nvSpPr>
        <p:spPr>
          <a:xfrm>
            <a:off x="334567" y="1700808"/>
            <a:ext cx="11449272" cy="4319587"/>
          </a:xfrm>
        </p:spPr>
        <p:txBody>
          <a:bodyPr/>
          <a:lstStyle/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Solving: to modify the characteristics of a filter to meet the new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specifications without repeating the filter design procedure.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There are several conditions: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(1) 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-to-</a:t>
            </a:r>
            <a:r>
              <a:rPr lang="en-US" altLang="zh-CN" sz="3200" dirty="0" err="1">
                <a:latin typeface="Times New Roman" panose="02020603050405020304" pitchFamily="18" charset="0"/>
              </a:rPr>
              <a:t>lowpass</a:t>
            </a:r>
            <a:r>
              <a:rPr lang="en-US" altLang="zh-CN" sz="3200" dirty="0">
                <a:latin typeface="Times New Roman" panose="02020603050405020304" pitchFamily="18" charset="0"/>
              </a:rPr>
              <a:t> transformation.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(2) Other transformation.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Please look at Table 9.1 to learn the detailed design procedure.</a:t>
            </a:r>
          </a:p>
        </p:txBody>
      </p:sp>
      <p:sp>
        <p:nvSpPr>
          <p:cNvPr id="89091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sz="4000" b="1" i="1" dirty="0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9.5 Spectral Transformations of IIR filters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7680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7680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7680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0" dur="500"/>
                                        <p:tgtEl>
                                          <p:spTgt spid="7680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5" dur="500"/>
                                        <p:tgtEl>
                                          <p:spTgt spid="7680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7680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3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5" name="Rectangle 3"/>
          <p:cNvSpPr>
            <a:spLocks noGrp="1" noChangeArrowheads="1"/>
          </p:cNvSpPr>
          <p:nvPr>
            <p:ph idx="1"/>
          </p:nvPr>
        </p:nvSpPr>
        <p:spPr>
          <a:xfrm>
            <a:off x="695325" y="1412875"/>
            <a:ext cx="10666413" cy="484505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Order Estimation: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buttord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, cheb1ord, cheb2ord, 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ellipord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Filter Design:</a:t>
            </a:r>
          </a:p>
          <a:p>
            <a:pPr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solidFill>
                  <a:schemeClr val="accent2"/>
                </a:solidFill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butter, cheby1, cheby2, 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ellip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Filter Test: </a:t>
            </a:r>
            <a:r>
              <a:rPr lang="en-US" altLang="zh-CN" sz="3200" dirty="0" err="1">
                <a:solidFill>
                  <a:srgbClr val="7030A0"/>
                </a:solidFill>
                <a:latin typeface="Times New Roman" panose="02020603050405020304" pitchFamily="18" charset="0"/>
              </a:rPr>
              <a:t>freqz</a:t>
            </a:r>
            <a:endParaRPr lang="en-US" altLang="zh-CN" sz="3200" dirty="0">
              <a:solidFill>
                <a:srgbClr val="7030A0"/>
              </a:solidFill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Spectral Transformations:  </a:t>
            </a:r>
          </a:p>
          <a:p>
            <a:pPr marL="0" indent="0" eaLnBrk="1" hangingPunct="1">
              <a:buFont typeface="Wingdings" panose="05000000000000000000" pitchFamily="2" charset="2"/>
              <a:buNone/>
              <a:defRPr/>
            </a:pPr>
            <a:r>
              <a:rPr lang="en-US" altLang="zh-CN" sz="3200" dirty="0">
                <a:latin typeface="Times New Roman" panose="02020603050405020304" pitchFamily="18" charset="0"/>
              </a:rPr>
              <a:t>    </a:t>
            </a: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iirlp2lp, iirlp2hp, iirlp2bp, iirlp2bs</a:t>
            </a:r>
          </a:p>
          <a:p>
            <a:pPr eaLnBrk="1" hangingPunct="1">
              <a:buClr>
                <a:srgbClr val="0070C0"/>
              </a:buClr>
              <a:defRPr/>
            </a:pPr>
            <a:r>
              <a:rPr lang="en-US" altLang="zh-CN" sz="3200" dirty="0">
                <a:solidFill>
                  <a:srgbClr val="7030A0"/>
                </a:solidFill>
                <a:latin typeface="Times New Roman" panose="02020603050405020304" pitchFamily="18" charset="0"/>
              </a:rPr>
              <a:t>bilinear</a:t>
            </a:r>
          </a:p>
        </p:txBody>
      </p:sp>
      <p:sp>
        <p:nvSpPr>
          <p:cNvPr id="90115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9.6 IIR Digital Filter Design Using MATLAB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61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61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61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61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61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61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619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619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6195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7" name="Text Box 3"/>
          <p:cNvSpPr txBox="1">
            <a:spLocks noChangeArrowheads="1"/>
          </p:cNvSpPr>
          <p:nvPr/>
        </p:nvSpPr>
        <p:spPr bwMode="auto">
          <a:xfrm>
            <a:off x="1411605" y="1098550"/>
            <a:ext cx="6301740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>
                <a:solidFill>
                  <a:srgbClr val="0070C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N, Wn ] = buttord ( Wp, Ws, Rp, Rs )</a:t>
            </a:r>
          </a:p>
        </p:txBody>
      </p:sp>
      <p:sp>
        <p:nvSpPr>
          <p:cNvPr id="134148" name="Text Box 4"/>
          <p:cNvSpPr txBox="1">
            <a:spLocks noChangeArrowheads="1"/>
          </p:cNvSpPr>
          <p:nvPr/>
        </p:nvSpPr>
        <p:spPr bwMode="auto">
          <a:xfrm>
            <a:off x="1411605" y="2233295"/>
            <a:ext cx="6301105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N, Wn ] = cheb1ord ( Wp, Ws, Rp, Rs )</a:t>
            </a:r>
          </a:p>
        </p:txBody>
      </p:sp>
      <p:sp>
        <p:nvSpPr>
          <p:cNvPr id="134149" name="Text Box 5"/>
          <p:cNvSpPr txBox="1">
            <a:spLocks noChangeArrowheads="1"/>
          </p:cNvSpPr>
          <p:nvPr/>
        </p:nvSpPr>
        <p:spPr bwMode="auto">
          <a:xfrm>
            <a:off x="1412240" y="3406775"/>
            <a:ext cx="6301105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N, Wn ] = cheb2ord ( Wp, Ws, Rp, Rs )</a:t>
            </a:r>
          </a:p>
        </p:txBody>
      </p:sp>
      <p:sp>
        <p:nvSpPr>
          <p:cNvPr id="134150" name="Text Box 6"/>
          <p:cNvSpPr txBox="1">
            <a:spLocks noChangeArrowheads="1"/>
          </p:cNvSpPr>
          <p:nvPr/>
        </p:nvSpPr>
        <p:spPr bwMode="auto">
          <a:xfrm>
            <a:off x="1412240" y="4643755"/>
            <a:ext cx="6301105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N, Wn ] = ellipord ( Wp, Ws, Rp, Rs )</a:t>
            </a:r>
          </a:p>
        </p:txBody>
      </p:sp>
      <p:sp>
        <p:nvSpPr>
          <p:cNvPr id="135174" name="Text Box 6"/>
          <p:cNvSpPr txBox="1">
            <a:spLocks noChangeArrowheads="1"/>
          </p:cNvSpPr>
          <p:nvPr/>
        </p:nvSpPr>
        <p:spPr bwMode="auto">
          <a:xfrm>
            <a:off x="1411605" y="1622425"/>
            <a:ext cx="6301740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 [ b, a ] = butter ( N, Wn )</a:t>
            </a:r>
          </a:p>
        </p:txBody>
      </p:sp>
      <p:sp>
        <p:nvSpPr>
          <p:cNvPr id="135170" name="Text Box 2"/>
          <p:cNvSpPr txBox="1">
            <a:spLocks noChangeArrowheads="1"/>
          </p:cNvSpPr>
          <p:nvPr/>
        </p:nvSpPr>
        <p:spPr bwMode="auto">
          <a:xfrm>
            <a:off x="1411605" y="2755265"/>
            <a:ext cx="6301740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b, a ] = cheby1 ( N, Rp, Wn )</a:t>
            </a:r>
          </a:p>
        </p:txBody>
      </p:sp>
      <p:sp>
        <p:nvSpPr>
          <p:cNvPr id="135171" name="Text Box 3"/>
          <p:cNvSpPr txBox="1">
            <a:spLocks noChangeArrowheads="1"/>
          </p:cNvSpPr>
          <p:nvPr/>
        </p:nvSpPr>
        <p:spPr bwMode="auto">
          <a:xfrm>
            <a:off x="1411605" y="3928745"/>
            <a:ext cx="6302375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b, a ] = cheby2 ( N, Rs, Wn )</a:t>
            </a:r>
          </a:p>
        </p:txBody>
      </p:sp>
      <p:sp>
        <p:nvSpPr>
          <p:cNvPr id="135172" name="Text Box 4"/>
          <p:cNvSpPr txBox="1">
            <a:spLocks noChangeArrowheads="1"/>
          </p:cNvSpPr>
          <p:nvPr/>
        </p:nvSpPr>
        <p:spPr bwMode="auto">
          <a:xfrm>
            <a:off x="1416685" y="5165725"/>
            <a:ext cx="6296660" cy="52197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kumimoji="1" lang="en-US" altLang="zh-CN" sz="2800" b="1">
                <a:solidFill>
                  <a:srgbClr val="0070C0"/>
                </a:solidFill>
                <a:latin typeface="Times New Roman" panose="02020603050405020304" pitchFamily="18" charset="0"/>
              </a:rPr>
              <a:t>[ b, a ] = ellip ( N, Rp, Rs, Wn 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4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4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34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341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35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35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147" grpId="0" bldLvl="0" animBg="1"/>
      <p:bldP spid="134148" grpId="0" bldLvl="0" animBg="1"/>
      <p:bldP spid="134149" grpId="0" bldLvl="0" animBg="1"/>
      <p:bldP spid="134150" grpId="0" bldLvl="0" animBg="1"/>
      <p:bldP spid="135174" grpId="0" bldLvl="0" animBg="1"/>
      <p:bldP spid="135170" grpId="0" bldLvl="0" animBg="1"/>
      <p:bldP spid="135171" grpId="0" bldLvl="0" animBg="1"/>
      <p:bldP spid="135172" grpId="0" bldLvl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7" name="Rectangle 3"/>
          <p:cNvSpPr>
            <a:spLocks noGrp="1" noChangeArrowheads="1"/>
          </p:cNvSpPr>
          <p:nvPr>
            <p:ph idx="1"/>
          </p:nvPr>
        </p:nvSpPr>
        <p:spPr>
          <a:xfrm>
            <a:off x="814388" y="1773238"/>
            <a:ext cx="10810875" cy="4124325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Design of a Type 1 Chebyshev IIR digital </a:t>
            </a:r>
            <a:r>
              <a:rPr lang="en-US" altLang="zh-CN" sz="3200">
                <a:solidFill>
                  <a:srgbClr val="FF0000"/>
                </a:solidFill>
                <a:latin typeface="Times New Roman" panose="02020603050405020304" pitchFamily="18" charset="0"/>
              </a:rPr>
              <a:t>highpass</a:t>
            </a:r>
            <a:r>
              <a:rPr lang="en-US" altLang="zh-CN" sz="3200">
                <a:latin typeface="Times New Roman" panose="02020603050405020304" pitchFamily="18" charset="0"/>
              </a:rPr>
              <a:t> filter, Specifications: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F</a:t>
            </a:r>
            <a:r>
              <a:rPr lang="en-US" altLang="zh-CN" sz="3200" baseline="-25000">
                <a:latin typeface="Times New Roman" panose="02020603050405020304" pitchFamily="18" charset="0"/>
              </a:rPr>
              <a:t>p</a:t>
            </a:r>
            <a:r>
              <a:rPr lang="en-US" altLang="zh-CN" sz="3200">
                <a:latin typeface="Times New Roman" panose="02020603050405020304" pitchFamily="18" charset="0"/>
              </a:rPr>
              <a:t>=700Hz, F</a:t>
            </a:r>
            <a:r>
              <a:rPr lang="en-US" altLang="zh-CN" sz="3200" baseline="-25000">
                <a:latin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</a:rPr>
              <a:t> = 500Hz,     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latin typeface="Times New Roman" panose="02020603050405020304" pitchFamily="18" charset="0"/>
              </a:rPr>
              <a:t>p</a:t>
            </a:r>
            <a:r>
              <a:rPr lang="en-US" altLang="zh-CN" sz="3200">
                <a:latin typeface="Times New Roman" panose="02020603050405020304" pitchFamily="18" charset="0"/>
              </a:rPr>
              <a:t>=1 dB,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latin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</a:rPr>
              <a:t>=32dB, F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</a:rPr>
              <a:t>=2 kHz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Normalized angular bandedge frequencies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 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=2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3200">
                <a:latin typeface="Times New Roman" panose="02020603050405020304" pitchFamily="18" charset="0"/>
              </a:rPr>
              <a:t>F</a:t>
            </a:r>
            <a:r>
              <a:rPr lang="en-US" altLang="zh-CN" sz="3200" baseline="-25000">
                <a:latin typeface="Times New Roman" panose="02020603050405020304" pitchFamily="18" charset="0"/>
              </a:rPr>
              <a:t>p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altLang="zh-CN" sz="3200">
                <a:latin typeface="Times New Roman" panose="02020603050405020304" pitchFamily="18" charset="0"/>
              </a:rPr>
              <a:t>F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700/2000=0.7</a:t>
            </a:r>
            <a:endParaRPr lang="en-US" altLang="zh-CN" sz="320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  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lang="en-US" altLang="zh-CN" sz="3200">
                <a:latin typeface="Times New Roman" panose="02020603050405020304" pitchFamily="18" charset="0"/>
              </a:rPr>
              <a:t>= 2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</a:t>
            </a:r>
            <a:r>
              <a:rPr lang="en-US" altLang="zh-CN" sz="3200">
                <a:latin typeface="Times New Roman" panose="02020603050405020304" pitchFamily="18" charset="0"/>
              </a:rPr>
              <a:t>F</a:t>
            </a:r>
            <a:r>
              <a:rPr lang="en-US" altLang="zh-CN" sz="3200" baseline="-25000">
                <a:latin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/ </a:t>
            </a:r>
            <a:r>
              <a:rPr lang="en-US" altLang="zh-CN" sz="3200">
                <a:latin typeface="Times New Roman" panose="02020603050405020304" pitchFamily="18" charset="0"/>
              </a:rPr>
              <a:t>F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= </a:t>
            </a:r>
            <a:r>
              <a:rPr lang="en-US" altLang="zh-CN" sz="3200">
                <a:latin typeface="Times New Roman" panose="02020603050405020304" pitchFamily="18" charset="0"/>
              </a:rPr>
              <a:t>2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500/2000=0.5</a:t>
            </a:r>
          </a:p>
        </p:txBody>
      </p:sp>
      <p:sp>
        <p:nvSpPr>
          <p:cNvPr id="9318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Example 9.3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39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39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39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39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39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39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907" grpId="0" build="p" autoUpdateAnimBg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1" name="Rectangle 3"/>
          <p:cNvSpPr>
            <a:spLocks noGrp="1" noChangeArrowheads="1"/>
          </p:cNvSpPr>
          <p:nvPr>
            <p:ph idx="1"/>
          </p:nvPr>
        </p:nvSpPr>
        <p:spPr>
          <a:xfrm>
            <a:off x="722313" y="4652963"/>
            <a:ext cx="10158412" cy="1295400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en-US" altLang="zh-CN" sz="3200">
                <a:latin typeface="Times New Roman" panose="02020603050405020304" pitchFamily="18" charset="0"/>
              </a:rPr>
              <a:t>Analog lowpass filter specifications: </a:t>
            </a:r>
          </a:p>
          <a:p>
            <a:pPr eaLnBrk="1" hangingPunct="1">
              <a:lnSpc>
                <a:spcPct val="120000"/>
              </a:lnSpc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  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lang="en-US" altLang="zh-CN" sz="3200">
                <a:latin typeface="Times New Roman" panose="02020603050405020304" pitchFamily="18" charset="0"/>
              </a:rPr>
              <a:t> = 1,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 </a:t>
            </a:r>
            <a:r>
              <a:rPr lang="en-US" altLang="zh-CN" sz="3200" baseline="-2500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>
                <a:latin typeface="Times New Roman" panose="02020603050405020304" pitchFamily="18" charset="0"/>
              </a:rPr>
              <a:t> = 1.926105 ,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latin typeface="Times New Roman" panose="02020603050405020304" pitchFamily="18" charset="0"/>
              </a:rPr>
              <a:t>p</a:t>
            </a:r>
            <a:r>
              <a:rPr lang="en-US" altLang="zh-CN" sz="3200">
                <a:latin typeface="Times New Roman" panose="02020603050405020304" pitchFamily="18" charset="0"/>
              </a:rPr>
              <a:t>=1 dB, </a:t>
            </a:r>
            <a:r>
              <a:rPr lang="en-US" altLang="zh-CN" sz="320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baseline="-25000">
                <a:latin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</a:rPr>
              <a:t>=32 dB</a:t>
            </a:r>
          </a:p>
        </p:txBody>
      </p:sp>
      <p:sp>
        <p:nvSpPr>
          <p:cNvPr id="124934" name="Text Box 6"/>
          <p:cNvSpPr txBox="1">
            <a:spLocks noChangeArrowheads="1"/>
          </p:cNvSpPr>
          <p:nvPr/>
        </p:nvSpPr>
        <p:spPr bwMode="auto">
          <a:xfrm>
            <a:off x="695325" y="1125538"/>
            <a:ext cx="9967913" cy="5349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Prewarping these frequencies we get</a:t>
            </a:r>
            <a:endParaRPr kumimoji="1" lang="en-US" altLang="zh-CN" sz="32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4935" name="Text Box 7"/>
          <p:cNvSpPr txBox="1">
            <a:spLocks noChangeArrowheads="1"/>
          </p:cNvSpPr>
          <p:nvPr/>
        </p:nvSpPr>
        <p:spPr bwMode="auto">
          <a:xfrm>
            <a:off x="695325" y="3051175"/>
            <a:ext cx="10169525" cy="536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ct val="2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For the prototype analog lowpass filter choose 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p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= 1</a:t>
            </a:r>
          </a:p>
        </p:txBody>
      </p:sp>
      <p:sp>
        <p:nvSpPr>
          <p:cNvPr id="95237" name="Text Box 10"/>
          <p:cNvSpPr txBox="1">
            <a:spLocks noChangeArrowheads="1"/>
          </p:cNvSpPr>
          <p:nvPr/>
        </p:nvSpPr>
        <p:spPr bwMode="auto">
          <a:xfrm>
            <a:off x="722313" y="3829050"/>
            <a:ext cx="10158412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20000"/>
              </a:spcBef>
            </a:pP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Using                       ,  we get 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</a:t>
            </a:r>
            <a:r>
              <a:rPr kumimoji="1" lang="en-US" altLang="zh-CN" sz="3200" b="1" baseline="-25000">
                <a:solidFill>
                  <a:srgbClr val="0070C0"/>
                </a:solidFill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kumimoji="1" lang="en-US" altLang="zh-CN" sz="3200" b="1">
                <a:solidFill>
                  <a:srgbClr val="0070C0"/>
                </a:solidFill>
                <a:latin typeface="Times New Roman" panose="02020603050405020304" pitchFamily="18" charset="0"/>
              </a:rPr>
              <a:t> = 1.9626105</a:t>
            </a:r>
            <a:endParaRPr kumimoji="1" lang="en-US" altLang="zh-CN" sz="3200">
              <a:solidFill>
                <a:srgbClr val="0070C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95238" name="对象 1"/>
          <p:cNvGraphicFramePr>
            <a:graphicFrameLocks noChangeAspect="1"/>
          </p:cNvGraphicFramePr>
          <p:nvPr/>
        </p:nvGraphicFramePr>
        <p:xfrm>
          <a:off x="3070225" y="1684338"/>
          <a:ext cx="4737100" cy="1320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7" name="Equation" r:id="rId3" imgW="4737100" imgH="1320800" progId="Equation.DSMT4">
                  <p:embed/>
                </p:oleObj>
              </mc:Choice>
              <mc:Fallback>
                <p:oleObj name="Equation" r:id="rId3" imgW="4737100" imgH="13208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70225" y="1684338"/>
                        <a:ext cx="4737100" cy="1320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5239" name="对象 2"/>
          <p:cNvGraphicFramePr>
            <a:graphicFrameLocks noChangeAspect="1"/>
          </p:cNvGraphicFramePr>
          <p:nvPr/>
        </p:nvGraphicFramePr>
        <p:xfrm>
          <a:off x="1936750" y="3575050"/>
          <a:ext cx="2082800" cy="1092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248" name="Equation" r:id="rId5" imgW="2082800" imgH="1092200" progId="Equation.DSMT4">
                  <p:embed/>
                </p:oleObj>
              </mc:Choice>
              <mc:Fallback>
                <p:oleObj name="Equation" r:id="rId5" imgW="2082800" imgH="1092200" progId="Equation.DSMT4">
                  <p:embed/>
                  <p:pic>
                    <p:nvPicPr>
                      <p:cNvPr id="0" name="对象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36750" y="3575050"/>
                        <a:ext cx="2082800" cy="1092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49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95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49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5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952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49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49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1" grpId="0" build="p" autoUpdateAnimBg="0"/>
      <p:bldP spid="124934" grpId="0" autoUpdateAnimBg="0"/>
      <p:bldP spid="124935" grpId="0" autoUpdateAnimBg="0"/>
      <p:bldP spid="9523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755650" y="1752600"/>
            <a:ext cx="10620375" cy="1421765"/>
          </a:xfrm>
        </p:spPr>
        <p:txBody>
          <a:bodyPr/>
          <a:lstStyle/>
          <a:p>
            <a:pPr eaLnBrk="1" hangingPunct="1"/>
            <a:r>
              <a:rPr lang="en-US" altLang="zh-CN" sz="3200" u="sng" dirty="0">
                <a:latin typeface="Times New Roman" panose="02020603050405020304" pitchFamily="18" charset="0"/>
              </a:rPr>
              <a:t>Example 9.1</a:t>
            </a:r>
            <a:endParaRPr lang="en-US" altLang="zh-CN" sz="3200" dirty="0">
              <a:latin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	Let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p</a:t>
            </a:r>
            <a:r>
              <a:rPr lang="en-US" altLang="zh-CN" sz="3200" dirty="0">
                <a:latin typeface="Times New Roman" panose="02020603050405020304" pitchFamily="18" charset="0"/>
              </a:rPr>
              <a:t>=0.1dB, and </a:t>
            </a:r>
            <a:r>
              <a:rPr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</a:t>
            </a:r>
            <a:r>
              <a:rPr lang="en-US" altLang="zh-CN" sz="3200" i="1" baseline="-25000" dirty="0">
                <a:latin typeface="Times New Roman" panose="02020603050405020304" pitchFamily="18" charset="0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= 35dB. Determine the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kumimoji="1"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p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and</a:t>
            </a:r>
            <a:r>
              <a:rPr kumimoji="1"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 </a:t>
            </a:r>
            <a:r>
              <a:rPr kumimoji="1" lang="en-US" altLang="zh-CN" sz="3200" dirty="0">
                <a:latin typeface="Times New Roman" panose="02020603050405020304" pitchFamily="18" charset="0"/>
                <a:sym typeface="Symbol" panose="05050102010706020507" pitchFamily="18" charset="2"/>
              </a:rPr>
              <a:t></a:t>
            </a:r>
            <a:r>
              <a:rPr kumimoji="1" lang="en-US" altLang="zh-CN" sz="3200" baseline="-25000" dirty="0">
                <a:latin typeface="Times New Roman" panose="02020603050405020304" pitchFamily="18" charset="0"/>
                <a:sym typeface="Symbol" panose="05050102010706020507" pitchFamily="18" charset="2"/>
              </a:rPr>
              <a:t>s</a:t>
            </a:r>
            <a:r>
              <a:rPr lang="en-US" altLang="zh-CN" sz="3200" dirty="0">
                <a:latin typeface="Times New Roman" panose="02020603050405020304" pitchFamily="18" charset="0"/>
              </a:rPr>
              <a:t> </a:t>
            </a:r>
          </a:p>
        </p:txBody>
      </p:sp>
      <p:sp>
        <p:nvSpPr>
          <p:cNvPr id="2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9.1.1 Digital Filter Specifications</a:t>
            </a:r>
          </a:p>
        </p:txBody>
      </p:sp>
      <p:graphicFrame>
        <p:nvGraphicFramePr>
          <p:cNvPr id="20484" name="对象 1"/>
          <p:cNvGraphicFramePr>
            <a:graphicFrameLocks noChangeAspect="1"/>
          </p:cNvGraphicFramePr>
          <p:nvPr/>
        </p:nvGraphicFramePr>
        <p:xfrm>
          <a:off x="2570798" y="3589655"/>
          <a:ext cx="62357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3" name="Equation" r:id="rId3" imgW="6235700" imgH="622300" progId="Equation.DSMT4">
                  <p:embed/>
                </p:oleObj>
              </mc:Choice>
              <mc:Fallback>
                <p:oleObj name="Equation" r:id="rId3" imgW="6235700" imgH="622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70798" y="3589655"/>
                        <a:ext cx="62357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5" name="对象 3"/>
          <p:cNvGraphicFramePr>
            <a:graphicFrameLocks noChangeAspect="1"/>
          </p:cNvGraphicFramePr>
          <p:nvPr/>
        </p:nvGraphicFramePr>
        <p:xfrm>
          <a:off x="2938463" y="4797425"/>
          <a:ext cx="5499100" cy="533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494" name="Equation" r:id="rId5" imgW="5499100" imgH="533400" progId="Equation.DSMT4">
                  <p:embed/>
                </p:oleObj>
              </mc:Choice>
              <mc:Fallback>
                <p:oleObj name="Equation" r:id="rId5" imgW="5499100" imgH="5334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38463" y="4797425"/>
                        <a:ext cx="5499100" cy="533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04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5" name="Rectangle 3"/>
          <p:cNvSpPr>
            <a:spLocks noGrp="1" noChangeArrowheads="1"/>
          </p:cNvSpPr>
          <p:nvPr>
            <p:ph idx="1"/>
          </p:nvPr>
        </p:nvSpPr>
        <p:spPr>
          <a:xfrm>
            <a:off x="766763" y="1168400"/>
            <a:ext cx="10558462" cy="5689600"/>
          </a:xfrm>
        </p:spPr>
        <p:txBody>
          <a:bodyPr/>
          <a:lstStyle/>
          <a:p>
            <a:pPr eaLnBrk="1" hangingPunct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MATLAB code fragments used for the design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[N,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cheb1ord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(1, 1.9626105, 1, 32,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[B, A] =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cheby1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(N, 1,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‘s’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[BT, AT] =</a:t>
            </a:r>
            <a:r>
              <a:rPr lang="en-US" altLang="zh-CN" dirty="0">
                <a:solidFill>
                  <a:srgbClr val="7353E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lp2hp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(B, A, 1.9626105);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	[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num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den] = </a:t>
            </a:r>
            <a:r>
              <a:rPr lang="en-US" altLang="zh-CN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bilinear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(BT, AT, 0.5);</a:t>
            </a:r>
          </a:p>
          <a:p>
            <a:pPr eaLnBrk="1" hangingPunct="1"/>
            <a:r>
              <a:rPr lang="en-US" altLang="zh-C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Using cheby1 design HP filter directly: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=0.7;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=0.5;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=1;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=32;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N,Wn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cheb1ord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b,a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] = 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cheby1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(N,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Rp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b="1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Wn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,‘</a:t>
            </a:r>
            <a:r>
              <a:rPr lang="en-US" altLang="zh-CN" b="1" dirty="0">
                <a:solidFill>
                  <a:srgbClr val="7030A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high’</a:t>
            </a:r>
            <a:r>
              <a:rPr lang="en-US" altLang="zh-CN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59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595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59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59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595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2595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2595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2595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595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2595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5955" grpId="0" build="p" autoUpdateAnimBg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600200"/>
            <a:ext cx="10971213" cy="4525963"/>
          </a:xfrm>
        </p:spPr>
        <p:txBody>
          <a:bodyPr/>
          <a:lstStyle/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9.1, 9.2, 9.4, 9.11(a), 9.12, 9.16 </a:t>
            </a:r>
          </a:p>
          <a:p>
            <a:pPr eaLnBrk="1" hangingPunct="1">
              <a:buNone/>
            </a:pPr>
            <a:r>
              <a:rPr lang="en-US" altLang="zh-CN" sz="3200" dirty="0">
                <a:latin typeface="Times New Roman" panose="02020603050405020304" pitchFamily="18" charset="0"/>
              </a:rPr>
              <a:t>M9.1, M9.2, M9.10</a:t>
            </a:r>
          </a:p>
        </p:txBody>
      </p:sp>
      <p:sp>
        <p:nvSpPr>
          <p:cNvPr id="103427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Homework: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1270000" y="1557338"/>
            <a:ext cx="10620375" cy="4267200"/>
          </a:xfrm>
        </p:spPr>
        <p:txBody>
          <a:bodyPr/>
          <a:lstStyle/>
          <a:p>
            <a:pPr eaLnBrk="1" hangingPunct="1"/>
            <a:r>
              <a:rPr lang="en-US" altLang="zh-CN" sz="3200" u="sng">
                <a:latin typeface="Times New Roman" panose="02020603050405020304" pitchFamily="18" charset="0"/>
              </a:rPr>
              <a:t>Example 9.2</a:t>
            </a:r>
            <a:r>
              <a:rPr lang="en-US" altLang="zh-CN" sz="3200">
                <a:latin typeface="Times New Roman" panose="02020603050405020304" pitchFamily="18" charset="0"/>
              </a:rPr>
              <a:t> 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sz="3200">
                <a:latin typeface="Times New Roman" panose="02020603050405020304" pitchFamily="18" charset="0"/>
              </a:rPr>
              <a:t>	Let F</a:t>
            </a:r>
            <a:r>
              <a:rPr lang="en-US" altLang="zh-CN" sz="3200" baseline="-25000">
                <a:latin typeface="Times New Roman" panose="02020603050405020304" pitchFamily="18" charset="0"/>
              </a:rPr>
              <a:t>p</a:t>
            </a:r>
            <a:r>
              <a:rPr lang="en-US" altLang="zh-CN" sz="3200">
                <a:latin typeface="Times New Roman" panose="02020603050405020304" pitchFamily="18" charset="0"/>
              </a:rPr>
              <a:t>= 7 kHz, F</a:t>
            </a:r>
            <a:r>
              <a:rPr lang="en-US" altLang="zh-CN" sz="3200" baseline="-25000">
                <a:latin typeface="Times New Roman" panose="02020603050405020304" pitchFamily="18" charset="0"/>
              </a:rPr>
              <a:t>s</a:t>
            </a:r>
            <a:r>
              <a:rPr lang="en-US" altLang="zh-CN" sz="3200">
                <a:latin typeface="Times New Roman" panose="02020603050405020304" pitchFamily="18" charset="0"/>
              </a:rPr>
              <a:t>= 3 kHz, and F</a:t>
            </a:r>
            <a:r>
              <a:rPr lang="en-US" altLang="zh-CN" sz="3200" baseline="-25000">
                <a:latin typeface="Times New Roman" panose="02020603050405020304" pitchFamily="18" charset="0"/>
              </a:rPr>
              <a:t>T</a:t>
            </a:r>
            <a:r>
              <a:rPr lang="en-US" altLang="zh-CN" sz="3200">
                <a:latin typeface="Times New Roman" panose="02020603050405020304" pitchFamily="18" charset="0"/>
              </a:rPr>
              <a:t>=25 kHz</a:t>
            </a:r>
          </a:p>
          <a:p>
            <a:pPr eaLnBrk="1" hangingPunct="1"/>
            <a:r>
              <a:rPr lang="en-US" altLang="zh-CN" sz="3200">
                <a:latin typeface="Times New Roman" panose="02020603050405020304" pitchFamily="18" charset="0"/>
              </a:rPr>
              <a:t>Then</a:t>
            </a:r>
          </a:p>
          <a:p>
            <a:pPr eaLnBrk="1" hangingPunct="1"/>
            <a:endParaRPr lang="en-US" altLang="zh-CN" sz="3200">
              <a:latin typeface="Times New Roman" panose="02020603050405020304" pitchFamily="18" charset="0"/>
            </a:endParaRPr>
          </a:p>
        </p:txBody>
      </p:sp>
      <p:sp>
        <p:nvSpPr>
          <p:cNvPr id="20483" name="标题 2"/>
          <p:cNvSpPr txBox="1"/>
          <p:nvPr/>
        </p:nvSpPr>
        <p:spPr bwMode="auto">
          <a:xfrm>
            <a:off x="203200" y="274638"/>
            <a:ext cx="10971213" cy="7921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Verdana" panose="020B060403050404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lang="en-US" altLang="zh-CN" sz="4000" b="1" i="1">
                <a:solidFill>
                  <a:srgbClr val="0070C0"/>
                </a:solidFill>
                <a:latin typeface="Times New Roman" panose="02020603050405020304" pitchFamily="18" charset="0"/>
                <a:ea typeface="微软雅黑" panose="020B0503020204020204" pitchFamily="34" charset="-122"/>
              </a:rPr>
              <a:t>9.1.1 Digital Filter Specifications</a:t>
            </a:r>
          </a:p>
        </p:txBody>
      </p:sp>
      <p:graphicFrame>
        <p:nvGraphicFramePr>
          <p:cNvPr id="21508" name="对象 1"/>
          <p:cNvGraphicFramePr>
            <a:graphicFrameLocks noChangeAspect="1"/>
          </p:cNvGraphicFramePr>
          <p:nvPr/>
        </p:nvGraphicFramePr>
        <p:xfrm>
          <a:off x="3650615" y="3300413"/>
          <a:ext cx="40767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7" name="Equation" r:id="rId3" imgW="4076700" imgH="1003300" progId="Equation.DSMT4">
                  <p:embed/>
                </p:oleObj>
              </mc:Choice>
              <mc:Fallback>
                <p:oleObj name="Equation" r:id="rId3" imgW="4076700" imgH="1003300" progId="Equation.DSMT4">
                  <p:embed/>
                  <p:pic>
                    <p:nvPicPr>
                      <p:cNvPr id="0" name="对象 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50615" y="3300413"/>
                        <a:ext cx="40767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509" name="对象 3"/>
          <p:cNvGraphicFramePr>
            <a:graphicFrameLocks noChangeAspect="1"/>
          </p:cNvGraphicFramePr>
          <p:nvPr/>
        </p:nvGraphicFramePr>
        <p:xfrm>
          <a:off x="3669348" y="4685348"/>
          <a:ext cx="4038600" cy="1003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8" name="Equation" r:id="rId5" imgW="4038600" imgH="1003300" progId="Equation.DSMT4">
                  <p:embed/>
                </p:oleObj>
              </mc:Choice>
              <mc:Fallback>
                <p:oleObj name="Equation" r:id="rId5" imgW="4038600" imgH="1003300" progId="Equation.DSMT4">
                  <p:embed/>
                  <p:pic>
                    <p:nvPicPr>
                      <p:cNvPr id="0" name="对象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9348" y="4685348"/>
                        <a:ext cx="4038600" cy="1003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94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94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4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215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9" grpId="0" build="p"/>
    </p:bldLst>
  </p:timing>
</p:sld>
</file>

<file path=ppt/theme/theme1.xml><?xml version="1.0" encoding="utf-8"?>
<a:theme xmlns:a="http://schemas.openxmlformats.org/drawingml/2006/main" name="主题1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>
          <a:prstShdw prst="shdw11">
            <a:schemeClr val="bg2">
              <a:alpha val="50000"/>
            </a:schemeClr>
          </a:prst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主题1</Template>
  <TotalTime>38</TotalTime>
  <Words>3400</Words>
  <Application>Microsoft Office PowerPoint</Application>
  <PresentationFormat>自定义</PresentationFormat>
  <Paragraphs>465</Paragraphs>
  <Slides>81</Slides>
  <Notes>6</Notes>
  <HiddenSlides>0</HiddenSlides>
  <MMClips>0</MMClips>
  <ScaleCrop>false</ScaleCrop>
  <HeadingPairs>
    <vt:vector size="8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6</vt:i4>
      </vt:variant>
      <vt:variant>
        <vt:lpstr>幻灯片标题</vt:lpstr>
      </vt:variant>
      <vt:variant>
        <vt:i4>81</vt:i4>
      </vt:variant>
    </vt:vector>
  </HeadingPairs>
  <TitlesOfParts>
    <vt:vector size="102" baseType="lpstr">
      <vt:lpstr>Gulim</vt:lpstr>
      <vt:lpstr>黑体</vt:lpstr>
      <vt:lpstr>华文楷体</vt:lpstr>
      <vt:lpstr>楷体_GB2312</vt:lpstr>
      <vt:lpstr>宋体</vt:lpstr>
      <vt:lpstr>微软雅黑</vt:lpstr>
      <vt:lpstr>Arial</vt:lpstr>
      <vt:lpstr>Arial Black</vt:lpstr>
      <vt:lpstr>Calibri</vt:lpstr>
      <vt:lpstr>Symbol</vt:lpstr>
      <vt:lpstr>Times New Roman</vt:lpstr>
      <vt:lpstr>Verdana</vt:lpstr>
      <vt:lpstr>Wingdings</vt:lpstr>
      <vt:lpstr>主题1</vt:lpstr>
      <vt:lpstr>默认设计模板</vt:lpstr>
      <vt:lpstr>Image</vt:lpstr>
      <vt:lpstr>Equation</vt:lpstr>
      <vt:lpstr>Visio</vt:lpstr>
      <vt:lpstr>Photo Editor 照片</vt:lpstr>
      <vt:lpstr>VISIO</vt:lpstr>
      <vt:lpstr>位图图像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Using the impulse invariance method, we get:</vt:lpstr>
      <vt:lpstr>Note：           is overlapped in the frequncy-domain. 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Chapter9 IIR Digital Filter Design</dc:title>
  <dc:creator>Administrator</dc:creator>
  <cp:lastModifiedBy>1</cp:lastModifiedBy>
  <cp:revision>182</cp:revision>
  <dcterms:created xsi:type="dcterms:W3CDTF">2007-11-23T06:17:00Z</dcterms:created>
  <dcterms:modified xsi:type="dcterms:W3CDTF">2023-05-16T15:43:25Z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2052-11.3.0.9228</vt:lpwstr>
  </property>
</Properties>
</file>