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8" r:id="rId2"/>
    <p:sldId id="312" r:id="rId3"/>
    <p:sldId id="305" r:id="rId4"/>
    <p:sldId id="279" r:id="rId5"/>
    <p:sldId id="288" r:id="rId6"/>
    <p:sldId id="313" r:id="rId7"/>
    <p:sldId id="327" r:id="rId8"/>
    <p:sldId id="308" r:id="rId9"/>
    <p:sldId id="306" r:id="rId10"/>
    <p:sldId id="309" r:id="rId11"/>
    <p:sldId id="310" r:id="rId12"/>
    <p:sldId id="311" r:id="rId13"/>
    <p:sldId id="335" r:id="rId14"/>
    <p:sldId id="314" r:id="rId15"/>
    <p:sldId id="326" r:id="rId16"/>
    <p:sldId id="315" r:id="rId17"/>
    <p:sldId id="317" r:id="rId18"/>
    <p:sldId id="321" r:id="rId19"/>
    <p:sldId id="324" r:id="rId20"/>
    <p:sldId id="325" r:id="rId21"/>
    <p:sldId id="334" r:id="rId22"/>
    <p:sldId id="332" r:id="rId23"/>
    <p:sldId id="329" r:id="rId24"/>
    <p:sldId id="336" r:id="rId25"/>
  </p:sldIdLst>
  <p:sldSz cx="12192000" cy="6858000"/>
  <p:notesSz cx="6858000" cy="9144000"/>
  <p:embeddedFontLst>
    <p:embeddedFont>
      <p:font typeface="경기천년제목 Light" panose="02020403020101020101" pitchFamily="18" charset="-127"/>
      <p:regular r:id="rId26"/>
    </p:embeddedFont>
    <p:embeddedFont>
      <p:font typeface="경기천년제목 Medium" panose="0202060302010102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B596"/>
    <a:srgbClr val="AF9061"/>
    <a:srgbClr val="FDA800"/>
    <a:srgbClr val="7AB53D"/>
    <a:srgbClr val="272123"/>
    <a:srgbClr val="F22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8113" autoAdjust="0"/>
  </p:normalViewPr>
  <p:slideViewPr>
    <p:cSldViewPr>
      <p:cViewPr varScale="1">
        <p:scale>
          <a:sx n="64" d="100"/>
          <a:sy n="64" d="100"/>
        </p:scale>
        <p:origin x="3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llhy.github.io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5558" y="2996953"/>
            <a:ext cx="554461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서울시 축제 </a:t>
            </a:r>
            <a:r>
              <a:rPr lang="ko-KR" altLang="en-US" sz="47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대백과</a:t>
            </a:r>
            <a:endParaRPr lang="en-US" altLang="ko-KR" sz="47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5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 공학 중간발표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968208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60296" y="2622508"/>
            <a:ext cx="1491509" cy="152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민형규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박상우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정민지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최호경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569352" y="6707121"/>
            <a:ext cx="13330706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569352" y="-27384"/>
            <a:ext cx="13330706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19FB29-D9E9-4EAB-912C-AB42D8193B82}"/>
              </a:ext>
            </a:extLst>
          </p:cNvPr>
          <p:cNvSpPr txBox="1"/>
          <p:nvPr/>
        </p:nvSpPr>
        <p:spPr>
          <a:xfrm>
            <a:off x="8544272" y="3140968"/>
            <a:ext cx="64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812186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812186" y="548680"/>
            <a:ext cx="1237270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2227" y="138483"/>
            <a:ext cx="413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활용데이터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- 1. 2015/2016/2019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서울시 축제 리스트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0CA385-DCD2-4C28-915B-58A8C160F176}"/>
              </a:ext>
            </a:extLst>
          </p:cNvPr>
          <p:cNvSpPr/>
          <p:nvPr/>
        </p:nvSpPr>
        <p:spPr>
          <a:xfrm>
            <a:off x="119336" y="132087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D4822DBD-97D3-4C51-BDA1-D2CB2A0D487C}"/>
              </a:ext>
            </a:extLst>
          </p:cNvPr>
          <p:cNvSpPr/>
          <p:nvPr/>
        </p:nvSpPr>
        <p:spPr>
          <a:xfrm rot="5400000">
            <a:off x="831373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B6974F-E6E6-4712-8448-29145C1ED87D}"/>
              </a:ext>
            </a:extLst>
          </p:cNvPr>
          <p:cNvSpPr txBox="1"/>
          <p:nvPr/>
        </p:nvSpPr>
        <p:spPr>
          <a:xfrm>
            <a:off x="236123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A7D74C-1A4F-4713-85A9-CD3BE73B391D}"/>
              </a:ext>
            </a:extLst>
          </p:cNvPr>
          <p:cNvSpPr txBox="1"/>
          <p:nvPr/>
        </p:nvSpPr>
        <p:spPr>
          <a:xfrm>
            <a:off x="236123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50E27B-7B4F-448E-9E68-09EF3AA2C3B6}"/>
              </a:ext>
            </a:extLst>
          </p:cNvPr>
          <p:cNvSpPr txBox="1"/>
          <p:nvPr/>
        </p:nvSpPr>
        <p:spPr>
          <a:xfrm>
            <a:off x="23612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0E9388-30E1-489C-984D-C06210F264BB}"/>
              </a:ext>
            </a:extLst>
          </p:cNvPr>
          <p:cNvSpPr txBox="1"/>
          <p:nvPr/>
        </p:nvSpPr>
        <p:spPr>
          <a:xfrm>
            <a:off x="252168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60E5A7-638E-4D1F-BD71-BD005B669164}"/>
              </a:ext>
            </a:extLst>
          </p:cNvPr>
          <p:cNvSpPr txBox="1"/>
          <p:nvPr/>
        </p:nvSpPr>
        <p:spPr>
          <a:xfrm>
            <a:off x="236123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05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A5A4EAB-CA88-4D16-99B3-2ACE81AE1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73" y="1051663"/>
            <a:ext cx="5297444" cy="292764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572691C-7D4C-4C84-925C-81FDA8570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3511519"/>
            <a:ext cx="8616279" cy="27978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DE9269-CA39-44BF-A753-46032EF577C5}"/>
              </a:ext>
            </a:extLst>
          </p:cNvPr>
          <p:cNvSpPr txBox="1"/>
          <p:nvPr/>
        </p:nvSpPr>
        <p:spPr>
          <a:xfrm>
            <a:off x="7595827" y="1795463"/>
            <a:ext cx="3778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축제명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기간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축제설명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축제종류 등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축제에 관한 정보 제공</a:t>
            </a:r>
            <a:endParaRPr lang="ko-KR" altLang="en-US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80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812186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812186" y="548680"/>
            <a:ext cx="1237270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2227" y="138483"/>
            <a:ext cx="492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활용데이터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- 2.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유동인구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일별 유동인구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거주지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0CA385-DCD2-4C28-915B-58A8C160F176}"/>
              </a:ext>
            </a:extLst>
          </p:cNvPr>
          <p:cNvSpPr/>
          <p:nvPr/>
        </p:nvSpPr>
        <p:spPr>
          <a:xfrm>
            <a:off x="119336" y="132087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D4822DBD-97D3-4C51-BDA1-D2CB2A0D487C}"/>
              </a:ext>
            </a:extLst>
          </p:cNvPr>
          <p:cNvSpPr/>
          <p:nvPr/>
        </p:nvSpPr>
        <p:spPr>
          <a:xfrm rot="5400000">
            <a:off x="831373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B6974F-E6E6-4712-8448-29145C1ED87D}"/>
              </a:ext>
            </a:extLst>
          </p:cNvPr>
          <p:cNvSpPr txBox="1"/>
          <p:nvPr/>
        </p:nvSpPr>
        <p:spPr>
          <a:xfrm>
            <a:off x="236123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A7D74C-1A4F-4713-85A9-CD3BE73B391D}"/>
              </a:ext>
            </a:extLst>
          </p:cNvPr>
          <p:cNvSpPr txBox="1"/>
          <p:nvPr/>
        </p:nvSpPr>
        <p:spPr>
          <a:xfrm>
            <a:off x="236123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50E27B-7B4F-448E-9E68-09EF3AA2C3B6}"/>
              </a:ext>
            </a:extLst>
          </p:cNvPr>
          <p:cNvSpPr txBox="1"/>
          <p:nvPr/>
        </p:nvSpPr>
        <p:spPr>
          <a:xfrm>
            <a:off x="23612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0E9388-30E1-489C-984D-C06210F264BB}"/>
              </a:ext>
            </a:extLst>
          </p:cNvPr>
          <p:cNvSpPr txBox="1"/>
          <p:nvPr/>
        </p:nvSpPr>
        <p:spPr>
          <a:xfrm>
            <a:off x="252168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60E5A7-638E-4D1F-BD71-BD005B669164}"/>
              </a:ext>
            </a:extLst>
          </p:cNvPr>
          <p:cNvSpPr txBox="1"/>
          <p:nvPr/>
        </p:nvSpPr>
        <p:spPr>
          <a:xfrm>
            <a:off x="236123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05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7970B3-3E19-4956-A360-9EB3117F8308}"/>
              </a:ext>
            </a:extLst>
          </p:cNvPr>
          <p:cNvSpPr/>
          <p:nvPr/>
        </p:nvSpPr>
        <p:spPr>
          <a:xfrm>
            <a:off x="1703512" y="1949786"/>
            <a:ext cx="9505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SKT 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일별 거주지별 성별 연령별 </a:t>
            </a:r>
            <a:r>
              <a:rPr lang="ko-KR" altLang="en-US" dirty="0" err="1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유동인구수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SKT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기준일자별 </a:t>
            </a:r>
            <a:r>
              <a:rPr lang="ko-KR" altLang="en-US" dirty="0" err="1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셀별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유입지별 성별 연령대별 </a:t>
            </a:r>
            <a:r>
              <a:rPr lang="ko-KR" altLang="en-US" dirty="0" err="1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유동인구수</a:t>
            </a:r>
            <a:endParaRPr lang="en-US" altLang="ko-KR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b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SKT 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일별 거주지별 시간대별 </a:t>
            </a:r>
            <a:r>
              <a:rPr lang="ko-KR" altLang="en-US" dirty="0" err="1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유동인구수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SKT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기준일자별 </a:t>
            </a:r>
            <a:r>
              <a:rPr lang="ko-KR" altLang="en-US" dirty="0" err="1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셀별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유입지별 </a:t>
            </a:r>
            <a:r>
              <a:rPr lang="ko-KR" altLang="en-US" dirty="0" err="1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시간대코드별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err="1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유동인구수</a:t>
            </a:r>
            <a:endParaRPr lang="ko-KR" altLang="en-US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B50BDA-AA99-40CD-A30D-EF765A1523C0}"/>
              </a:ext>
            </a:extLst>
          </p:cNvPr>
          <p:cNvSpPr/>
          <p:nvPr/>
        </p:nvSpPr>
        <p:spPr>
          <a:xfrm>
            <a:off x="1703512" y="3963587"/>
            <a:ext cx="100811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SKT 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일별 거주지별 성별 연령별 </a:t>
            </a:r>
            <a:r>
              <a:rPr lang="ko-KR" altLang="en-US" dirty="0" err="1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유동인구수</a:t>
            </a:r>
            <a:b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   </a:t>
            </a: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 err="1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년월</a:t>
            </a: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년월일</a:t>
            </a: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블록코드</a:t>
            </a: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X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좌표</a:t>
            </a: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Y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좌표</a:t>
            </a: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유입지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코드</a:t>
            </a: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성별</a:t>
            </a: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(2)/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연령대</a:t>
            </a: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(15)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별 유동인구 </a:t>
            </a: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30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 필드</a:t>
            </a:r>
            <a:endParaRPr lang="en-US" altLang="ko-KR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b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SKT 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일별 거주지별 시간대별 </a:t>
            </a:r>
            <a:r>
              <a:rPr lang="ko-KR" altLang="en-US" dirty="0" err="1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유동인구수</a:t>
            </a:r>
            <a:b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   </a:t>
            </a: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 err="1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년월</a:t>
            </a: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년월일</a:t>
            </a: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블록코드</a:t>
            </a: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X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좌표</a:t>
            </a: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Y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좌표</a:t>
            </a: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유입지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코드</a:t>
            </a: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시간대</a:t>
            </a: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(24)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별 유동인구 </a:t>
            </a:r>
            <a:r>
              <a:rPr lang="en-US" altLang="ko-KR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24</a:t>
            </a:r>
            <a:r>
              <a:rPr lang="ko-KR" altLang="en-US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 필드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9CA8F9-F944-4D62-A622-73A824C2516D}"/>
              </a:ext>
            </a:extLst>
          </p:cNvPr>
          <p:cNvSpPr/>
          <p:nvPr/>
        </p:nvSpPr>
        <p:spPr>
          <a:xfrm>
            <a:off x="1274064" y="1243608"/>
            <a:ext cx="1221536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3E9FC-6264-49A2-87EA-F361090E61E7}"/>
              </a:ext>
            </a:extLst>
          </p:cNvPr>
          <p:cNvSpPr txBox="1"/>
          <p:nvPr/>
        </p:nvSpPr>
        <p:spPr>
          <a:xfrm>
            <a:off x="1415486" y="1297391"/>
            <a:ext cx="10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자료목록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4A2A5B-ACAA-4B35-A843-B49FEE6B4BBF}"/>
              </a:ext>
            </a:extLst>
          </p:cNvPr>
          <p:cNvSpPr/>
          <p:nvPr/>
        </p:nvSpPr>
        <p:spPr>
          <a:xfrm>
            <a:off x="1274064" y="3403848"/>
            <a:ext cx="1221536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AD91C1-ACEE-4AA8-9C58-F3C3A6E0E318}"/>
              </a:ext>
            </a:extLst>
          </p:cNvPr>
          <p:cNvSpPr txBox="1"/>
          <p:nvPr/>
        </p:nvSpPr>
        <p:spPr>
          <a:xfrm>
            <a:off x="1415486" y="3457631"/>
            <a:ext cx="10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필드구성</a:t>
            </a:r>
          </a:p>
        </p:txBody>
      </p:sp>
    </p:spTree>
    <p:extLst>
      <p:ext uri="{BB962C8B-B14F-4D97-AF65-F5344CB8AC3E}">
        <p14:creationId xmlns:p14="http://schemas.microsoft.com/office/powerpoint/2010/main" val="59200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812186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812186" y="548680"/>
            <a:ext cx="1237270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2227" y="138483"/>
            <a:ext cx="341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활용데이터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- 3.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0CA385-DCD2-4C28-915B-58A8C160F176}"/>
              </a:ext>
            </a:extLst>
          </p:cNvPr>
          <p:cNvSpPr/>
          <p:nvPr/>
        </p:nvSpPr>
        <p:spPr>
          <a:xfrm>
            <a:off x="119336" y="132087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D4822DBD-97D3-4C51-BDA1-D2CB2A0D487C}"/>
              </a:ext>
            </a:extLst>
          </p:cNvPr>
          <p:cNvSpPr/>
          <p:nvPr/>
        </p:nvSpPr>
        <p:spPr>
          <a:xfrm rot="5400000">
            <a:off x="831373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B6974F-E6E6-4712-8448-29145C1ED87D}"/>
              </a:ext>
            </a:extLst>
          </p:cNvPr>
          <p:cNvSpPr txBox="1"/>
          <p:nvPr/>
        </p:nvSpPr>
        <p:spPr>
          <a:xfrm>
            <a:off x="236123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A7D74C-1A4F-4713-85A9-CD3BE73B391D}"/>
              </a:ext>
            </a:extLst>
          </p:cNvPr>
          <p:cNvSpPr txBox="1"/>
          <p:nvPr/>
        </p:nvSpPr>
        <p:spPr>
          <a:xfrm>
            <a:off x="236123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50E27B-7B4F-448E-9E68-09EF3AA2C3B6}"/>
              </a:ext>
            </a:extLst>
          </p:cNvPr>
          <p:cNvSpPr txBox="1"/>
          <p:nvPr/>
        </p:nvSpPr>
        <p:spPr>
          <a:xfrm>
            <a:off x="23612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0E9388-30E1-489C-984D-C06210F264BB}"/>
              </a:ext>
            </a:extLst>
          </p:cNvPr>
          <p:cNvSpPr txBox="1"/>
          <p:nvPr/>
        </p:nvSpPr>
        <p:spPr>
          <a:xfrm>
            <a:off x="252168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60E5A7-638E-4D1F-BD71-BD005B669164}"/>
              </a:ext>
            </a:extLst>
          </p:cNvPr>
          <p:cNvSpPr txBox="1"/>
          <p:nvPr/>
        </p:nvSpPr>
        <p:spPr>
          <a:xfrm>
            <a:off x="236123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05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75D30B4-3116-4C4D-AA52-D38857F97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38" y="2323746"/>
            <a:ext cx="3096342" cy="8285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E25D83-8AE7-4DD7-8E9B-A992EBC36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4010699"/>
            <a:ext cx="3456384" cy="6487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EF89C6-3DA0-4126-AB52-494EE14A28BD}"/>
              </a:ext>
            </a:extLst>
          </p:cNvPr>
          <p:cNvSpPr txBox="1"/>
          <p:nvPr/>
        </p:nvSpPr>
        <p:spPr>
          <a:xfrm>
            <a:off x="6240016" y="1700808"/>
            <a:ext cx="4782297" cy="365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Kakao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지도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축제명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검색을 통한 축제 위치 파악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사용자의 현재 위치 파악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 startAt="2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NAVER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검색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축제 관련 블로그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카페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네이버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웹문서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크롤링을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통해 축제 특성 파악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39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812186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812186" y="548680"/>
            <a:ext cx="1237270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2227" y="138483"/>
            <a:ext cx="341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프로그램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0CA385-DCD2-4C28-915B-58A8C160F176}"/>
              </a:ext>
            </a:extLst>
          </p:cNvPr>
          <p:cNvSpPr/>
          <p:nvPr/>
        </p:nvSpPr>
        <p:spPr>
          <a:xfrm>
            <a:off x="119336" y="132087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D4822DBD-97D3-4C51-BDA1-D2CB2A0D487C}"/>
              </a:ext>
            </a:extLst>
          </p:cNvPr>
          <p:cNvSpPr/>
          <p:nvPr/>
        </p:nvSpPr>
        <p:spPr>
          <a:xfrm rot="5400000">
            <a:off x="831373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B6974F-E6E6-4712-8448-29145C1ED87D}"/>
              </a:ext>
            </a:extLst>
          </p:cNvPr>
          <p:cNvSpPr txBox="1"/>
          <p:nvPr/>
        </p:nvSpPr>
        <p:spPr>
          <a:xfrm>
            <a:off x="236123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A7D74C-1A4F-4713-85A9-CD3BE73B391D}"/>
              </a:ext>
            </a:extLst>
          </p:cNvPr>
          <p:cNvSpPr txBox="1"/>
          <p:nvPr/>
        </p:nvSpPr>
        <p:spPr>
          <a:xfrm>
            <a:off x="236123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50E27B-7B4F-448E-9E68-09EF3AA2C3B6}"/>
              </a:ext>
            </a:extLst>
          </p:cNvPr>
          <p:cNvSpPr txBox="1"/>
          <p:nvPr/>
        </p:nvSpPr>
        <p:spPr>
          <a:xfrm>
            <a:off x="23612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0E9388-30E1-489C-984D-C06210F264BB}"/>
              </a:ext>
            </a:extLst>
          </p:cNvPr>
          <p:cNvSpPr txBox="1"/>
          <p:nvPr/>
        </p:nvSpPr>
        <p:spPr>
          <a:xfrm>
            <a:off x="252168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60E5A7-638E-4D1F-BD71-BD005B669164}"/>
              </a:ext>
            </a:extLst>
          </p:cNvPr>
          <p:cNvSpPr txBox="1"/>
          <p:nvPr/>
        </p:nvSpPr>
        <p:spPr>
          <a:xfrm>
            <a:off x="236123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05</a:t>
            </a:r>
          </a:p>
        </p:txBody>
      </p:sp>
      <p:pic>
        <p:nvPicPr>
          <p:cNvPr id="2050" name="Picture 2" descr="r studio에 대한 이미지 검색결과">
            <a:extLst>
              <a:ext uri="{FF2B5EF4-FFF2-40B4-BE49-F238E27FC236}">
                <a16:creationId xmlns:a16="http://schemas.microsoft.com/office/drawing/2014/main" id="{9832F205-05E5-48A4-B382-21768700C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394" y="1383241"/>
            <a:ext cx="3420045" cy="120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 shiny에 대한 이미지 검색결과">
            <a:extLst>
              <a:ext uri="{FF2B5EF4-FFF2-40B4-BE49-F238E27FC236}">
                <a16:creationId xmlns:a16="http://schemas.microsoft.com/office/drawing/2014/main" id="{58425764-0B70-483F-A755-41A49750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3933056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ython에 대한 이미지 검색결과">
            <a:extLst>
              <a:ext uri="{FF2B5EF4-FFF2-40B4-BE49-F238E27FC236}">
                <a16:creationId xmlns:a16="http://schemas.microsoft.com/office/drawing/2014/main" id="{2F306FE4-BA94-4842-843F-B5C219842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383780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ws에 대한 이미지 검색결과">
            <a:extLst>
              <a:ext uri="{FF2B5EF4-FFF2-40B4-BE49-F238E27FC236}">
                <a16:creationId xmlns:a16="http://schemas.microsoft.com/office/drawing/2014/main" id="{AEFC7F5E-5300-44BC-A84E-C0DFC01AE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00" y="1308527"/>
            <a:ext cx="3770783" cy="197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90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7872" y="3005599"/>
            <a:ext cx="4436257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sz="3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레이아웃 및 구현방안</a:t>
            </a:r>
            <a:endParaRPr lang="en-US" altLang="ko-KR" sz="3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54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812186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812186" y="548680"/>
            <a:ext cx="1237270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67FE83-90CF-4A63-B184-8453B53FF2BC}"/>
              </a:ext>
            </a:extLst>
          </p:cNvPr>
          <p:cNvSpPr/>
          <p:nvPr/>
        </p:nvSpPr>
        <p:spPr>
          <a:xfrm>
            <a:off x="119336" y="18137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8E38CDB9-076A-466E-B1D1-1D6A94592790}"/>
              </a:ext>
            </a:extLst>
          </p:cNvPr>
          <p:cNvSpPr/>
          <p:nvPr/>
        </p:nvSpPr>
        <p:spPr>
          <a:xfrm rot="5400000">
            <a:off x="831373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B322DF-2DE2-4BD4-87B2-F9CE4E5E39AC}"/>
              </a:ext>
            </a:extLst>
          </p:cNvPr>
          <p:cNvSpPr txBox="1"/>
          <p:nvPr/>
        </p:nvSpPr>
        <p:spPr>
          <a:xfrm>
            <a:off x="236123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AB5CC3-4D81-4819-B558-3E0543753DBF}"/>
              </a:ext>
            </a:extLst>
          </p:cNvPr>
          <p:cNvSpPr txBox="1"/>
          <p:nvPr/>
        </p:nvSpPr>
        <p:spPr>
          <a:xfrm>
            <a:off x="236123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E1C936-CBB4-4554-A5F4-842757D261E2}"/>
              </a:ext>
            </a:extLst>
          </p:cNvPr>
          <p:cNvSpPr txBox="1"/>
          <p:nvPr/>
        </p:nvSpPr>
        <p:spPr>
          <a:xfrm>
            <a:off x="252168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F55A6B-E4B5-4C42-8DFA-D892D03B9810}"/>
              </a:ext>
            </a:extLst>
          </p:cNvPr>
          <p:cNvSpPr txBox="1"/>
          <p:nvPr/>
        </p:nvSpPr>
        <p:spPr>
          <a:xfrm>
            <a:off x="23612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9AA816-4B2B-4819-817B-A9D1EADA587A}"/>
              </a:ext>
            </a:extLst>
          </p:cNvPr>
          <p:cNvSpPr txBox="1"/>
          <p:nvPr/>
        </p:nvSpPr>
        <p:spPr>
          <a:xfrm>
            <a:off x="236123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FA9C3C-9E4D-46A6-B0E8-945DA29B2E33}"/>
              </a:ext>
            </a:extLst>
          </p:cNvPr>
          <p:cNvSpPr txBox="1"/>
          <p:nvPr/>
        </p:nvSpPr>
        <p:spPr>
          <a:xfrm>
            <a:off x="1172227" y="138483"/>
            <a:ext cx="341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레이아웃 및 구현방안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결과 레이아웃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A5DEAEBA-6AEE-4B01-BE3D-9EA549551260}"/>
              </a:ext>
            </a:extLst>
          </p:cNvPr>
          <p:cNvSpPr/>
          <p:nvPr/>
        </p:nvSpPr>
        <p:spPr>
          <a:xfrm>
            <a:off x="1673750" y="3454810"/>
            <a:ext cx="1606788" cy="897043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유동인구</a:t>
            </a:r>
          </a:p>
        </p:txBody>
      </p:sp>
      <p:sp>
        <p:nvSpPr>
          <p:cNvPr id="26" name="원통형 25">
            <a:extLst>
              <a:ext uri="{FF2B5EF4-FFF2-40B4-BE49-F238E27FC236}">
                <a16:creationId xmlns:a16="http://schemas.microsoft.com/office/drawing/2014/main" id="{69CFDE5C-D0F8-4EEB-A4F9-31B5CB9E2529}"/>
              </a:ext>
            </a:extLst>
          </p:cNvPr>
          <p:cNvSpPr/>
          <p:nvPr/>
        </p:nvSpPr>
        <p:spPr>
          <a:xfrm>
            <a:off x="1673750" y="2158666"/>
            <a:ext cx="1606788" cy="897043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축제 리스트</a:t>
            </a:r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362BF8CA-E64C-400C-9E32-B01E3731AE5E}"/>
              </a:ext>
            </a:extLst>
          </p:cNvPr>
          <p:cNvSpPr/>
          <p:nvPr/>
        </p:nvSpPr>
        <p:spPr>
          <a:xfrm>
            <a:off x="1673750" y="4903936"/>
            <a:ext cx="1606788" cy="897043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</a:t>
            </a:r>
            <a:endParaRPr lang="ko-KR" altLang="en-US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8BB674-290F-4685-981B-D8C3AAB4B021}"/>
              </a:ext>
            </a:extLst>
          </p:cNvPr>
          <p:cNvSpPr/>
          <p:nvPr/>
        </p:nvSpPr>
        <p:spPr>
          <a:xfrm>
            <a:off x="6997509" y="3555137"/>
            <a:ext cx="1727913" cy="4793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 분포 추정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5B69C6-71EA-4A9C-9B53-26221614ADB3}"/>
              </a:ext>
            </a:extLst>
          </p:cNvPr>
          <p:cNvSpPr/>
          <p:nvPr/>
        </p:nvSpPr>
        <p:spPr>
          <a:xfrm>
            <a:off x="4377001" y="2113739"/>
            <a:ext cx="1727913" cy="4793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텍스트 마이닝</a:t>
            </a:r>
            <a:endParaRPr lang="ko-KR" altLang="en-US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7EC505-6AFA-4237-8588-F35B09AD71FE}"/>
              </a:ext>
            </a:extLst>
          </p:cNvPr>
          <p:cNvSpPr/>
          <p:nvPr/>
        </p:nvSpPr>
        <p:spPr>
          <a:xfrm>
            <a:off x="4405223" y="4808636"/>
            <a:ext cx="1727913" cy="4793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지도 </a:t>
            </a:r>
            <a:r>
              <a:rPr lang="ko-KR" altLang="en-US" sz="16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</a:t>
            </a:r>
            <a:endParaRPr lang="ko-KR" altLang="en-US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D78120-285F-47A5-8D6A-40CF73D29F5F}"/>
              </a:ext>
            </a:extLst>
          </p:cNvPr>
          <p:cNvSpPr/>
          <p:nvPr/>
        </p:nvSpPr>
        <p:spPr>
          <a:xfrm>
            <a:off x="4405223" y="5492587"/>
            <a:ext cx="1727913" cy="4793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뉴스 </a:t>
            </a:r>
            <a:r>
              <a:rPr lang="ko-KR" altLang="en-US" sz="16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</a:t>
            </a:r>
            <a:endParaRPr lang="ko-KR" altLang="en-US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49B03A-FC2E-4255-8F42-B4F95181C932}"/>
              </a:ext>
            </a:extLst>
          </p:cNvPr>
          <p:cNvSpPr/>
          <p:nvPr/>
        </p:nvSpPr>
        <p:spPr>
          <a:xfrm>
            <a:off x="4396349" y="3555138"/>
            <a:ext cx="1727913" cy="4793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클러스터링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12098-0053-4B4B-860C-73D71E79DC91}"/>
              </a:ext>
            </a:extLst>
          </p:cNvPr>
          <p:cNvSpPr/>
          <p:nvPr/>
        </p:nvSpPr>
        <p:spPr>
          <a:xfrm>
            <a:off x="6997510" y="2060848"/>
            <a:ext cx="1727913" cy="4793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태그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072366-8AE0-4C93-A2A0-0770E554CDCF}"/>
              </a:ext>
            </a:extLst>
          </p:cNvPr>
          <p:cNvSpPr/>
          <p:nvPr/>
        </p:nvSpPr>
        <p:spPr>
          <a:xfrm>
            <a:off x="6997511" y="5495630"/>
            <a:ext cx="1727913" cy="4793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이미지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DC4631C-DC84-4B2E-B38D-9F57939404F2}"/>
              </a:ext>
            </a:extLst>
          </p:cNvPr>
          <p:cNvGrpSpPr/>
          <p:nvPr/>
        </p:nvGrpSpPr>
        <p:grpSpPr>
          <a:xfrm>
            <a:off x="9840416" y="2132856"/>
            <a:ext cx="1721023" cy="3753365"/>
            <a:chOff x="9131523" y="726167"/>
            <a:chExt cx="2808309" cy="6124618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EB0E77B-ADA6-4582-B7C9-E6625EE0B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31523" y="726167"/>
              <a:ext cx="2808309" cy="3168254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FDBDECC-8F39-426A-9D3B-E38D17DB3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1523" y="3800977"/>
              <a:ext cx="2808307" cy="3049808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0EECC37-A1A6-4291-A149-285BB3F85BDC}"/>
              </a:ext>
            </a:extLst>
          </p:cNvPr>
          <p:cNvSpPr txBox="1"/>
          <p:nvPr/>
        </p:nvSpPr>
        <p:spPr>
          <a:xfrm>
            <a:off x="9840416" y="1103694"/>
            <a:ext cx="1721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최종 결과 예시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D549C88-6518-48BA-927E-89E181AF598B}"/>
              </a:ext>
            </a:extLst>
          </p:cNvPr>
          <p:cNvSpPr/>
          <p:nvPr/>
        </p:nvSpPr>
        <p:spPr>
          <a:xfrm>
            <a:off x="6997510" y="4808635"/>
            <a:ext cx="1727913" cy="4793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지역정보 제공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A6A902-0B44-4F04-AA7D-22FA271F92F7}"/>
              </a:ext>
            </a:extLst>
          </p:cNvPr>
          <p:cNvSpPr txBox="1"/>
          <p:nvPr/>
        </p:nvSpPr>
        <p:spPr>
          <a:xfrm>
            <a:off x="7039273" y="1082763"/>
            <a:ext cx="1721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분석 결과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24F67A-E81C-4A83-85B5-70ECD2401AE9}"/>
              </a:ext>
            </a:extLst>
          </p:cNvPr>
          <p:cNvSpPr txBox="1"/>
          <p:nvPr/>
        </p:nvSpPr>
        <p:spPr>
          <a:xfrm>
            <a:off x="4340837" y="1082763"/>
            <a:ext cx="1721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방법론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C4A29E-5FFC-4EE8-BBAD-5C7B2BB4E0D9}"/>
              </a:ext>
            </a:extLst>
          </p:cNvPr>
          <p:cNvSpPr txBox="1"/>
          <p:nvPr/>
        </p:nvSpPr>
        <p:spPr>
          <a:xfrm>
            <a:off x="1642401" y="1088857"/>
            <a:ext cx="1721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84271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812186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812186" y="548680"/>
            <a:ext cx="1237270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1712DDF-2745-4515-B6BB-DB395E13B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27" y="714231"/>
            <a:ext cx="2808309" cy="31682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9D54CBE-F949-47F5-81CF-7FB838097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27" y="3789041"/>
            <a:ext cx="2808307" cy="304980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A176327-226A-4911-926E-6AA1E2A84E60}"/>
              </a:ext>
            </a:extLst>
          </p:cNvPr>
          <p:cNvSpPr/>
          <p:nvPr/>
        </p:nvSpPr>
        <p:spPr>
          <a:xfrm>
            <a:off x="7896200" y="1457015"/>
            <a:ext cx="2808312" cy="1296136"/>
          </a:xfrm>
          <a:prstGeom prst="ellipse">
            <a:avLst/>
          </a:prstGeom>
          <a:solidFill>
            <a:srgbClr val="CFB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축제 리스트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D1A0536-00FB-4218-9F26-99D88A0208CF}"/>
              </a:ext>
            </a:extLst>
          </p:cNvPr>
          <p:cNvSpPr/>
          <p:nvPr/>
        </p:nvSpPr>
        <p:spPr>
          <a:xfrm>
            <a:off x="7921826" y="3275964"/>
            <a:ext cx="2808312" cy="1296136"/>
          </a:xfrm>
          <a:prstGeom prst="ellipse">
            <a:avLst/>
          </a:prstGeom>
          <a:solidFill>
            <a:srgbClr val="CFB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유동인구 데이터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0B36D10-B54C-4492-B749-EB9C93CDDC7B}"/>
              </a:ext>
            </a:extLst>
          </p:cNvPr>
          <p:cNvSpPr/>
          <p:nvPr/>
        </p:nvSpPr>
        <p:spPr>
          <a:xfrm>
            <a:off x="7896200" y="5157200"/>
            <a:ext cx="2808312" cy="1296136"/>
          </a:xfrm>
          <a:prstGeom prst="ellipse">
            <a:avLst/>
          </a:prstGeom>
          <a:solidFill>
            <a:srgbClr val="CFB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카카오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구글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</a:t>
            </a:r>
            <a:endParaRPr lang="ko-KR" altLang="en-US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67FE83-90CF-4A63-B184-8453B53FF2BC}"/>
              </a:ext>
            </a:extLst>
          </p:cNvPr>
          <p:cNvSpPr/>
          <p:nvPr/>
        </p:nvSpPr>
        <p:spPr>
          <a:xfrm>
            <a:off x="119336" y="18137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8E38CDB9-076A-466E-B1D1-1D6A94592790}"/>
              </a:ext>
            </a:extLst>
          </p:cNvPr>
          <p:cNvSpPr/>
          <p:nvPr/>
        </p:nvSpPr>
        <p:spPr>
          <a:xfrm rot="5400000">
            <a:off x="831373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B322DF-2DE2-4BD4-87B2-F9CE4E5E39AC}"/>
              </a:ext>
            </a:extLst>
          </p:cNvPr>
          <p:cNvSpPr txBox="1"/>
          <p:nvPr/>
        </p:nvSpPr>
        <p:spPr>
          <a:xfrm>
            <a:off x="236123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AB5CC3-4D81-4819-B558-3E0543753DBF}"/>
              </a:ext>
            </a:extLst>
          </p:cNvPr>
          <p:cNvSpPr txBox="1"/>
          <p:nvPr/>
        </p:nvSpPr>
        <p:spPr>
          <a:xfrm>
            <a:off x="236123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E1C936-CBB4-4554-A5F4-842757D261E2}"/>
              </a:ext>
            </a:extLst>
          </p:cNvPr>
          <p:cNvSpPr txBox="1"/>
          <p:nvPr/>
        </p:nvSpPr>
        <p:spPr>
          <a:xfrm>
            <a:off x="252168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F55A6B-E4B5-4C42-8DFA-D892D03B9810}"/>
              </a:ext>
            </a:extLst>
          </p:cNvPr>
          <p:cNvSpPr txBox="1"/>
          <p:nvPr/>
        </p:nvSpPr>
        <p:spPr>
          <a:xfrm>
            <a:off x="23612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9AA816-4B2B-4819-817B-A9D1EADA587A}"/>
              </a:ext>
            </a:extLst>
          </p:cNvPr>
          <p:cNvSpPr txBox="1"/>
          <p:nvPr/>
        </p:nvSpPr>
        <p:spPr>
          <a:xfrm>
            <a:off x="236123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FA9C3C-9E4D-46A6-B0E8-945DA29B2E33}"/>
              </a:ext>
            </a:extLst>
          </p:cNvPr>
          <p:cNvSpPr txBox="1"/>
          <p:nvPr/>
        </p:nvSpPr>
        <p:spPr>
          <a:xfrm>
            <a:off x="1172227" y="138483"/>
            <a:ext cx="341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레이아웃 및 구현방안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결과 레이아웃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7" name="오각형 2">
            <a:extLst>
              <a:ext uri="{FF2B5EF4-FFF2-40B4-BE49-F238E27FC236}">
                <a16:creationId xmlns:a16="http://schemas.microsoft.com/office/drawing/2014/main" id="{C60494B3-585A-493B-A9C0-BA83CC0D5924}"/>
              </a:ext>
            </a:extLst>
          </p:cNvPr>
          <p:cNvSpPr/>
          <p:nvPr/>
        </p:nvSpPr>
        <p:spPr>
          <a:xfrm rot="10800000">
            <a:off x="4749496" y="1786632"/>
            <a:ext cx="2316211" cy="490240"/>
          </a:xfrm>
          <a:prstGeom prst="homePlate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F2D8B-0C1D-4D8E-9156-743AC1EF9F16}"/>
              </a:ext>
            </a:extLst>
          </p:cNvPr>
          <p:cNvSpPr txBox="1"/>
          <p:nvPr/>
        </p:nvSpPr>
        <p:spPr>
          <a:xfrm>
            <a:off x="5027839" y="1856831"/>
            <a:ext cx="195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관련 이미지</a:t>
            </a:r>
          </a:p>
        </p:txBody>
      </p:sp>
      <p:sp>
        <p:nvSpPr>
          <p:cNvPr id="48" name="오각형 2">
            <a:extLst>
              <a:ext uri="{FF2B5EF4-FFF2-40B4-BE49-F238E27FC236}">
                <a16:creationId xmlns:a16="http://schemas.microsoft.com/office/drawing/2014/main" id="{15106A82-524F-4655-9B5C-2FA7E7759795}"/>
              </a:ext>
            </a:extLst>
          </p:cNvPr>
          <p:cNvSpPr/>
          <p:nvPr/>
        </p:nvSpPr>
        <p:spPr>
          <a:xfrm rot="10800000">
            <a:off x="4739804" y="3154783"/>
            <a:ext cx="2316211" cy="490240"/>
          </a:xfrm>
          <a:prstGeom prst="homePlate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85A1CD-E58E-49C4-837C-3D2BAD3E9280}"/>
              </a:ext>
            </a:extLst>
          </p:cNvPr>
          <p:cNvSpPr txBox="1"/>
          <p:nvPr/>
        </p:nvSpPr>
        <p:spPr>
          <a:xfrm>
            <a:off x="5018147" y="3224982"/>
            <a:ext cx="195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2.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정보 및 키워드</a:t>
            </a:r>
          </a:p>
        </p:txBody>
      </p:sp>
      <p:sp>
        <p:nvSpPr>
          <p:cNvPr id="50" name="오각형 2">
            <a:extLst>
              <a:ext uri="{FF2B5EF4-FFF2-40B4-BE49-F238E27FC236}">
                <a16:creationId xmlns:a16="http://schemas.microsoft.com/office/drawing/2014/main" id="{D791ECCA-3DC1-46FF-9ED9-3BF9CE6A7C07}"/>
              </a:ext>
            </a:extLst>
          </p:cNvPr>
          <p:cNvSpPr/>
          <p:nvPr/>
        </p:nvSpPr>
        <p:spPr>
          <a:xfrm rot="10800000">
            <a:off x="4739804" y="4162895"/>
            <a:ext cx="2316211" cy="490240"/>
          </a:xfrm>
          <a:prstGeom prst="homePlate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0FCDA2-B8A6-4430-9C8C-31939AAFFAB7}"/>
              </a:ext>
            </a:extLst>
          </p:cNvPr>
          <p:cNvSpPr txBox="1"/>
          <p:nvPr/>
        </p:nvSpPr>
        <p:spPr>
          <a:xfrm>
            <a:off x="5018147" y="4233094"/>
            <a:ext cx="195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이용자 분석</a:t>
            </a:r>
          </a:p>
        </p:txBody>
      </p:sp>
      <p:sp>
        <p:nvSpPr>
          <p:cNvPr id="52" name="오각형 2">
            <a:extLst>
              <a:ext uri="{FF2B5EF4-FFF2-40B4-BE49-F238E27FC236}">
                <a16:creationId xmlns:a16="http://schemas.microsoft.com/office/drawing/2014/main" id="{B20A6267-935C-47AC-B72F-4DC8C0683A05}"/>
              </a:ext>
            </a:extLst>
          </p:cNvPr>
          <p:cNvSpPr/>
          <p:nvPr/>
        </p:nvSpPr>
        <p:spPr>
          <a:xfrm rot="10800000">
            <a:off x="4727849" y="5603055"/>
            <a:ext cx="2316211" cy="490240"/>
          </a:xfrm>
          <a:prstGeom prst="homePlate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A84113-6B33-44F1-9059-805D9521CE95}"/>
              </a:ext>
            </a:extLst>
          </p:cNvPr>
          <p:cNvSpPr txBox="1"/>
          <p:nvPr/>
        </p:nvSpPr>
        <p:spPr>
          <a:xfrm>
            <a:off x="5006192" y="5673254"/>
            <a:ext cx="195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4.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주변지역 정보</a:t>
            </a:r>
          </a:p>
        </p:txBody>
      </p:sp>
    </p:spTree>
    <p:extLst>
      <p:ext uri="{BB962C8B-B14F-4D97-AF65-F5344CB8AC3E}">
        <p14:creationId xmlns:p14="http://schemas.microsoft.com/office/powerpoint/2010/main" val="425752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812186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812186" y="548680"/>
            <a:ext cx="1237270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67FE83-90CF-4A63-B184-8453B53FF2BC}"/>
              </a:ext>
            </a:extLst>
          </p:cNvPr>
          <p:cNvSpPr/>
          <p:nvPr/>
        </p:nvSpPr>
        <p:spPr>
          <a:xfrm>
            <a:off x="119336" y="18137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8E38CDB9-076A-466E-B1D1-1D6A94592790}"/>
              </a:ext>
            </a:extLst>
          </p:cNvPr>
          <p:cNvSpPr/>
          <p:nvPr/>
        </p:nvSpPr>
        <p:spPr>
          <a:xfrm rot="5400000">
            <a:off x="831373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B322DF-2DE2-4BD4-87B2-F9CE4E5E39AC}"/>
              </a:ext>
            </a:extLst>
          </p:cNvPr>
          <p:cNvSpPr txBox="1"/>
          <p:nvPr/>
        </p:nvSpPr>
        <p:spPr>
          <a:xfrm>
            <a:off x="236123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AB5CC3-4D81-4819-B558-3E0543753DBF}"/>
              </a:ext>
            </a:extLst>
          </p:cNvPr>
          <p:cNvSpPr txBox="1"/>
          <p:nvPr/>
        </p:nvSpPr>
        <p:spPr>
          <a:xfrm>
            <a:off x="236123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E1C936-CBB4-4554-A5F4-842757D261E2}"/>
              </a:ext>
            </a:extLst>
          </p:cNvPr>
          <p:cNvSpPr txBox="1"/>
          <p:nvPr/>
        </p:nvSpPr>
        <p:spPr>
          <a:xfrm>
            <a:off x="252168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F55A6B-E4B5-4C42-8DFA-D892D03B9810}"/>
              </a:ext>
            </a:extLst>
          </p:cNvPr>
          <p:cNvSpPr txBox="1"/>
          <p:nvPr/>
        </p:nvSpPr>
        <p:spPr>
          <a:xfrm>
            <a:off x="23612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9AA816-4B2B-4819-817B-A9D1EADA587A}"/>
              </a:ext>
            </a:extLst>
          </p:cNvPr>
          <p:cNvSpPr txBox="1"/>
          <p:nvPr/>
        </p:nvSpPr>
        <p:spPr>
          <a:xfrm>
            <a:off x="236123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FA9C3C-9E4D-46A6-B0E8-945DA29B2E33}"/>
              </a:ext>
            </a:extLst>
          </p:cNvPr>
          <p:cNvSpPr txBox="1"/>
          <p:nvPr/>
        </p:nvSpPr>
        <p:spPr>
          <a:xfrm>
            <a:off x="1172227" y="138483"/>
            <a:ext cx="341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레이아웃 및 구현방안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구현방안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BD4A15-95C3-4C40-812C-F0E78EC7ED27}"/>
              </a:ext>
            </a:extLst>
          </p:cNvPr>
          <p:cNvSpPr/>
          <p:nvPr/>
        </p:nvSpPr>
        <p:spPr>
          <a:xfrm>
            <a:off x="3181107" y="3175512"/>
            <a:ext cx="3049312" cy="680392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클러스터 분석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80E6B7-8D86-41E8-B64E-0E2BEB6E7D0D}"/>
              </a:ext>
            </a:extLst>
          </p:cNvPr>
          <p:cNvSpPr/>
          <p:nvPr/>
        </p:nvSpPr>
        <p:spPr>
          <a:xfrm>
            <a:off x="3181107" y="4701063"/>
            <a:ext cx="3049312" cy="680381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예측 모델 구축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AD263E-B5D8-4E8D-94B7-E4EFF5056F2F}"/>
              </a:ext>
            </a:extLst>
          </p:cNvPr>
          <p:cNvSpPr/>
          <p:nvPr/>
        </p:nvSpPr>
        <p:spPr>
          <a:xfrm>
            <a:off x="3182438" y="1663349"/>
            <a:ext cx="3049312" cy="680393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텍스트 마이닝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C04D8F-5674-4DB0-9BC0-CBED0F5D6976}"/>
              </a:ext>
            </a:extLst>
          </p:cNvPr>
          <p:cNvSpPr txBox="1"/>
          <p:nvPr/>
        </p:nvSpPr>
        <p:spPr>
          <a:xfrm>
            <a:off x="6744072" y="1816363"/>
            <a:ext cx="26697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키워드 탐색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축제 성향 분류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이용자 분포 예측</a:t>
            </a:r>
          </a:p>
          <a:p>
            <a:pPr algn="ctr"/>
            <a:endParaRPr lang="ko-KR" altLang="en-US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endParaRPr lang="ko-KR" altLang="en-US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2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7872" y="3005599"/>
            <a:ext cx="4436257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4. </a:t>
            </a:r>
            <a:r>
              <a:rPr lang="ko-KR" altLang="en-US" sz="3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진행 일정</a:t>
            </a:r>
            <a:endParaRPr lang="en-US" altLang="ko-KR" sz="3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6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812186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812186" y="548680"/>
            <a:ext cx="1237270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DFA9C3C-9E4D-46A6-B0E8-945DA29B2E33}"/>
              </a:ext>
            </a:extLst>
          </p:cNvPr>
          <p:cNvSpPr txBox="1"/>
          <p:nvPr/>
        </p:nvSpPr>
        <p:spPr>
          <a:xfrm>
            <a:off x="1172227" y="138483"/>
            <a:ext cx="341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진행 일정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- 11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17C11D-B90D-42DB-9158-6422BC0DE9BC}"/>
              </a:ext>
            </a:extLst>
          </p:cNvPr>
          <p:cNvSpPr/>
          <p:nvPr/>
        </p:nvSpPr>
        <p:spPr>
          <a:xfrm>
            <a:off x="119336" y="228427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94BE4D88-44DD-4C0A-A00A-16DCE8247D97}"/>
              </a:ext>
            </a:extLst>
          </p:cNvPr>
          <p:cNvSpPr/>
          <p:nvPr/>
        </p:nvSpPr>
        <p:spPr>
          <a:xfrm rot="5400000">
            <a:off x="831373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8044BF-D4F6-4C2B-BC1E-724E50324CCC}"/>
              </a:ext>
            </a:extLst>
          </p:cNvPr>
          <p:cNvSpPr txBox="1"/>
          <p:nvPr/>
        </p:nvSpPr>
        <p:spPr>
          <a:xfrm>
            <a:off x="236123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218409-65A4-40B9-8659-D18AB85EE581}"/>
              </a:ext>
            </a:extLst>
          </p:cNvPr>
          <p:cNvSpPr txBox="1"/>
          <p:nvPr/>
        </p:nvSpPr>
        <p:spPr>
          <a:xfrm>
            <a:off x="236123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F1540C-11F8-47F2-923F-F480FC7BB71D}"/>
              </a:ext>
            </a:extLst>
          </p:cNvPr>
          <p:cNvSpPr txBox="1"/>
          <p:nvPr/>
        </p:nvSpPr>
        <p:spPr>
          <a:xfrm>
            <a:off x="252168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C79E5-ED42-4697-BAD4-566E2DF19B17}"/>
              </a:ext>
            </a:extLst>
          </p:cNvPr>
          <p:cNvSpPr txBox="1"/>
          <p:nvPr/>
        </p:nvSpPr>
        <p:spPr>
          <a:xfrm>
            <a:off x="23612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22066-E6C8-4C83-AE52-D4842A158857}"/>
              </a:ext>
            </a:extLst>
          </p:cNvPr>
          <p:cNvSpPr txBox="1"/>
          <p:nvPr/>
        </p:nvSpPr>
        <p:spPr>
          <a:xfrm>
            <a:off x="236123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05</a:t>
            </a:r>
          </a:p>
        </p:txBody>
      </p:sp>
      <p:graphicFrame>
        <p:nvGraphicFramePr>
          <p:cNvPr id="24" name="Group 127">
            <a:extLst>
              <a:ext uri="{FF2B5EF4-FFF2-40B4-BE49-F238E27FC236}">
                <a16:creationId xmlns:a16="http://schemas.microsoft.com/office/drawing/2014/main" id="{2B5B3267-45C5-4373-A847-AA7067C0A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296821"/>
              </p:ext>
            </p:extLst>
          </p:nvPr>
        </p:nvGraphicFramePr>
        <p:xfrm>
          <a:off x="2227617" y="1773328"/>
          <a:ext cx="8505826" cy="4608000"/>
        </p:xfrm>
        <a:graphic>
          <a:graphicData uri="http://schemas.openxmlformats.org/drawingml/2006/table">
            <a:tbl>
              <a:tblPr/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3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SUN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TUE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WED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FRI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SAT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100C31-3120-46A2-95FD-8C21162B5C4B}"/>
              </a:ext>
            </a:extLst>
          </p:cNvPr>
          <p:cNvSpPr txBox="1"/>
          <p:nvPr/>
        </p:nvSpPr>
        <p:spPr>
          <a:xfrm>
            <a:off x="2135634" y="784031"/>
            <a:ext cx="46313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PROJECT SCHEDULE 2019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BD79F1E-1D90-4876-B4BD-D4AE9AC47ADD}"/>
              </a:ext>
            </a:extLst>
          </p:cNvPr>
          <p:cNvCxnSpPr/>
          <p:nvPr/>
        </p:nvCxnSpPr>
        <p:spPr>
          <a:xfrm>
            <a:off x="2112528" y="1276472"/>
            <a:ext cx="873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1">
            <a:extLst>
              <a:ext uri="{FF2B5EF4-FFF2-40B4-BE49-F238E27FC236}">
                <a16:creationId xmlns:a16="http://schemas.microsoft.com/office/drawing/2014/main" id="{B060DDD8-F1BB-4AC6-8FD2-139D8A2345F8}"/>
              </a:ext>
            </a:extLst>
          </p:cNvPr>
          <p:cNvSpPr/>
          <p:nvPr/>
        </p:nvSpPr>
        <p:spPr>
          <a:xfrm>
            <a:off x="3441113" y="3397925"/>
            <a:ext cx="4863619" cy="239823"/>
          </a:xfrm>
          <a:prstGeom prst="roundRect">
            <a:avLst>
              <a:gd name="adj" fmla="val 2717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전처리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및 분석 및 추가 자료 수집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4" name="모서리가 둥근 직사각형 16">
            <a:extLst>
              <a:ext uri="{FF2B5EF4-FFF2-40B4-BE49-F238E27FC236}">
                <a16:creationId xmlns:a16="http://schemas.microsoft.com/office/drawing/2014/main" id="{01B77759-001F-4178-9ACF-27A65A94E674}"/>
              </a:ext>
            </a:extLst>
          </p:cNvPr>
          <p:cNvSpPr/>
          <p:nvPr/>
        </p:nvSpPr>
        <p:spPr>
          <a:xfrm>
            <a:off x="5872923" y="4292114"/>
            <a:ext cx="3696000" cy="240000"/>
          </a:xfrm>
          <a:prstGeom prst="roundRect">
            <a:avLst>
              <a:gd name="adj" fmla="val 2717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어플리케이션 구현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6" name="모서리가 둥근 직사각형 11">
            <a:extLst>
              <a:ext uri="{FF2B5EF4-FFF2-40B4-BE49-F238E27FC236}">
                <a16:creationId xmlns:a16="http://schemas.microsoft.com/office/drawing/2014/main" id="{7FBAEE7B-1583-44A8-AD45-DC465BBD076D}"/>
              </a:ext>
            </a:extLst>
          </p:cNvPr>
          <p:cNvSpPr/>
          <p:nvPr/>
        </p:nvSpPr>
        <p:spPr>
          <a:xfrm>
            <a:off x="3441113" y="3991216"/>
            <a:ext cx="6144000" cy="240000"/>
          </a:xfrm>
          <a:prstGeom prst="roundRect">
            <a:avLst>
              <a:gd name="adj" fmla="val 271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시각화 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7" name="모서리가 둥근 직사각형 16">
            <a:extLst>
              <a:ext uri="{FF2B5EF4-FFF2-40B4-BE49-F238E27FC236}">
                <a16:creationId xmlns:a16="http://schemas.microsoft.com/office/drawing/2014/main" id="{A9EBF394-B8A7-4862-9817-4E1584104D53}"/>
              </a:ext>
            </a:extLst>
          </p:cNvPr>
          <p:cNvSpPr/>
          <p:nvPr/>
        </p:nvSpPr>
        <p:spPr>
          <a:xfrm>
            <a:off x="3436795" y="5138017"/>
            <a:ext cx="4863619" cy="239823"/>
          </a:xfrm>
          <a:prstGeom prst="roundRect">
            <a:avLst>
              <a:gd name="adj" fmla="val 2717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어플리케이션 구현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8" name="모서리가 둥근 직사각형 16">
            <a:extLst>
              <a:ext uri="{FF2B5EF4-FFF2-40B4-BE49-F238E27FC236}">
                <a16:creationId xmlns:a16="http://schemas.microsoft.com/office/drawing/2014/main" id="{C38554E3-1212-480B-835F-7F75F31A7044}"/>
              </a:ext>
            </a:extLst>
          </p:cNvPr>
          <p:cNvSpPr/>
          <p:nvPr/>
        </p:nvSpPr>
        <p:spPr>
          <a:xfrm>
            <a:off x="3441113" y="5994174"/>
            <a:ext cx="6168720" cy="253355"/>
          </a:xfrm>
          <a:prstGeom prst="roundRect">
            <a:avLst>
              <a:gd name="adj" fmla="val 2717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피드백 및 수정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9" name="모서리가 둥근 직사각형 1">
            <a:extLst>
              <a:ext uri="{FF2B5EF4-FFF2-40B4-BE49-F238E27FC236}">
                <a16:creationId xmlns:a16="http://schemas.microsoft.com/office/drawing/2014/main" id="{8092F7F0-8107-417F-9184-65980C0673B1}"/>
              </a:ext>
            </a:extLst>
          </p:cNvPr>
          <p:cNvSpPr/>
          <p:nvPr/>
        </p:nvSpPr>
        <p:spPr>
          <a:xfrm>
            <a:off x="4667501" y="2600196"/>
            <a:ext cx="3632912" cy="229553"/>
          </a:xfrm>
          <a:prstGeom prst="roundRect">
            <a:avLst>
              <a:gd name="adj" fmla="val 2717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자료 수집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82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5400" y="1245240"/>
            <a:ext cx="554461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서울시 축제 </a:t>
            </a:r>
            <a:r>
              <a:rPr lang="ko-KR" altLang="en-US" sz="47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대백과란</a:t>
            </a:r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569352" y="6707121"/>
            <a:ext cx="13330706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569352" y="-27384"/>
            <a:ext cx="13330706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CF812-91E8-4485-90D8-438D9C0613EC}"/>
              </a:ext>
            </a:extLst>
          </p:cNvPr>
          <p:cNvSpPr txBox="1"/>
          <p:nvPr/>
        </p:nvSpPr>
        <p:spPr>
          <a:xfrm>
            <a:off x="1487488" y="2708920"/>
            <a:ext cx="99371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Tx/>
              <a:buChar char="-"/>
            </a:pPr>
            <a:r>
              <a:rPr lang="ko-KR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서울시의 축제를 정리하고 분석하여 사용자들이 보다 직관적으로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  <a:p>
            <a:pPr lvl="0"/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</a:t>
            </a:r>
            <a:r>
              <a:rPr lang="ko-KR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울시 축제를 파악하게 해주는 상품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0"/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주변 지역 정보를 함께 전달함으로써 외부 방문자들에게 지역 홍보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계기 마련 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7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812186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812186" y="548680"/>
            <a:ext cx="1237270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DFA9C3C-9E4D-46A6-B0E8-945DA29B2E33}"/>
              </a:ext>
            </a:extLst>
          </p:cNvPr>
          <p:cNvSpPr txBox="1"/>
          <p:nvPr/>
        </p:nvSpPr>
        <p:spPr>
          <a:xfrm>
            <a:off x="1172227" y="138483"/>
            <a:ext cx="341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진행 일정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17C11D-B90D-42DB-9158-6422BC0DE9BC}"/>
              </a:ext>
            </a:extLst>
          </p:cNvPr>
          <p:cNvSpPr/>
          <p:nvPr/>
        </p:nvSpPr>
        <p:spPr>
          <a:xfrm>
            <a:off x="119336" y="228427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94BE4D88-44DD-4C0A-A00A-16DCE8247D97}"/>
              </a:ext>
            </a:extLst>
          </p:cNvPr>
          <p:cNvSpPr/>
          <p:nvPr/>
        </p:nvSpPr>
        <p:spPr>
          <a:xfrm rot="5400000">
            <a:off x="831373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8044BF-D4F6-4C2B-BC1E-724E50324CCC}"/>
              </a:ext>
            </a:extLst>
          </p:cNvPr>
          <p:cNvSpPr txBox="1"/>
          <p:nvPr/>
        </p:nvSpPr>
        <p:spPr>
          <a:xfrm>
            <a:off x="236123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218409-65A4-40B9-8659-D18AB85EE581}"/>
              </a:ext>
            </a:extLst>
          </p:cNvPr>
          <p:cNvSpPr txBox="1"/>
          <p:nvPr/>
        </p:nvSpPr>
        <p:spPr>
          <a:xfrm>
            <a:off x="236123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F1540C-11F8-47F2-923F-F480FC7BB71D}"/>
              </a:ext>
            </a:extLst>
          </p:cNvPr>
          <p:cNvSpPr txBox="1"/>
          <p:nvPr/>
        </p:nvSpPr>
        <p:spPr>
          <a:xfrm>
            <a:off x="252168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C79E5-ED42-4697-BAD4-566E2DF19B17}"/>
              </a:ext>
            </a:extLst>
          </p:cNvPr>
          <p:cNvSpPr txBox="1"/>
          <p:nvPr/>
        </p:nvSpPr>
        <p:spPr>
          <a:xfrm>
            <a:off x="23612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22066-E6C8-4C83-AE52-D4842A158857}"/>
              </a:ext>
            </a:extLst>
          </p:cNvPr>
          <p:cNvSpPr txBox="1"/>
          <p:nvPr/>
        </p:nvSpPr>
        <p:spPr>
          <a:xfrm>
            <a:off x="236123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05</a:t>
            </a:r>
          </a:p>
        </p:txBody>
      </p:sp>
      <p:graphicFrame>
        <p:nvGraphicFramePr>
          <p:cNvPr id="25" name="Group 127">
            <a:extLst>
              <a:ext uri="{FF2B5EF4-FFF2-40B4-BE49-F238E27FC236}">
                <a16:creationId xmlns:a16="http://schemas.microsoft.com/office/drawing/2014/main" id="{A83289B0-DBB5-4E37-99A5-3591999A7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53230"/>
              </p:ext>
            </p:extLst>
          </p:nvPr>
        </p:nvGraphicFramePr>
        <p:xfrm>
          <a:off x="2086659" y="2152148"/>
          <a:ext cx="8712898" cy="3747756"/>
        </p:xfrm>
        <a:graphic>
          <a:graphicData uri="http://schemas.openxmlformats.org/drawingml/2006/table">
            <a:tbl>
              <a:tblPr/>
              <a:tblGrid>
                <a:gridCol w="1735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68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68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49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Week</a:t>
                      </a:r>
                    </a:p>
                  </a:txBody>
                  <a:tcPr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5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</a:t>
                      </a:r>
                      <a:r>
                        <a:rPr kumimoji="0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분석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555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과정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555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어플리케이션 구현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555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마무리 및 발표준비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555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BBA4E1-6AC1-4624-A3AF-38133FB8F458}"/>
              </a:ext>
            </a:extLst>
          </p:cNvPr>
          <p:cNvSpPr txBox="1"/>
          <p:nvPr/>
        </p:nvSpPr>
        <p:spPr>
          <a:xfrm>
            <a:off x="2086659" y="1052736"/>
            <a:ext cx="51521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PROJECT TIMELINE 2019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11-12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654A5D3-3EDC-4510-873E-5CD302412CB3}"/>
              </a:ext>
            </a:extLst>
          </p:cNvPr>
          <p:cNvCxnSpPr/>
          <p:nvPr/>
        </p:nvCxnSpPr>
        <p:spPr>
          <a:xfrm>
            <a:off x="2063552" y="1732472"/>
            <a:ext cx="873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16">
            <a:extLst>
              <a:ext uri="{FF2B5EF4-FFF2-40B4-BE49-F238E27FC236}">
                <a16:creationId xmlns:a16="http://schemas.microsoft.com/office/drawing/2014/main" id="{CDF32E5C-B9F8-4CB7-8941-E5EF6D86B562}"/>
              </a:ext>
            </a:extLst>
          </p:cNvPr>
          <p:cNvSpPr/>
          <p:nvPr/>
        </p:nvSpPr>
        <p:spPr>
          <a:xfrm>
            <a:off x="4895382" y="3418368"/>
            <a:ext cx="1883141" cy="246739"/>
          </a:xfrm>
          <a:prstGeom prst="roundRect">
            <a:avLst>
              <a:gd name="adj" fmla="val 27173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모서리가 둥근 직사각형 21">
            <a:extLst>
              <a:ext uri="{FF2B5EF4-FFF2-40B4-BE49-F238E27FC236}">
                <a16:creationId xmlns:a16="http://schemas.microsoft.com/office/drawing/2014/main" id="{5C5DFC07-781E-4D4B-9402-B801BB3F1F73}"/>
              </a:ext>
            </a:extLst>
          </p:cNvPr>
          <p:cNvSpPr/>
          <p:nvPr/>
        </p:nvSpPr>
        <p:spPr>
          <a:xfrm>
            <a:off x="7871712" y="4694173"/>
            <a:ext cx="1883141" cy="206652"/>
          </a:xfrm>
          <a:prstGeom prst="roundRect">
            <a:avLst>
              <a:gd name="adj" fmla="val 2717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모서리가 둥근 직사각형 22">
            <a:extLst>
              <a:ext uri="{FF2B5EF4-FFF2-40B4-BE49-F238E27FC236}">
                <a16:creationId xmlns:a16="http://schemas.microsoft.com/office/drawing/2014/main" id="{B1AEC5ED-CD6D-461F-81D8-0887216B6E87}"/>
              </a:ext>
            </a:extLst>
          </p:cNvPr>
          <p:cNvSpPr/>
          <p:nvPr/>
        </p:nvSpPr>
        <p:spPr>
          <a:xfrm>
            <a:off x="9832853" y="5380878"/>
            <a:ext cx="943592" cy="24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모서리가 둥근 직사각형 16">
            <a:extLst>
              <a:ext uri="{FF2B5EF4-FFF2-40B4-BE49-F238E27FC236}">
                <a16:creationId xmlns:a16="http://schemas.microsoft.com/office/drawing/2014/main" id="{94BE6608-F953-4EEC-89F2-7F1C7F77931A}"/>
              </a:ext>
            </a:extLst>
          </p:cNvPr>
          <p:cNvSpPr/>
          <p:nvPr/>
        </p:nvSpPr>
        <p:spPr>
          <a:xfrm>
            <a:off x="4895381" y="4053068"/>
            <a:ext cx="2880320" cy="246740"/>
          </a:xfrm>
          <a:prstGeom prst="roundRect">
            <a:avLst>
              <a:gd name="adj" fmla="val 27173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모서리가 둥근 직사각형 16">
            <a:extLst>
              <a:ext uri="{FF2B5EF4-FFF2-40B4-BE49-F238E27FC236}">
                <a16:creationId xmlns:a16="http://schemas.microsoft.com/office/drawing/2014/main" id="{271146A8-2BC3-402E-AB06-C97423FAC36A}"/>
              </a:ext>
            </a:extLst>
          </p:cNvPr>
          <p:cNvSpPr/>
          <p:nvPr/>
        </p:nvSpPr>
        <p:spPr>
          <a:xfrm>
            <a:off x="3793463" y="2751955"/>
            <a:ext cx="1005908" cy="228656"/>
          </a:xfrm>
          <a:prstGeom prst="roundRect">
            <a:avLst>
              <a:gd name="adj" fmla="val 2717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21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7872" y="3005599"/>
            <a:ext cx="4436257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5. </a:t>
            </a:r>
            <a:r>
              <a:rPr lang="ko-KR" altLang="en-US" sz="3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현재 진행 상황</a:t>
            </a:r>
            <a:endParaRPr lang="en-US" altLang="ko-KR" sz="3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62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812186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812186" y="548680"/>
            <a:ext cx="1237270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DFA9C3C-9E4D-46A6-B0E8-945DA29B2E33}"/>
              </a:ext>
            </a:extLst>
          </p:cNvPr>
          <p:cNvSpPr txBox="1"/>
          <p:nvPr/>
        </p:nvSpPr>
        <p:spPr>
          <a:xfrm>
            <a:off x="1172227" y="138483"/>
            <a:ext cx="341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현재 진행 상황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17C11D-B90D-42DB-9158-6422BC0DE9BC}"/>
              </a:ext>
            </a:extLst>
          </p:cNvPr>
          <p:cNvSpPr/>
          <p:nvPr/>
        </p:nvSpPr>
        <p:spPr>
          <a:xfrm>
            <a:off x="105686" y="277511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94BE4D88-44DD-4C0A-A00A-16DCE8247D97}"/>
              </a:ext>
            </a:extLst>
          </p:cNvPr>
          <p:cNvSpPr/>
          <p:nvPr/>
        </p:nvSpPr>
        <p:spPr>
          <a:xfrm rot="5400000">
            <a:off x="821809" y="310024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8044BF-D4F6-4C2B-BC1E-724E50324CCC}"/>
              </a:ext>
            </a:extLst>
          </p:cNvPr>
          <p:cNvSpPr txBox="1"/>
          <p:nvPr/>
        </p:nvSpPr>
        <p:spPr>
          <a:xfrm>
            <a:off x="236123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218409-65A4-40B9-8659-D18AB85EE581}"/>
              </a:ext>
            </a:extLst>
          </p:cNvPr>
          <p:cNvSpPr txBox="1"/>
          <p:nvPr/>
        </p:nvSpPr>
        <p:spPr>
          <a:xfrm>
            <a:off x="236123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F1540C-11F8-47F2-923F-F480FC7BB71D}"/>
              </a:ext>
            </a:extLst>
          </p:cNvPr>
          <p:cNvSpPr txBox="1"/>
          <p:nvPr/>
        </p:nvSpPr>
        <p:spPr>
          <a:xfrm>
            <a:off x="252168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C79E5-ED42-4697-BAD4-566E2DF19B17}"/>
              </a:ext>
            </a:extLst>
          </p:cNvPr>
          <p:cNvSpPr txBox="1"/>
          <p:nvPr/>
        </p:nvSpPr>
        <p:spPr>
          <a:xfrm>
            <a:off x="23612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22066-E6C8-4C83-AE52-D4842A158857}"/>
              </a:ext>
            </a:extLst>
          </p:cNvPr>
          <p:cNvSpPr txBox="1"/>
          <p:nvPr/>
        </p:nvSpPr>
        <p:spPr>
          <a:xfrm>
            <a:off x="236123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05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2F48AEC-6658-4287-8F33-2773A34B7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59"/>
          <a:stretch/>
        </p:blipFill>
        <p:spPr>
          <a:xfrm>
            <a:off x="2008351" y="1366009"/>
            <a:ext cx="8550737" cy="20643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FD7B52-95B2-4ACE-ACD7-FB59E315F0A1}"/>
              </a:ext>
            </a:extLst>
          </p:cNvPr>
          <p:cNvSpPr txBox="1"/>
          <p:nvPr/>
        </p:nvSpPr>
        <p:spPr>
          <a:xfrm>
            <a:off x="1196892" y="817411"/>
            <a:ext cx="410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축제 별 키워드 이항변수화</a:t>
            </a:r>
            <a:endParaRPr lang="en-US" altLang="ko-KR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0534D5-896F-4253-85A6-1B5B1415BB4E}"/>
              </a:ext>
            </a:extLst>
          </p:cNvPr>
          <p:cNvSpPr txBox="1"/>
          <p:nvPr/>
        </p:nvSpPr>
        <p:spPr>
          <a:xfrm>
            <a:off x="1172227" y="3832759"/>
            <a:ext cx="410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축제 장소 </a:t>
            </a:r>
            <a:r>
              <a:rPr lang="ko-KR" altLang="en-US" sz="24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B995067-F04C-4A79-ACB5-BD6F71B03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4368996"/>
            <a:ext cx="8657372" cy="19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812186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812186" y="548680"/>
            <a:ext cx="1237270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DFA9C3C-9E4D-46A6-B0E8-945DA29B2E33}"/>
              </a:ext>
            </a:extLst>
          </p:cNvPr>
          <p:cNvSpPr txBox="1"/>
          <p:nvPr/>
        </p:nvSpPr>
        <p:spPr>
          <a:xfrm>
            <a:off x="1172227" y="138483"/>
            <a:ext cx="341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현재 진행 상황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4" name="그림 23">
            <a:hlinkClick r:id="rId2"/>
            <a:extLst>
              <a:ext uri="{FF2B5EF4-FFF2-40B4-BE49-F238E27FC236}">
                <a16:creationId xmlns:a16="http://schemas.microsoft.com/office/drawing/2014/main" id="{6FC5C088-54AA-4894-A68C-8151956511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24"/>
          <a:stretch/>
        </p:blipFill>
        <p:spPr>
          <a:xfrm>
            <a:off x="1775520" y="1124745"/>
            <a:ext cx="9048328" cy="4752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1A83ED-EDEC-4783-A989-493EB928265D}"/>
              </a:ext>
            </a:extLst>
          </p:cNvPr>
          <p:cNvSpPr/>
          <p:nvPr/>
        </p:nvSpPr>
        <p:spPr>
          <a:xfrm>
            <a:off x="105686" y="277511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각 삼각형 31">
            <a:extLst>
              <a:ext uri="{FF2B5EF4-FFF2-40B4-BE49-F238E27FC236}">
                <a16:creationId xmlns:a16="http://schemas.microsoft.com/office/drawing/2014/main" id="{9DFF3C51-53EF-435F-8FB2-B6EE48DDAC22}"/>
              </a:ext>
            </a:extLst>
          </p:cNvPr>
          <p:cNvSpPr/>
          <p:nvPr/>
        </p:nvSpPr>
        <p:spPr>
          <a:xfrm rot="5400000">
            <a:off x="821809" y="310024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ED0E3E-4C63-46AA-85CD-65C35D05994C}"/>
              </a:ext>
            </a:extLst>
          </p:cNvPr>
          <p:cNvSpPr txBox="1"/>
          <p:nvPr/>
        </p:nvSpPr>
        <p:spPr>
          <a:xfrm>
            <a:off x="236123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7E47D3-65C1-41D0-B97B-8B19E74982F8}"/>
              </a:ext>
            </a:extLst>
          </p:cNvPr>
          <p:cNvSpPr txBox="1"/>
          <p:nvPr/>
        </p:nvSpPr>
        <p:spPr>
          <a:xfrm>
            <a:off x="236123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985FE6-C155-4959-9F72-2212762C2084}"/>
              </a:ext>
            </a:extLst>
          </p:cNvPr>
          <p:cNvSpPr txBox="1"/>
          <p:nvPr/>
        </p:nvSpPr>
        <p:spPr>
          <a:xfrm>
            <a:off x="252168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780BF7-708F-491A-8D5A-AFC7AAC2B82F}"/>
              </a:ext>
            </a:extLst>
          </p:cNvPr>
          <p:cNvSpPr txBox="1"/>
          <p:nvPr/>
        </p:nvSpPr>
        <p:spPr>
          <a:xfrm>
            <a:off x="23612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CBD1E-10FC-4FF9-8A08-9C5D4F100648}"/>
              </a:ext>
            </a:extLst>
          </p:cNvPr>
          <p:cNvSpPr txBox="1"/>
          <p:nvPr/>
        </p:nvSpPr>
        <p:spPr>
          <a:xfrm>
            <a:off x="236123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40720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7872" y="3005599"/>
            <a:ext cx="4436257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3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감사합니다</a:t>
            </a:r>
            <a:endParaRPr lang="en-US" altLang="ko-KR" sz="3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12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5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개요</a:t>
            </a:r>
            <a:endParaRPr lang="en-US" altLang="ko-KR" sz="47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583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64502" y="2060848"/>
            <a:ext cx="5704708" cy="279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문제정의 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활용데이터 및 프로그램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레이아웃 및 구현방안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진행 일정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현재 진행상황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569352" y="6697496"/>
            <a:ext cx="13330706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569352" y="-27384"/>
            <a:ext cx="13330706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70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8717" y="3005599"/>
            <a:ext cx="2754566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sz="3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문제 정의</a:t>
            </a:r>
            <a:endParaRPr lang="en-US" altLang="ko-KR" sz="3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812186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812186" y="548680"/>
            <a:ext cx="1237270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2227" y="138483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문제 정의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9336" y="8867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831373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2168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6123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6123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612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749B81-3659-4E64-A81F-F0DCCBEF0722}"/>
              </a:ext>
            </a:extLst>
          </p:cNvPr>
          <p:cNvSpPr txBox="1"/>
          <p:nvPr/>
        </p:nvSpPr>
        <p:spPr>
          <a:xfrm>
            <a:off x="1199456" y="980728"/>
            <a:ext cx="4165751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기존의 축제 추천 앱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사이트의 문제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DA3C527-68D8-45CE-B1CE-752C152676E9}"/>
              </a:ext>
            </a:extLst>
          </p:cNvPr>
          <p:cNvGrpSpPr/>
          <p:nvPr/>
        </p:nvGrpSpPr>
        <p:grpSpPr>
          <a:xfrm>
            <a:off x="1379368" y="1700808"/>
            <a:ext cx="5870078" cy="4583148"/>
            <a:chOff x="1276257" y="1829141"/>
            <a:chExt cx="6472933" cy="473519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DA500035-BAF3-4DF5-B579-50AA96F0622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76257" y="1829141"/>
              <a:ext cx="2160000" cy="470916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BFBA74F-0171-4A13-9B8B-E3C7A6A3973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429193" y="1829141"/>
              <a:ext cx="2160000" cy="4731385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5BBC01F-71DE-4710-A9B4-94B5A48C759B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589193" y="1829141"/>
              <a:ext cx="2159997" cy="473519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C3D1229-F0AA-430B-86C0-AE605D07411E}"/>
              </a:ext>
            </a:extLst>
          </p:cNvPr>
          <p:cNvSpPr txBox="1"/>
          <p:nvPr/>
        </p:nvSpPr>
        <p:spPr>
          <a:xfrm>
            <a:off x="7652948" y="2924835"/>
            <a:ext cx="43477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전국 대상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큼직큼직한 축제만 보여줌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ko-KR" sz="2000" dirty="0">
                <a:solidFill>
                  <a:schemeClr val="accent2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 집중</a:t>
            </a:r>
            <a:endParaRPr lang="en-US" altLang="ko-KR" sz="2000" dirty="0">
              <a:solidFill>
                <a:schemeClr val="accent2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0"/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0"/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0"/>
            <a:r>
              <a:rPr lang="ko-KR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기타 분석없이 관련 정보만을 제공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0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" panose="05000000000000000000" pitchFamily="2" charset="2"/>
              </a:rPr>
              <a:t>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정보 </a:t>
            </a:r>
            <a:r>
              <a:rPr lang="en-US" altLang="ko-KR" sz="2000" dirty="0">
                <a:solidFill>
                  <a:schemeClr val="accent2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+ </a:t>
            </a:r>
            <a:r>
              <a:rPr lang="ko-KR" altLang="en-US" sz="2000" dirty="0">
                <a:solidFill>
                  <a:schemeClr val="accent2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</a:t>
            </a:r>
            <a:r>
              <a:rPr lang="ko-KR" altLang="ko-KR" sz="2000" dirty="0">
                <a:solidFill>
                  <a:schemeClr val="accent2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이터 분석 제공</a:t>
            </a:r>
            <a:endParaRPr lang="ko-KR" altLang="ko-KR" dirty="0">
              <a:solidFill>
                <a:schemeClr val="accent2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F62A2F-AE72-4B99-95A9-9D9078ED948F}"/>
              </a:ext>
            </a:extLst>
          </p:cNvPr>
          <p:cNvSpPr/>
          <p:nvPr/>
        </p:nvSpPr>
        <p:spPr>
          <a:xfrm>
            <a:off x="7680176" y="2420888"/>
            <a:ext cx="917758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6F42F-5F30-4670-8E9E-C9A950B16842}"/>
              </a:ext>
            </a:extLst>
          </p:cNvPr>
          <p:cNvSpPr txBox="1"/>
          <p:nvPr/>
        </p:nvSpPr>
        <p:spPr>
          <a:xfrm>
            <a:off x="7752184" y="2474671"/>
            <a:ext cx="10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문제점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A79F6A-3A40-4A34-8750-60D2C80C8CFB}"/>
              </a:ext>
            </a:extLst>
          </p:cNvPr>
          <p:cNvSpPr/>
          <p:nvPr/>
        </p:nvSpPr>
        <p:spPr>
          <a:xfrm>
            <a:off x="3331791" y="4077072"/>
            <a:ext cx="1958826" cy="18002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23059-44BC-4EE7-873D-702C606B64E1}"/>
              </a:ext>
            </a:extLst>
          </p:cNvPr>
          <p:cNvSpPr txBox="1"/>
          <p:nvPr/>
        </p:nvSpPr>
        <p:spPr>
          <a:xfrm>
            <a:off x="4943874" y="6309320"/>
            <a:ext cx="23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모두의 축제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CC246E-8D28-4C46-8654-0A8F337F9C98}"/>
              </a:ext>
            </a:extLst>
          </p:cNvPr>
          <p:cNvSpPr txBox="1"/>
          <p:nvPr/>
        </p:nvSpPr>
        <p:spPr>
          <a:xfrm>
            <a:off x="236123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812186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812186" y="548680"/>
            <a:ext cx="1237270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2227" y="138483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문제 정의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9336" y="8867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831373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2168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6123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6123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612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AFBE60-D81D-47CD-B370-378C220294A3}"/>
              </a:ext>
            </a:extLst>
          </p:cNvPr>
          <p:cNvSpPr txBox="1"/>
          <p:nvPr/>
        </p:nvSpPr>
        <p:spPr>
          <a:xfrm>
            <a:off x="1199456" y="980728"/>
            <a:ext cx="4165751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기존의 축제 추천 앱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사이트의 문제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CC8085A-D665-4E51-A320-67682FF6CF90}"/>
              </a:ext>
            </a:extLst>
          </p:cNvPr>
          <p:cNvGrpSpPr/>
          <p:nvPr/>
        </p:nvGrpSpPr>
        <p:grpSpPr>
          <a:xfrm>
            <a:off x="1385351" y="1694172"/>
            <a:ext cx="5790763" cy="4399123"/>
            <a:chOff x="1385351" y="1694172"/>
            <a:chExt cx="5790763" cy="4399123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EDC4E95-74F7-4A15-AFE4-C24580A9B1B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85351" y="1694172"/>
              <a:ext cx="1849895" cy="439912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84BAB45-0887-48C4-B125-9D7E3572D0A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235246" y="1694172"/>
              <a:ext cx="1998505" cy="4399122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E70A3D3-054B-4E39-9F88-AA846DE08CF3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233751" y="1694172"/>
              <a:ext cx="1942363" cy="4399123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5248FDE-449E-4859-A685-C1081CD0A43C}"/>
              </a:ext>
            </a:extLst>
          </p:cNvPr>
          <p:cNvSpPr txBox="1"/>
          <p:nvPr/>
        </p:nvSpPr>
        <p:spPr>
          <a:xfrm>
            <a:off x="7652948" y="2250738"/>
            <a:ext cx="4347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0"/>
            <a:r>
              <a:rPr lang="ko-KR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 기준으로 주변지역 축제 전달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0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벤치마킹</a:t>
            </a:r>
          </a:p>
          <a:p>
            <a:pPr lvl="0"/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0"/>
            <a:r>
              <a:rPr lang="ko-KR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로그인 정보를 토대로 맞춤축제 제공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lvl="0" indent="-285750">
              <a:buFont typeface="Wingdings" panose="05000000000000000000" pitchFamily="2" charset="2"/>
              <a:buChar char="è"/>
            </a:pPr>
            <a:r>
              <a:rPr lang="ko-KR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벤치마킹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014446-48C6-46B5-B2A8-89CB3093BD4C}"/>
              </a:ext>
            </a:extLst>
          </p:cNvPr>
          <p:cNvSpPr/>
          <p:nvPr/>
        </p:nvSpPr>
        <p:spPr>
          <a:xfrm>
            <a:off x="7637939" y="1962815"/>
            <a:ext cx="834325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77EA78-C6F1-4C06-B1A3-599163CA3572}"/>
              </a:ext>
            </a:extLst>
          </p:cNvPr>
          <p:cNvSpPr txBox="1"/>
          <p:nvPr/>
        </p:nvSpPr>
        <p:spPr>
          <a:xfrm>
            <a:off x="7752184" y="2016598"/>
            <a:ext cx="10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DEF4FE-32F8-4068-B229-D6C656671AE9}"/>
              </a:ext>
            </a:extLst>
          </p:cNvPr>
          <p:cNvSpPr/>
          <p:nvPr/>
        </p:nvSpPr>
        <p:spPr>
          <a:xfrm>
            <a:off x="7637939" y="4931876"/>
            <a:ext cx="362150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너무 기계적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이고 </a:t>
            </a:r>
            <a:r>
              <a:rPr lang="ko-KR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피상적인 정보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제공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0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ko-KR" sz="2000" dirty="0">
                <a:solidFill>
                  <a:schemeClr val="accent2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축제에 대한 직관적인 설명 제공</a:t>
            </a:r>
            <a:endParaRPr lang="ko-KR" altLang="ko-KR" dirty="0">
              <a:solidFill>
                <a:schemeClr val="accent2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468CE7-34CD-4A01-8EF2-1EAE15A1738A}"/>
              </a:ext>
            </a:extLst>
          </p:cNvPr>
          <p:cNvSpPr/>
          <p:nvPr/>
        </p:nvSpPr>
        <p:spPr>
          <a:xfrm>
            <a:off x="7684934" y="4355812"/>
            <a:ext cx="834325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4BD933-74FF-4850-8A3D-9300046C1C69}"/>
              </a:ext>
            </a:extLst>
          </p:cNvPr>
          <p:cNvSpPr txBox="1"/>
          <p:nvPr/>
        </p:nvSpPr>
        <p:spPr>
          <a:xfrm>
            <a:off x="7799179" y="4409595"/>
            <a:ext cx="10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단점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C60D1B-CC14-4069-B5C2-F4C190C4F28D}"/>
              </a:ext>
            </a:extLst>
          </p:cNvPr>
          <p:cNvSpPr txBox="1"/>
          <p:nvPr/>
        </p:nvSpPr>
        <p:spPr>
          <a:xfrm>
            <a:off x="4871860" y="6124654"/>
            <a:ext cx="23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축제인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15E36E-D876-4662-B962-CDE76C89923C}"/>
              </a:ext>
            </a:extLst>
          </p:cNvPr>
          <p:cNvSpPr txBox="1"/>
          <p:nvPr/>
        </p:nvSpPr>
        <p:spPr>
          <a:xfrm>
            <a:off x="236123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14507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812186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812186" y="548680"/>
            <a:ext cx="1237270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2227" y="138483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문제 정의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9336" y="8867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831373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2168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6123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6123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612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248FDE-449E-4859-A685-C1081CD0A43C}"/>
              </a:ext>
            </a:extLst>
          </p:cNvPr>
          <p:cNvSpPr txBox="1"/>
          <p:nvPr/>
        </p:nvSpPr>
        <p:spPr>
          <a:xfrm>
            <a:off x="3359696" y="2564904"/>
            <a:ext cx="5976661" cy="222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더 직관적인 축제 정보 및 키워드</a:t>
            </a:r>
            <a:endParaRPr lang="en-US" altLang="ko-KR" sz="3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lvl="0" indent="-342900" algn="ctr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이용자 분포 분석</a:t>
            </a:r>
            <a:endParaRPr lang="en-US" altLang="ko-KR" sz="3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lvl="0" indent="-342900" algn="ctr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축제 주변지역 정보</a:t>
            </a:r>
            <a:endParaRPr lang="en-US" altLang="ko-KR" sz="3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887417-95B4-4EF1-A4BC-5DEF22D896E5}"/>
              </a:ext>
            </a:extLst>
          </p:cNvPr>
          <p:cNvSpPr txBox="1"/>
          <p:nvPr/>
        </p:nvSpPr>
        <p:spPr>
          <a:xfrm>
            <a:off x="1601734" y="1102241"/>
            <a:ext cx="554461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그래서</a:t>
            </a:r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8E0239-88A6-4B1F-BE09-88815F31B43E}"/>
              </a:ext>
            </a:extLst>
          </p:cNvPr>
          <p:cNvSpPr txBox="1"/>
          <p:nvPr/>
        </p:nvSpPr>
        <p:spPr>
          <a:xfrm>
            <a:off x="236123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29095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2065" y="3005599"/>
            <a:ext cx="5367871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2. </a:t>
            </a:r>
            <a:r>
              <a:rPr lang="ko-KR" altLang="en-US" sz="3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활용데이터 및 프로그램</a:t>
            </a:r>
            <a:endParaRPr lang="en-US" altLang="ko-KR" sz="3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66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812186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812186" y="548680"/>
            <a:ext cx="1237270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2227" y="138483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활용데이터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749B81-3659-4E64-A81F-F0DCCBEF0722}"/>
              </a:ext>
            </a:extLst>
          </p:cNvPr>
          <p:cNvSpPr txBox="1"/>
          <p:nvPr/>
        </p:nvSpPr>
        <p:spPr>
          <a:xfrm>
            <a:off x="1775520" y="1609689"/>
            <a:ext cx="6622610" cy="397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2015/2016/2019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서울시 축제 리스트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문화체육관광부 제공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2. 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유동인구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일별 유동인구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거주지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서울시 빅데이터 캠퍼스 제공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2015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8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~ 2016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일단위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naver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kakao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API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활용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0CA385-DCD2-4C28-915B-58A8C160F176}"/>
              </a:ext>
            </a:extLst>
          </p:cNvPr>
          <p:cNvSpPr/>
          <p:nvPr/>
        </p:nvSpPr>
        <p:spPr>
          <a:xfrm>
            <a:off x="119336" y="132087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D4822DBD-97D3-4C51-BDA1-D2CB2A0D487C}"/>
              </a:ext>
            </a:extLst>
          </p:cNvPr>
          <p:cNvSpPr/>
          <p:nvPr/>
        </p:nvSpPr>
        <p:spPr>
          <a:xfrm rot="5400000">
            <a:off x="831373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B6974F-E6E6-4712-8448-29145C1ED87D}"/>
              </a:ext>
            </a:extLst>
          </p:cNvPr>
          <p:cNvSpPr txBox="1"/>
          <p:nvPr/>
        </p:nvSpPr>
        <p:spPr>
          <a:xfrm>
            <a:off x="236123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A7D74C-1A4F-4713-85A9-CD3BE73B391D}"/>
              </a:ext>
            </a:extLst>
          </p:cNvPr>
          <p:cNvSpPr txBox="1"/>
          <p:nvPr/>
        </p:nvSpPr>
        <p:spPr>
          <a:xfrm>
            <a:off x="236123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50E27B-7B4F-448E-9E68-09EF3AA2C3B6}"/>
              </a:ext>
            </a:extLst>
          </p:cNvPr>
          <p:cNvSpPr txBox="1"/>
          <p:nvPr/>
        </p:nvSpPr>
        <p:spPr>
          <a:xfrm>
            <a:off x="236123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0E9388-30E1-489C-984D-C06210F264BB}"/>
              </a:ext>
            </a:extLst>
          </p:cNvPr>
          <p:cNvSpPr txBox="1"/>
          <p:nvPr/>
        </p:nvSpPr>
        <p:spPr>
          <a:xfrm>
            <a:off x="252168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60E5A7-638E-4D1F-BD71-BD005B669164}"/>
              </a:ext>
            </a:extLst>
          </p:cNvPr>
          <p:cNvSpPr txBox="1"/>
          <p:nvPr/>
        </p:nvSpPr>
        <p:spPr>
          <a:xfrm>
            <a:off x="236123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78938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595</Words>
  <Application>Microsoft Office PowerPoint</Application>
  <PresentationFormat>와이드스크린</PresentationFormat>
  <Paragraphs>269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Arial</vt:lpstr>
      <vt:lpstr>Wingdings</vt:lpstr>
      <vt:lpstr>경기천년제목 Medium</vt:lpstr>
      <vt:lpstr>경기천년제목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MIN JI JUNG</cp:lastModifiedBy>
  <cp:revision>96</cp:revision>
  <dcterms:created xsi:type="dcterms:W3CDTF">2013-09-05T09:43:46Z</dcterms:created>
  <dcterms:modified xsi:type="dcterms:W3CDTF">2019-10-25T08:56:31Z</dcterms:modified>
</cp:coreProperties>
</file>