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64" r:id="rId16"/>
    <p:sldId id="272" r:id="rId17"/>
    <p:sldId id="273" r:id="rId18"/>
    <p:sldId id="275" r:id="rId19"/>
    <p:sldId id="274" r:id="rId20"/>
    <p:sldId id="278" r:id="rId21"/>
    <p:sldId id="279" r:id="rId22"/>
    <p:sldId id="276" r:id="rId23"/>
    <p:sldId id="277" r:id="rId24"/>
    <p:sldId id="280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0A74E-21AA-4926-9144-449629FDB157}" v="110" dt="2024-06-24T11:32:40.57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1D4B1-01AA-431C-A47C-0647F6CF4A7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C09A00-3078-4115-BB5A-7B212B783D82}">
      <dgm:prSet/>
      <dgm:spPr/>
      <dgm:t>
        <a:bodyPr/>
        <a:lstStyle/>
        <a:p>
          <a:r>
            <a:rPr lang="en-GB"/>
            <a:t>Run a predictive model</a:t>
          </a:r>
          <a:endParaRPr lang="en-US"/>
        </a:p>
      </dgm:t>
    </dgm:pt>
    <dgm:pt modelId="{1E081942-314B-4E9C-B46A-B128BB046E1E}" type="parTrans" cxnId="{9F20BEDE-7429-4F04-8091-731183B8F6C4}">
      <dgm:prSet/>
      <dgm:spPr/>
      <dgm:t>
        <a:bodyPr/>
        <a:lstStyle/>
        <a:p>
          <a:endParaRPr lang="en-US"/>
        </a:p>
      </dgm:t>
    </dgm:pt>
    <dgm:pt modelId="{01EBE2E8-A9D6-4346-8D8C-99A70258359B}" type="sibTrans" cxnId="{9F20BEDE-7429-4F04-8091-731183B8F6C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3F7E7FA-FDC2-4D1A-B141-D8F494CFBA3F}">
      <dgm:prSet/>
      <dgm:spPr/>
      <dgm:t>
        <a:bodyPr/>
        <a:lstStyle/>
        <a:p>
          <a:r>
            <a:rPr lang="en-GB"/>
            <a:t>Create an interaction diagram from the interaction matrix</a:t>
          </a:r>
          <a:endParaRPr lang="en-US"/>
        </a:p>
      </dgm:t>
    </dgm:pt>
    <dgm:pt modelId="{A859C2DB-6FB9-4E7F-B516-964B9C73131E}" type="parTrans" cxnId="{9EE58A1A-5C0D-4695-A4AD-BF78D31920C1}">
      <dgm:prSet/>
      <dgm:spPr/>
      <dgm:t>
        <a:bodyPr/>
        <a:lstStyle/>
        <a:p>
          <a:endParaRPr lang="en-US"/>
        </a:p>
      </dgm:t>
    </dgm:pt>
    <dgm:pt modelId="{E71673C2-101B-4763-B59D-51ED8DBE42CE}" type="sibTrans" cxnId="{9EE58A1A-5C0D-4695-A4AD-BF78D31920C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88C20E5-0D89-414F-B92F-5A561B926F90}">
      <dgm:prSet/>
      <dgm:spPr/>
      <dgm:t>
        <a:bodyPr/>
        <a:lstStyle/>
        <a:p>
          <a:r>
            <a:rPr lang="en-GB"/>
            <a:t>Perform sensitivity analysis on the interaction matrix to guide areas in need of most input from literature / data collection</a:t>
          </a:r>
          <a:endParaRPr lang="en-US"/>
        </a:p>
      </dgm:t>
    </dgm:pt>
    <dgm:pt modelId="{5483CC99-F394-41A7-94A0-67704B59A511}" type="parTrans" cxnId="{BDAF4F1F-0305-44DC-83F8-1700DB3F30D2}">
      <dgm:prSet/>
      <dgm:spPr/>
      <dgm:t>
        <a:bodyPr/>
        <a:lstStyle/>
        <a:p>
          <a:endParaRPr lang="en-US"/>
        </a:p>
      </dgm:t>
    </dgm:pt>
    <dgm:pt modelId="{AFB261FA-D826-4A12-9954-B80FF33AB1D4}" type="sibTrans" cxnId="{BDAF4F1F-0305-44DC-83F8-1700DB3F30D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294B60D-1E2B-4F58-833A-227306821DB3}">
      <dgm:prSet/>
      <dgm:spPr/>
      <dgm:t>
        <a:bodyPr/>
        <a:lstStyle/>
        <a:p>
          <a:r>
            <a:rPr lang="en-GB"/>
            <a:t>Visualise information flow through the matrix</a:t>
          </a:r>
          <a:endParaRPr lang="en-US"/>
        </a:p>
      </dgm:t>
    </dgm:pt>
    <dgm:pt modelId="{AE4B3970-A359-44CA-977A-11CBDFC93251}" type="parTrans" cxnId="{9AC04292-C604-491D-84F2-86ABB07687E9}">
      <dgm:prSet/>
      <dgm:spPr/>
      <dgm:t>
        <a:bodyPr/>
        <a:lstStyle/>
        <a:p>
          <a:endParaRPr lang="en-US"/>
        </a:p>
      </dgm:t>
    </dgm:pt>
    <dgm:pt modelId="{0EEAB12A-52D2-472A-A619-D7387D37B3FD}" type="sibTrans" cxnId="{9AC04292-C604-491D-84F2-86ABB07687E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3CA977D-84C6-495F-8F6C-456E2F2B33ED}" type="pres">
      <dgm:prSet presAssocID="{C621D4B1-01AA-431C-A47C-0647F6CF4A74}" presName="Name0" presStyleCnt="0">
        <dgm:presLayoutVars>
          <dgm:animLvl val="lvl"/>
          <dgm:resizeHandles val="exact"/>
        </dgm:presLayoutVars>
      </dgm:prSet>
      <dgm:spPr/>
    </dgm:pt>
    <dgm:pt modelId="{9D665C47-9006-4BBF-A74E-7F85462D9DB0}" type="pres">
      <dgm:prSet presAssocID="{37C09A00-3078-4115-BB5A-7B212B783D82}" presName="compositeNode" presStyleCnt="0">
        <dgm:presLayoutVars>
          <dgm:bulletEnabled val="1"/>
        </dgm:presLayoutVars>
      </dgm:prSet>
      <dgm:spPr/>
    </dgm:pt>
    <dgm:pt modelId="{7AC08085-B400-4B45-B8D8-3456041F4DD2}" type="pres">
      <dgm:prSet presAssocID="{37C09A00-3078-4115-BB5A-7B212B783D82}" presName="bgRect" presStyleLbl="bgAccFollowNode1" presStyleIdx="0" presStyleCnt="4"/>
      <dgm:spPr/>
    </dgm:pt>
    <dgm:pt modelId="{1E56641B-8F11-480F-A37A-9951976E821E}" type="pres">
      <dgm:prSet presAssocID="{01EBE2E8-A9D6-4346-8D8C-99A70258359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DC1CFDA-0D1E-4DAB-A100-7C2C71E74440}" type="pres">
      <dgm:prSet presAssocID="{37C09A00-3078-4115-BB5A-7B212B783D82}" presName="bottomLine" presStyleLbl="alignNode1" presStyleIdx="1" presStyleCnt="8">
        <dgm:presLayoutVars/>
      </dgm:prSet>
      <dgm:spPr/>
    </dgm:pt>
    <dgm:pt modelId="{D3168FFB-8F76-4493-BD39-29D729C1071B}" type="pres">
      <dgm:prSet presAssocID="{37C09A00-3078-4115-BB5A-7B212B783D82}" presName="nodeText" presStyleLbl="bgAccFollowNode1" presStyleIdx="0" presStyleCnt="4">
        <dgm:presLayoutVars>
          <dgm:bulletEnabled val="1"/>
        </dgm:presLayoutVars>
      </dgm:prSet>
      <dgm:spPr/>
    </dgm:pt>
    <dgm:pt modelId="{3E9820D0-1ADE-4B0D-BBA2-91B0D1E8BD96}" type="pres">
      <dgm:prSet presAssocID="{01EBE2E8-A9D6-4346-8D8C-99A70258359B}" presName="sibTrans" presStyleCnt="0"/>
      <dgm:spPr/>
    </dgm:pt>
    <dgm:pt modelId="{77516A61-EC55-4118-935B-4791DE797418}" type="pres">
      <dgm:prSet presAssocID="{23F7E7FA-FDC2-4D1A-B141-D8F494CFBA3F}" presName="compositeNode" presStyleCnt="0">
        <dgm:presLayoutVars>
          <dgm:bulletEnabled val="1"/>
        </dgm:presLayoutVars>
      </dgm:prSet>
      <dgm:spPr/>
    </dgm:pt>
    <dgm:pt modelId="{1C139D6E-BD3C-4B6E-A4F0-576F8A35D0FE}" type="pres">
      <dgm:prSet presAssocID="{23F7E7FA-FDC2-4D1A-B141-D8F494CFBA3F}" presName="bgRect" presStyleLbl="bgAccFollowNode1" presStyleIdx="1" presStyleCnt="4"/>
      <dgm:spPr/>
    </dgm:pt>
    <dgm:pt modelId="{6C6CF2B3-3767-4484-9226-E07381D179F4}" type="pres">
      <dgm:prSet presAssocID="{E71673C2-101B-4763-B59D-51ED8DBE42CE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A55F7DC-CA3F-4E25-8737-5518B22FD5E1}" type="pres">
      <dgm:prSet presAssocID="{23F7E7FA-FDC2-4D1A-B141-D8F494CFBA3F}" presName="bottomLine" presStyleLbl="alignNode1" presStyleIdx="3" presStyleCnt="8">
        <dgm:presLayoutVars/>
      </dgm:prSet>
      <dgm:spPr/>
    </dgm:pt>
    <dgm:pt modelId="{BC2EBC1B-ECBA-45FB-B77F-F2AFC55F55C1}" type="pres">
      <dgm:prSet presAssocID="{23F7E7FA-FDC2-4D1A-B141-D8F494CFBA3F}" presName="nodeText" presStyleLbl="bgAccFollowNode1" presStyleIdx="1" presStyleCnt="4">
        <dgm:presLayoutVars>
          <dgm:bulletEnabled val="1"/>
        </dgm:presLayoutVars>
      </dgm:prSet>
      <dgm:spPr/>
    </dgm:pt>
    <dgm:pt modelId="{560956B3-109A-4FD4-89D0-16D5CFB94B09}" type="pres">
      <dgm:prSet presAssocID="{E71673C2-101B-4763-B59D-51ED8DBE42CE}" presName="sibTrans" presStyleCnt="0"/>
      <dgm:spPr/>
    </dgm:pt>
    <dgm:pt modelId="{DBFB3654-1B3A-457B-ACC3-CC1FDF196F7A}" type="pres">
      <dgm:prSet presAssocID="{088C20E5-0D89-414F-B92F-5A561B926F90}" presName="compositeNode" presStyleCnt="0">
        <dgm:presLayoutVars>
          <dgm:bulletEnabled val="1"/>
        </dgm:presLayoutVars>
      </dgm:prSet>
      <dgm:spPr/>
    </dgm:pt>
    <dgm:pt modelId="{E97FEB4E-0A70-4E83-B3F8-E3D7988DFB10}" type="pres">
      <dgm:prSet presAssocID="{088C20E5-0D89-414F-B92F-5A561B926F90}" presName="bgRect" presStyleLbl="bgAccFollowNode1" presStyleIdx="2" presStyleCnt="4"/>
      <dgm:spPr/>
    </dgm:pt>
    <dgm:pt modelId="{07054F28-25DA-4B65-A28A-E1C5AFA66721}" type="pres">
      <dgm:prSet presAssocID="{AFB261FA-D826-4A12-9954-B80FF33AB1D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B9127B7F-CE7F-4D37-B0BE-5C4297D92B9E}" type="pres">
      <dgm:prSet presAssocID="{088C20E5-0D89-414F-B92F-5A561B926F90}" presName="bottomLine" presStyleLbl="alignNode1" presStyleIdx="5" presStyleCnt="8">
        <dgm:presLayoutVars/>
      </dgm:prSet>
      <dgm:spPr/>
    </dgm:pt>
    <dgm:pt modelId="{44B714C6-704F-463A-A85D-BC62E42EB7CE}" type="pres">
      <dgm:prSet presAssocID="{088C20E5-0D89-414F-B92F-5A561B926F90}" presName="nodeText" presStyleLbl="bgAccFollowNode1" presStyleIdx="2" presStyleCnt="4">
        <dgm:presLayoutVars>
          <dgm:bulletEnabled val="1"/>
        </dgm:presLayoutVars>
      </dgm:prSet>
      <dgm:spPr/>
    </dgm:pt>
    <dgm:pt modelId="{3873D6FF-835C-47C9-8F97-43A85E26281D}" type="pres">
      <dgm:prSet presAssocID="{AFB261FA-D826-4A12-9954-B80FF33AB1D4}" presName="sibTrans" presStyleCnt="0"/>
      <dgm:spPr/>
    </dgm:pt>
    <dgm:pt modelId="{CAA51A68-9BF0-4805-8A4A-C3CFD2976FCA}" type="pres">
      <dgm:prSet presAssocID="{4294B60D-1E2B-4F58-833A-227306821DB3}" presName="compositeNode" presStyleCnt="0">
        <dgm:presLayoutVars>
          <dgm:bulletEnabled val="1"/>
        </dgm:presLayoutVars>
      </dgm:prSet>
      <dgm:spPr/>
    </dgm:pt>
    <dgm:pt modelId="{D01C25CD-2B63-40B2-94A0-F4D600F25530}" type="pres">
      <dgm:prSet presAssocID="{4294B60D-1E2B-4F58-833A-227306821DB3}" presName="bgRect" presStyleLbl="bgAccFollowNode1" presStyleIdx="3" presStyleCnt="4"/>
      <dgm:spPr/>
    </dgm:pt>
    <dgm:pt modelId="{ED05D98D-E8BB-4E6D-8ED0-BCA2E700E054}" type="pres">
      <dgm:prSet presAssocID="{0EEAB12A-52D2-472A-A619-D7387D37B3F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D161F69-C729-4B9E-930C-743665A4F868}" type="pres">
      <dgm:prSet presAssocID="{4294B60D-1E2B-4F58-833A-227306821DB3}" presName="bottomLine" presStyleLbl="alignNode1" presStyleIdx="7" presStyleCnt="8">
        <dgm:presLayoutVars/>
      </dgm:prSet>
      <dgm:spPr/>
    </dgm:pt>
    <dgm:pt modelId="{AE71113E-B158-415A-A527-3EABA461A5E6}" type="pres">
      <dgm:prSet presAssocID="{4294B60D-1E2B-4F58-833A-227306821DB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FA1BD0E-229E-42BA-8F2C-49C72973D4BB}" type="presOf" srcId="{AFB261FA-D826-4A12-9954-B80FF33AB1D4}" destId="{07054F28-25DA-4B65-A28A-E1C5AFA66721}" srcOrd="0" destOrd="0" presId="urn:microsoft.com/office/officeart/2016/7/layout/BasicLinearProcessNumbered"/>
    <dgm:cxn modelId="{9EE58A1A-5C0D-4695-A4AD-BF78D31920C1}" srcId="{C621D4B1-01AA-431C-A47C-0647F6CF4A74}" destId="{23F7E7FA-FDC2-4D1A-B141-D8F494CFBA3F}" srcOrd="1" destOrd="0" parTransId="{A859C2DB-6FB9-4E7F-B516-964B9C73131E}" sibTransId="{E71673C2-101B-4763-B59D-51ED8DBE42CE}"/>
    <dgm:cxn modelId="{59045B1C-5F88-401E-BC26-97844E77FD27}" type="presOf" srcId="{0EEAB12A-52D2-472A-A619-D7387D37B3FD}" destId="{ED05D98D-E8BB-4E6D-8ED0-BCA2E700E054}" srcOrd="0" destOrd="0" presId="urn:microsoft.com/office/officeart/2016/7/layout/BasicLinearProcessNumbered"/>
    <dgm:cxn modelId="{FED42A1E-67B5-4AD1-A504-E844BB9C0EDF}" type="presOf" srcId="{E71673C2-101B-4763-B59D-51ED8DBE42CE}" destId="{6C6CF2B3-3767-4484-9226-E07381D179F4}" srcOrd="0" destOrd="0" presId="urn:microsoft.com/office/officeart/2016/7/layout/BasicLinearProcessNumbered"/>
    <dgm:cxn modelId="{BDAF4F1F-0305-44DC-83F8-1700DB3F30D2}" srcId="{C621D4B1-01AA-431C-A47C-0647F6CF4A74}" destId="{088C20E5-0D89-414F-B92F-5A561B926F90}" srcOrd="2" destOrd="0" parTransId="{5483CC99-F394-41A7-94A0-67704B59A511}" sibTransId="{AFB261FA-D826-4A12-9954-B80FF33AB1D4}"/>
    <dgm:cxn modelId="{C6780B20-1D47-4EB3-B557-599B525806DC}" type="presOf" srcId="{C621D4B1-01AA-431C-A47C-0647F6CF4A74}" destId="{D3CA977D-84C6-495F-8F6C-456E2F2B33ED}" srcOrd="0" destOrd="0" presId="urn:microsoft.com/office/officeart/2016/7/layout/BasicLinearProcessNumbered"/>
    <dgm:cxn modelId="{EA363625-FBA0-4948-809D-4CC37400F9EA}" type="presOf" srcId="{088C20E5-0D89-414F-B92F-5A561B926F90}" destId="{44B714C6-704F-463A-A85D-BC62E42EB7CE}" srcOrd="1" destOrd="0" presId="urn:microsoft.com/office/officeart/2016/7/layout/BasicLinearProcessNumbered"/>
    <dgm:cxn modelId="{64B15925-0468-4311-8928-03B194344837}" type="presOf" srcId="{23F7E7FA-FDC2-4D1A-B141-D8F494CFBA3F}" destId="{BC2EBC1B-ECBA-45FB-B77F-F2AFC55F55C1}" srcOrd="1" destOrd="0" presId="urn:microsoft.com/office/officeart/2016/7/layout/BasicLinearProcessNumbered"/>
    <dgm:cxn modelId="{B7862739-EB1B-4F02-99ED-BA790E2F519C}" type="presOf" srcId="{4294B60D-1E2B-4F58-833A-227306821DB3}" destId="{D01C25CD-2B63-40B2-94A0-F4D600F25530}" srcOrd="0" destOrd="0" presId="urn:microsoft.com/office/officeart/2016/7/layout/BasicLinearProcessNumbered"/>
    <dgm:cxn modelId="{4E882A5C-FA64-493A-B01C-7A7919DFA169}" type="presOf" srcId="{01EBE2E8-A9D6-4346-8D8C-99A70258359B}" destId="{1E56641B-8F11-480F-A37A-9951976E821E}" srcOrd="0" destOrd="0" presId="urn:microsoft.com/office/officeart/2016/7/layout/BasicLinearProcessNumbered"/>
    <dgm:cxn modelId="{6C351E47-58A2-4EC4-9C38-E6D1EE32F899}" type="presOf" srcId="{23F7E7FA-FDC2-4D1A-B141-D8F494CFBA3F}" destId="{1C139D6E-BD3C-4B6E-A4F0-576F8A35D0FE}" srcOrd="0" destOrd="0" presId="urn:microsoft.com/office/officeart/2016/7/layout/BasicLinearProcessNumbered"/>
    <dgm:cxn modelId="{3357274E-E93E-435E-BCDC-A428B27823AA}" type="presOf" srcId="{37C09A00-3078-4115-BB5A-7B212B783D82}" destId="{7AC08085-B400-4B45-B8D8-3456041F4DD2}" srcOrd="0" destOrd="0" presId="urn:microsoft.com/office/officeart/2016/7/layout/BasicLinearProcessNumbered"/>
    <dgm:cxn modelId="{D935878F-3BB4-496F-A71F-A50B48235603}" type="presOf" srcId="{37C09A00-3078-4115-BB5A-7B212B783D82}" destId="{D3168FFB-8F76-4493-BD39-29D729C1071B}" srcOrd="1" destOrd="0" presId="urn:microsoft.com/office/officeart/2016/7/layout/BasicLinearProcessNumbered"/>
    <dgm:cxn modelId="{9AC04292-C604-491D-84F2-86ABB07687E9}" srcId="{C621D4B1-01AA-431C-A47C-0647F6CF4A74}" destId="{4294B60D-1E2B-4F58-833A-227306821DB3}" srcOrd="3" destOrd="0" parTransId="{AE4B3970-A359-44CA-977A-11CBDFC93251}" sibTransId="{0EEAB12A-52D2-472A-A619-D7387D37B3FD}"/>
    <dgm:cxn modelId="{BC59BEAD-E090-4A49-AE40-26D13B8596AE}" type="presOf" srcId="{088C20E5-0D89-414F-B92F-5A561B926F90}" destId="{E97FEB4E-0A70-4E83-B3F8-E3D7988DFB10}" srcOrd="0" destOrd="0" presId="urn:microsoft.com/office/officeart/2016/7/layout/BasicLinearProcessNumbered"/>
    <dgm:cxn modelId="{9F20BEDE-7429-4F04-8091-731183B8F6C4}" srcId="{C621D4B1-01AA-431C-A47C-0647F6CF4A74}" destId="{37C09A00-3078-4115-BB5A-7B212B783D82}" srcOrd="0" destOrd="0" parTransId="{1E081942-314B-4E9C-B46A-B128BB046E1E}" sibTransId="{01EBE2E8-A9D6-4346-8D8C-99A70258359B}"/>
    <dgm:cxn modelId="{8D107BE9-E7B2-4174-B1FF-3ED0D29D0ADA}" type="presOf" srcId="{4294B60D-1E2B-4F58-833A-227306821DB3}" destId="{AE71113E-B158-415A-A527-3EABA461A5E6}" srcOrd="1" destOrd="0" presId="urn:microsoft.com/office/officeart/2016/7/layout/BasicLinearProcessNumbered"/>
    <dgm:cxn modelId="{341BB7D6-431A-4F45-8AA8-DEA521D118BB}" type="presParOf" srcId="{D3CA977D-84C6-495F-8F6C-456E2F2B33ED}" destId="{9D665C47-9006-4BBF-A74E-7F85462D9DB0}" srcOrd="0" destOrd="0" presId="urn:microsoft.com/office/officeart/2016/7/layout/BasicLinearProcessNumbered"/>
    <dgm:cxn modelId="{1A299A8F-C280-4116-9A99-48B603EFD361}" type="presParOf" srcId="{9D665C47-9006-4BBF-A74E-7F85462D9DB0}" destId="{7AC08085-B400-4B45-B8D8-3456041F4DD2}" srcOrd="0" destOrd="0" presId="urn:microsoft.com/office/officeart/2016/7/layout/BasicLinearProcessNumbered"/>
    <dgm:cxn modelId="{03B79B0F-50D6-48BB-ADE6-7E0488CAC394}" type="presParOf" srcId="{9D665C47-9006-4BBF-A74E-7F85462D9DB0}" destId="{1E56641B-8F11-480F-A37A-9951976E821E}" srcOrd="1" destOrd="0" presId="urn:microsoft.com/office/officeart/2016/7/layout/BasicLinearProcessNumbered"/>
    <dgm:cxn modelId="{E32F7D8B-08C9-4AC7-AAC5-1570B61E0D4A}" type="presParOf" srcId="{9D665C47-9006-4BBF-A74E-7F85462D9DB0}" destId="{ADC1CFDA-0D1E-4DAB-A100-7C2C71E74440}" srcOrd="2" destOrd="0" presId="urn:microsoft.com/office/officeart/2016/7/layout/BasicLinearProcessNumbered"/>
    <dgm:cxn modelId="{B1C48EE7-652C-4577-B31D-193BB9E5040A}" type="presParOf" srcId="{9D665C47-9006-4BBF-A74E-7F85462D9DB0}" destId="{D3168FFB-8F76-4493-BD39-29D729C1071B}" srcOrd="3" destOrd="0" presId="urn:microsoft.com/office/officeart/2016/7/layout/BasicLinearProcessNumbered"/>
    <dgm:cxn modelId="{723D87D7-F078-48A4-BF1F-DFC11347D6B3}" type="presParOf" srcId="{D3CA977D-84C6-495F-8F6C-456E2F2B33ED}" destId="{3E9820D0-1ADE-4B0D-BBA2-91B0D1E8BD96}" srcOrd="1" destOrd="0" presId="urn:microsoft.com/office/officeart/2016/7/layout/BasicLinearProcessNumbered"/>
    <dgm:cxn modelId="{274574DB-C0FB-4C7F-B291-51379C7BED6C}" type="presParOf" srcId="{D3CA977D-84C6-495F-8F6C-456E2F2B33ED}" destId="{77516A61-EC55-4118-935B-4791DE797418}" srcOrd="2" destOrd="0" presId="urn:microsoft.com/office/officeart/2016/7/layout/BasicLinearProcessNumbered"/>
    <dgm:cxn modelId="{80DE5A64-D54E-4CF7-96E6-2B143E30D332}" type="presParOf" srcId="{77516A61-EC55-4118-935B-4791DE797418}" destId="{1C139D6E-BD3C-4B6E-A4F0-576F8A35D0FE}" srcOrd="0" destOrd="0" presId="urn:microsoft.com/office/officeart/2016/7/layout/BasicLinearProcessNumbered"/>
    <dgm:cxn modelId="{7D944C92-2592-463A-9E77-09FAF876C515}" type="presParOf" srcId="{77516A61-EC55-4118-935B-4791DE797418}" destId="{6C6CF2B3-3767-4484-9226-E07381D179F4}" srcOrd="1" destOrd="0" presId="urn:microsoft.com/office/officeart/2016/7/layout/BasicLinearProcessNumbered"/>
    <dgm:cxn modelId="{62704284-5091-4B84-A9EC-C6BDB0E7A4A8}" type="presParOf" srcId="{77516A61-EC55-4118-935B-4791DE797418}" destId="{EA55F7DC-CA3F-4E25-8737-5518B22FD5E1}" srcOrd="2" destOrd="0" presId="urn:microsoft.com/office/officeart/2016/7/layout/BasicLinearProcessNumbered"/>
    <dgm:cxn modelId="{D3B12155-C284-418C-A384-10D63A1F10B9}" type="presParOf" srcId="{77516A61-EC55-4118-935B-4791DE797418}" destId="{BC2EBC1B-ECBA-45FB-B77F-F2AFC55F55C1}" srcOrd="3" destOrd="0" presId="urn:microsoft.com/office/officeart/2016/7/layout/BasicLinearProcessNumbered"/>
    <dgm:cxn modelId="{7F6E0066-87C2-4ED0-B41A-F8A0237291C1}" type="presParOf" srcId="{D3CA977D-84C6-495F-8F6C-456E2F2B33ED}" destId="{560956B3-109A-4FD4-89D0-16D5CFB94B09}" srcOrd="3" destOrd="0" presId="urn:microsoft.com/office/officeart/2016/7/layout/BasicLinearProcessNumbered"/>
    <dgm:cxn modelId="{C71F568B-66C4-4EB0-9D68-295372212EC3}" type="presParOf" srcId="{D3CA977D-84C6-495F-8F6C-456E2F2B33ED}" destId="{DBFB3654-1B3A-457B-ACC3-CC1FDF196F7A}" srcOrd="4" destOrd="0" presId="urn:microsoft.com/office/officeart/2016/7/layout/BasicLinearProcessNumbered"/>
    <dgm:cxn modelId="{431ECA86-9901-409E-BAE4-FD80BC16F475}" type="presParOf" srcId="{DBFB3654-1B3A-457B-ACC3-CC1FDF196F7A}" destId="{E97FEB4E-0A70-4E83-B3F8-E3D7988DFB10}" srcOrd="0" destOrd="0" presId="urn:microsoft.com/office/officeart/2016/7/layout/BasicLinearProcessNumbered"/>
    <dgm:cxn modelId="{300997B7-97A1-4109-AE99-D982365330B8}" type="presParOf" srcId="{DBFB3654-1B3A-457B-ACC3-CC1FDF196F7A}" destId="{07054F28-25DA-4B65-A28A-E1C5AFA66721}" srcOrd="1" destOrd="0" presId="urn:microsoft.com/office/officeart/2016/7/layout/BasicLinearProcessNumbered"/>
    <dgm:cxn modelId="{CB40CCF4-D644-4DEB-8E97-139AAD0C2540}" type="presParOf" srcId="{DBFB3654-1B3A-457B-ACC3-CC1FDF196F7A}" destId="{B9127B7F-CE7F-4D37-B0BE-5C4297D92B9E}" srcOrd="2" destOrd="0" presId="urn:microsoft.com/office/officeart/2016/7/layout/BasicLinearProcessNumbered"/>
    <dgm:cxn modelId="{C7B8016B-919D-411E-8EA7-BDC11A20246C}" type="presParOf" srcId="{DBFB3654-1B3A-457B-ACC3-CC1FDF196F7A}" destId="{44B714C6-704F-463A-A85D-BC62E42EB7CE}" srcOrd="3" destOrd="0" presId="urn:microsoft.com/office/officeart/2016/7/layout/BasicLinearProcessNumbered"/>
    <dgm:cxn modelId="{B2A04BDA-E835-4035-AAAA-9FFBB464F60D}" type="presParOf" srcId="{D3CA977D-84C6-495F-8F6C-456E2F2B33ED}" destId="{3873D6FF-835C-47C9-8F97-43A85E26281D}" srcOrd="5" destOrd="0" presId="urn:microsoft.com/office/officeart/2016/7/layout/BasicLinearProcessNumbered"/>
    <dgm:cxn modelId="{B8CF3DCC-4E9D-4643-8844-0BC3584D63A6}" type="presParOf" srcId="{D3CA977D-84C6-495F-8F6C-456E2F2B33ED}" destId="{CAA51A68-9BF0-4805-8A4A-C3CFD2976FCA}" srcOrd="6" destOrd="0" presId="urn:microsoft.com/office/officeart/2016/7/layout/BasicLinearProcessNumbered"/>
    <dgm:cxn modelId="{D29393EE-8E36-47E9-8B99-6A6D94BF5F34}" type="presParOf" srcId="{CAA51A68-9BF0-4805-8A4A-C3CFD2976FCA}" destId="{D01C25CD-2B63-40B2-94A0-F4D600F25530}" srcOrd="0" destOrd="0" presId="urn:microsoft.com/office/officeart/2016/7/layout/BasicLinearProcessNumbered"/>
    <dgm:cxn modelId="{BF237714-3421-4D09-BCE8-1A60A2925AC1}" type="presParOf" srcId="{CAA51A68-9BF0-4805-8A4A-C3CFD2976FCA}" destId="{ED05D98D-E8BB-4E6D-8ED0-BCA2E700E054}" srcOrd="1" destOrd="0" presId="urn:microsoft.com/office/officeart/2016/7/layout/BasicLinearProcessNumbered"/>
    <dgm:cxn modelId="{E157697C-883D-4869-8C5B-C765AF79F938}" type="presParOf" srcId="{CAA51A68-9BF0-4805-8A4A-C3CFD2976FCA}" destId="{7D161F69-C729-4B9E-930C-743665A4F868}" srcOrd="2" destOrd="0" presId="urn:microsoft.com/office/officeart/2016/7/layout/BasicLinearProcessNumbered"/>
    <dgm:cxn modelId="{C86F6946-C2F7-4A8D-A22C-FBE2120D628D}" type="presParOf" srcId="{CAA51A68-9BF0-4805-8A4A-C3CFD2976FCA}" destId="{AE71113E-B158-415A-A527-3EABA461A5E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08085-B400-4B45-B8D8-3456041F4DD2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Run a predictive model</a:t>
          </a:r>
          <a:endParaRPr lang="en-US" sz="1500" kern="1200"/>
        </a:p>
      </dsp:txBody>
      <dsp:txXfrm>
        <a:off x="3201" y="1669704"/>
        <a:ext cx="2539866" cy="2133487"/>
      </dsp:txXfrm>
    </dsp:sp>
    <dsp:sp modelId="{1E56641B-8F11-480F-A37A-9951976E821E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830298"/>
        <a:ext cx="754301" cy="754301"/>
      </dsp:txXfrm>
    </dsp:sp>
    <dsp:sp modelId="{ADC1CFDA-0D1E-4DAB-A100-7C2C71E74440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39D6E-BD3C-4B6E-A4F0-576F8A35D0FE}">
      <dsp:nvSpPr>
        <dsp:cNvPr id="0" name=""/>
        <dsp:cNvSpPr/>
      </dsp:nvSpPr>
      <dsp:spPr>
        <a:xfrm>
          <a:off x="2797054" y="318495"/>
          <a:ext cx="2539866" cy="3555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Create an interaction diagram from the interaction matrix</a:t>
          </a:r>
          <a:endParaRPr lang="en-US" sz="1500" kern="1200"/>
        </a:p>
      </dsp:txBody>
      <dsp:txXfrm>
        <a:off x="2797054" y="1669704"/>
        <a:ext cx="2539866" cy="2133487"/>
      </dsp:txXfrm>
    </dsp:sp>
    <dsp:sp modelId="{6C6CF2B3-3767-4484-9226-E07381D179F4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830298"/>
        <a:ext cx="754301" cy="754301"/>
      </dsp:txXfrm>
    </dsp:sp>
    <dsp:sp modelId="{EA55F7DC-CA3F-4E25-8737-5518B22FD5E1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FEB4E-0A70-4E83-B3F8-E3D7988DFB10}">
      <dsp:nvSpPr>
        <dsp:cNvPr id="0" name=""/>
        <dsp:cNvSpPr/>
      </dsp:nvSpPr>
      <dsp:spPr>
        <a:xfrm>
          <a:off x="5590907" y="318495"/>
          <a:ext cx="2539866" cy="3555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Perform sensitivity analysis on the interaction matrix to guide areas in need of most input from literature / data collection</a:t>
          </a:r>
          <a:endParaRPr lang="en-US" sz="1500" kern="1200"/>
        </a:p>
      </dsp:txBody>
      <dsp:txXfrm>
        <a:off x="5590907" y="1669704"/>
        <a:ext cx="2539866" cy="2133487"/>
      </dsp:txXfrm>
    </dsp:sp>
    <dsp:sp modelId="{07054F28-25DA-4B65-A28A-E1C5AFA66721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830298"/>
        <a:ext cx="754301" cy="754301"/>
      </dsp:txXfrm>
    </dsp:sp>
    <dsp:sp modelId="{B9127B7F-CE7F-4D37-B0BE-5C4297D92B9E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C25CD-2B63-40B2-94A0-F4D600F25530}">
      <dsp:nvSpPr>
        <dsp:cNvPr id="0" name=""/>
        <dsp:cNvSpPr/>
      </dsp:nvSpPr>
      <dsp:spPr>
        <a:xfrm>
          <a:off x="8384760" y="318495"/>
          <a:ext cx="2539866" cy="3555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Visualise information flow through the matrix</a:t>
          </a:r>
          <a:endParaRPr lang="en-US" sz="1500" kern="1200"/>
        </a:p>
      </dsp:txBody>
      <dsp:txXfrm>
        <a:off x="8384760" y="1669704"/>
        <a:ext cx="2539866" cy="2133487"/>
      </dsp:txXfrm>
    </dsp:sp>
    <dsp:sp modelId="{ED05D98D-E8BB-4E6D-8ED0-BCA2E700E054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830298"/>
        <a:ext cx="754301" cy="754301"/>
      </dsp:txXfrm>
    </dsp:sp>
    <dsp:sp modelId="{7D161F69-C729-4B9E-930C-743665A4F868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E1AB-2458-6FB9-C66C-6089E640E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B94DD-CDE7-550F-7C7C-D81DFEFC3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C39D-B509-4744-A4A0-4247B197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6CE-4513-477E-AF11-7CF81F5BE5D1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E092-3A37-2780-0849-7F89721F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AE118-ECD4-7E4E-C5BE-000068EE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232-7EDE-4371-BD39-B3E891BE8F2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47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E25D-EAAA-D5CC-16AA-B6D032D2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59627-9D29-8819-8E49-046DAC4DD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97FA-D1FF-8825-762C-ECB37B26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6CE-4513-477E-AF11-7CF81F5BE5D1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E26F-C6C8-3EBE-24E6-5AF32A5C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C6913-9480-4D39-6E5B-B0A24F83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232-7EDE-4371-BD39-B3E891BE8F2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34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7CCEF-F35A-5E96-724A-C3AEA0DD2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024BD-86A5-AC2A-3567-117087294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14AB-14BC-D41A-A0B6-7F63C66A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6CE-4513-477E-AF11-7CF81F5BE5D1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2B6A-2C65-F075-577F-F0E14A52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C0F6E-E2FC-E080-9ACA-BCD3F14E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232-7EDE-4371-BD39-B3E891BE8F2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8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2B30-6EE5-6527-A8D2-5C33CEFD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74F0-E6A5-2301-9A2F-1967991F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515F5-A32E-8F16-AEBF-52C8B058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6CE-4513-477E-AF11-7CF81F5BE5D1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2A64-A8CA-4BCE-CB74-9DFF16B4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6620-9C14-F88D-EFA5-1CB9E72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232-7EDE-4371-BD39-B3E891BE8F2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77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2CFC-7935-353C-4046-34AB53B9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53A0E-5337-75E5-7625-8D719A968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115D5-4849-608C-8BBD-C89E0CF8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6CE-4513-477E-AF11-7CF81F5BE5D1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9BED6-FB8E-7A74-70B3-D16C192C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70EE1-FEAE-35B1-29D8-453752AD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232-7EDE-4371-BD39-B3E891BE8F2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40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5FBB-4AB1-A823-DC9D-F45CD924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C8E5-BC74-89E7-CE27-CC4D7858E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9C41A-23C5-BE2F-CB9C-486C685AC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998E1-615C-0D0B-C6E5-EB71B626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6CE-4513-477E-AF11-7CF81F5BE5D1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77A42-8E8C-D822-1650-A08B48A6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7BD6C-AA90-3268-2765-7EDA323F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232-7EDE-4371-BD39-B3E891BE8F2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92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B46A-DD18-704E-FF93-A1CBAD0C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F8976-FDC6-6657-7C59-868AEA7A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7A6F0-770D-44D3-562B-198AE86F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124D8-78EB-A545-A603-8E9475880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C6DB1-9E13-2B76-434E-858C9BAE4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58082-331C-4E96-C4BF-3C401760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6CE-4513-477E-AF11-7CF81F5BE5D1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6F0EE-F884-920A-A9C3-62B6AA7E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45296-1CBA-E3F8-56A1-A81040E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232-7EDE-4371-BD39-B3E891BE8F2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74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5ED5-766D-198D-67B8-4AF1A707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D5F22-C0D6-73DD-F9D6-67F3D37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6CE-4513-477E-AF11-7CF81F5BE5D1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470C8-18C9-1286-6C30-4E2FE0BD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3E156-7CEE-669B-1E0E-39B15DCE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232-7EDE-4371-BD39-B3E891BE8F2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33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FE76F-DF87-7387-6E6C-C0B09304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6CE-4513-477E-AF11-7CF81F5BE5D1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EB493-603B-DD65-2438-45891B93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C3CB8-553D-ACBB-8F77-02D60C53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232-7EDE-4371-BD39-B3E891BE8F2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78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4F64-0D91-E694-9A48-5416633C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7DE9-4BC6-4BA4-186E-3655D6E64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EBB7B-8754-2DBD-B8BF-21DEE27D2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8B06D-EDBC-938D-7F7C-BD76333B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6CE-4513-477E-AF11-7CF81F5BE5D1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EED66-FBBF-47F4-EBF5-B4D61144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2EF33-7C36-16C5-2BBE-410A50B3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232-7EDE-4371-BD39-B3E891BE8F2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95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4853-9ED3-DEC4-42C2-98651C1D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6737F-2958-A1B4-7A2B-3D59256EF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DB8D7-3472-F691-3039-1C5B0088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FD8B8-74F6-F88C-9FF0-F2348133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16CE-4513-477E-AF11-7CF81F5BE5D1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3F1DC-73DB-6702-5C79-4DD420A4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4B906-4ACA-0F31-8802-2E5E8E0E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E232-7EDE-4371-BD39-B3E891BE8F2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11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4B05F-E1D9-7BD4-E17A-E9223102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485CD-7B87-E06A-C230-EFD8293D3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16D4-65C5-BE62-1BB2-6D9991C62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16CE-4513-477E-AF11-7CF81F5BE5D1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CE0CF-D1FB-55E0-000B-E87AD050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0B0A2-556D-DE81-22A9-39CEB1106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E232-7EDE-4371-BD39-B3E891BE8F2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51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square.com/article/rs-4609771/v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V.Dominguez-Almela@soton.ac.uk" TargetMode="External"/><Relationship Id="rId2" Type="http://schemas.openxmlformats.org/officeDocument/2006/relationships/hyperlink" Target="mailto:rstafford@bournemouth.ac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ur02.safelinks.protection.outlook.com/?url=https%3A%2F%2Fwww.reddit.com%2Fr%2FBBNet&amp;data=05%7C02%7Crstafford%40bournemouth.ac.uk%7C066d06a8ecd941c5fe7e08dd0af02e41%7Cede29655d09742e4bbb5f38d427fbfb8%7C0%7C0%7C638678748877675288%7CUnknown%7CTWFpbGZsb3d8eyJFbXB0eU1hcGkiOnRydWUsIlYiOiIwLjAuMDAwMCIsIlAiOiJXaW4zMiIsIkFOIjoiTWFpbCIsIldUIjoyfQ%3D%3D%7C0%7C%7C%7C&amp;sdata=SN536u7Zswz6vVXYzmuJWysq9GYP6AUz9v1qlCDMARI%3D&amp;reserved=0" TargetMode="External"/><Relationship Id="rId4" Type="http://schemas.openxmlformats.org/officeDocument/2006/relationships/hyperlink" Target="https://www.biorxiv.org/content/10.1101/2024.06.12.598033v1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8771-D773-A0EF-7F08-5507F95BB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Predictive Modelling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F6139-1B2B-0835-3059-231FC33F1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Workshop 10</a:t>
            </a:r>
            <a:r>
              <a:rPr lang="en-GB" baseline="30000" dirty="0"/>
              <a:t>th</a:t>
            </a:r>
            <a:r>
              <a:rPr lang="en-GB" dirty="0"/>
              <a:t> Dec 2024</a:t>
            </a:r>
          </a:p>
          <a:p>
            <a:r>
              <a:rPr lang="en-GB" dirty="0"/>
              <a:t>British Ecological Society Annual Meeting</a:t>
            </a:r>
            <a:endParaRPr lang="es-ES" dirty="0"/>
          </a:p>
        </p:txBody>
      </p:sp>
      <p:pic>
        <p:nvPicPr>
          <p:cNvPr id="1026" name="Picture 2" descr="University of Southampton at International Conference on Applied Human ...">
            <a:extLst>
              <a:ext uri="{FF2B5EF4-FFF2-40B4-BE49-F238E27FC236}">
                <a16:creationId xmlns:a16="http://schemas.microsoft.com/office/drawing/2014/main" id="{0FC87061-3D4F-0A84-DA61-6AD2D2EF9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3"/>
          <a:stretch/>
        </p:blipFill>
        <p:spPr bwMode="auto">
          <a:xfrm>
            <a:off x="162560" y="0"/>
            <a:ext cx="4070216" cy="1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urnemouth University">
            <a:extLst>
              <a:ext uri="{FF2B5EF4-FFF2-40B4-BE49-F238E27FC236}">
                <a16:creationId xmlns:a16="http://schemas.microsoft.com/office/drawing/2014/main" id="{48B3C902-8046-1BEE-2C8A-0E944765A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40" y="138748"/>
            <a:ext cx="178308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50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0AF0-1489-6160-56A5-D90D261C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‘Pure’ Ecology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9A5C8-184E-093D-BECD-9932FB192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2" y="1547027"/>
            <a:ext cx="6329831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0E380-DCB3-05F0-FE16-7AAE5DDD0903}"/>
              </a:ext>
            </a:extLst>
          </p:cNvPr>
          <p:cNvSpPr txBox="1"/>
          <p:nvPr/>
        </p:nvSpPr>
        <p:spPr>
          <a:xfrm>
            <a:off x="2150347" y="6123543"/>
            <a:ext cx="753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Stafford et al. 2015                                                                           Spiers et al. 2016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BA6271-041D-FDA7-237F-CEF545CBC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371" y="1812751"/>
            <a:ext cx="5789131" cy="39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8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2829-DADB-C90D-0B29-741B491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Applied ecological and environmental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CB559-B5DC-4AF7-68E5-8E061B00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" y="1690688"/>
            <a:ext cx="6482682" cy="4415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6C8489-8BE2-76DF-9C5F-A6F0E389F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1526579"/>
            <a:ext cx="5448300" cy="4743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1542A-6D54-34C4-F476-947468382315}"/>
              </a:ext>
            </a:extLst>
          </p:cNvPr>
          <p:cNvSpPr txBox="1"/>
          <p:nvPr/>
        </p:nvSpPr>
        <p:spPr>
          <a:xfrm>
            <a:off x="2108484" y="6321911"/>
            <a:ext cx="828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Harris 2023                                                                                                   Stafford et al. 2020</a:t>
            </a:r>
          </a:p>
        </p:txBody>
      </p:sp>
    </p:spTree>
    <p:extLst>
      <p:ext uri="{BB962C8B-B14F-4D97-AF65-F5344CB8AC3E}">
        <p14:creationId xmlns:p14="http://schemas.microsoft.com/office/powerpoint/2010/main" val="334914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829D-FA86-E55E-5A84-0C9A71F6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a model – hints and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3319-FBF4-8BDE-4671-5DBA5C0B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Outputs – dependent variables</a:t>
            </a:r>
          </a:p>
          <a:p>
            <a:pPr lvl="1"/>
            <a:r>
              <a:rPr lang="en-GB" dirty="0"/>
              <a:t>What do you want to know – can be multiple things, and they can interact</a:t>
            </a:r>
          </a:p>
          <a:p>
            <a:pPr lvl="1"/>
            <a:r>
              <a:rPr lang="en-GB" dirty="0"/>
              <a:t>Species, communities, ecosystem services, social outcomes can all be outputs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Inputs – independent variables</a:t>
            </a:r>
          </a:p>
          <a:p>
            <a:pPr lvl="1"/>
            <a:r>
              <a:rPr lang="en-GB" dirty="0"/>
              <a:t>Why will a system change?</a:t>
            </a:r>
          </a:p>
          <a:p>
            <a:pPr lvl="1"/>
            <a:r>
              <a:rPr lang="en-GB" dirty="0"/>
              <a:t>Policy</a:t>
            </a:r>
          </a:p>
          <a:p>
            <a:pPr lvl="1"/>
            <a:r>
              <a:rPr lang="en-GB" dirty="0"/>
              <a:t>Climate</a:t>
            </a:r>
          </a:p>
          <a:p>
            <a:pPr lvl="1"/>
            <a:r>
              <a:rPr lang="en-GB" dirty="0"/>
              <a:t>Species introduction or removal</a:t>
            </a:r>
          </a:p>
          <a:p>
            <a:pPr lvl="1"/>
            <a:endParaRPr lang="en-GB" dirty="0"/>
          </a:p>
          <a:p>
            <a:r>
              <a:rPr lang="en-GB" dirty="0"/>
              <a:t>Direct interactions</a:t>
            </a:r>
          </a:p>
          <a:p>
            <a:pPr lvl="1"/>
            <a:r>
              <a:rPr lang="en-GB" dirty="0"/>
              <a:t>We model direct interactions, which are more obvious</a:t>
            </a:r>
          </a:p>
          <a:p>
            <a:pPr lvl="1"/>
            <a:r>
              <a:rPr lang="en-GB" dirty="0"/>
              <a:t>E.g. lions eat rabbits, rather than lions result in more grass</a:t>
            </a:r>
          </a:p>
        </p:txBody>
      </p:sp>
    </p:spTree>
    <p:extLst>
      <p:ext uri="{BB962C8B-B14F-4D97-AF65-F5344CB8AC3E}">
        <p14:creationId xmlns:p14="http://schemas.microsoft.com/office/powerpoint/2010/main" val="139214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D7147-3A94-DD9A-B275-CFC94104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0D2D-0239-EA58-52FC-049DC1B4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748"/>
          </a:xfrm>
        </p:spPr>
        <p:txBody>
          <a:bodyPr/>
          <a:lstStyle/>
          <a:p>
            <a:r>
              <a:rPr lang="en-GB" dirty="0"/>
              <a:t>Creating an interaction matrix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5A5B4-E430-D7A4-9DC0-EDDF353F9DCC}"/>
              </a:ext>
            </a:extLst>
          </p:cNvPr>
          <p:cNvSpPr txBox="1"/>
          <p:nvPr/>
        </p:nvSpPr>
        <p:spPr>
          <a:xfrm>
            <a:off x="574555" y="1240002"/>
            <a:ext cx="455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Positive relationships </a:t>
            </a:r>
            <a:r>
              <a:rPr lang="en-GB" sz="2400" dirty="0"/>
              <a:t>(e.g. one </a:t>
            </a:r>
            <a:r>
              <a:rPr lang="en-GB" sz="2400" dirty="0" err="1"/>
              <a:t>INcrease</a:t>
            </a:r>
            <a:r>
              <a:rPr lang="en-GB" sz="2400" dirty="0"/>
              <a:t> when second </a:t>
            </a:r>
            <a:r>
              <a:rPr lang="en-GB" sz="2400" dirty="0" err="1"/>
              <a:t>INcrease</a:t>
            </a:r>
            <a:r>
              <a:rPr lang="en-GB" sz="2400" dirty="0"/>
              <a:t>) = values 1 to 4</a:t>
            </a:r>
            <a:endParaRPr lang="es-E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8F469-6D37-69DE-3BDF-028D19C93705}"/>
              </a:ext>
            </a:extLst>
          </p:cNvPr>
          <p:cNvSpPr txBox="1"/>
          <p:nvPr/>
        </p:nvSpPr>
        <p:spPr>
          <a:xfrm>
            <a:off x="574555" y="2409259"/>
            <a:ext cx="455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Negative relationships </a:t>
            </a:r>
            <a:r>
              <a:rPr lang="en-GB" sz="2400" dirty="0"/>
              <a:t>(e.g. one </a:t>
            </a:r>
            <a:r>
              <a:rPr lang="en-GB" sz="2400" dirty="0" err="1"/>
              <a:t>INcrease</a:t>
            </a:r>
            <a:r>
              <a:rPr lang="en-GB" sz="2400" dirty="0"/>
              <a:t> when second </a:t>
            </a:r>
            <a:r>
              <a:rPr lang="en-GB" sz="2400" dirty="0" err="1"/>
              <a:t>DEcrease</a:t>
            </a:r>
            <a:r>
              <a:rPr lang="en-GB" sz="2400" dirty="0"/>
              <a:t>) = values -1 to -4</a:t>
            </a:r>
            <a:endParaRPr lang="es-ES" sz="2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F209CB-46C7-1C64-C9A1-8935742C7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53789"/>
              </p:ext>
            </p:extLst>
          </p:nvPr>
        </p:nvGraphicFramePr>
        <p:xfrm>
          <a:off x="275244" y="3800098"/>
          <a:ext cx="6228080" cy="15557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45616">
                  <a:extLst>
                    <a:ext uri="{9D8B030D-6E8A-4147-A177-3AD203B41FA5}">
                      <a16:colId xmlns:a16="http://schemas.microsoft.com/office/drawing/2014/main" val="3506923517"/>
                    </a:ext>
                  </a:extLst>
                </a:gridCol>
                <a:gridCol w="1245616">
                  <a:extLst>
                    <a:ext uri="{9D8B030D-6E8A-4147-A177-3AD203B41FA5}">
                      <a16:colId xmlns:a16="http://schemas.microsoft.com/office/drawing/2014/main" val="1229971428"/>
                    </a:ext>
                  </a:extLst>
                </a:gridCol>
                <a:gridCol w="1245616">
                  <a:extLst>
                    <a:ext uri="{9D8B030D-6E8A-4147-A177-3AD203B41FA5}">
                      <a16:colId xmlns:a16="http://schemas.microsoft.com/office/drawing/2014/main" val="964894311"/>
                    </a:ext>
                  </a:extLst>
                </a:gridCol>
                <a:gridCol w="1245616">
                  <a:extLst>
                    <a:ext uri="{9D8B030D-6E8A-4147-A177-3AD203B41FA5}">
                      <a16:colId xmlns:a16="http://schemas.microsoft.com/office/drawing/2014/main" val="3663013891"/>
                    </a:ext>
                  </a:extLst>
                </a:gridCol>
                <a:gridCol w="1245616">
                  <a:extLst>
                    <a:ext uri="{9D8B030D-6E8A-4147-A177-3AD203B41FA5}">
                      <a16:colId xmlns:a16="http://schemas.microsoft.com/office/drawing/2014/main" val="38303662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Lion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Rabbit</a:t>
                      </a:r>
                      <a:endParaRPr lang="es-E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Plant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Soil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16889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Lion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-3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28570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Rabbit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60164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Plant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6011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Soil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192384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10108C1-B29C-388E-D8DD-0D6D195F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545" y="365126"/>
            <a:ext cx="3219450" cy="6143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ACC1DD-D668-047D-C2E8-80B58BAE85B9}"/>
              </a:ext>
            </a:extLst>
          </p:cNvPr>
          <p:cNvSpPr txBox="1"/>
          <p:nvPr/>
        </p:nvSpPr>
        <p:spPr>
          <a:xfrm>
            <a:off x="553773" y="5546358"/>
            <a:ext cx="5770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effects column</a:t>
            </a:r>
          </a:p>
          <a:p>
            <a:r>
              <a:rPr lang="en-GB" dirty="0"/>
              <a:t>Direct interactions only</a:t>
            </a:r>
          </a:p>
          <a:p>
            <a:r>
              <a:rPr lang="en-GB" dirty="0"/>
              <a:t>Interactions can be reciprocal </a:t>
            </a:r>
          </a:p>
          <a:p>
            <a:r>
              <a:rPr lang="en-GB" dirty="0"/>
              <a:t>Matrix made in a spreadsheet program and saved as csv file</a:t>
            </a:r>
          </a:p>
        </p:txBody>
      </p:sp>
    </p:spTree>
    <p:extLst>
      <p:ext uri="{BB962C8B-B14F-4D97-AF65-F5344CB8AC3E}">
        <p14:creationId xmlns:p14="http://schemas.microsoft.com/office/powerpoint/2010/main" val="369856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29D22-6E97-C061-0516-98700B35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4F97-946A-0F5B-D2B8-EAC2D398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5717"/>
          </a:xfrm>
        </p:spPr>
        <p:txBody>
          <a:bodyPr/>
          <a:lstStyle/>
          <a:p>
            <a:r>
              <a:rPr lang="en-GB" dirty="0"/>
              <a:t>Which scenario do we want to explore?</a:t>
            </a:r>
            <a:endParaRPr lang="es-ES" dirty="0"/>
          </a:p>
        </p:txBody>
      </p:sp>
      <p:pic>
        <p:nvPicPr>
          <p:cNvPr id="3" name="Content Placeholder 6" descr="Lion with solid fill">
            <a:extLst>
              <a:ext uri="{FF2B5EF4-FFF2-40B4-BE49-F238E27FC236}">
                <a16:creationId xmlns:a16="http://schemas.microsoft.com/office/drawing/2014/main" id="{535F4E39-06CC-DDA7-377B-C0DAEDEDE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3416" y="4408172"/>
            <a:ext cx="1145381" cy="1145381"/>
          </a:xfrm>
        </p:spPr>
      </p:pic>
      <p:pic>
        <p:nvPicPr>
          <p:cNvPr id="4" name="Graphic 3" descr="Rolling hills outline">
            <a:extLst>
              <a:ext uri="{FF2B5EF4-FFF2-40B4-BE49-F238E27FC236}">
                <a16:creationId xmlns:a16="http://schemas.microsoft.com/office/drawing/2014/main" id="{34A70D43-D657-3129-5231-9AF193C543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2505"/>
          <a:stretch/>
        </p:blipFill>
        <p:spPr>
          <a:xfrm>
            <a:off x="1943416" y="5633095"/>
            <a:ext cx="2194614" cy="1042332"/>
          </a:xfrm>
          <a:prstGeom prst="rect">
            <a:avLst/>
          </a:prstGeom>
        </p:spPr>
      </p:pic>
      <p:pic>
        <p:nvPicPr>
          <p:cNvPr id="7" name="Graphic 6" descr="Rolling hills outline">
            <a:extLst>
              <a:ext uri="{FF2B5EF4-FFF2-40B4-BE49-F238E27FC236}">
                <a16:creationId xmlns:a16="http://schemas.microsoft.com/office/drawing/2014/main" id="{DD626860-6269-54BD-82C7-3880D86955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2505"/>
          <a:stretch/>
        </p:blipFill>
        <p:spPr>
          <a:xfrm>
            <a:off x="4138030" y="5553553"/>
            <a:ext cx="2194614" cy="1042332"/>
          </a:xfrm>
          <a:prstGeom prst="rect">
            <a:avLst/>
          </a:prstGeom>
        </p:spPr>
      </p:pic>
      <p:pic>
        <p:nvPicPr>
          <p:cNvPr id="8" name="Graphic 7" descr="Rolling hills outline">
            <a:extLst>
              <a:ext uri="{FF2B5EF4-FFF2-40B4-BE49-F238E27FC236}">
                <a16:creationId xmlns:a16="http://schemas.microsoft.com/office/drawing/2014/main" id="{0197C0BE-C9D2-BC98-0E8A-B948414107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2505"/>
          <a:stretch/>
        </p:blipFill>
        <p:spPr>
          <a:xfrm>
            <a:off x="6502375" y="5552922"/>
            <a:ext cx="2194614" cy="1042332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34F6247-5741-53B1-9BB3-E24669D99A8B}"/>
              </a:ext>
            </a:extLst>
          </p:cNvPr>
          <p:cNvSpPr/>
          <p:nvPr/>
        </p:nvSpPr>
        <p:spPr>
          <a:xfrm>
            <a:off x="2627445" y="3244610"/>
            <a:ext cx="1859280" cy="1123791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Low </a:t>
            </a:r>
            <a:r>
              <a:rPr lang="en-GB" dirty="0"/>
              <a:t>predator density</a:t>
            </a:r>
            <a:endParaRPr lang="es-ES" dirty="0"/>
          </a:p>
        </p:txBody>
      </p:sp>
      <p:pic>
        <p:nvPicPr>
          <p:cNvPr id="10" name="Graphic 9" descr="Rabbit outline">
            <a:extLst>
              <a:ext uri="{FF2B5EF4-FFF2-40B4-BE49-F238E27FC236}">
                <a16:creationId xmlns:a16="http://schemas.microsoft.com/office/drawing/2014/main" id="{AB0A1693-629E-0A8B-2F43-CE6EDBCE3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9682" y="5946084"/>
            <a:ext cx="491675" cy="491675"/>
          </a:xfrm>
          <a:prstGeom prst="rect">
            <a:avLst/>
          </a:prstGeom>
        </p:spPr>
      </p:pic>
      <p:pic>
        <p:nvPicPr>
          <p:cNvPr id="14" name="Graphic 13" descr="Rabbit outline">
            <a:extLst>
              <a:ext uri="{FF2B5EF4-FFF2-40B4-BE49-F238E27FC236}">
                <a16:creationId xmlns:a16="http://schemas.microsoft.com/office/drawing/2014/main" id="{9DCD0C48-B35F-E7B6-C553-D5AA795EB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242" y="5603337"/>
            <a:ext cx="491675" cy="491675"/>
          </a:xfrm>
          <a:prstGeom prst="rect">
            <a:avLst/>
          </a:prstGeom>
        </p:spPr>
      </p:pic>
      <p:pic>
        <p:nvPicPr>
          <p:cNvPr id="15" name="Graphic 14" descr="Rabbit outline">
            <a:extLst>
              <a:ext uri="{FF2B5EF4-FFF2-40B4-BE49-F238E27FC236}">
                <a16:creationId xmlns:a16="http://schemas.microsoft.com/office/drawing/2014/main" id="{5502B569-F1F3-AD9A-780E-78D170CDD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4835" y="5870207"/>
            <a:ext cx="491675" cy="491675"/>
          </a:xfrm>
          <a:prstGeom prst="rect">
            <a:avLst/>
          </a:prstGeom>
        </p:spPr>
      </p:pic>
      <p:pic>
        <p:nvPicPr>
          <p:cNvPr id="16" name="Graphic 15" descr="Rabbit outline">
            <a:extLst>
              <a:ext uri="{FF2B5EF4-FFF2-40B4-BE49-F238E27FC236}">
                <a16:creationId xmlns:a16="http://schemas.microsoft.com/office/drawing/2014/main" id="{CB469073-24E8-4EFB-CA0D-9A6322AA9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0887" y="5669611"/>
            <a:ext cx="491675" cy="491675"/>
          </a:xfrm>
          <a:prstGeom prst="rect">
            <a:avLst/>
          </a:prstGeom>
        </p:spPr>
      </p:pic>
      <p:pic>
        <p:nvPicPr>
          <p:cNvPr id="17" name="Graphic 16" descr="Rabbit outline">
            <a:extLst>
              <a:ext uri="{FF2B5EF4-FFF2-40B4-BE49-F238E27FC236}">
                <a16:creationId xmlns:a16="http://schemas.microsoft.com/office/drawing/2014/main" id="{D611DAFC-3D97-1315-3149-398E5C7CE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7202" y="5141420"/>
            <a:ext cx="491675" cy="491675"/>
          </a:xfrm>
          <a:prstGeom prst="rect">
            <a:avLst/>
          </a:prstGeom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9FCB6CB-988A-39F8-1D29-FFDCE74A0F8C}"/>
              </a:ext>
            </a:extLst>
          </p:cNvPr>
          <p:cNvSpPr/>
          <p:nvPr/>
        </p:nvSpPr>
        <p:spPr>
          <a:xfrm>
            <a:off x="7597618" y="4832433"/>
            <a:ext cx="1859280" cy="1123791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 change in prey population</a:t>
            </a:r>
            <a:endParaRPr lang="es-ES" dirty="0"/>
          </a:p>
        </p:txBody>
      </p:sp>
      <p:pic>
        <p:nvPicPr>
          <p:cNvPr id="19" name="Graphic 18" descr="Plant with solid fill">
            <a:extLst>
              <a:ext uri="{FF2B5EF4-FFF2-40B4-BE49-F238E27FC236}">
                <a16:creationId xmlns:a16="http://schemas.microsoft.com/office/drawing/2014/main" id="{866F64D3-E907-F8BE-91DE-9F9E6D732B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5757" y="5268442"/>
            <a:ext cx="568960" cy="568960"/>
          </a:xfrm>
          <a:prstGeom prst="rect">
            <a:avLst/>
          </a:prstGeom>
        </p:spPr>
      </p:pic>
      <p:pic>
        <p:nvPicPr>
          <p:cNvPr id="20" name="Graphic 19" descr="Plant with solid fill">
            <a:extLst>
              <a:ext uri="{FF2B5EF4-FFF2-40B4-BE49-F238E27FC236}">
                <a16:creationId xmlns:a16="http://schemas.microsoft.com/office/drawing/2014/main" id="{7F670163-DA47-934B-D3FE-2028779A9F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6541" y="5189531"/>
            <a:ext cx="568960" cy="568960"/>
          </a:xfrm>
          <a:prstGeom prst="rect">
            <a:avLst/>
          </a:prstGeom>
        </p:spPr>
      </p:pic>
      <p:pic>
        <p:nvPicPr>
          <p:cNvPr id="21" name="Graphic 20" descr="Plant with solid fill">
            <a:extLst>
              <a:ext uri="{FF2B5EF4-FFF2-40B4-BE49-F238E27FC236}">
                <a16:creationId xmlns:a16="http://schemas.microsoft.com/office/drawing/2014/main" id="{9E32B15F-7E41-5744-028D-C755A05AC0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7162" y="6026294"/>
            <a:ext cx="568960" cy="568960"/>
          </a:xfrm>
          <a:prstGeom prst="rect">
            <a:avLst/>
          </a:prstGeom>
        </p:spPr>
      </p:pic>
      <p:pic>
        <p:nvPicPr>
          <p:cNvPr id="22" name="Graphic 21" descr="Plant with solid fill">
            <a:extLst>
              <a:ext uri="{FF2B5EF4-FFF2-40B4-BE49-F238E27FC236}">
                <a16:creationId xmlns:a16="http://schemas.microsoft.com/office/drawing/2014/main" id="{F7F6DB21-BDB5-2C0B-83A7-F233B8D09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8685" y="4980862"/>
            <a:ext cx="568960" cy="568960"/>
          </a:xfrm>
          <a:prstGeom prst="rect">
            <a:avLst/>
          </a:prstGeom>
        </p:spPr>
      </p:pic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C53A3DF0-49DC-CF3E-4D8B-FE9DFBDB85BF}"/>
              </a:ext>
            </a:extLst>
          </p:cNvPr>
          <p:cNvSpPr/>
          <p:nvPr/>
        </p:nvSpPr>
        <p:spPr>
          <a:xfrm>
            <a:off x="5717993" y="3907413"/>
            <a:ext cx="1859280" cy="1123791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 change in plant cover</a:t>
            </a:r>
          </a:p>
          <a:p>
            <a:pPr algn="ctr"/>
            <a:r>
              <a:rPr lang="en-GB" dirty="0"/>
              <a:t>(directly)</a:t>
            </a:r>
            <a:endParaRPr lang="es-ES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F47938AE-577E-9A66-574F-DCAF92C56F5D}"/>
              </a:ext>
            </a:extLst>
          </p:cNvPr>
          <p:cNvSpPr/>
          <p:nvPr/>
        </p:nvSpPr>
        <p:spPr>
          <a:xfrm>
            <a:off x="104044" y="5956224"/>
            <a:ext cx="2357253" cy="787419"/>
          </a:xfrm>
          <a:prstGeom prst="wedgeEllipseCallout">
            <a:avLst>
              <a:gd name="adj1" fmla="val 52114"/>
              <a:gd name="adj2" fmla="val -450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 change in soil properties</a:t>
            </a:r>
            <a:endParaRPr lang="es-E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CD43BAC-22CF-C2D4-6D2A-FE313954379B}"/>
              </a:ext>
            </a:extLst>
          </p:cNvPr>
          <p:cNvGraphicFramePr>
            <a:graphicFrameLocks noGrp="1"/>
          </p:cNvGraphicFramePr>
          <p:nvPr/>
        </p:nvGraphicFramePr>
        <p:xfrm>
          <a:off x="8294481" y="2269872"/>
          <a:ext cx="2950578" cy="14033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75289">
                  <a:extLst>
                    <a:ext uri="{9D8B030D-6E8A-4147-A177-3AD203B41FA5}">
                      <a16:colId xmlns:a16="http://schemas.microsoft.com/office/drawing/2014/main" val="2678499409"/>
                    </a:ext>
                  </a:extLst>
                </a:gridCol>
                <a:gridCol w="1475289">
                  <a:extLst>
                    <a:ext uri="{9D8B030D-6E8A-4147-A177-3AD203B41FA5}">
                      <a16:colId xmlns:a16="http://schemas.microsoft.com/office/drawing/2014/main" val="133091485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Increase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Node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51775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-4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Lion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23795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Rabbit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60931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Plant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12001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98576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A44292-BBB8-051F-B20B-15B92EB08DAF}"/>
              </a:ext>
            </a:extLst>
          </p:cNvPr>
          <p:cNvSpPr txBox="1"/>
          <p:nvPr/>
        </p:nvSpPr>
        <p:spPr>
          <a:xfrm>
            <a:off x="946941" y="1519126"/>
            <a:ext cx="71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/>
              <a:t>We believe there will be a </a:t>
            </a:r>
            <a:r>
              <a:rPr lang="en-GB" sz="2400" b="1" dirty="0"/>
              <a:t>reduction</a:t>
            </a:r>
            <a:r>
              <a:rPr lang="en-GB" sz="2400" dirty="0"/>
              <a:t> on the number of </a:t>
            </a:r>
            <a:r>
              <a:rPr lang="en-GB" sz="2400" b="1" dirty="0"/>
              <a:t>lions</a:t>
            </a:r>
            <a:r>
              <a:rPr lang="en-GB" sz="2400" dirty="0"/>
              <a:t> in our reserve due to reallocation of the full population to another location.</a:t>
            </a:r>
          </a:p>
          <a:p>
            <a:pPr algn="just"/>
            <a:r>
              <a:rPr lang="en-GB" sz="2400" i="1" dirty="0"/>
              <a:t>What will be the effect of this?</a:t>
            </a:r>
            <a:endParaRPr lang="es-ES" sz="2400" i="1" dirty="0"/>
          </a:p>
        </p:txBody>
      </p:sp>
    </p:spTree>
    <p:extLst>
      <p:ext uri="{BB962C8B-B14F-4D97-AF65-F5344CB8AC3E}">
        <p14:creationId xmlns:p14="http://schemas.microsoft.com/office/powerpoint/2010/main" val="294381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FCCF-87D7-0808-12BC-98A849BB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Belief Networks</a:t>
            </a:r>
            <a:endParaRPr lang="es-ES" dirty="0"/>
          </a:p>
        </p:txBody>
      </p:sp>
      <p:pic>
        <p:nvPicPr>
          <p:cNvPr id="5" name="Graphic 4" descr="Filter outline">
            <a:extLst>
              <a:ext uri="{FF2B5EF4-FFF2-40B4-BE49-F238E27FC236}">
                <a16:creationId xmlns:a16="http://schemas.microsoft.com/office/drawing/2014/main" id="{3D2E0E15-5A02-F18A-C15F-23929471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240" y="3225483"/>
            <a:ext cx="2814320" cy="281432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0E0AD33-4531-16CD-E562-19DFC0CD0CEC}"/>
              </a:ext>
            </a:extLst>
          </p:cNvPr>
          <p:cNvSpPr/>
          <p:nvPr/>
        </p:nvSpPr>
        <p:spPr>
          <a:xfrm>
            <a:off x="5974080" y="1412718"/>
            <a:ext cx="2814320" cy="16214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Nodes and edges information</a:t>
            </a:r>
            <a:r>
              <a:rPr lang="en-GB" dirty="0"/>
              <a:t>:</a:t>
            </a:r>
          </a:p>
          <a:p>
            <a:pPr algn="ctr"/>
            <a:r>
              <a:rPr lang="en-GB" dirty="0"/>
              <a:t>Evidences</a:t>
            </a:r>
            <a:endParaRPr lang="es-E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F7B40B-3D61-D2DC-03FF-6A19217AAA5A}"/>
              </a:ext>
            </a:extLst>
          </p:cNvPr>
          <p:cNvSpPr/>
          <p:nvPr/>
        </p:nvSpPr>
        <p:spPr>
          <a:xfrm>
            <a:off x="9085580" y="1412718"/>
            <a:ext cx="2814320" cy="16214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Prior knowledge</a:t>
            </a:r>
            <a:r>
              <a:rPr lang="en-GB" dirty="0"/>
              <a:t>: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initially</a:t>
            </a:r>
            <a:r>
              <a:rPr lang="es-ES" dirty="0"/>
              <a:t> </a:t>
            </a:r>
            <a:r>
              <a:rPr lang="es-ES" dirty="0" err="1"/>
              <a:t>believe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happening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A7E9B0-32D8-B1FC-E01B-6A0D92A6CED3}"/>
              </a:ext>
            </a:extLst>
          </p:cNvPr>
          <p:cNvCxnSpPr>
            <a:stCxn id="6" idx="4"/>
          </p:cNvCxnSpPr>
          <p:nvPr/>
        </p:nvCxnSpPr>
        <p:spPr>
          <a:xfrm>
            <a:off x="7381240" y="3034190"/>
            <a:ext cx="1407160" cy="938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3D18DF-0707-2860-A4F1-6923509CC48C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085580" y="3034190"/>
            <a:ext cx="1407160" cy="938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EF5ACC-15ED-7E7D-EA00-B62E8B7F36AF}"/>
              </a:ext>
            </a:extLst>
          </p:cNvPr>
          <p:cNvSpPr/>
          <p:nvPr/>
        </p:nvSpPr>
        <p:spPr>
          <a:xfrm>
            <a:off x="7551420" y="5720080"/>
            <a:ext cx="2941320" cy="7423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Posterior knowledge</a:t>
            </a:r>
            <a:r>
              <a:rPr lang="en-GB" dirty="0"/>
              <a:t>: </a:t>
            </a:r>
            <a:r>
              <a:rPr lang="es-ES" dirty="0" err="1"/>
              <a:t>Updated</a:t>
            </a:r>
            <a:r>
              <a:rPr lang="es-ES" dirty="0"/>
              <a:t> </a:t>
            </a:r>
            <a:r>
              <a:rPr lang="es-ES" dirty="0" err="1"/>
              <a:t>belief</a:t>
            </a:r>
            <a:endParaRPr lang="es-E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95102D8-82A9-46EE-8F44-8D224789C688}"/>
              </a:ext>
            </a:extLst>
          </p:cNvPr>
          <p:cNvSpPr/>
          <p:nvPr/>
        </p:nvSpPr>
        <p:spPr>
          <a:xfrm rot="10800000">
            <a:off x="5137150" y="5522277"/>
            <a:ext cx="1818640" cy="11379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7996160-F799-22E4-B0EE-8A5C3260DC0A}"/>
              </a:ext>
            </a:extLst>
          </p:cNvPr>
          <p:cNvSpPr/>
          <p:nvPr/>
        </p:nvSpPr>
        <p:spPr>
          <a:xfrm>
            <a:off x="2574290" y="5720080"/>
            <a:ext cx="2392679" cy="721360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PREDICTION</a:t>
            </a:r>
            <a:endParaRPr lang="es-ES" b="1" dirty="0"/>
          </a:p>
        </p:txBody>
      </p:sp>
      <p:pic>
        <p:nvPicPr>
          <p:cNvPr id="16" name="Picture 15" descr="A graph with black dots and numbers&#10;&#10;Description automatically generated with medium confidence">
            <a:extLst>
              <a:ext uri="{FF2B5EF4-FFF2-40B4-BE49-F238E27FC236}">
                <a16:creationId xmlns:a16="http://schemas.microsoft.com/office/drawing/2014/main" id="{0F8BC4E8-0323-C82B-7059-2D66C6D88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8" y="1277906"/>
            <a:ext cx="4302187" cy="43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1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BF6B-73BF-376C-070D-1409D580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7D76-9898-E790-0DF1-2C63C13A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same list of nodes, and in the same order, as for the interaction matrix. </a:t>
            </a:r>
          </a:p>
          <a:p>
            <a:r>
              <a:rPr lang="en-GB" dirty="0"/>
              <a:t>Think about direct changes only</a:t>
            </a:r>
          </a:p>
          <a:p>
            <a:r>
              <a:rPr lang="en-GB" dirty="0"/>
              <a:t>i.e. if we remove lions, we don’t think about the consequences on rabbits… the model does this thinking</a:t>
            </a:r>
          </a:p>
          <a:p>
            <a:r>
              <a:rPr lang="en-GB" dirty="0"/>
              <a:t>We indicate increases or decreases in nodes which stem from these direct changes</a:t>
            </a:r>
          </a:p>
          <a:p>
            <a:r>
              <a:rPr lang="en-GB" dirty="0"/>
              <a:t>Others are scored as zero</a:t>
            </a:r>
          </a:p>
        </p:txBody>
      </p:sp>
    </p:spTree>
    <p:extLst>
      <p:ext uri="{BB962C8B-B14F-4D97-AF65-F5344CB8AC3E}">
        <p14:creationId xmlns:p14="http://schemas.microsoft.com/office/powerpoint/2010/main" val="409722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7B20AD-1664-8FAF-19E1-0AE2517C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85" y="1974045"/>
            <a:ext cx="3858986" cy="4575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CB33CF-5697-2E8F-4931-6F7D9712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938" y="390525"/>
            <a:ext cx="742950" cy="607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BC05CE-C7D8-40F6-1ADA-8AE29FB8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303" y="432805"/>
            <a:ext cx="2286000" cy="6048375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7A60AA29-FFCE-45FF-9C91-809A0E18C0F4}"/>
              </a:ext>
            </a:extLst>
          </p:cNvPr>
          <p:cNvSpPr/>
          <p:nvPr/>
        </p:nvSpPr>
        <p:spPr>
          <a:xfrm>
            <a:off x="41058" y="0"/>
            <a:ext cx="2104983" cy="1765489"/>
          </a:xfrm>
          <a:prstGeom prst="wedgeEllipseCallout">
            <a:avLst>
              <a:gd name="adj1" fmla="val 10482"/>
              <a:gd name="adj2" fmla="val 7328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First column – named ‘Increase’ with changed values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39099B6-B526-67E3-90E5-375ABF63A595}"/>
              </a:ext>
            </a:extLst>
          </p:cNvPr>
          <p:cNvSpPr/>
          <p:nvPr/>
        </p:nvSpPr>
        <p:spPr>
          <a:xfrm>
            <a:off x="2305473" y="0"/>
            <a:ext cx="4085996" cy="1644191"/>
          </a:xfrm>
          <a:prstGeom prst="wedgeEllipseCallout">
            <a:avLst>
              <a:gd name="adj1" fmla="val -43535"/>
              <a:gd name="adj2" fmla="val 1010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Second column – named ‘Node’ – these names will be used in any output</a:t>
            </a:r>
          </a:p>
          <a:p>
            <a:pPr algn="ctr"/>
            <a:r>
              <a:rPr lang="en-GB" dirty="0"/>
              <a:t>Must be same order as in interaction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BCCFA-FDAF-5D4F-ACB3-4355F35E2AD3}"/>
              </a:ext>
            </a:extLst>
          </p:cNvPr>
          <p:cNvSpPr txBox="1"/>
          <p:nvPr/>
        </p:nvSpPr>
        <p:spPr>
          <a:xfrm>
            <a:off x="4581331" y="5896947"/>
            <a:ext cx="171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Save as a csv file</a:t>
            </a:r>
          </a:p>
        </p:txBody>
      </p:sp>
    </p:spTree>
    <p:extLst>
      <p:ext uri="{BB962C8B-B14F-4D97-AF65-F5344CB8AC3E}">
        <p14:creationId xmlns:p14="http://schemas.microsoft.com/office/powerpoint/2010/main" val="217821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B7A31-0C49-CA5C-77A2-AC1331D0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The BBNet package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1C0D985-820B-7983-A735-324A132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45092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807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8687F-8ABD-CDCD-E1F7-89B3DE32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a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69763-3CDB-1E1D-F2AB-5D92A885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72880"/>
            <a:ext cx="10905066" cy="2998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86BA5-0D28-0E25-6C48-D28C8BE9A1DC}"/>
              </a:ext>
            </a:extLst>
          </p:cNvPr>
          <p:cNvSpPr txBox="1"/>
          <p:nvPr/>
        </p:nvSpPr>
        <p:spPr>
          <a:xfrm>
            <a:off x="1268964" y="5836916"/>
            <a:ext cx="856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 R script and R Markdown detailing these processes are available in the resources folder</a:t>
            </a:r>
          </a:p>
        </p:txBody>
      </p:sp>
    </p:spTree>
    <p:extLst>
      <p:ext uri="{BB962C8B-B14F-4D97-AF65-F5344CB8AC3E}">
        <p14:creationId xmlns:p14="http://schemas.microsoft.com/office/powerpoint/2010/main" val="148897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DBF1-ED59-8FC2-233C-DD6EF19A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58891-3A67-3CB1-EBA3-53C55AAA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‘All models are wrong, but some are useful’ – Box (1976)</a:t>
            </a:r>
          </a:p>
          <a:p>
            <a:endParaRPr lang="en-GB" dirty="0"/>
          </a:p>
          <a:p>
            <a:r>
              <a:rPr lang="en-GB" dirty="0"/>
              <a:t>Hypothesis building (increasing X will result in decreases in Y)</a:t>
            </a:r>
          </a:p>
          <a:p>
            <a:endParaRPr lang="en-GB" dirty="0"/>
          </a:p>
          <a:p>
            <a:r>
              <a:rPr lang="en-GB" dirty="0"/>
              <a:t>Predictions</a:t>
            </a:r>
          </a:p>
          <a:p>
            <a:pPr lvl="1"/>
            <a:r>
              <a:rPr lang="en-GB" dirty="0"/>
              <a:t>Of climate change</a:t>
            </a:r>
          </a:p>
          <a:p>
            <a:pPr lvl="1"/>
            <a:r>
              <a:rPr lang="en-GB" dirty="0"/>
              <a:t>Of exploitation (e.g. fishing)</a:t>
            </a:r>
          </a:p>
          <a:p>
            <a:pPr lvl="1"/>
            <a:r>
              <a:rPr lang="en-GB" dirty="0"/>
              <a:t>Of policy</a:t>
            </a:r>
          </a:p>
          <a:p>
            <a:endParaRPr lang="en-GB" dirty="0"/>
          </a:p>
          <a:p>
            <a:r>
              <a:rPr lang="en-GB" dirty="0"/>
              <a:t>Trade-off between accuracy and simplicity</a:t>
            </a:r>
          </a:p>
        </p:txBody>
      </p:sp>
    </p:spTree>
    <p:extLst>
      <p:ext uri="{BB962C8B-B14F-4D97-AF65-F5344CB8AC3E}">
        <p14:creationId xmlns:p14="http://schemas.microsoft.com/office/powerpoint/2010/main" val="122412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65529-8CBB-9981-CC17-077E5BC5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55" y="479493"/>
            <a:ext cx="594204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Parameterising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model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F1277-92DB-409D-C012-BE3DF16A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45" y="63207"/>
            <a:ext cx="3534081" cy="673158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68BF6-4068-C13A-82EB-4280554A1915}"/>
              </a:ext>
            </a:extLst>
          </p:cNvPr>
          <p:cNvSpPr txBox="1"/>
          <p:nvPr/>
        </p:nvSpPr>
        <p:spPr>
          <a:xfrm>
            <a:off x="4450702" y="1984443"/>
            <a:ext cx="690309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 of prior knowledge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Group discussion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Sensitivity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bbn.sensitivity</a:t>
            </a:r>
            <a:r>
              <a:rPr lang="en-US" dirty="0"/>
              <a:t>(</a:t>
            </a:r>
            <a:r>
              <a:rPr lang="en-US" dirty="0" err="1"/>
              <a:t>bbn.model</a:t>
            </a:r>
            <a:r>
              <a:rPr lang="en-US" dirty="0"/>
              <a:t> = ‘FILENAME.csv’, </a:t>
            </a:r>
            <a:r>
              <a:rPr lang="en-US" dirty="0" err="1"/>
              <a:t>boot_max</a:t>
            </a:r>
            <a:r>
              <a:rPr lang="en-US" dirty="0"/>
              <a:t> = 100, ‘Node1', ‘Node2’)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0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931856-2002-9B0D-0984-334317F8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9" y="299026"/>
            <a:ext cx="8189167" cy="3502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9333E-E405-E53C-F855-4B09D04A8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874" y="3569834"/>
            <a:ext cx="60102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55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694D-9A57-D842-41CF-15A5244E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52B1B-7957-ED22-45A1-F6845638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Models can be used for very complex scenarios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2"/>
              </a:rPr>
              <a:t>https://www.researchsquare.com/article/rs-4609771/v1</a:t>
            </a:r>
            <a:r>
              <a:rPr lang="en-GB" dirty="0"/>
              <a:t> for details of environmental, economic and political landscape in the UK</a:t>
            </a:r>
          </a:p>
          <a:p>
            <a:r>
              <a:rPr lang="en-GB" dirty="0"/>
              <a:t>Can easily join up social and natural systems</a:t>
            </a:r>
          </a:p>
          <a:p>
            <a:r>
              <a:rPr lang="en-GB" dirty="0"/>
              <a:t>Can convert qualitative data into ‘semi’-quantitative predictions</a:t>
            </a:r>
          </a:p>
          <a:p>
            <a:pPr lvl="1"/>
            <a:r>
              <a:rPr lang="en-GB" dirty="0"/>
              <a:t>Exploring use of AI including notebook LM for this </a:t>
            </a:r>
          </a:p>
          <a:p>
            <a:r>
              <a:rPr lang="en-GB" dirty="0"/>
              <a:t>But do not give fully quantitative outputs (ordinal values)</a:t>
            </a:r>
          </a:p>
          <a:p>
            <a:r>
              <a:rPr lang="en-GB" dirty="0"/>
              <a:t>In some cases, different modelling approaches (e.g. agent-based models) would be more appropriate</a:t>
            </a:r>
          </a:p>
        </p:txBody>
      </p:sp>
    </p:spTree>
    <p:extLst>
      <p:ext uri="{BB962C8B-B14F-4D97-AF65-F5344CB8AC3E}">
        <p14:creationId xmlns:p14="http://schemas.microsoft.com/office/powerpoint/2010/main" val="4048248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1A7B-1724-71CC-3145-D524A973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 and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12E3-BDD4-CE84-F698-1ECBB7C55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Rick – </a:t>
            </a:r>
            <a:r>
              <a:rPr lang="en-GB" dirty="0">
                <a:hlinkClick r:id="rId2"/>
              </a:rPr>
              <a:t>rstafford@bournemouth.ac.uk</a:t>
            </a:r>
            <a:r>
              <a:rPr lang="en-GB" dirty="0"/>
              <a:t> </a:t>
            </a:r>
          </a:p>
          <a:p>
            <a:r>
              <a:rPr lang="en-GB" dirty="0"/>
              <a:t>Vicky - </a:t>
            </a:r>
            <a:r>
              <a:rPr lang="en-GB" dirty="0">
                <a:hlinkClick r:id="rId3"/>
              </a:rPr>
              <a:t>V.Dominguez-Almela@soton.ac.uk</a:t>
            </a:r>
            <a:endParaRPr lang="en-GB" dirty="0"/>
          </a:p>
          <a:p>
            <a:r>
              <a:rPr lang="en-GB" dirty="0"/>
              <a:t>Paper - </a:t>
            </a:r>
            <a:r>
              <a:rPr lang="en-GB" dirty="0">
                <a:hlinkClick r:id="rId4"/>
              </a:rPr>
              <a:t>https://www.biorxiv.org/content/10.1101/2024.06.12.598033v1</a:t>
            </a:r>
            <a:r>
              <a:rPr lang="en-GB" dirty="0"/>
              <a:t> - currently in press in </a:t>
            </a:r>
            <a:r>
              <a:rPr lang="en-GB" dirty="0" err="1"/>
              <a:t>PloS</a:t>
            </a:r>
            <a:r>
              <a:rPr lang="en-GB" dirty="0"/>
              <a:t> ONE</a:t>
            </a:r>
          </a:p>
          <a:p>
            <a:pPr lvl="1"/>
            <a:r>
              <a:rPr lang="en-GB" dirty="0"/>
              <a:t>Please cite the </a:t>
            </a:r>
            <a:r>
              <a:rPr lang="en-GB" dirty="0" err="1"/>
              <a:t>PLoS</a:t>
            </a:r>
            <a:r>
              <a:rPr lang="en-GB" dirty="0"/>
              <a:t> ONE paper if you use the package, so we can keep track of who is using this</a:t>
            </a:r>
          </a:p>
          <a:p>
            <a:r>
              <a:rPr lang="en-GB" dirty="0"/>
              <a:t>Community help forum:</a:t>
            </a:r>
          </a:p>
          <a:p>
            <a:pPr lvl="1"/>
            <a:r>
              <a:rPr lang="en-GB" sz="18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5"/>
              </a:rPr>
              <a:t>https://www.reddit.com/r/BBNet</a:t>
            </a:r>
            <a:endParaRPr lang="en-GB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906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E072-11E4-A34D-EF81-23793952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GB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97CC2D9-9733-6223-DBB1-FF6D5E216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1" y="1402681"/>
            <a:ext cx="4762500" cy="476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A1013F-CA83-494A-AD0D-484D62306EE9}"/>
              </a:ext>
            </a:extLst>
          </p:cNvPr>
          <p:cNvSpPr txBox="1"/>
          <p:nvPr/>
        </p:nvSpPr>
        <p:spPr>
          <a:xfrm>
            <a:off x="3734301" y="6029645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joining code is: 3282 3905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55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722F5-607F-F4E8-7079-A06255EAF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A6BC-2333-65A1-DC25-A8CBDF2F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BB56-FC40-B34F-547B-3C509491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‘All models are wrong, but some are useful’ – Box (1976)</a:t>
            </a:r>
          </a:p>
          <a:p>
            <a:endParaRPr lang="en-GB" dirty="0"/>
          </a:p>
          <a:p>
            <a:r>
              <a:rPr lang="en-GB" dirty="0"/>
              <a:t>Hypothesis building (increasing X will result in decreases in Y)</a:t>
            </a:r>
          </a:p>
          <a:p>
            <a:endParaRPr lang="en-GB" dirty="0"/>
          </a:p>
          <a:p>
            <a:r>
              <a:rPr lang="en-GB" dirty="0"/>
              <a:t>Predictions</a:t>
            </a:r>
          </a:p>
          <a:p>
            <a:pPr lvl="1"/>
            <a:r>
              <a:rPr lang="en-GB" dirty="0"/>
              <a:t>Of climate change</a:t>
            </a:r>
          </a:p>
          <a:p>
            <a:pPr lvl="1"/>
            <a:r>
              <a:rPr lang="en-GB" dirty="0"/>
              <a:t>Of exploitation (e.g. fishing)</a:t>
            </a:r>
          </a:p>
          <a:p>
            <a:pPr lvl="1"/>
            <a:r>
              <a:rPr lang="en-GB" dirty="0"/>
              <a:t>Of policy</a:t>
            </a:r>
          </a:p>
          <a:p>
            <a:endParaRPr lang="en-GB" dirty="0"/>
          </a:p>
          <a:p>
            <a:r>
              <a:rPr lang="en-GB" dirty="0"/>
              <a:t>Trade-off between </a:t>
            </a:r>
            <a:r>
              <a:rPr lang="en-GB" strike="sngStrike" dirty="0">
                <a:solidFill>
                  <a:srgbClr val="FF0000"/>
                </a:solidFill>
              </a:rPr>
              <a:t>accuracy</a:t>
            </a:r>
            <a:r>
              <a:rPr lang="en-GB" dirty="0">
                <a:solidFill>
                  <a:srgbClr val="FF0000"/>
                </a:solidFill>
              </a:rPr>
              <a:t> precision</a:t>
            </a:r>
            <a:r>
              <a:rPr lang="en-GB" dirty="0"/>
              <a:t> and simplicity</a:t>
            </a:r>
          </a:p>
        </p:txBody>
      </p:sp>
    </p:spTree>
    <p:extLst>
      <p:ext uri="{BB962C8B-B14F-4D97-AF65-F5344CB8AC3E}">
        <p14:creationId xmlns:p14="http://schemas.microsoft.com/office/powerpoint/2010/main" val="159890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lling hills outline">
            <a:extLst>
              <a:ext uri="{FF2B5EF4-FFF2-40B4-BE49-F238E27FC236}">
                <a16:creationId xmlns:a16="http://schemas.microsoft.com/office/drawing/2014/main" id="{0D90295E-BF15-59C7-64C8-4373735D5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3276" y="1463040"/>
            <a:ext cx="5069840" cy="5069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F8BEE-B43A-3BCB-BC6C-1ED68BB7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want to study?</a:t>
            </a:r>
            <a:endParaRPr lang="es-ES" dirty="0"/>
          </a:p>
        </p:txBody>
      </p:sp>
      <p:pic>
        <p:nvPicPr>
          <p:cNvPr id="7" name="Content Placeholder 6" descr="Lion with solid fill">
            <a:extLst>
              <a:ext uri="{FF2B5EF4-FFF2-40B4-BE49-F238E27FC236}">
                <a16:creationId xmlns:a16="http://schemas.microsoft.com/office/drawing/2014/main" id="{15A3CD07-E57E-3524-D313-009FCB100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856" y="1737518"/>
            <a:ext cx="2557463" cy="2557463"/>
          </a:xfrm>
        </p:spPr>
      </p:pic>
      <p:pic>
        <p:nvPicPr>
          <p:cNvPr id="9" name="Graphic 8" descr="Rabbit outline">
            <a:extLst>
              <a:ext uri="{FF2B5EF4-FFF2-40B4-BE49-F238E27FC236}">
                <a16:creationId xmlns:a16="http://schemas.microsoft.com/office/drawing/2014/main" id="{6AA995CF-0B3E-752B-A7BF-9D439EEA7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9525" y="3016249"/>
            <a:ext cx="1049905" cy="1049905"/>
          </a:xfrm>
          <a:prstGeom prst="rect">
            <a:avLst/>
          </a:prstGeom>
        </p:spPr>
      </p:pic>
      <p:pic>
        <p:nvPicPr>
          <p:cNvPr id="11" name="Graphic 10" descr="Plant with solid fill">
            <a:extLst>
              <a:ext uri="{FF2B5EF4-FFF2-40B4-BE49-F238E27FC236}">
                <a16:creationId xmlns:a16="http://schemas.microsoft.com/office/drawing/2014/main" id="{24CC83DD-D9ED-01E6-A59D-66F8ECEF83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8636" y="3429000"/>
            <a:ext cx="568960" cy="56896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B488C14-7324-9C2A-CF8D-D4D83D4BAFA4}"/>
              </a:ext>
            </a:extLst>
          </p:cNvPr>
          <p:cNvSpPr/>
          <p:nvPr/>
        </p:nvSpPr>
        <p:spPr>
          <a:xfrm>
            <a:off x="5628640" y="1950720"/>
            <a:ext cx="812800" cy="29463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EB8C83-09B7-A7EC-2B8D-CDC4A40B6D37}"/>
              </a:ext>
            </a:extLst>
          </p:cNvPr>
          <p:cNvSpPr txBox="1"/>
          <p:nvPr/>
        </p:nvSpPr>
        <p:spPr>
          <a:xfrm>
            <a:off x="6634480" y="1788318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When?</a:t>
            </a:r>
            <a:endParaRPr lang="es-E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FF306F-7CEA-CE28-9C4E-4936716A52FC}"/>
              </a:ext>
            </a:extLst>
          </p:cNvPr>
          <p:cNvSpPr txBox="1"/>
          <p:nvPr/>
        </p:nvSpPr>
        <p:spPr>
          <a:xfrm>
            <a:off x="9158724" y="4994433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Where?</a:t>
            </a:r>
            <a:endParaRPr lang="es-ES" sz="2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F3B61BD-92F0-4A89-B1F4-DEA510AA534C}"/>
              </a:ext>
            </a:extLst>
          </p:cNvPr>
          <p:cNvSpPr/>
          <p:nvPr/>
        </p:nvSpPr>
        <p:spPr>
          <a:xfrm>
            <a:off x="8209280" y="5095875"/>
            <a:ext cx="812800" cy="29463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33A794-1295-A207-D51F-6666153D21F0}"/>
              </a:ext>
            </a:extLst>
          </p:cNvPr>
          <p:cNvSpPr txBox="1"/>
          <p:nvPr/>
        </p:nvSpPr>
        <p:spPr>
          <a:xfrm>
            <a:off x="9764792" y="3456344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What?</a:t>
            </a:r>
            <a:endParaRPr lang="es-ES" sz="28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3124391-AFA5-50C4-A4B3-4989273D5EC0}"/>
              </a:ext>
            </a:extLst>
          </p:cNvPr>
          <p:cNvSpPr/>
          <p:nvPr/>
        </p:nvSpPr>
        <p:spPr>
          <a:xfrm>
            <a:off x="8815348" y="3557786"/>
            <a:ext cx="812800" cy="29463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92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8BEE-B43A-3BCB-BC6C-1ED68BB7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63"/>
            <a:ext cx="10515600" cy="1325563"/>
          </a:xfrm>
        </p:spPr>
        <p:txBody>
          <a:bodyPr/>
          <a:lstStyle/>
          <a:p>
            <a:r>
              <a:rPr lang="en-GB" dirty="0"/>
              <a:t>Node: species of interest</a:t>
            </a:r>
            <a:endParaRPr lang="es-ES" dirty="0"/>
          </a:p>
        </p:txBody>
      </p:sp>
      <p:pic>
        <p:nvPicPr>
          <p:cNvPr id="7" name="Content Placeholder 6" descr="Lion with solid fill">
            <a:extLst>
              <a:ext uri="{FF2B5EF4-FFF2-40B4-BE49-F238E27FC236}">
                <a16:creationId xmlns:a16="http://schemas.microsoft.com/office/drawing/2014/main" id="{15A3CD07-E57E-3524-D313-009FCB100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1576" y="3129438"/>
            <a:ext cx="2557463" cy="2557463"/>
          </a:xfrm>
        </p:spPr>
      </p:pic>
      <p:pic>
        <p:nvPicPr>
          <p:cNvPr id="9" name="Graphic 8" descr="Rabbit outline">
            <a:extLst>
              <a:ext uri="{FF2B5EF4-FFF2-40B4-BE49-F238E27FC236}">
                <a16:creationId xmlns:a16="http://schemas.microsoft.com/office/drawing/2014/main" id="{6AA995CF-0B3E-752B-A7BF-9D439EEA7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8245" y="4408169"/>
            <a:ext cx="1049905" cy="1049905"/>
          </a:xfrm>
          <a:prstGeom prst="rect">
            <a:avLst/>
          </a:prstGeom>
        </p:spPr>
      </p:pic>
      <p:pic>
        <p:nvPicPr>
          <p:cNvPr id="11" name="Graphic 10" descr="Plant with solid fill">
            <a:extLst>
              <a:ext uri="{FF2B5EF4-FFF2-40B4-BE49-F238E27FC236}">
                <a16:creationId xmlns:a16="http://schemas.microsoft.com/office/drawing/2014/main" id="{24CC83DD-D9ED-01E6-A59D-66F8ECEF8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6419" y="3497421"/>
            <a:ext cx="568960" cy="5689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FF306F-7CEA-CE28-9C4E-4936716A52FC}"/>
              </a:ext>
            </a:extLst>
          </p:cNvPr>
          <p:cNvSpPr txBox="1"/>
          <p:nvPr/>
        </p:nvSpPr>
        <p:spPr>
          <a:xfrm>
            <a:off x="7513323" y="4260056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Plant</a:t>
            </a:r>
            <a:endParaRPr lang="es-E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33A794-1295-A207-D51F-6666153D21F0}"/>
              </a:ext>
            </a:extLst>
          </p:cNvPr>
          <p:cNvSpPr txBox="1"/>
          <p:nvPr/>
        </p:nvSpPr>
        <p:spPr>
          <a:xfrm>
            <a:off x="5338510" y="5502235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Rabbit</a:t>
            </a:r>
            <a:endParaRPr lang="es-ES" sz="2800" dirty="0"/>
          </a:p>
        </p:txBody>
      </p:sp>
      <p:pic>
        <p:nvPicPr>
          <p:cNvPr id="3" name="Graphic 2" descr="Rolling hills outline">
            <a:extLst>
              <a:ext uri="{FF2B5EF4-FFF2-40B4-BE49-F238E27FC236}">
                <a16:creationId xmlns:a16="http://schemas.microsoft.com/office/drawing/2014/main" id="{C8FAB843-B57D-5846-6EC3-1F52699E150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2505"/>
          <a:stretch/>
        </p:blipFill>
        <p:spPr>
          <a:xfrm>
            <a:off x="7132295" y="5165735"/>
            <a:ext cx="2194614" cy="10423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5AF805-53FD-A7A4-F4F3-00F8DE277F23}"/>
              </a:ext>
            </a:extLst>
          </p:cNvPr>
          <p:cNvSpPr txBox="1"/>
          <p:nvPr/>
        </p:nvSpPr>
        <p:spPr>
          <a:xfrm>
            <a:off x="7545461" y="5946457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Soil</a:t>
            </a:r>
            <a:endParaRPr lang="es-E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DE8D4-6F79-C32F-3C71-C2495E8A33AB}"/>
              </a:ext>
            </a:extLst>
          </p:cNvPr>
          <p:cNvSpPr txBox="1"/>
          <p:nvPr/>
        </p:nvSpPr>
        <p:spPr>
          <a:xfrm>
            <a:off x="2028747" y="5997625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Lion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9606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8BEE-B43A-3BCB-BC6C-1ED68BB7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4704"/>
          </a:xfrm>
        </p:spPr>
        <p:txBody>
          <a:bodyPr/>
          <a:lstStyle/>
          <a:p>
            <a:r>
              <a:rPr lang="en-GB" dirty="0"/>
              <a:t>Node: species of interest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Edges: direct relationship between nodes</a:t>
            </a:r>
            <a:endParaRPr lang="es-ES" dirty="0"/>
          </a:p>
        </p:txBody>
      </p:sp>
      <p:pic>
        <p:nvPicPr>
          <p:cNvPr id="7" name="Content Placeholder 6" descr="Lion with solid fill">
            <a:extLst>
              <a:ext uri="{FF2B5EF4-FFF2-40B4-BE49-F238E27FC236}">
                <a16:creationId xmlns:a16="http://schemas.microsoft.com/office/drawing/2014/main" id="{15A3CD07-E57E-3524-D313-009FCB100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1576" y="3129438"/>
            <a:ext cx="2557463" cy="2557463"/>
          </a:xfrm>
        </p:spPr>
      </p:pic>
      <p:pic>
        <p:nvPicPr>
          <p:cNvPr id="9" name="Graphic 8" descr="Rabbit outline">
            <a:extLst>
              <a:ext uri="{FF2B5EF4-FFF2-40B4-BE49-F238E27FC236}">
                <a16:creationId xmlns:a16="http://schemas.microsoft.com/office/drawing/2014/main" id="{6AA995CF-0B3E-752B-A7BF-9D439EEA7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8245" y="4408169"/>
            <a:ext cx="1049905" cy="10499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32D9B2-B5DC-35F1-9682-A4C8793DD18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360160" y="3781901"/>
            <a:ext cx="1246259" cy="132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7F291C-D0D5-FB64-95DD-AB64E97CE18D}"/>
              </a:ext>
            </a:extLst>
          </p:cNvPr>
          <p:cNvCxnSpPr/>
          <p:nvPr/>
        </p:nvCxnSpPr>
        <p:spPr>
          <a:xfrm flipH="1">
            <a:off x="3749039" y="5105400"/>
            <a:ext cx="1377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EB8C83-09B7-A7EC-2B8D-CDC4A40B6D37}"/>
              </a:ext>
            </a:extLst>
          </p:cNvPr>
          <p:cNvSpPr txBox="1"/>
          <p:nvPr/>
        </p:nvSpPr>
        <p:spPr>
          <a:xfrm>
            <a:off x="2028747" y="5997625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Lion</a:t>
            </a:r>
            <a:endParaRPr lang="es-E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33A794-1295-A207-D51F-6666153D21F0}"/>
              </a:ext>
            </a:extLst>
          </p:cNvPr>
          <p:cNvSpPr txBox="1"/>
          <p:nvPr/>
        </p:nvSpPr>
        <p:spPr>
          <a:xfrm>
            <a:off x="5338510" y="5502235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Rabbit</a:t>
            </a:r>
            <a:endParaRPr lang="es-ES" sz="2800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2990D0C8-B3E4-9FE8-D470-F9C8AD0D0CB3}"/>
              </a:ext>
            </a:extLst>
          </p:cNvPr>
          <p:cNvSpPr/>
          <p:nvPr/>
        </p:nvSpPr>
        <p:spPr>
          <a:xfrm>
            <a:off x="3358965" y="2630150"/>
            <a:ext cx="1859280" cy="1123791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Let’s have some rabbit for dinner!</a:t>
            </a:r>
            <a:endParaRPr lang="es-ES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8CE2183-9008-90E3-98D8-B6B18C4F7468}"/>
              </a:ext>
            </a:extLst>
          </p:cNvPr>
          <p:cNvSpPr/>
          <p:nvPr/>
        </p:nvSpPr>
        <p:spPr>
          <a:xfrm>
            <a:off x="7545461" y="2308521"/>
            <a:ext cx="2977566" cy="1273851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 many rabbits prevent plant recovery!</a:t>
            </a:r>
            <a:endParaRPr lang="es-ES" dirty="0"/>
          </a:p>
        </p:txBody>
      </p:sp>
      <p:pic>
        <p:nvPicPr>
          <p:cNvPr id="5" name="Graphic 4" descr="Plant with solid fill">
            <a:extLst>
              <a:ext uri="{FF2B5EF4-FFF2-40B4-BE49-F238E27FC236}">
                <a16:creationId xmlns:a16="http://schemas.microsoft.com/office/drawing/2014/main" id="{F698CE4E-60E3-6D44-B7B2-AFED7927F1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6419" y="3497421"/>
            <a:ext cx="568960" cy="568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1FC21-DF47-8280-FCF0-886AB39EA280}"/>
              </a:ext>
            </a:extLst>
          </p:cNvPr>
          <p:cNvSpPr txBox="1"/>
          <p:nvPr/>
        </p:nvSpPr>
        <p:spPr>
          <a:xfrm>
            <a:off x="7513323" y="4260056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Plant</a:t>
            </a:r>
            <a:endParaRPr lang="es-ES" sz="2800" dirty="0"/>
          </a:p>
        </p:txBody>
      </p:sp>
      <p:pic>
        <p:nvPicPr>
          <p:cNvPr id="8" name="Graphic 7" descr="Rolling hills outline">
            <a:extLst>
              <a:ext uri="{FF2B5EF4-FFF2-40B4-BE49-F238E27FC236}">
                <a16:creationId xmlns:a16="http://schemas.microsoft.com/office/drawing/2014/main" id="{514E4F86-6F4A-5A47-92C1-4D73B428681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2505"/>
          <a:stretch/>
        </p:blipFill>
        <p:spPr>
          <a:xfrm>
            <a:off x="7132295" y="5165735"/>
            <a:ext cx="2194614" cy="1042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0AFFFD-2CFA-2ED1-1853-9EE6B478D790}"/>
              </a:ext>
            </a:extLst>
          </p:cNvPr>
          <p:cNvSpPr txBox="1"/>
          <p:nvPr/>
        </p:nvSpPr>
        <p:spPr>
          <a:xfrm>
            <a:off x="7545461" y="5946457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Soil</a:t>
            </a:r>
            <a:endParaRPr lang="es-E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380476-4CC7-B8CE-1170-67C7641DB2C5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6376447" y="5200723"/>
            <a:ext cx="821343" cy="56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B8055D33-6673-9B8F-B72A-FE3B99B3DC2E}"/>
              </a:ext>
            </a:extLst>
          </p:cNvPr>
          <p:cNvSpPr/>
          <p:nvPr/>
        </p:nvSpPr>
        <p:spPr>
          <a:xfrm>
            <a:off x="9217065" y="4045614"/>
            <a:ext cx="2301240" cy="1979841"/>
          </a:xfrm>
          <a:prstGeom prst="wedgeEllipseCallout">
            <a:avLst>
              <a:gd name="adj1" fmla="val -61817"/>
              <a:gd name="adj2" fmla="val 109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Dropping from lions and rabbits acts as fertilisers</a:t>
            </a:r>
            <a:endParaRPr lang="es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02A41D-A059-19E9-B9D5-85283A9CF271}"/>
              </a:ext>
            </a:extLst>
          </p:cNvPr>
          <p:cNvCxnSpPr>
            <a:cxnSpLocks/>
          </p:cNvCxnSpPr>
          <p:nvPr/>
        </p:nvCxnSpPr>
        <p:spPr>
          <a:xfrm>
            <a:off x="3230310" y="6248504"/>
            <a:ext cx="4216400" cy="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535B61-C223-B475-A6CA-E0760E65D1AA}"/>
              </a:ext>
            </a:extLst>
          </p:cNvPr>
          <p:cNvCxnSpPr>
            <a:cxnSpLocks/>
          </p:cNvCxnSpPr>
          <p:nvPr/>
        </p:nvCxnSpPr>
        <p:spPr>
          <a:xfrm>
            <a:off x="8002634" y="4752453"/>
            <a:ext cx="0" cy="35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8BEE-B43A-3BCB-BC6C-1ED68BB7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4704"/>
          </a:xfrm>
        </p:spPr>
        <p:txBody>
          <a:bodyPr/>
          <a:lstStyle/>
          <a:p>
            <a:r>
              <a:rPr lang="en-GB" dirty="0"/>
              <a:t>Node: species of interest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Edges: direct relationship between nodes</a:t>
            </a:r>
            <a:endParaRPr lang="es-ES" dirty="0"/>
          </a:p>
        </p:txBody>
      </p:sp>
      <p:pic>
        <p:nvPicPr>
          <p:cNvPr id="7" name="Content Placeholder 6" descr="Lion with solid fill">
            <a:extLst>
              <a:ext uri="{FF2B5EF4-FFF2-40B4-BE49-F238E27FC236}">
                <a16:creationId xmlns:a16="http://schemas.microsoft.com/office/drawing/2014/main" id="{15A3CD07-E57E-3524-D313-009FCB100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1576" y="3129438"/>
            <a:ext cx="2557463" cy="2557463"/>
          </a:xfrm>
        </p:spPr>
      </p:pic>
      <p:pic>
        <p:nvPicPr>
          <p:cNvPr id="9" name="Graphic 8" descr="Rabbit outline">
            <a:extLst>
              <a:ext uri="{FF2B5EF4-FFF2-40B4-BE49-F238E27FC236}">
                <a16:creationId xmlns:a16="http://schemas.microsoft.com/office/drawing/2014/main" id="{6AA995CF-0B3E-752B-A7BF-9D439EEA7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8245" y="4408169"/>
            <a:ext cx="1049905" cy="104990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7F291C-D0D5-FB64-95DD-AB64E97CE18D}"/>
              </a:ext>
            </a:extLst>
          </p:cNvPr>
          <p:cNvCxnSpPr/>
          <p:nvPr/>
        </p:nvCxnSpPr>
        <p:spPr>
          <a:xfrm flipH="1">
            <a:off x="3749039" y="5105400"/>
            <a:ext cx="1377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33A794-1295-A207-D51F-6666153D21F0}"/>
              </a:ext>
            </a:extLst>
          </p:cNvPr>
          <p:cNvSpPr txBox="1"/>
          <p:nvPr/>
        </p:nvSpPr>
        <p:spPr>
          <a:xfrm>
            <a:off x="5338510" y="5502235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Rabbit</a:t>
            </a:r>
            <a:endParaRPr lang="es-E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358C-6BE3-651F-5F81-A0B6D58B2081}"/>
              </a:ext>
            </a:extLst>
          </p:cNvPr>
          <p:cNvSpPr txBox="1"/>
          <p:nvPr/>
        </p:nvSpPr>
        <p:spPr>
          <a:xfrm>
            <a:off x="6802120" y="2409258"/>
            <a:ext cx="455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Positive relationships </a:t>
            </a:r>
            <a:r>
              <a:rPr lang="en-GB" sz="2400" dirty="0"/>
              <a:t>(e.g. one </a:t>
            </a:r>
            <a:r>
              <a:rPr lang="en-GB" sz="2400" dirty="0" err="1"/>
              <a:t>INcrease</a:t>
            </a:r>
            <a:r>
              <a:rPr lang="en-GB" sz="2400" dirty="0"/>
              <a:t> when second </a:t>
            </a:r>
            <a:r>
              <a:rPr lang="en-GB" sz="2400" dirty="0" err="1"/>
              <a:t>INcrease</a:t>
            </a:r>
            <a:r>
              <a:rPr lang="en-GB" sz="2400" dirty="0"/>
              <a:t>) = values 1 to 4</a:t>
            </a:r>
            <a:endParaRPr lang="es-E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C431F-9877-BD93-3115-12021EDD134E}"/>
              </a:ext>
            </a:extLst>
          </p:cNvPr>
          <p:cNvSpPr txBox="1"/>
          <p:nvPr/>
        </p:nvSpPr>
        <p:spPr>
          <a:xfrm>
            <a:off x="574555" y="2409259"/>
            <a:ext cx="455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Negative relationships </a:t>
            </a:r>
            <a:r>
              <a:rPr lang="en-GB" sz="2400" dirty="0"/>
              <a:t>(e.g. one </a:t>
            </a:r>
            <a:r>
              <a:rPr lang="en-GB" sz="2400" dirty="0" err="1"/>
              <a:t>INcrease</a:t>
            </a:r>
            <a:r>
              <a:rPr lang="en-GB" sz="2400" dirty="0"/>
              <a:t> when second </a:t>
            </a:r>
            <a:r>
              <a:rPr lang="en-GB" sz="2400" dirty="0" err="1"/>
              <a:t>DEcrease</a:t>
            </a:r>
            <a:r>
              <a:rPr lang="en-GB" sz="2400" dirty="0"/>
              <a:t>) = values -1 to -4</a:t>
            </a:r>
            <a:endParaRPr lang="es-E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A628C-C68B-D955-2EA1-3B73BEAE265C}"/>
              </a:ext>
            </a:extLst>
          </p:cNvPr>
          <p:cNvSpPr txBox="1"/>
          <p:nvPr/>
        </p:nvSpPr>
        <p:spPr>
          <a:xfrm>
            <a:off x="73146" y="5555766"/>
            <a:ext cx="687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Increase in lions </a:t>
            </a:r>
            <a:r>
              <a:rPr lang="en-GB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GB" sz="2400" b="1" dirty="0">
                <a:solidFill>
                  <a:srgbClr val="FF0000"/>
                </a:solidFill>
              </a:rPr>
              <a:t>  Decrease in Rabbits </a:t>
            </a:r>
            <a:endParaRPr lang="es-E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DB939A-2A86-18DE-8B98-89B44A2EF71F}"/>
              </a:ext>
            </a:extLst>
          </p:cNvPr>
          <p:cNvSpPr txBox="1"/>
          <p:nvPr/>
        </p:nvSpPr>
        <p:spPr>
          <a:xfrm>
            <a:off x="5218245" y="6390422"/>
            <a:ext cx="709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Increase in rabbits </a:t>
            </a:r>
            <a:r>
              <a:rPr lang="en-GB" sz="2400" b="1" dirty="0">
                <a:solidFill>
                  <a:schemeClr val="accent6"/>
                </a:solidFill>
                <a:sym typeface="Wingdings" panose="05000000000000000000" pitchFamily="2" charset="2"/>
              </a:rPr>
              <a:t></a:t>
            </a:r>
            <a:r>
              <a:rPr lang="en-GB" sz="2400" b="1" dirty="0">
                <a:solidFill>
                  <a:schemeClr val="accent6"/>
                </a:solidFill>
              </a:rPr>
              <a:t>  increase in nutrients in the soil</a:t>
            </a:r>
            <a:endParaRPr lang="es-ES" sz="2400" dirty="0">
              <a:solidFill>
                <a:schemeClr val="accent6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4392DC-6A3E-C80A-CDA5-809C054162A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360160" y="3781901"/>
            <a:ext cx="1246259" cy="132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B23585-A939-A668-0C6C-0D4DBCD85D79}"/>
              </a:ext>
            </a:extLst>
          </p:cNvPr>
          <p:cNvSpPr txBox="1"/>
          <p:nvPr/>
        </p:nvSpPr>
        <p:spPr>
          <a:xfrm>
            <a:off x="2028747" y="5997625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Lion</a:t>
            </a:r>
            <a:endParaRPr lang="es-ES" sz="2800" dirty="0"/>
          </a:p>
        </p:txBody>
      </p:sp>
      <p:pic>
        <p:nvPicPr>
          <p:cNvPr id="16" name="Graphic 15" descr="Plant with solid fill">
            <a:extLst>
              <a:ext uri="{FF2B5EF4-FFF2-40B4-BE49-F238E27FC236}">
                <a16:creationId xmlns:a16="http://schemas.microsoft.com/office/drawing/2014/main" id="{2B20BD1F-DB5B-F6CF-2A8D-0276ADB6D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6419" y="3497421"/>
            <a:ext cx="568960" cy="5689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D72F45-1C7E-3C48-210B-B696F33CBCC6}"/>
              </a:ext>
            </a:extLst>
          </p:cNvPr>
          <p:cNvSpPr txBox="1"/>
          <p:nvPr/>
        </p:nvSpPr>
        <p:spPr>
          <a:xfrm>
            <a:off x="7513323" y="4260056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Plant</a:t>
            </a:r>
            <a:endParaRPr lang="es-ES" sz="2800" dirty="0"/>
          </a:p>
        </p:txBody>
      </p:sp>
      <p:pic>
        <p:nvPicPr>
          <p:cNvPr id="18" name="Graphic 17" descr="Rolling hills outline">
            <a:extLst>
              <a:ext uri="{FF2B5EF4-FFF2-40B4-BE49-F238E27FC236}">
                <a16:creationId xmlns:a16="http://schemas.microsoft.com/office/drawing/2014/main" id="{7E5A534D-0E26-FC2C-3937-4B3FBB8932A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2505"/>
          <a:stretch/>
        </p:blipFill>
        <p:spPr>
          <a:xfrm>
            <a:off x="7132295" y="5165735"/>
            <a:ext cx="2194614" cy="1042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4E8518-A9A6-53F6-382A-7CE0FB26785B}"/>
              </a:ext>
            </a:extLst>
          </p:cNvPr>
          <p:cNvSpPr txBox="1"/>
          <p:nvPr/>
        </p:nvSpPr>
        <p:spPr>
          <a:xfrm>
            <a:off x="7545461" y="5946457"/>
            <a:ext cx="185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Soil</a:t>
            </a:r>
            <a:endParaRPr lang="es-ES" sz="2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DB044B-26B4-0B8B-829D-E5C6BBFC14A9}"/>
              </a:ext>
            </a:extLst>
          </p:cNvPr>
          <p:cNvCxnSpPr>
            <a:cxnSpLocks/>
          </p:cNvCxnSpPr>
          <p:nvPr/>
        </p:nvCxnSpPr>
        <p:spPr>
          <a:xfrm>
            <a:off x="6376447" y="5200723"/>
            <a:ext cx="821343" cy="56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A40506-D928-448E-8380-8F47249D2FC9}"/>
              </a:ext>
            </a:extLst>
          </p:cNvPr>
          <p:cNvCxnSpPr>
            <a:cxnSpLocks/>
          </p:cNvCxnSpPr>
          <p:nvPr/>
        </p:nvCxnSpPr>
        <p:spPr>
          <a:xfrm>
            <a:off x="3230310" y="6248504"/>
            <a:ext cx="4216400" cy="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C0AC08-9D90-7ED7-2D38-C0C5201BF972}"/>
              </a:ext>
            </a:extLst>
          </p:cNvPr>
          <p:cNvCxnSpPr>
            <a:cxnSpLocks/>
          </p:cNvCxnSpPr>
          <p:nvPr/>
        </p:nvCxnSpPr>
        <p:spPr>
          <a:xfrm>
            <a:off x="8002634" y="4752453"/>
            <a:ext cx="0" cy="35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7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8BEE-B43A-3BCB-BC6C-1ED68BB7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4704"/>
          </a:xfrm>
        </p:spPr>
        <p:txBody>
          <a:bodyPr/>
          <a:lstStyle/>
          <a:p>
            <a:r>
              <a:rPr lang="en-GB" dirty="0"/>
              <a:t>Node: species of interest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Edges: direct relationship between nodes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358C-6BE3-651F-5F81-A0B6D58B2081}"/>
              </a:ext>
            </a:extLst>
          </p:cNvPr>
          <p:cNvSpPr txBox="1"/>
          <p:nvPr/>
        </p:nvSpPr>
        <p:spPr>
          <a:xfrm>
            <a:off x="6802120" y="2409258"/>
            <a:ext cx="455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Positive relationships </a:t>
            </a:r>
            <a:r>
              <a:rPr lang="en-GB" sz="2400" dirty="0"/>
              <a:t>(e.g. one </a:t>
            </a:r>
            <a:r>
              <a:rPr lang="en-GB" sz="2400" dirty="0" err="1"/>
              <a:t>INcrease</a:t>
            </a:r>
            <a:r>
              <a:rPr lang="en-GB" sz="2400" dirty="0"/>
              <a:t> when second </a:t>
            </a:r>
            <a:r>
              <a:rPr lang="en-GB" sz="2400" dirty="0" err="1"/>
              <a:t>INcrease</a:t>
            </a:r>
            <a:r>
              <a:rPr lang="en-GB" sz="2400" dirty="0"/>
              <a:t>) = values 1 to 4</a:t>
            </a:r>
            <a:endParaRPr lang="es-E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C431F-9877-BD93-3115-12021EDD134E}"/>
              </a:ext>
            </a:extLst>
          </p:cNvPr>
          <p:cNvSpPr txBox="1"/>
          <p:nvPr/>
        </p:nvSpPr>
        <p:spPr>
          <a:xfrm>
            <a:off x="574555" y="2409259"/>
            <a:ext cx="455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Negative relationships </a:t>
            </a:r>
            <a:r>
              <a:rPr lang="en-GB" sz="2400" dirty="0"/>
              <a:t>(e.g. one </a:t>
            </a:r>
            <a:r>
              <a:rPr lang="en-GB" sz="2400" dirty="0" err="1"/>
              <a:t>INcrease</a:t>
            </a:r>
            <a:r>
              <a:rPr lang="en-GB" sz="2400" dirty="0"/>
              <a:t> when second </a:t>
            </a:r>
            <a:r>
              <a:rPr lang="en-GB" sz="2400" dirty="0" err="1"/>
              <a:t>DEcrease</a:t>
            </a:r>
            <a:r>
              <a:rPr lang="en-GB" sz="2400" dirty="0"/>
              <a:t>) = values -1 to -4</a:t>
            </a:r>
            <a:endParaRPr lang="es-ES" sz="2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C4E81AA-93EB-7644-237C-6FE5B0289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55613"/>
              </p:ext>
            </p:extLst>
          </p:nvPr>
        </p:nvGraphicFramePr>
        <p:xfrm>
          <a:off x="2621280" y="4408172"/>
          <a:ext cx="6228080" cy="15557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45616">
                  <a:extLst>
                    <a:ext uri="{9D8B030D-6E8A-4147-A177-3AD203B41FA5}">
                      <a16:colId xmlns:a16="http://schemas.microsoft.com/office/drawing/2014/main" val="3506923517"/>
                    </a:ext>
                  </a:extLst>
                </a:gridCol>
                <a:gridCol w="1245616">
                  <a:extLst>
                    <a:ext uri="{9D8B030D-6E8A-4147-A177-3AD203B41FA5}">
                      <a16:colId xmlns:a16="http://schemas.microsoft.com/office/drawing/2014/main" val="1229971428"/>
                    </a:ext>
                  </a:extLst>
                </a:gridCol>
                <a:gridCol w="1245616">
                  <a:extLst>
                    <a:ext uri="{9D8B030D-6E8A-4147-A177-3AD203B41FA5}">
                      <a16:colId xmlns:a16="http://schemas.microsoft.com/office/drawing/2014/main" val="964894311"/>
                    </a:ext>
                  </a:extLst>
                </a:gridCol>
                <a:gridCol w="1245616">
                  <a:extLst>
                    <a:ext uri="{9D8B030D-6E8A-4147-A177-3AD203B41FA5}">
                      <a16:colId xmlns:a16="http://schemas.microsoft.com/office/drawing/2014/main" val="3663013891"/>
                    </a:ext>
                  </a:extLst>
                </a:gridCol>
                <a:gridCol w="1245616">
                  <a:extLst>
                    <a:ext uri="{9D8B030D-6E8A-4147-A177-3AD203B41FA5}">
                      <a16:colId xmlns:a16="http://schemas.microsoft.com/office/drawing/2014/main" val="38303662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Lion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Rabbit</a:t>
                      </a:r>
                      <a:endParaRPr lang="es-E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Plant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Soil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16889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Lion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-3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28570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Rabbit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-2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60164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Plant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6011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Soil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192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94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8BEE-B43A-3BCB-BC6C-1ED68BB7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5717"/>
          </a:xfrm>
        </p:spPr>
        <p:txBody>
          <a:bodyPr/>
          <a:lstStyle/>
          <a:p>
            <a:r>
              <a:rPr lang="en-GB" dirty="0"/>
              <a:t>Which scenario do we want to explore?</a:t>
            </a:r>
            <a:endParaRPr lang="es-ES" dirty="0"/>
          </a:p>
        </p:txBody>
      </p:sp>
      <p:pic>
        <p:nvPicPr>
          <p:cNvPr id="3" name="Content Placeholder 6" descr="Lion with solid fill">
            <a:extLst>
              <a:ext uri="{FF2B5EF4-FFF2-40B4-BE49-F238E27FC236}">
                <a16:creationId xmlns:a16="http://schemas.microsoft.com/office/drawing/2014/main" id="{82CA5968-8F66-6B52-4728-80518EFE1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3416" y="4408172"/>
            <a:ext cx="1145381" cy="1145381"/>
          </a:xfrm>
        </p:spPr>
      </p:pic>
      <p:pic>
        <p:nvPicPr>
          <p:cNvPr id="4" name="Graphic 3" descr="Rolling hills outline">
            <a:extLst>
              <a:ext uri="{FF2B5EF4-FFF2-40B4-BE49-F238E27FC236}">
                <a16:creationId xmlns:a16="http://schemas.microsoft.com/office/drawing/2014/main" id="{DE81D803-2DBE-B4F6-9862-245A8A569A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2505"/>
          <a:stretch/>
        </p:blipFill>
        <p:spPr>
          <a:xfrm>
            <a:off x="1943416" y="5633095"/>
            <a:ext cx="2194614" cy="1042332"/>
          </a:xfrm>
          <a:prstGeom prst="rect">
            <a:avLst/>
          </a:prstGeom>
        </p:spPr>
      </p:pic>
      <p:pic>
        <p:nvPicPr>
          <p:cNvPr id="7" name="Graphic 6" descr="Rolling hills outline">
            <a:extLst>
              <a:ext uri="{FF2B5EF4-FFF2-40B4-BE49-F238E27FC236}">
                <a16:creationId xmlns:a16="http://schemas.microsoft.com/office/drawing/2014/main" id="{247099A3-211F-27B1-0FF4-83305A77B9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2505"/>
          <a:stretch/>
        </p:blipFill>
        <p:spPr>
          <a:xfrm>
            <a:off x="4138030" y="5553553"/>
            <a:ext cx="2194614" cy="1042332"/>
          </a:xfrm>
          <a:prstGeom prst="rect">
            <a:avLst/>
          </a:prstGeom>
        </p:spPr>
      </p:pic>
      <p:pic>
        <p:nvPicPr>
          <p:cNvPr id="8" name="Graphic 7" descr="Rolling hills outline">
            <a:extLst>
              <a:ext uri="{FF2B5EF4-FFF2-40B4-BE49-F238E27FC236}">
                <a16:creationId xmlns:a16="http://schemas.microsoft.com/office/drawing/2014/main" id="{DCBC24EA-D83D-90D6-0AA4-F144FA211F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2505"/>
          <a:stretch/>
        </p:blipFill>
        <p:spPr>
          <a:xfrm>
            <a:off x="6502375" y="5552922"/>
            <a:ext cx="2194614" cy="1042332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5A5A562-D136-0F9D-DC68-6E17A2A6E62F}"/>
              </a:ext>
            </a:extLst>
          </p:cNvPr>
          <p:cNvSpPr/>
          <p:nvPr/>
        </p:nvSpPr>
        <p:spPr>
          <a:xfrm>
            <a:off x="2627445" y="3244610"/>
            <a:ext cx="1859280" cy="1123791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Low </a:t>
            </a:r>
            <a:r>
              <a:rPr lang="en-GB" dirty="0"/>
              <a:t>predator density</a:t>
            </a:r>
            <a:endParaRPr lang="es-ES" dirty="0"/>
          </a:p>
        </p:txBody>
      </p:sp>
      <p:pic>
        <p:nvPicPr>
          <p:cNvPr id="10" name="Graphic 9" descr="Rabbit outline">
            <a:extLst>
              <a:ext uri="{FF2B5EF4-FFF2-40B4-BE49-F238E27FC236}">
                <a16:creationId xmlns:a16="http://schemas.microsoft.com/office/drawing/2014/main" id="{EEF6650C-AF77-8775-676D-AE60318928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9682" y="5946084"/>
            <a:ext cx="491675" cy="491675"/>
          </a:xfrm>
          <a:prstGeom prst="rect">
            <a:avLst/>
          </a:prstGeom>
        </p:spPr>
      </p:pic>
      <p:pic>
        <p:nvPicPr>
          <p:cNvPr id="14" name="Graphic 13" descr="Rabbit outline">
            <a:extLst>
              <a:ext uri="{FF2B5EF4-FFF2-40B4-BE49-F238E27FC236}">
                <a16:creationId xmlns:a16="http://schemas.microsoft.com/office/drawing/2014/main" id="{9F1A0309-C6C7-8DC1-39C0-E9255FBF6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242" y="5603337"/>
            <a:ext cx="491675" cy="491675"/>
          </a:xfrm>
          <a:prstGeom prst="rect">
            <a:avLst/>
          </a:prstGeom>
        </p:spPr>
      </p:pic>
      <p:pic>
        <p:nvPicPr>
          <p:cNvPr id="15" name="Graphic 14" descr="Rabbit outline">
            <a:extLst>
              <a:ext uri="{FF2B5EF4-FFF2-40B4-BE49-F238E27FC236}">
                <a16:creationId xmlns:a16="http://schemas.microsoft.com/office/drawing/2014/main" id="{80921FB2-7B4C-20A4-21B2-F4C79428E1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4835" y="5870207"/>
            <a:ext cx="491675" cy="491675"/>
          </a:xfrm>
          <a:prstGeom prst="rect">
            <a:avLst/>
          </a:prstGeom>
        </p:spPr>
      </p:pic>
      <p:pic>
        <p:nvPicPr>
          <p:cNvPr id="16" name="Graphic 15" descr="Rabbit outline">
            <a:extLst>
              <a:ext uri="{FF2B5EF4-FFF2-40B4-BE49-F238E27FC236}">
                <a16:creationId xmlns:a16="http://schemas.microsoft.com/office/drawing/2014/main" id="{12614827-D6DA-949F-916E-500214DB6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0887" y="5669611"/>
            <a:ext cx="491675" cy="491675"/>
          </a:xfrm>
          <a:prstGeom prst="rect">
            <a:avLst/>
          </a:prstGeom>
        </p:spPr>
      </p:pic>
      <p:pic>
        <p:nvPicPr>
          <p:cNvPr id="17" name="Graphic 16" descr="Rabbit outline">
            <a:extLst>
              <a:ext uri="{FF2B5EF4-FFF2-40B4-BE49-F238E27FC236}">
                <a16:creationId xmlns:a16="http://schemas.microsoft.com/office/drawing/2014/main" id="{A4C2998D-B434-85E0-D26C-4FDA03D0C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7202" y="5141420"/>
            <a:ext cx="491675" cy="491675"/>
          </a:xfrm>
          <a:prstGeom prst="rect">
            <a:avLst/>
          </a:prstGeom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9F0730C3-4BE9-5BEF-A749-DBC9D5C5C48C}"/>
              </a:ext>
            </a:extLst>
          </p:cNvPr>
          <p:cNvSpPr/>
          <p:nvPr/>
        </p:nvSpPr>
        <p:spPr>
          <a:xfrm>
            <a:off x="7597618" y="4832433"/>
            <a:ext cx="1859280" cy="1123791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 change in prey population</a:t>
            </a:r>
            <a:endParaRPr lang="es-ES" dirty="0"/>
          </a:p>
        </p:txBody>
      </p:sp>
      <p:pic>
        <p:nvPicPr>
          <p:cNvPr id="19" name="Graphic 18" descr="Plant with solid fill">
            <a:extLst>
              <a:ext uri="{FF2B5EF4-FFF2-40B4-BE49-F238E27FC236}">
                <a16:creationId xmlns:a16="http://schemas.microsoft.com/office/drawing/2014/main" id="{93E09E24-FF94-BD92-57B5-EAA2F6C88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5757" y="5268442"/>
            <a:ext cx="568960" cy="568960"/>
          </a:xfrm>
          <a:prstGeom prst="rect">
            <a:avLst/>
          </a:prstGeom>
        </p:spPr>
      </p:pic>
      <p:pic>
        <p:nvPicPr>
          <p:cNvPr id="20" name="Graphic 19" descr="Plant with solid fill">
            <a:extLst>
              <a:ext uri="{FF2B5EF4-FFF2-40B4-BE49-F238E27FC236}">
                <a16:creationId xmlns:a16="http://schemas.microsoft.com/office/drawing/2014/main" id="{D8191E0D-B580-4B36-D952-325D835682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6541" y="5189531"/>
            <a:ext cx="568960" cy="568960"/>
          </a:xfrm>
          <a:prstGeom prst="rect">
            <a:avLst/>
          </a:prstGeom>
        </p:spPr>
      </p:pic>
      <p:pic>
        <p:nvPicPr>
          <p:cNvPr id="21" name="Graphic 20" descr="Plant with solid fill">
            <a:extLst>
              <a:ext uri="{FF2B5EF4-FFF2-40B4-BE49-F238E27FC236}">
                <a16:creationId xmlns:a16="http://schemas.microsoft.com/office/drawing/2014/main" id="{27CA0E0F-317A-8930-482A-0D0A43238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7162" y="6026294"/>
            <a:ext cx="568960" cy="568960"/>
          </a:xfrm>
          <a:prstGeom prst="rect">
            <a:avLst/>
          </a:prstGeom>
        </p:spPr>
      </p:pic>
      <p:pic>
        <p:nvPicPr>
          <p:cNvPr id="22" name="Graphic 21" descr="Plant with solid fill">
            <a:extLst>
              <a:ext uri="{FF2B5EF4-FFF2-40B4-BE49-F238E27FC236}">
                <a16:creationId xmlns:a16="http://schemas.microsoft.com/office/drawing/2014/main" id="{D6166AC5-6F11-6B76-D930-86613A7619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8685" y="4980862"/>
            <a:ext cx="568960" cy="568960"/>
          </a:xfrm>
          <a:prstGeom prst="rect">
            <a:avLst/>
          </a:prstGeom>
        </p:spPr>
      </p:pic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1D52496E-FCC3-D644-A81F-79AF6E519295}"/>
              </a:ext>
            </a:extLst>
          </p:cNvPr>
          <p:cNvSpPr/>
          <p:nvPr/>
        </p:nvSpPr>
        <p:spPr>
          <a:xfrm>
            <a:off x="5717993" y="3907413"/>
            <a:ext cx="1859280" cy="1123791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 change in plant cover</a:t>
            </a:r>
            <a:endParaRPr lang="es-ES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9136AEDB-390E-A21F-6168-C3BF545FDEAC}"/>
              </a:ext>
            </a:extLst>
          </p:cNvPr>
          <p:cNvSpPr/>
          <p:nvPr/>
        </p:nvSpPr>
        <p:spPr>
          <a:xfrm>
            <a:off x="104044" y="5956224"/>
            <a:ext cx="2357253" cy="787419"/>
          </a:xfrm>
          <a:prstGeom prst="wedgeEllipseCallout">
            <a:avLst>
              <a:gd name="adj1" fmla="val 52114"/>
              <a:gd name="adj2" fmla="val -450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 change in soil properties</a:t>
            </a:r>
            <a:endParaRPr lang="es-ES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13D1620-EC2F-8CE0-50D0-E7058E24C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20340"/>
              </p:ext>
            </p:extLst>
          </p:nvPr>
        </p:nvGraphicFramePr>
        <p:xfrm>
          <a:off x="8294481" y="2269872"/>
          <a:ext cx="2950578" cy="14033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75289">
                  <a:extLst>
                    <a:ext uri="{9D8B030D-6E8A-4147-A177-3AD203B41FA5}">
                      <a16:colId xmlns:a16="http://schemas.microsoft.com/office/drawing/2014/main" val="2678499409"/>
                    </a:ext>
                  </a:extLst>
                </a:gridCol>
                <a:gridCol w="1475289">
                  <a:extLst>
                    <a:ext uri="{9D8B030D-6E8A-4147-A177-3AD203B41FA5}">
                      <a16:colId xmlns:a16="http://schemas.microsoft.com/office/drawing/2014/main" val="133091485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Increase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Node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51775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-4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Lion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23795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Rabbit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60931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Plant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12001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Soil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98576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2EC07A-A26F-40D8-27DD-3BB2D2EE759B}"/>
              </a:ext>
            </a:extLst>
          </p:cNvPr>
          <p:cNvSpPr txBox="1"/>
          <p:nvPr/>
        </p:nvSpPr>
        <p:spPr>
          <a:xfrm>
            <a:off x="946941" y="1519126"/>
            <a:ext cx="71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/>
              <a:t>We believe there will be a </a:t>
            </a:r>
            <a:r>
              <a:rPr lang="en-GB" sz="2400" b="1" dirty="0"/>
              <a:t>reduction</a:t>
            </a:r>
            <a:r>
              <a:rPr lang="en-GB" sz="2400" dirty="0"/>
              <a:t> on the number of </a:t>
            </a:r>
            <a:r>
              <a:rPr lang="en-GB" sz="2400" b="1" dirty="0"/>
              <a:t>lions</a:t>
            </a:r>
            <a:r>
              <a:rPr lang="en-GB" sz="2400" dirty="0"/>
              <a:t> on the ‘</a:t>
            </a:r>
            <a:r>
              <a:rPr lang="en-GB" sz="2400" b="1" dirty="0"/>
              <a:t>S area’</a:t>
            </a:r>
            <a:r>
              <a:rPr lang="en-GB" sz="2400" dirty="0"/>
              <a:t> due to reallocation of population to the ‘Y area’ of the natural reserve over </a:t>
            </a:r>
            <a:r>
              <a:rPr lang="en-GB" sz="2400" b="1" dirty="0"/>
              <a:t>summer</a:t>
            </a:r>
            <a:r>
              <a:rPr lang="en-GB" sz="2400" dirty="0"/>
              <a:t>. </a:t>
            </a:r>
          </a:p>
          <a:p>
            <a:pPr algn="just"/>
            <a:r>
              <a:rPr lang="en-GB" sz="2400" i="1" dirty="0"/>
              <a:t>What will be the effect of this in the ‘S area’?</a:t>
            </a:r>
            <a:endParaRPr lang="es-ES" sz="2400" i="1" dirty="0"/>
          </a:p>
        </p:txBody>
      </p:sp>
    </p:spTree>
    <p:extLst>
      <p:ext uri="{BB962C8B-B14F-4D97-AF65-F5344CB8AC3E}">
        <p14:creationId xmlns:p14="http://schemas.microsoft.com/office/powerpoint/2010/main" val="182516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1069</Words>
  <Application>Microsoft Office PowerPoint</Application>
  <PresentationFormat>Widescreen</PresentationFormat>
  <Paragraphs>193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Wingdings</vt:lpstr>
      <vt:lpstr>Office Theme</vt:lpstr>
      <vt:lpstr>Predictive Modelling</vt:lpstr>
      <vt:lpstr>Purpose of models</vt:lpstr>
      <vt:lpstr>Purpose of models</vt:lpstr>
      <vt:lpstr>What do we want to study?</vt:lpstr>
      <vt:lpstr>Node: species of interest</vt:lpstr>
      <vt:lpstr>Node: species of interest  Edges: direct relationship between nodes</vt:lpstr>
      <vt:lpstr>Node: species of interest  Edges: direct relationship between nodes</vt:lpstr>
      <vt:lpstr>Node: species of interest  Edges: direct relationship between nodes</vt:lpstr>
      <vt:lpstr>Which scenario do we want to explore?</vt:lpstr>
      <vt:lpstr>‘Pure’ Ecology models</vt:lpstr>
      <vt:lpstr>Applied ecological and environmental models</vt:lpstr>
      <vt:lpstr>Designing a model – hints and tips</vt:lpstr>
      <vt:lpstr>Creating an interaction matrix</vt:lpstr>
      <vt:lpstr>Which scenario do we want to explore?</vt:lpstr>
      <vt:lpstr>Bayesian Belief Networks</vt:lpstr>
      <vt:lpstr>Building scenarios</vt:lpstr>
      <vt:lpstr>PowerPoint Presentation</vt:lpstr>
      <vt:lpstr>The BBNet package</vt:lpstr>
      <vt:lpstr>Running a prediction</vt:lpstr>
      <vt:lpstr>Parameterising a model</vt:lpstr>
      <vt:lpstr>PowerPoint Presentation</vt:lpstr>
      <vt:lpstr>Final Thoughts</vt:lpstr>
      <vt:lpstr>Help and Support</vt:lpstr>
      <vt:lpstr>Feedback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Dominguez Almela</dc:creator>
  <cp:lastModifiedBy>Rick Stafford</cp:lastModifiedBy>
  <cp:revision>17</cp:revision>
  <dcterms:created xsi:type="dcterms:W3CDTF">2024-06-21T11:47:17Z</dcterms:created>
  <dcterms:modified xsi:type="dcterms:W3CDTF">2024-12-03T13:25:01Z</dcterms:modified>
</cp:coreProperties>
</file>