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9" r:id="rId5"/>
    <p:sldId id="268" r:id="rId6"/>
    <p:sldId id="270" r:id="rId7"/>
    <p:sldId id="267" r:id="rId8"/>
    <p:sldId id="274" r:id="rId9"/>
    <p:sldId id="276" r:id="rId10"/>
    <p:sldId id="277" r:id="rId11"/>
    <p:sldId id="278" r:id="rId12"/>
    <p:sldId id="264" r:id="rId13"/>
    <p:sldId id="263" r:id="rId14"/>
    <p:sldId id="266" r:id="rId15"/>
    <p:sldId id="279" r:id="rId16"/>
    <p:sldId id="261" r:id="rId17"/>
    <p:sldId id="282" r:id="rId18"/>
    <p:sldId id="271" r:id="rId19"/>
    <p:sldId id="281" r:id="rId20"/>
    <p:sldId id="280" r:id="rId21"/>
    <p:sldId id="273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/>
    <p:restoredTop sz="94697"/>
  </p:normalViewPr>
  <p:slideViewPr>
    <p:cSldViewPr snapToGrid="0" snapToObjects="1">
      <p:cViewPr varScale="1">
        <p:scale>
          <a:sx n="87" d="100"/>
          <a:sy n="87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E1CE-4EFE-9E46-8D0F-FEC85E0F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B7ED-3C02-DC40-858D-65CE145B3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A0A6-310C-6A4F-9670-A8C76F1F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33F6-EFAE-3E4E-AFFA-621E6393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6814-DA64-BC49-90B0-99726749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092F-BBFA-9A48-9CF2-9DBB28B1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0649-BD85-264A-89BA-B03095EB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0BCA-40DE-5549-BDFD-A90F6D4E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1E81-45AA-DA43-81D7-85A544DB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6C4D-91B1-AC46-9D56-7ACFD3A4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AC6F9-1C4C-6443-88CB-DD030ED6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37C5D-210C-B448-BB84-B35C03D3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F3AD-554E-344B-B6EF-9D1CFD3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9669-CC65-9247-B182-D912C37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E3F8-8AF2-9D4C-97A5-0AB37495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A0E5-59F1-4F46-A55E-524BA235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61EB-1ED6-6041-AE7A-62C9AF40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1731-5F51-6A40-9F3B-9CB2EBEC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1659-2B1C-5044-AFA3-9D91B8F6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20DF-BACB-0E44-ADBD-D98655A2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8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9EDF-BC9A-9148-92A4-54625199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8EC1B-38DE-4A42-B031-33C96EA0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6733-6C5D-F34D-88F6-362A40E1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7321-0456-224C-B139-1E13944C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043B-E616-E340-B4CB-D0692EF6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4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C9C-6FBD-5E4B-BFC0-204A5165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1BFE-7845-2B45-BB2E-56C0E72E7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9E0D2-9163-BE48-A92D-034AA3051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EBF4-AAA7-B44D-BD4F-8F8321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9847-FC30-AE4D-845A-2C3F95E3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A3E3-19B0-2844-8B31-FE3D747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2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215-E918-A142-89CA-8BCCCBAD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8E25-67E9-7B47-9496-5953AF55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6CD56-66DD-2045-8D7E-3D836F26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2EEC6-CF4C-E347-80EB-8A80A7882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ABB19-6FCB-6F45-8DE1-342709476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9674-818D-9747-8082-CECDA74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55A75-5219-EF46-8248-046C83EA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09C66-4783-A641-AC7D-594B3905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8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2038-C63A-2444-835F-0748CE69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3CBFF-BF40-2E45-91FD-42EDA33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42524-EC8B-584D-A82E-C36C3CFF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C6E0-4DF0-2E44-B403-D66DCA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B87F-CF33-C645-839A-A93DA87E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7027-0397-6144-8EEF-69E86933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D8C56-9CE1-9343-9D37-059DEFAF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1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299D-D21D-9647-BA7D-9C486492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50E1-717C-2C42-AF1C-2B2E89D7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C039C-79F1-2E41-9527-CB859997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CE38-E943-8441-B3CC-8F457631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2E706-F0AF-9D4C-B879-BD7AF66B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FD45-4C50-BE43-AF6D-9193BAA3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2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03E-5BE5-8043-8DA0-871F3C71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A816B-6C51-DD4D-A001-C193488B9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AE2A-990F-E242-BDFE-A51E2469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642B-001F-944E-B350-D2C2882A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13C8-EF54-C847-80A2-896F18E1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FAC28-B663-9F41-BB67-141A9C3C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4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C21B7-039F-AE41-8F53-DABBAE56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E022-5993-5346-882E-AFFE77B09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B1F7-393D-EE4F-A5E8-2B9E00C7A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1016" y="6356350"/>
            <a:ext cx="912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31F8-FA74-D14D-B639-1B71F7DA7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E57B-0274-554C-925B-2868D09B5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1434" y="6356350"/>
            <a:ext cx="542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042E1A-522E-AF4F-AF40-3D85CB65E581}"/>
              </a:ext>
            </a:extLst>
          </p:cNvPr>
          <p:cNvCxnSpPr>
            <a:cxnSpLocks/>
          </p:cNvCxnSpPr>
          <p:nvPr/>
        </p:nvCxnSpPr>
        <p:spPr>
          <a:xfrm>
            <a:off x="457200" y="6265791"/>
            <a:ext cx="11274552" cy="0"/>
          </a:xfrm>
          <a:prstGeom prst="line">
            <a:avLst/>
          </a:prstGeom>
          <a:ln w="19050" cmpd="sng">
            <a:solidFill>
              <a:srgbClr val="0F7F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EC729DD-224B-7A47-8605-C0BA58A0ED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952" y="6315333"/>
            <a:ext cx="1399802" cy="447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4BF68-9D1D-6540-A865-9657CE80E9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1772" y="6290562"/>
            <a:ext cx="1058680" cy="4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E0D-4CD6-584A-BE9C-4AE7774A2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LSST thermal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B71EE-691A-B443-AFC5-4C4996AC5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Hervé</a:t>
            </a:r>
            <a:r>
              <a:rPr lang="en-US" dirty="0"/>
              <a:t> Grabas</a:t>
            </a:r>
          </a:p>
        </p:txBody>
      </p:sp>
    </p:spTree>
    <p:extLst>
      <p:ext uri="{BB962C8B-B14F-4D97-AF65-F5344CB8AC3E}">
        <p14:creationId xmlns:p14="http://schemas.microsoft.com/office/powerpoint/2010/main" val="76600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8196-D593-5747-8799-8430C63E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ngspice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3DA27-BDE6-6D47-9263-39FB9C9D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714" y="1888255"/>
            <a:ext cx="8589086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1F613-9415-2649-8B3F-31277807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1" y="3423694"/>
            <a:ext cx="1727200" cy="168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90B15-70F5-B34D-B4F5-247AAD706338}"/>
              </a:ext>
            </a:extLst>
          </p:cNvPr>
          <p:cNvSpPr txBox="1"/>
          <p:nvPr/>
        </p:nvSpPr>
        <p:spPr>
          <a:xfrm>
            <a:off x="1101380" y="2031130"/>
            <a:ext cx="166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Spice lumped RC elements are modeled using URC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3B5135-13A3-074A-8EED-3291FA6F3B50}"/>
              </a:ext>
            </a:extLst>
          </p:cNvPr>
          <p:cNvCxnSpPr>
            <a:cxnSpLocks/>
          </p:cNvCxnSpPr>
          <p:nvPr/>
        </p:nvCxnSpPr>
        <p:spPr>
          <a:xfrm flipV="1">
            <a:off x="2116899" y="2557191"/>
            <a:ext cx="1052185" cy="116303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8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B916-E3BD-8846-A977-EDDFC27A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 netlist from Walt </a:t>
            </a:r>
            <a:r>
              <a:rPr lang="en-US" dirty="0" err="1"/>
              <a:t>OrCad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0E288-B243-6A41-9BBB-E055EA35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28" y="1825625"/>
            <a:ext cx="6705744" cy="4351338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B635E8-0FC7-6940-8844-D5C9B01596E8}"/>
              </a:ext>
            </a:extLst>
          </p:cNvPr>
          <p:cNvSpPr/>
          <p:nvPr/>
        </p:nvSpPr>
        <p:spPr>
          <a:xfrm>
            <a:off x="5769496" y="3363990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70F234-B801-3746-B99A-99E2D61B5898}"/>
              </a:ext>
            </a:extLst>
          </p:cNvPr>
          <p:cNvCxnSpPr>
            <a:cxnSpLocks/>
          </p:cNvCxnSpPr>
          <p:nvPr/>
        </p:nvCxnSpPr>
        <p:spPr>
          <a:xfrm flipV="1">
            <a:off x="6831579" y="2364059"/>
            <a:ext cx="2992986" cy="9999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F3FDA7-5FC8-524F-809D-7FEA3CA99E66}"/>
              </a:ext>
            </a:extLst>
          </p:cNvPr>
          <p:cNvSpPr txBox="1"/>
          <p:nvPr/>
        </p:nvSpPr>
        <p:spPr>
          <a:xfrm>
            <a:off x="9857947" y="1948288"/>
            <a:ext cx="170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8000"/>
                </a:solidFill>
              </a:rPr>
              <a:t>✓  </a:t>
            </a:r>
            <a:r>
              <a:rPr lang="en-US" dirty="0"/>
              <a:t>Walt’s </a:t>
            </a:r>
            <a:r>
              <a:rPr lang="en-US" dirty="0" err="1"/>
              <a:t>OrCad</a:t>
            </a:r>
            <a:r>
              <a:rPr lang="en-US" dirty="0"/>
              <a:t> uses the same model for lumped RC lines.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CE707-CCD5-DC43-B0A9-1DE77C96ACC4}"/>
              </a:ext>
            </a:extLst>
          </p:cNvPr>
          <p:cNvSpPr txBox="1"/>
          <p:nvPr/>
        </p:nvSpPr>
        <p:spPr>
          <a:xfrm>
            <a:off x="4995673" y="145629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SPICE netlist from </a:t>
            </a:r>
            <a:r>
              <a:rPr lang="en-US" dirty="0" err="1"/>
              <a:t>OrCad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BD7-D65F-464B-80F7-4898F4A7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distributed RC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CF60E-7303-174D-BD8E-D5FB32C5F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622" y="1825625"/>
            <a:ext cx="950875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E0CE814F-FE50-8246-BF6C-B261A6530195}"/>
              </a:ext>
            </a:extLst>
          </p:cNvPr>
          <p:cNvSpPr txBox="1">
            <a:spLocks/>
          </p:cNvSpPr>
          <p:nvPr/>
        </p:nvSpPr>
        <p:spPr>
          <a:xfrm>
            <a:off x="681038" y="1397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need confirmation that this is the model used for lumped thermal loads</a:t>
            </a:r>
          </a:p>
        </p:txBody>
      </p:sp>
    </p:spTree>
    <p:extLst>
      <p:ext uri="{BB962C8B-B14F-4D97-AF65-F5344CB8AC3E}">
        <p14:creationId xmlns:p14="http://schemas.microsoft.com/office/powerpoint/2010/main" val="228249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DA06-D0CD-7842-833C-0EC435A9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7" y="1898957"/>
            <a:ext cx="3876675" cy="2578797"/>
          </a:xfrm>
        </p:spPr>
        <p:txBody>
          <a:bodyPr>
            <a:noAutofit/>
          </a:bodyPr>
          <a:lstStyle/>
          <a:p>
            <a:r>
              <a:rPr lang="en-US" sz="3200" dirty="0"/>
              <a:t>I coded all schematics included in Walt’s LSST thermal analysis report.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533588-2029-4D41-847B-123DDFCCC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722" y="504515"/>
            <a:ext cx="7730240" cy="58108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AF5B-4CAE-3244-94F5-AB3340866923}"/>
              </a:ext>
            </a:extLst>
          </p:cNvPr>
          <p:cNvSpPr txBox="1"/>
          <p:nvPr/>
        </p:nvSpPr>
        <p:spPr>
          <a:xfrm>
            <a:off x="8805797" y="319849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Walt’schematic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322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4771-0DBF-C242-B907-B5E52522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schematic issue?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AE6123-4E3B-DE4E-A4D3-EBCC279E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395" cy="4351338"/>
          </a:xfrm>
        </p:spPr>
        <p:txBody>
          <a:bodyPr/>
          <a:lstStyle/>
          <a:p>
            <a:r>
              <a:rPr lang="en-US" dirty="0"/>
              <a:t>I don’t understand the PI2 set point in Walt schematic</a:t>
            </a:r>
          </a:p>
          <a:p>
            <a:r>
              <a:rPr lang="en-US" dirty="0"/>
              <a:t>Bug?</a:t>
            </a:r>
          </a:p>
          <a:p>
            <a:r>
              <a:rPr lang="en-US" dirty="0"/>
              <a:t>See later: temperature of Cryo-plate seems to high.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AD2FFA-E121-DE43-8238-7764FE6B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73" y="532394"/>
            <a:ext cx="4658889" cy="5486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6A8AA0-B7E2-C547-8E3B-C628059E1284}"/>
              </a:ext>
            </a:extLst>
          </p:cNvPr>
          <p:cNvCxnSpPr>
            <a:cxnSpLocks/>
          </p:cNvCxnSpPr>
          <p:nvPr/>
        </p:nvCxnSpPr>
        <p:spPr>
          <a:xfrm flipV="1">
            <a:off x="5174166" y="3122341"/>
            <a:ext cx="3724507" cy="13492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FF55E4-57E3-994B-950E-A0967FFAA310}"/>
              </a:ext>
            </a:extLst>
          </p:cNvPr>
          <p:cNvSpPr txBox="1"/>
          <p:nvPr/>
        </p:nvSpPr>
        <p:spPr>
          <a:xfrm>
            <a:off x="3440122" y="4471639"/>
            <a:ext cx="30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set point seems reversed with the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0F20A-DFF6-574E-92A8-2520260E123D}"/>
              </a:ext>
            </a:extLst>
          </p:cNvPr>
          <p:cNvSpPr txBox="1"/>
          <p:nvPr/>
        </p:nvSpPr>
        <p:spPr>
          <a:xfrm>
            <a:off x="9082968" y="163062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Walt’schematic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160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C791-1046-B645-BF26-AF01EDA0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OrCad</a:t>
            </a:r>
            <a:r>
              <a:rPr lang="en-US" dirty="0"/>
              <a:t> PID implementation from Walt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83717-12D9-FF40-AB88-1B1681093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300" y="2763044"/>
            <a:ext cx="6883400" cy="24765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069F12-E0EE-A94D-A6DB-4DB40ECBF643}"/>
              </a:ext>
            </a:extLst>
          </p:cNvPr>
          <p:cNvCxnSpPr>
            <a:cxnSpLocks/>
          </p:cNvCxnSpPr>
          <p:nvPr/>
        </p:nvCxnSpPr>
        <p:spPr>
          <a:xfrm flipV="1">
            <a:off x="6432421" y="2319454"/>
            <a:ext cx="2678125" cy="22633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813325-EBAA-DE4D-A9A9-0054D0BF2800}"/>
              </a:ext>
            </a:extLst>
          </p:cNvPr>
          <p:cNvSpPr txBox="1"/>
          <p:nvPr/>
        </p:nvSpPr>
        <p:spPr>
          <a:xfrm>
            <a:off x="9110546" y="1418889"/>
            <a:ext cx="303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Walt used a Laplace function which is not supported for DC sim (AC and transient supported only in </a:t>
            </a:r>
            <a:r>
              <a:rPr lang="en-US" dirty="0" err="1"/>
              <a:t>ngSpice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875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8FB8-84B3-2449-A1B3-82F1B8A8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block – defined as a </a:t>
            </a:r>
            <a:r>
              <a:rPr lang="en-US" dirty="0" err="1"/>
              <a:t>subcircuit</a:t>
            </a:r>
            <a:r>
              <a:rPr lang="en-US" dirty="0"/>
              <a:t> for reuse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CE752-132B-1441-848F-44B6D68E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9" y="1690688"/>
            <a:ext cx="12079581" cy="39456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788FB-5AD9-4A49-B763-5FDF46D527B5}"/>
              </a:ext>
            </a:extLst>
          </p:cNvPr>
          <p:cNvSpPr txBox="1"/>
          <p:nvPr/>
        </p:nvSpPr>
        <p:spPr>
          <a:xfrm>
            <a:off x="5096106" y="5185317"/>
            <a:ext cx="62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Integrator: R//C with voltage controlled current source – OK? 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A63669C-05EC-F947-9D43-C1776A45D4A7}"/>
              </a:ext>
            </a:extLst>
          </p:cNvPr>
          <p:cNvSpPr/>
          <p:nvPr/>
        </p:nvSpPr>
        <p:spPr>
          <a:xfrm>
            <a:off x="691375" y="4973444"/>
            <a:ext cx="234175" cy="490654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5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FF83-31CB-0546-811E-D4908CAC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PID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BA9D4-DDA3-A348-8B2D-960342D8A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380" y="365125"/>
            <a:ext cx="5374289" cy="5711210"/>
          </a:xfr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0A54D1E-C620-5541-84AA-867256A8CB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46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have the implementation of the PID block done in Java.</a:t>
            </a:r>
          </a:p>
          <a:p>
            <a:r>
              <a:rPr lang="en-US" dirty="0"/>
              <a:t>Can run unit tests to make sure that Python SPICE implementation matches Java implementation.</a:t>
            </a:r>
          </a:p>
          <a:p>
            <a:r>
              <a:rPr lang="en-US" dirty="0"/>
              <a:t>Missing PID instantiation with parameters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4EE96-03DC-4147-AADC-928590A5D7C9}"/>
              </a:ext>
            </a:extLst>
          </p:cNvPr>
          <p:cNvSpPr txBox="1"/>
          <p:nvPr/>
        </p:nvSpPr>
        <p:spPr>
          <a:xfrm>
            <a:off x="8480323" y="0"/>
            <a:ext cx="258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PID code from Owen</a:t>
            </a:r>
          </a:p>
        </p:txBody>
      </p:sp>
    </p:spTree>
    <p:extLst>
      <p:ext uri="{BB962C8B-B14F-4D97-AF65-F5344CB8AC3E}">
        <p14:creationId xmlns:p14="http://schemas.microsoft.com/office/powerpoint/2010/main" val="13204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28A5-3319-6340-A991-5BC7555C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 model – double check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3ABB-C1BF-3C4D-9446-33AE5566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82229" cy="4351338"/>
          </a:xfrm>
        </p:spPr>
        <p:txBody>
          <a:bodyPr/>
          <a:lstStyle/>
          <a:p>
            <a:r>
              <a:rPr lang="en-US" dirty="0"/>
              <a:t>I coded the lens emissivity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DBAE5-7990-AE4D-A5A5-25CE7B2C3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6"/>
          <a:stretch/>
        </p:blipFill>
        <p:spPr>
          <a:xfrm>
            <a:off x="7274528" y="1597423"/>
            <a:ext cx="3251200" cy="817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F5ACC-4CF6-6A4D-BF24-CF8E1BE3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686050"/>
            <a:ext cx="11391900" cy="148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EB9AA02-F504-124F-92B5-A7213D75AB8B}"/>
              </a:ext>
            </a:extLst>
          </p:cNvPr>
          <p:cNvSpPr/>
          <p:nvPr/>
        </p:nvSpPr>
        <p:spPr>
          <a:xfrm>
            <a:off x="7543800" y="2881313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C561C1-A53F-604B-92DA-512335F90454}"/>
              </a:ext>
            </a:extLst>
          </p:cNvPr>
          <p:cNvSpPr/>
          <p:nvPr/>
        </p:nvSpPr>
        <p:spPr>
          <a:xfrm>
            <a:off x="10662443" y="2881312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E3288C-C048-5647-93AE-94237DC50A4E}"/>
              </a:ext>
            </a:extLst>
          </p:cNvPr>
          <p:cNvSpPr/>
          <p:nvPr/>
        </p:nvSpPr>
        <p:spPr>
          <a:xfrm>
            <a:off x="1142206" y="3784601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9C52CA8-2314-7342-BC3B-069E9CE66F4E}"/>
              </a:ext>
            </a:extLst>
          </p:cNvPr>
          <p:cNvSpPr/>
          <p:nvPr/>
        </p:nvSpPr>
        <p:spPr>
          <a:xfrm>
            <a:off x="5390355" y="3798888"/>
            <a:ext cx="102870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83E4C6-1CE1-BC4E-8446-E30C5F563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364037"/>
            <a:ext cx="4051300" cy="1638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075698-F014-C948-9DFA-D90439A4C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693" y="4364037"/>
            <a:ext cx="4152900" cy="172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D39D27-4DB8-A541-8E12-6939EC02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946" y="4287044"/>
            <a:ext cx="2130004" cy="21875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483257-F3FD-C44D-A475-3419FC4AE67C}"/>
              </a:ext>
            </a:extLst>
          </p:cNvPr>
          <p:cNvSpPr txBox="1"/>
          <p:nvPr/>
        </p:nvSpPr>
        <p:spPr>
          <a:xfrm>
            <a:off x="9121786" y="6474616"/>
            <a:ext cx="280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don’t agree with text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26E4FCB-2B84-1440-B68D-69D943B542BB}"/>
              </a:ext>
            </a:extLst>
          </p:cNvPr>
          <p:cNvSpPr/>
          <p:nvPr/>
        </p:nvSpPr>
        <p:spPr>
          <a:xfrm>
            <a:off x="10014744" y="4772025"/>
            <a:ext cx="647700" cy="200026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A28A6B1-B156-224B-905F-73B0392F3A76}"/>
              </a:ext>
            </a:extLst>
          </p:cNvPr>
          <p:cNvSpPr/>
          <p:nvPr/>
        </p:nvSpPr>
        <p:spPr>
          <a:xfrm>
            <a:off x="10082615" y="5691977"/>
            <a:ext cx="647700" cy="200026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6A6B80F-F8CE-694A-8B86-59CABC72DC35}"/>
              </a:ext>
            </a:extLst>
          </p:cNvPr>
          <p:cNvSpPr/>
          <p:nvPr/>
        </p:nvSpPr>
        <p:spPr>
          <a:xfrm>
            <a:off x="10111593" y="5930900"/>
            <a:ext cx="647700" cy="200026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9C6D-982C-484D-A663-9F262F89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76"/>
            <a:ext cx="10515600" cy="801674"/>
          </a:xfrm>
        </p:spPr>
        <p:txBody>
          <a:bodyPr/>
          <a:lstStyle/>
          <a:p>
            <a:r>
              <a:rPr lang="en-US" dirty="0"/>
              <a:t>Temperature comparison Walt vs </a:t>
            </a:r>
            <a:r>
              <a:rPr lang="en-US" dirty="0" err="1"/>
              <a:t>PySPICE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274E4-8C2C-DF4C-9AEC-88DF18A82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8532"/>
            <a:ext cx="1523224" cy="12385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B9034-75ED-784C-B602-2242865FC3D1}"/>
              </a:ext>
            </a:extLst>
          </p:cNvPr>
          <p:cNvSpPr txBox="1"/>
          <p:nvPr/>
        </p:nvSpPr>
        <p:spPr>
          <a:xfrm>
            <a:off x="2531327" y="1758454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rebdaq</a:t>
            </a:r>
            <a:r>
              <a:rPr lang="en-US" dirty="0"/>
              <a:t>: 274.7 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2EF3E-C9BC-0E47-87AD-BFBEEAE4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4095"/>
            <a:ext cx="1955800" cy="8001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B96014-38C8-1D4B-9399-9ECCB7A514DB}"/>
              </a:ext>
            </a:extLst>
          </p:cNvPr>
          <p:cNvSpPr/>
          <p:nvPr/>
        </p:nvSpPr>
        <p:spPr>
          <a:xfrm>
            <a:off x="1560005" y="1508532"/>
            <a:ext cx="801419" cy="384561"/>
          </a:xfrm>
          <a:prstGeom prst="roundRect">
            <a:avLst/>
          </a:pr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5B1BF1-DEEB-0E4F-8AC2-C80A0C548557}"/>
              </a:ext>
            </a:extLst>
          </p:cNvPr>
          <p:cNvSpPr/>
          <p:nvPr/>
        </p:nvSpPr>
        <p:spPr>
          <a:xfrm>
            <a:off x="838200" y="3234145"/>
            <a:ext cx="801419" cy="384561"/>
          </a:xfrm>
          <a:prstGeom prst="roundRect">
            <a:avLst/>
          </a:pr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EC823-5A8E-8249-9485-ADD507FF647E}"/>
              </a:ext>
            </a:extLst>
          </p:cNvPr>
          <p:cNvSpPr txBox="1"/>
          <p:nvPr/>
        </p:nvSpPr>
        <p:spPr>
          <a:xfrm>
            <a:off x="2905432" y="304947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rebccd</a:t>
            </a:r>
            <a:r>
              <a:rPr lang="en-US" dirty="0"/>
              <a:t>: 258.5 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002AB2-57D0-AD4A-A7BF-CBFCA203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3666096"/>
            <a:ext cx="1943100" cy="2336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B793F9-9A27-1042-AD80-0621ED42629C}"/>
              </a:ext>
            </a:extLst>
          </p:cNvPr>
          <p:cNvSpPr txBox="1"/>
          <p:nvPr/>
        </p:nvSpPr>
        <p:spPr>
          <a:xfrm>
            <a:off x="2872440" y="4592936"/>
            <a:ext cx="21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boxrad</a:t>
            </a:r>
            <a:r>
              <a:rPr lang="en-US" dirty="0"/>
              <a:t>: 149.4 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485E9-3A7B-904F-9C6F-3C1AD0DE8AF5}"/>
              </a:ext>
            </a:extLst>
          </p:cNvPr>
          <p:cNvSpPr txBox="1"/>
          <p:nvPr/>
        </p:nvSpPr>
        <p:spPr>
          <a:xfrm>
            <a:off x="9350477" y="2185417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heaterout</a:t>
            </a:r>
            <a:r>
              <a:rPr lang="en-US" dirty="0"/>
              <a:t>: 168.6 V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1A0DA5-52A1-B542-9C06-1DE7EA59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329" y="1508532"/>
            <a:ext cx="21844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EC171E-0E8A-BF4D-8655-7BE38B1C9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0" y="3679065"/>
            <a:ext cx="2477729" cy="10662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366D4F-806D-8A4C-B989-A271C8B8A426}"/>
              </a:ext>
            </a:extLst>
          </p:cNvPr>
          <p:cNvSpPr txBox="1"/>
          <p:nvPr/>
        </p:nvSpPr>
        <p:spPr>
          <a:xfrm>
            <a:off x="9387346" y="4027517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coldplate</a:t>
            </a:r>
            <a:r>
              <a:rPr lang="en-US" dirty="0"/>
              <a:t>: 237.3 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50E4-401E-B54C-ACA7-B8A8ECF3F64F}"/>
              </a:ext>
            </a:extLst>
          </p:cNvPr>
          <p:cNvSpPr txBox="1"/>
          <p:nvPr/>
        </p:nvSpPr>
        <p:spPr>
          <a:xfrm>
            <a:off x="6752348" y="5546451"/>
            <a:ext cx="5104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There are a lot more values available.</a:t>
            </a:r>
          </a:p>
          <a:p>
            <a:r>
              <a:rPr lang="en-US" b="1" dirty="0"/>
              <a:t>Temperature a very similar but not exactly similar.</a:t>
            </a:r>
          </a:p>
          <a:p>
            <a:r>
              <a:rPr lang="en-US" b="1" dirty="0"/>
              <a:t>Probably due to bad </a:t>
            </a:r>
            <a:r>
              <a:rPr lang="en-US" b="1" dirty="0" err="1"/>
              <a:t>CryoPlate</a:t>
            </a:r>
            <a:r>
              <a:rPr lang="en-US" b="1" dirty="0"/>
              <a:t> PID connection?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1C22FE-5355-8D40-9BF1-05F787D1C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746" y="4924151"/>
            <a:ext cx="4165600" cy="622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E88C32-B6AD-814D-BF30-2441D2405D79}"/>
              </a:ext>
            </a:extLst>
          </p:cNvPr>
          <p:cNvSpPr txBox="1"/>
          <p:nvPr/>
        </p:nvSpPr>
        <p:spPr>
          <a:xfrm>
            <a:off x="9510865" y="5013699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Node </a:t>
            </a:r>
            <a:r>
              <a:rPr lang="en-US" b="1" dirty="0" err="1">
                <a:solidFill>
                  <a:srgbClr val="FF0000"/>
                </a:solidFill>
              </a:rPr>
              <a:t>cryoplate</a:t>
            </a:r>
            <a:r>
              <a:rPr lang="en-US" b="1" dirty="0">
                <a:solidFill>
                  <a:srgbClr val="FF0000"/>
                </a:solidFill>
              </a:rPr>
              <a:t>: 145.0 V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447BB7B-7E1E-2D47-925E-FEAB3E5A7F61}"/>
              </a:ext>
            </a:extLst>
          </p:cNvPr>
          <p:cNvSpPr/>
          <p:nvPr/>
        </p:nvSpPr>
        <p:spPr>
          <a:xfrm>
            <a:off x="1745903" y="2093278"/>
            <a:ext cx="2370455" cy="559484"/>
          </a:xfrm>
          <a:custGeom>
            <a:avLst/>
            <a:gdLst>
              <a:gd name="connsiteX0" fmla="*/ 2107581 w 2107581"/>
              <a:gd name="connsiteY0" fmla="*/ 2712329 h 2712329"/>
              <a:gd name="connsiteX1" fmla="*/ 825191 w 2107581"/>
              <a:gd name="connsiteY1" fmla="*/ 214456 h 2712329"/>
              <a:gd name="connsiteX2" fmla="*/ 0 w 2107581"/>
              <a:gd name="connsiteY2" fmla="*/ 147548 h 2712329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71239 w 1271239"/>
              <a:gd name="connsiteY0" fmla="*/ 2676293 h 2676293"/>
              <a:gd name="connsiteX1" fmla="*/ 0 w 1271239"/>
              <a:gd name="connsiteY1" fmla="*/ 0 h 2676293"/>
              <a:gd name="connsiteX0" fmla="*/ 1585564 w 1585564"/>
              <a:gd name="connsiteY0" fmla="*/ 1204681 h 1204681"/>
              <a:gd name="connsiteX1" fmla="*/ 0 w 1585564"/>
              <a:gd name="connsiteY1" fmla="*/ 0 h 1204681"/>
              <a:gd name="connsiteX0" fmla="*/ 1028351 w 1028351"/>
              <a:gd name="connsiteY0" fmla="*/ 19 h 1870779"/>
              <a:gd name="connsiteX1" fmla="*/ 0 w 1028351"/>
              <a:gd name="connsiteY1" fmla="*/ 1838576 h 1870779"/>
              <a:gd name="connsiteX0" fmla="*/ 1028351 w 1125371"/>
              <a:gd name="connsiteY0" fmla="*/ 0 h 1880823"/>
              <a:gd name="connsiteX1" fmla="*/ 0 w 1125371"/>
              <a:gd name="connsiteY1" fmla="*/ 1838557 h 1880823"/>
              <a:gd name="connsiteX0" fmla="*/ 2370455 w 2407932"/>
              <a:gd name="connsiteY0" fmla="*/ 0 h 551959"/>
              <a:gd name="connsiteX1" fmla="*/ 0 w 2407932"/>
              <a:gd name="connsiteY1" fmla="*/ 378467 h 551959"/>
              <a:gd name="connsiteX0" fmla="*/ 2370455 w 2370455"/>
              <a:gd name="connsiteY0" fmla="*/ 0 h 559484"/>
              <a:gd name="connsiteX1" fmla="*/ 0 w 2370455"/>
              <a:gd name="connsiteY1" fmla="*/ 378467 h 5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0455" h="559484">
                <a:moveTo>
                  <a:pt x="2370455" y="0"/>
                </a:moveTo>
                <a:cubicBezTo>
                  <a:pt x="2341273" y="607852"/>
                  <a:pt x="825191" y="698134"/>
                  <a:pt x="0" y="378467"/>
                </a:cubicBezTo>
              </a:path>
            </a:pathLst>
          </a:custGeom>
          <a:noFill/>
          <a:ln w="34925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E801D1-7138-4B40-8E47-AD6A3A8E47A0}"/>
              </a:ext>
            </a:extLst>
          </p:cNvPr>
          <p:cNvSpPr txBox="1"/>
          <p:nvPr/>
        </p:nvSpPr>
        <p:spPr>
          <a:xfrm>
            <a:off x="767608" y="1008236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Walt’ schematics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681FD5-00B3-0842-940F-A6F047FE61E4}"/>
              </a:ext>
            </a:extLst>
          </p:cNvPr>
          <p:cNvSpPr txBox="1"/>
          <p:nvPr/>
        </p:nvSpPr>
        <p:spPr>
          <a:xfrm>
            <a:off x="3154474" y="9851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PySpice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06268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5FB6-491A-6A49-9664-EDCB7210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ngspice</a:t>
            </a:r>
            <a:r>
              <a:rPr lang="en-US" dirty="0"/>
              <a:t> – actively maintained – latest release from Sept. 2017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D3125-C97B-524E-B618-21815F62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00" y="1825625"/>
            <a:ext cx="10195399" cy="4351338"/>
          </a:xfrm>
        </p:spPr>
      </p:pic>
    </p:spTree>
    <p:extLst>
      <p:ext uri="{BB962C8B-B14F-4D97-AF65-F5344CB8AC3E}">
        <p14:creationId xmlns:p14="http://schemas.microsoft.com/office/powerpoint/2010/main" val="82829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90D1-905F-CD45-9710-2F29377E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prelim. comparisons Python vs </a:t>
            </a:r>
            <a:r>
              <a:rPr lang="en-US" dirty="0" err="1"/>
              <a:t>OrCad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3DE19-B0CA-1444-A5B8-4E8D73FB9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56" y="2654803"/>
            <a:ext cx="6202649" cy="32330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E315C-605A-174A-9D4E-213CE0FFE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312" y="2626112"/>
            <a:ext cx="5187060" cy="3261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71A80-3FD8-8F47-B234-810FA805F88F}"/>
              </a:ext>
            </a:extLst>
          </p:cNvPr>
          <p:cNvSpPr txBox="1"/>
          <p:nvPr/>
        </p:nvSpPr>
        <p:spPr>
          <a:xfrm>
            <a:off x="2132265" y="2166776"/>
            <a:ext cx="24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Ouput</a:t>
            </a:r>
            <a:r>
              <a:rPr lang="en-US" dirty="0"/>
              <a:t> of Python SPICE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C47E4-7F34-0D4E-A004-6F9DF1A57C2C}"/>
              </a:ext>
            </a:extLst>
          </p:cNvPr>
          <p:cNvSpPr txBox="1"/>
          <p:nvPr/>
        </p:nvSpPr>
        <p:spPr>
          <a:xfrm>
            <a:off x="4114801" y="1590057"/>
            <a:ext cx="509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Raft and </a:t>
            </a:r>
            <a:r>
              <a:rPr lang="en-US" dirty="0" err="1"/>
              <a:t>Cryo</a:t>
            </a:r>
            <a:r>
              <a:rPr lang="en-US" dirty="0"/>
              <a:t> heat vs Ambient 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79843-FE33-014A-B559-67D917B21498}"/>
              </a:ext>
            </a:extLst>
          </p:cNvPr>
          <p:cNvSpPr txBox="1"/>
          <p:nvPr/>
        </p:nvSpPr>
        <p:spPr>
          <a:xfrm>
            <a:off x="8239417" y="2166776"/>
            <a:ext cx="341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Orignial</a:t>
            </a:r>
            <a:r>
              <a:rPr lang="en-US" dirty="0"/>
              <a:t> simulation result from Walt</a:t>
            </a:r>
          </a:p>
        </p:txBody>
      </p:sp>
    </p:spTree>
    <p:extLst>
      <p:ext uri="{BB962C8B-B14F-4D97-AF65-F5344CB8AC3E}">
        <p14:creationId xmlns:p14="http://schemas.microsoft.com/office/powerpoint/2010/main" val="394127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A1E2-64F4-5841-92FB-64FAF072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E478-6F07-9048-8685-0A042F07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Thermal model netlist is fully implemented in Python</a:t>
            </a:r>
          </a:p>
          <a:p>
            <a:r>
              <a:rPr lang="en-US" dirty="0"/>
              <a:t>I have defined classes in Python for PI and Stefan-Boltzmann described surfaces.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Check PID model against Java implementation</a:t>
            </a:r>
          </a:p>
          <a:p>
            <a:pPr lvl="1"/>
            <a:r>
              <a:rPr lang="en-US" dirty="0"/>
              <a:t>Run simulations</a:t>
            </a:r>
          </a:p>
          <a:p>
            <a:pPr lvl="2"/>
            <a:r>
              <a:rPr lang="en-US" dirty="0"/>
              <a:t>What kind?</a:t>
            </a:r>
          </a:p>
          <a:p>
            <a:pPr lvl="2"/>
            <a:r>
              <a:rPr lang="en-US" dirty="0"/>
              <a:t>Do I have expected results to compare it to?</a:t>
            </a:r>
          </a:p>
        </p:txBody>
      </p:sp>
    </p:spTree>
    <p:extLst>
      <p:ext uri="{BB962C8B-B14F-4D97-AF65-F5344CB8AC3E}">
        <p14:creationId xmlns:p14="http://schemas.microsoft.com/office/powerpoint/2010/main" val="191898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5326-F267-2F43-96C4-E3C9E37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8239-D033-B343-B65F-22A3C16F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87"/>
            <a:ext cx="10515600" cy="4660489"/>
          </a:xfrm>
        </p:spPr>
        <p:txBody>
          <a:bodyPr>
            <a:normAutofit/>
          </a:bodyPr>
          <a:lstStyle/>
          <a:p>
            <a:r>
              <a:rPr lang="en-US" sz="2400" dirty="0"/>
              <a:t>Moving the Python SPICE simulation to a </a:t>
            </a:r>
            <a:r>
              <a:rPr lang="en-US" sz="2400" dirty="0" err="1"/>
              <a:t>Jupyter</a:t>
            </a:r>
            <a:r>
              <a:rPr lang="en-US" sz="2400" dirty="0"/>
              <a:t> notebook to generate report automatically </a:t>
            </a:r>
          </a:p>
          <a:p>
            <a:r>
              <a:rPr lang="en-US" sz="2400" dirty="0"/>
              <a:t>Got PI models</a:t>
            </a:r>
          </a:p>
          <a:p>
            <a:pPr lvl="1"/>
            <a:r>
              <a:rPr lang="en-US" sz="2000" dirty="0"/>
              <a:t>Need also PI 1,2 &amp; 3 instantiations and their parameters </a:t>
            </a:r>
          </a:p>
          <a:p>
            <a:r>
              <a:rPr lang="en-US" sz="2400" dirty="0"/>
              <a:t>What kind of unit test – QA can we have on this model to make sure it is not bugged?</a:t>
            </a:r>
          </a:p>
          <a:p>
            <a:r>
              <a:rPr lang="en-US" sz="2400" dirty="0"/>
              <a:t>Was there changes in the thermal model values or controls since document 17402 has been written (MAR-2015) ?</a:t>
            </a:r>
          </a:p>
          <a:p>
            <a:r>
              <a:rPr lang="en-US" sz="2400" dirty="0"/>
              <a:t>I got a SPICE netlist export from OrCAD.</a:t>
            </a:r>
          </a:p>
          <a:p>
            <a:pPr lvl="1"/>
            <a:r>
              <a:rPr lang="en-US" sz="2000" dirty="0"/>
              <a:t>Looks like I am missing some part of it still (e.g. only 2 PID blocks in the netlist).</a:t>
            </a:r>
          </a:p>
          <a:p>
            <a:pPr lvl="1"/>
            <a:r>
              <a:rPr lang="en-US" sz="2000" dirty="0"/>
              <a:t>Will double check against my spice netlist against the historic one.</a:t>
            </a:r>
          </a:p>
          <a:p>
            <a:pPr lvl="1"/>
            <a:r>
              <a:rPr lang="en-US" sz="2000" dirty="0"/>
              <a:t>I may also be able to import it into </a:t>
            </a:r>
            <a:r>
              <a:rPr lang="en-US" sz="2000" dirty="0" err="1"/>
              <a:t>PySpice</a:t>
            </a:r>
            <a:r>
              <a:rPr lang="en-US" sz="2000" dirty="0"/>
              <a:t> and run it </a:t>
            </a:r>
            <a:r>
              <a:rPr lang="en-US" sz="2000"/>
              <a:t>for QA.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68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5174-AF83-2F42-A91F-5B6B65E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to simulate SPICE circuit.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333F9-0432-5D48-8D2D-6D0D6997C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905" y="1825625"/>
            <a:ext cx="8466190" cy="4351338"/>
          </a:xfrm>
        </p:spPr>
      </p:pic>
    </p:spTree>
    <p:extLst>
      <p:ext uri="{BB962C8B-B14F-4D97-AF65-F5344CB8AC3E}">
        <p14:creationId xmlns:p14="http://schemas.microsoft.com/office/powerpoint/2010/main" val="4495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BDC3-894F-D54B-811D-1C866DAB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PySpice</a:t>
            </a:r>
            <a:r>
              <a:rPr lang="en-US" dirty="0"/>
              <a:t>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0793C-C63E-6847-9522-E6E5EE64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090" y="1825625"/>
            <a:ext cx="8223820" cy="4351338"/>
          </a:xfrm>
        </p:spPr>
      </p:pic>
    </p:spTree>
    <p:extLst>
      <p:ext uri="{BB962C8B-B14F-4D97-AF65-F5344CB8AC3E}">
        <p14:creationId xmlns:p14="http://schemas.microsoft.com/office/powerpoint/2010/main" val="312693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D90E-939A-C543-A180-7668BE7B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circuit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58B72-1A0F-9941-8E57-ABA8C19EE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268" y="1382753"/>
            <a:ext cx="7109464" cy="4816514"/>
          </a:xfrm>
        </p:spPr>
      </p:pic>
    </p:spTree>
    <p:extLst>
      <p:ext uri="{BB962C8B-B14F-4D97-AF65-F5344CB8AC3E}">
        <p14:creationId xmlns:p14="http://schemas.microsoft.com/office/powerpoint/2010/main" val="24684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1700-B209-AC47-A443-AB08520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advantages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82DAF-6911-6847-906A-DB2FC2BF9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3828"/>
            <a:ext cx="6145285" cy="863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1BC60-5599-AE47-B1E3-76125345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09" y="457200"/>
            <a:ext cx="4327591" cy="4516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64AE63-510B-574F-8DA0-C4A5F648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51" y="2910469"/>
            <a:ext cx="2882294" cy="3171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5C3D68-44B1-CC46-933E-EBE7AA6407CB}"/>
              </a:ext>
            </a:extLst>
          </p:cNvPr>
          <p:cNvSpPr txBox="1"/>
          <p:nvPr/>
        </p:nvSpPr>
        <p:spPr>
          <a:xfrm>
            <a:off x="7326160" y="5065519"/>
            <a:ext cx="372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model files with parameters values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E920196-77F9-574F-ACBB-11CE2AAF160E}"/>
              </a:ext>
            </a:extLst>
          </p:cNvPr>
          <p:cNvSpPr/>
          <p:nvPr/>
        </p:nvSpPr>
        <p:spPr>
          <a:xfrm>
            <a:off x="6021658" y="2542477"/>
            <a:ext cx="1271239" cy="2676293"/>
          </a:xfrm>
          <a:custGeom>
            <a:avLst/>
            <a:gdLst>
              <a:gd name="connsiteX0" fmla="*/ 2107581 w 2107581"/>
              <a:gd name="connsiteY0" fmla="*/ 2712329 h 2712329"/>
              <a:gd name="connsiteX1" fmla="*/ 825191 w 2107581"/>
              <a:gd name="connsiteY1" fmla="*/ 214456 h 2712329"/>
              <a:gd name="connsiteX2" fmla="*/ 0 w 2107581"/>
              <a:gd name="connsiteY2" fmla="*/ 147548 h 2712329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71239 w 1271239"/>
              <a:gd name="connsiteY0" fmla="*/ 2676293 h 2676293"/>
              <a:gd name="connsiteX1" fmla="*/ 0 w 1271239"/>
              <a:gd name="connsiteY1" fmla="*/ 0 h 267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1239" h="2676293">
                <a:moveTo>
                  <a:pt x="1271239" y="2676293"/>
                </a:moveTo>
                <a:cubicBezTo>
                  <a:pt x="624468" y="2668860"/>
                  <a:pt x="825191" y="319667"/>
                  <a:pt x="0" y="0"/>
                </a:cubicBezTo>
              </a:path>
            </a:pathLst>
          </a:custGeom>
          <a:noFill/>
          <a:ln w="34925">
            <a:solidFill>
              <a:srgbClr val="FFC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F79A1-EF4F-3842-8E11-D09B2F26A6E0}"/>
              </a:ext>
            </a:extLst>
          </p:cNvPr>
          <p:cNvSpPr txBox="1"/>
          <p:nvPr/>
        </p:nvSpPr>
        <p:spPr>
          <a:xfrm>
            <a:off x="1624051" y="2449815"/>
            <a:ext cx="377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CSV read and netlist generation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23E0B29-8C08-CD4A-A991-78B43DBEC244}"/>
              </a:ext>
            </a:extLst>
          </p:cNvPr>
          <p:cNvSpPr/>
          <p:nvPr/>
        </p:nvSpPr>
        <p:spPr>
          <a:xfrm>
            <a:off x="4620926" y="2548726"/>
            <a:ext cx="1125371" cy="1880823"/>
          </a:xfrm>
          <a:custGeom>
            <a:avLst/>
            <a:gdLst>
              <a:gd name="connsiteX0" fmla="*/ 2107581 w 2107581"/>
              <a:gd name="connsiteY0" fmla="*/ 2712329 h 2712329"/>
              <a:gd name="connsiteX1" fmla="*/ 825191 w 2107581"/>
              <a:gd name="connsiteY1" fmla="*/ 214456 h 2712329"/>
              <a:gd name="connsiteX2" fmla="*/ 0 w 2107581"/>
              <a:gd name="connsiteY2" fmla="*/ 147548 h 2712329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107581 w 2107581"/>
              <a:gd name="connsiteY0" fmla="*/ 2564781 h 2564781"/>
              <a:gd name="connsiteX1" fmla="*/ 0 w 2107581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2397512 w 2397512"/>
              <a:gd name="connsiteY0" fmla="*/ 2564781 h 2564781"/>
              <a:gd name="connsiteX1" fmla="*/ 0 w 2397512"/>
              <a:gd name="connsiteY1" fmla="*/ 0 h 2564781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26634 w 1226634"/>
              <a:gd name="connsiteY0" fmla="*/ 2642840 h 2642840"/>
              <a:gd name="connsiteX1" fmla="*/ 0 w 1226634"/>
              <a:gd name="connsiteY1" fmla="*/ 0 h 2642840"/>
              <a:gd name="connsiteX0" fmla="*/ 1271239 w 1271239"/>
              <a:gd name="connsiteY0" fmla="*/ 2676293 h 2676293"/>
              <a:gd name="connsiteX1" fmla="*/ 0 w 1271239"/>
              <a:gd name="connsiteY1" fmla="*/ 0 h 2676293"/>
              <a:gd name="connsiteX0" fmla="*/ 1585564 w 1585564"/>
              <a:gd name="connsiteY0" fmla="*/ 1204681 h 1204681"/>
              <a:gd name="connsiteX1" fmla="*/ 0 w 1585564"/>
              <a:gd name="connsiteY1" fmla="*/ 0 h 1204681"/>
              <a:gd name="connsiteX0" fmla="*/ 1028351 w 1028351"/>
              <a:gd name="connsiteY0" fmla="*/ 19 h 1870779"/>
              <a:gd name="connsiteX1" fmla="*/ 0 w 1028351"/>
              <a:gd name="connsiteY1" fmla="*/ 1838576 h 1870779"/>
              <a:gd name="connsiteX0" fmla="*/ 1028351 w 1125371"/>
              <a:gd name="connsiteY0" fmla="*/ 0 h 1880823"/>
              <a:gd name="connsiteX1" fmla="*/ 0 w 1125371"/>
              <a:gd name="connsiteY1" fmla="*/ 1838557 h 18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371" h="1880823">
                <a:moveTo>
                  <a:pt x="1028351" y="0"/>
                </a:moveTo>
                <a:cubicBezTo>
                  <a:pt x="1353130" y="578355"/>
                  <a:pt x="825191" y="2158224"/>
                  <a:pt x="0" y="1838557"/>
                </a:cubicBezTo>
              </a:path>
            </a:pathLst>
          </a:custGeom>
          <a:noFill/>
          <a:ln w="34925">
            <a:solidFill>
              <a:srgbClr val="FFC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0C5C7-5DAF-DC41-9B87-8B75475B78AF}"/>
              </a:ext>
            </a:extLst>
          </p:cNvPr>
          <p:cNvSpPr txBox="1"/>
          <p:nvPr/>
        </p:nvSpPr>
        <p:spPr>
          <a:xfrm>
            <a:off x="4563328" y="448699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SPICE netlist</a:t>
            </a:r>
          </a:p>
        </p:txBody>
      </p:sp>
    </p:spTree>
    <p:extLst>
      <p:ext uri="{BB962C8B-B14F-4D97-AF65-F5344CB8AC3E}">
        <p14:creationId xmlns:p14="http://schemas.microsoft.com/office/powerpoint/2010/main" val="16174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9F29-F550-B043-AC86-12CE5CBC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0571" cy="1325563"/>
          </a:xfrm>
        </p:spPr>
        <p:txBody>
          <a:bodyPr/>
          <a:lstStyle/>
          <a:p>
            <a:r>
              <a:rPr lang="en-US" dirty="0"/>
              <a:t>Python-generated SPICE netlist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C41E5-1097-BE49-89BB-F816CF7F9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419" y="80470"/>
            <a:ext cx="6469084" cy="6074190"/>
          </a:xfr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7E0EF62A-F963-6649-91C8-6608B4FFBC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46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SPICE netlist can be saved and visualized.</a:t>
            </a:r>
          </a:p>
        </p:txBody>
      </p:sp>
    </p:spTree>
    <p:extLst>
      <p:ext uri="{BB962C8B-B14F-4D97-AF65-F5344CB8AC3E}">
        <p14:creationId xmlns:p14="http://schemas.microsoft.com/office/powerpoint/2010/main" val="263295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61EA-810B-064A-8BA0-E106D8D1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adopted by Walt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89D20-F9E1-D94B-863A-956DEFE4D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185194"/>
            <a:ext cx="9283700" cy="36322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45FC2-D25E-E047-A611-ECDC64AB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8" y="457398"/>
            <a:ext cx="5832087" cy="176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B8AF55E-3F7A-E749-8A48-214C9020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83700" cy="36322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A8B9F-D35E-E945-A662-A246D56DAEA9}"/>
              </a:ext>
            </a:extLst>
          </p:cNvPr>
          <p:cNvSpPr/>
          <p:nvPr/>
        </p:nvSpPr>
        <p:spPr>
          <a:xfrm>
            <a:off x="300625" y="2793630"/>
            <a:ext cx="8452111" cy="404811"/>
          </a:xfrm>
          <a:prstGeom prst="roundRect">
            <a:avLst/>
          </a:prstGeom>
          <a:solidFill>
            <a:srgbClr val="FFC000">
              <a:alpha val="5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F279B-9D4B-2948-B516-A47B103C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3824527"/>
            <a:ext cx="1727200" cy="1689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6FE9A1-5DF9-1A49-A2BD-B2D79DE81217}"/>
              </a:ext>
            </a:extLst>
          </p:cNvPr>
          <p:cNvCxnSpPr>
            <a:cxnSpLocks/>
          </p:cNvCxnSpPr>
          <p:nvPr/>
        </p:nvCxnSpPr>
        <p:spPr>
          <a:xfrm>
            <a:off x="7678455" y="3198441"/>
            <a:ext cx="1453019" cy="12731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95F862-9786-0648-838B-32B0651FA2DC}"/>
              </a:ext>
            </a:extLst>
          </p:cNvPr>
          <p:cNvSpPr txBox="1"/>
          <p:nvPr/>
        </p:nvSpPr>
        <p:spPr>
          <a:xfrm>
            <a:off x="6701425" y="3871474"/>
            <a:ext cx="226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Walt’s schematic these RC network are represented by these symbols</a:t>
            </a:r>
          </a:p>
        </p:txBody>
      </p:sp>
    </p:spTree>
    <p:extLst>
      <p:ext uri="{BB962C8B-B14F-4D97-AF65-F5344CB8AC3E}">
        <p14:creationId xmlns:p14="http://schemas.microsoft.com/office/powerpoint/2010/main" val="2609987234"/>
      </p:ext>
    </p:extLst>
  </p:cSld>
  <p:clrMapOvr>
    <a:masterClrMapping/>
  </p:clrMapOvr>
</p:sld>
</file>

<file path=ppt/theme/theme1.xml><?xml version="1.0" encoding="utf-8"?>
<a:theme xmlns:a="http://schemas.openxmlformats.org/drawingml/2006/main" name="SCIPP_Theme">
  <a:themeElements>
    <a:clrScheme name="UCSC">
      <a:dk1>
        <a:srgbClr val="535353"/>
      </a:dk1>
      <a:lt1>
        <a:srgbClr val="FFFFFF"/>
      </a:lt1>
      <a:dk2>
        <a:srgbClr val="535353"/>
      </a:dk2>
      <a:lt2>
        <a:srgbClr val="FFFFFF"/>
      </a:lt2>
      <a:accent1>
        <a:srgbClr val="0F7EC5"/>
      </a:accent1>
      <a:accent2>
        <a:srgbClr val="11A1FF"/>
      </a:accent2>
      <a:accent3>
        <a:srgbClr val="FECB0A"/>
      </a:accent3>
      <a:accent4>
        <a:srgbClr val="FFF644"/>
      </a:accent4>
      <a:accent5>
        <a:srgbClr val="918577"/>
      </a:accent5>
      <a:accent6>
        <a:srgbClr val="0F0A4C"/>
      </a:accent6>
      <a:hlink>
        <a:srgbClr val="0B003E"/>
      </a:hlink>
      <a:folHlink>
        <a:srgbClr val="554B3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PP_Theme" id="{68AB78BE-EAEF-624B-9FA4-E6436CA54EEC}" vid="{CC09282D-1DB9-004B-9FBA-1B3004417F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SCIPP_Theme</Template>
  <TotalTime>2652</TotalTime>
  <Words>546</Words>
  <Application>Microsoft Macintosh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SCIPP_Theme</vt:lpstr>
      <vt:lpstr>LSST thermal model</vt:lpstr>
      <vt:lpstr>ngspice – actively maintained – latest release from Sept. 2017 </vt:lpstr>
      <vt:lpstr>Using Python to simulate SPICE circuit.</vt:lpstr>
      <vt:lpstr>PySpice workflow</vt:lpstr>
      <vt:lpstr>Python circuit code</vt:lpstr>
      <vt:lpstr>Python advantages</vt:lpstr>
      <vt:lpstr>Python-generated SPICE netlist</vt:lpstr>
      <vt:lpstr>Model adopted by Walt</vt:lpstr>
      <vt:lpstr>PowerPoint Presentation</vt:lpstr>
      <vt:lpstr>In ngspice</vt:lpstr>
      <vt:lpstr>SPICE netlist from Walt OrCad</vt:lpstr>
      <vt:lpstr>Uniform distributed RC lines</vt:lpstr>
      <vt:lpstr>I coded all schematics included in Walt’s LSST thermal analysis report.</vt:lpstr>
      <vt:lpstr>Circuit schematic issue?</vt:lpstr>
      <vt:lpstr>OrCad PID implementation from Walt</vt:lpstr>
      <vt:lpstr>PI block – defined as a subcircuit for reuse</vt:lpstr>
      <vt:lpstr>Java PID model</vt:lpstr>
      <vt:lpstr>Lens model – double check values</vt:lpstr>
      <vt:lpstr>Temperature comparison Walt vs PySPICE</vt:lpstr>
      <vt:lpstr>First prelim. comparisons Python vs OrCad</vt:lpstr>
      <vt:lpstr>Work done &amp; next steps</vt:lpstr>
      <vt:lpstr>Summary - Questions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LSST thermal model</dc:title>
  <dc:subject/>
  <dc:creator>Herve Grabas</dc:creator>
  <cp:keywords/>
  <dc:description/>
  <cp:lastModifiedBy>Herve Grabas</cp:lastModifiedBy>
  <cp:revision>29</cp:revision>
  <dcterms:created xsi:type="dcterms:W3CDTF">2018-04-16T21:19:17Z</dcterms:created>
  <dcterms:modified xsi:type="dcterms:W3CDTF">2018-05-02T16:19:33Z</dcterms:modified>
  <cp:category/>
</cp:coreProperties>
</file>