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90" r:id="rId7"/>
    <p:sldId id="291" r:id="rId8"/>
    <p:sldId id="287" r:id="rId9"/>
    <p:sldId id="288" r:id="rId10"/>
    <p:sldId id="292" r:id="rId11"/>
    <p:sldId id="296" r:id="rId12"/>
    <p:sldId id="289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artik2112/fraud-detection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Hanwei Guo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EF0-245C-4501-97EB-CFFAFB1C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FED23-75CD-48FE-B822-D5CED26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75D3F-3DFD-4596-8808-E9ECE40E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7CDF-0FBB-473F-B248-62057E91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717F7-692A-4BE6-8BE6-2CB005C3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4A195-919D-4D6D-9975-3A5DE6F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8F9C-AF6D-468C-8912-52F8A081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CA19-6AEF-406F-8DCC-D9792862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E1B6-57BD-4112-8A2C-F203CB3D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52D828-3DE6-4302-959C-4A291DF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5CA8B-F799-4158-A0F2-BD0B2E0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E91B3-44E1-4A22-8D50-88244456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source and analysis</a:t>
            </a:r>
          </a:p>
          <a:p>
            <a:pPr lvl="1"/>
            <a:r>
              <a:rPr lang="en-US" dirty="0"/>
              <a:t>Columns and derived columns: customer profiling</a:t>
            </a:r>
          </a:p>
          <a:p>
            <a:pPr lvl="1"/>
            <a:r>
              <a:rPr lang="en-US" dirty="0"/>
              <a:t>Real-world problem simulation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Statistical methods to process columns</a:t>
            </a:r>
          </a:p>
          <a:p>
            <a:r>
              <a:rPr lang="en-US" dirty="0"/>
              <a:t>Modeling and analysis</a:t>
            </a:r>
          </a:p>
          <a:p>
            <a:pPr lvl="1"/>
            <a:r>
              <a:rPr lang="en-US" dirty="0"/>
              <a:t>Machine learning: supervised vs unsupervised</a:t>
            </a:r>
          </a:p>
          <a:p>
            <a:r>
              <a:rPr lang="en-US" dirty="0"/>
              <a:t>Summary and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FDDAD-F3EB-4A2E-9433-DA39A13C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059D4-E111-4EC3-9F5E-8D676D3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E0345-7613-4DC8-9D09-ADB9EA44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83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E9FF1-7C27-44B5-AEC6-EFB5417C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and Fraudulent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73EF4-F56A-4317-AC4C-3D8A67B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D9EA6-7EF0-4673-B70A-C609784D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Credit card fraud refers to payment to another account controlled by criminal. </a:t>
            </a:r>
          </a:p>
          <a:p>
            <a:r>
              <a:rPr lang="en-US" sz="2400" dirty="0"/>
              <a:t>This project focuses on using credit card activity data to identify credit card frauds. </a:t>
            </a:r>
          </a:p>
          <a:p>
            <a:r>
              <a:rPr lang="en-US" sz="2400" dirty="0"/>
              <a:t>Frauds may include authorized (such as scamming) and unauthorized (such as skimming or account take-over) </a:t>
            </a:r>
          </a:p>
          <a:p>
            <a:pPr lvl="1"/>
            <a:r>
              <a:rPr lang="en-US" sz="1600" dirty="0"/>
              <a:t>Unauthorized fraudulent activities could demonstrate very different trait when comparing to card owner’s usual consumption behavior</a:t>
            </a:r>
          </a:p>
          <a:p>
            <a:pPr lvl="1"/>
            <a:r>
              <a:rPr lang="en-US" sz="1600" dirty="0"/>
              <a:t>Authorized fraudulent activities usually would not demonstrate vastly different trait; they could be tracked from both ends (card owner end: owner likely to be deceived; criminal end: suspicious payment </a:t>
            </a:r>
            <a:r>
              <a:rPr lang="en-US" sz="1600" dirty="0" err="1"/>
              <a:t>receipent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25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D9467F-BED8-4972-8275-8A9643F29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F20FF-D737-4A02-8795-E1C21512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23B8E3-EB8E-417B-8E0E-74366A6F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51152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F18B-BE21-4F03-8D9E-81342000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63710-DEFE-46C1-BA2B-78E9DB1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64CB-A601-4C09-BD03-C2EB65FD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is from Kaggle. Its records are simulated credit card transactions generated from </a:t>
            </a:r>
            <a:r>
              <a:rPr lang="en-US" sz="2400" dirty="0" err="1"/>
              <a:t>Sparkov</a:t>
            </a:r>
            <a:r>
              <a:rPr lang="en-US" sz="2400" dirty="0"/>
              <a:t>, dated from 01/01/2019 – 12/31/2020. This dataset contains over 185k simulated credit card transaction activities, covering 1000 card owners and 800 merchants. 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https://www.kaggle.com/kartik2112/fraud-detection</a:t>
            </a:r>
            <a:r>
              <a:rPr lang="en-US" sz="2400" dirty="0"/>
              <a:t> </a:t>
            </a:r>
          </a:p>
          <a:p>
            <a:r>
              <a:rPr lang="en-US" sz="2400" dirty="0"/>
              <a:t>The columns could be broadly divided into these types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57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04C1-2D6B-43AC-8EC3-792D6DFC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5ACE9-CF0C-415E-AAE9-CC6F81E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2C2FCA-89B8-4310-9BDF-B5E14554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891411"/>
              </p:ext>
            </p:extLst>
          </p:nvPr>
        </p:nvGraphicFramePr>
        <p:xfrm>
          <a:off x="442913" y="1825625"/>
          <a:ext cx="11215686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562">
                  <a:extLst>
                    <a:ext uri="{9D8B030D-6E8A-4147-A177-3AD203B41FA5}">
                      <a16:colId xmlns:a16="http://schemas.microsoft.com/office/drawing/2014/main" val="3884950671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482311459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318180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5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owner profile information (transaction behavior)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amount; </a:t>
                      </a:r>
                    </a:p>
                    <a:p>
                      <a:r>
                        <a:rPr lang="en-US" dirty="0"/>
                        <a:t>transaction datetime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compared to regular patten; </a:t>
                      </a:r>
                    </a:p>
                    <a:p>
                      <a:r>
                        <a:rPr lang="en-US" dirty="0"/>
                        <a:t>Frequency and recurring transaction;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7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Card owner </a:t>
                      </a:r>
                      <a:r>
                        <a:rPr lang="en-US"/>
                        <a:t>risk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Card owner date of birth</a:t>
                      </a:r>
                    </a:p>
                    <a:p>
                      <a:r>
                        <a:rPr lang="en-US" dirty="0"/>
                        <a:t>Card owner job</a:t>
                      </a:r>
                    </a:p>
                    <a:p>
                      <a:r>
                        <a:rPr lang="en-US" dirty="0"/>
                        <a:t>Card owner location and merchant location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Age; </a:t>
                      </a:r>
                    </a:p>
                    <a:p>
                      <a:r>
                        <a:rPr lang="en-US" dirty="0"/>
                        <a:t>Estimation of customer’s affordability</a:t>
                      </a:r>
                    </a:p>
                    <a:p>
                      <a:r>
                        <a:rPr lang="en-US" dirty="0"/>
                        <a:t>Purchasing pattern (going local or going online; consumption 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8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Trustworthiness of a merchant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3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5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5B6-33BB-45B2-AC3F-CFA045F7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to tackle Fraud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0220B-A43D-438E-9FC3-571BCB4C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21FA9-ADE3-4178-B329-A32CDCE1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dataset contains a target value (</a:t>
            </a:r>
            <a:r>
              <a:rPr lang="en-US" sz="2400" dirty="0" err="1"/>
              <a:t>is_fraud</a:t>
            </a:r>
            <a:r>
              <a:rPr lang="en-US" sz="2400" dirty="0"/>
              <a:t>). Two methods for fraud detection. </a:t>
            </a:r>
          </a:p>
          <a:p>
            <a:r>
              <a:rPr lang="en-US" sz="2400" dirty="0"/>
              <a:t>1. Supervised Machine Learning</a:t>
            </a:r>
          </a:p>
          <a:p>
            <a:pPr lvl="1"/>
            <a:r>
              <a:rPr lang="en-US" sz="2000" dirty="0"/>
              <a:t>Use existing and derived columns to establish a model predicting </a:t>
            </a:r>
            <a:r>
              <a:rPr lang="en-US" sz="2000" dirty="0" err="1"/>
              <a:t>is_fraud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Concern: this method only identifies known fraud types; vulnerable to new fraud types</a:t>
            </a:r>
          </a:p>
          <a:p>
            <a:r>
              <a:rPr lang="en-US" sz="2400" dirty="0"/>
              <a:t>2. Unsupervised Machine Learning</a:t>
            </a:r>
          </a:p>
          <a:p>
            <a:pPr lvl="1"/>
            <a:r>
              <a:rPr lang="en-US" sz="2000" dirty="0"/>
              <a:t>Ignore fraud class; use existing and derived columns to group transactions by similarities; identify fraud by those transactions which are not similar to norm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16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F48B3-85EA-4354-B046-40C116C15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0F4CC-DE6F-4355-A1D9-F2CEFF7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40A557-1C9A-42D8-8172-FB852C1A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Processing: </a:t>
            </a:r>
            <a:br>
              <a:rPr lang="en-US" dirty="0"/>
            </a:br>
            <a:r>
              <a:rPr lang="en-US" dirty="0"/>
              <a:t>Transaction Activity Anomaly</a:t>
            </a:r>
          </a:p>
        </p:txBody>
      </p:sp>
    </p:spTree>
    <p:extLst>
      <p:ext uri="{BB962C8B-B14F-4D97-AF65-F5344CB8AC3E}">
        <p14:creationId xmlns:p14="http://schemas.microsoft.com/office/powerpoint/2010/main" val="29797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2647</TotalTime>
  <Words>402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Trade Gothic LT Pro</vt:lpstr>
      <vt:lpstr>Arial</vt:lpstr>
      <vt:lpstr>Calibri</vt:lpstr>
      <vt:lpstr>Trebuchet MS</vt:lpstr>
      <vt:lpstr>Office Theme</vt:lpstr>
      <vt:lpstr>Credit Card Fraud Detection</vt:lpstr>
      <vt:lpstr>Table of Contents</vt:lpstr>
      <vt:lpstr>Introduction</vt:lpstr>
      <vt:lpstr>Credit Card and Fraudulent Activities</vt:lpstr>
      <vt:lpstr>Data source &amp; analysis</vt:lpstr>
      <vt:lpstr>Data source</vt:lpstr>
      <vt:lpstr>Data &amp; Variables</vt:lpstr>
      <vt:lpstr>Agenda to tackle Fraud Detection</vt:lpstr>
      <vt:lpstr>Data Processing:  Transaction Activity Anomaly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guo daniel</dc:creator>
  <cp:lastModifiedBy>guo daniel</cp:lastModifiedBy>
  <cp:revision>3</cp:revision>
  <dcterms:created xsi:type="dcterms:W3CDTF">2021-11-01T08:42:11Z</dcterms:created>
  <dcterms:modified xsi:type="dcterms:W3CDTF">2021-11-03T04:50:01Z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