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6" r:id="rId6"/>
    <p:sldId id="290" r:id="rId7"/>
    <p:sldId id="291" r:id="rId8"/>
    <p:sldId id="287" r:id="rId9"/>
    <p:sldId id="288" r:id="rId10"/>
    <p:sldId id="292" r:id="rId11"/>
    <p:sldId id="301" r:id="rId12"/>
    <p:sldId id="297" r:id="rId13"/>
    <p:sldId id="296" r:id="rId14"/>
    <p:sldId id="289" r:id="rId15"/>
    <p:sldId id="300" r:id="rId16"/>
    <p:sldId id="293" r:id="rId17"/>
    <p:sldId id="304" r:id="rId18"/>
    <p:sldId id="294" r:id="rId19"/>
    <p:sldId id="298" r:id="rId20"/>
    <p:sldId id="299" r:id="rId21"/>
    <p:sldId id="295" r:id="rId22"/>
    <p:sldId id="302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rtik2112/fraud-detection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85B6-33BB-45B2-AC3F-CFA045F7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Choice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0220B-A43D-438E-9FC3-571BCB4C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21FA9-ADE3-4178-B329-A32CDCE1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dataset contains a target value (</a:t>
            </a:r>
            <a:r>
              <a:rPr lang="en-US" sz="2400" dirty="0" err="1"/>
              <a:t>is_fraud</a:t>
            </a:r>
            <a:r>
              <a:rPr lang="en-US" sz="2400" dirty="0"/>
              <a:t>). Two methods for fraud detection. </a:t>
            </a:r>
          </a:p>
          <a:p>
            <a:r>
              <a:rPr lang="en-US" sz="2400" dirty="0"/>
              <a:t>1. Supervised Machine Learning</a:t>
            </a:r>
          </a:p>
          <a:p>
            <a:pPr lvl="1"/>
            <a:r>
              <a:rPr lang="en-US" sz="2000" dirty="0"/>
              <a:t>Use existing and derived columns to establish a model predicting </a:t>
            </a:r>
            <a:r>
              <a:rPr lang="en-US" sz="2000" dirty="0" err="1"/>
              <a:t>is_fraud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Concern: this method only identifies known fraud types; vulnerable to new fraud types</a:t>
            </a:r>
          </a:p>
          <a:p>
            <a:r>
              <a:rPr lang="en-US" sz="2400" dirty="0"/>
              <a:t>2. Unsupervised Machine Learning</a:t>
            </a:r>
          </a:p>
          <a:p>
            <a:pPr lvl="1"/>
            <a:r>
              <a:rPr lang="en-US" sz="2000" dirty="0"/>
              <a:t>Ignore fraud class; use existing and derived columns to group transactions by similarities; identify fraud by those transactions which are not similar to norm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1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6F48B3-85EA-4354-B046-40C116C15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0F4CC-DE6F-4355-A1D9-F2CEFF70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40A557-1C9A-42D8-8172-FB852C1A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97977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D0AE-570C-4DF8-867F-621B68F9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Dividing the dataset: real-world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92823-9885-4B21-A79B-39E6900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9CF32-13B7-4FDF-8B1F-64AE754D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484243"/>
            <a:ext cx="11215235" cy="469272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practice, </a:t>
            </a:r>
          </a:p>
          <a:p>
            <a:pPr lvl="1"/>
            <a:r>
              <a:rPr lang="en-US" sz="2000" dirty="0"/>
              <a:t>Historical data -&gt; process, analyze, cross-validate -&gt; new data -&gt; add to historical data and improve analysis</a:t>
            </a:r>
          </a:p>
          <a:p>
            <a:pPr lvl="1"/>
            <a:r>
              <a:rPr lang="en-US" sz="2000" dirty="0"/>
              <a:t>When cross-validating, no future data is attainable</a:t>
            </a:r>
          </a:p>
          <a:p>
            <a:r>
              <a:rPr lang="en-US" sz="2400" dirty="0"/>
              <a:t>Divide the data by time</a:t>
            </a:r>
          </a:p>
          <a:p>
            <a:pPr lvl="1"/>
            <a:r>
              <a:rPr lang="en-US" sz="2000" dirty="0"/>
              <a:t>Total 2 years of data (01/01/2019 – 12/31/2020) [1.85m activities]</a:t>
            </a:r>
          </a:p>
          <a:p>
            <a:pPr lvl="1"/>
            <a:r>
              <a:rPr lang="en-US" sz="2000" dirty="0"/>
              <a:t>First 1.5 years for analysis and cross-validation [1.32m activities]</a:t>
            </a:r>
          </a:p>
          <a:p>
            <a:pPr lvl="1"/>
            <a:r>
              <a:rPr lang="en-US" sz="2000" dirty="0"/>
              <a:t>Last 0.5 year as future data (test for model applications) [0.53m activities]</a:t>
            </a:r>
          </a:p>
          <a:p>
            <a:r>
              <a:rPr lang="en-US" sz="2400" dirty="0"/>
              <a:t>Imbalanced dataset</a:t>
            </a:r>
          </a:p>
          <a:p>
            <a:pPr lvl="1"/>
            <a:r>
              <a:rPr lang="en-US" sz="2000" dirty="0"/>
              <a:t>In first 1.5 years: 7.6k fraud transactions (r. 0.57%); hard to over-sampling/under-sampling with bootstrapping</a:t>
            </a:r>
          </a:p>
          <a:p>
            <a:pPr lvl="1"/>
            <a:r>
              <a:rPr lang="en-US" sz="2000" dirty="0"/>
              <a:t>Choose a different metrics in supervised models: Precision-Recall Curve</a:t>
            </a:r>
          </a:p>
          <a:p>
            <a:pPr lvl="1"/>
            <a:r>
              <a:rPr lang="en-US" sz="2000" dirty="0"/>
              <a:t>Apply stratified k-fold cross-validation</a:t>
            </a:r>
          </a:p>
          <a:p>
            <a:pPr lvl="1"/>
            <a:r>
              <a:rPr lang="en-US" sz="2000" dirty="0"/>
              <a:t>Add class weight in classification models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81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EF0-245C-4501-97EB-CFFAFB1C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based on transactions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FED23-75CD-48FE-B822-D5CED264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75D3F-3DFD-4596-8808-E9ECE40E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Create derived variables for each card</a:t>
            </a:r>
          </a:p>
          <a:p>
            <a:r>
              <a:rPr lang="en-US" sz="2400" dirty="0"/>
              <a:t>Transaction amount: </a:t>
            </a:r>
          </a:p>
          <a:p>
            <a:pPr lvl="1"/>
            <a:r>
              <a:rPr lang="en-US" sz="2000" dirty="0"/>
              <a:t>Thresholds for each card: extreme, high, medium, low</a:t>
            </a:r>
          </a:p>
          <a:p>
            <a:r>
              <a:rPr lang="en-US" sz="2400" dirty="0"/>
              <a:t>Transaction address location</a:t>
            </a:r>
          </a:p>
          <a:p>
            <a:pPr lvl="1"/>
            <a:r>
              <a:rPr lang="en-US" sz="2000" dirty="0"/>
              <a:t>Compare card holder’s living address (latitude and longitude) and merchant location</a:t>
            </a:r>
          </a:p>
          <a:p>
            <a:pPr lvl="1"/>
            <a:r>
              <a:rPr lang="en-US" sz="2000" dirty="0"/>
              <a:t>Divide transaction into local, national and international</a:t>
            </a:r>
          </a:p>
          <a:p>
            <a:r>
              <a:rPr lang="en-US" sz="2400" dirty="0"/>
              <a:t>Transaction datetime</a:t>
            </a:r>
          </a:p>
          <a:p>
            <a:pPr lvl="1"/>
            <a:r>
              <a:rPr lang="en-US" sz="2000" dirty="0"/>
              <a:t>Weekday: Mon, Tue, ..., Sun</a:t>
            </a:r>
          </a:p>
          <a:p>
            <a:pPr lvl="1"/>
            <a:r>
              <a:rPr lang="en-US" sz="2000" dirty="0"/>
              <a:t>Time of a day: morning, afternoon, evening, midnight</a:t>
            </a:r>
          </a:p>
          <a:p>
            <a:r>
              <a:rPr lang="en-US" sz="2400" dirty="0"/>
              <a:t>Product type</a:t>
            </a:r>
          </a:p>
          <a:p>
            <a:pPr lvl="1"/>
            <a:r>
              <a:rPr lang="en-US" sz="2000" dirty="0"/>
              <a:t>No exact product type, approximated by merchant category</a:t>
            </a:r>
          </a:p>
          <a:p>
            <a:pPr lvl="1"/>
            <a:r>
              <a:rPr lang="en-US" sz="2000" dirty="0"/>
              <a:t>Create dummy variables for modeling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03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5DE1-D25A-475F-8EF0-F5CF21F5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Transaction Amount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4E460-37C6-4BCC-8C4A-85CBEBF6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B2DD4A6-9BCF-4683-82EB-35C891099E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913" y="1911117"/>
            <a:ext cx="5184775" cy="387237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8C865E-4ABB-4858-A7E1-331CEC2F82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Perform operation for each card number, assign four labels</a:t>
            </a:r>
          </a:p>
          <a:p>
            <a:r>
              <a:rPr lang="en-US" dirty="0"/>
              <a:t>3 – extreme</a:t>
            </a:r>
          </a:p>
          <a:p>
            <a:pPr lvl="1"/>
            <a:r>
              <a:rPr lang="en-US" dirty="0"/>
              <a:t>Refers to extremely high transaction amount based on the card’s transaction history</a:t>
            </a:r>
          </a:p>
          <a:p>
            <a:pPr lvl="1"/>
            <a:r>
              <a:rPr lang="en-US" dirty="0"/>
              <a:t>Finding outliers using Z-score</a:t>
            </a:r>
          </a:p>
          <a:p>
            <a:pPr lvl="2"/>
            <a:r>
              <a:rPr lang="en-US" dirty="0"/>
              <a:t>Flag all points above μ+3</a:t>
            </a:r>
            <a:r>
              <a:rPr lang="el-GR" dirty="0"/>
              <a:t>σ</a:t>
            </a:r>
            <a:r>
              <a:rPr lang="en-US" dirty="0"/>
              <a:t> (68-98-99 for normal distribution)</a:t>
            </a:r>
          </a:p>
          <a:p>
            <a:r>
              <a:rPr lang="en-US" dirty="0"/>
              <a:t>0, 1, 2 – low, medium, high</a:t>
            </a:r>
          </a:p>
          <a:p>
            <a:pPr lvl="1"/>
            <a:r>
              <a:rPr lang="en-US" dirty="0"/>
              <a:t>For the rest of the data, use k-means clustering on transaction amount, k=3</a:t>
            </a:r>
          </a:p>
          <a:p>
            <a:r>
              <a:rPr lang="en-US" dirty="0"/>
              <a:t>Figure to the left illustrates amount and its derived label for one card</a:t>
            </a:r>
          </a:p>
        </p:txBody>
      </p:sp>
    </p:spTree>
    <p:extLst>
      <p:ext uri="{BB962C8B-B14F-4D97-AF65-F5344CB8AC3E}">
        <p14:creationId xmlns:p14="http://schemas.microsoft.com/office/powerpoint/2010/main" val="82229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7CDF-0FBB-473F-B248-62057E91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based on transactions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717F7-692A-4BE6-8BE6-2CB005C3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4A195-919D-4D6D-9975-3A5DE6F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pattern for each card is profiled: summarized into categorical variables</a:t>
            </a:r>
          </a:p>
          <a:p>
            <a:r>
              <a:rPr lang="en-US" sz="2400" dirty="0"/>
              <a:t>Goal: run individual models on each card</a:t>
            </a:r>
          </a:p>
          <a:p>
            <a:r>
              <a:rPr lang="en-US" sz="2400" dirty="0"/>
              <a:t>Profiling by customer vs profiling by card</a:t>
            </a:r>
          </a:p>
          <a:p>
            <a:pPr lvl="1"/>
            <a:r>
              <a:rPr lang="en-US" sz="2000" dirty="0"/>
              <a:t>One customer may treat cards differently: for example, one would buy more accommodation products with travel cards (more cashback on travel) and more commodity with shopping cards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32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7D3B-42AE-43B6-A2AD-89C5746F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Risk-to-Fraud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32A57-D121-4DC3-9455-0636ADD5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09F36-1C7A-4318-940C-758BC570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Association between customer demographics and frauds</a:t>
            </a:r>
          </a:p>
          <a:p>
            <a:r>
              <a:rPr lang="en-US" sz="2400" dirty="0"/>
              <a:t>Association between merchants and frauds</a:t>
            </a:r>
          </a:p>
        </p:txBody>
      </p:sp>
    </p:spTree>
    <p:extLst>
      <p:ext uri="{BB962C8B-B14F-4D97-AF65-F5344CB8AC3E}">
        <p14:creationId xmlns:p14="http://schemas.microsoft.com/office/powerpoint/2010/main" val="70265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02F889-C4D9-4749-8FB2-96A6F167D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B106A8-31A8-4E23-AE06-CDB49D3C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5B2DDC-C02F-4EB6-BA65-A8B4DF71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93339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8F9C-AF6D-468C-8912-52F8A081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CA19-6AEF-406F-8DCC-D9792862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4E1B6-57BD-4112-8A2C-F203CB3D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325217"/>
            <a:ext cx="11215235" cy="4851746"/>
          </a:xfrm>
        </p:spPr>
        <p:txBody>
          <a:bodyPr>
            <a:normAutofit/>
          </a:bodyPr>
          <a:lstStyle/>
          <a:p>
            <a:r>
              <a:rPr lang="en-US" sz="2000" dirty="0"/>
              <a:t>Card profiling</a:t>
            </a:r>
          </a:p>
          <a:p>
            <a:pPr lvl="1"/>
            <a:r>
              <a:rPr lang="en-US" sz="1800" dirty="0"/>
              <a:t>Model 1: Random forest (set of models)</a:t>
            </a:r>
          </a:p>
          <a:p>
            <a:pPr lvl="2"/>
            <a:r>
              <a:rPr lang="en-US" sz="1400" dirty="0"/>
              <a:t>Dataset: subset of </a:t>
            </a:r>
          </a:p>
          <a:p>
            <a:pPr lvl="2"/>
            <a:r>
              <a:rPr lang="en-US" sz="1400" dirty="0"/>
              <a:t>Dependent: fraud class (1, 0); Independent: amount label, address label, weekday label, time label, category dummies</a:t>
            </a:r>
          </a:p>
          <a:p>
            <a:r>
              <a:rPr lang="en-US" sz="2000" dirty="0"/>
              <a:t>Customer and merchant risk-to-fraud</a:t>
            </a:r>
          </a:p>
          <a:p>
            <a:pPr lvl="1"/>
            <a:r>
              <a:rPr lang="en-US" sz="1800" dirty="0"/>
              <a:t>Model 2: High risk customers</a:t>
            </a:r>
          </a:p>
          <a:p>
            <a:pPr lvl="2"/>
            <a:r>
              <a:rPr lang="en-US" sz="1400" dirty="0"/>
              <a:t>Dependent: probability of fraud cases; Independent: customer demographics</a:t>
            </a:r>
          </a:p>
          <a:p>
            <a:pPr lvl="1"/>
            <a:r>
              <a:rPr lang="en-US" sz="1800" dirty="0"/>
              <a:t>Model 3: High risk merchants</a:t>
            </a:r>
          </a:p>
          <a:p>
            <a:pPr lvl="2"/>
            <a:r>
              <a:rPr lang="en-US" sz="1400" dirty="0"/>
              <a:t>Dependent: probability of fraud cases; Independent: merchant information</a:t>
            </a:r>
          </a:p>
          <a:p>
            <a:r>
              <a:rPr lang="en-US" sz="2000" dirty="0"/>
              <a:t>Finalize modeling</a:t>
            </a:r>
          </a:p>
          <a:p>
            <a:pPr lvl="1"/>
            <a:r>
              <a:rPr lang="en-US" sz="1600" dirty="0"/>
              <a:t>For each transaction: </a:t>
            </a:r>
          </a:p>
          <a:p>
            <a:pPr marL="457200" lvl="1" indent="0">
              <a:buNone/>
            </a:pPr>
            <a:r>
              <a:rPr lang="en-US" sz="1600" dirty="0"/>
              <a:t>Use model 1 to calculate the probability of fraud from card profile (transaction pattern)</a:t>
            </a:r>
          </a:p>
          <a:p>
            <a:pPr marL="457200" lvl="1" indent="0">
              <a:buNone/>
            </a:pPr>
            <a:r>
              <a:rPr lang="en-US" sz="1600" dirty="0"/>
              <a:t>Use model 2 to obtain the probability of high-risk customers (from coefficients)</a:t>
            </a:r>
          </a:p>
          <a:p>
            <a:pPr marL="457200" lvl="1" indent="0">
              <a:buNone/>
            </a:pPr>
            <a:r>
              <a:rPr lang="en-US" sz="1600" dirty="0"/>
              <a:t>Use model 3 to obtain the probability of high-risk merchants </a:t>
            </a:r>
          </a:p>
          <a:p>
            <a:pPr lvl="1"/>
            <a:r>
              <a:rPr lang="en-US" sz="1600" dirty="0"/>
              <a:t>Run final model:</a:t>
            </a:r>
          </a:p>
          <a:p>
            <a:pPr lvl="2"/>
            <a:r>
              <a:rPr lang="en-US" sz="1400" dirty="0"/>
              <a:t>Dependent: fraud class (1,0); independent: profile fraud prob, customer risk prob, merchant risk prob</a:t>
            </a:r>
          </a:p>
        </p:txBody>
      </p:sp>
    </p:spTree>
    <p:extLst>
      <p:ext uri="{BB962C8B-B14F-4D97-AF65-F5344CB8AC3E}">
        <p14:creationId xmlns:p14="http://schemas.microsoft.com/office/powerpoint/2010/main" val="405549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4D40-3AB8-4654-AB85-7A1C4799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D50A1-F9FD-4421-8027-6A85D5D6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20AA-0FCC-4C3C-94DE-D8E7600B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52D828-3DE6-4302-959C-4A291DFF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5CA8B-F799-4158-A0F2-BD0B2E06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E91B3-44E1-4A22-8D50-88244456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source and analysis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Modeling and analysis</a:t>
            </a:r>
          </a:p>
          <a:p>
            <a:r>
              <a:rPr lang="en-US" dirty="0"/>
              <a:t>Summary and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7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69B8-4713-4E86-9EA1-BE634F84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18AED-6CD1-4F68-9123-6476CBEC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AE75-F396-4C4E-8AE9-465997FD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FDDAD-F3EB-4A2E-9433-DA39A13C2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059D4-E111-4EC3-9F5E-8D676D3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E0345-7613-4DC8-9D09-ADB9EA44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6836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CE9FF1-7C27-44B5-AEC6-EFB5417C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and Fraudulent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73EF4-F56A-4317-AC4C-3D8A67B4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D9EA6-7EF0-4673-B70A-C609784D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Credit card fraud refers to payment to another account controlled by criminal. </a:t>
            </a:r>
          </a:p>
          <a:p>
            <a:r>
              <a:rPr lang="en-US" sz="2400" dirty="0"/>
              <a:t>This project focuses on using credit card activity data to identify credit card frauds. </a:t>
            </a:r>
          </a:p>
          <a:p>
            <a:r>
              <a:rPr lang="en-US" sz="2400" dirty="0"/>
              <a:t>Frauds may include authorized (such as scamming) and unauthorized (such as skimming or account take-over) </a:t>
            </a:r>
          </a:p>
          <a:p>
            <a:pPr lvl="1"/>
            <a:r>
              <a:rPr lang="en-US" sz="1600" dirty="0"/>
              <a:t>Unauthorized fraudulent activities could demonstrate very different trait when comparing to card owner’s usual consumption behavior</a:t>
            </a:r>
          </a:p>
          <a:p>
            <a:pPr lvl="1"/>
            <a:r>
              <a:rPr lang="en-US" sz="1600" dirty="0"/>
              <a:t>Authorized fraudulent activities usually would not demonstrate vastly different trait; they could be tracked from both ends (card owner end: owner likely to be deceived; criminal end: suspicious payment recipient).</a:t>
            </a:r>
          </a:p>
        </p:txBody>
      </p:sp>
    </p:spTree>
    <p:extLst>
      <p:ext uri="{BB962C8B-B14F-4D97-AF65-F5344CB8AC3E}">
        <p14:creationId xmlns:p14="http://schemas.microsoft.com/office/powerpoint/2010/main" val="389254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D9467F-BED8-4972-8275-8A9643F29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DF20FF-D737-4A02-8795-E1C21512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23B8E3-EB8E-417B-8E0E-74366A6F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51152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F18B-BE21-4F03-8D9E-81342000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63710-DEFE-46C1-BA2B-78E9DB1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564CB-A601-4C09-BD03-C2EB65FD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dataset is from Kaggle. Its records are simulated credit card transactions generated from </a:t>
            </a:r>
            <a:r>
              <a:rPr lang="en-US" sz="2400" dirty="0" err="1"/>
              <a:t>Sparkov</a:t>
            </a:r>
            <a:r>
              <a:rPr lang="en-US" sz="2400" dirty="0"/>
              <a:t>, dated from 01/01/2019 – 12/31/2020. This dataset contains over 185k simulated credit card transaction activities, covering 1000 card owners and 800 merchants. </a:t>
            </a:r>
          </a:p>
          <a:p>
            <a:r>
              <a:rPr lang="en-US" sz="2400" dirty="0"/>
              <a:t>Link: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https://www.kaggle.com/kartik2112/fraud-detection</a:t>
            </a:r>
            <a:r>
              <a:rPr lang="en-US" sz="2400" dirty="0"/>
              <a:t> </a:t>
            </a:r>
          </a:p>
          <a:p>
            <a:r>
              <a:rPr lang="en-US" sz="2400" dirty="0"/>
              <a:t>The columns could be broadly divided into these types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57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4C1-2D6B-43AC-8EC3-792D6DFC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5ACE9-CF0C-415E-AAE9-CC6F81E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2C2FCA-89B8-4310-9BDF-B5E14554B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103844"/>
              </p:ext>
            </p:extLst>
          </p:nvPr>
        </p:nvGraphicFramePr>
        <p:xfrm>
          <a:off x="442912" y="1825625"/>
          <a:ext cx="10809288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775">
                  <a:extLst>
                    <a:ext uri="{9D8B030D-6E8A-4147-A177-3AD203B41FA5}">
                      <a16:colId xmlns:a16="http://schemas.microsoft.com/office/drawing/2014/main" val="3884950671"/>
                    </a:ext>
                  </a:extLst>
                </a:gridCol>
                <a:gridCol w="8588513">
                  <a:extLst>
                    <a:ext uri="{9D8B030D-6E8A-4147-A177-3AD203B41FA5}">
                      <a16:colId xmlns:a16="http://schemas.microsoft.com/office/drawing/2014/main" val="48231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cc_num</a:t>
                      </a:r>
                      <a:r>
                        <a:rPr lang="en-US" dirty="0"/>
                        <a:t>”: credit card number; identifier for each card</a:t>
                      </a:r>
                    </a:p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trans_num</a:t>
                      </a:r>
                      <a:r>
                        <a:rPr lang="en-US" dirty="0"/>
                        <a:t>”: transaction number; identified for each transaction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trans_date_trans_time</a:t>
                      </a:r>
                      <a:r>
                        <a:rPr lang="en-US" dirty="0"/>
                        <a:t>”: date and time of transaction</a:t>
                      </a:r>
                    </a:p>
                    <a:p>
                      <a:r>
                        <a:rPr lang="en-US" dirty="0"/>
                        <a:t>“amt”: amount of this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8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“first”, “last”: first name and last name of card holder</a:t>
                      </a:r>
                    </a:p>
                    <a:p>
                      <a:r>
                        <a:rPr lang="en-US" dirty="0"/>
                        <a:t>“gender”, “job”, “dob”: gender, job and date of birth of card holder</a:t>
                      </a:r>
                    </a:p>
                    <a:p>
                      <a:r>
                        <a:rPr lang="en-US" dirty="0"/>
                        <a:t>“street”, “city”, “state”, “zip”, “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”, “long”: living address of card holder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3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“merchant”, “category”: name and category of merchant</a:t>
                      </a:r>
                    </a:p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merch_lat</a:t>
                      </a:r>
                      <a:r>
                        <a:rPr lang="en-US" dirty="0"/>
                        <a:t>”, “</a:t>
                      </a:r>
                      <a:r>
                        <a:rPr lang="en-US" dirty="0" err="1"/>
                        <a:t>merch_long</a:t>
                      </a:r>
                      <a:r>
                        <a:rPr lang="en-US" dirty="0"/>
                        <a:t>: address of merchant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Fraud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is_fraud</a:t>
                      </a:r>
                      <a:r>
                        <a:rPr lang="en-US" dirty="0"/>
                        <a:t>”: class to identify if this transaction is fraud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6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8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B6F811-C04B-48B1-8B45-897B4F1BD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38D9D-0036-419A-A4CB-2953811D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C87CBF-B3E4-48A8-8D45-A8DD9DF3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5362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9CDD-C676-46E6-AA95-6B037E69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AF3F5-8780-401E-B30D-99EA9D7F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0674E-09F1-4141-A00A-29273509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profiling </a:t>
            </a:r>
          </a:p>
          <a:p>
            <a:pPr lvl="1"/>
            <a:r>
              <a:rPr lang="en-US" sz="2000" dirty="0"/>
              <a:t>Assumption: transaction patterns in one card is consistent, determined by the card owner. New transactions will likely follow old transaction patterns</a:t>
            </a:r>
          </a:p>
          <a:p>
            <a:pPr lvl="1"/>
            <a:r>
              <a:rPr lang="en-US" sz="2000" dirty="0"/>
              <a:t>To-do: build a profile for each card; a profile of transaction habits</a:t>
            </a:r>
          </a:p>
          <a:p>
            <a:pPr lvl="1"/>
            <a:r>
              <a:rPr lang="en-US" sz="2000" dirty="0"/>
              <a:t>Fraud: different transaction pattern could imply fraud; card could be operated by other people</a:t>
            </a:r>
          </a:p>
          <a:p>
            <a:r>
              <a:rPr lang="en-US" sz="2400" dirty="0"/>
              <a:t>High risk card holder</a:t>
            </a:r>
          </a:p>
          <a:p>
            <a:pPr lvl="1"/>
            <a:r>
              <a:rPr lang="en-US" sz="2000" dirty="0"/>
              <a:t>Assumption: authorized frauds; some card holders are vulnerable to authorized frauds</a:t>
            </a:r>
          </a:p>
          <a:p>
            <a:pPr lvl="1"/>
            <a:r>
              <a:rPr lang="en-US" sz="2000" dirty="0"/>
              <a:t>To-do: use card owner information</a:t>
            </a:r>
          </a:p>
          <a:p>
            <a:r>
              <a:rPr lang="en-US" sz="2400" dirty="0"/>
              <a:t>High risk merchant</a:t>
            </a:r>
          </a:p>
          <a:p>
            <a:pPr lvl="1"/>
            <a:r>
              <a:rPr lang="en-US" sz="2000" dirty="0"/>
              <a:t>Assumption: some merchants are high-risk</a:t>
            </a:r>
          </a:p>
          <a:p>
            <a:pPr lvl="1"/>
            <a:r>
              <a:rPr lang="en-US" sz="2000" dirty="0"/>
              <a:t>To-do: merchants that seldom show up; merchants highly associated with frauds</a:t>
            </a:r>
          </a:p>
        </p:txBody>
      </p:sp>
    </p:spTree>
    <p:extLst>
      <p:ext uri="{BB962C8B-B14F-4D97-AF65-F5344CB8AC3E}">
        <p14:creationId xmlns:p14="http://schemas.microsoft.com/office/powerpoint/2010/main" val="270626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4682</TotalTime>
  <Words>1089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Trade Gothic LT Pro</vt:lpstr>
      <vt:lpstr>Arial</vt:lpstr>
      <vt:lpstr>Calibri</vt:lpstr>
      <vt:lpstr>Trebuchet MS</vt:lpstr>
      <vt:lpstr>Office Theme</vt:lpstr>
      <vt:lpstr>Credit Card Fraud Detection</vt:lpstr>
      <vt:lpstr>Table of Contents</vt:lpstr>
      <vt:lpstr>Introduction</vt:lpstr>
      <vt:lpstr>Credit Card and Fraudulent Activities</vt:lpstr>
      <vt:lpstr>Data source &amp; analysis</vt:lpstr>
      <vt:lpstr>Data source</vt:lpstr>
      <vt:lpstr>Data &amp; Variables</vt:lpstr>
      <vt:lpstr>Data Processing</vt:lpstr>
      <vt:lpstr>Using the dataset</vt:lpstr>
      <vt:lpstr>Modeling Choice</vt:lpstr>
      <vt:lpstr>Data Processing</vt:lpstr>
      <vt:lpstr>Dividing the dataset: real-world problem</vt:lpstr>
      <vt:lpstr>Profiling based on transactions</vt:lpstr>
      <vt:lpstr>Labeling Transaction Amount</vt:lpstr>
      <vt:lpstr>Profiling based on transactions</vt:lpstr>
      <vt:lpstr>Risk-to-Fraud</vt:lpstr>
      <vt:lpstr>Modeling and Analysis</vt:lpstr>
      <vt:lpstr>Modeling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guo daniel</dc:creator>
  <cp:lastModifiedBy>guo daniel</cp:lastModifiedBy>
  <cp:revision>19</cp:revision>
  <dcterms:created xsi:type="dcterms:W3CDTF">2021-11-01T08:42:11Z</dcterms:created>
  <dcterms:modified xsi:type="dcterms:W3CDTF">2021-11-04T17:27:08Z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