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5" r:id="rId2"/>
    <p:sldMasterId id="2147483746" r:id="rId3"/>
    <p:sldMasterId id="2147483759" r:id="rId4"/>
    <p:sldMasterId id="2147483772" r:id="rId5"/>
    <p:sldMasterId id="2147483784" r:id="rId6"/>
  </p:sldMasterIdLst>
  <p:notesMasterIdLst>
    <p:notesMasterId r:id="rId26"/>
  </p:notesMasterIdLst>
  <p:handoutMasterIdLst>
    <p:handoutMasterId r:id="rId27"/>
  </p:handoutMasterIdLst>
  <p:sldIdLst>
    <p:sldId id="4850" r:id="rId7"/>
    <p:sldId id="4851" r:id="rId8"/>
    <p:sldId id="319" r:id="rId9"/>
    <p:sldId id="369" r:id="rId10"/>
    <p:sldId id="415" r:id="rId11"/>
    <p:sldId id="4086" r:id="rId12"/>
    <p:sldId id="389" r:id="rId13"/>
    <p:sldId id="4088" r:id="rId14"/>
    <p:sldId id="3114" r:id="rId15"/>
    <p:sldId id="4754" r:id="rId16"/>
    <p:sldId id="256" r:id="rId17"/>
    <p:sldId id="4091" r:id="rId18"/>
    <p:sldId id="4092" r:id="rId19"/>
    <p:sldId id="286" r:id="rId20"/>
    <p:sldId id="4093" r:id="rId21"/>
    <p:sldId id="4094" r:id="rId22"/>
    <p:sldId id="289" r:id="rId23"/>
    <p:sldId id="266" r:id="rId24"/>
    <p:sldId id="267" r:id="rId25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925" userDrawn="1">
          <p15:clr>
            <a:srgbClr val="A4A3A4"/>
          </p15:clr>
        </p15:guide>
        <p15:guide id="3" orient="horz" pos="2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신영" initials="박" lastIdx="1" clrIdx="0">
    <p:extLst>
      <p:ext uri="{19B8F6BF-5375-455C-9EA6-DF929625EA0E}">
        <p15:presenceInfo xmlns:p15="http://schemas.microsoft.com/office/powerpoint/2012/main" userId="박신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C3F"/>
    <a:srgbClr val="FFEB33"/>
    <a:srgbClr val="000000"/>
    <a:srgbClr val="423630"/>
    <a:srgbClr val="99CC00"/>
    <a:srgbClr val="FF6600"/>
    <a:srgbClr val="DCD8D2"/>
    <a:srgbClr val="00D059"/>
    <a:srgbClr val="00B050"/>
    <a:srgbClr val="02A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85810" autoAdjust="0"/>
  </p:normalViewPr>
  <p:slideViewPr>
    <p:cSldViewPr>
      <p:cViewPr varScale="1">
        <p:scale>
          <a:sx n="111" d="100"/>
          <a:sy n="111" d="100"/>
        </p:scale>
        <p:origin x="1152" y="90"/>
      </p:cViewPr>
      <p:guideLst>
        <p:guide pos="5925"/>
        <p:guide orient="horz" pos="22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>
              <a:defRPr sz="1200"/>
            </a:lvl1pPr>
          </a:lstStyle>
          <a:p>
            <a:fld id="{449EEE1C-91B1-4C9B-9552-08F7C476D10A}" type="datetimeFigureOut"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2019-10-07</a:t>
            </a:fld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>
              <a:defRPr sz="1200"/>
            </a:lvl1pPr>
          </a:lstStyle>
          <a:p>
            <a:fld id="{0ECDF818-42D7-4066-8879-CC661C288E58}" type="slidenum">
              <a:rPr lang="ko-KR" altLang="en-US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‹#›</a:t>
            </a:fld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2756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7453F8B-0CCE-40D5-9907-264081FB7662}" type="datetimeFigureOut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6913" y="739775"/>
            <a:ext cx="53419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08" tIns="45304" rIns="90608" bIns="4530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08" tIns="45304" rIns="90608" bIns="45304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0608" tIns="45304" rIns="90608" bIns="45304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AA59E0A7-358E-4044-82A1-E9CFBE10416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474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kern="0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바쁘고 짜증나고 </a:t>
            </a:r>
            <a:r>
              <a:rPr kumimoji="1" lang="ko-KR" altLang="en-US" sz="1200" kern="0" spc="-15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읽을게</a:t>
            </a:r>
            <a:r>
              <a:rPr kumimoji="1" lang="ko-KR" altLang="en-US" sz="1200" kern="0" spc="-1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너무 많은 상사에게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97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B211E-1A2B-40ED-937C-5922B6BF87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44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B211E-1A2B-40ED-937C-5922B6BF87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499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B211E-1A2B-40ED-937C-5922B6BF87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448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B211E-1A2B-40ED-937C-5922B6BF87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499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B211E-1A2B-40ED-937C-5922B6BF87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2499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B211E-1A2B-40ED-937C-5922B6BF87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448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B211E-1A2B-40ED-937C-5922B6BF87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297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7B211E-1A2B-40ED-937C-5922B6BF878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59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2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80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61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A9F359-045A-4675-A067-B0942ED492F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950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96913" y="739775"/>
            <a:ext cx="5341937" cy="36988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06079">
              <a:defRPr/>
            </a:pPr>
            <a:fld id="{AA59E0A7-358E-4044-82A1-E9CFBE104163}" type="slidenum">
              <a:rPr lang="ko-KR" altLang="en-US">
                <a:solidFill>
                  <a:prstClr val="black"/>
                </a:solidFill>
              </a:rPr>
              <a:pPr defTabSz="906079">
                <a:defRPr/>
              </a:pPr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07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59E0A7-358E-4044-82A1-E9CFBE10416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E0A7-358E-4044-82A1-E9CFBE10416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268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b="0" i="0" u="none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B211E-1A2B-40ED-937C-5922B6BF878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98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6D4-6F1F-420B-B615-C2E37152351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92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DB1E-18CD-4332-81E4-D35A9E5689B5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8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CBF2-253F-4776-BFE2-4CA6C755ABE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799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EA225-ADAA-4113-8F1D-F664B8C86805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497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C465A-D89E-4918-AA1B-C968867D274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60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81CD5-B2D7-4F20-AE0C-2BDFFCF48F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553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9389F-9F9D-464C-A3E3-8EEFB992C36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80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D6FCA-E9EA-40F1-8449-DB42514B91D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65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DB72-DAB9-4BC5-9DB9-4610B99C6DA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6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B243-FB7B-4B4F-ACBB-5BE52AEBE99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433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7EEA-DA10-40CF-B348-D0B04E5FC2A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15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A9DF-AA4E-4425-B34A-1223B491200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25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F55C1-B5F5-4B22-A205-28181010238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39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1B73F-A5F7-435E-BD1C-E336659EA4B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82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2F871-F83C-4A33-AB86-FA2EC3C166F6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33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6D4-6F1F-420B-B615-C2E37152351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56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A9DF-AA4E-4425-B34A-1223B491200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077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297-8739-49B6-9228-D1ECDC79865E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08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618-A06E-4DE7-A5F3-0C90D0E1930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33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7F86-DECE-4E44-99EF-D061AAC43B3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98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0DAC-FEE6-4D3F-BA9F-88EE84D36F2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26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7EAB-5FEE-4060-8528-1704D74218E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8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297-8739-49B6-9228-D1ECDC79865E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820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4F4E-DD46-46F7-999B-05DA963579D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22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B535-4659-40B6-995D-78B9DF1AA9E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65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DB1E-18CD-4332-81E4-D35A9E5689B5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751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CBF2-253F-4776-BFE2-4CA6C755ABE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618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15735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796D4-6F1F-420B-B615-C2E37152351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1012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A9DF-AA4E-4425-B34A-1223B49120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000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297-8739-49B6-9228-D1ECDC79865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675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618-A06E-4DE7-A5F3-0C90D0E1930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20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7F86-DECE-4E44-99EF-D061AAC43B3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5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41618-A06E-4DE7-A5F3-0C90D0E1930D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313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0DAC-FEE6-4D3F-BA9F-88EE84D36F2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0773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7EAB-5FEE-4060-8528-1704D74218E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449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4F4E-DD46-46F7-999B-05DA963579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22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B535-4659-40B6-995D-78B9DF1AA9E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595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DB1E-18CD-4332-81E4-D35A9E5689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4218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CBF2-253F-4776-BFE2-4CA6C755ABE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1239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712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764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414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0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7F86-DECE-4E44-99EF-D061AAC43B36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90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446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72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755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83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049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745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805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0369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8924-EAB9-40F9-99A8-1F6BC49CC711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527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DC19-E9F5-47D2-9E10-17AF9899BEF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7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0DAC-FEE6-4D3F-BA9F-88EE84D36F2F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65789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DEBC-CD46-4D88-8EB5-91D7360E4677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527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BA2-2A70-4728-91BA-B789841FAD1D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6721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77F7-773F-409B-A11C-BB7009CFBAA5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4730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AB0-7CAF-4496-B14B-2EF0728A0503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925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3EF6-33DB-421B-9E8F-F7452C4B849B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832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09359-E26F-4591-8794-6D4BF0824AB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318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8D79-97F1-44D8-97D6-13B28AAD4BF8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37728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BBCA-43A9-44FF-913A-594E23BB6802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630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32D7F-3D34-4692-B5BB-2562BBD20829}" type="datetime1">
              <a:rPr lang="ko-KR" altLang="en-US" smtClean="0"/>
              <a:pPr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68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17EAB-5FEE-4060-8528-1704D74218E0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4F4E-DD46-46F7-999B-05DA963579DA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B535-4659-40B6-995D-78B9DF1AA9E2}" type="datetime1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25916-640F-4A08-ABC0-AB3E71DFC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85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AC956FD-86A7-4B94-BADA-29B29CC9A833}" type="datetime1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0C025916-640F-4A08-ABC0-AB3E71DFC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09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1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EF4279-1736-4BA5-BBD8-8F169E082307}" type="slidenum">
              <a:rPr kumimoji="1"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9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AC956FD-86A7-4B94-BADA-29B29CC9A833}" type="datetime1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0C025916-640F-4A08-ABC0-AB3E71DFC9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8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AC956FD-86A7-4B94-BADA-29B29CC9A83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0C025916-640F-4A08-ABC0-AB3E71DFC92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F0FF4DB-E925-45B2-85EE-CD4E67817846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986DBA9-3614-490C-84E3-18F65B0E07F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5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스퀘어_ac" panose="020B0600000101010101" pitchFamily="50" charset="-127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fld id="{32D0386A-8C0D-43A0-97CE-76E08473ECCF}" type="datetime1">
              <a:rPr lang="ko-KR" altLang="en-US" smtClean="0"/>
              <a:pPr/>
              <a:t>2019-10-07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나눔스퀘어_ac" panose="020B0600000101010101" pitchFamily="50" charset="-127"/>
              </a:defRPr>
            </a:lvl1pPr>
          </a:lstStyle>
          <a:p>
            <a:fld id="{B1FB883C-422F-489C-96E3-C6811C178E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23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_ac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나눔스퀘어_ac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naver.com/software/summary.nhn?softwareId=GWS_00172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0E01DF-F919-4CDD-A117-8E99F429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936" y="2060848"/>
            <a:ext cx="1643399" cy="584775"/>
          </a:xfrm>
          <a:prstGeom prst="rect">
            <a:avLst/>
          </a:prstGeom>
          <a:solidFill>
            <a:srgbClr val="FF660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2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예시 </a:t>
            </a:r>
            <a:r>
              <a:rPr kumimoji="1" lang="en-US" altLang="ko-KR" sz="32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PPT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DD0F2-8095-4288-B14D-5B32AAF21B79}"/>
              </a:ext>
            </a:extLst>
          </p:cNvPr>
          <p:cNvSpPr/>
          <p:nvPr/>
        </p:nvSpPr>
        <p:spPr>
          <a:xfrm>
            <a:off x="325500" y="2961617"/>
            <a:ext cx="93382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Font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.: </a:t>
            </a:r>
            <a:r>
              <a:rPr kumimoji="1" lang="ko-KR" altLang="en-US" sz="2800" kern="0" spc="-1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나눔스퀘어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네이버 무료 폰트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다운로드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https://software.naver.com/software/summary.nhn?softwareId=GWS_001726#</a:t>
            </a:r>
            <a:endParaRPr kumimoji="1" lang="en-US" altLang="ko-KR" sz="1400" kern="0" spc="-150" dirty="0">
              <a:solidFill>
                <a:prstClr val="black">
                  <a:lumMod val="75000"/>
                  <a:lumOff val="2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Size</a:t>
            </a:r>
            <a:r>
              <a:rPr kumimoji="1" lang="en-US" altLang="ko-KR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A4</a:t>
            </a:r>
            <a:r>
              <a:rPr kumimoji="1" lang="ko-KR" altLang="en-US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용지 </a:t>
            </a:r>
            <a:r>
              <a:rPr kumimoji="1" lang="en-US" altLang="ko-KR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kumimoji="1" lang="ko-KR" altLang="en-US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디자인</a:t>
            </a:r>
            <a:r>
              <a:rPr kumimoji="1" lang="en-US" altLang="ko-KR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-</a:t>
            </a:r>
            <a:r>
              <a:rPr kumimoji="1" lang="ko-KR" altLang="en-US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슬라이드크기</a:t>
            </a:r>
            <a:r>
              <a:rPr kumimoji="1" lang="en-US" altLang="ko-KR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1" lang="ko-KR" altLang="en-US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설정</a:t>
            </a:r>
            <a:r>
              <a:rPr kumimoji="1" lang="en-US" altLang="ko-KR" sz="2800" b="0" i="0" u="none" strike="noStrike" kern="0" cap="none" spc="-15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296F09-4B78-4C27-B477-4BC788DFF15B}"/>
              </a:ext>
            </a:extLst>
          </p:cNvPr>
          <p:cNvSpPr/>
          <p:nvPr/>
        </p:nvSpPr>
        <p:spPr>
          <a:xfrm>
            <a:off x="7031412" y="6550262"/>
            <a:ext cx="2877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Planning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school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a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right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reserved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1613BF-E83D-48A8-A175-828CCD4405CD}"/>
              </a:ext>
            </a:extLst>
          </p:cNvPr>
          <p:cNvSpPr/>
          <p:nvPr/>
        </p:nvSpPr>
        <p:spPr>
          <a:xfrm>
            <a:off x="6858736" y="6524237"/>
            <a:ext cx="2728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D0DA22A-5B7B-4109-8C38-215CE55D8C61}"/>
              </a:ext>
            </a:extLst>
          </p:cNvPr>
          <p:cNvSpPr/>
          <p:nvPr/>
        </p:nvSpPr>
        <p:spPr>
          <a:xfrm>
            <a:off x="6897340" y="6597476"/>
            <a:ext cx="190146" cy="19014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FCF281-8FA4-45DE-A45A-A7C4F4142955}"/>
              </a:ext>
            </a:extLst>
          </p:cNvPr>
          <p:cNvSpPr/>
          <p:nvPr/>
        </p:nvSpPr>
        <p:spPr>
          <a:xfrm>
            <a:off x="0" y="0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기획하다</a:t>
            </a:r>
            <a:r>
              <a:rPr kumimoji="1" lang="ko-KR" altLang="en-US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 </a:t>
            </a:r>
            <a:r>
              <a:rPr kumimoji="1" lang="en-US" altLang="ko-KR" sz="18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1-3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75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0E01DF-F919-4CDD-A117-8E99F429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64" y="1052736"/>
            <a:ext cx="11833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kern="0" spc="-150" dirty="0"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Case.</a:t>
            </a:r>
            <a:endParaRPr kumimoji="1" lang="en-US" altLang="ko-KR" sz="3200" b="0" i="0" u="none" strike="noStrike" kern="0" cap="none" spc="-15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DD0F2-8095-4288-B14D-5B32AAF21B79}"/>
              </a:ext>
            </a:extLst>
          </p:cNvPr>
          <p:cNvSpPr/>
          <p:nvPr/>
        </p:nvSpPr>
        <p:spPr>
          <a:xfrm>
            <a:off x="2294502" y="1562655"/>
            <a:ext cx="5400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영세농민 돕는 </a:t>
            </a:r>
            <a:r>
              <a:rPr kumimoji="1" lang="en-US" altLang="ko-KR" sz="2800" kern="0" spc="-15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Mercy Juice</a:t>
            </a:r>
          </a:p>
        </p:txBody>
      </p:sp>
    </p:spTree>
    <p:extLst>
      <p:ext uri="{BB962C8B-B14F-4D97-AF65-F5344CB8AC3E}">
        <p14:creationId xmlns:p14="http://schemas.microsoft.com/office/powerpoint/2010/main" val="111678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C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1992" y="3008967"/>
            <a:ext cx="2801250" cy="33637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66775" y="532111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5000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</a:t>
            </a:r>
            <a:r>
              <a:rPr lang="en-US" altLang="ko-KR" sz="5000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5000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</a:t>
            </a:r>
            <a:endParaRPr lang="en-US" altLang="ko-KR" sz="5000" spc="-1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5000" spc="-15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사회적기업</a:t>
            </a:r>
            <a:endParaRPr lang="en-US" altLang="ko-KR" sz="5000" spc="-15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5000" spc="-15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육성사업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30276" y="2932768"/>
            <a:ext cx="2474267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100" dirty="0">
                <a:solidFill>
                  <a:srgbClr val="01B1A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MERCY JUICE</a:t>
            </a:r>
            <a:endParaRPr lang="en-US" altLang="ko-KR" sz="2100" dirty="0">
              <a:solidFill>
                <a:srgbClr val="01B1A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100" dirty="0">
                <a:solidFill>
                  <a:srgbClr val="01B1A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MODEL</a:t>
            </a:r>
            <a:endParaRPr lang="en-US" altLang="ko-KR" sz="2100" dirty="0">
              <a:solidFill>
                <a:srgbClr val="01B1AF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2100" dirty="0">
                <a:solidFill>
                  <a:srgbClr val="01B1A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PROPOSAL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942975" y="458341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March 01, 2013</a:t>
            </a:r>
            <a:endParaRPr lang="ko-KR" altLang="en-US" sz="12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6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10758" y="0"/>
            <a:ext cx="9927516" cy="6858000"/>
          </a:xfrm>
          <a:prstGeom prst="rect">
            <a:avLst/>
          </a:prstGeom>
          <a:solidFill>
            <a:srgbClr val="01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6518" y="360000"/>
            <a:ext cx="9258464" cy="6138000"/>
          </a:xfrm>
          <a:prstGeom prst="rect">
            <a:avLst/>
          </a:prstGeom>
          <a:solidFill>
            <a:srgbClr val="383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159270" y="2883056"/>
            <a:ext cx="0" cy="973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37200" y="2665797"/>
            <a:ext cx="1793905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</a:t>
            </a:r>
            <a:endParaRPr lang="ko-KR" altLang="en-US" dirty="0">
              <a:solidFill>
                <a:srgbClr val="01B1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9072" y="3174697"/>
            <a:ext cx="50445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spc="-3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누구를 위한</a:t>
            </a:r>
            <a:r>
              <a:rPr lang="en-US" altLang="ko-KR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전략인가</a:t>
            </a:r>
            <a:r>
              <a:rPr lang="en-US" altLang="ko-KR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4400" spc="-3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6098" y="2117890"/>
            <a:ext cx="954108" cy="2173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endParaRPr lang="ko-KR" altLang="en-US" sz="10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02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804669" y="2368086"/>
            <a:ext cx="3825795" cy="1722560"/>
            <a:chOff x="430212" y="2659063"/>
            <a:chExt cx="3829051" cy="1724027"/>
          </a:xfrm>
          <a:solidFill>
            <a:schemeClr val="bg1">
              <a:lumMod val="75000"/>
            </a:schemeClr>
          </a:solidFill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30212" y="3484564"/>
              <a:ext cx="3829051" cy="898526"/>
            </a:xfrm>
            <a:custGeom>
              <a:avLst/>
              <a:gdLst>
                <a:gd name="T0" fmla="*/ 549 w 685"/>
                <a:gd name="T1" fmla="*/ 81 h 160"/>
                <a:gd name="T2" fmla="*/ 685 w 685"/>
                <a:gd name="T3" fmla="*/ 160 h 160"/>
                <a:gd name="T4" fmla="*/ 524 w 685"/>
                <a:gd name="T5" fmla="*/ 86 h 160"/>
                <a:gd name="T6" fmla="*/ 116 w 685"/>
                <a:gd name="T7" fmla="*/ 108 h 160"/>
                <a:gd name="T8" fmla="*/ 0 w 685"/>
                <a:gd name="T9" fmla="*/ 96 h 160"/>
                <a:gd name="T10" fmla="*/ 0 w 685"/>
                <a:gd name="T11" fmla="*/ 28 h 160"/>
                <a:gd name="T12" fmla="*/ 135 w 685"/>
                <a:gd name="T13" fmla="*/ 89 h 160"/>
                <a:gd name="T14" fmla="*/ 0 w 685"/>
                <a:gd name="T15" fmla="*/ 28 h 160"/>
                <a:gd name="T16" fmla="*/ 188 w 685"/>
                <a:gd name="T17" fmla="*/ 36 h 160"/>
                <a:gd name="T18" fmla="*/ 0 w 685"/>
                <a:gd name="T19" fmla="*/ 22 h 160"/>
                <a:gd name="T20" fmla="*/ 0 w 685"/>
                <a:gd name="T21" fmla="*/ 5 h 160"/>
                <a:gd name="T22" fmla="*/ 196 w 685"/>
                <a:gd name="T23" fmla="*/ 27 h 160"/>
                <a:gd name="T24" fmla="*/ 0 w 685"/>
                <a:gd name="T25" fmla="*/ 5 h 160"/>
                <a:gd name="T26" fmla="*/ 215 w 685"/>
                <a:gd name="T27" fmla="*/ 9 h 160"/>
                <a:gd name="T28" fmla="*/ 0 w 685"/>
                <a:gd name="T29" fmla="*/ 0 h 160"/>
                <a:gd name="T30" fmla="*/ 62 w 685"/>
                <a:gd name="T31" fmla="*/ 160 h 160"/>
                <a:gd name="T32" fmla="*/ 0 w 685"/>
                <a:gd name="T33" fmla="*/ 160 h 160"/>
                <a:gd name="T34" fmla="*/ 241 w 685"/>
                <a:gd name="T35" fmla="*/ 0 h 160"/>
                <a:gd name="T36" fmla="*/ 95 w 685"/>
                <a:gd name="T37" fmla="*/ 160 h 160"/>
                <a:gd name="T38" fmla="*/ 241 w 685"/>
                <a:gd name="T39" fmla="*/ 0 h 160"/>
                <a:gd name="T40" fmla="*/ 248 w 685"/>
                <a:gd name="T41" fmla="*/ 0 h 160"/>
                <a:gd name="T42" fmla="*/ 285 w 685"/>
                <a:gd name="T43" fmla="*/ 160 h 160"/>
                <a:gd name="T44" fmla="*/ 278 w 685"/>
                <a:gd name="T45" fmla="*/ 0 h 160"/>
                <a:gd name="T46" fmla="*/ 331 w 685"/>
                <a:gd name="T47" fmla="*/ 160 h 160"/>
                <a:gd name="T48" fmla="*/ 278 w 685"/>
                <a:gd name="T49" fmla="*/ 0 h 160"/>
                <a:gd name="T50" fmla="*/ 285 w 685"/>
                <a:gd name="T51" fmla="*/ 0 h 160"/>
                <a:gd name="T52" fmla="*/ 528 w 685"/>
                <a:gd name="T53" fmla="*/ 159 h 160"/>
                <a:gd name="T54" fmla="*/ 316 w 685"/>
                <a:gd name="T55" fmla="*/ 0 h 160"/>
                <a:gd name="T56" fmla="*/ 575 w 685"/>
                <a:gd name="T57" fmla="*/ 159 h 160"/>
                <a:gd name="T58" fmla="*/ 316 w 685"/>
                <a:gd name="T59" fmla="*/ 0 h 160"/>
                <a:gd name="T60" fmla="*/ 488 w 685"/>
                <a:gd name="T61" fmla="*/ 71 h 160"/>
                <a:gd name="T62" fmla="*/ 685 w 685"/>
                <a:gd name="T63" fmla="*/ 45 h 160"/>
                <a:gd name="T64" fmla="*/ 475 w 685"/>
                <a:gd name="T65" fmla="*/ 66 h 160"/>
                <a:gd name="T66" fmla="*/ 685 w 685"/>
                <a:gd name="T67" fmla="*/ 27 h 160"/>
                <a:gd name="T68" fmla="*/ 475 w 685"/>
                <a:gd name="T69" fmla="*/ 66 h 160"/>
                <a:gd name="T70" fmla="*/ 416 w 685"/>
                <a:gd name="T71" fmla="*/ 39 h 160"/>
                <a:gd name="T72" fmla="*/ 685 w 685"/>
                <a:gd name="T73" fmla="*/ 23 h 160"/>
                <a:gd name="T74" fmla="*/ 401 w 685"/>
                <a:gd name="T75" fmla="*/ 32 h 160"/>
                <a:gd name="T76" fmla="*/ 685 w 685"/>
                <a:gd name="T77" fmla="*/ 8 h 160"/>
                <a:gd name="T78" fmla="*/ 401 w 685"/>
                <a:gd name="T79" fmla="*/ 32 h 160"/>
                <a:gd name="T80" fmla="*/ 685 w 685"/>
                <a:gd name="T81" fmla="*/ 5 h 160"/>
                <a:gd name="T82" fmla="*/ 330 w 685"/>
                <a:gd name="T83" fmla="*/ 0 h 160"/>
                <a:gd name="T84" fmla="*/ 565 w 685"/>
                <a:gd name="T85" fmla="*/ 77 h 160"/>
                <a:gd name="T86" fmla="*/ 685 w 685"/>
                <a:gd name="T87" fmla="*/ 109 h 160"/>
                <a:gd name="T88" fmla="*/ 565 w 685"/>
                <a:gd name="T89" fmla="*/ 77 h 160"/>
                <a:gd name="T90" fmla="*/ 685 w 685"/>
                <a:gd name="T91" fmla="*/ 97 h 160"/>
                <a:gd name="T92" fmla="*/ 638 w 685"/>
                <a:gd name="T93" fmla="*/ 62 h 160"/>
                <a:gd name="T94" fmla="*/ 656 w 685"/>
                <a:gd name="T95" fmla="*/ 58 h 160"/>
                <a:gd name="T96" fmla="*/ 685 w 685"/>
                <a:gd name="T97" fmla="*/ 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85" h="160">
                  <a:moveTo>
                    <a:pt x="524" y="86"/>
                  </a:moveTo>
                  <a:cubicBezTo>
                    <a:pt x="533" y="84"/>
                    <a:pt x="541" y="82"/>
                    <a:pt x="549" y="81"/>
                  </a:cubicBezTo>
                  <a:cubicBezTo>
                    <a:pt x="594" y="101"/>
                    <a:pt x="640" y="122"/>
                    <a:pt x="685" y="142"/>
                  </a:cubicBezTo>
                  <a:cubicBezTo>
                    <a:pt x="685" y="160"/>
                    <a:pt x="685" y="160"/>
                    <a:pt x="685" y="160"/>
                  </a:cubicBezTo>
                  <a:cubicBezTo>
                    <a:pt x="677" y="160"/>
                    <a:pt x="677" y="160"/>
                    <a:pt x="677" y="160"/>
                  </a:cubicBezTo>
                  <a:cubicBezTo>
                    <a:pt x="626" y="136"/>
                    <a:pt x="575" y="111"/>
                    <a:pt x="524" y="86"/>
                  </a:cubicBezTo>
                  <a:close/>
                  <a:moveTo>
                    <a:pt x="0" y="58"/>
                  </a:moveTo>
                  <a:cubicBezTo>
                    <a:pt x="26" y="69"/>
                    <a:pt x="63" y="85"/>
                    <a:pt x="116" y="108"/>
                  </a:cubicBezTo>
                  <a:cubicBezTo>
                    <a:pt x="104" y="120"/>
                    <a:pt x="91" y="133"/>
                    <a:pt x="76" y="14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0" y="28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8" y="53"/>
                    <a:pt x="70" y="67"/>
                    <a:pt x="135" y="89"/>
                  </a:cubicBezTo>
                  <a:cubicBezTo>
                    <a:pt x="144" y="80"/>
                    <a:pt x="152" y="72"/>
                    <a:pt x="159" y="65"/>
                  </a:cubicBezTo>
                  <a:cubicBezTo>
                    <a:pt x="77" y="45"/>
                    <a:pt x="30" y="34"/>
                    <a:pt x="0" y="28"/>
                  </a:cubicBezTo>
                  <a:close/>
                  <a:moveTo>
                    <a:pt x="0" y="14"/>
                  </a:moveTo>
                  <a:cubicBezTo>
                    <a:pt x="63" y="19"/>
                    <a:pt x="125" y="28"/>
                    <a:pt x="188" y="36"/>
                  </a:cubicBezTo>
                  <a:cubicBezTo>
                    <a:pt x="183" y="41"/>
                    <a:pt x="177" y="47"/>
                    <a:pt x="171" y="53"/>
                  </a:cubicBezTo>
                  <a:cubicBezTo>
                    <a:pt x="79" y="35"/>
                    <a:pt x="30" y="26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lose/>
                  <a:moveTo>
                    <a:pt x="0" y="5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66" y="14"/>
                    <a:pt x="131" y="21"/>
                    <a:pt x="196" y="27"/>
                  </a:cubicBezTo>
                  <a:cubicBezTo>
                    <a:pt x="201" y="23"/>
                    <a:pt x="205" y="19"/>
                    <a:pt x="208" y="15"/>
                  </a:cubicBezTo>
                  <a:cubicBezTo>
                    <a:pt x="139" y="11"/>
                    <a:pt x="69" y="8"/>
                    <a:pt x="0" y="5"/>
                  </a:cubicBezTo>
                  <a:close/>
                  <a:moveTo>
                    <a:pt x="224" y="0"/>
                  </a:moveTo>
                  <a:cubicBezTo>
                    <a:pt x="221" y="3"/>
                    <a:pt x="218" y="6"/>
                    <a:pt x="215" y="9"/>
                  </a:cubicBezTo>
                  <a:cubicBezTo>
                    <a:pt x="143" y="7"/>
                    <a:pt x="72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62" y="16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62" y="160"/>
                    <a:pt x="62" y="160"/>
                    <a:pt x="62" y="160"/>
                  </a:cubicBezTo>
                  <a:close/>
                  <a:moveTo>
                    <a:pt x="241" y="0"/>
                  </a:moveTo>
                  <a:cubicBezTo>
                    <a:pt x="230" y="0"/>
                    <a:pt x="230" y="0"/>
                    <a:pt x="230" y="0"/>
                  </a:cubicBezTo>
                  <a:cubicBezTo>
                    <a:pt x="185" y="54"/>
                    <a:pt x="140" y="107"/>
                    <a:pt x="95" y="160"/>
                  </a:cubicBezTo>
                  <a:cubicBezTo>
                    <a:pt x="167" y="160"/>
                    <a:pt x="167" y="160"/>
                    <a:pt x="167" y="160"/>
                  </a:cubicBezTo>
                  <a:cubicBezTo>
                    <a:pt x="192" y="107"/>
                    <a:pt x="216" y="53"/>
                    <a:pt x="241" y="0"/>
                  </a:cubicBezTo>
                  <a:close/>
                  <a:moveTo>
                    <a:pt x="260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35" y="53"/>
                    <a:pt x="223" y="107"/>
                    <a:pt x="211" y="160"/>
                  </a:cubicBezTo>
                  <a:cubicBezTo>
                    <a:pt x="285" y="160"/>
                    <a:pt x="285" y="160"/>
                    <a:pt x="285" y="160"/>
                  </a:cubicBezTo>
                  <a:cubicBezTo>
                    <a:pt x="276" y="107"/>
                    <a:pt x="267" y="54"/>
                    <a:pt x="260" y="0"/>
                  </a:cubicBezTo>
                  <a:close/>
                  <a:moveTo>
                    <a:pt x="278" y="0"/>
                  </a:moveTo>
                  <a:cubicBezTo>
                    <a:pt x="320" y="54"/>
                    <a:pt x="363" y="107"/>
                    <a:pt x="406" y="160"/>
                  </a:cubicBezTo>
                  <a:cubicBezTo>
                    <a:pt x="381" y="160"/>
                    <a:pt x="356" y="160"/>
                    <a:pt x="331" y="160"/>
                  </a:cubicBezTo>
                  <a:cubicBezTo>
                    <a:pt x="309" y="107"/>
                    <a:pt x="287" y="54"/>
                    <a:pt x="266" y="0"/>
                  </a:cubicBezTo>
                  <a:cubicBezTo>
                    <a:pt x="278" y="0"/>
                    <a:pt x="278" y="0"/>
                    <a:pt x="278" y="0"/>
                  </a:cubicBezTo>
                  <a:close/>
                  <a:moveTo>
                    <a:pt x="297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340" y="54"/>
                    <a:pt x="396" y="107"/>
                    <a:pt x="452" y="160"/>
                  </a:cubicBezTo>
                  <a:cubicBezTo>
                    <a:pt x="477" y="160"/>
                    <a:pt x="503" y="160"/>
                    <a:pt x="528" y="159"/>
                  </a:cubicBezTo>
                  <a:cubicBezTo>
                    <a:pt x="451" y="106"/>
                    <a:pt x="374" y="54"/>
                    <a:pt x="297" y="0"/>
                  </a:cubicBezTo>
                  <a:close/>
                  <a:moveTo>
                    <a:pt x="316" y="0"/>
                  </a:moveTo>
                  <a:cubicBezTo>
                    <a:pt x="304" y="0"/>
                    <a:pt x="304" y="0"/>
                    <a:pt x="304" y="0"/>
                  </a:cubicBezTo>
                  <a:cubicBezTo>
                    <a:pt x="394" y="53"/>
                    <a:pt x="485" y="106"/>
                    <a:pt x="575" y="159"/>
                  </a:cubicBezTo>
                  <a:cubicBezTo>
                    <a:pt x="601" y="159"/>
                    <a:pt x="627" y="159"/>
                    <a:pt x="653" y="159"/>
                  </a:cubicBezTo>
                  <a:cubicBezTo>
                    <a:pt x="540" y="106"/>
                    <a:pt x="428" y="53"/>
                    <a:pt x="316" y="0"/>
                  </a:cubicBezTo>
                  <a:close/>
                  <a:moveTo>
                    <a:pt x="508" y="80"/>
                  </a:moveTo>
                  <a:cubicBezTo>
                    <a:pt x="501" y="77"/>
                    <a:pt x="495" y="74"/>
                    <a:pt x="488" y="71"/>
                  </a:cubicBezTo>
                  <a:cubicBezTo>
                    <a:pt x="554" y="60"/>
                    <a:pt x="619" y="49"/>
                    <a:pt x="685" y="38"/>
                  </a:cubicBezTo>
                  <a:cubicBezTo>
                    <a:pt x="685" y="45"/>
                    <a:pt x="685" y="45"/>
                    <a:pt x="685" y="45"/>
                  </a:cubicBezTo>
                  <a:cubicBezTo>
                    <a:pt x="626" y="56"/>
                    <a:pt x="567" y="68"/>
                    <a:pt x="508" y="80"/>
                  </a:cubicBezTo>
                  <a:close/>
                  <a:moveTo>
                    <a:pt x="475" y="66"/>
                  </a:moveTo>
                  <a:cubicBezTo>
                    <a:pt x="468" y="62"/>
                    <a:pt x="461" y="59"/>
                    <a:pt x="454" y="56"/>
                  </a:cubicBezTo>
                  <a:cubicBezTo>
                    <a:pt x="531" y="47"/>
                    <a:pt x="608" y="37"/>
                    <a:pt x="685" y="27"/>
                  </a:cubicBezTo>
                  <a:cubicBezTo>
                    <a:pt x="685" y="34"/>
                    <a:pt x="685" y="34"/>
                    <a:pt x="685" y="34"/>
                  </a:cubicBezTo>
                  <a:cubicBezTo>
                    <a:pt x="615" y="44"/>
                    <a:pt x="545" y="55"/>
                    <a:pt x="475" y="66"/>
                  </a:cubicBezTo>
                  <a:close/>
                  <a:moveTo>
                    <a:pt x="440" y="50"/>
                  </a:moveTo>
                  <a:cubicBezTo>
                    <a:pt x="432" y="46"/>
                    <a:pt x="424" y="43"/>
                    <a:pt x="416" y="39"/>
                  </a:cubicBezTo>
                  <a:cubicBezTo>
                    <a:pt x="506" y="32"/>
                    <a:pt x="595" y="25"/>
                    <a:pt x="685" y="17"/>
                  </a:cubicBezTo>
                  <a:cubicBezTo>
                    <a:pt x="685" y="23"/>
                    <a:pt x="685" y="23"/>
                    <a:pt x="685" y="23"/>
                  </a:cubicBezTo>
                  <a:cubicBezTo>
                    <a:pt x="603" y="32"/>
                    <a:pt x="521" y="41"/>
                    <a:pt x="440" y="50"/>
                  </a:cubicBezTo>
                  <a:close/>
                  <a:moveTo>
                    <a:pt x="401" y="32"/>
                  </a:moveTo>
                  <a:cubicBezTo>
                    <a:pt x="496" y="26"/>
                    <a:pt x="590" y="20"/>
                    <a:pt x="685" y="14"/>
                  </a:cubicBezTo>
                  <a:cubicBezTo>
                    <a:pt x="685" y="8"/>
                    <a:pt x="685" y="8"/>
                    <a:pt x="685" y="8"/>
                  </a:cubicBezTo>
                  <a:cubicBezTo>
                    <a:pt x="581" y="12"/>
                    <a:pt x="478" y="17"/>
                    <a:pt x="375" y="20"/>
                  </a:cubicBezTo>
                  <a:cubicBezTo>
                    <a:pt x="384" y="24"/>
                    <a:pt x="392" y="28"/>
                    <a:pt x="401" y="32"/>
                  </a:cubicBezTo>
                  <a:close/>
                  <a:moveTo>
                    <a:pt x="358" y="13"/>
                  </a:moveTo>
                  <a:cubicBezTo>
                    <a:pt x="467" y="10"/>
                    <a:pt x="576" y="8"/>
                    <a:pt x="685" y="5"/>
                  </a:cubicBezTo>
                  <a:cubicBezTo>
                    <a:pt x="685" y="0"/>
                    <a:pt x="685" y="0"/>
                    <a:pt x="685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39" y="4"/>
                    <a:pt x="349" y="9"/>
                    <a:pt x="358" y="13"/>
                  </a:cubicBezTo>
                  <a:close/>
                  <a:moveTo>
                    <a:pt x="565" y="77"/>
                  </a:moveTo>
                  <a:cubicBezTo>
                    <a:pt x="605" y="95"/>
                    <a:pt x="645" y="112"/>
                    <a:pt x="685" y="129"/>
                  </a:cubicBezTo>
                  <a:cubicBezTo>
                    <a:pt x="685" y="109"/>
                    <a:pt x="685" y="109"/>
                    <a:pt x="685" y="109"/>
                  </a:cubicBezTo>
                  <a:cubicBezTo>
                    <a:pt x="654" y="97"/>
                    <a:pt x="623" y="84"/>
                    <a:pt x="592" y="72"/>
                  </a:cubicBezTo>
                  <a:cubicBezTo>
                    <a:pt x="583" y="74"/>
                    <a:pt x="574" y="76"/>
                    <a:pt x="565" y="77"/>
                  </a:cubicBezTo>
                  <a:close/>
                  <a:moveTo>
                    <a:pt x="609" y="68"/>
                  </a:moveTo>
                  <a:cubicBezTo>
                    <a:pt x="632" y="77"/>
                    <a:pt x="657" y="87"/>
                    <a:pt x="685" y="97"/>
                  </a:cubicBezTo>
                  <a:cubicBezTo>
                    <a:pt x="685" y="79"/>
                    <a:pt x="685" y="79"/>
                    <a:pt x="685" y="79"/>
                  </a:cubicBezTo>
                  <a:cubicBezTo>
                    <a:pt x="668" y="73"/>
                    <a:pt x="653" y="67"/>
                    <a:pt x="638" y="62"/>
                  </a:cubicBezTo>
                  <a:cubicBezTo>
                    <a:pt x="628" y="64"/>
                    <a:pt x="618" y="66"/>
                    <a:pt x="609" y="68"/>
                  </a:cubicBezTo>
                  <a:close/>
                  <a:moveTo>
                    <a:pt x="656" y="58"/>
                  </a:moveTo>
                  <a:cubicBezTo>
                    <a:pt x="685" y="68"/>
                    <a:pt x="685" y="68"/>
                    <a:pt x="685" y="68"/>
                  </a:cubicBezTo>
                  <a:cubicBezTo>
                    <a:pt x="685" y="52"/>
                    <a:pt x="685" y="52"/>
                    <a:pt x="685" y="52"/>
                  </a:cubicBezTo>
                  <a:lnTo>
                    <a:pt x="656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30212" y="3378201"/>
              <a:ext cx="3829051" cy="73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2263775" y="2973388"/>
              <a:ext cx="1906588" cy="420688"/>
            </a:xfrm>
            <a:custGeom>
              <a:avLst/>
              <a:gdLst>
                <a:gd name="T0" fmla="*/ 2 w 341"/>
                <a:gd name="T1" fmla="*/ 75 h 75"/>
                <a:gd name="T2" fmla="*/ 0 w 341"/>
                <a:gd name="T3" fmla="*/ 70 h 75"/>
                <a:gd name="T4" fmla="*/ 15 w 341"/>
                <a:gd name="T5" fmla="*/ 58 h 75"/>
                <a:gd name="T6" fmla="*/ 36 w 341"/>
                <a:gd name="T7" fmla="*/ 39 h 75"/>
                <a:gd name="T8" fmla="*/ 79 w 341"/>
                <a:gd name="T9" fmla="*/ 41 h 75"/>
                <a:gd name="T10" fmla="*/ 103 w 341"/>
                <a:gd name="T11" fmla="*/ 26 h 75"/>
                <a:gd name="T12" fmla="*/ 155 w 341"/>
                <a:gd name="T13" fmla="*/ 29 h 75"/>
                <a:gd name="T14" fmla="*/ 190 w 341"/>
                <a:gd name="T15" fmla="*/ 7 h 75"/>
                <a:gd name="T16" fmla="*/ 223 w 341"/>
                <a:gd name="T17" fmla="*/ 0 h 75"/>
                <a:gd name="T18" fmla="*/ 276 w 341"/>
                <a:gd name="T19" fmla="*/ 32 h 75"/>
                <a:gd name="T20" fmla="*/ 309 w 341"/>
                <a:gd name="T21" fmla="*/ 37 h 75"/>
                <a:gd name="T22" fmla="*/ 328 w 341"/>
                <a:gd name="T23" fmla="*/ 55 h 75"/>
                <a:gd name="T24" fmla="*/ 341 w 341"/>
                <a:gd name="T25" fmla="*/ 70 h 75"/>
                <a:gd name="T26" fmla="*/ 341 w 341"/>
                <a:gd name="T27" fmla="*/ 75 h 75"/>
                <a:gd name="T28" fmla="*/ 2 w 341"/>
                <a:gd name="T2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1" h="75">
                  <a:moveTo>
                    <a:pt x="2" y="75"/>
                  </a:moveTo>
                  <a:cubicBezTo>
                    <a:pt x="1" y="74"/>
                    <a:pt x="0" y="72"/>
                    <a:pt x="0" y="70"/>
                  </a:cubicBezTo>
                  <a:cubicBezTo>
                    <a:pt x="0" y="64"/>
                    <a:pt x="7" y="59"/>
                    <a:pt x="15" y="58"/>
                  </a:cubicBezTo>
                  <a:cubicBezTo>
                    <a:pt x="17" y="51"/>
                    <a:pt x="23" y="46"/>
                    <a:pt x="36" y="39"/>
                  </a:cubicBezTo>
                  <a:cubicBezTo>
                    <a:pt x="52" y="30"/>
                    <a:pt x="68" y="35"/>
                    <a:pt x="79" y="41"/>
                  </a:cubicBezTo>
                  <a:cubicBezTo>
                    <a:pt x="83" y="37"/>
                    <a:pt x="88" y="28"/>
                    <a:pt x="103" y="26"/>
                  </a:cubicBezTo>
                  <a:cubicBezTo>
                    <a:pt x="107" y="25"/>
                    <a:pt x="141" y="12"/>
                    <a:pt x="155" y="29"/>
                  </a:cubicBezTo>
                  <a:cubicBezTo>
                    <a:pt x="168" y="19"/>
                    <a:pt x="172" y="10"/>
                    <a:pt x="190" y="7"/>
                  </a:cubicBezTo>
                  <a:cubicBezTo>
                    <a:pt x="204" y="6"/>
                    <a:pt x="208" y="0"/>
                    <a:pt x="223" y="0"/>
                  </a:cubicBezTo>
                  <a:cubicBezTo>
                    <a:pt x="245" y="0"/>
                    <a:pt x="270" y="17"/>
                    <a:pt x="276" y="32"/>
                  </a:cubicBezTo>
                  <a:cubicBezTo>
                    <a:pt x="289" y="35"/>
                    <a:pt x="293" y="29"/>
                    <a:pt x="309" y="37"/>
                  </a:cubicBezTo>
                  <a:cubicBezTo>
                    <a:pt x="321" y="43"/>
                    <a:pt x="326" y="48"/>
                    <a:pt x="328" y="55"/>
                  </a:cubicBezTo>
                  <a:cubicBezTo>
                    <a:pt x="335" y="58"/>
                    <a:pt x="341" y="65"/>
                    <a:pt x="341" y="70"/>
                  </a:cubicBezTo>
                  <a:cubicBezTo>
                    <a:pt x="341" y="72"/>
                    <a:pt x="341" y="74"/>
                    <a:pt x="341" y="75"/>
                  </a:cubicBezTo>
                  <a:lnTo>
                    <a:pt x="2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546100" y="2659063"/>
              <a:ext cx="1544638" cy="746125"/>
            </a:xfrm>
            <a:custGeom>
              <a:avLst/>
              <a:gdLst>
                <a:gd name="T0" fmla="*/ 103 w 276"/>
                <a:gd name="T1" fmla="*/ 0 h 133"/>
                <a:gd name="T2" fmla="*/ 128 w 276"/>
                <a:gd name="T3" fmla="*/ 32 h 133"/>
                <a:gd name="T4" fmla="*/ 112 w 276"/>
                <a:gd name="T5" fmla="*/ 35 h 133"/>
                <a:gd name="T6" fmla="*/ 96 w 276"/>
                <a:gd name="T7" fmla="*/ 40 h 133"/>
                <a:gd name="T8" fmla="*/ 103 w 276"/>
                <a:gd name="T9" fmla="*/ 0 h 133"/>
                <a:gd name="T10" fmla="*/ 38 w 276"/>
                <a:gd name="T11" fmla="*/ 36 h 133"/>
                <a:gd name="T12" fmla="*/ 76 w 276"/>
                <a:gd name="T13" fmla="*/ 51 h 133"/>
                <a:gd name="T14" fmla="*/ 63 w 276"/>
                <a:gd name="T15" fmla="*/ 62 h 133"/>
                <a:gd name="T16" fmla="*/ 53 w 276"/>
                <a:gd name="T17" fmla="*/ 74 h 133"/>
                <a:gd name="T18" fmla="*/ 38 w 276"/>
                <a:gd name="T19" fmla="*/ 36 h 133"/>
                <a:gd name="T20" fmla="*/ 0 w 276"/>
                <a:gd name="T21" fmla="*/ 99 h 133"/>
                <a:gd name="T22" fmla="*/ 41 w 276"/>
                <a:gd name="T23" fmla="*/ 94 h 133"/>
                <a:gd name="T24" fmla="*/ 35 w 276"/>
                <a:gd name="T25" fmla="*/ 109 h 133"/>
                <a:gd name="T26" fmla="*/ 32 w 276"/>
                <a:gd name="T27" fmla="*/ 125 h 133"/>
                <a:gd name="T28" fmla="*/ 0 w 276"/>
                <a:gd name="T29" fmla="*/ 99 h 133"/>
                <a:gd name="T30" fmla="*/ 276 w 276"/>
                <a:gd name="T31" fmla="*/ 104 h 133"/>
                <a:gd name="T32" fmla="*/ 244 w 276"/>
                <a:gd name="T33" fmla="*/ 129 h 133"/>
                <a:gd name="T34" fmla="*/ 241 w 276"/>
                <a:gd name="T35" fmla="*/ 113 h 133"/>
                <a:gd name="T36" fmla="*/ 236 w 276"/>
                <a:gd name="T37" fmla="*/ 98 h 133"/>
                <a:gd name="T38" fmla="*/ 276 w 276"/>
                <a:gd name="T39" fmla="*/ 104 h 133"/>
                <a:gd name="T40" fmla="*/ 240 w 276"/>
                <a:gd name="T41" fmla="*/ 40 h 133"/>
                <a:gd name="T42" fmla="*/ 224 w 276"/>
                <a:gd name="T43" fmla="*/ 77 h 133"/>
                <a:gd name="T44" fmla="*/ 214 w 276"/>
                <a:gd name="T45" fmla="*/ 64 h 133"/>
                <a:gd name="T46" fmla="*/ 202 w 276"/>
                <a:gd name="T47" fmla="*/ 54 h 133"/>
                <a:gd name="T48" fmla="*/ 240 w 276"/>
                <a:gd name="T49" fmla="*/ 40 h 133"/>
                <a:gd name="T50" fmla="*/ 177 w 276"/>
                <a:gd name="T51" fmla="*/ 1 h 133"/>
                <a:gd name="T52" fmla="*/ 182 w 276"/>
                <a:gd name="T53" fmla="*/ 42 h 133"/>
                <a:gd name="T54" fmla="*/ 167 w 276"/>
                <a:gd name="T55" fmla="*/ 36 h 133"/>
                <a:gd name="T56" fmla="*/ 151 w 276"/>
                <a:gd name="T57" fmla="*/ 33 h 133"/>
                <a:gd name="T58" fmla="*/ 177 w 276"/>
                <a:gd name="T59" fmla="*/ 1 h 133"/>
                <a:gd name="T60" fmla="*/ 164 w 276"/>
                <a:gd name="T61" fmla="*/ 45 h 133"/>
                <a:gd name="T62" fmla="*/ 44 w 276"/>
                <a:gd name="T63" fmla="*/ 112 h 133"/>
                <a:gd name="T64" fmla="*/ 41 w 276"/>
                <a:gd name="T65" fmla="*/ 133 h 133"/>
                <a:gd name="T66" fmla="*/ 234 w 276"/>
                <a:gd name="T67" fmla="*/ 133 h 133"/>
                <a:gd name="T68" fmla="*/ 164 w 276"/>
                <a:gd name="T69" fmla="*/ 4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6" h="133">
                  <a:moveTo>
                    <a:pt x="103" y="0"/>
                  </a:moveTo>
                  <a:cubicBezTo>
                    <a:pt x="128" y="32"/>
                    <a:pt x="128" y="32"/>
                    <a:pt x="128" y="32"/>
                  </a:cubicBezTo>
                  <a:cubicBezTo>
                    <a:pt x="122" y="33"/>
                    <a:pt x="117" y="34"/>
                    <a:pt x="112" y="35"/>
                  </a:cubicBezTo>
                  <a:cubicBezTo>
                    <a:pt x="106" y="36"/>
                    <a:pt x="101" y="38"/>
                    <a:pt x="96" y="40"/>
                  </a:cubicBezTo>
                  <a:cubicBezTo>
                    <a:pt x="103" y="0"/>
                    <a:pt x="103" y="0"/>
                    <a:pt x="103" y="0"/>
                  </a:cubicBezTo>
                  <a:close/>
                  <a:moveTo>
                    <a:pt x="38" y="36"/>
                  </a:moveTo>
                  <a:cubicBezTo>
                    <a:pt x="76" y="51"/>
                    <a:pt x="76" y="51"/>
                    <a:pt x="76" y="51"/>
                  </a:cubicBezTo>
                  <a:cubicBezTo>
                    <a:pt x="72" y="54"/>
                    <a:pt x="67" y="58"/>
                    <a:pt x="63" y="62"/>
                  </a:cubicBezTo>
                  <a:cubicBezTo>
                    <a:pt x="60" y="65"/>
                    <a:pt x="56" y="69"/>
                    <a:pt x="53" y="74"/>
                  </a:cubicBezTo>
                  <a:cubicBezTo>
                    <a:pt x="38" y="36"/>
                    <a:pt x="38" y="36"/>
                    <a:pt x="38" y="36"/>
                  </a:cubicBezTo>
                  <a:close/>
                  <a:moveTo>
                    <a:pt x="0" y="99"/>
                  </a:moveTo>
                  <a:cubicBezTo>
                    <a:pt x="41" y="94"/>
                    <a:pt x="41" y="94"/>
                    <a:pt x="41" y="94"/>
                  </a:cubicBezTo>
                  <a:cubicBezTo>
                    <a:pt x="38" y="99"/>
                    <a:pt x="36" y="104"/>
                    <a:pt x="35" y="109"/>
                  </a:cubicBezTo>
                  <a:cubicBezTo>
                    <a:pt x="33" y="114"/>
                    <a:pt x="32" y="119"/>
                    <a:pt x="32" y="125"/>
                  </a:cubicBezTo>
                  <a:cubicBezTo>
                    <a:pt x="0" y="99"/>
                    <a:pt x="0" y="99"/>
                    <a:pt x="0" y="99"/>
                  </a:cubicBezTo>
                  <a:close/>
                  <a:moveTo>
                    <a:pt x="276" y="104"/>
                  </a:moveTo>
                  <a:cubicBezTo>
                    <a:pt x="244" y="129"/>
                    <a:pt x="244" y="129"/>
                    <a:pt x="244" y="129"/>
                  </a:cubicBezTo>
                  <a:cubicBezTo>
                    <a:pt x="243" y="123"/>
                    <a:pt x="242" y="118"/>
                    <a:pt x="241" y="113"/>
                  </a:cubicBezTo>
                  <a:cubicBezTo>
                    <a:pt x="240" y="108"/>
                    <a:pt x="238" y="102"/>
                    <a:pt x="236" y="98"/>
                  </a:cubicBezTo>
                  <a:cubicBezTo>
                    <a:pt x="276" y="104"/>
                    <a:pt x="276" y="104"/>
                    <a:pt x="276" y="104"/>
                  </a:cubicBezTo>
                  <a:close/>
                  <a:moveTo>
                    <a:pt x="240" y="40"/>
                  </a:moveTo>
                  <a:cubicBezTo>
                    <a:pt x="224" y="77"/>
                    <a:pt x="224" y="77"/>
                    <a:pt x="224" y="77"/>
                  </a:cubicBezTo>
                  <a:cubicBezTo>
                    <a:pt x="221" y="73"/>
                    <a:pt x="218" y="68"/>
                    <a:pt x="214" y="64"/>
                  </a:cubicBezTo>
                  <a:cubicBezTo>
                    <a:pt x="210" y="61"/>
                    <a:pt x="206" y="57"/>
                    <a:pt x="202" y="54"/>
                  </a:cubicBezTo>
                  <a:cubicBezTo>
                    <a:pt x="240" y="40"/>
                    <a:pt x="240" y="40"/>
                    <a:pt x="240" y="40"/>
                  </a:cubicBezTo>
                  <a:close/>
                  <a:moveTo>
                    <a:pt x="177" y="1"/>
                  </a:moveTo>
                  <a:cubicBezTo>
                    <a:pt x="182" y="42"/>
                    <a:pt x="182" y="42"/>
                    <a:pt x="182" y="42"/>
                  </a:cubicBezTo>
                  <a:cubicBezTo>
                    <a:pt x="177" y="39"/>
                    <a:pt x="172" y="38"/>
                    <a:pt x="167" y="36"/>
                  </a:cubicBezTo>
                  <a:cubicBezTo>
                    <a:pt x="162" y="35"/>
                    <a:pt x="156" y="33"/>
                    <a:pt x="151" y="33"/>
                  </a:cubicBezTo>
                  <a:cubicBezTo>
                    <a:pt x="177" y="1"/>
                    <a:pt x="177" y="1"/>
                    <a:pt x="177" y="1"/>
                  </a:cubicBezTo>
                  <a:close/>
                  <a:moveTo>
                    <a:pt x="164" y="45"/>
                  </a:moveTo>
                  <a:cubicBezTo>
                    <a:pt x="113" y="31"/>
                    <a:pt x="59" y="60"/>
                    <a:pt x="44" y="112"/>
                  </a:cubicBezTo>
                  <a:cubicBezTo>
                    <a:pt x="42" y="119"/>
                    <a:pt x="41" y="126"/>
                    <a:pt x="41" y="133"/>
                  </a:cubicBezTo>
                  <a:cubicBezTo>
                    <a:pt x="234" y="133"/>
                    <a:pt x="234" y="133"/>
                    <a:pt x="234" y="133"/>
                  </a:cubicBezTo>
                  <a:cubicBezTo>
                    <a:pt x="232" y="93"/>
                    <a:pt x="205" y="57"/>
                    <a:pt x="164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5137206" y="1640528"/>
            <a:ext cx="3856887" cy="482321"/>
          </a:xfrm>
          <a:prstGeom prst="roundRect">
            <a:avLst>
              <a:gd name="adj" fmla="val 5476"/>
            </a:avLst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51079" y="2012316"/>
            <a:ext cx="3829140" cy="2090059"/>
          </a:xfrm>
          <a:prstGeom prst="roundRect">
            <a:avLst>
              <a:gd name="adj" fmla="val 0"/>
            </a:avLst>
          </a:prstGeom>
          <a:noFill/>
          <a:ln>
            <a:solidFill>
              <a:srgbClr val="5E6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5084" y="1628800"/>
            <a:ext cx="3864965" cy="482321"/>
          </a:xfrm>
          <a:prstGeom prst="roundRect">
            <a:avLst>
              <a:gd name="adj" fmla="val 5476"/>
            </a:avLst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802996" y="2000588"/>
            <a:ext cx="3829140" cy="2090059"/>
          </a:xfrm>
          <a:prstGeom prst="roundRect">
            <a:avLst>
              <a:gd name="adj" fmla="val 0"/>
            </a:avLst>
          </a:prstGeom>
          <a:noFill/>
          <a:ln>
            <a:solidFill>
              <a:srgbClr val="5E6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1100" y="285817"/>
            <a:ext cx="1793905" cy="31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Target + Problem</a:t>
            </a:r>
            <a:endParaRPr lang="ko-KR" altLang="en-US" sz="1100" dirty="0">
              <a:solidFill>
                <a:srgbClr val="01B1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5700" y="557511"/>
            <a:ext cx="688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rgbClr val="DB454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농사를 적게 지어 </a:t>
            </a:r>
            <a:r>
              <a:rPr lang="ko-KR" altLang="en-US" sz="2400" spc="-150" dirty="0">
                <a:solidFill>
                  <a:srgbClr val="38383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겨우 살아가는 영세농민</a:t>
            </a:r>
            <a:endParaRPr lang="en-US" altLang="ko-KR" sz="2400" spc="-150" dirty="0">
              <a:solidFill>
                <a:srgbClr val="38383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280" y="1299864"/>
            <a:ext cx="6880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그들의 문제</a:t>
            </a:r>
            <a:endParaRPr lang="en-US" altLang="ko-KR" sz="16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244" y="5267915"/>
            <a:ext cx="8280876" cy="994873"/>
          </a:xfrm>
          <a:prstGeom prst="rect">
            <a:avLst/>
          </a:prstGeom>
          <a:noFill/>
          <a:ln w="50800">
            <a:solidFill>
              <a:srgbClr val="5E6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2582" y="5550118"/>
            <a:ext cx="688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DB454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부익부 빈익빈</a:t>
            </a:r>
            <a:r>
              <a:rPr lang="ko-KR" altLang="en-US" sz="2400" spc="-15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계속되는 영세농민의 안타까운 현실</a:t>
            </a:r>
            <a:endParaRPr lang="en-US" altLang="ko-KR" sz="2400" spc="-150" dirty="0">
              <a:solidFill>
                <a:srgbClr val="5E697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09868" y="171507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억대 농가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02084" y="1715078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</a:t>
            </a:r>
            <a:r>
              <a:rPr lang="en-US" altLang="ko-KR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</a:t>
            </a:r>
            <a:r>
              <a:rPr lang="ko-KR" altLang="en-US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 미만 농가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709117" y="4212678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pc="-150" dirty="0">
                <a:solidFill>
                  <a:srgbClr val="01B1A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→ 규모의 경제 선순환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191852" y="4212678"/>
            <a:ext cx="1747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>
                <a:solidFill>
                  <a:srgbClr val="01B1A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→  영세농민 악순환</a:t>
            </a:r>
          </a:p>
        </p:txBody>
      </p:sp>
      <p:sp>
        <p:nvSpPr>
          <p:cNvPr id="28" name="이등변 삼각형 27"/>
          <p:cNvSpPr/>
          <p:nvPr/>
        </p:nvSpPr>
        <p:spPr>
          <a:xfrm rot="5400000">
            <a:off x="506605" y="5561762"/>
            <a:ext cx="994787" cy="401934"/>
          </a:xfrm>
          <a:prstGeom prst="triangle">
            <a:avLst/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88402" y="2636912"/>
            <a:ext cx="47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150" dirty="0">
                <a:solidFill>
                  <a:srgbClr val="38383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Vs.</a:t>
            </a:r>
            <a:endParaRPr lang="ko-KR" altLang="en-US" dirty="0">
              <a:solidFill>
                <a:prstClr val="black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1" name="Freeform 13"/>
          <p:cNvSpPr>
            <a:spLocks noEditPoints="1"/>
          </p:cNvSpPr>
          <p:nvPr/>
        </p:nvSpPr>
        <p:spPr bwMode="auto">
          <a:xfrm>
            <a:off x="6239757" y="3267845"/>
            <a:ext cx="1637913" cy="291385"/>
          </a:xfrm>
          <a:custGeom>
            <a:avLst/>
            <a:gdLst>
              <a:gd name="T0" fmla="*/ 86 w 380"/>
              <a:gd name="T1" fmla="*/ 0 h 67"/>
              <a:gd name="T2" fmla="*/ 113 w 380"/>
              <a:gd name="T3" fmla="*/ 0 h 67"/>
              <a:gd name="T4" fmla="*/ 51 w 380"/>
              <a:gd name="T5" fmla="*/ 67 h 67"/>
              <a:gd name="T6" fmla="*/ 0 w 380"/>
              <a:gd name="T7" fmla="*/ 67 h 67"/>
              <a:gd name="T8" fmla="*/ 86 w 380"/>
              <a:gd name="T9" fmla="*/ 0 h 67"/>
              <a:gd name="T10" fmla="*/ 129 w 380"/>
              <a:gd name="T11" fmla="*/ 0 h 67"/>
              <a:gd name="T12" fmla="*/ 82 w 380"/>
              <a:gd name="T13" fmla="*/ 67 h 67"/>
              <a:gd name="T14" fmla="*/ 133 w 380"/>
              <a:gd name="T15" fmla="*/ 67 h 67"/>
              <a:gd name="T16" fmla="*/ 156 w 380"/>
              <a:gd name="T17" fmla="*/ 0 h 67"/>
              <a:gd name="T18" fmla="*/ 129 w 380"/>
              <a:gd name="T19" fmla="*/ 0 h 67"/>
              <a:gd name="T20" fmla="*/ 172 w 380"/>
              <a:gd name="T21" fmla="*/ 0 h 67"/>
              <a:gd name="T22" fmla="*/ 199 w 380"/>
              <a:gd name="T23" fmla="*/ 0 h 67"/>
              <a:gd name="T24" fmla="*/ 215 w 380"/>
              <a:gd name="T25" fmla="*/ 67 h 67"/>
              <a:gd name="T26" fmla="*/ 164 w 380"/>
              <a:gd name="T27" fmla="*/ 67 h 67"/>
              <a:gd name="T28" fmla="*/ 172 w 380"/>
              <a:gd name="T29" fmla="*/ 0 h 67"/>
              <a:gd name="T30" fmla="*/ 215 w 380"/>
              <a:gd name="T31" fmla="*/ 0 h 67"/>
              <a:gd name="T32" fmla="*/ 242 w 380"/>
              <a:gd name="T33" fmla="*/ 0 h 67"/>
              <a:gd name="T34" fmla="*/ 297 w 380"/>
              <a:gd name="T35" fmla="*/ 67 h 67"/>
              <a:gd name="T36" fmla="*/ 246 w 380"/>
              <a:gd name="T37" fmla="*/ 67 h 67"/>
              <a:gd name="T38" fmla="*/ 215 w 380"/>
              <a:gd name="T39" fmla="*/ 0 h 67"/>
              <a:gd name="T40" fmla="*/ 258 w 380"/>
              <a:gd name="T41" fmla="*/ 0 h 67"/>
              <a:gd name="T42" fmla="*/ 328 w 380"/>
              <a:gd name="T43" fmla="*/ 67 h 67"/>
              <a:gd name="T44" fmla="*/ 380 w 380"/>
              <a:gd name="T45" fmla="*/ 67 h 67"/>
              <a:gd name="T46" fmla="*/ 285 w 380"/>
              <a:gd name="T47" fmla="*/ 0 h 67"/>
              <a:gd name="T48" fmla="*/ 258 w 380"/>
              <a:gd name="T49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80" h="67">
                <a:moveTo>
                  <a:pt x="86" y="0"/>
                </a:moveTo>
                <a:cubicBezTo>
                  <a:pt x="95" y="0"/>
                  <a:pt x="104" y="0"/>
                  <a:pt x="113" y="0"/>
                </a:cubicBezTo>
                <a:cubicBezTo>
                  <a:pt x="92" y="22"/>
                  <a:pt x="72" y="44"/>
                  <a:pt x="51" y="67"/>
                </a:cubicBezTo>
                <a:cubicBezTo>
                  <a:pt x="34" y="67"/>
                  <a:pt x="17" y="67"/>
                  <a:pt x="0" y="67"/>
                </a:cubicBezTo>
                <a:cubicBezTo>
                  <a:pt x="29" y="44"/>
                  <a:pt x="58" y="22"/>
                  <a:pt x="86" y="0"/>
                </a:cubicBezTo>
                <a:close/>
                <a:moveTo>
                  <a:pt x="129" y="0"/>
                </a:moveTo>
                <a:cubicBezTo>
                  <a:pt x="113" y="22"/>
                  <a:pt x="98" y="44"/>
                  <a:pt x="82" y="67"/>
                </a:cubicBezTo>
                <a:cubicBezTo>
                  <a:pt x="99" y="67"/>
                  <a:pt x="116" y="67"/>
                  <a:pt x="133" y="67"/>
                </a:cubicBezTo>
                <a:cubicBezTo>
                  <a:pt x="141" y="44"/>
                  <a:pt x="148" y="22"/>
                  <a:pt x="156" y="0"/>
                </a:cubicBezTo>
                <a:cubicBezTo>
                  <a:pt x="147" y="0"/>
                  <a:pt x="138" y="0"/>
                  <a:pt x="129" y="0"/>
                </a:cubicBezTo>
                <a:close/>
                <a:moveTo>
                  <a:pt x="172" y="0"/>
                </a:moveTo>
                <a:cubicBezTo>
                  <a:pt x="181" y="0"/>
                  <a:pt x="190" y="0"/>
                  <a:pt x="199" y="0"/>
                </a:cubicBezTo>
                <a:cubicBezTo>
                  <a:pt x="204" y="22"/>
                  <a:pt x="210" y="45"/>
                  <a:pt x="215" y="67"/>
                </a:cubicBezTo>
                <a:cubicBezTo>
                  <a:pt x="198" y="67"/>
                  <a:pt x="181" y="67"/>
                  <a:pt x="164" y="67"/>
                </a:cubicBezTo>
                <a:cubicBezTo>
                  <a:pt x="167" y="44"/>
                  <a:pt x="169" y="22"/>
                  <a:pt x="172" y="0"/>
                </a:cubicBezTo>
                <a:close/>
                <a:moveTo>
                  <a:pt x="215" y="0"/>
                </a:moveTo>
                <a:cubicBezTo>
                  <a:pt x="224" y="0"/>
                  <a:pt x="233" y="0"/>
                  <a:pt x="242" y="0"/>
                </a:cubicBezTo>
                <a:cubicBezTo>
                  <a:pt x="260" y="22"/>
                  <a:pt x="279" y="45"/>
                  <a:pt x="297" y="67"/>
                </a:cubicBezTo>
                <a:cubicBezTo>
                  <a:pt x="280" y="67"/>
                  <a:pt x="263" y="67"/>
                  <a:pt x="246" y="67"/>
                </a:cubicBezTo>
                <a:cubicBezTo>
                  <a:pt x="236" y="45"/>
                  <a:pt x="225" y="22"/>
                  <a:pt x="215" y="0"/>
                </a:cubicBezTo>
                <a:close/>
                <a:moveTo>
                  <a:pt x="258" y="0"/>
                </a:moveTo>
                <a:cubicBezTo>
                  <a:pt x="282" y="22"/>
                  <a:pt x="305" y="45"/>
                  <a:pt x="328" y="67"/>
                </a:cubicBezTo>
                <a:cubicBezTo>
                  <a:pt x="346" y="67"/>
                  <a:pt x="363" y="67"/>
                  <a:pt x="380" y="67"/>
                </a:cubicBezTo>
                <a:cubicBezTo>
                  <a:pt x="348" y="45"/>
                  <a:pt x="317" y="22"/>
                  <a:pt x="285" y="0"/>
                </a:cubicBezTo>
                <a:cubicBezTo>
                  <a:pt x="276" y="0"/>
                  <a:pt x="267" y="0"/>
                  <a:pt x="25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02996" y="3675493"/>
            <a:ext cx="3829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38383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Big &amp; Rich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144142" y="3675493"/>
            <a:ext cx="38430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38383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Small &amp; Poor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802996" y="3397017"/>
            <a:ext cx="38291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38383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10ha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46439" y="3254218"/>
            <a:ext cx="1038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38383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0.5ha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7607049" y="2908987"/>
            <a:ext cx="552396" cy="650242"/>
            <a:chOff x="7667723" y="35017"/>
            <a:chExt cx="708025" cy="833437"/>
          </a:xfrm>
          <a:solidFill>
            <a:schemeClr val="tx1"/>
          </a:solidFill>
        </p:grpSpPr>
        <p:sp>
          <p:nvSpPr>
            <p:cNvPr id="44" name="Rectangle 17"/>
            <p:cNvSpPr>
              <a:spLocks noChangeArrowheads="1"/>
            </p:cNvSpPr>
            <p:nvPr/>
          </p:nvSpPr>
          <p:spPr bwMode="auto">
            <a:xfrm>
              <a:off x="8196361" y="733517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7799486" y="733517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7667723" y="500154"/>
              <a:ext cx="708025" cy="368300"/>
            </a:xfrm>
            <a:custGeom>
              <a:avLst/>
              <a:gdLst>
                <a:gd name="T0" fmla="*/ 268 w 268"/>
                <a:gd name="T1" fmla="*/ 139 h 139"/>
                <a:gd name="T2" fmla="*/ 264 w 268"/>
                <a:gd name="T3" fmla="*/ 58 h 139"/>
                <a:gd name="T4" fmla="*/ 224 w 268"/>
                <a:gd name="T5" fmla="*/ 11 h 139"/>
                <a:gd name="T6" fmla="*/ 224 w 268"/>
                <a:gd name="T7" fmla="*/ 68 h 139"/>
                <a:gd name="T8" fmla="*/ 193 w 268"/>
                <a:gd name="T9" fmla="*/ 68 h 139"/>
                <a:gd name="T10" fmla="*/ 193 w 268"/>
                <a:gd name="T11" fmla="*/ 1 h 139"/>
                <a:gd name="T12" fmla="*/ 190 w 268"/>
                <a:gd name="T13" fmla="*/ 0 h 139"/>
                <a:gd name="T14" fmla="*/ 149 w 268"/>
                <a:gd name="T15" fmla="*/ 28 h 139"/>
                <a:gd name="T16" fmla="*/ 119 w 268"/>
                <a:gd name="T17" fmla="*/ 28 h 139"/>
                <a:gd name="T18" fmla="*/ 78 w 268"/>
                <a:gd name="T19" fmla="*/ 0 h 139"/>
                <a:gd name="T20" fmla="*/ 74 w 268"/>
                <a:gd name="T21" fmla="*/ 1 h 139"/>
                <a:gd name="T22" fmla="*/ 74 w 268"/>
                <a:gd name="T23" fmla="*/ 68 h 139"/>
                <a:gd name="T24" fmla="*/ 44 w 268"/>
                <a:gd name="T25" fmla="*/ 68 h 139"/>
                <a:gd name="T26" fmla="*/ 44 w 268"/>
                <a:gd name="T27" fmla="*/ 10 h 139"/>
                <a:gd name="T28" fmla="*/ 4 w 268"/>
                <a:gd name="T29" fmla="*/ 58 h 139"/>
                <a:gd name="T30" fmla="*/ 0 w 268"/>
                <a:gd name="T31" fmla="*/ 139 h 139"/>
                <a:gd name="T32" fmla="*/ 37 w 268"/>
                <a:gd name="T33" fmla="*/ 139 h 139"/>
                <a:gd name="T34" fmla="*/ 37 w 268"/>
                <a:gd name="T35" fmla="*/ 79 h 139"/>
                <a:gd name="T36" fmla="*/ 230 w 268"/>
                <a:gd name="T37" fmla="*/ 79 h 139"/>
                <a:gd name="T38" fmla="*/ 230 w 268"/>
                <a:gd name="T39" fmla="*/ 139 h 139"/>
                <a:gd name="T40" fmla="*/ 268 w 268"/>
                <a:gd name="T4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8" h="139">
                  <a:moveTo>
                    <a:pt x="268" y="139"/>
                  </a:moveTo>
                  <a:cubicBezTo>
                    <a:pt x="264" y="58"/>
                    <a:pt x="264" y="58"/>
                    <a:pt x="264" y="58"/>
                  </a:cubicBezTo>
                  <a:cubicBezTo>
                    <a:pt x="263" y="34"/>
                    <a:pt x="246" y="19"/>
                    <a:pt x="224" y="11"/>
                  </a:cubicBezTo>
                  <a:cubicBezTo>
                    <a:pt x="224" y="68"/>
                    <a:pt x="224" y="68"/>
                    <a:pt x="224" y="68"/>
                  </a:cubicBezTo>
                  <a:cubicBezTo>
                    <a:pt x="193" y="68"/>
                    <a:pt x="193" y="68"/>
                    <a:pt x="193" y="68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1" y="0"/>
                    <a:pt x="190" y="0"/>
                  </a:cubicBezTo>
                  <a:cubicBezTo>
                    <a:pt x="179" y="13"/>
                    <a:pt x="164" y="24"/>
                    <a:pt x="149" y="28"/>
                  </a:cubicBezTo>
                  <a:cubicBezTo>
                    <a:pt x="139" y="31"/>
                    <a:pt x="128" y="31"/>
                    <a:pt x="119" y="28"/>
                  </a:cubicBezTo>
                  <a:cubicBezTo>
                    <a:pt x="103" y="24"/>
                    <a:pt x="89" y="13"/>
                    <a:pt x="78" y="0"/>
                  </a:cubicBezTo>
                  <a:cubicBezTo>
                    <a:pt x="77" y="0"/>
                    <a:pt x="76" y="1"/>
                    <a:pt x="74" y="1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22" y="19"/>
                    <a:pt x="5" y="33"/>
                    <a:pt x="4" y="58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37" y="139"/>
                    <a:pt x="37" y="139"/>
                    <a:pt x="37" y="13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0" y="139"/>
                    <a:pt x="230" y="139"/>
                    <a:pt x="230" y="139"/>
                  </a:cubicBezTo>
                  <a:lnTo>
                    <a:pt x="268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7874098" y="325529"/>
              <a:ext cx="295275" cy="174625"/>
            </a:xfrm>
            <a:custGeom>
              <a:avLst/>
              <a:gdLst>
                <a:gd name="T0" fmla="*/ 56 w 112"/>
                <a:gd name="T1" fmla="*/ 3 h 66"/>
                <a:gd name="T2" fmla="*/ 0 w 112"/>
                <a:gd name="T3" fmla="*/ 0 h 66"/>
                <a:gd name="T4" fmla="*/ 8 w 112"/>
                <a:gd name="T5" fmla="*/ 36 h 66"/>
                <a:gd name="T6" fmla="*/ 47 w 112"/>
                <a:gd name="T7" fmla="*/ 65 h 66"/>
                <a:gd name="T8" fmla="*/ 65 w 112"/>
                <a:gd name="T9" fmla="*/ 65 h 66"/>
                <a:gd name="T10" fmla="*/ 104 w 112"/>
                <a:gd name="T11" fmla="*/ 36 h 66"/>
                <a:gd name="T12" fmla="*/ 112 w 112"/>
                <a:gd name="T13" fmla="*/ 1 h 66"/>
                <a:gd name="T14" fmla="*/ 56 w 112"/>
                <a:gd name="T15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66">
                  <a:moveTo>
                    <a:pt x="56" y="3"/>
                  </a:moveTo>
                  <a:cubicBezTo>
                    <a:pt x="35" y="3"/>
                    <a:pt x="16" y="2"/>
                    <a:pt x="0" y="0"/>
                  </a:cubicBezTo>
                  <a:cubicBezTo>
                    <a:pt x="1" y="14"/>
                    <a:pt x="4" y="28"/>
                    <a:pt x="8" y="36"/>
                  </a:cubicBezTo>
                  <a:cubicBezTo>
                    <a:pt x="14" y="49"/>
                    <a:pt x="30" y="61"/>
                    <a:pt x="47" y="65"/>
                  </a:cubicBezTo>
                  <a:cubicBezTo>
                    <a:pt x="55" y="66"/>
                    <a:pt x="57" y="66"/>
                    <a:pt x="65" y="65"/>
                  </a:cubicBezTo>
                  <a:cubicBezTo>
                    <a:pt x="82" y="61"/>
                    <a:pt x="97" y="49"/>
                    <a:pt x="104" y="36"/>
                  </a:cubicBezTo>
                  <a:cubicBezTo>
                    <a:pt x="108" y="29"/>
                    <a:pt x="110" y="15"/>
                    <a:pt x="112" y="1"/>
                  </a:cubicBezTo>
                  <a:cubicBezTo>
                    <a:pt x="95" y="3"/>
                    <a:pt x="76" y="3"/>
                    <a:pt x="5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7680423" y="35017"/>
              <a:ext cx="682625" cy="273050"/>
            </a:xfrm>
            <a:custGeom>
              <a:avLst/>
              <a:gdLst>
                <a:gd name="T0" fmla="*/ 6 w 258"/>
                <a:gd name="T1" fmla="*/ 88 h 103"/>
                <a:gd name="T2" fmla="*/ 10 w 258"/>
                <a:gd name="T3" fmla="*/ 89 h 103"/>
                <a:gd name="T4" fmla="*/ 14 w 258"/>
                <a:gd name="T5" fmla="*/ 91 h 103"/>
                <a:gd name="T6" fmla="*/ 19 w 258"/>
                <a:gd name="T7" fmla="*/ 92 h 103"/>
                <a:gd name="T8" fmla="*/ 26 w 258"/>
                <a:gd name="T9" fmla="*/ 94 h 103"/>
                <a:gd name="T10" fmla="*/ 32 w 258"/>
                <a:gd name="T11" fmla="*/ 95 h 103"/>
                <a:gd name="T12" fmla="*/ 39 w 258"/>
                <a:gd name="T13" fmla="*/ 96 h 103"/>
                <a:gd name="T14" fmla="*/ 48 w 258"/>
                <a:gd name="T15" fmla="*/ 98 h 103"/>
                <a:gd name="T16" fmla="*/ 57 w 258"/>
                <a:gd name="T17" fmla="*/ 99 h 103"/>
                <a:gd name="T18" fmla="*/ 65 w 258"/>
                <a:gd name="T19" fmla="*/ 100 h 103"/>
                <a:gd name="T20" fmla="*/ 72 w 258"/>
                <a:gd name="T21" fmla="*/ 100 h 103"/>
                <a:gd name="T22" fmla="*/ 76 w 258"/>
                <a:gd name="T23" fmla="*/ 101 h 103"/>
                <a:gd name="T24" fmla="*/ 86 w 258"/>
                <a:gd name="T25" fmla="*/ 102 h 103"/>
                <a:gd name="T26" fmla="*/ 96 w 258"/>
                <a:gd name="T27" fmla="*/ 102 h 103"/>
                <a:gd name="T28" fmla="*/ 107 w 258"/>
                <a:gd name="T29" fmla="*/ 103 h 103"/>
                <a:gd name="T30" fmla="*/ 118 w 258"/>
                <a:gd name="T31" fmla="*/ 103 h 103"/>
                <a:gd name="T32" fmla="*/ 139 w 258"/>
                <a:gd name="T33" fmla="*/ 103 h 103"/>
                <a:gd name="T34" fmla="*/ 150 w 258"/>
                <a:gd name="T35" fmla="*/ 103 h 103"/>
                <a:gd name="T36" fmla="*/ 161 w 258"/>
                <a:gd name="T37" fmla="*/ 103 h 103"/>
                <a:gd name="T38" fmla="*/ 171 w 258"/>
                <a:gd name="T39" fmla="*/ 103 h 103"/>
                <a:gd name="T40" fmla="*/ 181 w 258"/>
                <a:gd name="T41" fmla="*/ 102 h 103"/>
                <a:gd name="T42" fmla="*/ 186 w 258"/>
                <a:gd name="T43" fmla="*/ 102 h 103"/>
                <a:gd name="T44" fmla="*/ 193 w 258"/>
                <a:gd name="T45" fmla="*/ 101 h 103"/>
                <a:gd name="T46" fmla="*/ 201 w 258"/>
                <a:gd name="T47" fmla="*/ 100 h 103"/>
                <a:gd name="T48" fmla="*/ 210 w 258"/>
                <a:gd name="T49" fmla="*/ 100 h 103"/>
                <a:gd name="T50" fmla="*/ 218 w 258"/>
                <a:gd name="T51" fmla="*/ 98 h 103"/>
                <a:gd name="T52" fmla="*/ 225 w 258"/>
                <a:gd name="T53" fmla="*/ 97 h 103"/>
                <a:gd name="T54" fmla="*/ 232 w 258"/>
                <a:gd name="T55" fmla="*/ 96 h 103"/>
                <a:gd name="T56" fmla="*/ 238 w 258"/>
                <a:gd name="T57" fmla="*/ 95 h 103"/>
                <a:gd name="T58" fmla="*/ 243 w 258"/>
                <a:gd name="T59" fmla="*/ 93 h 103"/>
                <a:gd name="T60" fmla="*/ 252 w 258"/>
                <a:gd name="T61" fmla="*/ 90 h 103"/>
                <a:gd name="T62" fmla="*/ 258 w 258"/>
                <a:gd name="T63" fmla="*/ 84 h 103"/>
                <a:gd name="T64" fmla="*/ 187 w 258"/>
                <a:gd name="T65" fmla="*/ 33 h 103"/>
                <a:gd name="T66" fmla="*/ 64 w 258"/>
                <a:gd name="T67" fmla="*/ 64 h 103"/>
                <a:gd name="T68" fmla="*/ 3 w 258"/>
                <a:gd name="T69" fmla="*/ 8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103">
                  <a:moveTo>
                    <a:pt x="3" y="86"/>
                  </a:moveTo>
                  <a:cubicBezTo>
                    <a:pt x="4" y="87"/>
                    <a:pt x="5" y="87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8" y="88"/>
                    <a:pt x="9" y="89"/>
                    <a:pt x="10" y="89"/>
                  </a:cubicBezTo>
                  <a:cubicBezTo>
                    <a:pt x="10" y="89"/>
                    <a:pt x="10" y="89"/>
                    <a:pt x="10" y="89"/>
                  </a:cubicBezTo>
                  <a:cubicBezTo>
                    <a:pt x="11" y="90"/>
                    <a:pt x="13" y="90"/>
                    <a:pt x="14" y="91"/>
                  </a:cubicBezTo>
                  <a:cubicBezTo>
                    <a:pt x="14" y="91"/>
                    <a:pt x="15" y="91"/>
                    <a:pt x="15" y="91"/>
                  </a:cubicBezTo>
                  <a:cubicBezTo>
                    <a:pt x="16" y="91"/>
                    <a:pt x="18" y="92"/>
                    <a:pt x="19" y="92"/>
                  </a:cubicBezTo>
                  <a:cubicBezTo>
                    <a:pt x="20" y="92"/>
                    <a:pt x="20" y="93"/>
                    <a:pt x="20" y="93"/>
                  </a:cubicBezTo>
                  <a:cubicBezTo>
                    <a:pt x="22" y="93"/>
                    <a:pt x="24" y="93"/>
                    <a:pt x="26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8" y="94"/>
                    <a:pt x="30" y="95"/>
                    <a:pt x="32" y="95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5" y="96"/>
                    <a:pt x="37" y="96"/>
                    <a:pt x="39" y="96"/>
                  </a:cubicBezTo>
                  <a:cubicBezTo>
                    <a:pt x="40" y="97"/>
                    <a:pt x="40" y="97"/>
                    <a:pt x="41" y="97"/>
                  </a:cubicBezTo>
                  <a:cubicBezTo>
                    <a:pt x="43" y="97"/>
                    <a:pt x="45" y="97"/>
                    <a:pt x="48" y="98"/>
                  </a:cubicBezTo>
                  <a:cubicBezTo>
                    <a:pt x="48" y="98"/>
                    <a:pt x="48" y="98"/>
                    <a:pt x="49" y="98"/>
                  </a:cubicBezTo>
                  <a:cubicBezTo>
                    <a:pt x="51" y="98"/>
                    <a:pt x="54" y="99"/>
                    <a:pt x="57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9"/>
                    <a:pt x="62" y="100"/>
                    <a:pt x="65" y="100"/>
                  </a:cubicBezTo>
                  <a:cubicBezTo>
                    <a:pt x="65" y="100"/>
                    <a:pt x="66" y="100"/>
                    <a:pt x="66" y="100"/>
                  </a:cubicBezTo>
                  <a:cubicBezTo>
                    <a:pt x="68" y="100"/>
                    <a:pt x="70" y="100"/>
                    <a:pt x="72" y="100"/>
                  </a:cubicBezTo>
                  <a:cubicBezTo>
                    <a:pt x="73" y="101"/>
                    <a:pt x="73" y="101"/>
                    <a:pt x="74" y="101"/>
                  </a:cubicBezTo>
                  <a:cubicBezTo>
                    <a:pt x="75" y="101"/>
                    <a:pt x="76" y="101"/>
                    <a:pt x="76" y="101"/>
                  </a:cubicBezTo>
                  <a:cubicBezTo>
                    <a:pt x="79" y="101"/>
                    <a:pt x="82" y="101"/>
                    <a:pt x="85" y="102"/>
                  </a:cubicBezTo>
                  <a:cubicBezTo>
                    <a:pt x="85" y="102"/>
                    <a:pt x="86" y="102"/>
                    <a:pt x="86" y="102"/>
                  </a:cubicBezTo>
                  <a:cubicBezTo>
                    <a:pt x="89" y="102"/>
                    <a:pt x="92" y="102"/>
                    <a:pt x="95" y="102"/>
                  </a:cubicBezTo>
                  <a:cubicBezTo>
                    <a:pt x="95" y="102"/>
                    <a:pt x="95" y="102"/>
                    <a:pt x="96" y="102"/>
                  </a:cubicBezTo>
                  <a:cubicBezTo>
                    <a:pt x="99" y="102"/>
                    <a:pt x="102" y="103"/>
                    <a:pt x="105" y="103"/>
                  </a:cubicBezTo>
                  <a:cubicBezTo>
                    <a:pt x="106" y="103"/>
                    <a:pt x="106" y="103"/>
                    <a:pt x="107" y="103"/>
                  </a:cubicBezTo>
                  <a:cubicBezTo>
                    <a:pt x="110" y="103"/>
                    <a:pt x="113" y="103"/>
                    <a:pt x="117" y="103"/>
                  </a:cubicBezTo>
                  <a:cubicBezTo>
                    <a:pt x="117" y="103"/>
                    <a:pt x="118" y="103"/>
                    <a:pt x="118" y="103"/>
                  </a:cubicBezTo>
                  <a:cubicBezTo>
                    <a:pt x="122" y="103"/>
                    <a:pt x="125" y="103"/>
                    <a:pt x="129" y="103"/>
                  </a:cubicBezTo>
                  <a:cubicBezTo>
                    <a:pt x="132" y="103"/>
                    <a:pt x="135" y="103"/>
                    <a:pt x="139" y="103"/>
                  </a:cubicBezTo>
                  <a:cubicBezTo>
                    <a:pt x="139" y="103"/>
                    <a:pt x="140" y="103"/>
                    <a:pt x="140" y="103"/>
                  </a:cubicBezTo>
                  <a:cubicBezTo>
                    <a:pt x="144" y="103"/>
                    <a:pt x="147" y="103"/>
                    <a:pt x="150" y="103"/>
                  </a:cubicBezTo>
                  <a:cubicBezTo>
                    <a:pt x="151" y="103"/>
                    <a:pt x="151" y="103"/>
                    <a:pt x="152" y="103"/>
                  </a:cubicBezTo>
                  <a:cubicBezTo>
                    <a:pt x="155" y="103"/>
                    <a:pt x="158" y="103"/>
                    <a:pt x="161" y="103"/>
                  </a:cubicBezTo>
                  <a:cubicBezTo>
                    <a:pt x="162" y="103"/>
                    <a:pt x="162" y="103"/>
                    <a:pt x="163" y="103"/>
                  </a:cubicBezTo>
                  <a:cubicBezTo>
                    <a:pt x="165" y="103"/>
                    <a:pt x="168" y="103"/>
                    <a:pt x="171" y="103"/>
                  </a:cubicBezTo>
                  <a:cubicBezTo>
                    <a:pt x="172" y="103"/>
                    <a:pt x="172" y="103"/>
                    <a:pt x="172" y="102"/>
                  </a:cubicBezTo>
                  <a:cubicBezTo>
                    <a:pt x="175" y="102"/>
                    <a:pt x="178" y="102"/>
                    <a:pt x="181" y="102"/>
                  </a:cubicBezTo>
                  <a:cubicBezTo>
                    <a:pt x="182" y="102"/>
                    <a:pt x="182" y="102"/>
                    <a:pt x="183" y="102"/>
                  </a:cubicBezTo>
                  <a:cubicBezTo>
                    <a:pt x="184" y="102"/>
                    <a:pt x="185" y="102"/>
                    <a:pt x="186" y="102"/>
                  </a:cubicBezTo>
                  <a:cubicBezTo>
                    <a:pt x="188" y="102"/>
                    <a:pt x="189" y="101"/>
                    <a:pt x="191" y="101"/>
                  </a:cubicBezTo>
                  <a:cubicBezTo>
                    <a:pt x="192" y="101"/>
                    <a:pt x="192" y="101"/>
                    <a:pt x="193" y="101"/>
                  </a:cubicBezTo>
                  <a:cubicBezTo>
                    <a:pt x="195" y="101"/>
                    <a:pt x="198" y="101"/>
                    <a:pt x="201" y="101"/>
                  </a:cubicBezTo>
                  <a:cubicBezTo>
                    <a:pt x="201" y="100"/>
                    <a:pt x="201" y="100"/>
                    <a:pt x="201" y="100"/>
                  </a:cubicBezTo>
                  <a:cubicBezTo>
                    <a:pt x="203" y="100"/>
                    <a:pt x="206" y="100"/>
                    <a:pt x="208" y="100"/>
                  </a:cubicBezTo>
                  <a:cubicBezTo>
                    <a:pt x="209" y="100"/>
                    <a:pt x="209" y="100"/>
                    <a:pt x="210" y="100"/>
                  </a:cubicBezTo>
                  <a:cubicBezTo>
                    <a:pt x="212" y="99"/>
                    <a:pt x="214" y="99"/>
                    <a:pt x="217" y="99"/>
                  </a:cubicBezTo>
                  <a:cubicBezTo>
                    <a:pt x="217" y="99"/>
                    <a:pt x="218" y="98"/>
                    <a:pt x="218" y="98"/>
                  </a:cubicBezTo>
                  <a:cubicBezTo>
                    <a:pt x="220" y="98"/>
                    <a:pt x="222" y="98"/>
                    <a:pt x="224" y="97"/>
                  </a:cubicBezTo>
                  <a:cubicBezTo>
                    <a:pt x="225" y="97"/>
                    <a:pt x="225" y="97"/>
                    <a:pt x="225" y="97"/>
                  </a:cubicBezTo>
                  <a:cubicBezTo>
                    <a:pt x="227" y="97"/>
                    <a:pt x="229" y="97"/>
                    <a:pt x="231" y="96"/>
                  </a:cubicBezTo>
                  <a:cubicBezTo>
                    <a:pt x="231" y="96"/>
                    <a:pt x="231" y="96"/>
                    <a:pt x="232" y="96"/>
                  </a:cubicBezTo>
                  <a:cubicBezTo>
                    <a:pt x="234" y="96"/>
                    <a:pt x="235" y="95"/>
                    <a:pt x="237" y="95"/>
                  </a:cubicBezTo>
                  <a:cubicBezTo>
                    <a:pt x="237" y="95"/>
                    <a:pt x="238" y="95"/>
                    <a:pt x="238" y="95"/>
                  </a:cubicBezTo>
                  <a:cubicBezTo>
                    <a:pt x="240" y="94"/>
                    <a:pt x="241" y="94"/>
                    <a:pt x="243" y="93"/>
                  </a:cubicBezTo>
                  <a:cubicBezTo>
                    <a:pt x="243" y="93"/>
                    <a:pt x="243" y="93"/>
                    <a:pt x="243" y="93"/>
                  </a:cubicBezTo>
                  <a:cubicBezTo>
                    <a:pt x="246" y="92"/>
                    <a:pt x="249" y="91"/>
                    <a:pt x="251" y="90"/>
                  </a:cubicBezTo>
                  <a:cubicBezTo>
                    <a:pt x="251" y="90"/>
                    <a:pt x="251" y="90"/>
                    <a:pt x="252" y="90"/>
                  </a:cubicBezTo>
                  <a:cubicBezTo>
                    <a:pt x="252" y="90"/>
                    <a:pt x="253" y="89"/>
                    <a:pt x="254" y="89"/>
                  </a:cubicBezTo>
                  <a:cubicBezTo>
                    <a:pt x="256" y="87"/>
                    <a:pt x="258" y="86"/>
                    <a:pt x="258" y="84"/>
                  </a:cubicBezTo>
                  <a:cubicBezTo>
                    <a:pt x="258" y="77"/>
                    <a:pt x="234" y="70"/>
                    <a:pt x="198" y="66"/>
                  </a:cubicBezTo>
                  <a:cubicBezTo>
                    <a:pt x="183" y="65"/>
                    <a:pt x="187" y="45"/>
                    <a:pt x="187" y="33"/>
                  </a:cubicBezTo>
                  <a:cubicBezTo>
                    <a:pt x="187" y="1"/>
                    <a:pt x="72" y="0"/>
                    <a:pt x="72" y="32"/>
                  </a:cubicBezTo>
                  <a:cubicBezTo>
                    <a:pt x="71" y="41"/>
                    <a:pt x="74" y="61"/>
                    <a:pt x="64" y="64"/>
                  </a:cubicBezTo>
                  <a:cubicBezTo>
                    <a:pt x="25" y="67"/>
                    <a:pt x="0" y="73"/>
                    <a:pt x="0" y="81"/>
                  </a:cubicBezTo>
                  <a:cubicBezTo>
                    <a:pt x="0" y="83"/>
                    <a:pt x="1" y="84"/>
                    <a:pt x="3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1" name="타원형 설명선 50"/>
          <p:cNvSpPr/>
          <p:nvPr/>
        </p:nvSpPr>
        <p:spPr>
          <a:xfrm>
            <a:off x="6823623" y="2355153"/>
            <a:ext cx="944438" cy="632774"/>
          </a:xfrm>
          <a:prstGeom prst="wedgeEllipseCallout">
            <a:avLst>
              <a:gd name="adj1" fmla="val 40008"/>
              <a:gd name="adj2" fmla="val 545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995119" y="2494057"/>
            <a:ext cx="6014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이번달은</a:t>
            </a:r>
            <a:endParaRPr lang="en-US" altLang="ko-KR" sz="11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1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어쩌나</a:t>
            </a:r>
            <a:r>
              <a:rPr lang="en-US" altLang="ko-KR" sz="11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…</a:t>
            </a:r>
            <a:endParaRPr lang="ko-KR" altLang="en-US" sz="11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67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0" grpId="0" animBg="1"/>
      <p:bldP spid="29" grpId="0" animBg="1"/>
      <p:bldP spid="11" grpId="0" animBg="1"/>
      <p:bldP spid="14" grpId="0"/>
      <p:bldP spid="15" grpId="0"/>
      <p:bldP spid="16" grpId="0"/>
      <p:bldP spid="18" grpId="0"/>
      <p:bldP spid="19" grpId="0"/>
      <p:bldP spid="28" grpId="0" animBg="1"/>
      <p:bldP spid="35" grpId="0"/>
      <p:bldP spid="31" grpId="0" animBg="1"/>
      <p:bldP spid="38" grpId="0"/>
      <p:bldP spid="39" grpId="0"/>
      <p:bldP spid="40" grpId="0"/>
      <p:bldP spid="41" grpId="0"/>
      <p:bldP spid="51" grpId="0" animBg="1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A15D07-439E-4639-A3D0-6B44B57ADC26}"/>
              </a:ext>
            </a:extLst>
          </p:cNvPr>
          <p:cNvSpPr/>
          <p:nvPr/>
        </p:nvSpPr>
        <p:spPr>
          <a:xfrm>
            <a:off x="-10758" y="0"/>
            <a:ext cx="9927516" cy="6858000"/>
          </a:xfrm>
          <a:prstGeom prst="rect">
            <a:avLst/>
          </a:prstGeom>
          <a:solidFill>
            <a:srgbClr val="01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6424B8-753F-4EC8-8703-D7BF6F6749E2}"/>
              </a:ext>
            </a:extLst>
          </p:cNvPr>
          <p:cNvSpPr/>
          <p:nvPr/>
        </p:nvSpPr>
        <p:spPr>
          <a:xfrm>
            <a:off x="376518" y="360000"/>
            <a:ext cx="9258464" cy="6138000"/>
          </a:xfrm>
          <a:prstGeom prst="rect">
            <a:avLst/>
          </a:prstGeom>
          <a:solidFill>
            <a:srgbClr val="383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159270" y="2836164"/>
            <a:ext cx="0" cy="973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37200" y="2665797"/>
            <a:ext cx="4063731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ROOT PROBLEM</a:t>
            </a:r>
            <a:endParaRPr lang="ko-KR" altLang="en-US" dirty="0">
              <a:solidFill>
                <a:srgbClr val="01B1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9072" y="3174697"/>
            <a:ext cx="58502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spc="-3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문제의 원인</a:t>
            </a:r>
            <a:r>
              <a:rPr lang="en-US" altLang="ko-KR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lang="en-US" altLang="ko-KR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무엇인가</a:t>
            </a:r>
            <a:r>
              <a:rPr lang="en-US" altLang="ko-KR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4400" spc="-3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6098" y="2054470"/>
            <a:ext cx="954108" cy="2173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endParaRPr lang="ko-KR" altLang="en-US" sz="10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4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21100" y="285817"/>
            <a:ext cx="1793905" cy="31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근본원인 </a:t>
            </a:r>
            <a:r>
              <a:rPr lang="en-US" altLang="ko-KR" sz="1100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sz="1100" dirty="0">
              <a:solidFill>
                <a:srgbClr val="01B1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5700" y="557511"/>
            <a:ext cx="688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rgbClr val="38383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복잡한 유통구조로 → 과다한 중간 마진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91210" y="1260512"/>
            <a:ext cx="8257628" cy="393700"/>
          </a:xfrm>
          <a:prstGeom prst="rect">
            <a:avLst/>
          </a:prstGeom>
          <a:solidFill>
            <a:srgbClr val="01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280" y="1299864"/>
            <a:ext cx="688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예시 </a:t>
            </a:r>
            <a:r>
              <a:rPr lang="en-US" altLang="ko-KR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 </a:t>
            </a:r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배추 한 포기</a:t>
            </a:r>
            <a:r>
              <a:rPr lang="en-US" altLang="ko-KR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유통</a:t>
            </a:r>
            <a:endParaRPr lang="en-US" altLang="ko-KR" sz="14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244" y="5267915"/>
            <a:ext cx="8280876" cy="994873"/>
          </a:xfrm>
          <a:prstGeom prst="rect">
            <a:avLst/>
          </a:prstGeom>
          <a:noFill/>
          <a:ln w="50800">
            <a:solidFill>
              <a:srgbClr val="5E6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915" y="5550118"/>
            <a:ext cx="9421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83C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소비자</a:t>
            </a:r>
            <a:r>
              <a:rPr lang="en-US" altLang="ko-KR" sz="2400" spc="-150" dirty="0">
                <a:solidFill>
                  <a:srgbClr val="383C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2400" spc="-150" dirty="0">
                <a:solidFill>
                  <a:srgbClr val="383C3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400" spc="-150" dirty="0">
                <a:solidFill>
                  <a:srgbClr val="DB454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특히 영세농민에게 손해인 유통 구조와 중간 마진</a:t>
            </a:r>
          </a:p>
        </p:txBody>
      </p:sp>
      <p:sp>
        <p:nvSpPr>
          <p:cNvPr id="28" name="이등변 삼각형 27"/>
          <p:cNvSpPr/>
          <p:nvPr/>
        </p:nvSpPr>
        <p:spPr>
          <a:xfrm rot="5400000">
            <a:off x="506605" y="5561762"/>
            <a:ext cx="994787" cy="401934"/>
          </a:xfrm>
          <a:prstGeom prst="triangle">
            <a:avLst/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9432" y="4222875"/>
            <a:ext cx="8162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농가 수취가격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554680" y="4427999"/>
            <a:ext cx="792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DB454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1400</a:t>
            </a:r>
            <a:r>
              <a:rPr lang="ko-KR" altLang="en-US" sz="1400" dirty="0">
                <a:solidFill>
                  <a:srgbClr val="DB454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960997" y="4427999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DB454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292.4</a:t>
            </a:r>
            <a:r>
              <a:rPr lang="ko-KR" altLang="en-US" sz="1400" dirty="0">
                <a:solidFill>
                  <a:srgbClr val="DB454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8487" y="2270927"/>
            <a:ext cx="4867946" cy="2647915"/>
          </a:xfrm>
          <a:prstGeom prst="roundRect">
            <a:avLst>
              <a:gd name="adj" fmla="val 0"/>
            </a:avLst>
          </a:prstGeom>
          <a:noFill/>
          <a:ln>
            <a:solidFill>
              <a:srgbClr val="5E69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984854" y="2031990"/>
            <a:ext cx="805405" cy="348180"/>
          </a:xfrm>
          <a:prstGeom prst="rect">
            <a:avLst/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34612" y="2052193"/>
            <a:ext cx="9058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농민</a:t>
            </a:r>
            <a:endParaRPr lang="en-US" altLang="ko-KR" sz="14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48081" y="2033670"/>
            <a:ext cx="805405" cy="348180"/>
          </a:xfrm>
          <a:prstGeom prst="rect">
            <a:avLst/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497839" y="2053873"/>
            <a:ext cx="9058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소비자</a:t>
            </a:r>
            <a:endParaRPr lang="en-US" altLang="ko-KR" sz="14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99378" y="4227925"/>
            <a:ext cx="9028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spc="-15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소비자판매가격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F1B70E-1544-40AA-BB99-26A5A0D175F0}"/>
              </a:ext>
            </a:extLst>
          </p:cNvPr>
          <p:cNvGrpSpPr/>
          <p:nvPr/>
        </p:nvGrpSpPr>
        <p:grpSpPr>
          <a:xfrm>
            <a:off x="1747582" y="2030310"/>
            <a:ext cx="2703007" cy="2882327"/>
            <a:chOff x="1747582" y="2030310"/>
            <a:chExt cx="2703007" cy="2882327"/>
          </a:xfrm>
        </p:grpSpPr>
        <p:sp>
          <p:nvSpPr>
            <p:cNvPr id="31" name="직사각형 30"/>
            <p:cNvSpPr/>
            <p:nvPr/>
          </p:nvSpPr>
          <p:spPr>
            <a:xfrm>
              <a:off x="2237429" y="2572969"/>
              <a:ext cx="982961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pc="-150" dirty="0">
                  <a:solidFill>
                    <a:srgbClr val="5E697B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산지 유통단계</a:t>
              </a:r>
              <a:endParaRPr lang="en-US" altLang="ko-KR" sz="1100" spc="-150" dirty="0">
                <a:solidFill>
                  <a:srgbClr val="5E697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유통인 수취가격</a:t>
              </a:r>
              <a:r>
                <a:rPr lang="en-US" altLang="ko-KR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sz="1100" spc="-15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50678" y="2525343"/>
              <a:ext cx="1977322" cy="506256"/>
            </a:xfrm>
            <a:prstGeom prst="rect">
              <a:avLst/>
            </a:prstGeom>
            <a:noFill/>
            <a:ln w="3175">
              <a:solidFill>
                <a:srgbClr val="5E6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204390" y="2634523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868.0</a:t>
              </a:r>
              <a:r>
                <a:rPr lang="ko-KR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원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96736" y="3173044"/>
              <a:ext cx="86433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pc="-150" dirty="0">
                  <a:solidFill>
                    <a:srgbClr val="5E697B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도매시장법인</a:t>
              </a:r>
              <a:endParaRPr lang="en-US" altLang="ko-KR" sz="1100" spc="-150" dirty="0">
                <a:solidFill>
                  <a:srgbClr val="5E697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경매낙찰가격</a:t>
              </a:r>
              <a:r>
                <a:rPr lang="en-US" altLang="ko-KR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sz="1100" spc="-15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150678" y="3125418"/>
              <a:ext cx="1977322" cy="506256"/>
            </a:xfrm>
            <a:prstGeom prst="rect">
              <a:avLst/>
            </a:prstGeom>
            <a:noFill/>
            <a:ln w="3175">
              <a:solidFill>
                <a:srgbClr val="5E6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204390" y="3234598"/>
              <a:ext cx="85311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933.3</a:t>
              </a:r>
              <a:r>
                <a:rPr lang="ko-KR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원</a:t>
              </a: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99329" y="3773119"/>
              <a:ext cx="65915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spc="-150" dirty="0" err="1">
                  <a:solidFill>
                    <a:srgbClr val="5E697B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중도매인</a:t>
              </a:r>
              <a:endParaRPr lang="en-US" altLang="ko-KR" sz="1100" spc="-150" dirty="0">
                <a:solidFill>
                  <a:srgbClr val="5E697B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  <a:p>
              <a:pPr algn="ctr"/>
              <a:r>
                <a:rPr lang="en-US" altLang="ko-KR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도매가격</a:t>
              </a:r>
              <a:r>
                <a:rPr lang="en-US" altLang="ko-KR" sz="11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sz="1100" spc="-15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150678" y="3725493"/>
              <a:ext cx="1977322" cy="506256"/>
            </a:xfrm>
            <a:prstGeom prst="rect">
              <a:avLst/>
            </a:prstGeom>
            <a:noFill/>
            <a:ln w="3175">
              <a:solidFill>
                <a:srgbClr val="5E6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149087" y="3834673"/>
              <a:ext cx="963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1163.3</a:t>
              </a:r>
              <a:r>
                <a:rPr lang="ko-KR" altLang="en-US" sz="14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원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943100" y="2266122"/>
              <a:ext cx="2337704" cy="2156249"/>
            </a:xfrm>
            <a:prstGeom prst="rect">
              <a:avLst/>
            </a:prstGeom>
            <a:noFill/>
            <a:ln w="28575">
              <a:solidFill>
                <a:srgbClr val="DB454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5400000">
              <a:off x="1760651" y="3191707"/>
              <a:ext cx="364896" cy="241477"/>
            </a:xfrm>
            <a:prstGeom prst="triangle">
              <a:avLst>
                <a:gd name="adj" fmla="val 46168"/>
              </a:avLst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55" name="이등변 삼각형 54"/>
            <p:cNvSpPr/>
            <p:nvPr/>
          </p:nvSpPr>
          <p:spPr>
            <a:xfrm rot="5400000">
              <a:off x="4130661" y="3191709"/>
              <a:ext cx="364896" cy="241477"/>
            </a:xfrm>
            <a:prstGeom prst="triangle">
              <a:avLst>
                <a:gd name="adj" fmla="val 46168"/>
              </a:avLst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2654808" y="3014392"/>
              <a:ext cx="148203" cy="98076"/>
            </a:xfrm>
            <a:prstGeom prst="triangle">
              <a:avLst>
                <a:gd name="adj" fmla="val 46168"/>
              </a:avLst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10800000">
              <a:off x="2654808" y="3598592"/>
              <a:ext cx="148203" cy="98076"/>
            </a:xfrm>
            <a:prstGeom prst="triangle">
              <a:avLst>
                <a:gd name="adj" fmla="val 46168"/>
              </a:avLst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317117" y="2030310"/>
              <a:ext cx="1627772" cy="348180"/>
            </a:xfrm>
            <a:prstGeom prst="rect">
              <a:avLst/>
            </a:prstGeom>
            <a:solidFill>
              <a:srgbClr val="D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317117" y="2050513"/>
              <a:ext cx="16277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중간 유통과정</a:t>
              </a:r>
              <a:endParaRPr lang="en-US" altLang="ko-KR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cxnSp>
          <p:nvCxnSpPr>
            <p:cNvPr id="73" name="직선 화살표 연결선 72"/>
            <p:cNvCxnSpPr/>
            <p:nvPr/>
          </p:nvCxnSpPr>
          <p:spPr>
            <a:xfrm>
              <a:off x="1747582" y="4574774"/>
              <a:ext cx="2703007" cy="0"/>
            </a:xfrm>
            <a:prstGeom prst="straightConnector1">
              <a:avLst/>
            </a:prstGeom>
            <a:ln w="19050">
              <a:solidFill>
                <a:srgbClr val="383C3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타원 75"/>
            <p:cNvSpPr/>
            <p:nvPr/>
          </p:nvSpPr>
          <p:spPr>
            <a:xfrm>
              <a:off x="2803189" y="4257009"/>
              <a:ext cx="655628" cy="655628"/>
            </a:xfrm>
            <a:prstGeom prst="ellipse">
              <a:avLst/>
            </a:prstGeom>
            <a:solidFill>
              <a:srgbClr val="D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791360" y="4374729"/>
              <a:ext cx="7537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</a:t>
              </a:r>
              <a:r>
                <a:rPr lang="ko-KR" altLang="en-US" sz="2000" spc="-150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배</a:t>
              </a:r>
              <a:r>
                <a:rPr lang="en-US" altLang="ko-KR" sz="2000" spc="-150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↑</a:t>
              </a:r>
              <a:endParaRPr lang="ko-KR" altLang="en-US" sz="2000" dirty="0">
                <a:solidFill>
                  <a:prstClr val="black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F72A871-1244-4384-BB80-B418AC0AA280}"/>
              </a:ext>
            </a:extLst>
          </p:cNvPr>
          <p:cNvGrpSpPr/>
          <p:nvPr/>
        </p:nvGrpSpPr>
        <p:grpSpPr>
          <a:xfrm>
            <a:off x="5818833" y="2035350"/>
            <a:ext cx="3213798" cy="2895220"/>
            <a:chOff x="5818833" y="2035350"/>
            <a:chExt cx="3213798" cy="2895220"/>
          </a:xfrm>
        </p:grpSpPr>
        <p:sp>
          <p:nvSpPr>
            <p:cNvPr id="78" name="직사각형 77"/>
            <p:cNvSpPr/>
            <p:nvPr/>
          </p:nvSpPr>
          <p:spPr>
            <a:xfrm>
              <a:off x="6448425" y="3194992"/>
              <a:ext cx="400050" cy="1024838"/>
            </a:xfrm>
            <a:prstGeom prst="rect">
              <a:avLst/>
            </a:prstGeom>
            <a:solidFill>
              <a:srgbClr val="DB45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7045325" y="3492069"/>
              <a:ext cx="400050" cy="727761"/>
            </a:xfrm>
            <a:prstGeom prst="rect">
              <a:avLst/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7642225" y="3593307"/>
              <a:ext cx="400050" cy="626523"/>
            </a:xfrm>
            <a:prstGeom prst="rect">
              <a:avLst/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239125" y="3828149"/>
              <a:ext cx="400050" cy="391680"/>
            </a:xfrm>
            <a:prstGeom prst="rect">
              <a:avLst/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58697" y="2884506"/>
              <a:ext cx="328937" cy="13388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80</a:t>
              </a:r>
            </a:p>
            <a:p>
              <a:pPr algn="ctr"/>
              <a:endParaRPr lang="en-US" altLang="ko-KR" sz="9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60</a:t>
              </a:r>
            </a:p>
            <a:p>
              <a:pPr algn="ctr"/>
              <a:endParaRPr lang="en-US" altLang="ko-KR" sz="9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40</a:t>
              </a:r>
            </a:p>
            <a:p>
              <a:pPr algn="ctr"/>
              <a:endParaRPr lang="en-US" altLang="ko-KR" sz="9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20</a:t>
              </a:r>
            </a:p>
            <a:p>
              <a:pPr algn="ctr"/>
              <a:endParaRPr lang="en-US" altLang="ko-KR" sz="9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0</a:t>
              </a:r>
              <a:endParaRPr lang="ko-KR" altLang="en-US" sz="9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7913496" y="2538128"/>
              <a:ext cx="84830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8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*</a:t>
              </a:r>
              <a:r>
                <a:rPr lang="ko-KR" altLang="en-US" sz="8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소매가 대비 유통비용</a:t>
              </a: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6005581" y="3067306"/>
              <a:ext cx="2690346" cy="1152525"/>
              <a:chOff x="5610074" y="3124455"/>
              <a:chExt cx="2454991" cy="1152525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5610074" y="4276980"/>
                <a:ext cx="2454991" cy="0"/>
              </a:xfrm>
              <a:prstGeom prst="line">
                <a:avLst/>
              </a:prstGeom>
              <a:ln w="25400">
                <a:solidFill>
                  <a:srgbClr val="5E69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5610074" y="3972180"/>
                <a:ext cx="2454991" cy="0"/>
              </a:xfrm>
              <a:prstGeom prst="line">
                <a:avLst/>
              </a:prstGeom>
              <a:ln w="6350">
                <a:solidFill>
                  <a:srgbClr val="5E697B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>
                <a:off x="5610074" y="3676905"/>
                <a:ext cx="2454991" cy="0"/>
              </a:xfrm>
              <a:prstGeom prst="line">
                <a:avLst/>
              </a:prstGeom>
              <a:ln w="6350">
                <a:solidFill>
                  <a:srgbClr val="5E697B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>
                <a:off x="5610074" y="3400680"/>
                <a:ext cx="2454991" cy="0"/>
              </a:xfrm>
              <a:prstGeom prst="line">
                <a:avLst/>
              </a:prstGeom>
              <a:ln w="6350">
                <a:solidFill>
                  <a:srgbClr val="5E697B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>
                <a:off x="5610074" y="3124455"/>
                <a:ext cx="2454991" cy="0"/>
              </a:xfrm>
              <a:prstGeom prst="line">
                <a:avLst/>
              </a:prstGeom>
              <a:ln w="6350">
                <a:solidFill>
                  <a:srgbClr val="5E697B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직사각형 90"/>
            <p:cNvSpPr/>
            <p:nvPr/>
          </p:nvSpPr>
          <p:spPr>
            <a:xfrm>
              <a:off x="6295462" y="4273048"/>
              <a:ext cx="702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무</a:t>
              </a:r>
              <a:r>
                <a:rPr lang="en-US" altLang="ko-KR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배추 등</a:t>
              </a:r>
            </a:p>
            <a:p>
              <a:pPr algn="ctr"/>
              <a:r>
                <a:rPr lang="ko-KR" altLang="en-US" sz="900" dirty="0" err="1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엽근채류</a:t>
              </a:r>
              <a:endParaRPr lang="ko-KR" altLang="en-US" sz="9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7014776" y="4273048"/>
              <a:ext cx="5020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과일류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7586276" y="4273048"/>
              <a:ext cx="50206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err="1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축산류</a:t>
              </a:r>
              <a:endParaRPr lang="ko-KR" altLang="en-US" sz="9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105212" y="4273048"/>
              <a:ext cx="7024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쌀</a:t>
              </a:r>
              <a:r>
                <a:rPr lang="en-US" altLang="ko-KR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, </a:t>
              </a:r>
              <a:r>
                <a:rPr lang="ko-KR" altLang="en-US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감자 등</a:t>
              </a:r>
              <a:endParaRPr lang="en-US" altLang="ko-KR" sz="9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식량작물</a:t>
              </a: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410754" y="2942885"/>
              <a:ext cx="4972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DB4545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69.6</a:t>
              </a:r>
              <a:endParaRPr lang="ko-KR" altLang="en-US" sz="1100" dirty="0">
                <a:solidFill>
                  <a:srgbClr val="DB454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7002077" y="3243420"/>
              <a:ext cx="4972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50.4</a:t>
              </a:r>
              <a:endParaRPr lang="ko-KR" altLang="en-US" sz="11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7593335" y="3331138"/>
              <a:ext cx="4972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41.9</a:t>
              </a:r>
              <a:endParaRPr lang="ko-KR" altLang="en-US" sz="11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8184593" y="3565740"/>
              <a:ext cx="49725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25.7</a:t>
              </a:r>
              <a:endParaRPr lang="ko-KR" altLang="en-US" sz="11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99" name="모서리가 둥근 직사각형 98"/>
            <p:cNvSpPr/>
            <p:nvPr/>
          </p:nvSpPr>
          <p:spPr>
            <a:xfrm flipH="1">
              <a:off x="5818833" y="2282655"/>
              <a:ext cx="3213798" cy="2647915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5E6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125379" y="2035350"/>
              <a:ext cx="2600709" cy="348180"/>
            </a:xfrm>
            <a:prstGeom prst="rect">
              <a:avLst/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701817" y="2068266"/>
              <a:ext cx="14478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농축산물 유통 </a:t>
              </a:r>
              <a:r>
                <a:rPr lang="ko-KR" altLang="en-US" sz="1400" spc="-150" dirty="0" err="1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비용률</a:t>
              </a:r>
              <a:endParaRPr lang="ko-KR" altLang="en-US" sz="1400" spc="-15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5844500" y="2174770"/>
              <a:ext cx="31205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ko-KR" altLang="en-US" sz="12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  <a:p>
              <a:pPr algn="ctr"/>
              <a:r>
                <a:rPr lang="en-US" altLang="ko-KR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</a:t>
              </a:r>
              <a:r>
                <a:rPr lang="ko-KR" altLang="en-US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단위 </a:t>
              </a:r>
              <a:r>
                <a:rPr lang="en-US" altLang="ko-KR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%  </a:t>
              </a:r>
              <a:r>
                <a:rPr lang="ko-KR" altLang="en-US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자료</a:t>
              </a:r>
              <a:r>
                <a:rPr lang="en-US" altLang="ko-KR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: </a:t>
              </a:r>
              <a:r>
                <a:rPr lang="ko-KR" altLang="en-US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농수산식품유통공사</a:t>
              </a:r>
              <a:r>
                <a:rPr lang="en-US" altLang="ko-KR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 2011</a:t>
              </a:r>
              <a:r>
                <a:rPr lang="ko-KR" altLang="en-US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년 기준</a:t>
              </a:r>
              <a:r>
                <a:rPr lang="en-US" altLang="ko-KR" sz="1200" spc="-150" dirty="0">
                  <a:solidFill>
                    <a:srgbClr val="5E697B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)</a:t>
              </a:r>
              <a:endParaRPr lang="ko-KR" altLang="en-US" sz="1200" spc="-15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104" name="슬라이드 번호 개체 틀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28" y="2855717"/>
            <a:ext cx="661701" cy="104096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4520412" y="3008044"/>
            <a:ext cx="256160" cy="27168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56832" y="2853053"/>
            <a:ext cx="555753" cy="10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inyoung\Desktop\rubbish-bin_640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3673" y="3293913"/>
            <a:ext cx="827924" cy="827924"/>
          </a:xfrm>
          <a:prstGeom prst="rect">
            <a:avLst/>
          </a:prstGeom>
          <a:noFill/>
        </p:spPr>
      </p:pic>
      <p:sp>
        <p:nvSpPr>
          <p:cNvPr id="115" name="직사각형 114"/>
          <p:cNvSpPr/>
          <p:nvPr/>
        </p:nvSpPr>
        <p:spPr>
          <a:xfrm>
            <a:off x="794658" y="2037017"/>
            <a:ext cx="1123740" cy="348180"/>
          </a:xfrm>
          <a:prstGeom prst="rect">
            <a:avLst/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1210" y="1260512"/>
            <a:ext cx="8257628" cy="393700"/>
          </a:xfrm>
          <a:prstGeom prst="rect">
            <a:avLst/>
          </a:prstGeom>
          <a:solidFill>
            <a:srgbClr val="01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64280" y="1299864"/>
            <a:ext cx="6880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외모지상주의가 팽배</a:t>
            </a:r>
            <a:endParaRPr lang="en-US" altLang="ko-KR" sz="14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7D6DA8-11F2-4FF3-AA43-357E8FBE20BB}"/>
              </a:ext>
            </a:extLst>
          </p:cNvPr>
          <p:cNvGrpSpPr/>
          <p:nvPr/>
        </p:nvGrpSpPr>
        <p:grpSpPr>
          <a:xfrm>
            <a:off x="221915" y="5265335"/>
            <a:ext cx="9421654" cy="997453"/>
            <a:chOff x="221915" y="5265335"/>
            <a:chExt cx="9421654" cy="997453"/>
          </a:xfrm>
        </p:grpSpPr>
        <p:sp>
          <p:nvSpPr>
            <p:cNvPr id="11" name="직사각형 10"/>
            <p:cNvSpPr/>
            <p:nvPr/>
          </p:nvSpPr>
          <p:spPr>
            <a:xfrm>
              <a:off x="807244" y="5267915"/>
              <a:ext cx="8280876" cy="994873"/>
            </a:xfrm>
            <a:prstGeom prst="rect">
              <a:avLst/>
            </a:prstGeom>
            <a:noFill/>
            <a:ln w="50800">
              <a:solidFill>
                <a:srgbClr val="5E69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1915" y="5517232"/>
              <a:ext cx="94216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400" spc="-150" dirty="0">
                  <a:solidFill>
                    <a:srgbClr val="383C3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사과 기준 연간 </a:t>
              </a:r>
              <a:r>
                <a:rPr lang="en-US" altLang="ko-KR" sz="2400" spc="-150" dirty="0">
                  <a:solidFill>
                    <a:srgbClr val="383C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</a:t>
              </a:r>
              <a:r>
                <a:rPr lang="ko-KR" altLang="en-US" sz="2400" spc="-150" dirty="0">
                  <a:solidFill>
                    <a:srgbClr val="383C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천 </a:t>
              </a:r>
              <a:r>
                <a:rPr lang="en-US" altLang="ko-KR" sz="2400" spc="-150" dirty="0">
                  <a:solidFill>
                    <a:srgbClr val="383C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</a:t>
              </a:r>
              <a:r>
                <a:rPr lang="ko-KR" altLang="en-US" sz="2400" spc="-150" dirty="0">
                  <a:solidFill>
                    <a:srgbClr val="383C3F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백억 손실 → </a:t>
              </a:r>
              <a:r>
                <a:rPr lang="ko-KR" altLang="en-US" sz="2400" spc="-150" dirty="0">
                  <a:solidFill>
                    <a:srgbClr val="DB4545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손해는 영세농민에게</a:t>
              </a:r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506605" y="5561762"/>
              <a:ext cx="994787" cy="401934"/>
            </a:xfrm>
            <a:prstGeom prst="triangle">
              <a:avLst/>
            </a:prstGeom>
            <a:solidFill>
              <a:srgbClr val="5E69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721100" y="285817"/>
            <a:ext cx="1793905" cy="319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근본원인 </a:t>
            </a:r>
            <a:r>
              <a:rPr lang="en-US" altLang="ko-KR" sz="1100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sz="1100" dirty="0">
              <a:solidFill>
                <a:srgbClr val="01B1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95700" y="557511"/>
            <a:ext cx="688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rgbClr val="38383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못생겨서 버려지는 과일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5231758" y="2507035"/>
            <a:ext cx="3028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중</a:t>
            </a:r>
            <a:r>
              <a:rPr lang="en-US" altLang="ko-KR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2-3</a:t>
            </a:r>
            <a:r>
              <a:rPr lang="ko-KR" altLang="en-US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명 </a:t>
            </a:r>
            <a:r>
              <a:rPr lang="en-US" altLang="ko-KR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</a:t>
            </a:r>
            <a:r>
              <a:rPr lang="ko-KR" altLang="en-US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못생겼다</a:t>
            </a:r>
            <a:r>
              <a:rPr lang="en-US" altLang="ko-KR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  <a:r>
              <a:rPr lang="ko-KR" altLang="en-US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이유로</a:t>
            </a:r>
            <a:r>
              <a:rPr lang="en-US" altLang="ko-KR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버려짐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089892" y="4440726"/>
            <a:ext cx="3312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미국 기준 전체 생산량의 </a:t>
            </a:r>
            <a:r>
              <a:rPr lang="en-US" altLang="ko-KR" sz="1400" dirty="0">
                <a:solidFill>
                  <a:srgbClr val="01B1A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26% </a:t>
            </a:r>
            <a:r>
              <a:rPr lang="ko-KR" altLang="en-US" sz="1400" dirty="0">
                <a:solidFill>
                  <a:srgbClr val="01B1AF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</a:t>
            </a:r>
          </a:p>
          <a:p>
            <a:pPr algn="ctr"/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연간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60%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 파운드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(272</a:t>
            </a:r>
            <a:r>
              <a:rPr lang="ko-KR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 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1554t)</a:t>
            </a:r>
            <a:r>
              <a:rPr lang="ko-KR" altLang="en-US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어치</a:t>
            </a:r>
            <a:endParaRPr lang="ko-KR" altLang="en-US" sz="1400" dirty="0">
              <a:solidFill>
                <a:prstClr val="black">
                  <a:lumMod val="85000"/>
                  <a:lumOff val="1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21600" y="2052193"/>
            <a:ext cx="3548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못생겼다면</a:t>
            </a:r>
            <a:endParaRPr lang="en-US" altLang="ko-KR" sz="14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927313" y="2035350"/>
            <a:ext cx="1120311" cy="348180"/>
          </a:xfrm>
          <a:prstGeom prst="rect">
            <a:avLst/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004579" y="2068266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쓰레기장으로</a:t>
            </a:r>
            <a:endParaRPr lang="ko-KR" altLang="en-US" sz="1400" spc="-150" dirty="0">
              <a:solidFill>
                <a:srgbClr val="5E697B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09" name="직선 화살표 연결선 108"/>
          <p:cNvCxnSpPr>
            <a:stCxn id="115" idx="3"/>
          </p:cNvCxnSpPr>
          <p:nvPr/>
        </p:nvCxnSpPr>
        <p:spPr>
          <a:xfrm flipV="1">
            <a:off x="1918399" y="2180493"/>
            <a:ext cx="5978769" cy="30614"/>
          </a:xfrm>
          <a:prstGeom prst="straightConnector1">
            <a:avLst/>
          </a:prstGeom>
          <a:ln w="19050">
            <a:solidFill>
              <a:srgbClr val="383C3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715283" y="2501389"/>
            <a:ext cx="19672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solidFill>
                  <a:srgbClr val="5E697B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맛과 영양소는 그대로지만</a:t>
            </a:r>
          </a:p>
        </p:txBody>
      </p:sp>
      <p:sp>
        <p:nvSpPr>
          <p:cNvPr id="123" name="슬라이드 번호 개체 틀 1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6" name="Picture 2" descr="C:\Users\shinyoung\Desktop\1210\영원오빠준거\1209\사진\독일의예시_02.jpg"/>
          <p:cNvPicPr>
            <a:picLocks noChangeAspect="1" noChangeArrowheads="1"/>
          </p:cNvPicPr>
          <p:nvPr/>
        </p:nvPicPr>
        <p:blipFill>
          <a:blip r:embed="rId4" cstate="print"/>
          <a:srcRect l="16585" t="21947" r="15846" b="56739"/>
          <a:stretch>
            <a:fillRect/>
          </a:stretch>
        </p:blipFill>
        <p:spPr bwMode="auto">
          <a:xfrm>
            <a:off x="1342390" y="2992905"/>
            <a:ext cx="2794684" cy="1298077"/>
          </a:xfrm>
          <a:prstGeom prst="rect">
            <a:avLst/>
          </a:prstGeom>
          <a:noFill/>
        </p:spPr>
      </p:pic>
      <p:sp>
        <p:nvSpPr>
          <p:cNvPr id="21" name="Oval Callout 2"/>
          <p:cNvSpPr/>
          <p:nvPr/>
        </p:nvSpPr>
        <p:spPr>
          <a:xfrm>
            <a:off x="4304564" y="3137097"/>
            <a:ext cx="1287880" cy="1041009"/>
          </a:xfrm>
          <a:prstGeom prst="wedgeEllipseCallout">
            <a:avLst>
              <a:gd name="adj1" fmla="val 7637"/>
              <a:gd name="adj2" fmla="val -510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못생겼다</a:t>
            </a:r>
            <a:endParaRPr lang="en-US" altLang="ko-KR" sz="1600" b="1" dirty="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>
              <a:defRPr/>
            </a:pPr>
            <a:r>
              <a:rPr lang="ko-KR" altLang="en-US" sz="16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버려</a:t>
            </a:r>
            <a:r>
              <a:rPr lang="en-US" altLang="ko-KR" sz="1600" b="1" dirty="0">
                <a:solidFill>
                  <a:prstClr val="white"/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  <a:endParaRPr lang="ko-KR" altLang="en-US" sz="1600" b="1" dirty="0">
              <a:solidFill>
                <a:prstClr val="white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5515709" y="3685737"/>
            <a:ext cx="5767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9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107" grpId="0" animBg="1"/>
      <p:bldP spid="108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CA9354-10A1-461E-89AD-FDE080F1F83A}"/>
              </a:ext>
            </a:extLst>
          </p:cNvPr>
          <p:cNvSpPr/>
          <p:nvPr/>
        </p:nvSpPr>
        <p:spPr>
          <a:xfrm>
            <a:off x="-10758" y="0"/>
            <a:ext cx="9927516" cy="6858000"/>
          </a:xfrm>
          <a:prstGeom prst="rect">
            <a:avLst/>
          </a:prstGeom>
          <a:solidFill>
            <a:srgbClr val="01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CFB18-BA2A-4294-9A3E-1CCC229DBCE2}"/>
              </a:ext>
            </a:extLst>
          </p:cNvPr>
          <p:cNvSpPr/>
          <p:nvPr/>
        </p:nvSpPr>
        <p:spPr>
          <a:xfrm>
            <a:off x="376518" y="360000"/>
            <a:ext cx="9258464" cy="6138000"/>
          </a:xfrm>
          <a:prstGeom prst="rect">
            <a:avLst/>
          </a:prstGeom>
          <a:solidFill>
            <a:srgbClr val="383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50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159270" y="2836164"/>
            <a:ext cx="0" cy="9738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537200" y="2665797"/>
            <a:ext cx="4063731" cy="4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SOLUTION / BUSINESS MODEL</a:t>
            </a:r>
            <a:endParaRPr lang="ko-KR" altLang="en-US" dirty="0">
              <a:solidFill>
                <a:srgbClr val="01B1A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89071" y="3174697"/>
            <a:ext cx="75885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4400" spc="-3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해결을 위한 </a:t>
            </a:r>
            <a:r>
              <a:rPr lang="en-US" altLang="ko-KR" sz="4400" spc="-3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BM</a:t>
            </a:r>
            <a:r>
              <a:rPr lang="ko-KR" altLang="en-US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lang="en-US" altLang="ko-KR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무엇인가</a:t>
            </a:r>
            <a:r>
              <a:rPr lang="en-US" altLang="ko-KR" sz="4400" spc="-3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4400" spc="-3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26098" y="2057296"/>
            <a:ext cx="954108" cy="21736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endParaRPr lang="ko-KR" altLang="en-US" sz="100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16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97522" y="1778561"/>
            <a:ext cx="2660650" cy="741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18491" y="1778561"/>
            <a:ext cx="2660650" cy="741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89220" y="1778561"/>
            <a:ext cx="2660650" cy="7419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1100" y="285816"/>
            <a:ext cx="1793905" cy="32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1B1A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해외 사례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95700" y="557511"/>
            <a:ext cx="688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solidFill>
                  <a:srgbClr val="38383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못생긴 과일 살리고 </a:t>
            </a:r>
            <a:r>
              <a:rPr lang="en-US" altLang="ko-KR" sz="2400" spc="-150" dirty="0">
                <a:solidFill>
                  <a:srgbClr val="38383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</a:t>
            </a:r>
            <a:r>
              <a:rPr lang="ko-KR" altLang="en-US" sz="2400" spc="-150" dirty="0">
                <a:solidFill>
                  <a:srgbClr val="38383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유통망 줄인 사례</a:t>
            </a:r>
            <a:endParaRPr lang="en-US" altLang="ko-KR" sz="2400" spc="-150" dirty="0">
              <a:solidFill>
                <a:srgbClr val="383836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7522" y="1778558"/>
            <a:ext cx="2660650" cy="45079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97522" y="1250464"/>
            <a:ext cx="2660650" cy="518048"/>
          </a:xfrm>
          <a:prstGeom prst="rect">
            <a:avLst/>
          </a:prstGeom>
          <a:solidFill>
            <a:srgbClr val="01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9948" y="1373218"/>
            <a:ext cx="2415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미국 </a:t>
            </a:r>
            <a:r>
              <a:rPr lang="ko-KR" altLang="en-US" sz="1400" spc="-150" dirty="0" err="1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임퍼펙트</a:t>
            </a:r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spc="-150" dirty="0" err="1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스타트업</a:t>
            </a:r>
            <a:endParaRPr lang="en-US" altLang="ko-KR" sz="14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618491" y="1778558"/>
            <a:ext cx="2660650" cy="45079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618491" y="1250464"/>
            <a:ext cx="2660650" cy="518048"/>
          </a:xfrm>
          <a:prstGeom prst="rect">
            <a:avLst/>
          </a:prstGeom>
          <a:solidFill>
            <a:srgbClr val="01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389220" y="1778558"/>
            <a:ext cx="2660650" cy="450794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89220" y="1250464"/>
            <a:ext cx="2660650" cy="518048"/>
          </a:xfrm>
          <a:prstGeom prst="rect">
            <a:avLst/>
          </a:prstGeom>
          <a:solidFill>
            <a:srgbClr val="01B1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95740" y="1844824"/>
            <a:ext cx="2864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못생긴 제철 농산물  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30-50% 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낮춘 합리인 가격 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740917" y="1373218"/>
            <a:ext cx="2415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독일</a:t>
            </a:r>
            <a:endParaRPr lang="en-US" altLang="ko-KR" sz="14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40917" y="1844824"/>
            <a:ext cx="24158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못생긴 과일과 농산물에 대한</a:t>
            </a:r>
            <a:endParaRPr lang="en-US" altLang="ko-KR" sz="16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인식 바꾸는 캠페인 진행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511646" y="1373218"/>
            <a:ext cx="2415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일본</a:t>
            </a:r>
            <a:endParaRPr lang="en-US" altLang="ko-KR" sz="14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89223" y="1844824"/>
            <a:ext cx="26606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 생산 농산물 지역에서</a:t>
            </a:r>
            <a:endParaRPr lang="en-US" altLang="ko-KR" sz="16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산지 직송 직거래 유통망 직판장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1021076" y="2666804"/>
            <a:ext cx="2213542" cy="3410345"/>
            <a:chOff x="692582" y="2652869"/>
            <a:chExt cx="2213542" cy="341034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82" y="2652869"/>
              <a:ext cx="2213542" cy="1700056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582" y="4478254"/>
              <a:ext cx="2200656" cy="158496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" t="1551" r="3379" b="2271"/>
          <a:stretch/>
        </p:blipFill>
        <p:spPr>
          <a:xfrm>
            <a:off x="3780416" y="2622550"/>
            <a:ext cx="2336800" cy="349885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26" name="Picture 1"/>
          <p:cNvPicPr>
            <a:picLocks noChangeAspect="1"/>
          </p:cNvPicPr>
          <p:nvPr/>
        </p:nvPicPr>
        <p:blipFill>
          <a:blip r:embed="rId6" cstate="print"/>
          <a:srcRect l="10091" t="6899" r="9249" b="25445"/>
          <a:stretch>
            <a:fillRect/>
          </a:stretch>
        </p:blipFill>
        <p:spPr bwMode="auto">
          <a:xfrm>
            <a:off x="6486380" y="2846106"/>
            <a:ext cx="2314721" cy="122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shinyoung\Desktop\책_실전편\기획의 정석 실전_source\source\__듄꼸___뤳뀯_メ꼮_╇넾2_롟뀫__됣뀽_먤뀼_꺻뀿_뗡뀳_뤳뀯__#Concept\Concept_all_0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35417" y="4327340"/>
            <a:ext cx="2571998" cy="1928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296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10" grpId="0" animBg="1"/>
      <p:bldP spid="8" grpId="0" animBg="1"/>
      <p:bldP spid="9" grpId="0"/>
      <p:bldP spid="34" grpId="0" animBg="1"/>
      <p:bldP spid="35" grpId="0" animBg="1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B1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38532"/>
          <a:stretch/>
        </p:blipFill>
        <p:spPr>
          <a:xfrm>
            <a:off x="381001" y="3760596"/>
            <a:ext cx="9144000" cy="31101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515004" y="3934737"/>
            <a:ext cx="4890910" cy="69920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749800" y="2088445"/>
            <a:ext cx="406400" cy="406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259385" y="1320801"/>
            <a:ext cx="7387230" cy="1873248"/>
            <a:chOff x="878385" y="1320801"/>
            <a:chExt cx="7387230" cy="1873248"/>
          </a:xfrm>
        </p:grpSpPr>
        <p:sp>
          <p:nvSpPr>
            <p:cNvPr id="25" name="직사각형 24"/>
            <p:cNvSpPr/>
            <p:nvPr/>
          </p:nvSpPr>
          <p:spPr>
            <a:xfrm>
              <a:off x="878385" y="1584908"/>
              <a:ext cx="2904130" cy="1609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61485" y="1584908"/>
              <a:ext cx="2904130" cy="16091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white"/>
                </a:solidFill>
                <a:latin typeface="Calibri"/>
                <a:ea typeface="나눔스퀘어_ac" panose="020B0600000101010101" pitchFamily="50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878386" y="1320801"/>
              <a:ext cx="7387229" cy="977900"/>
              <a:chOff x="878386" y="1320800"/>
              <a:chExt cx="7387229" cy="1104899"/>
            </a:xfrm>
          </p:grpSpPr>
          <p:sp>
            <p:nvSpPr>
              <p:cNvPr id="2" name="오각형 1"/>
              <p:cNvSpPr/>
              <p:nvPr/>
            </p:nvSpPr>
            <p:spPr>
              <a:xfrm rot="5400000">
                <a:off x="1778001" y="421185"/>
                <a:ext cx="1104899" cy="2904129"/>
              </a:xfrm>
              <a:prstGeom prst="homePlate">
                <a:avLst>
                  <a:gd name="adj" fmla="val 26088"/>
                </a:avLst>
              </a:prstGeom>
              <a:solidFill>
                <a:srgbClr val="5E69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white"/>
                  </a:solidFill>
                  <a:latin typeface="Calibri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1" name="오각형 30"/>
              <p:cNvSpPr/>
              <p:nvPr/>
            </p:nvSpPr>
            <p:spPr>
              <a:xfrm rot="5400000">
                <a:off x="6261101" y="421185"/>
                <a:ext cx="1104899" cy="2904129"/>
              </a:xfrm>
              <a:prstGeom prst="homePlate">
                <a:avLst>
                  <a:gd name="adj" fmla="val 26088"/>
                </a:avLst>
              </a:prstGeom>
              <a:solidFill>
                <a:srgbClr val="5E69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prstClr val="white"/>
                  </a:solidFill>
                  <a:latin typeface="Calibri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4" name="직사각형 3"/>
          <p:cNvSpPr/>
          <p:nvPr/>
        </p:nvSpPr>
        <p:spPr>
          <a:xfrm>
            <a:off x="721100" y="285817"/>
            <a:ext cx="1793905" cy="31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SOLUTION</a:t>
            </a:r>
            <a:endParaRPr lang="ko-KR" altLang="en-US" sz="1100" dirty="0">
              <a:solidFill>
                <a:prstClr val="white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95700" y="557511"/>
            <a:ext cx="688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150" dirty="0" err="1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머시가</a:t>
            </a:r>
            <a:r>
              <a:rPr lang="ko-KR" altLang="en-US" sz="24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하려는 일</a:t>
            </a:r>
            <a:endParaRPr lang="en-US" altLang="ko-KR" sz="24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03551" y="1511273"/>
            <a:ext cx="2415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못생겨서 </a:t>
            </a:r>
            <a:r>
              <a:rPr lang="ko-KR" altLang="en-US" dirty="0" err="1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버려짐</a:t>
            </a:r>
            <a:endParaRPr lang="en-US" altLang="ko-KR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61988" y="2450705"/>
            <a:ext cx="2898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못생겨도 괜찮아요</a:t>
            </a:r>
          </a:p>
          <a:p>
            <a:pPr algn="ctr"/>
            <a:r>
              <a:rPr lang="en-US" altLang="ko-KR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100% Supernatural </a:t>
            </a:r>
            <a:r>
              <a:rPr lang="ko-KR" altLang="en-US" spc="-150" dirty="0" err="1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착즙주스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6651" y="1511273"/>
            <a:ext cx="2415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과다한 유통마진</a:t>
            </a:r>
            <a:endParaRPr lang="en-US" altLang="ko-KR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60350" y="2450705"/>
            <a:ext cx="266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우리 이제 직접 만나요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영세농 직거래 플랫폼</a:t>
            </a:r>
            <a:endParaRPr lang="en-US" altLang="ko-KR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4773934" y="2098674"/>
            <a:ext cx="358132" cy="358132"/>
          </a:xfrm>
          <a:prstGeom prst="mathPlus">
            <a:avLst>
              <a:gd name="adj1" fmla="val 4601"/>
            </a:avLst>
          </a:prstGeom>
          <a:solidFill>
            <a:srgbClr val="5E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12889" y="3950906"/>
            <a:ext cx="6880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100% </a:t>
            </a:r>
            <a:r>
              <a:rPr lang="ko-KR" altLang="en-US" sz="2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자연의 있는 모습 그대로 담은 </a:t>
            </a:r>
            <a:r>
              <a:rPr lang="ko-KR" altLang="en-US" sz="240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착즙주스</a:t>
            </a:r>
            <a:r>
              <a:rPr lang="en-US" altLang="ko-KR" sz="2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algn="ctr"/>
            <a:r>
              <a:rPr lang="en-US" altLang="ko-KR" sz="2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Mercy Juice </a:t>
            </a:r>
            <a:r>
              <a:rPr lang="ko-KR" altLang="en-US" sz="2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만들려고 합니다</a:t>
            </a:r>
            <a:endParaRPr lang="en-US" altLang="ko-KR" sz="2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4163515" y="3362960"/>
            <a:ext cx="1516250" cy="312781"/>
          </a:xfrm>
          <a:prstGeom prst="downArrow">
            <a:avLst>
              <a:gd name="adj1" fmla="val 65077"/>
              <a:gd name="adj2" fmla="val 6624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Calibri"/>
              <a:ea typeface="나눔스퀘어_ac" panose="020B0600000101010101" pitchFamily="50" charset="-127"/>
            </a:endParaRP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B883C-422F-489C-96E3-C6811C178ED9}" type="slidenum">
              <a:rPr lang="ko-KR" altLang="en-US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7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5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400E01DF-F919-4CDD-A117-8E99F429B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964" y="1052736"/>
            <a:ext cx="1183337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200" b="0" i="0" u="none" strike="noStrike" kern="0" cap="none" spc="-15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Case.</a:t>
            </a:r>
            <a:endParaRPr kumimoji="1" lang="en-US" altLang="ko-KR" sz="3200" b="0" i="0" u="none" strike="noStrike" kern="0" cap="none" spc="-15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9DD0F2-8095-4288-B14D-5B32AAF21B79}"/>
              </a:ext>
            </a:extLst>
          </p:cNvPr>
          <p:cNvSpPr/>
          <p:nvPr/>
        </p:nvSpPr>
        <p:spPr>
          <a:xfrm>
            <a:off x="2294502" y="1562655"/>
            <a:ext cx="5400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kern="0" spc="-1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아침머꼬</a:t>
            </a:r>
            <a:endParaRPr kumimoji="1" lang="en-US" altLang="ko-KR" sz="2800" b="0" i="0" u="none" strike="noStrike" kern="0" cap="none" spc="-15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32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9095" y="2436700"/>
            <a:ext cx="5660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결식아동 조식지원사업</a:t>
            </a:r>
            <a:r>
              <a:rPr lang="en-US" altLang="ko-KR" sz="3200" spc="-150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_</a:t>
            </a:r>
            <a:r>
              <a:rPr lang="ko-KR" altLang="en-US" sz="3200" spc="-150" dirty="0">
                <a:solidFill>
                  <a:srgbClr val="F97D00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아침머꼬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33391" y="5949280"/>
            <a:ext cx="10518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2018.08.10  </a:t>
            </a:r>
            <a:r>
              <a:rPr lang="ko-KR" altLang="en-US" sz="105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이상기</a:t>
            </a:r>
            <a:endParaRPr lang="ko-KR" altLang="en-US" sz="105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49108" y="1988840"/>
            <a:ext cx="2220480" cy="369332"/>
          </a:xfrm>
          <a:prstGeom prst="rect">
            <a:avLst/>
          </a:prstGeom>
          <a:solidFill>
            <a:srgbClr val="FF650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ko-KR" altLang="en-US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은행 위한 사회공헌 제안</a:t>
            </a:r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13715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08784" y="1700809"/>
            <a:ext cx="3888432" cy="1312023"/>
          </a:xfrm>
          <a:prstGeom prst="rect">
            <a:avLst/>
          </a:prstGeom>
          <a:noFill/>
        </p:spPr>
        <p:txBody>
          <a:bodyPr wrap="square" lIns="80133" tIns="40067" rIns="80133" bIns="40067">
            <a:spAutoFit/>
          </a:bodyPr>
          <a:lstStyle/>
          <a:p>
            <a:pPr algn="ctr" latinLnBrk="0">
              <a:defRPr/>
            </a:pPr>
            <a:r>
              <a:rPr lang="en-US" altLang="ko-KR" sz="8000" kern="0" spc="-13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008783" y="3123928"/>
            <a:ext cx="3888432" cy="881136"/>
          </a:xfrm>
          <a:prstGeom prst="rect">
            <a:avLst/>
          </a:prstGeom>
          <a:noFill/>
        </p:spPr>
        <p:txBody>
          <a:bodyPr wrap="square" lIns="80133" tIns="40067" rIns="80133" bIns="40067">
            <a:spAutoFit/>
          </a:bodyPr>
          <a:lstStyle/>
          <a:p>
            <a:pPr algn="ctr" latinLnBrk="0">
              <a:defRPr/>
            </a:pPr>
            <a:r>
              <a:rPr lang="ko-KR" altLang="en-US" sz="2600" kern="0" spc="-131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어떤 사회 공헌활동을 </a:t>
            </a:r>
            <a:r>
              <a:rPr lang="ko-KR" altLang="en-US" sz="2600" kern="0" spc="-131" dirty="0" err="1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원하시는지</a:t>
            </a:r>
            <a:r>
              <a:rPr lang="ko-KR" altLang="en-US" sz="2600" kern="0" spc="-131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찾아보았습니다</a:t>
            </a:r>
            <a:endParaRPr lang="en-US" altLang="ko-KR" sz="2600" kern="0" spc="-131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9426" y="4221088"/>
            <a:ext cx="74892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1400" spc="-150" dirty="0">
                <a:solidFill>
                  <a:prstClr val="white">
                    <a:lumMod val="7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WHY</a:t>
            </a:r>
          </a:p>
          <a:p>
            <a:pPr algn="ctr">
              <a:defRPr/>
            </a:pPr>
            <a:r>
              <a:rPr lang="ko-KR" altLang="en-US" sz="1400" spc="-150" dirty="0">
                <a:solidFill>
                  <a:prstClr val="white">
                    <a:lumMod val="7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 배경</a:t>
            </a:r>
            <a:endParaRPr lang="en-US" altLang="ko-KR" sz="1400" spc="-150" dirty="0">
              <a:solidFill>
                <a:prstClr val="white">
                  <a:lumMod val="7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2580" y="4149080"/>
            <a:ext cx="32261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07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657592-EF37-48C2-9DD9-6E9B92A631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2" t="25174" b="28626"/>
          <a:stretch/>
        </p:blipFill>
        <p:spPr>
          <a:xfrm>
            <a:off x="4711245" y="2187217"/>
            <a:ext cx="3629614" cy="28401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3B0AC3-4014-40EE-A841-42169104DF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1" b="35247"/>
          <a:stretch/>
        </p:blipFill>
        <p:spPr>
          <a:xfrm>
            <a:off x="1302206" y="2420888"/>
            <a:ext cx="3146738" cy="2398072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1350140" y="1484784"/>
            <a:ext cx="72106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8484493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700517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8913440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881958" y="440378"/>
            <a:ext cx="519954" cy="144016"/>
          </a:xfrm>
          <a:prstGeom prst="round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86918" y="404664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제안배경</a:t>
            </a:r>
          </a:p>
        </p:txBody>
      </p:sp>
      <p:sp>
        <p:nvSpPr>
          <p:cNvPr id="2" name="Rectangle 1"/>
          <p:cNvSpPr/>
          <p:nvPr/>
        </p:nvSpPr>
        <p:spPr>
          <a:xfrm>
            <a:off x="2723889" y="1268760"/>
            <a:ext cx="4463156" cy="360040"/>
          </a:xfrm>
          <a:prstGeom prst="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최근 대표님 인터뷰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0174" y="295079"/>
            <a:ext cx="642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제안 배경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oto Sans CJK KR" charset="-127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060741" y="4080130"/>
            <a:ext cx="3629614" cy="950307"/>
          </a:xfrm>
          <a:prstGeom prst="rect">
            <a:avLst/>
          </a:prstGeom>
          <a:solidFill>
            <a:srgbClr val="FF6501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“</a:t>
            </a:r>
            <a:r>
              <a:rPr lang="mr-IN" altLang="ko-KR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ngal" panose="02040503050203030202" pitchFamily="18" charset="0"/>
              </a:rPr>
              <a:t>…</a:t>
            </a:r>
            <a:r>
              <a:rPr lang="ko-KR" altLang="en-US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ko-KR" altLang="en-US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지역사회 위한</a:t>
            </a:r>
            <a:endParaRPr lang="en-US" altLang="ko-KR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사회공헌활동 대폭 확대 </a:t>
            </a:r>
            <a:r>
              <a:rPr lang="ko-KR" altLang="en-US" sz="140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하고파</a:t>
            </a:r>
            <a:r>
              <a:rPr lang="en-US" altLang="ko-KR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  <a:p>
            <a:pPr algn="ctr"/>
            <a:r>
              <a:rPr lang="en-US" altLang="ko-KR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50" dirty="0" err="1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박신영</a:t>
            </a:r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</a:t>
            </a:r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대표</a:t>
            </a:r>
            <a:r>
              <a:rPr lang="en-US" altLang="ko-KR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_P</a:t>
            </a:r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일보</a:t>
            </a:r>
            <a:r>
              <a:rPr lang="en-US" altLang="ko-KR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D65CA303-0326-4194-B46A-4138400B7490}"/>
              </a:ext>
            </a:extLst>
          </p:cNvPr>
          <p:cNvSpPr/>
          <p:nvPr/>
        </p:nvSpPr>
        <p:spPr>
          <a:xfrm>
            <a:off x="4715609" y="4077073"/>
            <a:ext cx="3629614" cy="950307"/>
          </a:xfrm>
          <a:prstGeom prst="rect">
            <a:avLst/>
          </a:prstGeom>
          <a:solidFill>
            <a:srgbClr val="FF6501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“</a:t>
            </a:r>
            <a:r>
              <a:rPr lang="mr-IN" altLang="ko-KR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ngal" panose="02040503050203030202" pitchFamily="18" charset="0"/>
              </a:rPr>
              <a:t>…</a:t>
            </a:r>
            <a:r>
              <a:rPr lang="ko-KR" altLang="en-US" sz="14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지역 경제 발전과</a:t>
            </a:r>
            <a:endParaRPr lang="en-US" altLang="ko-KR" sz="14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사회적 책임 다할 것</a:t>
            </a:r>
            <a:r>
              <a:rPr lang="en-US" altLang="ko-KR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  <a:p>
            <a:pPr algn="ctr"/>
            <a:r>
              <a:rPr lang="en-US" altLang="ko-KR" sz="14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사랑의 도서관 행사 발언</a:t>
            </a:r>
            <a:r>
              <a:rPr lang="en-US" altLang="ko-KR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_A</a:t>
            </a:r>
            <a:r>
              <a:rPr lang="ko-KR" altLang="en-US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경제</a:t>
            </a:r>
            <a:r>
              <a:rPr lang="en-US" altLang="ko-KR" sz="10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140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C08B6-05EE-4865-B628-65C88FF98D51}"/>
              </a:ext>
            </a:extLst>
          </p:cNvPr>
          <p:cNvSpPr/>
          <p:nvPr/>
        </p:nvSpPr>
        <p:spPr>
          <a:xfrm>
            <a:off x="1008112" y="2183096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빡씬일보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 S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 살리기에 관심 많아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0CE350-4691-4F24-AC65-9D466271745A}"/>
              </a:ext>
            </a:extLst>
          </p:cNvPr>
          <p:cNvSpPr/>
          <p:nvPr/>
        </p:nvSpPr>
        <p:spPr>
          <a:xfrm>
            <a:off x="4712706" y="2193144"/>
            <a:ext cx="3629614" cy="307777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[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기획 인터뷰</a:t>
            </a:r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] S 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 사회적 책임 </a:t>
            </a:r>
            <a:r>
              <a:rPr lang="ko-KR" altLang="en-US" sz="14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다하고파</a:t>
            </a:r>
            <a:endParaRPr lang="en-US" altLang="ko-KR" sz="1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D47EA5-28AB-4986-AAA0-EC7E02403E57}"/>
              </a:ext>
            </a:extLst>
          </p:cNvPr>
          <p:cNvGrpSpPr/>
          <p:nvPr/>
        </p:nvGrpSpPr>
        <p:grpSpPr>
          <a:xfrm>
            <a:off x="1033395" y="5013176"/>
            <a:ext cx="7829606" cy="1319574"/>
            <a:chOff x="1033395" y="5013176"/>
            <a:chExt cx="7829606" cy="1319574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1033395" y="5733256"/>
              <a:ext cx="7829606" cy="59949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50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특히 </a:t>
              </a:r>
              <a:r>
                <a:rPr lang="en-US" altLang="ko-KR" sz="2000" spc="-150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</a:t>
              </a:r>
              <a:r>
                <a:rPr lang="ko-KR" altLang="en-US" sz="2000" spc="-150" dirty="0">
                  <a:solidFill>
                    <a:prstClr val="white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지역사회 발전</a:t>
              </a:r>
              <a:r>
                <a:rPr lang="ko-KR" altLang="en-US" sz="2000" spc="-150" dirty="0">
                  <a:solidFill>
                    <a:prstClr val="white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에 애정 많으신 대표님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5AD631-C583-4C91-B2CF-DA104E3CD58F}"/>
                </a:ext>
              </a:extLst>
            </p:cNvPr>
            <p:cNvGrpSpPr/>
            <p:nvPr/>
          </p:nvGrpSpPr>
          <p:grpSpPr>
            <a:xfrm>
              <a:off x="2073275" y="5013176"/>
              <a:ext cx="5759454" cy="735001"/>
              <a:chOff x="2073275" y="4868863"/>
              <a:chExt cx="5759454" cy="735001"/>
            </a:xfrm>
          </p:grpSpPr>
          <p:sp>
            <p:nvSpPr>
              <p:cNvPr id="25" name="왼쪽 중괄호 24">
                <a:extLst>
                  <a:ext uri="{FF2B5EF4-FFF2-40B4-BE49-F238E27FC236}">
                    <a16:creationId xmlns:a16="http://schemas.microsoft.com/office/drawing/2014/main" id="{D803834C-6F27-4314-9565-1F6C65DA24B0}"/>
                  </a:ext>
                </a:extLst>
              </p:cNvPr>
              <p:cNvSpPr/>
              <p:nvPr/>
            </p:nvSpPr>
            <p:spPr>
              <a:xfrm rot="16200000">
                <a:off x="4773335" y="2168803"/>
                <a:ext cx="359334" cy="5759454"/>
              </a:xfrm>
              <a:prstGeom prst="leftBrace">
                <a:avLst>
                  <a:gd name="adj1" fmla="val 64074"/>
                  <a:gd name="adj2" fmla="val 50000"/>
                </a:avLst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B1A7EF2-C4F8-474D-B9BB-76CF3DD58B11}"/>
                  </a:ext>
                </a:extLst>
              </p:cNvPr>
              <p:cNvSpPr/>
              <p:nvPr/>
            </p:nvSpPr>
            <p:spPr>
              <a:xfrm>
                <a:off x="3234747" y="5228197"/>
                <a:ext cx="3384078" cy="375667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square" lIns="36000" tIns="36000" rIns="36000" bIns="3600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b="0" i="0" u="none" strike="noStrike" kern="1200" cap="none" spc="-50" normalizeH="0" baseline="0" noProof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rPr>
                  <a:t>작년 사회공헌활동에만 </a:t>
                </a:r>
                <a:r>
                  <a:rPr kumimoji="0" lang="ko-KR" altLang="en-US" sz="1600" b="0" i="0" u="none" strike="noStrike" kern="1200" cap="none" spc="-50" normalizeH="0" baseline="0" noProof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rPr>
                  <a:t>무려 </a:t>
                </a:r>
                <a:r>
                  <a:rPr kumimoji="0" lang="en-US" altLang="ko-KR" sz="1600" b="0" i="0" u="none" strike="noStrike" kern="1200" cap="none" spc="-50" normalizeH="0" baseline="0" noProof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rPr>
                  <a:t>422</a:t>
                </a:r>
                <a:r>
                  <a:rPr kumimoji="0" lang="ko-KR" altLang="en-US" sz="1600" b="0" i="0" u="none" strike="noStrike" kern="1200" cap="none" spc="-50" normalizeH="0" baseline="0" noProof="0" dirty="0">
                    <a:ln>
                      <a:solidFill>
                        <a:prstClr val="white">
                          <a:lumMod val="75000"/>
                          <a:alpha val="0"/>
                        </a:prstClr>
                      </a:solidFill>
                    </a:ln>
                    <a:solidFill>
                      <a:srgbClr val="FF6600"/>
                    </a:solidFill>
                    <a:effectLst/>
                    <a:uLnTx/>
                    <a:uFillTx/>
                    <a:latin typeface="나눔스퀘어_ac ExtraBold" panose="020B0600000101010101" pitchFamily="50" charset="-127"/>
                    <a:ea typeface="나눔스퀘어_ac ExtraBold" panose="020B0600000101010101" pitchFamily="50" charset="-127"/>
                    <a:cs typeface="+mn-cs"/>
                  </a:rPr>
                  <a:t>억원</a:t>
                </a:r>
              </a:p>
            </p:txBody>
          </p:sp>
        </p:grp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CD8EEE8-3236-4CCF-B90F-FA6E18A037D3}"/>
              </a:ext>
            </a:extLst>
          </p:cNvPr>
          <p:cNvCxnSpPr>
            <a:cxnSpLocks/>
          </p:cNvCxnSpPr>
          <p:nvPr/>
        </p:nvCxnSpPr>
        <p:spPr>
          <a:xfrm>
            <a:off x="2389176" y="6032174"/>
            <a:ext cx="426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88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5916-640F-4A08-ABC0-AB3E71DFC920}" type="slidenum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0FCD42-DF8C-442E-97B6-214A56D807A1}"/>
              </a:ext>
            </a:extLst>
          </p:cNvPr>
          <p:cNvSpPr txBox="1"/>
          <p:nvPr/>
        </p:nvSpPr>
        <p:spPr>
          <a:xfrm>
            <a:off x="1597247" y="4132224"/>
            <a:ext cx="94128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지역위한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사회 공헌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18D4D78-3328-4437-B948-3A9F36C38D90}"/>
              </a:ext>
            </a:extLst>
          </p:cNvPr>
          <p:cNvGrpSpPr/>
          <p:nvPr/>
        </p:nvGrpSpPr>
        <p:grpSpPr>
          <a:xfrm>
            <a:off x="982976" y="2538069"/>
            <a:ext cx="2169824" cy="2259083"/>
            <a:chOff x="6047398" y="1658707"/>
            <a:chExt cx="2261273" cy="2880320"/>
          </a:xfrm>
        </p:grpSpPr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D123187-469B-40AA-ABA9-28191C4114A5}"/>
                </a:ext>
              </a:extLst>
            </p:cNvPr>
            <p:cNvCxnSpPr/>
            <p:nvPr/>
          </p:nvCxnSpPr>
          <p:spPr>
            <a:xfrm>
              <a:off x="6047399" y="4539027"/>
              <a:ext cx="2261272" cy="0"/>
            </a:xfrm>
            <a:prstGeom prst="line">
              <a:avLst/>
            </a:prstGeom>
            <a:noFill/>
            <a:ln w="3175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C26DAA64-1195-43A5-803D-50B961EE6FE5}"/>
                </a:ext>
              </a:extLst>
            </p:cNvPr>
            <p:cNvCxnSpPr/>
            <p:nvPr/>
          </p:nvCxnSpPr>
          <p:spPr>
            <a:xfrm>
              <a:off x="6047398" y="1658707"/>
              <a:ext cx="2261272" cy="0"/>
            </a:xfrm>
            <a:prstGeom prst="line">
              <a:avLst/>
            </a:prstGeom>
            <a:noFill/>
            <a:ln w="3175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" name="Rectangle 1">
            <a:extLst>
              <a:ext uri="{FF2B5EF4-FFF2-40B4-BE49-F238E27FC236}">
                <a16:creationId xmlns:a16="http://schemas.microsoft.com/office/drawing/2014/main" id="{3C9EA76D-569D-44EC-BB88-4E7EAC134354}"/>
              </a:ext>
            </a:extLst>
          </p:cNvPr>
          <p:cNvSpPr/>
          <p:nvPr/>
        </p:nvSpPr>
        <p:spPr>
          <a:xfrm>
            <a:off x="1492885" y="2348880"/>
            <a:ext cx="1150006" cy="359334"/>
          </a:xfrm>
          <a:prstGeom prst="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1. </a:t>
            </a:r>
            <a:r>
              <a:rPr lang="en-US" altLang="ko-KR" sz="1600" kern="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kumimoji="0" lang="ko-KR" altLang="en-US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지역</a:t>
            </a:r>
            <a:endParaRPr kumimoji="0" lang="en-US" altLang="ko-KR" sz="1600" b="0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5464E6-717D-4C68-8121-B67E27CC617F}"/>
              </a:ext>
            </a:extLst>
          </p:cNvPr>
          <p:cNvSpPr txBox="1"/>
          <p:nvPr/>
        </p:nvSpPr>
        <p:spPr>
          <a:xfrm>
            <a:off x="7309569" y="4132224"/>
            <a:ext cx="94128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ko-KR" altLang="en-US" sz="1600" dirty="0"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임직원과</a:t>
            </a:r>
            <a:endParaRPr lang="en-US" altLang="ko-KR" sz="1600" dirty="0">
              <a:solidFill>
                <a:srgbClr val="FF66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srgbClr val="FF66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자원 봉사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E3A2FE8-E760-461E-93A9-A729C888E1EE}"/>
              </a:ext>
            </a:extLst>
          </p:cNvPr>
          <p:cNvCxnSpPr/>
          <p:nvPr/>
        </p:nvCxnSpPr>
        <p:spPr>
          <a:xfrm>
            <a:off x="6695300" y="4797152"/>
            <a:ext cx="2169823" cy="0"/>
          </a:xfrm>
          <a:prstGeom prst="line">
            <a:avLst/>
          </a:prstGeom>
          <a:noFill/>
          <a:ln w="3175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Rectangle 1">
            <a:extLst>
              <a:ext uri="{FF2B5EF4-FFF2-40B4-BE49-F238E27FC236}">
                <a16:creationId xmlns:a16="http://schemas.microsoft.com/office/drawing/2014/main" id="{EF26BD07-B29F-45FF-B386-F2D40D7CFA27}"/>
              </a:ext>
            </a:extLst>
          </p:cNvPr>
          <p:cNvSpPr/>
          <p:nvPr/>
        </p:nvSpPr>
        <p:spPr>
          <a:xfrm>
            <a:off x="7205208" y="2348880"/>
            <a:ext cx="1150006" cy="359334"/>
          </a:xfrm>
          <a:prstGeom prst="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3. </a:t>
            </a:r>
            <a:r>
              <a:rPr kumimoji="0" lang="ko-KR" altLang="en-US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자원 봉사</a:t>
            </a:r>
            <a:endParaRPr kumimoji="0" lang="en-US" altLang="ko-KR" sz="1600" b="0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3ECB57-8FB7-4E68-8C2C-8098F2D2970A}"/>
              </a:ext>
            </a:extLst>
          </p:cNvPr>
          <p:cNvSpPr txBox="1"/>
          <p:nvPr/>
        </p:nvSpPr>
        <p:spPr>
          <a:xfrm>
            <a:off x="4496575" y="4132224"/>
            <a:ext cx="94128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장기</a:t>
            </a:r>
            <a:r>
              <a:rPr lang="ko-KR" altLang="en-US" sz="1600" dirty="0">
                <a:solidFill>
                  <a:srgbClr val="FF66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srgbClr val="FF66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대표 사업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2D41798-BA30-4151-9FD0-D3F66ED8A53A}"/>
              </a:ext>
            </a:extLst>
          </p:cNvPr>
          <p:cNvGrpSpPr/>
          <p:nvPr/>
        </p:nvGrpSpPr>
        <p:grpSpPr>
          <a:xfrm>
            <a:off x="3882305" y="2538069"/>
            <a:ext cx="2169824" cy="2259083"/>
            <a:chOff x="6047398" y="1658707"/>
            <a:chExt cx="2261273" cy="2880320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E940B49-26F4-4D92-8CDA-0C055FEE7163}"/>
                </a:ext>
              </a:extLst>
            </p:cNvPr>
            <p:cNvCxnSpPr/>
            <p:nvPr/>
          </p:nvCxnSpPr>
          <p:spPr>
            <a:xfrm>
              <a:off x="6047399" y="4539027"/>
              <a:ext cx="2261272" cy="0"/>
            </a:xfrm>
            <a:prstGeom prst="line">
              <a:avLst/>
            </a:prstGeom>
            <a:noFill/>
            <a:ln w="3175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262668B-BE37-49BC-8DB2-410E7F125404}"/>
                </a:ext>
              </a:extLst>
            </p:cNvPr>
            <p:cNvCxnSpPr/>
            <p:nvPr/>
          </p:nvCxnSpPr>
          <p:spPr>
            <a:xfrm>
              <a:off x="6047398" y="1658707"/>
              <a:ext cx="2261272" cy="0"/>
            </a:xfrm>
            <a:prstGeom prst="line">
              <a:avLst/>
            </a:prstGeom>
            <a:noFill/>
            <a:ln w="3175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1" name="Rectangle 1">
            <a:extLst>
              <a:ext uri="{FF2B5EF4-FFF2-40B4-BE49-F238E27FC236}">
                <a16:creationId xmlns:a16="http://schemas.microsoft.com/office/drawing/2014/main" id="{036A9A6C-70EC-4988-ADA2-2A369328DF2F}"/>
              </a:ext>
            </a:extLst>
          </p:cNvPr>
          <p:cNvSpPr/>
          <p:nvPr/>
        </p:nvSpPr>
        <p:spPr>
          <a:xfrm>
            <a:off x="4392214" y="2348880"/>
            <a:ext cx="1150006" cy="359334"/>
          </a:xfrm>
          <a:prstGeom prst="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2. </a:t>
            </a:r>
            <a:r>
              <a:rPr kumimoji="0" lang="ko-KR" altLang="en-US" sz="1600" b="0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장기적</a:t>
            </a:r>
            <a:endParaRPr kumimoji="0" lang="en-US" altLang="ko-KR" sz="1600" b="0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435465-868E-4717-ADA8-97B9C187EFCE}"/>
              </a:ext>
            </a:extLst>
          </p:cNvPr>
          <p:cNvSpPr txBox="1"/>
          <p:nvPr/>
        </p:nvSpPr>
        <p:spPr>
          <a:xfrm>
            <a:off x="472914" y="5877273"/>
            <a:ext cx="90529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말씀하신 </a:t>
            </a: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 </a:t>
            </a: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&lt;S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지역 상생  </a:t>
            </a: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 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지속성  </a:t>
            </a: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 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자원 봉사</a:t>
            </a: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이룰 사회공헌 필요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EB8F9A6-DBAB-4292-9034-720296D0DDFD}"/>
              </a:ext>
            </a:extLst>
          </p:cNvPr>
          <p:cNvCxnSpPr/>
          <p:nvPr/>
        </p:nvCxnSpPr>
        <p:spPr>
          <a:xfrm>
            <a:off x="635621" y="5733257"/>
            <a:ext cx="868835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403DB9-B0DB-4B48-A442-97F9764A63B8}"/>
              </a:ext>
            </a:extLst>
          </p:cNvPr>
          <p:cNvCxnSpPr>
            <a:cxnSpLocks/>
          </p:cNvCxnSpPr>
          <p:nvPr/>
        </p:nvCxnSpPr>
        <p:spPr>
          <a:xfrm>
            <a:off x="982976" y="1484784"/>
            <a:ext cx="78962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">
            <a:extLst>
              <a:ext uri="{FF2B5EF4-FFF2-40B4-BE49-F238E27FC236}">
                <a16:creationId xmlns:a16="http://schemas.microsoft.com/office/drawing/2014/main" id="{31E19D67-298A-4DEB-9B00-A3686FF5B53C}"/>
              </a:ext>
            </a:extLst>
          </p:cNvPr>
          <p:cNvSpPr/>
          <p:nvPr/>
        </p:nvSpPr>
        <p:spPr>
          <a:xfrm>
            <a:off x="2723889" y="1268760"/>
            <a:ext cx="4463156" cy="3600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홈페이지</a:t>
            </a:r>
            <a:r>
              <a:rPr lang="en-US" altLang="ko-KR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신년사에 반복되는 </a:t>
            </a:r>
            <a:r>
              <a:rPr lang="en-US" altLang="ko-KR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Word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B542F5-014B-49F5-AE6B-1E41E23F1918}"/>
              </a:ext>
            </a:extLst>
          </p:cNvPr>
          <p:cNvSpPr txBox="1"/>
          <p:nvPr/>
        </p:nvSpPr>
        <p:spPr>
          <a:xfrm>
            <a:off x="760174" y="295079"/>
            <a:ext cx="642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제안 배경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oto Sans CJK KR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1301C4-1F73-460F-8E45-6AF7CE868B54}"/>
              </a:ext>
            </a:extLst>
          </p:cNvPr>
          <p:cNvSpPr txBox="1"/>
          <p:nvPr/>
        </p:nvSpPr>
        <p:spPr>
          <a:xfrm>
            <a:off x="1326681" y="3023435"/>
            <a:ext cx="147668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ko-KR" altLang="en-US" sz="160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</a:t>
            </a: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받은</a:t>
            </a:r>
            <a:endParaRPr lang="en-US" altLang="ko-KR" sz="16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은혜 갚고 싶다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C087F7-FFF2-4499-B265-713DEC5FF371}"/>
              </a:ext>
            </a:extLst>
          </p:cNvPr>
          <p:cNvSpPr txBox="1"/>
          <p:nvPr/>
        </p:nvSpPr>
        <p:spPr>
          <a:xfrm>
            <a:off x="3953370" y="3020288"/>
            <a:ext cx="199926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이벤트 말고 </a:t>
            </a:r>
            <a:endParaRPr lang="en-US" altLang="ko-KR" sz="160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지속적</a:t>
            </a: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진행했으면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1C73C9-5E9F-412A-89E9-1CCC48A79707}"/>
              </a:ext>
            </a:extLst>
          </p:cNvPr>
          <p:cNvSpPr txBox="1"/>
          <p:nvPr/>
        </p:nvSpPr>
        <p:spPr>
          <a:xfrm>
            <a:off x="7032232" y="3013249"/>
            <a:ext cx="16466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봉사 뿌듯함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직원들 함께</a:t>
            </a:r>
            <a:r>
              <a:rPr lang="ko-KR" altLang="en-US" sz="1600" dirty="0"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했으면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71F149-AB66-4D18-99A3-40BE1CA1C1B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2065024" y="3608210"/>
            <a:ext cx="1" cy="3565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52E1F0B-A4C3-41B5-9A22-5FE7FDAF62B2}"/>
              </a:ext>
            </a:extLst>
          </p:cNvPr>
          <p:cNvCxnSpPr>
            <a:cxnSpLocks/>
          </p:cNvCxnSpPr>
          <p:nvPr/>
        </p:nvCxnSpPr>
        <p:spPr>
          <a:xfrm>
            <a:off x="4953000" y="3608072"/>
            <a:ext cx="0" cy="3565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3498368-C602-40F4-AC70-1EAF0D053D49}"/>
              </a:ext>
            </a:extLst>
          </p:cNvPr>
          <p:cNvCxnSpPr>
            <a:cxnSpLocks/>
          </p:cNvCxnSpPr>
          <p:nvPr/>
        </p:nvCxnSpPr>
        <p:spPr>
          <a:xfrm>
            <a:off x="7833320" y="3618120"/>
            <a:ext cx="0" cy="3565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8">
            <a:extLst>
              <a:ext uri="{FF2B5EF4-FFF2-40B4-BE49-F238E27FC236}">
                <a16:creationId xmlns:a16="http://schemas.microsoft.com/office/drawing/2014/main" id="{819DD948-F3E0-4101-A865-E24B71F1C877}"/>
              </a:ext>
            </a:extLst>
          </p:cNvPr>
          <p:cNvSpPr/>
          <p:nvPr/>
        </p:nvSpPr>
        <p:spPr>
          <a:xfrm>
            <a:off x="8484493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8E30263-5C16-472C-87B6-C05232C0BFF5}"/>
              </a:ext>
            </a:extLst>
          </p:cNvPr>
          <p:cNvSpPr/>
          <p:nvPr/>
        </p:nvSpPr>
        <p:spPr>
          <a:xfrm>
            <a:off x="8700517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Rounded Rectangle 44">
            <a:extLst>
              <a:ext uri="{FF2B5EF4-FFF2-40B4-BE49-F238E27FC236}">
                <a16:creationId xmlns:a16="http://schemas.microsoft.com/office/drawing/2014/main" id="{2A6A8A5E-574C-4E66-B361-5003283F717E}"/>
              </a:ext>
            </a:extLst>
          </p:cNvPr>
          <p:cNvSpPr/>
          <p:nvPr/>
        </p:nvSpPr>
        <p:spPr>
          <a:xfrm>
            <a:off x="8913440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Rounded Rectangle 45">
            <a:extLst>
              <a:ext uri="{FF2B5EF4-FFF2-40B4-BE49-F238E27FC236}">
                <a16:creationId xmlns:a16="http://schemas.microsoft.com/office/drawing/2014/main" id="{8D47BD68-7A0F-47C1-9939-F50EA213CE96}"/>
              </a:ext>
            </a:extLst>
          </p:cNvPr>
          <p:cNvSpPr/>
          <p:nvPr/>
        </p:nvSpPr>
        <p:spPr>
          <a:xfrm>
            <a:off x="7881958" y="440378"/>
            <a:ext cx="519954" cy="144016"/>
          </a:xfrm>
          <a:prstGeom prst="round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706822-3E88-4CFE-995E-4A615C9519FB}"/>
              </a:ext>
            </a:extLst>
          </p:cNvPr>
          <p:cNvSpPr txBox="1"/>
          <p:nvPr/>
        </p:nvSpPr>
        <p:spPr>
          <a:xfrm>
            <a:off x="7886918" y="404664"/>
            <a:ext cx="4603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제안배경</a:t>
            </a:r>
          </a:p>
        </p:txBody>
      </p:sp>
    </p:spTree>
    <p:extLst>
      <p:ext uri="{BB962C8B-B14F-4D97-AF65-F5344CB8AC3E}">
        <p14:creationId xmlns:p14="http://schemas.microsoft.com/office/powerpoint/2010/main" val="31372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4" grpId="0" animBg="1"/>
      <p:bldP spid="36" grpId="0"/>
      <p:bldP spid="40" grpId="0" animBg="1"/>
      <p:bldP spid="26" grpId="0"/>
      <p:bldP spid="31" grpId="0" animBg="1"/>
      <p:bldP spid="46" grpId="0"/>
      <p:bldP spid="54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04553" y="3105925"/>
            <a:ext cx="6296892" cy="881136"/>
          </a:xfrm>
          <a:prstGeom prst="rect">
            <a:avLst/>
          </a:prstGeom>
          <a:noFill/>
        </p:spPr>
        <p:txBody>
          <a:bodyPr wrap="square" lIns="80133" tIns="40067" rIns="80133" bIns="40067">
            <a:spAutoFit/>
          </a:bodyPr>
          <a:lstStyle/>
          <a:p>
            <a:pPr algn="ctr" latinLnBrk="0">
              <a:defRPr/>
            </a:pPr>
            <a:r>
              <a:rPr lang="ko-KR" altLang="en-US" sz="2600" kern="0" spc="-131" dirty="0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그래서</a:t>
            </a:r>
            <a:endParaRPr lang="en-US" altLang="ko-KR" sz="2600" kern="0" spc="-131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 latinLnBrk="0">
              <a:defRPr/>
            </a:pPr>
            <a:r>
              <a:rPr lang="ko-KR" altLang="en-US" sz="2600" kern="0" spc="-131" dirty="0" err="1">
                <a:solidFill>
                  <a:prstClr val="white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제안드립니다</a:t>
            </a:r>
            <a:endParaRPr lang="en-US" altLang="ko-KR" sz="2600" kern="0" spc="-131" dirty="0">
              <a:solidFill>
                <a:prstClr val="white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9809" y="4365104"/>
            <a:ext cx="768159" cy="553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ko-KR" sz="1500" spc="-150" dirty="0">
                <a:solidFill>
                  <a:prstClr val="white">
                    <a:lumMod val="7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WHAT</a:t>
            </a:r>
          </a:p>
          <a:p>
            <a:pPr algn="ctr">
              <a:defRPr/>
            </a:pPr>
            <a:r>
              <a:rPr lang="ko-KR" altLang="en-US" sz="1500" spc="-150" dirty="0">
                <a:solidFill>
                  <a:prstClr val="white">
                    <a:lumMod val="7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제안내용</a:t>
            </a:r>
            <a:endParaRPr lang="en-US" altLang="ko-KR" sz="1500" spc="-150" dirty="0">
              <a:solidFill>
                <a:prstClr val="white">
                  <a:lumMod val="7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2580" y="4293096"/>
            <a:ext cx="322619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25916-640F-4A08-ABC0-AB3E71DFC92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08784" y="1700809"/>
            <a:ext cx="3888432" cy="1312023"/>
          </a:xfrm>
          <a:prstGeom prst="rect">
            <a:avLst/>
          </a:prstGeom>
          <a:noFill/>
        </p:spPr>
        <p:txBody>
          <a:bodyPr wrap="square" lIns="80133" tIns="40067" rIns="80133" bIns="40067">
            <a:spAutoFit/>
          </a:bodyPr>
          <a:lstStyle/>
          <a:p>
            <a:pPr algn="ctr" latinLnBrk="0">
              <a:defRPr/>
            </a:pPr>
            <a:r>
              <a:rPr lang="en-US" altLang="ko-KR" sz="8000" kern="0" spc="-131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71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7D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6AFC64-209C-4847-BAA7-EE61223F2B3A}"/>
              </a:ext>
            </a:extLst>
          </p:cNvPr>
          <p:cNvSpPr/>
          <p:nvPr/>
        </p:nvSpPr>
        <p:spPr>
          <a:xfrm>
            <a:off x="-15552" y="1741758"/>
            <a:ext cx="5328592" cy="405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F8C93091-F4FD-432F-8049-D84A2B0C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393" y="980728"/>
            <a:ext cx="2274982" cy="80021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600" b="0" i="0" u="none" strike="noStrike" kern="1200" cap="none" spc="-3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아침머꼬</a:t>
            </a:r>
            <a:endParaRPr kumimoji="0" lang="ko-KR" altLang="en-US" sz="4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명조" panose="02020603020101020101" pitchFamily="18" charset="-127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C8F46-D651-48B0-9BBA-B5A1844D2609}"/>
              </a:ext>
            </a:extLst>
          </p:cNvPr>
          <p:cNvSpPr/>
          <p:nvPr/>
        </p:nvSpPr>
        <p:spPr>
          <a:xfrm>
            <a:off x="159184" y="1761857"/>
            <a:ext cx="4953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5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년간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S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지역 아이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100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명  먹이고 키우는 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&lt;</a:t>
            </a:r>
            <a:r>
              <a:rPr lang="ko-KR" altLang="en-US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조식지원 사업</a:t>
            </a:r>
            <a:r>
              <a:rPr lang="en-US" altLang="ko-KR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&gt;</a:t>
            </a:r>
            <a:endParaRPr lang="en-US" altLang="ko-KR" spc="-150" dirty="0">
              <a:solidFill>
                <a:schemeClr val="tx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KR" charset="-127"/>
            </a:endParaRPr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EE91CF9C-62A4-4BDF-9DEC-C333B163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748" y="2772158"/>
            <a:ext cx="4107358" cy="410735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370E0E-AC91-4784-9641-F2E6DA8747E7}"/>
              </a:ext>
            </a:extLst>
          </p:cNvPr>
          <p:cNvSpPr/>
          <p:nvPr/>
        </p:nvSpPr>
        <p:spPr>
          <a:xfrm>
            <a:off x="194894" y="2276872"/>
            <a:ext cx="4953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S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지역 저소득 아동 </a:t>
            </a:r>
            <a:r>
              <a:rPr lang="en-US" altLang="ko-KR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100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명  </a:t>
            </a:r>
            <a:endParaRPr lang="en-US" altLang="ko-KR" sz="16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KR" charset="-127"/>
            </a:endParaRPr>
          </a:p>
          <a:p>
            <a:r>
              <a:rPr lang="en-US" altLang="ko-KR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X 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아침 식사 </a:t>
            </a:r>
            <a:r>
              <a:rPr lang="en-US" altLang="ko-KR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1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끼 </a:t>
            </a:r>
            <a:endParaRPr lang="en-US" altLang="ko-KR" sz="16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KR" charset="-127"/>
            </a:endParaRPr>
          </a:p>
          <a:p>
            <a:r>
              <a:rPr lang="en-US" altLang="ko-KR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X 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연 </a:t>
            </a:r>
            <a:r>
              <a:rPr lang="en-US" altLang="ko-KR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170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일 </a:t>
            </a:r>
            <a:endParaRPr lang="en-US" altLang="ko-KR" sz="16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KR" charset="-127"/>
            </a:endParaRPr>
          </a:p>
          <a:p>
            <a:r>
              <a:rPr lang="en-US" altLang="ko-KR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X 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총 </a:t>
            </a:r>
            <a:r>
              <a:rPr lang="en-US" altLang="ko-KR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5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Noto Sans CJK KR" charset="-127"/>
              </a:rPr>
              <a:t>년</a:t>
            </a:r>
            <a:endParaRPr lang="en-US" altLang="ko-KR" sz="1600" spc="-150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Noto Sans CJK KR" charset="-127"/>
            </a:endParaRPr>
          </a:p>
          <a:p>
            <a:r>
              <a:rPr lang="en-US" altLang="ko-KR" sz="16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= 85,000</a:t>
            </a:r>
            <a:r>
              <a:rPr lang="ko-KR" altLang="en-US" sz="1600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" charset="-127"/>
              </a:rPr>
              <a:t>끼</a:t>
            </a:r>
            <a:endParaRPr lang="en-US" altLang="ko-KR" sz="1600" spc="-15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oto Sans CJK KR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53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타원 168">
            <a:extLst>
              <a:ext uri="{FF2B5EF4-FFF2-40B4-BE49-F238E27FC236}">
                <a16:creationId xmlns:a16="http://schemas.microsoft.com/office/drawing/2014/main" id="{EF58A9AA-4EF2-4D04-8B18-F7973F7E158D}"/>
              </a:ext>
            </a:extLst>
          </p:cNvPr>
          <p:cNvSpPr/>
          <p:nvPr/>
        </p:nvSpPr>
        <p:spPr>
          <a:xfrm>
            <a:off x="1397881" y="2774631"/>
            <a:ext cx="1323784" cy="132378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017DE821-BFF0-4579-99B8-AF0D48D48619}"/>
              </a:ext>
            </a:extLst>
          </p:cNvPr>
          <p:cNvSpPr/>
          <p:nvPr/>
        </p:nvSpPr>
        <p:spPr>
          <a:xfrm>
            <a:off x="7183113" y="2786343"/>
            <a:ext cx="1323784" cy="132378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7108CA2-B36E-456C-9BF2-92F5542C37E7}"/>
              </a:ext>
            </a:extLst>
          </p:cNvPr>
          <p:cNvSpPr/>
          <p:nvPr/>
        </p:nvSpPr>
        <p:spPr>
          <a:xfrm>
            <a:off x="4293575" y="2790164"/>
            <a:ext cx="1323784" cy="1323782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Rounded Rectangle 39"/>
          <p:cNvSpPr/>
          <p:nvPr/>
        </p:nvSpPr>
        <p:spPr>
          <a:xfrm>
            <a:off x="7902520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9" name="Rounded Rectangle 40"/>
          <p:cNvSpPr/>
          <p:nvPr/>
        </p:nvSpPr>
        <p:spPr>
          <a:xfrm>
            <a:off x="8700517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Rounded Rectangle 42"/>
          <p:cNvSpPr/>
          <p:nvPr/>
        </p:nvSpPr>
        <p:spPr>
          <a:xfrm>
            <a:off x="8913440" y="440378"/>
            <a:ext cx="144016" cy="14401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Rounded Rectangle 43"/>
          <p:cNvSpPr/>
          <p:nvPr/>
        </p:nvSpPr>
        <p:spPr>
          <a:xfrm>
            <a:off x="8114523" y="440378"/>
            <a:ext cx="519954" cy="144016"/>
          </a:xfrm>
          <a:prstGeom prst="roundRect">
            <a:avLst/>
          </a:prstGeom>
          <a:solidFill>
            <a:srgbClr val="FF65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96978" y="404664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제안내용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1A3CD7E-4BC7-4735-AAD1-4A7DF571A308}"/>
              </a:ext>
            </a:extLst>
          </p:cNvPr>
          <p:cNvSpPr txBox="1"/>
          <p:nvPr/>
        </p:nvSpPr>
        <p:spPr>
          <a:xfrm>
            <a:off x="4142585" y="4545995"/>
            <a:ext cx="16257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년간 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먹입니다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C4553F0-9408-42A5-8CF6-3BA72D44C8E6}"/>
              </a:ext>
            </a:extLst>
          </p:cNvPr>
          <p:cNvSpPr txBox="1"/>
          <p:nvPr/>
        </p:nvSpPr>
        <p:spPr>
          <a:xfrm>
            <a:off x="943121" y="4531288"/>
            <a:ext cx="223330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 아이들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먹입니다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19679AD-1030-4623-8963-27B2508CB33D}"/>
              </a:ext>
            </a:extLst>
          </p:cNvPr>
          <p:cNvSpPr txBox="1"/>
          <p:nvPr/>
        </p:nvSpPr>
        <p:spPr>
          <a:xfrm>
            <a:off x="6899875" y="4531288"/>
            <a:ext cx="18902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임직원 함께</a:t>
            </a:r>
            <a:r>
              <a:rPr lang="ko-KR" altLang="en-US" sz="20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합니다</a:t>
            </a:r>
          </a:p>
        </p:txBody>
      </p:sp>
      <p:cxnSp>
        <p:nvCxnSpPr>
          <p:cNvPr id="160" name="직선 연결선 63">
            <a:extLst>
              <a:ext uri="{FF2B5EF4-FFF2-40B4-BE49-F238E27FC236}">
                <a16:creationId xmlns:a16="http://schemas.microsoft.com/office/drawing/2014/main" id="{163385AA-AA3C-46C1-B09C-6F8526492FEF}"/>
              </a:ext>
            </a:extLst>
          </p:cNvPr>
          <p:cNvCxnSpPr/>
          <p:nvPr/>
        </p:nvCxnSpPr>
        <p:spPr>
          <a:xfrm>
            <a:off x="1269924" y="5733256"/>
            <a:ext cx="7419747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E1C301D5-A7AC-4FA2-BFD1-4910EF0DA704}"/>
              </a:ext>
            </a:extLst>
          </p:cNvPr>
          <p:cNvSpPr txBox="1"/>
          <p:nvPr/>
        </p:nvSpPr>
        <p:spPr>
          <a:xfrm>
            <a:off x="4442347" y="4880193"/>
            <a:ext cx="102624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년간 </a:t>
            </a:r>
            <a:r>
              <a:rPr lang="en-US" altLang="ko-KR" sz="1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85000</a:t>
            </a:r>
            <a:r>
              <a:rPr lang="ko-KR" altLang="en-US" sz="1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끼 </a:t>
            </a:r>
            <a:endParaRPr lang="en-US" altLang="ko-KR" sz="12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6B3BC97-A382-4F1E-BF3F-9991FAC7947E}"/>
              </a:ext>
            </a:extLst>
          </p:cNvPr>
          <p:cNvSpPr txBox="1"/>
          <p:nvPr/>
        </p:nvSpPr>
        <p:spPr>
          <a:xfrm>
            <a:off x="1356699" y="4865486"/>
            <a:ext cx="140615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저소득층 아이들 </a:t>
            </a:r>
            <a:r>
              <a:rPr lang="en-US" altLang="ko-KR" sz="1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sz="1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명</a:t>
            </a:r>
            <a:endParaRPr lang="en-US" altLang="ko-KR" sz="12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C47BEF-5736-4426-907E-5213F9A07D47}"/>
              </a:ext>
            </a:extLst>
          </p:cNvPr>
          <p:cNvSpPr txBox="1"/>
          <p:nvPr/>
        </p:nvSpPr>
        <p:spPr>
          <a:xfrm>
            <a:off x="6984036" y="4865486"/>
            <a:ext cx="1721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150" dirty="0">
                <a:solidFill>
                  <a:prstClr val="black">
                    <a:lumMod val="85000"/>
                    <a:lumOff val="1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협의하면서 진행방향 설계 가능</a:t>
            </a:r>
            <a:endParaRPr lang="en-US" altLang="ko-KR" sz="1200" spc="-150" dirty="0">
              <a:solidFill>
                <a:prstClr val="black">
                  <a:lumMod val="85000"/>
                  <a:lumOff val="1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6" name="그림 165">
            <a:extLst>
              <a:ext uri="{FF2B5EF4-FFF2-40B4-BE49-F238E27FC236}">
                <a16:creationId xmlns:a16="http://schemas.microsoft.com/office/drawing/2014/main" id="{B8A9CA1F-C7BB-4B22-A875-3E90352488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989" y="3004639"/>
            <a:ext cx="933569" cy="933569"/>
          </a:xfrm>
          <a:prstGeom prst="rect">
            <a:avLst/>
          </a:prstGeom>
        </p:spPr>
      </p:pic>
      <p:pic>
        <p:nvPicPr>
          <p:cNvPr id="167" name="그림 166">
            <a:extLst>
              <a:ext uri="{FF2B5EF4-FFF2-40B4-BE49-F238E27FC236}">
                <a16:creationId xmlns:a16="http://schemas.microsoft.com/office/drawing/2014/main" id="{B7993C0C-70F6-44E1-A2CB-8F398268F1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83" y="3013608"/>
            <a:ext cx="933569" cy="933569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4FD69237-04A9-47A1-B3C4-52C8EF044BF1}"/>
              </a:ext>
            </a:extLst>
          </p:cNvPr>
          <p:cNvGrpSpPr/>
          <p:nvPr/>
        </p:nvGrpSpPr>
        <p:grpSpPr>
          <a:xfrm>
            <a:off x="7360607" y="3112134"/>
            <a:ext cx="968796" cy="707102"/>
            <a:chOff x="6452523" y="3336773"/>
            <a:chExt cx="1279073" cy="933569"/>
          </a:xfrm>
        </p:grpSpPr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B9F13C00-54AF-4C19-BED6-6730AF2D6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2807" y="3336773"/>
              <a:ext cx="448789" cy="448789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E3E4FDE6-2C96-4D72-941A-C521EDE1E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2523" y="3336773"/>
              <a:ext cx="933569" cy="933569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290405C-B6D2-4756-84FD-D41F6F60DDBA}"/>
              </a:ext>
            </a:extLst>
          </p:cNvPr>
          <p:cNvSpPr txBox="1"/>
          <p:nvPr/>
        </p:nvSpPr>
        <p:spPr>
          <a:xfrm>
            <a:off x="472914" y="5877273"/>
            <a:ext cx="90529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&lt;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뜻 깊은 곳 </a:t>
            </a: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뜻하신 대로</a:t>
            </a:r>
            <a:r>
              <a:rPr lang="en-US" altLang="ko-KR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&gt; </a:t>
            </a:r>
            <a:r>
              <a:rPr lang="ko-KR" altLang="en-US" sz="2400" spc="-150" dirty="0">
                <a:solidFill>
                  <a:prstClr val="black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진행하도록 설계</a:t>
            </a:r>
            <a:endParaRPr lang="ko-KR" altLang="en-US" sz="2400" spc="-150" dirty="0"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ACA4E6A-E86E-4D9C-B907-E010D893023D}"/>
              </a:ext>
            </a:extLst>
          </p:cNvPr>
          <p:cNvCxnSpPr/>
          <p:nvPr/>
        </p:nvCxnSpPr>
        <p:spPr>
          <a:xfrm>
            <a:off x="635621" y="5733257"/>
            <a:ext cx="8688354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C08F3B83-E507-4FBB-BB05-F178EF4A57A7}"/>
              </a:ext>
            </a:extLst>
          </p:cNvPr>
          <p:cNvCxnSpPr/>
          <p:nvPr/>
        </p:nvCxnSpPr>
        <p:spPr>
          <a:xfrm>
            <a:off x="2062711" y="-1781368"/>
            <a:ext cx="72106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">
            <a:extLst>
              <a:ext uri="{FF2B5EF4-FFF2-40B4-BE49-F238E27FC236}">
                <a16:creationId xmlns:a16="http://schemas.microsoft.com/office/drawing/2014/main" id="{87D2A79D-072E-42E7-95B3-ADF6357BCB33}"/>
              </a:ext>
            </a:extLst>
          </p:cNvPr>
          <p:cNvSpPr/>
          <p:nvPr/>
        </p:nvSpPr>
        <p:spPr>
          <a:xfrm>
            <a:off x="4089261" y="-1997392"/>
            <a:ext cx="3157554" cy="36004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앞서 말씀하신 </a:t>
            </a:r>
            <a:r>
              <a:rPr lang="en-US" altLang="ko-KR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pc="-15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가지를 담았습니다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45773-1BBE-4BB6-AF9F-A344A7D0B6E5}"/>
              </a:ext>
            </a:extLst>
          </p:cNvPr>
          <p:cNvSpPr txBox="1"/>
          <p:nvPr/>
        </p:nvSpPr>
        <p:spPr>
          <a:xfrm>
            <a:off x="760174" y="295079"/>
            <a:ext cx="6425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제안 내용</a:t>
            </a:r>
            <a:endParaRPr lang="en-US" altLang="ko-KR" sz="20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Noto Sans CJK KR" charset="-127"/>
            </a:endParaRPr>
          </a:p>
        </p:txBody>
      </p:sp>
      <p:cxnSp>
        <p:nvCxnSpPr>
          <p:cNvPr id="31" name="Straight Connector 32">
            <a:extLst>
              <a:ext uri="{FF2B5EF4-FFF2-40B4-BE49-F238E27FC236}">
                <a16:creationId xmlns:a16="http://schemas.microsoft.com/office/drawing/2014/main" id="{8FDBD313-ECC3-4F0F-8CA2-31ABA9B04956}"/>
              </a:ext>
            </a:extLst>
          </p:cNvPr>
          <p:cNvCxnSpPr>
            <a:cxnSpLocks/>
          </p:cNvCxnSpPr>
          <p:nvPr/>
        </p:nvCxnSpPr>
        <p:spPr>
          <a:xfrm>
            <a:off x="982976" y="1484784"/>
            <a:ext cx="78962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">
            <a:extLst>
              <a:ext uri="{FF2B5EF4-FFF2-40B4-BE49-F238E27FC236}">
                <a16:creationId xmlns:a16="http://schemas.microsoft.com/office/drawing/2014/main" id="{688CF7D4-C5FC-4977-96E2-D0580ACABEBF}"/>
              </a:ext>
            </a:extLst>
          </p:cNvPr>
          <p:cNvSpPr/>
          <p:nvPr/>
        </p:nvSpPr>
        <p:spPr>
          <a:xfrm>
            <a:off x="2723889" y="1268760"/>
            <a:ext cx="4463156" cy="36004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말씀하신 </a:t>
            </a:r>
            <a:r>
              <a:rPr lang="en-US" altLang="ko-KR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pc="-150" dirty="0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가지를 담았습니다</a:t>
            </a: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EED1A1D1-5C40-4108-A608-07280B39A43D}"/>
              </a:ext>
            </a:extLst>
          </p:cNvPr>
          <p:cNvSpPr/>
          <p:nvPr/>
        </p:nvSpPr>
        <p:spPr>
          <a:xfrm>
            <a:off x="1492885" y="2299039"/>
            <a:ext cx="1150006" cy="359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1600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 도움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BF5CD9C9-9A09-4EA7-A803-892A5E939DAB}"/>
              </a:ext>
            </a:extLst>
          </p:cNvPr>
          <p:cNvSpPr/>
          <p:nvPr/>
        </p:nvSpPr>
        <p:spPr>
          <a:xfrm>
            <a:off x="7205208" y="2299039"/>
            <a:ext cx="1150006" cy="359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1600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참여</a:t>
            </a:r>
            <a:endParaRPr lang="en-US" altLang="ko-KR" sz="1600" kern="0" spc="-15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C199C8D0-0FB6-4C50-AA10-437AD2A8F682}"/>
              </a:ext>
            </a:extLst>
          </p:cNvPr>
          <p:cNvSpPr/>
          <p:nvPr/>
        </p:nvSpPr>
        <p:spPr>
          <a:xfrm>
            <a:off x="4392214" y="2299039"/>
            <a:ext cx="1150006" cy="359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0">
              <a:defRPr/>
            </a:pPr>
            <a:r>
              <a:rPr lang="en-US" altLang="ko-KR" sz="1600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1600" kern="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지속성</a:t>
            </a:r>
            <a:endParaRPr lang="en-US" altLang="ko-KR" sz="1600" kern="0" spc="-150" dirty="0">
              <a:solidFill>
                <a:schemeClr val="tx1">
                  <a:lumMod val="85000"/>
                  <a:lumOff val="1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2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3" grpId="0" animBg="1"/>
      <p:bldP spid="153" grpId="0"/>
      <p:bldP spid="154" grpId="0"/>
      <p:bldP spid="156" grpId="0"/>
      <p:bldP spid="162" grpId="0"/>
      <p:bldP spid="163" grpId="0"/>
      <p:bldP spid="164" grpId="0"/>
      <p:bldP spid="32" grpId="0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8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13317</TotalTime>
  <Words>651</Words>
  <Application>Microsoft Office PowerPoint</Application>
  <PresentationFormat>A4 용지(210x297mm)</PresentationFormat>
  <Paragraphs>212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19</vt:i4>
      </vt:variant>
    </vt:vector>
  </HeadingPairs>
  <TitlesOfParts>
    <vt:vector size="36" baseType="lpstr">
      <vt:lpstr>Noto Sans CJK KR Medium</vt:lpstr>
      <vt:lpstr>굴림</vt:lpstr>
      <vt:lpstr>나눔명조</vt:lpstr>
      <vt:lpstr>나눔바른고딕</vt:lpstr>
      <vt:lpstr>나눔스퀘어_ac</vt:lpstr>
      <vt:lpstr>나눔스퀘어_ac Bold</vt:lpstr>
      <vt:lpstr>나눔스퀘어_ac ExtraBold</vt:lpstr>
      <vt:lpstr>맑은 고딕</vt:lpstr>
      <vt:lpstr>Arial</vt:lpstr>
      <vt:lpstr>Calibri</vt:lpstr>
      <vt:lpstr>Calibri Light</vt:lpstr>
      <vt:lpstr>Office 테마</vt:lpstr>
      <vt:lpstr>2_기본 디자인</vt:lpstr>
      <vt:lpstr>5_Office 테마</vt:lpstr>
      <vt:lpstr>6_Office 테마</vt:lpstr>
      <vt:lpstr>7_Office 테마</vt:lpstr>
      <vt:lpstr>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R2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김성지</cp:lastModifiedBy>
  <cp:revision>568</cp:revision>
  <cp:lastPrinted>2019-08-03T11:10:12Z</cp:lastPrinted>
  <dcterms:created xsi:type="dcterms:W3CDTF">2016-09-21T05:14:49Z</dcterms:created>
  <dcterms:modified xsi:type="dcterms:W3CDTF">2019-10-07T05:21:44Z</dcterms:modified>
</cp:coreProperties>
</file>