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  <p:sldMasterId id="2147483685" r:id="rId3"/>
    <p:sldMasterId id="2147483709" r:id="rId4"/>
    <p:sldMasterId id="2147483816" r:id="rId5"/>
  </p:sldMasterIdLst>
  <p:notesMasterIdLst>
    <p:notesMasterId r:id="rId12"/>
  </p:notesMasterIdLst>
  <p:handoutMasterIdLst>
    <p:handoutMasterId r:id="rId13"/>
  </p:handoutMasterIdLst>
  <p:sldIdLst>
    <p:sldId id="4850" r:id="rId6"/>
    <p:sldId id="4183" r:id="rId7"/>
    <p:sldId id="4776" r:id="rId8"/>
    <p:sldId id="4182" r:id="rId9"/>
    <p:sldId id="4136" r:id="rId10"/>
    <p:sldId id="3845" r:id="rId11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925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신영" initials="박" lastIdx="1" clrIdx="0">
    <p:extLst>
      <p:ext uri="{19B8F6BF-5375-455C-9EA6-DF929625EA0E}">
        <p15:presenceInfo xmlns:p15="http://schemas.microsoft.com/office/powerpoint/2012/main" userId="박신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33"/>
    <a:srgbClr val="000000"/>
    <a:srgbClr val="423630"/>
    <a:srgbClr val="99CC00"/>
    <a:srgbClr val="FF6600"/>
    <a:srgbClr val="DCD8D2"/>
    <a:srgbClr val="00D059"/>
    <a:srgbClr val="00B050"/>
    <a:srgbClr val="02A64C"/>
    <a:srgbClr val="03C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85810" autoAdjust="0"/>
  </p:normalViewPr>
  <p:slideViewPr>
    <p:cSldViewPr>
      <p:cViewPr varScale="1">
        <p:scale>
          <a:sx n="111" d="100"/>
          <a:sy n="111" d="100"/>
        </p:scale>
        <p:origin x="1152" y="90"/>
      </p:cViewPr>
      <p:guideLst>
        <p:guide pos="5925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>
              <a:defRPr sz="1200"/>
            </a:lvl1pPr>
          </a:lstStyle>
          <a:p>
            <a:fld id="{449EEE1C-91B1-4C9B-9552-08F7C476D10A}" type="datetimeFigureOut"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2019-10-07</a:t>
            </a:fld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>
              <a:defRPr sz="1200"/>
            </a:lvl1pPr>
          </a:lstStyle>
          <a:p>
            <a:fld id="{0ECDF818-42D7-4066-8879-CC661C288E58}" type="slidenum"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‹#›</a:t>
            </a:fld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275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453F8B-0CCE-40D5-9907-264081FB7662}" type="datetimeFigureOut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08" tIns="45304" rIns="90608" bIns="4530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08" tIns="45304" rIns="90608" bIns="45304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AA59E0A7-358E-4044-82A1-E9CFBE1041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74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kern="0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바쁘고 짜증나고 </a:t>
            </a:r>
            <a:r>
              <a:rPr kumimoji="1" lang="ko-KR" altLang="en-US" sz="1200" kern="0" spc="-1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읽을게</a:t>
            </a:r>
            <a:r>
              <a:rPr kumimoji="1" lang="ko-KR" altLang="en-US" sz="1200" kern="0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너무 많은 상사에게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9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6913" y="739775"/>
            <a:ext cx="53419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6079"/>
            <a:fld id="{AA59E0A7-358E-4044-82A1-E9CFBE104163}" type="slidenum">
              <a:rPr lang="ko-KR" altLang="en-US">
                <a:solidFill>
                  <a:prstClr val="black"/>
                </a:solidFill>
              </a:rPr>
              <a:pPr defTabSz="906079"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6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552950" y="889000"/>
            <a:ext cx="3467100" cy="2400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7121525" y="6754813"/>
            <a:ext cx="5448300" cy="3571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7787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84EA69-630A-4138-8AAF-AAD710BDC9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7787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70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햐</a:t>
            </a:r>
            <a:r>
              <a:rPr lang="en-US" altLang="ko-KR" dirty="0"/>
              <a:t>… </a:t>
            </a:r>
            <a:r>
              <a:rPr lang="ko-KR" altLang="en-US" dirty="0" err="1"/>
              <a:t>완젼</a:t>
            </a:r>
            <a:r>
              <a:rPr lang="ko-KR" altLang="en-US" dirty="0"/>
              <a:t> 내 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E0A7-358E-4044-82A1-E9CFBE10416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알긴아는구만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E0A7-358E-4044-82A1-E9CFBE10416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0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6D4-6F1F-420B-B615-C2E37152351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DB1E-18CD-4332-81E4-D35A9E5689B5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8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CBF2-253F-4776-BFE2-4CA6C755ABE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9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19C-F32D-47DD-86CB-6CFA6306F9C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7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BE5-38C0-4668-84EF-F4232306C9BB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492872"/>
            <a:ext cx="2278062" cy="365127"/>
          </a:xfrm>
        </p:spPr>
        <p:txBody>
          <a:bodyPr lIns="0" tIns="0" rIns="0" bIns="0" anchor="t"/>
          <a:lstStyle>
            <a:lvl1pPr algn="r">
              <a:defRPr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A3AC65AD-54B1-411F-99C9-CB04E9C68F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58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E6D8-A0A1-435E-9FB9-61799AA377C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9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FDF6-2D26-4B24-9C6A-154B71A25BD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5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768-54E3-4477-B881-95887B56DBE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41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706F-0319-492C-90FE-5884ECD19C1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12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38D-F06B-413D-AA01-31AC485AC15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26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A68B-B951-440D-83A9-CCE3FA66B965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5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A9DF-AA4E-4425-B34A-1223B491200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25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BDD6-B706-486D-B6FA-16B0033F5631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80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C5E3-B86E-429B-8531-9435DC21D7C3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0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1965-AF55-49FC-9D40-1F0B888CDDBB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65AD-54B1-411F-99C9-CB04E9C6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86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EA225-ADAA-4113-8F1D-F664B8C8680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9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465A-D89E-4918-AA1B-C968867D27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08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81CD5-B2D7-4F20-AE0C-2BDFFCF48F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53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9389F-9F9D-464C-A3E3-8EEFB992C36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80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D6FCA-E9EA-40F1-8449-DB42514B91D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5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DB72-DAB9-4BC5-9DB9-4610B99C6DA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6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B243-FB7B-4B4F-ACBB-5BE52AEBE9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3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297-8739-49B6-9228-D1ECDC79865E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820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7EEA-DA10-40CF-B348-D0B04E5FC2A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52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F55C1-B5F5-4B22-A205-28181010238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39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1B73F-A5F7-435E-BD1C-E336659EA4B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2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2F871-F83C-4A33-AB86-FA2EC3C166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33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3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24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99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90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316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618-A06E-4DE7-A5F3-0C90D0E1930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294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520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52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976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222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7C2-D7FA-467A-BBC6-7189B1643D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279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485D-AAE3-40CB-8C2B-A8D5BEB9FA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717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630-132C-4D08-A99F-BF2121E93D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91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FD38-C292-4DC4-AC89-34A8D0578C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42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D0E-D25B-4D06-86EC-2847D3B7FD5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1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7F86-DECE-4E44-99EF-D061AAC43B3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90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6D47-A7A7-4D19-8BA3-9A47422E427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913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F60-C04C-4E9E-B0E8-C7E59E4CBD8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742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4197-3770-4EDE-AB7B-F734436975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27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E2B1-9330-46F5-8BBD-7E1548349A9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819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B4B5-AB88-4002-959D-B24F4791E69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391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A572-6C38-435E-B4D5-958B814421C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0DAC-FEE6-4D3F-BA9F-88EE84D36F2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5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7EAB-5FEE-4060-8528-1704D74218E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4F4E-DD46-46F7-999B-05DA963579D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B535-4659-40B6-995D-78B9DF1AA9E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AC956FD-86A7-4B94-BADA-29B29CC9A833}" type="datetime1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0C025916-640F-4A08-ABC0-AB3E71DFC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9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fld id="{CE850DAD-AC56-4010-B898-99785513EAB1}" type="datetime1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fld id="{A3AC65AD-54B1-411F-99C9-CB04E9C68F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EF4279-1736-4BA5-BBD8-8F169E082307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3C27E146-6E37-4379-B2AC-0D8F2F6D1343}" type="datetimeFigureOut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49907DD-D850-4CA8-84B6-3D4F59FFCF6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21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096546DE-0511-40F1-8B03-59235787E89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7B893949-E5C7-471D-9AA9-279E5C8287F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8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naver.com/software/summary.nhn?softwareId=GWS_0017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0E01DF-F919-4CDD-A117-8E99F429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936" y="2060848"/>
            <a:ext cx="1643399" cy="5847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예시 </a:t>
            </a:r>
            <a:r>
              <a:rPr kumimoji="1" lang="en-US" altLang="ko-KR" sz="32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PPT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296F09-4B78-4C27-B477-4BC788DFF15B}"/>
              </a:ext>
            </a:extLst>
          </p:cNvPr>
          <p:cNvSpPr/>
          <p:nvPr/>
        </p:nvSpPr>
        <p:spPr>
          <a:xfrm>
            <a:off x="7031412" y="6550262"/>
            <a:ext cx="287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Planning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school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a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right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reserved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13BF-E83D-48A8-A175-828CCD4405CD}"/>
              </a:ext>
            </a:extLst>
          </p:cNvPr>
          <p:cNvSpPr/>
          <p:nvPr/>
        </p:nvSpPr>
        <p:spPr>
          <a:xfrm>
            <a:off x="6858736" y="6524237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0DA22A-5B7B-4109-8C38-215CE55D8C61}"/>
              </a:ext>
            </a:extLst>
          </p:cNvPr>
          <p:cNvSpPr/>
          <p:nvPr/>
        </p:nvSpPr>
        <p:spPr>
          <a:xfrm>
            <a:off x="6897340" y="6597476"/>
            <a:ext cx="190146" cy="19014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CF281-8FA4-45DE-A45A-A7C4F4142955}"/>
              </a:ext>
            </a:extLst>
          </p:cNvPr>
          <p:cNvSpPr/>
          <p:nvPr/>
        </p:nvSpPr>
        <p:spPr>
          <a:xfrm>
            <a:off x="0" y="0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기획하다</a:t>
            </a:r>
            <a:r>
              <a:rPr kumimoji="1" lang="ko-KR" altLang="en-US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1" lang="en-US" altLang="ko-KR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1-4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9DD0F2-8095-4288-B14D-5B32AAF21B79}"/>
              </a:ext>
            </a:extLst>
          </p:cNvPr>
          <p:cNvSpPr/>
          <p:nvPr/>
        </p:nvSpPr>
        <p:spPr>
          <a:xfrm>
            <a:off x="283868" y="2736503"/>
            <a:ext cx="9338264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Font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.: </a:t>
            </a:r>
            <a:r>
              <a:rPr kumimoji="1" lang="ko-KR" altLang="en-US" sz="2800" kern="0" spc="-1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무료 폰트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다운로드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400" dirty="0">
                <a:hlinkClick r:id="rId3"/>
              </a:rPr>
              <a:t>https://software.naver.com/software/summary.nhn?softwareId=GWS_001726#</a:t>
            </a:r>
            <a:endParaRPr kumimoji="1" lang="en-US" altLang="ko-KR" sz="1400" kern="0" spc="-1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Size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A4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용지 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슬라이드크기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7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495653" y="764539"/>
            <a:ext cx="6998216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매일 반복되는 </a:t>
            </a:r>
            <a:r>
              <a:rPr kumimoji="0" lang="en-US" altLang="ko-KR" sz="2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</a:t>
            </a:r>
            <a:r>
              <a:rPr kumimoji="0" lang="ko-KR" altLang="en-US" sz="2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가지 어려움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560" y="200254"/>
            <a:ext cx="6399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문제분석</a:t>
            </a:r>
            <a:endParaRPr kumimoji="0" lang="ko-KR" altLang="en-US" sz="15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9924" y="5733257"/>
            <a:ext cx="7419747" cy="605681"/>
            <a:chOff x="888923" y="5733256"/>
            <a:chExt cx="7419747" cy="605681"/>
          </a:xfrm>
        </p:grpSpPr>
        <p:sp>
          <p:nvSpPr>
            <p:cNvPr id="58" name="TextBox 57"/>
            <p:cNvSpPr txBox="1"/>
            <p:nvPr/>
          </p:nvSpPr>
          <p:spPr>
            <a:xfrm>
              <a:off x="1112266" y="5877272"/>
              <a:ext cx="7006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우리가 컨트롤 할 수 없는 </a:t>
              </a:r>
              <a:r>
                <a:rPr kumimoji="0" lang="en-US" altLang="ko-KR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[</a:t>
              </a: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상황</a:t>
              </a:r>
              <a:r>
                <a:rPr kumimoji="0" lang="en-US" altLang="ko-KR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], </a:t>
              </a: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그렇다면 </a:t>
              </a:r>
              <a:r>
                <a:rPr kumimoji="0" lang="en-US" altLang="ko-KR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[</a:t>
              </a: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마음</a:t>
              </a:r>
              <a:r>
                <a:rPr kumimoji="0" lang="en-US" altLang="ko-KR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]</a:t>
              </a: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은</a:t>
              </a:r>
              <a:r>
                <a:rPr kumimoji="0" lang="en-US" altLang="ko-KR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?</a:t>
              </a:r>
              <a:endPara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888923" y="5733256"/>
              <a:ext cx="74197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5916-640F-4A08-ABC0-AB3E71DFC92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6049C-71AB-4598-8ADA-2049483985BC}"/>
              </a:ext>
            </a:extLst>
          </p:cNvPr>
          <p:cNvSpPr txBox="1"/>
          <p:nvPr/>
        </p:nvSpPr>
        <p:spPr>
          <a:xfrm>
            <a:off x="6676591" y="3481608"/>
            <a:ext cx="115929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500" spc="-150"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집에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가고싶다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지친다</a:t>
            </a:r>
            <a:endParaRPr lang="en-US" altLang="ko-KR" sz="16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오늘도 회의적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FCD42-DF8C-442E-97B6-214A56D807A1}"/>
              </a:ext>
            </a:extLst>
          </p:cNvPr>
          <p:cNvSpPr txBox="1"/>
          <p:nvPr/>
        </p:nvSpPr>
        <p:spPr>
          <a:xfrm>
            <a:off x="2250205" y="3481608"/>
            <a:ext cx="134524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왜 맨날 바쁘지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 산더미</a:t>
            </a:r>
            <a:endParaRPr lang="en-US" altLang="ko-KR" sz="16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아 시끄러워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9CF53-7A62-45FE-8D48-90CB2AA46589}"/>
              </a:ext>
            </a:extLst>
          </p:cNvPr>
          <p:cNvCxnSpPr/>
          <p:nvPr/>
        </p:nvCxnSpPr>
        <p:spPr>
          <a:xfrm>
            <a:off x="5599025" y="4437112"/>
            <a:ext cx="3314415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886A27A-117A-4D12-99D6-C562DD7DA4AF}"/>
              </a:ext>
            </a:extLst>
          </p:cNvPr>
          <p:cNvCxnSpPr/>
          <p:nvPr/>
        </p:nvCxnSpPr>
        <p:spPr>
          <a:xfrm>
            <a:off x="5599024" y="1842952"/>
            <a:ext cx="3314415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F494C49-2B99-49D6-9897-CB2E43BDE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30" y="2565610"/>
            <a:ext cx="758252" cy="7582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38E1AE9-7335-465B-9AEF-8BC2FA7A93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3" y="2511731"/>
            <a:ext cx="906118" cy="906118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D123187-469B-40AA-ABA9-28191C4114A5}"/>
              </a:ext>
            </a:extLst>
          </p:cNvPr>
          <p:cNvCxnSpPr/>
          <p:nvPr/>
        </p:nvCxnSpPr>
        <p:spPr>
          <a:xfrm>
            <a:off x="1124549" y="4442830"/>
            <a:ext cx="3314415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6DAA64-1195-43A5-803D-50B961EE6FE5}"/>
              </a:ext>
            </a:extLst>
          </p:cNvPr>
          <p:cNvCxnSpPr/>
          <p:nvPr/>
        </p:nvCxnSpPr>
        <p:spPr>
          <a:xfrm>
            <a:off x="1124548" y="1848670"/>
            <a:ext cx="3314415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Rectangle 1">
            <a:extLst>
              <a:ext uri="{FF2B5EF4-FFF2-40B4-BE49-F238E27FC236}">
                <a16:creationId xmlns:a16="http://schemas.microsoft.com/office/drawing/2014/main" id="{3C9EA76D-569D-44EC-BB88-4E7EAC134354}"/>
              </a:ext>
            </a:extLst>
          </p:cNvPr>
          <p:cNvSpPr/>
          <p:nvPr/>
        </p:nvSpPr>
        <p:spPr>
          <a:xfrm>
            <a:off x="2206753" y="1646160"/>
            <a:ext cx="1150006" cy="440299"/>
          </a:xfrm>
          <a:prstGeom prst="rect">
            <a:avLst/>
          </a:prstGeom>
          <a:solidFill>
            <a:srgbClr val="42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1. </a:t>
            </a:r>
            <a:r>
              <a:rPr kumimoji="0" lang="ko-KR" altLang="en-US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상황</a:t>
            </a:r>
            <a:endParaRPr kumimoji="0" lang="en-US" altLang="ko-KR" sz="1600" b="0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7B44145F-3387-4A0B-ACC2-9024B26A1A31}"/>
              </a:ext>
            </a:extLst>
          </p:cNvPr>
          <p:cNvSpPr/>
          <p:nvPr/>
        </p:nvSpPr>
        <p:spPr>
          <a:xfrm>
            <a:off x="6681229" y="1664426"/>
            <a:ext cx="1150006" cy="440299"/>
          </a:xfrm>
          <a:prstGeom prst="rect">
            <a:avLst/>
          </a:prstGeom>
          <a:solidFill>
            <a:srgbClr val="42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2. </a:t>
            </a:r>
            <a:r>
              <a:rPr kumimoji="0" lang="ko-KR" altLang="en-US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마음</a:t>
            </a:r>
            <a:endParaRPr kumimoji="0" lang="en-US" altLang="ko-KR" sz="1600" b="0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66" name="1/2 액자 65">
            <a:extLst>
              <a:ext uri="{FF2B5EF4-FFF2-40B4-BE49-F238E27FC236}">
                <a16:creationId xmlns:a16="http://schemas.microsoft.com/office/drawing/2014/main" id="{866C2283-6ED2-424B-B5AD-29188DC560D8}"/>
              </a:ext>
            </a:extLst>
          </p:cNvPr>
          <p:cNvSpPr/>
          <p:nvPr/>
        </p:nvSpPr>
        <p:spPr>
          <a:xfrm rot="13500000">
            <a:off x="2738437" y="4481326"/>
            <a:ext cx="185859" cy="185859"/>
          </a:xfrm>
          <a:prstGeom prst="halfFrame">
            <a:avLst>
              <a:gd name="adj1" fmla="val 20359"/>
              <a:gd name="adj2" fmla="val 203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09EAF5-19AB-44E1-9D08-DC4A8ED8D314}"/>
              </a:ext>
            </a:extLst>
          </p:cNvPr>
          <p:cNvSpPr txBox="1"/>
          <p:nvPr/>
        </p:nvSpPr>
        <p:spPr>
          <a:xfrm>
            <a:off x="1519952" y="4793675"/>
            <a:ext cx="262283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직장인 설문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상황에 지친다 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85%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68" name="1/2 액자 67">
            <a:extLst>
              <a:ext uri="{FF2B5EF4-FFF2-40B4-BE49-F238E27FC236}">
                <a16:creationId xmlns:a16="http://schemas.microsoft.com/office/drawing/2014/main" id="{6CF76BA7-1AAF-4337-9395-E8508F23A116}"/>
              </a:ext>
            </a:extLst>
          </p:cNvPr>
          <p:cNvSpPr/>
          <p:nvPr/>
        </p:nvSpPr>
        <p:spPr>
          <a:xfrm rot="13500000">
            <a:off x="7038031" y="4487137"/>
            <a:ext cx="185859" cy="185859"/>
          </a:xfrm>
          <a:prstGeom prst="halfFrame">
            <a:avLst>
              <a:gd name="adj1" fmla="val 20359"/>
              <a:gd name="adj2" fmla="val 203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1E4B2D-873A-40F9-BC89-1BDA7A4C1433}"/>
              </a:ext>
            </a:extLst>
          </p:cNvPr>
          <p:cNvSpPr txBox="1"/>
          <p:nvPr/>
        </p:nvSpPr>
        <p:spPr>
          <a:xfrm>
            <a:off x="5650858" y="4793675"/>
            <a:ext cx="3062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직장인 설문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마음은 이미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지쳐있다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77%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339843-9462-4B22-BC13-E76E45296157}"/>
              </a:ext>
            </a:extLst>
          </p:cNvPr>
          <p:cNvSpPr txBox="1"/>
          <p:nvPr/>
        </p:nvSpPr>
        <p:spPr>
          <a:xfrm>
            <a:off x="7987514" y="6384530"/>
            <a:ext cx="7489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설문 출처</a:t>
            </a:r>
          </a:p>
        </p:txBody>
      </p:sp>
    </p:spTree>
    <p:extLst>
      <p:ext uri="{BB962C8B-B14F-4D97-AF65-F5344CB8AC3E}">
        <p14:creationId xmlns:p14="http://schemas.microsoft.com/office/powerpoint/2010/main" val="11608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70853" y="1332281"/>
            <a:ext cx="8519642" cy="57777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98425" rIns="0" bIns="108000" rtlCol="0">
            <a:spAutoFit/>
          </a:bodyPr>
          <a:lstStyle/>
          <a:p>
            <a:pPr marL="3244215" marR="0" lvl="0" indent="0" algn="l" defTabSz="914400" rtl="0" eaLnBrk="1" fontAlgn="auto" latinLnBrk="1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3700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oto Sans CJK JP Regular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AB66F625-C2C7-4052-920C-1D7B4BC61968}"/>
              </a:ext>
            </a:extLst>
          </p:cNvPr>
          <p:cNvSpPr txBox="1"/>
          <p:nvPr/>
        </p:nvSpPr>
        <p:spPr>
          <a:xfrm>
            <a:off x="-381000" y="2755041"/>
            <a:ext cx="6252969" cy="422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" marR="828040" lvl="0" indent="-26988" algn="ctr" defTabSz="914400" rtl="0" eaLnBrk="1" fontAlgn="auto" latinLnBrk="1" hangingPunct="1">
              <a:lnSpc>
                <a:spcPct val="1167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죽을 것 같아요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oto Sans CJK JP Regular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F7D487-97B1-4427-92CF-9E0BEE54F547}"/>
              </a:ext>
            </a:extLst>
          </p:cNvPr>
          <p:cNvGrpSpPr/>
          <p:nvPr/>
        </p:nvGrpSpPr>
        <p:grpSpPr>
          <a:xfrm>
            <a:off x="742211" y="2474377"/>
            <a:ext cx="4006547" cy="2736053"/>
            <a:chOff x="1991236" y="2440131"/>
            <a:chExt cx="2345023" cy="3604479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AFBE30B-9582-446A-88F2-70A6631329CE}"/>
                </a:ext>
              </a:extLst>
            </p:cNvPr>
            <p:cNvCxnSpPr/>
            <p:nvPr/>
          </p:nvCxnSpPr>
          <p:spPr>
            <a:xfrm>
              <a:off x="1991236" y="6044610"/>
              <a:ext cx="2345023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7650858-3212-46C0-9F0E-3527CE355109}"/>
                </a:ext>
              </a:extLst>
            </p:cNvPr>
            <p:cNvCxnSpPr/>
            <p:nvPr/>
          </p:nvCxnSpPr>
          <p:spPr>
            <a:xfrm>
              <a:off x="1991236" y="2440131"/>
              <a:ext cx="2345023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D695B-7365-4257-AEC8-D4FC0470302B}"/>
              </a:ext>
            </a:extLst>
          </p:cNvPr>
          <p:cNvSpPr/>
          <p:nvPr/>
        </p:nvSpPr>
        <p:spPr>
          <a:xfrm>
            <a:off x="2075274" y="2210464"/>
            <a:ext cx="1340421" cy="429861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4823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67" b="0" i="0" u="none" strike="noStrike" kern="1200" cap="none" spc="-15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생존 위협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47ED-C557-4443-9FF2-FA77ECAE9C6A}"/>
              </a:ext>
            </a:extLst>
          </p:cNvPr>
          <p:cNvSpPr/>
          <p:nvPr/>
        </p:nvSpPr>
        <p:spPr>
          <a:xfrm>
            <a:off x="631825" y="549274"/>
            <a:ext cx="5813373" cy="56632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사업 배경 </a:t>
            </a:r>
            <a:r>
              <a:rPr kumimoji="0" lang="ko-KR" altLang="en-US" sz="2400" b="0" i="0" u="none" strike="noStrike" kern="1200" cap="none" spc="-30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ㅣ</a:t>
            </a:r>
            <a:r>
              <a:rPr kumimoji="0" lang="ko-KR" altLang="en-US" sz="2400" b="0" i="0" u="none" strike="noStrike" kern="1200" cap="none" spc="-30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650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지금 전 세계에</a:t>
            </a:r>
            <a:endParaRPr kumimoji="0" lang="en-US" altLang="ko-KR" sz="2400" b="0" i="0" u="none" strike="noStrike" kern="120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CAC6B2-4308-4CC3-95F7-BCB2B8A5845B}"/>
              </a:ext>
            </a:extLst>
          </p:cNvPr>
          <p:cNvSpPr/>
          <p:nvPr/>
        </p:nvSpPr>
        <p:spPr>
          <a:xfrm>
            <a:off x="3038947" y="1407561"/>
            <a:ext cx="3733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787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부서지기 직전 아이들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8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억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5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천명</a:t>
            </a: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AB66F625-C2C7-4052-920C-1D7B4BC61968}"/>
              </a:ext>
            </a:extLst>
          </p:cNvPr>
          <p:cNvSpPr txBox="1"/>
          <p:nvPr/>
        </p:nvSpPr>
        <p:spPr>
          <a:xfrm>
            <a:off x="4034031" y="2755041"/>
            <a:ext cx="6252969" cy="422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" marR="828040" lvl="0" indent="-26988" algn="ctr" defTabSz="914400" rtl="0" eaLnBrk="1" fontAlgn="auto" latinLnBrk="1" hangingPunct="1">
              <a:lnSpc>
                <a:spcPct val="1167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JP Regular"/>
              </a:rPr>
              <a:t>죽고 싶어요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oto Sans CJK JP Regular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4F7D487-97B1-4427-92CF-9E0BEE54F547}"/>
              </a:ext>
            </a:extLst>
          </p:cNvPr>
          <p:cNvGrpSpPr/>
          <p:nvPr/>
        </p:nvGrpSpPr>
        <p:grpSpPr>
          <a:xfrm>
            <a:off x="5157242" y="2473714"/>
            <a:ext cx="4006547" cy="2736614"/>
            <a:chOff x="1991236" y="2440131"/>
            <a:chExt cx="2345023" cy="3605217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AFBE30B-9582-446A-88F2-70A6631329CE}"/>
                </a:ext>
              </a:extLst>
            </p:cNvPr>
            <p:cNvCxnSpPr/>
            <p:nvPr/>
          </p:nvCxnSpPr>
          <p:spPr>
            <a:xfrm>
              <a:off x="1991236" y="6045348"/>
              <a:ext cx="2345023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7650858-3212-46C0-9F0E-3527CE355109}"/>
                </a:ext>
              </a:extLst>
            </p:cNvPr>
            <p:cNvCxnSpPr/>
            <p:nvPr/>
          </p:nvCxnSpPr>
          <p:spPr>
            <a:xfrm>
              <a:off x="1991236" y="2440131"/>
              <a:ext cx="2345023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6D695B-7365-4257-AEC8-D4FC0470302B}"/>
              </a:ext>
            </a:extLst>
          </p:cNvPr>
          <p:cNvSpPr/>
          <p:nvPr/>
        </p:nvSpPr>
        <p:spPr>
          <a:xfrm>
            <a:off x="6490305" y="2209800"/>
            <a:ext cx="1340421" cy="429861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4823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67" b="0" i="0" u="none" strike="noStrike" kern="1200" cap="none" spc="-15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일상 위협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F667977-9AC6-442A-A380-DE3F22B55F12}"/>
              </a:ext>
            </a:extLst>
          </p:cNvPr>
          <p:cNvGrpSpPr/>
          <p:nvPr/>
        </p:nvGrpSpPr>
        <p:grpSpPr>
          <a:xfrm>
            <a:off x="1101724" y="5410200"/>
            <a:ext cx="7232415" cy="646980"/>
            <a:chOff x="3086099" y="5918200"/>
            <a:chExt cx="7232415" cy="646980"/>
          </a:xfrm>
        </p:grpSpPr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8A8ED5C2-B862-48AD-BE22-C4C266C03E1F}"/>
                </a:ext>
              </a:extLst>
            </p:cNvPr>
            <p:cNvSpPr/>
            <p:nvPr/>
          </p:nvSpPr>
          <p:spPr>
            <a:xfrm>
              <a:off x="3086099" y="5918200"/>
              <a:ext cx="661166" cy="646980"/>
            </a:xfrm>
            <a:prstGeom prst="rightArrow">
              <a:avLst>
                <a:gd name="adj1" fmla="val 50000"/>
                <a:gd name="adj2" fmla="val 667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4823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67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B81500D-C57F-4EE8-BB89-30FB649BA28A}"/>
                </a:ext>
              </a:extLst>
            </p:cNvPr>
            <p:cNvSpPr/>
            <p:nvPr/>
          </p:nvSpPr>
          <p:spPr>
            <a:xfrm>
              <a:off x="3907785" y="5994400"/>
              <a:ext cx="64107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7787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처절하게 무너지고</a:t>
              </a:r>
              <a:r>
                <a:rPr kumimoji="0" lang="en-US" altLang="ko-KR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 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파괴되고 있는 환경 속 아이들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85C9F2-A18B-4AC4-893E-5709A86D83AB}"/>
              </a:ext>
            </a:extLst>
          </p:cNvPr>
          <p:cNvSpPr/>
          <p:nvPr/>
        </p:nvSpPr>
        <p:spPr>
          <a:xfrm>
            <a:off x="1235143" y="4630346"/>
            <a:ext cx="3020682" cy="56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787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자연재해 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피해 아동 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억 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7500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만명</a:t>
            </a:r>
            <a:endParaRPr kumimoji="0" lang="en-US" altLang="ko-KR" sz="15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l" defTabSz="7787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전쟁분쟁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피해 아동        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2800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만명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70F59B94-7F18-4049-B1FE-CB1C94EB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97" y="3469919"/>
            <a:ext cx="780236" cy="78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18E2CBF2-E8D0-433E-B9C8-1C60AB04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22" y="3533164"/>
            <a:ext cx="684925" cy="68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50D5CEC1-D991-4585-A355-CA9D73C828BA}"/>
              </a:ext>
            </a:extLst>
          </p:cNvPr>
          <p:cNvSpPr/>
          <p:nvPr/>
        </p:nvSpPr>
        <p:spPr>
          <a:xfrm>
            <a:off x="4923533" y="4628279"/>
            <a:ext cx="4473964" cy="56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787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빈곤아동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질병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 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학대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 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성폭력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 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조혼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 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방임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)</a:t>
            </a:r>
          </a:p>
          <a:p>
            <a:pPr marL="0" marR="0" lvl="0" indent="0" algn="ctr" defTabSz="7787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6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억</a:t>
            </a:r>
            <a:r>
              <a:rPr kumimoji="0" lang="en-US" altLang="ko-KR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4900</a:t>
            </a:r>
            <a:r>
              <a:rPr kumimoji="0" lang="ko-KR" altLang="en-US" sz="15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만명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2C70AF-9171-40D5-89BB-98E7F9F4DC64}"/>
              </a:ext>
            </a:extLst>
          </p:cNvPr>
          <p:cNvSpPr/>
          <p:nvPr/>
        </p:nvSpPr>
        <p:spPr>
          <a:xfrm>
            <a:off x="7123835" y="6576363"/>
            <a:ext cx="3535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787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출처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2017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세계 아동기보고서</a:t>
            </a:r>
          </a:p>
        </p:txBody>
      </p:sp>
    </p:spTree>
    <p:extLst>
      <p:ext uri="{BB962C8B-B14F-4D97-AF65-F5344CB8AC3E}">
        <p14:creationId xmlns:p14="http://schemas.microsoft.com/office/powerpoint/2010/main" val="33092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8F484D-234F-420E-9F5F-EE0EE80C5A37}"/>
              </a:ext>
            </a:extLst>
          </p:cNvPr>
          <p:cNvSpPr/>
          <p:nvPr/>
        </p:nvSpPr>
        <p:spPr>
          <a:xfrm>
            <a:off x="631825" y="657023"/>
            <a:ext cx="4321175" cy="432000"/>
          </a:xfrm>
          <a:prstGeom prst="rect">
            <a:avLst/>
          </a:prstGeom>
        </p:spPr>
        <p:txBody>
          <a:bodyPr wrap="none" lIns="0" tIns="0" rIns="0" bIns="36000" anchor="b">
            <a:no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배경</a:t>
            </a:r>
            <a:r>
              <a:rPr kumimoji="0" lang="en-US" altLang="ko-KR" sz="2400" b="0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</a:t>
            </a:r>
            <a:r>
              <a:rPr kumimoji="0" lang="ko-KR" altLang="en-US" sz="2400" b="0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지금 전 세계는</a:t>
            </a:r>
            <a:endParaRPr kumimoji="0" lang="en-US" altLang="ko-KR" sz="24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BF7B3C-6490-458A-A914-B93A33A49F0E}"/>
              </a:ext>
            </a:extLst>
          </p:cNvPr>
          <p:cNvCxnSpPr/>
          <p:nvPr/>
        </p:nvCxnSpPr>
        <p:spPr>
          <a:xfrm>
            <a:off x="631825" y="1089025"/>
            <a:ext cx="8642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16AC5A-2785-41B6-B7BC-FC6EAD588E30}"/>
              </a:ext>
            </a:extLst>
          </p:cNvPr>
          <p:cNvCxnSpPr>
            <a:cxnSpLocks/>
          </p:cNvCxnSpPr>
          <p:nvPr/>
        </p:nvCxnSpPr>
        <p:spPr>
          <a:xfrm flipV="1">
            <a:off x="631825" y="1089023"/>
            <a:ext cx="2484000" cy="2"/>
          </a:xfrm>
          <a:prstGeom prst="line">
            <a:avLst/>
          </a:prstGeom>
          <a:ln w="444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A1A2507-32DA-4A57-8379-97A2E219D55D}"/>
              </a:ext>
            </a:extLst>
          </p:cNvPr>
          <p:cNvSpPr/>
          <p:nvPr/>
        </p:nvSpPr>
        <p:spPr>
          <a:xfrm>
            <a:off x="631825" y="1412775"/>
            <a:ext cx="8642350" cy="432000"/>
          </a:xfrm>
          <a:prstGeom prst="roundRect">
            <a:avLst>
              <a:gd name="adj" fmla="val 50000"/>
            </a:avLst>
          </a:prstGeom>
          <a:noFill/>
          <a:ln w="31750">
            <a:noFill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인공지능 시장 </a:t>
            </a:r>
            <a:r>
              <a:rPr kumimoji="0" lang="en-US" altLang="ko-KR" sz="24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+ </a:t>
            </a:r>
            <a:r>
              <a:rPr kumimoji="0" lang="ko-KR" altLang="en-US" sz="24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산업 폭발 </a:t>
            </a:r>
            <a:r>
              <a:rPr kumimoji="0" lang="ko-KR" altLang="en-US" sz="2400" b="0" i="0" u="none" strike="noStrike" kern="1200" cap="none" spc="-50" normalizeH="0" baseline="0" noProof="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성장중</a:t>
            </a:r>
            <a:endParaRPr kumimoji="0" lang="en-US" altLang="ko-KR" sz="24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41CB742-A71C-449B-AACA-F9C9F6E0DE32}"/>
              </a:ext>
            </a:extLst>
          </p:cNvPr>
          <p:cNvSpPr/>
          <p:nvPr/>
        </p:nvSpPr>
        <p:spPr>
          <a:xfrm>
            <a:off x="631825" y="5661769"/>
            <a:ext cx="8642350" cy="5763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1750">
            <a:solidFill>
              <a:srgbClr val="002060"/>
            </a:solidFill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E7E6E6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세계 </a:t>
            </a:r>
            <a:r>
              <a:rPr kumimoji="0" lang="en-US" altLang="ko-KR" sz="1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E7E6E6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AI </a:t>
            </a:r>
            <a:r>
              <a:rPr kumimoji="0" lang="ko-KR" altLang="en-US" sz="1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E7E6E6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시장은 다양한 산업과 융합하며 </a:t>
            </a:r>
            <a:r>
              <a:rPr kumimoji="0" lang="ko-KR" altLang="en-US" sz="1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기존 산업 가치 급부상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08A8A84-EEE1-4CEE-BB2D-D91E522C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77" t="-20053" r="-22777" b="-20053"/>
          <a:stretch/>
        </p:blipFill>
        <p:spPr>
          <a:xfrm>
            <a:off x="8842175" y="603150"/>
            <a:ext cx="432000" cy="43200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CB69F0-8387-4166-AEAF-33B7FB0A5C2A}"/>
              </a:ext>
            </a:extLst>
          </p:cNvPr>
          <p:cNvSpPr/>
          <p:nvPr/>
        </p:nvSpPr>
        <p:spPr>
          <a:xfrm>
            <a:off x="631825" y="2349500"/>
            <a:ext cx="3960813" cy="30591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75DDAB-E136-4009-81F9-1894A5832199}"/>
              </a:ext>
            </a:extLst>
          </p:cNvPr>
          <p:cNvSpPr/>
          <p:nvPr/>
        </p:nvSpPr>
        <p:spPr>
          <a:xfrm>
            <a:off x="847826" y="2161444"/>
            <a:ext cx="3528810" cy="376110"/>
          </a:xfrm>
          <a:prstGeom prst="rect">
            <a:avLst/>
          </a:prstGeom>
          <a:solidFill>
            <a:schemeClr val="bg2"/>
          </a:solidFill>
          <a:ln w="31750">
            <a:noFill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인공지능 </a:t>
            </a:r>
            <a:r>
              <a:rPr kumimoji="0" lang="ko-KR" altLang="en-US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시장 성장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35F0CA-6676-4E86-AB19-F2879A484277}"/>
              </a:ext>
            </a:extLst>
          </p:cNvPr>
          <p:cNvSpPr/>
          <p:nvPr/>
        </p:nvSpPr>
        <p:spPr>
          <a:xfrm>
            <a:off x="5313364" y="2349499"/>
            <a:ext cx="3960813" cy="305911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’</a:t>
            </a:r>
            <a:r>
              <a:rPr kumimoji="0" lang="en-US" altLang="ko-KR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30</a:t>
            </a:r>
            <a:r>
              <a:rPr kumimoji="0" lang="ko-KR" altLang="en-US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년까지 세계 </a:t>
            </a:r>
            <a:r>
              <a:rPr kumimoji="0" lang="en-US" altLang="ko-KR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GDP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FF33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15</a:t>
            </a:r>
            <a:r>
              <a:rPr kumimoji="0" lang="ko-KR" altLang="en-US" sz="20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FF33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조 </a:t>
            </a: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FF33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7</a:t>
            </a:r>
            <a:r>
              <a:rPr kumimoji="0" lang="ko-KR" altLang="en-US" sz="20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FF33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천억 달러 추가 성장 예상</a:t>
            </a:r>
            <a:r>
              <a:rPr kumimoji="0" lang="ko-KR" altLang="en-US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(PwC.’18) </a:t>
            </a:r>
            <a:endParaRPr kumimoji="0" lang="en-US" altLang="ko-KR" sz="16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462D0E7-D813-4CC7-8499-986F58399B67}"/>
              </a:ext>
            </a:extLst>
          </p:cNvPr>
          <p:cNvGrpSpPr/>
          <p:nvPr/>
        </p:nvGrpSpPr>
        <p:grpSpPr>
          <a:xfrm>
            <a:off x="5825896" y="2803167"/>
            <a:ext cx="2935747" cy="1268347"/>
            <a:chOff x="5573420" y="2781219"/>
            <a:chExt cx="2935747" cy="12683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E75C344-27DB-4C1E-B3BA-11133BF77F43}"/>
                </a:ext>
              </a:extLst>
            </p:cNvPr>
            <p:cNvSpPr/>
            <p:nvPr/>
          </p:nvSpPr>
          <p:spPr>
            <a:xfrm>
              <a:off x="5573420" y="3230726"/>
              <a:ext cx="1188146" cy="36933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인공지능  </a:t>
              </a:r>
              <a:r>
                <a:rPr kumimoji="0" lang="en-US" altLang="ko-KR" sz="18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+ </a:t>
              </a:r>
              <a:endParaRPr kumimoji="0" lang="ko-KR" altLang="en-US" sz="1800" b="1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28C9956-0509-4585-8AA2-5573D73F7DFF}"/>
                </a:ext>
              </a:extLst>
            </p:cNvPr>
            <p:cNvSpPr/>
            <p:nvPr/>
          </p:nvSpPr>
          <p:spPr>
            <a:xfrm>
              <a:off x="6761567" y="2781219"/>
              <a:ext cx="532204" cy="1268347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통신</a:t>
              </a:r>
              <a:endParaRPr kumimoji="0" lang="en-US" altLang="ko-KR" sz="1200" b="1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제조</a:t>
              </a:r>
              <a:endParaRPr kumimoji="0" lang="en-US" altLang="ko-KR" sz="1200" b="1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경영</a:t>
              </a:r>
              <a:endParaRPr kumimoji="0" lang="en-US" altLang="ko-KR" sz="1200" b="1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금융</a:t>
              </a:r>
              <a:endParaRPr kumimoji="0" lang="en-US" altLang="ko-KR" sz="1200" b="1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물류</a:t>
              </a:r>
              <a:endParaRPr kumimoji="0" lang="en-US" altLang="ko-KR" sz="1200" b="1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여행</a:t>
              </a:r>
              <a:endParaRPr kumimoji="0" lang="ko-KR" altLang="en-US" sz="1200" b="1" i="0" u="none" strike="noStrike" kern="120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138F504-1564-438C-828A-1E0E5D00DA8D}"/>
                </a:ext>
              </a:extLst>
            </p:cNvPr>
            <p:cNvSpPr/>
            <p:nvPr/>
          </p:nvSpPr>
          <p:spPr>
            <a:xfrm>
              <a:off x="7293770" y="3230726"/>
              <a:ext cx="1215397" cy="36933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산업과 융합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8FA0A1-98C7-4327-8E90-261C861D55FF}"/>
              </a:ext>
            </a:extLst>
          </p:cNvPr>
          <p:cNvSpPr/>
          <p:nvPr/>
        </p:nvSpPr>
        <p:spPr>
          <a:xfrm>
            <a:off x="5529366" y="2161444"/>
            <a:ext cx="3528810" cy="376110"/>
          </a:xfrm>
          <a:prstGeom prst="rect">
            <a:avLst/>
          </a:prstGeom>
          <a:solidFill>
            <a:schemeClr val="bg2"/>
          </a:solidFill>
          <a:ln w="31750">
            <a:noFill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인공지능 </a:t>
            </a:r>
            <a:r>
              <a:rPr kumimoji="0" lang="ko-KR" altLang="en-US" sz="16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산업 융합</a:t>
            </a: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0C76D20E-7764-41E8-AFD3-61C41BE76CC8}"/>
              </a:ext>
            </a:extLst>
          </p:cNvPr>
          <p:cNvSpPr/>
          <p:nvPr/>
        </p:nvSpPr>
        <p:spPr>
          <a:xfrm>
            <a:off x="7033716" y="2882557"/>
            <a:ext cx="492858" cy="1084492"/>
          </a:xfrm>
          <a:prstGeom prst="bracketPair">
            <a:avLst/>
          </a:prstGeom>
          <a:ln w="19050">
            <a:solidFill>
              <a:srgbClr val="FF33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4CA66EB-DF5B-47B4-B187-972316E6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AC65AD-54B1-411F-99C9-CB04E9C68FB9}" type="slidenum">
              <a:rPr kumimoji="0" lang="ko-KR" altLang="en-US" sz="1200" b="0" i="0" u="none" strike="noStrike" kern="1200" cap="none" spc="0" normalizeH="0" baseline="0" noProof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002060">
                    <a:alpha val="0"/>
                  </a:srgbClr>
                </a:solidFill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2843BC-59F0-409C-81CE-1773B259D6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76" y="3002054"/>
            <a:ext cx="849831" cy="8498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808B1A-F2DC-4740-B82F-E4B9D073F64D}"/>
              </a:ext>
            </a:extLst>
          </p:cNvPr>
          <p:cNvSpPr/>
          <p:nvPr/>
        </p:nvSpPr>
        <p:spPr>
          <a:xfrm>
            <a:off x="150766" y="4106847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ko-KR" altLang="en-US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‘</a:t>
            </a:r>
            <a:r>
              <a:rPr lang="en-US" altLang="ko-KR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18</a:t>
            </a:r>
            <a:r>
              <a:rPr lang="ko-KR" altLang="en-US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</a:t>
            </a:r>
            <a:r>
              <a:rPr lang="en-US" altLang="ko-KR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$ 215</a:t>
            </a:r>
            <a:r>
              <a:rPr lang="ko-KR" altLang="en-US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억  → ’</a:t>
            </a:r>
            <a:r>
              <a:rPr lang="en-US" altLang="ko-KR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25</a:t>
            </a:r>
            <a:r>
              <a:rPr lang="ko-KR" altLang="en-US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</a:t>
            </a:r>
            <a:r>
              <a:rPr lang="en-US" altLang="ko-KR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$ 1,910</a:t>
            </a:r>
            <a:r>
              <a:rPr lang="ko-KR" altLang="en-US" sz="16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억 </a:t>
            </a:r>
          </a:p>
          <a:p>
            <a:pPr lvl="0" algn="ctr">
              <a:defRPr/>
            </a:pPr>
            <a:r>
              <a:rPr lang="ko-KR" altLang="en-US" sz="20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FF33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연평균 </a:t>
            </a:r>
            <a:r>
              <a:rPr lang="en-US" altLang="ko-KR" sz="20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FF33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36.6% </a:t>
            </a:r>
            <a:r>
              <a:rPr lang="ko-KR" altLang="en-US" sz="20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FF33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성장 예상 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79B1E68-F977-4714-8D12-F908CB29A764}"/>
              </a:ext>
            </a:extLst>
          </p:cNvPr>
          <p:cNvSpPr/>
          <p:nvPr/>
        </p:nvSpPr>
        <p:spPr>
          <a:xfrm>
            <a:off x="1851103" y="3445726"/>
            <a:ext cx="579863" cy="557561"/>
          </a:xfrm>
          <a:custGeom>
            <a:avLst/>
            <a:gdLst>
              <a:gd name="connsiteX0" fmla="*/ 223024 w 579863"/>
              <a:gd name="connsiteY0" fmla="*/ 0 h 557561"/>
              <a:gd name="connsiteX1" fmla="*/ 579863 w 579863"/>
              <a:gd name="connsiteY1" fmla="*/ 446049 h 557561"/>
              <a:gd name="connsiteX2" fmla="*/ 245327 w 579863"/>
              <a:gd name="connsiteY2" fmla="*/ 557561 h 557561"/>
              <a:gd name="connsiteX3" fmla="*/ 0 w 579863"/>
              <a:gd name="connsiteY3" fmla="*/ 323386 h 557561"/>
              <a:gd name="connsiteX4" fmla="*/ 223024 w 579863"/>
              <a:gd name="connsiteY4" fmla="*/ 0 h 55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863" h="557561">
                <a:moveTo>
                  <a:pt x="223024" y="0"/>
                </a:moveTo>
                <a:lnTo>
                  <a:pt x="579863" y="446049"/>
                </a:lnTo>
                <a:lnTo>
                  <a:pt x="245327" y="557561"/>
                </a:lnTo>
                <a:lnTo>
                  <a:pt x="0" y="323386"/>
                </a:lnTo>
                <a:lnTo>
                  <a:pt x="2230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806DAD-929C-4012-B279-47A69E3353B3}"/>
              </a:ext>
            </a:extLst>
          </p:cNvPr>
          <p:cNvSpPr/>
          <p:nvPr/>
        </p:nvSpPr>
        <p:spPr>
          <a:xfrm>
            <a:off x="1774479" y="4843313"/>
            <a:ext cx="1738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(Marketsandmarkets,‘18)</a:t>
            </a:r>
          </a:p>
        </p:txBody>
      </p:sp>
    </p:spTree>
    <p:extLst>
      <p:ext uri="{BB962C8B-B14F-4D97-AF65-F5344CB8AC3E}">
        <p14:creationId xmlns:p14="http://schemas.microsoft.com/office/powerpoint/2010/main" val="18196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495653" y="764539"/>
            <a:ext cx="6998216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무한피로 악순환에 빠진 현대인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560" y="200254"/>
            <a:ext cx="6399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문제분석</a:t>
            </a:r>
            <a:endParaRPr lang="ko-KR" altLang="en-US" sz="1500" spc="-150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25902" y="2967858"/>
            <a:ext cx="2387139" cy="2385903"/>
            <a:chOff x="2544901" y="2967857"/>
            <a:chExt cx="2387139" cy="2385903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2544901" y="2967857"/>
              <a:ext cx="2387139" cy="238590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99841" y="4315162"/>
              <a:ext cx="8451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자도 </a:t>
              </a:r>
              <a:r>
                <a:rPr lang="ko-KR" altLang="en-US" sz="1600" spc="-150" dirty="0" err="1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자도</a:t>
              </a:r>
              <a:endParaRPr lang="en-US" altLang="ko-KR" sz="16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피곤하고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77587" y="3897923"/>
              <a:ext cx="6896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체력  ↓</a:t>
              </a:r>
              <a:endParaRPr lang="ko-KR" altLang="en-US" sz="1500" spc="-150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592961" y="2967858"/>
            <a:ext cx="2387139" cy="2385903"/>
            <a:chOff x="4211960" y="2967857"/>
            <a:chExt cx="2387139" cy="2385903"/>
          </a:xfrm>
        </p:grpSpPr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4211960" y="2967857"/>
              <a:ext cx="2387139" cy="238590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81788" y="3897923"/>
              <a:ext cx="6896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질병  </a:t>
              </a:r>
              <a:r>
                <a:rPr lang="en-US" altLang="ko-KR" sz="15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↑</a:t>
              </a:r>
              <a:endParaRPr lang="ko-KR" altLang="en-US" sz="15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41527" y="4315162"/>
              <a:ext cx="97013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몸은 점점</a:t>
              </a:r>
              <a:endParaRPr lang="en-US" altLang="ko-KR" sz="16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600" spc="-150" dirty="0" err="1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안따라준다</a:t>
              </a:r>
              <a:endParaRPr lang="ko-KR" altLang="en-US" sz="16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71628" y="1484785"/>
            <a:ext cx="2387138" cy="2385903"/>
            <a:chOff x="3390628" y="1484784"/>
            <a:chExt cx="2387138" cy="2385903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3390628" y="1484784"/>
              <a:ext cx="2387138" cy="238590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7069" y="2322306"/>
              <a:ext cx="10342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일은 갈수록 </a:t>
              </a:r>
              <a:endParaRPr lang="en-US" altLang="ko-KR" sz="16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6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많아지는데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44200" y="1916832"/>
              <a:ext cx="67999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spc="-150" dirty="0" err="1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할일</a:t>
              </a:r>
              <a:r>
                <a:rPr lang="ko-KR" altLang="en-US" sz="15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↑</a:t>
              </a:r>
              <a:endParaRPr lang="ko-KR" altLang="en-US" sz="1500" spc="-150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5" name="자유형: 도형 4"/>
          <p:cNvSpPr/>
          <p:nvPr/>
        </p:nvSpPr>
        <p:spPr>
          <a:xfrm>
            <a:off x="4605112" y="3258730"/>
            <a:ext cx="695776" cy="663479"/>
          </a:xfrm>
          <a:custGeom>
            <a:avLst/>
            <a:gdLst>
              <a:gd name="connsiteX0" fmla="*/ 347888 w 695776"/>
              <a:gd name="connsiteY0" fmla="*/ 36 h 663479"/>
              <a:gd name="connsiteX1" fmla="*/ 7420 w 695776"/>
              <a:gd name="connsiteY1" fmla="*/ 573968 h 663479"/>
              <a:gd name="connsiteX2" fmla="*/ 688356 w 695776"/>
              <a:gd name="connsiteY2" fmla="*/ 603151 h 663479"/>
              <a:gd name="connsiteX3" fmla="*/ 347888 w 695776"/>
              <a:gd name="connsiteY3" fmla="*/ 36 h 66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76" h="663479">
                <a:moveTo>
                  <a:pt x="347888" y="36"/>
                </a:moveTo>
                <a:cubicBezTo>
                  <a:pt x="234399" y="-4828"/>
                  <a:pt x="-49325" y="473449"/>
                  <a:pt x="7420" y="573968"/>
                </a:cubicBezTo>
                <a:cubicBezTo>
                  <a:pt x="64165" y="674487"/>
                  <a:pt x="631611" y="698806"/>
                  <a:pt x="688356" y="603151"/>
                </a:cubicBezTo>
                <a:cubicBezTo>
                  <a:pt x="745101" y="507496"/>
                  <a:pt x="461377" y="4900"/>
                  <a:pt x="347888" y="3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4943475" y="3644900"/>
            <a:ext cx="0" cy="2088356"/>
          </a:xfrm>
          <a:prstGeom prst="line">
            <a:avLst/>
          </a:prstGeom>
          <a:noFill/>
          <a:ln w="57150" cap="rnd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9924" y="5733257"/>
            <a:ext cx="7419747" cy="605681"/>
            <a:chOff x="888923" y="5733256"/>
            <a:chExt cx="7419747" cy="605681"/>
          </a:xfrm>
        </p:grpSpPr>
        <p:sp>
          <p:nvSpPr>
            <p:cNvPr id="58" name="TextBox 57"/>
            <p:cNvSpPr txBox="1"/>
            <p:nvPr/>
          </p:nvSpPr>
          <p:spPr>
            <a:xfrm>
              <a:off x="1112266" y="5877272"/>
              <a:ext cx="7006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매일매일 </a:t>
              </a:r>
              <a:r>
                <a:rPr lang="ko-KR" altLang="en-US" sz="2400" spc="-150" dirty="0" err="1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골골골</a:t>
              </a:r>
              <a:r>
                <a:rPr lang="en-US" altLang="ko-KR" sz="24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… </a:t>
              </a:r>
              <a:r>
                <a:rPr lang="ko-KR" altLang="en-US" sz="24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문제의 핵심은 </a:t>
              </a:r>
              <a:r>
                <a:rPr lang="ko-KR" altLang="en-US" sz="24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약한 면역력</a:t>
              </a: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888923" y="5733256"/>
              <a:ext cx="74197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81000" y="908720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7222" y="518037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매장은 바빠 죽겠는데</a:t>
            </a:r>
            <a:r>
              <a:rPr lang="en-US" altLang="ko-KR" sz="20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2000" spc="-15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7" y="508610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이슈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280592" y="836712"/>
            <a:ext cx="0" cy="14401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404065" y="5445224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8265368" y="641583"/>
            <a:ext cx="129120" cy="1291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514100" y="641583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762832" y="641583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9011564" y="641583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34050" y="5622804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무책임한 알바 한 명 들어오면</a:t>
            </a:r>
            <a:r>
              <a:rPr lang="en-US" altLang="ko-KR" sz="24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얼마나 고생 </a:t>
            </a:r>
            <a:r>
              <a:rPr lang="ko-KR" altLang="en-US" sz="2400" spc="-15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많으세요</a:t>
            </a:r>
            <a:endParaRPr lang="en-US" altLang="ko-KR" sz="2400" spc="-15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9891" y="4027681"/>
            <a:ext cx="128432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2-3</a:t>
            </a: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  확인 번거로움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32030" y="3461136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잔금 또 </a:t>
            </a:r>
            <a:r>
              <a:rPr lang="ko-KR" altLang="en-US" sz="2000" spc="-150" dirty="0" err="1">
                <a:solidFill>
                  <a:prstClr val="black">
                    <a:lumMod val="95000"/>
                    <a:lumOff val="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안맞네</a:t>
            </a:r>
            <a:endParaRPr lang="ko-KR" altLang="en-US" sz="2000" spc="-150" dirty="0">
              <a:solidFill>
                <a:prstClr val="black">
                  <a:lumMod val="95000"/>
                  <a:lumOff val="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55806" y="3477117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연락 또 안되네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818388" y="3927989"/>
            <a:ext cx="58732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42164" y="3927989"/>
            <a:ext cx="58732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오른쪽 화살표 51"/>
          <p:cNvSpPr/>
          <p:nvPr/>
        </p:nvSpPr>
        <p:spPr>
          <a:xfrm rot="5400000">
            <a:off x="1923766" y="4907769"/>
            <a:ext cx="376570" cy="443373"/>
          </a:xfrm>
          <a:prstGeom prst="rightArrow">
            <a:avLst>
              <a:gd name="adj1" fmla="val 58251"/>
              <a:gd name="adj2" fmla="val 47884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5400000">
            <a:off x="7647542" y="4907770"/>
            <a:ext cx="376570" cy="443373"/>
          </a:xfrm>
          <a:prstGeom prst="rightArrow">
            <a:avLst>
              <a:gd name="adj1" fmla="val 58251"/>
              <a:gd name="adj2" fmla="val 47884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34200" y="6356351"/>
            <a:ext cx="2133600" cy="365125"/>
          </a:xfrm>
        </p:spPr>
        <p:txBody>
          <a:bodyPr/>
          <a:lstStyle/>
          <a:p>
            <a:pPr>
              <a:defRPr/>
            </a:pPr>
            <a:fld id="{7B893949-E5C7-471D-9AA9-279E5C8287F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55" y="2132646"/>
            <a:ext cx="716592" cy="7165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73461" y="3461136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 또 틀렸네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8559B3-EB55-4798-B7F7-0C82A0882749}"/>
              </a:ext>
            </a:extLst>
          </p:cNvPr>
          <p:cNvGrpSpPr/>
          <p:nvPr/>
        </p:nvGrpSpPr>
        <p:grpSpPr>
          <a:xfrm>
            <a:off x="3512840" y="2060849"/>
            <a:ext cx="2880320" cy="2729701"/>
            <a:chOff x="3131840" y="1844675"/>
            <a:chExt cx="2880320" cy="3168501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3131840" y="1844675"/>
              <a:ext cx="0" cy="31685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012160" y="1844675"/>
              <a:ext cx="0" cy="31685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9B003A-B5F2-471E-BBFC-F928B2E01963}"/>
              </a:ext>
            </a:extLst>
          </p:cNvPr>
          <p:cNvGrpSpPr/>
          <p:nvPr/>
        </p:nvGrpSpPr>
        <p:grpSpPr>
          <a:xfrm>
            <a:off x="4521313" y="2060848"/>
            <a:ext cx="864338" cy="864338"/>
            <a:chOff x="3917527" y="2060689"/>
            <a:chExt cx="1309910" cy="130991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527" y="2060689"/>
              <a:ext cx="1309910" cy="130991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339" y="2472678"/>
              <a:ext cx="632286" cy="632286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96" y="2117047"/>
            <a:ext cx="731062" cy="73106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47202" y="4027680"/>
            <a:ext cx="1412566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 불만 ↑ 업무효율 ↓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4659819" y="3927989"/>
            <a:ext cx="58732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74863" y="4027681"/>
            <a:ext cx="1721945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갑작스런 퇴사로 인한 스트레스</a:t>
            </a:r>
          </a:p>
        </p:txBody>
      </p:sp>
      <p:sp>
        <p:nvSpPr>
          <p:cNvPr id="55" name="오른쪽 화살표 54"/>
          <p:cNvSpPr/>
          <p:nvPr/>
        </p:nvSpPr>
        <p:spPr>
          <a:xfrm rot="5400000">
            <a:off x="4787779" y="4895857"/>
            <a:ext cx="376570" cy="443373"/>
          </a:xfrm>
          <a:prstGeom prst="rightArrow">
            <a:avLst>
              <a:gd name="adj1" fmla="val 58251"/>
              <a:gd name="adj2" fmla="val 47884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65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13318</TotalTime>
  <Words>337</Words>
  <Application>Microsoft Office PowerPoint</Application>
  <PresentationFormat>A4 용지(210x297mm)</PresentationFormat>
  <Paragraphs>92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굴림</vt:lpstr>
      <vt:lpstr>나눔스퀘어_ac</vt:lpstr>
      <vt:lpstr>나눔스퀘어_ac ExtraBold</vt:lpstr>
      <vt:lpstr>나눔스퀘어_ac Light</vt:lpstr>
      <vt:lpstr>맑은 고딕</vt:lpstr>
      <vt:lpstr>Arial</vt:lpstr>
      <vt:lpstr>Calibri</vt:lpstr>
      <vt:lpstr>Calibri Light</vt:lpstr>
      <vt:lpstr>Office 테마</vt:lpstr>
      <vt:lpstr>1_Office 테마</vt:lpstr>
      <vt:lpstr>2_기본 디자인</vt:lpstr>
      <vt:lpstr>2_Office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김성지</cp:lastModifiedBy>
  <cp:revision>567</cp:revision>
  <cp:lastPrinted>2019-08-03T11:10:12Z</cp:lastPrinted>
  <dcterms:created xsi:type="dcterms:W3CDTF">2016-09-21T05:14:49Z</dcterms:created>
  <dcterms:modified xsi:type="dcterms:W3CDTF">2019-10-07T05:24:15Z</dcterms:modified>
</cp:coreProperties>
</file>