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4" r:id="rId2"/>
  </p:sldMasterIdLst>
  <p:notesMasterIdLst>
    <p:notesMasterId r:id="rId51"/>
  </p:notesMasterIdLst>
  <p:sldIdLst>
    <p:sldId id="339" r:id="rId3"/>
    <p:sldId id="291" r:id="rId4"/>
    <p:sldId id="443" r:id="rId5"/>
    <p:sldId id="399" r:id="rId6"/>
    <p:sldId id="400" r:id="rId7"/>
    <p:sldId id="401" r:id="rId8"/>
    <p:sldId id="402" r:id="rId9"/>
    <p:sldId id="403" r:id="rId10"/>
    <p:sldId id="404" r:id="rId11"/>
    <p:sldId id="405" r:id="rId12"/>
    <p:sldId id="406" r:id="rId13"/>
    <p:sldId id="407" r:id="rId14"/>
    <p:sldId id="408" r:id="rId15"/>
    <p:sldId id="409" r:id="rId16"/>
    <p:sldId id="410" r:id="rId17"/>
    <p:sldId id="411" r:id="rId18"/>
    <p:sldId id="412" r:id="rId19"/>
    <p:sldId id="413" r:id="rId20"/>
    <p:sldId id="414" r:id="rId21"/>
    <p:sldId id="415" r:id="rId22"/>
    <p:sldId id="416" r:id="rId23"/>
    <p:sldId id="417" r:id="rId24"/>
    <p:sldId id="418" r:id="rId25"/>
    <p:sldId id="419" r:id="rId26"/>
    <p:sldId id="420" r:id="rId27"/>
    <p:sldId id="421" r:id="rId28"/>
    <p:sldId id="422" r:id="rId29"/>
    <p:sldId id="423" r:id="rId30"/>
    <p:sldId id="424" r:id="rId31"/>
    <p:sldId id="425" r:id="rId32"/>
    <p:sldId id="426" r:id="rId33"/>
    <p:sldId id="427" r:id="rId34"/>
    <p:sldId id="428" r:id="rId35"/>
    <p:sldId id="429" r:id="rId36"/>
    <p:sldId id="430" r:id="rId37"/>
    <p:sldId id="431" r:id="rId38"/>
    <p:sldId id="432" r:id="rId39"/>
    <p:sldId id="433" r:id="rId40"/>
    <p:sldId id="434" r:id="rId41"/>
    <p:sldId id="435" r:id="rId42"/>
    <p:sldId id="436" r:id="rId43"/>
    <p:sldId id="437" r:id="rId44"/>
    <p:sldId id="438" r:id="rId45"/>
    <p:sldId id="439" r:id="rId46"/>
    <p:sldId id="440" r:id="rId47"/>
    <p:sldId id="441" r:id="rId48"/>
    <p:sldId id="442" r:id="rId49"/>
    <p:sldId id="347" r:id="rId5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37">
          <p15:clr>
            <a:srgbClr val="A4A3A4"/>
          </p15:clr>
        </p15:guide>
        <p15:guide id="2" pos="2896">
          <p15:clr>
            <a:srgbClr val="A4A3A4"/>
          </p15:clr>
        </p15:guide>
      </p15:sldGuideLst>
    </p:ext>
    <p:ext uri="{2D200454-40CA-4A62-9FC3-DE9A4176ACB9}">
      <p15:notesGuideLst xmlns:p15="http://schemas.microsoft.com/office/powerpoint/2012/main">
        <p15:guide id="1" orient="horz" pos="2849">
          <p15:clr>
            <a:srgbClr val="A4A3A4"/>
          </p15:clr>
        </p15:guide>
        <p15:guide id="2" pos="217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70" d="100"/>
          <a:sy n="70" d="100"/>
        </p:scale>
        <p:origin x="1164" y="66"/>
      </p:cViewPr>
      <p:guideLst>
        <p:guide orient="horz" pos="2137"/>
        <p:guide pos="2896"/>
      </p:guideLst>
    </p:cSldViewPr>
  </p:slideViewPr>
  <p:notesTextViewPr>
    <p:cViewPr>
      <p:scale>
        <a:sx n="100" d="100"/>
        <a:sy n="100" d="100"/>
      </p:scale>
      <p:origin x="0" y="0"/>
    </p:cViewPr>
  </p:notesTextViewPr>
  <p:notesViewPr>
    <p:cSldViewPr>
      <p:cViewPr varScale="1">
        <p:scale>
          <a:sx n="53" d="100"/>
          <a:sy n="53" d="100"/>
        </p:scale>
        <p:origin x="-2952" y="-102"/>
      </p:cViewPr>
      <p:guideLst>
        <p:guide orient="horz" pos="2849"/>
        <p:guide pos="217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页眉占位符 1"/>
          <p:cNvSpPr>
            <a:spLocks noGrp="1"/>
          </p:cNvSpPr>
          <p:nvPr>
            <p:ph type="hdr" sz="quarter"/>
          </p:nvPr>
        </p:nvSpPr>
        <p:spPr>
          <a:xfrm>
            <a:off x="0" y="0"/>
            <a:ext cx="2971800" cy="457200"/>
          </a:xfrm>
          <a:prstGeom prst="rect">
            <a:avLst/>
          </a:prstGeom>
          <a:noFill/>
          <a:ln w="9525">
            <a:noFill/>
            <a:miter/>
          </a:ln>
        </p:spPr>
        <p:txBody>
          <a:bodyPr vert="horz"/>
          <a:lstStyle>
            <a:lvl1pPr>
              <a:buFont typeface="Arial" pitchFamily="34" charset="0"/>
              <a:buNone/>
              <a:defRPr sz="1200" noProof="1">
                <a:latin typeface="Arial" pitchFamily="34" charset="0"/>
                <a:ea typeface="宋体" charset="-122"/>
              </a:defRPr>
            </a:lvl1pPr>
          </a:lstStyle>
          <a:p>
            <a:pPr>
              <a:defRPr/>
            </a:pPr>
            <a:endParaRPr/>
          </a:p>
        </p:txBody>
      </p:sp>
      <p:sp>
        <p:nvSpPr>
          <p:cNvPr id="4099" name="日期占位符 2"/>
          <p:cNvSpPr>
            <a:spLocks noGrp="1"/>
          </p:cNvSpPr>
          <p:nvPr>
            <p:ph type="dt" idx="1"/>
          </p:nvPr>
        </p:nvSpPr>
        <p:spPr>
          <a:xfrm>
            <a:off x="3884613" y="0"/>
            <a:ext cx="2971800" cy="457200"/>
          </a:xfrm>
          <a:prstGeom prst="rect">
            <a:avLst/>
          </a:prstGeom>
          <a:noFill/>
          <a:ln w="9525">
            <a:noFill/>
            <a:miter/>
          </a:ln>
        </p:spPr>
        <p:txBody>
          <a:bodyPr vert="horz"/>
          <a:lstStyle>
            <a:lvl1pPr algn="r">
              <a:buFont typeface="Arial" pitchFamily="34" charset="0"/>
              <a:buNone/>
              <a:defRPr sz="1200" noProof="1">
                <a:latin typeface="Arial" pitchFamily="34" charset="0"/>
                <a:ea typeface="宋体" charset="-122"/>
              </a:defRPr>
            </a:lvl1pPr>
          </a:lstStyle>
          <a:p>
            <a:pPr>
              <a:defRPr/>
            </a:pPr>
            <a:endParaRPr lang="zh-CN" altLang="en-US"/>
          </a:p>
        </p:txBody>
      </p:sp>
      <p:sp>
        <p:nvSpPr>
          <p:cNvPr id="12292" name="幻灯片图像占位符 3"/>
          <p:cNvSpPr>
            <a:spLocks noGrp="1" noRot="1" noChangeAspect="1" noChangeArrowheads="1"/>
          </p:cNvSpPr>
          <p:nvPr>
            <p:ph type="sldImg" idx="4294967295"/>
          </p:nvPr>
        </p:nvSpPr>
        <p:spPr bwMode="auto">
          <a:xfrm>
            <a:off x="1143000" y="685800"/>
            <a:ext cx="4572000" cy="3429000"/>
          </a:xfrm>
          <a:prstGeom prst="rect">
            <a:avLst/>
          </a:prstGeom>
          <a:noFill/>
          <a:ln w="9525">
            <a:noFill/>
            <a:miter lim="800000"/>
          </a:ln>
        </p:spPr>
      </p:sp>
      <p:sp>
        <p:nvSpPr>
          <p:cNvPr id="4101" name="备注占位符 4"/>
          <p:cNvSpPr>
            <a:spLocks noGrp="1" noRot="1" noChangeAspect="1" noChangeArrowheads="1"/>
          </p:cNvSpPr>
          <p:nvPr/>
        </p:nvSpPr>
        <p:spPr bwMode="auto">
          <a:xfrm>
            <a:off x="685800" y="4343400"/>
            <a:ext cx="5486400" cy="4114800"/>
          </a:xfrm>
          <a:prstGeom prst="rect">
            <a:avLst/>
          </a:prstGeom>
          <a:noFill/>
          <a:ln w="9525">
            <a:noFill/>
            <a:miter lim="800000"/>
          </a:ln>
        </p:spPr>
        <p:txBody>
          <a:bodyPr anchor="ctr"/>
          <a:lstStyle/>
          <a:p>
            <a:pPr>
              <a:buFontTx/>
              <a:buChar char="•"/>
              <a:defRPr/>
            </a:pPr>
            <a:r>
              <a:rPr lang="zh-CN" altLang="en-US" sz="1200">
                <a:latin typeface="Arial" pitchFamily="34" charset="0"/>
                <a:ea typeface="宋体" pitchFamily="2" charset="-122"/>
              </a:rPr>
              <a:t>单击此处编辑母版文本样式</a:t>
            </a:r>
          </a:p>
          <a:p>
            <a:pPr>
              <a:buFontTx/>
              <a:buChar char="•"/>
              <a:defRPr/>
            </a:pPr>
            <a:r>
              <a:rPr lang="zh-CN" altLang="en-US" sz="1200">
                <a:latin typeface="Arial" pitchFamily="34" charset="0"/>
                <a:ea typeface="宋体" pitchFamily="2" charset="-122"/>
              </a:rPr>
              <a:t>第二级</a:t>
            </a:r>
          </a:p>
          <a:p>
            <a:pPr>
              <a:buFontTx/>
              <a:buChar char="•"/>
              <a:defRPr/>
            </a:pPr>
            <a:r>
              <a:rPr lang="zh-CN" altLang="en-US" sz="1200">
                <a:latin typeface="Arial" pitchFamily="34" charset="0"/>
                <a:ea typeface="宋体" pitchFamily="2" charset="-122"/>
              </a:rPr>
              <a:t>第三级</a:t>
            </a:r>
          </a:p>
          <a:p>
            <a:pPr>
              <a:buFontTx/>
              <a:buChar char="•"/>
              <a:defRPr/>
            </a:pPr>
            <a:r>
              <a:rPr lang="zh-CN" altLang="en-US" sz="1200">
                <a:latin typeface="Arial" pitchFamily="34" charset="0"/>
                <a:ea typeface="宋体" pitchFamily="2" charset="-122"/>
              </a:rPr>
              <a:t>第四级</a:t>
            </a:r>
          </a:p>
          <a:p>
            <a:pPr>
              <a:buFontTx/>
              <a:buChar char="•"/>
              <a:defRPr/>
            </a:pPr>
            <a:r>
              <a:rPr lang="zh-CN" altLang="en-US" sz="1200">
                <a:latin typeface="Arial" pitchFamily="34" charset="0"/>
                <a:ea typeface="宋体" pitchFamily="2" charset="-122"/>
              </a:rPr>
              <a:t>第五级</a:t>
            </a:r>
          </a:p>
        </p:txBody>
      </p:sp>
      <p:sp>
        <p:nvSpPr>
          <p:cNvPr id="4102" name="页脚占位符 5"/>
          <p:cNvSpPr>
            <a:spLocks noGrp="1"/>
          </p:cNvSpPr>
          <p:nvPr>
            <p:ph type="ftr" sz="quarter" idx="4"/>
          </p:nvPr>
        </p:nvSpPr>
        <p:spPr>
          <a:xfrm>
            <a:off x="0" y="8685213"/>
            <a:ext cx="2971800" cy="457200"/>
          </a:xfrm>
          <a:prstGeom prst="rect">
            <a:avLst/>
          </a:prstGeom>
          <a:noFill/>
          <a:ln w="9525">
            <a:noFill/>
            <a:miter/>
          </a:ln>
        </p:spPr>
        <p:txBody>
          <a:bodyPr vert="horz" anchor="b"/>
          <a:lstStyle>
            <a:lvl1pPr>
              <a:buFont typeface="Arial" pitchFamily="34" charset="0"/>
              <a:buNone/>
              <a:defRPr sz="1200" noProof="1">
                <a:latin typeface="Arial" pitchFamily="34" charset="0"/>
                <a:ea typeface="宋体" charset="-122"/>
              </a:defRPr>
            </a:lvl1pPr>
          </a:lstStyle>
          <a:p>
            <a:pPr>
              <a:defRPr/>
            </a:pPr>
            <a:endParaRPr/>
          </a:p>
        </p:txBody>
      </p:sp>
      <p:sp>
        <p:nvSpPr>
          <p:cNvPr id="4103" name="灯片编号占位符 6"/>
          <p:cNvSpPr>
            <a:spLocks noGrp="1"/>
          </p:cNvSpPr>
          <p:nvPr>
            <p:ph type="sldNum" sz="quarter" idx="5"/>
          </p:nvPr>
        </p:nvSpPr>
        <p:spPr>
          <a:xfrm>
            <a:off x="3884613" y="8685213"/>
            <a:ext cx="2971800" cy="457200"/>
          </a:xfrm>
          <a:prstGeom prst="rect">
            <a:avLst/>
          </a:prstGeom>
          <a:noFill/>
          <a:ln w="9525">
            <a:noFill/>
            <a:miter/>
          </a:ln>
        </p:spPr>
        <p:txBody>
          <a:bodyPr vert="horz" wrap="square" lIns="91440" tIns="45720" rIns="91440" bIns="45720" numCol="1" anchor="b" anchorCtr="0" compatLnSpc="1"/>
          <a:lstStyle>
            <a:lvl1pPr algn="r">
              <a:buFont typeface="Arial" pitchFamily="34" charset="0"/>
              <a:buNone/>
              <a:defRPr>
                <a:latin typeface="Arial" pitchFamily="34" charset="0"/>
                <a:ea typeface="宋体" pitchFamily="2" charset="-122"/>
              </a:defRPr>
            </a:lvl1pPr>
          </a:lstStyle>
          <a:p>
            <a:pPr>
              <a:defRPr/>
            </a:pPr>
            <a:fld id="{A87484DA-CB6D-42E2-A507-9D0A294CE22D}" type="slidenum">
              <a:rPr lang="zh-CN" altLang="en-US"/>
              <a:t>‹#›</a:t>
            </a:fld>
            <a:endParaRPr lang="zh-CN" altLang="en-US" sz="1200"/>
          </a:p>
        </p:txBody>
      </p:sp>
    </p:spTree>
    <p:extLst>
      <p:ext uri="{BB962C8B-B14F-4D97-AF65-F5344CB8AC3E}">
        <p14:creationId xmlns:p14="http://schemas.microsoft.com/office/powerpoint/2010/main" val="171160975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0"/>
      </a:spcBef>
      <a:spcAft>
        <a:spcPct val="0"/>
      </a:spcAft>
      <a:buChar char="•"/>
      <a:defRPr sz="1200" kern="1200">
        <a:solidFill>
          <a:schemeClr val="tx1"/>
        </a:solidFill>
        <a:latin typeface="Arial" pitchFamily="34" charset="0"/>
        <a:ea typeface="+mn-ea"/>
        <a:cs typeface="+mn-cs"/>
      </a:defRPr>
    </a:lvl1pPr>
    <a:lvl2pPr marL="457200" lvl="1" algn="l" rtl="0" eaLnBrk="0" fontAlgn="base" hangingPunct="0">
      <a:spcBef>
        <a:spcPct val="0"/>
      </a:spcBef>
      <a:spcAft>
        <a:spcPct val="0"/>
      </a:spcAft>
      <a:buChar char="•"/>
      <a:defRPr sz="1200" kern="1200">
        <a:solidFill>
          <a:schemeClr val="tx1"/>
        </a:solidFill>
        <a:latin typeface="Arial" pitchFamily="34" charset="0"/>
        <a:ea typeface="+mn-ea"/>
        <a:cs typeface="+mn-cs"/>
      </a:defRPr>
    </a:lvl2pPr>
    <a:lvl3pPr marL="914400" lvl="2" algn="l" rtl="0" eaLnBrk="0" fontAlgn="base" hangingPunct="0">
      <a:spcBef>
        <a:spcPct val="0"/>
      </a:spcBef>
      <a:spcAft>
        <a:spcPct val="0"/>
      </a:spcAft>
      <a:buChar char="•"/>
      <a:defRPr sz="1200" kern="1200">
        <a:solidFill>
          <a:schemeClr val="tx1"/>
        </a:solidFill>
        <a:latin typeface="Arial" pitchFamily="34" charset="0"/>
        <a:ea typeface="+mn-ea"/>
        <a:cs typeface="+mn-cs"/>
      </a:defRPr>
    </a:lvl3pPr>
    <a:lvl4pPr marL="1371600" lvl="3" algn="l" rtl="0" eaLnBrk="0" fontAlgn="base" hangingPunct="0">
      <a:spcBef>
        <a:spcPct val="0"/>
      </a:spcBef>
      <a:spcAft>
        <a:spcPct val="0"/>
      </a:spcAft>
      <a:buChar char="•"/>
      <a:defRPr sz="1200" kern="1200">
        <a:solidFill>
          <a:schemeClr val="tx1"/>
        </a:solidFill>
        <a:latin typeface="Arial" pitchFamily="34" charset="0"/>
        <a:ea typeface="+mn-ea"/>
        <a:cs typeface="+mn-cs"/>
      </a:defRPr>
    </a:lvl4pPr>
    <a:lvl5pPr marL="1828800" lvl="4" algn="l" rtl="0" eaLnBrk="0" fontAlgn="base" hangingPunct="0">
      <a:spcBef>
        <a:spcPct val="0"/>
      </a:spcBef>
      <a:spcAft>
        <a:spcPct val="0"/>
      </a:spcAft>
      <a:buChar char="•"/>
      <a:defRPr sz="1200" kern="1200">
        <a:solidFill>
          <a:schemeClr val="tx1"/>
        </a:solidFill>
        <a:latin typeface="Arial" pitchFamily="34" charset="0"/>
        <a:ea typeface="+mn-ea"/>
        <a:cs typeface="+mn-cs"/>
      </a:defRPr>
    </a:lvl5pPr>
    <a:lvl6pPr marL="2286000" lvl="5" indent="0">
      <a:defRPr sz="1200" kern="1200">
        <a:latin typeface="+mn-lt"/>
        <a:ea typeface="+mn-ea"/>
        <a:cs typeface="+mn-cs"/>
      </a:defRPr>
    </a:lvl6pPr>
    <a:lvl7pPr marL="2743200" lvl="6" indent="0">
      <a:defRPr sz="1200" kern="1200">
        <a:latin typeface="+mn-lt"/>
        <a:ea typeface="+mn-ea"/>
        <a:cs typeface="+mn-cs"/>
      </a:defRPr>
    </a:lvl7pPr>
    <a:lvl8pPr marL="3200400" lvl="7" indent="0">
      <a:defRPr sz="1200" kern="1200">
        <a:latin typeface="+mn-lt"/>
        <a:ea typeface="+mn-ea"/>
        <a:cs typeface="+mn-cs"/>
      </a:defRPr>
    </a:lvl8pPr>
    <a:lvl9pPr marL="3657600" lvl="8" indent="0">
      <a:defRPr sz="1200" kern="1200">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r>
              <a:rPr lang="zh-CN" altLang="en-US" sz="1200" dirty="0" smtClean="0">
                <a:solidFill>
                  <a:srgbClr val="FF9900"/>
                </a:solidFill>
                <a:latin typeface="微软雅黑" pitchFamily="34" charset="-122"/>
                <a:ea typeface="微软雅黑" pitchFamily="34" charset="-122"/>
              </a:rPr>
              <a:t>因无法演示具体效果，放到CSS3课程内再详细介绍，在此处仅做简单的介绍</a:t>
            </a:r>
            <a:endParaRPr lang="zh-CN" altLang="en-US" dirty="0"/>
          </a:p>
        </p:txBody>
      </p:sp>
      <p:sp>
        <p:nvSpPr>
          <p:cNvPr id="4" name="灯片编号占位符 3"/>
          <p:cNvSpPr>
            <a:spLocks noGrp="1"/>
          </p:cNvSpPr>
          <p:nvPr>
            <p:ph type="sldNum" sz="quarter" idx="10"/>
          </p:nvPr>
        </p:nvSpPr>
        <p:spPr/>
        <p:txBody>
          <a:bodyPr/>
          <a:lstStyle/>
          <a:p>
            <a:fld id="{FAFA3EB9-0DA2-4F9D-875A-373A57BA837C}" type="slidenum">
              <a:rPr lang="zh-CN" altLang="en-US" smtClean="0"/>
              <a:t>5</a:t>
            </a:fld>
            <a:endParaRPr lang="zh-CN" altLang="en-US"/>
          </a:p>
        </p:txBody>
      </p:sp>
    </p:spTree>
    <p:extLst>
      <p:ext uri="{BB962C8B-B14F-4D97-AF65-F5344CB8AC3E}">
        <p14:creationId xmlns:p14="http://schemas.microsoft.com/office/powerpoint/2010/main" val="1149800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1878009"/>
          </a:xfrm>
        </p:spPr>
        <p:txBody>
          <a:bodyPr anchor="b"/>
          <a:lstStyle>
            <a:lvl1pPr algn="ctr">
              <a:defRPr sz="36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atin typeface="微软雅黑" pitchFamily="34" charset="-122"/>
                <a:ea typeface="微软雅黑" pitchFamily="34"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46075"/>
            <a:ext cx="2057400" cy="578008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346075"/>
            <a:ext cx="6052930" cy="578008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071670" y="214290"/>
            <a:ext cx="6500858" cy="571480"/>
          </a:xfrm>
        </p:spPr>
        <p:txBody>
          <a:bodyPr/>
          <a:lstStyle>
            <a:lvl1pPr algn="r">
              <a:defRPr sz="28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285720" y="1000108"/>
            <a:ext cx="8286808" cy="5286412"/>
          </a:xfrm>
          <a:prstGeom prst="rect">
            <a:avLst/>
          </a:prstGeom>
        </p:spPr>
        <p:txBody>
          <a:bodyPr/>
          <a:lstStyle>
            <a:lvl1pPr>
              <a:defRPr sz="2600">
                <a:latin typeface="微软雅黑" pitchFamily="34" charset="-122"/>
                <a:ea typeface="微软雅黑" pitchFamily="34" charset="-122"/>
              </a:defRPr>
            </a:lvl1pPr>
            <a:lvl2pPr>
              <a:defRPr sz="2200">
                <a:latin typeface="微软雅黑" pitchFamily="34" charset="-122"/>
                <a:ea typeface="微软雅黑" pitchFamily="34" charset="-122"/>
              </a:defRPr>
            </a:lvl2pPr>
            <a:lvl3pPr>
              <a:defRPr sz="1800">
                <a:latin typeface="微软雅黑" pitchFamily="34" charset="-122"/>
                <a:ea typeface="微软雅黑" pitchFamily="34" charset="-122"/>
              </a:defRPr>
            </a:lvl3pPr>
            <a:lvl4pPr>
              <a:defRPr sz="1600">
                <a:latin typeface="微软雅黑" pitchFamily="34" charset="-122"/>
                <a:ea typeface="微软雅黑" pitchFamily="34" charset="-122"/>
              </a:defRPr>
            </a:lvl4pPr>
            <a:lvl5pPr>
              <a:defRPr sz="1600">
                <a:latin typeface="微软雅黑" pitchFamily="34" charset="-122"/>
                <a:ea typeface="微软雅黑" pitchFamily="34" charset="-122"/>
              </a:defRPr>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00034" y="71438"/>
            <a:ext cx="8229600" cy="785794"/>
          </a:xfrm>
        </p:spPr>
        <p:txBody>
          <a:bodyPr/>
          <a:lstStyle>
            <a:lvl1pPr algn="r">
              <a:defRPr sz="2800"/>
            </a:lvl1p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500034" y="1000108"/>
            <a:ext cx="3886200" cy="5286412"/>
          </a:xfrm>
          <a:prstGeom prst="rect">
            <a:avLst/>
          </a:prstGeom>
        </p:spPr>
        <p:txBody>
          <a:bodyPr/>
          <a:lstStyle>
            <a:lvl1pPr>
              <a:defRPr sz="2600">
                <a:latin typeface="微软雅黑" pitchFamily="34" charset="-122"/>
                <a:ea typeface="微软雅黑" pitchFamily="34" charset="-122"/>
              </a:defRPr>
            </a:lvl1pPr>
            <a:lvl2pPr>
              <a:defRPr sz="2200">
                <a:latin typeface="微软雅黑" pitchFamily="34" charset="-122"/>
                <a:ea typeface="微软雅黑" pitchFamily="34" charset="-122"/>
              </a:defRPr>
            </a:lvl2pPr>
            <a:lvl3pPr>
              <a:defRPr sz="1800">
                <a:latin typeface="微软雅黑" pitchFamily="34" charset="-122"/>
                <a:ea typeface="微软雅黑" pitchFamily="34" charset="-122"/>
              </a:defRPr>
            </a:lvl3pPr>
            <a:lvl4pPr>
              <a:defRPr sz="1600">
                <a:latin typeface="微软雅黑" pitchFamily="34" charset="-122"/>
                <a:ea typeface="微软雅黑" pitchFamily="34" charset="-122"/>
              </a:defRPr>
            </a:lvl4pPr>
            <a:lvl5pPr>
              <a:defRPr sz="1600">
                <a:latin typeface="微软雅黑" pitchFamily="34" charset="-122"/>
                <a:ea typeface="微软雅黑" pitchFamily="34" charset="-122"/>
              </a:defRPr>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3438" y="1000108"/>
            <a:ext cx="3886200" cy="5286412"/>
          </a:xfrm>
          <a:prstGeom prst="rect">
            <a:avLst/>
          </a:prstGeom>
        </p:spPr>
        <p:txBody>
          <a:bodyPr/>
          <a:lstStyle>
            <a:lvl1pPr>
              <a:defRPr sz="2600">
                <a:latin typeface="微软雅黑" pitchFamily="34" charset="-122"/>
                <a:ea typeface="微软雅黑" pitchFamily="34" charset="-122"/>
              </a:defRPr>
            </a:lvl1pPr>
            <a:lvl2pPr>
              <a:defRPr sz="2200">
                <a:latin typeface="微软雅黑" pitchFamily="34" charset="-122"/>
                <a:ea typeface="微软雅黑" pitchFamily="34" charset="-122"/>
              </a:defRPr>
            </a:lvl2pPr>
            <a:lvl3pPr>
              <a:defRPr sz="1800">
                <a:latin typeface="微软雅黑" pitchFamily="34" charset="-122"/>
                <a:ea typeface="微软雅黑" pitchFamily="34" charset="-122"/>
              </a:defRPr>
            </a:lvl3pPr>
            <a:lvl4pPr>
              <a:defRPr sz="1600">
                <a:latin typeface="微软雅黑" pitchFamily="34" charset="-122"/>
                <a:ea typeface="微软雅黑" pitchFamily="34" charset="-122"/>
              </a:defRPr>
            </a:lvl4pPr>
            <a:lvl5pPr>
              <a:defRPr sz="1600">
                <a:latin typeface="微软雅黑" pitchFamily="34" charset="-122"/>
                <a:ea typeface="微软雅黑" pitchFamily="34" charset="-122"/>
              </a:defRPr>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a:lvl1pPr>
          </a:lstStyle>
          <a:p>
            <a:r>
              <a:rPr lang="zh-CN" altLang="en-US" noProof="1" smtClean="0"/>
              <a:t>单击此处编辑母版标题样式</a:t>
            </a:r>
            <a:endParaRPr lang="zh-CN" altLang="en-US"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1000108"/>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5227657"/>
          </a:xfrm>
          <a:prstGeom prst="rect">
            <a:avLst/>
          </a:prstGeom>
        </p:spPr>
        <p:txBody>
          <a:bodyPr/>
          <a:lstStyle>
            <a:lvl1pPr>
              <a:defRPr sz="2400">
                <a:latin typeface="微软雅黑" pitchFamily="34" charset="-122"/>
                <a:ea typeface="微软雅黑" pitchFamily="34" charset="-122"/>
              </a:defRPr>
            </a:lvl1pPr>
            <a:lvl2pPr>
              <a:defRPr sz="2100">
                <a:latin typeface="微软雅黑" pitchFamily="34" charset="-122"/>
                <a:ea typeface="微软雅黑" pitchFamily="34" charset="-122"/>
              </a:defRPr>
            </a:lvl2pPr>
            <a:lvl3pPr>
              <a:defRPr sz="1800">
                <a:latin typeface="微软雅黑" pitchFamily="34" charset="-122"/>
                <a:ea typeface="微软雅黑" pitchFamily="34" charset="-122"/>
              </a:defRPr>
            </a:lvl3pPr>
            <a:lvl4pPr>
              <a:defRPr sz="1500">
                <a:latin typeface="微软雅黑" pitchFamily="34" charset="-122"/>
                <a:ea typeface="微软雅黑" pitchFamily="34" charset="-122"/>
              </a:defRPr>
            </a:lvl4pPr>
            <a:lvl5pPr>
              <a:defRPr sz="1500">
                <a:latin typeface="微软雅黑" pitchFamily="34" charset="-122"/>
                <a:ea typeface="微软雅黑" pitchFamily="34" charset="-122"/>
              </a:defRPr>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714620"/>
            <a:ext cx="2949178" cy="3500462"/>
          </a:xfrm>
          <a:prstGeom prst="rect">
            <a:avLst/>
          </a:prstGeom>
        </p:spPr>
        <p:txBody>
          <a:bodyPr/>
          <a:lstStyle>
            <a:lvl1pPr marL="0" indent="0">
              <a:buNone/>
              <a:defRPr sz="1200">
                <a:latin typeface="微软雅黑" pitchFamily="34" charset="-122"/>
                <a:ea typeface="微软雅黑"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13" Type="http://schemas.openxmlformats.org/officeDocument/2006/relationships/image" Target="../media/image7.GIF"/><Relationship Id="rId3" Type="http://schemas.openxmlformats.org/officeDocument/2006/relationships/slideLayout" Target="../slideLayouts/slideLayout3.xml"/><Relationship Id="rId7" Type="http://schemas.openxmlformats.org/officeDocument/2006/relationships/image" Target="../media/image1.jpeg"/><Relationship Id="rId12"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1.jpeg"/><Relationship Id="rId18" Type="http://schemas.openxmlformats.org/officeDocument/2006/relationships/image" Target="../media/image6.pn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17" Type="http://schemas.openxmlformats.org/officeDocument/2006/relationships/image" Target="../media/image5.png"/><Relationship Id="rId2" Type="http://schemas.openxmlformats.org/officeDocument/2006/relationships/slideLayout" Target="../slideLayouts/slideLayout7.xml"/><Relationship Id="rId16"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image" Target="../media/image3.jpeg"/><Relationship Id="rId10" Type="http://schemas.openxmlformats.org/officeDocument/2006/relationships/slideLayout" Target="../slideLayouts/slideLayout15.xml"/><Relationship Id="rId19" Type="http://schemas.openxmlformats.org/officeDocument/2006/relationships/image" Target="../media/image7.GIF"/><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457200" y="2643188"/>
            <a:ext cx="8229600" cy="1143000"/>
          </a:xfrm>
          <a:prstGeom prst="rect">
            <a:avLst/>
          </a:prstGeom>
          <a:noFill/>
          <a:ln w="9525">
            <a:noFill/>
            <a:miter lim="800000"/>
          </a:ln>
        </p:spPr>
        <p:txBody>
          <a:bodyPr vert="horz" wrap="square" lIns="91440" tIns="45720" rIns="91440" bIns="45720" numCol="1" anchor="ctr" anchorCtr="0" compatLnSpc="1"/>
          <a:lstStyle/>
          <a:p>
            <a:pPr lvl="0"/>
            <a:r>
              <a:rPr lang="en-US" altLang="zh-CN" smtClean="0"/>
              <a:t>PHP_GD</a:t>
            </a:r>
            <a:r>
              <a:rPr lang="zh-CN" altLang="en-US" smtClean="0"/>
              <a:t>库图像处理</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p:txStyles>
    <p:titleStyle>
      <a:lvl1pPr algn="ctr" rtl="0" fontAlgn="base">
        <a:spcBef>
          <a:spcPct val="0"/>
        </a:spcBef>
        <a:spcAft>
          <a:spcPct val="0"/>
        </a:spcAft>
        <a:buFont typeface="Arial" charset="0"/>
        <a:defRPr sz="3600" kern="1200">
          <a:solidFill>
            <a:schemeClr val="tx2"/>
          </a:solidFill>
          <a:latin typeface="微软雅黑" pitchFamily="34" charset="-122"/>
          <a:ea typeface="微软雅黑" pitchFamily="34" charset="-122"/>
          <a:cs typeface="+mj-cs"/>
        </a:defRPr>
      </a:lvl1pPr>
      <a:lvl2pPr algn="ctr" rtl="0" fontAlgn="base">
        <a:spcBef>
          <a:spcPct val="0"/>
        </a:spcBef>
        <a:spcAft>
          <a:spcPct val="0"/>
        </a:spcAft>
        <a:buFont typeface="Arial" charset="0"/>
        <a:defRPr sz="3600">
          <a:solidFill>
            <a:schemeClr val="tx2"/>
          </a:solidFill>
          <a:latin typeface="微软雅黑" pitchFamily="34" charset="-122"/>
          <a:ea typeface="微软雅黑" pitchFamily="34" charset="-122"/>
        </a:defRPr>
      </a:lvl2pPr>
      <a:lvl3pPr algn="ctr" rtl="0" fontAlgn="base">
        <a:spcBef>
          <a:spcPct val="0"/>
        </a:spcBef>
        <a:spcAft>
          <a:spcPct val="0"/>
        </a:spcAft>
        <a:buFont typeface="Arial" charset="0"/>
        <a:defRPr sz="3600">
          <a:solidFill>
            <a:schemeClr val="tx2"/>
          </a:solidFill>
          <a:latin typeface="微软雅黑" pitchFamily="34" charset="-122"/>
          <a:ea typeface="微软雅黑" pitchFamily="34" charset="-122"/>
        </a:defRPr>
      </a:lvl3pPr>
      <a:lvl4pPr algn="ctr" rtl="0" fontAlgn="base">
        <a:spcBef>
          <a:spcPct val="0"/>
        </a:spcBef>
        <a:spcAft>
          <a:spcPct val="0"/>
        </a:spcAft>
        <a:buFont typeface="Arial" charset="0"/>
        <a:defRPr sz="3600">
          <a:solidFill>
            <a:schemeClr val="tx2"/>
          </a:solidFill>
          <a:latin typeface="微软雅黑" pitchFamily="34" charset="-122"/>
          <a:ea typeface="微软雅黑" pitchFamily="34" charset="-122"/>
        </a:defRPr>
      </a:lvl4pPr>
      <a:lvl5pPr algn="ctr" rtl="0" fontAlgn="base">
        <a:spcBef>
          <a:spcPct val="0"/>
        </a:spcBef>
        <a:spcAft>
          <a:spcPct val="0"/>
        </a:spcAft>
        <a:buFont typeface="Arial" charset="0"/>
        <a:defRPr sz="3600">
          <a:solidFill>
            <a:schemeClr val="tx2"/>
          </a:solidFill>
          <a:latin typeface="微软雅黑" pitchFamily="34" charset="-122"/>
          <a:ea typeface="微软雅黑" pitchFamily="34" charset="-122"/>
        </a:defRPr>
      </a:lvl5pPr>
      <a:lvl6pPr marL="457200" algn="ctr" rtl="0" eaLnBrk="1" fontAlgn="base" hangingPunct="1">
        <a:spcBef>
          <a:spcPct val="0"/>
        </a:spcBef>
        <a:spcAft>
          <a:spcPct val="0"/>
        </a:spcAft>
        <a:buFont typeface="Arial" pitchFamily="34" charset="0"/>
        <a:defRPr sz="3600">
          <a:solidFill>
            <a:schemeClr val="tx2"/>
          </a:solidFill>
          <a:latin typeface="Arial" pitchFamily="34" charset="0"/>
          <a:ea typeface="宋体" pitchFamily="2" charset="-122"/>
        </a:defRPr>
      </a:lvl6pPr>
      <a:lvl7pPr marL="914400" algn="ctr" rtl="0" eaLnBrk="1" fontAlgn="base" hangingPunct="1">
        <a:spcBef>
          <a:spcPct val="0"/>
        </a:spcBef>
        <a:spcAft>
          <a:spcPct val="0"/>
        </a:spcAft>
        <a:buFont typeface="Arial" pitchFamily="34" charset="0"/>
        <a:defRPr sz="3600">
          <a:solidFill>
            <a:schemeClr val="tx2"/>
          </a:solidFill>
          <a:latin typeface="Arial" pitchFamily="34" charset="0"/>
          <a:ea typeface="宋体" pitchFamily="2" charset="-122"/>
        </a:defRPr>
      </a:lvl7pPr>
      <a:lvl8pPr marL="1371600" algn="ctr" rtl="0" eaLnBrk="1" fontAlgn="base" hangingPunct="1">
        <a:spcBef>
          <a:spcPct val="0"/>
        </a:spcBef>
        <a:spcAft>
          <a:spcPct val="0"/>
        </a:spcAft>
        <a:buFont typeface="Arial" pitchFamily="34" charset="0"/>
        <a:defRPr sz="3600">
          <a:solidFill>
            <a:schemeClr val="tx2"/>
          </a:solidFill>
          <a:latin typeface="Arial" pitchFamily="34" charset="0"/>
          <a:ea typeface="宋体" pitchFamily="2" charset="-122"/>
        </a:defRPr>
      </a:lvl8pPr>
      <a:lvl9pPr marL="1828800" algn="ctr" rtl="0" eaLnBrk="1" fontAlgn="base" hangingPunct="1">
        <a:spcBef>
          <a:spcPct val="0"/>
        </a:spcBef>
        <a:spcAft>
          <a:spcPct val="0"/>
        </a:spcAft>
        <a:buFont typeface="Arial" pitchFamily="34" charset="0"/>
        <a:defRPr sz="3600">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SzPct val="100000"/>
        <a:buFont typeface="Arial" charset="0"/>
        <a:buBlip>
          <a:blip r:embed="rId8"/>
        </a:buBlip>
        <a:defRPr sz="2800" kern="1200">
          <a:solidFill>
            <a:schemeClr val="tx1"/>
          </a:solidFill>
          <a:latin typeface="+mn-lt"/>
          <a:ea typeface="+mn-ea"/>
          <a:cs typeface="+mn-cs"/>
        </a:defRPr>
      </a:lvl1pPr>
      <a:lvl2pPr marL="742950" lvl="1" indent="-285750" algn="l" rtl="0" fontAlgn="base">
        <a:spcBef>
          <a:spcPct val="20000"/>
        </a:spcBef>
        <a:spcAft>
          <a:spcPct val="0"/>
        </a:spcAft>
        <a:buSzPct val="100000"/>
        <a:buFont typeface="Arial" charset="0"/>
        <a:buBlip>
          <a:blip r:embed="rId9"/>
        </a:buBlip>
        <a:defRPr sz="2400" kern="1200">
          <a:solidFill>
            <a:schemeClr val="tx1"/>
          </a:solidFill>
          <a:latin typeface="+mn-lt"/>
          <a:ea typeface="+mn-ea"/>
          <a:cs typeface="+mn-cs"/>
        </a:defRPr>
      </a:lvl2pPr>
      <a:lvl3pPr marL="1143000" lvl="2" indent="-228600" algn="l" rtl="0" fontAlgn="base">
        <a:spcBef>
          <a:spcPct val="20000"/>
        </a:spcBef>
        <a:spcAft>
          <a:spcPct val="0"/>
        </a:spcAft>
        <a:buSzPct val="100000"/>
        <a:buFont typeface="Arial" charset="0"/>
        <a:buBlip>
          <a:blip r:embed="rId10"/>
        </a:buBlip>
        <a:defRPr sz="2000" kern="1200">
          <a:solidFill>
            <a:schemeClr val="tx1"/>
          </a:solidFill>
          <a:latin typeface="+mn-lt"/>
          <a:ea typeface="+mn-ea"/>
          <a:cs typeface="+mn-cs"/>
        </a:defRPr>
      </a:lvl3pPr>
      <a:lvl4pPr marL="1600200" lvl="3" indent="-228600" algn="l" rtl="0" fontAlgn="base">
        <a:spcBef>
          <a:spcPct val="20000"/>
        </a:spcBef>
        <a:spcAft>
          <a:spcPct val="0"/>
        </a:spcAft>
        <a:buSzPct val="100000"/>
        <a:buFont typeface="Arial" charset="0"/>
        <a:buBlip>
          <a:blip r:embed="rId11"/>
        </a:buBlip>
        <a:defRPr sz="2000" kern="1200">
          <a:solidFill>
            <a:schemeClr val="tx1"/>
          </a:solidFill>
          <a:latin typeface="+mn-lt"/>
          <a:ea typeface="+mn-ea"/>
          <a:cs typeface="+mn-cs"/>
        </a:defRPr>
      </a:lvl4pPr>
      <a:lvl5pPr marL="2057400" lvl="4" indent="-228600" algn="l" rtl="0" fontAlgn="base">
        <a:spcBef>
          <a:spcPct val="20000"/>
        </a:spcBef>
        <a:spcAft>
          <a:spcPct val="0"/>
        </a:spcAft>
        <a:buSzPct val="100000"/>
        <a:buFont typeface="Arial" charset="0"/>
        <a:buBlip>
          <a:blip r:embed="rId12"/>
        </a:buBlip>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Clr>
          <a:schemeClr val="tx1"/>
        </a:buClr>
        <a:buSzPct val="100000"/>
        <a:buBlip>
          <a:blip r:embed="rId13"/>
        </a:buBlip>
        <a:defRPr sz="18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Clr>
          <a:schemeClr val="tx1"/>
        </a:buClr>
        <a:buSzPct val="100000"/>
        <a:buBlip>
          <a:blip r:embed="rId13"/>
        </a:buBlip>
        <a:defRPr sz="18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Clr>
          <a:schemeClr val="tx1"/>
        </a:buClr>
        <a:buSzPct val="100000"/>
        <a:buBlip>
          <a:blip r:embed="rId13"/>
        </a:buBlip>
        <a:defRPr sz="18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Clr>
          <a:schemeClr val="tx1"/>
        </a:buClr>
        <a:buSzPct val="100000"/>
        <a:buBlip>
          <a:blip r:embed="rId13"/>
        </a:buBlip>
        <a:defRPr sz="18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idx="4294967295"/>
          </p:nvPr>
        </p:nvSpPr>
        <p:spPr bwMode="auto">
          <a:xfrm>
            <a:off x="457200" y="60325"/>
            <a:ext cx="8229600" cy="796925"/>
          </a:xfrm>
          <a:prstGeom prst="rect">
            <a:avLst/>
          </a:prstGeom>
          <a:noFill/>
          <a:ln w="9525">
            <a:noFill/>
            <a:miter lim="800000"/>
          </a:ln>
        </p:spPr>
        <p:txBody>
          <a:bodyPr vert="horz" wrap="square" lIns="91440" tIns="45720" rIns="91440" bIns="45720" numCol="1" anchor="ctr" anchorCtr="0" compatLnSpc="1"/>
          <a:lstStyle/>
          <a:p>
            <a:pPr lvl="0"/>
            <a:r>
              <a:rPr lang="zh-CN" altLang="en-US" smtClean="0"/>
              <a:t>复习上节课内容</a:t>
            </a:r>
          </a:p>
        </p:txBody>
      </p:sp>
      <p:sp>
        <p:nvSpPr>
          <p:cNvPr id="2051" name="Rectangle 3"/>
          <p:cNvSpPr>
            <a:spLocks noGrp="1" noChangeArrowheads="1"/>
          </p:cNvSpPr>
          <p:nvPr>
            <p:ph type="body" idx="9"/>
          </p:nvPr>
        </p:nvSpPr>
        <p:spPr bwMode="auto">
          <a:xfrm>
            <a:off x="457200" y="1000125"/>
            <a:ext cx="8229600" cy="5126038"/>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hf sldNum="0" hdr="0"/>
  <p:txStyles>
    <p:titleStyle>
      <a:lvl1pPr algn="r" rtl="0" eaLnBrk="0" fontAlgn="base" hangingPunct="0">
        <a:spcBef>
          <a:spcPct val="0"/>
        </a:spcBef>
        <a:spcAft>
          <a:spcPct val="0"/>
        </a:spcAft>
        <a:buFont typeface="Arial" charset="0"/>
        <a:defRPr sz="2800" kern="1200">
          <a:solidFill>
            <a:schemeClr val="tx2"/>
          </a:solidFill>
          <a:latin typeface="微软雅黑" pitchFamily="34" charset="-122"/>
          <a:ea typeface="微软雅黑" pitchFamily="34" charset="-122"/>
          <a:cs typeface="+mj-cs"/>
        </a:defRPr>
      </a:lvl1pPr>
      <a:lvl2pPr algn="r" rtl="0" eaLnBrk="0" fontAlgn="base" hangingPunct="0">
        <a:spcBef>
          <a:spcPct val="0"/>
        </a:spcBef>
        <a:spcAft>
          <a:spcPct val="0"/>
        </a:spcAft>
        <a:buFont typeface="Arial" charset="0"/>
        <a:defRPr sz="2800">
          <a:solidFill>
            <a:schemeClr val="tx2"/>
          </a:solidFill>
          <a:latin typeface="微软雅黑" pitchFamily="34" charset="-122"/>
          <a:ea typeface="微软雅黑" pitchFamily="34" charset="-122"/>
        </a:defRPr>
      </a:lvl2pPr>
      <a:lvl3pPr algn="r" rtl="0" eaLnBrk="0" fontAlgn="base" hangingPunct="0">
        <a:spcBef>
          <a:spcPct val="0"/>
        </a:spcBef>
        <a:spcAft>
          <a:spcPct val="0"/>
        </a:spcAft>
        <a:buFont typeface="Arial" charset="0"/>
        <a:defRPr sz="2800">
          <a:solidFill>
            <a:schemeClr val="tx2"/>
          </a:solidFill>
          <a:latin typeface="微软雅黑" pitchFamily="34" charset="-122"/>
          <a:ea typeface="微软雅黑" pitchFamily="34" charset="-122"/>
        </a:defRPr>
      </a:lvl3pPr>
      <a:lvl4pPr algn="r" rtl="0" eaLnBrk="0" fontAlgn="base" hangingPunct="0">
        <a:spcBef>
          <a:spcPct val="0"/>
        </a:spcBef>
        <a:spcAft>
          <a:spcPct val="0"/>
        </a:spcAft>
        <a:buFont typeface="Arial" charset="0"/>
        <a:defRPr sz="2800">
          <a:solidFill>
            <a:schemeClr val="tx2"/>
          </a:solidFill>
          <a:latin typeface="微软雅黑" pitchFamily="34" charset="-122"/>
          <a:ea typeface="微软雅黑" pitchFamily="34" charset="-122"/>
        </a:defRPr>
      </a:lvl4pPr>
      <a:lvl5pPr algn="r" rtl="0" eaLnBrk="0" fontAlgn="base" hangingPunct="0">
        <a:spcBef>
          <a:spcPct val="0"/>
        </a:spcBef>
        <a:spcAft>
          <a:spcPct val="0"/>
        </a:spcAft>
        <a:buFont typeface="Arial" charset="0"/>
        <a:defRPr sz="2800">
          <a:solidFill>
            <a:schemeClr val="tx2"/>
          </a:solidFill>
          <a:latin typeface="微软雅黑" pitchFamily="34" charset="-122"/>
          <a:ea typeface="微软雅黑" pitchFamily="34" charset="-122"/>
        </a:defRPr>
      </a:lvl5pPr>
      <a:lvl6pPr marL="457200" algn="ctr" rtl="0" fontAlgn="base">
        <a:spcBef>
          <a:spcPct val="0"/>
        </a:spcBef>
        <a:spcAft>
          <a:spcPct val="0"/>
        </a:spcAft>
        <a:buFont typeface="Arial" pitchFamily="34" charset="0"/>
        <a:defRPr sz="3600">
          <a:solidFill>
            <a:schemeClr val="tx2"/>
          </a:solidFill>
          <a:latin typeface="Arial" pitchFamily="34" charset="0"/>
          <a:ea typeface="宋体" pitchFamily="2" charset="-122"/>
        </a:defRPr>
      </a:lvl6pPr>
      <a:lvl7pPr marL="914400" algn="ctr" rtl="0" fontAlgn="base">
        <a:spcBef>
          <a:spcPct val="0"/>
        </a:spcBef>
        <a:spcAft>
          <a:spcPct val="0"/>
        </a:spcAft>
        <a:buFont typeface="Arial" pitchFamily="34" charset="0"/>
        <a:defRPr sz="3600">
          <a:solidFill>
            <a:schemeClr val="tx2"/>
          </a:solidFill>
          <a:latin typeface="Arial" pitchFamily="34" charset="0"/>
          <a:ea typeface="宋体" pitchFamily="2" charset="-122"/>
        </a:defRPr>
      </a:lvl7pPr>
      <a:lvl8pPr marL="1371600" algn="ctr" rtl="0" fontAlgn="base">
        <a:spcBef>
          <a:spcPct val="0"/>
        </a:spcBef>
        <a:spcAft>
          <a:spcPct val="0"/>
        </a:spcAft>
        <a:buFont typeface="Arial" pitchFamily="34" charset="0"/>
        <a:defRPr sz="3600">
          <a:solidFill>
            <a:schemeClr val="tx2"/>
          </a:solidFill>
          <a:latin typeface="Arial" pitchFamily="34" charset="0"/>
          <a:ea typeface="宋体" pitchFamily="2" charset="-122"/>
        </a:defRPr>
      </a:lvl8pPr>
      <a:lvl9pPr marL="1828800" algn="ctr" rtl="0" fontAlgn="base">
        <a:spcBef>
          <a:spcPct val="0"/>
        </a:spcBef>
        <a:spcAft>
          <a:spcPct val="0"/>
        </a:spcAft>
        <a:buFont typeface="Arial" pitchFamily="34" charset="0"/>
        <a:defRPr sz="36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SzPct val="100000"/>
        <a:buFont typeface="Arial" charset="0"/>
        <a:buBlip>
          <a:blip r:embed="rId14"/>
        </a:buBlip>
        <a:defRPr sz="2600" kern="1200">
          <a:solidFill>
            <a:schemeClr val="tx1"/>
          </a:solidFill>
          <a:latin typeface="微软雅黑" pitchFamily="34" charset="-122"/>
          <a:ea typeface="微软雅黑" pitchFamily="34" charset="-122"/>
          <a:cs typeface="+mn-cs"/>
        </a:defRPr>
      </a:lvl1pPr>
      <a:lvl2pPr marL="742950" lvl="1" indent="-285750" algn="l" rtl="0" eaLnBrk="0" fontAlgn="base" hangingPunct="0">
        <a:spcBef>
          <a:spcPct val="20000"/>
        </a:spcBef>
        <a:spcAft>
          <a:spcPct val="0"/>
        </a:spcAft>
        <a:buSzPct val="100000"/>
        <a:buFont typeface="Arial" charset="0"/>
        <a:buBlip>
          <a:blip r:embed="rId15"/>
        </a:buBlip>
        <a:defRPr sz="2200" kern="1200">
          <a:solidFill>
            <a:schemeClr val="tx1"/>
          </a:solidFill>
          <a:latin typeface="微软雅黑" pitchFamily="34" charset="-122"/>
          <a:ea typeface="微软雅黑" pitchFamily="34" charset="-122"/>
          <a:cs typeface="+mn-cs"/>
        </a:defRPr>
      </a:lvl2pPr>
      <a:lvl3pPr marL="1143000" lvl="2" indent="-228600" algn="l" rtl="0" eaLnBrk="0" fontAlgn="base" hangingPunct="0">
        <a:spcBef>
          <a:spcPct val="20000"/>
        </a:spcBef>
        <a:spcAft>
          <a:spcPct val="0"/>
        </a:spcAft>
        <a:buSzPct val="100000"/>
        <a:buFont typeface="Arial" charset="0"/>
        <a:buBlip>
          <a:blip r:embed="rId16"/>
        </a:buBlip>
        <a:defRPr sz="2000" kern="1200">
          <a:solidFill>
            <a:schemeClr val="tx1"/>
          </a:solidFill>
          <a:latin typeface="微软雅黑" pitchFamily="34" charset="-122"/>
          <a:ea typeface="微软雅黑" pitchFamily="34" charset="-122"/>
          <a:cs typeface="+mn-cs"/>
        </a:defRPr>
      </a:lvl3pPr>
      <a:lvl4pPr marL="1600200" lvl="3" indent="-228600" algn="l" rtl="0" eaLnBrk="0" fontAlgn="base" hangingPunct="0">
        <a:spcBef>
          <a:spcPct val="20000"/>
        </a:spcBef>
        <a:spcAft>
          <a:spcPct val="0"/>
        </a:spcAft>
        <a:buSzPct val="100000"/>
        <a:buFont typeface="Arial" charset="0"/>
        <a:buBlip>
          <a:blip r:embed="rId17"/>
        </a:buBlip>
        <a:defRPr sz="2000" kern="1200">
          <a:solidFill>
            <a:schemeClr val="tx1"/>
          </a:solidFill>
          <a:latin typeface="微软雅黑" pitchFamily="34" charset="-122"/>
          <a:ea typeface="微软雅黑" pitchFamily="34" charset="-122"/>
          <a:cs typeface="+mn-cs"/>
        </a:defRPr>
      </a:lvl4pPr>
      <a:lvl5pPr marL="2057400" lvl="4" indent="-228600" algn="l" rtl="0" eaLnBrk="0" fontAlgn="base" hangingPunct="0">
        <a:spcBef>
          <a:spcPct val="20000"/>
        </a:spcBef>
        <a:spcAft>
          <a:spcPct val="0"/>
        </a:spcAft>
        <a:buSzPct val="100000"/>
        <a:buFont typeface="Arial" charset="0"/>
        <a:buBlip>
          <a:blip r:embed="rId18"/>
        </a:buBlip>
        <a:defRPr sz="2000" kern="1200">
          <a:solidFill>
            <a:schemeClr val="tx1"/>
          </a:solidFill>
          <a:latin typeface="微软雅黑" pitchFamily="34" charset="-122"/>
          <a:ea typeface="微软雅黑" pitchFamily="34" charset="-122"/>
          <a:cs typeface="+mn-cs"/>
        </a:defRPr>
      </a:lvl5pPr>
      <a:lvl6pPr marL="2514600" lvl="5" indent="-228600" algn="l" defTabSz="914400" eaLnBrk="0" fontAlgn="base" latinLnBrk="0" hangingPunct="0">
        <a:spcBef>
          <a:spcPct val="20000"/>
        </a:spcBef>
        <a:spcAft>
          <a:spcPct val="0"/>
        </a:spcAft>
        <a:buClr>
          <a:schemeClr val="tx1"/>
        </a:buClr>
        <a:buSzPct val="100000"/>
        <a:buBlip>
          <a:blip r:embed="rId19"/>
        </a:buBlip>
        <a:defRPr sz="18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lr>
          <a:schemeClr val="tx1"/>
        </a:buClr>
        <a:buSzPct val="100000"/>
        <a:buBlip>
          <a:blip r:embed="rId19"/>
        </a:buBlip>
        <a:defRPr sz="18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lr>
          <a:schemeClr val="tx1"/>
        </a:buClr>
        <a:buSzPct val="100000"/>
        <a:buBlip>
          <a:blip r:embed="rId19"/>
        </a:buBlip>
        <a:defRPr sz="18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lr>
          <a:schemeClr val="tx1"/>
        </a:buClr>
        <a:buSzPct val="100000"/>
        <a:buBlip>
          <a:blip r:embed="rId19"/>
        </a:buBlip>
        <a:defRPr sz="18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mk:@MSITStore:G:\%E6%98%93%E7%AC%AC%E4%BC%98%E6%95%99%E8%82%B2\%E6%8A%80%E6%9C%AF%E6%89%8B%E5%86%8C\php5.chm::/fancy/function.define.html"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9.jpe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2071670" y="142535"/>
            <a:ext cx="6500858" cy="571480"/>
          </a:xfrm>
        </p:spPr>
        <p:txBody>
          <a:bodyPr/>
          <a:lstStyle/>
          <a:p>
            <a:r>
              <a:rPr lang="en-US" altLang="zh-CN" dirty="0" smtClean="0">
                <a:latin typeface="微软雅黑" charset="0"/>
                <a:ea typeface="微软雅黑" charset="0"/>
              </a:rPr>
              <a:t>2. </a:t>
            </a:r>
            <a:r>
              <a:rPr lang="zh-CN" altLang="en-US" dirty="0" smtClean="0">
                <a:latin typeface="微软雅黑" charset="0"/>
                <a:ea typeface="微软雅黑" charset="0"/>
              </a:rPr>
              <a:t>第一个</a:t>
            </a:r>
            <a:r>
              <a:rPr lang="en-US" altLang="zh-CN" dirty="0" smtClean="0">
                <a:latin typeface="微软雅黑" charset="0"/>
                <a:ea typeface="微软雅黑" charset="0"/>
              </a:rPr>
              <a:t>PHP</a:t>
            </a:r>
            <a:r>
              <a:rPr lang="zh-CN" altLang="en-US" dirty="0" smtClean="0">
                <a:latin typeface="微软雅黑" charset="0"/>
                <a:ea typeface="微软雅黑" charset="0"/>
              </a:rPr>
              <a:t>脚本语言</a:t>
            </a:r>
            <a:endParaRPr>
              <a:latin typeface="微软雅黑" charset="0"/>
              <a:ea typeface="微软雅黑" charset="0"/>
            </a:endParaRPr>
          </a:p>
        </p:txBody>
      </p:sp>
      <p:sp>
        <p:nvSpPr>
          <p:cNvPr id="11266" name="Rectangle 3"/>
          <p:cNvSpPr>
            <a:spLocks noGrp="1" noChangeArrowheads="1"/>
          </p:cNvSpPr>
          <p:nvPr>
            <p:ph idx="1"/>
          </p:nvPr>
        </p:nvSpPr>
        <p:spPr>
          <a:xfrm>
            <a:off x="500985" y="1000108"/>
            <a:ext cx="8286808" cy="5286412"/>
          </a:xfrm>
        </p:spPr>
        <p:txBody>
          <a:bodyPr/>
          <a:lstStyle/>
          <a:p>
            <a:pPr>
              <a:lnSpc>
                <a:spcPct val="150000"/>
              </a:lnSpc>
              <a:buClrTx/>
            </a:pPr>
            <a:r>
              <a:rPr lang="en-US" altLang="zh-CN" sz="2400" dirty="0" smtClean="0">
                <a:solidFill>
                  <a:srgbClr val="3333FF"/>
                </a:solidFill>
                <a:latin typeface="微软雅黑" pitchFamily="34" charset="-122"/>
                <a:ea typeface="微软雅黑" pitchFamily="34" charset="-122"/>
              </a:rPr>
              <a:t>PHP</a:t>
            </a:r>
            <a:r>
              <a:rPr lang="zh-CN" altLang="en-US" sz="2400" dirty="0" smtClean="0">
                <a:solidFill>
                  <a:srgbClr val="3333FF"/>
                </a:solidFill>
                <a:latin typeface="微软雅黑" pitchFamily="34" charset="-122"/>
                <a:ea typeface="微软雅黑" pitchFamily="34" charset="-122"/>
              </a:rPr>
              <a:t>的开发步骤：</a:t>
            </a:r>
          </a:p>
          <a:p>
            <a:pPr lvl="1">
              <a:lnSpc>
                <a:spcPct val="150000"/>
              </a:lnSpc>
            </a:pPr>
            <a:r>
              <a:rPr lang="zh-CN" altLang="en-US" sz="2200" dirty="0" smtClean="0">
                <a:latin typeface="微软雅黑" pitchFamily="34" charset="-122"/>
                <a:ea typeface="微软雅黑" pitchFamily="34" charset="-122"/>
              </a:rPr>
              <a:t>使用编辑器创建一个包含源代码的磁盘文件</a:t>
            </a:r>
          </a:p>
          <a:p>
            <a:pPr lvl="1">
              <a:lnSpc>
                <a:spcPct val="150000"/>
              </a:lnSpc>
            </a:pPr>
            <a:r>
              <a:rPr lang="zh-CN" altLang="en-US" sz="2200" dirty="0" smtClean="0">
                <a:latin typeface="微软雅黑" pitchFamily="34" charset="-122"/>
                <a:ea typeface="微软雅黑" pitchFamily="34" charset="-122"/>
              </a:rPr>
              <a:t>将文件上传到</a:t>
            </a:r>
            <a:r>
              <a:rPr lang="en-US" altLang="zh-CN" sz="2200" dirty="0" smtClean="0">
                <a:latin typeface="微软雅黑" pitchFamily="34" charset="-122"/>
                <a:ea typeface="微软雅黑" pitchFamily="34" charset="-122"/>
              </a:rPr>
              <a:t>web</a:t>
            </a:r>
            <a:r>
              <a:rPr lang="zh-CN" altLang="en-US" sz="2200" dirty="0" smtClean="0">
                <a:latin typeface="微软雅黑" pitchFamily="34" charset="-122"/>
                <a:ea typeface="微软雅黑" pitchFamily="34" charset="-122"/>
              </a:rPr>
              <a:t>服务器上</a:t>
            </a:r>
          </a:p>
          <a:p>
            <a:pPr lvl="1">
              <a:lnSpc>
                <a:spcPct val="150000"/>
              </a:lnSpc>
            </a:pPr>
            <a:r>
              <a:rPr lang="zh-CN" altLang="en-US" sz="2200" dirty="0" smtClean="0">
                <a:latin typeface="微软雅黑" pitchFamily="34" charset="-122"/>
                <a:ea typeface="微软雅黑" pitchFamily="34" charset="-122"/>
              </a:rPr>
              <a:t>通过浏览器访问</a:t>
            </a:r>
            <a:r>
              <a:rPr lang="en-US" altLang="zh-CN" sz="2200" dirty="0" smtClean="0">
                <a:latin typeface="微软雅黑" pitchFamily="34" charset="-122"/>
                <a:ea typeface="微软雅黑" pitchFamily="34" charset="-122"/>
              </a:rPr>
              <a:t>Web</a:t>
            </a:r>
            <a:r>
              <a:rPr lang="zh-CN" altLang="en-US" sz="2200" dirty="0" smtClean="0">
                <a:latin typeface="微软雅黑" pitchFamily="34" charset="-122"/>
                <a:ea typeface="微软雅黑" pitchFamily="34" charset="-122"/>
              </a:rPr>
              <a:t>服务器运行程序</a:t>
            </a:r>
          </a:p>
          <a:p>
            <a:pPr>
              <a:lnSpc>
                <a:spcPct val="150000"/>
              </a:lnSpc>
              <a:buClrTx/>
              <a:buBlip>
                <a:blip r:embed="rId2"/>
              </a:buBlip>
            </a:pPr>
            <a:r>
              <a:rPr lang="zh-CN" altLang="en-US" sz="2400" dirty="0" smtClean="0">
                <a:solidFill>
                  <a:srgbClr val="3333FF"/>
                </a:solidFill>
                <a:latin typeface="微软雅黑" pitchFamily="34" charset="-122"/>
                <a:ea typeface="微软雅黑" pitchFamily="34" charset="-122"/>
              </a:rPr>
              <a:t>示例：</a:t>
            </a:r>
            <a:r>
              <a:rPr lang="en-US" altLang="zh-CN" sz="2400" dirty="0" smtClean="0">
                <a:solidFill>
                  <a:srgbClr val="3333FF"/>
                </a:solidFill>
                <a:latin typeface="微软雅黑" pitchFamily="34" charset="-122"/>
                <a:ea typeface="微软雅黑" pitchFamily="34" charset="-122"/>
              </a:rPr>
              <a:t>info.php</a:t>
            </a:r>
          </a:p>
          <a:p>
            <a:pPr>
              <a:lnSpc>
                <a:spcPct val="150000"/>
              </a:lnSpc>
              <a:buNone/>
            </a:pPr>
            <a:r>
              <a:rPr lang="zh-CN" altLang="en-US" sz="2200" dirty="0" smtClean="0">
                <a:latin typeface="微软雅黑" pitchFamily="34" charset="-122"/>
                <a:ea typeface="微软雅黑" pitchFamily="34" charset="-122"/>
              </a:rPr>
              <a:t>    代码详见：</a:t>
            </a:r>
            <a:r>
              <a:rPr lang="en-US" altLang="zh-CN" sz="2200" dirty="0" smtClean="0">
                <a:latin typeface="微软雅黑" pitchFamily="34" charset="-122"/>
                <a:ea typeface="微软雅黑" pitchFamily="34" charset="-122"/>
              </a:rPr>
              <a:t>P106</a:t>
            </a:r>
          </a:p>
          <a:p>
            <a:pPr>
              <a:lnSpc>
                <a:spcPct val="150000"/>
              </a:lnSpc>
              <a:buFont typeface="Wingdings" pitchFamily="2" charset="2"/>
              <a:buNone/>
            </a:pPr>
            <a:r>
              <a:rPr lang="zh-CN" altLang="en-US" sz="2200" dirty="0" smtClean="0">
                <a:latin typeface="微软雅黑" pitchFamily="34" charset="-122"/>
                <a:ea typeface="微软雅黑" pitchFamily="34" charset="-122"/>
              </a:rPr>
              <a:t>   里面具体语法含义</a:t>
            </a:r>
          </a:p>
          <a:p>
            <a:pPr>
              <a:lnSpc>
                <a:spcPct val="150000"/>
              </a:lnSpc>
              <a:buFont typeface="Wingdings" pitchFamily="2" charset="2"/>
              <a:buNone/>
            </a:pPr>
            <a:r>
              <a:rPr lang="zh-CN" altLang="en-US" sz="2200" dirty="0" smtClean="0">
                <a:latin typeface="微软雅黑" pitchFamily="34" charset="-122"/>
                <a:ea typeface="微软雅黑" pitchFamily="34" charset="-122"/>
              </a:rPr>
              <a:t>   在后面的课程中讲</a:t>
            </a:r>
          </a:p>
          <a:p>
            <a:pPr>
              <a:lnSpc>
                <a:spcPct val="150000"/>
              </a:lnSpc>
              <a:buFont typeface="Wingdings" pitchFamily="2" charset="2"/>
              <a:buNone/>
            </a:pPr>
            <a:r>
              <a:rPr lang="zh-CN" altLang="en-US" sz="2200" dirty="0" smtClean="0">
                <a:latin typeface="微软雅黑" pitchFamily="34" charset="-122"/>
                <a:ea typeface="微软雅黑" pitchFamily="34" charset="-122"/>
              </a:rPr>
              <a:t>   到。</a:t>
            </a:r>
          </a:p>
          <a:p>
            <a:endParaRPr lang="zh-CN" altLang="en-US" sz="2400" dirty="0" smtClean="0">
              <a:latin typeface="微软雅黑" pitchFamily="34" charset="-122"/>
              <a:ea typeface="微软雅黑" pitchFamily="34" charset="-122"/>
            </a:endParaRPr>
          </a:p>
        </p:txBody>
      </p:sp>
      <p:pic>
        <p:nvPicPr>
          <p:cNvPr id="11267" name="Picture 4"/>
          <p:cNvPicPr>
            <a:picLocks noChangeAspect="1" noChangeArrowheads="1"/>
          </p:cNvPicPr>
          <p:nvPr/>
        </p:nvPicPr>
        <p:blipFill>
          <a:blip r:embed="rId3" cstate="print"/>
          <a:srcRect/>
          <a:stretch>
            <a:fillRect/>
          </a:stretch>
        </p:blipFill>
        <p:spPr bwMode="auto">
          <a:xfrm>
            <a:off x="3491895" y="3429258"/>
            <a:ext cx="4636685" cy="27363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8" name="AutoShape 4"/>
          <p:cNvSpPr>
            <a:spLocks noChangeArrowheads="1"/>
          </p:cNvSpPr>
          <p:nvPr/>
        </p:nvSpPr>
        <p:spPr bwMode="auto">
          <a:xfrm>
            <a:off x="142844" y="1000108"/>
            <a:ext cx="5534034" cy="3600450"/>
          </a:xfrm>
          <a:prstGeom prst="flowChartAlternateProcess">
            <a:avLst/>
          </a:prstGeom>
          <a:gradFill rotWithShape="1">
            <a:gsLst>
              <a:gs pos="0">
                <a:srgbClr val="CDE9EB"/>
              </a:gs>
              <a:gs pos="100000">
                <a:srgbClr val="FFFFFF"/>
              </a:gs>
            </a:gsLst>
            <a:lin ang="5400000" scaled="1"/>
          </a:gradFill>
          <a:ln w="9525">
            <a:solidFill>
              <a:schemeClr val="accent2"/>
            </a:solidFill>
            <a:miter lim="800000"/>
          </a:ln>
        </p:spPr>
        <p:txBody>
          <a:bodyPr wrap="none" anchor="ctr"/>
          <a:lstStyle/>
          <a:p>
            <a:pPr>
              <a:lnSpc>
                <a:spcPct val="110000"/>
              </a:lnSpc>
            </a:pPr>
            <a:r>
              <a:rPr lang="en-US" altLang="zh-CN" b="1" dirty="0">
                <a:solidFill>
                  <a:srgbClr val="9A400E"/>
                </a:solidFill>
              </a:rPr>
              <a:t>&lt;html&gt;</a:t>
            </a:r>
          </a:p>
          <a:p>
            <a:pPr>
              <a:lnSpc>
                <a:spcPct val="110000"/>
              </a:lnSpc>
            </a:pPr>
            <a:r>
              <a:rPr lang="en-US" altLang="zh-CN" b="1" dirty="0">
                <a:solidFill>
                  <a:srgbClr val="9A400E"/>
                </a:solidFill>
              </a:rPr>
              <a:t>     &lt;head&gt;</a:t>
            </a:r>
          </a:p>
          <a:p>
            <a:pPr>
              <a:lnSpc>
                <a:spcPct val="110000"/>
              </a:lnSpc>
            </a:pPr>
            <a:r>
              <a:rPr lang="en-US" altLang="zh-CN" b="1" dirty="0">
                <a:solidFill>
                  <a:srgbClr val="9A400E"/>
                </a:solidFill>
              </a:rPr>
              <a:t>            &lt;title&gt;</a:t>
            </a:r>
            <a:r>
              <a:rPr lang="zh-CN" altLang="en-US" b="1" dirty="0">
                <a:solidFill>
                  <a:srgbClr val="FF00FF"/>
                </a:solidFill>
              </a:rPr>
              <a:t>我的第一个</a:t>
            </a:r>
            <a:r>
              <a:rPr lang="en-US" altLang="zh-CN" b="1" dirty="0">
                <a:solidFill>
                  <a:srgbClr val="FF00FF"/>
                </a:solidFill>
              </a:rPr>
              <a:t>PHP</a:t>
            </a:r>
            <a:r>
              <a:rPr lang="zh-CN" altLang="en-US" b="1" dirty="0">
                <a:solidFill>
                  <a:srgbClr val="FF00FF"/>
                </a:solidFill>
              </a:rPr>
              <a:t>页面</a:t>
            </a:r>
            <a:r>
              <a:rPr lang="en-US" altLang="zh-CN" b="1" dirty="0">
                <a:solidFill>
                  <a:srgbClr val="9A400E"/>
                </a:solidFill>
              </a:rPr>
              <a:t>&lt;/title&gt;</a:t>
            </a:r>
          </a:p>
          <a:p>
            <a:pPr>
              <a:lnSpc>
                <a:spcPct val="110000"/>
              </a:lnSpc>
            </a:pPr>
            <a:r>
              <a:rPr lang="en-US" altLang="zh-CN" b="1" dirty="0">
                <a:solidFill>
                  <a:srgbClr val="9A400E"/>
                </a:solidFill>
              </a:rPr>
              <a:t>     &lt;/head&gt;</a:t>
            </a:r>
          </a:p>
          <a:p>
            <a:pPr>
              <a:lnSpc>
                <a:spcPct val="110000"/>
              </a:lnSpc>
            </a:pPr>
            <a:r>
              <a:rPr lang="en-US" altLang="zh-CN" b="1" dirty="0">
                <a:solidFill>
                  <a:srgbClr val="9A400E"/>
                </a:solidFill>
              </a:rPr>
              <a:t>     &lt;body&gt;</a:t>
            </a:r>
          </a:p>
          <a:p>
            <a:pPr>
              <a:lnSpc>
                <a:spcPct val="110000"/>
              </a:lnSpc>
            </a:pPr>
            <a:r>
              <a:rPr lang="en-US" altLang="zh-CN" b="1" dirty="0">
                <a:solidFill>
                  <a:srgbClr val="9A400E"/>
                </a:solidFill>
              </a:rPr>
              <a:t>            &lt;h2&gt;</a:t>
            </a:r>
          </a:p>
          <a:p>
            <a:pPr>
              <a:lnSpc>
                <a:spcPct val="110000"/>
              </a:lnSpc>
            </a:pPr>
            <a:r>
              <a:rPr lang="en-US" altLang="zh-CN" b="1" dirty="0">
                <a:solidFill>
                  <a:srgbClr val="9A400E"/>
                </a:solidFill>
              </a:rPr>
              <a:t>	</a:t>
            </a:r>
            <a:r>
              <a:rPr lang="en-US" altLang="zh-CN" b="1" dirty="0">
                <a:solidFill>
                  <a:schemeClr val="accent2"/>
                </a:solidFill>
              </a:rPr>
              <a:t>&lt;?</a:t>
            </a:r>
            <a:r>
              <a:rPr lang="en-US" altLang="zh-CN" b="1" dirty="0" err="1">
                <a:solidFill>
                  <a:schemeClr val="accent2"/>
                </a:solidFill>
              </a:rPr>
              <a:t>php</a:t>
            </a:r>
            <a:r>
              <a:rPr lang="en-US" altLang="zh-CN" b="1" dirty="0">
                <a:solidFill>
                  <a:schemeClr val="accent2"/>
                </a:solidFill>
              </a:rPr>
              <a:t>   </a:t>
            </a:r>
            <a:r>
              <a:rPr lang="en-US" altLang="zh-CN" b="1" dirty="0">
                <a:solidFill>
                  <a:srgbClr val="009900"/>
                </a:solidFill>
              </a:rPr>
              <a:t>echo </a:t>
            </a:r>
            <a:r>
              <a:rPr lang="en-US" altLang="zh-CN" b="1" dirty="0">
                <a:solidFill>
                  <a:schemeClr val="accent2"/>
                </a:solidFill>
              </a:rPr>
              <a:t>“</a:t>
            </a:r>
            <a:r>
              <a:rPr lang="en-US" altLang="zh-CN" b="1" dirty="0">
                <a:solidFill>
                  <a:srgbClr val="FF00FF"/>
                </a:solidFill>
              </a:rPr>
              <a:t>Hello, PHP!</a:t>
            </a:r>
            <a:r>
              <a:rPr lang="en-US" altLang="zh-CN" b="1" dirty="0">
                <a:solidFill>
                  <a:schemeClr val="accent2"/>
                </a:solidFill>
              </a:rPr>
              <a:t>”</a:t>
            </a:r>
            <a:r>
              <a:rPr lang="zh-CN" altLang="en-US" b="1" dirty="0">
                <a:solidFill>
                  <a:schemeClr val="accent2"/>
                </a:solidFill>
              </a:rPr>
              <a:t> </a:t>
            </a:r>
            <a:r>
              <a:rPr lang="en-US" altLang="zh-CN" b="1" dirty="0">
                <a:solidFill>
                  <a:schemeClr val="accent2"/>
                </a:solidFill>
              </a:rPr>
              <a:t>?&gt;</a:t>
            </a:r>
          </a:p>
          <a:p>
            <a:pPr>
              <a:lnSpc>
                <a:spcPct val="110000"/>
              </a:lnSpc>
            </a:pPr>
            <a:r>
              <a:rPr lang="en-US" altLang="zh-CN" b="1" dirty="0">
                <a:solidFill>
                  <a:schemeClr val="accent2"/>
                </a:solidFill>
              </a:rPr>
              <a:t>            </a:t>
            </a:r>
            <a:r>
              <a:rPr lang="en-US" altLang="zh-CN" b="1" dirty="0">
                <a:solidFill>
                  <a:srgbClr val="9A400E"/>
                </a:solidFill>
              </a:rPr>
              <a:t>&lt;/h2&gt;</a:t>
            </a:r>
          </a:p>
          <a:p>
            <a:pPr>
              <a:lnSpc>
                <a:spcPct val="110000"/>
              </a:lnSpc>
            </a:pPr>
            <a:r>
              <a:rPr lang="en-US" altLang="zh-CN" b="1" dirty="0">
                <a:solidFill>
                  <a:srgbClr val="9A400E"/>
                </a:solidFill>
              </a:rPr>
              <a:t>     &lt;/body&gt;</a:t>
            </a:r>
          </a:p>
          <a:p>
            <a:pPr>
              <a:lnSpc>
                <a:spcPct val="110000"/>
              </a:lnSpc>
            </a:pPr>
            <a:r>
              <a:rPr lang="en-US" altLang="zh-CN" b="1" dirty="0">
                <a:solidFill>
                  <a:srgbClr val="9A400E"/>
                </a:solidFill>
              </a:rPr>
              <a:t>&lt;/html&gt;</a:t>
            </a:r>
          </a:p>
        </p:txBody>
      </p:sp>
      <p:pic>
        <p:nvPicPr>
          <p:cNvPr id="287749" name="Picture 5"/>
          <p:cNvPicPr>
            <a:picLocks noChangeAspect="1" noChangeArrowheads="1"/>
          </p:cNvPicPr>
          <p:nvPr/>
        </p:nvPicPr>
        <p:blipFill>
          <a:blip r:embed="rId2" cstate="print"/>
          <a:srcRect/>
          <a:stretch>
            <a:fillRect/>
          </a:stretch>
        </p:blipFill>
        <p:spPr bwMode="auto">
          <a:xfrm>
            <a:off x="5786446" y="1071546"/>
            <a:ext cx="3206901" cy="3429024"/>
          </a:xfrm>
          <a:prstGeom prst="rect">
            <a:avLst/>
          </a:prstGeom>
          <a:noFill/>
          <a:ln w="9525">
            <a:noFill/>
            <a:miter lim="800000"/>
            <a:headEnd/>
            <a:tailEnd/>
          </a:ln>
        </p:spPr>
      </p:pic>
      <p:sp>
        <p:nvSpPr>
          <p:cNvPr id="287750" name="Rectangle 6"/>
          <p:cNvSpPr>
            <a:spLocks noChangeArrowheads="1"/>
          </p:cNvSpPr>
          <p:nvPr/>
        </p:nvSpPr>
        <p:spPr bwMode="auto">
          <a:xfrm>
            <a:off x="142875" y="4643446"/>
            <a:ext cx="8750300" cy="1643074"/>
          </a:xfrm>
          <a:prstGeom prst="rect">
            <a:avLst/>
          </a:prstGeom>
          <a:noFill/>
          <a:ln w="9525">
            <a:noFill/>
            <a:miter lim="800000"/>
          </a:ln>
        </p:spPr>
        <p:txBody>
          <a:bodyPr/>
          <a:lstStyle/>
          <a:p>
            <a:pPr marL="342900" indent="-342900" eaLnBrk="0" hangingPunct="0">
              <a:lnSpc>
                <a:spcPct val="150000"/>
              </a:lnSpc>
              <a:spcBef>
                <a:spcPct val="20000"/>
              </a:spcBef>
              <a:buClr>
                <a:schemeClr val="accent2"/>
              </a:buClr>
              <a:buSzPct val="75000"/>
              <a:buFont typeface="Wingdings" pitchFamily="2" charset="2"/>
              <a:buNone/>
            </a:pPr>
            <a:r>
              <a:rPr lang="zh-CN" altLang="en-US" sz="2400" dirty="0">
                <a:solidFill>
                  <a:srgbClr val="292929"/>
                </a:solidFill>
                <a:latin typeface="宋体" charset="-122"/>
              </a:rPr>
              <a:t>  </a:t>
            </a:r>
            <a:r>
              <a:rPr lang="zh-CN" altLang="en-US" sz="2200" dirty="0" smtClean="0">
                <a:solidFill>
                  <a:srgbClr val="292929"/>
                </a:solidFill>
                <a:latin typeface="微软雅黑" pitchFamily="34" charset="-122"/>
                <a:ea typeface="微软雅黑" pitchFamily="34" charset="-122"/>
              </a:rPr>
              <a:t>文</a:t>
            </a:r>
            <a:r>
              <a:rPr lang="zh-CN" altLang="en-US" sz="2200" dirty="0">
                <a:solidFill>
                  <a:srgbClr val="292929"/>
                </a:solidFill>
                <a:latin typeface="微软雅黑" pitchFamily="34" charset="-122"/>
                <a:ea typeface="微软雅黑" pitchFamily="34" charset="-122"/>
              </a:rPr>
              <a:t>件后缀名为</a:t>
            </a:r>
            <a:r>
              <a:rPr lang="en-US" altLang="zh-CN" sz="2200" dirty="0">
                <a:solidFill>
                  <a:srgbClr val="292929"/>
                </a:solidFill>
                <a:latin typeface="微软雅黑" pitchFamily="34" charset="-122"/>
                <a:ea typeface="微软雅黑" pitchFamily="34" charset="-122"/>
              </a:rPr>
              <a:t>.</a:t>
            </a:r>
            <a:r>
              <a:rPr lang="en-US" altLang="zh-CN" sz="2200" dirty="0" err="1">
                <a:solidFill>
                  <a:srgbClr val="292929"/>
                </a:solidFill>
                <a:latin typeface="微软雅黑" pitchFamily="34" charset="-122"/>
                <a:ea typeface="微软雅黑" pitchFamily="34" charset="-122"/>
              </a:rPr>
              <a:t>php</a:t>
            </a:r>
            <a:r>
              <a:rPr lang="zh-CN" altLang="en-US" sz="2200" dirty="0">
                <a:solidFill>
                  <a:srgbClr val="292929"/>
                </a:solidFill>
                <a:latin typeface="微软雅黑" pitchFamily="34" charset="-122"/>
                <a:ea typeface="微软雅黑" pitchFamily="34" charset="-122"/>
              </a:rPr>
              <a:t>结尾，上传到</a:t>
            </a:r>
            <a:r>
              <a:rPr lang="en-US" altLang="zh-CN" sz="2200" dirty="0">
                <a:solidFill>
                  <a:srgbClr val="292929"/>
                </a:solidFill>
                <a:latin typeface="微软雅黑" pitchFamily="34" charset="-122"/>
                <a:ea typeface="微软雅黑" pitchFamily="34" charset="-122"/>
              </a:rPr>
              <a:t>Web</a:t>
            </a:r>
            <a:r>
              <a:rPr lang="zh-CN" altLang="en-US" sz="2200" dirty="0">
                <a:solidFill>
                  <a:srgbClr val="292929"/>
                </a:solidFill>
                <a:latin typeface="微软雅黑" pitchFamily="34" charset="-122"/>
                <a:ea typeface="微软雅黑" pitchFamily="34" charset="-122"/>
              </a:rPr>
              <a:t>服务器的文档根目录下，通过浏览器访问</a:t>
            </a:r>
            <a:r>
              <a:rPr lang="en-US" altLang="zh-CN" sz="2200" dirty="0">
                <a:solidFill>
                  <a:srgbClr val="292929"/>
                </a:solidFill>
                <a:latin typeface="微软雅黑" pitchFamily="34" charset="-122"/>
                <a:ea typeface="微软雅黑" pitchFamily="34" charset="-122"/>
              </a:rPr>
              <a:t>Web</a:t>
            </a:r>
            <a:r>
              <a:rPr lang="zh-CN" altLang="en-US" sz="2200" dirty="0">
                <a:solidFill>
                  <a:srgbClr val="292929"/>
                </a:solidFill>
                <a:latin typeface="微软雅黑" pitchFamily="34" charset="-122"/>
                <a:ea typeface="微软雅黑" pitchFamily="34" charset="-122"/>
              </a:rPr>
              <a:t>服务器管理下的</a:t>
            </a:r>
            <a:r>
              <a:rPr lang="en-US" altLang="zh-CN" sz="2200" dirty="0">
                <a:solidFill>
                  <a:srgbClr val="292929"/>
                </a:solidFill>
                <a:latin typeface="微软雅黑" pitchFamily="34" charset="-122"/>
                <a:ea typeface="微软雅黑" pitchFamily="34" charset="-122"/>
              </a:rPr>
              <a:t>PHP</a:t>
            </a:r>
            <a:r>
              <a:rPr lang="zh-CN" altLang="en-US" sz="2200" dirty="0">
                <a:solidFill>
                  <a:srgbClr val="292929"/>
                </a:solidFill>
                <a:latin typeface="微软雅黑" pitchFamily="34" charset="-122"/>
                <a:ea typeface="微软雅黑" pitchFamily="34" charset="-122"/>
              </a:rPr>
              <a:t>文件，就可以运行</a:t>
            </a:r>
            <a:r>
              <a:rPr lang="en-US" altLang="zh-CN" sz="2200" dirty="0">
                <a:solidFill>
                  <a:srgbClr val="292929"/>
                </a:solidFill>
                <a:latin typeface="微软雅黑" pitchFamily="34" charset="-122"/>
                <a:ea typeface="微软雅黑" pitchFamily="34" charset="-122"/>
              </a:rPr>
              <a:t>PHP</a:t>
            </a:r>
            <a:r>
              <a:rPr lang="zh-CN" altLang="en-US" sz="2200" dirty="0">
                <a:solidFill>
                  <a:srgbClr val="292929"/>
                </a:solidFill>
                <a:latin typeface="微软雅黑" pitchFamily="34" charset="-122"/>
                <a:ea typeface="微软雅黑" pitchFamily="34" charset="-122"/>
              </a:rPr>
              <a:t>文件。</a:t>
            </a:r>
          </a:p>
        </p:txBody>
      </p:sp>
      <p:sp>
        <p:nvSpPr>
          <p:cNvPr id="287751" name="AutoShape 7"/>
          <p:cNvSpPr>
            <a:spLocks noChangeArrowheads="1"/>
          </p:cNvSpPr>
          <p:nvPr/>
        </p:nvSpPr>
        <p:spPr bwMode="auto">
          <a:xfrm>
            <a:off x="3022569" y="3665520"/>
            <a:ext cx="1152525" cy="719138"/>
          </a:xfrm>
          <a:prstGeom prst="wedgeRoundRectCallout">
            <a:avLst>
              <a:gd name="adj1" fmla="val -106611"/>
              <a:gd name="adj2" fmla="val -76046"/>
              <a:gd name="adj3" fmla="val 16667"/>
            </a:avLst>
          </a:prstGeom>
          <a:gradFill rotWithShape="1">
            <a:gsLst>
              <a:gs pos="0">
                <a:srgbClr val="FFFF99"/>
              </a:gs>
              <a:gs pos="100000">
                <a:srgbClr val="FFFFFF"/>
              </a:gs>
            </a:gsLst>
            <a:lin ang="5400000" scaled="1"/>
          </a:gradFill>
          <a:ln w="9525">
            <a:solidFill>
              <a:srgbClr val="FF6600"/>
            </a:solidFill>
            <a:miter lim="800000"/>
          </a:ln>
        </p:spPr>
        <p:txBody>
          <a:bodyPr/>
          <a:lstStyle/>
          <a:p>
            <a:pPr algn="ctr"/>
            <a:r>
              <a:rPr lang="zh-CN" altLang="en-US" sz="1600" b="1"/>
              <a:t>这就是</a:t>
            </a:r>
            <a:r>
              <a:rPr lang="en-US" altLang="zh-CN" sz="1600" b="1"/>
              <a:t>PHP</a:t>
            </a:r>
            <a:r>
              <a:rPr lang="zh-CN" altLang="en-US" sz="1600" b="1"/>
              <a:t>脚本</a:t>
            </a:r>
            <a:endParaRPr lang="zh-CN" altLang="en-US"/>
          </a:p>
        </p:txBody>
      </p:sp>
      <p:sp>
        <p:nvSpPr>
          <p:cNvPr id="287752" name="AutoShape 8"/>
          <p:cNvSpPr>
            <a:spLocks noChangeArrowheads="1"/>
          </p:cNvSpPr>
          <p:nvPr/>
        </p:nvSpPr>
        <p:spPr bwMode="auto">
          <a:xfrm>
            <a:off x="1943069" y="2297095"/>
            <a:ext cx="900113" cy="360363"/>
          </a:xfrm>
          <a:prstGeom prst="wedgeRoundRectCallout">
            <a:avLst>
              <a:gd name="adj1" fmla="val -71694"/>
              <a:gd name="adj2" fmla="val 176431"/>
              <a:gd name="adj3" fmla="val 16667"/>
            </a:avLst>
          </a:prstGeom>
          <a:gradFill rotWithShape="1">
            <a:gsLst>
              <a:gs pos="0">
                <a:srgbClr val="FFFF99"/>
              </a:gs>
              <a:gs pos="100000">
                <a:srgbClr val="FFFFFF"/>
              </a:gs>
            </a:gsLst>
            <a:lin ang="5400000" scaled="1"/>
          </a:gradFill>
          <a:ln w="9525">
            <a:solidFill>
              <a:srgbClr val="FF6600"/>
            </a:solidFill>
            <a:miter lim="800000"/>
          </a:ln>
        </p:spPr>
        <p:txBody>
          <a:bodyPr/>
          <a:lstStyle/>
          <a:p>
            <a:pPr algn="ctr"/>
            <a:r>
              <a:rPr lang="zh-CN" altLang="en-US" sz="1600" b="1"/>
              <a:t>起始符</a:t>
            </a:r>
            <a:endParaRPr lang="zh-CN" altLang="en-US"/>
          </a:p>
        </p:txBody>
      </p:sp>
      <p:sp>
        <p:nvSpPr>
          <p:cNvPr id="287753" name="AutoShape 9"/>
          <p:cNvSpPr>
            <a:spLocks noChangeArrowheads="1"/>
          </p:cNvSpPr>
          <p:nvPr/>
        </p:nvSpPr>
        <p:spPr bwMode="auto">
          <a:xfrm>
            <a:off x="3095594" y="2297095"/>
            <a:ext cx="900113" cy="360363"/>
          </a:xfrm>
          <a:prstGeom prst="wedgeRoundRectCallout">
            <a:avLst>
              <a:gd name="adj1" fmla="val 96208"/>
              <a:gd name="adj2" fmla="val 187005"/>
              <a:gd name="adj3" fmla="val 16667"/>
            </a:avLst>
          </a:prstGeom>
          <a:gradFill rotWithShape="1">
            <a:gsLst>
              <a:gs pos="0">
                <a:srgbClr val="FFFF99"/>
              </a:gs>
              <a:gs pos="100000">
                <a:srgbClr val="FFFFFF"/>
              </a:gs>
            </a:gsLst>
            <a:lin ang="5400000" scaled="1"/>
          </a:gradFill>
          <a:ln w="9525">
            <a:solidFill>
              <a:srgbClr val="FF6600"/>
            </a:solidFill>
            <a:miter lim="800000"/>
          </a:ln>
        </p:spPr>
        <p:txBody>
          <a:bodyPr/>
          <a:lstStyle/>
          <a:p>
            <a:pPr algn="ctr"/>
            <a:r>
              <a:rPr lang="zh-CN" altLang="en-US" sz="1600" b="1"/>
              <a:t>结束符</a:t>
            </a:r>
            <a:endParaRPr lang="zh-CN" altLang="en-US"/>
          </a:p>
        </p:txBody>
      </p:sp>
      <p:sp>
        <p:nvSpPr>
          <p:cNvPr id="287755" name="Rectangle 11"/>
          <p:cNvSpPr>
            <a:spLocks noChangeArrowheads="1"/>
          </p:cNvSpPr>
          <p:nvPr/>
        </p:nvSpPr>
        <p:spPr bwMode="auto">
          <a:xfrm>
            <a:off x="1150907" y="3089258"/>
            <a:ext cx="3527425" cy="360362"/>
          </a:xfrm>
          <a:prstGeom prst="rect">
            <a:avLst/>
          </a:prstGeom>
          <a:noFill/>
          <a:ln w="28575">
            <a:solidFill>
              <a:srgbClr val="FF0000"/>
            </a:solidFill>
            <a:miter lim="800000"/>
          </a:ln>
        </p:spPr>
        <p:txBody>
          <a:bodyPr wrap="none" anchor="ctr"/>
          <a:lstStyle/>
          <a:p>
            <a:pPr algn="ctr">
              <a:spcBef>
                <a:spcPct val="20000"/>
              </a:spcBef>
            </a:pPr>
            <a:endParaRPr lang="zh-CN" altLang="en-US" sz="2800">
              <a:solidFill>
                <a:srgbClr val="FF0000"/>
              </a:solidFill>
              <a:ea typeface="黑体" pitchFamily="2" charset="-122"/>
            </a:endParaRPr>
          </a:p>
        </p:txBody>
      </p:sp>
      <p:sp>
        <p:nvSpPr>
          <p:cNvPr id="12297" name="Rectangle 2"/>
          <p:cNvSpPr>
            <a:spLocks noGrp="1" noChangeArrowheads="1"/>
          </p:cNvSpPr>
          <p:nvPr>
            <p:ph type="title"/>
          </p:nvPr>
        </p:nvSpPr>
        <p:spPr>
          <a:xfrm>
            <a:off x="2071670" y="142535"/>
            <a:ext cx="6500858" cy="571480"/>
          </a:xfrm>
        </p:spPr>
        <p:txBody>
          <a:bodyPr/>
          <a:lstStyle/>
          <a:p>
            <a:r>
              <a:rPr lang="en-US" altLang="zh-CN" dirty="0" smtClean="0">
                <a:latin typeface="微软雅黑" charset="0"/>
                <a:ea typeface="微软雅黑" charset="0"/>
              </a:rPr>
              <a:t>3. PHP</a:t>
            </a:r>
            <a:r>
              <a:rPr lang="zh-CN" altLang="en-US" dirty="0" smtClean="0">
                <a:latin typeface="微软雅黑" charset="0"/>
                <a:ea typeface="微软雅黑" charset="0"/>
              </a:rPr>
              <a:t>语言标记</a:t>
            </a:r>
            <a:endParaRPr>
              <a:latin typeface="微软雅黑" charset="0"/>
              <a:ea typeface="微软雅黑"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7748"/>
                                        </p:tgtEl>
                                        <p:attrNameLst>
                                          <p:attrName>style.visibility</p:attrName>
                                        </p:attrNameLst>
                                      </p:cBhvr>
                                      <p:to>
                                        <p:strVal val="visible"/>
                                      </p:to>
                                    </p:set>
                                    <p:animEffect transition="in" filter="blinds(horizontal)">
                                      <p:cBhvr>
                                        <p:cTn id="7" dur="500"/>
                                        <p:tgtEl>
                                          <p:spTgt spid="28774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7752"/>
                                        </p:tgtEl>
                                        <p:attrNameLst>
                                          <p:attrName>style.visibility</p:attrName>
                                        </p:attrNameLst>
                                      </p:cBhvr>
                                      <p:to>
                                        <p:strVal val="visible"/>
                                      </p:to>
                                    </p:set>
                                    <p:animEffect transition="in" filter="dissolve">
                                      <p:cBhvr>
                                        <p:cTn id="12" dur="500"/>
                                        <p:tgtEl>
                                          <p:spTgt spid="28775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7753"/>
                                        </p:tgtEl>
                                        <p:attrNameLst>
                                          <p:attrName>style.visibility</p:attrName>
                                        </p:attrNameLst>
                                      </p:cBhvr>
                                      <p:to>
                                        <p:strVal val="visible"/>
                                      </p:to>
                                    </p:set>
                                    <p:animEffect transition="in" filter="dissolve">
                                      <p:cBhvr>
                                        <p:cTn id="17" dur="500"/>
                                        <p:tgtEl>
                                          <p:spTgt spid="28775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87755"/>
                                        </p:tgtEl>
                                        <p:attrNameLst>
                                          <p:attrName>style.visibility</p:attrName>
                                        </p:attrNameLst>
                                      </p:cBhvr>
                                      <p:to>
                                        <p:strVal val="visible"/>
                                      </p:to>
                                    </p:set>
                                    <p:animEffect transition="in" filter="dissolve">
                                      <p:cBhvr>
                                        <p:cTn id="22" dur="500"/>
                                        <p:tgtEl>
                                          <p:spTgt spid="287755"/>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87751"/>
                                        </p:tgtEl>
                                        <p:attrNameLst>
                                          <p:attrName>style.visibility</p:attrName>
                                        </p:attrNameLst>
                                      </p:cBhvr>
                                      <p:to>
                                        <p:strVal val="visible"/>
                                      </p:to>
                                    </p:set>
                                    <p:animEffect transition="in" filter="dissolve">
                                      <p:cBhvr>
                                        <p:cTn id="25" dur="500"/>
                                        <p:tgtEl>
                                          <p:spTgt spid="287751"/>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87749"/>
                                        </p:tgtEl>
                                        <p:attrNameLst>
                                          <p:attrName>style.visibility</p:attrName>
                                        </p:attrNameLst>
                                      </p:cBhvr>
                                      <p:to>
                                        <p:strVal val="visible"/>
                                      </p:to>
                                    </p:set>
                                    <p:animEffect transition="in" filter="blinds(horizontal)">
                                      <p:cBhvr>
                                        <p:cTn id="30" dur="500"/>
                                        <p:tgtEl>
                                          <p:spTgt spid="287749"/>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87750"/>
                                        </p:tgtEl>
                                        <p:attrNameLst>
                                          <p:attrName>style.visibility</p:attrName>
                                        </p:attrNameLst>
                                      </p:cBhvr>
                                      <p:to>
                                        <p:strVal val="visible"/>
                                      </p:to>
                                    </p:set>
                                    <p:animEffect transition="in" filter="blinds(horizontal)">
                                      <p:cBhvr>
                                        <p:cTn id="35" dur="500"/>
                                        <p:tgtEl>
                                          <p:spTgt spid="287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8" grpId="0" bldLvl="0" animBg="1"/>
      <p:bldP spid="287750" grpId="0"/>
      <p:bldP spid="287751" grpId="0" bldLvl="0" animBg="1"/>
      <p:bldP spid="287752" grpId="0" bldLvl="0" animBg="1"/>
      <p:bldP spid="287753" grpId="0" bldLvl="0" animBg="1"/>
      <p:bldP spid="287755"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p:txBody>
          <a:bodyPr/>
          <a:lstStyle/>
          <a:p>
            <a:pPr>
              <a:lnSpc>
                <a:spcPts val="3600"/>
              </a:lnSpc>
              <a:buFont typeface="Wingdings" pitchFamily="2" charset="2"/>
              <a:buNone/>
            </a:pPr>
            <a:r>
              <a:rPr lang="en-US" altLang="zh-CN" sz="2400" b="0" dirty="0" smtClean="0">
                <a:latin typeface="宋体" charset="-122"/>
                <a:ea typeface="宋体" charset="-122"/>
              </a:rPr>
              <a:t>		</a:t>
            </a:r>
            <a:r>
              <a:rPr lang="zh-CN" altLang="en-US" sz="2000" b="0" dirty="0" smtClean="0">
                <a:latin typeface="微软雅黑" pitchFamily="34" charset="-122"/>
                <a:ea typeface="微软雅黑" pitchFamily="34" charset="-122"/>
              </a:rPr>
              <a:t>我们用</a:t>
            </a:r>
            <a:r>
              <a:rPr lang="en-US" altLang="zh-CN" sz="2000" b="0" dirty="0" smtClean="0">
                <a:solidFill>
                  <a:srgbClr val="C00000"/>
                </a:solidFill>
                <a:latin typeface="微软雅黑" pitchFamily="34" charset="-122"/>
                <a:ea typeface="微软雅黑" pitchFamily="34" charset="-122"/>
              </a:rPr>
              <a:t>&lt;?</a:t>
            </a:r>
            <a:r>
              <a:rPr lang="en-US" altLang="zh-CN" sz="2000" b="0" dirty="0" err="1" smtClean="0">
                <a:solidFill>
                  <a:srgbClr val="C00000"/>
                </a:solidFill>
                <a:latin typeface="微软雅黑" pitchFamily="34" charset="-122"/>
                <a:ea typeface="微软雅黑" pitchFamily="34" charset="-122"/>
              </a:rPr>
              <a:t>php</a:t>
            </a:r>
            <a:r>
              <a:rPr lang="zh-CN" altLang="en-US" sz="2000" b="0" dirty="0" smtClean="0">
                <a:latin typeface="微软雅黑" pitchFamily="34" charset="-122"/>
                <a:ea typeface="微软雅黑" pitchFamily="34" charset="-122"/>
              </a:rPr>
              <a:t>来表示</a:t>
            </a:r>
            <a:r>
              <a:rPr lang="en-US" altLang="zh-CN" sz="2000" b="0" dirty="0" smtClean="0">
                <a:latin typeface="微软雅黑" pitchFamily="34" charset="-122"/>
                <a:ea typeface="微软雅黑" pitchFamily="34" charset="-122"/>
              </a:rPr>
              <a:t>PHP</a:t>
            </a:r>
            <a:r>
              <a:rPr lang="zh-CN" altLang="en-US" sz="2000" b="0" dirty="0" smtClean="0">
                <a:latin typeface="微软雅黑" pitchFamily="34" charset="-122"/>
                <a:ea typeface="微软雅黑" pitchFamily="34" charset="-122"/>
              </a:rPr>
              <a:t>标识符的起始，然后放入</a:t>
            </a:r>
            <a:r>
              <a:rPr lang="en-US" altLang="zh-CN" sz="2000" b="0" dirty="0" smtClean="0">
                <a:latin typeface="微软雅黑" pitchFamily="34" charset="-122"/>
                <a:ea typeface="微软雅黑" pitchFamily="34" charset="-122"/>
              </a:rPr>
              <a:t>PHP</a:t>
            </a:r>
            <a:r>
              <a:rPr lang="zh-CN" altLang="en-US" sz="2000" b="0" dirty="0" smtClean="0">
                <a:latin typeface="微软雅黑" pitchFamily="34" charset="-122"/>
                <a:ea typeface="微软雅黑" pitchFamily="34" charset="-122"/>
              </a:rPr>
              <a:t>语句并通过加上一个终止标识符</a:t>
            </a:r>
            <a:r>
              <a:rPr lang="en-US" altLang="zh-CN" sz="2000" b="0" dirty="0" smtClean="0">
                <a:latin typeface="微软雅黑" pitchFamily="34" charset="-122"/>
                <a:ea typeface="微软雅黑" pitchFamily="34" charset="-122"/>
              </a:rPr>
              <a:t>?&gt;</a:t>
            </a:r>
            <a:r>
              <a:rPr lang="zh-CN" altLang="en-US" sz="2000" b="0" dirty="0" smtClean="0">
                <a:latin typeface="微软雅黑" pitchFamily="34" charset="-122"/>
                <a:ea typeface="微软雅黑" pitchFamily="34" charset="-122"/>
              </a:rPr>
              <a:t>来退出</a:t>
            </a:r>
            <a:r>
              <a:rPr lang="en-US" altLang="zh-CN" sz="2000" b="0" dirty="0" smtClean="0">
                <a:latin typeface="微软雅黑" pitchFamily="34" charset="-122"/>
                <a:ea typeface="微软雅黑" pitchFamily="34" charset="-122"/>
              </a:rPr>
              <a:t>PHP</a:t>
            </a:r>
            <a:r>
              <a:rPr lang="zh-CN" altLang="en-US" sz="2000" b="0" dirty="0" smtClean="0">
                <a:latin typeface="微软雅黑" pitchFamily="34" charset="-122"/>
                <a:ea typeface="微软雅黑" pitchFamily="34" charset="-122"/>
              </a:rPr>
              <a:t>模式。可以根据自己的需要在</a:t>
            </a:r>
            <a:r>
              <a:rPr lang="en-US" altLang="zh-CN" sz="2000" b="0" dirty="0" smtClean="0">
                <a:latin typeface="微软雅黑" pitchFamily="34" charset="-122"/>
                <a:ea typeface="微软雅黑" pitchFamily="34" charset="-122"/>
              </a:rPr>
              <a:t>HTML</a:t>
            </a:r>
            <a:r>
              <a:rPr lang="zh-CN" altLang="en-US" sz="2000" b="0" dirty="0" smtClean="0">
                <a:latin typeface="微软雅黑" pitchFamily="34" charset="-122"/>
                <a:ea typeface="微软雅黑" pitchFamily="34" charset="-122"/>
              </a:rPr>
              <a:t>文件中像这样开启或关闭</a:t>
            </a:r>
            <a:r>
              <a:rPr lang="en-US" altLang="zh-CN" sz="2000" b="0" dirty="0" smtClean="0">
                <a:latin typeface="微软雅黑" pitchFamily="34" charset="-122"/>
                <a:ea typeface="微软雅黑" pitchFamily="34" charset="-122"/>
              </a:rPr>
              <a:t>PHP</a:t>
            </a:r>
            <a:r>
              <a:rPr lang="zh-CN" altLang="en-US" sz="2000" b="0" dirty="0" smtClean="0">
                <a:latin typeface="微软雅黑" pitchFamily="34" charset="-122"/>
                <a:ea typeface="微软雅黑" pitchFamily="34" charset="-122"/>
              </a:rPr>
              <a:t>模式。大多数的嵌入式脚本语言都是这样嵌入到</a:t>
            </a:r>
            <a:r>
              <a:rPr lang="en-US" altLang="zh-CN" sz="2000" b="0" dirty="0" smtClean="0">
                <a:latin typeface="微软雅黑" pitchFamily="34" charset="-122"/>
                <a:ea typeface="微软雅黑" pitchFamily="34" charset="-122"/>
              </a:rPr>
              <a:t>HTML</a:t>
            </a:r>
            <a:r>
              <a:rPr lang="zh-CN" altLang="en-US" sz="2000" b="0" dirty="0" smtClean="0">
                <a:latin typeface="微软雅黑" pitchFamily="34" charset="-122"/>
                <a:ea typeface="微软雅黑" pitchFamily="34" charset="-122"/>
              </a:rPr>
              <a:t>中并和</a:t>
            </a:r>
            <a:r>
              <a:rPr lang="en-US" altLang="zh-CN" sz="2000" b="0" dirty="0" smtClean="0">
                <a:latin typeface="微软雅黑" pitchFamily="34" charset="-122"/>
                <a:ea typeface="微软雅黑" pitchFamily="34" charset="-122"/>
              </a:rPr>
              <a:t>HTML</a:t>
            </a:r>
            <a:r>
              <a:rPr lang="zh-CN" altLang="en-US" sz="2000" b="0" dirty="0" smtClean="0">
                <a:latin typeface="微软雅黑" pitchFamily="34" charset="-122"/>
                <a:ea typeface="微软雅黑" pitchFamily="34" charset="-122"/>
              </a:rPr>
              <a:t>一起使用，例如</a:t>
            </a:r>
            <a:r>
              <a:rPr lang="en-US" altLang="zh-CN" sz="2000" b="0" dirty="0" smtClean="0">
                <a:latin typeface="微软雅黑" pitchFamily="34" charset="-122"/>
                <a:ea typeface="微软雅黑" pitchFamily="34" charset="-122"/>
              </a:rPr>
              <a:t>CSS</a:t>
            </a:r>
            <a:r>
              <a:rPr lang="zh-CN" altLang="en-US" sz="2000" b="0" dirty="0" smtClean="0">
                <a:latin typeface="微软雅黑" pitchFamily="34" charset="-122"/>
                <a:ea typeface="微软雅黑" pitchFamily="34" charset="-122"/>
              </a:rPr>
              <a:t>、</a:t>
            </a:r>
            <a:r>
              <a:rPr lang="en-US" altLang="zh-CN" sz="2000" b="0" dirty="0" smtClean="0">
                <a:latin typeface="微软雅黑" pitchFamily="34" charset="-122"/>
                <a:ea typeface="微软雅黑" pitchFamily="34" charset="-122"/>
              </a:rPr>
              <a:t>JavaScript</a:t>
            </a:r>
            <a:r>
              <a:rPr lang="zh-CN" altLang="en-US" sz="2000" b="0" dirty="0" smtClean="0">
                <a:latin typeface="微软雅黑" pitchFamily="34" charset="-122"/>
                <a:ea typeface="微软雅黑" pitchFamily="34" charset="-122"/>
              </a:rPr>
              <a:t>、</a:t>
            </a:r>
            <a:r>
              <a:rPr lang="en-US" altLang="zh-CN" sz="2000" b="0" dirty="0" smtClean="0">
                <a:latin typeface="微软雅黑" pitchFamily="34" charset="-122"/>
                <a:ea typeface="微软雅黑" pitchFamily="34" charset="-122"/>
              </a:rPr>
              <a:t>PHP</a:t>
            </a:r>
            <a:r>
              <a:rPr lang="zh-CN" altLang="en-US" sz="2000" b="0" dirty="0" smtClean="0">
                <a:latin typeface="微软雅黑" pitchFamily="34" charset="-122"/>
                <a:ea typeface="微软雅黑" pitchFamily="34" charset="-122"/>
              </a:rPr>
              <a:t>、</a:t>
            </a:r>
            <a:r>
              <a:rPr lang="en-US" altLang="zh-CN" sz="2000" b="0" dirty="0" smtClean="0">
                <a:latin typeface="微软雅黑" pitchFamily="34" charset="-122"/>
                <a:ea typeface="微软雅黑" pitchFamily="34" charset="-122"/>
              </a:rPr>
              <a:t>ASP</a:t>
            </a:r>
            <a:r>
              <a:rPr lang="zh-CN" altLang="en-US" sz="2000" b="0" dirty="0" smtClean="0">
                <a:latin typeface="微软雅黑" pitchFamily="34" charset="-122"/>
                <a:ea typeface="微软雅黑" pitchFamily="34" charset="-122"/>
              </a:rPr>
              <a:t>以及</a:t>
            </a:r>
            <a:r>
              <a:rPr lang="en-US" altLang="zh-CN" sz="2000" b="0" dirty="0" smtClean="0">
                <a:latin typeface="微软雅黑" pitchFamily="34" charset="-122"/>
                <a:ea typeface="微软雅黑" pitchFamily="34" charset="-122"/>
              </a:rPr>
              <a:t>JSP</a:t>
            </a:r>
            <a:r>
              <a:rPr lang="zh-CN" altLang="en-US" sz="2000" b="0" dirty="0" smtClean="0">
                <a:latin typeface="微软雅黑" pitchFamily="34" charset="-122"/>
                <a:ea typeface="微软雅黑" pitchFamily="34" charset="-122"/>
              </a:rPr>
              <a:t>等。</a:t>
            </a:r>
          </a:p>
        </p:txBody>
      </p:sp>
      <p:sp>
        <p:nvSpPr>
          <p:cNvPr id="290820" name="AutoShape 4"/>
          <p:cNvSpPr>
            <a:spLocks noChangeArrowheads="1"/>
          </p:cNvSpPr>
          <p:nvPr/>
        </p:nvSpPr>
        <p:spPr bwMode="auto">
          <a:xfrm>
            <a:off x="428596" y="3286124"/>
            <a:ext cx="8572560" cy="2952750"/>
          </a:xfrm>
          <a:prstGeom prst="flowChartAlternateProcess">
            <a:avLst/>
          </a:prstGeom>
          <a:gradFill rotWithShape="1">
            <a:gsLst>
              <a:gs pos="0">
                <a:srgbClr val="CDE9EB"/>
              </a:gs>
              <a:gs pos="100000">
                <a:srgbClr val="FFFFFF"/>
              </a:gs>
            </a:gsLst>
            <a:lin ang="5400000" scaled="1"/>
          </a:gradFill>
          <a:ln w="9525">
            <a:solidFill>
              <a:schemeClr val="accent2"/>
            </a:solidFill>
            <a:miter lim="800000"/>
          </a:ln>
        </p:spPr>
        <p:txBody>
          <a:bodyPr wrap="none" anchor="ctr"/>
          <a:lstStyle/>
          <a:p>
            <a:pPr>
              <a:lnSpc>
                <a:spcPct val="110000"/>
              </a:lnSpc>
            </a:pPr>
            <a:r>
              <a:rPr lang="en-US" altLang="zh-CN" b="1" dirty="0">
                <a:solidFill>
                  <a:srgbClr val="9A400E"/>
                </a:solidFill>
              </a:rPr>
              <a:t>&lt;html&gt;</a:t>
            </a:r>
          </a:p>
          <a:p>
            <a:pPr>
              <a:lnSpc>
                <a:spcPct val="110000"/>
              </a:lnSpc>
            </a:pPr>
            <a:r>
              <a:rPr lang="en-US" altLang="zh-CN" b="1" dirty="0">
                <a:solidFill>
                  <a:srgbClr val="9A400E"/>
                </a:solidFill>
              </a:rPr>
              <a:t>     &lt;head&gt;</a:t>
            </a:r>
          </a:p>
          <a:p>
            <a:pPr>
              <a:lnSpc>
                <a:spcPct val="110000"/>
              </a:lnSpc>
            </a:pPr>
            <a:r>
              <a:rPr lang="en-US" altLang="zh-CN" b="1" dirty="0">
                <a:solidFill>
                  <a:srgbClr val="9A400E"/>
                </a:solidFill>
              </a:rPr>
              <a:t>            &lt;style&gt;</a:t>
            </a:r>
            <a:r>
              <a:rPr lang="en-US" altLang="zh-CN" b="1" dirty="0">
                <a:solidFill>
                  <a:srgbClr val="FF00FF"/>
                </a:solidFill>
              </a:rPr>
              <a:t> body{ background:#</a:t>
            </a:r>
            <a:r>
              <a:rPr lang="en-US" altLang="zh-CN" b="1" dirty="0" err="1">
                <a:solidFill>
                  <a:srgbClr val="FF00FF"/>
                </a:solidFill>
              </a:rPr>
              <a:t>ccc</a:t>
            </a:r>
            <a:r>
              <a:rPr lang="en-US" altLang="zh-CN" b="1" dirty="0">
                <a:solidFill>
                  <a:srgbClr val="FF00FF"/>
                </a:solidFill>
              </a:rPr>
              <a:t>;} </a:t>
            </a:r>
            <a:r>
              <a:rPr lang="en-US" altLang="zh-CN" b="1" dirty="0">
                <a:solidFill>
                  <a:srgbClr val="9A400E"/>
                </a:solidFill>
              </a:rPr>
              <a:t>&lt;/style&gt;</a:t>
            </a:r>
          </a:p>
          <a:p>
            <a:pPr>
              <a:lnSpc>
                <a:spcPct val="110000"/>
              </a:lnSpc>
            </a:pPr>
            <a:r>
              <a:rPr lang="en-US" altLang="zh-CN" b="1" dirty="0">
                <a:solidFill>
                  <a:srgbClr val="9A400E"/>
                </a:solidFill>
              </a:rPr>
              <a:t>     &lt;/head&gt;</a:t>
            </a:r>
          </a:p>
          <a:p>
            <a:pPr>
              <a:lnSpc>
                <a:spcPct val="110000"/>
              </a:lnSpc>
            </a:pPr>
            <a:r>
              <a:rPr lang="en-US" altLang="zh-CN" b="1" dirty="0">
                <a:solidFill>
                  <a:srgbClr val="9A400E"/>
                </a:solidFill>
              </a:rPr>
              <a:t>     &lt;body&gt;</a:t>
            </a:r>
          </a:p>
          <a:p>
            <a:pPr>
              <a:lnSpc>
                <a:spcPct val="110000"/>
              </a:lnSpc>
            </a:pPr>
            <a:r>
              <a:rPr lang="en-US" altLang="zh-CN" b="1" dirty="0">
                <a:solidFill>
                  <a:srgbClr val="9A400E"/>
                </a:solidFill>
              </a:rPr>
              <a:t>            &lt;script&gt; alert(“</a:t>
            </a:r>
            <a:r>
              <a:rPr lang="zh-CN" altLang="en-US" b="1" dirty="0">
                <a:solidFill>
                  <a:srgbClr val="9A400E"/>
                </a:solidFill>
              </a:rPr>
              <a:t>客户端时间”</a:t>
            </a:r>
            <a:r>
              <a:rPr lang="en-US" altLang="zh-CN" b="1" dirty="0">
                <a:solidFill>
                  <a:srgbClr val="9A400E"/>
                </a:solidFill>
              </a:rPr>
              <a:t>+(new Date())); &lt;/script&gt;</a:t>
            </a:r>
          </a:p>
          <a:p>
            <a:pPr>
              <a:lnSpc>
                <a:spcPct val="110000"/>
              </a:lnSpc>
            </a:pPr>
            <a:r>
              <a:rPr lang="en-US" altLang="zh-CN" b="1" dirty="0">
                <a:solidFill>
                  <a:srgbClr val="9A400E"/>
                </a:solidFill>
              </a:rPr>
              <a:t>            </a:t>
            </a:r>
            <a:r>
              <a:rPr lang="en-US" altLang="zh-CN" b="1" dirty="0">
                <a:solidFill>
                  <a:schemeClr val="accent2"/>
                </a:solidFill>
              </a:rPr>
              <a:t>&lt;?</a:t>
            </a:r>
            <a:r>
              <a:rPr lang="en-US" altLang="zh-CN" b="1" dirty="0" err="1">
                <a:solidFill>
                  <a:schemeClr val="accent2"/>
                </a:solidFill>
              </a:rPr>
              <a:t>php</a:t>
            </a:r>
            <a:r>
              <a:rPr lang="en-US" altLang="zh-CN" b="1" dirty="0">
                <a:solidFill>
                  <a:schemeClr val="accent2"/>
                </a:solidFill>
              </a:rPr>
              <a:t>   </a:t>
            </a:r>
            <a:r>
              <a:rPr lang="en-US" altLang="zh-CN" b="1" dirty="0">
                <a:solidFill>
                  <a:srgbClr val="009900"/>
                </a:solidFill>
              </a:rPr>
              <a:t>echo </a:t>
            </a:r>
            <a:r>
              <a:rPr lang="en-US" altLang="zh-CN" b="1" dirty="0">
                <a:solidFill>
                  <a:schemeClr val="accent2"/>
                </a:solidFill>
              </a:rPr>
              <a:t>“</a:t>
            </a:r>
            <a:r>
              <a:rPr lang="zh-CN" altLang="en-US" b="1" dirty="0">
                <a:solidFill>
                  <a:srgbClr val="FF00FF"/>
                </a:solidFill>
              </a:rPr>
              <a:t>服务器端的时间</a:t>
            </a:r>
            <a:r>
              <a:rPr lang="zh-CN" altLang="en-US" b="1" dirty="0">
                <a:solidFill>
                  <a:schemeClr val="accent2"/>
                </a:solidFill>
              </a:rPr>
              <a:t>”</a:t>
            </a:r>
            <a:r>
              <a:rPr lang="en-US" altLang="zh-CN" b="1" dirty="0">
                <a:solidFill>
                  <a:schemeClr val="accent2"/>
                </a:solidFill>
              </a:rPr>
              <a:t>.date(“Y-m-d H:i:s”); ?&gt;</a:t>
            </a:r>
            <a:endParaRPr lang="en-US" altLang="zh-CN" b="1" dirty="0">
              <a:solidFill>
                <a:srgbClr val="9A400E"/>
              </a:solidFill>
            </a:endParaRPr>
          </a:p>
          <a:p>
            <a:pPr>
              <a:lnSpc>
                <a:spcPct val="110000"/>
              </a:lnSpc>
            </a:pPr>
            <a:r>
              <a:rPr lang="en-US" altLang="zh-CN" b="1" dirty="0">
                <a:solidFill>
                  <a:srgbClr val="9A400E"/>
                </a:solidFill>
              </a:rPr>
              <a:t>     &lt;/body&gt;</a:t>
            </a:r>
          </a:p>
          <a:p>
            <a:pPr>
              <a:lnSpc>
                <a:spcPct val="110000"/>
              </a:lnSpc>
            </a:pPr>
            <a:r>
              <a:rPr lang="en-US" altLang="zh-CN" b="1" dirty="0">
                <a:solidFill>
                  <a:srgbClr val="9A400E"/>
                </a:solidFill>
              </a:rPr>
              <a:t>&lt;/html&gt;</a:t>
            </a:r>
          </a:p>
        </p:txBody>
      </p:sp>
      <p:sp>
        <p:nvSpPr>
          <p:cNvPr id="290821" name="AutoShape 5"/>
          <p:cNvSpPr>
            <a:spLocks noChangeArrowheads="1"/>
          </p:cNvSpPr>
          <p:nvPr/>
        </p:nvSpPr>
        <p:spPr bwMode="auto">
          <a:xfrm>
            <a:off x="4284663" y="3357562"/>
            <a:ext cx="900112" cy="360362"/>
          </a:xfrm>
          <a:prstGeom prst="wedgeRoundRectCallout">
            <a:avLst>
              <a:gd name="adj1" fmla="val -71694"/>
              <a:gd name="adj2" fmla="val 138986"/>
              <a:gd name="adj3" fmla="val 16667"/>
            </a:avLst>
          </a:prstGeom>
          <a:gradFill rotWithShape="1">
            <a:gsLst>
              <a:gs pos="0">
                <a:srgbClr val="FFFF99"/>
              </a:gs>
              <a:gs pos="100000">
                <a:srgbClr val="FFFFFF"/>
              </a:gs>
            </a:gsLst>
            <a:lin ang="5400000" scaled="1"/>
          </a:gradFill>
          <a:ln w="9525">
            <a:solidFill>
              <a:srgbClr val="FF6600"/>
            </a:solidFill>
            <a:miter lim="800000"/>
          </a:ln>
        </p:spPr>
        <p:txBody>
          <a:bodyPr/>
          <a:lstStyle/>
          <a:p>
            <a:pPr algn="ctr"/>
            <a:r>
              <a:rPr lang="en-US" altLang="zh-CN" sz="1600" b="1"/>
              <a:t>CSS</a:t>
            </a:r>
            <a:endParaRPr lang="en-US" altLang="zh-CN"/>
          </a:p>
        </p:txBody>
      </p:sp>
      <p:sp>
        <p:nvSpPr>
          <p:cNvPr id="290822" name="AutoShape 6"/>
          <p:cNvSpPr>
            <a:spLocks noChangeArrowheads="1"/>
          </p:cNvSpPr>
          <p:nvPr/>
        </p:nvSpPr>
        <p:spPr bwMode="auto">
          <a:xfrm>
            <a:off x="5003800" y="4365624"/>
            <a:ext cx="1439863" cy="361950"/>
          </a:xfrm>
          <a:prstGeom prst="wedgeRoundRectCallout">
            <a:avLst>
              <a:gd name="adj1" fmla="val -79440"/>
              <a:gd name="adj2" fmla="val 109208"/>
              <a:gd name="adj3" fmla="val 16667"/>
            </a:avLst>
          </a:prstGeom>
          <a:gradFill rotWithShape="1">
            <a:gsLst>
              <a:gs pos="0">
                <a:srgbClr val="FFFF99"/>
              </a:gs>
              <a:gs pos="100000">
                <a:srgbClr val="FFFFFF"/>
              </a:gs>
            </a:gsLst>
            <a:lin ang="5400000" scaled="1"/>
          </a:gradFill>
          <a:ln w="9525">
            <a:solidFill>
              <a:srgbClr val="FF6600"/>
            </a:solidFill>
            <a:miter lim="800000"/>
          </a:ln>
        </p:spPr>
        <p:txBody>
          <a:bodyPr/>
          <a:lstStyle/>
          <a:p>
            <a:pPr algn="ctr"/>
            <a:r>
              <a:rPr lang="en-US" altLang="zh-CN" sz="1600" b="1"/>
              <a:t>JavaScript</a:t>
            </a:r>
            <a:endParaRPr lang="en-US" altLang="zh-CN"/>
          </a:p>
        </p:txBody>
      </p:sp>
      <p:sp>
        <p:nvSpPr>
          <p:cNvPr id="290823" name="AutoShape 7"/>
          <p:cNvSpPr>
            <a:spLocks noChangeArrowheads="1"/>
          </p:cNvSpPr>
          <p:nvPr/>
        </p:nvSpPr>
        <p:spPr bwMode="auto">
          <a:xfrm>
            <a:off x="5867400" y="5734049"/>
            <a:ext cx="900113" cy="360363"/>
          </a:xfrm>
          <a:prstGeom prst="wedgeRoundRectCallout">
            <a:avLst>
              <a:gd name="adj1" fmla="val -164815"/>
              <a:gd name="adj2" fmla="val -100662"/>
              <a:gd name="adj3" fmla="val 16667"/>
            </a:avLst>
          </a:prstGeom>
          <a:gradFill rotWithShape="1">
            <a:gsLst>
              <a:gs pos="0">
                <a:srgbClr val="FFFF99"/>
              </a:gs>
              <a:gs pos="100000">
                <a:srgbClr val="FFFFFF"/>
              </a:gs>
            </a:gsLst>
            <a:lin ang="5400000" scaled="1"/>
          </a:gradFill>
          <a:ln w="9525">
            <a:solidFill>
              <a:srgbClr val="FF6600"/>
            </a:solidFill>
            <a:miter lim="800000"/>
          </a:ln>
        </p:spPr>
        <p:txBody>
          <a:bodyPr/>
          <a:lstStyle/>
          <a:p>
            <a:pPr algn="ctr"/>
            <a:r>
              <a:rPr lang="en-US" altLang="zh-CN" sz="1600" b="1"/>
              <a:t>PHP</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0820"/>
                                        </p:tgtEl>
                                        <p:attrNameLst>
                                          <p:attrName>style.visibility</p:attrName>
                                        </p:attrNameLst>
                                      </p:cBhvr>
                                      <p:to>
                                        <p:strVal val="visible"/>
                                      </p:to>
                                    </p:set>
                                    <p:animEffect transition="in" filter="blinds(horizontal)">
                                      <p:cBhvr>
                                        <p:cTn id="7" dur="500"/>
                                        <p:tgtEl>
                                          <p:spTgt spid="2908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90821"/>
                                        </p:tgtEl>
                                        <p:attrNameLst>
                                          <p:attrName>style.visibility</p:attrName>
                                        </p:attrNameLst>
                                      </p:cBhvr>
                                      <p:to>
                                        <p:strVal val="visible"/>
                                      </p:to>
                                    </p:set>
                                    <p:animEffect transition="in" filter="dissolve">
                                      <p:cBhvr>
                                        <p:cTn id="12" dur="500"/>
                                        <p:tgtEl>
                                          <p:spTgt spid="29082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90822"/>
                                        </p:tgtEl>
                                        <p:attrNameLst>
                                          <p:attrName>style.visibility</p:attrName>
                                        </p:attrNameLst>
                                      </p:cBhvr>
                                      <p:to>
                                        <p:strVal val="visible"/>
                                      </p:to>
                                    </p:set>
                                    <p:animEffect transition="in" filter="dissolve">
                                      <p:cBhvr>
                                        <p:cTn id="17" dur="500"/>
                                        <p:tgtEl>
                                          <p:spTgt spid="29082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90823"/>
                                        </p:tgtEl>
                                        <p:attrNameLst>
                                          <p:attrName>style.visibility</p:attrName>
                                        </p:attrNameLst>
                                      </p:cBhvr>
                                      <p:to>
                                        <p:strVal val="visible"/>
                                      </p:to>
                                    </p:set>
                                    <p:animEffect transition="in" filter="dissolve">
                                      <p:cBhvr>
                                        <p:cTn id="22" dur="500"/>
                                        <p:tgtEl>
                                          <p:spTgt spid="290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20" grpId="0" bldLvl="0" animBg="1"/>
      <p:bldP spid="290821" grpId="0" bldLvl="0" animBg="1"/>
      <p:bldP spid="290822" grpId="0" bldLvl="0" animBg="1"/>
      <p:bldP spid="290823"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
          <p:cNvSpPr>
            <a:spLocks noGrp="1" noChangeArrowheads="1"/>
          </p:cNvSpPr>
          <p:nvPr>
            <p:ph idx="1"/>
          </p:nvPr>
        </p:nvSpPr>
        <p:spPr/>
        <p:txBody>
          <a:bodyPr/>
          <a:lstStyle/>
          <a:p>
            <a:pPr>
              <a:buNone/>
            </a:pPr>
            <a:r>
              <a:rPr lang="en-US" altLang="zh-CN" sz="2400" dirty="0" smtClean="0">
                <a:latin typeface="微软雅黑" pitchFamily="34" charset="-122"/>
                <a:ea typeface="微软雅黑" pitchFamily="34" charset="-122"/>
              </a:rPr>
              <a:t>PHP</a:t>
            </a:r>
            <a:r>
              <a:rPr lang="zh-CN" altLang="en-US" sz="2400" dirty="0" smtClean="0">
                <a:latin typeface="微软雅黑" pitchFamily="34" charset="-122"/>
                <a:ea typeface="微软雅黑" pitchFamily="34" charset="-122"/>
              </a:rPr>
              <a:t>语言嵌入</a:t>
            </a:r>
            <a:r>
              <a:rPr lang="en-US" altLang="zh-CN" sz="2400" dirty="0" smtClean="0">
                <a:latin typeface="微软雅黑" pitchFamily="34" charset="-122"/>
                <a:ea typeface="微软雅黑" pitchFamily="34" charset="-122"/>
              </a:rPr>
              <a:t>HTML</a:t>
            </a:r>
            <a:r>
              <a:rPr lang="zh-CN" altLang="en-US" sz="2400" dirty="0" smtClean="0">
                <a:latin typeface="微软雅黑" pitchFamily="34" charset="-122"/>
                <a:ea typeface="微软雅黑" pitchFamily="34" charset="-122"/>
              </a:rPr>
              <a:t>中的位置</a:t>
            </a:r>
          </a:p>
        </p:txBody>
      </p:sp>
      <p:sp>
        <p:nvSpPr>
          <p:cNvPr id="291846" name="AutoShape 6"/>
          <p:cNvSpPr>
            <a:spLocks noChangeArrowheads="1"/>
          </p:cNvSpPr>
          <p:nvPr/>
        </p:nvSpPr>
        <p:spPr bwMode="auto">
          <a:xfrm>
            <a:off x="181006" y="1700214"/>
            <a:ext cx="8748712" cy="4371992"/>
          </a:xfrm>
          <a:prstGeom prst="flowChartAlternateProcess">
            <a:avLst/>
          </a:prstGeom>
          <a:gradFill rotWithShape="1">
            <a:gsLst>
              <a:gs pos="0">
                <a:srgbClr val="CDE9EB"/>
              </a:gs>
              <a:gs pos="100000">
                <a:srgbClr val="FFFFFF"/>
              </a:gs>
            </a:gsLst>
            <a:lin ang="5400000" scaled="1"/>
          </a:gradFill>
          <a:ln w="9525">
            <a:solidFill>
              <a:schemeClr val="accent2"/>
            </a:solidFill>
            <a:miter lim="800000"/>
          </a:ln>
        </p:spPr>
        <p:txBody>
          <a:bodyPr wrap="none" anchor="ctr"/>
          <a:lstStyle/>
          <a:p>
            <a:pPr>
              <a:lnSpc>
                <a:spcPct val="130000"/>
              </a:lnSpc>
            </a:pPr>
            <a:r>
              <a:rPr lang="en-US" altLang="zh-CN" b="1" dirty="0">
                <a:solidFill>
                  <a:srgbClr val="9A400E"/>
                </a:solidFill>
              </a:rPr>
              <a:t>&lt;html&gt;</a:t>
            </a:r>
          </a:p>
          <a:p>
            <a:pPr>
              <a:lnSpc>
                <a:spcPct val="130000"/>
              </a:lnSpc>
            </a:pPr>
            <a:r>
              <a:rPr lang="en-US" altLang="zh-CN" b="1" dirty="0">
                <a:solidFill>
                  <a:srgbClr val="9A400E"/>
                </a:solidFill>
              </a:rPr>
              <a:t>     &lt;head&gt;</a:t>
            </a:r>
          </a:p>
          <a:p>
            <a:pPr>
              <a:lnSpc>
                <a:spcPct val="130000"/>
              </a:lnSpc>
            </a:pPr>
            <a:r>
              <a:rPr lang="en-US" altLang="zh-CN" b="1" dirty="0">
                <a:solidFill>
                  <a:srgbClr val="9A400E"/>
                </a:solidFill>
              </a:rPr>
              <a:t>           &lt;title&gt; </a:t>
            </a:r>
            <a:r>
              <a:rPr lang="en-US" altLang="zh-CN" b="1" dirty="0">
                <a:solidFill>
                  <a:schemeClr val="accent2"/>
                </a:solidFill>
              </a:rPr>
              <a:t>&lt;?</a:t>
            </a:r>
            <a:r>
              <a:rPr lang="en-US" altLang="zh-CN" b="1" dirty="0" err="1">
                <a:solidFill>
                  <a:schemeClr val="accent2"/>
                </a:solidFill>
              </a:rPr>
              <a:t>php</a:t>
            </a:r>
            <a:r>
              <a:rPr lang="en-US" altLang="zh-CN" b="1" dirty="0">
                <a:solidFill>
                  <a:schemeClr val="accent2"/>
                </a:solidFill>
              </a:rPr>
              <a:t>   </a:t>
            </a:r>
            <a:r>
              <a:rPr lang="en-US" altLang="zh-CN" b="1" dirty="0">
                <a:solidFill>
                  <a:srgbClr val="009900"/>
                </a:solidFill>
              </a:rPr>
              <a:t>echo </a:t>
            </a:r>
            <a:r>
              <a:rPr lang="en-US" altLang="zh-CN" b="1" dirty="0">
                <a:solidFill>
                  <a:schemeClr val="accent2"/>
                </a:solidFill>
              </a:rPr>
              <a:t>“</a:t>
            </a:r>
            <a:r>
              <a:rPr lang="en-US" altLang="zh-CN" b="1" dirty="0">
                <a:solidFill>
                  <a:srgbClr val="FF00FF"/>
                </a:solidFill>
              </a:rPr>
              <a:t>PHP </a:t>
            </a:r>
            <a:r>
              <a:rPr lang="zh-CN" altLang="en-US" b="1" dirty="0">
                <a:solidFill>
                  <a:srgbClr val="FF00FF"/>
                </a:solidFill>
              </a:rPr>
              <a:t>语言标记的使用</a:t>
            </a:r>
            <a:r>
              <a:rPr lang="zh-CN" altLang="en-US" b="1" dirty="0">
                <a:solidFill>
                  <a:schemeClr val="accent2"/>
                </a:solidFill>
              </a:rPr>
              <a:t>” </a:t>
            </a:r>
            <a:r>
              <a:rPr lang="en-US" altLang="zh-CN" b="1" dirty="0">
                <a:solidFill>
                  <a:schemeClr val="accent2"/>
                </a:solidFill>
              </a:rPr>
              <a:t>?&gt;</a:t>
            </a:r>
            <a:r>
              <a:rPr lang="en-US" altLang="zh-CN" dirty="0"/>
              <a:t> </a:t>
            </a:r>
            <a:r>
              <a:rPr lang="en-US" altLang="zh-CN" b="1" dirty="0">
                <a:solidFill>
                  <a:srgbClr val="9A400E"/>
                </a:solidFill>
              </a:rPr>
              <a:t>&lt;/title&gt;</a:t>
            </a:r>
          </a:p>
          <a:p>
            <a:pPr>
              <a:lnSpc>
                <a:spcPct val="130000"/>
              </a:lnSpc>
            </a:pPr>
            <a:r>
              <a:rPr lang="en-US" altLang="zh-CN" b="1" dirty="0">
                <a:solidFill>
                  <a:srgbClr val="9A400E"/>
                </a:solidFill>
              </a:rPr>
              <a:t>     &lt;/head&gt;</a:t>
            </a:r>
          </a:p>
          <a:p>
            <a:pPr>
              <a:lnSpc>
                <a:spcPct val="130000"/>
              </a:lnSpc>
            </a:pPr>
            <a:r>
              <a:rPr lang="en-US" altLang="zh-CN" b="1" dirty="0">
                <a:solidFill>
                  <a:srgbClr val="9A400E"/>
                </a:solidFill>
              </a:rPr>
              <a:t>     &lt;body </a:t>
            </a:r>
            <a:r>
              <a:rPr lang="en-US" altLang="zh-CN" b="1" dirty="0">
                <a:solidFill>
                  <a:schemeClr val="accent2"/>
                </a:solidFill>
              </a:rPr>
              <a:t>&lt;?</a:t>
            </a:r>
            <a:r>
              <a:rPr lang="en-US" altLang="zh-CN" b="1" dirty="0" err="1">
                <a:solidFill>
                  <a:schemeClr val="accent2"/>
                </a:solidFill>
              </a:rPr>
              <a:t>php</a:t>
            </a:r>
            <a:r>
              <a:rPr lang="en-US" altLang="zh-CN" b="1" dirty="0">
                <a:solidFill>
                  <a:schemeClr val="accent2"/>
                </a:solidFill>
              </a:rPr>
              <a:t> </a:t>
            </a:r>
            <a:r>
              <a:rPr lang="en-US" altLang="zh-CN" b="1" dirty="0">
                <a:solidFill>
                  <a:srgbClr val="009900"/>
                </a:solidFill>
              </a:rPr>
              <a:t>echo </a:t>
            </a:r>
            <a:r>
              <a:rPr lang="en-US" altLang="zh-CN" b="1" dirty="0">
                <a:solidFill>
                  <a:schemeClr val="accent2"/>
                </a:solidFill>
              </a:rPr>
              <a:t>’</a:t>
            </a:r>
            <a:r>
              <a:rPr lang="en-US" altLang="zh-CN" b="1" dirty="0" err="1">
                <a:solidFill>
                  <a:srgbClr val="FF00FF"/>
                </a:solidFill>
              </a:rPr>
              <a:t>bgcolor</a:t>
            </a:r>
            <a:r>
              <a:rPr lang="en-US" altLang="zh-CN" b="1" dirty="0">
                <a:solidFill>
                  <a:srgbClr val="FF00FF"/>
                </a:solidFill>
              </a:rPr>
              <a:t>=“#</a:t>
            </a:r>
            <a:r>
              <a:rPr lang="en-US" altLang="zh-CN" b="1" dirty="0" err="1">
                <a:solidFill>
                  <a:srgbClr val="FF00FF"/>
                </a:solidFill>
              </a:rPr>
              <a:t>cccccc</a:t>
            </a:r>
            <a:r>
              <a:rPr lang="en-US" altLang="zh-CN" b="1" dirty="0">
                <a:solidFill>
                  <a:srgbClr val="FF00FF"/>
                </a:solidFill>
              </a:rPr>
              <a:t>”</a:t>
            </a:r>
            <a:r>
              <a:rPr lang="en-US" altLang="zh-CN" b="1" dirty="0">
                <a:solidFill>
                  <a:schemeClr val="accent2"/>
                </a:solidFill>
              </a:rPr>
              <a:t>’ ?&gt;</a:t>
            </a:r>
            <a:r>
              <a:rPr lang="en-US" altLang="zh-CN" dirty="0"/>
              <a:t> </a:t>
            </a:r>
            <a:r>
              <a:rPr lang="en-US" altLang="zh-CN" b="1" dirty="0">
                <a:solidFill>
                  <a:srgbClr val="9A400E"/>
                </a:solidFill>
              </a:rPr>
              <a:t>&gt;</a:t>
            </a:r>
          </a:p>
          <a:p>
            <a:pPr>
              <a:lnSpc>
                <a:spcPct val="130000"/>
              </a:lnSpc>
            </a:pPr>
            <a:r>
              <a:rPr lang="en-US" altLang="zh-CN" b="1" dirty="0">
                <a:solidFill>
                  <a:schemeClr val="accent2"/>
                </a:solidFill>
              </a:rPr>
              <a:t>           &lt;?</a:t>
            </a:r>
            <a:r>
              <a:rPr lang="en-US" altLang="zh-CN" b="1" dirty="0" err="1">
                <a:solidFill>
                  <a:schemeClr val="accent2"/>
                </a:solidFill>
              </a:rPr>
              <a:t>php</a:t>
            </a:r>
            <a:r>
              <a:rPr lang="en-US" altLang="zh-CN" b="1" dirty="0">
                <a:solidFill>
                  <a:schemeClr val="accent2"/>
                </a:solidFill>
              </a:rPr>
              <a:t>  </a:t>
            </a:r>
            <a:r>
              <a:rPr lang="en-US" altLang="zh-CN" b="1" dirty="0">
                <a:solidFill>
                  <a:srgbClr val="9A400E"/>
                </a:solidFill>
              </a:rPr>
              <a:t>if</a:t>
            </a:r>
            <a:r>
              <a:rPr lang="en-US" altLang="zh-CN" b="1" dirty="0">
                <a:solidFill>
                  <a:schemeClr val="accent2"/>
                </a:solidFill>
              </a:rPr>
              <a:t>($</a:t>
            </a:r>
            <a:r>
              <a:rPr lang="en-US" altLang="zh-CN" b="1" dirty="0">
                <a:solidFill>
                  <a:srgbClr val="009900"/>
                </a:solidFill>
              </a:rPr>
              <a:t>expression</a:t>
            </a:r>
            <a:r>
              <a:rPr lang="en-US" altLang="zh-CN" b="1" dirty="0">
                <a:solidFill>
                  <a:schemeClr val="accent2"/>
                </a:solidFill>
              </a:rPr>
              <a:t>){</a:t>
            </a:r>
            <a:r>
              <a:rPr lang="zh-CN" altLang="en-US" b="1" dirty="0">
                <a:solidFill>
                  <a:schemeClr val="accent2"/>
                </a:solidFill>
              </a:rPr>
              <a:t>  </a:t>
            </a:r>
            <a:r>
              <a:rPr lang="en-US" altLang="zh-CN" b="1" dirty="0">
                <a:solidFill>
                  <a:schemeClr val="accent2"/>
                </a:solidFill>
              </a:rPr>
              <a:t>?&gt;</a:t>
            </a:r>
          </a:p>
          <a:p>
            <a:pPr>
              <a:lnSpc>
                <a:spcPct val="130000"/>
              </a:lnSpc>
            </a:pPr>
            <a:r>
              <a:rPr lang="en-US" altLang="zh-CN" b="1" dirty="0">
                <a:solidFill>
                  <a:schemeClr val="accent2"/>
                </a:solidFill>
              </a:rPr>
              <a:t>	</a:t>
            </a:r>
            <a:r>
              <a:rPr lang="en-US" altLang="zh-CN" b="1" dirty="0">
                <a:solidFill>
                  <a:srgbClr val="9A400E"/>
                </a:solidFill>
              </a:rPr>
              <a:t>&lt;p align=“</a:t>
            </a:r>
            <a:r>
              <a:rPr lang="en-US" altLang="zh-CN" b="1" dirty="0">
                <a:solidFill>
                  <a:schemeClr val="accent2"/>
                </a:solidFill>
              </a:rPr>
              <a:t> &lt;?</a:t>
            </a:r>
            <a:r>
              <a:rPr lang="en-US" altLang="zh-CN" b="1" dirty="0" err="1">
                <a:solidFill>
                  <a:schemeClr val="accent2"/>
                </a:solidFill>
              </a:rPr>
              <a:t>php</a:t>
            </a:r>
            <a:r>
              <a:rPr lang="en-US" altLang="zh-CN" b="1" dirty="0">
                <a:solidFill>
                  <a:schemeClr val="accent2"/>
                </a:solidFill>
              </a:rPr>
              <a:t> </a:t>
            </a:r>
            <a:r>
              <a:rPr lang="en-US" altLang="zh-CN" b="1" dirty="0">
                <a:solidFill>
                  <a:srgbClr val="009900"/>
                </a:solidFill>
              </a:rPr>
              <a:t>echo </a:t>
            </a:r>
            <a:r>
              <a:rPr lang="en-US" altLang="zh-CN" b="1" dirty="0">
                <a:solidFill>
                  <a:schemeClr val="accent2"/>
                </a:solidFill>
              </a:rPr>
              <a:t>“</a:t>
            </a:r>
            <a:r>
              <a:rPr lang="en-US" altLang="zh-CN" b="1" dirty="0">
                <a:solidFill>
                  <a:srgbClr val="FF00FF"/>
                </a:solidFill>
              </a:rPr>
              <a:t>center”</a:t>
            </a:r>
            <a:r>
              <a:rPr lang="en-US" altLang="zh-CN" b="1" dirty="0">
                <a:solidFill>
                  <a:schemeClr val="accent2"/>
                </a:solidFill>
              </a:rPr>
              <a:t> ?&gt;</a:t>
            </a:r>
            <a:r>
              <a:rPr lang="en-US" altLang="zh-CN" dirty="0"/>
              <a:t> </a:t>
            </a:r>
            <a:r>
              <a:rPr lang="en-US" altLang="zh-CN" b="1" dirty="0">
                <a:solidFill>
                  <a:srgbClr val="9A400E"/>
                </a:solidFill>
              </a:rPr>
              <a:t>”&gt;</a:t>
            </a:r>
            <a:r>
              <a:rPr lang="en-US" altLang="zh-CN" b="1" dirty="0"/>
              <a:t>This is true</a:t>
            </a:r>
            <a:r>
              <a:rPr lang="en-US" altLang="zh-CN" b="1" dirty="0">
                <a:solidFill>
                  <a:srgbClr val="9A400E"/>
                </a:solidFill>
              </a:rPr>
              <a:t>&lt;/p&gt;</a:t>
            </a:r>
          </a:p>
          <a:p>
            <a:pPr>
              <a:lnSpc>
                <a:spcPct val="130000"/>
              </a:lnSpc>
            </a:pPr>
            <a:r>
              <a:rPr lang="en-US" altLang="zh-CN" b="1" dirty="0">
                <a:solidFill>
                  <a:schemeClr val="accent2"/>
                </a:solidFill>
              </a:rPr>
              <a:t>           &lt;?</a:t>
            </a:r>
            <a:r>
              <a:rPr lang="en-US" altLang="zh-CN" b="1" dirty="0" err="1">
                <a:solidFill>
                  <a:schemeClr val="accent2"/>
                </a:solidFill>
              </a:rPr>
              <a:t>php</a:t>
            </a:r>
            <a:r>
              <a:rPr lang="en-US" altLang="zh-CN" b="1" dirty="0">
                <a:solidFill>
                  <a:schemeClr val="accent2"/>
                </a:solidFill>
              </a:rPr>
              <a:t>  }</a:t>
            </a:r>
            <a:r>
              <a:rPr lang="en-US" altLang="zh-CN" b="1" dirty="0">
                <a:solidFill>
                  <a:srgbClr val="9A400E"/>
                </a:solidFill>
              </a:rPr>
              <a:t>else</a:t>
            </a:r>
            <a:r>
              <a:rPr lang="en-US" altLang="zh-CN" b="1" dirty="0">
                <a:solidFill>
                  <a:schemeClr val="accent2"/>
                </a:solidFill>
              </a:rPr>
              <a:t>{ ?&gt;</a:t>
            </a:r>
          </a:p>
          <a:p>
            <a:pPr>
              <a:lnSpc>
                <a:spcPct val="130000"/>
              </a:lnSpc>
            </a:pPr>
            <a:r>
              <a:rPr lang="en-US" altLang="zh-CN" b="1" dirty="0">
                <a:solidFill>
                  <a:schemeClr val="accent2"/>
                </a:solidFill>
              </a:rPr>
              <a:t>	 </a:t>
            </a:r>
            <a:r>
              <a:rPr lang="en-US" altLang="zh-CN" b="1" dirty="0">
                <a:solidFill>
                  <a:srgbClr val="9A400E"/>
                </a:solidFill>
              </a:rPr>
              <a:t>&lt;p&gt;</a:t>
            </a:r>
            <a:r>
              <a:rPr lang="en-US" altLang="zh-CN" b="1" dirty="0"/>
              <a:t>This is false</a:t>
            </a:r>
            <a:r>
              <a:rPr lang="en-US" altLang="zh-CN" b="1" dirty="0">
                <a:solidFill>
                  <a:srgbClr val="9A400E"/>
                </a:solidFill>
              </a:rPr>
              <a:t>&lt;/p&gt;</a:t>
            </a:r>
          </a:p>
          <a:p>
            <a:pPr>
              <a:lnSpc>
                <a:spcPct val="130000"/>
              </a:lnSpc>
            </a:pPr>
            <a:r>
              <a:rPr lang="en-US" altLang="zh-CN" b="1" dirty="0">
                <a:solidFill>
                  <a:schemeClr val="accent2"/>
                </a:solidFill>
              </a:rPr>
              <a:t>           &lt;?</a:t>
            </a:r>
            <a:r>
              <a:rPr lang="en-US" altLang="zh-CN" b="1" dirty="0" err="1">
                <a:solidFill>
                  <a:schemeClr val="accent2"/>
                </a:solidFill>
              </a:rPr>
              <a:t>php</a:t>
            </a:r>
            <a:r>
              <a:rPr lang="en-US" altLang="zh-CN" b="1" dirty="0">
                <a:solidFill>
                  <a:schemeClr val="accent2"/>
                </a:solidFill>
              </a:rPr>
              <a:t>  }</a:t>
            </a:r>
            <a:r>
              <a:rPr lang="zh-CN" altLang="en-US" b="1" dirty="0">
                <a:solidFill>
                  <a:schemeClr val="accent2"/>
                </a:solidFill>
              </a:rPr>
              <a:t> </a:t>
            </a:r>
            <a:r>
              <a:rPr lang="en-US" altLang="zh-CN" b="1" dirty="0">
                <a:solidFill>
                  <a:schemeClr val="accent2"/>
                </a:solidFill>
              </a:rPr>
              <a:t>?&gt;</a:t>
            </a:r>
            <a:endParaRPr lang="en-US" altLang="zh-CN" b="1" dirty="0">
              <a:solidFill>
                <a:srgbClr val="9A400E"/>
              </a:solidFill>
            </a:endParaRPr>
          </a:p>
          <a:p>
            <a:pPr>
              <a:lnSpc>
                <a:spcPct val="130000"/>
              </a:lnSpc>
            </a:pPr>
            <a:r>
              <a:rPr lang="en-US" altLang="zh-CN" b="1" dirty="0">
                <a:solidFill>
                  <a:srgbClr val="9A400E"/>
                </a:solidFill>
              </a:rPr>
              <a:t>     &lt;/body&gt;</a:t>
            </a:r>
          </a:p>
          <a:p>
            <a:pPr>
              <a:lnSpc>
                <a:spcPct val="130000"/>
              </a:lnSpc>
            </a:pPr>
            <a:r>
              <a:rPr lang="en-US" altLang="zh-CN" b="1" dirty="0">
                <a:solidFill>
                  <a:srgbClr val="9A400E"/>
                </a:solidFill>
              </a:rPr>
              <a:t>&lt;/html&gt;</a:t>
            </a:r>
          </a:p>
        </p:txBody>
      </p:sp>
      <p:sp>
        <p:nvSpPr>
          <p:cNvPr id="291848" name="AutoShape 8"/>
          <p:cNvSpPr>
            <a:spLocks noChangeArrowheads="1"/>
          </p:cNvSpPr>
          <p:nvPr/>
        </p:nvSpPr>
        <p:spPr bwMode="auto">
          <a:xfrm>
            <a:off x="3995738" y="1916113"/>
            <a:ext cx="2376487" cy="433387"/>
          </a:xfrm>
          <a:prstGeom prst="wedgeRoundRectCallout">
            <a:avLst>
              <a:gd name="adj1" fmla="val -58218"/>
              <a:gd name="adj2" fmla="val 107144"/>
              <a:gd name="adj3" fmla="val 16667"/>
            </a:avLst>
          </a:prstGeom>
          <a:gradFill rotWithShape="1">
            <a:gsLst>
              <a:gs pos="0">
                <a:srgbClr val="FFFF99"/>
              </a:gs>
              <a:gs pos="100000">
                <a:srgbClr val="FFFFFF"/>
              </a:gs>
            </a:gsLst>
            <a:lin ang="5400000" scaled="1"/>
          </a:gradFill>
          <a:ln w="9525">
            <a:solidFill>
              <a:srgbClr val="FF6600"/>
            </a:solidFill>
            <a:miter lim="800000"/>
          </a:ln>
        </p:spPr>
        <p:txBody>
          <a:bodyPr/>
          <a:lstStyle/>
          <a:p>
            <a:pPr algn="ctr"/>
            <a:r>
              <a:rPr lang="zh-CN" altLang="en-US" sz="1600" b="1"/>
              <a:t>嵌入到页面的标题处</a:t>
            </a:r>
            <a:endParaRPr lang="zh-CN" altLang="en-US"/>
          </a:p>
        </p:txBody>
      </p:sp>
      <p:sp>
        <p:nvSpPr>
          <p:cNvPr id="291849" name="AutoShape 9"/>
          <p:cNvSpPr>
            <a:spLocks noChangeArrowheads="1"/>
          </p:cNvSpPr>
          <p:nvPr/>
        </p:nvSpPr>
        <p:spPr bwMode="auto">
          <a:xfrm>
            <a:off x="6011863" y="3068638"/>
            <a:ext cx="2447925" cy="360362"/>
          </a:xfrm>
          <a:prstGeom prst="wedgeRoundRectCallout">
            <a:avLst>
              <a:gd name="adj1" fmla="val -67315"/>
              <a:gd name="adj2" fmla="val 93171"/>
              <a:gd name="adj3" fmla="val 16667"/>
            </a:avLst>
          </a:prstGeom>
          <a:gradFill rotWithShape="1">
            <a:gsLst>
              <a:gs pos="0">
                <a:srgbClr val="FFFF99"/>
              </a:gs>
              <a:gs pos="100000">
                <a:srgbClr val="FFFFFF"/>
              </a:gs>
            </a:gsLst>
            <a:lin ang="5400000" scaled="1"/>
          </a:gradFill>
          <a:ln w="9525">
            <a:solidFill>
              <a:srgbClr val="FF6600"/>
            </a:solidFill>
            <a:miter lim="800000"/>
          </a:ln>
        </p:spPr>
        <p:txBody>
          <a:bodyPr/>
          <a:lstStyle/>
          <a:p>
            <a:pPr algn="ctr"/>
            <a:r>
              <a:rPr lang="zh-CN" altLang="en-US" sz="1600" b="1"/>
              <a:t>嵌入到</a:t>
            </a:r>
            <a:r>
              <a:rPr lang="en-US" altLang="zh-CN" sz="1600" b="1"/>
              <a:t>html</a:t>
            </a:r>
            <a:r>
              <a:rPr lang="zh-CN" altLang="en-US" sz="1600" b="1"/>
              <a:t>标签属性中</a:t>
            </a:r>
            <a:endParaRPr lang="zh-CN" altLang="en-US"/>
          </a:p>
        </p:txBody>
      </p:sp>
      <p:sp>
        <p:nvSpPr>
          <p:cNvPr id="291850" name="AutoShape 10"/>
          <p:cNvSpPr>
            <a:spLocks noChangeArrowheads="1"/>
          </p:cNvSpPr>
          <p:nvPr/>
        </p:nvSpPr>
        <p:spPr bwMode="auto">
          <a:xfrm>
            <a:off x="4716463" y="4581525"/>
            <a:ext cx="1727200" cy="576263"/>
          </a:xfrm>
          <a:prstGeom prst="wedgeRoundRectCallout">
            <a:avLst>
              <a:gd name="adj1" fmla="val -140718"/>
              <a:gd name="adj2" fmla="val -48620"/>
              <a:gd name="adj3" fmla="val 16667"/>
            </a:avLst>
          </a:prstGeom>
          <a:gradFill rotWithShape="1">
            <a:gsLst>
              <a:gs pos="0">
                <a:srgbClr val="FFFF99"/>
              </a:gs>
              <a:gs pos="100000">
                <a:srgbClr val="FFFFFF"/>
              </a:gs>
            </a:gsLst>
            <a:lin ang="5400000" scaled="1"/>
          </a:gradFill>
          <a:ln w="9525">
            <a:solidFill>
              <a:srgbClr val="FF6600"/>
            </a:solidFill>
            <a:miter lim="800000"/>
          </a:ln>
        </p:spPr>
        <p:txBody>
          <a:bodyPr/>
          <a:lstStyle/>
          <a:p>
            <a:pPr algn="ctr"/>
            <a:r>
              <a:rPr lang="zh-CN" altLang="en-US" sz="1600" b="1"/>
              <a:t>在</a:t>
            </a:r>
            <a:r>
              <a:rPr lang="en-US" altLang="zh-CN" sz="1600" b="1"/>
              <a:t>HTML</a:t>
            </a:r>
            <a:r>
              <a:rPr lang="zh-CN" altLang="en-US" sz="1600" b="1"/>
              <a:t>中更高级的分离技术</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1846"/>
                                        </p:tgtEl>
                                        <p:attrNameLst>
                                          <p:attrName>style.visibility</p:attrName>
                                        </p:attrNameLst>
                                      </p:cBhvr>
                                      <p:to>
                                        <p:strVal val="visible"/>
                                      </p:to>
                                    </p:set>
                                    <p:animEffect transition="in" filter="blinds(horizontal)">
                                      <p:cBhvr>
                                        <p:cTn id="7" dur="500"/>
                                        <p:tgtEl>
                                          <p:spTgt spid="29184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91848"/>
                                        </p:tgtEl>
                                        <p:attrNameLst>
                                          <p:attrName>style.visibility</p:attrName>
                                        </p:attrNameLst>
                                      </p:cBhvr>
                                      <p:to>
                                        <p:strVal val="visible"/>
                                      </p:to>
                                    </p:set>
                                    <p:animEffect transition="in" filter="dissolve">
                                      <p:cBhvr>
                                        <p:cTn id="12" dur="500"/>
                                        <p:tgtEl>
                                          <p:spTgt spid="29184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91849"/>
                                        </p:tgtEl>
                                        <p:attrNameLst>
                                          <p:attrName>style.visibility</p:attrName>
                                        </p:attrNameLst>
                                      </p:cBhvr>
                                      <p:to>
                                        <p:strVal val="visible"/>
                                      </p:to>
                                    </p:set>
                                    <p:animEffect transition="in" filter="dissolve">
                                      <p:cBhvr>
                                        <p:cTn id="17" dur="500"/>
                                        <p:tgtEl>
                                          <p:spTgt spid="29184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91850"/>
                                        </p:tgtEl>
                                        <p:attrNameLst>
                                          <p:attrName>style.visibility</p:attrName>
                                        </p:attrNameLst>
                                      </p:cBhvr>
                                      <p:to>
                                        <p:strVal val="visible"/>
                                      </p:to>
                                    </p:set>
                                    <p:animEffect transition="in" filter="dissolve">
                                      <p:cBhvr>
                                        <p:cTn id="22" dur="500"/>
                                        <p:tgtEl>
                                          <p:spTgt spid="291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6" grpId="0" bldLvl="0" animBg="1"/>
      <p:bldP spid="291848" grpId="0" bldLvl="0" animBg="1"/>
      <p:bldP spid="291849" grpId="0" bldLvl="0" animBg="1"/>
      <p:bldP spid="291850"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071670" y="142535"/>
            <a:ext cx="6500858" cy="571480"/>
          </a:xfrm>
        </p:spPr>
        <p:txBody>
          <a:bodyPr/>
          <a:lstStyle/>
          <a:p>
            <a:r>
              <a:rPr lang="zh-CN" altLang="en-US" dirty="0" smtClean="0">
                <a:latin typeface="微软雅黑" pitchFamily="34" charset="-122"/>
                <a:ea typeface="微软雅黑" pitchFamily="34" charset="-122"/>
              </a:rPr>
              <a:t>使用不同的四对标记</a:t>
            </a:r>
          </a:p>
        </p:txBody>
      </p:sp>
      <p:sp>
        <p:nvSpPr>
          <p:cNvPr id="15363" name="Rectangle 3"/>
          <p:cNvSpPr>
            <a:spLocks noGrp="1" noChangeArrowheads="1"/>
          </p:cNvSpPr>
          <p:nvPr>
            <p:ph idx="1"/>
          </p:nvPr>
        </p:nvSpPr>
        <p:spPr>
          <a:xfrm>
            <a:off x="357475" y="1000108"/>
            <a:ext cx="8286808" cy="5286412"/>
          </a:xfrm>
        </p:spPr>
        <p:txBody>
          <a:bodyPr/>
          <a:lstStyle/>
          <a:p>
            <a:pPr>
              <a:lnSpc>
                <a:spcPts val="3500"/>
              </a:lnSpc>
              <a:buClr>
                <a:srgbClr val="FFC000"/>
              </a:buClr>
              <a:buFont typeface="Wingdings" pitchFamily="2" charset="2"/>
            </a:pPr>
            <a:r>
              <a:rPr lang="zh-CN" altLang="en-US" sz="2200" b="0" dirty="0" smtClean="0">
                <a:latin typeface="微软雅黑" pitchFamily="34" charset="-122"/>
                <a:ea typeface="微软雅黑" pitchFamily="34" charset="-122"/>
              </a:rPr>
              <a:t>以</a:t>
            </a:r>
            <a:r>
              <a:rPr lang="en-US" altLang="zh-CN" sz="2200" b="0" dirty="0" smtClean="0">
                <a:solidFill>
                  <a:srgbClr val="9A400E"/>
                </a:solidFill>
                <a:latin typeface="微软雅黑" pitchFamily="34" charset="-122"/>
                <a:ea typeface="微软雅黑" pitchFamily="34" charset="-122"/>
              </a:rPr>
              <a:t>&lt;?</a:t>
            </a:r>
            <a:r>
              <a:rPr lang="en-US" altLang="zh-CN" sz="2200" b="0" dirty="0" err="1" smtClean="0">
                <a:solidFill>
                  <a:srgbClr val="9A400E"/>
                </a:solidFill>
                <a:latin typeface="微软雅黑" pitchFamily="34" charset="-122"/>
                <a:ea typeface="微软雅黑" pitchFamily="34" charset="-122"/>
              </a:rPr>
              <a:t>php</a:t>
            </a:r>
            <a:r>
              <a:rPr lang="zh-CN" altLang="en-US" sz="2200" b="0" dirty="0" smtClean="0">
                <a:latin typeface="微软雅黑" pitchFamily="34" charset="-122"/>
                <a:ea typeface="微软雅黑" pitchFamily="34" charset="-122"/>
              </a:rPr>
              <a:t>开始和以</a:t>
            </a:r>
            <a:r>
              <a:rPr lang="en-US" altLang="zh-CN" sz="2200" b="0" dirty="0" smtClean="0">
                <a:solidFill>
                  <a:srgbClr val="9A400E"/>
                </a:solidFill>
                <a:latin typeface="微软雅黑" pitchFamily="34" charset="-122"/>
                <a:ea typeface="微软雅黑" pitchFamily="34" charset="-122"/>
              </a:rPr>
              <a:t>?&gt;</a:t>
            </a:r>
            <a:r>
              <a:rPr lang="zh-CN" altLang="en-US" sz="2200" b="0" dirty="0" smtClean="0">
                <a:latin typeface="微软雅黑" pitchFamily="34" charset="-122"/>
                <a:ea typeface="微软雅黑" pitchFamily="34" charset="-122"/>
              </a:rPr>
              <a:t>结束标记是标准风格，这是</a:t>
            </a:r>
            <a:r>
              <a:rPr lang="en-US" altLang="zh-CN" sz="2200" b="0" dirty="0" smtClean="0">
                <a:latin typeface="微软雅黑" pitchFamily="34" charset="-122"/>
                <a:ea typeface="微软雅黑" pitchFamily="34" charset="-122"/>
              </a:rPr>
              <a:t>PHP</a:t>
            </a:r>
            <a:r>
              <a:rPr lang="zh-CN" altLang="en-US" sz="2200" b="0" dirty="0" smtClean="0">
                <a:latin typeface="微软雅黑" pitchFamily="34" charset="-122"/>
                <a:ea typeface="微软雅黑" pitchFamily="34" charset="-122"/>
              </a:rPr>
              <a:t>推荐使用的标记风格。</a:t>
            </a:r>
          </a:p>
          <a:p>
            <a:pPr>
              <a:lnSpc>
                <a:spcPts val="3500"/>
              </a:lnSpc>
              <a:buClr>
                <a:srgbClr val="FFC000"/>
              </a:buClr>
              <a:buFont typeface="Wingdings" pitchFamily="2" charset="2"/>
            </a:pPr>
            <a:r>
              <a:rPr lang="zh-CN" altLang="en-US" sz="2200" b="0" dirty="0" smtClean="0">
                <a:latin typeface="微软雅黑" pitchFamily="34" charset="-122"/>
                <a:ea typeface="微软雅黑" pitchFamily="34" charset="-122"/>
              </a:rPr>
              <a:t>以</a:t>
            </a:r>
            <a:r>
              <a:rPr lang="en-US" altLang="zh-CN" sz="2200" b="0" dirty="0" smtClean="0">
                <a:solidFill>
                  <a:srgbClr val="9A400E"/>
                </a:solidFill>
                <a:latin typeface="微软雅黑" pitchFamily="34" charset="-122"/>
                <a:ea typeface="微软雅黑" pitchFamily="34" charset="-122"/>
              </a:rPr>
              <a:t>&lt;script language="</a:t>
            </a:r>
            <a:r>
              <a:rPr lang="en-US" altLang="zh-CN" sz="2200" b="0" dirty="0" err="1" smtClean="0">
                <a:solidFill>
                  <a:srgbClr val="9A400E"/>
                </a:solidFill>
                <a:latin typeface="微软雅黑" pitchFamily="34" charset="-122"/>
                <a:ea typeface="微软雅黑" pitchFamily="34" charset="-122"/>
              </a:rPr>
              <a:t>php</a:t>
            </a:r>
            <a:r>
              <a:rPr lang="en-US" altLang="zh-CN" sz="2200" b="0" dirty="0" smtClean="0">
                <a:solidFill>
                  <a:srgbClr val="9A400E"/>
                </a:solidFill>
                <a:latin typeface="微软雅黑" pitchFamily="34" charset="-122"/>
                <a:ea typeface="微软雅黑" pitchFamily="34" charset="-122"/>
              </a:rPr>
              <a:t>"&gt;</a:t>
            </a:r>
            <a:r>
              <a:rPr lang="zh-CN" altLang="en-US" sz="2200" b="0" dirty="0" smtClean="0">
                <a:latin typeface="微软雅黑" pitchFamily="34" charset="-122"/>
                <a:ea typeface="微软雅黑" pitchFamily="34" charset="-122"/>
              </a:rPr>
              <a:t>开始和</a:t>
            </a:r>
            <a:r>
              <a:rPr lang="en-US" altLang="zh-CN" sz="2200" b="0" dirty="0" smtClean="0">
                <a:solidFill>
                  <a:srgbClr val="9A400E"/>
                </a:solidFill>
                <a:latin typeface="微软雅黑" pitchFamily="34" charset="-122"/>
                <a:ea typeface="微软雅黑" pitchFamily="34" charset="-122"/>
              </a:rPr>
              <a:t>&lt;script&gt;</a:t>
            </a:r>
            <a:r>
              <a:rPr lang="zh-CN" altLang="en-US" sz="2200" b="0" dirty="0" smtClean="0">
                <a:latin typeface="微软雅黑" pitchFamily="34" charset="-122"/>
                <a:ea typeface="微软雅黑" pitchFamily="34" charset="-122"/>
              </a:rPr>
              <a:t>结束是长风格标记，这种标记最长，总是可用的，但我们并不常用。</a:t>
            </a:r>
          </a:p>
          <a:p>
            <a:pPr>
              <a:lnSpc>
                <a:spcPts val="3500"/>
              </a:lnSpc>
              <a:buClr>
                <a:srgbClr val="FFC000"/>
              </a:buClr>
              <a:buFont typeface="Wingdings" pitchFamily="2" charset="2"/>
            </a:pPr>
            <a:r>
              <a:rPr lang="zh-CN" altLang="en-US" sz="2200" b="0" dirty="0" smtClean="0">
                <a:latin typeface="微软雅黑" pitchFamily="34" charset="-122"/>
                <a:ea typeface="微软雅黑" pitchFamily="34" charset="-122"/>
              </a:rPr>
              <a:t>以</a:t>
            </a:r>
            <a:r>
              <a:rPr lang="en-US" altLang="zh-CN" sz="2200" b="0" dirty="0" smtClean="0">
                <a:solidFill>
                  <a:srgbClr val="9A400E"/>
                </a:solidFill>
                <a:latin typeface="微软雅黑" pitchFamily="34" charset="-122"/>
                <a:ea typeface="微软雅黑" pitchFamily="34" charset="-122"/>
              </a:rPr>
              <a:t>&lt;?</a:t>
            </a:r>
            <a:r>
              <a:rPr lang="zh-CN" altLang="en-US" sz="2200" b="0" dirty="0" smtClean="0">
                <a:latin typeface="微软雅黑" pitchFamily="34" charset="-122"/>
                <a:ea typeface="微软雅黑" pitchFamily="34" charset="-122"/>
              </a:rPr>
              <a:t>开始和以</a:t>
            </a:r>
            <a:r>
              <a:rPr lang="en-US" altLang="zh-CN" sz="2200" b="0" dirty="0" smtClean="0">
                <a:solidFill>
                  <a:srgbClr val="9A400E"/>
                </a:solidFill>
                <a:latin typeface="微软雅黑" pitchFamily="34" charset="-122"/>
                <a:ea typeface="微软雅黑" pitchFamily="34" charset="-122"/>
              </a:rPr>
              <a:t>?&gt;</a:t>
            </a:r>
            <a:r>
              <a:rPr lang="zh-CN" altLang="en-US" sz="2200" b="0" dirty="0" smtClean="0">
                <a:latin typeface="微软雅黑" pitchFamily="34" charset="-122"/>
                <a:ea typeface="微软雅黑" pitchFamily="34" charset="-122"/>
              </a:rPr>
              <a:t>结束标记是简短风格的标记，是最简单的，但是系统管理员偶尔会禁用掉它，因为它会干扰</a:t>
            </a:r>
            <a:r>
              <a:rPr lang="en-US" altLang="zh-CN" sz="2200" b="0" dirty="0" smtClean="0">
                <a:latin typeface="微软雅黑" pitchFamily="34" charset="-122"/>
                <a:ea typeface="微软雅黑" pitchFamily="34" charset="-122"/>
              </a:rPr>
              <a:t>XML</a:t>
            </a:r>
            <a:r>
              <a:rPr lang="zh-CN" altLang="en-US" sz="2200" b="0" dirty="0" smtClean="0">
                <a:latin typeface="微软雅黑" pitchFamily="34" charset="-122"/>
                <a:ea typeface="微软雅黑" pitchFamily="34" charset="-122"/>
              </a:rPr>
              <a:t>文档的声明。只用通过</a:t>
            </a:r>
            <a:r>
              <a:rPr lang="en-US" altLang="zh-CN" sz="2200" b="0" dirty="0" smtClean="0">
                <a:solidFill>
                  <a:srgbClr val="9A400E"/>
                </a:solidFill>
                <a:latin typeface="微软雅黑" pitchFamily="34" charset="-122"/>
                <a:ea typeface="微软雅黑" pitchFamily="34" charset="-122"/>
              </a:rPr>
              <a:t>php.ini</a:t>
            </a:r>
            <a:r>
              <a:rPr lang="zh-CN" altLang="en-US" sz="2200" b="0" dirty="0" smtClean="0">
                <a:latin typeface="微软雅黑" pitchFamily="34" charset="-122"/>
                <a:ea typeface="微软雅黑" pitchFamily="34" charset="-122"/>
              </a:rPr>
              <a:t>配置文件中的指令</a:t>
            </a:r>
            <a:r>
              <a:rPr lang="en-US" altLang="zh-CN" sz="2200" b="0" dirty="0" err="1" smtClean="0">
                <a:solidFill>
                  <a:srgbClr val="9A400E"/>
                </a:solidFill>
                <a:latin typeface="微软雅黑" pitchFamily="34" charset="-122"/>
                <a:ea typeface="微软雅黑" pitchFamily="34" charset="-122"/>
              </a:rPr>
              <a:t>short_open_tag</a:t>
            </a:r>
            <a:r>
              <a:rPr lang="zh-CN" altLang="en-US" sz="2200" b="0" dirty="0" smtClean="0">
                <a:latin typeface="微软雅黑" pitchFamily="34" charset="-122"/>
                <a:ea typeface="微软雅黑" pitchFamily="34" charset="-122"/>
              </a:rPr>
              <a:t>打开后就可以使用。</a:t>
            </a:r>
          </a:p>
          <a:p>
            <a:pPr>
              <a:lnSpc>
                <a:spcPts val="3500"/>
              </a:lnSpc>
              <a:buClr>
                <a:srgbClr val="FFC000"/>
              </a:buClr>
              <a:buFont typeface="Wingdings" pitchFamily="2" charset="2"/>
            </a:pPr>
            <a:r>
              <a:rPr lang="zh-CN" altLang="en-US" sz="2200" b="0" dirty="0" smtClean="0">
                <a:latin typeface="微软雅黑" pitchFamily="34" charset="-122"/>
                <a:ea typeface="微软雅黑" pitchFamily="34" charset="-122"/>
              </a:rPr>
              <a:t>以</a:t>
            </a:r>
            <a:r>
              <a:rPr lang="en-US" altLang="zh-CN" sz="2200" b="0" dirty="0" smtClean="0">
                <a:solidFill>
                  <a:srgbClr val="9A400E"/>
                </a:solidFill>
                <a:latin typeface="微软雅黑" pitchFamily="34" charset="-122"/>
                <a:ea typeface="微软雅黑" pitchFamily="34" charset="-122"/>
              </a:rPr>
              <a:t>&lt;%</a:t>
            </a:r>
            <a:r>
              <a:rPr lang="zh-CN" altLang="en-US" sz="2200" b="0" dirty="0" smtClean="0">
                <a:latin typeface="微软雅黑" pitchFamily="34" charset="-122"/>
                <a:ea typeface="微软雅黑" pitchFamily="34" charset="-122"/>
              </a:rPr>
              <a:t>开始和以</a:t>
            </a:r>
            <a:r>
              <a:rPr lang="en-US" altLang="zh-CN" sz="2200" b="0" dirty="0" smtClean="0">
                <a:solidFill>
                  <a:srgbClr val="9A400E"/>
                </a:solidFill>
                <a:latin typeface="微软雅黑" pitchFamily="34" charset="-122"/>
                <a:ea typeface="微软雅黑" pitchFamily="34" charset="-122"/>
              </a:rPr>
              <a:t>%&gt;</a:t>
            </a:r>
            <a:r>
              <a:rPr lang="zh-CN" altLang="en-US" sz="2200" b="0" dirty="0" smtClean="0">
                <a:latin typeface="微软雅黑" pitchFamily="34" charset="-122"/>
                <a:ea typeface="微软雅黑" pitchFamily="34" charset="-122"/>
              </a:rPr>
              <a:t>结束标记是</a:t>
            </a:r>
            <a:r>
              <a:rPr lang="en-US" altLang="zh-CN" sz="2200" b="0" dirty="0" smtClean="0">
                <a:latin typeface="微软雅黑" pitchFamily="34" charset="-122"/>
                <a:ea typeface="微软雅黑" pitchFamily="34" charset="-122"/>
              </a:rPr>
              <a:t>ASP</a:t>
            </a:r>
            <a:r>
              <a:rPr lang="zh-CN" altLang="en-US" sz="2200" b="0" dirty="0" smtClean="0">
                <a:latin typeface="微软雅黑" pitchFamily="34" charset="-122"/>
                <a:ea typeface="微软雅黑" pitchFamily="34" charset="-122"/>
              </a:rPr>
              <a:t>风格的标记，可以在</a:t>
            </a:r>
            <a:r>
              <a:rPr lang="en-US" altLang="zh-CN" sz="2200" b="0" dirty="0" smtClean="0">
                <a:solidFill>
                  <a:srgbClr val="9A400E"/>
                </a:solidFill>
                <a:latin typeface="微软雅黑" pitchFamily="34" charset="-122"/>
                <a:ea typeface="微软雅黑" pitchFamily="34" charset="-122"/>
              </a:rPr>
              <a:t>php.ini</a:t>
            </a:r>
            <a:r>
              <a:rPr lang="zh-CN" altLang="en-US" sz="2200" b="0" dirty="0" smtClean="0">
                <a:latin typeface="微软雅黑" pitchFamily="34" charset="-122"/>
                <a:ea typeface="微软雅黑" pitchFamily="34" charset="-122"/>
              </a:rPr>
              <a:t>配置文件设定中启用了</a:t>
            </a:r>
            <a:r>
              <a:rPr lang="en-US" altLang="zh-CN" sz="2200" b="0" dirty="0" err="1" smtClean="0">
                <a:solidFill>
                  <a:srgbClr val="9A400E"/>
                </a:solidFill>
                <a:latin typeface="微软雅黑" pitchFamily="34" charset="-122"/>
                <a:ea typeface="微软雅黑" pitchFamily="34" charset="-122"/>
              </a:rPr>
              <a:t>asp_tags</a:t>
            </a:r>
            <a:r>
              <a:rPr lang="zh-CN" altLang="en-US" sz="2200" b="0" dirty="0" smtClean="0">
                <a:latin typeface="微软雅黑" pitchFamily="34" charset="-122"/>
                <a:ea typeface="微软雅黑" pitchFamily="34" charset="-122"/>
              </a:rPr>
              <a:t>选项就可以使用它（默认是禁用的），习惯了</a:t>
            </a:r>
            <a:r>
              <a:rPr lang="en-US" altLang="zh-CN" sz="2200" b="0" dirty="0" smtClean="0">
                <a:latin typeface="微软雅黑" pitchFamily="34" charset="-122"/>
                <a:ea typeface="微软雅黑" pitchFamily="34" charset="-122"/>
              </a:rPr>
              <a:t>ASP</a:t>
            </a:r>
            <a:r>
              <a:rPr lang="zh-CN" altLang="en-US" sz="2200" b="0" dirty="0" smtClean="0">
                <a:latin typeface="微软雅黑" pitchFamily="34" charset="-122"/>
                <a:ea typeface="微软雅黑" pitchFamily="34" charset="-122"/>
              </a:rPr>
              <a:t>风格的可以使用它。</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071670" y="142535"/>
            <a:ext cx="6500858" cy="571480"/>
          </a:xfrm>
        </p:spPr>
        <p:txBody>
          <a:bodyPr/>
          <a:lstStyle/>
          <a:p>
            <a:r>
              <a:rPr lang="en-US" altLang="zh-CN" dirty="0" smtClean="0">
                <a:latin typeface="微软雅黑" charset="0"/>
                <a:ea typeface="微软雅黑" charset="0"/>
              </a:rPr>
              <a:t>4. </a:t>
            </a:r>
            <a:r>
              <a:rPr lang="zh-CN" altLang="en-US" dirty="0" smtClean="0">
                <a:latin typeface="微软雅黑" charset="0"/>
                <a:ea typeface="微软雅黑" charset="0"/>
              </a:rPr>
              <a:t>指令分割符</a:t>
            </a:r>
            <a:r>
              <a:rPr lang="en-US" altLang="zh-CN" dirty="0" smtClean="0">
                <a:latin typeface="微软雅黑" charset="0"/>
                <a:ea typeface="微软雅黑" charset="0"/>
              </a:rPr>
              <a:t>”</a:t>
            </a:r>
            <a:r>
              <a:rPr lang="zh-CN" altLang="en-US" dirty="0" smtClean="0">
                <a:latin typeface="微软雅黑" charset="0"/>
                <a:ea typeface="微软雅黑" charset="0"/>
              </a:rPr>
              <a:t>分号”</a:t>
            </a:r>
            <a:endParaRPr>
              <a:latin typeface="微软雅黑" charset="0"/>
              <a:ea typeface="微软雅黑" charset="0"/>
            </a:endParaRPr>
          </a:p>
        </p:txBody>
      </p:sp>
      <p:sp>
        <p:nvSpPr>
          <p:cNvPr id="16387" name="Rectangle 3"/>
          <p:cNvSpPr>
            <a:spLocks noGrp="1" noChangeArrowheads="1"/>
          </p:cNvSpPr>
          <p:nvPr>
            <p:ph idx="1"/>
          </p:nvPr>
        </p:nvSpPr>
        <p:spPr/>
        <p:txBody>
          <a:bodyPr/>
          <a:lstStyle/>
          <a:p>
            <a:pPr>
              <a:lnSpc>
                <a:spcPct val="200000"/>
              </a:lnSpc>
              <a:buNone/>
            </a:pPr>
            <a:r>
              <a:rPr lang="en-US" altLang="zh-CN" sz="2200" b="0" dirty="0" smtClean="0">
                <a:solidFill>
                  <a:schemeClr val="tx1"/>
                </a:solidFill>
                <a:latin typeface="微软雅黑" pitchFamily="34" charset="-122"/>
                <a:ea typeface="微软雅黑" pitchFamily="34" charset="-122"/>
              </a:rPr>
              <a:t>PHP</a:t>
            </a:r>
            <a:r>
              <a:rPr lang="zh-CN" altLang="en-US" sz="2200" b="0" dirty="0" smtClean="0">
                <a:solidFill>
                  <a:schemeClr val="tx1"/>
                </a:solidFill>
                <a:latin typeface="微软雅黑" pitchFamily="34" charset="-122"/>
                <a:ea typeface="微软雅黑" pitchFamily="34" charset="-122"/>
              </a:rPr>
              <a:t>同</a:t>
            </a:r>
            <a:r>
              <a:rPr lang="en-US" altLang="zh-CN" sz="2200" b="0" dirty="0" smtClean="0">
                <a:solidFill>
                  <a:schemeClr val="tx1"/>
                </a:solidFill>
                <a:latin typeface="微软雅黑" pitchFamily="34" charset="-122"/>
                <a:ea typeface="微软雅黑" pitchFamily="34" charset="-122"/>
              </a:rPr>
              <a:t>C</a:t>
            </a:r>
            <a:r>
              <a:rPr lang="zh-CN" altLang="en-US" sz="2200" b="0" dirty="0" smtClean="0">
                <a:solidFill>
                  <a:schemeClr val="tx1"/>
                </a:solidFill>
                <a:latin typeface="微软雅黑" pitchFamily="34" charset="-122"/>
                <a:ea typeface="微软雅黑" pitchFamily="34" charset="-122"/>
              </a:rPr>
              <a:t>或</a:t>
            </a:r>
            <a:r>
              <a:rPr lang="en-US" altLang="zh-CN" sz="2200" b="0" dirty="0" smtClean="0">
                <a:solidFill>
                  <a:schemeClr val="tx1"/>
                </a:solidFill>
                <a:latin typeface="微软雅黑" pitchFamily="34" charset="-122"/>
                <a:ea typeface="微软雅黑" pitchFamily="34" charset="-122"/>
              </a:rPr>
              <a:t>Perl</a:t>
            </a:r>
            <a:r>
              <a:rPr lang="zh-CN" altLang="en-US" sz="2200" b="0" dirty="0" smtClean="0">
                <a:solidFill>
                  <a:schemeClr val="tx1"/>
                </a:solidFill>
                <a:latin typeface="微软雅黑" pitchFamily="34" charset="-122"/>
                <a:ea typeface="微软雅黑" pitchFamily="34" charset="-122"/>
              </a:rPr>
              <a:t>以及</a:t>
            </a:r>
            <a:r>
              <a:rPr lang="en-US" altLang="zh-CN" sz="2200" b="0" dirty="0" smtClean="0">
                <a:solidFill>
                  <a:schemeClr val="tx1"/>
                </a:solidFill>
                <a:latin typeface="微软雅黑" pitchFamily="34" charset="-122"/>
                <a:ea typeface="微软雅黑" pitchFamily="34" charset="-122"/>
              </a:rPr>
              <a:t>Java</a:t>
            </a:r>
            <a:r>
              <a:rPr lang="zh-CN" altLang="en-US" sz="2200" b="0" dirty="0" smtClean="0">
                <a:solidFill>
                  <a:schemeClr val="tx1"/>
                </a:solidFill>
                <a:latin typeface="微软雅黑" pitchFamily="34" charset="-122"/>
                <a:ea typeface="微软雅黑" pitchFamily="34" charset="-122"/>
              </a:rPr>
              <a:t>一样，语句分为两种：</a:t>
            </a:r>
          </a:p>
          <a:p>
            <a:pPr>
              <a:lnSpc>
                <a:spcPct val="200000"/>
              </a:lnSpc>
              <a:buNone/>
            </a:pPr>
            <a:r>
              <a:rPr lang="zh-CN" altLang="en-US" sz="2200" b="0" dirty="0" smtClean="0">
                <a:solidFill>
                  <a:schemeClr val="tx1"/>
                </a:solidFill>
                <a:latin typeface="微软雅黑" pitchFamily="34" charset="-122"/>
                <a:ea typeface="微软雅黑" pitchFamily="34" charset="-122"/>
              </a:rPr>
              <a:t>一种是在程序中使用结构定义语句例如流程控制、函数与类的定义等，是</a:t>
            </a:r>
            <a:r>
              <a:rPr lang="zh-CN" altLang="en-US" sz="2200" b="0" dirty="0" smtClean="0">
                <a:latin typeface="微软雅黑" pitchFamily="34" charset="-122"/>
                <a:ea typeface="微软雅黑" pitchFamily="34" charset="-122"/>
              </a:rPr>
              <a:t>用大括号来标记代码块，在大括号后面不要用分号。</a:t>
            </a:r>
          </a:p>
          <a:p>
            <a:pPr>
              <a:lnSpc>
                <a:spcPct val="200000"/>
              </a:lnSpc>
              <a:buNone/>
            </a:pPr>
            <a:r>
              <a:rPr lang="zh-CN" altLang="en-US" sz="2200" b="0" dirty="0" smtClean="0">
                <a:latin typeface="微软雅黑" pitchFamily="34" charset="-122"/>
                <a:ea typeface="微软雅黑" pitchFamily="34" charset="-122"/>
              </a:rPr>
              <a:t>另一种是在程序中使用功能执行语句，如变量的声明、内容的输出、函数的调用等，是用来在程序中执行某些特定功能的语句，这种语句也可称为指令，</a:t>
            </a:r>
            <a:r>
              <a:rPr lang="en-US" altLang="zh-CN" sz="2200" b="0" dirty="0" smtClean="0">
                <a:solidFill>
                  <a:srgbClr val="FF6600"/>
                </a:solidFill>
                <a:latin typeface="微软雅黑" pitchFamily="34" charset="-122"/>
                <a:ea typeface="微软雅黑" pitchFamily="34" charset="-122"/>
              </a:rPr>
              <a:t>PHP</a:t>
            </a:r>
            <a:r>
              <a:rPr lang="zh-CN" altLang="en-US" sz="2200" b="0" dirty="0" smtClean="0">
                <a:solidFill>
                  <a:srgbClr val="FF6600"/>
                </a:solidFill>
                <a:latin typeface="微软雅黑" pitchFamily="34" charset="-122"/>
                <a:ea typeface="微软雅黑" pitchFamily="34" charset="-122"/>
              </a:rPr>
              <a:t>需要在每个指令后用分号结束</a:t>
            </a:r>
            <a:r>
              <a:rPr lang="zh-CN" altLang="en-US" sz="2200" b="0" dirty="0" smtClean="0">
                <a:latin typeface="微软雅黑" pitchFamily="34" charset="-122"/>
                <a:ea typeface="微软雅黑" pitchFamily="34" charset="-122"/>
              </a:rPr>
              <a:t>。</a:t>
            </a:r>
          </a:p>
          <a:p>
            <a:pPr>
              <a:lnSpc>
                <a:spcPct val="200000"/>
              </a:lnSpc>
              <a:buNone/>
            </a:pPr>
            <a:r>
              <a:rPr lang="zh-CN" altLang="en-US" sz="2200" b="0" dirty="0" smtClean="0">
                <a:latin typeface="微软雅黑" pitchFamily="34" charset="-122"/>
                <a:ea typeface="微软雅黑" pitchFamily="34" charset="-122"/>
              </a:rPr>
              <a:t>和其他语言不一样的是，在</a:t>
            </a:r>
            <a:r>
              <a:rPr lang="en-US" altLang="zh-CN" sz="2200" b="0" dirty="0" smtClean="0">
                <a:latin typeface="微软雅黑" pitchFamily="34" charset="-122"/>
                <a:ea typeface="微软雅黑" pitchFamily="34" charset="-122"/>
              </a:rPr>
              <a:t>PHP</a:t>
            </a:r>
            <a:r>
              <a:rPr lang="zh-CN" altLang="en-US" sz="2200" b="0" dirty="0" smtClean="0">
                <a:latin typeface="微软雅黑" pitchFamily="34" charset="-122"/>
                <a:ea typeface="微软雅黑" pitchFamily="34" charset="-122"/>
              </a:rPr>
              <a:t>中右括号</a:t>
            </a:r>
            <a:r>
              <a:rPr lang="en-US" altLang="zh-CN" sz="2200" b="0" dirty="0" smtClean="0">
                <a:latin typeface="微软雅黑" pitchFamily="34" charset="-122"/>
                <a:ea typeface="微软雅黑" pitchFamily="34" charset="-122"/>
              </a:rPr>
              <a:t>(?&gt;)</a:t>
            </a:r>
            <a:r>
              <a:rPr lang="zh-CN" altLang="en-US" sz="2200" b="0" dirty="0" smtClean="0">
                <a:latin typeface="微软雅黑" pitchFamily="34" charset="-122"/>
                <a:ea typeface="微软雅黑" pitchFamily="34" charset="-122"/>
              </a:rPr>
              <a:t>前的分号不是必选的。</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071670" y="142535"/>
            <a:ext cx="6500858" cy="571480"/>
          </a:xfrm>
        </p:spPr>
        <p:txBody>
          <a:bodyPr/>
          <a:lstStyle/>
          <a:p>
            <a:r>
              <a:rPr lang="en-US" altLang="zh-CN" dirty="0" smtClean="0">
                <a:latin typeface="微软雅黑" charset="0"/>
                <a:ea typeface="微软雅黑" charset="0"/>
              </a:rPr>
              <a:t>5. </a:t>
            </a:r>
            <a:r>
              <a:rPr lang="zh-CN" altLang="en-US" dirty="0" smtClean="0">
                <a:latin typeface="微软雅黑" charset="0"/>
                <a:ea typeface="微软雅黑" charset="0"/>
              </a:rPr>
              <a:t>程序注释</a:t>
            </a:r>
            <a:endParaRPr>
              <a:latin typeface="微软雅黑" charset="0"/>
              <a:ea typeface="微软雅黑" charset="0"/>
            </a:endParaRPr>
          </a:p>
        </p:txBody>
      </p:sp>
      <p:sp>
        <p:nvSpPr>
          <p:cNvPr id="17411" name="Rectangle 3"/>
          <p:cNvSpPr>
            <a:spLocks noGrp="1" noChangeArrowheads="1"/>
          </p:cNvSpPr>
          <p:nvPr>
            <p:ph idx="1"/>
          </p:nvPr>
        </p:nvSpPr>
        <p:spPr/>
        <p:txBody>
          <a:bodyPr/>
          <a:lstStyle/>
          <a:p>
            <a:pPr marL="533400" indent="-533400" eaLnBrk="1" hangingPunct="1">
              <a:lnSpc>
                <a:spcPts val="3500"/>
              </a:lnSpc>
              <a:spcBef>
                <a:spcPct val="0"/>
              </a:spcBef>
              <a:buFont typeface="Wingdings" pitchFamily="2" charset="2"/>
              <a:buNone/>
            </a:pPr>
            <a:r>
              <a:rPr lang="en-US" altLang="zh-CN" sz="2400" dirty="0" smtClean="0">
                <a:latin typeface="微软雅黑" pitchFamily="34" charset="-122"/>
                <a:ea typeface="微软雅黑" pitchFamily="34" charset="-122"/>
              </a:rPr>
              <a:t>	</a:t>
            </a:r>
            <a:r>
              <a:rPr lang="en-US" altLang="zh-CN" sz="2200" dirty="0" smtClean="0">
                <a:latin typeface="微软雅黑" pitchFamily="34" charset="-122"/>
                <a:ea typeface="微软雅黑" pitchFamily="34" charset="-122"/>
              </a:rPr>
              <a:t>	</a:t>
            </a:r>
            <a:r>
              <a:rPr lang="zh-CN" altLang="en-US" sz="2200" b="0" dirty="0" smtClean="0">
                <a:latin typeface="微软雅黑" pitchFamily="34" charset="-122"/>
                <a:ea typeface="微软雅黑" pitchFamily="34" charset="-122"/>
              </a:rPr>
              <a:t>对于阅读代码的人来说，注释其实就相当于代码的解释和说明。注释可以用来解释脚本的用途、脚本编写人、为什么要按如此的方法编写代码、上一次修改的时间等等。</a:t>
            </a:r>
          </a:p>
          <a:p>
            <a:pPr marL="933450" lvl="1" indent="-533400" eaLnBrk="1" hangingPunct="1">
              <a:lnSpc>
                <a:spcPts val="3500"/>
              </a:lnSpc>
              <a:spcBef>
                <a:spcPct val="0"/>
              </a:spcBef>
              <a:buNone/>
            </a:pPr>
            <a:r>
              <a:rPr lang="en-US" altLang="zh-CN" sz="2200" b="0" dirty="0" smtClean="0">
                <a:latin typeface="微软雅黑" pitchFamily="34" charset="-122"/>
                <a:ea typeface="微软雅黑" pitchFamily="34" charset="-122"/>
              </a:rPr>
              <a:t>PHP</a:t>
            </a:r>
            <a:r>
              <a:rPr lang="zh-CN" altLang="en-US" sz="2200" b="0" dirty="0" smtClean="0">
                <a:latin typeface="微软雅黑" pitchFamily="34" charset="-122"/>
                <a:ea typeface="微软雅黑" pitchFamily="34" charset="-122"/>
              </a:rPr>
              <a:t>支持</a:t>
            </a:r>
            <a:r>
              <a:rPr lang="en-US" altLang="zh-CN" sz="2200" b="0" dirty="0" smtClean="0">
                <a:latin typeface="微软雅黑" pitchFamily="34" charset="-122"/>
                <a:ea typeface="微软雅黑" pitchFamily="34" charset="-122"/>
              </a:rPr>
              <a:t>C</a:t>
            </a:r>
            <a:r>
              <a:rPr lang="zh-CN" altLang="en-US" sz="2200" b="0" dirty="0" smtClean="0">
                <a:latin typeface="微软雅黑" pitchFamily="34" charset="-122"/>
                <a:ea typeface="微软雅黑" pitchFamily="34" charset="-122"/>
              </a:rPr>
              <a:t>、</a:t>
            </a:r>
            <a:r>
              <a:rPr lang="en-US" altLang="zh-CN" sz="2200" b="0" dirty="0" smtClean="0">
                <a:latin typeface="微软雅黑" pitchFamily="34" charset="-122"/>
                <a:ea typeface="微软雅黑" pitchFamily="34" charset="-122"/>
              </a:rPr>
              <a:t>C</a:t>
            </a:r>
            <a:r>
              <a:rPr lang="zh-CN" altLang="en-US" sz="2200" b="0" dirty="0" smtClean="0">
                <a:latin typeface="微软雅黑" pitchFamily="34" charset="-122"/>
                <a:ea typeface="微软雅黑" pitchFamily="34" charset="-122"/>
              </a:rPr>
              <a:t>＋＋和</a:t>
            </a:r>
            <a:r>
              <a:rPr lang="en-US" altLang="zh-CN" sz="2200" b="0" dirty="0" smtClean="0">
                <a:latin typeface="微软雅黑" pitchFamily="34" charset="-122"/>
                <a:ea typeface="微软雅黑" pitchFamily="34" charset="-122"/>
              </a:rPr>
              <a:t>Shell</a:t>
            </a:r>
            <a:r>
              <a:rPr lang="zh-CN" altLang="en-US" sz="2200" b="0" dirty="0" smtClean="0">
                <a:latin typeface="微软雅黑" pitchFamily="34" charset="-122"/>
                <a:ea typeface="微软雅黑" pitchFamily="34" charset="-122"/>
              </a:rPr>
              <a:t>脚本风格的注释，如下：</a:t>
            </a:r>
          </a:p>
          <a:p>
            <a:pPr marL="1314450" lvl="2" indent="-457200" eaLnBrk="1" hangingPunct="1">
              <a:lnSpc>
                <a:spcPts val="3500"/>
              </a:lnSpc>
              <a:spcBef>
                <a:spcPct val="0"/>
              </a:spcBef>
              <a:buFont typeface="Wingdings" pitchFamily="2" charset="2"/>
              <a:buChar char="n"/>
            </a:pPr>
            <a:r>
              <a:rPr lang="en-US" altLang="zh-CN" sz="2200" dirty="0" smtClean="0">
                <a:solidFill>
                  <a:srgbClr val="3333FF"/>
                </a:solidFill>
                <a:latin typeface="微软雅黑" pitchFamily="34" charset="-122"/>
                <a:ea typeface="微软雅黑" pitchFamily="34" charset="-122"/>
              </a:rPr>
              <a:t>//... ...</a:t>
            </a:r>
            <a:r>
              <a:rPr lang="zh-CN" altLang="en-US" sz="2200" b="0" dirty="0" smtClean="0">
                <a:solidFill>
                  <a:srgbClr val="9A400E"/>
                </a:solidFill>
                <a:latin typeface="微软雅黑" pitchFamily="34" charset="-122"/>
                <a:ea typeface="微软雅黑" pitchFamily="34" charset="-122"/>
              </a:rPr>
              <a:t>	</a:t>
            </a:r>
            <a:r>
              <a:rPr lang="zh-CN" altLang="en-US" sz="2200" b="0" dirty="0" smtClean="0">
                <a:latin typeface="微软雅黑" pitchFamily="34" charset="-122"/>
                <a:ea typeface="微软雅黑" pitchFamily="34" charset="-122"/>
              </a:rPr>
              <a:t>单行注释</a:t>
            </a:r>
          </a:p>
          <a:p>
            <a:pPr marL="1314450" lvl="2" indent="-457200" eaLnBrk="1" hangingPunct="1">
              <a:lnSpc>
                <a:spcPts val="3500"/>
              </a:lnSpc>
              <a:spcBef>
                <a:spcPct val="0"/>
              </a:spcBef>
              <a:buFont typeface="Wingdings" pitchFamily="2" charset="2"/>
              <a:buChar char="n"/>
            </a:pPr>
            <a:r>
              <a:rPr lang="en-US" altLang="zh-CN" sz="2200" dirty="0" smtClean="0">
                <a:solidFill>
                  <a:srgbClr val="3333FF"/>
                </a:solidFill>
                <a:latin typeface="微软雅黑" pitchFamily="34" charset="-122"/>
                <a:ea typeface="微软雅黑" pitchFamily="34" charset="-122"/>
              </a:rPr>
              <a:t>/* ... ... */</a:t>
            </a:r>
            <a:r>
              <a:rPr lang="zh-CN" altLang="en-US" sz="2200" b="0" dirty="0" smtClean="0">
                <a:latin typeface="微软雅黑" pitchFamily="34" charset="-122"/>
                <a:ea typeface="微软雅黑" pitchFamily="34" charset="-122"/>
              </a:rPr>
              <a:t>多行注释 		（注意：不能嵌套）</a:t>
            </a:r>
          </a:p>
          <a:p>
            <a:pPr marL="1314450" lvl="2" indent="-457200" eaLnBrk="1" hangingPunct="1">
              <a:lnSpc>
                <a:spcPts val="3500"/>
              </a:lnSpc>
              <a:spcBef>
                <a:spcPct val="0"/>
              </a:spcBef>
              <a:buFont typeface="Wingdings" pitchFamily="2" charset="2"/>
              <a:buChar char="n"/>
            </a:pPr>
            <a:r>
              <a:rPr lang="en-US" altLang="zh-CN" sz="2200" dirty="0" smtClean="0">
                <a:solidFill>
                  <a:srgbClr val="3333FF"/>
                </a:solidFill>
                <a:latin typeface="微软雅黑" pitchFamily="34" charset="-122"/>
                <a:ea typeface="微软雅黑" pitchFamily="34" charset="-122"/>
              </a:rPr>
              <a:t># ... ...</a:t>
            </a:r>
            <a:r>
              <a:rPr lang="en-US" altLang="zh-CN" sz="2200" dirty="0" smtClean="0">
                <a:latin typeface="微软雅黑" pitchFamily="34" charset="-122"/>
                <a:ea typeface="微软雅黑" pitchFamily="34" charset="-122"/>
              </a:rPr>
              <a:t> 	</a:t>
            </a:r>
            <a:r>
              <a:rPr lang="zh-CN" altLang="en-US" sz="2200" b="0" dirty="0" smtClean="0">
                <a:latin typeface="微软雅黑" pitchFamily="34" charset="-122"/>
                <a:ea typeface="微软雅黑" pitchFamily="34" charset="-122"/>
              </a:rPr>
              <a:t>脚本注释</a:t>
            </a:r>
          </a:p>
          <a:p>
            <a:pPr marL="933450" lvl="1" indent="-533400" eaLnBrk="1" hangingPunct="1">
              <a:lnSpc>
                <a:spcPts val="3500"/>
              </a:lnSpc>
              <a:spcBef>
                <a:spcPct val="0"/>
              </a:spcBef>
              <a:buNone/>
            </a:pPr>
            <a:r>
              <a:rPr lang="zh-CN" altLang="en-US" sz="2200" b="0" dirty="0" smtClean="0">
                <a:latin typeface="微软雅黑" pitchFamily="34" charset="-122"/>
                <a:ea typeface="微软雅黑" pitchFamily="34" charset="-122"/>
              </a:rPr>
              <a:t>程序员在编程时使用注释是一种良好的习惯，优点：</a:t>
            </a:r>
          </a:p>
          <a:p>
            <a:pPr marL="1314450" lvl="2" indent="-457200" eaLnBrk="1" hangingPunct="1">
              <a:lnSpc>
                <a:spcPts val="3500"/>
              </a:lnSpc>
              <a:spcBef>
                <a:spcPct val="0"/>
              </a:spcBef>
              <a:buFont typeface="Wingdings" pitchFamily="2" charset="2"/>
              <a:buChar char="n"/>
            </a:pPr>
            <a:r>
              <a:rPr lang="zh-CN" altLang="en-US" sz="2200" b="0" dirty="0" smtClean="0">
                <a:latin typeface="微软雅黑" pitchFamily="34" charset="-122"/>
                <a:ea typeface="微软雅黑" pitchFamily="34" charset="-122"/>
              </a:rPr>
              <a:t>写帮助文档</a:t>
            </a:r>
          </a:p>
          <a:p>
            <a:pPr marL="1314450" lvl="2" indent="-457200" eaLnBrk="1" hangingPunct="1">
              <a:lnSpc>
                <a:spcPts val="3500"/>
              </a:lnSpc>
              <a:spcBef>
                <a:spcPct val="0"/>
              </a:spcBef>
              <a:buFont typeface="Wingdings" pitchFamily="2" charset="2"/>
              <a:buChar char="n"/>
            </a:pPr>
            <a:r>
              <a:rPr lang="zh-CN" altLang="en-US" sz="2200" b="0" dirty="0" smtClean="0">
                <a:latin typeface="微软雅黑" pitchFamily="34" charset="-122"/>
                <a:ea typeface="微软雅黑" pitchFamily="34" charset="-122"/>
              </a:rPr>
              <a:t>调试程序</a:t>
            </a:r>
          </a:p>
          <a:p>
            <a:pPr marL="933450" lvl="1" indent="-533400">
              <a:lnSpc>
                <a:spcPts val="3500"/>
              </a:lnSpc>
              <a:buNone/>
            </a:pPr>
            <a:r>
              <a:rPr lang="zh-CN" altLang="en-US" sz="2200" b="0" dirty="0" smtClean="0">
                <a:solidFill>
                  <a:srgbClr val="FF6600"/>
                </a:solidFill>
                <a:latin typeface="微软雅黑" pitchFamily="34" charset="-122"/>
                <a:ea typeface="微软雅黑" pitchFamily="34" charset="-122"/>
              </a:rPr>
              <a:t>注意：</a:t>
            </a:r>
            <a:r>
              <a:rPr lang="zh-CN" altLang="en-US" sz="2200" b="0" dirty="0" smtClean="0">
                <a:latin typeface="微软雅黑" pitchFamily="34" charset="-122"/>
                <a:ea typeface="微软雅黑" pitchFamily="34" charset="-122"/>
              </a:rPr>
              <a:t> 注释要写在代码的上面或是右边</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071670" y="142535"/>
            <a:ext cx="6500858" cy="571480"/>
          </a:xfrm>
        </p:spPr>
        <p:txBody>
          <a:bodyPr/>
          <a:lstStyle/>
          <a:p>
            <a:r>
              <a:rPr lang="en-US" altLang="zh-CN" dirty="0" smtClean="0">
                <a:latin typeface="微软雅黑" charset="0"/>
                <a:ea typeface="微软雅黑" charset="0"/>
              </a:rPr>
              <a:t>6. </a:t>
            </a:r>
            <a:r>
              <a:rPr lang="zh-CN" altLang="en-US" dirty="0" smtClean="0">
                <a:latin typeface="微软雅黑" charset="0"/>
                <a:ea typeface="微软雅黑" charset="0"/>
              </a:rPr>
              <a:t>在程序中使用空白的处理</a:t>
            </a:r>
            <a:endParaRPr>
              <a:latin typeface="微软雅黑" charset="0"/>
              <a:ea typeface="微软雅黑" charset="0"/>
            </a:endParaRPr>
          </a:p>
        </p:txBody>
      </p:sp>
      <p:sp>
        <p:nvSpPr>
          <p:cNvPr id="18435" name="Rectangle 3"/>
          <p:cNvSpPr>
            <a:spLocks noGrp="1" noChangeArrowheads="1"/>
          </p:cNvSpPr>
          <p:nvPr>
            <p:ph idx="1"/>
          </p:nvPr>
        </p:nvSpPr>
        <p:spPr/>
        <p:txBody>
          <a:bodyPr/>
          <a:lstStyle/>
          <a:p>
            <a:pPr eaLnBrk="1" hangingPunct="1">
              <a:lnSpc>
                <a:spcPct val="200000"/>
              </a:lnSpc>
              <a:spcBef>
                <a:spcPts val="900"/>
              </a:spcBef>
            </a:pPr>
            <a:r>
              <a:rPr lang="en-US" altLang="zh-CN" sz="2400" b="0" dirty="0" smtClean="0">
                <a:latin typeface="微软雅黑" pitchFamily="34" charset="-122"/>
                <a:ea typeface="微软雅黑" pitchFamily="34" charset="-122"/>
              </a:rPr>
              <a:t>		</a:t>
            </a:r>
            <a:r>
              <a:rPr lang="zh-CN" altLang="en-US" sz="2400" b="0" dirty="0" smtClean="0">
                <a:latin typeface="微软雅黑" pitchFamily="34" charset="-122"/>
                <a:ea typeface="微软雅黑" pitchFamily="34" charset="-122"/>
              </a:rPr>
              <a:t>一般来说，空白符（空格、</a:t>
            </a:r>
            <a:r>
              <a:rPr lang="en-US" altLang="zh-CN" sz="2400" b="0" dirty="0" smtClean="0">
                <a:latin typeface="微软雅黑" pitchFamily="34" charset="-122"/>
                <a:ea typeface="微软雅黑" pitchFamily="34" charset="-122"/>
              </a:rPr>
              <a:t>Tab</a:t>
            </a:r>
            <a:r>
              <a:rPr lang="zh-CN" altLang="en-US" sz="2400" b="0" dirty="0" smtClean="0">
                <a:latin typeface="微软雅黑" pitchFamily="34" charset="-122"/>
                <a:ea typeface="微软雅黑" pitchFamily="34" charset="-122"/>
              </a:rPr>
              <a:t>制表符、换行）在</a:t>
            </a:r>
            <a:r>
              <a:rPr lang="en-US" altLang="zh-CN" sz="2400" b="0" dirty="0" smtClean="0">
                <a:latin typeface="微软雅黑" pitchFamily="34" charset="-122"/>
                <a:ea typeface="微软雅黑" pitchFamily="34" charset="-122"/>
              </a:rPr>
              <a:t>PHP</a:t>
            </a:r>
            <a:r>
              <a:rPr lang="zh-CN" altLang="en-US" sz="2400" b="0" dirty="0" smtClean="0">
                <a:latin typeface="微软雅黑" pitchFamily="34" charset="-122"/>
                <a:ea typeface="微软雅黑" pitchFamily="34" charset="-122"/>
              </a:rPr>
              <a:t>中无关紧要。可以将一个语句展开成任意行，或者将语句紧缩在一行。</a:t>
            </a:r>
          </a:p>
          <a:p>
            <a:pPr eaLnBrk="1" hangingPunct="1">
              <a:lnSpc>
                <a:spcPct val="200000"/>
              </a:lnSpc>
              <a:spcBef>
                <a:spcPts val="900"/>
              </a:spcBef>
            </a:pPr>
            <a:r>
              <a:rPr lang="en-US" altLang="zh-CN" sz="2400" b="0" dirty="0" smtClean="0">
                <a:latin typeface="微软雅黑" pitchFamily="34" charset="-122"/>
                <a:ea typeface="微软雅黑" pitchFamily="34" charset="-122"/>
              </a:rPr>
              <a:t>		</a:t>
            </a:r>
            <a:r>
              <a:rPr lang="zh-CN" altLang="en-US" sz="2400" b="0" dirty="0" smtClean="0">
                <a:latin typeface="微软雅黑" pitchFamily="34" charset="-122"/>
                <a:ea typeface="微软雅黑" pitchFamily="34" charset="-122"/>
              </a:rPr>
              <a:t>可以利用这个灵活的格式来使代码更具有可读性（通过排列分配、缩进等）。一些懒惰的程序员利用这种自由的格式创建根本无法阅读的代码，这是不提倡的。</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p:txBody>
          <a:bodyPr/>
          <a:lstStyle/>
          <a:p>
            <a:pPr>
              <a:buNone/>
            </a:pPr>
            <a:r>
              <a:rPr lang="zh-CN" altLang="en-US" sz="2000" b="1" dirty="0" smtClean="0">
                <a:latin typeface="微软雅黑" pitchFamily="34" charset="-122"/>
                <a:ea typeface="微软雅黑" pitchFamily="34" charset="-122"/>
              </a:rPr>
              <a:t>使用两个空行</a:t>
            </a:r>
          </a:p>
          <a:p>
            <a:pPr lvl="1"/>
            <a:r>
              <a:rPr lang="zh-CN" altLang="en-US" sz="2000" b="0" dirty="0" smtClean="0">
                <a:latin typeface="微软雅黑" pitchFamily="34" charset="-122"/>
                <a:ea typeface="微软雅黑" pitchFamily="34" charset="-122"/>
              </a:rPr>
              <a:t>一个源文件的两个代码段</a:t>
            </a:r>
          </a:p>
          <a:p>
            <a:pPr lvl="1"/>
            <a:r>
              <a:rPr lang="zh-CN" altLang="en-US" sz="2000" b="0" dirty="0" smtClean="0">
                <a:latin typeface="微软雅黑" pitchFamily="34" charset="-122"/>
                <a:ea typeface="微软雅黑" pitchFamily="34" charset="-122"/>
              </a:rPr>
              <a:t>两个类的声明</a:t>
            </a:r>
          </a:p>
          <a:p>
            <a:pPr>
              <a:buNone/>
            </a:pPr>
            <a:r>
              <a:rPr lang="zh-CN" altLang="en-US" sz="2000" b="1" dirty="0" smtClean="0">
                <a:latin typeface="微软雅黑" pitchFamily="34" charset="-122"/>
                <a:ea typeface="微软雅黑" pitchFamily="34" charset="-122"/>
              </a:rPr>
              <a:t>在以下情况使用一个空行</a:t>
            </a:r>
          </a:p>
          <a:p>
            <a:pPr lvl="1"/>
            <a:r>
              <a:rPr lang="zh-CN" altLang="en-US" sz="2000" b="0" dirty="0" smtClean="0">
                <a:latin typeface="微软雅黑" pitchFamily="34" charset="-122"/>
                <a:ea typeface="微软雅黑" pitchFamily="34" charset="-122"/>
              </a:rPr>
              <a:t>两个函数声明之间</a:t>
            </a:r>
          </a:p>
          <a:p>
            <a:pPr lvl="1"/>
            <a:r>
              <a:rPr lang="zh-CN" altLang="en-US" sz="2000" b="0" dirty="0" smtClean="0">
                <a:latin typeface="微软雅黑" pitchFamily="34" charset="-122"/>
                <a:ea typeface="微软雅黑" pitchFamily="34" charset="-122"/>
              </a:rPr>
              <a:t>函数内的局部变量和函数的第一条语句之间</a:t>
            </a:r>
          </a:p>
          <a:p>
            <a:pPr lvl="1"/>
            <a:r>
              <a:rPr lang="zh-CN" altLang="en-US" sz="2000" b="0" dirty="0" smtClean="0">
                <a:latin typeface="微软雅黑" pitchFamily="34" charset="-122"/>
                <a:ea typeface="微软雅黑" pitchFamily="34" charset="-122"/>
              </a:rPr>
              <a:t>注释或者单行注释之前</a:t>
            </a:r>
          </a:p>
          <a:p>
            <a:pPr lvl="1"/>
            <a:r>
              <a:rPr lang="zh-CN" altLang="en-US" sz="2000" b="0" dirty="0" smtClean="0">
                <a:latin typeface="微软雅黑" pitchFamily="34" charset="-122"/>
                <a:ea typeface="微软雅黑" pitchFamily="34" charset="-122"/>
              </a:rPr>
              <a:t>一个函数的两个逻辑代码段</a:t>
            </a:r>
            <a:endParaRPr lang="en-US" altLang="zh-CN" sz="2000" b="0" dirty="0" smtClean="0">
              <a:latin typeface="微软雅黑" pitchFamily="34" charset="-122"/>
              <a:ea typeface="微软雅黑" pitchFamily="34" charset="-122"/>
            </a:endParaRPr>
          </a:p>
          <a:p>
            <a:pPr>
              <a:buNone/>
            </a:pPr>
            <a:r>
              <a:rPr lang="zh-CN" altLang="en-US" sz="2000" b="1" dirty="0" smtClean="0">
                <a:latin typeface="微软雅黑" pitchFamily="34" charset="-122"/>
                <a:ea typeface="微软雅黑" pitchFamily="34" charset="-122"/>
              </a:rPr>
              <a:t>代码缩进</a:t>
            </a:r>
            <a:endParaRPr lang="en-US" altLang="zh-CN" sz="2000" b="1" dirty="0" smtClean="0">
              <a:latin typeface="微软雅黑" pitchFamily="34" charset="-122"/>
              <a:ea typeface="微软雅黑" pitchFamily="34" charset="-122"/>
            </a:endParaRPr>
          </a:p>
          <a:p>
            <a:pPr lvl="1"/>
            <a:r>
              <a:rPr lang="zh-CN" altLang="en-US" sz="2000" dirty="0" smtClean="0">
                <a:latin typeface="微软雅黑" pitchFamily="34" charset="-122"/>
                <a:ea typeface="微软雅黑" pitchFamily="34" charset="-122"/>
              </a:rPr>
              <a:t>代码必须 使用</a:t>
            </a:r>
            <a:r>
              <a:rPr lang="en-US" altLang="zh-CN" sz="2000" dirty="0" smtClean="0">
                <a:latin typeface="微软雅黑" pitchFamily="34" charset="-122"/>
                <a:ea typeface="微软雅黑" pitchFamily="34" charset="-122"/>
              </a:rPr>
              <a:t>4</a:t>
            </a:r>
            <a:r>
              <a:rPr lang="zh-CN" altLang="en-US" sz="2000" dirty="0" smtClean="0">
                <a:latin typeface="微软雅黑" pitchFamily="34" charset="-122"/>
                <a:ea typeface="微软雅黑" pitchFamily="34" charset="-122"/>
              </a:rPr>
              <a:t>个空格来进行缩进，禁止使用</a:t>
            </a:r>
            <a:r>
              <a:rPr lang="en-US" altLang="zh-CN" sz="2000" dirty="0" smtClean="0">
                <a:latin typeface="微软雅黑" pitchFamily="34" charset="-122"/>
                <a:ea typeface="微软雅黑" pitchFamily="34" charset="-122"/>
              </a:rPr>
              <a:t>tabs</a:t>
            </a:r>
            <a:endParaRPr lang="zh-CN" altLang="en-US" sz="2000" dirty="0" smtClean="0">
              <a:latin typeface="微软雅黑" pitchFamily="34" charset="-122"/>
              <a:ea typeface="微软雅黑" pitchFamily="34" charset="-122"/>
            </a:endParaRPr>
          </a:p>
          <a:p>
            <a:pPr>
              <a:buNone/>
            </a:pPr>
            <a:r>
              <a:rPr lang="zh-CN" altLang="en-US" sz="2000" b="1" dirty="0" smtClean="0">
                <a:latin typeface="微软雅黑" pitchFamily="34" charset="-122"/>
                <a:ea typeface="微软雅黑" pitchFamily="34" charset="-122"/>
              </a:rPr>
              <a:t>代码结尾</a:t>
            </a:r>
            <a:endParaRPr lang="en-US" altLang="zh-CN" sz="2000" b="1" dirty="0" smtClean="0">
              <a:latin typeface="微软雅黑" pitchFamily="34" charset="-122"/>
              <a:ea typeface="微软雅黑" pitchFamily="34" charset="-122"/>
            </a:endParaRPr>
          </a:p>
          <a:p>
            <a:pPr lvl="1"/>
            <a:r>
              <a:rPr lang="zh-CN" altLang="en-US" sz="2000" dirty="0" smtClean="0">
                <a:latin typeface="微软雅黑" pitchFamily="34" charset="-122"/>
                <a:ea typeface="微软雅黑" pitchFamily="34" charset="-122"/>
              </a:rPr>
              <a:t>所有的</a:t>
            </a:r>
            <a:r>
              <a:rPr lang="en-US" altLang="zh-CN" sz="2000" dirty="0" smtClean="0">
                <a:latin typeface="微软雅黑" pitchFamily="34" charset="-122"/>
                <a:ea typeface="微软雅黑" pitchFamily="34" charset="-122"/>
              </a:rPr>
              <a:t>PHP</a:t>
            </a:r>
            <a:r>
              <a:rPr lang="zh-CN" altLang="en-US" sz="2000" dirty="0" smtClean="0">
                <a:latin typeface="微软雅黑" pitchFamily="34" charset="-122"/>
                <a:ea typeface="微软雅黑" pitchFamily="34" charset="-122"/>
              </a:rPr>
              <a:t>文件必须使用</a:t>
            </a:r>
            <a:r>
              <a:rPr lang="en-US" altLang="zh-CN" sz="2000" dirty="0" smtClean="0">
                <a:latin typeface="微软雅黑" pitchFamily="34" charset="-122"/>
                <a:ea typeface="微软雅黑" pitchFamily="34" charset="-122"/>
              </a:rPr>
              <a:t>Unix</a:t>
            </a:r>
            <a:r>
              <a:rPr lang="zh-CN" altLang="en-US" sz="2000" dirty="0" smtClean="0">
                <a:latin typeface="微软雅黑" pitchFamily="34" charset="-122"/>
                <a:ea typeface="微软雅黑" pitchFamily="34" charset="-122"/>
              </a:rPr>
              <a:t>的</a:t>
            </a:r>
            <a:r>
              <a:rPr lang="en-US" altLang="zh-CN" sz="2000" dirty="0" smtClean="0">
                <a:latin typeface="微软雅黑" pitchFamily="34" charset="-122"/>
                <a:ea typeface="微软雅黑" pitchFamily="34" charset="-122"/>
              </a:rPr>
              <a:t>LF</a:t>
            </a:r>
            <a:r>
              <a:rPr lang="zh-CN" altLang="en-US" sz="2000" dirty="0" smtClean="0">
                <a:latin typeface="微软雅黑" pitchFamily="34" charset="-122"/>
                <a:ea typeface="微软雅黑" pitchFamily="34" charset="-122"/>
              </a:rPr>
              <a:t>作为行结尾</a:t>
            </a:r>
          </a:p>
          <a:p>
            <a:pPr lvl="1"/>
            <a:r>
              <a:rPr lang="zh-CN" altLang="en-US" sz="2000" dirty="0" smtClean="0">
                <a:latin typeface="微软雅黑" pitchFamily="34" charset="-122"/>
                <a:ea typeface="微软雅黑" pitchFamily="34" charset="-122"/>
              </a:rPr>
              <a:t>所有的</a:t>
            </a:r>
            <a:r>
              <a:rPr lang="en-US" altLang="zh-CN" sz="2000" dirty="0" smtClean="0">
                <a:latin typeface="微软雅黑" pitchFamily="34" charset="-122"/>
                <a:ea typeface="微软雅黑" pitchFamily="34" charset="-122"/>
              </a:rPr>
              <a:t>PHP</a:t>
            </a:r>
            <a:r>
              <a:rPr lang="zh-CN" altLang="en-US" sz="2000" dirty="0" smtClean="0">
                <a:latin typeface="微软雅黑" pitchFamily="34" charset="-122"/>
                <a:ea typeface="微软雅黑" pitchFamily="34" charset="-122"/>
              </a:rPr>
              <a:t>文件必须是以单一的空白行结尾</a:t>
            </a:r>
          </a:p>
          <a:p>
            <a:pPr lvl="1"/>
            <a:r>
              <a:rPr lang="zh-CN" altLang="en-US" sz="2000" dirty="0" smtClean="0">
                <a:latin typeface="微软雅黑" pitchFamily="34" charset="-122"/>
                <a:ea typeface="微软雅黑" pitchFamily="34" charset="-122"/>
              </a:rPr>
              <a:t>在纯</a:t>
            </a:r>
            <a:r>
              <a:rPr lang="en-US" altLang="zh-CN" sz="2000" dirty="0" smtClean="0">
                <a:latin typeface="微软雅黑" pitchFamily="34" charset="-122"/>
                <a:ea typeface="微软雅黑" pitchFamily="34" charset="-122"/>
              </a:rPr>
              <a:t>PHP</a:t>
            </a:r>
            <a:r>
              <a:rPr lang="zh-CN" altLang="en-US" sz="2000" dirty="0" smtClean="0">
                <a:latin typeface="微软雅黑" pitchFamily="34" charset="-122"/>
                <a:ea typeface="微软雅黑" pitchFamily="34" charset="-122"/>
              </a:rPr>
              <a:t>文件中必须省略文件结尾的</a:t>
            </a:r>
            <a:r>
              <a:rPr lang="en-US" altLang="zh-CN" sz="2000" dirty="0" smtClean="0">
                <a:latin typeface="微软雅黑" pitchFamily="34" charset="-122"/>
                <a:ea typeface="微软雅黑" pitchFamily="34" charset="-122"/>
              </a:rPr>
              <a:t>?&gt;</a:t>
            </a:r>
            <a:r>
              <a:rPr lang="zh-CN" altLang="en-US" sz="2000" dirty="0" smtClean="0">
                <a:latin typeface="微软雅黑" pitchFamily="34" charset="-122"/>
                <a:ea typeface="微软雅黑" pitchFamily="34" charset="-122"/>
              </a:rPr>
              <a:t>标记</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71670" y="142535"/>
            <a:ext cx="6500858" cy="571480"/>
          </a:xfrm>
        </p:spPr>
        <p:txBody>
          <a:bodyPr/>
          <a:lstStyle/>
          <a:p>
            <a:r>
              <a:rPr lang="en-US" altLang="zh-CN" dirty="0" smtClean="0">
                <a:latin typeface="微软雅黑" charset="0"/>
                <a:ea typeface="微软雅黑" charset="0"/>
              </a:rPr>
              <a:t>7. </a:t>
            </a:r>
            <a:r>
              <a:rPr lang="zh-CN" altLang="en-US" dirty="0" smtClean="0">
                <a:latin typeface="微软雅黑" charset="0"/>
                <a:ea typeface="微软雅黑" charset="0"/>
              </a:rPr>
              <a:t>变量</a:t>
            </a:r>
            <a:endParaRPr>
              <a:latin typeface="微软雅黑" charset="0"/>
              <a:ea typeface="微软雅黑" charset="0"/>
            </a:endParaRPr>
          </a:p>
        </p:txBody>
      </p:sp>
      <p:sp>
        <p:nvSpPr>
          <p:cNvPr id="20483" name="Rectangle 3"/>
          <p:cNvSpPr>
            <a:spLocks noGrp="1" noChangeArrowheads="1"/>
          </p:cNvSpPr>
          <p:nvPr>
            <p:ph idx="1"/>
          </p:nvPr>
        </p:nvSpPr>
        <p:spPr/>
        <p:txBody>
          <a:bodyPr/>
          <a:lstStyle/>
          <a:p>
            <a:pPr>
              <a:lnSpc>
                <a:spcPct val="150000"/>
              </a:lnSpc>
              <a:buNone/>
            </a:pPr>
            <a:r>
              <a:rPr lang="en-US" altLang="zh-CN" sz="2400" dirty="0" smtClean="0">
                <a:latin typeface="微软雅黑" charset="0"/>
                <a:ea typeface="微软雅黑" charset="0"/>
              </a:rPr>
              <a:t>7.1 </a:t>
            </a:r>
            <a:r>
              <a:rPr lang="zh-CN" altLang="en-US" sz="2400" dirty="0" smtClean="0">
                <a:latin typeface="微软雅黑" charset="0"/>
                <a:ea typeface="微软雅黑" charset="0"/>
              </a:rPr>
              <a:t>变量的声明</a:t>
            </a:r>
          </a:p>
          <a:p>
            <a:pPr>
              <a:lnSpc>
                <a:spcPct val="150000"/>
              </a:lnSpc>
              <a:buNone/>
            </a:pPr>
            <a:r>
              <a:rPr lang="en-US" altLang="zh-CN" sz="2400" dirty="0" smtClean="0">
                <a:latin typeface="微软雅黑" charset="0"/>
                <a:ea typeface="微软雅黑" charset="0"/>
              </a:rPr>
              <a:t>7.2 </a:t>
            </a:r>
            <a:r>
              <a:rPr lang="zh-CN" altLang="en-US" sz="2400" dirty="0" smtClean="0">
                <a:latin typeface="微软雅黑" charset="0"/>
                <a:ea typeface="微软雅黑" charset="0"/>
              </a:rPr>
              <a:t>变量的命名</a:t>
            </a:r>
          </a:p>
          <a:p>
            <a:pPr>
              <a:lnSpc>
                <a:spcPct val="150000"/>
              </a:lnSpc>
              <a:buNone/>
            </a:pPr>
            <a:r>
              <a:rPr lang="en-US" altLang="zh-CN" sz="2400" dirty="0" smtClean="0">
                <a:latin typeface="微软雅黑" charset="0"/>
                <a:ea typeface="微软雅黑" charset="0"/>
              </a:rPr>
              <a:t>7.3 </a:t>
            </a:r>
            <a:r>
              <a:rPr lang="zh-CN" altLang="en-US" sz="2400" dirty="0" smtClean="0">
                <a:latin typeface="微软雅黑" charset="0"/>
                <a:ea typeface="微软雅黑" charset="0"/>
              </a:rPr>
              <a:t>可变变量</a:t>
            </a:r>
          </a:p>
          <a:p>
            <a:pPr>
              <a:lnSpc>
                <a:spcPct val="150000"/>
              </a:lnSpc>
              <a:buNone/>
            </a:pPr>
            <a:r>
              <a:rPr lang="en-US" altLang="zh-CN" sz="2400" dirty="0" smtClean="0">
                <a:latin typeface="微软雅黑" charset="0"/>
                <a:ea typeface="微软雅黑" charset="0"/>
              </a:rPr>
              <a:t>7.4 </a:t>
            </a:r>
            <a:r>
              <a:rPr lang="zh-CN" altLang="en-US" sz="2400" dirty="0" smtClean="0">
                <a:latin typeface="微软雅黑" charset="0"/>
                <a:ea typeface="微软雅黑" charset="0"/>
              </a:rPr>
              <a:t>变量的引用赋值</a:t>
            </a:r>
            <a:endParaRPr sz="2400">
              <a:latin typeface="微软雅黑" charset="0"/>
              <a:ea typeface="微软雅黑"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074" name="图片 6145" descr="未标题-1"/>
          <p:cNvPicPr>
            <a:picLocks noChangeAspect="1" noChangeArrowheads="1"/>
          </p:cNvPicPr>
          <p:nvPr/>
        </p:nvPicPr>
        <p:blipFill>
          <a:blip r:embed="rId3"/>
          <a:srcRect/>
          <a:stretch>
            <a:fillRect/>
          </a:stretch>
        </p:blipFill>
        <p:spPr bwMode="auto">
          <a:xfrm>
            <a:off x="3133725" y="557213"/>
            <a:ext cx="2917825" cy="2919412"/>
          </a:xfrm>
          <a:prstGeom prst="rect">
            <a:avLst/>
          </a:prstGeom>
          <a:noFill/>
          <a:ln w="9525">
            <a:noFill/>
            <a:miter lim="800000"/>
            <a:headEnd/>
            <a:tailEnd/>
          </a:ln>
        </p:spPr>
      </p:pic>
      <p:sp>
        <p:nvSpPr>
          <p:cNvPr id="3075" name="标题 1"/>
          <p:cNvSpPr>
            <a:spLocks noGrp="1" noChangeArrowheads="1"/>
          </p:cNvSpPr>
          <p:nvPr>
            <p:ph type="ctrTitle"/>
          </p:nvPr>
        </p:nvSpPr>
        <p:spPr>
          <a:xfrm>
            <a:off x="682625" y="3500438"/>
            <a:ext cx="7772400" cy="814387"/>
          </a:xfrm>
        </p:spPr>
        <p:txBody>
          <a:bodyPr lIns="90256" tIns="45128" rIns="90256" bIns="45128" anchor="ctr"/>
          <a:lstStyle/>
          <a:p>
            <a:r>
              <a:rPr lang="en-US" altLang="zh-CN" sz="4000" dirty="0" smtClean="0">
                <a:solidFill>
                  <a:srgbClr val="3F3F3F"/>
                </a:solidFill>
                <a:sym typeface="微软雅黑" pitchFamily="34" charset="-122"/>
              </a:rPr>
              <a:t>PHP</a:t>
            </a:r>
            <a:r>
              <a:rPr lang="zh-CN" altLang="en-US" sz="4000" dirty="0" smtClean="0">
                <a:solidFill>
                  <a:srgbClr val="3F3F3F"/>
                </a:solidFill>
                <a:sym typeface="微软雅黑" pitchFamily="34" charset="-122"/>
              </a:rPr>
              <a:t>的基本语法</a:t>
            </a:r>
          </a:p>
        </p:txBody>
      </p:sp>
      <p:sp>
        <p:nvSpPr>
          <p:cNvPr id="3076" name="副标题 2"/>
          <p:cNvSpPr>
            <a:spLocks noGrp="1" noChangeArrowheads="1"/>
          </p:cNvSpPr>
          <p:nvPr>
            <p:ph type="subTitle" idx="1"/>
          </p:nvPr>
        </p:nvSpPr>
        <p:spPr bwMode="auto">
          <a:xfrm>
            <a:off x="2481263" y="4572000"/>
            <a:ext cx="4535487" cy="1581150"/>
          </a:xfrm>
          <a:noFill/>
          <a:ln>
            <a:miter lim="800000"/>
          </a:ln>
        </p:spPr>
        <p:txBody>
          <a:bodyPr vert="horz" wrap="square" lIns="90256" tIns="45128" rIns="90256" bIns="45128" numCol="1" anchor="t" anchorCtr="0" compatLnSpc="1"/>
          <a:lstStyle/>
          <a:p>
            <a:pPr algn="l">
              <a:lnSpc>
                <a:spcPct val="150000"/>
              </a:lnSpc>
            </a:pPr>
            <a:r>
              <a:rPr lang="zh-CN" altLang="en-US" sz="2000" dirty="0" smtClean="0">
                <a:solidFill>
                  <a:srgbClr val="3F3F3F"/>
                </a:solidFill>
                <a:sym typeface="微软雅黑" pitchFamily="34" charset="-122"/>
              </a:rPr>
              <a:t>主讲</a:t>
            </a:r>
            <a:r>
              <a:rPr lang="en-US" altLang="zh-CN" sz="2000" dirty="0" smtClean="0">
                <a:solidFill>
                  <a:srgbClr val="3F3F3F"/>
                </a:solidFill>
                <a:sym typeface="微软雅黑" pitchFamily="34" charset="-122"/>
              </a:rPr>
              <a:t>:</a:t>
            </a:r>
            <a:r>
              <a:rPr lang="zh-CN" altLang="en-US" sz="2000" dirty="0" smtClean="0">
                <a:solidFill>
                  <a:srgbClr val="3F3F3F"/>
                </a:solidFill>
                <a:sym typeface="微软雅黑" pitchFamily="34" charset="-122"/>
              </a:rPr>
              <a:t> </a:t>
            </a:r>
          </a:p>
          <a:p>
            <a:pPr algn="l">
              <a:lnSpc>
                <a:spcPct val="150000"/>
              </a:lnSpc>
            </a:pPr>
            <a:r>
              <a:rPr lang="zh-CN" altLang="en-US" sz="2000" dirty="0" smtClean="0">
                <a:solidFill>
                  <a:srgbClr val="3F3F3F"/>
                </a:solidFill>
                <a:sym typeface="微软雅黑" pitchFamily="34" charset="-122"/>
              </a:rPr>
              <a:t>邮箱</a:t>
            </a:r>
            <a:r>
              <a:rPr lang="en-US" altLang="zh-CN" sz="2000" dirty="0" smtClean="0">
                <a:solidFill>
                  <a:srgbClr val="3F3F3F"/>
                </a:solidFill>
                <a:sym typeface="微软雅黑" pitchFamily="34" charset="-122"/>
              </a:rPr>
              <a:t>:</a:t>
            </a:r>
            <a:r>
              <a:rPr lang="zh-CN" altLang="en-US" sz="2000" dirty="0" smtClean="0">
                <a:solidFill>
                  <a:srgbClr val="3F3F3F"/>
                </a:solidFill>
                <a:sym typeface="微软雅黑" pitchFamily="34" charset="-122"/>
              </a:rPr>
              <a:t>  </a:t>
            </a:r>
          </a:p>
          <a:p>
            <a:pPr algn="l"/>
            <a:endParaRPr lang="zh-CN" altLang="en-US" sz="28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CN" smtClean="0">
                <a:latin typeface="微软雅黑" charset="0"/>
                <a:ea typeface="微软雅黑" charset="0"/>
              </a:rPr>
              <a:t>7.1 </a:t>
            </a:r>
            <a:r>
              <a:rPr lang="zh-CN" altLang="en-US" smtClean="0">
                <a:latin typeface="微软雅黑" charset="0"/>
                <a:ea typeface="微软雅黑" charset="0"/>
              </a:rPr>
              <a:t>变量的声明</a:t>
            </a:r>
            <a:endParaRPr>
              <a:latin typeface="微软雅黑" charset="0"/>
              <a:ea typeface="微软雅黑" charset="0"/>
            </a:endParaRPr>
          </a:p>
        </p:txBody>
      </p:sp>
      <p:sp>
        <p:nvSpPr>
          <p:cNvPr id="21507" name="Rectangle 3"/>
          <p:cNvSpPr>
            <a:spLocks noGrp="1" noChangeArrowheads="1"/>
          </p:cNvSpPr>
          <p:nvPr>
            <p:ph idx="1"/>
          </p:nvPr>
        </p:nvSpPr>
        <p:spPr/>
        <p:txBody>
          <a:bodyPr/>
          <a:lstStyle/>
          <a:p>
            <a:pPr>
              <a:lnSpc>
                <a:spcPct val="120000"/>
              </a:lnSpc>
              <a:buNone/>
            </a:pPr>
            <a:r>
              <a:rPr lang="zh-CN" altLang="en-US" sz="2400" b="0" dirty="0" smtClean="0">
                <a:solidFill>
                  <a:schemeClr val="tx1"/>
                </a:solidFill>
                <a:latin typeface="宋体" charset="-122"/>
                <a:ea typeface="宋体" charset="-122"/>
              </a:rPr>
              <a:t>变量是用于临时存储值的容器。这些值可以是数字、文本、或者复杂得多的排列组合。是用于跟踪几乎所有类型信息的简单工具。</a:t>
            </a:r>
            <a:endParaRPr lang="en-US" altLang="zh-CN" sz="2400" b="0" dirty="0" smtClean="0">
              <a:solidFill>
                <a:srgbClr val="FF0000"/>
              </a:solidFill>
              <a:latin typeface="宋体" charset="-122"/>
              <a:ea typeface="宋体" charset="-122"/>
            </a:endParaRPr>
          </a:p>
          <a:p>
            <a:pPr>
              <a:lnSpc>
                <a:spcPct val="120000"/>
              </a:lnSpc>
              <a:buNone/>
            </a:pPr>
            <a:r>
              <a:rPr lang="en-US" altLang="zh-CN" sz="2400" dirty="0" smtClean="0">
                <a:solidFill>
                  <a:srgbClr val="FF0000"/>
                </a:solidFill>
                <a:latin typeface="宋体" charset="-122"/>
                <a:ea typeface="宋体" charset="-122"/>
              </a:rPr>
              <a:t>PHP</a:t>
            </a:r>
            <a:r>
              <a:rPr lang="zh-CN" altLang="en-US" sz="2400" dirty="0" smtClean="0">
                <a:solidFill>
                  <a:srgbClr val="FF0000"/>
                </a:solidFill>
                <a:latin typeface="宋体" charset="-122"/>
                <a:ea typeface="宋体" charset="-122"/>
              </a:rPr>
              <a:t>是一种非常弱的类型语言</a:t>
            </a:r>
            <a:r>
              <a:rPr lang="zh-CN" altLang="en-US" sz="2400" dirty="0" smtClean="0">
                <a:latin typeface="宋体" charset="-122"/>
                <a:ea typeface="宋体" charset="-122"/>
              </a:rPr>
              <a:t>。</a:t>
            </a:r>
            <a:r>
              <a:rPr lang="zh-CN" altLang="en-US" sz="2400" b="0" dirty="0" smtClean="0">
                <a:latin typeface="宋体" charset="-122"/>
                <a:ea typeface="宋体" charset="-122"/>
              </a:rPr>
              <a:t>在大多数编程语言中，变量只能保持一种类型的数据，而且这个类型必须在使用变量前声明，例如</a:t>
            </a:r>
            <a:r>
              <a:rPr lang="en-US" altLang="zh-CN" sz="2400" b="0" dirty="0" smtClean="0">
                <a:latin typeface="宋体" charset="-122"/>
                <a:ea typeface="宋体" charset="-122"/>
              </a:rPr>
              <a:t>C</a:t>
            </a:r>
            <a:r>
              <a:rPr lang="zh-CN" altLang="en-US" sz="2400" b="0" dirty="0" smtClean="0">
                <a:latin typeface="宋体" charset="-122"/>
                <a:ea typeface="宋体" charset="-122"/>
              </a:rPr>
              <a:t>语言中。</a:t>
            </a:r>
            <a:r>
              <a:rPr lang="zh-CN" altLang="en-US" sz="2400" b="0" dirty="0" smtClean="0">
                <a:solidFill>
                  <a:schemeClr val="tx1"/>
                </a:solidFill>
                <a:latin typeface="宋体" charset="-122"/>
                <a:ea typeface="宋体" charset="-122"/>
              </a:rPr>
              <a:t>而在</a:t>
            </a:r>
            <a:r>
              <a:rPr lang="en-US" altLang="zh-CN" sz="2400" b="0" dirty="0" smtClean="0">
                <a:solidFill>
                  <a:schemeClr val="tx1"/>
                </a:solidFill>
                <a:latin typeface="宋体" charset="-122"/>
                <a:ea typeface="宋体" charset="-122"/>
              </a:rPr>
              <a:t>PHP</a:t>
            </a:r>
            <a:r>
              <a:rPr lang="zh-CN" altLang="en-US" sz="2400" b="0" dirty="0" smtClean="0">
                <a:solidFill>
                  <a:schemeClr val="tx1"/>
                </a:solidFill>
                <a:latin typeface="宋体" charset="-122"/>
                <a:ea typeface="宋体" charset="-122"/>
              </a:rPr>
              <a:t>中，变量的类型通常不是由程序员设定的，确切地说，是根据该变量使用的上下文在运行时（即变量的值）决定的。</a:t>
            </a:r>
            <a:r>
              <a:rPr lang="en-US" altLang="zh-CN" sz="2400" b="0" dirty="0" smtClean="0">
                <a:solidFill>
                  <a:schemeClr val="tx1"/>
                </a:solidFill>
                <a:latin typeface="宋体" charset="-122"/>
                <a:ea typeface="宋体" charset="-122"/>
              </a:rPr>
              <a:t>PHP</a:t>
            </a:r>
            <a:r>
              <a:rPr lang="zh-CN" altLang="en-US" sz="2400" b="0" dirty="0" smtClean="0">
                <a:solidFill>
                  <a:schemeClr val="tx1"/>
                </a:solidFill>
                <a:latin typeface="宋体" charset="-122"/>
                <a:ea typeface="宋体" charset="-122"/>
              </a:rPr>
              <a:t>不要求在使用变量之前声明变量，当第一次给一个变量赋值时，你才创建了这个变量。</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idx="1"/>
          </p:nvPr>
        </p:nvSpPr>
        <p:spPr/>
        <p:txBody>
          <a:bodyPr/>
          <a:lstStyle/>
          <a:p>
            <a:pPr>
              <a:buClrTx/>
            </a:pPr>
            <a:r>
              <a:rPr lang="en-US" altLang="zh-CN" sz="2400" dirty="0" smtClean="0">
                <a:solidFill>
                  <a:schemeClr val="accent2"/>
                </a:solidFill>
                <a:latin typeface="微软雅黑" charset="0"/>
                <a:ea typeface="微软雅黑" charset="0"/>
              </a:rPr>
              <a:t>PHP</a:t>
            </a:r>
            <a:r>
              <a:rPr lang="zh-CN" altLang="en-US" sz="2400" dirty="0" smtClean="0">
                <a:solidFill>
                  <a:schemeClr val="accent2"/>
                </a:solidFill>
                <a:latin typeface="微软雅黑" charset="0"/>
                <a:ea typeface="微软雅黑" charset="0"/>
              </a:rPr>
              <a:t>变量的声明：</a:t>
            </a:r>
          </a:p>
          <a:p>
            <a:pPr lvl="1"/>
            <a:r>
              <a:rPr lang="en-US" altLang="zh-CN" dirty="0" smtClean="0">
                <a:latin typeface="宋体" charset="-122"/>
                <a:ea typeface="宋体" charset="-122"/>
              </a:rPr>
              <a:t>PHP</a:t>
            </a:r>
            <a:r>
              <a:rPr lang="zh-CN" altLang="en-US" dirty="0" smtClean="0">
                <a:latin typeface="宋体" charset="-122"/>
                <a:ea typeface="宋体" charset="-122"/>
              </a:rPr>
              <a:t>的变量声明是以</a:t>
            </a:r>
            <a:r>
              <a:rPr lang="en-US" altLang="zh-CN" dirty="0" smtClean="0">
                <a:solidFill>
                  <a:srgbClr val="FF6600"/>
                </a:solidFill>
                <a:latin typeface="宋体" charset="-122"/>
                <a:ea typeface="宋体" charset="-122"/>
              </a:rPr>
              <a:t>$</a:t>
            </a:r>
            <a:r>
              <a:rPr lang="zh-CN" altLang="en-US" dirty="0" smtClean="0">
                <a:latin typeface="宋体" charset="-122"/>
                <a:ea typeface="宋体" charset="-122"/>
              </a:rPr>
              <a:t>符开始的，后面跟大小写字母，数字和下划线，但不能以数字开头。</a:t>
            </a:r>
            <a:endParaRPr lang="zh-CN" altLang="en-US" dirty="0" smtClean="0">
              <a:solidFill>
                <a:schemeClr val="accent2"/>
              </a:solidFill>
              <a:latin typeface="宋体" charset="-122"/>
              <a:ea typeface="宋体" charset="-122"/>
            </a:endParaRPr>
          </a:p>
        </p:txBody>
      </p:sp>
      <p:sp>
        <p:nvSpPr>
          <p:cNvPr id="303108" name="AutoShape 4"/>
          <p:cNvSpPr>
            <a:spLocks noChangeArrowheads="1"/>
          </p:cNvSpPr>
          <p:nvPr/>
        </p:nvSpPr>
        <p:spPr bwMode="auto">
          <a:xfrm>
            <a:off x="285721" y="2492895"/>
            <a:ext cx="8643997" cy="2232249"/>
          </a:xfrm>
          <a:prstGeom prst="flowChartAlternateProcess">
            <a:avLst/>
          </a:prstGeom>
          <a:gradFill rotWithShape="1">
            <a:gsLst>
              <a:gs pos="0">
                <a:srgbClr val="CDE9EB"/>
              </a:gs>
              <a:gs pos="100000">
                <a:srgbClr val="FFFFFF"/>
              </a:gs>
            </a:gsLst>
            <a:lin ang="5400000" scaled="1"/>
          </a:gradFill>
          <a:ln w="9525">
            <a:solidFill>
              <a:schemeClr val="accent2"/>
            </a:solidFill>
            <a:miter lim="800000"/>
          </a:ln>
        </p:spPr>
        <p:txBody>
          <a:bodyPr wrap="none" anchor="ctr"/>
          <a:lstStyle/>
          <a:p>
            <a:pPr>
              <a:lnSpc>
                <a:spcPct val="130000"/>
              </a:lnSpc>
            </a:pPr>
            <a:r>
              <a:rPr lang="en-US" altLang="zh-CN" b="1" dirty="0">
                <a:solidFill>
                  <a:schemeClr val="accent2"/>
                </a:solidFill>
              </a:rPr>
              <a:t>&lt;?</a:t>
            </a:r>
            <a:r>
              <a:rPr lang="en-US" altLang="zh-CN" b="1" dirty="0" err="1">
                <a:solidFill>
                  <a:schemeClr val="accent2"/>
                </a:solidFill>
              </a:rPr>
              <a:t>php</a:t>
            </a:r>
            <a:endParaRPr lang="en-US" altLang="zh-CN" b="1" dirty="0">
              <a:solidFill>
                <a:schemeClr val="accent2"/>
              </a:solidFill>
            </a:endParaRPr>
          </a:p>
          <a:p>
            <a:pPr>
              <a:lnSpc>
                <a:spcPct val="130000"/>
              </a:lnSpc>
            </a:pPr>
            <a:r>
              <a:rPr lang="en-US" altLang="zh-CN" b="1" dirty="0">
                <a:solidFill>
                  <a:schemeClr val="accent2"/>
                </a:solidFill>
              </a:rPr>
              <a:t>	</a:t>
            </a:r>
            <a:r>
              <a:rPr lang="en-US" altLang="zh-CN" b="1" dirty="0">
                <a:solidFill>
                  <a:srgbClr val="009900"/>
                </a:solidFill>
              </a:rPr>
              <a:t>$a</a:t>
            </a:r>
            <a:r>
              <a:rPr lang="en-US" altLang="zh-CN" b="1" dirty="0"/>
              <a:t>=</a:t>
            </a:r>
            <a:r>
              <a:rPr lang="en-US" altLang="zh-CN" b="1" dirty="0">
                <a:solidFill>
                  <a:srgbClr val="FF00FF"/>
                </a:solidFill>
              </a:rPr>
              <a:t>100</a:t>
            </a:r>
            <a:r>
              <a:rPr lang="en-US" altLang="zh-CN" b="1" dirty="0">
                <a:solidFill>
                  <a:srgbClr val="009900"/>
                </a:solidFill>
              </a:rPr>
              <a:t>;			</a:t>
            </a:r>
            <a:r>
              <a:rPr lang="en-US" altLang="zh-CN" b="1" dirty="0">
                <a:solidFill>
                  <a:srgbClr val="3333FF"/>
                </a:solidFill>
              </a:rPr>
              <a:t>//</a:t>
            </a:r>
            <a:r>
              <a:rPr lang="zh-CN" altLang="en-US" b="1" dirty="0">
                <a:solidFill>
                  <a:srgbClr val="3333FF"/>
                </a:solidFill>
              </a:rPr>
              <a:t>声明一个变量</a:t>
            </a:r>
            <a:r>
              <a:rPr lang="en-US" altLang="zh-CN" b="1" dirty="0">
                <a:solidFill>
                  <a:srgbClr val="3333FF"/>
                </a:solidFill>
              </a:rPr>
              <a:t>d</a:t>
            </a:r>
            <a:r>
              <a:rPr lang="zh-CN" altLang="en-US" b="1" dirty="0">
                <a:solidFill>
                  <a:srgbClr val="3333FF"/>
                </a:solidFill>
              </a:rPr>
              <a:t>，赋予整数</a:t>
            </a:r>
            <a:r>
              <a:rPr lang="en-US" altLang="zh-CN" b="1" dirty="0">
                <a:solidFill>
                  <a:srgbClr val="3333FF"/>
                </a:solidFill>
              </a:rPr>
              <a:t>100</a:t>
            </a:r>
          </a:p>
          <a:p>
            <a:pPr>
              <a:lnSpc>
                <a:spcPct val="130000"/>
              </a:lnSpc>
            </a:pPr>
            <a:r>
              <a:rPr lang="en-US" altLang="zh-CN" b="1" dirty="0">
                <a:solidFill>
                  <a:srgbClr val="009900"/>
                </a:solidFill>
              </a:rPr>
              <a:t>	$b</a:t>
            </a:r>
            <a:r>
              <a:rPr lang="en-US" altLang="zh-CN" b="1" dirty="0"/>
              <a:t>=</a:t>
            </a:r>
            <a:r>
              <a:rPr lang="en-US" altLang="zh-CN" b="1" dirty="0">
                <a:solidFill>
                  <a:srgbClr val="009900"/>
                </a:solidFill>
              </a:rPr>
              <a:t>“</a:t>
            </a:r>
            <a:r>
              <a:rPr lang="en-US" altLang="zh-CN" b="1" dirty="0">
                <a:solidFill>
                  <a:srgbClr val="FF00FF"/>
                </a:solidFill>
              </a:rPr>
              <a:t>string</a:t>
            </a:r>
            <a:r>
              <a:rPr lang="en-US" altLang="zh-CN" b="1" dirty="0">
                <a:solidFill>
                  <a:srgbClr val="009900"/>
                </a:solidFill>
              </a:rPr>
              <a:t>”;		</a:t>
            </a:r>
            <a:r>
              <a:rPr lang="en-US" altLang="zh-CN" b="1" dirty="0">
                <a:solidFill>
                  <a:srgbClr val="3333FF"/>
                </a:solidFill>
              </a:rPr>
              <a:t>//</a:t>
            </a:r>
            <a:r>
              <a:rPr lang="zh-CN" altLang="en-US" b="1" dirty="0">
                <a:solidFill>
                  <a:srgbClr val="3333FF"/>
                </a:solidFill>
              </a:rPr>
              <a:t>声明一个变量</a:t>
            </a:r>
            <a:r>
              <a:rPr lang="en-US" altLang="zh-CN" b="1" dirty="0">
                <a:solidFill>
                  <a:srgbClr val="3333FF"/>
                </a:solidFill>
              </a:rPr>
              <a:t>d</a:t>
            </a:r>
            <a:r>
              <a:rPr lang="zh-CN" altLang="en-US" b="1" dirty="0">
                <a:solidFill>
                  <a:srgbClr val="3333FF"/>
                </a:solidFill>
              </a:rPr>
              <a:t>，赋予字串</a:t>
            </a:r>
            <a:r>
              <a:rPr lang="en-US" altLang="zh-CN" b="1" dirty="0">
                <a:solidFill>
                  <a:srgbClr val="3333FF"/>
                </a:solidFill>
              </a:rPr>
              <a:t>string</a:t>
            </a:r>
          </a:p>
          <a:p>
            <a:pPr>
              <a:lnSpc>
                <a:spcPct val="130000"/>
              </a:lnSpc>
            </a:pPr>
            <a:r>
              <a:rPr lang="en-US" altLang="zh-CN" b="1" dirty="0">
                <a:solidFill>
                  <a:srgbClr val="009900"/>
                </a:solidFill>
              </a:rPr>
              <a:t>	$c</a:t>
            </a:r>
            <a:r>
              <a:rPr lang="en-US" altLang="zh-CN" b="1" dirty="0"/>
              <a:t>=</a:t>
            </a:r>
            <a:r>
              <a:rPr lang="en-US" altLang="zh-CN" b="1" dirty="0">
                <a:solidFill>
                  <a:srgbClr val="FF00FF"/>
                </a:solidFill>
              </a:rPr>
              <a:t>true</a:t>
            </a:r>
            <a:r>
              <a:rPr lang="en-US" altLang="zh-CN" b="1" dirty="0">
                <a:solidFill>
                  <a:srgbClr val="009900"/>
                </a:solidFill>
              </a:rPr>
              <a:t>;		</a:t>
            </a:r>
            <a:r>
              <a:rPr lang="en-US" altLang="zh-CN" b="1" dirty="0" smtClean="0">
                <a:solidFill>
                  <a:srgbClr val="3333FF"/>
                </a:solidFill>
              </a:rPr>
              <a:t>//</a:t>
            </a:r>
            <a:r>
              <a:rPr lang="zh-CN" altLang="en-US" b="1" dirty="0">
                <a:solidFill>
                  <a:srgbClr val="3333FF"/>
                </a:solidFill>
              </a:rPr>
              <a:t>声明一个变量</a:t>
            </a:r>
            <a:r>
              <a:rPr lang="en-US" altLang="zh-CN" b="1" dirty="0">
                <a:solidFill>
                  <a:srgbClr val="3333FF"/>
                </a:solidFill>
              </a:rPr>
              <a:t>d</a:t>
            </a:r>
            <a:r>
              <a:rPr lang="zh-CN" altLang="en-US" b="1" dirty="0">
                <a:solidFill>
                  <a:srgbClr val="3333FF"/>
                </a:solidFill>
              </a:rPr>
              <a:t>，赋予布尔值</a:t>
            </a:r>
            <a:r>
              <a:rPr lang="en-US" altLang="zh-CN" b="1" dirty="0">
                <a:solidFill>
                  <a:srgbClr val="3333FF"/>
                </a:solidFill>
              </a:rPr>
              <a:t>true</a:t>
            </a:r>
          </a:p>
          <a:p>
            <a:pPr>
              <a:lnSpc>
                <a:spcPct val="130000"/>
              </a:lnSpc>
            </a:pPr>
            <a:r>
              <a:rPr lang="en-US" altLang="zh-CN" b="1" dirty="0">
                <a:solidFill>
                  <a:srgbClr val="009900"/>
                </a:solidFill>
              </a:rPr>
              <a:t>	$d</a:t>
            </a:r>
            <a:r>
              <a:rPr lang="en-US" altLang="zh-CN" b="1" dirty="0"/>
              <a:t>=</a:t>
            </a:r>
            <a:r>
              <a:rPr lang="en-US" altLang="zh-CN" b="1" dirty="0">
                <a:solidFill>
                  <a:srgbClr val="FF00FF"/>
                </a:solidFill>
              </a:rPr>
              <a:t>99.99</a:t>
            </a:r>
            <a:r>
              <a:rPr lang="en-US" altLang="zh-CN" b="1" dirty="0">
                <a:solidFill>
                  <a:srgbClr val="009900"/>
                </a:solidFill>
              </a:rPr>
              <a:t>;		</a:t>
            </a:r>
            <a:r>
              <a:rPr lang="en-US" altLang="zh-CN" b="1" dirty="0">
                <a:solidFill>
                  <a:srgbClr val="3333FF"/>
                </a:solidFill>
              </a:rPr>
              <a:t>//</a:t>
            </a:r>
            <a:r>
              <a:rPr lang="zh-CN" altLang="en-US" b="1" dirty="0">
                <a:solidFill>
                  <a:srgbClr val="3333FF"/>
                </a:solidFill>
              </a:rPr>
              <a:t>声明一个变量</a:t>
            </a:r>
            <a:r>
              <a:rPr lang="en-US" altLang="zh-CN" b="1" dirty="0">
                <a:solidFill>
                  <a:srgbClr val="3333FF"/>
                </a:solidFill>
              </a:rPr>
              <a:t>d</a:t>
            </a:r>
            <a:r>
              <a:rPr lang="zh-CN" altLang="en-US" b="1" dirty="0">
                <a:solidFill>
                  <a:srgbClr val="3333FF"/>
                </a:solidFill>
              </a:rPr>
              <a:t>，赋予浮点数</a:t>
            </a:r>
            <a:r>
              <a:rPr lang="en-US" altLang="zh-CN" b="1" dirty="0">
                <a:solidFill>
                  <a:srgbClr val="3333FF"/>
                </a:solidFill>
              </a:rPr>
              <a:t>99.99</a:t>
            </a:r>
            <a:endParaRPr lang="en-US" altLang="zh-CN" b="1" dirty="0">
              <a:solidFill>
                <a:srgbClr val="009900"/>
              </a:solidFill>
            </a:endParaRPr>
          </a:p>
          <a:p>
            <a:pPr>
              <a:lnSpc>
                <a:spcPct val="130000"/>
              </a:lnSpc>
            </a:pPr>
            <a:r>
              <a:rPr lang="en-US" altLang="zh-CN" b="1" dirty="0">
                <a:solidFill>
                  <a:srgbClr val="009900"/>
                </a:solidFill>
              </a:rPr>
              <a:t>	$key</a:t>
            </a:r>
            <a:r>
              <a:rPr lang="en-US" altLang="zh-CN" b="1" dirty="0"/>
              <a:t>=</a:t>
            </a:r>
            <a:r>
              <a:rPr lang="en-US" altLang="zh-CN" b="1" dirty="0">
                <a:solidFill>
                  <a:srgbClr val="009900"/>
                </a:solidFill>
              </a:rPr>
              <a:t>$a;		</a:t>
            </a:r>
            <a:r>
              <a:rPr lang="en-US" altLang="zh-CN" b="1" dirty="0">
                <a:solidFill>
                  <a:srgbClr val="3333FF"/>
                </a:solidFill>
              </a:rPr>
              <a:t>//</a:t>
            </a:r>
            <a:r>
              <a:rPr lang="zh-CN" altLang="en-US" b="1" dirty="0">
                <a:solidFill>
                  <a:srgbClr val="3333FF"/>
                </a:solidFill>
              </a:rPr>
              <a:t>声明一个</a:t>
            </a:r>
            <a:r>
              <a:rPr lang="en-US" altLang="zh-CN" b="1" dirty="0">
                <a:solidFill>
                  <a:srgbClr val="3333FF"/>
                </a:solidFill>
              </a:rPr>
              <a:t>key</a:t>
            </a:r>
            <a:r>
              <a:rPr lang="zh-CN" altLang="en-US" b="1" dirty="0">
                <a:solidFill>
                  <a:srgbClr val="3333FF"/>
                </a:solidFill>
              </a:rPr>
              <a:t>变量，并将</a:t>
            </a:r>
            <a:r>
              <a:rPr lang="en-US" altLang="zh-CN" b="1" dirty="0">
                <a:solidFill>
                  <a:srgbClr val="3333FF"/>
                </a:solidFill>
              </a:rPr>
              <a:t>a</a:t>
            </a:r>
            <a:r>
              <a:rPr lang="zh-CN" altLang="en-US" b="1" dirty="0">
                <a:solidFill>
                  <a:srgbClr val="3333FF"/>
                </a:solidFill>
              </a:rPr>
              <a:t>变量的值赋予</a:t>
            </a:r>
            <a:endParaRPr lang="en-US" altLang="zh-CN" b="1" dirty="0">
              <a:solidFill>
                <a:srgbClr val="009900"/>
              </a:solidFill>
            </a:endParaRPr>
          </a:p>
          <a:p>
            <a:pPr>
              <a:lnSpc>
                <a:spcPct val="130000"/>
              </a:lnSpc>
            </a:pPr>
            <a:r>
              <a:rPr lang="en-US" altLang="zh-CN" b="1" dirty="0">
                <a:solidFill>
                  <a:srgbClr val="009900"/>
                </a:solidFill>
              </a:rPr>
              <a:t>	$a</a:t>
            </a:r>
            <a:r>
              <a:rPr lang="en-US" altLang="zh-CN" b="1" dirty="0"/>
              <a:t>=</a:t>
            </a:r>
            <a:r>
              <a:rPr lang="en-US" altLang="zh-CN" b="1" dirty="0">
                <a:solidFill>
                  <a:srgbClr val="009900"/>
                </a:solidFill>
              </a:rPr>
              <a:t>$b</a:t>
            </a:r>
            <a:r>
              <a:rPr lang="en-US" altLang="zh-CN" b="1" dirty="0"/>
              <a:t>=</a:t>
            </a:r>
            <a:r>
              <a:rPr lang="en-US" altLang="zh-CN" b="1" dirty="0">
                <a:solidFill>
                  <a:srgbClr val="009900"/>
                </a:solidFill>
              </a:rPr>
              <a:t>$c</a:t>
            </a:r>
            <a:r>
              <a:rPr lang="en-US" altLang="zh-CN" b="1" dirty="0"/>
              <a:t>=</a:t>
            </a:r>
            <a:r>
              <a:rPr lang="en-US" altLang="zh-CN" b="1" dirty="0">
                <a:solidFill>
                  <a:srgbClr val="009900"/>
                </a:solidFill>
              </a:rPr>
              <a:t>$d</a:t>
            </a:r>
            <a:r>
              <a:rPr lang="en-US" altLang="zh-CN" b="1" dirty="0"/>
              <a:t>=</a:t>
            </a:r>
            <a:r>
              <a:rPr lang="en-US" altLang="zh-CN" b="1" dirty="0">
                <a:solidFill>
                  <a:srgbClr val="009900"/>
                </a:solidFill>
              </a:rPr>
              <a:t>“</a:t>
            </a:r>
            <a:r>
              <a:rPr lang="en-US" altLang="zh-CN" b="1" dirty="0">
                <a:solidFill>
                  <a:srgbClr val="FF00FF"/>
                </a:solidFill>
              </a:rPr>
              <a:t>value</a:t>
            </a:r>
            <a:r>
              <a:rPr lang="en-US" altLang="zh-CN" b="1" dirty="0">
                <a:solidFill>
                  <a:srgbClr val="009900"/>
                </a:solidFill>
              </a:rPr>
              <a:t>”;	</a:t>
            </a:r>
            <a:r>
              <a:rPr lang="en-US" altLang="zh-CN" b="1" dirty="0">
                <a:solidFill>
                  <a:srgbClr val="3333FF"/>
                </a:solidFill>
              </a:rPr>
              <a:t>//</a:t>
            </a:r>
            <a:r>
              <a:rPr lang="zh-CN" altLang="en-US" b="1" dirty="0">
                <a:solidFill>
                  <a:srgbClr val="3333FF"/>
                </a:solidFill>
              </a:rPr>
              <a:t>同时声明多个变量，并赋予相同的值</a:t>
            </a:r>
          </a:p>
          <a:p>
            <a:pPr>
              <a:lnSpc>
                <a:spcPct val="130000"/>
              </a:lnSpc>
            </a:pPr>
            <a:r>
              <a:rPr lang="en-US" altLang="zh-CN" b="1" dirty="0">
                <a:solidFill>
                  <a:schemeClr val="accent2"/>
                </a:solidFill>
              </a:rPr>
              <a:t>?&gt;</a:t>
            </a:r>
          </a:p>
        </p:txBody>
      </p:sp>
      <p:sp>
        <p:nvSpPr>
          <p:cNvPr id="22532" name="Rectangle 5"/>
          <p:cNvSpPr>
            <a:spLocks noChangeArrowheads="1"/>
          </p:cNvSpPr>
          <p:nvPr/>
        </p:nvSpPr>
        <p:spPr bwMode="auto">
          <a:xfrm>
            <a:off x="323528" y="5085184"/>
            <a:ext cx="8229600" cy="863600"/>
          </a:xfrm>
          <a:prstGeom prst="rect">
            <a:avLst/>
          </a:prstGeom>
          <a:noFill/>
          <a:ln w="9525">
            <a:noFill/>
            <a:miter lim="800000"/>
          </a:ln>
        </p:spPr>
        <p:txBody>
          <a:bodyPr/>
          <a:lstStyle/>
          <a:p>
            <a:pPr marL="342900" indent="-342900" eaLnBrk="0" hangingPunct="0">
              <a:spcBef>
                <a:spcPct val="20000"/>
              </a:spcBef>
              <a:buClr>
                <a:schemeClr val="accent2"/>
              </a:buClr>
              <a:buSzPct val="75000"/>
              <a:buFont typeface="Wingdings" pitchFamily="2" charset="2"/>
              <a:buChar char="v"/>
            </a:pPr>
            <a:r>
              <a:rPr lang="zh-CN" altLang="en-US" sz="2400" dirty="0">
                <a:latin typeface="宋体" charset="-122"/>
              </a:rPr>
              <a:t>可以使用函数</a:t>
            </a:r>
            <a:r>
              <a:rPr lang="en-US" altLang="zh-CN" sz="2400" b="1" dirty="0">
                <a:solidFill>
                  <a:schemeClr val="accent2"/>
                </a:solidFill>
                <a:latin typeface="宋体" charset="-122"/>
              </a:rPr>
              <a:t>unset( )</a:t>
            </a:r>
            <a:r>
              <a:rPr lang="zh-CN" altLang="en-US" sz="2400" dirty="0">
                <a:latin typeface="宋体" charset="-122"/>
              </a:rPr>
              <a:t>释放指定的变量，</a:t>
            </a:r>
            <a:r>
              <a:rPr lang="en-US" altLang="zh-CN" sz="2400" b="1" dirty="0" err="1">
                <a:solidFill>
                  <a:schemeClr val="accent2"/>
                </a:solidFill>
                <a:latin typeface="宋体" charset="-122"/>
              </a:rPr>
              <a:t>isset</a:t>
            </a:r>
            <a:r>
              <a:rPr lang="en-US" altLang="zh-CN" sz="2400" b="1" dirty="0">
                <a:solidFill>
                  <a:schemeClr val="accent2"/>
                </a:solidFill>
                <a:latin typeface="宋体" charset="-122"/>
              </a:rPr>
              <a:t>( )</a:t>
            </a:r>
            <a:r>
              <a:rPr lang="zh-CN" altLang="en-US" sz="2400" dirty="0">
                <a:latin typeface="宋体" charset="-122"/>
              </a:rPr>
              <a:t>函数检测变量是否设置，</a:t>
            </a:r>
            <a:r>
              <a:rPr lang="en-US" altLang="zh-CN" sz="2400" b="1" dirty="0">
                <a:solidFill>
                  <a:schemeClr val="accent2"/>
                </a:solidFill>
                <a:latin typeface="宋体" charset="-122"/>
              </a:rPr>
              <a:t>empty( )</a:t>
            </a:r>
            <a:r>
              <a:rPr lang="zh-CN" altLang="en-US" sz="2400" dirty="0">
                <a:latin typeface="宋体" charset="-122"/>
              </a:rPr>
              <a:t>函数检查一个变量是否为空。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3108"/>
                                        </p:tgtEl>
                                        <p:attrNameLst>
                                          <p:attrName>style.visibility</p:attrName>
                                        </p:attrNameLst>
                                      </p:cBhvr>
                                      <p:to>
                                        <p:strVal val="visible"/>
                                      </p:to>
                                    </p:set>
                                    <p:animEffect transition="in" filter="blinds(horizontal)">
                                      <p:cBhvr>
                                        <p:cTn id="7" dur="500"/>
                                        <p:tgtEl>
                                          <p:spTgt spid="303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8"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CN" smtClean="0">
                <a:latin typeface="黑体" pitchFamily="2" charset="-122"/>
                <a:ea typeface="黑体" pitchFamily="2" charset="-122"/>
              </a:rPr>
              <a:t>7.2 </a:t>
            </a:r>
            <a:r>
              <a:rPr lang="zh-CN" altLang="en-US" smtClean="0">
                <a:latin typeface="黑体" pitchFamily="2" charset="-122"/>
                <a:ea typeface="黑体" pitchFamily="2" charset="-122"/>
              </a:rPr>
              <a:t>变量的命名</a:t>
            </a:r>
          </a:p>
        </p:txBody>
      </p:sp>
      <p:sp>
        <p:nvSpPr>
          <p:cNvPr id="23555" name="Rectangle 3"/>
          <p:cNvSpPr>
            <a:spLocks noGrp="1" noChangeArrowheads="1"/>
          </p:cNvSpPr>
          <p:nvPr>
            <p:ph idx="1"/>
          </p:nvPr>
        </p:nvSpPr>
        <p:spPr/>
        <p:txBody>
          <a:bodyPr/>
          <a:lstStyle/>
          <a:p>
            <a:pPr>
              <a:lnSpc>
                <a:spcPts val="3200"/>
              </a:lnSpc>
              <a:buNone/>
            </a:pPr>
            <a:r>
              <a:rPr lang="zh-CN" altLang="en-US" sz="2400" b="0" dirty="0" smtClean="0">
                <a:latin typeface="宋体" charset="-122"/>
                <a:ea typeface="宋体" charset="-122"/>
              </a:rPr>
              <a:t>变量名与 </a:t>
            </a:r>
            <a:r>
              <a:rPr lang="en-US" altLang="zh-CN" sz="2400" b="0" dirty="0" smtClean="0">
                <a:latin typeface="宋体" charset="-122"/>
                <a:ea typeface="宋体" charset="-122"/>
              </a:rPr>
              <a:t>PHP </a:t>
            </a:r>
            <a:r>
              <a:rPr lang="zh-CN" altLang="en-US" sz="2400" b="0" dirty="0" smtClean="0">
                <a:latin typeface="宋体" charset="-122"/>
                <a:ea typeface="宋体" charset="-122"/>
              </a:rPr>
              <a:t>中其它的标签一样遵循相同的规则。一个有效的变量名由</a:t>
            </a:r>
            <a:r>
              <a:rPr lang="zh-CN" altLang="en-US" sz="2400" b="0" dirty="0" smtClean="0">
                <a:solidFill>
                  <a:srgbClr val="FF6600"/>
                </a:solidFill>
                <a:latin typeface="宋体" charset="-122"/>
                <a:ea typeface="宋体" charset="-122"/>
              </a:rPr>
              <a:t>字母或者下划线开头，后面跟上任意数量的字母，数字，或者下划线。</a:t>
            </a:r>
          </a:p>
          <a:p>
            <a:pPr>
              <a:lnSpc>
                <a:spcPts val="3200"/>
              </a:lnSpc>
              <a:buNone/>
            </a:pPr>
            <a:r>
              <a:rPr lang="zh-CN" altLang="en-GB" sz="2400" b="0" dirty="0" smtClean="0">
                <a:latin typeface="宋体" charset="-122"/>
                <a:ea typeface="宋体" charset="-122"/>
              </a:rPr>
              <a:t>变量的名称是对</a:t>
            </a:r>
            <a:r>
              <a:rPr lang="zh-CN" altLang="en-GB" sz="2400" b="0" dirty="0" smtClean="0">
                <a:solidFill>
                  <a:srgbClr val="FF6600"/>
                </a:solidFill>
                <a:latin typeface="宋体" charset="-122"/>
                <a:ea typeface="宋体" charset="-122"/>
              </a:rPr>
              <a:t>大小写敏感</a:t>
            </a:r>
            <a:r>
              <a:rPr lang="zh-CN" altLang="en-GB" sz="2400" b="0" dirty="0" smtClean="0">
                <a:latin typeface="宋体" charset="-122"/>
                <a:ea typeface="宋体" charset="-122"/>
              </a:rPr>
              <a:t>的。</a:t>
            </a:r>
          </a:p>
          <a:p>
            <a:pPr>
              <a:lnSpc>
                <a:spcPts val="3200"/>
              </a:lnSpc>
              <a:buNone/>
            </a:pPr>
            <a:r>
              <a:rPr lang="zh-CN" altLang="en-GB" sz="2400" b="0" dirty="0" smtClean="0">
                <a:latin typeface="宋体" charset="-122"/>
                <a:ea typeface="宋体" charset="-122"/>
              </a:rPr>
              <a:t>但内置结构和关键字以及用户自定义的类名和函数名都是不区分大小写的。如：</a:t>
            </a:r>
            <a:r>
              <a:rPr lang="en-GB" altLang="zh-CN" sz="2400" b="0" dirty="0" smtClean="0">
                <a:latin typeface="宋体" charset="-122"/>
                <a:ea typeface="宋体" charset="-122"/>
              </a:rPr>
              <a:t>echo</a:t>
            </a:r>
            <a:r>
              <a:rPr lang="zh-CN" altLang="en-GB" sz="2400" b="0" dirty="0" smtClean="0">
                <a:latin typeface="宋体" charset="-122"/>
                <a:ea typeface="宋体" charset="-122"/>
              </a:rPr>
              <a:t>、</a:t>
            </a:r>
            <a:r>
              <a:rPr lang="en-GB" altLang="zh-CN" sz="2400" b="0" dirty="0" smtClean="0">
                <a:latin typeface="宋体" charset="-122"/>
                <a:ea typeface="宋体" charset="-122"/>
              </a:rPr>
              <a:t>while</a:t>
            </a:r>
            <a:r>
              <a:rPr lang="zh-CN" altLang="en-GB" sz="2400" b="0" dirty="0" smtClean="0">
                <a:latin typeface="宋体" charset="-122"/>
                <a:ea typeface="宋体" charset="-122"/>
              </a:rPr>
              <a:t>、</a:t>
            </a:r>
            <a:r>
              <a:rPr lang="en-GB" altLang="zh-CN" sz="2400" b="0" dirty="0" smtClean="0">
                <a:latin typeface="宋体" charset="-122"/>
                <a:ea typeface="宋体" charset="-122"/>
              </a:rPr>
              <a:t>function</a:t>
            </a:r>
            <a:r>
              <a:rPr lang="zh-CN" altLang="en-GB" sz="2400" b="0" dirty="0" smtClean="0">
                <a:latin typeface="宋体" charset="-122"/>
                <a:ea typeface="宋体" charset="-122"/>
              </a:rPr>
              <a:t>名称等。</a:t>
            </a:r>
            <a:endParaRPr lang="zh-CN" altLang="en-US" sz="2400" b="0" dirty="0" smtClean="0">
              <a:latin typeface="宋体" charset="-122"/>
              <a:ea typeface="宋体" charset="-122"/>
            </a:endParaRPr>
          </a:p>
        </p:txBody>
      </p:sp>
      <p:sp>
        <p:nvSpPr>
          <p:cNvPr id="300036" name="AutoShape 4"/>
          <p:cNvSpPr>
            <a:spLocks noChangeArrowheads="1"/>
          </p:cNvSpPr>
          <p:nvPr/>
        </p:nvSpPr>
        <p:spPr bwMode="auto">
          <a:xfrm>
            <a:off x="468313" y="3786190"/>
            <a:ext cx="8247062" cy="2232025"/>
          </a:xfrm>
          <a:prstGeom prst="flowChartAlternateProcess">
            <a:avLst/>
          </a:prstGeom>
          <a:gradFill rotWithShape="1">
            <a:gsLst>
              <a:gs pos="0">
                <a:srgbClr val="CDE9EB"/>
              </a:gs>
              <a:gs pos="100000">
                <a:srgbClr val="FFFFFF"/>
              </a:gs>
            </a:gsLst>
            <a:lin ang="5400000" scaled="1"/>
          </a:gradFill>
          <a:ln w="9525">
            <a:solidFill>
              <a:schemeClr val="accent2"/>
            </a:solidFill>
            <a:miter lim="800000"/>
          </a:ln>
        </p:spPr>
        <p:txBody>
          <a:bodyPr wrap="none" anchor="ctr"/>
          <a:lstStyle/>
          <a:p>
            <a:pPr>
              <a:lnSpc>
                <a:spcPct val="110000"/>
              </a:lnSpc>
            </a:pPr>
            <a:r>
              <a:rPr lang="en-US" altLang="zh-CN" b="1" dirty="0">
                <a:solidFill>
                  <a:schemeClr val="accent2"/>
                </a:solidFill>
              </a:rPr>
              <a:t>&lt;?</a:t>
            </a:r>
            <a:r>
              <a:rPr lang="en-US" altLang="zh-CN" b="1" dirty="0" err="1">
                <a:solidFill>
                  <a:schemeClr val="accent2"/>
                </a:solidFill>
              </a:rPr>
              <a:t>php</a:t>
            </a:r>
            <a:endParaRPr lang="en-US" altLang="zh-CN" b="1" dirty="0">
              <a:solidFill>
                <a:schemeClr val="accent2"/>
              </a:solidFill>
            </a:endParaRPr>
          </a:p>
          <a:p>
            <a:pPr>
              <a:lnSpc>
                <a:spcPct val="110000"/>
              </a:lnSpc>
            </a:pPr>
            <a:r>
              <a:rPr lang="en-US" altLang="zh-CN" b="1" dirty="0">
                <a:solidFill>
                  <a:schemeClr val="accent2"/>
                </a:solidFill>
              </a:rPr>
              <a:t>	</a:t>
            </a:r>
            <a:r>
              <a:rPr lang="en-US" altLang="zh-CN" b="1" dirty="0">
                <a:solidFill>
                  <a:srgbClr val="009900"/>
                </a:solidFill>
              </a:rPr>
              <a:t>echo “</a:t>
            </a:r>
            <a:r>
              <a:rPr lang="en-US" altLang="zh-CN" b="1" dirty="0">
                <a:solidFill>
                  <a:srgbClr val="FF00FF"/>
                </a:solidFill>
              </a:rPr>
              <a:t>this is a test</a:t>
            </a:r>
            <a:r>
              <a:rPr lang="en-US" altLang="zh-CN" b="1" dirty="0">
                <a:solidFill>
                  <a:srgbClr val="009900"/>
                </a:solidFill>
              </a:rPr>
              <a:t>”;		</a:t>
            </a:r>
            <a:endParaRPr lang="zh-CN" altLang="en-US" b="1" dirty="0">
              <a:solidFill>
                <a:srgbClr val="009900"/>
              </a:solidFill>
            </a:endParaRPr>
          </a:p>
          <a:p>
            <a:pPr>
              <a:lnSpc>
                <a:spcPct val="110000"/>
              </a:lnSpc>
            </a:pPr>
            <a:r>
              <a:rPr lang="en-US" altLang="zh-CN" b="1" dirty="0">
                <a:solidFill>
                  <a:srgbClr val="009900"/>
                </a:solidFill>
              </a:rPr>
              <a:t>	Echo “</a:t>
            </a:r>
            <a:r>
              <a:rPr lang="en-US" altLang="zh-CN" b="1" dirty="0">
                <a:solidFill>
                  <a:srgbClr val="FF00FF"/>
                </a:solidFill>
              </a:rPr>
              <a:t>this is a test</a:t>
            </a:r>
            <a:r>
              <a:rPr lang="en-US" altLang="zh-CN" b="1" dirty="0">
                <a:solidFill>
                  <a:srgbClr val="009900"/>
                </a:solidFill>
              </a:rPr>
              <a:t>”;</a:t>
            </a:r>
          </a:p>
          <a:p>
            <a:pPr>
              <a:lnSpc>
                <a:spcPct val="110000"/>
              </a:lnSpc>
            </a:pPr>
            <a:r>
              <a:rPr lang="en-US" altLang="zh-CN" b="1" dirty="0">
                <a:solidFill>
                  <a:srgbClr val="009900"/>
                </a:solidFill>
              </a:rPr>
              <a:t>	$name</a:t>
            </a:r>
            <a:r>
              <a:rPr lang="en-US" altLang="zh-CN" b="1" dirty="0"/>
              <a:t>=</a:t>
            </a:r>
            <a:r>
              <a:rPr lang="en-US" altLang="zh-CN" b="1" dirty="0">
                <a:solidFill>
                  <a:srgbClr val="009900"/>
                </a:solidFill>
              </a:rPr>
              <a:t>“</a:t>
            </a:r>
            <a:r>
              <a:rPr lang="en-US" altLang="zh-CN" b="1" dirty="0" err="1">
                <a:solidFill>
                  <a:srgbClr val="FF00FF"/>
                </a:solidFill>
              </a:rPr>
              <a:t>tarzan</a:t>
            </a:r>
            <a:r>
              <a:rPr lang="en-US" altLang="zh-CN" b="1" dirty="0">
                <a:solidFill>
                  <a:srgbClr val="009900"/>
                </a:solidFill>
              </a:rPr>
              <a:t>”;</a:t>
            </a:r>
          </a:p>
          <a:p>
            <a:pPr>
              <a:lnSpc>
                <a:spcPct val="110000"/>
              </a:lnSpc>
            </a:pPr>
            <a:r>
              <a:rPr lang="zh-CN" altLang="en-US" b="1" dirty="0">
                <a:solidFill>
                  <a:srgbClr val="009900"/>
                </a:solidFill>
              </a:rPr>
              <a:t>	</a:t>
            </a:r>
            <a:r>
              <a:rPr lang="en-US" altLang="zh-CN" b="1" dirty="0">
                <a:solidFill>
                  <a:srgbClr val="009900"/>
                </a:solidFill>
              </a:rPr>
              <a:t>$Name</a:t>
            </a:r>
            <a:r>
              <a:rPr lang="en-US" altLang="zh-CN" b="1" dirty="0"/>
              <a:t>=</a:t>
            </a:r>
            <a:r>
              <a:rPr lang="en-US" altLang="zh-CN" b="1" dirty="0">
                <a:solidFill>
                  <a:srgbClr val="009900"/>
                </a:solidFill>
              </a:rPr>
              <a:t>“</a:t>
            </a:r>
            <a:r>
              <a:rPr lang="en-US" altLang="zh-CN" b="1" dirty="0" err="1">
                <a:solidFill>
                  <a:srgbClr val="FF00FF"/>
                </a:solidFill>
              </a:rPr>
              <a:t>skygao</a:t>
            </a:r>
            <a:r>
              <a:rPr lang="en-US" altLang="zh-CN" b="1" dirty="0">
                <a:solidFill>
                  <a:srgbClr val="009900"/>
                </a:solidFill>
              </a:rPr>
              <a:t>”;</a:t>
            </a:r>
          </a:p>
          <a:p>
            <a:pPr>
              <a:lnSpc>
                <a:spcPct val="110000"/>
              </a:lnSpc>
            </a:pPr>
            <a:r>
              <a:rPr lang="en-US" altLang="zh-CN" b="1" dirty="0">
                <a:solidFill>
                  <a:srgbClr val="009900"/>
                </a:solidFill>
              </a:rPr>
              <a:t>	echo $</a:t>
            </a:r>
            <a:r>
              <a:rPr lang="en-US" altLang="zh-CN" b="1" dirty="0" err="1">
                <a:solidFill>
                  <a:srgbClr val="009900"/>
                </a:solidFill>
              </a:rPr>
              <a:t>name.$Name</a:t>
            </a:r>
            <a:r>
              <a:rPr lang="en-US" altLang="zh-CN" b="1" dirty="0">
                <a:solidFill>
                  <a:srgbClr val="009900"/>
                </a:solidFill>
              </a:rPr>
              <a:t>;	</a:t>
            </a:r>
            <a:r>
              <a:rPr lang="en-US" altLang="zh-CN" b="1" dirty="0">
                <a:solidFill>
                  <a:srgbClr val="0099CC"/>
                </a:solidFill>
              </a:rPr>
              <a:t>//</a:t>
            </a:r>
            <a:r>
              <a:rPr lang="zh-CN" altLang="en-US" b="1" dirty="0">
                <a:solidFill>
                  <a:srgbClr val="0099CC"/>
                </a:solidFill>
              </a:rPr>
              <a:t>输出：</a:t>
            </a:r>
            <a:r>
              <a:rPr lang="en-US" altLang="zh-CN" b="1" dirty="0" err="1">
                <a:solidFill>
                  <a:srgbClr val="0099CC"/>
                </a:solidFill>
              </a:rPr>
              <a:t>tarzanskygao</a:t>
            </a:r>
            <a:endParaRPr lang="zh-CN" altLang="en-US" b="1" dirty="0">
              <a:solidFill>
                <a:srgbClr val="0099CC"/>
              </a:solidFill>
            </a:endParaRPr>
          </a:p>
          <a:p>
            <a:pPr>
              <a:lnSpc>
                <a:spcPct val="110000"/>
              </a:lnSpc>
            </a:pPr>
            <a:r>
              <a:rPr lang="en-US" altLang="zh-CN" b="1" dirty="0">
                <a:solidFill>
                  <a:schemeClr val="accent2"/>
                </a:solidFill>
              </a:rPr>
              <a:t>?&gt;</a:t>
            </a:r>
          </a:p>
        </p:txBody>
      </p:sp>
      <p:sp>
        <p:nvSpPr>
          <p:cNvPr id="300037" name="AutoShape 5"/>
          <p:cNvSpPr>
            <a:spLocks noChangeArrowheads="1"/>
          </p:cNvSpPr>
          <p:nvPr/>
        </p:nvSpPr>
        <p:spPr bwMode="auto">
          <a:xfrm>
            <a:off x="5435600" y="4073528"/>
            <a:ext cx="1368425" cy="576262"/>
          </a:xfrm>
          <a:prstGeom prst="wedgeRoundRectCallout">
            <a:avLst>
              <a:gd name="adj1" fmla="val -166935"/>
              <a:gd name="adj2" fmla="val 18319"/>
              <a:gd name="adj3" fmla="val 16667"/>
            </a:avLst>
          </a:prstGeom>
          <a:gradFill rotWithShape="1">
            <a:gsLst>
              <a:gs pos="0">
                <a:srgbClr val="FFFF99"/>
              </a:gs>
              <a:gs pos="100000">
                <a:srgbClr val="FFFFFF"/>
              </a:gs>
            </a:gsLst>
            <a:lin ang="5400000" scaled="1"/>
          </a:gradFill>
          <a:ln w="9525">
            <a:solidFill>
              <a:srgbClr val="FF6600"/>
            </a:solidFill>
            <a:miter lim="800000"/>
          </a:ln>
        </p:spPr>
        <p:txBody>
          <a:bodyPr/>
          <a:lstStyle/>
          <a:p>
            <a:pPr algn="ctr"/>
            <a:r>
              <a:rPr lang="zh-CN" altLang="en-US" sz="1600" b="1"/>
              <a:t>这两行输出是一样的</a:t>
            </a:r>
            <a:endParaRPr lang="zh-CN" altLang="en-US"/>
          </a:p>
        </p:txBody>
      </p:sp>
      <p:sp>
        <p:nvSpPr>
          <p:cNvPr id="300038" name="AutoShape 6"/>
          <p:cNvSpPr>
            <a:spLocks noChangeArrowheads="1"/>
          </p:cNvSpPr>
          <p:nvPr/>
        </p:nvSpPr>
        <p:spPr bwMode="auto">
          <a:xfrm>
            <a:off x="5364163" y="4794253"/>
            <a:ext cx="1512887" cy="576262"/>
          </a:xfrm>
          <a:prstGeom prst="wedgeRoundRectCallout">
            <a:avLst>
              <a:gd name="adj1" fmla="val -166157"/>
              <a:gd name="adj2" fmla="val -4546"/>
              <a:gd name="adj3" fmla="val 16667"/>
            </a:avLst>
          </a:prstGeom>
          <a:gradFill rotWithShape="1">
            <a:gsLst>
              <a:gs pos="0">
                <a:srgbClr val="FFFF99"/>
              </a:gs>
              <a:gs pos="100000">
                <a:srgbClr val="FFFFFF"/>
              </a:gs>
            </a:gsLst>
            <a:lin ang="5400000" scaled="1"/>
          </a:gradFill>
          <a:ln w="9525">
            <a:solidFill>
              <a:srgbClr val="FF6600"/>
            </a:solidFill>
            <a:miter lim="800000"/>
          </a:ln>
        </p:spPr>
        <p:txBody>
          <a:bodyPr/>
          <a:lstStyle/>
          <a:p>
            <a:pPr algn="ctr"/>
            <a:r>
              <a:rPr lang="zh-CN" altLang="en-US" sz="1600" b="1"/>
              <a:t>这是两个不同的变量</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0036"/>
                                        </p:tgtEl>
                                        <p:attrNameLst>
                                          <p:attrName>style.visibility</p:attrName>
                                        </p:attrNameLst>
                                      </p:cBhvr>
                                      <p:to>
                                        <p:strVal val="visible"/>
                                      </p:to>
                                    </p:set>
                                    <p:animEffect transition="in" filter="blinds(horizontal)">
                                      <p:cBhvr>
                                        <p:cTn id="7" dur="500"/>
                                        <p:tgtEl>
                                          <p:spTgt spid="30003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0037"/>
                                        </p:tgtEl>
                                        <p:attrNameLst>
                                          <p:attrName>style.visibility</p:attrName>
                                        </p:attrNameLst>
                                      </p:cBhvr>
                                      <p:to>
                                        <p:strVal val="visible"/>
                                      </p:to>
                                    </p:set>
                                    <p:animEffect transition="in" filter="dissolve">
                                      <p:cBhvr>
                                        <p:cTn id="12" dur="500"/>
                                        <p:tgtEl>
                                          <p:spTgt spid="30003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00038"/>
                                        </p:tgtEl>
                                        <p:attrNameLst>
                                          <p:attrName>style.visibility</p:attrName>
                                        </p:attrNameLst>
                                      </p:cBhvr>
                                      <p:to>
                                        <p:strVal val="visible"/>
                                      </p:to>
                                    </p:set>
                                    <p:animEffect transition="in" filter="dissolve">
                                      <p:cBhvr>
                                        <p:cTn id="17" dur="500"/>
                                        <p:tgtEl>
                                          <p:spTgt spid="300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6" grpId="0" bldLvl="0" animBg="1"/>
      <p:bldP spid="300037" grpId="0" bldLvl="0" animBg="1"/>
      <p:bldP spid="300038"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071670" y="142535"/>
            <a:ext cx="6500858" cy="571480"/>
          </a:xfrm>
        </p:spPr>
        <p:txBody>
          <a:bodyPr/>
          <a:lstStyle/>
          <a:p>
            <a:r>
              <a:rPr lang="en-US" altLang="zh-CN" dirty="0" smtClean="0">
                <a:latin typeface="微软雅黑" charset="0"/>
                <a:ea typeface="微软雅黑" charset="0"/>
              </a:rPr>
              <a:t>8.</a:t>
            </a:r>
            <a:r>
              <a:rPr lang="zh-CN" altLang="en-US" dirty="0" smtClean="0">
                <a:latin typeface="微软雅黑" charset="0"/>
                <a:ea typeface="微软雅黑" charset="0"/>
              </a:rPr>
              <a:t>变量的类型</a:t>
            </a:r>
            <a:endParaRPr>
              <a:latin typeface="微软雅黑" charset="0"/>
              <a:ea typeface="微软雅黑" charset="0"/>
            </a:endParaRPr>
          </a:p>
        </p:txBody>
      </p:sp>
      <p:sp>
        <p:nvSpPr>
          <p:cNvPr id="24579" name="Rectangle 3"/>
          <p:cNvSpPr>
            <a:spLocks noGrp="1" noChangeArrowheads="1"/>
          </p:cNvSpPr>
          <p:nvPr>
            <p:ph idx="1"/>
          </p:nvPr>
        </p:nvSpPr>
        <p:spPr>
          <a:xfrm>
            <a:off x="572740" y="1000108"/>
            <a:ext cx="8286808" cy="5286412"/>
          </a:xfrm>
        </p:spPr>
        <p:txBody>
          <a:bodyPr/>
          <a:lstStyle/>
          <a:p>
            <a:pPr>
              <a:lnSpc>
                <a:spcPts val="3200"/>
              </a:lnSpc>
              <a:buNone/>
            </a:pPr>
            <a:r>
              <a:rPr lang="en-US" altLang="zh-CN" sz="2400" dirty="0" smtClean="0">
                <a:latin typeface="微软雅黑" charset="0"/>
                <a:ea typeface="微软雅黑" charset="0"/>
              </a:rPr>
              <a:t>8.1  </a:t>
            </a:r>
            <a:r>
              <a:rPr lang="zh-CN" altLang="en-US" sz="2400" dirty="0" smtClean="0">
                <a:latin typeface="微软雅黑" charset="0"/>
                <a:ea typeface="微软雅黑" charset="0"/>
              </a:rPr>
              <a:t>类型介绍</a:t>
            </a:r>
          </a:p>
          <a:p>
            <a:pPr>
              <a:lnSpc>
                <a:spcPts val="3200"/>
              </a:lnSpc>
              <a:buNone/>
            </a:pPr>
            <a:r>
              <a:rPr lang="en-US" altLang="zh-CN" sz="2400" dirty="0" smtClean="0">
                <a:latin typeface="微软雅黑" charset="0"/>
                <a:ea typeface="微软雅黑" charset="0"/>
              </a:rPr>
              <a:t>8.2  </a:t>
            </a:r>
            <a:r>
              <a:rPr lang="zh-CN" altLang="en-US" sz="2400" dirty="0" smtClean="0">
                <a:latin typeface="微软雅黑" charset="0"/>
                <a:ea typeface="微软雅黑" charset="0"/>
              </a:rPr>
              <a:t>布尔型</a:t>
            </a:r>
            <a:r>
              <a:rPr lang="en-US" altLang="zh-CN" sz="2400" dirty="0" smtClean="0">
                <a:latin typeface="微软雅黑" charset="0"/>
                <a:ea typeface="微软雅黑" charset="0"/>
              </a:rPr>
              <a:t>(</a:t>
            </a:r>
            <a:r>
              <a:rPr lang="en-US" altLang="zh-CN" sz="2400" dirty="0" err="1" smtClean="0">
                <a:latin typeface="微软雅黑" charset="0"/>
                <a:ea typeface="微软雅黑" charset="0"/>
              </a:rPr>
              <a:t>boolean</a:t>
            </a:r>
            <a:r>
              <a:rPr lang="en-US" altLang="zh-CN" sz="2400" dirty="0" smtClean="0">
                <a:latin typeface="微软雅黑" charset="0"/>
                <a:ea typeface="微软雅黑" charset="0"/>
              </a:rPr>
              <a:t>)</a:t>
            </a:r>
          </a:p>
          <a:p>
            <a:pPr>
              <a:lnSpc>
                <a:spcPts val="3200"/>
              </a:lnSpc>
              <a:buNone/>
            </a:pPr>
            <a:r>
              <a:rPr lang="en-US" altLang="zh-CN" sz="2400" dirty="0" smtClean="0">
                <a:latin typeface="微软雅黑" charset="0"/>
                <a:ea typeface="微软雅黑" charset="0"/>
              </a:rPr>
              <a:t>8.3  </a:t>
            </a:r>
            <a:r>
              <a:rPr lang="zh-CN" altLang="en-US" sz="2400" dirty="0" smtClean="0">
                <a:latin typeface="微软雅黑" charset="0"/>
                <a:ea typeface="微软雅黑" charset="0"/>
              </a:rPr>
              <a:t>整型</a:t>
            </a:r>
            <a:r>
              <a:rPr lang="en-US" altLang="zh-CN" sz="2400" dirty="0" smtClean="0">
                <a:latin typeface="微软雅黑" charset="0"/>
                <a:ea typeface="微软雅黑" charset="0"/>
              </a:rPr>
              <a:t>(integer)</a:t>
            </a:r>
          </a:p>
          <a:p>
            <a:pPr>
              <a:lnSpc>
                <a:spcPts val="3200"/>
              </a:lnSpc>
              <a:buNone/>
            </a:pPr>
            <a:r>
              <a:rPr lang="en-US" altLang="zh-CN" sz="2400" dirty="0" smtClean="0">
                <a:latin typeface="微软雅黑" charset="0"/>
                <a:ea typeface="微软雅黑" charset="0"/>
              </a:rPr>
              <a:t>8.4  </a:t>
            </a:r>
            <a:r>
              <a:rPr lang="zh-CN" altLang="en-US" sz="2400" dirty="0" smtClean="0">
                <a:latin typeface="微软雅黑" charset="0"/>
                <a:ea typeface="微软雅黑" charset="0"/>
              </a:rPr>
              <a:t>浮点型</a:t>
            </a:r>
            <a:r>
              <a:rPr lang="en-US" altLang="zh-CN" sz="2400" dirty="0" smtClean="0">
                <a:latin typeface="微软雅黑" charset="0"/>
                <a:ea typeface="微软雅黑" charset="0"/>
              </a:rPr>
              <a:t>(float</a:t>
            </a:r>
            <a:r>
              <a:rPr lang="zh-CN" altLang="en-US" sz="2400" dirty="0" smtClean="0">
                <a:latin typeface="微软雅黑" charset="0"/>
                <a:ea typeface="微软雅黑" charset="0"/>
              </a:rPr>
              <a:t>或</a:t>
            </a:r>
            <a:r>
              <a:rPr lang="en-US" altLang="zh-CN" sz="2400" dirty="0" smtClean="0">
                <a:latin typeface="微软雅黑" charset="0"/>
                <a:ea typeface="微软雅黑" charset="0"/>
              </a:rPr>
              <a:t>double)</a:t>
            </a:r>
          </a:p>
          <a:p>
            <a:pPr>
              <a:lnSpc>
                <a:spcPts val="3200"/>
              </a:lnSpc>
              <a:buNone/>
            </a:pPr>
            <a:r>
              <a:rPr lang="en-US" altLang="zh-CN" sz="2400" dirty="0" smtClean="0">
                <a:latin typeface="微软雅黑" charset="0"/>
                <a:ea typeface="微软雅黑" charset="0"/>
              </a:rPr>
              <a:t>8.5  </a:t>
            </a:r>
            <a:r>
              <a:rPr lang="zh-CN" altLang="en-US" sz="2400" dirty="0" smtClean="0">
                <a:latin typeface="微软雅黑" charset="0"/>
                <a:ea typeface="微软雅黑" charset="0"/>
              </a:rPr>
              <a:t>字符串</a:t>
            </a:r>
            <a:r>
              <a:rPr lang="en-US" altLang="zh-CN" sz="2400" dirty="0" smtClean="0">
                <a:latin typeface="微软雅黑" charset="0"/>
                <a:ea typeface="微软雅黑" charset="0"/>
              </a:rPr>
              <a:t>(String)</a:t>
            </a:r>
          </a:p>
          <a:p>
            <a:pPr>
              <a:lnSpc>
                <a:spcPts val="3200"/>
              </a:lnSpc>
              <a:buNone/>
            </a:pPr>
            <a:r>
              <a:rPr lang="en-US" altLang="zh-CN" sz="2400" dirty="0" smtClean="0">
                <a:latin typeface="微软雅黑" charset="0"/>
                <a:ea typeface="微软雅黑" charset="0"/>
              </a:rPr>
              <a:t>8.6  </a:t>
            </a:r>
            <a:r>
              <a:rPr lang="zh-CN" altLang="en-US" sz="2400" dirty="0" smtClean="0">
                <a:latin typeface="微软雅黑" charset="0"/>
                <a:ea typeface="微软雅黑" charset="0"/>
              </a:rPr>
              <a:t>数组</a:t>
            </a:r>
            <a:r>
              <a:rPr lang="en-US" altLang="zh-CN" sz="2400" dirty="0" smtClean="0">
                <a:latin typeface="微软雅黑" charset="0"/>
                <a:ea typeface="微软雅黑" charset="0"/>
              </a:rPr>
              <a:t>(Array)</a:t>
            </a:r>
          </a:p>
          <a:p>
            <a:pPr>
              <a:lnSpc>
                <a:spcPts val="3200"/>
              </a:lnSpc>
              <a:buNone/>
            </a:pPr>
            <a:r>
              <a:rPr lang="en-US" altLang="zh-CN" sz="2400" dirty="0" smtClean="0">
                <a:latin typeface="微软雅黑" charset="0"/>
                <a:ea typeface="微软雅黑" charset="0"/>
              </a:rPr>
              <a:t>8.7  </a:t>
            </a:r>
            <a:r>
              <a:rPr lang="zh-CN" altLang="en-US" sz="2400" dirty="0" smtClean="0">
                <a:latin typeface="微软雅黑" charset="0"/>
                <a:ea typeface="微软雅黑" charset="0"/>
              </a:rPr>
              <a:t>对象</a:t>
            </a:r>
            <a:r>
              <a:rPr lang="en-US" altLang="zh-CN" sz="2400" dirty="0" smtClean="0">
                <a:latin typeface="微软雅黑" charset="0"/>
                <a:ea typeface="微软雅黑" charset="0"/>
              </a:rPr>
              <a:t>(Object)</a:t>
            </a:r>
          </a:p>
          <a:p>
            <a:pPr>
              <a:lnSpc>
                <a:spcPts val="3200"/>
              </a:lnSpc>
              <a:buNone/>
            </a:pPr>
            <a:r>
              <a:rPr lang="en-US" altLang="zh-CN" sz="2400" dirty="0" smtClean="0">
                <a:latin typeface="微软雅黑" charset="0"/>
                <a:ea typeface="微软雅黑" charset="0"/>
              </a:rPr>
              <a:t>8.8  </a:t>
            </a:r>
            <a:r>
              <a:rPr lang="zh-CN" altLang="en-US" sz="2400" dirty="0" smtClean="0">
                <a:latin typeface="微软雅黑" charset="0"/>
                <a:ea typeface="微软雅黑" charset="0"/>
              </a:rPr>
              <a:t>资源类型</a:t>
            </a:r>
            <a:r>
              <a:rPr lang="en-US" altLang="zh-CN" sz="2400" dirty="0" smtClean="0">
                <a:latin typeface="微软雅黑" charset="0"/>
                <a:ea typeface="微软雅黑" charset="0"/>
              </a:rPr>
              <a:t>(Resource)</a:t>
            </a:r>
          </a:p>
          <a:p>
            <a:pPr>
              <a:lnSpc>
                <a:spcPts val="3200"/>
              </a:lnSpc>
              <a:buNone/>
            </a:pPr>
            <a:r>
              <a:rPr lang="en-US" altLang="zh-CN" sz="2400" dirty="0" smtClean="0">
                <a:latin typeface="微软雅黑" charset="0"/>
                <a:ea typeface="微软雅黑" charset="0"/>
              </a:rPr>
              <a:t>8.9  NULL</a:t>
            </a:r>
            <a:r>
              <a:rPr lang="zh-CN" altLang="en-US" sz="2400" dirty="0" smtClean="0">
                <a:latin typeface="微软雅黑" charset="0"/>
                <a:ea typeface="微软雅黑" charset="0"/>
              </a:rPr>
              <a:t>类型</a:t>
            </a:r>
          </a:p>
          <a:p>
            <a:pPr>
              <a:lnSpc>
                <a:spcPts val="3200"/>
              </a:lnSpc>
              <a:buNone/>
            </a:pPr>
            <a:r>
              <a:rPr lang="en-US" altLang="zh-CN" sz="2400" dirty="0" smtClean="0">
                <a:latin typeface="微软雅黑" charset="0"/>
                <a:ea typeface="微软雅黑" charset="0"/>
              </a:rPr>
              <a:t>8.10 </a:t>
            </a:r>
            <a:r>
              <a:rPr lang="zh-CN" altLang="en-US" sz="2400" dirty="0" smtClean="0">
                <a:latin typeface="微软雅黑" charset="0"/>
                <a:ea typeface="微软雅黑" charset="0"/>
              </a:rPr>
              <a:t>伪类型介绍</a:t>
            </a:r>
            <a:endParaRPr>
              <a:latin typeface="微软雅黑" charset="0"/>
              <a:ea typeface="微软雅黑"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zh-CN" dirty="0" smtClean="0">
                <a:latin typeface="微软雅黑" charset="0"/>
                <a:ea typeface="微软雅黑" charset="0"/>
              </a:rPr>
              <a:t>8.1 </a:t>
            </a:r>
            <a:r>
              <a:rPr lang="zh-CN" altLang="en-US" dirty="0" smtClean="0">
                <a:latin typeface="微软雅黑" charset="0"/>
                <a:ea typeface="微软雅黑" charset="0"/>
              </a:rPr>
              <a:t>类型介绍</a:t>
            </a:r>
            <a:endParaRPr>
              <a:latin typeface="微软雅黑" charset="0"/>
              <a:ea typeface="微软雅黑" charset="0"/>
            </a:endParaRPr>
          </a:p>
        </p:txBody>
      </p:sp>
      <p:sp>
        <p:nvSpPr>
          <p:cNvPr id="25603" name="Rectangle 3"/>
          <p:cNvSpPr>
            <a:spLocks noGrp="1" noChangeArrowheads="1"/>
          </p:cNvSpPr>
          <p:nvPr>
            <p:ph idx="1"/>
          </p:nvPr>
        </p:nvSpPr>
        <p:spPr>
          <a:xfrm>
            <a:off x="500985" y="1000108"/>
            <a:ext cx="8286808" cy="5286412"/>
          </a:xfrm>
        </p:spPr>
        <p:txBody>
          <a:bodyPr/>
          <a:lstStyle/>
          <a:p>
            <a:pPr eaLnBrk="1" hangingPunct="1">
              <a:lnSpc>
                <a:spcPts val="2600"/>
              </a:lnSpc>
              <a:buClrTx/>
              <a:buFont typeface="Wingdings" pitchFamily="2" charset="2"/>
            </a:pPr>
            <a:r>
              <a:rPr lang="zh-CN" altLang="en-US" sz="2400" dirty="0" smtClean="0">
                <a:solidFill>
                  <a:srgbClr val="0099CC"/>
                </a:solidFill>
                <a:latin typeface="微软雅黑" charset="0"/>
                <a:ea typeface="微软雅黑" charset="0"/>
              </a:rPr>
              <a:t>数据类型</a:t>
            </a:r>
            <a:r>
              <a:rPr lang="en-US" altLang="zh-CN" sz="2400" dirty="0" smtClean="0">
                <a:solidFill>
                  <a:srgbClr val="0099CC"/>
                </a:solidFill>
                <a:latin typeface="微软雅黑" charset="0"/>
                <a:ea typeface="微软雅黑" charset="0"/>
              </a:rPr>
              <a:t>:</a:t>
            </a:r>
            <a:endParaRPr lang="en-GB" altLang="zh-CN" sz="2400" dirty="0" smtClean="0">
              <a:solidFill>
                <a:srgbClr val="0099CC"/>
              </a:solidFill>
              <a:latin typeface="微软雅黑" charset="0"/>
              <a:ea typeface="微软雅黑" charset="0"/>
            </a:endParaRPr>
          </a:p>
          <a:p>
            <a:pPr eaLnBrk="1" hangingPunct="1">
              <a:lnSpc>
                <a:spcPts val="2600"/>
              </a:lnSpc>
              <a:buFont typeface="Wingdings" pitchFamily="2" charset="2"/>
              <a:buNone/>
            </a:pPr>
            <a:r>
              <a:rPr lang="en-GB" altLang="zh-CN" sz="2000" dirty="0" smtClean="0">
                <a:latin typeface="宋体" charset="-122"/>
                <a:ea typeface="宋体" charset="-122"/>
              </a:rPr>
              <a:t>   PHP </a:t>
            </a:r>
            <a:r>
              <a:rPr lang="zh-CN" altLang="en-GB" sz="2000" dirty="0" smtClean="0">
                <a:latin typeface="宋体" charset="-122"/>
                <a:ea typeface="宋体" charset="-122"/>
              </a:rPr>
              <a:t>支持八种原始类型。 </a:t>
            </a:r>
          </a:p>
          <a:p>
            <a:pPr lvl="1" eaLnBrk="1" hangingPunct="1">
              <a:lnSpc>
                <a:spcPts val="2600"/>
              </a:lnSpc>
            </a:pPr>
            <a:r>
              <a:rPr lang="zh-CN" altLang="en-GB" sz="2000" dirty="0" smtClean="0">
                <a:latin typeface="宋体" charset="-122"/>
                <a:ea typeface="宋体" charset="-122"/>
              </a:rPr>
              <a:t>四种标量类型： </a:t>
            </a:r>
          </a:p>
          <a:p>
            <a:pPr lvl="2" eaLnBrk="1" hangingPunct="1">
              <a:lnSpc>
                <a:spcPts val="2600"/>
              </a:lnSpc>
              <a:buNone/>
            </a:pPr>
            <a:r>
              <a:rPr kumimoji="0" lang="zh-CN" altLang="en-GB" sz="2000" dirty="0" smtClean="0">
                <a:latin typeface="宋体" charset="-122"/>
                <a:ea typeface="宋体" charset="-122"/>
              </a:rPr>
              <a:t>布尔型（</a:t>
            </a:r>
            <a:r>
              <a:rPr kumimoji="0" lang="en-GB" altLang="zh-CN" sz="2000" dirty="0" err="1" smtClean="0">
                <a:latin typeface="宋体" charset="-122"/>
                <a:ea typeface="宋体" charset="-122"/>
              </a:rPr>
              <a:t>boolean</a:t>
            </a:r>
            <a:r>
              <a:rPr kumimoji="0" lang="zh-CN" altLang="en-GB" sz="2000" dirty="0" smtClean="0">
                <a:latin typeface="宋体" charset="-122"/>
                <a:ea typeface="宋体" charset="-122"/>
              </a:rPr>
              <a:t>） </a:t>
            </a:r>
          </a:p>
          <a:p>
            <a:pPr lvl="2" eaLnBrk="1" hangingPunct="1">
              <a:lnSpc>
                <a:spcPts val="2600"/>
              </a:lnSpc>
              <a:buNone/>
            </a:pPr>
            <a:r>
              <a:rPr kumimoji="0" lang="zh-CN" altLang="en-GB" sz="2000" dirty="0" smtClean="0">
                <a:latin typeface="宋体" charset="-122"/>
                <a:ea typeface="宋体" charset="-122"/>
              </a:rPr>
              <a:t>整型（</a:t>
            </a:r>
            <a:r>
              <a:rPr kumimoji="0" lang="en-GB" altLang="zh-CN" sz="2000" dirty="0" smtClean="0">
                <a:latin typeface="宋体" charset="-122"/>
                <a:ea typeface="宋体" charset="-122"/>
              </a:rPr>
              <a:t>integer</a:t>
            </a:r>
            <a:r>
              <a:rPr kumimoji="0" lang="zh-CN" altLang="en-GB" sz="2000" dirty="0" smtClean="0">
                <a:latin typeface="宋体" charset="-122"/>
                <a:ea typeface="宋体" charset="-122"/>
              </a:rPr>
              <a:t>）</a:t>
            </a:r>
          </a:p>
          <a:p>
            <a:pPr lvl="2" eaLnBrk="1" hangingPunct="1">
              <a:lnSpc>
                <a:spcPts val="2600"/>
              </a:lnSpc>
              <a:buNone/>
            </a:pPr>
            <a:r>
              <a:rPr kumimoji="0" lang="zh-CN" altLang="en-GB" sz="2000" dirty="0" smtClean="0">
                <a:latin typeface="宋体" charset="-122"/>
                <a:ea typeface="宋体" charset="-122"/>
              </a:rPr>
              <a:t>浮点型（</a:t>
            </a:r>
            <a:r>
              <a:rPr kumimoji="0" lang="en-GB" altLang="zh-CN" sz="2000" dirty="0" smtClean="0">
                <a:latin typeface="宋体" charset="-122"/>
                <a:ea typeface="宋体" charset="-122"/>
              </a:rPr>
              <a:t>float</a:t>
            </a:r>
            <a:r>
              <a:rPr kumimoji="0" lang="zh-CN" altLang="en-GB" sz="2000" dirty="0" smtClean="0">
                <a:latin typeface="宋体" charset="-122"/>
                <a:ea typeface="宋体" charset="-122"/>
              </a:rPr>
              <a:t>）（浮点数，也作</a:t>
            </a:r>
            <a:r>
              <a:rPr kumimoji="0" lang="en-GB" altLang="zh-CN" sz="2000" dirty="0" smtClean="0">
                <a:latin typeface="宋体" charset="-122"/>
                <a:ea typeface="宋体" charset="-122"/>
              </a:rPr>
              <a:t>double</a:t>
            </a:r>
            <a:r>
              <a:rPr kumimoji="0" lang="zh-CN" altLang="en-GB" sz="2000" dirty="0" smtClean="0">
                <a:latin typeface="宋体" charset="-122"/>
                <a:ea typeface="宋体" charset="-122"/>
              </a:rPr>
              <a:t>） </a:t>
            </a:r>
          </a:p>
          <a:p>
            <a:pPr lvl="2" eaLnBrk="1" hangingPunct="1">
              <a:lnSpc>
                <a:spcPts val="2600"/>
              </a:lnSpc>
              <a:buNone/>
            </a:pPr>
            <a:r>
              <a:rPr kumimoji="0" lang="zh-CN" altLang="en-GB" sz="2000" dirty="0" smtClean="0">
                <a:latin typeface="宋体" charset="-122"/>
                <a:ea typeface="宋体" charset="-122"/>
              </a:rPr>
              <a:t>字符串（</a:t>
            </a:r>
            <a:r>
              <a:rPr kumimoji="0" lang="en-GB" altLang="zh-CN" sz="2000" dirty="0" smtClean="0">
                <a:latin typeface="宋体" charset="-122"/>
                <a:ea typeface="宋体" charset="-122"/>
              </a:rPr>
              <a:t>String</a:t>
            </a:r>
            <a:r>
              <a:rPr kumimoji="0" lang="zh-CN" altLang="en-GB" sz="2000" dirty="0" smtClean="0">
                <a:latin typeface="宋体" charset="-122"/>
                <a:ea typeface="宋体" charset="-122"/>
              </a:rPr>
              <a:t>） </a:t>
            </a:r>
          </a:p>
          <a:p>
            <a:pPr lvl="1" eaLnBrk="1" hangingPunct="1">
              <a:lnSpc>
                <a:spcPts val="2600"/>
              </a:lnSpc>
            </a:pPr>
            <a:r>
              <a:rPr lang="zh-CN" altLang="en-GB" sz="2000" dirty="0" smtClean="0">
                <a:latin typeface="宋体" charset="-122"/>
                <a:ea typeface="宋体" charset="-122"/>
              </a:rPr>
              <a:t>两种复合类型： </a:t>
            </a:r>
          </a:p>
          <a:p>
            <a:pPr lvl="2" eaLnBrk="1" hangingPunct="1">
              <a:lnSpc>
                <a:spcPts val="2600"/>
              </a:lnSpc>
              <a:buNone/>
            </a:pPr>
            <a:r>
              <a:rPr kumimoji="0" lang="zh-CN" altLang="en-GB" sz="2000" dirty="0" smtClean="0">
                <a:latin typeface="宋体" charset="-122"/>
                <a:ea typeface="宋体" charset="-122"/>
              </a:rPr>
              <a:t>数组（</a:t>
            </a:r>
            <a:r>
              <a:rPr kumimoji="0" lang="en-GB" altLang="zh-CN" sz="2000" dirty="0" smtClean="0">
                <a:latin typeface="宋体" charset="-122"/>
                <a:ea typeface="宋体" charset="-122"/>
              </a:rPr>
              <a:t>Array</a:t>
            </a:r>
            <a:r>
              <a:rPr kumimoji="0" lang="zh-CN" altLang="en-GB" sz="2000" dirty="0" smtClean="0">
                <a:latin typeface="宋体" charset="-122"/>
                <a:ea typeface="宋体" charset="-122"/>
              </a:rPr>
              <a:t>） </a:t>
            </a:r>
          </a:p>
          <a:p>
            <a:pPr lvl="2" eaLnBrk="1" hangingPunct="1">
              <a:lnSpc>
                <a:spcPts val="2600"/>
              </a:lnSpc>
              <a:buNone/>
            </a:pPr>
            <a:r>
              <a:rPr kumimoji="0" lang="zh-CN" altLang="en-GB" sz="2000" dirty="0" smtClean="0">
                <a:latin typeface="宋体" charset="-122"/>
                <a:ea typeface="宋体" charset="-122"/>
              </a:rPr>
              <a:t>对象</a:t>
            </a:r>
            <a:r>
              <a:rPr lang="en-GB" altLang="zh-CN" sz="2000" dirty="0" smtClean="0">
                <a:latin typeface="宋体" charset="-122"/>
                <a:ea typeface="宋体" charset="-122"/>
                <a:sym typeface="+mn-ea"/>
              </a:rPr>
              <a:t>Object</a:t>
            </a:r>
            <a:r>
              <a:rPr lang="zh-CN" altLang="en-GB" sz="2000" dirty="0" smtClean="0">
                <a:latin typeface="宋体" charset="-122"/>
                <a:ea typeface="宋体" charset="-122"/>
                <a:sym typeface="+mn-ea"/>
              </a:rPr>
              <a:t>） </a:t>
            </a:r>
            <a:endParaRPr kumimoji="0" lang="zh-CN" altLang="en-GB" sz="2000" dirty="0" smtClean="0">
              <a:latin typeface="宋体" charset="-122"/>
              <a:ea typeface="宋体" charset="-122"/>
            </a:endParaRPr>
          </a:p>
          <a:p>
            <a:pPr lvl="1" eaLnBrk="1" hangingPunct="1">
              <a:lnSpc>
                <a:spcPts val="2600"/>
              </a:lnSpc>
            </a:pPr>
            <a:r>
              <a:rPr lang="zh-CN" altLang="en-GB" sz="2000" dirty="0" smtClean="0">
                <a:latin typeface="宋体" charset="-122"/>
                <a:ea typeface="宋体" charset="-122"/>
                <a:sym typeface="+mn-ea"/>
              </a:rPr>
              <a:t>最后是两种特殊类型： </a:t>
            </a:r>
            <a:endParaRPr lang="zh-CN" altLang="en-GB" sz="2000" dirty="0" smtClean="0">
              <a:latin typeface="宋体" charset="-122"/>
              <a:ea typeface="宋体" charset="-122"/>
            </a:endParaRPr>
          </a:p>
          <a:p>
            <a:pPr lvl="2" eaLnBrk="1" hangingPunct="1">
              <a:lnSpc>
                <a:spcPts val="2600"/>
              </a:lnSpc>
              <a:buNone/>
            </a:pPr>
            <a:r>
              <a:rPr lang="zh-CN" altLang="en-GB" sz="2000" dirty="0" smtClean="0">
                <a:latin typeface="宋体" charset="-122"/>
                <a:ea typeface="宋体" charset="-122"/>
                <a:sym typeface="+mn-ea"/>
              </a:rPr>
              <a:t>资源（</a:t>
            </a:r>
            <a:r>
              <a:rPr lang="en-GB" altLang="zh-CN" sz="2000" dirty="0" smtClean="0">
                <a:latin typeface="宋体" charset="-122"/>
                <a:ea typeface="宋体" charset="-122"/>
                <a:sym typeface="+mn-ea"/>
              </a:rPr>
              <a:t>Resource</a:t>
            </a:r>
            <a:r>
              <a:rPr lang="zh-CN" altLang="en-GB" sz="2000" dirty="0" smtClean="0">
                <a:latin typeface="宋体" charset="-122"/>
                <a:ea typeface="宋体" charset="-122"/>
                <a:sym typeface="+mn-ea"/>
              </a:rPr>
              <a:t>）</a:t>
            </a:r>
            <a:endParaRPr kumimoji="0" lang="zh-CN" altLang="en-GB" sz="2000" dirty="0" smtClean="0">
              <a:latin typeface="宋体" charset="-122"/>
              <a:ea typeface="宋体" charset="-122"/>
            </a:endParaRPr>
          </a:p>
          <a:p>
            <a:pPr lvl="2" eaLnBrk="1" hangingPunct="1">
              <a:lnSpc>
                <a:spcPts val="2600"/>
              </a:lnSpc>
              <a:buNone/>
            </a:pPr>
            <a:r>
              <a:rPr lang="en-GB" altLang="zh-CN" sz="2000" dirty="0" smtClean="0">
                <a:latin typeface="宋体" charset="-122"/>
                <a:ea typeface="宋体" charset="-122"/>
                <a:sym typeface="+mn-ea"/>
              </a:rPr>
              <a:t>NULL</a:t>
            </a:r>
            <a:endParaRPr kumimoji="0" lang="zh-CN" altLang="en-US" sz="2000" dirty="0" smtClean="0">
              <a:latin typeface="宋体" charset="-122"/>
              <a:ea typeface="宋体" charset="-122"/>
            </a:endParaRPr>
          </a:p>
          <a:p>
            <a:pPr lvl="2" eaLnBrk="1" hangingPunct="1">
              <a:lnSpc>
                <a:spcPts val="2600"/>
              </a:lnSpc>
              <a:buNone/>
            </a:pPr>
            <a:r>
              <a:rPr kumimoji="0" lang="zh-CN" altLang="en-GB" sz="2000" dirty="0" smtClean="0">
                <a:latin typeface="宋体" charset="-122"/>
                <a:ea typeface="宋体" charset="-122"/>
              </a:rPr>
              <a:t>（</a:t>
            </a:r>
            <a:endParaRPr kumimoji="0" lang="zh-CN" altLang="en-US" sz="2000" dirty="0" smtClean="0">
              <a:latin typeface="宋体" charset="-122"/>
              <a:ea typeface="宋体"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p:txBody>
          <a:bodyPr/>
          <a:lstStyle/>
          <a:p>
            <a:pPr>
              <a:lnSpc>
                <a:spcPts val="3600"/>
              </a:lnSpc>
              <a:buNone/>
            </a:pPr>
            <a:r>
              <a:rPr lang="zh-CN" altLang="en-US" sz="2400" b="0" dirty="0" smtClean="0">
                <a:solidFill>
                  <a:schemeClr val="tx1"/>
                </a:solidFill>
                <a:latin typeface="宋体" charset="-122"/>
                <a:ea typeface="宋体" charset="-122"/>
              </a:rPr>
              <a:t>在</a:t>
            </a:r>
            <a:r>
              <a:rPr lang="en-US" altLang="zh-CN" sz="2400" b="0" dirty="0" smtClean="0">
                <a:solidFill>
                  <a:schemeClr val="tx1"/>
                </a:solidFill>
                <a:latin typeface="宋体" charset="-122"/>
                <a:ea typeface="宋体" charset="-122"/>
              </a:rPr>
              <a:t>PHP</a:t>
            </a:r>
            <a:r>
              <a:rPr lang="zh-CN" altLang="en-US" sz="2400" b="0" dirty="0" smtClean="0">
                <a:solidFill>
                  <a:schemeClr val="tx1"/>
                </a:solidFill>
                <a:latin typeface="宋体" charset="-122"/>
                <a:ea typeface="宋体" charset="-122"/>
              </a:rPr>
              <a:t>中，变量的类型通常不是由程序员设定的，确切地说，是根据该变量使用的上下文在运行时（即变量的值）决定的。</a:t>
            </a:r>
          </a:p>
          <a:p>
            <a:pPr>
              <a:lnSpc>
                <a:spcPts val="3600"/>
              </a:lnSpc>
              <a:buNone/>
            </a:pPr>
            <a:r>
              <a:rPr lang="zh-CN" altLang="en-US" sz="2400" b="0" dirty="0" smtClean="0">
                <a:solidFill>
                  <a:schemeClr val="tx1"/>
                </a:solidFill>
                <a:latin typeface="宋体" charset="-122"/>
                <a:ea typeface="宋体" charset="-122"/>
              </a:rPr>
              <a:t>使用函数</a:t>
            </a:r>
            <a:r>
              <a:rPr lang="en-US" altLang="zh-CN" sz="2400" b="0" dirty="0" err="1" smtClean="0">
                <a:solidFill>
                  <a:schemeClr val="tx1"/>
                </a:solidFill>
                <a:latin typeface="宋体" charset="-122"/>
                <a:ea typeface="宋体" charset="-122"/>
              </a:rPr>
              <a:t>var_dump</a:t>
            </a:r>
            <a:r>
              <a:rPr lang="en-US" altLang="zh-CN" sz="2400" b="0" dirty="0" smtClean="0">
                <a:solidFill>
                  <a:schemeClr val="tx1"/>
                </a:solidFill>
                <a:latin typeface="宋体" charset="-122"/>
                <a:ea typeface="宋体" charset="-122"/>
              </a:rPr>
              <a:t>( )</a:t>
            </a:r>
            <a:r>
              <a:rPr lang="zh-CN" altLang="en-US" sz="2400" b="0" dirty="0" smtClean="0">
                <a:solidFill>
                  <a:schemeClr val="tx1"/>
                </a:solidFill>
                <a:latin typeface="宋体" charset="-122"/>
                <a:ea typeface="宋体" charset="-122"/>
              </a:rPr>
              <a:t>查看表达式的值和类型。</a:t>
            </a:r>
          </a:p>
        </p:txBody>
      </p:sp>
      <p:sp>
        <p:nvSpPr>
          <p:cNvPr id="26627" name="AutoShape 4"/>
          <p:cNvSpPr>
            <a:spLocks noChangeArrowheads="1"/>
          </p:cNvSpPr>
          <p:nvPr/>
        </p:nvSpPr>
        <p:spPr bwMode="auto">
          <a:xfrm>
            <a:off x="683568" y="2564904"/>
            <a:ext cx="7777162" cy="3097213"/>
          </a:xfrm>
          <a:prstGeom prst="flowChartAlternateProcess">
            <a:avLst/>
          </a:prstGeom>
          <a:gradFill rotWithShape="1">
            <a:gsLst>
              <a:gs pos="0">
                <a:srgbClr val="CDE9EB"/>
              </a:gs>
              <a:gs pos="100000">
                <a:srgbClr val="FFFFFF"/>
              </a:gs>
            </a:gsLst>
            <a:lin ang="5400000" scaled="1"/>
          </a:gradFill>
          <a:ln w="9525">
            <a:solidFill>
              <a:schemeClr val="accent2"/>
            </a:solidFill>
            <a:miter lim="800000"/>
          </a:ln>
        </p:spPr>
        <p:txBody>
          <a:bodyPr wrap="none" anchor="ctr"/>
          <a:lstStyle/>
          <a:p>
            <a:pPr>
              <a:lnSpc>
                <a:spcPct val="120000"/>
              </a:lnSpc>
            </a:pPr>
            <a:r>
              <a:rPr lang="en-US" altLang="zh-CN" sz="2000" b="1" dirty="0">
                <a:solidFill>
                  <a:schemeClr val="accent2"/>
                </a:solidFill>
                <a:ea typeface="楷体_GB2312" pitchFamily="49" charset="-122"/>
              </a:rPr>
              <a:t>&lt;?</a:t>
            </a:r>
            <a:r>
              <a:rPr lang="en-US" altLang="zh-CN" sz="2000" b="1" dirty="0" err="1">
                <a:solidFill>
                  <a:schemeClr val="accent2"/>
                </a:solidFill>
                <a:ea typeface="楷体_GB2312" pitchFamily="49" charset="-122"/>
              </a:rPr>
              <a:t>php</a:t>
            </a:r>
            <a:endParaRPr lang="en-US" altLang="zh-CN" sz="2000" b="1" dirty="0">
              <a:solidFill>
                <a:schemeClr val="accent2"/>
              </a:solidFill>
              <a:ea typeface="楷体_GB2312" pitchFamily="49" charset="-122"/>
            </a:endParaRPr>
          </a:p>
          <a:p>
            <a:r>
              <a:rPr lang="en-US" altLang="zh-CN" sz="2000" b="1" dirty="0">
                <a:solidFill>
                  <a:schemeClr val="accent2"/>
                </a:solidFill>
                <a:ea typeface="楷体_GB2312" pitchFamily="49" charset="-122"/>
              </a:rPr>
              <a:t>	</a:t>
            </a:r>
            <a:r>
              <a:rPr lang="en-US" altLang="zh-CN" sz="2000" dirty="0">
                <a:solidFill>
                  <a:srgbClr val="009900"/>
                </a:solidFill>
              </a:rPr>
              <a:t>$</a:t>
            </a:r>
            <a:r>
              <a:rPr lang="en-US" altLang="zh-CN" sz="2000" dirty="0" err="1">
                <a:solidFill>
                  <a:srgbClr val="009900"/>
                </a:solidFill>
              </a:rPr>
              <a:t>bool</a:t>
            </a:r>
            <a:r>
              <a:rPr lang="en-US" altLang="zh-CN" sz="2000" dirty="0">
                <a:solidFill>
                  <a:srgbClr val="009900"/>
                </a:solidFill>
              </a:rPr>
              <a:t>=</a:t>
            </a:r>
            <a:r>
              <a:rPr lang="en-US" altLang="zh-CN" sz="2000" dirty="0">
                <a:solidFill>
                  <a:srgbClr val="FF00FF"/>
                </a:solidFill>
              </a:rPr>
              <a:t>TRUE</a:t>
            </a:r>
            <a:r>
              <a:rPr lang="en-US" altLang="zh-CN" sz="2000" dirty="0">
                <a:solidFill>
                  <a:srgbClr val="009900"/>
                </a:solidFill>
              </a:rPr>
              <a:t>;		</a:t>
            </a:r>
            <a:r>
              <a:rPr lang="en-US" altLang="zh-CN" sz="2000" dirty="0">
                <a:solidFill>
                  <a:srgbClr val="0099CC"/>
                </a:solidFill>
              </a:rPr>
              <a:t>//</a:t>
            </a:r>
            <a:r>
              <a:rPr lang="zh-CN" altLang="en-US" sz="2000" dirty="0">
                <a:solidFill>
                  <a:srgbClr val="0099CC"/>
                </a:solidFill>
              </a:rPr>
              <a:t>赋一个布尔值</a:t>
            </a:r>
            <a:endParaRPr lang="en-US" altLang="zh-CN" sz="2000" dirty="0">
              <a:solidFill>
                <a:srgbClr val="0099CC"/>
              </a:solidFill>
            </a:endParaRPr>
          </a:p>
          <a:p>
            <a:r>
              <a:rPr lang="en-US" altLang="zh-CN" sz="2000" dirty="0">
                <a:solidFill>
                  <a:srgbClr val="009900"/>
                </a:solidFill>
              </a:rPr>
              <a:t>	$</a:t>
            </a:r>
            <a:r>
              <a:rPr lang="en-US" altLang="zh-CN" sz="2000" dirty="0" err="1">
                <a:solidFill>
                  <a:srgbClr val="009900"/>
                </a:solidFill>
              </a:rPr>
              <a:t>str</a:t>
            </a:r>
            <a:r>
              <a:rPr lang="en-US" altLang="zh-CN" sz="2000" dirty="0">
                <a:solidFill>
                  <a:srgbClr val="009900"/>
                </a:solidFill>
              </a:rPr>
              <a:t>=</a:t>
            </a:r>
            <a:r>
              <a:rPr lang="en-US" altLang="en-US" sz="2000" dirty="0">
                <a:solidFill>
                  <a:srgbClr val="009900"/>
                </a:solidFill>
              </a:rPr>
              <a:t>“</a:t>
            </a:r>
            <a:r>
              <a:rPr lang="en-US" altLang="zh-CN" sz="2000" dirty="0" err="1">
                <a:solidFill>
                  <a:srgbClr val="FF00FF"/>
                </a:solidFill>
              </a:rPr>
              <a:t>foo</a:t>
            </a:r>
            <a:r>
              <a:rPr lang="en-US" altLang="en-US" sz="2000" dirty="0">
                <a:solidFill>
                  <a:srgbClr val="009900"/>
                </a:solidFill>
              </a:rPr>
              <a:t>”</a:t>
            </a:r>
            <a:r>
              <a:rPr lang="en-US" altLang="zh-CN" sz="2000" dirty="0">
                <a:solidFill>
                  <a:srgbClr val="009900"/>
                </a:solidFill>
              </a:rPr>
              <a:t>;		</a:t>
            </a:r>
            <a:r>
              <a:rPr lang="en-US" altLang="zh-CN" sz="2000" dirty="0">
                <a:solidFill>
                  <a:srgbClr val="0099CC"/>
                </a:solidFill>
              </a:rPr>
              <a:t>//</a:t>
            </a:r>
            <a:r>
              <a:rPr lang="zh-CN" altLang="en-US" sz="2000" dirty="0">
                <a:solidFill>
                  <a:srgbClr val="0099CC"/>
                </a:solidFill>
              </a:rPr>
              <a:t>赋一个字符串</a:t>
            </a:r>
            <a:endParaRPr lang="en-US" altLang="zh-CN" sz="2000" dirty="0">
              <a:solidFill>
                <a:srgbClr val="0099CC"/>
              </a:solidFill>
            </a:endParaRPr>
          </a:p>
          <a:p>
            <a:r>
              <a:rPr lang="en-US" altLang="zh-CN" sz="2000" dirty="0">
                <a:solidFill>
                  <a:srgbClr val="009900"/>
                </a:solidFill>
              </a:rPr>
              <a:t>	$</a:t>
            </a:r>
            <a:r>
              <a:rPr lang="en-US" altLang="zh-CN" sz="2000" dirty="0" err="1">
                <a:solidFill>
                  <a:srgbClr val="009900"/>
                </a:solidFill>
              </a:rPr>
              <a:t>int</a:t>
            </a:r>
            <a:r>
              <a:rPr lang="en-US" altLang="zh-CN" sz="2000" dirty="0">
                <a:solidFill>
                  <a:srgbClr val="009900"/>
                </a:solidFill>
              </a:rPr>
              <a:t>=</a:t>
            </a:r>
            <a:r>
              <a:rPr lang="en-US" altLang="zh-CN" sz="2000" dirty="0">
                <a:solidFill>
                  <a:srgbClr val="FF00FF"/>
                </a:solidFill>
              </a:rPr>
              <a:t>12</a:t>
            </a:r>
            <a:r>
              <a:rPr lang="en-US" altLang="zh-CN" sz="2000" dirty="0">
                <a:solidFill>
                  <a:srgbClr val="009900"/>
                </a:solidFill>
              </a:rPr>
              <a:t>;		</a:t>
            </a:r>
            <a:r>
              <a:rPr lang="en-US" altLang="zh-CN" sz="2000" dirty="0" smtClean="0">
                <a:solidFill>
                  <a:srgbClr val="0099CC"/>
                </a:solidFill>
              </a:rPr>
              <a:t>//</a:t>
            </a:r>
            <a:r>
              <a:rPr lang="zh-CN" altLang="en-US" sz="2000" dirty="0">
                <a:solidFill>
                  <a:srgbClr val="0099CC"/>
                </a:solidFill>
              </a:rPr>
              <a:t>赋一个整型值</a:t>
            </a:r>
            <a:endParaRPr lang="en-US" altLang="zh-CN" sz="2000" dirty="0">
              <a:solidFill>
                <a:srgbClr val="0099CC"/>
              </a:solidFill>
            </a:endParaRPr>
          </a:p>
          <a:p>
            <a:endParaRPr lang="en-US" altLang="zh-CN" sz="2000" dirty="0">
              <a:solidFill>
                <a:srgbClr val="0099CC"/>
              </a:solidFill>
            </a:endParaRPr>
          </a:p>
          <a:p>
            <a:r>
              <a:rPr lang="en-US" altLang="zh-CN" sz="2000" dirty="0">
                <a:solidFill>
                  <a:srgbClr val="009900"/>
                </a:solidFill>
              </a:rPr>
              <a:t>	</a:t>
            </a:r>
            <a:r>
              <a:rPr lang="en-US" altLang="zh-CN" sz="2000" dirty="0" err="1">
                <a:solidFill>
                  <a:srgbClr val="009900"/>
                </a:solidFill>
              </a:rPr>
              <a:t>var_dump</a:t>
            </a:r>
            <a:r>
              <a:rPr lang="en-US" altLang="zh-CN" sz="2000" dirty="0">
                <a:solidFill>
                  <a:srgbClr val="009900"/>
                </a:solidFill>
              </a:rPr>
              <a:t>($</a:t>
            </a:r>
            <a:r>
              <a:rPr lang="en-US" altLang="zh-CN" sz="2000" dirty="0" err="1">
                <a:solidFill>
                  <a:srgbClr val="009900"/>
                </a:solidFill>
              </a:rPr>
              <a:t>bool</a:t>
            </a:r>
            <a:r>
              <a:rPr lang="en-US" altLang="zh-CN" sz="2000" dirty="0">
                <a:solidFill>
                  <a:srgbClr val="009900"/>
                </a:solidFill>
              </a:rPr>
              <a:t>);	</a:t>
            </a:r>
            <a:r>
              <a:rPr lang="en-US" altLang="zh-CN" sz="2000" dirty="0">
                <a:solidFill>
                  <a:srgbClr val="0099CC"/>
                </a:solidFill>
              </a:rPr>
              <a:t>//</a:t>
            </a:r>
            <a:r>
              <a:rPr lang="en-US" altLang="en-US" sz="2000" dirty="0" err="1">
                <a:solidFill>
                  <a:srgbClr val="0099CC"/>
                </a:solidFill>
              </a:rPr>
              <a:t>输出：</a:t>
            </a:r>
            <a:r>
              <a:rPr lang="en-US" altLang="zh-CN" sz="2000" dirty="0" err="1">
                <a:solidFill>
                  <a:srgbClr val="0099CC"/>
                </a:solidFill>
              </a:rPr>
              <a:t>bool</a:t>
            </a:r>
            <a:r>
              <a:rPr lang="en-US" altLang="zh-CN" sz="2000" dirty="0">
                <a:solidFill>
                  <a:srgbClr val="0099CC"/>
                </a:solidFill>
              </a:rPr>
              <a:t>(true)</a:t>
            </a:r>
          </a:p>
          <a:p>
            <a:r>
              <a:rPr lang="en-US" altLang="zh-CN" sz="2000" dirty="0">
                <a:solidFill>
                  <a:srgbClr val="009900"/>
                </a:solidFill>
              </a:rPr>
              <a:t>	</a:t>
            </a:r>
            <a:r>
              <a:rPr lang="en-US" altLang="zh-CN" sz="2000" dirty="0" err="1">
                <a:solidFill>
                  <a:srgbClr val="009900"/>
                </a:solidFill>
              </a:rPr>
              <a:t>var_dump</a:t>
            </a:r>
            <a:r>
              <a:rPr lang="en-US" altLang="zh-CN" sz="2000" dirty="0">
                <a:solidFill>
                  <a:srgbClr val="009900"/>
                </a:solidFill>
              </a:rPr>
              <a:t>($</a:t>
            </a:r>
            <a:r>
              <a:rPr lang="en-US" altLang="zh-CN" sz="2000" dirty="0" err="1">
                <a:solidFill>
                  <a:srgbClr val="009900"/>
                </a:solidFill>
              </a:rPr>
              <a:t>str</a:t>
            </a:r>
            <a:r>
              <a:rPr lang="en-US" altLang="zh-CN" sz="2000" dirty="0">
                <a:solidFill>
                  <a:srgbClr val="009900"/>
                </a:solidFill>
              </a:rPr>
              <a:t>);	</a:t>
            </a:r>
            <a:r>
              <a:rPr lang="en-US" altLang="zh-CN" sz="2000" dirty="0" smtClean="0">
                <a:solidFill>
                  <a:srgbClr val="0099CC"/>
                </a:solidFill>
              </a:rPr>
              <a:t>//</a:t>
            </a:r>
            <a:r>
              <a:rPr lang="en-US" altLang="en-US" sz="2000" dirty="0" err="1">
                <a:solidFill>
                  <a:srgbClr val="0099CC"/>
                </a:solidFill>
              </a:rPr>
              <a:t>输出：</a:t>
            </a:r>
            <a:r>
              <a:rPr lang="en-US" altLang="zh-CN" sz="2000" dirty="0" err="1">
                <a:solidFill>
                  <a:srgbClr val="0099CC"/>
                </a:solidFill>
              </a:rPr>
              <a:t>string</a:t>
            </a:r>
            <a:r>
              <a:rPr lang="en-US" altLang="zh-CN" sz="2000" dirty="0">
                <a:solidFill>
                  <a:srgbClr val="0099CC"/>
                </a:solidFill>
              </a:rPr>
              <a:t>(3) "</a:t>
            </a:r>
            <a:r>
              <a:rPr lang="en-US" altLang="zh-CN" sz="2000" dirty="0" err="1">
                <a:solidFill>
                  <a:srgbClr val="0099CC"/>
                </a:solidFill>
              </a:rPr>
              <a:t>foo</a:t>
            </a:r>
            <a:r>
              <a:rPr lang="en-US" altLang="zh-CN" sz="2000" dirty="0">
                <a:solidFill>
                  <a:srgbClr val="0099CC"/>
                </a:solidFill>
              </a:rPr>
              <a:t>"</a:t>
            </a:r>
          </a:p>
          <a:p>
            <a:r>
              <a:rPr lang="en-US" altLang="zh-CN" sz="2000" dirty="0">
                <a:solidFill>
                  <a:srgbClr val="009900"/>
                </a:solidFill>
              </a:rPr>
              <a:t>	</a:t>
            </a:r>
            <a:r>
              <a:rPr lang="en-US" altLang="zh-CN" sz="2000" dirty="0" err="1">
                <a:solidFill>
                  <a:srgbClr val="009900"/>
                </a:solidFill>
              </a:rPr>
              <a:t>var_dump</a:t>
            </a:r>
            <a:r>
              <a:rPr lang="en-US" altLang="zh-CN" sz="2000" dirty="0">
                <a:solidFill>
                  <a:srgbClr val="009900"/>
                </a:solidFill>
              </a:rPr>
              <a:t>($</a:t>
            </a:r>
            <a:r>
              <a:rPr lang="en-US" altLang="zh-CN" sz="2000" dirty="0" err="1">
                <a:solidFill>
                  <a:srgbClr val="009900"/>
                </a:solidFill>
              </a:rPr>
              <a:t>int</a:t>
            </a:r>
            <a:r>
              <a:rPr lang="en-US" altLang="zh-CN" sz="2000" dirty="0">
                <a:solidFill>
                  <a:srgbClr val="009900"/>
                </a:solidFill>
              </a:rPr>
              <a:t>);	</a:t>
            </a:r>
            <a:r>
              <a:rPr lang="en-US" altLang="zh-CN" sz="2000" dirty="0" smtClean="0">
                <a:solidFill>
                  <a:srgbClr val="0099CC"/>
                </a:solidFill>
              </a:rPr>
              <a:t>//</a:t>
            </a:r>
            <a:r>
              <a:rPr lang="en-US" altLang="en-US" sz="2000" dirty="0" err="1">
                <a:solidFill>
                  <a:srgbClr val="0099CC"/>
                </a:solidFill>
              </a:rPr>
              <a:t>输出：</a:t>
            </a:r>
            <a:r>
              <a:rPr lang="en-US" altLang="zh-CN" sz="2000" dirty="0" err="1">
                <a:solidFill>
                  <a:srgbClr val="0099CC"/>
                </a:solidFill>
              </a:rPr>
              <a:t>int</a:t>
            </a:r>
            <a:r>
              <a:rPr lang="en-US" altLang="zh-CN" sz="2000" dirty="0">
                <a:solidFill>
                  <a:srgbClr val="0099CC"/>
                </a:solidFill>
              </a:rPr>
              <a:t>(12)</a:t>
            </a:r>
            <a:endParaRPr lang="zh-CN" altLang="en-US" sz="2000" b="1" dirty="0">
              <a:solidFill>
                <a:srgbClr val="0099CC"/>
              </a:solidFill>
              <a:ea typeface="楷体_GB2312" pitchFamily="49" charset="-122"/>
            </a:endParaRPr>
          </a:p>
          <a:p>
            <a:pPr>
              <a:lnSpc>
                <a:spcPct val="120000"/>
              </a:lnSpc>
            </a:pPr>
            <a:r>
              <a:rPr lang="en-US" altLang="zh-CN" sz="2000" b="1" dirty="0">
                <a:solidFill>
                  <a:schemeClr val="accent2"/>
                </a:solidFill>
                <a:ea typeface="楷体_GB2312" pitchFamily="49" charset="-122"/>
              </a:rPr>
              <a:t>?&gt;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071670" y="142535"/>
            <a:ext cx="6500858" cy="571480"/>
          </a:xfrm>
        </p:spPr>
        <p:txBody>
          <a:bodyPr/>
          <a:lstStyle/>
          <a:p>
            <a:r>
              <a:rPr lang="en-US" altLang="zh-CN" smtClean="0">
                <a:latin typeface="微软雅黑" charset="0"/>
                <a:ea typeface="微软雅黑" charset="0"/>
              </a:rPr>
              <a:t>8.2 </a:t>
            </a:r>
            <a:r>
              <a:rPr lang="zh-CN" altLang="en-US" smtClean="0">
                <a:latin typeface="微软雅黑" charset="0"/>
                <a:ea typeface="微软雅黑" charset="0"/>
              </a:rPr>
              <a:t>布尔型</a:t>
            </a:r>
            <a:r>
              <a:rPr lang="en-US" altLang="zh-CN" smtClean="0">
                <a:latin typeface="微软雅黑" charset="0"/>
                <a:ea typeface="微软雅黑" charset="0"/>
              </a:rPr>
              <a:t>(boolean)</a:t>
            </a:r>
            <a:endParaRPr lang="zh-CN" altLang="en-US" smtClean="0">
              <a:latin typeface="微软雅黑" charset="0"/>
              <a:ea typeface="微软雅黑" charset="0"/>
            </a:endParaRPr>
          </a:p>
        </p:txBody>
      </p:sp>
      <p:sp>
        <p:nvSpPr>
          <p:cNvPr id="27651" name="Rectangle 3"/>
          <p:cNvSpPr>
            <a:spLocks noGrp="1" noChangeArrowheads="1"/>
          </p:cNvSpPr>
          <p:nvPr>
            <p:ph idx="1"/>
          </p:nvPr>
        </p:nvSpPr>
        <p:spPr/>
        <p:txBody>
          <a:bodyPr/>
          <a:lstStyle/>
          <a:p>
            <a:pPr eaLnBrk="1" hangingPunct="1">
              <a:lnSpc>
                <a:spcPts val="3200"/>
              </a:lnSpc>
            </a:pPr>
            <a:r>
              <a:rPr lang="zh-CN" altLang="en-US" sz="2400" dirty="0" smtClean="0">
                <a:latin typeface="宋体" charset="-122"/>
                <a:ea typeface="宋体" charset="-122"/>
              </a:rPr>
              <a:t>这是最简单的类型。</a:t>
            </a:r>
            <a:r>
              <a:rPr lang="en-US" altLang="zh-CN" sz="2400" dirty="0" err="1" smtClean="0">
                <a:latin typeface="宋体" charset="-122"/>
                <a:ea typeface="宋体" charset="-122"/>
              </a:rPr>
              <a:t>boolean</a:t>
            </a:r>
            <a:r>
              <a:rPr lang="en-US" altLang="zh-CN" sz="2400" dirty="0" smtClean="0">
                <a:latin typeface="宋体" charset="-122"/>
                <a:ea typeface="宋体" charset="-122"/>
              </a:rPr>
              <a:t> </a:t>
            </a:r>
            <a:r>
              <a:rPr lang="zh-CN" altLang="en-US" sz="2400" dirty="0" smtClean="0">
                <a:latin typeface="宋体" charset="-122"/>
                <a:ea typeface="宋体" charset="-122"/>
              </a:rPr>
              <a:t>表达了真值，可以为 </a:t>
            </a:r>
            <a:r>
              <a:rPr lang="en-US" altLang="zh-CN" sz="2400" dirty="0" smtClean="0">
                <a:solidFill>
                  <a:srgbClr val="FF00FF"/>
                </a:solidFill>
                <a:latin typeface="宋体" charset="-122"/>
                <a:ea typeface="宋体" charset="-122"/>
              </a:rPr>
              <a:t>TRUE</a:t>
            </a:r>
            <a:r>
              <a:rPr lang="en-US" altLang="zh-CN" sz="2400" dirty="0" smtClean="0">
                <a:latin typeface="宋体" charset="-122"/>
                <a:ea typeface="宋体" charset="-122"/>
              </a:rPr>
              <a:t> </a:t>
            </a:r>
            <a:r>
              <a:rPr lang="zh-CN" altLang="en-US" sz="2400" dirty="0" smtClean="0">
                <a:latin typeface="宋体" charset="-122"/>
                <a:ea typeface="宋体" charset="-122"/>
              </a:rPr>
              <a:t>或 </a:t>
            </a:r>
            <a:r>
              <a:rPr lang="en-US" altLang="zh-CN" sz="2400" dirty="0" smtClean="0">
                <a:solidFill>
                  <a:srgbClr val="FF00FF"/>
                </a:solidFill>
                <a:latin typeface="宋体" charset="-122"/>
                <a:ea typeface="宋体" charset="-122"/>
              </a:rPr>
              <a:t>FALSE</a:t>
            </a:r>
            <a:r>
              <a:rPr lang="zh-CN" altLang="en-US" sz="2400" dirty="0" smtClean="0">
                <a:latin typeface="宋体" charset="-122"/>
                <a:ea typeface="宋体" charset="-122"/>
              </a:rPr>
              <a:t>，即</a:t>
            </a:r>
            <a:r>
              <a:rPr lang="zh-CN" altLang="en-US" sz="2400" dirty="0" smtClean="0">
                <a:latin typeface="微软雅黑" pitchFamily="34" charset="-122"/>
                <a:ea typeface="宋体" charset="-122"/>
              </a:rPr>
              <a:t>“</a:t>
            </a:r>
            <a:r>
              <a:rPr lang="zh-CN" altLang="en-US" sz="2400" dirty="0" smtClean="0">
                <a:solidFill>
                  <a:srgbClr val="FF00FF"/>
                </a:solidFill>
                <a:latin typeface="宋体" charset="-122"/>
                <a:ea typeface="宋体" charset="-122"/>
              </a:rPr>
              <a:t>真</a:t>
            </a:r>
            <a:r>
              <a:rPr lang="zh-CN" altLang="en-US" sz="2400" dirty="0" smtClean="0">
                <a:latin typeface="微软雅黑" pitchFamily="34" charset="-122"/>
                <a:ea typeface="宋体" charset="-122"/>
              </a:rPr>
              <a:t>”</a:t>
            </a:r>
            <a:r>
              <a:rPr lang="zh-CN" altLang="en-US" sz="2400" dirty="0" smtClean="0">
                <a:latin typeface="宋体" charset="-122"/>
                <a:ea typeface="宋体" charset="-122"/>
              </a:rPr>
              <a:t>或</a:t>
            </a:r>
            <a:r>
              <a:rPr lang="zh-CN" altLang="en-US" sz="2400" dirty="0" smtClean="0">
                <a:latin typeface="微软雅黑" pitchFamily="34" charset="-122"/>
                <a:ea typeface="宋体" charset="-122"/>
              </a:rPr>
              <a:t>“</a:t>
            </a:r>
            <a:r>
              <a:rPr lang="zh-CN" altLang="en-US" sz="2400" dirty="0" smtClean="0">
                <a:solidFill>
                  <a:srgbClr val="FF00FF"/>
                </a:solidFill>
                <a:latin typeface="宋体" charset="-122"/>
                <a:ea typeface="宋体" charset="-122"/>
              </a:rPr>
              <a:t>假</a:t>
            </a:r>
            <a:r>
              <a:rPr lang="zh-CN" altLang="en-US" sz="2400" dirty="0" smtClean="0">
                <a:latin typeface="微软雅黑" pitchFamily="34" charset="-122"/>
                <a:ea typeface="宋体" charset="-122"/>
              </a:rPr>
              <a:t>”</a:t>
            </a:r>
            <a:r>
              <a:rPr lang="zh-CN" altLang="en-US" sz="2400" dirty="0" smtClean="0">
                <a:latin typeface="宋体" charset="-122"/>
                <a:ea typeface="宋体" charset="-122"/>
              </a:rPr>
              <a:t>。</a:t>
            </a:r>
          </a:p>
          <a:p>
            <a:pPr eaLnBrk="1" hangingPunct="1">
              <a:lnSpc>
                <a:spcPts val="3200"/>
              </a:lnSpc>
            </a:pPr>
            <a:r>
              <a:rPr lang="zh-CN" altLang="en-US" sz="2400" dirty="0" smtClean="0">
                <a:latin typeface="宋体" charset="-122"/>
                <a:ea typeface="宋体" charset="-122"/>
              </a:rPr>
              <a:t>当其他类型转换为 </a:t>
            </a:r>
            <a:r>
              <a:rPr lang="en-US" altLang="zh-CN" sz="2400" dirty="0" err="1" smtClean="0">
                <a:latin typeface="宋体" charset="-122"/>
                <a:ea typeface="宋体" charset="-122"/>
              </a:rPr>
              <a:t>boolean</a:t>
            </a:r>
            <a:r>
              <a:rPr lang="zh-CN" altLang="en-US" sz="2400" dirty="0" smtClean="0">
                <a:latin typeface="宋体" charset="-122"/>
                <a:ea typeface="宋体" charset="-122"/>
              </a:rPr>
              <a:t>类型 时，以下值被认为是</a:t>
            </a:r>
            <a:r>
              <a:rPr lang="en-US" altLang="zh-CN" sz="2400" dirty="0" smtClean="0">
                <a:solidFill>
                  <a:srgbClr val="FF00FF"/>
                </a:solidFill>
                <a:latin typeface="宋体" charset="-122"/>
                <a:ea typeface="宋体" charset="-122"/>
              </a:rPr>
              <a:t>FALSE</a:t>
            </a:r>
            <a:r>
              <a:rPr lang="zh-CN" altLang="en-US" sz="2400" dirty="0" smtClean="0">
                <a:latin typeface="宋体" charset="-122"/>
                <a:ea typeface="宋体" charset="-122"/>
              </a:rPr>
              <a:t>： </a:t>
            </a:r>
          </a:p>
          <a:p>
            <a:pPr lvl="2" eaLnBrk="1" hangingPunct="1">
              <a:lnSpc>
                <a:spcPts val="3200"/>
              </a:lnSpc>
              <a:buClrTx/>
              <a:buBlip>
                <a:blip r:embed="rId2"/>
              </a:buBlip>
            </a:pPr>
            <a:r>
              <a:rPr kumimoji="0" lang="zh-CN" altLang="en-US" sz="2200" dirty="0" smtClean="0">
                <a:latin typeface="宋体" charset="-122"/>
                <a:ea typeface="宋体" charset="-122"/>
              </a:rPr>
              <a:t>布尔值 </a:t>
            </a:r>
            <a:r>
              <a:rPr kumimoji="0" lang="en-US" altLang="zh-CN" sz="2200" b="1" dirty="0" smtClean="0">
                <a:latin typeface="宋体" charset="-122"/>
                <a:ea typeface="宋体" charset="-122"/>
              </a:rPr>
              <a:t>FALSE</a:t>
            </a:r>
            <a:endParaRPr kumimoji="0" lang="en-US" altLang="zh-CN" sz="2200" dirty="0" smtClean="0">
              <a:latin typeface="宋体" charset="-122"/>
              <a:ea typeface="宋体" charset="-122"/>
            </a:endParaRPr>
          </a:p>
          <a:p>
            <a:pPr lvl="2" eaLnBrk="1" hangingPunct="1">
              <a:lnSpc>
                <a:spcPts val="3200"/>
              </a:lnSpc>
              <a:buClrTx/>
              <a:buBlip>
                <a:blip r:embed="rId2"/>
              </a:buBlip>
            </a:pPr>
            <a:r>
              <a:rPr kumimoji="0" lang="zh-CN" altLang="en-US" sz="2200" dirty="0" smtClean="0">
                <a:latin typeface="宋体" charset="-122"/>
                <a:ea typeface="宋体" charset="-122"/>
              </a:rPr>
              <a:t>整型值 </a:t>
            </a:r>
            <a:r>
              <a:rPr kumimoji="0" lang="en-US" altLang="zh-CN" sz="2200" dirty="0" smtClean="0">
                <a:latin typeface="宋体" charset="-122"/>
                <a:ea typeface="宋体" charset="-122"/>
              </a:rPr>
              <a:t>0</a:t>
            </a:r>
            <a:r>
              <a:rPr kumimoji="0" lang="zh-CN" altLang="en-US" sz="2200" dirty="0" smtClean="0">
                <a:latin typeface="宋体" charset="-122"/>
                <a:ea typeface="宋体" charset="-122"/>
              </a:rPr>
              <a:t>（零）</a:t>
            </a:r>
          </a:p>
          <a:p>
            <a:pPr lvl="2" eaLnBrk="1" hangingPunct="1">
              <a:lnSpc>
                <a:spcPts val="3200"/>
              </a:lnSpc>
              <a:buClrTx/>
              <a:buBlip>
                <a:blip r:embed="rId2"/>
              </a:buBlip>
            </a:pPr>
            <a:r>
              <a:rPr kumimoji="0" lang="zh-CN" altLang="en-US" sz="2200" dirty="0" smtClean="0">
                <a:latin typeface="宋体" charset="-122"/>
                <a:ea typeface="宋体" charset="-122"/>
              </a:rPr>
              <a:t>浮点型值 </a:t>
            </a:r>
            <a:r>
              <a:rPr kumimoji="0" lang="en-US" altLang="zh-CN" sz="2200" dirty="0" smtClean="0">
                <a:latin typeface="宋体" charset="-122"/>
                <a:ea typeface="宋体" charset="-122"/>
              </a:rPr>
              <a:t>0.0</a:t>
            </a:r>
            <a:r>
              <a:rPr kumimoji="0" lang="zh-CN" altLang="en-US" sz="2200" dirty="0" smtClean="0">
                <a:latin typeface="宋体" charset="-122"/>
                <a:ea typeface="宋体" charset="-122"/>
              </a:rPr>
              <a:t>（零）</a:t>
            </a:r>
          </a:p>
          <a:p>
            <a:pPr lvl="2" eaLnBrk="1" hangingPunct="1">
              <a:lnSpc>
                <a:spcPts val="3200"/>
              </a:lnSpc>
              <a:buClrTx/>
              <a:buBlip>
                <a:blip r:embed="rId2"/>
              </a:buBlip>
            </a:pPr>
            <a:r>
              <a:rPr kumimoji="0" lang="zh-CN" altLang="en-US" sz="2200" dirty="0" smtClean="0">
                <a:latin typeface="宋体" charset="-122"/>
                <a:ea typeface="宋体" charset="-122"/>
              </a:rPr>
              <a:t>空白字符串和字符串</a:t>
            </a:r>
            <a:r>
              <a:rPr kumimoji="0" lang="en-US" altLang="zh-CN" sz="2200" dirty="0" smtClean="0">
                <a:latin typeface="宋体" charset="-122"/>
                <a:ea typeface="宋体" charset="-122"/>
              </a:rPr>
              <a:t>"0"</a:t>
            </a:r>
          </a:p>
          <a:p>
            <a:pPr lvl="2" eaLnBrk="1" hangingPunct="1">
              <a:lnSpc>
                <a:spcPts val="3200"/>
              </a:lnSpc>
              <a:buClrTx/>
              <a:buBlip>
                <a:blip r:embed="rId2"/>
              </a:buBlip>
            </a:pPr>
            <a:r>
              <a:rPr kumimoji="0" lang="zh-CN" altLang="en-US" sz="2200" dirty="0" smtClean="0">
                <a:latin typeface="宋体" charset="-122"/>
                <a:ea typeface="宋体" charset="-122"/>
              </a:rPr>
              <a:t>没有成员变量的数组</a:t>
            </a:r>
          </a:p>
          <a:p>
            <a:pPr lvl="2" eaLnBrk="1" hangingPunct="1">
              <a:lnSpc>
                <a:spcPts val="3200"/>
              </a:lnSpc>
              <a:buClrTx/>
              <a:buBlip>
                <a:blip r:embed="rId2"/>
              </a:buBlip>
            </a:pPr>
            <a:r>
              <a:rPr kumimoji="0" lang="zh-CN" altLang="en-US" sz="2200" dirty="0" smtClean="0">
                <a:latin typeface="宋体" charset="-122"/>
                <a:ea typeface="宋体" charset="-122"/>
              </a:rPr>
              <a:t>没有单元的对象（仅适用于 </a:t>
            </a:r>
            <a:r>
              <a:rPr kumimoji="0" lang="en-US" altLang="zh-CN" sz="2200" dirty="0" smtClean="0">
                <a:latin typeface="宋体" charset="-122"/>
                <a:ea typeface="宋体" charset="-122"/>
              </a:rPr>
              <a:t>PHP 4</a:t>
            </a:r>
            <a:r>
              <a:rPr kumimoji="0" lang="zh-CN" altLang="en-US" sz="2200" dirty="0" smtClean="0">
                <a:latin typeface="宋体" charset="-122"/>
                <a:ea typeface="宋体" charset="-122"/>
              </a:rPr>
              <a:t>）</a:t>
            </a:r>
          </a:p>
          <a:p>
            <a:pPr lvl="2" eaLnBrk="1" hangingPunct="1">
              <a:lnSpc>
                <a:spcPts val="3200"/>
              </a:lnSpc>
              <a:buClrTx/>
              <a:buBlip>
                <a:blip r:embed="rId2"/>
              </a:buBlip>
            </a:pPr>
            <a:r>
              <a:rPr kumimoji="0" lang="zh-CN" altLang="en-US" sz="2200" dirty="0" smtClean="0">
                <a:latin typeface="宋体" charset="-122"/>
                <a:ea typeface="宋体" charset="-122"/>
              </a:rPr>
              <a:t>特殊类型 </a:t>
            </a:r>
            <a:r>
              <a:rPr kumimoji="0" lang="en-US" altLang="zh-CN" sz="2200" dirty="0" smtClean="0">
                <a:latin typeface="宋体" charset="-122"/>
                <a:ea typeface="宋体" charset="-122"/>
              </a:rPr>
              <a:t>NULL</a:t>
            </a:r>
            <a:r>
              <a:rPr kumimoji="0" lang="zh-CN" altLang="en-US" sz="2200" dirty="0" smtClean="0">
                <a:latin typeface="宋体" charset="-122"/>
                <a:ea typeface="宋体" charset="-122"/>
              </a:rPr>
              <a:t>（包括尚未设定的变量）</a:t>
            </a:r>
          </a:p>
          <a:p>
            <a:pPr eaLnBrk="1" hangingPunct="1">
              <a:lnSpc>
                <a:spcPts val="3200"/>
              </a:lnSpc>
              <a:buFont typeface="Wingdings" pitchFamily="2" charset="2"/>
              <a:buNone/>
            </a:pPr>
            <a:r>
              <a:rPr lang="zh-CN" altLang="en-US" sz="2200" dirty="0" smtClean="0">
                <a:latin typeface="宋体" charset="-122"/>
                <a:ea typeface="宋体" charset="-122"/>
              </a:rPr>
              <a:t>	所有其它值都被认为是 </a:t>
            </a:r>
            <a:r>
              <a:rPr lang="en-US" altLang="zh-CN" sz="2200" dirty="0" smtClean="0">
                <a:solidFill>
                  <a:srgbClr val="FF00FF"/>
                </a:solidFill>
                <a:latin typeface="宋体" charset="-122"/>
                <a:ea typeface="宋体" charset="-122"/>
              </a:rPr>
              <a:t>TRUE</a:t>
            </a:r>
            <a:r>
              <a:rPr lang="zh-CN" altLang="en-US" sz="2200" dirty="0" smtClean="0">
                <a:latin typeface="宋体" charset="-122"/>
                <a:ea typeface="宋体" charset="-122"/>
              </a:rPr>
              <a:t>（包括任何资源）。</a:t>
            </a:r>
          </a:p>
        </p:txBody>
      </p:sp>
      <p:sp>
        <p:nvSpPr>
          <p:cNvPr id="306180" name="AutoShape 4"/>
          <p:cNvSpPr>
            <a:spLocks noChangeArrowheads="1"/>
          </p:cNvSpPr>
          <p:nvPr/>
        </p:nvSpPr>
        <p:spPr bwMode="auto">
          <a:xfrm>
            <a:off x="4357686" y="2357430"/>
            <a:ext cx="4643438" cy="2016125"/>
          </a:xfrm>
          <a:prstGeom prst="flowChartAlternateProcess">
            <a:avLst/>
          </a:prstGeom>
          <a:gradFill rotWithShape="1">
            <a:gsLst>
              <a:gs pos="0">
                <a:srgbClr val="CDE9EB"/>
              </a:gs>
              <a:gs pos="100000">
                <a:srgbClr val="FFFFFF"/>
              </a:gs>
            </a:gsLst>
            <a:lin ang="5400000" scaled="1"/>
          </a:gradFill>
          <a:ln w="9525">
            <a:solidFill>
              <a:schemeClr val="accent2"/>
            </a:solidFill>
            <a:miter lim="800000"/>
          </a:ln>
        </p:spPr>
        <p:txBody>
          <a:bodyPr wrap="none" anchor="ctr"/>
          <a:lstStyle/>
          <a:p>
            <a:pPr>
              <a:lnSpc>
                <a:spcPct val="120000"/>
              </a:lnSpc>
            </a:pPr>
            <a:r>
              <a:rPr lang="en-US" altLang="zh-CN" sz="1600" b="1" dirty="0">
                <a:solidFill>
                  <a:schemeClr val="accent2"/>
                </a:solidFill>
                <a:ea typeface="楷体_GB2312" pitchFamily="49" charset="-122"/>
              </a:rPr>
              <a:t>&lt;?</a:t>
            </a:r>
            <a:r>
              <a:rPr lang="en-US" altLang="zh-CN" sz="1600" b="1" dirty="0" err="1">
                <a:solidFill>
                  <a:schemeClr val="accent2"/>
                </a:solidFill>
                <a:ea typeface="楷体_GB2312" pitchFamily="49" charset="-122"/>
              </a:rPr>
              <a:t>php</a:t>
            </a:r>
            <a:endParaRPr lang="en-US" altLang="zh-CN" sz="1600" b="1" dirty="0">
              <a:solidFill>
                <a:schemeClr val="accent2"/>
              </a:solidFill>
              <a:ea typeface="楷体_GB2312" pitchFamily="49" charset="-122"/>
            </a:endParaRPr>
          </a:p>
          <a:p>
            <a:r>
              <a:rPr lang="en-US" altLang="zh-CN" sz="1600" b="1" dirty="0"/>
              <a:t>   </a:t>
            </a:r>
            <a:r>
              <a:rPr lang="en-US" altLang="zh-CN" sz="1600" b="1" dirty="0" err="1">
                <a:solidFill>
                  <a:srgbClr val="009900"/>
                </a:solidFill>
              </a:rPr>
              <a:t>var_dump</a:t>
            </a:r>
            <a:r>
              <a:rPr lang="en-US" altLang="zh-CN" sz="1600" b="1" dirty="0">
                <a:solidFill>
                  <a:srgbClr val="009900"/>
                </a:solidFill>
              </a:rPr>
              <a:t>((</a:t>
            </a:r>
            <a:r>
              <a:rPr lang="en-US" altLang="zh-CN" sz="1600" b="1" dirty="0" err="1">
                <a:solidFill>
                  <a:srgbClr val="009900"/>
                </a:solidFill>
              </a:rPr>
              <a:t>bool</a:t>
            </a:r>
            <a:r>
              <a:rPr lang="en-US" altLang="zh-CN" sz="1600" b="1" dirty="0">
                <a:solidFill>
                  <a:srgbClr val="009900"/>
                </a:solidFill>
              </a:rPr>
              <a:t>)</a:t>
            </a:r>
            <a:r>
              <a:rPr lang="en-US" altLang="zh-CN" sz="1600" b="1" dirty="0">
                <a:solidFill>
                  <a:srgbClr val="FF00FF"/>
                </a:solidFill>
              </a:rPr>
              <a:t>""</a:t>
            </a:r>
            <a:r>
              <a:rPr lang="en-US" altLang="zh-CN" sz="1600" b="1" dirty="0">
                <a:solidFill>
                  <a:srgbClr val="009900"/>
                </a:solidFill>
              </a:rPr>
              <a:t>);	</a:t>
            </a:r>
            <a:r>
              <a:rPr lang="en-US" altLang="zh-CN" sz="1600" b="1" dirty="0">
                <a:solidFill>
                  <a:srgbClr val="0099CC"/>
                </a:solidFill>
              </a:rPr>
              <a:t>//</a:t>
            </a:r>
            <a:r>
              <a:rPr lang="en-US" altLang="zh-CN" sz="1600" b="1" dirty="0" err="1">
                <a:solidFill>
                  <a:srgbClr val="0099CC"/>
                </a:solidFill>
              </a:rPr>
              <a:t>bool</a:t>
            </a:r>
            <a:r>
              <a:rPr lang="en-US" altLang="zh-CN" sz="1600" b="1" dirty="0">
                <a:solidFill>
                  <a:srgbClr val="0099CC"/>
                </a:solidFill>
              </a:rPr>
              <a:t>(false)</a:t>
            </a:r>
          </a:p>
          <a:p>
            <a:r>
              <a:rPr lang="en-US" altLang="zh-CN" sz="1600" b="1" dirty="0">
                <a:solidFill>
                  <a:srgbClr val="009900"/>
                </a:solidFill>
              </a:rPr>
              <a:t>   </a:t>
            </a:r>
            <a:r>
              <a:rPr lang="en-US" altLang="zh-CN" sz="1600" b="1" dirty="0" err="1">
                <a:solidFill>
                  <a:srgbClr val="009900"/>
                </a:solidFill>
              </a:rPr>
              <a:t>var_dump</a:t>
            </a:r>
            <a:r>
              <a:rPr lang="en-US" altLang="zh-CN" sz="1600" b="1" dirty="0">
                <a:solidFill>
                  <a:srgbClr val="009900"/>
                </a:solidFill>
              </a:rPr>
              <a:t>((</a:t>
            </a:r>
            <a:r>
              <a:rPr lang="en-US" altLang="zh-CN" sz="1600" b="1" dirty="0" err="1">
                <a:solidFill>
                  <a:srgbClr val="009900"/>
                </a:solidFill>
              </a:rPr>
              <a:t>bool</a:t>
            </a:r>
            <a:r>
              <a:rPr lang="en-US" altLang="zh-CN" sz="1600" b="1" dirty="0">
                <a:solidFill>
                  <a:srgbClr val="009900"/>
                </a:solidFill>
              </a:rPr>
              <a:t>)"</a:t>
            </a:r>
            <a:r>
              <a:rPr lang="en-US" altLang="zh-CN" sz="1600" b="1" dirty="0">
                <a:solidFill>
                  <a:srgbClr val="FF00FF"/>
                </a:solidFill>
              </a:rPr>
              <a:t>false</a:t>
            </a:r>
            <a:r>
              <a:rPr lang="en-US" altLang="zh-CN" sz="1600" b="1" dirty="0">
                <a:solidFill>
                  <a:srgbClr val="009900"/>
                </a:solidFill>
              </a:rPr>
              <a:t>");   </a:t>
            </a:r>
            <a:r>
              <a:rPr lang="en-US" altLang="zh-CN" sz="1600" b="1" dirty="0">
                <a:solidFill>
                  <a:srgbClr val="0099CC"/>
                </a:solidFill>
              </a:rPr>
              <a:t>//</a:t>
            </a:r>
            <a:r>
              <a:rPr lang="en-US" altLang="zh-CN" sz="1600" b="1" dirty="0" err="1">
                <a:solidFill>
                  <a:srgbClr val="0099CC"/>
                </a:solidFill>
              </a:rPr>
              <a:t>bool</a:t>
            </a:r>
            <a:r>
              <a:rPr lang="en-US" altLang="zh-CN" sz="1600" b="1" dirty="0">
                <a:solidFill>
                  <a:srgbClr val="0099CC"/>
                </a:solidFill>
              </a:rPr>
              <a:t>(true)</a:t>
            </a:r>
          </a:p>
          <a:p>
            <a:r>
              <a:rPr lang="en-US" altLang="zh-CN" sz="1600" b="1" dirty="0">
                <a:solidFill>
                  <a:srgbClr val="009900"/>
                </a:solidFill>
              </a:rPr>
              <a:t>   </a:t>
            </a:r>
            <a:r>
              <a:rPr lang="en-US" altLang="zh-CN" sz="1600" b="1" dirty="0" err="1">
                <a:solidFill>
                  <a:srgbClr val="009900"/>
                </a:solidFill>
              </a:rPr>
              <a:t>var_dump</a:t>
            </a:r>
            <a:r>
              <a:rPr lang="en-US" altLang="zh-CN" sz="1600" b="1" dirty="0">
                <a:solidFill>
                  <a:srgbClr val="009900"/>
                </a:solidFill>
              </a:rPr>
              <a:t>((</a:t>
            </a:r>
            <a:r>
              <a:rPr lang="en-US" altLang="zh-CN" sz="1600" b="1" dirty="0" err="1">
                <a:solidFill>
                  <a:srgbClr val="009900"/>
                </a:solidFill>
              </a:rPr>
              <a:t>bool</a:t>
            </a:r>
            <a:r>
              <a:rPr lang="en-US" altLang="zh-CN" sz="1600" b="1" dirty="0">
                <a:solidFill>
                  <a:srgbClr val="009900"/>
                </a:solidFill>
              </a:rPr>
              <a:t>)-</a:t>
            </a:r>
            <a:r>
              <a:rPr lang="en-US" altLang="zh-CN" sz="1600" b="1" dirty="0">
                <a:solidFill>
                  <a:srgbClr val="FF00FF"/>
                </a:solidFill>
              </a:rPr>
              <a:t>1</a:t>
            </a:r>
            <a:r>
              <a:rPr lang="en-US" altLang="zh-CN" sz="1600" b="1" dirty="0">
                <a:solidFill>
                  <a:srgbClr val="009900"/>
                </a:solidFill>
              </a:rPr>
              <a:t>);	</a:t>
            </a:r>
            <a:r>
              <a:rPr lang="en-US" altLang="zh-CN" sz="1600" b="1" dirty="0">
                <a:solidFill>
                  <a:srgbClr val="0099CC"/>
                </a:solidFill>
              </a:rPr>
              <a:t>//</a:t>
            </a:r>
            <a:r>
              <a:rPr lang="en-US" altLang="zh-CN" sz="1600" b="1" dirty="0" err="1">
                <a:solidFill>
                  <a:srgbClr val="0099CC"/>
                </a:solidFill>
              </a:rPr>
              <a:t>bool</a:t>
            </a:r>
            <a:r>
              <a:rPr lang="en-US" altLang="zh-CN" sz="1600" b="1" dirty="0">
                <a:solidFill>
                  <a:srgbClr val="0099CC"/>
                </a:solidFill>
              </a:rPr>
              <a:t>(true)</a:t>
            </a:r>
          </a:p>
          <a:p>
            <a:r>
              <a:rPr lang="en-US" altLang="zh-CN" sz="1600" b="1" dirty="0">
                <a:solidFill>
                  <a:srgbClr val="009900"/>
                </a:solidFill>
              </a:rPr>
              <a:t>   </a:t>
            </a:r>
            <a:r>
              <a:rPr lang="en-US" altLang="zh-CN" sz="1600" b="1" dirty="0" err="1">
                <a:solidFill>
                  <a:srgbClr val="009900"/>
                </a:solidFill>
              </a:rPr>
              <a:t>var_dump</a:t>
            </a:r>
            <a:r>
              <a:rPr lang="en-US" altLang="zh-CN" sz="1600" b="1" dirty="0">
                <a:solidFill>
                  <a:srgbClr val="009900"/>
                </a:solidFill>
              </a:rPr>
              <a:t>((</a:t>
            </a:r>
            <a:r>
              <a:rPr lang="en-US" altLang="zh-CN" sz="1600" b="1" dirty="0" err="1">
                <a:solidFill>
                  <a:srgbClr val="009900"/>
                </a:solidFill>
              </a:rPr>
              <a:t>bool</a:t>
            </a:r>
            <a:r>
              <a:rPr lang="en-US" altLang="zh-CN" sz="1600" b="1" dirty="0">
                <a:solidFill>
                  <a:srgbClr val="009900"/>
                </a:solidFill>
              </a:rPr>
              <a:t>)</a:t>
            </a:r>
            <a:r>
              <a:rPr lang="en-US" altLang="zh-CN" sz="1600" b="1" dirty="0">
                <a:solidFill>
                  <a:srgbClr val="FF00FF"/>
                </a:solidFill>
              </a:rPr>
              <a:t>0</a:t>
            </a:r>
            <a:r>
              <a:rPr lang="en-US" altLang="zh-CN" sz="1600" b="1" dirty="0">
                <a:solidFill>
                  <a:srgbClr val="009900"/>
                </a:solidFill>
              </a:rPr>
              <a:t>);	</a:t>
            </a:r>
            <a:r>
              <a:rPr lang="en-US" altLang="zh-CN" sz="1600" b="1" dirty="0">
                <a:solidFill>
                  <a:srgbClr val="0099CC"/>
                </a:solidFill>
              </a:rPr>
              <a:t>//</a:t>
            </a:r>
            <a:r>
              <a:rPr lang="en-US" altLang="zh-CN" sz="1600" b="1" dirty="0" err="1">
                <a:solidFill>
                  <a:srgbClr val="0099CC"/>
                </a:solidFill>
              </a:rPr>
              <a:t>bool</a:t>
            </a:r>
            <a:r>
              <a:rPr lang="en-US" altLang="zh-CN" sz="1600" b="1" dirty="0">
                <a:solidFill>
                  <a:srgbClr val="0099CC"/>
                </a:solidFill>
              </a:rPr>
              <a:t>(false)</a:t>
            </a:r>
            <a:endParaRPr lang="en-US" altLang="zh-CN" sz="1600" b="1" dirty="0">
              <a:solidFill>
                <a:srgbClr val="0099CC"/>
              </a:solidFill>
              <a:ea typeface="楷体_GB2312" pitchFamily="49" charset="-122"/>
            </a:endParaRPr>
          </a:p>
          <a:p>
            <a:r>
              <a:rPr lang="en-US" altLang="zh-CN" sz="1600" b="1" dirty="0">
                <a:solidFill>
                  <a:schemeClr val="accent2"/>
                </a:solidFill>
                <a:ea typeface="楷体_GB2312" pitchFamily="49" charset="-122"/>
              </a:rPr>
              <a:t>?&gt;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6180"/>
                                        </p:tgtEl>
                                        <p:attrNameLst>
                                          <p:attrName>style.visibility</p:attrName>
                                        </p:attrNameLst>
                                      </p:cBhvr>
                                      <p:to>
                                        <p:strVal val="visible"/>
                                      </p:to>
                                    </p:set>
                                    <p:animEffect transition="in" filter="blinds(horizontal)">
                                      <p:cBhvr>
                                        <p:cTn id="7" dur="500"/>
                                        <p:tgtEl>
                                          <p:spTgt spid="306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80"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zh-CN" smtClean="0">
                <a:latin typeface="微软雅黑" charset="0"/>
                <a:ea typeface="微软雅黑" charset="0"/>
              </a:rPr>
              <a:t>8.3 </a:t>
            </a:r>
            <a:r>
              <a:rPr lang="zh-CN" altLang="en-US" smtClean="0">
                <a:latin typeface="微软雅黑" charset="0"/>
                <a:ea typeface="微软雅黑" charset="0"/>
              </a:rPr>
              <a:t>整型</a:t>
            </a:r>
            <a:r>
              <a:rPr lang="en-US" altLang="zh-CN" smtClean="0">
                <a:latin typeface="微软雅黑" charset="0"/>
                <a:ea typeface="微软雅黑" charset="0"/>
              </a:rPr>
              <a:t>(integer)</a:t>
            </a:r>
            <a:endParaRPr lang="zh-CN" altLang="en-US" smtClean="0">
              <a:latin typeface="微软雅黑" charset="0"/>
              <a:ea typeface="微软雅黑" charset="0"/>
            </a:endParaRPr>
          </a:p>
        </p:txBody>
      </p:sp>
      <p:sp>
        <p:nvSpPr>
          <p:cNvPr id="309251" name="Rectangle 3"/>
          <p:cNvSpPr>
            <a:spLocks noGrp="1" noChangeArrowheads="1"/>
          </p:cNvSpPr>
          <p:nvPr>
            <p:ph idx="1"/>
          </p:nvPr>
        </p:nvSpPr>
        <p:spPr/>
        <p:txBody>
          <a:bodyPr/>
          <a:lstStyle/>
          <a:p>
            <a:r>
              <a:rPr lang="zh-CN" altLang="en-US" sz="2400" b="0" dirty="0" smtClean="0">
                <a:latin typeface="宋体" charset="-122"/>
                <a:ea typeface="宋体" charset="-122"/>
              </a:rPr>
              <a:t>整型值可以用十进制，十六进制或八进制符号指定，前面可以加上可选的符号（</a:t>
            </a:r>
            <a:r>
              <a:rPr lang="en-US" altLang="zh-CN" sz="2400" b="0" dirty="0" smtClean="0">
                <a:latin typeface="宋体" charset="-122"/>
                <a:ea typeface="宋体" charset="-122"/>
              </a:rPr>
              <a:t>- </a:t>
            </a:r>
            <a:r>
              <a:rPr lang="zh-CN" altLang="en-US" sz="2400" b="0" dirty="0" smtClean="0">
                <a:latin typeface="宋体" charset="-122"/>
                <a:ea typeface="宋体" charset="-122"/>
              </a:rPr>
              <a:t>或者 </a:t>
            </a:r>
            <a:r>
              <a:rPr lang="en-US" altLang="zh-CN" sz="2400" b="0" dirty="0" smtClean="0">
                <a:latin typeface="宋体" charset="-122"/>
                <a:ea typeface="宋体" charset="-122"/>
              </a:rPr>
              <a:t>+</a:t>
            </a:r>
            <a:r>
              <a:rPr lang="zh-CN" altLang="en-US" sz="2400" b="0" dirty="0" smtClean="0">
                <a:latin typeface="宋体" charset="-122"/>
                <a:ea typeface="宋体" charset="-122"/>
              </a:rPr>
              <a:t>）代表数值的正负。</a:t>
            </a:r>
          </a:p>
          <a:p>
            <a:endParaRPr lang="zh-CN" altLang="en-US" dirty="0" smtClean="0">
              <a:latin typeface="宋体" charset="-122"/>
              <a:ea typeface="宋体" charset="-122"/>
            </a:endParaRPr>
          </a:p>
          <a:p>
            <a:endParaRPr lang="zh-CN" altLang="en-US" dirty="0" smtClean="0">
              <a:latin typeface="宋体" charset="-122"/>
              <a:ea typeface="宋体" charset="-122"/>
            </a:endParaRPr>
          </a:p>
          <a:p>
            <a:endParaRPr lang="zh-CN" altLang="en-US" dirty="0" smtClean="0">
              <a:latin typeface="宋体" charset="-122"/>
              <a:ea typeface="宋体" charset="-122"/>
            </a:endParaRPr>
          </a:p>
          <a:p>
            <a:endParaRPr lang="zh-CN" altLang="en-US" dirty="0" smtClean="0">
              <a:latin typeface="宋体" charset="-122"/>
              <a:ea typeface="宋体" charset="-122"/>
            </a:endParaRPr>
          </a:p>
          <a:p>
            <a:r>
              <a:rPr lang="zh-CN" altLang="en-US" sz="2400" b="0" dirty="0" smtClean="0">
                <a:latin typeface="宋体" charset="-122"/>
                <a:ea typeface="宋体" charset="-122"/>
              </a:rPr>
              <a:t>整数值有最大的使用范围，这与平台有关，对于</a:t>
            </a:r>
            <a:r>
              <a:rPr lang="en-US" altLang="zh-CN" sz="2400" b="0" dirty="0" smtClean="0">
                <a:latin typeface="宋体" charset="-122"/>
                <a:ea typeface="宋体" charset="-122"/>
              </a:rPr>
              <a:t>32</a:t>
            </a:r>
            <a:r>
              <a:rPr lang="zh-CN" altLang="en-US" sz="2400" b="0" dirty="0" smtClean="0">
                <a:latin typeface="宋体" charset="-122"/>
                <a:ea typeface="宋体" charset="-122"/>
              </a:rPr>
              <a:t>位系统而言范围：</a:t>
            </a:r>
            <a:r>
              <a:rPr lang="en-US" altLang="zh-CN" sz="2400" b="0" dirty="0" smtClean="0">
                <a:latin typeface="宋体" charset="-122"/>
                <a:ea typeface="宋体" charset="-122"/>
              </a:rPr>
              <a:t>-2147483648</a:t>
            </a:r>
            <a:r>
              <a:rPr lang="zh-CN" altLang="en-US" sz="2400" b="0" dirty="0" smtClean="0">
                <a:latin typeface="宋体" charset="-122"/>
                <a:ea typeface="宋体" charset="-122"/>
              </a:rPr>
              <a:t>～</a:t>
            </a:r>
            <a:r>
              <a:rPr lang="en-US" altLang="zh-CN" sz="2400" b="0" dirty="0" smtClean="0">
                <a:latin typeface="宋体" charset="-122"/>
                <a:ea typeface="宋体" charset="-122"/>
              </a:rPr>
              <a:t>2147483647,PHP</a:t>
            </a:r>
            <a:r>
              <a:rPr lang="zh-CN" altLang="en-US" sz="2400" b="0" dirty="0" smtClean="0">
                <a:latin typeface="宋体" charset="-122"/>
                <a:ea typeface="宋体" charset="-122"/>
              </a:rPr>
              <a:t>不支持无符号整数。如果超出了则变成了</a:t>
            </a:r>
            <a:r>
              <a:rPr lang="en-US" altLang="zh-CN" sz="2400" b="0" dirty="0" smtClean="0">
                <a:latin typeface="宋体" charset="-122"/>
                <a:ea typeface="宋体" charset="-122"/>
              </a:rPr>
              <a:t>float</a:t>
            </a:r>
            <a:r>
              <a:rPr lang="zh-CN" altLang="en-US" sz="2400" b="0" dirty="0" smtClean="0">
                <a:latin typeface="宋体" charset="-122"/>
                <a:ea typeface="宋体" charset="-122"/>
              </a:rPr>
              <a:t>型。</a:t>
            </a:r>
          </a:p>
        </p:txBody>
      </p:sp>
      <p:sp>
        <p:nvSpPr>
          <p:cNvPr id="309252" name="AutoShape 4"/>
          <p:cNvSpPr>
            <a:spLocks noChangeArrowheads="1"/>
          </p:cNvSpPr>
          <p:nvPr/>
        </p:nvSpPr>
        <p:spPr bwMode="auto">
          <a:xfrm>
            <a:off x="540385" y="1773555"/>
            <a:ext cx="8137525" cy="1923415"/>
          </a:xfrm>
          <a:prstGeom prst="flowChartAlternateProcess">
            <a:avLst/>
          </a:prstGeom>
          <a:gradFill rotWithShape="1">
            <a:gsLst>
              <a:gs pos="0">
                <a:srgbClr val="CDE9EB"/>
              </a:gs>
              <a:gs pos="100000">
                <a:srgbClr val="FFFFFF"/>
              </a:gs>
            </a:gsLst>
            <a:lin ang="5400000" scaled="1"/>
          </a:gradFill>
          <a:ln w="9525">
            <a:solidFill>
              <a:schemeClr val="accent2"/>
            </a:solidFill>
            <a:miter lim="800000"/>
          </a:ln>
        </p:spPr>
        <p:txBody>
          <a:bodyPr wrap="none" anchor="ctr"/>
          <a:lstStyle/>
          <a:p>
            <a:pPr>
              <a:lnSpc>
                <a:spcPct val="120000"/>
              </a:lnSpc>
            </a:pPr>
            <a:r>
              <a:rPr lang="en-US" altLang="zh-CN" sz="1600" b="1" dirty="0">
                <a:solidFill>
                  <a:srgbClr val="C00000"/>
                </a:solidFill>
                <a:ea typeface="楷体_GB2312" pitchFamily="49" charset="-122"/>
              </a:rPr>
              <a:t>&lt;?</a:t>
            </a:r>
            <a:r>
              <a:rPr lang="en-US" altLang="zh-CN" sz="1600" b="1" dirty="0" err="1">
                <a:solidFill>
                  <a:srgbClr val="C00000"/>
                </a:solidFill>
                <a:ea typeface="楷体_GB2312" pitchFamily="49" charset="-122"/>
              </a:rPr>
              <a:t>php</a:t>
            </a:r>
            <a:endParaRPr lang="en-US" altLang="zh-CN" sz="1600" b="1" dirty="0">
              <a:solidFill>
                <a:srgbClr val="C00000"/>
              </a:solidFill>
              <a:ea typeface="楷体_GB2312" pitchFamily="49" charset="-122"/>
            </a:endParaRPr>
          </a:p>
          <a:p>
            <a:pPr>
              <a:lnSpc>
                <a:spcPct val="120000"/>
              </a:lnSpc>
            </a:pPr>
            <a:r>
              <a:rPr lang="en-US" altLang="zh-CN" sz="1600" b="1" dirty="0">
                <a:solidFill>
                  <a:schemeClr val="accent2"/>
                </a:solidFill>
                <a:ea typeface="楷体_GB2312" pitchFamily="49" charset="-122"/>
              </a:rPr>
              <a:t>   </a:t>
            </a:r>
            <a:r>
              <a:rPr lang="en-US" altLang="zh-CN" dirty="0" smtClean="0">
                <a:solidFill>
                  <a:srgbClr val="009900"/>
                </a:solidFill>
              </a:rPr>
              <a:t>$</a:t>
            </a:r>
            <a:r>
              <a:rPr lang="en-US" altLang="zh-CN" dirty="0">
                <a:solidFill>
                  <a:srgbClr val="009900"/>
                </a:solidFill>
              </a:rPr>
              <a:t>a = </a:t>
            </a:r>
            <a:r>
              <a:rPr lang="en-US" altLang="zh-CN" dirty="0">
                <a:solidFill>
                  <a:srgbClr val="FF00FF"/>
                </a:solidFill>
              </a:rPr>
              <a:t>1234</a:t>
            </a:r>
            <a:r>
              <a:rPr lang="en-US" altLang="zh-CN" dirty="0">
                <a:solidFill>
                  <a:srgbClr val="009900"/>
                </a:solidFill>
              </a:rPr>
              <a:t>; 	</a:t>
            </a:r>
            <a:r>
              <a:rPr lang="en-US" altLang="zh-CN" dirty="0">
                <a:solidFill>
                  <a:srgbClr val="0099CC"/>
                </a:solidFill>
              </a:rPr>
              <a:t>// </a:t>
            </a:r>
            <a:r>
              <a:rPr lang="zh-CN" altLang="en-US" dirty="0">
                <a:solidFill>
                  <a:srgbClr val="0099CC"/>
                </a:solidFill>
              </a:rPr>
              <a:t>十进制数</a:t>
            </a:r>
            <a:br>
              <a:rPr lang="zh-CN" altLang="en-US" dirty="0">
                <a:solidFill>
                  <a:srgbClr val="0099CC"/>
                </a:solidFill>
              </a:rPr>
            </a:br>
            <a:r>
              <a:rPr lang="zh-CN" altLang="en-US" dirty="0">
                <a:solidFill>
                  <a:srgbClr val="009900"/>
                </a:solidFill>
              </a:rPr>
              <a:t>   </a:t>
            </a:r>
            <a:r>
              <a:rPr lang="en-US" altLang="zh-CN" dirty="0">
                <a:solidFill>
                  <a:srgbClr val="009900"/>
                </a:solidFill>
              </a:rPr>
              <a:t>$a = </a:t>
            </a:r>
            <a:r>
              <a:rPr lang="en-US" altLang="zh-CN" dirty="0">
                <a:solidFill>
                  <a:srgbClr val="FF00FF"/>
                </a:solidFill>
              </a:rPr>
              <a:t>-123</a:t>
            </a:r>
            <a:r>
              <a:rPr lang="en-US" altLang="zh-CN" dirty="0">
                <a:solidFill>
                  <a:srgbClr val="009900"/>
                </a:solidFill>
              </a:rPr>
              <a:t>; 	</a:t>
            </a:r>
            <a:r>
              <a:rPr lang="en-US" altLang="zh-CN" dirty="0">
                <a:solidFill>
                  <a:srgbClr val="0099CC"/>
                </a:solidFill>
              </a:rPr>
              <a:t>// </a:t>
            </a:r>
            <a:r>
              <a:rPr lang="zh-CN" altLang="en-US" dirty="0">
                <a:solidFill>
                  <a:srgbClr val="0099CC"/>
                </a:solidFill>
              </a:rPr>
              <a:t>一个负数</a:t>
            </a:r>
            <a:br>
              <a:rPr lang="zh-CN" altLang="en-US" dirty="0">
                <a:solidFill>
                  <a:srgbClr val="0099CC"/>
                </a:solidFill>
              </a:rPr>
            </a:br>
            <a:r>
              <a:rPr lang="zh-CN" altLang="en-US" dirty="0">
                <a:solidFill>
                  <a:srgbClr val="009900"/>
                </a:solidFill>
              </a:rPr>
              <a:t>   </a:t>
            </a:r>
            <a:r>
              <a:rPr lang="en-US" altLang="zh-CN" dirty="0">
                <a:solidFill>
                  <a:srgbClr val="009900"/>
                </a:solidFill>
              </a:rPr>
              <a:t>$a = </a:t>
            </a:r>
            <a:r>
              <a:rPr lang="en-US" altLang="zh-CN" dirty="0">
                <a:solidFill>
                  <a:srgbClr val="FF00FF"/>
                </a:solidFill>
              </a:rPr>
              <a:t>0123</a:t>
            </a:r>
            <a:r>
              <a:rPr lang="en-US" altLang="zh-CN" dirty="0">
                <a:solidFill>
                  <a:srgbClr val="009900"/>
                </a:solidFill>
              </a:rPr>
              <a:t>; 	</a:t>
            </a:r>
            <a:r>
              <a:rPr lang="en-US" altLang="zh-CN" dirty="0">
                <a:solidFill>
                  <a:srgbClr val="0099CC"/>
                </a:solidFill>
              </a:rPr>
              <a:t>// </a:t>
            </a:r>
            <a:r>
              <a:rPr lang="zh-CN" altLang="en-US" dirty="0">
                <a:solidFill>
                  <a:srgbClr val="0099CC"/>
                </a:solidFill>
              </a:rPr>
              <a:t>八进制数（等于十进制的 </a:t>
            </a:r>
            <a:r>
              <a:rPr lang="en-US" altLang="zh-CN" dirty="0">
                <a:solidFill>
                  <a:srgbClr val="0099CC"/>
                </a:solidFill>
              </a:rPr>
              <a:t>83</a:t>
            </a:r>
            <a:r>
              <a:rPr lang="zh-CN" altLang="en-US" dirty="0">
                <a:solidFill>
                  <a:srgbClr val="0099CC"/>
                </a:solidFill>
              </a:rPr>
              <a:t>）</a:t>
            </a:r>
            <a:r>
              <a:rPr lang="zh-CN" altLang="en-US" dirty="0">
                <a:solidFill>
                  <a:srgbClr val="009900"/>
                </a:solidFill>
              </a:rPr>
              <a:t/>
            </a:r>
            <a:br>
              <a:rPr lang="zh-CN" altLang="en-US" dirty="0">
                <a:solidFill>
                  <a:srgbClr val="009900"/>
                </a:solidFill>
              </a:rPr>
            </a:br>
            <a:r>
              <a:rPr lang="zh-CN" altLang="en-US" dirty="0">
                <a:solidFill>
                  <a:srgbClr val="009900"/>
                </a:solidFill>
              </a:rPr>
              <a:t>   </a:t>
            </a:r>
            <a:r>
              <a:rPr lang="en-US" altLang="zh-CN" dirty="0">
                <a:solidFill>
                  <a:srgbClr val="009900"/>
                </a:solidFill>
              </a:rPr>
              <a:t>$a = </a:t>
            </a:r>
            <a:r>
              <a:rPr lang="en-US" altLang="zh-CN" dirty="0">
                <a:solidFill>
                  <a:srgbClr val="FF00FF"/>
                </a:solidFill>
              </a:rPr>
              <a:t>0x1A</a:t>
            </a:r>
            <a:r>
              <a:rPr lang="en-US" altLang="zh-CN" dirty="0">
                <a:solidFill>
                  <a:srgbClr val="009900"/>
                </a:solidFill>
              </a:rPr>
              <a:t>; 	</a:t>
            </a:r>
            <a:r>
              <a:rPr lang="en-US" altLang="zh-CN" dirty="0">
                <a:solidFill>
                  <a:srgbClr val="0099CC"/>
                </a:solidFill>
              </a:rPr>
              <a:t>// </a:t>
            </a:r>
            <a:r>
              <a:rPr lang="zh-CN" altLang="en-US" dirty="0">
                <a:solidFill>
                  <a:srgbClr val="0099CC"/>
                </a:solidFill>
              </a:rPr>
              <a:t>十六进制数（等于十进制的 </a:t>
            </a:r>
            <a:r>
              <a:rPr lang="en-US" altLang="zh-CN" dirty="0">
                <a:solidFill>
                  <a:srgbClr val="0099CC"/>
                </a:solidFill>
              </a:rPr>
              <a:t>26</a:t>
            </a:r>
            <a:r>
              <a:rPr lang="zh-CN" altLang="en-US" dirty="0">
                <a:solidFill>
                  <a:srgbClr val="0099CC"/>
                </a:solidFill>
              </a:rPr>
              <a:t>）</a:t>
            </a:r>
          </a:p>
          <a:p>
            <a:r>
              <a:rPr lang="en-US" altLang="zh-CN" sz="1600" b="1" dirty="0">
                <a:solidFill>
                  <a:srgbClr val="C00000"/>
                </a:solidFill>
                <a:ea typeface="楷体_GB2312" pitchFamily="49" charset="-122"/>
              </a:rPr>
              <a:t>?&gt;</a:t>
            </a:r>
          </a:p>
        </p:txBody>
      </p:sp>
      <p:sp>
        <p:nvSpPr>
          <p:cNvPr id="309253" name="AutoShape 5"/>
          <p:cNvSpPr>
            <a:spLocks noChangeArrowheads="1"/>
          </p:cNvSpPr>
          <p:nvPr/>
        </p:nvSpPr>
        <p:spPr bwMode="auto">
          <a:xfrm>
            <a:off x="611188" y="5286388"/>
            <a:ext cx="8137525" cy="792162"/>
          </a:xfrm>
          <a:prstGeom prst="flowChartAlternateProcess">
            <a:avLst/>
          </a:prstGeom>
          <a:gradFill rotWithShape="1">
            <a:gsLst>
              <a:gs pos="0">
                <a:srgbClr val="CDE9EB"/>
              </a:gs>
              <a:gs pos="100000">
                <a:srgbClr val="FFFFFF"/>
              </a:gs>
            </a:gsLst>
            <a:lin ang="5400000" scaled="1"/>
          </a:gradFill>
          <a:ln w="9525">
            <a:solidFill>
              <a:schemeClr val="accent2"/>
            </a:solidFill>
            <a:miter lim="800000"/>
          </a:ln>
        </p:spPr>
        <p:txBody>
          <a:bodyPr wrap="none" anchor="ctr"/>
          <a:lstStyle/>
          <a:p>
            <a:pPr>
              <a:lnSpc>
                <a:spcPct val="120000"/>
              </a:lnSpc>
            </a:pPr>
            <a:r>
              <a:rPr lang="en-US" altLang="zh-CN" dirty="0"/>
              <a:t>  </a:t>
            </a:r>
            <a:r>
              <a:rPr lang="en-US" altLang="zh-CN" dirty="0">
                <a:solidFill>
                  <a:srgbClr val="009900"/>
                </a:solidFill>
              </a:rPr>
              <a:t>$</a:t>
            </a:r>
            <a:r>
              <a:rPr lang="en-US" altLang="zh-CN" dirty="0" err="1">
                <a:solidFill>
                  <a:srgbClr val="009900"/>
                </a:solidFill>
              </a:rPr>
              <a:t>large_number</a:t>
            </a:r>
            <a:r>
              <a:rPr lang="en-US" altLang="zh-CN" dirty="0"/>
              <a:t>=</a:t>
            </a:r>
            <a:r>
              <a:rPr lang="en-US" altLang="zh-CN" dirty="0">
                <a:solidFill>
                  <a:srgbClr val="FF00FF"/>
                </a:solidFill>
              </a:rPr>
              <a:t>2147483648</a:t>
            </a:r>
            <a:r>
              <a:rPr lang="en-US" altLang="zh-CN" dirty="0">
                <a:solidFill>
                  <a:srgbClr val="009900"/>
                </a:solidFill>
              </a:rPr>
              <a:t>;</a:t>
            </a:r>
          </a:p>
          <a:p>
            <a:r>
              <a:rPr lang="en-US" altLang="zh-CN" dirty="0">
                <a:solidFill>
                  <a:srgbClr val="009900"/>
                </a:solidFill>
              </a:rPr>
              <a:t>   </a:t>
            </a:r>
            <a:r>
              <a:rPr lang="en-US" altLang="zh-CN" dirty="0" err="1">
                <a:solidFill>
                  <a:srgbClr val="009900"/>
                </a:solidFill>
              </a:rPr>
              <a:t>var_dump</a:t>
            </a:r>
            <a:r>
              <a:rPr lang="en-US" altLang="zh-CN" dirty="0">
                <a:solidFill>
                  <a:schemeClr val="hlink"/>
                </a:solidFill>
              </a:rPr>
              <a:t>(</a:t>
            </a:r>
            <a:r>
              <a:rPr lang="en-US" altLang="zh-CN" dirty="0">
                <a:solidFill>
                  <a:srgbClr val="FF00FF"/>
                </a:solidFill>
              </a:rPr>
              <a:t>$</a:t>
            </a:r>
            <a:r>
              <a:rPr lang="en-US" altLang="zh-CN" dirty="0" err="1">
                <a:solidFill>
                  <a:srgbClr val="009900"/>
                </a:solidFill>
              </a:rPr>
              <a:t>large_number</a:t>
            </a:r>
            <a:r>
              <a:rPr lang="en-US" altLang="zh-CN" dirty="0">
                <a:solidFill>
                  <a:schemeClr val="hlink"/>
                </a:solidFill>
              </a:rPr>
              <a:t>)</a:t>
            </a:r>
            <a:r>
              <a:rPr lang="en-US" altLang="zh-CN" dirty="0">
                <a:solidFill>
                  <a:srgbClr val="009900"/>
                </a:solidFill>
              </a:rPr>
              <a:t>;	</a:t>
            </a:r>
            <a:r>
              <a:rPr lang="en-US" altLang="zh-CN" dirty="0">
                <a:solidFill>
                  <a:srgbClr val="0099CC"/>
                </a:solidFill>
              </a:rPr>
              <a:t>//</a:t>
            </a:r>
            <a:r>
              <a:rPr lang="en-US" altLang="zh-CN" dirty="0" err="1">
                <a:solidFill>
                  <a:srgbClr val="0099CC"/>
                </a:solidFill>
              </a:rPr>
              <a:t>输出</a:t>
            </a:r>
            <a:r>
              <a:rPr lang="zh-CN" altLang="en-US" dirty="0">
                <a:solidFill>
                  <a:srgbClr val="0099CC"/>
                </a:solidFill>
              </a:rPr>
              <a:t>：</a:t>
            </a:r>
            <a:r>
              <a:rPr lang="en-US" altLang="zh-CN" dirty="0">
                <a:solidFill>
                  <a:srgbClr val="0099CC"/>
                </a:solidFill>
              </a:rPr>
              <a:t>float(2147483648)</a:t>
            </a:r>
            <a:endParaRPr lang="en-US" altLang="zh-CN" sz="1600" b="1" dirty="0">
              <a:solidFill>
                <a:srgbClr val="0099CC"/>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9252"/>
                                        </p:tgtEl>
                                        <p:attrNameLst>
                                          <p:attrName>style.visibility</p:attrName>
                                        </p:attrNameLst>
                                      </p:cBhvr>
                                      <p:to>
                                        <p:strVal val="visible"/>
                                      </p:to>
                                    </p:set>
                                    <p:animEffect transition="in" filter="blinds(horizontal)">
                                      <p:cBhvr>
                                        <p:cTn id="7" dur="500"/>
                                        <p:tgtEl>
                                          <p:spTgt spid="30925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9251">
                                            <p:txEl>
                                              <p:pRg st="5" end="5"/>
                                            </p:txEl>
                                          </p:spTgt>
                                        </p:tgtEl>
                                        <p:attrNameLst>
                                          <p:attrName>style.visibility</p:attrName>
                                        </p:attrNameLst>
                                      </p:cBhvr>
                                      <p:to>
                                        <p:strVal val="visible"/>
                                      </p:to>
                                    </p:set>
                                    <p:animEffect transition="in" filter="blinds(horizontal)">
                                      <p:cBhvr>
                                        <p:cTn id="12" dur="500"/>
                                        <p:tgtEl>
                                          <p:spTgt spid="309251">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9253"/>
                                        </p:tgtEl>
                                        <p:attrNameLst>
                                          <p:attrName>style.visibility</p:attrName>
                                        </p:attrNameLst>
                                      </p:cBhvr>
                                      <p:to>
                                        <p:strVal val="visible"/>
                                      </p:to>
                                    </p:set>
                                    <p:animEffect transition="in" filter="blinds(horizontal)">
                                      <p:cBhvr>
                                        <p:cTn id="17" dur="500"/>
                                        <p:tgtEl>
                                          <p:spTgt spid="309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2" grpId="0" bldLvl="0" animBg="1"/>
      <p:bldP spid="309253"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67545" y="74704"/>
            <a:ext cx="8365092" cy="631969"/>
          </a:xfrm>
        </p:spPr>
        <p:txBody>
          <a:bodyPr/>
          <a:lstStyle/>
          <a:p>
            <a:r>
              <a:rPr lang="en-US" altLang="zh-CN" dirty="0" smtClean="0">
                <a:latin typeface="微软雅黑" charset="0"/>
                <a:ea typeface="微软雅黑" charset="0"/>
              </a:rPr>
              <a:t>8.4 </a:t>
            </a:r>
            <a:r>
              <a:rPr lang="zh-CN" altLang="en-US" dirty="0" smtClean="0">
                <a:latin typeface="微软雅黑" charset="0"/>
                <a:ea typeface="微软雅黑" charset="0"/>
              </a:rPr>
              <a:t>浮点型</a:t>
            </a:r>
            <a:r>
              <a:rPr lang="en-US" altLang="zh-CN" dirty="0" smtClean="0">
                <a:latin typeface="微软雅黑" charset="0"/>
                <a:ea typeface="微软雅黑" charset="0"/>
              </a:rPr>
              <a:t>(float</a:t>
            </a:r>
            <a:r>
              <a:rPr lang="zh-CN" altLang="en-US" dirty="0" smtClean="0">
                <a:latin typeface="微软雅黑" charset="0"/>
                <a:ea typeface="微软雅黑" charset="0"/>
              </a:rPr>
              <a:t>或</a:t>
            </a:r>
            <a:r>
              <a:rPr lang="en-US" altLang="zh-CN" dirty="0" smtClean="0">
                <a:latin typeface="微软雅黑" charset="0"/>
                <a:ea typeface="微软雅黑" charset="0"/>
              </a:rPr>
              <a:t>double)</a:t>
            </a:r>
            <a:endParaRPr lang="zh-CN" altLang="en-US" dirty="0" smtClean="0">
              <a:latin typeface="微软雅黑" charset="0"/>
              <a:ea typeface="微软雅黑" charset="0"/>
            </a:endParaRPr>
          </a:p>
        </p:txBody>
      </p:sp>
      <p:sp>
        <p:nvSpPr>
          <p:cNvPr id="29699" name="Rectangle 3"/>
          <p:cNvSpPr>
            <a:spLocks noGrp="1" noChangeArrowheads="1"/>
          </p:cNvSpPr>
          <p:nvPr>
            <p:ph idx="1"/>
          </p:nvPr>
        </p:nvSpPr>
        <p:spPr/>
        <p:txBody>
          <a:bodyPr/>
          <a:lstStyle/>
          <a:p>
            <a:pPr eaLnBrk="1" hangingPunct="1">
              <a:lnSpc>
                <a:spcPct val="90000"/>
              </a:lnSpc>
            </a:pPr>
            <a:r>
              <a:rPr lang="zh-CN" altLang="en-US" sz="2400" b="0" dirty="0" smtClean="0">
                <a:latin typeface="宋体" charset="-122"/>
                <a:ea typeface="宋体" charset="-122"/>
              </a:rPr>
              <a:t>浮点数（也叫双精度数或实数）是包含小数部分的数。通常用来表示整数无法表示的数据，如金钱值、距离值、速度值等。浮点数的字长和平台相关，尽管通常最大值是 </a:t>
            </a:r>
            <a:r>
              <a:rPr lang="en-US" altLang="zh-CN" sz="2400" b="0" dirty="0" smtClean="0">
                <a:latin typeface="宋体" charset="-122"/>
                <a:ea typeface="宋体" charset="-122"/>
              </a:rPr>
              <a:t>1.8e308 </a:t>
            </a:r>
            <a:r>
              <a:rPr lang="zh-CN" altLang="en-US" sz="2400" b="0" dirty="0" smtClean="0">
                <a:latin typeface="宋体" charset="-122"/>
                <a:ea typeface="宋体" charset="-122"/>
              </a:rPr>
              <a:t>并具有 </a:t>
            </a:r>
            <a:r>
              <a:rPr lang="en-US" altLang="zh-CN" sz="2400" b="0" dirty="0" smtClean="0">
                <a:latin typeface="宋体" charset="-122"/>
                <a:ea typeface="宋体" charset="-122"/>
              </a:rPr>
              <a:t>14 </a:t>
            </a:r>
            <a:r>
              <a:rPr lang="zh-CN" altLang="en-US" sz="2400" b="0" dirty="0" smtClean="0">
                <a:latin typeface="宋体" charset="-122"/>
                <a:ea typeface="宋体" charset="-122"/>
              </a:rPr>
              <a:t>位十进制数字的精度。</a:t>
            </a:r>
          </a:p>
          <a:p>
            <a:pPr eaLnBrk="1" hangingPunct="1">
              <a:lnSpc>
                <a:spcPct val="90000"/>
              </a:lnSpc>
            </a:pPr>
            <a:r>
              <a:rPr lang="zh-CN" altLang="en-US" sz="2400" b="0" dirty="0" smtClean="0">
                <a:latin typeface="宋体" charset="-122"/>
                <a:ea typeface="宋体" charset="-122"/>
              </a:rPr>
              <a:t>可以用以下任何语法定义：</a:t>
            </a:r>
          </a:p>
          <a:p>
            <a:pPr eaLnBrk="1" hangingPunct="1">
              <a:lnSpc>
                <a:spcPct val="90000"/>
              </a:lnSpc>
            </a:pPr>
            <a:endParaRPr lang="zh-CN" altLang="en-US" sz="2000" dirty="0" smtClean="0">
              <a:latin typeface="宋体" charset="-122"/>
              <a:ea typeface="宋体" charset="-122"/>
            </a:endParaRPr>
          </a:p>
          <a:p>
            <a:pPr eaLnBrk="1" hangingPunct="1">
              <a:lnSpc>
                <a:spcPct val="90000"/>
              </a:lnSpc>
            </a:pPr>
            <a:endParaRPr lang="zh-CN" altLang="en-US" sz="2000" dirty="0" smtClean="0">
              <a:latin typeface="宋体" charset="-122"/>
              <a:ea typeface="宋体" charset="-122"/>
            </a:endParaRPr>
          </a:p>
          <a:p>
            <a:pPr eaLnBrk="1" hangingPunct="1">
              <a:lnSpc>
                <a:spcPct val="90000"/>
              </a:lnSpc>
            </a:pPr>
            <a:endParaRPr lang="zh-CN" altLang="en-US" sz="2000" dirty="0" smtClean="0">
              <a:latin typeface="宋体" charset="-122"/>
              <a:ea typeface="宋体" charset="-122"/>
            </a:endParaRPr>
          </a:p>
          <a:p>
            <a:pPr eaLnBrk="1" hangingPunct="1">
              <a:lnSpc>
                <a:spcPct val="90000"/>
              </a:lnSpc>
            </a:pPr>
            <a:endParaRPr lang="zh-CN" altLang="en-US" sz="2000" dirty="0" smtClean="0">
              <a:latin typeface="宋体" charset="-122"/>
              <a:ea typeface="宋体" charset="-122"/>
            </a:endParaRPr>
          </a:p>
          <a:p>
            <a:pPr>
              <a:lnSpc>
                <a:spcPct val="90000"/>
              </a:lnSpc>
            </a:pPr>
            <a:endParaRPr lang="zh-CN" altLang="en-US" sz="1800" dirty="0" smtClean="0">
              <a:latin typeface="宋体" charset="-122"/>
              <a:ea typeface="宋体" charset="-122"/>
            </a:endParaRPr>
          </a:p>
          <a:p>
            <a:pPr>
              <a:lnSpc>
                <a:spcPts val="2300"/>
              </a:lnSpc>
            </a:pPr>
            <a:r>
              <a:rPr lang="zh-CN" altLang="en-US" sz="2000" b="0" dirty="0" smtClean="0">
                <a:latin typeface="宋体" charset="-122"/>
                <a:ea typeface="宋体" charset="-122"/>
              </a:rPr>
              <a:t>注意事项：例：</a:t>
            </a:r>
            <a:r>
              <a:rPr lang="en-US" altLang="zh-CN" sz="2000" b="0" dirty="0" smtClean="0">
                <a:latin typeface="宋体" charset="-122"/>
                <a:ea typeface="宋体" charset="-122"/>
              </a:rPr>
              <a:t>floor((0.1+0.7)*10) </a:t>
            </a:r>
            <a:r>
              <a:rPr lang="zh-CN" altLang="en-US" sz="2000" b="0" dirty="0" smtClean="0">
                <a:latin typeface="宋体" charset="-122"/>
                <a:ea typeface="宋体" charset="-122"/>
              </a:rPr>
              <a:t>通常会返回 </a:t>
            </a:r>
            <a:r>
              <a:rPr lang="en-US" altLang="zh-CN" sz="2000" b="0" dirty="0" smtClean="0">
                <a:latin typeface="宋体" charset="-122"/>
                <a:ea typeface="宋体" charset="-122"/>
              </a:rPr>
              <a:t>7 </a:t>
            </a:r>
            <a:r>
              <a:rPr lang="zh-CN" altLang="en-US" sz="2000" b="0" dirty="0" smtClean="0">
                <a:latin typeface="宋体" charset="-122"/>
                <a:ea typeface="宋体" charset="-122"/>
              </a:rPr>
              <a:t>而不是预期中的 </a:t>
            </a:r>
            <a:r>
              <a:rPr lang="en-US" altLang="zh-CN" sz="2000" b="0" dirty="0" smtClean="0">
                <a:latin typeface="宋体" charset="-122"/>
                <a:ea typeface="宋体" charset="-122"/>
              </a:rPr>
              <a:t>8</a:t>
            </a:r>
            <a:r>
              <a:rPr lang="zh-CN" altLang="en-US" sz="2000" b="0" dirty="0" smtClean="0">
                <a:latin typeface="宋体" charset="-122"/>
                <a:ea typeface="宋体" charset="-122"/>
              </a:rPr>
              <a:t>，因为该结果内部的表示其实是</a:t>
            </a:r>
            <a:r>
              <a:rPr lang="en-US" altLang="zh-CN" sz="2000" b="0" dirty="0" smtClean="0">
                <a:latin typeface="宋体" charset="-122"/>
                <a:ea typeface="宋体" charset="-122"/>
              </a:rPr>
              <a:t>7.9</a:t>
            </a:r>
            <a:r>
              <a:rPr lang="zh-CN" altLang="en-US" sz="2000" b="0" dirty="0" smtClean="0">
                <a:latin typeface="宋体" charset="-122"/>
                <a:ea typeface="宋体" charset="-122"/>
              </a:rPr>
              <a:t>。就是不可能精确的用有限位数表达某些十进制分数。所以永远不要相信浮点数结果精确到了最后一位，也永远不要比较两个浮点数是否相等。如果确实需要更高的精度，应该使用任意精度数学函数或者 </a:t>
            </a:r>
            <a:r>
              <a:rPr lang="en-US" altLang="zh-CN" sz="2000" b="0" dirty="0" err="1" smtClean="0">
                <a:latin typeface="宋体" charset="-122"/>
                <a:ea typeface="宋体" charset="-122"/>
              </a:rPr>
              <a:t>gmp</a:t>
            </a:r>
            <a:r>
              <a:rPr lang="en-US" altLang="zh-CN" sz="2000" b="0" dirty="0" smtClean="0">
                <a:latin typeface="宋体" charset="-122"/>
                <a:ea typeface="宋体" charset="-122"/>
              </a:rPr>
              <a:t> </a:t>
            </a:r>
            <a:r>
              <a:rPr lang="zh-CN" altLang="en-US" sz="2000" b="0" dirty="0" smtClean="0">
                <a:latin typeface="宋体" charset="-122"/>
                <a:ea typeface="宋体" charset="-122"/>
              </a:rPr>
              <a:t>函数。 </a:t>
            </a:r>
          </a:p>
        </p:txBody>
      </p:sp>
      <p:sp>
        <p:nvSpPr>
          <p:cNvPr id="29700" name="AutoShape 4"/>
          <p:cNvSpPr>
            <a:spLocks noChangeArrowheads="1"/>
          </p:cNvSpPr>
          <p:nvPr/>
        </p:nvSpPr>
        <p:spPr bwMode="auto">
          <a:xfrm>
            <a:off x="539750" y="2857496"/>
            <a:ext cx="8137525" cy="1512888"/>
          </a:xfrm>
          <a:prstGeom prst="flowChartAlternateProcess">
            <a:avLst/>
          </a:prstGeom>
          <a:gradFill rotWithShape="1">
            <a:gsLst>
              <a:gs pos="0">
                <a:srgbClr val="CDE9EB"/>
              </a:gs>
              <a:gs pos="100000">
                <a:srgbClr val="FFFFFF"/>
              </a:gs>
            </a:gsLst>
            <a:lin ang="5400000" scaled="1"/>
          </a:gradFill>
          <a:ln w="9525">
            <a:solidFill>
              <a:schemeClr val="accent2"/>
            </a:solidFill>
            <a:miter lim="800000"/>
          </a:ln>
        </p:spPr>
        <p:txBody>
          <a:bodyPr wrap="none" anchor="ctr"/>
          <a:lstStyle/>
          <a:p>
            <a:pPr>
              <a:lnSpc>
                <a:spcPct val="120000"/>
              </a:lnSpc>
            </a:pPr>
            <a:r>
              <a:rPr lang="en-US" altLang="zh-CN" sz="1600" b="1" dirty="0">
                <a:solidFill>
                  <a:srgbClr val="C00000"/>
                </a:solidFill>
                <a:ea typeface="楷体_GB2312" pitchFamily="49" charset="-122"/>
              </a:rPr>
              <a:t>&lt;?</a:t>
            </a:r>
            <a:r>
              <a:rPr lang="en-US" altLang="zh-CN" sz="1600" b="1" dirty="0" err="1">
                <a:solidFill>
                  <a:srgbClr val="C00000"/>
                </a:solidFill>
                <a:ea typeface="楷体_GB2312" pitchFamily="49" charset="-122"/>
              </a:rPr>
              <a:t>php</a:t>
            </a:r>
            <a:endParaRPr lang="en-US" altLang="zh-CN" sz="1600" b="1" dirty="0">
              <a:solidFill>
                <a:srgbClr val="C00000"/>
              </a:solidFill>
              <a:ea typeface="楷体_GB2312" pitchFamily="49" charset="-122"/>
            </a:endParaRPr>
          </a:p>
          <a:p>
            <a:pPr>
              <a:lnSpc>
                <a:spcPct val="120000"/>
              </a:lnSpc>
            </a:pPr>
            <a:r>
              <a:rPr lang="en-US" altLang="zh-CN" sz="1600" b="1" dirty="0">
                <a:solidFill>
                  <a:schemeClr val="accent2"/>
                </a:solidFill>
                <a:ea typeface="楷体_GB2312" pitchFamily="49" charset="-122"/>
              </a:rPr>
              <a:t>    </a:t>
            </a:r>
            <a:r>
              <a:rPr lang="en-US" altLang="zh-CN" dirty="0">
                <a:solidFill>
                  <a:srgbClr val="009900"/>
                </a:solidFill>
              </a:rPr>
              <a:t>$a = </a:t>
            </a:r>
            <a:r>
              <a:rPr lang="en-US" altLang="zh-CN" dirty="0">
                <a:solidFill>
                  <a:srgbClr val="FF00FF"/>
                </a:solidFill>
              </a:rPr>
              <a:t>1.234</a:t>
            </a:r>
            <a:r>
              <a:rPr lang="en-US" altLang="zh-CN" dirty="0">
                <a:solidFill>
                  <a:srgbClr val="009900"/>
                </a:solidFill>
              </a:rPr>
              <a:t>;</a:t>
            </a:r>
            <a:br>
              <a:rPr lang="en-US" altLang="zh-CN" dirty="0">
                <a:solidFill>
                  <a:srgbClr val="009900"/>
                </a:solidFill>
              </a:rPr>
            </a:br>
            <a:r>
              <a:rPr lang="en-US" altLang="zh-CN" dirty="0">
                <a:solidFill>
                  <a:srgbClr val="009900"/>
                </a:solidFill>
              </a:rPr>
              <a:t>   </a:t>
            </a:r>
            <a:r>
              <a:rPr lang="en-US" altLang="zh-CN" dirty="0" smtClean="0">
                <a:solidFill>
                  <a:srgbClr val="009900"/>
                </a:solidFill>
              </a:rPr>
              <a:t> $</a:t>
            </a:r>
            <a:r>
              <a:rPr lang="en-US" altLang="zh-CN" dirty="0">
                <a:solidFill>
                  <a:srgbClr val="009900"/>
                </a:solidFill>
              </a:rPr>
              <a:t>a = </a:t>
            </a:r>
            <a:r>
              <a:rPr lang="en-US" altLang="zh-CN" dirty="0">
                <a:solidFill>
                  <a:srgbClr val="FF00FF"/>
                </a:solidFill>
              </a:rPr>
              <a:t>1.2e3</a:t>
            </a:r>
            <a:r>
              <a:rPr lang="en-US" altLang="zh-CN" dirty="0">
                <a:solidFill>
                  <a:srgbClr val="009900"/>
                </a:solidFill>
              </a:rPr>
              <a:t>;	 </a:t>
            </a:r>
            <a:r>
              <a:rPr lang="en-US" altLang="zh-CN" dirty="0">
                <a:solidFill>
                  <a:srgbClr val="0099CC"/>
                </a:solidFill>
              </a:rPr>
              <a:t>//</a:t>
            </a:r>
            <a:r>
              <a:rPr lang="zh-CN" altLang="en-US" dirty="0">
                <a:solidFill>
                  <a:srgbClr val="0099CC"/>
                </a:solidFill>
              </a:rPr>
              <a:t>相当于</a:t>
            </a:r>
            <a:r>
              <a:rPr lang="en-US" altLang="zh-CN" dirty="0">
                <a:solidFill>
                  <a:srgbClr val="0099CC"/>
                </a:solidFill>
              </a:rPr>
              <a:t>1.2*10</a:t>
            </a:r>
            <a:r>
              <a:rPr lang="en-US" altLang="zh-CN" baseline="30000" dirty="0">
                <a:solidFill>
                  <a:srgbClr val="0099CC"/>
                </a:solidFill>
              </a:rPr>
              <a:t>3</a:t>
            </a:r>
            <a:r>
              <a:rPr lang="zh-CN" altLang="en-US" dirty="0">
                <a:solidFill>
                  <a:srgbClr val="0099CC"/>
                </a:solidFill>
              </a:rPr>
              <a:t>即</a:t>
            </a:r>
            <a:r>
              <a:rPr lang="en-US" altLang="zh-CN" dirty="0">
                <a:solidFill>
                  <a:srgbClr val="0099CC"/>
                </a:solidFill>
              </a:rPr>
              <a:t>1200</a:t>
            </a:r>
            <a:br>
              <a:rPr lang="en-US" altLang="zh-CN" dirty="0">
                <a:solidFill>
                  <a:srgbClr val="0099CC"/>
                </a:solidFill>
              </a:rPr>
            </a:br>
            <a:r>
              <a:rPr lang="en-US" altLang="zh-CN" dirty="0">
                <a:solidFill>
                  <a:srgbClr val="009900"/>
                </a:solidFill>
              </a:rPr>
              <a:t>   </a:t>
            </a:r>
            <a:r>
              <a:rPr lang="en-US" altLang="zh-CN" dirty="0" smtClean="0">
                <a:solidFill>
                  <a:srgbClr val="009900"/>
                </a:solidFill>
              </a:rPr>
              <a:t> $</a:t>
            </a:r>
            <a:r>
              <a:rPr lang="en-US" altLang="zh-CN" dirty="0">
                <a:solidFill>
                  <a:srgbClr val="009900"/>
                </a:solidFill>
              </a:rPr>
              <a:t>a = </a:t>
            </a:r>
            <a:r>
              <a:rPr lang="en-US" altLang="zh-CN" dirty="0">
                <a:solidFill>
                  <a:srgbClr val="FF00FF"/>
                </a:solidFill>
              </a:rPr>
              <a:t>7E-10</a:t>
            </a:r>
            <a:r>
              <a:rPr lang="en-US" altLang="zh-CN" dirty="0">
                <a:solidFill>
                  <a:srgbClr val="009900"/>
                </a:solidFill>
              </a:rPr>
              <a:t>;	</a:t>
            </a:r>
            <a:r>
              <a:rPr lang="en-US" altLang="zh-CN" dirty="0" smtClean="0">
                <a:solidFill>
                  <a:srgbClr val="009900"/>
                </a:solidFill>
              </a:rPr>
              <a:t> </a:t>
            </a:r>
            <a:r>
              <a:rPr lang="en-US" altLang="zh-CN" dirty="0" smtClean="0">
                <a:solidFill>
                  <a:srgbClr val="0099CC"/>
                </a:solidFill>
              </a:rPr>
              <a:t>//</a:t>
            </a:r>
            <a:r>
              <a:rPr lang="zh-CN" altLang="en-US" dirty="0">
                <a:solidFill>
                  <a:srgbClr val="0099CC"/>
                </a:solidFill>
              </a:rPr>
              <a:t>相当于</a:t>
            </a:r>
            <a:r>
              <a:rPr lang="en-US" altLang="zh-CN" dirty="0">
                <a:solidFill>
                  <a:srgbClr val="0099CC"/>
                </a:solidFill>
              </a:rPr>
              <a:t>7*10</a:t>
            </a:r>
            <a:r>
              <a:rPr lang="en-US" altLang="zh-CN" baseline="30000" dirty="0">
                <a:solidFill>
                  <a:srgbClr val="0099CC"/>
                </a:solidFill>
              </a:rPr>
              <a:t>-10</a:t>
            </a:r>
            <a:r>
              <a:rPr lang="zh-CN" altLang="en-US" dirty="0">
                <a:solidFill>
                  <a:srgbClr val="0099CC"/>
                </a:solidFill>
              </a:rPr>
              <a:t>即</a:t>
            </a:r>
            <a:r>
              <a:rPr lang="en-US" altLang="zh-CN" dirty="0">
                <a:solidFill>
                  <a:srgbClr val="0099CC"/>
                </a:solidFill>
              </a:rPr>
              <a:t>0.0000000007</a:t>
            </a:r>
          </a:p>
          <a:p>
            <a:r>
              <a:rPr lang="en-US" altLang="zh-CN" sz="1600" b="1" dirty="0">
                <a:solidFill>
                  <a:srgbClr val="C00000"/>
                </a:solidFill>
                <a:ea typeface="楷体_GB2312" pitchFamily="49" charset="-122"/>
              </a:rPr>
              <a:t>?&gt;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CN" dirty="0" smtClean="0">
                <a:latin typeface="微软雅黑" charset="0"/>
                <a:ea typeface="微软雅黑" charset="0"/>
              </a:rPr>
              <a:t>8.5 </a:t>
            </a:r>
            <a:r>
              <a:rPr lang="zh-CN" altLang="en-US" dirty="0" smtClean="0">
                <a:latin typeface="微软雅黑" charset="0"/>
                <a:ea typeface="微软雅黑" charset="0"/>
              </a:rPr>
              <a:t>字符串</a:t>
            </a:r>
            <a:r>
              <a:rPr lang="en-US" altLang="zh-CN" dirty="0" smtClean="0">
                <a:latin typeface="微软雅黑" charset="0"/>
                <a:ea typeface="微软雅黑" charset="0"/>
              </a:rPr>
              <a:t>(String)</a:t>
            </a:r>
            <a:endParaRPr lang="zh-CN" altLang="en-US" dirty="0" smtClean="0">
              <a:latin typeface="微软雅黑" charset="0"/>
              <a:ea typeface="微软雅黑" charset="0"/>
            </a:endParaRPr>
          </a:p>
        </p:txBody>
      </p:sp>
      <p:sp>
        <p:nvSpPr>
          <p:cNvPr id="30723" name="Rectangle 3"/>
          <p:cNvSpPr>
            <a:spLocks noGrp="1" noChangeArrowheads="1"/>
          </p:cNvSpPr>
          <p:nvPr>
            <p:ph idx="1"/>
          </p:nvPr>
        </p:nvSpPr>
        <p:spPr/>
        <p:txBody>
          <a:bodyPr/>
          <a:lstStyle/>
          <a:p>
            <a:pPr eaLnBrk="1" hangingPunct="1">
              <a:lnSpc>
                <a:spcPts val="3000"/>
              </a:lnSpc>
            </a:pPr>
            <a:r>
              <a:rPr lang="zh-CN" altLang="en-GB" sz="2600" dirty="0" smtClean="0">
                <a:latin typeface="微软雅黑" charset="0"/>
                <a:ea typeface="微软雅黑" charset="0"/>
              </a:rPr>
              <a:t>字符串的定义</a:t>
            </a:r>
          </a:p>
          <a:p>
            <a:pPr eaLnBrk="1" hangingPunct="1">
              <a:lnSpc>
                <a:spcPts val="3000"/>
              </a:lnSpc>
              <a:buFont typeface="Wingdings" pitchFamily="2" charset="2"/>
              <a:buNone/>
            </a:pPr>
            <a:r>
              <a:rPr lang="en-GB" altLang="zh-CN" sz="2400" b="0" dirty="0" smtClean="0">
                <a:latin typeface="微软雅黑" charset="0"/>
                <a:ea typeface="微软雅黑" charset="0"/>
              </a:rPr>
              <a:t>	</a:t>
            </a:r>
            <a:r>
              <a:rPr lang="en-GB" altLang="zh-CN" sz="2000" b="0" dirty="0" smtClean="0">
                <a:latin typeface="微软雅黑" charset="0"/>
                <a:ea typeface="微软雅黑" charset="0"/>
              </a:rPr>
              <a:t>string</a:t>
            </a:r>
            <a:r>
              <a:rPr lang="zh-CN" altLang="en-GB" sz="2000" b="0" dirty="0" smtClean="0">
                <a:latin typeface="微软雅黑" charset="0"/>
                <a:ea typeface="微软雅黑" charset="0"/>
              </a:rPr>
              <a:t>是一系列字符。在 </a:t>
            </a:r>
            <a:r>
              <a:rPr lang="en-GB" altLang="zh-CN" sz="2000" b="0" dirty="0" smtClean="0">
                <a:latin typeface="微软雅黑" charset="0"/>
                <a:ea typeface="微软雅黑" charset="0"/>
              </a:rPr>
              <a:t>PHP </a:t>
            </a:r>
            <a:r>
              <a:rPr lang="zh-CN" altLang="en-GB" sz="2000" b="0" dirty="0" smtClean="0">
                <a:latin typeface="微软雅黑" charset="0"/>
                <a:ea typeface="微软雅黑" charset="0"/>
              </a:rPr>
              <a:t>中，字符和字节一样，也就是说，一共有 </a:t>
            </a:r>
            <a:r>
              <a:rPr lang="en-GB" altLang="zh-CN" sz="2000" b="0" dirty="0" smtClean="0">
                <a:latin typeface="微软雅黑" charset="0"/>
                <a:ea typeface="微软雅黑" charset="0"/>
              </a:rPr>
              <a:t>256 </a:t>
            </a:r>
            <a:r>
              <a:rPr lang="zh-CN" altLang="en-GB" sz="2000" b="0" dirty="0" smtClean="0">
                <a:latin typeface="微软雅黑" charset="0"/>
                <a:ea typeface="微软雅黑" charset="0"/>
              </a:rPr>
              <a:t>种不同字符的可能性。这也暗示 </a:t>
            </a:r>
            <a:r>
              <a:rPr lang="en-GB" altLang="zh-CN" sz="2000" b="0" dirty="0" smtClean="0">
                <a:latin typeface="微软雅黑" charset="0"/>
                <a:ea typeface="微软雅黑" charset="0"/>
              </a:rPr>
              <a:t>PHP </a:t>
            </a:r>
            <a:r>
              <a:rPr lang="zh-CN" altLang="en-GB" sz="2000" b="0" dirty="0" smtClean="0">
                <a:latin typeface="微软雅黑" charset="0"/>
                <a:ea typeface="微软雅黑" charset="0"/>
              </a:rPr>
              <a:t>对 </a:t>
            </a:r>
            <a:r>
              <a:rPr lang="en-GB" altLang="zh-CN" sz="2000" b="0" dirty="0" smtClean="0">
                <a:latin typeface="微软雅黑" charset="0"/>
                <a:ea typeface="微软雅黑" charset="0"/>
              </a:rPr>
              <a:t>Unicode </a:t>
            </a:r>
            <a:r>
              <a:rPr lang="zh-CN" altLang="en-GB" sz="2000" b="0" dirty="0" smtClean="0">
                <a:latin typeface="微软雅黑" charset="0"/>
                <a:ea typeface="微软雅黑" charset="0"/>
              </a:rPr>
              <a:t>没有本地支持。</a:t>
            </a:r>
          </a:p>
          <a:p>
            <a:pPr eaLnBrk="1" hangingPunct="1">
              <a:lnSpc>
                <a:spcPts val="3000"/>
              </a:lnSpc>
              <a:buFont typeface="Wingdings" pitchFamily="2" charset="2"/>
              <a:buNone/>
            </a:pPr>
            <a:r>
              <a:rPr lang="zh-CN" altLang="en-GB" sz="2000" b="0" dirty="0" smtClean="0">
                <a:latin typeface="微软雅黑" charset="0"/>
                <a:ea typeface="微软雅黑" charset="0"/>
              </a:rPr>
              <a:t>	</a:t>
            </a:r>
            <a:r>
              <a:rPr lang="zh-CN" altLang="en-GB" sz="2000" b="0" dirty="0" smtClean="0">
                <a:solidFill>
                  <a:srgbClr val="FF6600"/>
                </a:solidFill>
                <a:latin typeface="微软雅黑" charset="0"/>
                <a:ea typeface="微软雅黑" charset="0"/>
              </a:rPr>
              <a:t>注</a:t>
            </a:r>
            <a:r>
              <a:rPr lang="en-GB" altLang="zh-CN" sz="2000" b="0" dirty="0" smtClean="0">
                <a:solidFill>
                  <a:srgbClr val="FF6600"/>
                </a:solidFill>
                <a:latin typeface="微软雅黑" charset="0"/>
                <a:ea typeface="微软雅黑" charset="0"/>
              </a:rPr>
              <a:t>:</a:t>
            </a:r>
            <a:r>
              <a:rPr lang="en-GB" altLang="zh-CN" sz="2000" b="0" dirty="0" smtClean="0">
                <a:latin typeface="微软雅黑" charset="0"/>
                <a:ea typeface="微软雅黑" charset="0"/>
              </a:rPr>
              <a:t> </a:t>
            </a:r>
            <a:r>
              <a:rPr lang="zh-CN" altLang="en-GB" sz="2000" b="0" dirty="0" smtClean="0">
                <a:latin typeface="微软雅黑" charset="0"/>
                <a:ea typeface="微软雅黑" charset="0"/>
              </a:rPr>
              <a:t>一个字符串变得非常巨大也没有问题，</a:t>
            </a:r>
            <a:r>
              <a:rPr lang="en-GB" altLang="zh-CN" sz="2000" b="0" dirty="0" smtClean="0">
                <a:latin typeface="微软雅黑" charset="0"/>
                <a:ea typeface="微软雅黑" charset="0"/>
              </a:rPr>
              <a:t>PHP </a:t>
            </a:r>
            <a:r>
              <a:rPr lang="zh-CN" altLang="en-GB" sz="2000" b="0" dirty="0" smtClean="0">
                <a:latin typeface="微软雅黑" charset="0"/>
                <a:ea typeface="微软雅黑" charset="0"/>
              </a:rPr>
              <a:t>没有给字符串的大小强加实现范围，所以完全没有理由担心长字符串。</a:t>
            </a:r>
          </a:p>
          <a:p>
            <a:pPr eaLnBrk="1" hangingPunct="1">
              <a:lnSpc>
                <a:spcPts val="3000"/>
              </a:lnSpc>
            </a:pPr>
            <a:r>
              <a:rPr lang="zh-CN" altLang="en-GB" sz="2600" dirty="0" smtClean="0">
                <a:latin typeface="微软雅黑" charset="0"/>
                <a:ea typeface="微软雅黑" charset="0"/>
              </a:rPr>
              <a:t>语法</a:t>
            </a:r>
            <a:r>
              <a:rPr lang="en-GB" altLang="zh-CN" sz="2600" dirty="0" smtClean="0">
                <a:latin typeface="微软雅黑" charset="0"/>
                <a:ea typeface="微软雅黑" charset="0"/>
              </a:rPr>
              <a:t>:</a:t>
            </a:r>
          </a:p>
          <a:p>
            <a:pPr lvl="1" eaLnBrk="1" hangingPunct="1">
              <a:lnSpc>
                <a:spcPts val="3000"/>
              </a:lnSpc>
            </a:pPr>
            <a:r>
              <a:rPr lang="zh-CN" altLang="en-GB" sz="2000" dirty="0" smtClean="0">
                <a:latin typeface="微软雅黑" charset="0"/>
                <a:ea typeface="微软雅黑" charset="0"/>
              </a:rPr>
              <a:t>字符串可以用三种字面上的方法定义：</a:t>
            </a:r>
          </a:p>
          <a:p>
            <a:pPr lvl="2" eaLnBrk="1" hangingPunct="1">
              <a:lnSpc>
                <a:spcPts val="3000"/>
              </a:lnSpc>
            </a:pPr>
            <a:r>
              <a:rPr kumimoji="0" lang="zh-CN" altLang="en-GB" sz="2000" b="1" dirty="0" smtClean="0">
                <a:solidFill>
                  <a:srgbClr val="3333FF"/>
                </a:solidFill>
                <a:latin typeface="微软雅黑" charset="0"/>
                <a:ea typeface="微软雅黑" charset="0"/>
              </a:rPr>
              <a:t>单引号</a:t>
            </a:r>
            <a:r>
              <a:rPr kumimoji="0" lang="zh-CN" altLang="en-US" sz="2000" b="1" i="1" dirty="0" smtClean="0">
                <a:latin typeface="微软雅黑" charset="0"/>
                <a:ea typeface="微软雅黑" charset="0"/>
              </a:rPr>
              <a:t> </a:t>
            </a:r>
            <a:r>
              <a:rPr kumimoji="0" lang="en-US" altLang="zh-CN" sz="2000" b="1" i="1" dirty="0" smtClean="0">
                <a:solidFill>
                  <a:srgbClr val="0070C0"/>
                </a:solidFill>
                <a:latin typeface="微软雅黑" charset="0"/>
                <a:ea typeface="微软雅黑" charset="0"/>
              </a:rPr>
              <a:t>''</a:t>
            </a:r>
            <a:r>
              <a:rPr kumimoji="0" lang="en-US" altLang="zh-CN" sz="2000" dirty="0" smtClean="0">
                <a:solidFill>
                  <a:srgbClr val="0070C0"/>
                </a:solidFill>
                <a:latin typeface="微软雅黑" charset="0"/>
                <a:ea typeface="微软雅黑" charset="0"/>
              </a:rPr>
              <a:t> </a:t>
            </a:r>
            <a:endParaRPr kumimoji="0" lang="en-GB" altLang="zh-CN" sz="2000" b="1" dirty="0" smtClean="0">
              <a:solidFill>
                <a:srgbClr val="0070C0"/>
              </a:solidFill>
              <a:latin typeface="微软雅黑" charset="0"/>
              <a:ea typeface="微软雅黑" charset="0"/>
            </a:endParaRPr>
          </a:p>
          <a:p>
            <a:pPr lvl="2" eaLnBrk="1" hangingPunct="1">
              <a:lnSpc>
                <a:spcPts val="3000"/>
              </a:lnSpc>
            </a:pPr>
            <a:r>
              <a:rPr kumimoji="0" lang="zh-CN" altLang="en-GB" sz="2000" b="1" dirty="0" smtClean="0">
                <a:solidFill>
                  <a:srgbClr val="3333FF"/>
                </a:solidFill>
                <a:latin typeface="微软雅黑" charset="0"/>
                <a:ea typeface="微软雅黑" charset="0"/>
              </a:rPr>
              <a:t>双引号 </a:t>
            </a:r>
            <a:r>
              <a:rPr kumimoji="0" lang="en-US" altLang="zh-CN" sz="2000" b="1" dirty="0" smtClean="0">
                <a:solidFill>
                  <a:srgbClr val="3333FF"/>
                </a:solidFill>
                <a:latin typeface="微软雅黑" charset="0"/>
                <a:ea typeface="微软雅黑" charset="0"/>
              </a:rPr>
              <a:t>" " </a:t>
            </a:r>
            <a:endParaRPr kumimoji="0" lang="zh-CN" altLang="en-GB" sz="2000" b="1" dirty="0" smtClean="0">
              <a:solidFill>
                <a:srgbClr val="3333FF"/>
              </a:solidFill>
              <a:latin typeface="微软雅黑" charset="0"/>
              <a:ea typeface="微软雅黑" charset="0"/>
            </a:endParaRPr>
          </a:p>
          <a:p>
            <a:pPr lvl="2" eaLnBrk="1" hangingPunct="1">
              <a:lnSpc>
                <a:spcPts val="3000"/>
              </a:lnSpc>
            </a:pPr>
            <a:r>
              <a:rPr kumimoji="0" lang="zh-CN" altLang="en-GB" sz="2000" b="1" dirty="0" smtClean="0">
                <a:solidFill>
                  <a:srgbClr val="3333FF"/>
                </a:solidFill>
                <a:latin typeface="微软雅黑" charset="0"/>
                <a:ea typeface="微软雅黑" charset="0"/>
              </a:rPr>
              <a:t>定界符 </a:t>
            </a:r>
            <a:r>
              <a:rPr kumimoji="0" lang="en-GB" altLang="zh-CN" sz="2000" b="1" dirty="0" smtClean="0">
                <a:solidFill>
                  <a:srgbClr val="3333FF"/>
                </a:solidFill>
                <a:latin typeface="微软雅黑" charset="0"/>
                <a:ea typeface="微软雅黑" charset="0"/>
              </a:rPr>
              <a:t>&lt;&lt;&lt;</a:t>
            </a:r>
            <a:endParaRPr kumimoji="0" lang="zh-CN" altLang="en-US" sz="2000" b="1" dirty="0" smtClean="0">
              <a:solidFill>
                <a:srgbClr val="3333FF"/>
              </a:solidFill>
              <a:latin typeface="微软雅黑" charset="0"/>
              <a:ea typeface="微软雅黑"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071670" y="142535"/>
            <a:ext cx="6500858" cy="571480"/>
          </a:xfrm>
        </p:spPr>
        <p:txBody>
          <a:bodyPr/>
          <a:lstStyle/>
          <a:p>
            <a:r>
              <a:rPr lang="zh-CN" altLang="en-US" dirty="0"/>
              <a:t>课前复习</a:t>
            </a:r>
          </a:p>
        </p:txBody>
      </p:sp>
      <p:sp>
        <p:nvSpPr>
          <p:cNvPr id="5" name="内容占位符 2"/>
          <p:cNvSpPr txBox="1"/>
          <p:nvPr/>
        </p:nvSpPr>
        <p:spPr bwMode="auto">
          <a:xfrm>
            <a:off x="771556" y="1214422"/>
            <a:ext cx="7300906" cy="4357718"/>
          </a:xfrm>
          <a:prstGeom prst="rect">
            <a:avLst/>
          </a:prstGeom>
          <a:noFill/>
          <a:ln w="9525">
            <a:noFill/>
            <a:miter lim="800000"/>
          </a:ln>
        </p:spPr>
        <p:txBody>
          <a:bodyPr vert="horz" wrap="square" lIns="91440" tIns="45720" rIns="91440" bIns="45720" numCol="1" anchor="t" anchorCtr="0" compatLnSpc="1"/>
          <a:lstStyle/>
          <a:p>
            <a:pPr>
              <a:lnSpc>
                <a:spcPct val="150000"/>
              </a:lnSpc>
              <a:buClr>
                <a:srgbClr val="FFC000"/>
              </a:buClr>
              <a:buSzPct val="90000"/>
              <a:buFont typeface="Wingdings" pitchFamily="2" charset="2"/>
              <a:buBlip>
                <a:blip r:embed="rId2"/>
              </a:buBlip>
            </a:pPr>
            <a:r>
              <a:rPr lang="zh-CN" altLang="en-US" sz="2400" dirty="0" smtClean="0">
                <a:latin typeface="微软雅黑" charset="0"/>
                <a:ea typeface="微软雅黑" charset="0"/>
              </a:rPr>
              <a:t>  大概有哪几种常见的</a:t>
            </a:r>
            <a:r>
              <a:rPr lang="en-US" altLang="zh-CN" sz="2400" dirty="0" smtClean="0">
                <a:latin typeface="微软雅黑" charset="0"/>
                <a:ea typeface="微软雅黑" charset="0"/>
              </a:rPr>
              <a:t>PHP</a:t>
            </a:r>
            <a:r>
              <a:rPr lang="zh-CN" altLang="en-US" sz="2400" dirty="0" smtClean="0">
                <a:latin typeface="微软雅黑" charset="0"/>
                <a:ea typeface="微软雅黑" charset="0"/>
              </a:rPr>
              <a:t>环境安装方式？</a:t>
            </a:r>
            <a:endParaRPr lang="en-US" altLang="zh-CN" sz="2400" dirty="0" smtClean="0">
              <a:latin typeface="微软雅黑" charset="0"/>
              <a:ea typeface="微软雅黑" charset="0"/>
            </a:endParaRPr>
          </a:p>
          <a:p>
            <a:pPr>
              <a:lnSpc>
                <a:spcPct val="150000"/>
              </a:lnSpc>
              <a:buClr>
                <a:srgbClr val="FFC000"/>
              </a:buClr>
              <a:buSzPct val="90000"/>
              <a:buFont typeface="Wingdings" pitchFamily="2" charset="2"/>
              <a:buBlip>
                <a:blip r:embed="rId2"/>
              </a:buBlip>
            </a:pPr>
            <a:endParaRPr lang="en-US" altLang="zh-CN" sz="2400" dirty="0" smtClean="0">
              <a:latin typeface="微软雅黑" charset="0"/>
              <a:ea typeface="微软雅黑" charset="0"/>
            </a:endParaRPr>
          </a:p>
          <a:p>
            <a:pPr>
              <a:lnSpc>
                <a:spcPct val="150000"/>
              </a:lnSpc>
              <a:buClr>
                <a:srgbClr val="FFC000"/>
              </a:buClr>
              <a:buSzPct val="90000"/>
              <a:buFont typeface="Wingdings" pitchFamily="2" charset="2"/>
              <a:buBlip>
                <a:blip r:embed="rId2"/>
              </a:buBlip>
            </a:pPr>
            <a:r>
              <a:rPr lang="zh-CN" altLang="en-US" sz="2400" dirty="0" smtClean="0">
                <a:latin typeface="微软雅黑" charset="0"/>
                <a:ea typeface="微软雅黑" charset="0"/>
              </a:rPr>
              <a:t>  如何测试你的</a:t>
            </a:r>
            <a:r>
              <a:rPr lang="en-US" altLang="zh-CN" sz="2400" dirty="0" smtClean="0">
                <a:latin typeface="微软雅黑" charset="0"/>
                <a:ea typeface="微软雅黑" charset="0"/>
              </a:rPr>
              <a:t>PHP</a:t>
            </a:r>
            <a:r>
              <a:rPr lang="zh-CN" altLang="en-US" sz="2400" dirty="0" smtClean="0">
                <a:latin typeface="微软雅黑" charset="0"/>
                <a:ea typeface="微软雅黑" charset="0"/>
              </a:rPr>
              <a:t>开发环境？</a:t>
            </a:r>
            <a:endParaRPr lang="en-US" altLang="zh-CN" sz="2400" dirty="0" smtClean="0">
              <a:latin typeface="微软雅黑" charset="0"/>
              <a:ea typeface="微软雅黑"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idx="1"/>
          </p:nvPr>
        </p:nvSpPr>
        <p:spPr/>
        <p:txBody>
          <a:bodyPr/>
          <a:lstStyle/>
          <a:p>
            <a:pPr>
              <a:lnSpc>
                <a:spcPct val="120000"/>
              </a:lnSpc>
            </a:pPr>
            <a:r>
              <a:rPr lang="zh-CN" altLang="en-US" sz="2000" b="0" dirty="0" smtClean="0">
                <a:solidFill>
                  <a:srgbClr val="3333FF"/>
                </a:solidFill>
                <a:latin typeface="微软雅黑" charset="0"/>
                <a:ea typeface="微软雅黑" charset="0"/>
              </a:rPr>
              <a:t>单引号</a:t>
            </a:r>
            <a:r>
              <a:rPr lang="en-US" altLang="zh-CN" sz="2000" b="0" dirty="0" smtClean="0">
                <a:solidFill>
                  <a:srgbClr val="3333FF"/>
                </a:solidFill>
                <a:latin typeface="微软雅黑" charset="0"/>
                <a:ea typeface="微软雅黑" charset="0"/>
              </a:rPr>
              <a:t>:</a:t>
            </a:r>
            <a:r>
              <a:rPr lang="zh-CN" altLang="en-US" sz="2000" b="0" dirty="0" smtClean="0">
                <a:latin typeface="微软雅黑" charset="0"/>
                <a:ea typeface="微软雅黑" charset="0"/>
              </a:rPr>
              <a:t>指定一个简单字符串的最简单的方法是用单引号（字符 </a:t>
            </a:r>
            <a:r>
              <a:rPr lang="en-US" altLang="zh-CN" sz="2000" b="0" i="1" dirty="0" smtClean="0">
                <a:latin typeface="微软雅黑" charset="0"/>
                <a:ea typeface="微软雅黑" charset="0"/>
              </a:rPr>
              <a:t>'</a:t>
            </a:r>
            <a:r>
              <a:rPr lang="zh-CN" altLang="en-US" sz="2000" b="0" dirty="0" smtClean="0">
                <a:latin typeface="微软雅黑" charset="0"/>
                <a:ea typeface="微软雅黑" charset="0"/>
              </a:rPr>
              <a:t>）括起来。 </a:t>
            </a:r>
          </a:p>
          <a:p>
            <a:pPr>
              <a:lnSpc>
                <a:spcPct val="120000"/>
              </a:lnSpc>
            </a:pPr>
            <a:r>
              <a:rPr lang="zh-CN" altLang="en-US" sz="2000" b="0" dirty="0" smtClean="0">
                <a:latin typeface="微软雅黑" charset="0"/>
                <a:ea typeface="微软雅黑" charset="0"/>
              </a:rPr>
              <a:t>要表示一个单引号，需要用反斜线（</a:t>
            </a:r>
            <a:r>
              <a:rPr lang="en-US" altLang="zh-CN" sz="2000" b="0" i="1" dirty="0" smtClean="0">
                <a:latin typeface="微软雅黑" charset="0"/>
                <a:ea typeface="微软雅黑" charset="0"/>
              </a:rPr>
              <a:t>\</a:t>
            </a:r>
            <a:r>
              <a:rPr lang="zh-CN" altLang="en-US" sz="2000" b="0" dirty="0" smtClean="0">
                <a:latin typeface="微软雅黑" charset="0"/>
                <a:ea typeface="微软雅黑" charset="0"/>
              </a:rPr>
              <a:t>）转义，和很多其它语言一样。如果在单引号之前或字符串结尾需要出现一个反斜线，需要用两个反斜线表示。注意如果试图转义任何其它字符，反斜线本身也会被显示出来！所以通常不需要转义反斜线本身。</a:t>
            </a:r>
          </a:p>
          <a:p>
            <a:pPr>
              <a:lnSpc>
                <a:spcPct val="120000"/>
              </a:lnSpc>
            </a:pPr>
            <a:r>
              <a:rPr lang="zh-CN" altLang="en-US" sz="2400" b="0" dirty="0" smtClean="0">
                <a:solidFill>
                  <a:srgbClr val="FF00FF"/>
                </a:solidFill>
                <a:latin typeface="宋体" charset="-122"/>
                <a:ea typeface="宋体" charset="-122"/>
              </a:rPr>
              <a:t>注</a:t>
            </a:r>
            <a:r>
              <a:rPr lang="en-US" altLang="zh-CN" sz="2400" b="0" dirty="0" smtClean="0">
                <a:solidFill>
                  <a:srgbClr val="FF00FF"/>
                </a:solidFill>
                <a:latin typeface="宋体" charset="-122"/>
                <a:ea typeface="宋体" charset="-122"/>
              </a:rPr>
              <a:t>:</a:t>
            </a:r>
            <a:r>
              <a:rPr lang="en-US" altLang="zh-CN" sz="2400" b="0" dirty="0" smtClean="0">
                <a:latin typeface="宋体" charset="-122"/>
                <a:ea typeface="宋体" charset="-122"/>
              </a:rPr>
              <a:t> </a:t>
            </a:r>
            <a:r>
              <a:rPr lang="zh-CN" altLang="en-US" sz="2400" b="0" dirty="0" smtClean="0">
                <a:solidFill>
                  <a:srgbClr val="FF00FF"/>
                </a:solidFill>
                <a:latin typeface="宋体" charset="-122"/>
                <a:ea typeface="宋体" charset="-122"/>
              </a:rPr>
              <a:t>单引号字符串中出现的变量</a:t>
            </a:r>
            <a:r>
              <a:rPr lang="zh-CN" altLang="en-US" sz="2400" b="0" i="1" dirty="0" smtClean="0">
                <a:solidFill>
                  <a:srgbClr val="FF00FF"/>
                </a:solidFill>
                <a:latin typeface="宋体" charset="-122"/>
                <a:ea typeface="宋体" charset="-122"/>
              </a:rPr>
              <a:t>不会</a:t>
            </a:r>
            <a:r>
              <a:rPr lang="zh-CN" altLang="en-US" sz="2400" b="0" dirty="0" smtClean="0">
                <a:solidFill>
                  <a:srgbClr val="FF00FF"/>
                </a:solidFill>
                <a:latin typeface="宋体" charset="-122"/>
                <a:ea typeface="宋体" charset="-122"/>
              </a:rPr>
              <a:t>被变量的值替代。</a:t>
            </a:r>
            <a:endParaRPr lang="zh-CN" altLang="en-US" b="0" dirty="0" smtClean="0">
              <a:solidFill>
                <a:srgbClr val="FF00FF"/>
              </a:solidFill>
              <a:latin typeface="宋体" charset="-122"/>
              <a:ea typeface="宋体" charset="-122"/>
            </a:endParaRPr>
          </a:p>
        </p:txBody>
      </p:sp>
      <p:sp>
        <p:nvSpPr>
          <p:cNvPr id="31747" name="AutoShape 4"/>
          <p:cNvSpPr>
            <a:spLocks noChangeArrowheads="1"/>
          </p:cNvSpPr>
          <p:nvPr/>
        </p:nvSpPr>
        <p:spPr bwMode="auto">
          <a:xfrm>
            <a:off x="285720" y="4143380"/>
            <a:ext cx="8247093" cy="2087562"/>
          </a:xfrm>
          <a:prstGeom prst="flowChartAlternateProcess">
            <a:avLst/>
          </a:prstGeom>
          <a:gradFill rotWithShape="1">
            <a:gsLst>
              <a:gs pos="0">
                <a:srgbClr val="CDE9EB"/>
              </a:gs>
              <a:gs pos="100000">
                <a:srgbClr val="FFFFFF"/>
              </a:gs>
            </a:gsLst>
            <a:lin ang="5400000" scaled="1"/>
          </a:gradFill>
          <a:ln w="9525">
            <a:solidFill>
              <a:schemeClr val="accent2"/>
            </a:solidFill>
            <a:miter lim="800000"/>
          </a:ln>
        </p:spPr>
        <p:txBody>
          <a:bodyPr wrap="none" anchor="ctr"/>
          <a:lstStyle/>
          <a:p>
            <a:pPr>
              <a:lnSpc>
                <a:spcPct val="120000"/>
              </a:lnSpc>
            </a:pPr>
            <a:r>
              <a:rPr lang="en-US" altLang="zh-CN" sz="1600" b="1" dirty="0">
                <a:solidFill>
                  <a:schemeClr val="accent2"/>
                </a:solidFill>
                <a:latin typeface="Arial Unicode MS" pitchFamily="34" charset="-122"/>
                <a:ea typeface="Arial Unicode MS" pitchFamily="34" charset="-122"/>
                <a:cs typeface="Arial Unicode MS" pitchFamily="34" charset="-122"/>
              </a:rPr>
              <a:t>&lt;?</a:t>
            </a:r>
            <a:r>
              <a:rPr lang="en-US" altLang="zh-CN" sz="1600" b="1" dirty="0" err="1">
                <a:solidFill>
                  <a:schemeClr val="accent2"/>
                </a:solidFill>
                <a:latin typeface="Arial Unicode MS" pitchFamily="34" charset="-122"/>
                <a:ea typeface="Arial Unicode MS" pitchFamily="34" charset="-122"/>
                <a:cs typeface="Arial Unicode MS" pitchFamily="34" charset="-122"/>
              </a:rPr>
              <a:t>php</a:t>
            </a:r>
            <a:endParaRPr lang="en-US" altLang="zh-CN" sz="1600" b="1" dirty="0">
              <a:solidFill>
                <a:schemeClr val="accent2"/>
              </a:solidFill>
              <a:latin typeface="Arial Unicode MS" pitchFamily="34" charset="-122"/>
              <a:ea typeface="Arial Unicode MS" pitchFamily="34" charset="-122"/>
              <a:cs typeface="Arial Unicode MS" pitchFamily="34" charset="-122"/>
            </a:endParaRPr>
          </a:p>
          <a:p>
            <a:r>
              <a:rPr lang="en-US" altLang="zh-CN" sz="1600" b="1" dirty="0">
                <a:solidFill>
                  <a:schemeClr val="accent2"/>
                </a:solidFill>
                <a:latin typeface="Arial Unicode MS" pitchFamily="34" charset="-122"/>
                <a:ea typeface="Arial Unicode MS" pitchFamily="34" charset="-122"/>
                <a:cs typeface="Arial Unicode MS" pitchFamily="34" charset="-122"/>
              </a:rPr>
              <a:t>   </a:t>
            </a:r>
            <a:r>
              <a:rPr lang="en-US" altLang="zh-CN" dirty="0" smtClean="0">
                <a:solidFill>
                  <a:srgbClr val="009900"/>
                </a:solidFill>
                <a:latin typeface="Arial Unicode MS" pitchFamily="34" charset="-122"/>
                <a:ea typeface="Arial Unicode MS" pitchFamily="34" charset="-122"/>
                <a:cs typeface="Arial Unicode MS" pitchFamily="34" charset="-122"/>
              </a:rPr>
              <a:t>echo </a:t>
            </a:r>
            <a:r>
              <a:rPr lang="en-US" altLang="zh-CN" dirty="0">
                <a:solidFill>
                  <a:srgbClr val="009900"/>
                </a:solidFill>
                <a:latin typeface="Arial Unicode MS" pitchFamily="34" charset="-122"/>
                <a:ea typeface="Arial Unicode MS" pitchFamily="34" charset="-122"/>
                <a:cs typeface="Arial Unicode MS" pitchFamily="34" charset="-122"/>
              </a:rPr>
              <a:t>‘</a:t>
            </a:r>
            <a:r>
              <a:rPr lang="en-US" altLang="zh-CN" dirty="0">
                <a:solidFill>
                  <a:srgbClr val="FF00FF"/>
                </a:solidFill>
                <a:latin typeface="Arial Unicode MS" pitchFamily="34" charset="-122"/>
                <a:ea typeface="Arial Unicode MS" pitchFamily="34" charset="-122"/>
                <a:cs typeface="Arial Unicode MS" pitchFamily="34" charset="-122"/>
              </a:rPr>
              <a:t>this is a simple string</a:t>
            </a:r>
            <a:r>
              <a:rPr lang="en-US" altLang="zh-CN" dirty="0">
                <a:solidFill>
                  <a:srgbClr val="009900"/>
                </a:solidFill>
                <a:latin typeface="Arial Unicode MS" pitchFamily="34" charset="-122"/>
                <a:ea typeface="Arial Unicode MS" pitchFamily="34" charset="-122"/>
                <a:cs typeface="Arial Unicode MS" pitchFamily="34" charset="-122"/>
              </a:rPr>
              <a:t>’;	     </a:t>
            </a:r>
            <a:r>
              <a:rPr lang="en-US" altLang="zh-CN" dirty="0">
                <a:solidFill>
                  <a:srgbClr val="0099CC"/>
                </a:solidFill>
                <a:latin typeface="Arial Unicode MS" pitchFamily="34" charset="-122"/>
                <a:ea typeface="Arial Unicode MS" pitchFamily="34" charset="-122"/>
                <a:cs typeface="Arial Unicode MS" pitchFamily="34" charset="-122"/>
              </a:rPr>
              <a:t>//</a:t>
            </a:r>
            <a:r>
              <a:rPr lang="zh-CN" altLang="en-US" dirty="0">
                <a:solidFill>
                  <a:srgbClr val="0099CC"/>
                </a:solidFill>
                <a:latin typeface="Arial Unicode MS" pitchFamily="34" charset="-122"/>
                <a:ea typeface="Arial Unicode MS" pitchFamily="34" charset="-122"/>
                <a:cs typeface="Arial Unicode MS" pitchFamily="34" charset="-122"/>
              </a:rPr>
              <a:t>输出：</a:t>
            </a:r>
            <a:r>
              <a:rPr lang="en-US" altLang="zh-CN" dirty="0">
                <a:solidFill>
                  <a:srgbClr val="0099CC"/>
                </a:solidFill>
                <a:latin typeface="Arial Unicode MS" pitchFamily="34" charset="-122"/>
                <a:ea typeface="Arial Unicode MS" pitchFamily="34" charset="-122"/>
                <a:cs typeface="Arial Unicode MS" pitchFamily="34" charset="-122"/>
              </a:rPr>
              <a:t>this is a simple string</a:t>
            </a:r>
            <a:endParaRPr lang="zh-CN" altLang="en-US" dirty="0">
              <a:solidFill>
                <a:srgbClr val="0099CC"/>
              </a:solidFill>
              <a:latin typeface="Arial Unicode MS" pitchFamily="34" charset="-122"/>
              <a:ea typeface="Arial Unicode MS" pitchFamily="34" charset="-122"/>
              <a:cs typeface="Arial Unicode MS" pitchFamily="34" charset="-122"/>
            </a:endParaRPr>
          </a:p>
          <a:p>
            <a:r>
              <a:rPr lang="en-US" altLang="zh-CN" dirty="0">
                <a:solidFill>
                  <a:srgbClr val="009900"/>
                </a:solidFill>
                <a:latin typeface="Arial Unicode MS" pitchFamily="34" charset="-122"/>
                <a:ea typeface="Arial Unicode MS" pitchFamily="34" charset="-122"/>
                <a:cs typeface="Arial Unicode MS" pitchFamily="34" charset="-122"/>
              </a:rPr>
              <a:t>   echo ‘</a:t>
            </a:r>
            <a:r>
              <a:rPr lang="en-US" altLang="zh-CN" dirty="0">
                <a:solidFill>
                  <a:srgbClr val="FF00FF"/>
                </a:solidFill>
                <a:latin typeface="Arial Unicode MS" pitchFamily="34" charset="-122"/>
                <a:ea typeface="Arial Unicode MS" pitchFamily="34" charset="-122"/>
                <a:cs typeface="Arial Unicode MS" pitchFamily="34" charset="-122"/>
              </a:rPr>
              <a:t>this is a \’simple\‘ string</a:t>
            </a:r>
            <a:r>
              <a:rPr lang="en-US" altLang="zh-CN" dirty="0">
                <a:solidFill>
                  <a:srgbClr val="009900"/>
                </a:solidFill>
                <a:latin typeface="Arial Unicode MS" pitchFamily="34" charset="-122"/>
                <a:ea typeface="Arial Unicode MS" pitchFamily="34" charset="-122"/>
                <a:cs typeface="Arial Unicode MS" pitchFamily="34" charset="-122"/>
              </a:rPr>
              <a:t>’;	     </a:t>
            </a:r>
            <a:r>
              <a:rPr lang="en-US" altLang="zh-CN" dirty="0">
                <a:solidFill>
                  <a:srgbClr val="0099CC"/>
                </a:solidFill>
                <a:latin typeface="Arial Unicode MS" pitchFamily="34" charset="-122"/>
                <a:ea typeface="Arial Unicode MS" pitchFamily="34" charset="-122"/>
                <a:cs typeface="Arial Unicode MS" pitchFamily="34" charset="-122"/>
              </a:rPr>
              <a:t>//</a:t>
            </a:r>
            <a:r>
              <a:rPr lang="zh-CN" altLang="en-US" dirty="0">
                <a:solidFill>
                  <a:srgbClr val="0099CC"/>
                </a:solidFill>
                <a:latin typeface="Arial Unicode MS" pitchFamily="34" charset="-122"/>
                <a:ea typeface="Arial Unicode MS" pitchFamily="34" charset="-122"/>
                <a:cs typeface="Arial Unicode MS" pitchFamily="34" charset="-122"/>
              </a:rPr>
              <a:t>输出：</a:t>
            </a:r>
            <a:r>
              <a:rPr lang="en-US" altLang="zh-CN" dirty="0">
                <a:solidFill>
                  <a:srgbClr val="0099CC"/>
                </a:solidFill>
                <a:latin typeface="Arial Unicode MS" pitchFamily="34" charset="-122"/>
                <a:ea typeface="Arial Unicode MS" pitchFamily="34" charset="-122"/>
                <a:cs typeface="Arial Unicode MS" pitchFamily="34" charset="-122"/>
              </a:rPr>
              <a:t>this is a 'simple' string</a:t>
            </a:r>
            <a:endParaRPr lang="zh-CN" altLang="en-US" dirty="0">
              <a:solidFill>
                <a:srgbClr val="0099CC"/>
              </a:solidFill>
              <a:latin typeface="Arial Unicode MS" pitchFamily="34" charset="-122"/>
              <a:ea typeface="Arial Unicode MS" pitchFamily="34" charset="-122"/>
              <a:cs typeface="Arial Unicode MS" pitchFamily="34" charset="-122"/>
            </a:endParaRPr>
          </a:p>
          <a:p>
            <a:r>
              <a:rPr lang="en-US" altLang="zh-CN" dirty="0">
                <a:solidFill>
                  <a:srgbClr val="009900"/>
                </a:solidFill>
                <a:latin typeface="Arial Unicode MS" pitchFamily="34" charset="-122"/>
                <a:ea typeface="Arial Unicode MS" pitchFamily="34" charset="-122"/>
                <a:cs typeface="Arial Unicode MS" pitchFamily="34" charset="-122"/>
              </a:rPr>
              <a:t>   echo ‘</a:t>
            </a:r>
            <a:r>
              <a:rPr lang="en-US" altLang="zh-CN" dirty="0">
                <a:solidFill>
                  <a:srgbClr val="FF00FF"/>
                </a:solidFill>
                <a:latin typeface="Arial Unicode MS" pitchFamily="34" charset="-122"/>
                <a:ea typeface="Arial Unicode MS" pitchFamily="34" charset="-122"/>
                <a:cs typeface="Arial Unicode MS" pitchFamily="34" charset="-122"/>
              </a:rPr>
              <a:t>this \n is \r a \t simple string\\</a:t>
            </a:r>
            <a:r>
              <a:rPr lang="en-US" altLang="zh-CN" dirty="0">
                <a:solidFill>
                  <a:srgbClr val="009900"/>
                </a:solidFill>
                <a:latin typeface="Arial Unicode MS" pitchFamily="34" charset="-122"/>
                <a:ea typeface="Arial Unicode MS" pitchFamily="34" charset="-122"/>
                <a:cs typeface="Arial Unicode MS" pitchFamily="34" charset="-122"/>
              </a:rPr>
              <a:t>’;   </a:t>
            </a:r>
            <a:r>
              <a:rPr lang="en-US" altLang="zh-CN" dirty="0">
                <a:solidFill>
                  <a:srgbClr val="0099CC"/>
                </a:solidFill>
                <a:latin typeface="Arial Unicode MS" pitchFamily="34" charset="-122"/>
                <a:ea typeface="Arial Unicode MS" pitchFamily="34" charset="-122"/>
                <a:cs typeface="Arial Unicode MS" pitchFamily="34" charset="-122"/>
              </a:rPr>
              <a:t>//</a:t>
            </a:r>
            <a:r>
              <a:rPr lang="zh-CN" altLang="en-US" dirty="0">
                <a:solidFill>
                  <a:srgbClr val="0099CC"/>
                </a:solidFill>
                <a:latin typeface="Arial Unicode MS" pitchFamily="34" charset="-122"/>
                <a:ea typeface="Arial Unicode MS" pitchFamily="34" charset="-122"/>
                <a:cs typeface="Arial Unicode MS" pitchFamily="34" charset="-122"/>
              </a:rPr>
              <a:t>输出：</a:t>
            </a:r>
            <a:r>
              <a:rPr lang="en-US" altLang="zh-CN" dirty="0">
                <a:solidFill>
                  <a:srgbClr val="0099CC"/>
                </a:solidFill>
                <a:latin typeface="Arial Unicode MS" pitchFamily="34" charset="-122"/>
                <a:ea typeface="Arial Unicode MS" pitchFamily="34" charset="-122"/>
                <a:cs typeface="Arial Unicode MS" pitchFamily="34" charset="-122"/>
              </a:rPr>
              <a:t>this \n is \r a \t simple string\</a:t>
            </a:r>
            <a:endParaRPr lang="zh-CN" altLang="en-US" dirty="0">
              <a:solidFill>
                <a:srgbClr val="0099CC"/>
              </a:solidFill>
              <a:latin typeface="Arial Unicode MS" pitchFamily="34" charset="-122"/>
              <a:ea typeface="Arial Unicode MS" pitchFamily="34" charset="-122"/>
              <a:cs typeface="Arial Unicode MS" pitchFamily="34" charset="-122"/>
            </a:endParaRPr>
          </a:p>
          <a:p>
            <a:r>
              <a:rPr lang="en-US" altLang="zh-CN" dirty="0">
                <a:solidFill>
                  <a:srgbClr val="009900"/>
                </a:solidFill>
                <a:latin typeface="Arial Unicode MS" pitchFamily="34" charset="-122"/>
                <a:ea typeface="Arial Unicode MS" pitchFamily="34" charset="-122"/>
                <a:cs typeface="Arial Unicode MS" pitchFamily="34" charset="-122"/>
              </a:rPr>
              <a:t>   $</a:t>
            </a:r>
            <a:r>
              <a:rPr lang="en-US" altLang="zh-CN" dirty="0" err="1">
                <a:solidFill>
                  <a:srgbClr val="009900"/>
                </a:solidFill>
                <a:latin typeface="Arial Unicode MS" pitchFamily="34" charset="-122"/>
                <a:ea typeface="Arial Unicode MS" pitchFamily="34" charset="-122"/>
                <a:cs typeface="Arial Unicode MS" pitchFamily="34" charset="-122"/>
              </a:rPr>
              <a:t>str</a:t>
            </a:r>
            <a:r>
              <a:rPr lang="en-US" altLang="zh-CN" dirty="0">
                <a:solidFill>
                  <a:srgbClr val="009900"/>
                </a:solidFill>
                <a:latin typeface="Arial Unicode MS" pitchFamily="34" charset="-122"/>
                <a:ea typeface="Arial Unicode MS" pitchFamily="34" charset="-122"/>
                <a:cs typeface="Arial Unicode MS" pitchFamily="34" charset="-122"/>
              </a:rPr>
              <a:t>=</a:t>
            </a:r>
            <a:r>
              <a:rPr lang="en-US" altLang="zh-CN" dirty="0">
                <a:solidFill>
                  <a:srgbClr val="FF00FF"/>
                </a:solidFill>
                <a:latin typeface="Arial Unicode MS" pitchFamily="34" charset="-122"/>
                <a:ea typeface="Arial Unicode MS" pitchFamily="34" charset="-122"/>
                <a:cs typeface="Arial Unicode MS" pitchFamily="34" charset="-122"/>
              </a:rPr>
              <a:t>100</a:t>
            </a:r>
            <a:r>
              <a:rPr lang="en-US" altLang="zh-CN" dirty="0">
                <a:solidFill>
                  <a:srgbClr val="009900"/>
                </a:solidFill>
                <a:latin typeface="Arial Unicode MS" pitchFamily="34" charset="-122"/>
                <a:ea typeface="Arial Unicode MS" pitchFamily="34" charset="-122"/>
                <a:cs typeface="Arial Unicode MS" pitchFamily="34" charset="-122"/>
              </a:rPr>
              <a:t>;</a:t>
            </a:r>
          </a:p>
          <a:p>
            <a:r>
              <a:rPr lang="en-US" altLang="zh-CN" dirty="0">
                <a:solidFill>
                  <a:srgbClr val="009900"/>
                </a:solidFill>
                <a:latin typeface="Arial Unicode MS" pitchFamily="34" charset="-122"/>
                <a:ea typeface="Arial Unicode MS" pitchFamily="34" charset="-122"/>
                <a:cs typeface="Arial Unicode MS" pitchFamily="34" charset="-122"/>
              </a:rPr>
              <a:t>   echo </a:t>
            </a:r>
            <a:r>
              <a:rPr lang="en-US" altLang="zh-CN" dirty="0">
                <a:solidFill>
                  <a:srgbClr val="FF00FF"/>
                </a:solidFill>
                <a:latin typeface="Arial Unicode MS" pitchFamily="34" charset="-122"/>
                <a:ea typeface="Arial Unicode MS" pitchFamily="34" charset="-122"/>
                <a:cs typeface="Arial Unicode MS" pitchFamily="34" charset="-122"/>
              </a:rPr>
              <a:t>‘this is a simple $</a:t>
            </a:r>
            <a:r>
              <a:rPr lang="en-US" altLang="zh-CN" dirty="0" err="1">
                <a:solidFill>
                  <a:srgbClr val="FF00FF"/>
                </a:solidFill>
                <a:latin typeface="Arial Unicode MS" pitchFamily="34" charset="-122"/>
                <a:ea typeface="Arial Unicode MS" pitchFamily="34" charset="-122"/>
                <a:cs typeface="Arial Unicode MS" pitchFamily="34" charset="-122"/>
              </a:rPr>
              <a:t>str</a:t>
            </a:r>
            <a:r>
              <a:rPr lang="en-US" altLang="zh-CN" dirty="0">
                <a:solidFill>
                  <a:srgbClr val="FF00FF"/>
                </a:solidFill>
                <a:latin typeface="Arial Unicode MS" pitchFamily="34" charset="-122"/>
                <a:ea typeface="Arial Unicode MS" pitchFamily="34" charset="-122"/>
                <a:cs typeface="Arial Unicode MS" pitchFamily="34" charset="-122"/>
              </a:rPr>
              <a:t> string</a:t>
            </a:r>
            <a:r>
              <a:rPr lang="en-US" altLang="zh-CN" dirty="0">
                <a:solidFill>
                  <a:srgbClr val="009900"/>
                </a:solidFill>
                <a:latin typeface="Arial Unicode MS" pitchFamily="34" charset="-122"/>
                <a:ea typeface="Arial Unicode MS" pitchFamily="34" charset="-122"/>
                <a:cs typeface="Arial Unicode MS" pitchFamily="34" charset="-122"/>
              </a:rPr>
              <a:t>’;	     </a:t>
            </a:r>
            <a:r>
              <a:rPr lang="en-US" altLang="zh-CN" dirty="0">
                <a:solidFill>
                  <a:srgbClr val="0099CC"/>
                </a:solidFill>
                <a:latin typeface="Arial Unicode MS" pitchFamily="34" charset="-122"/>
                <a:ea typeface="Arial Unicode MS" pitchFamily="34" charset="-122"/>
                <a:cs typeface="Arial Unicode MS" pitchFamily="34" charset="-122"/>
              </a:rPr>
              <a:t>//</a:t>
            </a:r>
            <a:r>
              <a:rPr lang="zh-CN" altLang="en-US" dirty="0">
                <a:solidFill>
                  <a:srgbClr val="0099CC"/>
                </a:solidFill>
                <a:latin typeface="Arial Unicode MS" pitchFamily="34" charset="-122"/>
                <a:ea typeface="Arial Unicode MS" pitchFamily="34" charset="-122"/>
                <a:cs typeface="Arial Unicode MS" pitchFamily="34" charset="-122"/>
              </a:rPr>
              <a:t>输出：</a:t>
            </a:r>
            <a:r>
              <a:rPr lang="en-US" altLang="zh-CN" dirty="0">
                <a:solidFill>
                  <a:srgbClr val="0099CC"/>
                </a:solidFill>
                <a:latin typeface="Arial Unicode MS" pitchFamily="34" charset="-122"/>
                <a:ea typeface="Arial Unicode MS" pitchFamily="34" charset="-122"/>
                <a:cs typeface="Arial Unicode MS" pitchFamily="34" charset="-122"/>
              </a:rPr>
              <a:t>this is a simple $</a:t>
            </a:r>
            <a:r>
              <a:rPr lang="en-US" altLang="zh-CN" dirty="0" err="1">
                <a:solidFill>
                  <a:srgbClr val="0099CC"/>
                </a:solidFill>
                <a:latin typeface="Arial Unicode MS" pitchFamily="34" charset="-122"/>
                <a:ea typeface="Arial Unicode MS" pitchFamily="34" charset="-122"/>
                <a:cs typeface="Arial Unicode MS" pitchFamily="34" charset="-122"/>
              </a:rPr>
              <a:t>str</a:t>
            </a:r>
            <a:r>
              <a:rPr lang="en-US" altLang="zh-CN" dirty="0">
                <a:solidFill>
                  <a:srgbClr val="0099CC"/>
                </a:solidFill>
                <a:latin typeface="Arial Unicode MS" pitchFamily="34" charset="-122"/>
                <a:ea typeface="Arial Unicode MS" pitchFamily="34" charset="-122"/>
                <a:cs typeface="Arial Unicode MS" pitchFamily="34" charset="-122"/>
              </a:rPr>
              <a:t> string</a:t>
            </a:r>
            <a:endParaRPr lang="zh-CN" altLang="en-US" dirty="0">
              <a:solidFill>
                <a:srgbClr val="0099CC"/>
              </a:solidFill>
              <a:latin typeface="Arial Unicode MS" pitchFamily="34" charset="-122"/>
              <a:ea typeface="Arial Unicode MS" pitchFamily="34" charset="-122"/>
              <a:cs typeface="Arial Unicode MS" pitchFamily="34" charset="-122"/>
            </a:endParaRPr>
          </a:p>
          <a:p>
            <a:r>
              <a:rPr lang="en-US" altLang="zh-CN" sz="1600" b="1" dirty="0">
                <a:solidFill>
                  <a:schemeClr val="accent2"/>
                </a:solidFill>
                <a:latin typeface="Arial Unicode MS" pitchFamily="34" charset="-122"/>
                <a:ea typeface="Arial Unicode MS" pitchFamily="34" charset="-122"/>
                <a:cs typeface="Arial Unicode MS" pitchFamily="34" charset="-122"/>
              </a:rPr>
              <a:t>?&gt;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1357" name="Group 61"/>
          <p:cNvGraphicFramePr>
            <a:graphicFrameLocks noGrp="1"/>
          </p:cNvGraphicFramePr>
          <p:nvPr>
            <p:ph idx="1"/>
          </p:nvPr>
        </p:nvGraphicFramePr>
        <p:xfrm>
          <a:off x="395536" y="2851671"/>
          <a:ext cx="8505825" cy="3333489"/>
        </p:xfrm>
        <a:graphic>
          <a:graphicData uri="http://schemas.openxmlformats.org/drawingml/2006/table">
            <a:tbl>
              <a:tblPr/>
              <a:tblGrid>
                <a:gridCol w="2384552"/>
                <a:gridCol w="6121273"/>
              </a:tblGrid>
              <a:tr h="387350">
                <a:tc>
                  <a:txBody>
                    <a:bodyPr/>
                    <a:lstStyle/>
                    <a:p>
                      <a:pPr marL="0" marR="0" lvl="0" indent="0" algn="ctr" defTabSz="914400" rtl="0" eaLnBrk="1" fontAlgn="base" latinLnBrk="0" hangingPunct="1">
                        <a:spcBef>
                          <a:spcPct val="20000"/>
                        </a:spcBef>
                        <a:spcAft>
                          <a:spcPct val="0"/>
                        </a:spcAft>
                        <a:buClr>
                          <a:schemeClr val="accent2"/>
                        </a:buClr>
                        <a:buSzPct val="75000"/>
                        <a:buFont typeface="Wingdings" pitchFamily="2" charset="2"/>
                        <a:buNone/>
                      </a:pPr>
                      <a:r>
                        <a:rPr kumimoji="0" lang="zh-CN" altLang="en-US" sz="1800" b="1" i="0" u="none" strike="noStrike" cap="none" normalizeH="0" baseline="0" dirty="0" smtClean="0">
                          <a:ln>
                            <a:noFill/>
                          </a:ln>
                          <a:solidFill>
                            <a:srgbClr val="292929"/>
                          </a:solidFill>
                          <a:effectLst/>
                          <a:latin typeface="楷体_GB2312" pitchFamily="49" charset="-122"/>
                          <a:ea typeface="楷体_GB2312" pitchFamily="49" charset="-122"/>
                        </a:rPr>
                        <a:t>序列</a:t>
                      </a:r>
                    </a:p>
                  </a:txBody>
                  <a:tcPr marL="93499" marR="93499"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ctr" defTabSz="914400" rtl="0" eaLnBrk="1" fontAlgn="base" latinLnBrk="0" hangingPunct="1">
                        <a:spcBef>
                          <a:spcPct val="20000"/>
                        </a:spcBef>
                        <a:spcAft>
                          <a:spcPct val="0"/>
                        </a:spcAft>
                        <a:buClr>
                          <a:schemeClr val="accent2"/>
                        </a:buClr>
                        <a:buSzPct val="75000"/>
                        <a:buFont typeface="Wingdings" pitchFamily="2" charset="2"/>
                        <a:buNone/>
                      </a:pPr>
                      <a:r>
                        <a:rPr kumimoji="0" lang="zh-CN" altLang="en-US" sz="1800" b="1" i="0" u="none" strike="noStrike" cap="none" normalizeH="0" baseline="0" dirty="0" smtClean="0">
                          <a:ln>
                            <a:noFill/>
                          </a:ln>
                          <a:solidFill>
                            <a:srgbClr val="292929"/>
                          </a:solidFill>
                          <a:effectLst/>
                          <a:latin typeface="楷体_GB2312" pitchFamily="49" charset="-122"/>
                          <a:ea typeface="楷体_GB2312" pitchFamily="49" charset="-122"/>
                        </a:rPr>
                        <a:t>含义</a:t>
                      </a:r>
                    </a:p>
                  </a:txBody>
                  <a:tcPr marL="93499" marR="93499"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r>
              <a:tr h="385763">
                <a:tc>
                  <a:txBody>
                    <a:bodyPr/>
                    <a:lstStyle/>
                    <a:p>
                      <a:pPr marL="0" marR="0" lvl="0" indent="0" algn="ctr" defTabSz="914400" rtl="0" eaLnBrk="1" fontAlgn="base" latinLnBrk="0" hangingPunct="1">
                        <a:spcBef>
                          <a:spcPct val="20000"/>
                        </a:spcBef>
                        <a:spcAft>
                          <a:spcPct val="0"/>
                        </a:spcAft>
                        <a:buClr>
                          <a:schemeClr val="accent2"/>
                        </a:buClr>
                        <a:buSzPct val="75000"/>
                        <a:buFont typeface="Wingdings" pitchFamily="2" charset="2"/>
                        <a:buNone/>
                      </a:pPr>
                      <a:r>
                        <a:rPr kumimoji="0" lang="zh-CN" altLang="en-US" sz="1800" b="1" i="0" u="none" strike="noStrike" cap="none" normalizeH="0" baseline="0" smtClean="0">
                          <a:ln>
                            <a:noFill/>
                          </a:ln>
                          <a:solidFill>
                            <a:srgbClr val="C00000"/>
                          </a:solidFill>
                          <a:effectLst/>
                          <a:latin typeface="楷体_GB2312" pitchFamily="49" charset="-122"/>
                          <a:ea typeface="楷体_GB2312" pitchFamily="49" charset="-122"/>
                        </a:rPr>
                        <a:t> </a:t>
                      </a:r>
                      <a:r>
                        <a:rPr kumimoji="0" lang="en-US" altLang="zh-CN" sz="1800" b="1" i="0" u="none" strike="noStrike" cap="none" normalizeH="0" baseline="0" smtClean="0">
                          <a:ln>
                            <a:noFill/>
                          </a:ln>
                          <a:solidFill>
                            <a:srgbClr val="C00000"/>
                          </a:solidFill>
                          <a:effectLst/>
                          <a:latin typeface="楷体_GB2312" pitchFamily="49" charset="-122"/>
                          <a:ea typeface="楷体_GB2312" pitchFamily="49" charset="-122"/>
                        </a:rPr>
                        <a:t>\n</a:t>
                      </a:r>
                    </a:p>
                  </a:txBody>
                  <a:tcPr marL="93499" marR="93499"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chemeClr val="accent2"/>
                        </a:buClr>
                        <a:buSzPct val="75000"/>
                        <a:buFont typeface="Wingdings" pitchFamily="2" charset="2"/>
                        <a:buNone/>
                      </a:pPr>
                      <a:r>
                        <a:rPr kumimoji="0" lang="zh-CN" altLang="en-US" sz="1800" b="0" i="0" u="none" strike="noStrike" cap="none" normalizeH="0" baseline="0" smtClean="0">
                          <a:ln>
                            <a:noFill/>
                          </a:ln>
                          <a:solidFill>
                            <a:srgbClr val="292929"/>
                          </a:solidFill>
                          <a:effectLst/>
                          <a:latin typeface="楷体_GB2312" pitchFamily="49" charset="-122"/>
                          <a:ea typeface="楷体_GB2312" pitchFamily="49" charset="-122"/>
                        </a:rPr>
                        <a:t>换行（</a:t>
                      </a:r>
                      <a:r>
                        <a:rPr kumimoji="0" lang="en-US" altLang="zh-CN" sz="1800" b="0" i="0" u="none" strike="noStrike" cap="none" normalizeH="0" baseline="0" smtClean="0">
                          <a:ln>
                            <a:noFill/>
                          </a:ln>
                          <a:solidFill>
                            <a:srgbClr val="292929"/>
                          </a:solidFill>
                          <a:effectLst/>
                          <a:latin typeface="楷体_GB2312" pitchFamily="49" charset="-122"/>
                          <a:ea typeface="楷体_GB2312" pitchFamily="49" charset="-122"/>
                        </a:rPr>
                        <a:t>LF </a:t>
                      </a:r>
                      <a:r>
                        <a:rPr kumimoji="0" lang="zh-CN" altLang="en-US" sz="1800" b="0" i="0" u="none" strike="noStrike" cap="none" normalizeH="0" baseline="0" smtClean="0">
                          <a:ln>
                            <a:noFill/>
                          </a:ln>
                          <a:solidFill>
                            <a:srgbClr val="292929"/>
                          </a:solidFill>
                          <a:effectLst/>
                          <a:latin typeface="楷体_GB2312" pitchFamily="49" charset="-122"/>
                          <a:ea typeface="楷体_GB2312" pitchFamily="49" charset="-122"/>
                        </a:rPr>
                        <a:t>或 </a:t>
                      </a:r>
                      <a:r>
                        <a:rPr kumimoji="0" lang="en-US" altLang="zh-CN" sz="1800" b="0" i="0" u="none" strike="noStrike" cap="none" normalizeH="0" baseline="0" smtClean="0">
                          <a:ln>
                            <a:noFill/>
                          </a:ln>
                          <a:solidFill>
                            <a:srgbClr val="292929"/>
                          </a:solidFill>
                          <a:effectLst/>
                          <a:latin typeface="楷体_GB2312" pitchFamily="49" charset="-122"/>
                          <a:ea typeface="楷体_GB2312" pitchFamily="49" charset="-122"/>
                        </a:rPr>
                        <a:t>ASCII </a:t>
                      </a:r>
                      <a:r>
                        <a:rPr kumimoji="0" lang="zh-CN" altLang="en-US" sz="1800" b="0" i="0" u="none" strike="noStrike" cap="none" normalizeH="0" baseline="0" smtClean="0">
                          <a:ln>
                            <a:noFill/>
                          </a:ln>
                          <a:solidFill>
                            <a:srgbClr val="292929"/>
                          </a:solidFill>
                          <a:effectLst/>
                          <a:latin typeface="楷体_GB2312" pitchFamily="49" charset="-122"/>
                          <a:ea typeface="楷体_GB2312" pitchFamily="49" charset="-122"/>
                        </a:rPr>
                        <a:t>字符 </a:t>
                      </a:r>
                      <a:r>
                        <a:rPr kumimoji="0" lang="en-US" altLang="zh-CN" sz="1800" b="0" i="0" u="none" strike="noStrike" cap="none" normalizeH="0" baseline="0" smtClean="0">
                          <a:ln>
                            <a:noFill/>
                          </a:ln>
                          <a:solidFill>
                            <a:srgbClr val="292929"/>
                          </a:solidFill>
                          <a:effectLst/>
                          <a:latin typeface="楷体_GB2312" pitchFamily="49" charset="-122"/>
                          <a:ea typeface="楷体_GB2312" pitchFamily="49" charset="-122"/>
                        </a:rPr>
                        <a:t>0x0A</a:t>
                      </a:r>
                      <a:r>
                        <a:rPr kumimoji="0" lang="zh-CN" altLang="en-US" sz="1800" b="0" i="0" u="none" strike="noStrike" cap="none" normalizeH="0" baseline="0" smtClean="0">
                          <a:ln>
                            <a:noFill/>
                          </a:ln>
                          <a:solidFill>
                            <a:srgbClr val="292929"/>
                          </a:solidFill>
                          <a:effectLst/>
                          <a:latin typeface="楷体_GB2312" pitchFamily="49" charset="-122"/>
                          <a:ea typeface="楷体_GB2312" pitchFamily="49" charset="-122"/>
                        </a:rPr>
                        <a:t>（</a:t>
                      </a:r>
                      <a:r>
                        <a:rPr kumimoji="0" lang="en-US" altLang="zh-CN" sz="1800" b="0" i="0" u="none" strike="noStrike" cap="none" normalizeH="0" baseline="0" smtClean="0">
                          <a:ln>
                            <a:noFill/>
                          </a:ln>
                          <a:solidFill>
                            <a:srgbClr val="292929"/>
                          </a:solidFill>
                          <a:effectLst/>
                          <a:latin typeface="楷体_GB2312" pitchFamily="49" charset="-122"/>
                          <a:ea typeface="楷体_GB2312" pitchFamily="49" charset="-122"/>
                        </a:rPr>
                        <a:t>10</a:t>
                      </a:r>
                      <a:r>
                        <a:rPr kumimoji="0" lang="zh-CN" altLang="en-US" sz="1800" b="0" i="0" u="none" strike="noStrike" cap="none" normalizeH="0" baseline="0" smtClean="0">
                          <a:ln>
                            <a:noFill/>
                          </a:ln>
                          <a:solidFill>
                            <a:srgbClr val="292929"/>
                          </a:solidFill>
                          <a:effectLst/>
                          <a:latin typeface="楷体_GB2312" pitchFamily="49" charset="-122"/>
                          <a:ea typeface="楷体_GB2312" pitchFamily="49" charset="-122"/>
                        </a:rPr>
                        <a:t>）） </a:t>
                      </a:r>
                    </a:p>
                  </a:txBody>
                  <a:tcPr marL="93499" marR="93499"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ctr" defTabSz="914400" rtl="0" eaLnBrk="1" fontAlgn="base" latinLnBrk="0" hangingPunct="1">
                        <a:spcBef>
                          <a:spcPct val="20000"/>
                        </a:spcBef>
                        <a:spcAft>
                          <a:spcPct val="0"/>
                        </a:spcAft>
                        <a:buClr>
                          <a:schemeClr val="accent2"/>
                        </a:buClr>
                        <a:buSzPct val="75000"/>
                        <a:buFont typeface="Wingdings" pitchFamily="2" charset="2"/>
                        <a:buNone/>
                      </a:pPr>
                      <a:r>
                        <a:rPr kumimoji="0" lang="en-US" altLang="zh-CN" sz="1800" b="1" i="0" u="none" strike="noStrike" cap="none" normalizeH="0" baseline="0" smtClean="0">
                          <a:ln>
                            <a:noFill/>
                          </a:ln>
                          <a:solidFill>
                            <a:srgbClr val="C00000"/>
                          </a:solidFill>
                          <a:effectLst/>
                          <a:latin typeface="楷体_GB2312" pitchFamily="49" charset="-122"/>
                          <a:ea typeface="楷体_GB2312" pitchFamily="49" charset="-122"/>
                        </a:rPr>
                        <a:t>\r </a:t>
                      </a:r>
                    </a:p>
                  </a:txBody>
                  <a:tcPr marL="93499" marR="93499"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chemeClr val="accent2"/>
                        </a:buClr>
                        <a:buSzPct val="75000"/>
                        <a:buFont typeface="Wingdings" pitchFamily="2" charset="2"/>
                        <a:buNone/>
                      </a:pPr>
                      <a:r>
                        <a:rPr kumimoji="0" lang="zh-CN" altLang="en-US" sz="1800" b="0" i="0" u="none" strike="noStrike" cap="none" normalizeH="0" baseline="0" dirty="0" smtClean="0">
                          <a:ln>
                            <a:noFill/>
                          </a:ln>
                          <a:solidFill>
                            <a:srgbClr val="292929"/>
                          </a:solidFill>
                          <a:effectLst/>
                          <a:latin typeface="楷体_GB2312" pitchFamily="49" charset="-122"/>
                          <a:ea typeface="楷体_GB2312" pitchFamily="49" charset="-122"/>
                        </a:rPr>
                        <a:t>回车（</a:t>
                      </a:r>
                      <a:r>
                        <a:rPr kumimoji="0" lang="en-US" altLang="zh-CN" sz="1800" b="0" i="0" u="none" strike="noStrike" cap="none" normalizeH="0" baseline="0" dirty="0" smtClean="0">
                          <a:ln>
                            <a:noFill/>
                          </a:ln>
                          <a:solidFill>
                            <a:srgbClr val="292929"/>
                          </a:solidFill>
                          <a:effectLst/>
                          <a:latin typeface="楷体_GB2312" pitchFamily="49" charset="-122"/>
                          <a:ea typeface="楷体_GB2312" pitchFamily="49" charset="-122"/>
                        </a:rPr>
                        <a:t>CR </a:t>
                      </a:r>
                      <a:r>
                        <a:rPr kumimoji="0" lang="zh-CN" altLang="en-US" sz="1800" b="0" i="0" u="none" strike="noStrike" cap="none" normalizeH="0" baseline="0" dirty="0" smtClean="0">
                          <a:ln>
                            <a:noFill/>
                          </a:ln>
                          <a:solidFill>
                            <a:srgbClr val="292929"/>
                          </a:solidFill>
                          <a:effectLst/>
                          <a:latin typeface="楷体_GB2312" pitchFamily="49" charset="-122"/>
                          <a:ea typeface="楷体_GB2312" pitchFamily="49" charset="-122"/>
                        </a:rPr>
                        <a:t>或 </a:t>
                      </a:r>
                      <a:r>
                        <a:rPr kumimoji="0" lang="en-US" altLang="zh-CN" sz="1800" b="0" i="0" u="none" strike="noStrike" cap="none" normalizeH="0" baseline="0" dirty="0" smtClean="0">
                          <a:ln>
                            <a:noFill/>
                          </a:ln>
                          <a:solidFill>
                            <a:srgbClr val="292929"/>
                          </a:solidFill>
                          <a:effectLst/>
                          <a:latin typeface="楷体_GB2312" pitchFamily="49" charset="-122"/>
                          <a:ea typeface="楷体_GB2312" pitchFamily="49" charset="-122"/>
                        </a:rPr>
                        <a:t>ASCII </a:t>
                      </a:r>
                      <a:r>
                        <a:rPr kumimoji="0" lang="zh-CN" altLang="en-US" sz="1800" b="0" i="0" u="none" strike="noStrike" cap="none" normalizeH="0" baseline="0" dirty="0" smtClean="0">
                          <a:ln>
                            <a:noFill/>
                          </a:ln>
                          <a:solidFill>
                            <a:srgbClr val="292929"/>
                          </a:solidFill>
                          <a:effectLst/>
                          <a:latin typeface="楷体_GB2312" pitchFamily="49" charset="-122"/>
                          <a:ea typeface="楷体_GB2312" pitchFamily="49" charset="-122"/>
                        </a:rPr>
                        <a:t>字符 </a:t>
                      </a:r>
                      <a:r>
                        <a:rPr kumimoji="0" lang="en-US" altLang="zh-CN" sz="1800" b="0" i="0" u="none" strike="noStrike" cap="none" normalizeH="0" baseline="0" dirty="0" smtClean="0">
                          <a:ln>
                            <a:noFill/>
                          </a:ln>
                          <a:solidFill>
                            <a:srgbClr val="292929"/>
                          </a:solidFill>
                          <a:effectLst/>
                          <a:latin typeface="楷体_GB2312" pitchFamily="49" charset="-122"/>
                          <a:ea typeface="楷体_GB2312" pitchFamily="49" charset="-122"/>
                        </a:rPr>
                        <a:t>0x0D</a:t>
                      </a:r>
                      <a:r>
                        <a:rPr kumimoji="0" lang="zh-CN" altLang="en-US" sz="1800" b="0" i="0" u="none" strike="noStrike" cap="none" normalizeH="0" baseline="0" dirty="0" smtClean="0">
                          <a:ln>
                            <a:noFill/>
                          </a:ln>
                          <a:solidFill>
                            <a:srgbClr val="292929"/>
                          </a:solidFill>
                          <a:effectLst/>
                          <a:latin typeface="楷体_GB2312" pitchFamily="49" charset="-122"/>
                          <a:ea typeface="楷体_GB2312" pitchFamily="49" charset="-122"/>
                        </a:rPr>
                        <a:t>（</a:t>
                      </a:r>
                      <a:r>
                        <a:rPr kumimoji="0" lang="en-US" altLang="zh-CN" sz="1800" b="0" i="0" u="none" strike="noStrike" cap="none" normalizeH="0" baseline="0" dirty="0" smtClean="0">
                          <a:ln>
                            <a:noFill/>
                          </a:ln>
                          <a:solidFill>
                            <a:srgbClr val="292929"/>
                          </a:solidFill>
                          <a:effectLst/>
                          <a:latin typeface="楷体_GB2312" pitchFamily="49" charset="-122"/>
                          <a:ea typeface="楷体_GB2312" pitchFamily="49" charset="-122"/>
                        </a:rPr>
                        <a:t>13</a:t>
                      </a:r>
                      <a:r>
                        <a:rPr kumimoji="0" lang="zh-CN" altLang="en-US" sz="1800" b="0" i="0" u="none" strike="noStrike" cap="none" normalizeH="0" baseline="0" dirty="0" smtClean="0">
                          <a:ln>
                            <a:noFill/>
                          </a:ln>
                          <a:solidFill>
                            <a:srgbClr val="292929"/>
                          </a:solidFill>
                          <a:effectLst/>
                          <a:latin typeface="楷体_GB2312" pitchFamily="49" charset="-122"/>
                          <a:ea typeface="楷体_GB2312" pitchFamily="49" charset="-122"/>
                        </a:rPr>
                        <a:t>）） </a:t>
                      </a:r>
                    </a:p>
                  </a:txBody>
                  <a:tcPr marL="93499" marR="93499"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ctr" defTabSz="914400" rtl="0" eaLnBrk="1" fontAlgn="base" latinLnBrk="0" hangingPunct="1">
                        <a:spcBef>
                          <a:spcPct val="20000"/>
                        </a:spcBef>
                        <a:spcAft>
                          <a:spcPct val="0"/>
                        </a:spcAft>
                        <a:buClr>
                          <a:schemeClr val="accent2"/>
                        </a:buClr>
                        <a:buSzPct val="75000"/>
                        <a:buFont typeface="Wingdings" pitchFamily="2" charset="2"/>
                        <a:buNone/>
                      </a:pPr>
                      <a:r>
                        <a:rPr kumimoji="0" lang="en-US" altLang="zh-CN" sz="1800" b="1" i="0" u="none" strike="noStrike" cap="none" normalizeH="0" baseline="0" smtClean="0">
                          <a:ln>
                            <a:noFill/>
                          </a:ln>
                          <a:solidFill>
                            <a:srgbClr val="C00000"/>
                          </a:solidFill>
                          <a:effectLst/>
                          <a:latin typeface="楷体_GB2312" pitchFamily="49" charset="-122"/>
                          <a:ea typeface="楷体_GB2312" pitchFamily="49" charset="-122"/>
                        </a:rPr>
                        <a:t>\t </a:t>
                      </a:r>
                    </a:p>
                  </a:txBody>
                  <a:tcPr marL="93499" marR="93499"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chemeClr val="accent2"/>
                        </a:buClr>
                        <a:buSzPct val="75000"/>
                        <a:buFont typeface="Wingdings" pitchFamily="2" charset="2"/>
                        <a:buNone/>
                      </a:pPr>
                      <a:r>
                        <a:rPr kumimoji="0" lang="zh-CN" altLang="en-US" sz="1800" b="0" i="0" u="none" strike="noStrike" cap="none" normalizeH="0" baseline="0" smtClean="0">
                          <a:ln>
                            <a:noFill/>
                          </a:ln>
                          <a:solidFill>
                            <a:srgbClr val="292929"/>
                          </a:solidFill>
                          <a:effectLst/>
                          <a:latin typeface="楷体_GB2312" pitchFamily="49" charset="-122"/>
                          <a:ea typeface="楷体_GB2312" pitchFamily="49" charset="-122"/>
                        </a:rPr>
                        <a:t>水平制表符（</a:t>
                      </a:r>
                      <a:r>
                        <a:rPr kumimoji="0" lang="en-US" altLang="zh-CN" sz="1800" b="0" i="0" u="none" strike="noStrike" cap="none" normalizeH="0" baseline="0" smtClean="0">
                          <a:ln>
                            <a:noFill/>
                          </a:ln>
                          <a:solidFill>
                            <a:srgbClr val="292929"/>
                          </a:solidFill>
                          <a:effectLst/>
                          <a:latin typeface="楷体_GB2312" pitchFamily="49" charset="-122"/>
                          <a:ea typeface="楷体_GB2312" pitchFamily="49" charset="-122"/>
                        </a:rPr>
                        <a:t>HT </a:t>
                      </a:r>
                      <a:r>
                        <a:rPr kumimoji="0" lang="zh-CN" altLang="en-US" sz="1800" b="0" i="0" u="none" strike="noStrike" cap="none" normalizeH="0" baseline="0" smtClean="0">
                          <a:ln>
                            <a:noFill/>
                          </a:ln>
                          <a:solidFill>
                            <a:srgbClr val="292929"/>
                          </a:solidFill>
                          <a:effectLst/>
                          <a:latin typeface="楷体_GB2312" pitchFamily="49" charset="-122"/>
                          <a:ea typeface="楷体_GB2312" pitchFamily="49" charset="-122"/>
                        </a:rPr>
                        <a:t>或 </a:t>
                      </a:r>
                      <a:r>
                        <a:rPr kumimoji="0" lang="en-US" altLang="zh-CN" sz="1800" b="0" i="0" u="none" strike="noStrike" cap="none" normalizeH="0" baseline="0" smtClean="0">
                          <a:ln>
                            <a:noFill/>
                          </a:ln>
                          <a:solidFill>
                            <a:srgbClr val="292929"/>
                          </a:solidFill>
                          <a:effectLst/>
                          <a:latin typeface="楷体_GB2312" pitchFamily="49" charset="-122"/>
                          <a:ea typeface="楷体_GB2312" pitchFamily="49" charset="-122"/>
                        </a:rPr>
                        <a:t>ASCII </a:t>
                      </a:r>
                      <a:r>
                        <a:rPr kumimoji="0" lang="zh-CN" altLang="en-US" sz="1800" b="0" i="0" u="none" strike="noStrike" cap="none" normalizeH="0" baseline="0" smtClean="0">
                          <a:ln>
                            <a:noFill/>
                          </a:ln>
                          <a:solidFill>
                            <a:srgbClr val="292929"/>
                          </a:solidFill>
                          <a:effectLst/>
                          <a:latin typeface="楷体_GB2312" pitchFamily="49" charset="-122"/>
                          <a:ea typeface="楷体_GB2312" pitchFamily="49" charset="-122"/>
                        </a:rPr>
                        <a:t>字符 </a:t>
                      </a:r>
                      <a:r>
                        <a:rPr kumimoji="0" lang="en-US" altLang="zh-CN" sz="1800" b="0" i="0" u="none" strike="noStrike" cap="none" normalizeH="0" baseline="0" smtClean="0">
                          <a:ln>
                            <a:noFill/>
                          </a:ln>
                          <a:solidFill>
                            <a:srgbClr val="292929"/>
                          </a:solidFill>
                          <a:effectLst/>
                          <a:latin typeface="楷体_GB2312" pitchFamily="49" charset="-122"/>
                          <a:ea typeface="楷体_GB2312" pitchFamily="49" charset="-122"/>
                        </a:rPr>
                        <a:t>0x09</a:t>
                      </a:r>
                      <a:r>
                        <a:rPr kumimoji="0" lang="zh-CN" altLang="en-US" sz="1800" b="0" i="0" u="none" strike="noStrike" cap="none" normalizeH="0" baseline="0" smtClean="0">
                          <a:ln>
                            <a:noFill/>
                          </a:ln>
                          <a:solidFill>
                            <a:srgbClr val="292929"/>
                          </a:solidFill>
                          <a:effectLst/>
                          <a:latin typeface="楷体_GB2312" pitchFamily="49" charset="-122"/>
                          <a:ea typeface="楷体_GB2312" pitchFamily="49" charset="-122"/>
                        </a:rPr>
                        <a:t>（</a:t>
                      </a:r>
                      <a:r>
                        <a:rPr kumimoji="0" lang="en-US" altLang="zh-CN" sz="1800" b="0" i="0" u="none" strike="noStrike" cap="none" normalizeH="0" baseline="0" smtClean="0">
                          <a:ln>
                            <a:noFill/>
                          </a:ln>
                          <a:solidFill>
                            <a:srgbClr val="292929"/>
                          </a:solidFill>
                          <a:effectLst/>
                          <a:latin typeface="楷体_GB2312" pitchFamily="49" charset="-122"/>
                          <a:ea typeface="楷体_GB2312" pitchFamily="49" charset="-122"/>
                        </a:rPr>
                        <a:t>9</a:t>
                      </a:r>
                      <a:r>
                        <a:rPr kumimoji="0" lang="zh-CN" altLang="en-US" sz="1800" b="0" i="0" u="none" strike="noStrike" cap="none" normalizeH="0" baseline="0" smtClean="0">
                          <a:ln>
                            <a:noFill/>
                          </a:ln>
                          <a:solidFill>
                            <a:srgbClr val="292929"/>
                          </a:solidFill>
                          <a:effectLst/>
                          <a:latin typeface="楷体_GB2312" pitchFamily="49" charset="-122"/>
                          <a:ea typeface="楷体_GB2312" pitchFamily="49" charset="-122"/>
                        </a:rPr>
                        <a:t>）） </a:t>
                      </a:r>
                    </a:p>
                  </a:txBody>
                  <a:tcPr marL="93499" marR="93499"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ctr" defTabSz="914400" rtl="0" eaLnBrk="1" fontAlgn="base" latinLnBrk="0" hangingPunct="1">
                        <a:spcBef>
                          <a:spcPct val="20000"/>
                        </a:spcBef>
                        <a:spcAft>
                          <a:spcPct val="0"/>
                        </a:spcAft>
                        <a:buClr>
                          <a:schemeClr val="accent2"/>
                        </a:buClr>
                        <a:buSzPct val="75000"/>
                        <a:buFont typeface="Wingdings" pitchFamily="2" charset="2"/>
                        <a:buNone/>
                      </a:pPr>
                      <a:r>
                        <a:rPr kumimoji="0" lang="en-US" altLang="zh-CN" sz="1800" b="1" i="0" u="none" strike="noStrike" cap="none" normalizeH="0" baseline="0" smtClean="0">
                          <a:ln>
                            <a:noFill/>
                          </a:ln>
                          <a:solidFill>
                            <a:srgbClr val="C00000"/>
                          </a:solidFill>
                          <a:effectLst/>
                          <a:latin typeface="楷体_GB2312" pitchFamily="49" charset="-122"/>
                          <a:ea typeface="楷体_GB2312" pitchFamily="49" charset="-122"/>
                        </a:rPr>
                        <a:t>\\ </a:t>
                      </a:r>
                    </a:p>
                  </a:txBody>
                  <a:tcPr marL="93499" marR="93499"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chemeClr val="accent2"/>
                        </a:buClr>
                        <a:buSzPct val="75000"/>
                        <a:buFont typeface="Wingdings" pitchFamily="2" charset="2"/>
                        <a:buNone/>
                      </a:pPr>
                      <a:r>
                        <a:rPr kumimoji="0" lang="zh-CN" altLang="en-US" sz="1800" b="0" i="0" u="none" strike="noStrike" cap="none" normalizeH="0" baseline="0" smtClean="0">
                          <a:ln>
                            <a:noFill/>
                          </a:ln>
                          <a:solidFill>
                            <a:srgbClr val="292929"/>
                          </a:solidFill>
                          <a:effectLst/>
                          <a:latin typeface="楷体_GB2312" pitchFamily="49" charset="-122"/>
                          <a:ea typeface="楷体_GB2312" pitchFamily="49" charset="-122"/>
                        </a:rPr>
                        <a:t>反斜线 </a:t>
                      </a:r>
                    </a:p>
                  </a:txBody>
                  <a:tcPr marL="93499" marR="93499"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ctr" defTabSz="914400" rtl="0" eaLnBrk="1" fontAlgn="base" latinLnBrk="0" hangingPunct="1">
                        <a:spcBef>
                          <a:spcPct val="20000"/>
                        </a:spcBef>
                        <a:spcAft>
                          <a:spcPct val="0"/>
                        </a:spcAft>
                        <a:buClr>
                          <a:schemeClr val="accent2"/>
                        </a:buClr>
                        <a:buSzPct val="75000"/>
                        <a:buFont typeface="Wingdings" pitchFamily="2" charset="2"/>
                        <a:buNone/>
                      </a:pPr>
                      <a:r>
                        <a:rPr kumimoji="0" lang="en-US" altLang="zh-CN" sz="1800" b="1" i="0" u="none" strike="noStrike" cap="none" normalizeH="0" baseline="0" smtClean="0">
                          <a:ln>
                            <a:noFill/>
                          </a:ln>
                          <a:solidFill>
                            <a:srgbClr val="C00000"/>
                          </a:solidFill>
                          <a:effectLst/>
                          <a:latin typeface="楷体_GB2312" pitchFamily="49" charset="-122"/>
                          <a:ea typeface="楷体_GB2312" pitchFamily="49" charset="-122"/>
                        </a:rPr>
                        <a:t>\$ </a:t>
                      </a:r>
                    </a:p>
                  </a:txBody>
                  <a:tcPr marL="93499" marR="93499"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chemeClr val="accent2"/>
                        </a:buClr>
                        <a:buSzPct val="75000"/>
                        <a:buFont typeface="Wingdings" pitchFamily="2" charset="2"/>
                        <a:buNone/>
                      </a:pPr>
                      <a:r>
                        <a:rPr kumimoji="0" lang="zh-CN" altLang="en-US" sz="1800" b="0" i="0" u="none" strike="noStrike" cap="none" normalizeH="0" baseline="0" smtClean="0">
                          <a:ln>
                            <a:noFill/>
                          </a:ln>
                          <a:solidFill>
                            <a:srgbClr val="292929"/>
                          </a:solidFill>
                          <a:effectLst/>
                          <a:latin typeface="楷体_GB2312" pitchFamily="49" charset="-122"/>
                          <a:ea typeface="楷体_GB2312" pitchFamily="49" charset="-122"/>
                        </a:rPr>
                        <a:t>美元符号 </a:t>
                      </a:r>
                    </a:p>
                  </a:txBody>
                  <a:tcPr marL="93499" marR="93499"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ctr" defTabSz="914400" rtl="0" eaLnBrk="1" fontAlgn="base" latinLnBrk="0" hangingPunct="1">
                        <a:spcBef>
                          <a:spcPct val="20000"/>
                        </a:spcBef>
                        <a:spcAft>
                          <a:spcPct val="0"/>
                        </a:spcAft>
                        <a:buClr>
                          <a:schemeClr val="accent2"/>
                        </a:buClr>
                        <a:buSzPct val="75000"/>
                        <a:buFont typeface="Wingdings" pitchFamily="2" charset="2"/>
                        <a:buNone/>
                      </a:pPr>
                      <a:r>
                        <a:rPr kumimoji="0" lang="en-US" altLang="zh-CN" sz="1800" b="1" i="0" u="none" strike="noStrike" cap="none" normalizeH="0" baseline="0" smtClean="0">
                          <a:ln>
                            <a:noFill/>
                          </a:ln>
                          <a:solidFill>
                            <a:srgbClr val="C00000"/>
                          </a:solidFill>
                          <a:effectLst/>
                          <a:latin typeface="楷体_GB2312" pitchFamily="49" charset="-122"/>
                          <a:ea typeface="楷体_GB2312" pitchFamily="49" charset="-122"/>
                        </a:rPr>
                        <a:t>\</a:t>
                      </a:r>
                      <a:r>
                        <a:rPr kumimoji="0" lang="en-US" altLang="zh-CN" sz="1800" b="1" i="0" u="none" strike="noStrike" cap="none" normalizeH="0" baseline="0" smtClean="0">
                          <a:ln>
                            <a:noFill/>
                          </a:ln>
                          <a:solidFill>
                            <a:srgbClr val="C00000"/>
                          </a:solidFill>
                          <a:effectLst/>
                          <a:latin typeface="微软雅黑" pitchFamily="34" charset="-122"/>
                          <a:ea typeface="楷体_GB2312" pitchFamily="49" charset="-122"/>
                        </a:rPr>
                        <a:t>”</a:t>
                      </a:r>
                      <a:endParaRPr kumimoji="0" lang="en-US" altLang="zh-CN" sz="1800" b="1" i="0" u="none" strike="noStrike" cap="none" normalizeH="0" baseline="0" smtClean="0">
                        <a:ln>
                          <a:noFill/>
                        </a:ln>
                        <a:solidFill>
                          <a:srgbClr val="C00000"/>
                        </a:solidFill>
                        <a:effectLst/>
                        <a:latin typeface="楷体_GB2312" pitchFamily="49" charset="-122"/>
                        <a:ea typeface="楷体_GB2312" pitchFamily="49" charset="-122"/>
                      </a:endParaRPr>
                    </a:p>
                  </a:txBody>
                  <a:tcPr marL="93499" marR="93499"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chemeClr val="accent2"/>
                        </a:buClr>
                        <a:buSzPct val="75000"/>
                        <a:buFont typeface="Wingdings" pitchFamily="2" charset="2"/>
                        <a:buNone/>
                      </a:pPr>
                      <a:r>
                        <a:rPr kumimoji="0" lang="zh-CN" altLang="en-US" sz="1800" b="0" i="0" u="none" strike="noStrike" cap="none" normalizeH="0" baseline="0" smtClean="0">
                          <a:ln>
                            <a:noFill/>
                          </a:ln>
                          <a:solidFill>
                            <a:srgbClr val="292929"/>
                          </a:solidFill>
                          <a:effectLst/>
                          <a:latin typeface="楷体_GB2312" pitchFamily="49" charset="-122"/>
                          <a:ea typeface="楷体_GB2312" pitchFamily="49" charset="-122"/>
                        </a:rPr>
                        <a:t>双引号</a:t>
                      </a:r>
                    </a:p>
                  </a:txBody>
                  <a:tcPr marL="93499" marR="93499"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ctr" defTabSz="914400" rtl="0" eaLnBrk="1" fontAlgn="base" latinLnBrk="0" hangingPunct="1">
                        <a:spcBef>
                          <a:spcPct val="20000"/>
                        </a:spcBef>
                        <a:spcAft>
                          <a:spcPct val="0"/>
                        </a:spcAft>
                        <a:buClr>
                          <a:schemeClr val="accent2"/>
                        </a:buClr>
                        <a:buSzPct val="75000"/>
                        <a:buFont typeface="Wingdings" pitchFamily="2" charset="2"/>
                        <a:buNone/>
                      </a:pPr>
                      <a:r>
                        <a:rPr kumimoji="0" lang="en-US" altLang="zh-CN" sz="1800" b="1" i="0" u="none" strike="noStrike" cap="none" normalizeH="0" baseline="0" smtClean="0">
                          <a:ln>
                            <a:noFill/>
                          </a:ln>
                          <a:solidFill>
                            <a:srgbClr val="C00000"/>
                          </a:solidFill>
                          <a:effectLst/>
                          <a:latin typeface="楷体_GB2312" pitchFamily="49" charset="-122"/>
                          <a:ea typeface="楷体_GB2312" pitchFamily="49" charset="-122"/>
                        </a:rPr>
                        <a:t>\[0-7]{1,3}</a:t>
                      </a:r>
                    </a:p>
                  </a:txBody>
                  <a:tcPr marL="93499" marR="93499"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chemeClr val="accent2"/>
                        </a:buClr>
                        <a:buSzPct val="75000"/>
                        <a:buFont typeface="Wingdings" pitchFamily="2" charset="2"/>
                        <a:buNone/>
                      </a:pPr>
                      <a:r>
                        <a:rPr kumimoji="0" lang="zh-CN" altLang="en-US" sz="1800" b="0" i="0" u="none" strike="noStrike" cap="none" normalizeH="0" baseline="0" smtClean="0">
                          <a:ln>
                            <a:noFill/>
                          </a:ln>
                          <a:solidFill>
                            <a:srgbClr val="292929"/>
                          </a:solidFill>
                          <a:effectLst/>
                          <a:latin typeface="楷体_GB2312" pitchFamily="49" charset="-122"/>
                          <a:ea typeface="楷体_GB2312" pitchFamily="49" charset="-122"/>
                        </a:rPr>
                        <a:t>此正则表达式序列匹配一个用八进制符号表示的字符 </a:t>
                      </a:r>
                    </a:p>
                  </a:txBody>
                  <a:tcPr marL="93499" marR="93499"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ctr" defTabSz="914400" rtl="0" eaLnBrk="1" fontAlgn="base" latinLnBrk="0" hangingPunct="1">
                        <a:spcBef>
                          <a:spcPct val="20000"/>
                        </a:spcBef>
                        <a:spcAft>
                          <a:spcPct val="0"/>
                        </a:spcAft>
                        <a:buClr>
                          <a:schemeClr val="accent2"/>
                        </a:buClr>
                        <a:buSzPct val="75000"/>
                        <a:buFont typeface="Wingdings" pitchFamily="2" charset="2"/>
                        <a:buNone/>
                      </a:pPr>
                      <a:r>
                        <a:rPr kumimoji="0" lang="en-US" altLang="zh-CN" sz="1800" b="1" i="0" u="none" strike="noStrike" cap="none" normalizeH="0" baseline="0" smtClean="0">
                          <a:ln>
                            <a:noFill/>
                          </a:ln>
                          <a:solidFill>
                            <a:srgbClr val="C00000"/>
                          </a:solidFill>
                          <a:effectLst/>
                          <a:latin typeface="楷体_GB2312" pitchFamily="49" charset="-122"/>
                          <a:ea typeface="楷体_GB2312" pitchFamily="49" charset="-122"/>
                        </a:rPr>
                        <a:t>\x[0-9A-Fa-f]{1,2} </a:t>
                      </a:r>
                    </a:p>
                  </a:txBody>
                  <a:tcPr marL="93499" marR="93499"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chemeClr val="accent2"/>
                        </a:buClr>
                        <a:buSzPct val="75000"/>
                        <a:buFont typeface="Wingdings" pitchFamily="2" charset="2"/>
                        <a:buNone/>
                      </a:pPr>
                      <a:r>
                        <a:rPr kumimoji="0" lang="zh-CN" altLang="en-US" sz="1800" b="0" i="0" u="none" strike="noStrike" cap="none" normalizeH="0" baseline="0" dirty="0" smtClean="0">
                          <a:ln>
                            <a:noFill/>
                          </a:ln>
                          <a:solidFill>
                            <a:srgbClr val="292929"/>
                          </a:solidFill>
                          <a:effectLst/>
                          <a:latin typeface="楷体_GB2312" pitchFamily="49" charset="-122"/>
                          <a:ea typeface="楷体_GB2312" pitchFamily="49" charset="-122"/>
                        </a:rPr>
                        <a:t>此正则表达式序列匹配一个用十六进制符号表示的字符 </a:t>
                      </a:r>
                    </a:p>
                  </a:txBody>
                  <a:tcPr marL="93499" marR="93499"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2770" name="Rectangle 3"/>
          <p:cNvSpPr>
            <a:spLocks noGrp="1" noChangeArrowheads="1"/>
          </p:cNvSpPr>
          <p:nvPr>
            <p:ph type="body" sz="half" idx="4294967295"/>
          </p:nvPr>
        </p:nvSpPr>
        <p:spPr>
          <a:xfrm>
            <a:off x="467544" y="837382"/>
            <a:ext cx="8362950" cy="2087562"/>
          </a:xfrm>
        </p:spPr>
        <p:txBody>
          <a:bodyPr/>
          <a:lstStyle/>
          <a:p>
            <a:pPr>
              <a:lnSpc>
                <a:spcPct val="120000"/>
              </a:lnSpc>
            </a:pPr>
            <a:r>
              <a:rPr lang="zh-CN" altLang="en-US" sz="2000" dirty="0" smtClean="0">
                <a:solidFill>
                  <a:srgbClr val="3333FF"/>
                </a:solidFill>
                <a:latin typeface="微软雅黑" charset="0"/>
                <a:ea typeface="微软雅黑" charset="0"/>
              </a:rPr>
              <a:t>双引号：</a:t>
            </a:r>
            <a:r>
              <a:rPr lang="zh-CN" altLang="en-US" sz="2000" b="0" dirty="0" smtClean="0">
                <a:latin typeface="微软雅黑" charset="0"/>
                <a:ea typeface="微软雅黑" charset="0"/>
              </a:rPr>
              <a:t>如果用双引号（</a:t>
            </a:r>
            <a:r>
              <a:rPr lang="en-US" altLang="zh-CN" sz="2000" b="0" dirty="0" smtClean="0">
                <a:latin typeface="微软雅黑" charset="0"/>
                <a:ea typeface="微软雅黑" charset="0"/>
              </a:rPr>
              <a:t>"</a:t>
            </a:r>
            <a:r>
              <a:rPr lang="zh-CN" altLang="en-US" sz="2000" b="0" dirty="0" smtClean="0">
                <a:latin typeface="微软雅黑" charset="0"/>
                <a:ea typeface="微软雅黑" charset="0"/>
              </a:rPr>
              <a:t>）括起字符串，</a:t>
            </a:r>
            <a:r>
              <a:rPr lang="en-US" altLang="zh-CN" sz="2000" b="0" dirty="0" smtClean="0">
                <a:latin typeface="微软雅黑" charset="0"/>
                <a:ea typeface="微软雅黑" charset="0"/>
              </a:rPr>
              <a:t>PHP </a:t>
            </a:r>
            <a:r>
              <a:rPr lang="zh-CN" altLang="en-US" sz="2000" b="0" dirty="0" smtClean="0">
                <a:latin typeface="微软雅黑" charset="0"/>
                <a:ea typeface="微软雅黑" charset="0"/>
              </a:rPr>
              <a:t>懂得更多特殊字符的转义序列： </a:t>
            </a:r>
          </a:p>
          <a:p>
            <a:pPr>
              <a:lnSpc>
                <a:spcPct val="120000"/>
              </a:lnSpc>
            </a:pPr>
            <a:r>
              <a:rPr lang="zh-CN" altLang="en-US" sz="2000" dirty="0" smtClean="0">
                <a:solidFill>
                  <a:srgbClr val="FF00FF"/>
                </a:solidFill>
                <a:latin typeface="微软雅黑" charset="0"/>
                <a:ea typeface="微软雅黑" charset="0"/>
              </a:rPr>
              <a:t>注：双引号字符串最重要一点是其中的变量名会被变量值替代。</a:t>
            </a:r>
            <a:r>
              <a:rPr lang="zh-CN" altLang="en-US" sz="2000" b="0" dirty="0" smtClean="0">
                <a:latin typeface="微软雅黑" charset="0"/>
                <a:ea typeface="微软雅黑" charset="0"/>
              </a:rPr>
              <a:t>此外，如果试图转义任何其它字符，反斜线本身也会被显示出来！转义字符如下表所示：</a:t>
            </a:r>
            <a:endParaRPr>
              <a:latin typeface="微软雅黑" charset="0"/>
              <a:ea typeface="微软雅黑"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idx="1"/>
          </p:nvPr>
        </p:nvSpPr>
        <p:spPr/>
        <p:txBody>
          <a:bodyPr/>
          <a:lstStyle/>
          <a:p>
            <a:r>
              <a:rPr lang="zh-CN" altLang="en-US" sz="2400" dirty="0" smtClean="0">
                <a:latin typeface="微软雅黑" charset="0"/>
                <a:ea typeface="微软雅黑" charset="0"/>
              </a:rPr>
              <a:t>示例：</a:t>
            </a:r>
            <a:endParaRPr sz="2400">
              <a:latin typeface="微软雅黑" charset="0"/>
              <a:ea typeface="微软雅黑" charset="0"/>
            </a:endParaRPr>
          </a:p>
        </p:txBody>
      </p:sp>
      <p:sp>
        <p:nvSpPr>
          <p:cNvPr id="33795" name="AutoShape 4"/>
          <p:cNvSpPr>
            <a:spLocks noChangeArrowheads="1"/>
          </p:cNvSpPr>
          <p:nvPr/>
        </p:nvSpPr>
        <p:spPr bwMode="auto">
          <a:xfrm>
            <a:off x="468313" y="1628775"/>
            <a:ext cx="8137525" cy="3240088"/>
          </a:xfrm>
          <a:prstGeom prst="flowChartAlternateProcess">
            <a:avLst/>
          </a:prstGeom>
          <a:gradFill rotWithShape="1">
            <a:gsLst>
              <a:gs pos="0">
                <a:srgbClr val="CDE9EB"/>
              </a:gs>
              <a:gs pos="100000">
                <a:srgbClr val="FFFFFF"/>
              </a:gs>
            </a:gsLst>
            <a:lin ang="5400000" scaled="1"/>
          </a:gradFill>
          <a:ln w="9525">
            <a:solidFill>
              <a:schemeClr val="accent2"/>
            </a:solidFill>
            <a:miter lim="800000"/>
          </a:ln>
        </p:spPr>
        <p:txBody>
          <a:bodyPr wrap="none" anchor="ctr"/>
          <a:lstStyle/>
          <a:p>
            <a:pPr>
              <a:lnSpc>
                <a:spcPct val="120000"/>
              </a:lnSpc>
            </a:pPr>
            <a:r>
              <a:rPr lang="en-US" altLang="zh-CN" sz="1600" b="1" dirty="0">
                <a:solidFill>
                  <a:schemeClr val="accent2"/>
                </a:solidFill>
                <a:latin typeface="Arial Unicode MS" pitchFamily="34" charset="-122"/>
                <a:ea typeface="Arial Unicode MS" pitchFamily="34" charset="-122"/>
                <a:cs typeface="Arial Unicode MS" pitchFamily="34" charset="-122"/>
              </a:rPr>
              <a:t>&lt;?</a:t>
            </a:r>
            <a:r>
              <a:rPr lang="en-US" altLang="zh-CN" sz="1600" b="1" dirty="0" err="1">
                <a:solidFill>
                  <a:schemeClr val="accent2"/>
                </a:solidFill>
                <a:latin typeface="Arial Unicode MS" pitchFamily="34" charset="-122"/>
                <a:ea typeface="Arial Unicode MS" pitchFamily="34" charset="-122"/>
                <a:cs typeface="Arial Unicode MS" pitchFamily="34" charset="-122"/>
              </a:rPr>
              <a:t>php</a:t>
            </a:r>
            <a:endParaRPr lang="en-US" altLang="zh-CN" sz="1600" b="1" dirty="0">
              <a:solidFill>
                <a:schemeClr val="accent2"/>
              </a:solidFill>
              <a:latin typeface="Arial Unicode MS" pitchFamily="34" charset="-122"/>
              <a:ea typeface="Arial Unicode MS" pitchFamily="34" charset="-122"/>
              <a:cs typeface="Arial Unicode MS" pitchFamily="34" charset="-122"/>
            </a:endParaRPr>
          </a:p>
          <a:p>
            <a:r>
              <a:rPr lang="en-US" altLang="zh-CN" sz="1600" b="1" dirty="0">
                <a:solidFill>
                  <a:schemeClr val="accent2"/>
                </a:solidFill>
                <a:latin typeface="Arial Unicode MS" pitchFamily="34" charset="-122"/>
                <a:ea typeface="Arial Unicode MS" pitchFamily="34" charset="-122"/>
                <a:cs typeface="Arial Unicode MS" pitchFamily="34" charset="-122"/>
              </a:rPr>
              <a:t>   </a:t>
            </a:r>
            <a:r>
              <a:rPr lang="en-US" altLang="zh-CN" dirty="0" smtClean="0">
                <a:solidFill>
                  <a:srgbClr val="009900"/>
                </a:solidFill>
                <a:latin typeface="Arial Unicode MS" pitchFamily="34" charset="-122"/>
                <a:ea typeface="Arial Unicode MS" pitchFamily="34" charset="-122"/>
                <a:cs typeface="Arial Unicode MS" pitchFamily="34" charset="-122"/>
              </a:rPr>
              <a:t>$</a:t>
            </a:r>
            <a:r>
              <a:rPr lang="en-US" altLang="zh-CN" dirty="0">
                <a:solidFill>
                  <a:srgbClr val="009900"/>
                </a:solidFill>
                <a:latin typeface="Arial Unicode MS" pitchFamily="34" charset="-122"/>
                <a:ea typeface="Arial Unicode MS" pitchFamily="34" charset="-122"/>
                <a:cs typeface="Arial Unicode MS" pitchFamily="34" charset="-122"/>
              </a:rPr>
              <a:t>beer='</a:t>
            </a:r>
            <a:r>
              <a:rPr lang="en-US" altLang="zh-CN" dirty="0">
                <a:solidFill>
                  <a:srgbClr val="FF00FF"/>
                </a:solidFill>
                <a:latin typeface="Arial Unicode MS" pitchFamily="34" charset="-122"/>
                <a:ea typeface="Arial Unicode MS" pitchFamily="34" charset="-122"/>
                <a:cs typeface="Arial Unicode MS" pitchFamily="34" charset="-122"/>
              </a:rPr>
              <a:t>Heineken</a:t>
            </a:r>
            <a:r>
              <a:rPr lang="en-US" altLang="zh-CN" dirty="0">
                <a:solidFill>
                  <a:srgbClr val="009900"/>
                </a:solidFill>
                <a:latin typeface="Arial Unicode MS" pitchFamily="34" charset="-122"/>
                <a:ea typeface="Arial Unicode MS" pitchFamily="34" charset="-122"/>
                <a:cs typeface="Arial Unicode MS" pitchFamily="34" charset="-122"/>
              </a:rPr>
              <a:t>';</a:t>
            </a:r>
          </a:p>
          <a:p>
            <a:r>
              <a:rPr lang="en-US" altLang="zh-CN" dirty="0">
                <a:solidFill>
                  <a:srgbClr val="009900"/>
                </a:solidFill>
                <a:latin typeface="Arial Unicode MS" pitchFamily="34" charset="-122"/>
                <a:ea typeface="Arial Unicode MS" pitchFamily="34" charset="-122"/>
                <a:cs typeface="Arial Unicode MS" pitchFamily="34" charset="-122"/>
              </a:rPr>
              <a:t>   echo "$beer</a:t>
            </a:r>
            <a:r>
              <a:rPr lang="en-US" altLang="en-US" dirty="0">
                <a:solidFill>
                  <a:srgbClr val="FF00FF"/>
                </a:solidFill>
                <a:latin typeface="Arial Unicode MS" pitchFamily="34" charset="-122"/>
                <a:ea typeface="Arial Unicode MS" pitchFamily="34" charset="-122"/>
                <a:cs typeface="Arial Unicode MS" pitchFamily="34" charset="-122"/>
              </a:rPr>
              <a:t>‘</a:t>
            </a:r>
            <a:r>
              <a:rPr lang="en-US" altLang="zh-CN" dirty="0">
                <a:solidFill>
                  <a:srgbClr val="FF00FF"/>
                </a:solidFill>
                <a:latin typeface="Arial Unicode MS" pitchFamily="34" charset="-122"/>
                <a:ea typeface="Arial Unicode MS" pitchFamily="34" charset="-122"/>
                <a:cs typeface="Arial Unicode MS" pitchFamily="34" charset="-122"/>
              </a:rPr>
              <a:t>s taste is great</a:t>
            </a:r>
            <a:r>
              <a:rPr lang="en-US" altLang="zh-CN" dirty="0">
                <a:solidFill>
                  <a:srgbClr val="009900"/>
                </a:solidFill>
                <a:latin typeface="Arial Unicode MS" pitchFamily="34" charset="-122"/>
                <a:ea typeface="Arial Unicode MS" pitchFamily="34" charset="-122"/>
                <a:cs typeface="Arial Unicode MS" pitchFamily="34" charset="-122"/>
              </a:rPr>
              <a:t>";  	 //</a:t>
            </a:r>
            <a:r>
              <a:rPr lang="zh-CN" altLang="en-US" dirty="0">
                <a:solidFill>
                  <a:srgbClr val="009900"/>
                </a:solidFill>
                <a:latin typeface="Arial Unicode MS" pitchFamily="34" charset="-122"/>
                <a:ea typeface="Arial Unicode MS" pitchFamily="34" charset="-122"/>
                <a:cs typeface="Arial Unicode MS" pitchFamily="34" charset="-122"/>
              </a:rPr>
              <a:t>输出：</a:t>
            </a:r>
            <a:r>
              <a:rPr lang="en-US" altLang="zh-CN" dirty="0">
                <a:solidFill>
                  <a:srgbClr val="009900"/>
                </a:solidFill>
                <a:latin typeface="Arial Unicode MS" pitchFamily="34" charset="-122"/>
                <a:ea typeface="Arial Unicode MS" pitchFamily="34" charset="-122"/>
                <a:cs typeface="Arial Unicode MS" pitchFamily="34" charset="-122"/>
              </a:rPr>
              <a:t>Heineken's taste is great</a:t>
            </a:r>
          </a:p>
          <a:p>
            <a:r>
              <a:rPr lang="en-US" altLang="zh-CN" dirty="0">
                <a:solidFill>
                  <a:srgbClr val="009900"/>
                </a:solidFill>
                <a:latin typeface="Arial Unicode MS" pitchFamily="34" charset="-122"/>
                <a:ea typeface="Arial Unicode MS" pitchFamily="34" charset="-122"/>
                <a:cs typeface="Arial Unicode MS" pitchFamily="34" charset="-122"/>
              </a:rPr>
              <a:t>   </a:t>
            </a:r>
          </a:p>
          <a:p>
            <a:r>
              <a:rPr lang="en-US" altLang="zh-CN" dirty="0">
                <a:solidFill>
                  <a:srgbClr val="009900"/>
                </a:solidFill>
                <a:latin typeface="Arial Unicode MS" pitchFamily="34" charset="-122"/>
                <a:ea typeface="Arial Unicode MS" pitchFamily="34" charset="-122"/>
                <a:cs typeface="Arial Unicode MS" pitchFamily="34" charset="-122"/>
              </a:rPr>
              <a:t>   echo "</a:t>
            </a:r>
            <a:r>
              <a:rPr lang="en-US" altLang="zh-CN" dirty="0">
                <a:solidFill>
                  <a:srgbClr val="FF00FF"/>
                </a:solidFill>
                <a:latin typeface="Arial Unicode MS" pitchFamily="34" charset="-122"/>
                <a:ea typeface="Arial Unicode MS" pitchFamily="34" charset="-122"/>
                <a:cs typeface="Arial Unicode MS" pitchFamily="34" charset="-122"/>
              </a:rPr>
              <a:t>He drank some</a:t>
            </a:r>
            <a:r>
              <a:rPr lang="en-US" altLang="zh-CN" dirty="0">
                <a:solidFill>
                  <a:srgbClr val="009900"/>
                </a:solidFill>
                <a:latin typeface="Arial Unicode MS" pitchFamily="34" charset="-122"/>
                <a:ea typeface="Arial Unicode MS" pitchFamily="34" charset="-122"/>
                <a:cs typeface="Arial Unicode MS" pitchFamily="34" charset="-122"/>
              </a:rPr>
              <a:t> $beers";	 //</a:t>
            </a:r>
            <a:r>
              <a:rPr lang="zh-CN" altLang="en-US" dirty="0">
                <a:solidFill>
                  <a:srgbClr val="009900"/>
                </a:solidFill>
                <a:latin typeface="Arial Unicode MS" pitchFamily="34" charset="-122"/>
                <a:ea typeface="Arial Unicode MS" pitchFamily="34" charset="-122"/>
                <a:cs typeface="Arial Unicode MS" pitchFamily="34" charset="-122"/>
              </a:rPr>
              <a:t>输出：</a:t>
            </a:r>
            <a:r>
              <a:rPr lang="en-US" altLang="zh-CN" dirty="0">
                <a:solidFill>
                  <a:srgbClr val="009900"/>
                </a:solidFill>
                <a:latin typeface="Arial Unicode MS" pitchFamily="34" charset="-122"/>
                <a:ea typeface="Arial Unicode MS" pitchFamily="34" charset="-122"/>
                <a:cs typeface="Arial Unicode MS" pitchFamily="34" charset="-122"/>
              </a:rPr>
              <a:t>He drank some </a:t>
            </a:r>
          </a:p>
          <a:p>
            <a:r>
              <a:rPr lang="en-US" altLang="zh-CN" dirty="0">
                <a:solidFill>
                  <a:srgbClr val="009900"/>
                </a:solidFill>
                <a:latin typeface="Arial Unicode MS" pitchFamily="34" charset="-122"/>
                <a:ea typeface="Arial Unicode MS" pitchFamily="34" charset="-122"/>
                <a:cs typeface="Arial Unicode MS" pitchFamily="34" charset="-122"/>
              </a:rPr>
              <a:t>   </a:t>
            </a:r>
          </a:p>
          <a:p>
            <a:r>
              <a:rPr lang="en-US" altLang="zh-CN" dirty="0">
                <a:solidFill>
                  <a:srgbClr val="009900"/>
                </a:solidFill>
                <a:latin typeface="Arial Unicode MS" pitchFamily="34" charset="-122"/>
                <a:ea typeface="Arial Unicode MS" pitchFamily="34" charset="-122"/>
                <a:cs typeface="Arial Unicode MS" pitchFamily="34" charset="-122"/>
              </a:rPr>
              <a:t>   echo "</a:t>
            </a:r>
            <a:r>
              <a:rPr lang="en-US" altLang="zh-CN" dirty="0">
                <a:solidFill>
                  <a:srgbClr val="FF00FF"/>
                </a:solidFill>
                <a:latin typeface="Arial Unicode MS" pitchFamily="34" charset="-122"/>
                <a:ea typeface="Arial Unicode MS" pitchFamily="34" charset="-122"/>
                <a:cs typeface="Arial Unicode MS" pitchFamily="34" charset="-122"/>
              </a:rPr>
              <a:t>He drank some</a:t>
            </a:r>
            <a:r>
              <a:rPr lang="en-US" altLang="zh-CN" dirty="0">
                <a:solidFill>
                  <a:srgbClr val="009900"/>
                </a:solidFill>
                <a:latin typeface="Arial Unicode MS" pitchFamily="34" charset="-122"/>
                <a:ea typeface="Arial Unicode MS" pitchFamily="34" charset="-122"/>
                <a:cs typeface="Arial Unicode MS" pitchFamily="34" charset="-122"/>
              </a:rPr>
              <a:t> $</a:t>
            </a:r>
            <a:r>
              <a:rPr lang="en-US" altLang="zh-CN" dirty="0">
                <a:solidFill>
                  <a:schemeClr val="accent2"/>
                </a:solidFill>
                <a:latin typeface="Arial Unicode MS" pitchFamily="34" charset="-122"/>
                <a:ea typeface="Arial Unicode MS" pitchFamily="34" charset="-122"/>
                <a:cs typeface="Arial Unicode MS" pitchFamily="34" charset="-122"/>
              </a:rPr>
              <a:t>{</a:t>
            </a:r>
            <a:r>
              <a:rPr lang="en-US" altLang="zh-CN" dirty="0">
                <a:solidFill>
                  <a:srgbClr val="009900"/>
                </a:solidFill>
                <a:latin typeface="Arial Unicode MS" pitchFamily="34" charset="-122"/>
                <a:ea typeface="Arial Unicode MS" pitchFamily="34" charset="-122"/>
                <a:cs typeface="Arial Unicode MS" pitchFamily="34" charset="-122"/>
              </a:rPr>
              <a:t>beer</a:t>
            </a:r>
            <a:r>
              <a:rPr lang="en-US" altLang="zh-CN" dirty="0">
                <a:solidFill>
                  <a:schemeClr val="accent2"/>
                </a:solidFill>
                <a:latin typeface="Arial Unicode MS" pitchFamily="34" charset="-122"/>
                <a:ea typeface="Arial Unicode MS" pitchFamily="34" charset="-122"/>
                <a:cs typeface="Arial Unicode MS" pitchFamily="34" charset="-122"/>
              </a:rPr>
              <a:t>}</a:t>
            </a:r>
            <a:r>
              <a:rPr lang="en-US" altLang="zh-CN" dirty="0">
                <a:solidFill>
                  <a:srgbClr val="FF00FF"/>
                </a:solidFill>
                <a:latin typeface="Arial Unicode MS" pitchFamily="34" charset="-122"/>
                <a:ea typeface="Arial Unicode MS" pitchFamily="34" charset="-122"/>
                <a:cs typeface="Arial Unicode MS" pitchFamily="34" charset="-122"/>
              </a:rPr>
              <a:t>s</a:t>
            </a:r>
            <a:r>
              <a:rPr lang="en-US" altLang="zh-CN" dirty="0">
                <a:solidFill>
                  <a:srgbClr val="009900"/>
                </a:solidFill>
                <a:latin typeface="Arial Unicode MS" pitchFamily="34" charset="-122"/>
                <a:ea typeface="Arial Unicode MS" pitchFamily="34" charset="-122"/>
                <a:cs typeface="Arial Unicode MS" pitchFamily="34" charset="-122"/>
              </a:rPr>
              <a:t>";	 //</a:t>
            </a:r>
            <a:r>
              <a:rPr lang="zh-CN" altLang="en-US" dirty="0">
                <a:solidFill>
                  <a:srgbClr val="009900"/>
                </a:solidFill>
                <a:latin typeface="Arial Unicode MS" pitchFamily="34" charset="-122"/>
                <a:ea typeface="Arial Unicode MS" pitchFamily="34" charset="-122"/>
                <a:cs typeface="Arial Unicode MS" pitchFamily="34" charset="-122"/>
              </a:rPr>
              <a:t>输出：</a:t>
            </a:r>
            <a:r>
              <a:rPr lang="en-US" altLang="zh-CN" dirty="0">
                <a:solidFill>
                  <a:srgbClr val="009900"/>
                </a:solidFill>
                <a:latin typeface="Arial Unicode MS" pitchFamily="34" charset="-122"/>
                <a:ea typeface="Arial Unicode MS" pitchFamily="34" charset="-122"/>
                <a:cs typeface="Arial Unicode MS" pitchFamily="34" charset="-122"/>
              </a:rPr>
              <a:t>He drank some Heinekens</a:t>
            </a:r>
          </a:p>
          <a:p>
            <a:r>
              <a:rPr lang="en-US" altLang="zh-CN" dirty="0">
                <a:solidFill>
                  <a:srgbClr val="009900"/>
                </a:solidFill>
                <a:latin typeface="Arial Unicode MS" pitchFamily="34" charset="-122"/>
                <a:ea typeface="Arial Unicode MS" pitchFamily="34" charset="-122"/>
                <a:cs typeface="Arial Unicode MS" pitchFamily="34" charset="-122"/>
              </a:rPr>
              <a:t>   </a:t>
            </a:r>
          </a:p>
          <a:p>
            <a:r>
              <a:rPr lang="en-US" altLang="zh-CN" dirty="0">
                <a:solidFill>
                  <a:srgbClr val="009900"/>
                </a:solidFill>
                <a:latin typeface="Arial Unicode MS" pitchFamily="34" charset="-122"/>
                <a:ea typeface="Arial Unicode MS" pitchFamily="34" charset="-122"/>
                <a:cs typeface="Arial Unicode MS" pitchFamily="34" charset="-122"/>
              </a:rPr>
              <a:t>   echo "</a:t>
            </a:r>
            <a:r>
              <a:rPr lang="en-US" altLang="zh-CN" dirty="0">
                <a:solidFill>
                  <a:srgbClr val="FF00FF"/>
                </a:solidFill>
                <a:latin typeface="Arial Unicode MS" pitchFamily="34" charset="-122"/>
                <a:ea typeface="Arial Unicode MS" pitchFamily="34" charset="-122"/>
                <a:cs typeface="Arial Unicode MS" pitchFamily="34" charset="-122"/>
              </a:rPr>
              <a:t>He drank some</a:t>
            </a:r>
            <a:r>
              <a:rPr lang="en-US" altLang="zh-CN" dirty="0">
                <a:solidFill>
                  <a:srgbClr val="009900"/>
                </a:solidFill>
                <a:latin typeface="Arial Unicode MS" pitchFamily="34" charset="-122"/>
                <a:ea typeface="Arial Unicode MS" pitchFamily="34" charset="-122"/>
                <a:cs typeface="Arial Unicode MS" pitchFamily="34" charset="-122"/>
              </a:rPr>
              <a:t> </a:t>
            </a:r>
            <a:r>
              <a:rPr lang="en-US" altLang="zh-CN" dirty="0">
                <a:solidFill>
                  <a:schemeClr val="accent2"/>
                </a:solidFill>
                <a:latin typeface="Arial Unicode MS" pitchFamily="34" charset="-122"/>
                <a:ea typeface="Arial Unicode MS" pitchFamily="34" charset="-122"/>
                <a:cs typeface="Arial Unicode MS" pitchFamily="34" charset="-122"/>
              </a:rPr>
              <a:t>{</a:t>
            </a:r>
            <a:r>
              <a:rPr lang="en-US" altLang="zh-CN" dirty="0">
                <a:solidFill>
                  <a:srgbClr val="009900"/>
                </a:solidFill>
                <a:latin typeface="Arial Unicode MS" pitchFamily="34" charset="-122"/>
                <a:ea typeface="Arial Unicode MS" pitchFamily="34" charset="-122"/>
                <a:cs typeface="Arial Unicode MS" pitchFamily="34" charset="-122"/>
              </a:rPr>
              <a:t>$beer</a:t>
            </a:r>
            <a:r>
              <a:rPr lang="en-US" altLang="zh-CN" dirty="0">
                <a:solidFill>
                  <a:schemeClr val="accent2"/>
                </a:solidFill>
                <a:latin typeface="Arial Unicode MS" pitchFamily="34" charset="-122"/>
                <a:ea typeface="Arial Unicode MS" pitchFamily="34" charset="-122"/>
                <a:cs typeface="Arial Unicode MS" pitchFamily="34" charset="-122"/>
              </a:rPr>
              <a:t>}</a:t>
            </a:r>
            <a:r>
              <a:rPr lang="en-US" altLang="zh-CN" dirty="0">
                <a:solidFill>
                  <a:srgbClr val="FF00FF"/>
                </a:solidFill>
                <a:latin typeface="Arial Unicode MS" pitchFamily="34" charset="-122"/>
                <a:ea typeface="Arial Unicode MS" pitchFamily="34" charset="-122"/>
                <a:cs typeface="Arial Unicode MS" pitchFamily="34" charset="-122"/>
              </a:rPr>
              <a:t>s</a:t>
            </a:r>
            <a:r>
              <a:rPr lang="en-US" altLang="zh-CN" dirty="0">
                <a:solidFill>
                  <a:srgbClr val="009900"/>
                </a:solidFill>
                <a:latin typeface="Arial Unicode MS" pitchFamily="34" charset="-122"/>
                <a:ea typeface="Arial Unicode MS" pitchFamily="34" charset="-122"/>
                <a:cs typeface="Arial Unicode MS" pitchFamily="34" charset="-122"/>
              </a:rPr>
              <a:t>";	 //</a:t>
            </a:r>
            <a:r>
              <a:rPr lang="zh-CN" altLang="en-US" dirty="0">
                <a:solidFill>
                  <a:srgbClr val="009900"/>
                </a:solidFill>
                <a:latin typeface="Arial Unicode MS" pitchFamily="34" charset="-122"/>
                <a:ea typeface="Arial Unicode MS" pitchFamily="34" charset="-122"/>
                <a:cs typeface="Arial Unicode MS" pitchFamily="34" charset="-122"/>
              </a:rPr>
              <a:t>输出：</a:t>
            </a:r>
            <a:r>
              <a:rPr lang="en-US" altLang="zh-CN" dirty="0">
                <a:solidFill>
                  <a:srgbClr val="009900"/>
                </a:solidFill>
                <a:latin typeface="Arial Unicode MS" pitchFamily="34" charset="-122"/>
                <a:ea typeface="Arial Unicode MS" pitchFamily="34" charset="-122"/>
                <a:cs typeface="Arial Unicode MS" pitchFamily="34" charset="-122"/>
              </a:rPr>
              <a:t>He drank some Heinekens</a:t>
            </a:r>
          </a:p>
          <a:p>
            <a:r>
              <a:rPr lang="en-US" altLang="zh-CN" sz="1600" b="1" dirty="0">
                <a:solidFill>
                  <a:schemeClr val="accent2"/>
                </a:solidFill>
                <a:latin typeface="Arial Unicode MS" pitchFamily="34" charset="-122"/>
                <a:ea typeface="Arial Unicode MS" pitchFamily="34" charset="-122"/>
                <a:cs typeface="Arial Unicode MS" pitchFamily="34" charset="-122"/>
              </a:rPr>
              <a:t>?&gt;</a:t>
            </a:r>
          </a:p>
        </p:txBody>
      </p:sp>
      <p:sp>
        <p:nvSpPr>
          <p:cNvPr id="313349" name="AutoShape 5"/>
          <p:cNvSpPr>
            <a:spLocks noChangeArrowheads="1"/>
          </p:cNvSpPr>
          <p:nvPr/>
        </p:nvSpPr>
        <p:spPr bwMode="auto">
          <a:xfrm>
            <a:off x="4211638" y="4652963"/>
            <a:ext cx="2376487" cy="936625"/>
          </a:xfrm>
          <a:prstGeom prst="wedgeRoundRectCallout">
            <a:avLst>
              <a:gd name="adj1" fmla="val -66032"/>
              <a:gd name="adj2" fmla="val -75764"/>
              <a:gd name="adj3" fmla="val 16667"/>
            </a:avLst>
          </a:prstGeom>
          <a:gradFill rotWithShape="1">
            <a:gsLst>
              <a:gs pos="0">
                <a:srgbClr val="FFFF99"/>
              </a:gs>
              <a:gs pos="100000">
                <a:srgbClr val="FFFFFF"/>
              </a:gs>
            </a:gsLst>
            <a:lin ang="5400000" scaled="1"/>
          </a:gradFill>
          <a:ln w="9525">
            <a:solidFill>
              <a:srgbClr val="FF6600"/>
            </a:solidFill>
            <a:miter lim="800000"/>
          </a:ln>
        </p:spPr>
        <p:txBody>
          <a:bodyPr/>
          <a:lstStyle/>
          <a:p>
            <a:pPr algn="ctr"/>
            <a:r>
              <a:rPr lang="zh-CN" altLang="en-US" sz="1600" b="1"/>
              <a:t>使用</a:t>
            </a:r>
            <a:r>
              <a:rPr lang="en-US" altLang="zh-CN" sz="1600" b="1"/>
              <a:t>{ }</a:t>
            </a:r>
            <a:r>
              <a:rPr lang="zh-CN" altLang="en-US" sz="1600" b="1"/>
              <a:t>包含起来，就可以将变量分离出来。</a:t>
            </a:r>
          </a:p>
          <a:p>
            <a:pPr algn="ctr"/>
            <a:r>
              <a:rPr lang="zh-CN" altLang="en-US" sz="1600" b="1"/>
              <a:t>最后这两种都可以</a:t>
            </a:r>
            <a:endParaRPr lang="zh-CN" altLang="en-US"/>
          </a:p>
        </p:txBody>
      </p:sp>
      <p:sp>
        <p:nvSpPr>
          <p:cNvPr id="313350" name="AutoShape 6"/>
          <p:cNvSpPr>
            <a:spLocks noChangeArrowheads="1"/>
          </p:cNvSpPr>
          <p:nvPr/>
        </p:nvSpPr>
        <p:spPr bwMode="auto">
          <a:xfrm>
            <a:off x="3995738" y="1773238"/>
            <a:ext cx="2305050" cy="358775"/>
          </a:xfrm>
          <a:prstGeom prst="wedgeRoundRectCallout">
            <a:avLst>
              <a:gd name="adj1" fmla="val -61019"/>
              <a:gd name="adj2" fmla="val 297787"/>
              <a:gd name="adj3" fmla="val 16667"/>
            </a:avLst>
          </a:prstGeom>
          <a:gradFill rotWithShape="1">
            <a:gsLst>
              <a:gs pos="0">
                <a:srgbClr val="FFFF99"/>
              </a:gs>
              <a:gs pos="100000">
                <a:srgbClr val="FFFFFF"/>
              </a:gs>
            </a:gsLst>
            <a:lin ang="5400000" scaled="1"/>
          </a:gradFill>
          <a:ln w="9525">
            <a:solidFill>
              <a:srgbClr val="FF6600"/>
            </a:solidFill>
            <a:miter lim="800000"/>
          </a:ln>
        </p:spPr>
        <p:txBody>
          <a:bodyPr/>
          <a:lstStyle/>
          <a:p>
            <a:pPr algn="ctr"/>
            <a:r>
              <a:rPr lang="zh-CN" altLang="en-US" sz="1600" b="1"/>
              <a:t>没有</a:t>
            </a:r>
            <a:r>
              <a:rPr lang="en-US" altLang="zh-CN" sz="1600" b="1"/>
              <a:t>$beers</a:t>
            </a:r>
            <a:r>
              <a:rPr lang="zh-CN" altLang="en-US" sz="1600" b="1"/>
              <a:t>这个变量</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3350"/>
                                        </p:tgtEl>
                                        <p:attrNameLst>
                                          <p:attrName>style.visibility</p:attrName>
                                        </p:attrNameLst>
                                      </p:cBhvr>
                                      <p:to>
                                        <p:strVal val="visible"/>
                                      </p:to>
                                    </p:set>
                                    <p:animEffect transition="in" filter="dissolve">
                                      <p:cBhvr>
                                        <p:cTn id="7" dur="500"/>
                                        <p:tgtEl>
                                          <p:spTgt spid="31335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3349"/>
                                        </p:tgtEl>
                                        <p:attrNameLst>
                                          <p:attrName>style.visibility</p:attrName>
                                        </p:attrNameLst>
                                      </p:cBhvr>
                                      <p:to>
                                        <p:strVal val="visible"/>
                                      </p:to>
                                    </p:set>
                                    <p:animEffect transition="in" filter="dissolve">
                                      <p:cBhvr>
                                        <p:cTn id="12" dur="500"/>
                                        <p:tgtEl>
                                          <p:spTgt spid="313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9" grpId="0" bldLvl="0" animBg="1"/>
      <p:bldP spid="313350"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idx="1"/>
          </p:nvPr>
        </p:nvSpPr>
        <p:spPr/>
        <p:txBody>
          <a:bodyPr/>
          <a:lstStyle/>
          <a:p>
            <a:pPr>
              <a:lnSpc>
                <a:spcPts val="2900"/>
              </a:lnSpc>
            </a:pPr>
            <a:r>
              <a:rPr lang="zh-CN" altLang="en-US" sz="2000" dirty="0" smtClean="0">
                <a:solidFill>
                  <a:srgbClr val="3333FF"/>
                </a:solidFill>
                <a:latin typeface="微软雅黑" charset="0"/>
                <a:ea typeface="微软雅黑" charset="0"/>
              </a:rPr>
              <a:t>定界符：</a:t>
            </a:r>
            <a:r>
              <a:rPr lang="zh-CN" altLang="en-US" sz="2000" b="0" dirty="0" smtClean="0">
                <a:latin typeface="微软雅黑" charset="0"/>
                <a:ea typeface="微软雅黑" charset="0"/>
              </a:rPr>
              <a:t>另一种给字符串定界的方法使用定界符语法</a:t>
            </a:r>
            <a:r>
              <a:rPr lang="zh-CN" altLang="en-US" sz="2000" b="0" dirty="0" smtClean="0">
                <a:solidFill>
                  <a:schemeClr val="tx1"/>
                </a:solidFill>
                <a:latin typeface="微软雅黑" charset="0"/>
                <a:ea typeface="微软雅黑" charset="0"/>
              </a:rPr>
              <a:t>（</a:t>
            </a:r>
            <a:r>
              <a:rPr lang="zh-CN" altLang="en-US" sz="2000" b="0" dirty="0" smtClean="0">
                <a:solidFill>
                  <a:srgbClr val="FF00FF"/>
                </a:solidFill>
                <a:latin typeface="微软雅黑" charset="0"/>
                <a:ea typeface="微软雅黑" charset="0"/>
              </a:rPr>
              <a:t>“</a:t>
            </a:r>
            <a:r>
              <a:rPr lang="en-US" altLang="zh-CN" sz="2000" b="0" dirty="0" smtClean="0">
                <a:solidFill>
                  <a:srgbClr val="FF00FF"/>
                </a:solidFill>
                <a:latin typeface="微软雅黑" charset="0"/>
                <a:ea typeface="微软雅黑" charset="0"/>
              </a:rPr>
              <a:t>&lt;&lt;&lt;”</a:t>
            </a:r>
            <a:r>
              <a:rPr lang="zh-CN" altLang="en-US" sz="2000" b="0" dirty="0" smtClean="0">
                <a:latin typeface="微软雅黑" charset="0"/>
                <a:ea typeface="微软雅黑" charset="0"/>
              </a:rPr>
              <a:t>）。应该在 </a:t>
            </a:r>
            <a:r>
              <a:rPr lang="en-US" altLang="zh-CN" sz="2000" b="0" i="1" dirty="0" smtClean="0">
                <a:latin typeface="微软雅黑" charset="0"/>
                <a:ea typeface="微软雅黑" charset="0"/>
              </a:rPr>
              <a:t>&lt;&lt;&lt;</a:t>
            </a:r>
            <a:r>
              <a:rPr lang="en-US" altLang="zh-CN" sz="2000" b="0" dirty="0" smtClean="0">
                <a:latin typeface="微软雅黑" charset="0"/>
                <a:ea typeface="微软雅黑" charset="0"/>
              </a:rPr>
              <a:t> </a:t>
            </a:r>
            <a:r>
              <a:rPr lang="zh-CN" altLang="en-US" sz="2000" b="0" dirty="0" smtClean="0">
                <a:latin typeface="微软雅黑" charset="0"/>
                <a:ea typeface="微软雅黑" charset="0"/>
              </a:rPr>
              <a:t>之后提供一个标识符，然后是字符串，然后是同样的标识符结束字符串。 </a:t>
            </a:r>
          </a:p>
          <a:p>
            <a:pPr>
              <a:lnSpc>
                <a:spcPts val="2900"/>
              </a:lnSpc>
            </a:pPr>
            <a:r>
              <a:rPr lang="zh-CN" altLang="en-US" sz="2000" b="0" dirty="0" smtClean="0">
                <a:latin typeface="微软雅黑" charset="0"/>
                <a:ea typeface="微软雅黑" charset="0"/>
              </a:rPr>
              <a:t>定界符中标识符的命名规则与变量的命名规则一样。只能包含字母数字下划线，而且必须以下划线或非数字字符开始。</a:t>
            </a:r>
          </a:p>
          <a:p>
            <a:pPr>
              <a:lnSpc>
                <a:spcPts val="2900"/>
              </a:lnSpc>
            </a:pPr>
            <a:r>
              <a:rPr lang="zh-CN" altLang="en-US" sz="2000" b="0" dirty="0" smtClean="0">
                <a:latin typeface="微软雅黑" charset="0"/>
                <a:ea typeface="微软雅黑" charset="0"/>
              </a:rPr>
              <a:t>注：结束标识符所在的行不能包含任何其它字符，</a:t>
            </a:r>
            <a:r>
              <a:rPr lang="zh-CN" altLang="en-US" sz="2000" b="0" i="1" dirty="0" smtClean="0">
                <a:latin typeface="微软雅黑" charset="0"/>
                <a:ea typeface="微软雅黑" charset="0"/>
              </a:rPr>
              <a:t>可能</a:t>
            </a:r>
            <a:r>
              <a:rPr lang="zh-CN" altLang="en-US" sz="2000" b="0" dirty="0" smtClean="0">
                <a:latin typeface="微软雅黑" charset="0"/>
                <a:ea typeface="微软雅黑" charset="0"/>
              </a:rPr>
              <a:t>除了一个分号（</a:t>
            </a:r>
            <a:r>
              <a:rPr lang="en-US" altLang="zh-CN" sz="2000" b="0" i="1" dirty="0" smtClean="0">
                <a:latin typeface="微软雅黑" charset="0"/>
                <a:ea typeface="微软雅黑" charset="0"/>
              </a:rPr>
              <a:t>;</a:t>
            </a:r>
            <a:r>
              <a:rPr lang="zh-CN" altLang="en-US" sz="2000" b="0" dirty="0" smtClean="0">
                <a:latin typeface="微软雅黑" charset="0"/>
                <a:ea typeface="微软雅黑" charset="0"/>
              </a:rPr>
              <a:t>）之外。这尤其意味着该</a:t>
            </a:r>
            <a:r>
              <a:rPr lang="zh-CN" altLang="en-US" sz="2000" b="0" dirty="0" smtClean="0">
                <a:solidFill>
                  <a:srgbClr val="FF00FF"/>
                </a:solidFill>
                <a:latin typeface="微软雅黑" charset="0"/>
                <a:ea typeface="微软雅黑" charset="0"/>
              </a:rPr>
              <a:t>结束标识符</a:t>
            </a:r>
            <a:r>
              <a:rPr lang="zh-CN" altLang="en-US" sz="2000" b="0" i="1" dirty="0" smtClean="0">
                <a:solidFill>
                  <a:srgbClr val="FF00FF"/>
                </a:solidFill>
                <a:latin typeface="微软雅黑" charset="0"/>
                <a:ea typeface="微软雅黑" charset="0"/>
              </a:rPr>
              <a:t>不能被缩进</a:t>
            </a:r>
            <a:r>
              <a:rPr lang="zh-CN" altLang="en-US" sz="2000" b="0" dirty="0" smtClean="0">
                <a:solidFill>
                  <a:srgbClr val="FF00FF"/>
                </a:solidFill>
                <a:latin typeface="微软雅黑" charset="0"/>
                <a:ea typeface="微软雅黑" charset="0"/>
              </a:rPr>
              <a:t>，而且在分号之前和之后都不能有任何空格或制表符。</a:t>
            </a:r>
            <a:r>
              <a:rPr lang="zh-CN" altLang="en-US" sz="2000" b="0" dirty="0" smtClean="0">
                <a:latin typeface="微软雅黑" charset="0"/>
                <a:ea typeface="微软雅黑" charset="0"/>
              </a:rPr>
              <a:t>如果破坏了这条规则使得结束标识符不“干净”，则它不会被视为结束标识符，</a:t>
            </a:r>
            <a:r>
              <a:rPr lang="en-US" altLang="zh-CN" sz="2000" b="0" dirty="0" smtClean="0">
                <a:latin typeface="微软雅黑" charset="0"/>
                <a:ea typeface="微软雅黑" charset="0"/>
              </a:rPr>
              <a:t>PHP </a:t>
            </a:r>
            <a:r>
              <a:rPr lang="zh-CN" altLang="en-US" sz="2000" b="0" dirty="0" smtClean="0">
                <a:latin typeface="微软雅黑" charset="0"/>
                <a:ea typeface="微软雅黑" charset="0"/>
              </a:rPr>
              <a:t>将继续寻找下去。如果在这种情况下找不到合适的结束标识符，将会导致一个在脚本最后一行出现的语法错误。 </a:t>
            </a:r>
          </a:p>
          <a:p>
            <a:pPr>
              <a:lnSpc>
                <a:spcPts val="2900"/>
              </a:lnSpc>
            </a:pPr>
            <a:r>
              <a:rPr lang="zh-CN" altLang="en-US" sz="2000" b="0" dirty="0" smtClean="0">
                <a:latin typeface="微软雅黑" charset="0"/>
                <a:ea typeface="微软雅黑" charset="0"/>
              </a:rPr>
              <a:t>不能用定界符语法初始化类成员。用其它字符串语法替代。</a:t>
            </a:r>
          </a:p>
          <a:p>
            <a:pPr>
              <a:lnSpc>
                <a:spcPts val="2900"/>
              </a:lnSpc>
            </a:pPr>
            <a:r>
              <a:rPr lang="zh-CN" altLang="en-US" sz="2000" b="0" dirty="0" smtClean="0">
                <a:latin typeface="微软雅黑" charset="0"/>
                <a:ea typeface="微软雅黑" charset="0"/>
              </a:rPr>
              <a:t>定界符文本的表现和双引号字符串一样，只是没有双引号</a:t>
            </a:r>
            <a:endParaRPr sz="2000">
              <a:latin typeface="微软雅黑" charset="0"/>
              <a:ea typeface="微软雅黑"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071670" y="142535"/>
            <a:ext cx="6500858" cy="571480"/>
          </a:xfrm>
        </p:spPr>
        <p:txBody>
          <a:bodyPr/>
          <a:lstStyle/>
          <a:p>
            <a:r>
              <a:rPr lang="en-US" altLang="zh-CN" dirty="0" smtClean="0">
                <a:latin typeface="微软雅黑" charset="0"/>
                <a:ea typeface="微软雅黑" charset="0"/>
              </a:rPr>
              <a:t>8.6 </a:t>
            </a:r>
            <a:r>
              <a:rPr lang="zh-CN" altLang="en-US" dirty="0" smtClean="0">
                <a:latin typeface="微软雅黑" charset="0"/>
                <a:ea typeface="微软雅黑" charset="0"/>
              </a:rPr>
              <a:t>数组</a:t>
            </a:r>
            <a:r>
              <a:rPr lang="en-US" altLang="zh-CN" dirty="0" smtClean="0">
                <a:latin typeface="微软雅黑" charset="0"/>
                <a:ea typeface="微软雅黑" charset="0"/>
              </a:rPr>
              <a:t>(Array)</a:t>
            </a:r>
            <a:endParaRPr lang="zh-CN" altLang="en-US" dirty="0" smtClean="0">
              <a:latin typeface="微软雅黑" charset="0"/>
              <a:ea typeface="微软雅黑" charset="0"/>
            </a:endParaRPr>
          </a:p>
        </p:txBody>
      </p:sp>
      <p:sp>
        <p:nvSpPr>
          <p:cNvPr id="35843" name="Rectangle 3"/>
          <p:cNvSpPr>
            <a:spLocks noGrp="1" noChangeArrowheads="1"/>
          </p:cNvSpPr>
          <p:nvPr>
            <p:ph idx="1"/>
          </p:nvPr>
        </p:nvSpPr>
        <p:spPr/>
        <p:txBody>
          <a:bodyPr/>
          <a:lstStyle/>
          <a:p>
            <a:pPr>
              <a:lnSpc>
                <a:spcPts val="3000"/>
              </a:lnSpc>
            </a:pPr>
            <a:r>
              <a:rPr lang="en-US" altLang="zh-CN" sz="2200" b="0" dirty="0" smtClean="0">
                <a:latin typeface="微软雅黑" pitchFamily="34" charset="-122"/>
                <a:ea typeface="微软雅黑" pitchFamily="34" charset="-122"/>
              </a:rPr>
              <a:t>PHP </a:t>
            </a:r>
            <a:r>
              <a:rPr lang="zh-CN" altLang="en-US" sz="2200" b="0" dirty="0" smtClean="0">
                <a:latin typeface="微软雅黑" pitchFamily="34" charset="-122"/>
                <a:ea typeface="微软雅黑" pitchFamily="34" charset="-122"/>
              </a:rPr>
              <a:t>中的数组实际上是一个有序图。图是一种把 </a:t>
            </a:r>
            <a:r>
              <a:rPr lang="en-US" altLang="zh-CN" sz="2200" b="0" i="1" dirty="0" smtClean="0">
                <a:latin typeface="微软雅黑" pitchFamily="34" charset="-122"/>
                <a:ea typeface="微软雅黑" pitchFamily="34" charset="-122"/>
              </a:rPr>
              <a:t>values</a:t>
            </a:r>
            <a:r>
              <a:rPr lang="en-US" altLang="zh-CN" sz="2200" b="0" dirty="0" smtClean="0">
                <a:latin typeface="微软雅黑" pitchFamily="34" charset="-122"/>
                <a:ea typeface="微软雅黑" pitchFamily="34" charset="-122"/>
              </a:rPr>
              <a:t> </a:t>
            </a:r>
            <a:r>
              <a:rPr lang="zh-CN" altLang="en-US" sz="2200" b="0" dirty="0" smtClean="0">
                <a:latin typeface="微软雅黑" pitchFamily="34" charset="-122"/>
                <a:ea typeface="微软雅黑" pitchFamily="34" charset="-122"/>
              </a:rPr>
              <a:t>映射到 </a:t>
            </a:r>
            <a:r>
              <a:rPr lang="en-US" altLang="zh-CN" sz="2200" b="0" i="1" dirty="0" smtClean="0">
                <a:latin typeface="微软雅黑" pitchFamily="34" charset="-122"/>
                <a:ea typeface="微软雅黑" pitchFamily="34" charset="-122"/>
              </a:rPr>
              <a:t>keys</a:t>
            </a:r>
            <a:r>
              <a:rPr lang="en-US" altLang="zh-CN" sz="2200" b="0" dirty="0" smtClean="0">
                <a:latin typeface="微软雅黑" pitchFamily="34" charset="-122"/>
                <a:ea typeface="微软雅黑" pitchFamily="34" charset="-122"/>
              </a:rPr>
              <a:t> </a:t>
            </a:r>
            <a:r>
              <a:rPr lang="zh-CN" altLang="en-US" sz="2200" b="0" dirty="0" smtClean="0">
                <a:latin typeface="微软雅黑" pitchFamily="34" charset="-122"/>
                <a:ea typeface="微软雅黑" pitchFamily="34" charset="-122"/>
              </a:rPr>
              <a:t>的类型。此类型在很多方面做了优化，因此可以把它当成真正的数组来使用，或列表（矢量），散列表（是图的一种实现），字典，集合，栈，队列以及更多可能性。因为可以用另一个 </a:t>
            </a:r>
            <a:r>
              <a:rPr lang="en-US" altLang="zh-CN" sz="2200" b="0" dirty="0" smtClean="0">
                <a:latin typeface="微软雅黑" pitchFamily="34" charset="-122"/>
                <a:ea typeface="微软雅黑" pitchFamily="34" charset="-122"/>
              </a:rPr>
              <a:t>PHP </a:t>
            </a:r>
            <a:r>
              <a:rPr lang="zh-CN" altLang="en-US" sz="2200" b="0" dirty="0" smtClean="0">
                <a:latin typeface="微软雅黑" pitchFamily="34" charset="-122"/>
                <a:ea typeface="微软雅黑" pitchFamily="34" charset="-122"/>
              </a:rPr>
              <a:t>数组作为值，也可以很容易地模拟树。本书将用一章介绍数组的声明与使用，这里仅作简要说明。 </a:t>
            </a:r>
          </a:p>
          <a:p>
            <a:pPr>
              <a:lnSpc>
                <a:spcPts val="3000"/>
              </a:lnSpc>
            </a:pPr>
            <a:r>
              <a:rPr lang="en-US" altLang="zh-CN" sz="2200" b="0" dirty="0" smtClean="0">
                <a:latin typeface="微软雅黑" pitchFamily="34" charset="-122"/>
                <a:ea typeface="微软雅黑" pitchFamily="34" charset="-122"/>
              </a:rPr>
              <a:t>PHP</a:t>
            </a:r>
            <a:r>
              <a:rPr lang="zh-CN" altLang="en-US" sz="2200" b="0" dirty="0" smtClean="0">
                <a:latin typeface="微软雅黑" pitchFamily="34" charset="-122"/>
                <a:ea typeface="微软雅黑" pitchFamily="34" charset="-122"/>
              </a:rPr>
              <a:t>中可以使用多种方式构建一个数组，在这里我们只用</a:t>
            </a:r>
            <a:r>
              <a:rPr lang="en-US" altLang="zh-CN" sz="2200" dirty="0" smtClean="0">
                <a:solidFill>
                  <a:srgbClr val="FF00FF"/>
                </a:solidFill>
                <a:latin typeface="微软雅黑" pitchFamily="34" charset="-122"/>
                <a:ea typeface="微软雅黑" pitchFamily="34" charset="-122"/>
              </a:rPr>
              <a:t>array()</a:t>
            </a:r>
            <a:r>
              <a:rPr lang="zh-CN" altLang="en-US" sz="2200" b="0" dirty="0" smtClean="0">
                <a:latin typeface="微软雅黑" pitchFamily="34" charset="-122"/>
                <a:ea typeface="微软雅黑" pitchFamily="34" charset="-122"/>
              </a:rPr>
              <a:t>语言结构来新建一个</a:t>
            </a:r>
            <a:r>
              <a:rPr lang="en-US" altLang="zh-CN" sz="2200" b="0" dirty="0" smtClean="0">
                <a:latin typeface="微软雅黑" pitchFamily="34" charset="-122"/>
                <a:ea typeface="微软雅黑" pitchFamily="34" charset="-122"/>
              </a:rPr>
              <a:t>array</a:t>
            </a:r>
            <a:r>
              <a:rPr lang="zh-CN" altLang="en-US" sz="2200" b="0" dirty="0" smtClean="0">
                <a:latin typeface="微软雅黑" pitchFamily="34" charset="-122"/>
                <a:ea typeface="微软雅黑" pitchFamily="34" charset="-122"/>
              </a:rPr>
              <a:t>。它接受一定数量用逗号分隔的 </a:t>
            </a:r>
            <a:r>
              <a:rPr lang="en-US" altLang="zh-CN" sz="2200" b="0" i="1" dirty="0" smtClean="0">
                <a:latin typeface="微软雅黑" pitchFamily="34" charset="-122"/>
                <a:ea typeface="微软雅黑" pitchFamily="34" charset="-122"/>
              </a:rPr>
              <a:t>key =&gt; value</a:t>
            </a:r>
            <a:r>
              <a:rPr lang="en-US" altLang="zh-CN" sz="2200" b="0" dirty="0" smtClean="0">
                <a:latin typeface="微软雅黑" pitchFamily="34" charset="-122"/>
                <a:ea typeface="微软雅黑" pitchFamily="34" charset="-122"/>
              </a:rPr>
              <a:t> </a:t>
            </a:r>
            <a:r>
              <a:rPr lang="zh-CN" altLang="en-US" sz="2200" b="0" dirty="0" smtClean="0">
                <a:latin typeface="微软雅黑" pitchFamily="34" charset="-122"/>
                <a:ea typeface="微软雅黑" pitchFamily="34" charset="-122"/>
              </a:rPr>
              <a:t>参数对。 </a:t>
            </a:r>
          </a:p>
        </p:txBody>
      </p:sp>
      <p:sp>
        <p:nvSpPr>
          <p:cNvPr id="315396" name="AutoShape 4"/>
          <p:cNvSpPr>
            <a:spLocks noChangeArrowheads="1"/>
          </p:cNvSpPr>
          <p:nvPr/>
        </p:nvSpPr>
        <p:spPr bwMode="auto">
          <a:xfrm>
            <a:off x="571472" y="4500570"/>
            <a:ext cx="3744912" cy="1584325"/>
          </a:xfrm>
          <a:prstGeom prst="flowChartAlternateProcess">
            <a:avLst/>
          </a:prstGeom>
          <a:gradFill rotWithShape="1">
            <a:gsLst>
              <a:gs pos="0">
                <a:srgbClr val="CDE9EB"/>
              </a:gs>
              <a:gs pos="100000">
                <a:srgbClr val="FFFFFF"/>
              </a:gs>
            </a:gsLst>
            <a:lin ang="5400000" scaled="1"/>
          </a:gradFill>
          <a:ln w="9525">
            <a:solidFill>
              <a:schemeClr val="accent2"/>
            </a:solidFill>
            <a:miter lim="800000"/>
          </a:ln>
        </p:spPr>
        <p:txBody>
          <a:bodyPr wrap="none" anchor="ctr"/>
          <a:lstStyle/>
          <a:p>
            <a:pPr>
              <a:lnSpc>
                <a:spcPct val="120000"/>
              </a:lnSpc>
            </a:pPr>
            <a:r>
              <a:rPr lang="zh-CN" altLang="en-US" b="1" dirty="0">
                <a:solidFill>
                  <a:srgbClr val="3333FF"/>
                </a:solidFill>
                <a:latin typeface="Arial Unicode MS" pitchFamily="34" charset="-122"/>
                <a:ea typeface="Arial Unicode MS" pitchFamily="34" charset="-122"/>
                <a:cs typeface="Arial Unicode MS" pitchFamily="34" charset="-122"/>
              </a:rPr>
              <a:t>语法结构：</a:t>
            </a:r>
          </a:p>
          <a:p>
            <a:pPr>
              <a:lnSpc>
                <a:spcPct val="120000"/>
              </a:lnSpc>
            </a:pPr>
            <a:r>
              <a:rPr lang="en-US" altLang="zh-CN" b="1" dirty="0">
                <a:latin typeface="Arial Unicode MS" pitchFamily="34" charset="-122"/>
                <a:ea typeface="Arial Unicode MS" pitchFamily="34" charset="-122"/>
                <a:cs typeface="Arial Unicode MS" pitchFamily="34" charset="-122"/>
              </a:rPr>
              <a:t>   </a:t>
            </a:r>
            <a:r>
              <a:rPr lang="en-US" altLang="zh-CN" b="1" dirty="0">
                <a:solidFill>
                  <a:srgbClr val="FF00FF"/>
                </a:solidFill>
                <a:latin typeface="Arial Unicode MS" pitchFamily="34" charset="-122"/>
                <a:ea typeface="Arial Unicode MS" pitchFamily="34" charset="-122"/>
                <a:cs typeface="Arial Unicode MS" pitchFamily="34" charset="-122"/>
              </a:rPr>
              <a:t>array( [</a:t>
            </a:r>
            <a:r>
              <a:rPr lang="en-US" altLang="zh-CN" b="1" i="1" dirty="0">
                <a:solidFill>
                  <a:srgbClr val="FF00FF"/>
                </a:solidFill>
                <a:latin typeface="Arial Unicode MS" pitchFamily="34" charset="-122"/>
                <a:ea typeface="Arial Unicode MS" pitchFamily="34" charset="-122"/>
                <a:cs typeface="Arial Unicode MS" pitchFamily="34" charset="-122"/>
              </a:rPr>
              <a:t>key</a:t>
            </a:r>
            <a:r>
              <a:rPr lang="en-US" altLang="zh-CN" b="1" dirty="0">
                <a:solidFill>
                  <a:srgbClr val="FF00FF"/>
                </a:solidFill>
                <a:latin typeface="Arial Unicode MS" pitchFamily="34" charset="-122"/>
                <a:ea typeface="Arial Unicode MS" pitchFamily="34" charset="-122"/>
                <a:cs typeface="Arial Unicode MS" pitchFamily="34" charset="-122"/>
              </a:rPr>
              <a:t> =&gt;] </a:t>
            </a:r>
            <a:r>
              <a:rPr lang="en-US" altLang="zh-CN" b="1" i="1" dirty="0">
                <a:solidFill>
                  <a:srgbClr val="FF00FF"/>
                </a:solidFill>
                <a:latin typeface="Arial Unicode MS" pitchFamily="34" charset="-122"/>
                <a:ea typeface="Arial Unicode MS" pitchFamily="34" charset="-122"/>
                <a:cs typeface="Arial Unicode MS" pitchFamily="34" charset="-122"/>
              </a:rPr>
              <a:t>value</a:t>
            </a:r>
            <a:r>
              <a:rPr lang="en-US" altLang="zh-CN" b="1" dirty="0">
                <a:solidFill>
                  <a:srgbClr val="FF00FF"/>
                </a:solidFill>
                <a:latin typeface="Arial Unicode MS" pitchFamily="34" charset="-122"/>
                <a:ea typeface="Arial Unicode MS" pitchFamily="34" charset="-122"/>
                <a:cs typeface="Arial Unicode MS" pitchFamily="34" charset="-122"/>
              </a:rPr>
              <a:t> , ... )</a:t>
            </a:r>
          </a:p>
          <a:p>
            <a:pPr>
              <a:lnSpc>
                <a:spcPct val="120000"/>
              </a:lnSpc>
            </a:pPr>
            <a:r>
              <a:rPr lang="en-US" altLang="zh-CN" dirty="0">
                <a:solidFill>
                  <a:srgbClr val="0099CC"/>
                </a:solidFill>
                <a:latin typeface="Arial Unicode MS" pitchFamily="34" charset="-122"/>
                <a:ea typeface="Arial Unicode MS" pitchFamily="34" charset="-122"/>
                <a:cs typeface="Arial Unicode MS" pitchFamily="34" charset="-122"/>
              </a:rPr>
              <a:t>// </a:t>
            </a:r>
            <a:r>
              <a:rPr lang="en-US" altLang="zh-CN" i="1" dirty="0">
                <a:solidFill>
                  <a:srgbClr val="0099CC"/>
                </a:solidFill>
                <a:latin typeface="Arial Unicode MS" pitchFamily="34" charset="-122"/>
                <a:ea typeface="Arial Unicode MS" pitchFamily="34" charset="-122"/>
                <a:cs typeface="Arial Unicode MS" pitchFamily="34" charset="-122"/>
              </a:rPr>
              <a:t>key</a:t>
            </a:r>
            <a:r>
              <a:rPr lang="en-US" altLang="zh-CN" dirty="0">
                <a:solidFill>
                  <a:srgbClr val="0099CC"/>
                </a:solidFill>
                <a:latin typeface="Arial Unicode MS" pitchFamily="34" charset="-122"/>
                <a:ea typeface="Arial Unicode MS" pitchFamily="34" charset="-122"/>
                <a:cs typeface="Arial Unicode MS" pitchFamily="34" charset="-122"/>
              </a:rPr>
              <a:t> </a:t>
            </a:r>
            <a:r>
              <a:rPr lang="zh-CN" altLang="en-US" dirty="0">
                <a:solidFill>
                  <a:srgbClr val="0099CC"/>
                </a:solidFill>
                <a:latin typeface="Arial Unicode MS" pitchFamily="34" charset="-122"/>
                <a:ea typeface="Arial Unicode MS" pitchFamily="34" charset="-122"/>
                <a:cs typeface="Arial Unicode MS" pitchFamily="34" charset="-122"/>
              </a:rPr>
              <a:t>可以是</a:t>
            </a:r>
            <a:r>
              <a:rPr lang="en-US" altLang="zh-CN" dirty="0">
                <a:solidFill>
                  <a:srgbClr val="0099CC"/>
                </a:solidFill>
                <a:latin typeface="Arial Unicode MS" pitchFamily="34" charset="-122"/>
                <a:ea typeface="Arial Unicode MS" pitchFamily="34" charset="-122"/>
                <a:cs typeface="Arial Unicode MS" pitchFamily="34" charset="-122"/>
              </a:rPr>
              <a:t>integer</a:t>
            </a:r>
            <a:r>
              <a:rPr lang="zh-CN" altLang="en-US" dirty="0">
                <a:solidFill>
                  <a:srgbClr val="0099CC"/>
                </a:solidFill>
                <a:latin typeface="Arial Unicode MS" pitchFamily="34" charset="-122"/>
                <a:ea typeface="Arial Unicode MS" pitchFamily="34" charset="-122"/>
                <a:cs typeface="Arial Unicode MS" pitchFamily="34" charset="-122"/>
              </a:rPr>
              <a:t>或者</a:t>
            </a:r>
            <a:r>
              <a:rPr lang="en-US" altLang="zh-CN" dirty="0">
                <a:solidFill>
                  <a:srgbClr val="0099CC"/>
                </a:solidFill>
                <a:latin typeface="Arial Unicode MS" pitchFamily="34" charset="-122"/>
                <a:ea typeface="Arial Unicode MS" pitchFamily="34" charset="-122"/>
                <a:cs typeface="Arial Unicode MS" pitchFamily="34" charset="-122"/>
              </a:rPr>
              <a:t>string</a:t>
            </a:r>
            <a:r>
              <a:rPr lang="zh-CN" altLang="en-US" dirty="0">
                <a:solidFill>
                  <a:srgbClr val="0099CC"/>
                </a:solidFill>
                <a:latin typeface="Arial Unicode MS" pitchFamily="34" charset="-122"/>
                <a:ea typeface="Arial Unicode MS" pitchFamily="34" charset="-122"/>
                <a:cs typeface="Arial Unicode MS" pitchFamily="34" charset="-122"/>
              </a:rPr>
              <a:t>类型</a:t>
            </a:r>
          </a:p>
          <a:p>
            <a:pPr>
              <a:lnSpc>
                <a:spcPct val="120000"/>
              </a:lnSpc>
            </a:pPr>
            <a:r>
              <a:rPr lang="en-US" altLang="zh-CN" dirty="0">
                <a:solidFill>
                  <a:srgbClr val="0099CC"/>
                </a:solidFill>
                <a:latin typeface="Arial Unicode MS" pitchFamily="34" charset="-122"/>
                <a:ea typeface="Arial Unicode MS" pitchFamily="34" charset="-122"/>
                <a:cs typeface="Arial Unicode MS" pitchFamily="34" charset="-122"/>
              </a:rPr>
              <a:t>// </a:t>
            </a:r>
            <a:r>
              <a:rPr lang="en-US" altLang="zh-CN" i="1" dirty="0">
                <a:solidFill>
                  <a:srgbClr val="0099CC"/>
                </a:solidFill>
                <a:latin typeface="Arial Unicode MS" pitchFamily="34" charset="-122"/>
                <a:ea typeface="Arial Unicode MS" pitchFamily="34" charset="-122"/>
                <a:cs typeface="Arial Unicode MS" pitchFamily="34" charset="-122"/>
              </a:rPr>
              <a:t>value</a:t>
            </a:r>
            <a:r>
              <a:rPr lang="en-US" altLang="zh-CN" dirty="0">
                <a:solidFill>
                  <a:srgbClr val="0099CC"/>
                </a:solidFill>
                <a:latin typeface="Arial Unicode MS" pitchFamily="34" charset="-122"/>
                <a:ea typeface="Arial Unicode MS" pitchFamily="34" charset="-122"/>
                <a:cs typeface="Arial Unicode MS" pitchFamily="34" charset="-122"/>
              </a:rPr>
              <a:t> </a:t>
            </a:r>
            <a:r>
              <a:rPr lang="zh-CN" altLang="en-US" dirty="0">
                <a:solidFill>
                  <a:srgbClr val="0099CC"/>
                </a:solidFill>
                <a:latin typeface="Arial Unicode MS" pitchFamily="34" charset="-122"/>
                <a:ea typeface="Arial Unicode MS" pitchFamily="34" charset="-122"/>
                <a:cs typeface="Arial Unicode MS" pitchFamily="34" charset="-122"/>
              </a:rPr>
              <a:t>可以是任何值 </a:t>
            </a:r>
            <a:endParaRPr lang="en-US" altLang="zh-CN" dirty="0">
              <a:solidFill>
                <a:srgbClr val="0099CC"/>
              </a:solidFill>
              <a:latin typeface="Arial Unicode MS" pitchFamily="34" charset="-122"/>
              <a:ea typeface="Arial Unicode MS" pitchFamily="34" charset="-122"/>
              <a:cs typeface="Arial Unicode MS" pitchFamily="34" charset="-122"/>
            </a:endParaRPr>
          </a:p>
        </p:txBody>
      </p:sp>
      <p:sp>
        <p:nvSpPr>
          <p:cNvPr id="315398" name="AutoShape 6"/>
          <p:cNvSpPr>
            <a:spLocks noChangeArrowheads="1"/>
          </p:cNvSpPr>
          <p:nvPr/>
        </p:nvSpPr>
        <p:spPr bwMode="auto">
          <a:xfrm>
            <a:off x="4787900" y="4500570"/>
            <a:ext cx="3744913" cy="1584325"/>
          </a:xfrm>
          <a:prstGeom prst="flowChartAlternateProcess">
            <a:avLst/>
          </a:prstGeom>
          <a:gradFill rotWithShape="1">
            <a:gsLst>
              <a:gs pos="0">
                <a:srgbClr val="CDE9EB"/>
              </a:gs>
              <a:gs pos="100000">
                <a:srgbClr val="FFFFFF"/>
              </a:gs>
            </a:gsLst>
            <a:lin ang="5400000" scaled="1"/>
          </a:gradFill>
          <a:ln w="9525">
            <a:solidFill>
              <a:schemeClr val="accent2"/>
            </a:solidFill>
            <a:miter lim="800000"/>
          </a:ln>
        </p:spPr>
        <p:txBody>
          <a:bodyPr wrap="none" anchor="ctr"/>
          <a:lstStyle/>
          <a:p>
            <a:pPr>
              <a:lnSpc>
                <a:spcPct val="120000"/>
              </a:lnSpc>
            </a:pPr>
            <a:r>
              <a:rPr lang="en-US" altLang="zh-CN" b="1" dirty="0">
                <a:solidFill>
                  <a:srgbClr val="3333FF"/>
                </a:solidFill>
                <a:latin typeface="Arial Unicode MS" pitchFamily="34" charset="-122"/>
                <a:ea typeface="Arial Unicode MS" pitchFamily="34" charset="-122"/>
                <a:cs typeface="Arial Unicode MS" pitchFamily="34" charset="-122"/>
              </a:rPr>
              <a:t>&lt;?</a:t>
            </a:r>
            <a:r>
              <a:rPr lang="en-US" altLang="zh-CN" b="1" dirty="0" err="1">
                <a:solidFill>
                  <a:srgbClr val="3333FF"/>
                </a:solidFill>
                <a:latin typeface="Arial Unicode MS" pitchFamily="34" charset="-122"/>
                <a:ea typeface="Arial Unicode MS" pitchFamily="34" charset="-122"/>
                <a:cs typeface="Arial Unicode MS" pitchFamily="34" charset="-122"/>
              </a:rPr>
              <a:t>php</a:t>
            </a:r>
            <a:endParaRPr lang="en-US" altLang="zh-CN" b="1" dirty="0">
              <a:solidFill>
                <a:srgbClr val="3333FF"/>
              </a:solidFill>
              <a:latin typeface="Arial Unicode MS" pitchFamily="34" charset="-122"/>
              <a:ea typeface="Arial Unicode MS" pitchFamily="34" charset="-122"/>
              <a:cs typeface="Arial Unicode MS" pitchFamily="34" charset="-122"/>
            </a:endParaRPr>
          </a:p>
          <a:p>
            <a:pPr>
              <a:lnSpc>
                <a:spcPct val="120000"/>
              </a:lnSpc>
            </a:pPr>
            <a:r>
              <a:rPr lang="en-US" altLang="zh-CN" b="1" dirty="0">
                <a:solidFill>
                  <a:srgbClr val="3333FF"/>
                </a:solidFill>
                <a:latin typeface="Arial Unicode MS" pitchFamily="34" charset="-122"/>
                <a:ea typeface="Arial Unicode MS" pitchFamily="34" charset="-122"/>
                <a:cs typeface="Arial Unicode MS" pitchFamily="34" charset="-122"/>
              </a:rPr>
              <a:t>    </a:t>
            </a:r>
            <a:r>
              <a:rPr lang="en-US" altLang="zh-CN" b="1" dirty="0">
                <a:solidFill>
                  <a:srgbClr val="009900"/>
                </a:solidFill>
                <a:latin typeface="Arial Unicode MS" pitchFamily="34" charset="-122"/>
                <a:ea typeface="Arial Unicode MS" pitchFamily="34" charset="-122"/>
                <a:cs typeface="Arial Unicode MS" pitchFamily="34" charset="-122"/>
              </a:rPr>
              <a:t>$</a:t>
            </a:r>
            <a:r>
              <a:rPr lang="en-US" altLang="zh-CN" b="1" dirty="0" err="1">
                <a:solidFill>
                  <a:srgbClr val="009900"/>
                </a:solidFill>
                <a:latin typeface="Arial Unicode MS" pitchFamily="34" charset="-122"/>
                <a:ea typeface="Arial Unicode MS" pitchFamily="34" charset="-122"/>
                <a:cs typeface="Arial Unicode MS" pitchFamily="34" charset="-122"/>
              </a:rPr>
              <a:t>arr</a:t>
            </a:r>
            <a:r>
              <a:rPr lang="en-US" altLang="zh-CN" b="1" dirty="0">
                <a:solidFill>
                  <a:srgbClr val="009900"/>
                </a:solidFill>
                <a:latin typeface="Arial Unicode MS" pitchFamily="34" charset="-122"/>
                <a:ea typeface="Arial Unicode MS" pitchFamily="34" charset="-122"/>
                <a:cs typeface="Arial Unicode MS" pitchFamily="34" charset="-122"/>
              </a:rPr>
              <a:t> = array(</a:t>
            </a:r>
          </a:p>
          <a:p>
            <a:pPr>
              <a:lnSpc>
                <a:spcPct val="120000"/>
              </a:lnSpc>
            </a:pPr>
            <a:r>
              <a:rPr lang="en-US" altLang="zh-CN" b="1" dirty="0">
                <a:solidFill>
                  <a:srgbClr val="009900"/>
                </a:solidFill>
                <a:latin typeface="Arial Unicode MS" pitchFamily="34" charset="-122"/>
                <a:ea typeface="Arial Unicode MS" pitchFamily="34" charset="-122"/>
                <a:cs typeface="Arial Unicode MS" pitchFamily="34" charset="-122"/>
              </a:rPr>
              <a:t>     </a:t>
            </a:r>
            <a:r>
              <a:rPr lang="en-US" altLang="zh-CN" b="1" dirty="0" smtClean="0">
                <a:solidFill>
                  <a:srgbClr val="009900"/>
                </a:solidFill>
                <a:latin typeface="Arial Unicode MS" pitchFamily="34" charset="-122"/>
                <a:ea typeface="Arial Unicode MS" pitchFamily="34" charset="-122"/>
                <a:cs typeface="Arial Unicode MS" pitchFamily="34" charset="-122"/>
              </a:rPr>
              <a:t> </a:t>
            </a:r>
            <a:r>
              <a:rPr lang="en-US" altLang="zh-CN" b="1" dirty="0">
                <a:solidFill>
                  <a:srgbClr val="009900"/>
                </a:solidFill>
                <a:latin typeface="Arial Unicode MS" pitchFamily="34" charset="-122"/>
                <a:ea typeface="Arial Unicode MS" pitchFamily="34" charset="-122"/>
                <a:cs typeface="Arial Unicode MS" pitchFamily="34" charset="-122"/>
              </a:rPr>
              <a:t>"</a:t>
            </a:r>
            <a:r>
              <a:rPr lang="en-US" altLang="zh-CN" b="1" dirty="0" err="1">
                <a:solidFill>
                  <a:srgbClr val="FF00FF"/>
                </a:solidFill>
                <a:latin typeface="Arial Unicode MS" pitchFamily="34" charset="-122"/>
                <a:ea typeface="Arial Unicode MS" pitchFamily="34" charset="-122"/>
                <a:cs typeface="Arial Unicode MS" pitchFamily="34" charset="-122"/>
              </a:rPr>
              <a:t>foo</a:t>
            </a:r>
            <a:r>
              <a:rPr lang="en-US" altLang="zh-CN" b="1" dirty="0">
                <a:solidFill>
                  <a:srgbClr val="009900"/>
                </a:solidFill>
                <a:latin typeface="Arial Unicode MS" pitchFamily="34" charset="-122"/>
                <a:ea typeface="Arial Unicode MS" pitchFamily="34" charset="-122"/>
                <a:cs typeface="Arial Unicode MS" pitchFamily="34" charset="-122"/>
              </a:rPr>
              <a:t>" </a:t>
            </a:r>
            <a:r>
              <a:rPr lang="en-US" altLang="zh-CN" b="1" dirty="0">
                <a:solidFill>
                  <a:srgbClr val="9A400E"/>
                </a:solidFill>
                <a:latin typeface="Arial Unicode MS" pitchFamily="34" charset="-122"/>
                <a:ea typeface="Arial Unicode MS" pitchFamily="34" charset="-122"/>
                <a:cs typeface="Arial Unicode MS" pitchFamily="34" charset="-122"/>
              </a:rPr>
              <a:t>=&gt; </a:t>
            </a:r>
            <a:r>
              <a:rPr lang="en-US" altLang="zh-CN" b="1" dirty="0">
                <a:solidFill>
                  <a:srgbClr val="009900"/>
                </a:solidFill>
                <a:latin typeface="Arial Unicode MS" pitchFamily="34" charset="-122"/>
                <a:ea typeface="Arial Unicode MS" pitchFamily="34" charset="-122"/>
                <a:cs typeface="Arial Unicode MS" pitchFamily="34" charset="-122"/>
              </a:rPr>
              <a:t>"</a:t>
            </a:r>
            <a:r>
              <a:rPr lang="en-US" altLang="zh-CN" b="1" dirty="0">
                <a:solidFill>
                  <a:srgbClr val="FF00FF"/>
                </a:solidFill>
                <a:latin typeface="Arial Unicode MS" pitchFamily="34" charset="-122"/>
                <a:ea typeface="Arial Unicode MS" pitchFamily="34" charset="-122"/>
                <a:cs typeface="Arial Unicode MS" pitchFamily="34" charset="-122"/>
              </a:rPr>
              <a:t>bar</a:t>
            </a:r>
            <a:r>
              <a:rPr lang="en-US" altLang="zh-CN" b="1" dirty="0">
                <a:solidFill>
                  <a:srgbClr val="009900"/>
                </a:solidFill>
                <a:latin typeface="Arial Unicode MS" pitchFamily="34" charset="-122"/>
                <a:ea typeface="Arial Unicode MS" pitchFamily="34" charset="-122"/>
                <a:cs typeface="Arial Unicode MS" pitchFamily="34" charset="-122"/>
              </a:rPr>
              <a:t>", </a:t>
            </a:r>
            <a:r>
              <a:rPr lang="en-US" altLang="zh-CN" b="1" dirty="0">
                <a:solidFill>
                  <a:srgbClr val="FF00FF"/>
                </a:solidFill>
                <a:latin typeface="Arial Unicode MS" pitchFamily="34" charset="-122"/>
                <a:ea typeface="Arial Unicode MS" pitchFamily="34" charset="-122"/>
                <a:cs typeface="Arial Unicode MS" pitchFamily="34" charset="-122"/>
              </a:rPr>
              <a:t>12</a:t>
            </a:r>
            <a:r>
              <a:rPr lang="en-US" altLang="zh-CN" b="1" dirty="0">
                <a:solidFill>
                  <a:srgbClr val="009900"/>
                </a:solidFill>
                <a:latin typeface="Arial Unicode MS" pitchFamily="34" charset="-122"/>
                <a:ea typeface="Arial Unicode MS" pitchFamily="34" charset="-122"/>
                <a:cs typeface="Arial Unicode MS" pitchFamily="34" charset="-122"/>
              </a:rPr>
              <a:t> </a:t>
            </a:r>
            <a:r>
              <a:rPr lang="en-US" altLang="zh-CN" b="1" dirty="0">
                <a:solidFill>
                  <a:srgbClr val="9A400E"/>
                </a:solidFill>
                <a:latin typeface="Arial Unicode MS" pitchFamily="34" charset="-122"/>
                <a:ea typeface="Arial Unicode MS" pitchFamily="34" charset="-122"/>
                <a:cs typeface="Arial Unicode MS" pitchFamily="34" charset="-122"/>
              </a:rPr>
              <a:t>=&gt;</a:t>
            </a:r>
            <a:r>
              <a:rPr lang="en-US" altLang="zh-CN" b="1" dirty="0">
                <a:solidFill>
                  <a:srgbClr val="009900"/>
                </a:solidFill>
                <a:latin typeface="Arial Unicode MS" pitchFamily="34" charset="-122"/>
                <a:ea typeface="Arial Unicode MS" pitchFamily="34" charset="-122"/>
                <a:cs typeface="Arial Unicode MS" pitchFamily="34" charset="-122"/>
              </a:rPr>
              <a:t> </a:t>
            </a:r>
            <a:r>
              <a:rPr lang="en-US" altLang="zh-CN" b="1" dirty="0">
                <a:solidFill>
                  <a:srgbClr val="FF00FF"/>
                </a:solidFill>
                <a:latin typeface="Arial Unicode MS" pitchFamily="34" charset="-122"/>
                <a:ea typeface="Arial Unicode MS" pitchFamily="34" charset="-122"/>
                <a:cs typeface="Arial Unicode MS" pitchFamily="34" charset="-122"/>
              </a:rPr>
              <a:t>true</a:t>
            </a:r>
            <a:r>
              <a:rPr lang="en-US" altLang="zh-CN" b="1" dirty="0">
                <a:solidFill>
                  <a:srgbClr val="009900"/>
                </a:solidFill>
                <a:latin typeface="Arial Unicode MS" pitchFamily="34" charset="-122"/>
                <a:ea typeface="Arial Unicode MS" pitchFamily="34" charset="-122"/>
                <a:cs typeface="Arial Unicode MS" pitchFamily="34" charset="-122"/>
              </a:rPr>
              <a:t>);	</a:t>
            </a:r>
          </a:p>
          <a:p>
            <a:pPr>
              <a:lnSpc>
                <a:spcPct val="120000"/>
              </a:lnSpc>
            </a:pPr>
            <a:r>
              <a:rPr lang="en-US" altLang="zh-CN" b="1" dirty="0">
                <a:solidFill>
                  <a:srgbClr val="3333FF"/>
                </a:solidFill>
                <a:latin typeface="Arial Unicode MS" pitchFamily="34" charset="-122"/>
                <a:ea typeface="Arial Unicode MS" pitchFamily="34" charset="-122"/>
                <a:cs typeface="Arial Unicode MS" pitchFamily="34" charset="-122"/>
              </a:rPr>
              <a:t>?&gt;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5396"/>
                                        </p:tgtEl>
                                        <p:attrNameLst>
                                          <p:attrName>style.visibility</p:attrName>
                                        </p:attrNameLst>
                                      </p:cBhvr>
                                      <p:to>
                                        <p:strVal val="visible"/>
                                      </p:to>
                                    </p:set>
                                    <p:animEffect transition="in" filter="blinds(horizontal)">
                                      <p:cBhvr>
                                        <p:cTn id="7" dur="500"/>
                                        <p:tgtEl>
                                          <p:spTgt spid="31539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5398"/>
                                        </p:tgtEl>
                                        <p:attrNameLst>
                                          <p:attrName>style.visibility</p:attrName>
                                        </p:attrNameLst>
                                      </p:cBhvr>
                                      <p:to>
                                        <p:strVal val="visible"/>
                                      </p:to>
                                    </p:set>
                                    <p:animEffect transition="in" filter="blinds(horizontal)">
                                      <p:cBhvr>
                                        <p:cTn id="12" dur="500"/>
                                        <p:tgtEl>
                                          <p:spTgt spid="315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6" grpId="0" bldLvl="0" animBg="1"/>
      <p:bldP spid="315398"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071670" y="142535"/>
            <a:ext cx="6500858" cy="571480"/>
          </a:xfrm>
        </p:spPr>
        <p:txBody>
          <a:bodyPr/>
          <a:lstStyle/>
          <a:p>
            <a:r>
              <a:rPr lang="en-US" altLang="zh-CN" dirty="0" smtClean="0">
                <a:latin typeface="微软雅黑" charset="0"/>
                <a:ea typeface="微软雅黑" charset="0"/>
              </a:rPr>
              <a:t>8.7 </a:t>
            </a:r>
            <a:r>
              <a:rPr lang="zh-CN" altLang="en-US" dirty="0" smtClean="0">
                <a:latin typeface="微软雅黑" charset="0"/>
                <a:ea typeface="微软雅黑" charset="0"/>
              </a:rPr>
              <a:t>对象</a:t>
            </a:r>
            <a:r>
              <a:rPr lang="en-US" altLang="zh-CN" dirty="0" smtClean="0">
                <a:latin typeface="微软雅黑" charset="0"/>
                <a:ea typeface="微软雅黑" charset="0"/>
              </a:rPr>
              <a:t>(Object)</a:t>
            </a:r>
            <a:endParaRPr lang="zh-CN" altLang="en-US" dirty="0" smtClean="0">
              <a:latin typeface="微软雅黑" charset="0"/>
              <a:ea typeface="微软雅黑" charset="0"/>
            </a:endParaRPr>
          </a:p>
        </p:txBody>
      </p:sp>
      <p:sp>
        <p:nvSpPr>
          <p:cNvPr id="36867" name="Rectangle 3"/>
          <p:cNvSpPr>
            <a:spLocks noGrp="1" noChangeArrowheads="1"/>
          </p:cNvSpPr>
          <p:nvPr>
            <p:ph idx="1"/>
          </p:nvPr>
        </p:nvSpPr>
        <p:spPr/>
        <p:txBody>
          <a:bodyPr/>
          <a:lstStyle/>
          <a:p>
            <a:pPr>
              <a:lnSpc>
                <a:spcPct val="120000"/>
              </a:lnSpc>
            </a:pPr>
            <a:r>
              <a:rPr lang="en-US" altLang="zh-CN" sz="2000" b="0" dirty="0" smtClean="0">
                <a:latin typeface="微软雅黑" charset="0"/>
                <a:ea typeface="微软雅黑" charset="0"/>
              </a:rPr>
              <a:t>		</a:t>
            </a:r>
            <a:r>
              <a:rPr lang="zh-CN" altLang="en-US" sz="2000" b="0" dirty="0" smtClean="0">
                <a:latin typeface="微软雅黑" charset="0"/>
                <a:ea typeface="微软雅黑" charset="0"/>
              </a:rPr>
              <a:t>在</a:t>
            </a:r>
            <a:r>
              <a:rPr lang="en-US" altLang="zh-CN" sz="2000" b="0" dirty="0" smtClean="0">
                <a:latin typeface="微软雅黑" charset="0"/>
                <a:ea typeface="微软雅黑" charset="0"/>
              </a:rPr>
              <a:t>PHP</a:t>
            </a:r>
            <a:r>
              <a:rPr lang="zh-CN" altLang="en-US" sz="2000" b="0" dirty="0" smtClean="0">
                <a:latin typeface="微软雅黑" charset="0"/>
                <a:ea typeface="微软雅黑" charset="0"/>
              </a:rPr>
              <a:t>中，对象和数组一样都是一种复合数据类型。但对象是一种更高级的数据类型。一个对象类型的变量，是由一组属性值和一组方法构成，其中属性表明对象的一种状态，方法通常用来表明对象的功能。本书将用一章的内容来介绍对象的使用，这里仅作简要的说明。要初始化一个对象，用 </a:t>
            </a:r>
            <a:r>
              <a:rPr lang="en-US" altLang="zh-CN" sz="2000" b="0" i="1" dirty="0" smtClean="0">
                <a:latin typeface="微软雅黑" charset="0"/>
                <a:ea typeface="微软雅黑" charset="0"/>
              </a:rPr>
              <a:t>new</a:t>
            </a:r>
            <a:r>
              <a:rPr lang="en-US" altLang="zh-CN" sz="2000" b="0" dirty="0" smtClean="0">
                <a:latin typeface="微软雅黑" charset="0"/>
                <a:ea typeface="微软雅黑" charset="0"/>
              </a:rPr>
              <a:t> </a:t>
            </a:r>
            <a:r>
              <a:rPr lang="zh-CN" altLang="en-US" sz="2000" b="0" dirty="0" smtClean="0">
                <a:latin typeface="微软雅黑" charset="0"/>
                <a:ea typeface="微软雅黑" charset="0"/>
              </a:rPr>
              <a:t>语句将对象实例到一个变量中。</a:t>
            </a:r>
            <a:endParaRPr sz="2000">
              <a:latin typeface="微软雅黑" charset="0"/>
              <a:ea typeface="微软雅黑" charset="0"/>
            </a:endParaRPr>
          </a:p>
        </p:txBody>
      </p:sp>
      <p:sp>
        <p:nvSpPr>
          <p:cNvPr id="36868" name="AutoShape 4"/>
          <p:cNvSpPr>
            <a:spLocks noChangeArrowheads="1"/>
          </p:cNvSpPr>
          <p:nvPr/>
        </p:nvSpPr>
        <p:spPr bwMode="auto">
          <a:xfrm>
            <a:off x="467678" y="3284538"/>
            <a:ext cx="8137525" cy="2592387"/>
          </a:xfrm>
          <a:prstGeom prst="flowChartAlternateProcess">
            <a:avLst/>
          </a:prstGeom>
          <a:gradFill rotWithShape="1">
            <a:gsLst>
              <a:gs pos="0">
                <a:srgbClr val="CDE9EB"/>
              </a:gs>
              <a:gs pos="100000">
                <a:srgbClr val="FFFFFF"/>
              </a:gs>
            </a:gsLst>
            <a:lin ang="5400000" scaled="1"/>
          </a:gradFill>
          <a:ln w="9525">
            <a:solidFill>
              <a:schemeClr val="accent2"/>
            </a:solidFill>
            <a:miter lim="800000"/>
          </a:ln>
        </p:spPr>
        <p:txBody>
          <a:bodyPr wrap="none" anchor="ctr"/>
          <a:lstStyle/>
          <a:p>
            <a:pPr>
              <a:lnSpc>
                <a:spcPct val="120000"/>
              </a:lnSpc>
            </a:pPr>
            <a:r>
              <a:rPr lang="en-US" altLang="zh-CN" sz="1600" b="1" dirty="0">
                <a:solidFill>
                  <a:schemeClr val="accent2"/>
                </a:solidFill>
                <a:latin typeface="Arial" pitchFamily="34" charset="0"/>
                <a:ea typeface="楷体_GB2312" pitchFamily="49" charset="-122"/>
                <a:cs typeface="Arial" pitchFamily="34" charset="0"/>
              </a:rPr>
              <a:t>&lt;?</a:t>
            </a:r>
            <a:r>
              <a:rPr lang="en-US" altLang="zh-CN" sz="1600" b="1" dirty="0" err="1">
                <a:solidFill>
                  <a:schemeClr val="accent2"/>
                </a:solidFill>
                <a:latin typeface="Arial" pitchFamily="34" charset="0"/>
                <a:ea typeface="楷体_GB2312" pitchFamily="49" charset="-122"/>
                <a:cs typeface="Arial" pitchFamily="34" charset="0"/>
              </a:rPr>
              <a:t>php</a:t>
            </a:r>
            <a:endParaRPr lang="en-US" altLang="zh-CN" sz="1600" b="1" dirty="0">
              <a:solidFill>
                <a:schemeClr val="accent2"/>
              </a:solidFill>
              <a:latin typeface="Arial" pitchFamily="34" charset="0"/>
              <a:ea typeface="楷体_GB2312" pitchFamily="49" charset="-122"/>
              <a:cs typeface="Arial" pitchFamily="34" charset="0"/>
            </a:endParaRPr>
          </a:p>
          <a:p>
            <a:r>
              <a:rPr lang="en-US" altLang="zh-CN" dirty="0">
                <a:latin typeface="Arial" pitchFamily="34" charset="0"/>
                <a:cs typeface="Arial" pitchFamily="34" charset="0"/>
              </a:rPr>
              <a:t>    </a:t>
            </a:r>
            <a:r>
              <a:rPr lang="en-US" altLang="zh-CN" dirty="0">
                <a:solidFill>
                  <a:srgbClr val="009900"/>
                </a:solidFill>
                <a:latin typeface="Arial" pitchFamily="34" charset="0"/>
                <a:cs typeface="Arial" pitchFamily="34" charset="0"/>
              </a:rPr>
              <a:t>class </a:t>
            </a:r>
            <a:r>
              <a:rPr lang="en-US" altLang="zh-CN" dirty="0" err="1">
                <a:latin typeface="Arial" pitchFamily="34" charset="0"/>
                <a:cs typeface="Arial" pitchFamily="34" charset="0"/>
              </a:rPr>
              <a:t>foo</a:t>
            </a:r>
            <a:r>
              <a:rPr lang="en-US" altLang="zh-CN" dirty="0">
                <a:solidFill>
                  <a:srgbClr val="009900"/>
                </a:solidFill>
                <a:latin typeface="Arial" pitchFamily="34" charset="0"/>
                <a:cs typeface="Arial" pitchFamily="34" charset="0"/>
              </a:rPr>
              <a:t>{		</a:t>
            </a:r>
            <a:r>
              <a:rPr lang="en-US" altLang="zh-CN" dirty="0">
                <a:solidFill>
                  <a:srgbClr val="0099CC"/>
                </a:solidFill>
                <a:latin typeface="Arial" pitchFamily="34" charset="0"/>
                <a:cs typeface="Arial" pitchFamily="34" charset="0"/>
              </a:rPr>
              <a:t>//</a:t>
            </a:r>
            <a:r>
              <a:rPr lang="zh-CN" altLang="en-US" dirty="0">
                <a:solidFill>
                  <a:srgbClr val="0099CC"/>
                </a:solidFill>
                <a:latin typeface="Arial" pitchFamily="34" charset="0"/>
                <a:cs typeface="Arial" pitchFamily="34" charset="0"/>
              </a:rPr>
              <a:t>类的定义</a:t>
            </a:r>
            <a:endParaRPr lang="en-US" altLang="zh-CN" dirty="0">
              <a:solidFill>
                <a:srgbClr val="0099CC"/>
              </a:solidFill>
              <a:latin typeface="Arial" pitchFamily="34" charset="0"/>
              <a:cs typeface="Arial" pitchFamily="34" charset="0"/>
            </a:endParaRPr>
          </a:p>
          <a:p>
            <a:r>
              <a:rPr lang="en-US" altLang="zh-CN" dirty="0">
                <a:solidFill>
                  <a:srgbClr val="009900"/>
                </a:solidFill>
                <a:latin typeface="Arial" pitchFamily="34" charset="0"/>
                <a:cs typeface="Arial" pitchFamily="34" charset="0"/>
              </a:rPr>
              <a:t>         </a:t>
            </a:r>
            <a:r>
              <a:rPr lang="en-US" altLang="zh-CN" dirty="0">
                <a:solidFill>
                  <a:srgbClr val="FF7C80"/>
                </a:solidFill>
                <a:latin typeface="Arial" pitchFamily="34" charset="0"/>
                <a:cs typeface="Arial" pitchFamily="34" charset="0"/>
              </a:rPr>
              <a:t>function</a:t>
            </a:r>
            <a:r>
              <a:rPr lang="en-US" altLang="zh-CN" dirty="0">
                <a:solidFill>
                  <a:srgbClr val="009900"/>
                </a:solidFill>
                <a:latin typeface="Arial" pitchFamily="34" charset="0"/>
                <a:cs typeface="Arial" pitchFamily="34" charset="0"/>
              </a:rPr>
              <a:t> </a:t>
            </a:r>
            <a:r>
              <a:rPr lang="en-US" altLang="zh-CN" dirty="0" err="1">
                <a:latin typeface="Arial" pitchFamily="34" charset="0"/>
                <a:cs typeface="Arial" pitchFamily="34" charset="0"/>
              </a:rPr>
              <a:t>do_foo</a:t>
            </a:r>
            <a:r>
              <a:rPr lang="en-US" altLang="zh-CN" dirty="0">
                <a:solidFill>
                  <a:srgbClr val="009900"/>
                </a:solidFill>
                <a:latin typeface="Arial" pitchFamily="34" charset="0"/>
                <a:cs typeface="Arial" pitchFamily="34" charset="0"/>
              </a:rPr>
              <a:t>()</a:t>
            </a:r>
            <a:r>
              <a:rPr lang="en-US" altLang="zh-CN" dirty="0">
                <a:solidFill>
                  <a:srgbClr val="FF7C80"/>
                </a:solidFill>
                <a:latin typeface="Arial" pitchFamily="34" charset="0"/>
                <a:cs typeface="Arial" pitchFamily="34" charset="0"/>
              </a:rPr>
              <a:t>{ </a:t>
            </a:r>
            <a:r>
              <a:rPr lang="en-US" altLang="zh-CN" dirty="0">
                <a:solidFill>
                  <a:srgbClr val="009900"/>
                </a:solidFill>
                <a:latin typeface="Arial" pitchFamily="34" charset="0"/>
                <a:cs typeface="Arial" pitchFamily="34" charset="0"/>
              </a:rPr>
              <a:t>     </a:t>
            </a:r>
            <a:r>
              <a:rPr lang="en-US" altLang="zh-CN" dirty="0">
                <a:solidFill>
                  <a:srgbClr val="0099CC"/>
                </a:solidFill>
                <a:latin typeface="Arial" pitchFamily="34" charset="0"/>
                <a:cs typeface="Arial" pitchFamily="34" charset="0"/>
              </a:rPr>
              <a:t>//</a:t>
            </a:r>
            <a:r>
              <a:rPr lang="zh-CN" altLang="en-US" dirty="0">
                <a:solidFill>
                  <a:srgbClr val="0099CC"/>
                </a:solidFill>
                <a:latin typeface="Arial" pitchFamily="34" charset="0"/>
                <a:cs typeface="Arial" pitchFamily="34" charset="0"/>
              </a:rPr>
              <a:t>类中方法的定义</a:t>
            </a:r>
          </a:p>
          <a:p>
            <a:r>
              <a:rPr lang="en-US" altLang="zh-CN" dirty="0">
                <a:solidFill>
                  <a:srgbClr val="009900"/>
                </a:solidFill>
                <a:latin typeface="Arial" pitchFamily="34" charset="0"/>
                <a:cs typeface="Arial" pitchFamily="34" charset="0"/>
              </a:rPr>
              <a:t>	echo "</a:t>
            </a:r>
            <a:r>
              <a:rPr lang="en-US" altLang="zh-CN" dirty="0">
                <a:solidFill>
                  <a:srgbClr val="FF00FF"/>
                </a:solidFill>
                <a:latin typeface="Arial" pitchFamily="34" charset="0"/>
                <a:cs typeface="Arial" pitchFamily="34" charset="0"/>
              </a:rPr>
              <a:t>Doing </a:t>
            </a:r>
            <a:r>
              <a:rPr lang="en-US" altLang="zh-CN" dirty="0" err="1">
                <a:solidFill>
                  <a:srgbClr val="FF00FF"/>
                </a:solidFill>
                <a:latin typeface="Arial" pitchFamily="34" charset="0"/>
                <a:cs typeface="Arial" pitchFamily="34" charset="0"/>
              </a:rPr>
              <a:t>foo</a:t>
            </a:r>
            <a:r>
              <a:rPr lang="en-US" altLang="zh-CN" dirty="0">
                <a:solidFill>
                  <a:srgbClr val="009900"/>
                </a:solidFill>
                <a:latin typeface="Arial" pitchFamily="34" charset="0"/>
                <a:cs typeface="Arial" pitchFamily="34" charset="0"/>
              </a:rPr>
              <a:t>.";  </a:t>
            </a:r>
          </a:p>
          <a:p>
            <a:r>
              <a:rPr lang="en-US" altLang="zh-CN" dirty="0">
                <a:solidFill>
                  <a:srgbClr val="009900"/>
                </a:solidFill>
                <a:latin typeface="Arial" pitchFamily="34" charset="0"/>
                <a:cs typeface="Arial" pitchFamily="34" charset="0"/>
              </a:rPr>
              <a:t>         </a:t>
            </a:r>
            <a:r>
              <a:rPr lang="en-US" altLang="zh-CN" dirty="0">
                <a:solidFill>
                  <a:srgbClr val="FF7C80"/>
                </a:solidFill>
                <a:latin typeface="Arial" pitchFamily="34" charset="0"/>
                <a:cs typeface="Arial" pitchFamily="34" charset="0"/>
              </a:rPr>
              <a:t>}</a:t>
            </a:r>
          </a:p>
          <a:p>
            <a:r>
              <a:rPr lang="en-US" altLang="zh-CN" dirty="0">
                <a:solidFill>
                  <a:srgbClr val="009900"/>
                </a:solidFill>
                <a:latin typeface="Arial" pitchFamily="34" charset="0"/>
                <a:cs typeface="Arial" pitchFamily="34" charset="0"/>
              </a:rPr>
              <a:t>    }</a:t>
            </a:r>
          </a:p>
          <a:p>
            <a:r>
              <a:rPr lang="en-US" altLang="zh-CN" dirty="0">
                <a:solidFill>
                  <a:srgbClr val="009900"/>
                </a:solidFill>
                <a:latin typeface="Arial" pitchFamily="34" charset="0"/>
                <a:cs typeface="Arial" pitchFamily="34" charset="0"/>
              </a:rPr>
              <a:t>    $bar = </a:t>
            </a:r>
            <a:r>
              <a:rPr lang="en-US" altLang="zh-CN" dirty="0">
                <a:solidFill>
                  <a:srgbClr val="FF7C80"/>
                </a:solidFill>
                <a:latin typeface="Arial" pitchFamily="34" charset="0"/>
                <a:cs typeface="Arial" pitchFamily="34" charset="0"/>
              </a:rPr>
              <a:t>new</a:t>
            </a:r>
            <a:r>
              <a:rPr lang="en-US" altLang="zh-CN" dirty="0">
                <a:solidFill>
                  <a:srgbClr val="009900"/>
                </a:solidFill>
                <a:latin typeface="Arial" pitchFamily="34" charset="0"/>
                <a:cs typeface="Arial" pitchFamily="34" charset="0"/>
              </a:rPr>
              <a:t> </a:t>
            </a:r>
            <a:r>
              <a:rPr lang="en-US" altLang="zh-CN" dirty="0" err="1">
                <a:latin typeface="Arial" pitchFamily="34" charset="0"/>
                <a:cs typeface="Arial" pitchFamily="34" charset="0"/>
              </a:rPr>
              <a:t>foo</a:t>
            </a:r>
            <a:r>
              <a:rPr lang="en-US" altLang="zh-CN" dirty="0">
                <a:solidFill>
                  <a:srgbClr val="009900"/>
                </a:solidFill>
                <a:latin typeface="Arial" pitchFamily="34" charset="0"/>
                <a:cs typeface="Arial" pitchFamily="34" charset="0"/>
              </a:rPr>
              <a:t>;	</a:t>
            </a:r>
            <a:r>
              <a:rPr lang="en-US" altLang="zh-CN" dirty="0">
                <a:solidFill>
                  <a:srgbClr val="0099CC"/>
                </a:solidFill>
                <a:latin typeface="Arial" pitchFamily="34" charset="0"/>
                <a:cs typeface="Arial" pitchFamily="34" charset="0"/>
              </a:rPr>
              <a:t>//</a:t>
            </a:r>
            <a:r>
              <a:rPr lang="zh-CN" altLang="en-US" dirty="0">
                <a:solidFill>
                  <a:srgbClr val="0099CC"/>
                </a:solidFill>
                <a:latin typeface="Arial" pitchFamily="34" charset="0"/>
                <a:cs typeface="Arial" pitchFamily="34" charset="0"/>
              </a:rPr>
              <a:t>初始化类</a:t>
            </a:r>
            <a:r>
              <a:rPr lang="en-US" altLang="zh-CN" dirty="0" err="1">
                <a:solidFill>
                  <a:srgbClr val="0099CC"/>
                </a:solidFill>
                <a:latin typeface="Arial" pitchFamily="34" charset="0"/>
                <a:cs typeface="Arial" pitchFamily="34" charset="0"/>
              </a:rPr>
              <a:t>foo</a:t>
            </a:r>
            <a:r>
              <a:rPr lang="zh-CN" altLang="en-US" dirty="0">
                <a:solidFill>
                  <a:srgbClr val="0099CC"/>
                </a:solidFill>
                <a:latin typeface="Arial" pitchFamily="34" charset="0"/>
                <a:cs typeface="Arial" pitchFamily="34" charset="0"/>
              </a:rPr>
              <a:t>创建一个对象</a:t>
            </a:r>
            <a:r>
              <a:rPr lang="en-US" altLang="zh-CN" dirty="0">
                <a:solidFill>
                  <a:srgbClr val="0099CC"/>
                </a:solidFill>
                <a:latin typeface="Arial" pitchFamily="34" charset="0"/>
                <a:cs typeface="Arial" pitchFamily="34" charset="0"/>
              </a:rPr>
              <a:t>bar</a:t>
            </a:r>
          </a:p>
          <a:p>
            <a:r>
              <a:rPr lang="en-US" altLang="zh-CN" dirty="0">
                <a:solidFill>
                  <a:srgbClr val="009900"/>
                </a:solidFill>
                <a:latin typeface="Arial" pitchFamily="34" charset="0"/>
                <a:cs typeface="Arial" pitchFamily="34" charset="0"/>
              </a:rPr>
              <a:t>    $bar-&gt;</a:t>
            </a:r>
            <a:r>
              <a:rPr lang="en-US" altLang="zh-CN" dirty="0" err="1">
                <a:latin typeface="Arial" pitchFamily="34" charset="0"/>
                <a:cs typeface="Arial" pitchFamily="34" charset="0"/>
              </a:rPr>
              <a:t>do_foo</a:t>
            </a:r>
            <a:r>
              <a:rPr lang="en-US" altLang="zh-CN" dirty="0">
                <a:solidFill>
                  <a:srgbClr val="009900"/>
                </a:solidFill>
                <a:latin typeface="Arial" pitchFamily="34" charset="0"/>
                <a:cs typeface="Arial" pitchFamily="34" charset="0"/>
              </a:rPr>
              <a:t>();	</a:t>
            </a:r>
            <a:r>
              <a:rPr lang="en-US" altLang="zh-CN" dirty="0">
                <a:solidFill>
                  <a:srgbClr val="0099CC"/>
                </a:solidFill>
                <a:latin typeface="Arial" pitchFamily="34" charset="0"/>
                <a:cs typeface="Arial" pitchFamily="34" charset="0"/>
              </a:rPr>
              <a:t>//</a:t>
            </a:r>
            <a:r>
              <a:rPr lang="zh-CN" altLang="en-US" dirty="0">
                <a:solidFill>
                  <a:srgbClr val="0099CC"/>
                </a:solidFill>
                <a:latin typeface="Arial" pitchFamily="34" charset="0"/>
                <a:cs typeface="Arial" pitchFamily="34" charset="0"/>
              </a:rPr>
              <a:t>通过对象</a:t>
            </a:r>
            <a:r>
              <a:rPr lang="en-US" altLang="zh-CN" dirty="0">
                <a:solidFill>
                  <a:srgbClr val="0099CC"/>
                </a:solidFill>
                <a:latin typeface="Arial" pitchFamily="34" charset="0"/>
                <a:cs typeface="Arial" pitchFamily="34" charset="0"/>
              </a:rPr>
              <a:t>bar</a:t>
            </a:r>
            <a:r>
              <a:rPr lang="zh-CN" altLang="en-US" dirty="0">
                <a:solidFill>
                  <a:srgbClr val="0099CC"/>
                </a:solidFill>
                <a:latin typeface="Arial" pitchFamily="34" charset="0"/>
                <a:cs typeface="Arial" pitchFamily="34" charset="0"/>
              </a:rPr>
              <a:t>调用方法</a:t>
            </a:r>
            <a:r>
              <a:rPr lang="en-US" altLang="zh-CN" dirty="0" err="1">
                <a:solidFill>
                  <a:srgbClr val="0099CC"/>
                </a:solidFill>
                <a:latin typeface="Arial" pitchFamily="34" charset="0"/>
                <a:cs typeface="Arial" pitchFamily="34" charset="0"/>
              </a:rPr>
              <a:t>do_foo</a:t>
            </a:r>
            <a:r>
              <a:rPr lang="zh-CN" altLang="en-US" dirty="0">
                <a:solidFill>
                  <a:srgbClr val="0099CC"/>
                </a:solidFill>
                <a:latin typeface="Arial" pitchFamily="34" charset="0"/>
                <a:cs typeface="Arial" pitchFamily="34" charset="0"/>
              </a:rPr>
              <a:t>输出： </a:t>
            </a:r>
            <a:r>
              <a:rPr lang="en-US" altLang="zh-CN" dirty="0">
                <a:solidFill>
                  <a:srgbClr val="0099CC"/>
                </a:solidFill>
                <a:latin typeface="Arial" pitchFamily="34" charset="0"/>
                <a:cs typeface="Arial" pitchFamily="34" charset="0"/>
              </a:rPr>
              <a:t>Doing </a:t>
            </a:r>
            <a:r>
              <a:rPr lang="en-US" altLang="zh-CN" dirty="0" err="1">
                <a:solidFill>
                  <a:srgbClr val="0099CC"/>
                </a:solidFill>
                <a:latin typeface="Arial" pitchFamily="34" charset="0"/>
                <a:cs typeface="Arial" pitchFamily="34" charset="0"/>
              </a:rPr>
              <a:t>foo</a:t>
            </a:r>
            <a:r>
              <a:rPr lang="en-US" altLang="zh-CN" dirty="0">
                <a:solidFill>
                  <a:srgbClr val="0099CC"/>
                </a:solidFill>
                <a:latin typeface="Arial" pitchFamily="34" charset="0"/>
                <a:cs typeface="Arial" pitchFamily="34" charset="0"/>
              </a:rPr>
              <a:t>.</a:t>
            </a:r>
            <a:endParaRPr lang="zh-CN" altLang="en-US" dirty="0">
              <a:solidFill>
                <a:srgbClr val="0099CC"/>
              </a:solidFill>
              <a:latin typeface="Arial" pitchFamily="34" charset="0"/>
              <a:cs typeface="Arial" pitchFamily="34" charset="0"/>
            </a:endParaRPr>
          </a:p>
          <a:p>
            <a:r>
              <a:rPr lang="en-US" altLang="zh-CN" sz="1600" b="1" dirty="0">
                <a:solidFill>
                  <a:schemeClr val="accent2"/>
                </a:solidFill>
                <a:latin typeface="Arial" pitchFamily="34" charset="0"/>
                <a:ea typeface="楷体_GB2312" pitchFamily="49" charset="-122"/>
                <a:cs typeface="Arial" pitchFamily="34" charset="0"/>
              </a:rPr>
              <a:t>?&gt;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071670" y="142535"/>
            <a:ext cx="6500858" cy="571480"/>
          </a:xfrm>
        </p:spPr>
        <p:txBody>
          <a:bodyPr/>
          <a:lstStyle/>
          <a:p>
            <a:r>
              <a:rPr lang="en-US" altLang="zh-CN" dirty="0" smtClean="0">
                <a:latin typeface="微软雅黑" charset="0"/>
                <a:ea typeface="微软雅黑" charset="0"/>
              </a:rPr>
              <a:t>8.8 </a:t>
            </a:r>
            <a:r>
              <a:rPr lang="zh-CN" altLang="en-US" dirty="0" smtClean="0">
                <a:latin typeface="微软雅黑" charset="0"/>
                <a:ea typeface="微软雅黑" charset="0"/>
              </a:rPr>
              <a:t>资源类型</a:t>
            </a:r>
            <a:r>
              <a:rPr lang="en-US" altLang="zh-CN" dirty="0" smtClean="0">
                <a:latin typeface="微软雅黑" charset="0"/>
                <a:ea typeface="微软雅黑" charset="0"/>
              </a:rPr>
              <a:t>(Resource)</a:t>
            </a:r>
            <a:endParaRPr lang="zh-CN" altLang="en-US" dirty="0" smtClean="0">
              <a:latin typeface="微软雅黑" charset="0"/>
              <a:ea typeface="微软雅黑" charset="0"/>
            </a:endParaRPr>
          </a:p>
        </p:txBody>
      </p:sp>
      <p:sp>
        <p:nvSpPr>
          <p:cNvPr id="37891" name="Rectangle 3"/>
          <p:cNvSpPr>
            <a:spLocks noGrp="1" noChangeArrowheads="1"/>
          </p:cNvSpPr>
          <p:nvPr>
            <p:ph idx="1"/>
          </p:nvPr>
        </p:nvSpPr>
        <p:spPr/>
        <p:txBody>
          <a:bodyPr/>
          <a:lstStyle/>
          <a:p>
            <a:pPr>
              <a:lnSpc>
                <a:spcPts val="2900"/>
              </a:lnSpc>
            </a:pPr>
            <a:r>
              <a:rPr lang="zh-CN" altLang="en-US" sz="2000" b="0" dirty="0" smtClean="0">
                <a:latin typeface="微软雅黑" charset="0"/>
                <a:ea typeface="微软雅黑" charset="0"/>
              </a:rPr>
              <a:t>资源是一种特殊变量，保存了到外部资源的一个引用。资源是通过专门的函数来建立和使用的。</a:t>
            </a:r>
          </a:p>
          <a:p>
            <a:pPr>
              <a:lnSpc>
                <a:spcPts val="2900"/>
              </a:lnSpc>
            </a:pPr>
            <a:r>
              <a:rPr lang="zh-CN" altLang="en-US" sz="2000" b="0" dirty="0" smtClean="0">
                <a:latin typeface="微软雅黑" charset="0"/>
                <a:ea typeface="微软雅黑" charset="0"/>
              </a:rPr>
              <a:t>由于资源类型变量保存有为打开文件、数据库连接、图形画布区域等的特殊句柄，因此无法将其它类型的值转换为资源 </a:t>
            </a:r>
          </a:p>
          <a:p>
            <a:pPr>
              <a:lnSpc>
                <a:spcPts val="2900"/>
              </a:lnSpc>
            </a:pPr>
            <a:r>
              <a:rPr lang="en-US" altLang="zh-CN" sz="2000" b="0" dirty="0" smtClean="0">
                <a:latin typeface="微软雅黑" charset="0"/>
                <a:ea typeface="微软雅黑" charset="0"/>
              </a:rPr>
              <a:t>PHP4Zend</a:t>
            </a:r>
            <a:r>
              <a:rPr lang="zh-CN" altLang="en-US" sz="2000" b="0" dirty="0" smtClean="0">
                <a:latin typeface="微软雅黑" charset="0"/>
                <a:ea typeface="微软雅黑" charset="0"/>
              </a:rPr>
              <a:t>引擎引进了资源计数系统，可以自动检测到一个资源不再被引用了（和 </a:t>
            </a:r>
            <a:r>
              <a:rPr lang="en-US" altLang="zh-CN" sz="2000" b="0" dirty="0" smtClean="0">
                <a:latin typeface="微软雅黑" charset="0"/>
                <a:ea typeface="微软雅黑" charset="0"/>
              </a:rPr>
              <a:t>Java </a:t>
            </a:r>
            <a:r>
              <a:rPr lang="zh-CN" altLang="en-US" sz="2000" b="0" dirty="0" smtClean="0">
                <a:latin typeface="微软雅黑" charset="0"/>
                <a:ea typeface="微软雅黑" charset="0"/>
              </a:rPr>
              <a:t>一样）。这种情况下此资源使用的所有外部资源都会被垃圾回收系统释放。由此原因，很少需要用某些 </a:t>
            </a:r>
            <a:r>
              <a:rPr lang="en-US" altLang="zh-CN" sz="2000" b="0" dirty="0" smtClean="0">
                <a:latin typeface="微软雅黑" charset="0"/>
                <a:ea typeface="微软雅黑" charset="0"/>
              </a:rPr>
              <a:t>free-result </a:t>
            </a:r>
            <a:r>
              <a:rPr lang="zh-CN" altLang="en-US" sz="2000" b="0" dirty="0" smtClean="0">
                <a:latin typeface="微软雅黑" charset="0"/>
                <a:ea typeface="微软雅黑" charset="0"/>
              </a:rPr>
              <a:t>函数来手工释放内存。</a:t>
            </a:r>
            <a:endParaRPr sz="2000">
              <a:latin typeface="微软雅黑" charset="0"/>
              <a:ea typeface="微软雅黑" charset="0"/>
            </a:endParaRPr>
          </a:p>
        </p:txBody>
      </p:sp>
      <p:sp>
        <p:nvSpPr>
          <p:cNvPr id="37892" name="AutoShape 5"/>
          <p:cNvSpPr>
            <a:spLocks noChangeArrowheads="1"/>
          </p:cNvSpPr>
          <p:nvPr/>
        </p:nvSpPr>
        <p:spPr bwMode="auto">
          <a:xfrm>
            <a:off x="468313" y="4286256"/>
            <a:ext cx="8137525" cy="1728787"/>
          </a:xfrm>
          <a:prstGeom prst="flowChartAlternateProcess">
            <a:avLst/>
          </a:prstGeom>
          <a:gradFill rotWithShape="1">
            <a:gsLst>
              <a:gs pos="0">
                <a:srgbClr val="CDE9EB"/>
              </a:gs>
              <a:gs pos="100000">
                <a:srgbClr val="FFFFFF"/>
              </a:gs>
            </a:gsLst>
            <a:lin ang="5400000" scaled="1"/>
          </a:gradFill>
          <a:ln w="9525">
            <a:solidFill>
              <a:schemeClr val="accent2"/>
            </a:solidFill>
            <a:miter lim="800000"/>
          </a:ln>
        </p:spPr>
        <p:txBody>
          <a:bodyPr wrap="none" anchor="ctr"/>
          <a:lstStyle/>
          <a:p>
            <a:r>
              <a:rPr lang="en-US" altLang="zh-CN" sz="1600" b="1" dirty="0">
                <a:solidFill>
                  <a:schemeClr val="accent2"/>
                </a:solidFill>
                <a:latin typeface="Arial" pitchFamily="34" charset="0"/>
                <a:ea typeface="楷体_GB2312" pitchFamily="49" charset="-122"/>
                <a:cs typeface="Arial" pitchFamily="34" charset="0"/>
              </a:rPr>
              <a:t>&lt;?</a:t>
            </a:r>
            <a:r>
              <a:rPr lang="en-US" altLang="zh-CN" sz="1600" b="1" dirty="0" err="1">
                <a:solidFill>
                  <a:schemeClr val="accent2"/>
                </a:solidFill>
                <a:latin typeface="Arial" pitchFamily="34" charset="0"/>
                <a:ea typeface="楷体_GB2312" pitchFamily="49" charset="-122"/>
                <a:cs typeface="Arial" pitchFamily="34" charset="0"/>
              </a:rPr>
              <a:t>php</a:t>
            </a:r>
            <a:endParaRPr lang="en-US" altLang="zh-CN" sz="1600" b="1" dirty="0">
              <a:solidFill>
                <a:schemeClr val="accent2"/>
              </a:solidFill>
              <a:latin typeface="Arial" pitchFamily="34" charset="0"/>
              <a:ea typeface="楷体_GB2312" pitchFamily="49" charset="-122"/>
              <a:cs typeface="Arial" pitchFamily="34" charset="0"/>
            </a:endParaRPr>
          </a:p>
          <a:p>
            <a:r>
              <a:rPr lang="en-US" altLang="zh-CN" b="1" dirty="0">
                <a:latin typeface="Arial" pitchFamily="34" charset="0"/>
                <a:cs typeface="Arial" pitchFamily="34" charset="0"/>
              </a:rPr>
              <a:t>    </a:t>
            </a:r>
            <a:r>
              <a:rPr lang="en-US" altLang="zh-CN" b="1" dirty="0">
                <a:solidFill>
                  <a:srgbClr val="009900"/>
                </a:solidFill>
                <a:latin typeface="Arial" pitchFamily="34" charset="0"/>
                <a:cs typeface="Arial" pitchFamily="34" charset="0"/>
              </a:rPr>
              <a:t>$</a:t>
            </a:r>
            <a:r>
              <a:rPr lang="en-US" altLang="zh-CN" b="1" dirty="0" err="1">
                <a:solidFill>
                  <a:srgbClr val="009900"/>
                </a:solidFill>
                <a:latin typeface="Arial" pitchFamily="34" charset="0"/>
                <a:cs typeface="Arial" pitchFamily="34" charset="0"/>
              </a:rPr>
              <a:t>file_handle</a:t>
            </a:r>
            <a:r>
              <a:rPr lang="en-US" altLang="zh-CN" b="1" dirty="0">
                <a:solidFill>
                  <a:srgbClr val="9A400E"/>
                </a:solidFill>
                <a:latin typeface="Arial" pitchFamily="34" charset="0"/>
                <a:cs typeface="Arial" pitchFamily="34" charset="0"/>
              </a:rPr>
              <a:t>=</a:t>
            </a:r>
            <a:r>
              <a:rPr lang="en-US" altLang="zh-CN" b="1" dirty="0" err="1">
                <a:solidFill>
                  <a:srgbClr val="009900"/>
                </a:solidFill>
                <a:latin typeface="Arial" pitchFamily="34" charset="0"/>
                <a:cs typeface="Arial" pitchFamily="34" charset="0"/>
              </a:rPr>
              <a:t>fopen</a:t>
            </a:r>
            <a:r>
              <a:rPr lang="en-US" altLang="zh-CN" b="1" dirty="0">
                <a:solidFill>
                  <a:srgbClr val="009900"/>
                </a:solidFill>
                <a:latin typeface="Arial" pitchFamily="34" charset="0"/>
                <a:cs typeface="Arial" pitchFamily="34" charset="0"/>
              </a:rPr>
              <a:t>("</a:t>
            </a:r>
            <a:r>
              <a:rPr lang="en-US" altLang="zh-CN" b="1" dirty="0" err="1">
                <a:solidFill>
                  <a:srgbClr val="FF00FF"/>
                </a:solidFill>
                <a:latin typeface="Arial" pitchFamily="34" charset="0"/>
                <a:cs typeface="Arial" pitchFamily="34" charset="0"/>
              </a:rPr>
              <a:t>info.txt</a:t>
            </a:r>
            <a:r>
              <a:rPr lang="en-US" altLang="zh-CN" b="1" dirty="0" err="1">
                <a:solidFill>
                  <a:srgbClr val="009900"/>
                </a:solidFill>
                <a:latin typeface="Arial" pitchFamily="34" charset="0"/>
                <a:cs typeface="Arial" pitchFamily="34" charset="0"/>
              </a:rPr>
              <a:t>","</a:t>
            </a:r>
            <a:r>
              <a:rPr lang="en-US" altLang="zh-CN" b="1" dirty="0" err="1">
                <a:solidFill>
                  <a:srgbClr val="FF00FF"/>
                </a:solidFill>
                <a:latin typeface="Arial" pitchFamily="34" charset="0"/>
                <a:cs typeface="Arial" pitchFamily="34" charset="0"/>
              </a:rPr>
              <a:t>w</a:t>
            </a:r>
            <a:r>
              <a:rPr lang="en-US" altLang="zh-CN" b="1" dirty="0">
                <a:solidFill>
                  <a:srgbClr val="009900"/>
                </a:solidFill>
                <a:latin typeface="Arial" pitchFamily="34" charset="0"/>
                <a:cs typeface="Arial" pitchFamily="34" charset="0"/>
              </a:rPr>
              <a:t>");</a:t>
            </a:r>
          </a:p>
          <a:p>
            <a:r>
              <a:rPr lang="en-US" altLang="zh-CN" b="1" dirty="0">
                <a:solidFill>
                  <a:srgbClr val="009900"/>
                </a:solidFill>
                <a:latin typeface="Arial" pitchFamily="34" charset="0"/>
                <a:cs typeface="Arial" pitchFamily="34" charset="0"/>
              </a:rPr>
              <a:t>    </a:t>
            </a:r>
            <a:r>
              <a:rPr lang="en-US" altLang="zh-CN" b="1" dirty="0" err="1">
                <a:solidFill>
                  <a:srgbClr val="009900"/>
                </a:solidFill>
                <a:latin typeface="Arial" pitchFamily="34" charset="0"/>
                <a:cs typeface="Arial" pitchFamily="34" charset="0"/>
              </a:rPr>
              <a:t>var_dump</a:t>
            </a:r>
            <a:r>
              <a:rPr lang="en-US" altLang="zh-CN" b="1" dirty="0">
                <a:solidFill>
                  <a:srgbClr val="009900"/>
                </a:solidFill>
                <a:latin typeface="Arial" pitchFamily="34" charset="0"/>
                <a:cs typeface="Arial" pitchFamily="34" charset="0"/>
              </a:rPr>
              <a:t>(</a:t>
            </a:r>
            <a:r>
              <a:rPr lang="en-US" altLang="zh-CN" b="1" dirty="0">
                <a:solidFill>
                  <a:srgbClr val="9A400E"/>
                </a:solidFill>
                <a:latin typeface="Arial" pitchFamily="34" charset="0"/>
                <a:cs typeface="Arial" pitchFamily="34" charset="0"/>
              </a:rPr>
              <a:t>$</a:t>
            </a:r>
            <a:r>
              <a:rPr lang="en-US" altLang="zh-CN" b="1" dirty="0" err="1">
                <a:solidFill>
                  <a:srgbClr val="009900"/>
                </a:solidFill>
                <a:latin typeface="Arial" pitchFamily="34" charset="0"/>
                <a:cs typeface="Arial" pitchFamily="34" charset="0"/>
              </a:rPr>
              <a:t>file_handle</a:t>
            </a:r>
            <a:r>
              <a:rPr lang="en-US" altLang="zh-CN" b="1" dirty="0">
                <a:solidFill>
                  <a:srgbClr val="009900"/>
                </a:solidFill>
                <a:latin typeface="Arial" pitchFamily="34" charset="0"/>
                <a:cs typeface="Arial" pitchFamily="34" charset="0"/>
              </a:rPr>
              <a:t>);	    </a:t>
            </a:r>
            <a:r>
              <a:rPr lang="en-US" altLang="zh-CN" dirty="0">
                <a:solidFill>
                  <a:srgbClr val="0099CC"/>
                </a:solidFill>
                <a:latin typeface="Arial" pitchFamily="34" charset="0"/>
                <a:cs typeface="Arial" pitchFamily="34" charset="0"/>
              </a:rPr>
              <a:t>//resource(3) of type (stream)</a:t>
            </a:r>
            <a:endParaRPr lang="zh-CN" altLang="en-US" dirty="0">
              <a:solidFill>
                <a:srgbClr val="0099CC"/>
              </a:solidFill>
              <a:latin typeface="Arial" pitchFamily="34" charset="0"/>
              <a:cs typeface="Arial" pitchFamily="34" charset="0"/>
            </a:endParaRPr>
          </a:p>
          <a:p>
            <a:r>
              <a:rPr lang="en-US" altLang="zh-CN" b="1" dirty="0">
                <a:solidFill>
                  <a:srgbClr val="009900"/>
                </a:solidFill>
                <a:latin typeface="Arial" pitchFamily="34" charset="0"/>
                <a:cs typeface="Arial" pitchFamily="34" charset="0"/>
              </a:rPr>
              <a:t>    $</a:t>
            </a:r>
            <a:r>
              <a:rPr lang="en-US" altLang="zh-CN" b="1" dirty="0" err="1">
                <a:solidFill>
                  <a:srgbClr val="009900"/>
                </a:solidFill>
                <a:latin typeface="Arial" pitchFamily="34" charset="0"/>
                <a:cs typeface="Arial" pitchFamily="34" charset="0"/>
              </a:rPr>
              <a:t>link_mysql</a:t>
            </a:r>
            <a:r>
              <a:rPr lang="en-US" altLang="zh-CN" b="1" dirty="0">
                <a:solidFill>
                  <a:srgbClr val="9A400E"/>
                </a:solidFill>
                <a:latin typeface="Arial" pitchFamily="34" charset="0"/>
                <a:cs typeface="Arial" pitchFamily="34" charset="0"/>
              </a:rPr>
              <a:t>=</a:t>
            </a:r>
            <a:r>
              <a:rPr lang="en-US" altLang="zh-CN" b="1" dirty="0" err="1">
                <a:solidFill>
                  <a:srgbClr val="009900"/>
                </a:solidFill>
                <a:latin typeface="Arial" pitchFamily="34" charset="0"/>
                <a:cs typeface="Arial" pitchFamily="34" charset="0"/>
              </a:rPr>
              <a:t>mysql_connect</a:t>
            </a:r>
            <a:r>
              <a:rPr lang="en-US" altLang="zh-CN" b="1" dirty="0">
                <a:solidFill>
                  <a:srgbClr val="009900"/>
                </a:solidFill>
                <a:latin typeface="Arial" pitchFamily="34" charset="0"/>
                <a:cs typeface="Arial" pitchFamily="34" charset="0"/>
              </a:rPr>
              <a:t>("</a:t>
            </a:r>
            <a:r>
              <a:rPr lang="en-US" altLang="zh-CN" b="1" dirty="0" err="1">
                <a:solidFill>
                  <a:srgbClr val="FF00FF"/>
                </a:solidFill>
                <a:latin typeface="Arial" pitchFamily="34" charset="0"/>
                <a:cs typeface="Arial" pitchFamily="34" charset="0"/>
              </a:rPr>
              <a:t>localhost</a:t>
            </a:r>
            <a:r>
              <a:rPr lang="en-US" altLang="zh-CN" b="1" dirty="0" err="1">
                <a:solidFill>
                  <a:srgbClr val="009900"/>
                </a:solidFill>
                <a:latin typeface="Arial" pitchFamily="34" charset="0"/>
                <a:cs typeface="Arial" pitchFamily="34" charset="0"/>
              </a:rPr>
              <a:t>","</a:t>
            </a:r>
            <a:r>
              <a:rPr lang="en-US" altLang="zh-CN" b="1" dirty="0" err="1">
                <a:solidFill>
                  <a:srgbClr val="FF00FF"/>
                </a:solidFill>
                <a:latin typeface="Arial" pitchFamily="34" charset="0"/>
                <a:cs typeface="Arial" pitchFamily="34" charset="0"/>
              </a:rPr>
              <a:t>root</a:t>
            </a:r>
            <a:r>
              <a:rPr lang="en-US" altLang="zh-CN" b="1" dirty="0" err="1">
                <a:solidFill>
                  <a:srgbClr val="009900"/>
                </a:solidFill>
                <a:latin typeface="Arial" pitchFamily="34" charset="0"/>
                <a:cs typeface="Arial" pitchFamily="34" charset="0"/>
              </a:rPr>
              <a:t>","</a:t>
            </a:r>
            <a:r>
              <a:rPr lang="en-US" altLang="zh-CN" b="1" dirty="0" err="1">
                <a:solidFill>
                  <a:srgbClr val="FF00FF"/>
                </a:solidFill>
                <a:latin typeface="Arial" pitchFamily="34" charset="0"/>
                <a:cs typeface="Arial" pitchFamily="34" charset="0"/>
              </a:rPr>
              <a:t>root</a:t>
            </a:r>
            <a:r>
              <a:rPr lang="en-US" altLang="zh-CN" b="1" dirty="0">
                <a:solidFill>
                  <a:srgbClr val="009900"/>
                </a:solidFill>
                <a:latin typeface="Arial" pitchFamily="34" charset="0"/>
                <a:cs typeface="Arial" pitchFamily="34" charset="0"/>
              </a:rPr>
              <a:t>");</a:t>
            </a:r>
          </a:p>
          <a:p>
            <a:r>
              <a:rPr lang="en-US" altLang="zh-CN" b="1" dirty="0">
                <a:solidFill>
                  <a:srgbClr val="009900"/>
                </a:solidFill>
                <a:latin typeface="Arial" pitchFamily="34" charset="0"/>
                <a:cs typeface="Arial" pitchFamily="34" charset="0"/>
              </a:rPr>
              <a:t>    </a:t>
            </a:r>
            <a:r>
              <a:rPr lang="en-US" altLang="zh-CN" b="1" dirty="0" err="1">
                <a:solidFill>
                  <a:srgbClr val="009900"/>
                </a:solidFill>
                <a:latin typeface="Arial" pitchFamily="34" charset="0"/>
                <a:cs typeface="Arial" pitchFamily="34" charset="0"/>
              </a:rPr>
              <a:t>var_dump</a:t>
            </a:r>
            <a:r>
              <a:rPr lang="en-US" altLang="zh-CN" b="1" dirty="0">
                <a:solidFill>
                  <a:srgbClr val="009900"/>
                </a:solidFill>
                <a:latin typeface="Arial" pitchFamily="34" charset="0"/>
                <a:cs typeface="Arial" pitchFamily="34" charset="0"/>
              </a:rPr>
              <a:t>(</a:t>
            </a:r>
            <a:r>
              <a:rPr lang="en-US" altLang="zh-CN" b="1" dirty="0">
                <a:solidFill>
                  <a:srgbClr val="9A400E"/>
                </a:solidFill>
                <a:latin typeface="Arial" pitchFamily="34" charset="0"/>
                <a:cs typeface="Arial" pitchFamily="34" charset="0"/>
              </a:rPr>
              <a:t>$</a:t>
            </a:r>
            <a:r>
              <a:rPr lang="en-US" altLang="zh-CN" b="1" dirty="0" err="1">
                <a:solidFill>
                  <a:srgbClr val="009900"/>
                </a:solidFill>
                <a:latin typeface="Arial" pitchFamily="34" charset="0"/>
                <a:cs typeface="Arial" pitchFamily="34" charset="0"/>
              </a:rPr>
              <a:t>link_mysql</a:t>
            </a:r>
            <a:r>
              <a:rPr lang="en-US" altLang="zh-CN" b="1" dirty="0">
                <a:solidFill>
                  <a:srgbClr val="009900"/>
                </a:solidFill>
                <a:latin typeface="Arial" pitchFamily="34" charset="0"/>
                <a:cs typeface="Arial" pitchFamily="34" charset="0"/>
              </a:rPr>
              <a:t>);	    </a:t>
            </a:r>
            <a:r>
              <a:rPr lang="en-US" altLang="zh-CN" dirty="0">
                <a:solidFill>
                  <a:srgbClr val="0099CC"/>
                </a:solidFill>
                <a:latin typeface="Arial" pitchFamily="34" charset="0"/>
                <a:cs typeface="Arial" pitchFamily="34" charset="0"/>
              </a:rPr>
              <a:t>//resource(4) of type (</a:t>
            </a:r>
            <a:r>
              <a:rPr lang="en-US" altLang="zh-CN" dirty="0" err="1">
                <a:solidFill>
                  <a:srgbClr val="0099CC"/>
                </a:solidFill>
                <a:latin typeface="Arial" pitchFamily="34" charset="0"/>
                <a:cs typeface="Arial" pitchFamily="34" charset="0"/>
              </a:rPr>
              <a:t>mysql</a:t>
            </a:r>
            <a:r>
              <a:rPr lang="en-US" altLang="zh-CN" dirty="0">
                <a:solidFill>
                  <a:srgbClr val="0099CC"/>
                </a:solidFill>
                <a:latin typeface="Arial" pitchFamily="34" charset="0"/>
                <a:cs typeface="Arial" pitchFamily="34" charset="0"/>
              </a:rPr>
              <a:t> link)</a:t>
            </a:r>
            <a:endParaRPr lang="en-US" altLang="zh-CN" sz="1600" dirty="0">
              <a:solidFill>
                <a:srgbClr val="0099CC"/>
              </a:solidFill>
              <a:latin typeface="Arial" pitchFamily="34" charset="0"/>
              <a:ea typeface="楷体_GB2312" pitchFamily="49" charset="-122"/>
              <a:cs typeface="Arial" pitchFamily="34" charset="0"/>
            </a:endParaRPr>
          </a:p>
          <a:p>
            <a:r>
              <a:rPr lang="en-US" altLang="zh-CN" sz="1600" b="1" dirty="0">
                <a:solidFill>
                  <a:schemeClr val="accent2"/>
                </a:solidFill>
                <a:latin typeface="Arial" pitchFamily="34" charset="0"/>
                <a:ea typeface="楷体_GB2312" pitchFamily="49" charset="-122"/>
                <a:cs typeface="Arial" pitchFamily="34" charset="0"/>
              </a:rPr>
              <a:t>?&gt;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071670" y="142535"/>
            <a:ext cx="6500858" cy="571480"/>
          </a:xfrm>
        </p:spPr>
        <p:txBody>
          <a:bodyPr/>
          <a:lstStyle/>
          <a:p>
            <a:r>
              <a:rPr lang="en-US" altLang="zh-CN" dirty="0" smtClean="0">
                <a:latin typeface="微软雅黑" charset="0"/>
                <a:ea typeface="微软雅黑" charset="0"/>
              </a:rPr>
              <a:t>8.9 NULL</a:t>
            </a:r>
            <a:r>
              <a:rPr lang="zh-CN" altLang="en-US" dirty="0" smtClean="0">
                <a:latin typeface="微软雅黑" charset="0"/>
                <a:ea typeface="微软雅黑" charset="0"/>
              </a:rPr>
              <a:t>类型</a:t>
            </a:r>
            <a:endParaRPr>
              <a:latin typeface="微软雅黑" charset="0"/>
              <a:ea typeface="微软雅黑" charset="0"/>
            </a:endParaRPr>
          </a:p>
        </p:txBody>
      </p:sp>
      <p:sp>
        <p:nvSpPr>
          <p:cNvPr id="38915" name="Rectangle 3"/>
          <p:cNvSpPr>
            <a:spLocks noGrp="1" noChangeArrowheads="1"/>
          </p:cNvSpPr>
          <p:nvPr>
            <p:ph idx="1"/>
          </p:nvPr>
        </p:nvSpPr>
        <p:spPr/>
        <p:txBody>
          <a:bodyPr/>
          <a:lstStyle/>
          <a:p>
            <a:pPr>
              <a:lnSpc>
                <a:spcPts val="3500"/>
              </a:lnSpc>
            </a:pPr>
            <a:r>
              <a:rPr lang="zh-CN" altLang="en-US" sz="2400" b="0" dirty="0" smtClean="0">
                <a:latin typeface="微软雅黑" charset="0"/>
                <a:ea typeface="微软雅黑" charset="0"/>
              </a:rPr>
              <a:t>特殊的 </a:t>
            </a:r>
            <a:r>
              <a:rPr lang="en-US" altLang="zh-CN" sz="2400" b="0" dirty="0" smtClean="0">
                <a:latin typeface="微软雅黑" charset="0"/>
                <a:ea typeface="微软雅黑" charset="0"/>
              </a:rPr>
              <a:t>NULL </a:t>
            </a:r>
            <a:r>
              <a:rPr lang="zh-CN" altLang="en-US" sz="2400" b="0" dirty="0" smtClean="0">
                <a:latin typeface="微软雅黑" charset="0"/>
                <a:ea typeface="微软雅黑" charset="0"/>
              </a:rPr>
              <a:t>值表示一个变量没有值。</a:t>
            </a:r>
            <a:r>
              <a:rPr lang="en-US" altLang="zh-CN" sz="2400" b="0" dirty="0" smtClean="0">
                <a:latin typeface="微软雅黑" charset="0"/>
                <a:ea typeface="微软雅黑" charset="0"/>
              </a:rPr>
              <a:t>NULL</a:t>
            </a:r>
            <a:r>
              <a:rPr lang="zh-CN" altLang="en-US" sz="2400" b="0" dirty="0" smtClean="0">
                <a:latin typeface="微软雅黑" charset="0"/>
                <a:ea typeface="微软雅黑" charset="0"/>
              </a:rPr>
              <a:t>类型唯一可能的值就是</a:t>
            </a:r>
            <a:r>
              <a:rPr lang="en-US" altLang="zh-CN" sz="2400" b="0" dirty="0" smtClean="0">
                <a:latin typeface="微软雅黑" charset="0"/>
                <a:ea typeface="微软雅黑" charset="0"/>
              </a:rPr>
              <a:t>NULL</a:t>
            </a:r>
            <a:r>
              <a:rPr lang="zh-CN" altLang="en-US" sz="2400" b="0" dirty="0" smtClean="0">
                <a:latin typeface="微软雅黑" charset="0"/>
                <a:ea typeface="微软雅黑" charset="0"/>
              </a:rPr>
              <a:t>，表示一个变量的值为空，</a:t>
            </a:r>
            <a:r>
              <a:rPr lang="en-US" altLang="zh-CN" sz="2400" b="0" dirty="0" smtClean="0">
                <a:latin typeface="微软雅黑" charset="0"/>
                <a:ea typeface="微软雅黑" charset="0"/>
              </a:rPr>
              <a:t>NULL</a:t>
            </a:r>
            <a:r>
              <a:rPr lang="zh-CN" altLang="en-US" sz="2400" b="0" dirty="0" smtClean="0">
                <a:latin typeface="微软雅黑" charset="0"/>
                <a:ea typeface="微软雅黑" charset="0"/>
              </a:rPr>
              <a:t>不区分大小写。</a:t>
            </a:r>
          </a:p>
          <a:p>
            <a:pPr>
              <a:lnSpc>
                <a:spcPts val="3500"/>
              </a:lnSpc>
            </a:pPr>
            <a:r>
              <a:rPr lang="zh-CN" altLang="en-US" sz="2400" b="0" dirty="0" smtClean="0">
                <a:latin typeface="微软雅黑" charset="0"/>
                <a:ea typeface="微软雅黑" charset="0"/>
              </a:rPr>
              <a:t>在下列情况下一个变量被认为是 </a:t>
            </a:r>
            <a:r>
              <a:rPr lang="en-US" altLang="zh-CN" sz="2400" b="0" dirty="0" smtClean="0">
                <a:latin typeface="微软雅黑" charset="0"/>
                <a:ea typeface="微软雅黑" charset="0"/>
              </a:rPr>
              <a:t>NULL</a:t>
            </a:r>
            <a:r>
              <a:rPr lang="zh-CN" altLang="en-US" sz="2400" b="0" dirty="0" smtClean="0">
                <a:latin typeface="微软雅黑" charset="0"/>
                <a:ea typeface="微软雅黑" charset="0"/>
              </a:rPr>
              <a:t>： </a:t>
            </a:r>
          </a:p>
          <a:p>
            <a:pPr lvl="1">
              <a:lnSpc>
                <a:spcPts val="3500"/>
              </a:lnSpc>
            </a:pPr>
            <a:r>
              <a:rPr lang="zh-CN" altLang="en-US" sz="2400" b="0" dirty="0" smtClean="0">
                <a:solidFill>
                  <a:srgbClr val="C00000"/>
                </a:solidFill>
                <a:latin typeface="微软雅黑" charset="0"/>
                <a:ea typeface="微软雅黑" charset="0"/>
              </a:rPr>
              <a:t>被赋值为 </a:t>
            </a:r>
            <a:r>
              <a:rPr lang="en-US" altLang="zh-CN" sz="2400" b="0" dirty="0" smtClean="0">
                <a:solidFill>
                  <a:srgbClr val="C00000"/>
                </a:solidFill>
                <a:latin typeface="微软雅黑" charset="0"/>
                <a:ea typeface="微软雅黑" charset="0"/>
              </a:rPr>
              <a:t>NULL</a:t>
            </a:r>
            <a:r>
              <a:rPr lang="zh-CN" altLang="en-US" sz="2400" b="0" dirty="0" smtClean="0">
                <a:solidFill>
                  <a:srgbClr val="C00000"/>
                </a:solidFill>
                <a:latin typeface="微软雅黑" charset="0"/>
                <a:ea typeface="微软雅黑" charset="0"/>
              </a:rPr>
              <a:t>值的变量。 </a:t>
            </a:r>
          </a:p>
          <a:p>
            <a:pPr lvl="1">
              <a:lnSpc>
                <a:spcPts val="3500"/>
              </a:lnSpc>
            </a:pPr>
            <a:r>
              <a:rPr lang="zh-CN" altLang="en-US" sz="2400" b="0" dirty="0" smtClean="0">
                <a:solidFill>
                  <a:srgbClr val="C00000"/>
                </a:solidFill>
                <a:latin typeface="微软雅黑" charset="0"/>
                <a:ea typeface="微软雅黑" charset="0"/>
              </a:rPr>
              <a:t>尚未被赋值的变量。 </a:t>
            </a:r>
          </a:p>
          <a:p>
            <a:pPr lvl="1">
              <a:lnSpc>
                <a:spcPts val="3500"/>
              </a:lnSpc>
            </a:pPr>
            <a:r>
              <a:rPr lang="zh-CN" altLang="en-US" sz="2400" b="0" dirty="0" smtClean="0">
                <a:solidFill>
                  <a:srgbClr val="C00000"/>
                </a:solidFill>
                <a:latin typeface="微软雅黑" charset="0"/>
                <a:ea typeface="微软雅黑" charset="0"/>
              </a:rPr>
              <a:t>被</a:t>
            </a:r>
            <a:r>
              <a:rPr lang="en-US" altLang="zh-CN" sz="2400" b="0" dirty="0" smtClean="0">
                <a:solidFill>
                  <a:srgbClr val="C00000"/>
                </a:solidFill>
                <a:latin typeface="微软雅黑" charset="0"/>
                <a:ea typeface="微软雅黑" charset="0"/>
              </a:rPr>
              <a:t>unset()</a:t>
            </a:r>
            <a:r>
              <a:rPr lang="zh-CN" altLang="en-US" sz="2400" b="0" dirty="0" smtClean="0">
                <a:solidFill>
                  <a:srgbClr val="C00000"/>
                </a:solidFill>
                <a:latin typeface="微软雅黑" charset="0"/>
                <a:ea typeface="微软雅黑" charset="0"/>
              </a:rPr>
              <a:t>函数销毁的变量</a:t>
            </a:r>
            <a:r>
              <a:rPr lang="zh-CN" altLang="en-US" sz="2400" dirty="0" smtClean="0">
                <a:solidFill>
                  <a:srgbClr val="C00000"/>
                </a:solidFill>
                <a:latin typeface="微软雅黑" charset="0"/>
                <a:ea typeface="微软雅黑" charset="0"/>
              </a:rPr>
              <a:t>。 </a:t>
            </a:r>
            <a:endParaRPr sz="2400">
              <a:latin typeface="微软雅黑" charset="0"/>
              <a:ea typeface="微软雅黑"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071670" y="142535"/>
            <a:ext cx="6500858" cy="571480"/>
          </a:xfrm>
        </p:spPr>
        <p:txBody>
          <a:bodyPr/>
          <a:lstStyle/>
          <a:p>
            <a:r>
              <a:rPr lang="en-US" altLang="zh-CN" dirty="0" smtClean="0">
                <a:latin typeface="微软雅黑" charset="0"/>
                <a:ea typeface="微软雅黑" charset="0"/>
              </a:rPr>
              <a:t>8.10 </a:t>
            </a:r>
            <a:r>
              <a:rPr lang="zh-CN" altLang="en-US" dirty="0" smtClean="0">
                <a:latin typeface="微软雅黑" charset="0"/>
                <a:ea typeface="微软雅黑" charset="0"/>
              </a:rPr>
              <a:t>伪类型介绍</a:t>
            </a:r>
            <a:endParaRPr>
              <a:latin typeface="微软雅黑" charset="0"/>
              <a:ea typeface="微软雅黑" charset="0"/>
            </a:endParaRPr>
          </a:p>
        </p:txBody>
      </p:sp>
      <p:sp>
        <p:nvSpPr>
          <p:cNvPr id="39939" name="Rectangle 3"/>
          <p:cNvSpPr>
            <a:spLocks noGrp="1" noChangeArrowheads="1"/>
          </p:cNvSpPr>
          <p:nvPr>
            <p:ph idx="1"/>
          </p:nvPr>
        </p:nvSpPr>
        <p:spPr/>
        <p:txBody>
          <a:bodyPr/>
          <a:lstStyle/>
          <a:p>
            <a:pPr>
              <a:lnSpc>
                <a:spcPts val="2900"/>
              </a:lnSpc>
            </a:pPr>
            <a:r>
              <a:rPr lang="zh-CN" altLang="en-US" sz="2000" b="0" dirty="0" smtClean="0">
                <a:latin typeface="微软雅黑" charset="0"/>
                <a:ea typeface="微软雅黑" charset="0"/>
              </a:rPr>
              <a:t>伪类型并不是</a:t>
            </a:r>
            <a:r>
              <a:rPr lang="en-US" altLang="zh-CN" sz="2000" b="0" dirty="0" smtClean="0">
                <a:latin typeface="微软雅黑" charset="0"/>
                <a:ea typeface="微软雅黑" charset="0"/>
              </a:rPr>
              <a:t>PHP</a:t>
            </a:r>
            <a:r>
              <a:rPr lang="zh-CN" altLang="en-US" sz="2000" b="0" dirty="0" smtClean="0">
                <a:latin typeface="微软雅黑" charset="0"/>
                <a:ea typeface="微软雅黑" charset="0"/>
              </a:rPr>
              <a:t>语言中的基本数据类型，只是因为</a:t>
            </a:r>
            <a:r>
              <a:rPr lang="en-US" altLang="zh-CN" sz="2000" b="0" dirty="0" smtClean="0">
                <a:latin typeface="微软雅黑" charset="0"/>
                <a:ea typeface="微软雅黑" charset="0"/>
              </a:rPr>
              <a:t>PHP</a:t>
            </a:r>
            <a:r>
              <a:rPr lang="zh-CN" altLang="en-US" sz="2000" b="0" dirty="0" smtClean="0">
                <a:latin typeface="微软雅黑" charset="0"/>
                <a:ea typeface="微软雅黑" charset="0"/>
              </a:rPr>
              <a:t>是弱类型语言，所以在一些函数中，一个参数可以接收多种类型的数据，还可以接收别的函数作为回调函数使用。为了确保代码的易读性在本书中介绍一些伪类型的使用。</a:t>
            </a:r>
          </a:p>
          <a:p>
            <a:pPr lvl="1">
              <a:lnSpc>
                <a:spcPts val="2900"/>
              </a:lnSpc>
            </a:pPr>
            <a:r>
              <a:rPr lang="en-US" altLang="zh-CN" sz="1800" i="1" dirty="0" smtClean="0">
                <a:solidFill>
                  <a:srgbClr val="FF00FF"/>
                </a:solidFill>
                <a:latin typeface="微软雅黑" charset="0"/>
                <a:ea typeface="微软雅黑" charset="0"/>
              </a:rPr>
              <a:t>mixed</a:t>
            </a:r>
            <a:r>
              <a:rPr lang="zh-CN" altLang="en-US" sz="1800" i="1" dirty="0" smtClean="0">
                <a:solidFill>
                  <a:srgbClr val="FF00FF"/>
                </a:solidFill>
                <a:latin typeface="微软雅黑" charset="0"/>
                <a:ea typeface="微软雅黑" charset="0"/>
              </a:rPr>
              <a:t>：</a:t>
            </a:r>
            <a:r>
              <a:rPr lang="zh-CN" altLang="en-US" sz="1800" b="0" dirty="0" smtClean="0">
                <a:latin typeface="微软雅黑" charset="0"/>
                <a:ea typeface="微软雅黑" charset="0"/>
              </a:rPr>
              <a:t>说明一个参数可以接受多种不同的（但并不必须是所有的）类型。 </a:t>
            </a:r>
            <a:endParaRPr lang="en-US" altLang="zh-CN" sz="1800" b="0" dirty="0" smtClean="0">
              <a:latin typeface="微软雅黑" charset="0"/>
              <a:ea typeface="微软雅黑" charset="0"/>
            </a:endParaRPr>
          </a:p>
          <a:p>
            <a:pPr lvl="1">
              <a:lnSpc>
                <a:spcPts val="2900"/>
              </a:lnSpc>
            </a:pPr>
            <a:r>
              <a:rPr lang="en-US" altLang="zh-CN" sz="1800" i="1" dirty="0" smtClean="0">
                <a:solidFill>
                  <a:srgbClr val="FF00FF"/>
                </a:solidFill>
                <a:latin typeface="微软雅黑" charset="0"/>
                <a:ea typeface="微软雅黑" charset="0"/>
              </a:rPr>
              <a:t>number</a:t>
            </a:r>
            <a:r>
              <a:rPr lang="zh-CN" altLang="en-US" sz="1800" i="1" dirty="0" smtClean="0">
                <a:solidFill>
                  <a:srgbClr val="FF00FF"/>
                </a:solidFill>
                <a:latin typeface="微软雅黑" charset="0"/>
                <a:ea typeface="微软雅黑" charset="0"/>
              </a:rPr>
              <a:t>：</a:t>
            </a:r>
            <a:r>
              <a:rPr lang="zh-CN" altLang="en-US" sz="1800" b="0" dirty="0" smtClean="0">
                <a:latin typeface="微软雅黑" charset="0"/>
                <a:ea typeface="微软雅黑" charset="0"/>
              </a:rPr>
              <a:t>说明一个参数可以是 </a:t>
            </a:r>
            <a:r>
              <a:rPr lang="en-US" altLang="zh-CN" sz="1800" b="0" dirty="0" smtClean="0">
                <a:latin typeface="微软雅黑" charset="0"/>
                <a:ea typeface="微软雅黑" charset="0"/>
              </a:rPr>
              <a:t>integer </a:t>
            </a:r>
            <a:r>
              <a:rPr lang="zh-CN" altLang="en-US" sz="1800" b="0" dirty="0" smtClean="0">
                <a:latin typeface="微软雅黑" charset="0"/>
                <a:ea typeface="微软雅黑" charset="0"/>
              </a:rPr>
              <a:t>或者 </a:t>
            </a:r>
            <a:r>
              <a:rPr lang="en-US" altLang="zh-CN" sz="1800" b="0" dirty="0" smtClean="0">
                <a:latin typeface="微软雅黑" charset="0"/>
                <a:ea typeface="微软雅黑" charset="0"/>
              </a:rPr>
              <a:t>float</a:t>
            </a:r>
            <a:r>
              <a:rPr lang="zh-CN" altLang="en-US" sz="1800" b="0" dirty="0" smtClean="0">
                <a:latin typeface="微软雅黑" charset="0"/>
                <a:ea typeface="微软雅黑" charset="0"/>
              </a:rPr>
              <a:t>。</a:t>
            </a:r>
          </a:p>
          <a:p>
            <a:pPr lvl="1">
              <a:lnSpc>
                <a:spcPts val="2900"/>
              </a:lnSpc>
            </a:pPr>
            <a:r>
              <a:rPr lang="en-US" altLang="zh-CN" sz="1800" dirty="0" smtClean="0">
                <a:solidFill>
                  <a:srgbClr val="FF00FF"/>
                </a:solidFill>
                <a:latin typeface="微软雅黑" charset="0"/>
                <a:ea typeface="微软雅黑" charset="0"/>
              </a:rPr>
              <a:t>callback</a:t>
            </a:r>
            <a:r>
              <a:rPr lang="zh-CN" altLang="en-US" sz="1800" dirty="0" smtClean="0">
                <a:solidFill>
                  <a:srgbClr val="FF00FF"/>
                </a:solidFill>
                <a:latin typeface="微软雅黑" charset="0"/>
                <a:ea typeface="微软雅黑" charset="0"/>
              </a:rPr>
              <a:t>：</a:t>
            </a:r>
            <a:r>
              <a:rPr lang="zh-CN" altLang="en-US" sz="1800" b="0" dirty="0" smtClean="0">
                <a:latin typeface="微软雅黑" charset="0"/>
                <a:ea typeface="微软雅黑" charset="0"/>
              </a:rPr>
              <a:t>有些诸如 </a:t>
            </a:r>
            <a:r>
              <a:rPr lang="en-US" altLang="zh-CN" sz="1800" b="0" dirty="0" err="1" smtClean="0">
                <a:latin typeface="微软雅黑" charset="0"/>
                <a:ea typeface="微软雅黑" charset="0"/>
              </a:rPr>
              <a:t>call_user_function</a:t>
            </a:r>
            <a:r>
              <a:rPr lang="en-US" altLang="zh-CN" sz="1800" b="0" dirty="0" smtClean="0">
                <a:latin typeface="微软雅黑" charset="0"/>
                <a:ea typeface="微软雅黑" charset="0"/>
              </a:rPr>
              <a:t>() </a:t>
            </a:r>
            <a:r>
              <a:rPr lang="zh-CN" altLang="en-US" sz="1800" b="0" dirty="0" smtClean="0">
                <a:latin typeface="微软雅黑" charset="0"/>
                <a:ea typeface="微软雅黑" charset="0"/>
              </a:rPr>
              <a:t>或 </a:t>
            </a:r>
            <a:r>
              <a:rPr lang="en-US" altLang="zh-CN" sz="1800" b="0" dirty="0" err="1" smtClean="0">
                <a:latin typeface="微软雅黑" charset="0"/>
                <a:ea typeface="微软雅黑" charset="0"/>
              </a:rPr>
              <a:t>usort</a:t>
            </a:r>
            <a:r>
              <a:rPr lang="en-US" altLang="zh-CN" sz="1800" b="0" dirty="0" smtClean="0">
                <a:latin typeface="微软雅黑" charset="0"/>
                <a:ea typeface="微软雅黑" charset="0"/>
              </a:rPr>
              <a:t>() </a:t>
            </a:r>
            <a:r>
              <a:rPr lang="zh-CN" altLang="en-US" sz="1800" b="0" dirty="0" smtClean="0">
                <a:latin typeface="微软雅黑" charset="0"/>
                <a:ea typeface="微软雅黑" charset="0"/>
              </a:rPr>
              <a:t>的函数接受用户自定义的函数作为一个参数。</a:t>
            </a:r>
            <a:r>
              <a:rPr lang="en-US" altLang="zh-CN" sz="1800" b="0" dirty="0" smtClean="0">
                <a:latin typeface="微软雅黑" charset="0"/>
                <a:ea typeface="微软雅黑" charset="0"/>
              </a:rPr>
              <a:t>Callback </a:t>
            </a:r>
            <a:r>
              <a:rPr lang="zh-CN" altLang="en-US" sz="1800" b="0" dirty="0" smtClean="0">
                <a:latin typeface="微软雅黑" charset="0"/>
                <a:ea typeface="微软雅黑" charset="0"/>
              </a:rPr>
              <a:t>函数不仅可以是一个简单的函数，它还可以是一个对象的方法，包括静态类的方法</a:t>
            </a:r>
          </a:p>
          <a:p>
            <a:pPr>
              <a:lnSpc>
                <a:spcPts val="2900"/>
              </a:lnSpc>
            </a:pPr>
            <a:r>
              <a:rPr lang="zh-CN" altLang="en-US" sz="2000" b="0" dirty="0" smtClean="0">
                <a:latin typeface="微软雅黑" charset="0"/>
                <a:ea typeface="微软雅黑" charset="0"/>
              </a:rPr>
              <a:t>一个 </a:t>
            </a:r>
            <a:r>
              <a:rPr lang="en-US" altLang="zh-CN" sz="2000" b="0" dirty="0" smtClean="0">
                <a:latin typeface="微软雅黑" charset="0"/>
                <a:ea typeface="微软雅黑" charset="0"/>
              </a:rPr>
              <a:t>PHP </a:t>
            </a:r>
            <a:r>
              <a:rPr lang="zh-CN" altLang="en-US" sz="2000" b="0" dirty="0" smtClean="0">
                <a:latin typeface="微软雅黑" charset="0"/>
                <a:ea typeface="微软雅黑" charset="0"/>
              </a:rPr>
              <a:t>函数用函数名字符串来传递。可以传递任何内置的或者用户自定义的函数，除了 </a:t>
            </a:r>
            <a:r>
              <a:rPr lang="en-US" altLang="zh-CN" sz="2000" b="0" dirty="0" smtClean="0">
                <a:latin typeface="微软雅黑" charset="0"/>
                <a:ea typeface="微软雅黑" charset="0"/>
              </a:rPr>
              <a:t>array()</a:t>
            </a:r>
            <a:r>
              <a:rPr lang="zh-CN" altLang="en-US" sz="2000" b="0" dirty="0" smtClean="0">
                <a:latin typeface="微软雅黑" charset="0"/>
                <a:ea typeface="微软雅黑" charset="0"/>
              </a:rPr>
              <a:t>，</a:t>
            </a:r>
            <a:r>
              <a:rPr lang="en-US" altLang="zh-CN" sz="2000" b="0" dirty="0" smtClean="0">
                <a:latin typeface="微软雅黑" charset="0"/>
                <a:ea typeface="微软雅黑" charset="0"/>
              </a:rPr>
              <a:t>echo()</a:t>
            </a:r>
            <a:r>
              <a:rPr lang="zh-CN" altLang="en-US" sz="2000" b="0" dirty="0" smtClean="0">
                <a:latin typeface="微软雅黑" charset="0"/>
                <a:ea typeface="微软雅黑" charset="0"/>
              </a:rPr>
              <a:t>，</a:t>
            </a:r>
            <a:r>
              <a:rPr lang="en-US" altLang="zh-CN" sz="2000" b="0" dirty="0" smtClean="0">
                <a:latin typeface="微软雅黑" charset="0"/>
                <a:ea typeface="微软雅黑" charset="0"/>
              </a:rPr>
              <a:t>empty()</a:t>
            </a:r>
            <a:r>
              <a:rPr lang="zh-CN" altLang="en-US" sz="2000" b="0" dirty="0" smtClean="0">
                <a:latin typeface="微软雅黑" charset="0"/>
                <a:ea typeface="微软雅黑" charset="0"/>
              </a:rPr>
              <a:t>，</a:t>
            </a:r>
            <a:r>
              <a:rPr lang="en-US" altLang="zh-CN" sz="2000" b="0" dirty="0" err="1" smtClean="0">
                <a:latin typeface="微软雅黑" charset="0"/>
                <a:ea typeface="微软雅黑" charset="0"/>
              </a:rPr>
              <a:t>eval</a:t>
            </a:r>
            <a:r>
              <a:rPr lang="en-US" altLang="zh-CN" sz="2000" b="0" dirty="0" smtClean="0">
                <a:latin typeface="微软雅黑" charset="0"/>
                <a:ea typeface="微软雅黑" charset="0"/>
              </a:rPr>
              <a:t>()</a:t>
            </a:r>
            <a:r>
              <a:rPr lang="zh-CN" altLang="en-US" sz="2000" b="0" dirty="0" smtClean="0">
                <a:latin typeface="微软雅黑" charset="0"/>
                <a:ea typeface="微软雅黑" charset="0"/>
              </a:rPr>
              <a:t>，</a:t>
            </a:r>
            <a:r>
              <a:rPr lang="en-US" altLang="zh-CN" sz="2000" b="0" dirty="0" smtClean="0">
                <a:latin typeface="微软雅黑" charset="0"/>
                <a:ea typeface="微软雅黑" charset="0"/>
              </a:rPr>
              <a:t>exit()</a:t>
            </a:r>
            <a:r>
              <a:rPr lang="zh-CN" altLang="en-US" sz="2000" b="0" dirty="0" smtClean="0">
                <a:latin typeface="微软雅黑" charset="0"/>
                <a:ea typeface="微软雅黑" charset="0"/>
              </a:rPr>
              <a:t>，</a:t>
            </a:r>
            <a:r>
              <a:rPr lang="en-US" altLang="zh-CN" sz="2000" b="0" dirty="0" err="1" smtClean="0">
                <a:latin typeface="微软雅黑" charset="0"/>
                <a:ea typeface="微软雅黑" charset="0"/>
              </a:rPr>
              <a:t>isset</a:t>
            </a:r>
            <a:r>
              <a:rPr lang="en-US" altLang="zh-CN" sz="2000" b="0" dirty="0" smtClean="0">
                <a:latin typeface="微软雅黑" charset="0"/>
                <a:ea typeface="微软雅黑" charset="0"/>
              </a:rPr>
              <a:t>()</a:t>
            </a:r>
            <a:r>
              <a:rPr lang="zh-CN" altLang="en-US" sz="2000" b="0" dirty="0" smtClean="0">
                <a:latin typeface="微软雅黑" charset="0"/>
                <a:ea typeface="微软雅黑" charset="0"/>
              </a:rPr>
              <a:t>，</a:t>
            </a:r>
            <a:r>
              <a:rPr lang="en-US" altLang="zh-CN" sz="2000" b="0" dirty="0" smtClean="0">
                <a:latin typeface="微软雅黑" charset="0"/>
                <a:ea typeface="微软雅黑" charset="0"/>
              </a:rPr>
              <a:t>list()</a:t>
            </a:r>
            <a:r>
              <a:rPr lang="zh-CN" altLang="en-US" sz="2000" b="0" dirty="0" smtClean="0">
                <a:latin typeface="微软雅黑" charset="0"/>
                <a:ea typeface="微软雅黑" charset="0"/>
              </a:rPr>
              <a:t>，</a:t>
            </a:r>
            <a:r>
              <a:rPr lang="en-US" altLang="zh-CN" sz="2000" b="0" dirty="0" smtClean="0">
                <a:latin typeface="微软雅黑" charset="0"/>
                <a:ea typeface="微软雅黑" charset="0"/>
              </a:rPr>
              <a:t>print() </a:t>
            </a:r>
            <a:r>
              <a:rPr lang="zh-CN" altLang="en-US" sz="2000" b="0" dirty="0" smtClean="0">
                <a:latin typeface="微软雅黑" charset="0"/>
                <a:ea typeface="微软雅黑" charset="0"/>
              </a:rPr>
              <a:t>和 </a:t>
            </a:r>
            <a:r>
              <a:rPr lang="en-US" altLang="zh-CN" sz="2000" b="0" dirty="0" smtClean="0">
                <a:latin typeface="微软雅黑" charset="0"/>
                <a:ea typeface="微软雅黑" charset="0"/>
              </a:rPr>
              <a:t>unset()</a:t>
            </a:r>
            <a:r>
              <a:rPr lang="zh-CN" altLang="en-US" sz="2000" b="0" dirty="0" smtClean="0">
                <a:latin typeface="微软雅黑" charset="0"/>
                <a:ea typeface="微软雅黑" charset="0"/>
              </a:rPr>
              <a:t>。 </a:t>
            </a:r>
            <a:endParaRPr sz="2000">
              <a:latin typeface="微软雅黑" charset="0"/>
              <a:ea typeface="微软雅黑"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52535" y="74704"/>
            <a:ext cx="9085172" cy="631969"/>
          </a:xfrm>
        </p:spPr>
        <p:txBody>
          <a:bodyPr/>
          <a:lstStyle/>
          <a:p>
            <a:r>
              <a:rPr lang="en-US" altLang="zh-CN" dirty="0" smtClean="0">
                <a:latin typeface="微软雅黑" charset="0"/>
                <a:ea typeface="微软雅黑" charset="0"/>
              </a:rPr>
              <a:t>9. </a:t>
            </a:r>
            <a:r>
              <a:rPr lang="zh-CN" altLang="en-US" dirty="0" smtClean="0">
                <a:latin typeface="微软雅黑" charset="0"/>
                <a:ea typeface="微软雅黑" charset="0"/>
              </a:rPr>
              <a:t>数据类型之间相互转换</a:t>
            </a:r>
            <a:endParaRPr>
              <a:latin typeface="微软雅黑" charset="0"/>
              <a:ea typeface="微软雅黑" charset="0"/>
            </a:endParaRPr>
          </a:p>
        </p:txBody>
      </p:sp>
      <p:sp>
        <p:nvSpPr>
          <p:cNvPr id="40963" name="Rectangle 3"/>
          <p:cNvSpPr>
            <a:spLocks noGrp="1" noChangeArrowheads="1"/>
          </p:cNvSpPr>
          <p:nvPr>
            <p:ph idx="1"/>
          </p:nvPr>
        </p:nvSpPr>
        <p:spPr>
          <a:xfrm>
            <a:off x="323528" y="836712"/>
            <a:ext cx="8505114" cy="5031504"/>
          </a:xfrm>
        </p:spPr>
        <p:txBody>
          <a:bodyPr/>
          <a:lstStyle/>
          <a:p>
            <a:pPr>
              <a:lnSpc>
                <a:spcPts val="3200"/>
              </a:lnSpc>
            </a:pPr>
            <a:r>
              <a:rPr lang="en-US" altLang="zh-CN" sz="2000" b="0" dirty="0" smtClean="0">
                <a:latin typeface="微软雅黑" charset="0"/>
                <a:ea typeface="微软雅黑" charset="0"/>
              </a:rPr>
              <a:t>PHP </a:t>
            </a:r>
            <a:r>
              <a:rPr lang="zh-CN" altLang="en-US" sz="2000" b="0" dirty="0" smtClean="0">
                <a:latin typeface="微软雅黑" charset="0"/>
                <a:ea typeface="微软雅黑" charset="0"/>
              </a:rPr>
              <a:t>在变量定义中不需要（或不支持）明示的类型定义；变量类型是根据使用该变量的上下文所决定的。</a:t>
            </a:r>
          </a:p>
          <a:p>
            <a:pPr>
              <a:lnSpc>
                <a:spcPts val="3200"/>
              </a:lnSpc>
            </a:pPr>
            <a:r>
              <a:rPr lang="zh-CN" altLang="en-US" sz="2000" b="0" dirty="0" smtClean="0">
                <a:latin typeface="微软雅黑" charset="0"/>
                <a:ea typeface="微软雅黑" charset="0"/>
              </a:rPr>
              <a:t>类型转换是指将变量或值从一种数据类型转换成其他数据类型。转换的方法有两种：</a:t>
            </a:r>
          </a:p>
          <a:p>
            <a:pPr lvl="1">
              <a:lnSpc>
                <a:spcPts val="3200"/>
              </a:lnSpc>
            </a:pPr>
            <a:r>
              <a:rPr lang="zh-CN" altLang="en-US" sz="2000" b="0" dirty="0" smtClean="0">
                <a:latin typeface="微软雅黑" charset="0"/>
                <a:ea typeface="微软雅黑" charset="0"/>
              </a:rPr>
              <a:t>自动转换</a:t>
            </a:r>
          </a:p>
          <a:p>
            <a:pPr lvl="1">
              <a:lnSpc>
                <a:spcPts val="3200"/>
              </a:lnSpc>
            </a:pPr>
            <a:r>
              <a:rPr lang="zh-CN" altLang="en-US" sz="2000" b="0" dirty="0" smtClean="0">
                <a:latin typeface="微软雅黑" charset="0"/>
                <a:ea typeface="微软雅黑" charset="0"/>
              </a:rPr>
              <a:t>强制转换</a:t>
            </a:r>
            <a:endParaRPr sz="2000">
              <a:latin typeface="微软雅黑" charset="0"/>
              <a:ea typeface="微软雅黑" charset="0"/>
            </a:endParaRPr>
          </a:p>
        </p:txBody>
      </p:sp>
      <p:sp>
        <p:nvSpPr>
          <p:cNvPr id="40964" name="Rectangle 4"/>
          <p:cNvSpPr>
            <a:spLocks noChangeArrowheads="1"/>
          </p:cNvSpPr>
          <p:nvPr/>
        </p:nvSpPr>
        <p:spPr bwMode="auto">
          <a:xfrm>
            <a:off x="1692275" y="3860130"/>
            <a:ext cx="1871663" cy="504825"/>
          </a:xfrm>
          <a:prstGeom prst="rect">
            <a:avLst/>
          </a:prstGeom>
          <a:solidFill>
            <a:schemeClr val="accent1"/>
          </a:solidFill>
          <a:ln w="9525">
            <a:solidFill>
              <a:schemeClr val="tx1"/>
            </a:solidFill>
            <a:miter lim="800000"/>
          </a:ln>
        </p:spPr>
        <p:txBody>
          <a:bodyPr wrap="none" anchor="ctr"/>
          <a:lstStyle/>
          <a:p>
            <a:pPr algn="ctr"/>
            <a:r>
              <a:rPr lang="zh-CN" altLang="en-US"/>
              <a:t>布尔型与</a:t>
            </a:r>
            <a:r>
              <a:rPr lang="en-US" altLang="zh-CN"/>
              <a:t>NULL</a:t>
            </a:r>
          </a:p>
        </p:txBody>
      </p:sp>
      <p:sp>
        <p:nvSpPr>
          <p:cNvPr id="40965" name="Rectangle 5"/>
          <p:cNvSpPr>
            <a:spLocks noChangeArrowheads="1"/>
          </p:cNvSpPr>
          <p:nvPr/>
        </p:nvSpPr>
        <p:spPr bwMode="auto">
          <a:xfrm>
            <a:off x="5003800" y="3860130"/>
            <a:ext cx="1871663" cy="504825"/>
          </a:xfrm>
          <a:prstGeom prst="rect">
            <a:avLst/>
          </a:prstGeom>
          <a:solidFill>
            <a:schemeClr val="accent1"/>
          </a:solidFill>
          <a:ln w="9525">
            <a:solidFill>
              <a:schemeClr val="tx1"/>
            </a:solidFill>
            <a:miter lim="800000"/>
          </a:ln>
        </p:spPr>
        <p:txBody>
          <a:bodyPr wrap="none" anchor="ctr"/>
          <a:lstStyle/>
          <a:p>
            <a:pPr algn="ctr"/>
            <a:r>
              <a:rPr lang="zh-CN" altLang="en-US"/>
              <a:t>字符串</a:t>
            </a:r>
            <a:r>
              <a:rPr lang="en-US" altLang="zh-CN"/>
              <a:t>String</a:t>
            </a:r>
          </a:p>
        </p:txBody>
      </p:sp>
      <p:sp>
        <p:nvSpPr>
          <p:cNvPr id="40966" name="Rectangle 6"/>
          <p:cNvSpPr>
            <a:spLocks noChangeArrowheads="1"/>
          </p:cNvSpPr>
          <p:nvPr/>
        </p:nvSpPr>
        <p:spPr bwMode="auto">
          <a:xfrm>
            <a:off x="1692275" y="5084092"/>
            <a:ext cx="1871663" cy="504825"/>
          </a:xfrm>
          <a:prstGeom prst="rect">
            <a:avLst/>
          </a:prstGeom>
          <a:solidFill>
            <a:schemeClr val="accent1"/>
          </a:solidFill>
          <a:ln w="9525">
            <a:solidFill>
              <a:schemeClr val="tx1"/>
            </a:solidFill>
            <a:miter lim="800000"/>
          </a:ln>
        </p:spPr>
        <p:txBody>
          <a:bodyPr wrap="none" anchor="ctr"/>
          <a:lstStyle/>
          <a:p>
            <a:pPr algn="ctr"/>
            <a:r>
              <a:rPr lang="zh-CN" altLang="en-US"/>
              <a:t>整型</a:t>
            </a:r>
            <a:r>
              <a:rPr lang="en-US" altLang="zh-CN"/>
              <a:t>Integer</a:t>
            </a:r>
          </a:p>
        </p:txBody>
      </p:sp>
      <p:sp>
        <p:nvSpPr>
          <p:cNvPr id="40967" name="Rectangle 7"/>
          <p:cNvSpPr>
            <a:spLocks noChangeArrowheads="1"/>
          </p:cNvSpPr>
          <p:nvPr/>
        </p:nvSpPr>
        <p:spPr bwMode="auto">
          <a:xfrm>
            <a:off x="5003800" y="5084092"/>
            <a:ext cx="1871663" cy="504825"/>
          </a:xfrm>
          <a:prstGeom prst="rect">
            <a:avLst/>
          </a:prstGeom>
          <a:solidFill>
            <a:schemeClr val="accent1"/>
          </a:solidFill>
          <a:ln w="9525">
            <a:solidFill>
              <a:schemeClr val="tx1"/>
            </a:solidFill>
            <a:miter lim="800000"/>
          </a:ln>
        </p:spPr>
        <p:txBody>
          <a:bodyPr wrap="none" anchor="ctr"/>
          <a:lstStyle/>
          <a:p>
            <a:pPr algn="ctr"/>
            <a:r>
              <a:rPr lang="zh-CN" altLang="en-US"/>
              <a:t>浮点型</a:t>
            </a:r>
            <a:r>
              <a:rPr lang="en-US" altLang="zh-CN"/>
              <a:t>Float</a:t>
            </a:r>
          </a:p>
        </p:txBody>
      </p:sp>
      <p:sp>
        <p:nvSpPr>
          <p:cNvPr id="40968" name="Rectangle 8"/>
          <p:cNvSpPr>
            <a:spLocks noChangeArrowheads="1"/>
          </p:cNvSpPr>
          <p:nvPr/>
        </p:nvSpPr>
        <p:spPr bwMode="auto">
          <a:xfrm>
            <a:off x="2771775" y="5660355"/>
            <a:ext cx="3240088" cy="288925"/>
          </a:xfrm>
          <a:prstGeom prst="rect">
            <a:avLst/>
          </a:prstGeom>
          <a:solidFill>
            <a:schemeClr val="bg1"/>
          </a:solidFill>
          <a:ln w="9525">
            <a:solidFill>
              <a:schemeClr val="tx1"/>
            </a:solidFill>
            <a:miter lim="800000"/>
          </a:ln>
        </p:spPr>
        <p:txBody>
          <a:bodyPr wrap="none" anchor="ctr"/>
          <a:lstStyle/>
          <a:p>
            <a:pPr algn="ctr"/>
            <a:r>
              <a:rPr lang="zh-CN" altLang="en-US" dirty="0"/>
              <a:t>数据类型自动转换的关系</a:t>
            </a:r>
          </a:p>
        </p:txBody>
      </p:sp>
      <p:sp>
        <p:nvSpPr>
          <p:cNvPr id="40969" name="Line 9"/>
          <p:cNvSpPr>
            <a:spLocks noChangeShapeType="1"/>
          </p:cNvSpPr>
          <p:nvPr/>
        </p:nvSpPr>
        <p:spPr bwMode="auto">
          <a:xfrm>
            <a:off x="2555875" y="4363367"/>
            <a:ext cx="0" cy="720725"/>
          </a:xfrm>
          <a:prstGeom prst="line">
            <a:avLst/>
          </a:prstGeom>
          <a:noFill/>
          <a:ln w="9525">
            <a:solidFill>
              <a:schemeClr val="tx1"/>
            </a:solidFill>
            <a:round/>
            <a:tailEnd type="triangle" w="med" len="med"/>
          </a:ln>
        </p:spPr>
        <p:txBody>
          <a:bodyPr/>
          <a:lstStyle/>
          <a:p>
            <a:endParaRPr lang="zh-CN" altLang="en-US"/>
          </a:p>
        </p:txBody>
      </p:sp>
      <p:sp>
        <p:nvSpPr>
          <p:cNvPr id="40970" name="Line 10"/>
          <p:cNvSpPr>
            <a:spLocks noChangeShapeType="1"/>
          </p:cNvSpPr>
          <p:nvPr/>
        </p:nvSpPr>
        <p:spPr bwMode="auto">
          <a:xfrm>
            <a:off x="6011863" y="4363367"/>
            <a:ext cx="0" cy="720725"/>
          </a:xfrm>
          <a:prstGeom prst="line">
            <a:avLst/>
          </a:prstGeom>
          <a:noFill/>
          <a:ln w="9525">
            <a:solidFill>
              <a:schemeClr val="tx1"/>
            </a:solidFill>
            <a:round/>
            <a:tailEnd type="triangle" w="med" len="med"/>
          </a:ln>
        </p:spPr>
        <p:txBody>
          <a:bodyPr/>
          <a:lstStyle/>
          <a:p>
            <a:endParaRPr lang="zh-CN" altLang="en-US"/>
          </a:p>
        </p:txBody>
      </p:sp>
      <p:sp>
        <p:nvSpPr>
          <p:cNvPr id="40971" name="Line 11"/>
          <p:cNvSpPr>
            <a:spLocks noChangeShapeType="1"/>
          </p:cNvSpPr>
          <p:nvPr/>
        </p:nvSpPr>
        <p:spPr bwMode="auto">
          <a:xfrm>
            <a:off x="2843213" y="4363367"/>
            <a:ext cx="2881312" cy="720725"/>
          </a:xfrm>
          <a:prstGeom prst="line">
            <a:avLst/>
          </a:prstGeom>
          <a:noFill/>
          <a:ln w="9525">
            <a:solidFill>
              <a:schemeClr val="tx1"/>
            </a:solidFill>
            <a:round/>
            <a:tailEnd type="triangle" w="med" len="med"/>
          </a:ln>
        </p:spPr>
        <p:txBody>
          <a:bodyPr/>
          <a:lstStyle/>
          <a:p>
            <a:endParaRPr lang="zh-CN" altLang="en-US"/>
          </a:p>
        </p:txBody>
      </p:sp>
      <p:sp>
        <p:nvSpPr>
          <p:cNvPr id="40972" name="Line 12"/>
          <p:cNvSpPr>
            <a:spLocks noChangeShapeType="1"/>
          </p:cNvSpPr>
          <p:nvPr/>
        </p:nvSpPr>
        <p:spPr bwMode="auto">
          <a:xfrm flipH="1">
            <a:off x="2771775" y="4363367"/>
            <a:ext cx="3024188" cy="720725"/>
          </a:xfrm>
          <a:prstGeom prst="line">
            <a:avLst/>
          </a:prstGeom>
          <a:noFill/>
          <a:ln w="9525">
            <a:solidFill>
              <a:schemeClr val="tx1"/>
            </a:solidFill>
            <a:round/>
            <a:tailEnd type="triangle" w="med" len="med"/>
          </a:ln>
        </p:spPr>
        <p:txBody>
          <a:bodyPr/>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071670" y="142535"/>
            <a:ext cx="6500858" cy="571480"/>
          </a:xfrm>
        </p:spPr>
        <p:txBody>
          <a:bodyPr/>
          <a:lstStyle/>
          <a:p>
            <a:r>
              <a:rPr lang="zh-CN" altLang="en-US" dirty="0"/>
              <a:t>预习检查</a:t>
            </a:r>
          </a:p>
        </p:txBody>
      </p:sp>
      <p:sp>
        <p:nvSpPr>
          <p:cNvPr id="6147" name="Rectangle 3"/>
          <p:cNvSpPr>
            <a:spLocks noGrp="1" noChangeArrowheads="1"/>
          </p:cNvSpPr>
          <p:nvPr>
            <p:ph idx="1"/>
          </p:nvPr>
        </p:nvSpPr>
        <p:spPr>
          <a:xfrm>
            <a:off x="539720" y="980423"/>
            <a:ext cx="8286808" cy="5286412"/>
          </a:xfrm>
        </p:spPr>
        <p:txBody>
          <a:bodyPr/>
          <a:lstStyle/>
          <a:p>
            <a:pPr>
              <a:buClr>
                <a:srgbClr val="FFC000"/>
              </a:buClr>
              <a:buFont typeface="Wingdings" pitchFamily="2" charset="2"/>
            </a:pPr>
            <a:r>
              <a:rPr lang="en-US" altLang="zh-CN" sz="2400" dirty="0" smtClean="0"/>
              <a:t>PHP</a:t>
            </a:r>
            <a:r>
              <a:rPr lang="zh-CN" altLang="en-US" sz="2400" dirty="0" smtClean="0"/>
              <a:t>是一种什么语言？</a:t>
            </a:r>
            <a:endParaRPr lang="en-US" altLang="zh-CN" sz="2400" dirty="0" smtClean="0"/>
          </a:p>
          <a:p>
            <a:pPr>
              <a:buClr>
                <a:srgbClr val="FFC000"/>
              </a:buClr>
              <a:buFont typeface="Wingdings" pitchFamily="2" charset="2"/>
            </a:pPr>
            <a:endParaRPr lang="en-US" altLang="zh-CN" sz="2400" dirty="0" smtClean="0"/>
          </a:p>
          <a:p>
            <a:pPr>
              <a:buClr>
                <a:srgbClr val="FFC000"/>
              </a:buClr>
              <a:buFont typeface="Wingdings" pitchFamily="2" charset="2"/>
            </a:pPr>
            <a:r>
              <a:rPr lang="en-US" altLang="zh-CN" sz="2400" dirty="0" smtClean="0"/>
              <a:t>PHP</a:t>
            </a:r>
            <a:r>
              <a:rPr lang="zh-CN" altLang="en-US" sz="2400" dirty="0" smtClean="0"/>
              <a:t>程序中的注释都有哪几种？</a:t>
            </a:r>
            <a:endParaRPr lang="en-US" altLang="zh-CN" sz="2400" dirty="0" smtClean="0"/>
          </a:p>
          <a:p>
            <a:pPr>
              <a:buClr>
                <a:srgbClr val="FFC000"/>
              </a:buClr>
              <a:buFont typeface="Wingdings" pitchFamily="2" charset="2"/>
            </a:pPr>
            <a:endParaRPr lang="en-US" altLang="zh-CN" sz="2400" dirty="0" smtClean="0"/>
          </a:p>
          <a:p>
            <a:pPr>
              <a:buClr>
                <a:srgbClr val="FFC000"/>
              </a:buClr>
              <a:buFont typeface="Wingdings" pitchFamily="2" charset="2"/>
            </a:pPr>
            <a:r>
              <a:rPr lang="zh-CN" altLang="en-US" sz="2400" dirty="0" smtClean="0"/>
              <a:t>变量的命名规则是如何的？</a:t>
            </a:r>
            <a:endParaRPr lang="en-US" altLang="zh-CN" sz="2400" dirty="0" smtClean="0"/>
          </a:p>
          <a:p>
            <a:pPr>
              <a:buClr>
                <a:srgbClr val="FFC000"/>
              </a:buClr>
              <a:buFont typeface="Wingdings" pitchFamily="2" charset="2"/>
            </a:pPr>
            <a:endParaRPr lang="en-US" altLang="zh-CN" sz="2400" dirty="0" smtClean="0"/>
          </a:p>
          <a:p>
            <a:pPr>
              <a:buClr>
                <a:srgbClr val="FFC000"/>
              </a:buClr>
              <a:buFont typeface="Wingdings" pitchFamily="2" charset="2"/>
            </a:pPr>
            <a:r>
              <a:rPr lang="en-US" altLang="zh-CN" sz="2400" dirty="0" smtClean="0"/>
              <a:t>PHP</a:t>
            </a:r>
            <a:r>
              <a:rPr lang="zh-CN" altLang="en-US" sz="2400" dirty="0" smtClean="0"/>
              <a:t>都有哪些数据类型？</a:t>
            </a:r>
            <a:endParaRPr lang="en-US" altLang="zh-CN" sz="2400" dirty="0" smtClean="0"/>
          </a:p>
          <a:p>
            <a:pPr>
              <a:lnSpc>
                <a:spcPct val="200000"/>
              </a:lnSpc>
              <a:buClr>
                <a:srgbClr val="FF9900"/>
              </a:buClr>
              <a:buFont typeface="Wingdings" pitchFamily="2" charset="2"/>
              <a:buChar char="n"/>
            </a:pPr>
            <a:endParaRPr lang="zh-CN" altLang="en-US" sz="24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idx="1"/>
          </p:nvPr>
        </p:nvSpPr>
        <p:spPr/>
        <p:txBody>
          <a:bodyPr/>
          <a:lstStyle/>
          <a:p>
            <a:pPr>
              <a:buFont typeface="Wingdings" pitchFamily="2" charset="2"/>
              <a:buNone/>
            </a:pPr>
            <a:r>
              <a:rPr lang="zh-CN" altLang="en-US" sz="2000" b="1" dirty="0" smtClean="0">
                <a:solidFill>
                  <a:schemeClr val="accent2"/>
                </a:solidFill>
                <a:latin typeface="微软雅黑" charset="0"/>
                <a:ea typeface="微软雅黑" charset="0"/>
              </a:rPr>
              <a:t>类型强制转换</a:t>
            </a:r>
            <a:r>
              <a:rPr lang="en-US" altLang="zh-CN" sz="2000" b="1" dirty="0" smtClean="0">
                <a:solidFill>
                  <a:schemeClr val="accent2"/>
                </a:solidFill>
                <a:latin typeface="微软雅黑" charset="0"/>
                <a:ea typeface="微软雅黑" charset="0"/>
              </a:rPr>
              <a:t>:</a:t>
            </a:r>
            <a:endParaRPr lang="zh-CN" altLang="en-US" sz="2000" b="1" dirty="0" smtClean="0">
              <a:solidFill>
                <a:schemeClr val="accent2"/>
              </a:solidFill>
              <a:latin typeface="微软雅黑" charset="0"/>
              <a:ea typeface="微软雅黑" charset="0"/>
            </a:endParaRPr>
          </a:p>
          <a:p>
            <a:pPr>
              <a:lnSpc>
                <a:spcPts val="3200"/>
              </a:lnSpc>
            </a:pPr>
            <a:r>
              <a:rPr lang="en-US" altLang="zh-CN" sz="2000" b="0" dirty="0" smtClean="0">
                <a:latin typeface="微软雅黑" charset="0"/>
                <a:ea typeface="微软雅黑" charset="0"/>
              </a:rPr>
              <a:t>PHP </a:t>
            </a:r>
            <a:r>
              <a:rPr lang="zh-CN" altLang="en-US" sz="2000" b="0" dirty="0" smtClean="0">
                <a:latin typeface="微软雅黑" charset="0"/>
                <a:ea typeface="微软雅黑" charset="0"/>
              </a:rPr>
              <a:t>中的类型强制转换和 </a:t>
            </a:r>
            <a:r>
              <a:rPr lang="en-US" altLang="zh-CN" sz="2000" b="0" dirty="0" smtClean="0">
                <a:latin typeface="微软雅黑" charset="0"/>
                <a:ea typeface="微软雅黑" charset="0"/>
              </a:rPr>
              <a:t>C </a:t>
            </a:r>
            <a:r>
              <a:rPr lang="zh-CN" altLang="en-US" sz="2000" b="0" dirty="0" smtClean="0">
                <a:latin typeface="微软雅黑" charset="0"/>
                <a:ea typeface="微软雅黑" charset="0"/>
              </a:rPr>
              <a:t>中的非常像：在要转换的变量之前加上用括号括起来的目标类型。 </a:t>
            </a:r>
            <a:endParaRPr lang="en-US" altLang="zh-CN" sz="2000" b="0" dirty="0" smtClean="0">
              <a:latin typeface="微软雅黑" charset="0"/>
              <a:ea typeface="微软雅黑" charset="0"/>
            </a:endParaRPr>
          </a:p>
          <a:p>
            <a:pPr>
              <a:lnSpc>
                <a:spcPts val="3200"/>
              </a:lnSpc>
            </a:pPr>
            <a:r>
              <a:rPr lang="zh-CN" altLang="en-US" sz="2000" b="0" dirty="0" smtClean="0">
                <a:latin typeface="微软雅黑" charset="0"/>
                <a:ea typeface="微软雅黑" charset="0"/>
              </a:rPr>
              <a:t>允许的强制转换有： </a:t>
            </a:r>
          </a:p>
          <a:p>
            <a:pPr lvl="1">
              <a:lnSpc>
                <a:spcPts val="3200"/>
              </a:lnSpc>
            </a:pPr>
            <a:r>
              <a:rPr lang="en-US" altLang="zh-CN" sz="1800" b="0" dirty="0" smtClean="0">
                <a:latin typeface="微软雅黑" charset="0"/>
                <a:ea typeface="微软雅黑" charset="0"/>
              </a:rPr>
              <a:t>(</a:t>
            </a:r>
            <a:r>
              <a:rPr lang="en-US" altLang="zh-CN" sz="1800" b="0" dirty="0" err="1" smtClean="0">
                <a:latin typeface="微软雅黑" charset="0"/>
                <a:ea typeface="微软雅黑" charset="0"/>
              </a:rPr>
              <a:t>int</a:t>
            </a:r>
            <a:r>
              <a:rPr lang="en-US" altLang="zh-CN" sz="1800" b="0" dirty="0" smtClean="0">
                <a:latin typeface="微软雅黑" charset="0"/>
                <a:ea typeface="微软雅黑" charset="0"/>
              </a:rPr>
              <a:t>)</a:t>
            </a:r>
            <a:r>
              <a:rPr lang="zh-CN" altLang="en-US" sz="1800" b="0" dirty="0" smtClean="0">
                <a:latin typeface="微软雅黑" charset="0"/>
                <a:ea typeface="微软雅黑" charset="0"/>
              </a:rPr>
              <a:t>，</a:t>
            </a:r>
            <a:r>
              <a:rPr lang="en-US" altLang="zh-CN" sz="1800" b="0" dirty="0" smtClean="0">
                <a:latin typeface="微软雅黑" charset="0"/>
                <a:ea typeface="微软雅黑" charset="0"/>
              </a:rPr>
              <a:t>(integer) - </a:t>
            </a:r>
            <a:r>
              <a:rPr lang="zh-CN" altLang="en-US" sz="1800" b="0" dirty="0" smtClean="0">
                <a:latin typeface="微软雅黑" charset="0"/>
                <a:ea typeface="微软雅黑" charset="0"/>
              </a:rPr>
              <a:t>转换成整型</a:t>
            </a:r>
          </a:p>
          <a:p>
            <a:pPr lvl="1">
              <a:lnSpc>
                <a:spcPts val="3200"/>
              </a:lnSpc>
            </a:pPr>
            <a:r>
              <a:rPr lang="en-US" altLang="zh-CN" sz="1800" b="0" dirty="0" smtClean="0">
                <a:latin typeface="微软雅黑" charset="0"/>
                <a:ea typeface="微软雅黑" charset="0"/>
              </a:rPr>
              <a:t>(</a:t>
            </a:r>
            <a:r>
              <a:rPr lang="en-US" altLang="zh-CN" sz="1800" b="0" dirty="0" err="1" smtClean="0">
                <a:latin typeface="微软雅黑" charset="0"/>
                <a:ea typeface="微软雅黑" charset="0"/>
              </a:rPr>
              <a:t>bool</a:t>
            </a:r>
            <a:r>
              <a:rPr lang="en-US" altLang="zh-CN" sz="1800" b="0" dirty="0" smtClean="0">
                <a:latin typeface="微软雅黑" charset="0"/>
                <a:ea typeface="微软雅黑" charset="0"/>
              </a:rPr>
              <a:t>)</a:t>
            </a:r>
            <a:r>
              <a:rPr lang="zh-CN" altLang="en-US" sz="1800" b="0" dirty="0" smtClean="0">
                <a:latin typeface="微软雅黑" charset="0"/>
                <a:ea typeface="微软雅黑" charset="0"/>
              </a:rPr>
              <a:t>，</a:t>
            </a:r>
            <a:r>
              <a:rPr lang="en-US" altLang="zh-CN" sz="1800" b="0" dirty="0" smtClean="0">
                <a:latin typeface="微软雅黑" charset="0"/>
                <a:ea typeface="微软雅黑" charset="0"/>
              </a:rPr>
              <a:t>(</a:t>
            </a:r>
            <a:r>
              <a:rPr lang="en-US" altLang="zh-CN" sz="1800" b="0" dirty="0" err="1" smtClean="0">
                <a:latin typeface="微软雅黑" charset="0"/>
                <a:ea typeface="微软雅黑" charset="0"/>
              </a:rPr>
              <a:t>boolean</a:t>
            </a:r>
            <a:r>
              <a:rPr lang="en-US" altLang="zh-CN" sz="1800" b="0" dirty="0" smtClean="0">
                <a:latin typeface="微软雅黑" charset="0"/>
                <a:ea typeface="微软雅黑" charset="0"/>
              </a:rPr>
              <a:t>) - </a:t>
            </a:r>
            <a:r>
              <a:rPr lang="zh-CN" altLang="en-US" sz="1800" b="0" dirty="0" smtClean="0">
                <a:latin typeface="微软雅黑" charset="0"/>
                <a:ea typeface="微软雅黑" charset="0"/>
              </a:rPr>
              <a:t>转换成布尔型</a:t>
            </a:r>
          </a:p>
          <a:p>
            <a:pPr lvl="1">
              <a:lnSpc>
                <a:spcPts val="3200"/>
              </a:lnSpc>
            </a:pPr>
            <a:r>
              <a:rPr lang="en-US" altLang="zh-CN" sz="1800" b="0" dirty="0" smtClean="0">
                <a:latin typeface="微软雅黑" charset="0"/>
                <a:ea typeface="微软雅黑" charset="0"/>
              </a:rPr>
              <a:t>(float)</a:t>
            </a:r>
            <a:r>
              <a:rPr lang="zh-CN" altLang="en-US" sz="1800" b="0" dirty="0" smtClean="0">
                <a:latin typeface="微软雅黑" charset="0"/>
                <a:ea typeface="微软雅黑" charset="0"/>
              </a:rPr>
              <a:t>，</a:t>
            </a:r>
            <a:r>
              <a:rPr lang="en-US" altLang="zh-CN" sz="1800" b="0" dirty="0" smtClean="0">
                <a:latin typeface="微软雅黑" charset="0"/>
                <a:ea typeface="微软雅黑" charset="0"/>
              </a:rPr>
              <a:t>(double)</a:t>
            </a:r>
            <a:r>
              <a:rPr lang="zh-CN" altLang="en-US" sz="1800" b="0" dirty="0" smtClean="0">
                <a:latin typeface="微软雅黑" charset="0"/>
                <a:ea typeface="微软雅黑" charset="0"/>
              </a:rPr>
              <a:t>，</a:t>
            </a:r>
            <a:r>
              <a:rPr lang="en-US" altLang="zh-CN" sz="1800" b="0" dirty="0" smtClean="0">
                <a:latin typeface="微软雅黑" charset="0"/>
                <a:ea typeface="微软雅黑" charset="0"/>
              </a:rPr>
              <a:t>(real) - </a:t>
            </a:r>
            <a:r>
              <a:rPr lang="zh-CN" altLang="en-US" sz="1800" b="0" dirty="0" smtClean="0">
                <a:latin typeface="微软雅黑" charset="0"/>
                <a:ea typeface="微软雅黑" charset="0"/>
              </a:rPr>
              <a:t>转换成浮点型</a:t>
            </a:r>
          </a:p>
          <a:p>
            <a:pPr lvl="1">
              <a:lnSpc>
                <a:spcPts val="3200"/>
              </a:lnSpc>
            </a:pPr>
            <a:r>
              <a:rPr lang="en-US" altLang="zh-CN" sz="1800" b="0" dirty="0" smtClean="0">
                <a:latin typeface="微软雅黑" charset="0"/>
                <a:ea typeface="微软雅黑" charset="0"/>
              </a:rPr>
              <a:t>(string) - </a:t>
            </a:r>
            <a:r>
              <a:rPr lang="zh-CN" altLang="en-US" sz="1800" b="0" dirty="0" smtClean="0">
                <a:latin typeface="微软雅黑" charset="0"/>
                <a:ea typeface="微软雅黑" charset="0"/>
              </a:rPr>
              <a:t>转换成字符串</a:t>
            </a:r>
          </a:p>
          <a:p>
            <a:pPr lvl="1">
              <a:lnSpc>
                <a:spcPts val="3200"/>
              </a:lnSpc>
            </a:pPr>
            <a:r>
              <a:rPr lang="en-US" altLang="zh-CN" sz="1800" b="0" dirty="0" smtClean="0">
                <a:latin typeface="微软雅黑" charset="0"/>
                <a:ea typeface="微软雅黑" charset="0"/>
              </a:rPr>
              <a:t>(array) - </a:t>
            </a:r>
            <a:r>
              <a:rPr lang="zh-CN" altLang="en-US" sz="1800" b="0" dirty="0" smtClean="0">
                <a:latin typeface="微软雅黑" charset="0"/>
                <a:ea typeface="微软雅黑" charset="0"/>
              </a:rPr>
              <a:t>转换成数组</a:t>
            </a:r>
          </a:p>
          <a:p>
            <a:pPr lvl="1">
              <a:lnSpc>
                <a:spcPts val="3200"/>
              </a:lnSpc>
            </a:pPr>
            <a:r>
              <a:rPr lang="en-US" altLang="zh-CN" sz="1800" b="0" dirty="0" smtClean="0">
                <a:latin typeface="微软雅黑" charset="0"/>
                <a:ea typeface="微软雅黑" charset="0"/>
              </a:rPr>
              <a:t>(object) - </a:t>
            </a:r>
            <a:r>
              <a:rPr lang="zh-CN" altLang="en-US" sz="1800" b="0" dirty="0" smtClean="0">
                <a:latin typeface="微软雅黑" charset="0"/>
                <a:ea typeface="微软雅黑" charset="0"/>
              </a:rPr>
              <a:t>转换成对象</a:t>
            </a:r>
          </a:p>
          <a:p>
            <a:pPr>
              <a:lnSpc>
                <a:spcPts val="3200"/>
              </a:lnSpc>
            </a:pPr>
            <a:r>
              <a:rPr lang="zh-CN" altLang="en-US" sz="1800" b="0" dirty="0" smtClean="0">
                <a:latin typeface="微软雅黑" charset="0"/>
                <a:ea typeface="微软雅黑" charset="0"/>
              </a:rPr>
              <a:t>注意在括号内允许有空格和</a:t>
            </a:r>
            <a:r>
              <a:rPr lang="zh-CN" altLang="en-US" sz="2000" b="0" dirty="0" smtClean="0">
                <a:latin typeface="微软雅黑" charset="0"/>
                <a:ea typeface="微软雅黑" charset="0"/>
              </a:rPr>
              <a:t>制表符，为了将一个变量还原为字符串，还可以将变量放置在双引号中。 </a:t>
            </a:r>
            <a:endParaRPr sz="2000">
              <a:latin typeface="微软雅黑" charset="0"/>
              <a:ea typeface="微软雅黑"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idx="1"/>
          </p:nvPr>
        </p:nvSpPr>
        <p:spPr>
          <a:xfrm>
            <a:off x="323528" y="836712"/>
            <a:ext cx="8505114" cy="5031504"/>
          </a:xfrm>
        </p:spPr>
        <p:txBody>
          <a:bodyPr/>
          <a:lstStyle/>
          <a:p>
            <a:pPr>
              <a:lnSpc>
                <a:spcPts val="2600"/>
              </a:lnSpc>
            </a:pPr>
            <a:r>
              <a:rPr lang="zh-CN" altLang="en-US" sz="2000" b="0" dirty="0" smtClean="0">
                <a:latin typeface="微软雅黑" charset="0"/>
                <a:ea typeface="微软雅黑" charset="0"/>
              </a:rPr>
              <a:t>变量类型的测试函数：</a:t>
            </a:r>
          </a:p>
          <a:p>
            <a:pPr lvl="1">
              <a:lnSpc>
                <a:spcPts val="2600"/>
              </a:lnSpc>
            </a:pPr>
            <a:r>
              <a:rPr lang="en-US" altLang="zh-CN" sz="1800" dirty="0" err="1" smtClean="0">
                <a:solidFill>
                  <a:srgbClr val="C00000"/>
                </a:solidFill>
                <a:latin typeface="微软雅黑" charset="0"/>
                <a:ea typeface="微软雅黑" charset="0"/>
              </a:rPr>
              <a:t>is_bool</a:t>
            </a:r>
            <a:r>
              <a:rPr lang="en-US" altLang="zh-CN" sz="1800" dirty="0" smtClean="0">
                <a:solidFill>
                  <a:srgbClr val="C00000"/>
                </a:solidFill>
                <a:latin typeface="微软雅黑" charset="0"/>
                <a:ea typeface="微软雅黑" charset="0"/>
              </a:rPr>
              <a:t>():</a:t>
            </a:r>
            <a:r>
              <a:rPr lang="zh-CN" altLang="en-US" sz="1800" b="0" dirty="0" smtClean="0">
                <a:latin typeface="微软雅黑" charset="0"/>
                <a:ea typeface="微软雅黑" charset="0"/>
              </a:rPr>
              <a:t>判断是否是布尔型</a:t>
            </a:r>
          </a:p>
          <a:p>
            <a:pPr lvl="1">
              <a:lnSpc>
                <a:spcPts val="2600"/>
              </a:lnSpc>
            </a:pPr>
            <a:r>
              <a:rPr lang="en-US" altLang="zh-CN" sz="1800" dirty="0" err="1" smtClean="0">
                <a:solidFill>
                  <a:srgbClr val="C00000"/>
                </a:solidFill>
                <a:latin typeface="微软雅黑" charset="0"/>
                <a:ea typeface="微软雅黑" charset="0"/>
              </a:rPr>
              <a:t>is_int</a:t>
            </a:r>
            <a:r>
              <a:rPr lang="en-US" altLang="zh-CN" sz="1800" dirty="0" smtClean="0">
                <a:solidFill>
                  <a:srgbClr val="C00000"/>
                </a:solidFill>
                <a:latin typeface="微软雅黑" charset="0"/>
                <a:ea typeface="微软雅黑" charset="0"/>
              </a:rPr>
              <a:t>()</a:t>
            </a:r>
            <a:r>
              <a:rPr lang="zh-CN" altLang="en-US" sz="1800" dirty="0" smtClean="0">
                <a:solidFill>
                  <a:srgbClr val="C00000"/>
                </a:solidFill>
                <a:latin typeface="微软雅黑" charset="0"/>
                <a:ea typeface="微软雅黑" charset="0"/>
              </a:rPr>
              <a:t>、</a:t>
            </a:r>
            <a:r>
              <a:rPr lang="en-US" altLang="zh-CN" sz="1800" dirty="0" err="1" smtClean="0">
                <a:solidFill>
                  <a:srgbClr val="C00000"/>
                </a:solidFill>
                <a:latin typeface="微软雅黑" charset="0"/>
                <a:ea typeface="微软雅黑" charset="0"/>
              </a:rPr>
              <a:t>is_integer</a:t>
            </a:r>
            <a:r>
              <a:rPr lang="en-US" altLang="zh-CN" sz="1800" dirty="0" smtClean="0">
                <a:solidFill>
                  <a:srgbClr val="C00000"/>
                </a:solidFill>
                <a:latin typeface="微软雅黑" charset="0"/>
                <a:ea typeface="微软雅黑" charset="0"/>
              </a:rPr>
              <a:t>()</a:t>
            </a:r>
            <a:r>
              <a:rPr lang="zh-CN" altLang="en-US" sz="1800" b="0" dirty="0" smtClean="0">
                <a:latin typeface="微软雅黑" charset="0"/>
                <a:ea typeface="微软雅黑" charset="0"/>
              </a:rPr>
              <a:t>和</a:t>
            </a:r>
            <a:r>
              <a:rPr lang="en-US" altLang="zh-CN" sz="1800" dirty="0" err="1" smtClean="0">
                <a:solidFill>
                  <a:srgbClr val="C00000"/>
                </a:solidFill>
                <a:latin typeface="微软雅黑" charset="0"/>
                <a:ea typeface="微软雅黑" charset="0"/>
              </a:rPr>
              <a:t>is_long</a:t>
            </a:r>
            <a:r>
              <a:rPr lang="en-US" altLang="zh-CN" sz="1800" dirty="0" smtClean="0">
                <a:solidFill>
                  <a:srgbClr val="C00000"/>
                </a:solidFill>
                <a:latin typeface="微软雅黑" charset="0"/>
                <a:ea typeface="微软雅黑" charset="0"/>
              </a:rPr>
              <a:t>():</a:t>
            </a:r>
            <a:r>
              <a:rPr lang="zh-CN" altLang="en-US" sz="1800" b="0" dirty="0" smtClean="0">
                <a:latin typeface="微软雅黑" charset="0"/>
                <a:ea typeface="微软雅黑" charset="0"/>
              </a:rPr>
              <a:t>判断是否为整型。</a:t>
            </a:r>
          </a:p>
          <a:p>
            <a:pPr lvl="1">
              <a:lnSpc>
                <a:spcPts val="2600"/>
              </a:lnSpc>
            </a:pPr>
            <a:r>
              <a:rPr lang="en-US" altLang="zh-CN" sz="1800" dirty="0" err="1" smtClean="0">
                <a:solidFill>
                  <a:srgbClr val="C00000"/>
                </a:solidFill>
                <a:latin typeface="微软雅黑" charset="0"/>
                <a:ea typeface="微软雅黑" charset="0"/>
              </a:rPr>
              <a:t>is_float</a:t>
            </a:r>
            <a:r>
              <a:rPr lang="en-US" altLang="zh-CN" sz="1800" dirty="0" smtClean="0">
                <a:solidFill>
                  <a:srgbClr val="C00000"/>
                </a:solidFill>
                <a:latin typeface="微软雅黑" charset="0"/>
                <a:ea typeface="微软雅黑" charset="0"/>
              </a:rPr>
              <a:t>()</a:t>
            </a:r>
            <a:r>
              <a:rPr lang="zh-CN" altLang="en-US" sz="1800" dirty="0" smtClean="0">
                <a:solidFill>
                  <a:srgbClr val="C00000"/>
                </a:solidFill>
                <a:latin typeface="微软雅黑" charset="0"/>
                <a:ea typeface="微软雅黑" charset="0"/>
              </a:rPr>
              <a:t>、</a:t>
            </a:r>
            <a:r>
              <a:rPr lang="en-US" altLang="zh-CN" sz="1800" dirty="0" err="1" smtClean="0">
                <a:solidFill>
                  <a:srgbClr val="C00000"/>
                </a:solidFill>
                <a:latin typeface="微软雅黑" charset="0"/>
                <a:ea typeface="微软雅黑" charset="0"/>
              </a:rPr>
              <a:t>is_double</a:t>
            </a:r>
            <a:r>
              <a:rPr lang="en-US" altLang="zh-CN" sz="1800" dirty="0" smtClean="0">
                <a:solidFill>
                  <a:srgbClr val="C00000"/>
                </a:solidFill>
                <a:latin typeface="微软雅黑" charset="0"/>
                <a:ea typeface="微软雅黑" charset="0"/>
              </a:rPr>
              <a:t>()</a:t>
            </a:r>
            <a:r>
              <a:rPr lang="zh-CN" altLang="en-US" sz="1800" b="0" dirty="0" smtClean="0">
                <a:latin typeface="微软雅黑" charset="0"/>
                <a:ea typeface="微软雅黑" charset="0"/>
              </a:rPr>
              <a:t>和</a:t>
            </a:r>
            <a:r>
              <a:rPr lang="en-US" altLang="zh-CN" sz="1800" dirty="0" err="1" smtClean="0">
                <a:solidFill>
                  <a:srgbClr val="C00000"/>
                </a:solidFill>
                <a:latin typeface="微软雅黑" charset="0"/>
                <a:ea typeface="微软雅黑" charset="0"/>
              </a:rPr>
              <a:t>is_real</a:t>
            </a:r>
            <a:r>
              <a:rPr lang="en-US" altLang="zh-CN" sz="1800" dirty="0" smtClean="0">
                <a:solidFill>
                  <a:srgbClr val="C00000"/>
                </a:solidFill>
                <a:latin typeface="微软雅黑" charset="0"/>
                <a:ea typeface="微软雅黑" charset="0"/>
              </a:rPr>
              <a:t>()</a:t>
            </a:r>
            <a:r>
              <a:rPr lang="zh-CN" altLang="en-US" sz="1800" dirty="0" smtClean="0">
                <a:solidFill>
                  <a:srgbClr val="C00000"/>
                </a:solidFill>
                <a:latin typeface="微软雅黑" charset="0"/>
                <a:ea typeface="微软雅黑" charset="0"/>
              </a:rPr>
              <a:t>：</a:t>
            </a:r>
            <a:r>
              <a:rPr lang="zh-CN" altLang="en-US" sz="1800" b="0" dirty="0" smtClean="0">
                <a:latin typeface="微软雅黑" charset="0"/>
                <a:ea typeface="微软雅黑" charset="0"/>
              </a:rPr>
              <a:t>判断是否为浮点型</a:t>
            </a:r>
          </a:p>
          <a:p>
            <a:pPr lvl="1">
              <a:lnSpc>
                <a:spcPts val="2600"/>
              </a:lnSpc>
            </a:pPr>
            <a:r>
              <a:rPr lang="en-US" altLang="zh-CN" sz="1800" dirty="0" err="1" smtClean="0">
                <a:solidFill>
                  <a:srgbClr val="C00000"/>
                </a:solidFill>
                <a:latin typeface="微软雅黑" charset="0"/>
                <a:ea typeface="微软雅黑" charset="0"/>
              </a:rPr>
              <a:t>is_string</a:t>
            </a:r>
            <a:r>
              <a:rPr lang="en-US" altLang="zh-CN" sz="1800" dirty="0" smtClean="0">
                <a:solidFill>
                  <a:srgbClr val="C00000"/>
                </a:solidFill>
                <a:latin typeface="微软雅黑" charset="0"/>
                <a:ea typeface="微软雅黑" charset="0"/>
              </a:rPr>
              <a:t>()</a:t>
            </a:r>
            <a:r>
              <a:rPr lang="zh-CN" altLang="en-US" sz="1800" dirty="0" smtClean="0">
                <a:solidFill>
                  <a:srgbClr val="C00000"/>
                </a:solidFill>
                <a:latin typeface="微软雅黑" charset="0"/>
                <a:ea typeface="微软雅黑" charset="0"/>
              </a:rPr>
              <a:t>：</a:t>
            </a:r>
            <a:r>
              <a:rPr lang="zh-CN" altLang="en-US" sz="1800" b="0" dirty="0" smtClean="0">
                <a:latin typeface="微软雅黑" charset="0"/>
                <a:ea typeface="微软雅黑" charset="0"/>
              </a:rPr>
              <a:t>判断是否为字符串</a:t>
            </a:r>
            <a:endParaRPr lang="en-US" altLang="zh-CN" sz="1800" b="0" dirty="0" smtClean="0">
              <a:latin typeface="微软雅黑" charset="0"/>
              <a:ea typeface="微软雅黑" charset="0"/>
            </a:endParaRPr>
          </a:p>
          <a:p>
            <a:pPr lvl="1">
              <a:lnSpc>
                <a:spcPts val="2600"/>
              </a:lnSpc>
            </a:pPr>
            <a:r>
              <a:rPr lang="en-US" altLang="zh-CN" sz="1800" dirty="0" err="1" smtClean="0">
                <a:solidFill>
                  <a:srgbClr val="C00000"/>
                </a:solidFill>
                <a:latin typeface="微软雅黑" charset="0"/>
                <a:ea typeface="微软雅黑" charset="0"/>
              </a:rPr>
              <a:t>is_array</a:t>
            </a:r>
            <a:r>
              <a:rPr lang="en-US" altLang="zh-CN" sz="1800" dirty="0" smtClean="0">
                <a:solidFill>
                  <a:srgbClr val="C00000"/>
                </a:solidFill>
                <a:latin typeface="微软雅黑" charset="0"/>
                <a:ea typeface="微软雅黑" charset="0"/>
              </a:rPr>
              <a:t>()</a:t>
            </a:r>
            <a:r>
              <a:rPr lang="zh-CN" altLang="en-US" sz="1800" dirty="0" smtClean="0">
                <a:solidFill>
                  <a:srgbClr val="C00000"/>
                </a:solidFill>
                <a:latin typeface="微软雅黑" charset="0"/>
                <a:ea typeface="微软雅黑" charset="0"/>
              </a:rPr>
              <a:t>：</a:t>
            </a:r>
            <a:r>
              <a:rPr lang="zh-CN" altLang="en-US" sz="1800" b="0" dirty="0" smtClean="0">
                <a:latin typeface="微软雅黑" charset="0"/>
                <a:ea typeface="微软雅黑" charset="0"/>
              </a:rPr>
              <a:t>判断是否为数组</a:t>
            </a:r>
            <a:endParaRPr lang="en-US" altLang="zh-CN" sz="1800" b="0" dirty="0" smtClean="0">
              <a:latin typeface="微软雅黑" charset="0"/>
              <a:ea typeface="微软雅黑" charset="0"/>
            </a:endParaRPr>
          </a:p>
          <a:p>
            <a:pPr lvl="1">
              <a:lnSpc>
                <a:spcPts val="2600"/>
              </a:lnSpc>
            </a:pPr>
            <a:r>
              <a:rPr lang="en-US" altLang="zh-CN" sz="1800" dirty="0" err="1" smtClean="0">
                <a:solidFill>
                  <a:srgbClr val="C00000"/>
                </a:solidFill>
                <a:latin typeface="微软雅黑" charset="0"/>
                <a:ea typeface="微软雅黑" charset="0"/>
              </a:rPr>
              <a:t>is_object</a:t>
            </a:r>
            <a:r>
              <a:rPr lang="en-US" altLang="zh-CN" sz="1800" dirty="0" smtClean="0">
                <a:solidFill>
                  <a:srgbClr val="C00000"/>
                </a:solidFill>
                <a:latin typeface="微软雅黑" charset="0"/>
                <a:ea typeface="微软雅黑" charset="0"/>
              </a:rPr>
              <a:t>()</a:t>
            </a:r>
            <a:r>
              <a:rPr lang="zh-CN" altLang="en-US" sz="1800" dirty="0" smtClean="0">
                <a:solidFill>
                  <a:srgbClr val="C00000"/>
                </a:solidFill>
                <a:latin typeface="微软雅黑" charset="0"/>
                <a:ea typeface="微软雅黑" charset="0"/>
              </a:rPr>
              <a:t>：</a:t>
            </a:r>
            <a:r>
              <a:rPr lang="zh-CN" altLang="en-US" sz="1800" b="0" dirty="0" smtClean="0">
                <a:latin typeface="微软雅黑" charset="0"/>
                <a:ea typeface="微软雅黑" charset="0"/>
              </a:rPr>
              <a:t>判断是否为对象</a:t>
            </a:r>
            <a:endParaRPr lang="en-US" altLang="zh-CN" sz="1800" b="0" dirty="0" smtClean="0">
              <a:latin typeface="微软雅黑" charset="0"/>
              <a:ea typeface="微软雅黑" charset="0"/>
            </a:endParaRPr>
          </a:p>
          <a:p>
            <a:pPr lvl="1">
              <a:lnSpc>
                <a:spcPts val="2600"/>
              </a:lnSpc>
            </a:pPr>
            <a:r>
              <a:rPr lang="en-US" altLang="zh-CN" sz="1800" dirty="0" err="1" smtClean="0">
                <a:solidFill>
                  <a:srgbClr val="C00000"/>
                </a:solidFill>
                <a:latin typeface="微软雅黑" charset="0"/>
                <a:ea typeface="微软雅黑" charset="0"/>
              </a:rPr>
              <a:t>is_resource</a:t>
            </a:r>
            <a:r>
              <a:rPr lang="en-US" altLang="zh-CN" sz="1800" dirty="0" smtClean="0">
                <a:solidFill>
                  <a:srgbClr val="C00000"/>
                </a:solidFill>
                <a:latin typeface="微软雅黑" charset="0"/>
                <a:ea typeface="微软雅黑" charset="0"/>
              </a:rPr>
              <a:t>()</a:t>
            </a:r>
            <a:r>
              <a:rPr lang="zh-CN" altLang="en-US" sz="1800" dirty="0" smtClean="0">
                <a:solidFill>
                  <a:srgbClr val="C00000"/>
                </a:solidFill>
                <a:latin typeface="微软雅黑" charset="0"/>
                <a:ea typeface="微软雅黑" charset="0"/>
              </a:rPr>
              <a:t>：</a:t>
            </a:r>
            <a:r>
              <a:rPr lang="zh-CN" altLang="en-US" sz="1800" b="0" dirty="0" smtClean="0">
                <a:latin typeface="微软雅黑" charset="0"/>
                <a:ea typeface="微软雅黑" charset="0"/>
              </a:rPr>
              <a:t>判断是否为资源类型</a:t>
            </a:r>
            <a:endParaRPr lang="en-US" altLang="zh-CN" sz="1800" b="0" dirty="0" smtClean="0">
              <a:latin typeface="微软雅黑" charset="0"/>
              <a:ea typeface="微软雅黑" charset="0"/>
            </a:endParaRPr>
          </a:p>
          <a:p>
            <a:pPr lvl="1">
              <a:lnSpc>
                <a:spcPts val="2600"/>
              </a:lnSpc>
            </a:pPr>
            <a:r>
              <a:rPr lang="en-US" altLang="zh-CN" sz="1800" dirty="0" err="1" smtClean="0">
                <a:solidFill>
                  <a:srgbClr val="C00000"/>
                </a:solidFill>
                <a:latin typeface="微软雅黑" charset="0"/>
                <a:ea typeface="微软雅黑" charset="0"/>
              </a:rPr>
              <a:t>is_null</a:t>
            </a:r>
            <a:r>
              <a:rPr lang="en-US" altLang="zh-CN" sz="1800" dirty="0" smtClean="0">
                <a:solidFill>
                  <a:srgbClr val="C00000"/>
                </a:solidFill>
                <a:latin typeface="微软雅黑" charset="0"/>
                <a:ea typeface="微软雅黑" charset="0"/>
              </a:rPr>
              <a:t>()</a:t>
            </a:r>
            <a:r>
              <a:rPr lang="zh-CN" altLang="en-US" sz="1800" dirty="0" smtClean="0">
                <a:solidFill>
                  <a:srgbClr val="C00000"/>
                </a:solidFill>
                <a:latin typeface="微软雅黑" charset="0"/>
                <a:ea typeface="微软雅黑" charset="0"/>
              </a:rPr>
              <a:t>：</a:t>
            </a:r>
            <a:r>
              <a:rPr lang="zh-CN" altLang="en-US" sz="1800" b="0" dirty="0" smtClean="0">
                <a:latin typeface="微软雅黑" charset="0"/>
                <a:ea typeface="微软雅黑" charset="0"/>
              </a:rPr>
              <a:t>判断是否为</a:t>
            </a:r>
            <a:r>
              <a:rPr lang="en-US" altLang="zh-CN" sz="1800" b="0" dirty="0" smtClean="0">
                <a:latin typeface="微软雅黑" charset="0"/>
                <a:ea typeface="微软雅黑" charset="0"/>
              </a:rPr>
              <a:t>null</a:t>
            </a:r>
          </a:p>
          <a:p>
            <a:pPr lvl="1">
              <a:lnSpc>
                <a:spcPts val="2600"/>
              </a:lnSpc>
            </a:pPr>
            <a:r>
              <a:rPr lang="en-US" altLang="zh-CN" sz="1800" dirty="0" err="1" smtClean="0">
                <a:solidFill>
                  <a:srgbClr val="C00000"/>
                </a:solidFill>
                <a:latin typeface="微软雅黑" charset="0"/>
                <a:ea typeface="微软雅黑" charset="0"/>
              </a:rPr>
              <a:t>is_scalar</a:t>
            </a:r>
            <a:r>
              <a:rPr lang="en-US" altLang="zh-CN" sz="1800" dirty="0" smtClean="0">
                <a:solidFill>
                  <a:srgbClr val="C00000"/>
                </a:solidFill>
                <a:latin typeface="微软雅黑" charset="0"/>
                <a:ea typeface="微软雅黑" charset="0"/>
              </a:rPr>
              <a:t>()</a:t>
            </a:r>
            <a:r>
              <a:rPr lang="zh-CN" altLang="en-US" sz="1800" dirty="0" smtClean="0">
                <a:solidFill>
                  <a:srgbClr val="C00000"/>
                </a:solidFill>
                <a:latin typeface="微软雅黑" charset="0"/>
                <a:ea typeface="微软雅黑" charset="0"/>
              </a:rPr>
              <a:t>：</a:t>
            </a:r>
            <a:r>
              <a:rPr lang="zh-CN" altLang="en-US" sz="1800" b="0" dirty="0" smtClean="0">
                <a:latin typeface="微软雅黑" charset="0"/>
                <a:ea typeface="微软雅黑" charset="0"/>
              </a:rPr>
              <a:t>判断是否为标量</a:t>
            </a:r>
            <a:endParaRPr lang="en-US" altLang="zh-CN" sz="1800" b="0" dirty="0" smtClean="0">
              <a:latin typeface="微软雅黑" charset="0"/>
              <a:ea typeface="微软雅黑" charset="0"/>
            </a:endParaRPr>
          </a:p>
          <a:p>
            <a:pPr lvl="1">
              <a:lnSpc>
                <a:spcPts val="2600"/>
              </a:lnSpc>
            </a:pPr>
            <a:r>
              <a:rPr lang="en-US" altLang="zh-CN" sz="1800" dirty="0" err="1" smtClean="0">
                <a:solidFill>
                  <a:srgbClr val="C00000"/>
                </a:solidFill>
                <a:latin typeface="微软雅黑" charset="0"/>
                <a:ea typeface="微软雅黑" charset="0"/>
              </a:rPr>
              <a:t>is_numeric</a:t>
            </a:r>
            <a:r>
              <a:rPr lang="en-US" altLang="zh-CN" sz="1800" dirty="0" smtClean="0">
                <a:solidFill>
                  <a:srgbClr val="C00000"/>
                </a:solidFill>
                <a:latin typeface="微软雅黑" charset="0"/>
                <a:ea typeface="微软雅黑" charset="0"/>
              </a:rPr>
              <a:t>()</a:t>
            </a:r>
            <a:r>
              <a:rPr lang="zh-CN" altLang="en-US" sz="1800" dirty="0" smtClean="0">
                <a:solidFill>
                  <a:srgbClr val="C00000"/>
                </a:solidFill>
                <a:latin typeface="微软雅黑" charset="0"/>
                <a:ea typeface="微软雅黑" charset="0"/>
              </a:rPr>
              <a:t>：</a:t>
            </a:r>
            <a:r>
              <a:rPr lang="zh-CN" altLang="en-US" sz="1800" b="0" dirty="0" smtClean="0">
                <a:latin typeface="微软雅黑" charset="0"/>
                <a:ea typeface="微软雅黑" charset="0"/>
              </a:rPr>
              <a:t>判断是否是任何类型的数字和数字字符串</a:t>
            </a:r>
            <a:endParaRPr lang="en-US" altLang="zh-CN" sz="1800" b="0" dirty="0" smtClean="0">
              <a:latin typeface="微软雅黑" charset="0"/>
              <a:ea typeface="微软雅黑" charset="0"/>
            </a:endParaRPr>
          </a:p>
          <a:p>
            <a:pPr lvl="1">
              <a:lnSpc>
                <a:spcPts val="2600"/>
              </a:lnSpc>
            </a:pPr>
            <a:r>
              <a:rPr lang="en-US" altLang="zh-CN" sz="1800" dirty="0" err="1" smtClean="0">
                <a:solidFill>
                  <a:srgbClr val="C00000"/>
                </a:solidFill>
                <a:latin typeface="微软雅黑" charset="0"/>
                <a:ea typeface="微软雅黑" charset="0"/>
              </a:rPr>
              <a:t>is_callable</a:t>
            </a:r>
            <a:r>
              <a:rPr lang="en-US" altLang="zh-CN" sz="1800" dirty="0" smtClean="0">
                <a:solidFill>
                  <a:srgbClr val="C00000"/>
                </a:solidFill>
                <a:latin typeface="微软雅黑" charset="0"/>
                <a:ea typeface="微软雅黑" charset="0"/>
              </a:rPr>
              <a:t>()</a:t>
            </a:r>
            <a:r>
              <a:rPr lang="zh-CN" altLang="en-US" sz="1800" dirty="0" smtClean="0">
                <a:solidFill>
                  <a:srgbClr val="C00000"/>
                </a:solidFill>
                <a:latin typeface="微软雅黑" charset="0"/>
                <a:ea typeface="微软雅黑" charset="0"/>
              </a:rPr>
              <a:t>：</a:t>
            </a:r>
            <a:r>
              <a:rPr lang="zh-CN" altLang="en-US" sz="1800" b="0" dirty="0" smtClean="0">
                <a:latin typeface="微软雅黑" charset="0"/>
                <a:ea typeface="微软雅黑" charset="0"/>
              </a:rPr>
              <a:t>判断是否是有效的函数名</a:t>
            </a:r>
          </a:p>
          <a:p>
            <a:pPr>
              <a:lnSpc>
                <a:spcPts val="2600"/>
              </a:lnSpc>
            </a:pPr>
            <a:r>
              <a:rPr lang="zh-CN" altLang="en-US" sz="2000" b="0" dirty="0" smtClean="0">
                <a:latin typeface="微软雅黑" charset="0"/>
                <a:ea typeface="微软雅黑" charset="0"/>
              </a:rPr>
              <a:t>函数：</a:t>
            </a:r>
            <a:r>
              <a:rPr lang="en-US" altLang="zh-CN" sz="2000" dirty="0" err="1" smtClean="0">
                <a:solidFill>
                  <a:srgbClr val="C00000"/>
                </a:solidFill>
                <a:latin typeface="微软雅黑" charset="0"/>
                <a:ea typeface="微软雅黑" charset="0"/>
              </a:rPr>
              <a:t>bool</a:t>
            </a:r>
            <a:r>
              <a:rPr lang="en-US" altLang="zh-CN" sz="2000" dirty="0" smtClean="0">
                <a:solidFill>
                  <a:srgbClr val="C00000"/>
                </a:solidFill>
                <a:latin typeface="微软雅黑" charset="0"/>
                <a:ea typeface="微软雅黑" charset="0"/>
              </a:rPr>
              <a:t> </a:t>
            </a:r>
            <a:r>
              <a:rPr lang="en-US" altLang="zh-CN" sz="2000" dirty="0" err="1" smtClean="0">
                <a:solidFill>
                  <a:srgbClr val="C00000"/>
                </a:solidFill>
                <a:latin typeface="微软雅黑" charset="0"/>
                <a:ea typeface="微软雅黑" charset="0"/>
              </a:rPr>
              <a:t>settype</a:t>
            </a:r>
            <a:r>
              <a:rPr lang="en-US" altLang="zh-CN" sz="2000" dirty="0" smtClean="0">
                <a:solidFill>
                  <a:srgbClr val="C00000"/>
                </a:solidFill>
                <a:latin typeface="微软雅黑" charset="0"/>
                <a:ea typeface="微软雅黑" charset="0"/>
              </a:rPr>
              <a:t> ( mixed </a:t>
            </a:r>
            <a:r>
              <a:rPr lang="en-US" altLang="zh-CN" sz="2000" dirty="0" err="1" smtClean="0">
                <a:solidFill>
                  <a:srgbClr val="C00000"/>
                </a:solidFill>
                <a:latin typeface="微软雅黑" charset="0"/>
                <a:ea typeface="微软雅黑" charset="0"/>
              </a:rPr>
              <a:t>var</a:t>
            </a:r>
            <a:r>
              <a:rPr lang="en-US" altLang="zh-CN" sz="2000" dirty="0" smtClean="0">
                <a:solidFill>
                  <a:srgbClr val="C00000"/>
                </a:solidFill>
                <a:latin typeface="微软雅黑" charset="0"/>
                <a:ea typeface="微软雅黑" charset="0"/>
              </a:rPr>
              <a:t>, string type )</a:t>
            </a:r>
            <a:r>
              <a:rPr lang="zh-CN" altLang="en-US" sz="2000" b="0" dirty="0" smtClean="0">
                <a:latin typeface="微软雅黑" charset="0"/>
                <a:ea typeface="微软雅黑" charset="0"/>
              </a:rPr>
              <a:t>是将变量 </a:t>
            </a:r>
            <a:r>
              <a:rPr lang="en-US" altLang="zh-CN" sz="2000" b="0" i="1" dirty="0" err="1" smtClean="0">
                <a:latin typeface="微软雅黑" charset="0"/>
                <a:ea typeface="微软雅黑" charset="0"/>
              </a:rPr>
              <a:t>var</a:t>
            </a:r>
            <a:r>
              <a:rPr lang="en-US" altLang="zh-CN" sz="2000" b="0" dirty="0" smtClean="0">
                <a:latin typeface="微软雅黑" charset="0"/>
                <a:ea typeface="微软雅黑" charset="0"/>
              </a:rPr>
              <a:t> </a:t>
            </a:r>
            <a:r>
              <a:rPr lang="zh-CN" altLang="en-US" sz="2000" b="0" dirty="0" smtClean="0">
                <a:latin typeface="微软雅黑" charset="0"/>
                <a:ea typeface="微软雅黑" charset="0"/>
              </a:rPr>
              <a:t>的类型设置成 </a:t>
            </a:r>
            <a:r>
              <a:rPr lang="en-US" altLang="zh-CN" sz="2000" b="0" i="1" dirty="0" smtClean="0">
                <a:latin typeface="微软雅黑" charset="0"/>
                <a:ea typeface="微软雅黑" charset="0"/>
              </a:rPr>
              <a:t>type</a:t>
            </a:r>
            <a:r>
              <a:rPr lang="zh-CN" altLang="en-US" sz="2000" b="0" dirty="0" smtClean="0">
                <a:latin typeface="微软雅黑" charset="0"/>
                <a:ea typeface="微软雅黑" charset="0"/>
              </a:rPr>
              <a:t>。 </a:t>
            </a:r>
            <a:endParaRPr lang="en-US" altLang="zh-CN" sz="2000" b="0" dirty="0" smtClean="0">
              <a:latin typeface="微软雅黑" charset="0"/>
              <a:ea typeface="微软雅黑"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071670" y="142535"/>
            <a:ext cx="6500858" cy="571480"/>
          </a:xfrm>
        </p:spPr>
        <p:txBody>
          <a:bodyPr/>
          <a:lstStyle/>
          <a:p>
            <a:pPr marL="762000" indent="-762000"/>
            <a:r>
              <a:rPr lang="en-US" altLang="zh-CN" sz="3600" smtClean="0">
                <a:latin typeface="微软雅黑" charset="0"/>
                <a:ea typeface="微软雅黑" charset="0"/>
              </a:rPr>
              <a:t>10.</a:t>
            </a:r>
            <a:r>
              <a:rPr lang="zh-CN" altLang="en-US" sz="3600" smtClean="0">
                <a:latin typeface="微软雅黑" charset="0"/>
                <a:ea typeface="微软雅黑" charset="0"/>
              </a:rPr>
              <a:t>常量</a:t>
            </a:r>
            <a:endParaRPr>
              <a:latin typeface="微软雅黑" charset="0"/>
              <a:ea typeface="微软雅黑" charset="0"/>
            </a:endParaRPr>
          </a:p>
        </p:txBody>
      </p:sp>
      <p:sp>
        <p:nvSpPr>
          <p:cNvPr id="44035" name="Rectangle 3"/>
          <p:cNvSpPr>
            <a:spLocks noGrp="1" noChangeArrowheads="1"/>
          </p:cNvSpPr>
          <p:nvPr>
            <p:ph idx="1"/>
          </p:nvPr>
        </p:nvSpPr>
        <p:spPr/>
        <p:txBody>
          <a:bodyPr/>
          <a:lstStyle/>
          <a:p>
            <a:pPr>
              <a:lnSpc>
                <a:spcPts val="4000"/>
              </a:lnSpc>
            </a:pPr>
            <a:r>
              <a:rPr lang="en-US" altLang="zh-CN" sz="2400" dirty="0" smtClean="0">
                <a:latin typeface="微软雅黑" charset="0"/>
                <a:ea typeface="微软雅黑" charset="0"/>
              </a:rPr>
              <a:t>10.1 </a:t>
            </a:r>
            <a:r>
              <a:rPr lang="zh-CN" altLang="en-US" sz="2400" dirty="0" smtClean="0">
                <a:latin typeface="微软雅黑" charset="0"/>
                <a:ea typeface="微软雅黑" charset="0"/>
              </a:rPr>
              <a:t>常量的定义与使用</a:t>
            </a:r>
          </a:p>
          <a:p>
            <a:pPr>
              <a:lnSpc>
                <a:spcPts val="4000"/>
              </a:lnSpc>
            </a:pPr>
            <a:r>
              <a:rPr lang="en-US" altLang="zh-CN" sz="2400" dirty="0" smtClean="0">
                <a:latin typeface="微软雅黑" charset="0"/>
                <a:ea typeface="微软雅黑" charset="0"/>
              </a:rPr>
              <a:t>10.2 </a:t>
            </a:r>
            <a:r>
              <a:rPr lang="zh-CN" altLang="en-US" sz="2400" dirty="0" smtClean="0">
                <a:latin typeface="微软雅黑" charset="0"/>
                <a:ea typeface="微软雅黑" charset="0"/>
              </a:rPr>
              <a:t>常量与变量</a:t>
            </a:r>
          </a:p>
          <a:p>
            <a:pPr>
              <a:lnSpc>
                <a:spcPts val="4000"/>
              </a:lnSpc>
            </a:pPr>
            <a:r>
              <a:rPr lang="en-US" altLang="zh-CN" sz="2400" dirty="0" smtClean="0">
                <a:latin typeface="微软雅黑" charset="0"/>
                <a:ea typeface="微软雅黑" charset="0"/>
              </a:rPr>
              <a:t>10.3 </a:t>
            </a:r>
            <a:r>
              <a:rPr lang="zh-CN" altLang="en-US" sz="2400" dirty="0" smtClean="0">
                <a:latin typeface="微软雅黑" charset="0"/>
                <a:ea typeface="微软雅黑" charset="0"/>
              </a:rPr>
              <a:t>预定义常量</a:t>
            </a:r>
            <a:endParaRPr sz="2400">
              <a:latin typeface="微软雅黑" charset="0"/>
              <a:ea typeface="微软雅黑"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idx="1"/>
          </p:nvPr>
        </p:nvSpPr>
        <p:spPr/>
        <p:txBody>
          <a:bodyPr/>
          <a:lstStyle/>
          <a:p>
            <a:pPr>
              <a:lnSpc>
                <a:spcPts val="3400"/>
              </a:lnSpc>
            </a:pPr>
            <a:r>
              <a:rPr lang="zh-CN" altLang="en-US" sz="2000" b="0" smtClean="0">
                <a:latin typeface="微软雅黑" charset="0"/>
                <a:ea typeface="微软雅黑" charset="0"/>
              </a:rPr>
              <a:t>常量是一个简单值的标识符（名字）。如同其名称所暗示的，在脚本执行期间一个常量一旦被定义，就不能再改变或取消定义。常量默认为大小写敏感。按照惯例常量标识符总是大写的。</a:t>
            </a:r>
          </a:p>
          <a:p>
            <a:pPr>
              <a:lnSpc>
                <a:spcPts val="3400"/>
              </a:lnSpc>
            </a:pPr>
            <a:r>
              <a:rPr lang="zh-CN" altLang="en-US" sz="2000" b="0" smtClean="0">
                <a:latin typeface="微软雅黑" charset="0"/>
                <a:ea typeface="微软雅黑" charset="0"/>
              </a:rPr>
              <a:t>常量名和其它任何 </a:t>
            </a:r>
            <a:r>
              <a:rPr lang="en-US" altLang="zh-CN" sz="2000" b="0" smtClean="0">
                <a:latin typeface="微软雅黑" charset="0"/>
                <a:ea typeface="微软雅黑" charset="0"/>
              </a:rPr>
              <a:t>PHP </a:t>
            </a:r>
            <a:r>
              <a:rPr lang="zh-CN" altLang="en-US" sz="2000" b="0" smtClean="0">
                <a:latin typeface="微软雅黑" charset="0"/>
                <a:ea typeface="微软雅黑" charset="0"/>
              </a:rPr>
              <a:t>标签遵循同样的命名规则。合法的常量名以字母或下划线开始，后面跟着任何字母，数字或下划线。</a:t>
            </a:r>
          </a:p>
          <a:p>
            <a:pPr>
              <a:lnSpc>
                <a:spcPts val="3400"/>
              </a:lnSpc>
            </a:pPr>
            <a:r>
              <a:rPr lang="zh-CN" altLang="en-US" sz="2000" b="0" smtClean="0">
                <a:latin typeface="微软雅黑" charset="0"/>
                <a:ea typeface="微软雅黑" charset="0"/>
              </a:rPr>
              <a:t>常量的范围是全局的。不用管作用域就可以在脚本的任何地方访问常量。</a:t>
            </a:r>
          </a:p>
          <a:p>
            <a:pPr>
              <a:lnSpc>
                <a:spcPts val="3400"/>
              </a:lnSpc>
            </a:pPr>
            <a:r>
              <a:rPr lang="zh-CN" altLang="en-US" sz="2000" b="0" smtClean="0">
                <a:latin typeface="微软雅黑" charset="0"/>
                <a:ea typeface="微软雅黑" charset="0"/>
              </a:rPr>
              <a:t>我们可以用 </a:t>
            </a:r>
            <a:r>
              <a:rPr lang="en-US" altLang="zh-CN" sz="2000" b="0" smtClean="0">
                <a:latin typeface="微软雅黑" charset="0"/>
                <a:ea typeface="微软雅黑" charset="0"/>
              </a:rPr>
              <a:t>define() </a:t>
            </a:r>
            <a:r>
              <a:rPr lang="zh-CN" altLang="en-US" sz="2000" b="0" smtClean="0">
                <a:latin typeface="微软雅黑" charset="0"/>
                <a:ea typeface="微软雅黑" charset="0"/>
              </a:rPr>
              <a:t>函数来定义常量。</a:t>
            </a:r>
            <a:endParaRPr sz="2000">
              <a:latin typeface="微软雅黑" charset="0"/>
              <a:ea typeface="微软雅黑"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2071670" y="142535"/>
            <a:ext cx="6500858" cy="571480"/>
          </a:xfrm>
        </p:spPr>
        <p:txBody>
          <a:bodyPr/>
          <a:lstStyle/>
          <a:p>
            <a:r>
              <a:rPr lang="en-US" altLang="zh-CN" dirty="0" smtClean="0">
                <a:latin typeface="微软雅黑" charset="0"/>
                <a:ea typeface="微软雅黑" charset="0"/>
              </a:rPr>
              <a:t>10.1 </a:t>
            </a:r>
            <a:r>
              <a:rPr lang="zh-CN" altLang="en-US" dirty="0" smtClean="0">
                <a:latin typeface="微软雅黑" charset="0"/>
                <a:ea typeface="微软雅黑" charset="0"/>
              </a:rPr>
              <a:t>常量的定义与使用</a:t>
            </a:r>
            <a:endParaRPr>
              <a:latin typeface="微软雅黑" charset="0"/>
              <a:ea typeface="微软雅黑" charset="0"/>
            </a:endParaRPr>
          </a:p>
        </p:txBody>
      </p:sp>
      <p:sp>
        <p:nvSpPr>
          <p:cNvPr id="46083" name="Rectangle 3"/>
          <p:cNvSpPr>
            <a:spLocks noGrp="1" noChangeArrowheads="1"/>
          </p:cNvSpPr>
          <p:nvPr>
            <p:ph idx="1"/>
          </p:nvPr>
        </p:nvSpPr>
        <p:spPr/>
        <p:txBody>
          <a:bodyPr/>
          <a:lstStyle/>
          <a:p>
            <a:pPr>
              <a:lnSpc>
                <a:spcPct val="120000"/>
              </a:lnSpc>
            </a:pPr>
            <a:r>
              <a:rPr lang="zh-CN" altLang="en-US" sz="2000" b="0" dirty="0" smtClean="0">
                <a:latin typeface="微软雅黑" charset="0"/>
                <a:ea typeface="微软雅黑" charset="0"/>
              </a:rPr>
              <a:t>使用</a:t>
            </a:r>
            <a:r>
              <a:rPr lang="en-US" altLang="zh-CN" sz="2000" b="0" dirty="0" smtClean="0">
                <a:latin typeface="微软雅黑" charset="0"/>
                <a:ea typeface="微软雅黑" charset="0"/>
              </a:rPr>
              <a:t>define()</a:t>
            </a:r>
            <a:r>
              <a:rPr lang="zh-CN" altLang="en-US" sz="2000" b="0" dirty="0" smtClean="0">
                <a:latin typeface="微软雅黑" charset="0"/>
                <a:ea typeface="微软雅黑" charset="0"/>
              </a:rPr>
              <a:t>函数来定义常量。一个常量一旦被定义，就不能再改变或者取消定义。</a:t>
            </a:r>
            <a:endParaRPr sz="2000">
              <a:latin typeface="微软雅黑" charset="0"/>
              <a:ea typeface="微软雅黑" charset="0"/>
            </a:endParaRPr>
          </a:p>
        </p:txBody>
      </p:sp>
      <p:sp>
        <p:nvSpPr>
          <p:cNvPr id="46084" name="AutoShape 4"/>
          <p:cNvSpPr>
            <a:spLocks noChangeArrowheads="1"/>
          </p:cNvSpPr>
          <p:nvPr/>
        </p:nvSpPr>
        <p:spPr bwMode="auto">
          <a:xfrm>
            <a:off x="539750" y="1989128"/>
            <a:ext cx="8137525" cy="504825"/>
          </a:xfrm>
          <a:prstGeom prst="flowChartAlternateProcess">
            <a:avLst/>
          </a:prstGeom>
          <a:gradFill rotWithShape="1">
            <a:gsLst>
              <a:gs pos="0">
                <a:srgbClr val="CDE9EB"/>
              </a:gs>
              <a:gs pos="100000">
                <a:srgbClr val="FFFFFF"/>
              </a:gs>
            </a:gsLst>
            <a:lin ang="5400000" scaled="1"/>
          </a:gradFill>
          <a:ln w="9525">
            <a:solidFill>
              <a:schemeClr val="accent2"/>
            </a:solidFill>
            <a:miter lim="800000"/>
          </a:ln>
        </p:spPr>
        <p:txBody>
          <a:bodyPr wrap="none" anchor="ctr"/>
          <a:lstStyle/>
          <a:p>
            <a:pPr>
              <a:lnSpc>
                <a:spcPct val="120000"/>
              </a:lnSpc>
            </a:pPr>
            <a:r>
              <a:rPr lang="zh-CN" altLang="en-US" b="1" dirty="0">
                <a:solidFill>
                  <a:srgbClr val="C00000"/>
                </a:solidFill>
                <a:latin typeface="Arial" pitchFamily="34" charset="0"/>
                <a:cs typeface="Arial" pitchFamily="34" charset="0"/>
              </a:rPr>
              <a:t>语法：</a:t>
            </a:r>
            <a:r>
              <a:rPr lang="en-US" altLang="zh-CN" b="1" dirty="0" err="1">
                <a:latin typeface="Arial" pitchFamily="34" charset="0"/>
                <a:cs typeface="Arial" pitchFamily="34" charset="0"/>
              </a:rPr>
              <a:t>bool</a:t>
            </a:r>
            <a:r>
              <a:rPr lang="en-US" altLang="zh-CN" b="1" dirty="0">
                <a:latin typeface="Arial" pitchFamily="34" charset="0"/>
                <a:cs typeface="Arial" pitchFamily="34" charset="0"/>
              </a:rPr>
              <a:t> define ( string name, mixed value [, </a:t>
            </a:r>
            <a:r>
              <a:rPr lang="en-US" altLang="zh-CN" b="1" dirty="0" err="1">
                <a:latin typeface="Arial" pitchFamily="34" charset="0"/>
                <a:cs typeface="Arial" pitchFamily="34" charset="0"/>
              </a:rPr>
              <a:t>bool</a:t>
            </a:r>
            <a:r>
              <a:rPr lang="en-US" altLang="zh-CN" b="1" dirty="0">
                <a:latin typeface="Arial" pitchFamily="34" charset="0"/>
                <a:cs typeface="Arial" pitchFamily="34" charset="0"/>
              </a:rPr>
              <a:t> </a:t>
            </a:r>
            <a:r>
              <a:rPr lang="en-US" altLang="zh-CN" b="1" dirty="0" err="1">
                <a:latin typeface="Arial" pitchFamily="34" charset="0"/>
                <a:cs typeface="Arial" pitchFamily="34" charset="0"/>
              </a:rPr>
              <a:t>case_insensitive</a:t>
            </a:r>
            <a:r>
              <a:rPr lang="en-US" altLang="zh-CN" b="1" dirty="0">
                <a:latin typeface="Arial" pitchFamily="34" charset="0"/>
                <a:cs typeface="Arial" pitchFamily="34" charset="0"/>
              </a:rPr>
              <a:t>] )</a:t>
            </a:r>
          </a:p>
        </p:txBody>
      </p:sp>
      <p:sp>
        <p:nvSpPr>
          <p:cNvPr id="46085" name="Rectangle 5"/>
          <p:cNvSpPr>
            <a:spLocks noChangeArrowheads="1"/>
          </p:cNvSpPr>
          <p:nvPr/>
        </p:nvSpPr>
        <p:spPr bwMode="auto">
          <a:xfrm>
            <a:off x="429260" y="2715260"/>
            <a:ext cx="8340725" cy="1332865"/>
          </a:xfrm>
          <a:prstGeom prst="rect">
            <a:avLst/>
          </a:prstGeom>
          <a:noFill/>
          <a:ln w="9525">
            <a:noFill/>
            <a:miter lim="800000"/>
          </a:ln>
        </p:spPr>
        <p:txBody>
          <a:bodyPr/>
          <a:lstStyle/>
          <a:p>
            <a:pPr marL="0" indent="0" eaLnBrk="0" hangingPunct="0">
              <a:lnSpc>
                <a:spcPct val="120000"/>
              </a:lnSpc>
              <a:spcBef>
                <a:spcPct val="20000"/>
              </a:spcBef>
              <a:buClr>
                <a:schemeClr val="accent2"/>
              </a:buClr>
              <a:buSzPct val="75000"/>
              <a:buFont typeface="Wingdings" pitchFamily="2" charset="2"/>
              <a:buNone/>
            </a:pPr>
            <a:r>
              <a:rPr lang="zh-CN" altLang="en-US" sz="1800" dirty="0">
                <a:solidFill>
                  <a:srgbClr val="292929"/>
                </a:solidFill>
                <a:latin typeface="微软雅黑" charset="0"/>
                <a:ea typeface="微软雅黑" charset="0"/>
              </a:rPr>
              <a:t>其中</a:t>
            </a:r>
            <a:r>
              <a:rPr lang="en-US" altLang="zh-CN" sz="1800" dirty="0">
                <a:solidFill>
                  <a:srgbClr val="292929"/>
                </a:solidFill>
                <a:latin typeface="微软雅黑" charset="0"/>
                <a:ea typeface="微软雅黑" charset="0"/>
              </a:rPr>
              <a:t>name</a:t>
            </a:r>
            <a:r>
              <a:rPr lang="zh-CN" altLang="en-US" sz="1800" dirty="0">
                <a:solidFill>
                  <a:srgbClr val="292929"/>
                </a:solidFill>
                <a:latin typeface="微软雅黑" charset="0"/>
                <a:ea typeface="微软雅黑" charset="0"/>
              </a:rPr>
              <a:t>表示常量名，</a:t>
            </a:r>
            <a:r>
              <a:rPr lang="en-US" altLang="zh-CN" sz="1800" dirty="0">
                <a:solidFill>
                  <a:srgbClr val="292929"/>
                </a:solidFill>
                <a:latin typeface="微软雅黑" charset="0"/>
                <a:ea typeface="微软雅黑" charset="0"/>
              </a:rPr>
              <a:t>value</a:t>
            </a:r>
            <a:r>
              <a:rPr lang="zh-CN" altLang="en-US" sz="1800" dirty="0">
                <a:solidFill>
                  <a:srgbClr val="292929"/>
                </a:solidFill>
                <a:latin typeface="微软雅黑" charset="0"/>
                <a:ea typeface="微软雅黑" charset="0"/>
              </a:rPr>
              <a:t>表示常量值或表达式，但常量只能包含标量数据（</a:t>
            </a:r>
            <a:r>
              <a:rPr lang="en-US" altLang="zh-CN" sz="1800" dirty="0" err="1">
                <a:solidFill>
                  <a:srgbClr val="292929"/>
                </a:solidFill>
                <a:latin typeface="微软雅黑" charset="0"/>
                <a:ea typeface="微软雅黑" charset="0"/>
              </a:rPr>
              <a:t>boolean</a:t>
            </a:r>
            <a:r>
              <a:rPr lang="zh-CN" altLang="en-US" sz="1800" dirty="0">
                <a:solidFill>
                  <a:srgbClr val="292929"/>
                </a:solidFill>
                <a:latin typeface="微软雅黑" charset="0"/>
                <a:ea typeface="微软雅黑" charset="0"/>
              </a:rPr>
              <a:t>，</a:t>
            </a:r>
            <a:r>
              <a:rPr lang="en-US" altLang="zh-CN" sz="1800" dirty="0">
                <a:solidFill>
                  <a:srgbClr val="292929"/>
                </a:solidFill>
                <a:latin typeface="微软雅黑" charset="0"/>
                <a:ea typeface="微软雅黑" charset="0"/>
              </a:rPr>
              <a:t>integer</a:t>
            </a:r>
            <a:r>
              <a:rPr lang="zh-CN" altLang="en-US" sz="1800" dirty="0">
                <a:solidFill>
                  <a:srgbClr val="292929"/>
                </a:solidFill>
                <a:latin typeface="微软雅黑" charset="0"/>
                <a:ea typeface="微软雅黑" charset="0"/>
              </a:rPr>
              <a:t>，</a:t>
            </a:r>
            <a:r>
              <a:rPr lang="en-US" altLang="zh-CN" sz="1800" dirty="0">
                <a:solidFill>
                  <a:srgbClr val="292929"/>
                </a:solidFill>
                <a:latin typeface="微软雅黑" charset="0"/>
                <a:ea typeface="微软雅黑" charset="0"/>
              </a:rPr>
              <a:t>float</a:t>
            </a:r>
            <a:r>
              <a:rPr lang="zh-CN" altLang="en-US" sz="1800" dirty="0">
                <a:solidFill>
                  <a:srgbClr val="292929"/>
                </a:solidFill>
                <a:latin typeface="微软雅黑" charset="0"/>
                <a:ea typeface="微软雅黑" charset="0"/>
              </a:rPr>
              <a:t>和</a:t>
            </a:r>
            <a:r>
              <a:rPr lang="en-US" altLang="zh-CN" sz="1800" dirty="0">
                <a:solidFill>
                  <a:srgbClr val="292929"/>
                </a:solidFill>
                <a:latin typeface="微软雅黑" charset="0"/>
                <a:ea typeface="微软雅黑" charset="0"/>
              </a:rPr>
              <a:t>string</a:t>
            </a:r>
            <a:r>
              <a:rPr lang="zh-CN" altLang="en-US" sz="1800" dirty="0">
                <a:solidFill>
                  <a:srgbClr val="292929"/>
                </a:solidFill>
                <a:latin typeface="微软雅黑" charset="0"/>
                <a:ea typeface="微软雅黑" charset="0"/>
              </a:rPr>
              <a:t>）。第三个为可选参数</a:t>
            </a:r>
            <a:r>
              <a:rPr lang="en-US" altLang="zh-CN" sz="1800" dirty="0" err="1">
                <a:latin typeface="微软雅黑" charset="0"/>
                <a:ea typeface="微软雅黑" charset="0"/>
              </a:rPr>
              <a:t>case_insensitive</a:t>
            </a:r>
            <a:r>
              <a:rPr lang="zh-CN" altLang="en-US" sz="1800" dirty="0">
                <a:latin typeface="微软雅黑" charset="0"/>
                <a:ea typeface="微软雅黑" charset="0"/>
              </a:rPr>
              <a:t>设置为</a:t>
            </a:r>
            <a:r>
              <a:rPr lang="en-US" altLang="zh-CN" sz="1800" dirty="0">
                <a:latin typeface="微软雅黑" charset="0"/>
                <a:ea typeface="微软雅黑" charset="0"/>
              </a:rPr>
              <a:t>true</a:t>
            </a:r>
            <a:r>
              <a:rPr lang="zh-CN" altLang="en-US" sz="1800" dirty="0">
                <a:latin typeface="微软雅黑" charset="0"/>
                <a:ea typeface="微软雅黑" charset="0"/>
              </a:rPr>
              <a:t>时则表示常量名不区分大小写。</a:t>
            </a:r>
            <a:endParaRPr lang="zh-CN" altLang="en-US" sz="1800" dirty="0">
              <a:solidFill>
                <a:srgbClr val="292929"/>
              </a:solidFill>
              <a:latin typeface="微软雅黑" charset="0"/>
              <a:ea typeface="微软雅黑" charset="0"/>
            </a:endParaRPr>
          </a:p>
        </p:txBody>
      </p:sp>
      <p:sp>
        <p:nvSpPr>
          <p:cNvPr id="46086" name="AutoShape 6"/>
          <p:cNvSpPr>
            <a:spLocks noChangeArrowheads="1"/>
          </p:cNvSpPr>
          <p:nvPr/>
        </p:nvSpPr>
        <p:spPr bwMode="auto">
          <a:xfrm>
            <a:off x="468284" y="4076706"/>
            <a:ext cx="8137525" cy="1881187"/>
          </a:xfrm>
          <a:prstGeom prst="flowChartAlternateProcess">
            <a:avLst/>
          </a:prstGeom>
          <a:gradFill rotWithShape="1">
            <a:gsLst>
              <a:gs pos="0">
                <a:srgbClr val="CDE9EB"/>
              </a:gs>
              <a:gs pos="100000">
                <a:srgbClr val="FFFFFF"/>
              </a:gs>
            </a:gsLst>
            <a:lin ang="5400000" scaled="1"/>
          </a:gradFill>
          <a:ln w="9525">
            <a:solidFill>
              <a:schemeClr val="accent2"/>
            </a:solidFill>
            <a:miter lim="800000"/>
          </a:ln>
        </p:spPr>
        <p:txBody>
          <a:bodyPr wrap="none" anchor="ctr"/>
          <a:lstStyle/>
          <a:p>
            <a:pPr>
              <a:lnSpc>
                <a:spcPct val="120000"/>
              </a:lnSpc>
            </a:pPr>
            <a:r>
              <a:rPr lang="en-US" altLang="zh-CN" b="1" dirty="0">
                <a:solidFill>
                  <a:schemeClr val="hlink"/>
                </a:solidFill>
                <a:latin typeface="Arial" pitchFamily="34" charset="0"/>
                <a:cs typeface="Arial" pitchFamily="34" charset="0"/>
              </a:rPr>
              <a:t>&lt;?</a:t>
            </a:r>
            <a:r>
              <a:rPr lang="en-US" altLang="zh-CN" b="1" dirty="0" err="1">
                <a:solidFill>
                  <a:schemeClr val="hlink"/>
                </a:solidFill>
                <a:latin typeface="Arial" pitchFamily="34" charset="0"/>
                <a:cs typeface="Arial" pitchFamily="34" charset="0"/>
              </a:rPr>
              <a:t>php</a:t>
            </a:r>
            <a:endParaRPr lang="en-US" altLang="zh-CN" b="1" dirty="0">
              <a:solidFill>
                <a:schemeClr val="hlink"/>
              </a:solidFill>
              <a:latin typeface="Arial" pitchFamily="34" charset="0"/>
              <a:cs typeface="Arial" pitchFamily="34" charset="0"/>
            </a:endParaRPr>
          </a:p>
          <a:p>
            <a:r>
              <a:rPr lang="en-US" altLang="zh-CN" b="1" dirty="0">
                <a:solidFill>
                  <a:schemeClr val="hlink"/>
                </a:solidFill>
                <a:latin typeface="Arial" pitchFamily="34" charset="0"/>
                <a:cs typeface="Arial" pitchFamily="34" charset="0"/>
              </a:rPr>
              <a:t>	</a:t>
            </a:r>
            <a:r>
              <a:rPr lang="en-US" altLang="zh-CN" b="1" dirty="0">
                <a:solidFill>
                  <a:srgbClr val="009900"/>
                </a:solidFill>
                <a:latin typeface="Arial" pitchFamily="34" charset="0"/>
                <a:cs typeface="Arial" pitchFamily="34" charset="0"/>
              </a:rPr>
              <a:t>define("</a:t>
            </a:r>
            <a:r>
              <a:rPr lang="en-US" altLang="zh-CN" b="1" dirty="0">
                <a:solidFill>
                  <a:srgbClr val="FF00FF"/>
                </a:solidFill>
                <a:latin typeface="Arial" pitchFamily="34" charset="0"/>
                <a:cs typeface="Arial" pitchFamily="34" charset="0"/>
              </a:rPr>
              <a:t>CON_INT</a:t>
            </a:r>
            <a:r>
              <a:rPr lang="en-US" altLang="zh-CN" b="1" dirty="0">
                <a:solidFill>
                  <a:srgbClr val="009900"/>
                </a:solidFill>
                <a:latin typeface="Arial" pitchFamily="34" charset="0"/>
                <a:cs typeface="Arial" pitchFamily="34" charset="0"/>
              </a:rPr>
              <a:t>",</a:t>
            </a:r>
            <a:r>
              <a:rPr lang="en-US" altLang="zh-CN" b="1" dirty="0">
                <a:solidFill>
                  <a:srgbClr val="FF00FF"/>
                </a:solidFill>
                <a:latin typeface="Arial" pitchFamily="34" charset="0"/>
                <a:cs typeface="Arial" pitchFamily="34" charset="0"/>
              </a:rPr>
              <a:t>100</a:t>
            </a:r>
            <a:r>
              <a:rPr lang="en-US" altLang="zh-CN" b="1" dirty="0">
                <a:solidFill>
                  <a:srgbClr val="009900"/>
                </a:solidFill>
                <a:latin typeface="Arial" pitchFamily="34" charset="0"/>
                <a:cs typeface="Arial" pitchFamily="34" charset="0"/>
              </a:rPr>
              <a:t>);</a:t>
            </a:r>
          </a:p>
          <a:p>
            <a:r>
              <a:rPr lang="en-US" altLang="zh-CN" b="1" dirty="0">
                <a:solidFill>
                  <a:srgbClr val="009900"/>
                </a:solidFill>
                <a:latin typeface="Arial" pitchFamily="34" charset="0"/>
                <a:cs typeface="Arial" pitchFamily="34" charset="0"/>
              </a:rPr>
              <a:t>	echo </a:t>
            </a:r>
            <a:r>
              <a:rPr lang="en-US" altLang="zh-CN" b="1" dirty="0">
                <a:latin typeface="Arial" pitchFamily="34" charset="0"/>
                <a:cs typeface="Arial" pitchFamily="34" charset="0"/>
              </a:rPr>
              <a:t>CON_INT</a:t>
            </a:r>
            <a:r>
              <a:rPr lang="en-US" altLang="zh-CN" b="1" dirty="0">
                <a:solidFill>
                  <a:srgbClr val="009900"/>
                </a:solidFill>
                <a:latin typeface="Arial" pitchFamily="34" charset="0"/>
                <a:cs typeface="Arial" pitchFamily="34" charset="0"/>
              </a:rPr>
              <a:t>;				</a:t>
            </a:r>
            <a:r>
              <a:rPr lang="en-US" altLang="zh-CN" b="1" dirty="0">
                <a:solidFill>
                  <a:srgbClr val="0099CC"/>
                </a:solidFill>
                <a:latin typeface="Arial" pitchFamily="34" charset="0"/>
                <a:cs typeface="Arial" pitchFamily="34" charset="0"/>
              </a:rPr>
              <a:t>//</a:t>
            </a:r>
            <a:r>
              <a:rPr lang="zh-CN" altLang="en-US" b="1" dirty="0">
                <a:solidFill>
                  <a:srgbClr val="0099CC"/>
                </a:solidFill>
                <a:latin typeface="Arial" pitchFamily="34" charset="0"/>
                <a:cs typeface="Arial" pitchFamily="34" charset="0"/>
              </a:rPr>
              <a:t>输出：</a:t>
            </a:r>
            <a:r>
              <a:rPr lang="en-US" altLang="zh-CN" b="1" dirty="0">
                <a:solidFill>
                  <a:srgbClr val="0099CC"/>
                </a:solidFill>
                <a:latin typeface="Arial" pitchFamily="34" charset="0"/>
                <a:cs typeface="Arial" pitchFamily="34" charset="0"/>
              </a:rPr>
              <a:t>100</a:t>
            </a:r>
          </a:p>
          <a:p>
            <a:r>
              <a:rPr lang="en-US" altLang="zh-CN" b="1" dirty="0">
                <a:solidFill>
                  <a:srgbClr val="009900"/>
                </a:solidFill>
                <a:latin typeface="Arial" pitchFamily="34" charset="0"/>
                <a:cs typeface="Arial" pitchFamily="34" charset="0"/>
              </a:rPr>
              <a:t>	define("</a:t>
            </a:r>
            <a:r>
              <a:rPr lang="en-US" altLang="zh-CN" b="1" dirty="0" err="1">
                <a:solidFill>
                  <a:srgbClr val="FF00FF"/>
                </a:solidFill>
                <a:latin typeface="Arial" pitchFamily="34" charset="0"/>
                <a:cs typeface="Arial" pitchFamily="34" charset="0"/>
              </a:rPr>
              <a:t>GREETING</a:t>
            </a:r>
            <a:r>
              <a:rPr lang="en-US" altLang="zh-CN" b="1" dirty="0" err="1">
                <a:solidFill>
                  <a:srgbClr val="009900"/>
                </a:solidFill>
                <a:latin typeface="Arial" pitchFamily="34" charset="0"/>
                <a:cs typeface="Arial" pitchFamily="34" charset="0"/>
              </a:rPr>
              <a:t>","</a:t>
            </a:r>
            <a:r>
              <a:rPr lang="en-US" altLang="zh-CN" b="1" dirty="0" err="1">
                <a:solidFill>
                  <a:srgbClr val="FF00FF"/>
                </a:solidFill>
                <a:latin typeface="Arial" pitchFamily="34" charset="0"/>
                <a:cs typeface="Arial" pitchFamily="34" charset="0"/>
              </a:rPr>
              <a:t>Hello</a:t>
            </a:r>
            <a:r>
              <a:rPr lang="en-US" altLang="zh-CN" b="1" dirty="0">
                <a:solidFill>
                  <a:srgbClr val="FF00FF"/>
                </a:solidFill>
                <a:latin typeface="Arial" pitchFamily="34" charset="0"/>
                <a:cs typeface="Arial" pitchFamily="34" charset="0"/>
              </a:rPr>
              <a:t> </a:t>
            </a:r>
            <a:r>
              <a:rPr lang="en-US" altLang="zh-CN" b="1" dirty="0" err="1">
                <a:solidFill>
                  <a:srgbClr val="FF00FF"/>
                </a:solidFill>
                <a:latin typeface="Arial" pitchFamily="34" charset="0"/>
                <a:cs typeface="Arial" pitchFamily="34" charset="0"/>
              </a:rPr>
              <a:t>you</a:t>
            </a:r>
            <a:r>
              <a:rPr lang="en-US" altLang="zh-CN" b="1" dirty="0" err="1">
                <a:solidFill>
                  <a:srgbClr val="009900"/>
                </a:solidFill>
                <a:latin typeface="Arial" pitchFamily="34" charset="0"/>
                <a:cs typeface="Arial" pitchFamily="34" charset="0"/>
              </a:rPr>
              <a:t>",</a:t>
            </a:r>
            <a:r>
              <a:rPr lang="en-US" altLang="zh-CN" b="1" dirty="0" err="1">
                <a:solidFill>
                  <a:srgbClr val="FF00FF"/>
                </a:solidFill>
                <a:latin typeface="Arial" pitchFamily="34" charset="0"/>
                <a:cs typeface="Arial" pitchFamily="34" charset="0"/>
              </a:rPr>
              <a:t>true</a:t>
            </a:r>
            <a:r>
              <a:rPr lang="en-US" altLang="zh-CN" b="1" dirty="0">
                <a:solidFill>
                  <a:srgbClr val="009900"/>
                </a:solidFill>
                <a:latin typeface="Arial" pitchFamily="34" charset="0"/>
                <a:cs typeface="Arial" pitchFamily="34" charset="0"/>
              </a:rPr>
              <a:t>);</a:t>
            </a:r>
          </a:p>
          <a:p>
            <a:r>
              <a:rPr lang="en-US" altLang="zh-CN" b="1" dirty="0">
                <a:solidFill>
                  <a:srgbClr val="009900"/>
                </a:solidFill>
                <a:latin typeface="Arial" pitchFamily="34" charset="0"/>
                <a:cs typeface="Arial" pitchFamily="34" charset="0"/>
              </a:rPr>
              <a:t>	echo </a:t>
            </a:r>
            <a:r>
              <a:rPr lang="en-US" altLang="zh-CN" b="1" dirty="0">
                <a:latin typeface="Arial" pitchFamily="34" charset="0"/>
                <a:cs typeface="Arial" pitchFamily="34" charset="0"/>
              </a:rPr>
              <a:t>GREETING</a:t>
            </a:r>
            <a:r>
              <a:rPr lang="en-US" altLang="zh-CN" b="1" dirty="0">
                <a:solidFill>
                  <a:srgbClr val="009900"/>
                </a:solidFill>
                <a:latin typeface="Arial" pitchFamily="34" charset="0"/>
                <a:cs typeface="Arial" pitchFamily="34" charset="0"/>
              </a:rPr>
              <a:t>;			</a:t>
            </a:r>
            <a:r>
              <a:rPr lang="en-US" altLang="zh-CN" b="1" dirty="0" smtClean="0">
                <a:solidFill>
                  <a:srgbClr val="0099CC"/>
                </a:solidFill>
                <a:latin typeface="Arial" pitchFamily="34" charset="0"/>
                <a:cs typeface="Arial" pitchFamily="34" charset="0"/>
              </a:rPr>
              <a:t>//</a:t>
            </a:r>
            <a:r>
              <a:rPr lang="zh-CN" altLang="en-US" b="1" dirty="0">
                <a:solidFill>
                  <a:srgbClr val="0099CC"/>
                </a:solidFill>
                <a:latin typeface="Arial" pitchFamily="34" charset="0"/>
                <a:cs typeface="Arial" pitchFamily="34" charset="0"/>
              </a:rPr>
              <a:t>输出：</a:t>
            </a:r>
            <a:r>
              <a:rPr lang="en-US" altLang="zh-CN" b="1" dirty="0">
                <a:solidFill>
                  <a:srgbClr val="0099CC"/>
                </a:solidFill>
                <a:latin typeface="Arial" pitchFamily="34" charset="0"/>
                <a:cs typeface="Arial" pitchFamily="34" charset="0"/>
              </a:rPr>
              <a:t>Hello you</a:t>
            </a:r>
          </a:p>
          <a:p>
            <a:r>
              <a:rPr lang="en-US" altLang="zh-CN" b="1" dirty="0">
                <a:solidFill>
                  <a:srgbClr val="009900"/>
                </a:solidFill>
                <a:latin typeface="Arial" pitchFamily="34" charset="0"/>
                <a:cs typeface="Arial" pitchFamily="34" charset="0"/>
              </a:rPr>
              <a:t>	echo constant</a:t>
            </a:r>
            <a:r>
              <a:rPr lang="en-US" altLang="zh-CN" dirty="0">
                <a:solidFill>
                  <a:srgbClr val="009900"/>
                </a:solidFill>
                <a:latin typeface="Arial" pitchFamily="34" charset="0"/>
                <a:cs typeface="Arial" pitchFamily="34" charset="0"/>
              </a:rPr>
              <a:t> (</a:t>
            </a:r>
            <a:r>
              <a:rPr lang="en-US" altLang="zh-CN" b="1" dirty="0">
                <a:solidFill>
                  <a:srgbClr val="009900"/>
                </a:solidFill>
                <a:latin typeface="Arial" pitchFamily="34" charset="0"/>
                <a:cs typeface="Arial" pitchFamily="34" charset="0"/>
              </a:rPr>
              <a:t>"</a:t>
            </a:r>
            <a:r>
              <a:rPr lang="en-US" altLang="zh-CN" b="1" dirty="0">
                <a:solidFill>
                  <a:srgbClr val="FF00FF"/>
                </a:solidFill>
                <a:latin typeface="Arial" pitchFamily="34" charset="0"/>
                <a:cs typeface="Arial" pitchFamily="34" charset="0"/>
              </a:rPr>
              <a:t>Greeting</a:t>
            </a:r>
            <a:r>
              <a:rPr lang="en-US" altLang="zh-CN" b="1" dirty="0">
                <a:solidFill>
                  <a:srgbClr val="009900"/>
                </a:solidFill>
                <a:latin typeface="Arial" pitchFamily="34" charset="0"/>
                <a:cs typeface="Arial" pitchFamily="34" charset="0"/>
              </a:rPr>
              <a:t>");		</a:t>
            </a:r>
            <a:r>
              <a:rPr lang="en-US" altLang="zh-CN" b="1" dirty="0">
                <a:solidFill>
                  <a:srgbClr val="0099CC"/>
                </a:solidFill>
                <a:latin typeface="Arial" pitchFamily="34" charset="0"/>
                <a:cs typeface="Arial" pitchFamily="34" charset="0"/>
              </a:rPr>
              <a:t>//</a:t>
            </a:r>
            <a:r>
              <a:rPr lang="zh-CN" altLang="en-US" b="1" dirty="0">
                <a:solidFill>
                  <a:srgbClr val="0099CC"/>
                </a:solidFill>
                <a:latin typeface="Arial" pitchFamily="34" charset="0"/>
                <a:cs typeface="Arial" pitchFamily="34" charset="0"/>
              </a:rPr>
              <a:t>输出：</a:t>
            </a:r>
            <a:r>
              <a:rPr lang="en-US" altLang="zh-CN" b="1" dirty="0">
                <a:solidFill>
                  <a:srgbClr val="0099CC"/>
                </a:solidFill>
                <a:latin typeface="Arial" pitchFamily="34" charset="0"/>
                <a:cs typeface="Arial" pitchFamily="34" charset="0"/>
              </a:rPr>
              <a:t>Hello you</a:t>
            </a:r>
          </a:p>
          <a:p>
            <a:pPr>
              <a:lnSpc>
                <a:spcPct val="120000"/>
              </a:lnSpc>
            </a:pPr>
            <a:r>
              <a:rPr lang="en-US" altLang="zh-CN" b="1" dirty="0">
                <a:solidFill>
                  <a:schemeClr val="hlink"/>
                </a:solidFill>
                <a:latin typeface="Arial" pitchFamily="34" charset="0"/>
                <a:cs typeface="Arial" pitchFamily="34" charset="0"/>
              </a:rPr>
              <a:t>?&gt;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071670" y="142535"/>
            <a:ext cx="6500858" cy="571480"/>
          </a:xfrm>
        </p:spPr>
        <p:txBody>
          <a:bodyPr/>
          <a:lstStyle/>
          <a:p>
            <a:r>
              <a:rPr lang="en-US" altLang="zh-CN" smtClean="0">
                <a:latin typeface="微软雅黑" charset="0"/>
                <a:ea typeface="微软雅黑" charset="0"/>
              </a:rPr>
              <a:t>10.2 </a:t>
            </a:r>
            <a:r>
              <a:rPr lang="zh-CN" altLang="en-US" smtClean="0">
                <a:latin typeface="微软雅黑" charset="0"/>
                <a:ea typeface="微软雅黑" charset="0"/>
              </a:rPr>
              <a:t>常量与变量</a:t>
            </a:r>
            <a:endParaRPr>
              <a:latin typeface="微软雅黑" charset="0"/>
              <a:ea typeface="微软雅黑" charset="0"/>
            </a:endParaRPr>
          </a:p>
        </p:txBody>
      </p:sp>
      <p:sp>
        <p:nvSpPr>
          <p:cNvPr id="47107" name="Rectangle 3"/>
          <p:cNvSpPr>
            <a:spLocks noGrp="1" noChangeArrowheads="1"/>
          </p:cNvSpPr>
          <p:nvPr>
            <p:ph idx="1"/>
          </p:nvPr>
        </p:nvSpPr>
        <p:spPr/>
        <p:txBody>
          <a:bodyPr/>
          <a:lstStyle/>
          <a:p>
            <a:pPr>
              <a:lnSpc>
                <a:spcPts val="3000"/>
              </a:lnSpc>
            </a:pPr>
            <a:r>
              <a:rPr lang="zh-CN" altLang="en-US" sz="2000" b="0" dirty="0" smtClean="0">
                <a:latin typeface="微软雅黑" charset="0"/>
                <a:ea typeface="微软雅黑" charset="0"/>
              </a:rPr>
              <a:t>常量和变量不同： </a:t>
            </a:r>
          </a:p>
          <a:p>
            <a:pPr lvl="1">
              <a:lnSpc>
                <a:spcPts val="3000"/>
              </a:lnSpc>
            </a:pPr>
            <a:r>
              <a:rPr lang="zh-CN" altLang="en-US" sz="2000" b="0" dirty="0" smtClean="0">
                <a:latin typeface="微软雅黑" charset="0"/>
                <a:ea typeface="微软雅黑" charset="0"/>
              </a:rPr>
              <a:t>常量前面没有美元符号（</a:t>
            </a:r>
            <a:r>
              <a:rPr lang="en-US" altLang="zh-CN" sz="2000" b="0" i="1" dirty="0" smtClean="0">
                <a:latin typeface="微软雅黑" charset="0"/>
                <a:ea typeface="微软雅黑" charset="0"/>
              </a:rPr>
              <a:t>$</a:t>
            </a:r>
            <a:r>
              <a:rPr lang="zh-CN" altLang="en-US" sz="2000" b="0" dirty="0" smtClean="0">
                <a:latin typeface="微软雅黑" charset="0"/>
                <a:ea typeface="微软雅黑" charset="0"/>
              </a:rPr>
              <a:t>）； </a:t>
            </a:r>
          </a:p>
          <a:p>
            <a:pPr lvl="1">
              <a:lnSpc>
                <a:spcPts val="3000"/>
              </a:lnSpc>
            </a:pPr>
            <a:r>
              <a:rPr lang="zh-CN" altLang="en-US" sz="2000" b="0" dirty="0" smtClean="0">
                <a:latin typeface="微软雅黑" charset="0"/>
                <a:ea typeface="微软雅黑" charset="0"/>
              </a:rPr>
              <a:t>常量只能用 </a:t>
            </a:r>
            <a:r>
              <a:rPr lang="en-US" altLang="zh-CN" sz="2000" b="0" dirty="0" smtClean="0">
                <a:latin typeface="微软雅黑" charset="0"/>
                <a:ea typeface="微软雅黑" charset="0"/>
                <a:hlinkClick r:id="rId2" action="ppaction://hlinkfile"/>
              </a:rPr>
              <a:t>define()</a:t>
            </a:r>
            <a:r>
              <a:rPr lang="en-US" altLang="zh-CN" sz="2000" b="0" dirty="0" smtClean="0">
                <a:latin typeface="微软雅黑" charset="0"/>
                <a:ea typeface="微软雅黑" charset="0"/>
              </a:rPr>
              <a:t> </a:t>
            </a:r>
            <a:r>
              <a:rPr lang="zh-CN" altLang="en-US" sz="2000" b="0" dirty="0" smtClean="0">
                <a:latin typeface="微软雅黑" charset="0"/>
                <a:ea typeface="微软雅黑" charset="0"/>
              </a:rPr>
              <a:t>函数定义，而不能通过赋值语句； </a:t>
            </a:r>
          </a:p>
          <a:p>
            <a:pPr lvl="1">
              <a:lnSpc>
                <a:spcPts val="3000"/>
              </a:lnSpc>
            </a:pPr>
            <a:r>
              <a:rPr lang="zh-CN" altLang="en-US" sz="2000" b="0" dirty="0" smtClean="0">
                <a:latin typeface="微软雅黑" charset="0"/>
                <a:ea typeface="微软雅黑" charset="0"/>
              </a:rPr>
              <a:t>常量可以不用理会变量范围的规则而在任何地方定义和访问； </a:t>
            </a:r>
          </a:p>
          <a:p>
            <a:pPr lvl="1">
              <a:lnSpc>
                <a:spcPts val="3000"/>
              </a:lnSpc>
            </a:pPr>
            <a:r>
              <a:rPr lang="zh-CN" altLang="en-US" sz="2000" b="0" dirty="0" smtClean="0">
                <a:latin typeface="微软雅黑" charset="0"/>
                <a:ea typeface="微软雅黑" charset="0"/>
              </a:rPr>
              <a:t>常量一旦定义就不能被重新定义或者取消定义； </a:t>
            </a:r>
          </a:p>
          <a:p>
            <a:pPr lvl="1">
              <a:lnSpc>
                <a:spcPts val="3000"/>
              </a:lnSpc>
            </a:pPr>
            <a:r>
              <a:rPr lang="zh-CN" altLang="en-US" sz="2000" b="0" dirty="0" smtClean="0">
                <a:latin typeface="微软雅黑" charset="0"/>
                <a:ea typeface="微软雅黑" charset="0"/>
              </a:rPr>
              <a:t>常量的值只能是标量。</a:t>
            </a:r>
          </a:p>
          <a:p>
            <a:pPr>
              <a:lnSpc>
                <a:spcPts val="3000"/>
              </a:lnSpc>
            </a:pPr>
            <a:r>
              <a:rPr lang="zh-CN" altLang="en-US" sz="2000" b="0" dirty="0" smtClean="0">
                <a:latin typeface="微软雅黑" charset="0"/>
                <a:ea typeface="微软雅黑" charset="0"/>
              </a:rPr>
              <a:t>可以用函数 </a:t>
            </a:r>
            <a:r>
              <a:rPr lang="en-US" altLang="zh-CN" sz="2000" b="0" dirty="0" smtClean="0">
                <a:latin typeface="微软雅黑" charset="0"/>
                <a:ea typeface="微软雅黑" charset="0"/>
              </a:rPr>
              <a:t>constant() </a:t>
            </a:r>
            <a:r>
              <a:rPr lang="zh-CN" altLang="en-US" sz="2000" b="0" dirty="0" smtClean="0">
                <a:latin typeface="微软雅黑" charset="0"/>
                <a:ea typeface="微软雅黑" charset="0"/>
              </a:rPr>
              <a:t>来读取常量的值。</a:t>
            </a:r>
          </a:p>
          <a:p>
            <a:pPr>
              <a:lnSpc>
                <a:spcPts val="3000"/>
              </a:lnSpc>
            </a:pPr>
            <a:r>
              <a:rPr lang="zh-CN" altLang="en-US" sz="2000" b="0" dirty="0" smtClean="0">
                <a:latin typeface="微软雅黑" charset="0"/>
                <a:ea typeface="微软雅黑" charset="0"/>
              </a:rPr>
              <a:t>用 </a:t>
            </a:r>
            <a:r>
              <a:rPr lang="en-US" altLang="zh-CN" sz="2000" b="0" dirty="0" err="1" smtClean="0">
                <a:latin typeface="微软雅黑" charset="0"/>
                <a:ea typeface="微软雅黑" charset="0"/>
              </a:rPr>
              <a:t>get_defined_constants</a:t>
            </a:r>
            <a:r>
              <a:rPr lang="en-US" altLang="zh-CN" sz="2000" b="0" dirty="0" smtClean="0">
                <a:latin typeface="微软雅黑" charset="0"/>
                <a:ea typeface="微软雅黑" charset="0"/>
              </a:rPr>
              <a:t>() </a:t>
            </a:r>
            <a:r>
              <a:rPr lang="zh-CN" altLang="en-US" sz="2000" b="0" dirty="0" smtClean="0">
                <a:latin typeface="微软雅黑" charset="0"/>
                <a:ea typeface="微软雅黑" charset="0"/>
              </a:rPr>
              <a:t>可以获得所有已定义的常量列表 </a:t>
            </a:r>
            <a:endParaRPr sz="2000">
              <a:latin typeface="微软雅黑" charset="0"/>
              <a:ea typeface="微软雅黑"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2071670" y="142535"/>
            <a:ext cx="6500858" cy="571480"/>
          </a:xfrm>
        </p:spPr>
        <p:txBody>
          <a:bodyPr/>
          <a:lstStyle/>
          <a:p>
            <a:r>
              <a:rPr lang="en-US" altLang="zh-CN" smtClean="0">
                <a:latin typeface="微软雅黑" charset="0"/>
                <a:ea typeface="微软雅黑" charset="0"/>
              </a:rPr>
              <a:t>10.3 </a:t>
            </a:r>
            <a:r>
              <a:rPr lang="zh-CN" altLang="en-US" smtClean="0">
                <a:latin typeface="微软雅黑" charset="0"/>
                <a:ea typeface="微软雅黑" charset="0"/>
              </a:rPr>
              <a:t>预定义常量</a:t>
            </a:r>
            <a:endParaRPr>
              <a:latin typeface="微软雅黑" charset="0"/>
              <a:ea typeface="微软雅黑" charset="0"/>
            </a:endParaRPr>
          </a:p>
        </p:txBody>
      </p:sp>
      <p:sp>
        <p:nvSpPr>
          <p:cNvPr id="48131" name="Rectangle 3"/>
          <p:cNvSpPr>
            <a:spLocks noGrp="1" noChangeArrowheads="1"/>
          </p:cNvSpPr>
          <p:nvPr>
            <p:ph idx="1"/>
          </p:nvPr>
        </p:nvSpPr>
        <p:spPr/>
        <p:txBody>
          <a:bodyPr/>
          <a:lstStyle/>
          <a:p>
            <a:pPr>
              <a:lnSpc>
                <a:spcPct val="110000"/>
              </a:lnSpc>
            </a:pPr>
            <a:r>
              <a:rPr lang="zh-CN" altLang="en-US" sz="2000" b="0" dirty="0" smtClean="0">
                <a:latin typeface="微软雅黑" charset="0"/>
                <a:ea typeface="微软雅黑" charset="0"/>
              </a:rPr>
              <a:t>详见</a:t>
            </a:r>
            <a:r>
              <a:rPr lang="en-US" altLang="zh-CN" sz="2000" b="0" dirty="0" smtClean="0">
                <a:latin typeface="微软雅黑" charset="0"/>
                <a:ea typeface="微软雅黑" charset="0"/>
              </a:rPr>
              <a:t>P161</a:t>
            </a:r>
            <a:r>
              <a:rPr lang="zh-CN" altLang="en-US" sz="2000" b="0" dirty="0" smtClean="0">
                <a:latin typeface="微软雅黑" charset="0"/>
                <a:ea typeface="微软雅黑" charset="0"/>
              </a:rPr>
              <a:t>表</a:t>
            </a:r>
            <a:r>
              <a:rPr lang="en-US" altLang="zh-CN" sz="2000" b="0" dirty="0" smtClean="0">
                <a:latin typeface="微软雅黑" charset="0"/>
                <a:ea typeface="微软雅黑" charset="0"/>
              </a:rPr>
              <a:t>5-3:</a:t>
            </a:r>
          </a:p>
          <a:p>
            <a:pPr lvl="1">
              <a:lnSpc>
                <a:spcPct val="110000"/>
              </a:lnSpc>
            </a:pPr>
            <a:r>
              <a:rPr lang="en-US" altLang="zh-CN" sz="2000" b="0" dirty="0" smtClean="0">
                <a:latin typeface="微软雅黑" charset="0"/>
                <a:ea typeface="微软雅黑" charset="0"/>
              </a:rPr>
              <a:t>PHP_OS: </a:t>
            </a:r>
            <a:r>
              <a:rPr lang="zh-CN" altLang="en-US" sz="2000" b="0" dirty="0" smtClean="0">
                <a:latin typeface="微软雅黑" charset="0"/>
                <a:ea typeface="微软雅黑" charset="0"/>
              </a:rPr>
              <a:t>执行</a:t>
            </a:r>
            <a:r>
              <a:rPr lang="en-US" altLang="zh-CN" sz="2000" b="0" dirty="0" smtClean="0">
                <a:latin typeface="微软雅黑" charset="0"/>
                <a:ea typeface="微软雅黑" charset="0"/>
              </a:rPr>
              <a:t>PHP</a:t>
            </a:r>
            <a:r>
              <a:rPr lang="zh-CN" altLang="en-US" sz="2000" b="0" dirty="0" smtClean="0">
                <a:latin typeface="微软雅黑" charset="0"/>
                <a:ea typeface="微软雅黑" charset="0"/>
              </a:rPr>
              <a:t>解析的操作系统名称</a:t>
            </a:r>
          </a:p>
          <a:p>
            <a:pPr lvl="1">
              <a:lnSpc>
                <a:spcPct val="110000"/>
              </a:lnSpc>
            </a:pPr>
            <a:r>
              <a:rPr lang="en-US" altLang="zh-CN" sz="2000" b="0" dirty="0" smtClean="0">
                <a:latin typeface="微软雅黑" charset="0"/>
                <a:ea typeface="微软雅黑" charset="0"/>
              </a:rPr>
              <a:t>PHP_VERSION: </a:t>
            </a:r>
            <a:r>
              <a:rPr lang="zh-CN" altLang="en-US" sz="2000" b="0" dirty="0" smtClean="0">
                <a:latin typeface="微软雅黑" charset="0"/>
                <a:ea typeface="微软雅黑" charset="0"/>
              </a:rPr>
              <a:t>当前</a:t>
            </a:r>
            <a:r>
              <a:rPr lang="en-US" altLang="zh-CN" sz="2000" b="0" dirty="0" smtClean="0">
                <a:latin typeface="微软雅黑" charset="0"/>
                <a:ea typeface="微软雅黑" charset="0"/>
              </a:rPr>
              <a:t>PHP</a:t>
            </a:r>
            <a:r>
              <a:rPr lang="zh-CN" altLang="en-US" sz="2000" b="0" dirty="0" smtClean="0">
                <a:latin typeface="微软雅黑" charset="0"/>
                <a:ea typeface="微软雅黑" charset="0"/>
              </a:rPr>
              <a:t>服务器的版本。</a:t>
            </a:r>
            <a:endParaRPr sz="2000">
              <a:latin typeface="微软雅黑" charset="0"/>
              <a:ea typeface="微软雅黑" charset="0"/>
            </a:endParaRPr>
          </a:p>
        </p:txBody>
      </p:sp>
      <p:pic>
        <p:nvPicPr>
          <p:cNvPr id="48132" name="Picture 4"/>
          <p:cNvPicPr>
            <a:picLocks noChangeAspect="1" noChangeArrowheads="1"/>
          </p:cNvPicPr>
          <p:nvPr/>
        </p:nvPicPr>
        <p:blipFill>
          <a:blip r:embed="rId2" cstate="print"/>
          <a:srcRect/>
          <a:stretch>
            <a:fillRect/>
          </a:stretch>
        </p:blipFill>
        <p:spPr bwMode="auto">
          <a:xfrm>
            <a:off x="401638" y="2357431"/>
            <a:ext cx="8382000" cy="3519842"/>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071670" y="142535"/>
            <a:ext cx="6500858" cy="571480"/>
          </a:xfrm>
        </p:spPr>
        <p:txBody>
          <a:bodyPr/>
          <a:lstStyle/>
          <a:p>
            <a:r>
              <a:rPr lang="zh-CN" altLang="en-US" smtClean="0">
                <a:latin typeface="微软雅黑" charset="0"/>
                <a:ea typeface="微软雅黑" charset="0"/>
              </a:rPr>
              <a:t>总 结</a:t>
            </a:r>
            <a:endParaRPr>
              <a:latin typeface="微软雅黑" charset="0"/>
              <a:ea typeface="微软雅黑" charset="0"/>
            </a:endParaRPr>
          </a:p>
        </p:txBody>
      </p:sp>
      <p:sp>
        <p:nvSpPr>
          <p:cNvPr id="49155" name="Rectangle 3"/>
          <p:cNvSpPr>
            <a:spLocks noGrp="1" noChangeArrowheads="1"/>
          </p:cNvSpPr>
          <p:nvPr>
            <p:ph idx="1"/>
          </p:nvPr>
        </p:nvSpPr>
        <p:spPr>
          <a:xfrm>
            <a:off x="572740" y="1000108"/>
            <a:ext cx="8286808" cy="5286412"/>
          </a:xfrm>
        </p:spPr>
        <p:txBody>
          <a:bodyPr/>
          <a:lstStyle/>
          <a:p>
            <a:pPr>
              <a:lnSpc>
                <a:spcPts val="4400"/>
              </a:lnSpc>
            </a:pPr>
            <a:r>
              <a:rPr lang="zh-CN" altLang="en-US" sz="2400" dirty="0" smtClean="0">
                <a:latin typeface="微软雅黑" charset="0"/>
                <a:ea typeface="微软雅黑" charset="0"/>
              </a:rPr>
              <a:t>本章必须掌握的知识点：</a:t>
            </a:r>
            <a:endParaRPr lang="en-US" altLang="zh-CN" sz="2400" dirty="0" smtClean="0">
              <a:latin typeface="微软雅黑" charset="0"/>
              <a:ea typeface="微软雅黑" charset="0"/>
            </a:endParaRPr>
          </a:p>
          <a:p>
            <a:pPr lvl="1">
              <a:lnSpc>
                <a:spcPts val="4400"/>
              </a:lnSpc>
            </a:pPr>
            <a:r>
              <a:rPr lang="en-US" altLang="zh-CN" sz="2400" b="0" dirty="0" smtClean="0">
                <a:latin typeface="微软雅黑" charset="0"/>
                <a:ea typeface="微软雅黑" charset="0"/>
              </a:rPr>
              <a:t>PHP</a:t>
            </a:r>
            <a:r>
              <a:rPr lang="zh-CN" altLang="en-US" sz="2400" b="0" dirty="0" smtClean="0">
                <a:latin typeface="微软雅黑" charset="0"/>
                <a:ea typeface="微软雅黑" charset="0"/>
              </a:rPr>
              <a:t>的运行原理</a:t>
            </a:r>
            <a:endParaRPr lang="en-US" altLang="zh-CN" sz="2400" b="0" dirty="0" smtClean="0">
              <a:latin typeface="微软雅黑" charset="0"/>
              <a:ea typeface="微软雅黑" charset="0"/>
            </a:endParaRPr>
          </a:p>
          <a:p>
            <a:pPr lvl="1">
              <a:lnSpc>
                <a:spcPts val="4400"/>
              </a:lnSpc>
            </a:pPr>
            <a:r>
              <a:rPr lang="zh-CN" altLang="en-US" sz="2400" b="0" dirty="0" smtClean="0">
                <a:latin typeface="微软雅黑" charset="0"/>
                <a:ea typeface="微软雅黑" charset="0"/>
              </a:rPr>
              <a:t>编写和运行</a:t>
            </a:r>
            <a:r>
              <a:rPr lang="en-US" altLang="zh-CN" sz="2400" b="0" dirty="0" smtClean="0">
                <a:latin typeface="微软雅黑" charset="0"/>
                <a:ea typeface="微软雅黑" charset="0"/>
              </a:rPr>
              <a:t>PHP</a:t>
            </a:r>
            <a:r>
              <a:rPr lang="zh-CN" altLang="en-US" sz="2400" b="0" dirty="0" smtClean="0">
                <a:latin typeface="微软雅黑" charset="0"/>
                <a:ea typeface="微软雅黑" charset="0"/>
              </a:rPr>
              <a:t>程序</a:t>
            </a:r>
            <a:endParaRPr lang="en-US" altLang="zh-CN" sz="2400" b="0" dirty="0" smtClean="0">
              <a:latin typeface="微软雅黑" charset="0"/>
              <a:ea typeface="微软雅黑" charset="0"/>
            </a:endParaRPr>
          </a:p>
          <a:p>
            <a:pPr lvl="1">
              <a:lnSpc>
                <a:spcPts val="4400"/>
              </a:lnSpc>
            </a:pPr>
            <a:r>
              <a:rPr lang="zh-CN" altLang="en-US" sz="2400" b="0" dirty="0" smtClean="0">
                <a:latin typeface="微软雅黑" charset="0"/>
                <a:ea typeface="微软雅黑" charset="0"/>
              </a:rPr>
              <a:t>变量的声明与应用</a:t>
            </a:r>
            <a:endParaRPr lang="en-US" altLang="zh-CN" sz="2400" b="0" dirty="0" smtClean="0">
              <a:latin typeface="微软雅黑" charset="0"/>
              <a:ea typeface="微软雅黑" charset="0"/>
            </a:endParaRPr>
          </a:p>
          <a:p>
            <a:pPr lvl="1">
              <a:lnSpc>
                <a:spcPts val="4400"/>
              </a:lnSpc>
            </a:pPr>
            <a:r>
              <a:rPr lang="en-US" altLang="zh-CN" sz="2400" b="0" dirty="0" smtClean="0">
                <a:latin typeface="微软雅黑" charset="0"/>
                <a:ea typeface="微软雅黑" charset="0"/>
              </a:rPr>
              <a:t>PHP</a:t>
            </a:r>
            <a:r>
              <a:rPr lang="zh-CN" altLang="en-US" sz="2400" b="0" dirty="0" smtClean="0">
                <a:latin typeface="微软雅黑" charset="0"/>
                <a:ea typeface="微软雅黑" charset="0"/>
              </a:rPr>
              <a:t>变量的数据库类型</a:t>
            </a:r>
            <a:endParaRPr lang="en-US" altLang="zh-CN" sz="2400" b="0" dirty="0" smtClean="0">
              <a:latin typeface="微软雅黑" charset="0"/>
              <a:ea typeface="微软雅黑" charset="0"/>
            </a:endParaRPr>
          </a:p>
          <a:p>
            <a:pPr lvl="1">
              <a:lnSpc>
                <a:spcPts val="4400"/>
              </a:lnSpc>
            </a:pPr>
            <a:r>
              <a:rPr lang="zh-CN" altLang="en-US" sz="2400" b="0" dirty="0" smtClean="0">
                <a:latin typeface="微软雅黑" charset="0"/>
                <a:ea typeface="微软雅黑" charset="0"/>
              </a:rPr>
              <a:t>常量的声明与应用</a:t>
            </a:r>
            <a:endParaRPr lang="en-US" altLang="zh-CN" sz="2400" b="0" dirty="0" smtClean="0">
              <a:latin typeface="微软雅黑" charset="0"/>
              <a:ea typeface="微软雅黑"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11266" name="图片 12289" descr="qrcode_for_gh_bd9ff3308872_1280(2)"/>
          <p:cNvPicPr>
            <a:picLocks noChangeAspect="1" noChangeArrowheads="1"/>
          </p:cNvPicPr>
          <p:nvPr/>
        </p:nvPicPr>
        <p:blipFill>
          <a:blip r:embed="rId3"/>
          <a:srcRect/>
          <a:stretch>
            <a:fillRect/>
          </a:stretch>
        </p:blipFill>
        <p:spPr bwMode="auto">
          <a:xfrm>
            <a:off x="2386013" y="957263"/>
            <a:ext cx="4356100" cy="4357687"/>
          </a:xfrm>
          <a:prstGeom prst="rect">
            <a:avLst/>
          </a:prstGeom>
          <a:noFill/>
          <a:ln w="9525">
            <a:noFill/>
            <a:miter lim="800000"/>
            <a:headEnd/>
            <a:tailEnd/>
          </a:ln>
        </p:spPr>
      </p:pic>
      <p:sp>
        <p:nvSpPr>
          <p:cNvPr id="11267" name="内容占位符 2"/>
          <p:cNvSpPr>
            <a:spLocks noChangeArrowheads="1"/>
          </p:cNvSpPr>
          <p:nvPr/>
        </p:nvSpPr>
        <p:spPr bwMode="auto">
          <a:xfrm>
            <a:off x="1935597" y="5229200"/>
            <a:ext cx="5256931" cy="557212"/>
          </a:xfrm>
          <a:prstGeom prst="rect">
            <a:avLst/>
          </a:prstGeom>
          <a:noFill/>
          <a:ln w="9525">
            <a:noFill/>
            <a:miter lim="800000"/>
          </a:ln>
        </p:spPr>
        <p:txBody>
          <a:bodyPr/>
          <a:lstStyle/>
          <a:p>
            <a:pPr marL="1905" indent="-1905">
              <a:lnSpc>
                <a:spcPct val="150000"/>
              </a:lnSpc>
              <a:buClr>
                <a:srgbClr val="FFC000"/>
              </a:buClr>
              <a:buSzPct val="90000"/>
              <a:buFont typeface="Wingdings" pitchFamily="2" charset="2"/>
              <a:buNone/>
            </a:pPr>
            <a:r>
              <a:rPr lang="zh-CN" altLang="en-US" dirty="0">
                <a:solidFill>
                  <a:srgbClr val="000000"/>
                </a:solidFill>
                <a:latin typeface="微软雅黑" pitchFamily="34" charset="-122"/>
                <a:ea typeface="微软雅黑" pitchFamily="34" charset="-122"/>
                <a:sym typeface="宋体" charset="-122"/>
              </a:rPr>
              <a:t>兄弟连官方网址</a:t>
            </a:r>
            <a:r>
              <a:rPr lang="zh-CN" altLang="en-US" dirty="0" smtClean="0">
                <a:solidFill>
                  <a:srgbClr val="000000"/>
                </a:solidFill>
                <a:latin typeface="微软雅黑" pitchFamily="34" charset="-122"/>
                <a:ea typeface="微软雅黑" pitchFamily="34" charset="-122"/>
                <a:sym typeface="宋体" charset="-122"/>
              </a:rPr>
              <a:t>：</a:t>
            </a:r>
            <a:r>
              <a:rPr lang="en-US" altLang="zh-CN" dirty="0" smtClean="0">
                <a:solidFill>
                  <a:srgbClr val="000000"/>
                </a:solidFill>
                <a:latin typeface="微软雅黑" pitchFamily="34" charset="-122"/>
                <a:ea typeface="微软雅黑" pitchFamily="34" charset="-122"/>
                <a:sym typeface="宋体" charset="-122"/>
              </a:rPr>
              <a:t>http://</a:t>
            </a:r>
            <a:r>
              <a:rPr lang="zh-CN" altLang="en-US" dirty="0" smtClean="0">
                <a:solidFill>
                  <a:srgbClr val="000000"/>
                </a:solidFill>
                <a:latin typeface="微软雅黑" pitchFamily="34" charset="-122"/>
                <a:ea typeface="微软雅黑" pitchFamily="34" charset="-122"/>
                <a:sym typeface="宋体" charset="-122"/>
              </a:rPr>
              <a:t>www.</a:t>
            </a:r>
            <a:r>
              <a:rPr lang="en-US" altLang="zh-CN" dirty="0" smtClean="0">
                <a:solidFill>
                  <a:srgbClr val="000000"/>
                </a:solidFill>
                <a:latin typeface="微软雅黑" pitchFamily="34" charset="-122"/>
                <a:ea typeface="微软雅黑" pitchFamily="34" charset="-122"/>
                <a:sym typeface="宋体" charset="-122"/>
              </a:rPr>
              <a:t>lampbrother.net</a:t>
            </a:r>
            <a:endParaRPr lang="zh-CN" altLang="en-US" dirty="0">
              <a:solidFill>
                <a:srgbClr val="000000"/>
              </a:solidFill>
              <a:latin typeface="微软雅黑" pitchFamily="34" charset="-122"/>
              <a:ea typeface="微软雅黑" pitchFamily="34" charset="-122"/>
              <a:sym typeface="宋体" charset="-122"/>
            </a:endParaRPr>
          </a:p>
          <a:p>
            <a:pPr marL="1905" lvl="1" indent="455930">
              <a:lnSpc>
                <a:spcPct val="150000"/>
              </a:lnSpc>
              <a:buClr>
                <a:srgbClr val="FFC000"/>
              </a:buClr>
              <a:buSzPct val="90000"/>
            </a:pPr>
            <a:endParaRPr lang="zh-CN" altLang="en-US" sz="2000" dirty="0">
              <a:solidFill>
                <a:srgbClr val="000000"/>
              </a:solidFill>
              <a:latin typeface="微软雅黑" pitchFamily="34" charset="-122"/>
              <a:ea typeface="微软雅黑" pitchFamily="34" charset="-122"/>
              <a:sym typeface="宋体" charset="-122"/>
            </a:endParaRPr>
          </a:p>
          <a:p>
            <a:pPr marL="1905" lvl="1" indent="455930">
              <a:lnSpc>
                <a:spcPct val="150000"/>
              </a:lnSpc>
              <a:buClr>
                <a:srgbClr val="FFC000"/>
              </a:buClr>
              <a:buSzPct val="90000"/>
              <a:buFont typeface="Wingdings" pitchFamily="2" charset="2"/>
              <a:buBlip>
                <a:blip r:embed="rId4"/>
              </a:buBlip>
            </a:pPr>
            <a:endParaRPr lang="zh-CN" altLang="en-US" sz="2000" dirty="0">
              <a:latin typeface="微软雅黑" pitchFamily="34" charset="-122"/>
              <a:ea typeface="微软雅黑" pitchFamily="34" charset="-122"/>
            </a:endParaRPr>
          </a:p>
          <a:p>
            <a:pPr marL="1905" lvl="1" indent="455930">
              <a:lnSpc>
                <a:spcPct val="150000"/>
              </a:lnSpc>
              <a:buClr>
                <a:srgbClr val="FFC000"/>
              </a:buClr>
              <a:buSzPct val="90000"/>
              <a:buFont typeface="Wingdings" pitchFamily="2" charset="2"/>
              <a:buBlip>
                <a:blip r:embed="rId4"/>
              </a:buBlip>
            </a:pPr>
            <a:endParaRPr lang="en-US" altLang="zh-CN" sz="2000" dirty="0">
              <a:solidFill>
                <a:srgbClr val="000000"/>
              </a:solidFill>
              <a:latin typeface="微软雅黑" pitchFamily="34" charset="-122"/>
              <a:ea typeface="微软雅黑" pitchFamily="34" charset="-122"/>
              <a:sym typeface="宋体"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2071670" y="142535"/>
            <a:ext cx="6500858" cy="571480"/>
          </a:xfrm>
        </p:spPr>
        <p:txBody>
          <a:bodyPr/>
          <a:lstStyle/>
          <a:p>
            <a:pPr algn="r"/>
            <a:r>
              <a:rPr lang="zh-CN" altLang="en-US" dirty="0" smtClean="0">
                <a:latin typeface="+mj-ea"/>
              </a:rPr>
              <a:t>本章任务</a:t>
            </a:r>
          </a:p>
        </p:txBody>
      </p:sp>
      <p:sp>
        <p:nvSpPr>
          <p:cNvPr id="5123" name="内容占位符 2"/>
          <p:cNvSpPr>
            <a:spLocks noGrp="1"/>
          </p:cNvSpPr>
          <p:nvPr>
            <p:ph idx="1"/>
          </p:nvPr>
        </p:nvSpPr>
        <p:spPr>
          <a:xfrm>
            <a:off x="539720" y="1052813"/>
            <a:ext cx="8286808" cy="5286412"/>
          </a:xfrm>
        </p:spPr>
        <p:txBody>
          <a:bodyPr/>
          <a:lstStyle/>
          <a:p>
            <a:pPr marL="457200" indent="-457200">
              <a:lnSpc>
                <a:spcPts val="3200"/>
              </a:lnSpc>
              <a:buClr>
                <a:srgbClr val="0070C0"/>
              </a:buClr>
              <a:buSzPct val="90000"/>
              <a:buFont typeface="+mj-lt"/>
              <a:buAutoNum type="arabicPeriod"/>
            </a:pPr>
            <a:r>
              <a:rPr lang="en-US" altLang="zh-CN" sz="2400" dirty="0" smtClean="0"/>
              <a:t>PHP</a:t>
            </a:r>
            <a:r>
              <a:rPr lang="zh-CN" altLang="en-US" sz="2400" dirty="0" smtClean="0"/>
              <a:t>在</a:t>
            </a:r>
            <a:r>
              <a:rPr lang="en-US" altLang="zh-CN" sz="2400" dirty="0" smtClean="0"/>
              <a:t>Web</a:t>
            </a:r>
            <a:r>
              <a:rPr lang="zh-CN" altLang="en-US" sz="2400" dirty="0" smtClean="0"/>
              <a:t>开发中的应用</a:t>
            </a:r>
            <a:endParaRPr lang="en-US" altLang="zh-CN" sz="2400" dirty="0" smtClean="0"/>
          </a:p>
          <a:p>
            <a:pPr marL="457200" indent="-457200">
              <a:lnSpc>
                <a:spcPts val="3200"/>
              </a:lnSpc>
              <a:buClr>
                <a:srgbClr val="0070C0"/>
              </a:buClr>
              <a:buSzPct val="90000"/>
              <a:buFont typeface="+mj-lt"/>
              <a:buAutoNum type="arabicPeriod"/>
            </a:pPr>
            <a:r>
              <a:rPr lang="zh-CN" altLang="en-US" sz="2400" dirty="0" smtClean="0"/>
              <a:t>第一个</a:t>
            </a:r>
            <a:r>
              <a:rPr lang="en-US" altLang="zh-CN" sz="2400" dirty="0" smtClean="0"/>
              <a:t>PHP</a:t>
            </a:r>
            <a:r>
              <a:rPr lang="zh-CN" altLang="en-US" sz="2400" dirty="0" smtClean="0"/>
              <a:t>脚本程序</a:t>
            </a:r>
            <a:endParaRPr lang="en-US" altLang="zh-CN" sz="2400" dirty="0" smtClean="0"/>
          </a:p>
          <a:p>
            <a:pPr marL="457200" indent="-457200">
              <a:lnSpc>
                <a:spcPts val="3200"/>
              </a:lnSpc>
              <a:buClr>
                <a:srgbClr val="0070C0"/>
              </a:buClr>
              <a:buSzPct val="90000"/>
              <a:buFont typeface="+mj-lt"/>
              <a:buAutoNum type="arabicPeriod"/>
            </a:pPr>
            <a:r>
              <a:rPr lang="en-US" altLang="zh-CN" sz="2400" dirty="0" smtClean="0"/>
              <a:t>PHP</a:t>
            </a:r>
            <a:r>
              <a:rPr lang="zh-CN" altLang="en-US" sz="2400" dirty="0" smtClean="0"/>
              <a:t>语言标记</a:t>
            </a:r>
            <a:endParaRPr lang="en-US" altLang="zh-CN" sz="2400" dirty="0" smtClean="0"/>
          </a:p>
          <a:p>
            <a:pPr marL="457200" indent="-457200">
              <a:lnSpc>
                <a:spcPts val="3200"/>
              </a:lnSpc>
              <a:buClr>
                <a:srgbClr val="0070C0"/>
              </a:buClr>
              <a:buSzPct val="90000"/>
              <a:buFont typeface="+mj-lt"/>
              <a:buAutoNum type="arabicPeriod"/>
            </a:pPr>
            <a:r>
              <a:rPr lang="zh-CN" altLang="en-US" sz="2400" dirty="0" smtClean="0"/>
              <a:t>指令分割符“分号”</a:t>
            </a:r>
            <a:endParaRPr lang="en-US" altLang="zh-CN" sz="2400" dirty="0" smtClean="0"/>
          </a:p>
          <a:p>
            <a:pPr marL="457200" indent="-457200">
              <a:lnSpc>
                <a:spcPts val="3200"/>
              </a:lnSpc>
              <a:buClr>
                <a:srgbClr val="0070C0"/>
              </a:buClr>
              <a:buSzPct val="90000"/>
              <a:buFont typeface="+mj-lt"/>
              <a:buAutoNum type="arabicPeriod"/>
            </a:pPr>
            <a:r>
              <a:rPr lang="zh-CN" altLang="en-US" sz="2400" dirty="0" smtClean="0"/>
              <a:t>程序注释</a:t>
            </a:r>
            <a:endParaRPr lang="en-US" altLang="zh-CN" sz="2400" dirty="0" smtClean="0"/>
          </a:p>
          <a:p>
            <a:pPr marL="457200" indent="-457200">
              <a:lnSpc>
                <a:spcPts val="3200"/>
              </a:lnSpc>
              <a:buClr>
                <a:srgbClr val="0070C0"/>
              </a:buClr>
              <a:buSzPct val="90000"/>
              <a:buFont typeface="+mj-lt"/>
              <a:buAutoNum type="arabicPeriod"/>
            </a:pPr>
            <a:r>
              <a:rPr lang="zh-CN" altLang="en-US" sz="2400" dirty="0" smtClean="0"/>
              <a:t>在程序中使用空白符的处理</a:t>
            </a:r>
            <a:endParaRPr lang="en-US" altLang="zh-CN" sz="2400" dirty="0" smtClean="0"/>
          </a:p>
          <a:p>
            <a:pPr marL="457200" indent="-457200">
              <a:lnSpc>
                <a:spcPts val="3200"/>
              </a:lnSpc>
              <a:buClr>
                <a:srgbClr val="0070C0"/>
              </a:buClr>
              <a:buSzPct val="90000"/>
              <a:buFont typeface="+mj-lt"/>
              <a:buAutoNum type="arabicPeriod"/>
            </a:pPr>
            <a:r>
              <a:rPr lang="zh-CN" altLang="en-US" sz="2400" dirty="0" smtClean="0"/>
              <a:t>变量</a:t>
            </a:r>
            <a:endParaRPr lang="en-US" altLang="zh-CN" sz="2400" dirty="0" smtClean="0"/>
          </a:p>
          <a:p>
            <a:pPr marL="457200" indent="-457200">
              <a:lnSpc>
                <a:spcPts val="3200"/>
              </a:lnSpc>
              <a:buClr>
                <a:srgbClr val="0070C0"/>
              </a:buClr>
              <a:buSzPct val="90000"/>
              <a:buFont typeface="+mj-lt"/>
              <a:buAutoNum type="arabicPeriod"/>
            </a:pPr>
            <a:r>
              <a:rPr lang="zh-CN" altLang="en-US" sz="2400" dirty="0" smtClean="0"/>
              <a:t>变量的类型</a:t>
            </a:r>
            <a:endParaRPr lang="en-US" altLang="zh-CN" sz="2400" dirty="0" smtClean="0"/>
          </a:p>
          <a:p>
            <a:pPr marL="457200" indent="-457200">
              <a:lnSpc>
                <a:spcPts val="3200"/>
              </a:lnSpc>
              <a:buClr>
                <a:srgbClr val="0070C0"/>
              </a:buClr>
              <a:buSzPct val="90000"/>
              <a:buFont typeface="+mj-lt"/>
              <a:buAutoNum type="arabicPeriod"/>
            </a:pPr>
            <a:r>
              <a:rPr lang="zh-CN" altLang="en-US" sz="2400" dirty="0" smtClean="0"/>
              <a:t>数据类型之间相互转换</a:t>
            </a:r>
            <a:endParaRPr lang="en-US" altLang="zh-CN" sz="2400" dirty="0" smtClean="0"/>
          </a:p>
          <a:p>
            <a:pPr marL="457200" indent="-457200">
              <a:lnSpc>
                <a:spcPts val="3200"/>
              </a:lnSpc>
              <a:buClr>
                <a:srgbClr val="0070C0"/>
              </a:buClr>
              <a:buSzPct val="90000"/>
              <a:buFont typeface="+mj-lt"/>
              <a:buAutoNum type="arabicPeriod"/>
            </a:pPr>
            <a:r>
              <a:rPr lang="zh-CN" altLang="en-US" sz="2400" dirty="0" smtClean="0"/>
              <a:t>常量</a:t>
            </a:r>
            <a:endParaRPr lang="en-US" altLang="zh-CN" sz="24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80527" y="74704"/>
            <a:ext cx="9013164" cy="631969"/>
          </a:xfrm>
        </p:spPr>
        <p:txBody>
          <a:bodyPr/>
          <a:lstStyle/>
          <a:p>
            <a:pPr marL="762000" indent="-762000"/>
            <a:r>
              <a:rPr lang="en-US" altLang="zh-CN" dirty="0" smtClean="0">
                <a:latin typeface="微软雅黑" charset="0"/>
                <a:ea typeface="微软雅黑" charset="0"/>
              </a:rPr>
              <a:t>1.</a:t>
            </a:r>
            <a:r>
              <a:rPr lang="zh-CN" altLang="en-US" dirty="0" smtClean="0">
                <a:latin typeface="微软雅黑" charset="0"/>
                <a:ea typeface="微软雅黑" charset="0"/>
              </a:rPr>
              <a:t> </a:t>
            </a:r>
            <a:r>
              <a:rPr lang="en-US" altLang="zh-CN" dirty="0" smtClean="0">
                <a:latin typeface="微软雅黑" charset="0"/>
                <a:ea typeface="微软雅黑" charset="0"/>
              </a:rPr>
              <a:t>PHP</a:t>
            </a:r>
            <a:r>
              <a:rPr lang="zh-CN" altLang="en-US" dirty="0" smtClean="0">
                <a:latin typeface="微软雅黑" charset="0"/>
                <a:ea typeface="微软雅黑" charset="0"/>
              </a:rPr>
              <a:t>在</a:t>
            </a:r>
            <a:r>
              <a:rPr lang="en-US" altLang="zh-CN" dirty="0" smtClean="0">
                <a:latin typeface="微软雅黑" charset="0"/>
                <a:ea typeface="微软雅黑" charset="0"/>
              </a:rPr>
              <a:t>Web</a:t>
            </a:r>
            <a:r>
              <a:rPr lang="zh-CN" altLang="en-US" dirty="0" smtClean="0">
                <a:latin typeface="微软雅黑" charset="0"/>
                <a:ea typeface="微软雅黑" charset="0"/>
              </a:rPr>
              <a:t>开发中的应用</a:t>
            </a:r>
            <a:endParaRPr>
              <a:latin typeface="微软雅黑" charset="0"/>
              <a:ea typeface="微软雅黑" charset="0"/>
            </a:endParaRPr>
          </a:p>
        </p:txBody>
      </p:sp>
      <p:sp>
        <p:nvSpPr>
          <p:cNvPr id="7171" name="Rectangle 3"/>
          <p:cNvSpPr>
            <a:spLocks noGrp="1" noChangeArrowheads="1"/>
          </p:cNvSpPr>
          <p:nvPr>
            <p:ph idx="1"/>
          </p:nvPr>
        </p:nvSpPr>
        <p:spPr>
          <a:xfrm>
            <a:off x="539085" y="1052813"/>
            <a:ext cx="8286808" cy="5286412"/>
          </a:xfrm>
        </p:spPr>
        <p:txBody>
          <a:bodyPr/>
          <a:lstStyle/>
          <a:p>
            <a:pPr>
              <a:lnSpc>
                <a:spcPct val="150000"/>
              </a:lnSpc>
              <a:buClrTx/>
              <a:buFont typeface="Wingdings" pitchFamily="2" charset="2"/>
            </a:pPr>
            <a:r>
              <a:rPr lang="en-US" altLang="zh-CN" sz="2400" dirty="0" smtClean="0">
                <a:solidFill>
                  <a:srgbClr val="0000FF"/>
                </a:solidFill>
                <a:latin typeface="微软雅黑" pitchFamily="34" charset="-122"/>
                <a:ea typeface="微软雅黑" pitchFamily="34" charset="-122"/>
              </a:rPr>
              <a:t>PHP</a:t>
            </a:r>
            <a:r>
              <a:rPr lang="zh-CN" altLang="en-US" sz="2400" dirty="0" smtClean="0">
                <a:solidFill>
                  <a:srgbClr val="0000FF"/>
                </a:solidFill>
                <a:latin typeface="微软雅黑" pitchFamily="34" charset="-122"/>
                <a:ea typeface="微软雅黑" pitchFamily="34" charset="-122"/>
              </a:rPr>
              <a:t>是什么？</a:t>
            </a:r>
          </a:p>
          <a:p>
            <a:pPr lvl="1">
              <a:lnSpc>
                <a:spcPct val="150000"/>
              </a:lnSpc>
              <a:buClrTx/>
            </a:pPr>
            <a:r>
              <a:rPr lang="en-US" altLang="zh-CN" sz="2200" dirty="0" smtClean="0">
                <a:latin typeface="微软雅黑" pitchFamily="34" charset="-122"/>
                <a:ea typeface="微软雅黑" pitchFamily="34" charset="-122"/>
              </a:rPr>
              <a:t>PHP(Hypertext Preprocessor</a:t>
            </a:r>
            <a:r>
              <a:rPr lang="zh-CN" altLang="en-US" sz="2200" dirty="0" smtClean="0">
                <a:latin typeface="微软雅黑" pitchFamily="34" charset="-122"/>
                <a:ea typeface="微软雅黑" pitchFamily="34" charset="-122"/>
              </a:rPr>
              <a:t>缩写</a:t>
            </a:r>
            <a:r>
              <a:rPr lang="en-US" altLang="zh-CN" sz="2200" dirty="0" smtClean="0">
                <a:latin typeface="微软雅黑" pitchFamily="34" charset="-122"/>
                <a:ea typeface="微软雅黑" pitchFamily="34" charset="-122"/>
              </a:rPr>
              <a:t>)</a:t>
            </a:r>
            <a:r>
              <a:rPr lang="zh-CN" altLang="en-US" sz="2200" dirty="0" smtClean="0">
                <a:latin typeface="微软雅黑" pitchFamily="34" charset="-122"/>
                <a:ea typeface="微软雅黑" pitchFamily="34" charset="-122"/>
              </a:rPr>
              <a:t>超级文本预处理器。</a:t>
            </a:r>
          </a:p>
          <a:p>
            <a:pPr lvl="1">
              <a:lnSpc>
                <a:spcPct val="150000"/>
              </a:lnSpc>
              <a:buClrTx/>
            </a:pPr>
            <a:r>
              <a:rPr lang="en-US" altLang="zh-CN" sz="2200" b="0" dirty="0" smtClean="0">
                <a:latin typeface="微软雅黑" pitchFamily="34" charset="-122"/>
                <a:ea typeface="微软雅黑" pitchFamily="34" charset="-122"/>
              </a:rPr>
              <a:t>PHP</a:t>
            </a:r>
            <a:r>
              <a:rPr lang="zh-CN" altLang="en-US" sz="2200" b="0" dirty="0" smtClean="0">
                <a:latin typeface="微软雅黑" pitchFamily="34" charset="-122"/>
                <a:ea typeface="微软雅黑" pitchFamily="34" charset="-122"/>
              </a:rPr>
              <a:t>是一种在服务器端执行的</a:t>
            </a:r>
            <a:r>
              <a:rPr lang="zh-CN" altLang="en-US" sz="2200" dirty="0" smtClean="0">
                <a:latin typeface="微软雅黑" pitchFamily="34" charset="-122"/>
                <a:ea typeface="微软雅黑" pitchFamily="34" charset="-122"/>
              </a:rPr>
              <a:t>嵌入</a:t>
            </a:r>
            <a:r>
              <a:rPr lang="en-US" altLang="zh-CN" sz="2200" dirty="0" smtClean="0">
                <a:latin typeface="微软雅黑" pitchFamily="34" charset="-122"/>
                <a:ea typeface="微软雅黑" pitchFamily="34" charset="-122"/>
              </a:rPr>
              <a:t>HTML</a:t>
            </a:r>
            <a:r>
              <a:rPr lang="zh-CN" altLang="en-US" sz="2200" dirty="0" smtClean="0">
                <a:latin typeface="微软雅黑" pitchFamily="34" charset="-122"/>
                <a:ea typeface="微软雅黑" pitchFamily="34" charset="-122"/>
              </a:rPr>
              <a:t>文档的脚本语言。</a:t>
            </a:r>
          </a:p>
          <a:p>
            <a:pPr lvl="1">
              <a:lnSpc>
                <a:spcPct val="150000"/>
              </a:lnSpc>
              <a:buClrTx/>
            </a:pPr>
            <a:r>
              <a:rPr lang="en-US" altLang="zh-CN" sz="2200" b="0" dirty="0" smtClean="0">
                <a:latin typeface="微软雅黑" pitchFamily="34" charset="-122"/>
                <a:ea typeface="微软雅黑" pitchFamily="34" charset="-122"/>
              </a:rPr>
              <a:t>PHP</a:t>
            </a:r>
            <a:r>
              <a:rPr lang="zh-CN" altLang="en-US" sz="2200" b="0" dirty="0" smtClean="0">
                <a:latin typeface="微软雅黑" pitchFamily="34" charset="-122"/>
                <a:ea typeface="微软雅黑" pitchFamily="34" charset="-122"/>
              </a:rPr>
              <a:t>是目前最流行的网站开发语言（ </a:t>
            </a:r>
            <a:r>
              <a:rPr lang="en-US" altLang="zh-CN" sz="2200" b="0" dirty="0" smtClean="0">
                <a:latin typeface="微软雅黑" pitchFamily="34" charset="-122"/>
                <a:ea typeface="微软雅黑" pitchFamily="34" charset="-122"/>
              </a:rPr>
              <a:t>B/S</a:t>
            </a:r>
            <a:r>
              <a:rPr lang="zh-CN" altLang="en-US" sz="2200" b="0" dirty="0" smtClean="0">
                <a:latin typeface="微软雅黑" pitchFamily="34" charset="-122"/>
                <a:ea typeface="微软雅黑" pitchFamily="34" charset="-122"/>
              </a:rPr>
              <a:t>结构）。</a:t>
            </a:r>
          </a:p>
          <a:p>
            <a:pPr lvl="1">
              <a:lnSpc>
                <a:spcPct val="150000"/>
              </a:lnSpc>
              <a:buClrTx/>
            </a:pPr>
            <a:r>
              <a:rPr lang="en-US" altLang="zh-CN" sz="2200" b="0" dirty="0" smtClean="0">
                <a:latin typeface="微软雅黑" pitchFamily="34" charset="-122"/>
                <a:ea typeface="微软雅黑" pitchFamily="34" charset="-122"/>
              </a:rPr>
              <a:t>PHP </a:t>
            </a:r>
            <a:r>
              <a:rPr lang="zh-CN" altLang="en-US" sz="2200" b="0" dirty="0" smtClean="0">
                <a:latin typeface="微软雅黑" pitchFamily="34" charset="-122"/>
                <a:ea typeface="微软雅黑" pitchFamily="34" charset="-122"/>
              </a:rPr>
              <a:t>独特的语法混合了 </a:t>
            </a:r>
            <a:r>
              <a:rPr lang="en-US" altLang="zh-CN" sz="2200" b="0" dirty="0" smtClean="0">
                <a:latin typeface="微软雅黑" pitchFamily="34" charset="-122"/>
                <a:ea typeface="微软雅黑" pitchFamily="34" charset="-122"/>
              </a:rPr>
              <a:t>C</a:t>
            </a:r>
            <a:r>
              <a:rPr lang="zh-CN" altLang="en-US" sz="2200" b="0" dirty="0" smtClean="0">
                <a:latin typeface="微软雅黑" pitchFamily="34" charset="-122"/>
                <a:ea typeface="微软雅黑" pitchFamily="34" charset="-122"/>
              </a:rPr>
              <a:t>、</a:t>
            </a:r>
            <a:r>
              <a:rPr lang="en-US" altLang="zh-CN" sz="2200" b="0" dirty="0" smtClean="0">
                <a:latin typeface="微软雅黑" pitchFamily="34" charset="-122"/>
                <a:ea typeface="微软雅黑" pitchFamily="34" charset="-122"/>
              </a:rPr>
              <a:t>Java</a:t>
            </a:r>
            <a:r>
              <a:rPr lang="zh-CN" altLang="en-US" sz="2200" b="0" dirty="0" smtClean="0">
                <a:latin typeface="微软雅黑" pitchFamily="34" charset="-122"/>
                <a:ea typeface="微软雅黑" pitchFamily="34" charset="-122"/>
              </a:rPr>
              <a:t>、</a:t>
            </a:r>
            <a:r>
              <a:rPr lang="en-US" altLang="zh-CN" sz="2200" b="0" dirty="0" smtClean="0">
                <a:latin typeface="微软雅黑" pitchFamily="34" charset="-122"/>
                <a:ea typeface="微软雅黑" pitchFamily="34" charset="-122"/>
              </a:rPr>
              <a:t>Perl </a:t>
            </a:r>
            <a:r>
              <a:rPr lang="zh-CN" altLang="en-US" sz="2200" b="0" dirty="0" smtClean="0">
                <a:latin typeface="微软雅黑" pitchFamily="34" charset="-122"/>
                <a:ea typeface="微软雅黑" pitchFamily="34" charset="-122"/>
              </a:rPr>
              <a:t>以及 </a:t>
            </a:r>
            <a:r>
              <a:rPr lang="en-US" altLang="zh-CN" sz="2200" b="0" dirty="0" smtClean="0">
                <a:latin typeface="微软雅黑" pitchFamily="34" charset="-122"/>
                <a:ea typeface="微软雅黑" pitchFamily="34" charset="-122"/>
              </a:rPr>
              <a:t>PHP </a:t>
            </a:r>
            <a:r>
              <a:rPr lang="zh-CN" altLang="en-US" sz="2200" b="0" dirty="0" smtClean="0">
                <a:latin typeface="微软雅黑" pitchFamily="34" charset="-122"/>
                <a:ea typeface="微软雅黑" pitchFamily="34" charset="-122"/>
              </a:rPr>
              <a:t>自创新的语法 。</a:t>
            </a:r>
          </a:p>
          <a:p>
            <a:pPr lvl="1">
              <a:lnSpc>
                <a:spcPct val="150000"/>
              </a:lnSpc>
              <a:buClrTx/>
            </a:pPr>
            <a:r>
              <a:rPr lang="zh-CN" altLang="en-US" sz="2200" b="0" dirty="0" smtClean="0">
                <a:latin typeface="微软雅黑" pitchFamily="34" charset="-122"/>
                <a:ea typeface="微软雅黑" pitchFamily="34" charset="-122"/>
              </a:rPr>
              <a:t>支持几乎所有流行的数据库以及操作系统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idx="1"/>
          </p:nvPr>
        </p:nvSpPr>
        <p:spPr/>
        <p:txBody>
          <a:bodyPr/>
          <a:lstStyle/>
          <a:p>
            <a:pPr>
              <a:buClrTx/>
            </a:pPr>
            <a:r>
              <a:rPr lang="en-US" altLang="zh-CN" sz="2400" dirty="0" smtClean="0">
                <a:solidFill>
                  <a:srgbClr val="0000FF"/>
                </a:solidFill>
                <a:latin typeface="微软雅黑" pitchFamily="34" charset="-122"/>
                <a:ea typeface="微软雅黑" pitchFamily="34" charset="-122"/>
              </a:rPr>
              <a:t>PHP</a:t>
            </a:r>
            <a:r>
              <a:rPr lang="zh-CN" altLang="en-US" sz="2400" dirty="0" smtClean="0">
                <a:solidFill>
                  <a:srgbClr val="0000FF"/>
                </a:solidFill>
                <a:latin typeface="微软雅黑" pitchFamily="34" charset="-122"/>
                <a:ea typeface="微软雅黑" pitchFamily="34" charset="-122"/>
              </a:rPr>
              <a:t>在</a:t>
            </a:r>
            <a:r>
              <a:rPr lang="en-US" altLang="zh-CN" sz="2400" dirty="0" smtClean="0">
                <a:solidFill>
                  <a:srgbClr val="0000FF"/>
                </a:solidFill>
                <a:latin typeface="微软雅黑" pitchFamily="34" charset="-122"/>
                <a:ea typeface="微软雅黑" pitchFamily="34" charset="-122"/>
              </a:rPr>
              <a:t>Web</a:t>
            </a:r>
            <a:r>
              <a:rPr lang="zh-CN" altLang="en-US" sz="2400" dirty="0" smtClean="0">
                <a:solidFill>
                  <a:srgbClr val="0000FF"/>
                </a:solidFill>
                <a:latin typeface="微软雅黑" pitchFamily="34" charset="-122"/>
                <a:ea typeface="微软雅黑" pitchFamily="34" charset="-122"/>
              </a:rPr>
              <a:t>中的功能：</a:t>
            </a:r>
          </a:p>
        </p:txBody>
      </p:sp>
      <p:pic>
        <p:nvPicPr>
          <p:cNvPr id="8195" name="Picture 4" descr="g"/>
          <p:cNvPicPr>
            <a:picLocks noChangeAspect="1" noChangeArrowheads="1"/>
          </p:cNvPicPr>
          <p:nvPr/>
        </p:nvPicPr>
        <p:blipFill>
          <a:blip r:embed="rId2" cstate="print"/>
          <a:srcRect/>
          <a:stretch>
            <a:fillRect/>
          </a:stretch>
        </p:blipFill>
        <p:spPr bwMode="auto">
          <a:xfrm>
            <a:off x="467966" y="1484615"/>
            <a:ext cx="8280400" cy="46634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idx="1"/>
          </p:nvPr>
        </p:nvSpPr>
        <p:spPr/>
        <p:txBody>
          <a:bodyPr/>
          <a:lstStyle/>
          <a:p>
            <a:pPr>
              <a:buClrTx/>
            </a:pPr>
            <a:r>
              <a:rPr lang="zh-CN" altLang="en-US" sz="2400" dirty="0" smtClean="0">
                <a:solidFill>
                  <a:srgbClr val="0000FF"/>
                </a:solidFill>
                <a:latin typeface="微软雅黑" charset="0"/>
                <a:ea typeface="微软雅黑" charset="0"/>
              </a:rPr>
              <a:t>语言排名</a:t>
            </a:r>
            <a:r>
              <a:rPr lang="zh-CN" altLang="en-US" sz="2400" dirty="0" smtClean="0">
                <a:latin typeface="微软雅黑" charset="0"/>
                <a:ea typeface="微软雅黑" charset="0"/>
              </a:rPr>
              <a:t>：</a:t>
            </a:r>
            <a:r>
              <a:rPr lang="zh-CN" altLang="en-US" sz="2400" b="0" dirty="0" smtClean="0">
                <a:latin typeface="微软雅黑" charset="0"/>
                <a:ea typeface="微软雅黑" charset="0"/>
              </a:rPr>
              <a:t>数据为</a:t>
            </a:r>
            <a:r>
              <a:rPr lang="en-US" altLang="zh-CN" sz="2400" b="0" dirty="0" smtClean="0">
                <a:latin typeface="微软雅黑" charset="0"/>
                <a:ea typeface="微软雅黑" charset="0"/>
              </a:rPr>
              <a:t>2012</a:t>
            </a:r>
            <a:r>
              <a:rPr lang="zh-CN" altLang="en-US" sz="2400" b="0" dirty="0" smtClean="0">
                <a:latin typeface="微软雅黑" charset="0"/>
                <a:ea typeface="微软雅黑" charset="0"/>
              </a:rPr>
              <a:t>年</a:t>
            </a:r>
            <a:r>
              <a:rPr lang="en-US" altLang="zh-CN" sz="2400" b="0" dirty="0" smtClean="0">
                <a:latin typeface="微软雅黑" charset="0"/>
                <a:ea typeface="微软雅黑" charset="0"/>
              </a:rPr>
              <a:t>11</a:t>
            </a:r>
            <a:r>
              <a:rPr lang="zh-CN" altLang="en-US" sz="2400" b="0" dirty="0" smtClean="0">
                <a:latin typeface="微软雅黑" charset="0"/>
                <a:ea typeface="微软雅黑" charset="0"/>
              </a:rPr>
              <a:t>月 来源：</a:t>
            </a:r>
            <a:r>
              <a:rPr lang="en-US" altLang="zh-CN" sz="2400" b="0" dirty="0" err="1" smtClean="0">
                <a:solidFill>
                  <a:schemeClr val="tx1"/>
                </a:solidFill>
                <a:latin typeface="微软雅黑" charset="0"/>
                <a:ea typeface="微软雅黑" charset="0"/>
              </a:rPr>
              <a:t>Tiobe</a:t>
            </a:r>
            <a:r>
              <a:rPr lang="zh-CN" altLang="en-US" sz="2400" b="0" dirty="0" smtClean="0">
                <a:solidFill>
                  <a:schemeClr val="tx1"/>
                </a:solidFill>
                <a:latin typeface="微软雅黑" charset="0"/>
                <a:ea typeface="微软雅黑" charset="0"/>
              </a:rPr>
              <a:t>网站</a:t>
            </a:r>
            <a:r>
              <a:rPr lang="zh-CN" altLang="en-US" sz="2400" dirty="0" smtClean="0">
                <a:latin typeface="微软雅黑" charset="0"/>
                <a:ea typeface="微软雅黑" charset="0"/>
              </a:rPr>
              <a:t> </a:t>
            </a:r>
            <a:endParaRPr sz="2400">
              <a:latin typeface="微软雅黑" charset="0"/>
              <a:ea typeface="微软雅黑" charset="0"/>
            </a:endParaRPr>
          </a:p>
        </p:txBody>
      </p:sp>
      <p:pic>
        <p:nvPicPr>
          <p:cNvPr id="9219" name="图片 1"/>
          <p:cNvPicPr>
            <a:picLocks noChangeAspect="1"/>
          </p:cNvPicPr>
          <p:nvPr/>
        </p:nvPicPr>
        <p:blipFill>
          <a:blip r:embed="rId2" cstate="print"/>
          <a:srcRect/>
          <a:stretch>
            <a:fillRect/>
          </a:stretch>
        </p:blipFill>
        <p:spPr bwMode="auto">
          <a:xfrm>
            <a:off x="611188" y="1773238"/>
            <a:ext cx="7902575" cy="3959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idx="1"/>
          </p:nvPr>
        </p:nvSpPr>
        <p:spPr>
          <a:xfrm>
            <a:off x="500985" y="1000108"/>
            <a:ext cx="8286808" cy="5286412"/>
          </a:xfrm>
        </p:spPr>
        <p:txBody>
          <a:bodyPr/>
          <a:lstStyle/>
          <a:p>
            <a:pPr eaLnBrk="1" hangingPunct="1">
              <a:buClrTx/>
            </a:pPr>
            <a:r>
              <a:rPr lang="en-US" altLang="zh-CN" dirty="0" smtClean="0">
                <a:solidFill>
                  <a:srgbClr val="0000FF"/>
                </a:solidFill>
                <a:latin typeface="微软雅黑" pitchFamily="34" charset="-122"/>
                <a:ea typeface="微软雅黑" pitchFamily="34" charset="-122"/>
              </a:rPr>
              <a:t>PHP</a:t>
            </a:r>
            <a:r>
              <a:rPr lang="zh-CN" altLang="en-US" dirty="0" smtClean="0">
                <a:solidFill>
                  <a:srgbClr val="0000FF"/>
                </a:solidFill>
                <a:latin typeface="微软雅黑" pitchFamily="34" charset="-122"/>
                <a:ea typeface="微软雅黑" pitchFamily="34" charset="-122"/>
              </a:rPr>
              <a:t>特点：</a:t>
            </a:r>
          </a:p>
          <a:p>
            <a:pPr lvl="1" eaLnBrk="1" hangingPunct="1">
              <a:lnSpc>
                <a:spcPct val="140000"/>
              </a:lnSpc>
              <a:spcBef>
                <a:spcPts val="800"/>
              </a:spcBef>
            </a:pPr>
            <a:r>
              <a:rPr lang="zh-CN" altLang="en-US" sz="2400" dirty="0" smtClean="0">
                <a:latin typeface="微软雅黑" pitchFamily="34" charset="-122"/>
                <a:ea typeface="微软雅黑" pitchFamily="34" charset="-122"/>
              </a:rPr>
              <a:t>是开放源代码的，服务器端的脚本语言</a:t>
            </a:r>
            <a:r>
              <a:rPr lang="en-US" altLang="zh-CN" sz="2400" dirty="0" smtClean="0">
                <a:latin typeface="微软雅黑" pitchFamily="34" charset="-122"/>
                <a:ea typeface="微软雅黑" pitchFamily="34" charset="-122"/>
              </a:rPr>
              <a:t>.</a:t>
            </a:r>
          </a:p>
          <a:p>
            <a:pPr lvl="1" eaLnBrk="1" hangingPunct="1">
              <a:lnSpc>
                <a:spcPct val="140000"/>
              </a:lnSpc>
              <a:spcBef>
                <a:spcPts val="800"/>
              </a:spcBef>
            </a:pPr>
            <a:r>
              <a:rPr lang="zh-CN" altLang="en-US" sz="2400" dirty="0" smtClean="0">
                <a:latin typeface="微软雅黑" pitchFamily="34" charset="-122"/>
                <a:ea typeface="微软雅黑" pitchFamily="34" charset="-122"/>
              </a:rPr>
              <a:t>独立于操作系统，可以运行在几乎所有系统中</a:t>
            </a:r>
            <a:r>
              <a:rPr lang="en-US" altLang="zh-CN" sz="2400" dirty="0" smtClean="0">
                <a:latin typeface="微软雅黑" pitchFamily="34" charset="-122"/>
                <a:ea typeface="微软雅黑" pitchFamily="34" charset="-122"/>
              </a:rPr>
              <a:t>.</a:t>
            </a:r>
          </a:p>
          <a:p>
            <a:pPr lvl="1" eaLnBrk="1" hangingPunct="1">
              <a:lnSpc>
                <a:spcPct val="140000"/>
              </a:lnSpc>
              <a:spcBef>
                <a:spcPts val="800"/>
              </a:spcBef>
            </a:pPr>
            <a:r>
              <a:rPr lang="zh-CN" altLang="en-US" sz="2400" dirty="0" smtClean="0">
                <a:latin typeface="微软雅黑" pitchFamily="34" charset="-122"/>
                <a:ea typeface="微软雅黑" pitchFamily="34" charset="-122"/>
              </a:rPr>
              <a:t>支持大部分的服务器，如</a:t>
            </a:r>
            <a:r>
              <a:rPr lang="en-US" altLang="zh-CN" sz="2400" dirty="0" err="1" smtClean="0">
                <a:latin typeface="微软雅黑" pitchFamily="34" charset="-122"/>
                <a:ea typeface="微软雅黑" pitchFamily="34" charset="-122"/>
              </a:rPr>
              <a:t>apache,IIS</a:t>
            </a:r>
            <a:endParaRPr lang="en-US" altLang="zh-CN" sz="2400" dirty="0" smtClean="0">
              <a:latin typeface="微软雅黑" pitchFamily="34" charset="-122"/>
              <a:ea typeface="微软雅黑" pitchFamily="34" charset="-122"/>
            </a:endParaRPr>
          </a:p>
          <a:p>
            <a:pPr lvl="1" eaLnBrk="1" hangingPunct="1">
              <a:lnSpc>
                <a:spcPct val="140000"/>
              </a:lnSpc>
              <a:spcBef>
                <a:spcPts val="800"/>
              </a:spcBef>
            </a:pPr>
            <a:r>
              <a:rPr lang="zh-CN" altLang="en-US" sz="2400" dirty="0" smtClean="0">
                <a:latin typeface="微软雅黑" pitchFamily="34" charset="-122"/>
                <a:ea typeface="微软雅黑" pitchFamily="34" charset="-122"/>
              </a:rPr>
              <a:t>支持大量的数据库</a:t>
            </a:r>
          </a:p>
          <a:p>
            <a:pPr lvl="1" eaLnBrk="1" hangingPunct="1">
              <a:lnSpc>
                <a:spcPct val="140000"/>
              </a:lnSpc>
              <a:spcBef>
                <a:spcPts val="800"/>
              </a:spcBef>
            </a:pPr>
            <a:r>
              <a:rPr lang="zh-CN" altLang="en-US" sz="2400" dirty="0" smtClean="0">
                <a:latin typeface="微软雅黑" pitchFamily="34" charset="-122"/>
                <a:ea typeface="微软雅黑" pitchFamily="34" charset="-122"/>
              </a:rPr>
              <a:t>可以创建图象</a:t>
            </a:r>
          </a:p>
          <a:p>
            <a:pPr lvl="1" eaLnBrk="1" hangingPunct="1">
              <a:lnSpc>
                <a:spcPct val="140000"/>
              </a:lnSpc>
              <a:spcBef>
                <a:spcPts val="800"/>
              </a:spcBef>
            </a:pPr>
            <a:r>
              <a:rPr lang="zh-CN" altLang="en-US" sz="2400" dirty="0" smtClean="0">
                <a:latin typeface="微软雅黑" pitchFamily="34" charset="-122"/>
                <a:ea typeface="微软雅黑" pitchFamily="34" charset="-122"/>
              </a:rPr>
              <a:t>还有一些其他功能在后面的高级技术详细介绍。</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HP_2016_模板">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_3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_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_3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_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_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_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_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_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_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_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_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_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_2">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_2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_2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PHP_2016_模板</Template>
  <TotalTime>0</TotalTime>
  <Words>5348</Words>
  <Application>Microsoft Office PowerPoint</Application>
  <PresentationFormat>全屏显示(4:3)</PresentationFormat>
  <Paragraphs>421</Paragraphs>
  <Slides>48</Slides>
  <Notes>1</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48</vt:i4>
      </vt:variant>
    </vt:vector>
  </HeadingPairs>
  <TitlesOfParts>
    <vt:vector size="57" baseType="lpstr">
      <vt:lpstr>Arial Unicode MS</vt:lpstr>
      <vt:lpstr>黑体</vt:lpstr>
      <vt:lpstr>楷体_GB2312</vt:lpstr>
      <vt:lpstr>宋体</vt:lpstr>
      <vt:lpstr>微软雅黑</vt:lpstr>
      <vt:lpstr>Arial</vt:lpstr>
      <vt:lpstr>Wingdings</vt:lpstr>
      <vt:lpstr>PHP_2016_模板</vt:lpstr>
      <vt:lpstr>自定义设计方案_2</vt:lpstr>
      <vt:lpstr>PowerPoint 演示文稿</vt:lpstr>
      <vt:lpstr>PHP的基本语法</vt:lpstr>
      <vt:lpstr>课前复习</vt:lpstr>
      <vt:lpstr>预习检查</vt:lpstr>
      <vt:lpstr>本章任务</vt:lpstr>
      <vt:lpstr>1. PHP在Web开发中的应用</vt:lpstr>
      <vt:lpstr>PowerPoint 演示文稿</vt:lpstr>
      <vt:lpstr>PowerPoint 演示文稿</vt:lpstr>
      <vt:lpstr>PowerPoint 演示文稿</vt:lpstr>
      <vt:lpstr>2. 第一个PHP脚本语言</vt:lpstr>
      <vt:lpstr>3. PHP语言标记</vt:lpstr>
      <vt:lpstr>PowerPoint 演示文稿</vt:lpstr>
      <vt:lpstr>PowerPoint 演示文稿</vt:lpstr>
      <vt:lpstr>使用不同的四对标记</vt:lpstr>
      <vt:lpstr>4. 指令分割符”分号”</vt:lpstr>
      <vt:lpstr>5. 程序注释</vt:lpstr>
      <vt:lpstr>6. 在程序中使用空白的处理</vt:lpstr>
      <vt:lpstr>PowerPoint 演示文稿</vt:lpstr>
      <vt:lpstr>7. 变量</vt:lpstr>
      <vt:lpstr>7.1 变量的声明</vt:lpstr>
      <vt:lpstr>PowerPoint 演示文稿</vt:lpstr>
      <vt:lpstr>7.2 变量的命名</vt:lpstr>
      <vt:lpstr>8.变量的类型</vt:lpstr>
      <vt:lpstr>8.1 类型介绍</vt:lpstr>
      <vt:lpstr>PowerPoint 演示文稿</vt:lpstr>
      <vt:lpstr>8.2 布尔型(boolean)</vt:lpstr>
      <vt:lpstr>8.3 整型(integer)</vt:lpstr>
      <vt:lpstr>8.4 浮点型(float或double)</vt:lpstr>
      <vt:lpstr>8.5 字符串(String)</vt:lpstr>
      <vt:lpstr>PowerPoint 演示文稿</vt:lpstr>
      <vt:lpstr>PowerPoint 演示文稿</vt:lpstr>
      <vt:lpstr>PowerPoint 演示文稿</vt:lpstr>
      <vt:lpstr>PowerPoint 演示文稿</vt:lpstr>
      <vt:lpstr>8.6 数组(Array)</vt:lpstr>
      <vt:lpstr>8.7 对象(Object)</vt:lpstr>
      <vt:lpstr>8.8 资源类型(Resource)</vt:lpstr>
      <vt:lpstr>8.9 NULL类型</vt:lpstr>
      <vt:lpstr>8.10 伪类型介绍</vt:lpstr>
      <vt:lpstr>9. 数据类型之间相互转换</vt:lpstr>
      <vt:lpstr>PowerPoint 演示文稿</vt:lpstr>
      <vt:lpstr>PowerPoint 演示文稿</vt:lpstr>
      <vt:lpstr>10.常量</vt:lpstr>
      <vt:lpstr>PowerPoint 演示文稿</vt:lpstr>
      <vt:lpstr>10.1 常量的定义与使用</vt:lpstr>
      <vt:lpstr>10.2 常量与变量</vt:lpstr>
      <vt:lpstr>10.3 预定义常量</vt:lpstr>
      <vt:lpstr>总 结</vt:lpstr>
      <vt:lpstr>PowerPoint 演示文稿</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Windows 用户</dc:creator>
  <cp:lastModifiedBy>PC</cp:lastModifiedBy>
  <cp:revision>10</cp:revision>
  <dcterms:created xsi:type="dcterms:W3CDTF">2015-12-14T15:02:00Z</dcterms:created>
  <dcterms:modified xsi:type="dcterms:W3CDTF">2016-08-09T04:25:50Z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2052-10.1.0.5399</vt:lpwstr>
  </property>
</Properties>
</file>