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3"/>
  </p:notesMasterIdLst>
  <p:sldIdLst>
    <p:sldId id="339" r:id="rId3"/>
    <p:sldId id="291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34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6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20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26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5179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8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黑体" charset="0"/>
                <a:ea typeface="黑体" charset="0"/>
              </a:rPr>
              <a:t>1.3 </a:t>
            </a:r>
            <a:r>
              <a:rPr lang="zh-CN" altLang="en-US" dirty="0" smtClean="0">
                <a:latin typeface="黑体" charset="0"/>
                <a:ea typeface="黑体" charset="0"/>
              </a:rPr>
              <a:t>赋值运算符</a:t>
            </a:r>
            <a:endParaRPr>
              <a:latin typeface="黑体" charset="0"/>
              <a:ea typeface="黑体" charset="0"/>
            </a:endParaRPr>
          </a:p>
        </p:txBody>
      </p:sp>
      <p:graphicFrame>
        <p:nvGraphicFramePr>
          <p:cNvPr id="332878" name="Group 78"/>
          <p:cNvGraphicFramePr>
            <a:graphicFrameLocks noGrp="1"/>
          </p:cNvGraphicFramePr>
          <p:nvPr>
            <p:ph idx="1"/>
          </p:nvPr>
        </p:nvGraphicFramePr>
        <p:xfrm>
          <a:off x="324163" y="2060466"/>
          <a:ext cx="8505826" cy="3661395"/>
        </p:xfrm>
        <a:graphic>
          <a:graphicData uri="http://schemas.openxmlformats.org/drawingml/2006/table">
            <a:tbl>
              <a:tblPr/>
              <a:tblGrid>
                <a:gridCol w="911280"/>
                <a:gridCol w="4758723"/>
                <a:gridCol w="283582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将一个值或表达式的结果赋给变量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将变量与所赋的值相加后的结果赋给该变量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$x+=3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$x=$x+3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将变量与所赋的值相减后的结果赋给该变量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$x-=3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$x=$x-3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*=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将变量与所赋的值相乘后的结果赋给该变量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$x*=3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$x=$x*3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/=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将变量与所赋的值相除后的结果赋给该变量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$x/=3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$x=$x/3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%=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将变量与所赋的值求模后的结果赋给该变量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$x%=3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$x=$x%3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.=</a:t>
                      </a:r>
                    </a:p>
                  </a:txBody>
                  <a:tcPr marL="94747" marR="94747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将变量与所赋的值相连后的结果赋给该变量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$x.="H"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等价于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$x=$x."H"</a:t>
                      </a:r>
                    </a:p>
                  </a:txBody>
                  <a:tcPr marL="94747" marR="947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944" y="980728"/>
            <a:ext cx="8291512" cy="12144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基本的赋值运算符是“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=”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。一开始可能会以为它是“等于”，其实不是的。它实际上意味着把右边表达式的值赋给左边的运算数。</a:t>
            </a:r>
            <a:endParaRPr sz="2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比较运算符</a:t>
            </a:r>
          </a:p>
        </p:txBody>
      </p:sp>
      <p:graphicFrame>
        <p:nvGraphicFramePr>
          <p:cNvPr id="334950" name="Group 102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85" cy="5072097"/>
        </p:xfrm>
        <a:graphic>
          <a:graphicData uri="http://schemas.openxmlformats.org/drawingml/2006/table">
            <a:tbl>
              <a:tblPr/>
              <a:tblGrid>
                <a:gridCol w="958869"/>
                <a:gridCol w="1182278"/>
                <a:gridCol w="5107445"/>
                <a:gridCol w="1257293"/>
              </a:tblGrid>
              <a:tr h="442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532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&gt;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当左边大于右边时返回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$a&gt;$b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当左边小于右边时返回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&gt;=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当左边大于等于右边时返回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$a&gt;=$b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当左边小于等于右边时返回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两边操作数的值相等时返回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$a==$b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===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全等于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两边值相等并且类型相等返回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$a===$b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!=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两边值不等时返回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$a&lt;&gt;$b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$a!=$b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!==</a:t>
                      </a:r>
                    </a:p>
                  </a:txBody>
                  <a:tcPr marL="91491" marR="914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非全等于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两边值与类型都相同时返回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，否则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$a!==$b</a:t>
                      </a:r>
                    </a:p>
                  </a:txBody>
                  <a:tcPr marL="91491" marR="914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1.5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逻辑运算符</a:t>
            </a:r>
            <a:endParaRPr>
              <a:latin typeface="微软雅黑" charset="0"/>
              <a:ea typeface="微软雅黑" charset="0"/>
            </a:endParaRPr>
          </a:p>
        </p:txBody>
      </p:sp>
      <p:graphicFrame>
        <p:nvGraphicFramePr>
          <p:cNvPr id="337995" name="Group 75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25" cy="4502168"/>
        </p:xfrm>
        <a:graphic>
          <a:graphicData uri="http://schemas.openxmlformats.org/drawingml/2006/table">
            <a:tbl>
              <a:tblPr/>
              <a:tblGrid>
                <a:gridCol w="1182270"/>
                <a:gridCol w="1332297"/>
                <a:gridCol w="4437183"/>
                <a:gridCol w="1554075"/>
              </a:tblGrid>
              <a:tr h="532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示例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&amp;&amp;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当两边操作数都为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and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&amp;&amp; 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||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当两边操作数都为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or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|| 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5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not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或！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逻辑非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当操作数为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not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!$b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2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xor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逻辑异或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当两边操作数只有一个为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时，返回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，否则返回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false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xor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$b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1.6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位运算符</a:t>
            </a:r>
            <a:endParaRPr>
              <a:latin typeface="微软雅黑" charset="0"/>
              <a:ea typeface="微软雅黑" charset="0"/>
            </a:endParaRPr>
          </a:p>
        </p:txBody>
      </p:sp>
      <p:graphicFrame>
        <p:nvGraphicFramePr>
          <p:cNvPr id="339028" name="Group 84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24" cy="4643439"/>
        </p:xfrm>
        <a:graphic>
          <a:graphicData uri="http://schemas.openxmlformats.org/drawingml/2006/table">
            <a:tbl>
              <a:tblPr/>
              <a:tblGrid>
                <a:gridCol w="960492"/>
                <a:gridCol w="1183901"/>
                <a:gridCol w="5104147"/>
                <a:gridCol w="1257284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运算符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描述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说明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示例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&amp;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按位与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只有参与运算的两位都为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时，运算结果才为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 &amp;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|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只有参与运算的两位都为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时，运算结果才为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 | 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^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按位异或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只有参与运算的两位不同，运算结果才为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，否则为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^$b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～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按位非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将用二进制表示的操作数中的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变成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变成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1.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～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&lt;&lt;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左移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将左边的操作数在内存中的二进制数据右移右边操作数指定的位数，右边移空的部分补上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$a&lt;&lt;$b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&gt;&gt;</a:t>
                      </a:r>
                    </a:p>
                  </a:txBody>
                  <a:tcPr marL="93929" marR="939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右移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将左边的操作数在内存中的二进制数据左移右边操作数指定的位数，左边移空的部分补上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$a&gt;&gt;$b</a:t>
                      </a:r>
                    </a:p>
                  </a:txBody>
                  <a:tcPr marL="93929" marR="939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1.7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其他运算符</a:t>
            </a:r>
            <a:endParaRPr>
              <a:latin typeface="微软雅黑" charset="0"/>
              <a:ea typeface="微软雅黑" charset="0"/>
            </a:endParaRPr>
          </a:p>
        </p:txBody>
      </p:sp>
      <p:graphicFrame>
        <p:nvGraphicFramePr>
          <p:cNvPr id="336966" name="Group 70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54" cy="4929223"/>
        </p:xfrm>
        <a:graphic>
          <a:graphicData uri="http://schemas.openxmlformats.org/drawingml/2006/table">
            <a:tbl>
              <a:tblPr/>
              <a:tblGrid>
                <a:gridCol w="1552449"/>
                <a:gridCol w="4955768"/>
                <a:gridCol w="1997637"/>
              </a:tblGrid>
              <a:tr h="43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运算符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示例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7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? :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三元运算符，可以提供简单的逻辑判断。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$a&lt;$b?$c=1:$c=0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``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反引号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(` `)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是执行运算符，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PHP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将尝试将反引号中的内容作外壳命令来执行，并将其输入信息返回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$a=`ls -al`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@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错误控制运算符，当将其放置在一个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PHP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表达式之前，该表达式可能产生的任何错误信息都被忽略掉。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@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表达式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=&gt;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数组下标指定符号，通过此符号指定数组的键与值。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键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=&gt;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-&gt;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对象成员访问符号，访问对象中的成员属性或成员方法。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-&gt;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成员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8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instanceof</a:t>
                      </a:r>
                    </a:p>
                  </a:txBody>
                  <a:tcPr marL="94309" marR="9430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类型运算符，用来测定一个给定的对象是否来自指定的对象类。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对象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instanceof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类名</a:t>
                      </a:r>
                    </a:p>
                  </a:txBody>
                  <a:tcPr marL="94309" marR="9430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sz="2800" dirty="0" smtClean="0">
                <a:latin typeface="微软雅黑" charset="0"/>
                <a:ea typeface="微软雅黑" charset="0"/>
              </a:rPr>
              <a:t>1.8 </a:t>
            </a:r>
            <a:r>
              <a:rPr lang="zh-CN" altLang="en-US" sz="2800" dirty="0" smtClean="0">
                <a:latin typeface="微软雅黑" charset="0"/>
                <a:ea typeface="微软雅黑" charset="0"/>
              </a:rPr>
              <a:t>运算符的优先级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</a:t>
            </a:r>
            <a:r>
              <a:rPr lang="en-US" altLang="zh-CN" smtClean="0"/>
              <a:t>P173</a:t>
            </a:r>
            <a:r>
              <a:rPr lang="zh-CN" altLang="en-US" smtClean="0"/>
              <a:t>的表</a:t>
            </a:r>
            <a:r>
              <a:rPr lang="en-US" altLang="zh-CN" smtClean="0"/>
              <a:t>5-11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857233"/>
            <a:ext cx="8208963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表达式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0" dirty="0" smtClean="0"/>
              <a:t>表达式是 </a:t>
            </a:r>
            <a:r>
              <a:rPr lang="en-US" altLang="zh-CN" sz="2400" b="0" dirty="0" smtClean="0"/>
              <a:t>PHP </a:t>
            </a:r>
            <a:r>
              <a:rPr lang="zh-CN" altLang="en-US" sz="2400" b="0" dirty="0" smtClean="0"/>
              <a:t>最重要的基石。在 </a:t>
            </a:r>
            <a:r>
              <a:rPr lang="en-US" altLang="zh-CN" sz="2400" b="0" dirty="0" smtClean="0"/>
              <a:t>PHP </a:t>
            </a:r>
            <a:r>
              <a:rPr lang="zh-CN" altLang="en-US" sz="2400" b="0" dirty="0" smtClean="0"/>
              <a:t>中，几乎所写的任何东西都是一个表达式。简单但却最精确的定义一个表达式的方式就是“任何有值的东西”。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最基本的表达式形式是常量和变量。当键入“</a:t>
            </a:r>
            <a:r>
              <a:rPr lang="en-US" altLang="zh-CN" sz="2400" b="0" dirty="0" smtClean="0"/>
              <a:t>$a = 5”</a:t>
            </a:r>
            <a:r>
              <a:rPr lang="zh-CN" altLang="en-US" sz="2400" b="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稍微复杂的表达式例子就是函数。 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 smtClean="0"/>
              <a:t>其他还有运算符与操作数构成的也成表达式。如：比较表达式</a:t>
            </a:r>
            <a:r>
              <a:rPr lang="en-US" altLang="zh-CN" sz="2400" b="0" dirty="0" smtClean="0"/>
              <a:t>$a&gt;5</a:t>
            </a:r>
            <a:r>
              <a:rPr lang="zh-CN" altLang="en-US" sz="2400" b="0" dirty="0" smtClean="0"/>
              <a:t>、</a:t>
            </a:r>
            <a:r>
              <a:rPr lang="en-US" altLang="zh-CN" sz="2400" b="0" dirty="0" smtClean="0"/>
              <a:t>$a==5</a:t>
            </a:r>
            <a:r>
              <a:rPr lang="zh-CN" altLang="en-US" sz="2400" b="0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3.1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可变变量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有时候使用可变变量名是很方便的。就是说，一个可变变量获取了一个普通变量的值作为这个可变变量的变量名。 例如：</a:t>
            </a:r>
          </a:p>
        </p:txBody>
      </p:sp>
      <p:sp>
        <p:nvSpPr>
          <p:cNvPr id="299012" name="AutoShape 4"/>
          <p:cNvSpPr>
            <a:spLocks noChangeArrowheads="1"/>
          </p:cNvSpPr>
          <p:nvPr/>
        </p:nvSpPr>
        <p:spPr bwMode="auto">
          <a:xfrm>
            <a:off x="684213" y="2760680"/>
            <a:ext cx="7777162" cy="3097212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CDE9EB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&lt;?</a:t>
            </a:r>
            <a:r>
              <a:rPr lang="en-US" altLang="zh-CN" sz="2000" b="1" dirty="0" err="1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php</a:t>
            </a:r>
            <a:endParaRPr lang="en-US" altLang="zh-CN" sz="2000" b="1" dirty="0">
              <a:solidFill>
                <a:srgbClr val="C00000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$a = '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';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普通变量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$$a = ‘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world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’;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可变变量</a:t>
            </a: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/>
            </a:r>
            <a:b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</a:br>
            <a:r>
              <a:rPr lang="zh-CN" altLang="en-US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echo "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$a ${$a}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";	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输出：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 world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	echo </a:t>
            </a:r>
            <a:r>
              <a:rPr lang="en-US" altLang="zh-CN" sz="2000" dirty="0">
                <a:solidFill>
                  <a:srgbClr val="FF00FF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"$a $hello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";		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//</a:t>
            </a:r>
            <a:r>
              <a:rPr lang="zh-CN" altLang="en-US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输出：</a:t>
            </a:r>
            <a:r>
              <a:rPr lang="en-US" altLang="zh-CN" sz="2000" dirty="0">
                <a:solidFill>
                  <a:srgbClr val="0099CC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hello world</a:t>
            </a:r>
            <a:endParaRPr lang="zh-CN" altLang="en-US" sz="2000" b="1" dirty="0">
              <a:solidFill>
                <a:srgbClr val="0099CC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3.2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变量的引用赋值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引用操作符</a:t>
            </a:r>
            <a:r>
              <a:rPr lang="en-US" altLang="zh-CN" sz="2400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可以在关联赋值中使用，就像一个别名，使得变量都指向了内存的相同地址。</a:t>
            </a: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unset($a)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重置变量与内存的关联</a:t>
            </a:r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>
            <a:off x="684213" y="2565400"/>
            <a:ext cx="7632700" cy="2376488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CDE9EB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&lt;?</a:t>
            </a:r>
            <a:r>
              <a:rPr lang="en-US" altLang="zh-CN" sz="2000" b="1" dirty="0" err="1">
                <a:solidFill>
                  <a:srgbClr val="3333FF"/>
                </a:solidFill>
              </a:rPr>
              <a:t>php</a:t>
            </a:r>
            <a:endParaRPr lang="en-US" altLang="zh-CN" sz="2000" b="1" dirty="0">
              <a:solidFill>
                <a:srgbClr val="3333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	</a:t>
            </a:r>
            <a:r>
              <a:rPr lang="en-US" altLang="zh-CN" sz="2000" b="1" dirty="0">
                <a:solidFill>
                  <a:srgbClr val="009900"/>
                </a:solidFill>
              </a:rPr>
              <a:t>$a</a:t>
            </a:r>
            <a:r>
              <a:rPr lang="en-US" altLang="zh-CN" sz="2000" b="1" dirty="0"/>
              <a:t>=5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$b</a:t>
            </a:r>
            <a:r>
              <a:rPr lang="en-US" altLang="zh-CN" sz="2000" b="1" dirty="0"/>
              <a:t>=</a:t>
            </a:r>
            <a:r>
              <a:rPr lang="en-US" altLang="zh-CN" sz="2000" b="1" dirty="0">
                <a:solidFill>
                  <a:srgbClr val="FF00FF"/>
                </a:solidFill>
              </a:rPr>
              <a:t>&amp;</a:t>
            </a:r>
            <a:r>
              <a:rPr lang="en-US" altLang="zh-CN" sz="2000" b="1" dirty="0">
                <a:solidFill>
                  <a:srgbClr val="009900"/>
                </a:solidFill>
              </a:rPr>
              <a:t>$a;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输出</a:t>
            </a:r>
            <a:r>
              <a:rPr lang="en-US" altLang="zh-CN" sz="2000" b="1" dirty="0">
                <a:solidFill>
                  <a:srgbClr val="0099CC"/>
                </a:solidFill>
              </a:rPr>
              <a:t>5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$a</a:t>
            </a:r>
            <a:r>
              <a:rPr lang="en-US" altLang="zh-CN" sz="2000" b="1" dirty="0"/>
              <a:t>=7</a:t>
            </a:r>
            <a:r>
              <a:rPr lang="en-US" altLang="zh-CN" sz="2000" b="1" dirty="0">
                <a:solidFill>
                  <a:srgbClr val="009900"/>
                </a:solidFill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009900"/>
                </a:solidFill>
              </a:rPr>
              <a:t>	echo $b;	</a:t>
            </a:r>
            <a:r>
              <a:rPr lang="en-US" altLang="zh-CN" sz="2000" b="1" dirty="0">
                <a:solidFill>
                  <a:srgbClr val="0099CC"/>
                </a:solidFill>
              </a:rPr>
              <a:t>//</a:t>
            </a:r>
            <a:r>
              <a:rPr lang="zh-CN" altLang="en-US" sz="2000" b="1" dirty="0">
                <a:solidFill>
                  <a:srgbClr val="0099CC"/>
                </a:solidFill>
              </a:rPr>
              <a:t>输出</a:t>
            </a:r>
            <a:r>
              <a:rPr lang="en-US" altLang="zh-CN" sz="2000" b="1" dirty="0">
                <a:solidFill>
                  <a:srgbClr val="0099CC"/>
                </a:solidFill>
              </a:rPr>
              <a:t>7</a:t>
            </a:r>
          </a:p>
          <a:p>
            <a:pPr lvl="1"/>
            <a:r>
              <a:rPr lang="en-US" altLang="zh-CN" sz="2000" b="1" dirty="0">
                <a:solidFill>
                  <a:srgbClr val="3333FF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zh-CN" altLang="en-US" smtClean="0">
                <a:latin typeface="微软雅黑" charset="0"/>
                <a:ea typeface="微软雅黑" charset="0"/>
              </a:rPr>
              <a:t>总 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zh-CN" altLang="en-US" dirty="0" smtClean="0"/>
              <a:t>本章必须掌握的知识点：</a:t>
            </a:r>
            <a:endParaRPr lang="en-US" altLang="zh-CN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的运行原理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编写和运行</a:t>
            </a: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程序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变量的声明与应用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变量的数据库类型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zh-CN" altLang="en-US" sz="2400" b="0" dirty="0" smtClean="0"/>
              <a:t>常量的声明与应用</a:t>
            </a:r>
            <a:endParaRPr lang="en-US" altLang="zh-CN" sz="2400" b="0" dirty="0" smtClean="0"/>
          </a:p>
          <a:p>
            <a:pPr lvl="1">
              <a:lnSpc>
                <a:spcPts val="44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中的运算符号与表达式</a:t>
            </a:r>
            <a:endParaRPr lang="en-US" altLang="zh-CN" sz="2400" b="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en-US" sz="4000" dirty="0" smtClean="0">
                <a:solidFill>
                  <a:srgbClr val="3F3F3F"/>
                </a:solidFill>
                <a:sym typeface="微软雅黑" pitchFamily="34" charset="-122"/>
              </a:rPr>
              <a:t>的基本语法</a:t>
            </a: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 </a:t>
            </a: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123728" y="5229200"/>
            <a:ext cx="5256931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lampbrother.net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回顾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1. PHP</a:t>
            </a:r>
            <a:r>
              <a:rPr lang="zh-CN" altLang="en-US" sz="2400" b="0" dirty="0" smtClean="0"/>
              <a:t>在</a:t>
            </a:r>
            <a:r>
              <a:rPr lang="en-US" altLang="zh-CN" sz="2400" b="0" dirty="0" smtClean="0"/>
              <a:t>Web</a:t>
            </a:r>
            <a:r>
              <a:rPr lang="zh-CN" altLang="en-US" sz="2400" b="0" dirty="0" smtClean="0"/>
              <a:t>开发中的应用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2.</a:t>
            </a:r>
            <a:r>
              <a:rPr lang="zh-CN" altLang="en-US" sz="2400" b="0" dirty="0" smtClean="0"/>
              <a:t> 第一个</a:t>
            </a: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脚本程序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3. PHP</a:t>
            </a:r>
            <a:r>
              <a:rPr lang="zh-CN" altLang="en-US" sz="2400" b="0" dirty="0" smtClean="0"/>
              <a:t>语言标记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4. </a:t>
            </a:r>
            <a:r>
              <a:rPr lang="zh-CN" altLang="en-US" sz="2400" b="0" dirty="0" smtClean="0"/>
              <a:t>指令分割符“分号”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5. </a:t>
            </a:r>
            <a:r>
              <a:rPr lang="zh-CN" altLang="en-US" sz="2400" b="0" dirty="0" smtClean="0"/>
              <a:t>程序注释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6. </a:t>
            </a:r>
            <a:r>
              <a:rPr lang="zh-CN" altLang="en-US" sz="2400" b="0" dirty="0" smtClean="0"/>
              <a:t>在程序中使用空白符的处理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7. </a:t>
            </a:r>
            <a:r>
              <a:rPr lang="zh-CN" altLang="en-US" sz="2400" b="0" dirty="0" smtClean="0"/>
              <a:t>变量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8. </a:t>
            </a:r>
            <a:r>
              <a:rPr lang="zh-CN" altLang="en-US" sz="2400" b="0" dirty="0" smtClean="0"/>
              <a:t>变量的类型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9. </a:t>
            </a:r>
            <a:r>
              <a:rPr lang="zh-CN" altLang="en-US" sz="2400" b="0" dirty="0" smtClean="0"/>
              <a:t>数据类型之间相互转换</a:t>
            </a:r>
            <a:endParaRPr lang="en-US" altLang="zh-CN" sz="2400" b="0" dirty="0" smtClean="0"/>
          </a:p>
          <a:p>
            <a:pPr marL="0" indent="0">
              <a:lnSpc>
                <a:spcPts val="3300"/>
              </a:lnSpc>
              <a:buNone/>
            </a:pPr>
            <a:r>
              <a:rPr lang="en-US" altLang="zh-CN" sz="2400" b="0" dirty="0" smtClean="0"/>
              <a:t>10.</a:t>
            </a:r>
            <a:r>
              <a:rPr lang="zh-CN" altLang="en-US" sz="2400" b="0" dirty="0" smtClean="0"/>
              <a:t>常量</a:t>
            </a:r>
            <a:endParaRPr lang="en-US" altLang="zh-CN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预习检查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中算术运算符？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中比较运算符？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中赋值运算符？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中逻辑运算符？</a:t>
            </a: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4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中位运算符？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本章任务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b="0" dirty="0" smtClean="0"/>
              <a:t>1.  </a:t>
            </a:r>
            <a:r>
              <a:rPr lang="en-US" altLang="zh-CN" sz="2400" b="0" dirty="0" err="1" smtClean="0"/>
              <a:t>php</a:t>
            </a:r>
            <a:r>
              <a:rPr lang="zh-CN" altLang="en-US" sz="2400" b="0" dirty="0" smtClean="0"/>
              <a:t>中的运算符</a:t>
            </a:r>
            <a:endParaRPr lang="en-US" altLang="zh-CN" sz="2400" b="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b="0" dirty="0" smtClean="0"/>
              <a:t>2.  </a:t>
            </a:r>
            <a:r>
              <a:rPr lang="zh-CN" altLang="en-US" sz="2400" b="0" dirty="0" smtClean="0"/>
              <a:t>表达式</a:t>
            </a:r>
            <a:endParaRPr lang="en-US" altLang="zh-CN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PHP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中的运算符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1.1  </a:t>
            </a:r>
            <a:r>
              <a:rPr lang="zh-CN" altLang="en-US" sz="2400" dirty="0" smtClean="0"/>
              <a:t>算数运算符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1.2  </a:t>
            </a:r>
            <a:r>
              <a:rPr lang="zh-CN" altLang="en-US" sz="2400" dirty="0" smtClean="0"/>
              <a:t>字符串运算符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1.3  </a:t>
            </a:r>
            <a:r>
              <a:rPr lang="zh-CN" altLang="en-US" sz="2400" dirty="0" smtClean="0"/>
              <a:t>赋值运算符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1.4  </a:t>
            </a:r>
            <a:r>
              <a:rPr lang="zh-CN" altLang="en-US" sz="2400" dirty="0" smtClean="0"/>
              <a:t>比较运算符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1.5  </a:t>
            </a:r>
            <a:r>
              <a:rPr lang="zh-CN" altLang="en-US" sz="2400" dirty="0" smtClean="0"/>
              <a:t>逻辑运算符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1.6  </a:t>
            </a:r>
            <a:r>
              <a:rPr lang="zh-CN" altLang="en-US" sz="2400" dirty="0" smtClean="0"/>
              <a:t>位运算符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1.7  </a:t>
            </a:r>
            <a:r>
              <a:rPr lang="zh-CN" altLang="en-US" sz="2400" dirty="0" smtClean="0"/>
              <a:t>其他运算符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1.8  </a:t>
            </a:r>
            <a:r>
              <a:rPr lang="zh-CN" altLang="en-US" sz="2400" dirty="0" smtClean="0"/>
              <a:t>运算符的优先级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zh-CN" altLang="en-US" sz="2400" b="0" dirty="0" smtClean="0"/>
              <a:t>运算符是可以通过给出的一或多个值（用编程行话来说，表达式）来产生另一个值（因而整个结构成为一个表达式）的东西。所以可以认为函数或任何会返回一个值（例如 </a:t>
            </a:r>
            <a:r>
              <a:rPr lang="en-US" altLang="zh-CN" sz="2400" b="0" dirty="0" smtClean="0"/>
              <a:t>print</a:t>
            </a:r>
            <a:r>
              <a:rPr lang="zh-CN" altLang="en-US" sz="2400" b="0" dirty="0" smtClean="0"/>
              <a:t>）的结构是运算符，而那些没有返回值的（例如 </a:t>
            </a:r>
            <a:r>
              <a:rPr lang="en-US" altLang="zh-CN" sz="2400" b="0" dirty="0" smtClean="0"/>
              <a:t>echo</a:t>
            </a:r>
            <a:r>
              <a:rPr lang="zh-CN" altLang="en-US" sz="2400" b="0" dirty="0" smtClean="0"/>
              <a:t>）是别的东西。 </a:t>
            </a:r>
          </a:p>
          <a:p>
            <a:pPr>
              <a:lnSpc>
                <a:spcPts val="3100"/>
              </a:lnSpc>
            </a:pPr>
            <a:r>
              <a:rPr lang="zh-CN" altLang="en-US" sz="2400" b="0" dirty="0" smtClean="0"/>
              <a:t>有三种类型的运算符：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一元运算符</a:t>
            </a:r>
            <a:r>
              <a:rPr lang="zh-CN" altLang="en-US" sz="2000" b="0" dirty="0" smtClean="0"/>
              <a:t>，只运算一个值，例如 </a:t>
            </a:r>
            <a:r>
              <a:rPr lang="en-US" altLang="zh-CN" sz="2000" b="0" dirty="0" smtClean="0"/>
              <a:t>!</a:t>
            </a:r>
            <a:r>
              <a:rPr lang="zh-CN" altLang="en-US" sz="2000" b="0" dirty="0" smtClean="0"/>
              <a:t>（取反运算符）或 </a:t>
            </a:r>
            <a:r>
              <a:rPr lang="en-US" altLang="zh-CN" sz="2000" b="0" dirty="0" smtClean="0"/>
              <a:t>++</a:t>
            </a:r>
            <a:r>
              <a:rPr lang="zh-CN" altLang="en-US" sz="2000" b="0" dirty="0" smtClean="0"/>
              <a:t>（加一运算符）。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二元运算符</a:t>
            </a:r>
            <a:r>
              <a:rPr lang="zh-CN" altLang="en-US" sz="2000" b="0" dirty="0" smtClean="0"/>
              <a:t>，有两个操作数，</a:t>
            </a:r>
            <a:r>
              <a:rPr lang="en-US" altLang="zh-CN" sz="2000" b="0" dirty="0" smtClean="0"/>
              <a:t>PHP</a:t>
            </a:r>
            <a:r>
              <a:rPr lang="zh-CN" altLang="en-US" sz="2000" b="0" dirty="0" smtClean="0"/>
              <a:t>支持的大多数运算符都是这种。</a:t>
            </a:r>
          </a:p>
          <a:p>
            <a:pPr lvl="1">
              <a:lnSpc>
                <a:spcPts val="3100"/>
              </a:lnSpc>
            </a:pPr>
            <a:r>
              <a:rPr lang="zh-CN" altLang="en-US" sz="2000" b="0" dirty="0" smtClean="0">
                <a:solidFill>
                  <a:schemeClr val="accent2"/>
                </a:solidFill>
              </a:rPr>
              <a:t>三元运算符</a:t>
            </a:r>
            <a:r>
              <a:rPr lang="zh-CN" altLang="en-US" sz="2000" b="0" dirty="0" smtClean="0"/>
              <a:t>：</a:t>
            </a:r>
            <a:r>
              <a:rPr lang="en-US" altLang="zh-CN" sz="2000" b="0" dirty="0" smtClean="0"/>
              <a:t>? :</a:t>
            </a:r>
            <a:r>
              <a:rPr lang="zh-CN" altLang="en-US" sz="2000" b="0" dirty="0" smtClean="0"/>
              <a:t>。它应该被用来根据一个表达式在另两个表达式中选择一个，而不是用来在两个语句或者程序路线中选择。把整个三元表达式放在扩号里是个很好的主意。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1.1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算数运算符</a:t>
            </a:r>
            <a:endParaRPr>
              <a:latin typeface="微软雅黑" charset="0"/>
              <a:ea typeface="微软雅黑" charset="0"/>
            </a:endParaRPr>
          </a:p>
        </p:txBody>
      </p:sp>
      <p:graphicFrame>
        <p:nvGraphicFramePr>
          <p:cNvPr id="327772" name="Group 92"/>
          <p:cNvGraphicFramePr>
            <a:graphicFrameLocks noGrp="1"/>
          </p:cNvGraphicFramePr>
          <p:nvPr>
            <p:ph idx="1"/>
          </p:nvPr>
        </p:nvGraphicFramePr>
        <p:xfrm>
          <a:off x="319088" y="876300"/>
          <a:ext cx="8505855" cy="4857784"/>
        </p:xfrm>
        <a:graphic>
          <a:graphicData uri="http://schemas.openxmlformats.org/drawingml/2006/table">
            <a:tbl>
              <a:tblPr/>
              <a:tblGrid>
                <a:gridCol w="970609"/>
                <a:gridCol w="2880884"/>
                <a:gridCol w="2144784"/>
                <a:gridCol w="2509578"/>
              </a:tblGrid>
              <a:tr h="4405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运算符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意义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6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$a+$b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的和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减法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取负运算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$a-$b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的差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*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$a*$b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的积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/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除法运算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$a/$b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的商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%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求余运算符（取模运算）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$a%$b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$b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的余数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++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累加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$a++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++$a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的值加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--</a:t>
                      </a:r>
                    </a:p>
                  </a:txBody>
                  <a:tcPr marL="93374" marR="933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递减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$a--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--$a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$a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的值减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93374" marR="933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字符串运算符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charset="0"/>
                <a:ea typeface="微软雅黑" charset="0"/>
              </a:rPr>
              <a:t>有两个字符串运算符：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第一个是连接运算符（“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.”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），它返回其左右参数连接后的字符串。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第二个是连接赋值运算符（“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.=”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），它将右边参数附加到左边的参数后。 </a:t>
            </a:r>
            <a:endParaRPr sz="2000">
              <a:latin typeface="微软雅黑" charset="0"/>
              <a:ea typeface="微软雅黑" charset="0"/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468284" y="3284855"/>
            <a:ext cx="8137525" cy="2447925"/>
          </a:xfrm>
          <a:prstGeom prst="flowChartAlternateProcess">
            <a:avLst/>
          </a:prstGeom>
          <a:gradFill rotWithShape="1">
            <a:gsLst>
              <a:gs pos="0">
                <a:srgbClr val="CDE9EB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&lt;?</a:t>
            </a:r>
            <a:r>
              <a:rPr lang="en-US" altLang="zh-CN" sz="2000" b="1" dirty="0" err="1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php</a:t>
            </a:r>
            <a:endParaRPr lang="en-US" altLang="zh-CN" sz="2000" b="1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$a = "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";</a:t>
            </a: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$b = $a . “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World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!”; 	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现在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$b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的值： 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 World!</a:t>
            </a:r>
          </a:p>
          <a:p>
            <a:endParaRPr lang="en-US" altLang="zh-CN" sz="2000" b="1" dirty="0">
              <a:solidFill>
                <a:srgbClr val="0099CC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$a = "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";</a:t>
            </a:r>
          </a:p>
          <a:p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$a .= “</a:t>
            </a:r>
            <a:r>
              <a:rPr lang="en-US" altLang="zh-CN" sz="2000" b="1" dirty="0">
                <a:solidFill>
                  <a:srgbClr val="FF00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World</a:t>
            </a:r>
            <a:r>
              <a:rPr lang="en-US" altLang="zh-CN" sz="2000" b="1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!”;</a:t>
            </a:r>
            <a:r>
              <a:rPr lang="en-US" altLang="zh-CN" sz="2000" dirty="0">
                <a:solidFill>
                  <a:srgbClr val="0099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	</a:t>
            </a:r>
            <a:r>
              <a:rPr lang="en-US" altLang="zh-CN" sz="2000" b="1" dirty="0" smtClean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// 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现在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$a</a:t>
            </a:r>
            <a:r>
              <a:rPr lang="zh-CN" altLang="en-US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的值： </a:t>
            </a:r>
            <a:r>
              <a:rPr lang="en-US" altLang="zh-CN" sz="2000" b="1" dirty="0">
                <a:solidFill>
                  <a:srgbClr val="0099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Hello World!</a:t>
            </a:r>
            <a:endParaRPr lang="zh-CN" altLang="en-US" sz="2000" dirty="0">
              <a:solidFill>
                <a:srgbClr val="0099CC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0</TotalTime>
  <Words>2052</Words>
  <Application>Microsoft Office PowerPoint</Application>
  <PresentationFormat>全屏显示(4:3)</PresentationFormat>
  <Paragraphs>265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楷体_GB2312</vt:lpstr>
      <vt:lpstr>宋体</vt:lpstr>
      <vt:lpstr>微软雅黑</vt:lpstr>
      <vt:lpstr>Arial</vt:lpstr>
      <vt:lpstr>Wingdings</vt:lpstr>
      <vt:lpstr>PHP_2016_模板</vt:lpstr>
      <vt:lpstr>自定义设计方案_2</vt:lpstr>
      <vt:lpstr>PowerPoint 演示文稿</vt:lpstr>
      <vt:lpstr>PHP的基本语法</vt:lpstr>
      <vt:lpstr>回顾</vt:lpstr>
      <vt:lpstr>预习检查</vt:lpstr>
      <vt:lpstr>本章任务</vt:lpstr>
      <vt:lpstr>1. PHP中的运算符</vt:lpstr>
      <vt:lpstr>PowerPoint 演示文稿</vt:lpstr>
      <vt:lpstr>1.1 算数运算符</vt:lpstr>
      <vt:lpstr>1.2 字符串运算符</vt:lpstr>
      <vt:lpstr>1.3 赋值运算符</vt:lpstr>
      <vt:lpstr>1.4 比较运算符</vt:lpstr>
      <vt:lpstr>1.5 逻辑运算符</vt:lpstr>
      <vt:lpstr>1.6 位运算符</vt:lpstr>
      <vt:lpstr>1.7 其他运算符</vt:lpstr>
      <vt:lpstr>1.8 运算符的优先级</vt:lpstr>
      <vt:lpstr>2.表达式</vt:lpstr>
      <vt:lpstr>3.1 可变变量</vt:lpstr>
      <vt:lpstr>3.2 变量的引用赋值</vt:lpstr>
      <vt:lpstr>总 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PC</cp:lastModifiedBy>
  <cp:revision>12</cp:revision>
  <dcterms:created xsi:type="dcterms:W3CDTF">2015-12-14T15:02:00Z</dcterms:created>
  <dcterms:modified xsi:type="dcterms:W3CDTF">2016-08-10T13:58:27Z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