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notesMasterIdLst>
    <p:notesMasterId r:id="rId31"/>
  </p:notesMasterIdLst>
  <p:sldIdLst>
    <p:sldId id="339" r:id="rId3"/>
    <p:sldId id="291" r:id="rId4"/>
    <p:sldId id="557" r:id="rId5"/>
    <p:sldId id="558" r:id="rId6"/>
    <p:sldId id="559" r:id="rId7"/>
    <p:sldId id="560" r:id="rId8"/>
    <p:sldId id="561" r:id="rId9"/>
    <p:sldId id="562" r:id="rId10"/>
    <p:sldId id="563" r:id="rId11"/>
    <p:sldId id="564" r:id="rId12"/>
    <p:sldId id="565" r:id="rId13"/>
    <p:sldId id="566" r:id="rId14"/>
    <p:sldId id="567" r:id="rId15"/>
    <p:sldId id="568" r:id="rId16"/>
    <p:sldId id="569" r:id="rId17"/>
    <p:sldId id="570" r:id="rId18"/>
    <p:sldId id="571" r:id="rId19"/>
    <p:sldId id="572" r:id="rId20"/>
    <p:sldId id="573" r:id="rId21"/>
    <p:sldId id="574" r:id="rId22"/>
    <p:sldId id="575" r:id="rId23"/>
    <p:sldId id="576" r:id="rId24"/>
    <p:sldId id="577" r:id="rId25"/>
    <p:sldId id="578" r:id="rId26"/>
    <p:sldId id="579" r:id="rId27"/>
    <p:sldId id="580" r:id="rId28"/>
    <p:sldId id="581" r:id="rId29"/>
    <p:sldId id="347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0">
          <p15:clr>
            <a:srgbClr val="A4A3A4"/>
          </p15:clr>
        </p15:guide>
        <p15:guide id="2" pos="29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26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7" d="100"/>
          <a:sy n="87" d="100"/>
        </p:scale>
        <p:origin x="1464" y="60"/>
      </p:cViewPr>
      <p:guideLst>
        <p:guide orient="horz" pos="2120"/>
        <p:guide pos="294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26"/>
        <p:guide pos="220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>
              <a:buFont typeface="Arial" pitchFamily="34" charset="0"/>
              <a:buNone/>
              <a:defRPr sz="1200" noProof="1">
                <a:latin typeface="Arial" pitchFamily="34" charset="0"/>
                <a:ea typeface="宋体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09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 algn="r">
              <a:buFont typeface="Arial" pitchFamily="34" charset="0"/>
              <a:buNone/>
              <a:defRPr sz="1200" noProof="1">
                <a:latin typeface="Arial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410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单击此处编辑母版文本样式</a:t>
            </a:r>
          </a:p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第二级</a:t>
            </a:r>
          </a:p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第三级</a:t>
            </a:r>
          </a:p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第四级</a:t>
            </a:r>
          </a:p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第五级</a:t>
            </a:r>
          </a:p>
        </p:txBody>
      </p:sp>
      <p:sp>
        <p:nvSpPr>
          <p:cNvPr id="410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b"/>
          <a:lstStyle>
            <a:lvl1pPr>
              <a:buFont typeface="Arial" pitchFamily="34" charset="0"/>
              <a:buNone/>
              <a:defRPr sz="1200" noProof="1">
                <a:latin typeface="Arial" pitchFamily="34" charset="0"/>
                <a:ea typeface="宋体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10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87484DA-CB6D-42E2-A507-9D0A294CE22D}" type="slidenum">
              <a:rPr lang="zh-CN" altLang="en-US"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198524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878009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微软雅黑" pitchFamily="34" charset="-122"/>
                <a:ea typeface="微软雅黑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46075"/>
            <a:ext cx="2057400" cy="578008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46075"/>
            <a:ext cx="6052930" cy="578008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1670" y="214290"/>
            <a:ext cx="6500858" cy="571480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286808" cy="5286412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微软雅黑" pitchFamily="34" charset="-122"/>
                <a:ea typeface="微软雅黑" pitchFamily="34" charset="-122"/>
              </a:defRPr>
            </a:lvl1pPr>
            <a:lvl2pPr>
              <a:defRPr sz="22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71438"/>
            <a:ext cx="8229600" cy="785794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0034" y="1000108"/>
            <a:ext cx="3886200" cy="5286412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微软雅黑" pitchFamily="34" charset="-122"/>
                <a:ea typeface="微软雅黑" pitchFamily="34" charset="-122"/>
              </a:defRPr>
            </a:lvl1pPr>
            <a:lvl2pPr>
              <a:defRPr sz="22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000108"/>
            <a:ext cx="3886200" cy="5286412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微软雅黑" pitchFamily="34" charset="-122"/>
                <a:ea typeface="微软雅黑" pitchFamily="34" charset="-122"/>
              </a:defRPr>
            </a:lvl1pPr>
            <a:lvl2pPr>
              <a:defRPr sz="22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1000108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5227657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1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500">
                <a:latin typeface="微软雅黑" pitchFamily="34" charset="-122"/>
                <a:ea typeface="微软雅黑" pitchFamily="34" charset="-122"/>
              </a:defRPr>
            </a:lvl4pPr>
            <a:lvl5pPr>
              <a:defRPr sz="1500">
                <a:latin typeface="微软雅黑" pitchFamily="34" charset="-122"/>
                <a:ea typeface="微软雅黑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714620"/>
            <a:ext cx="2949178" cy="3500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微软雅黑" pitchFamily="34" charset="-122"/>
                <a:ea typeface="微软雅黑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openxmlformats.org/officeDocument/2006/relationships/image" Target="../media/image7.GI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7.GIF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64318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PHP_GD</a:t>
            </a:r>
            <a:r>
              <a:rPr lang="zh-CN" altLang="en-US" smtClean="0"/>
              <a:t>库图像处理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/>
  <p:txStyles>
    <p:titleStyle>
      <a:lvl1pPr algn="ctr" rtl="0" fontAlgn="base">
        <a:spcBef>
          <a:spcPct val="0"/>
        </a:spcBef>
        <a:spcAft>
          <a:spcPct val="0"/>
        </a:spcAft>
        <a:buFont typeface="Arial" charset="0"/>
        <a:defRPr sz="3600" kern="12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buFont typeface="Arial" charset="0"/>
        <a:defRPr sz="36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buFont typeface="Arial" charset="0"/>
        <a:defRPr sz="36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buFont typeface="Arial" charset="0"/>
        <a:defRPr sz="36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buFont typeface="Arial" charset="0"/>
        <a:defRPr sz="36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8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11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12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3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3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3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3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60325"/>
            <a:ext cx="8229600" cy="796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复习上节课内容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000125"/>
            <a:ext cx="8229600" cy="5126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 kern="12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4"/>
        </a:buBlip>
        <a:defRPr sz="2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5"/>
        </a:buBlip>
        <a:defRPr sz="2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6"/>
        </a:buBlip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7"/>
        </a:buBlip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8"/>
        </a:buBlip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9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9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9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9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142535"/>
            <a:ext cx="6500858" cy="571480"/>
          </a:xfrm>
        </p:spPr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1.2 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双向条件分支结构</a:t>
            </a:r>
            <a:r>
              <a:rPr lang="en-US" altLang="zh-CN" dirty="0" smtClean="0">
                <a:latin typeface="微软雅黑" charset="0"/>
                <a:ea typeface="微软雅黑" charset="0"/>
              </a:rPr>
              <a:t>(else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从句</a:t>
            </a:r>
            <a:r>
              <a:rPr lang="en-US" altLang="zh-CN" dirty="0" smtClean="0">
                <a:latin typeface="微软雅黑" charset="0"/>
                <a:ea typeface="微软雅黑" charset="0"/>
              </a:rPr>
              <a:t>)</a:t>
            </a:r>
            <a:endParaRPr lang="zh-CN" altLang="en-US" dirty="0" smtClean="0">
              <a:latin typeface="微软雅黑" charset="0"/>
              <a:ea typeface="微软雅黑" charset="0"/>
            </a:endParaRP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if…else</a:t>
            </a:r>
            <a:r>
              <a:rPr lang="zh-CN" altLang="en-US" sz="2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语句：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   格式如下</a:t>
            </a:r>
          </a:p>
          <a:p>
            <a:pPr marL="609600" indent="-609600" eaLnBrk="1" hangingPunct="1"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200" b="1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if(</a:t>
            </a:r>
            <a:r>
              <a:rPr lang="zh-CN" altLang="en-US" sz="2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条件表达式</a:t>
            </a:r>
            <a:r>
              <a:rPr lang="en-US" altLang="zh-CN" sz="2200" b="1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){</a:t>
            </a:r>
          </a:p>
          <a:p>
            <a:pPr marL="609600" indent="-609600" eaLnBrk="1" hangingPunct="1"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US" altLang="zh-CN" sz="2200" b="1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2200" b="1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语句组</a:t>
            </a:r>
            <a:r>
              <a:rPr lang="en-US" altLang="zh-CN" sz="2200" b="1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marL="609600" indent="-609600" eaLnBrk="1" hangingPunct="1"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US" altLang="zh-CN" sz="2200" b="1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	}else{	</a:t>
            </a:r>
          </a:p>
          <a:p>
            <a:pPr marL="609600" indent="-609600" eaLnBrk="1" hangingPunct="1"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US" altLang="zh-CN" sz="2200" b="1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2200" b="1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语句组</a:t>
            </a:r>
            <a:r>
              <a:rPr lang="en-US" altLang="zh-CN" sz="2200" b="1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2	</a:t>
            </a:r>
          </a:p>
          <a:p>
            <a:pPr marL="609600" indent="-609600" eaLnBrk="1" hangingPunct="1"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US" altLang="zh-CN" sz="2200" b="1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2200" b="1" dirty="0" smtClean="0">
                <a:solidFill>
                  <a:srgbClr val="0099CC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200" b="1" dirty="0" smtClean="0">
                <a:solidFill>
                  <a:srgbClr val="0099CC"/>
                </a:solidFill>
                <a:latin typeface="微软雅黑" pitchFamily="34" charset="-122"/>
                <a:ea typeface="微软雅黑" pitchFamily="34" charset="-122"/>
              </a:rPr>
              <a:t>语句组为单条语句时可省略“</a:t>
            </a:r>
            <a:r>
              <a:rPr lang="en-US" altLang="zh-CN" sz="2200" b="1" dirty="0" smtClean="0">
                <a:solidFill>
                  <a:srgbClr val="0099CC"/>
                </a:solidFill>
                <a:latin typeface="微软雅黑" pitchFamily="34" charset="-122"/>
                <a:ea typeface="微软雅黑" pitchFamily="34" charset="-122"/>
              </a:rPr>
              <a:t>{ }”</a:t>
            </a:r>
            <a:r>
              <a:rPr lang="zh-CN" altLang="en-US" sz="2200" b="1" dirty="0" smtClean="0">
                <a:solidFill>
                  <a:srgbClr val="0099CC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609600" indent="-609600" eaLnBrk="1" hangingPunct="1">
              <a:lnSpc>
                <a:spcPts val="28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zh-CN" altLang="en-US" sz="2200" b="1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200" b="1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marL="609600" indent="-609600" eaLnBrk="1" hangingPunct="1">
              <a:lnSpc>
                <a:spcPts val="33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   if-else 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条件判断与 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if 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条件判断类似，所不同的是，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if-else 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语</a:t>
            </a:r>
          </a:p>
          <a:p>
            <a:pPr marL="609600" indent="-609600" eaLnBrk="1" hangingPunct="1">
              <a:lnSpc>
                <a:spcPts val="33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句的条件表达式值为真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(true)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时，会执行 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if 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的本体语句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语句组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1)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，</a:t>
            </a:r>
          </a:p>
          <a:p>
            <a:pPr marL="609600" indent="-609600" eaLnBrk="1" hangingPunct="1">
              <a:lnSpc>
                <a:spcPts val="33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而条件表达式值为假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(false)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时，则执行 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else 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的本体语句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语句组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2)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2" name="Group 3"/>
          <p:cNvGrpSpPr/>
          <p:nvPr/>
        </p:nvGrpSpPr>
        <p:grpSpPr bwMode="auto">
          <a:xfrm>
            <a:off x="4714876" y="1285860"/>
            <a:ext cx="3959225" cy="2687637"/>
            <a:chOff x="3012" y="2352"/>
            <a:chExt cx="2508" cy="1866"/>
          </a:xfrm>
        </p:grpSpPr>
        <p:sp>
          <p:nvSpPr>
            <p:cNvPr id="26628" name="AutoShape 4"/>
            <p:cNvSpPr>
              <a:spLocks noChangeArrowheads="1"/>
            </p:cNvSpPr>
            <p:nvPr/>
          </p:nvSpPr>
          <p:spPr bwMode="auto">
            <a:xfrm>
              <a:off x="3648" y="2625"/>
              <a:ext cx="1200" cy="562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29" name="Text Box 5"/>
            <p:cNvSpPr txBox="1">
              <a:spLocks noChangeArrowheads="1"/>
            </p:cNvSpPr>
            <p:nvPr/>
          </p:nvSpPr>
          <p:spPr bwMode="auto">
            <a:xfrm>
              <a:off x="3912" y="2748"/>
              <a:ext cx="720" cy="2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2936" tIns="41469" rIns="82936" bIns="41469">
              <a:spAutoFit/>
            </a:bodyPr>
            <a:lstStyle/>
            <a:p>
              <a:pPr algn="ctr" defTabSz="828675">
                <a:spcBef>
                  <a:spcPct val="50000"/>
                </a:spcBef>
              </a:pPr>
              <a:r>
                <a:rPr kumimoji="1" lang="zh-CN" altLang="en-US" sz="2200" b="1" dirty="0">
                  <a:solidFill>
                    <a:srgbClr val="FFFF00"/>
                  </a:solidFill>
                  <a:latin typeface="Times New Roman" pitchFamily="18" charset="0"/>
                </a:rPr>
                <a:t>条件式</a:t>
              </a:r>
              <a:endParaRPr kumimoji="1" lang="zh-CN" altLang="en-US" sz="2200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26630" name="Text Box 6"/>
            <p:cNvSpPr txBox="1">
              <a:spLocks noChangeArrowheads="1"/>
            </p:cNvSpPr>
            <p:nvPr/>
          </p:nvSpPr>
          <p:spPr bwMode="auto">
            <a:xfrm>
              <a:off x="4470" y="3429"/>
              <a:ext cx="990" cy="30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82936" tIns="41469" rIns="82936" bIns="41469"/>
            <a:lstStyle/>
            <a:p>
              <a:pPr algn="ctr" defTabSz="828675">
                <a:spcBef>
                  <a:spcPct val="50000"/>
                </a:spcBef>
              </a:pPr>
              <a:r>
                <a:rPr kumimoji="1" lang="zh-CN" altLang="en-US" sz="2000" b="1" dirty="0">
                  <a:solidFill>
                    <a:srgbClr val="00FFFF"/>
                  </a:solidFill>
                  <a:latin typeface="Times New Roman" pitchFamily="18" charset="0"/>
                </a:rPr>
                <a:t>执行语句组</a:t>
              </a:r>
              <a:r>
                <a:rPr kumimoji="1" lang="en-US" altLang="zh-CN" sz="2000" b="1" dirty="0">
                  <a:solidFill>
                    <a:srgbClr val="00FFFF"/>
                  </a:solidFill>
                  <a:latin typeface="Times New Roman" pitchFamily="18" charset="0"/>
                </a:rPr>
                <a:t>2</a:t>
              </a:r>
              <a:endParaRPr kumimoji="1"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>
              <a:off x="4254" y="2352"/>
              <a:ext cx="0" cy="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2" name="Line 8"/>
            <p:cNvSpPr>
              <a:spLocks noChangeShapeType="1"/>
            </p:cNvSpPr>
            <p:nvPr/>
          </p:nvSpPr>
          <p:spPr bwMode="auto">
            <a:xfrm>
              <a:off x="4974" y="2906"/>
              <a:ext cx="0" cy="5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3" name="Line 9"/>
            <p:cNvSpPr>
              <a:spLocks noChangeShapeType="1"/>
            </p:cNvSpPr>
            <p:nvPr/>
          </p:nvSpPr>
          <p:spPr bwMode="auto">
            <a:xfrm flipV="1">
              <a:off x="4850" y="2917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4" name="Line 10"/>
            <p:cNvSpPr>
              <a:spLocks noChangeShapeType="1"/>
            </p:cNvSpPr>
            <p:nvPr/>
          </p:nvSpPr>
          <p:spPr bwMode="auto">
            <a:xfrm flipH="1">
              <a:off x="4236" y="3929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5" name="Line 11"/>
            <p:cNvSpPr>
              <a:spLocks noChangeShapeType="1"/>
            </p:cNvSpPr>
            <p:nvPr/>
          </p:nvSpPr>
          <p:spPr bwMode="auto">
            <a:xfrm flipH="1">
              <a:off x="3474" y="3921"/>
              <a:ext cx="1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6" name="Text Box 12"/>
            <p:cNvSpPr txBox="1">
              <a:spLocks noChangeArrowheads="1"/>
            </p:cNvSpPr>
            <p:nvPr/>
          </p:nvSpPr>
          <p:spPr bwMode="auto">
            <a:xfrm>
              <a:off x="3012" y="3422"/>
              <a:ext cx="990" cy="31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82936" tIns="41469" rIns="82936" bIns="41469"/>
            <a:lstStyle/>
            <a:p>
              <a:pPr algn="ctr" defTabSz="828675">
                <a:spcBef>
                  <a:spcPct val="50000"/>
                </a:spcBef>
              </a:pPr>
              <a:r>
                <a:rPr kumimoji="1" lang="zh-CN" altLang="en-US" sz="2000" b="1" dirty="0">
                  <a:solidFill>
                    <a:srgbClr val="FFFF00"/>
                  </a:solidFill>
                  <a:latin typeface="Times New Roman" pitchFamily="18" charset="0"/>
                </a:rPr>
                <a:t>执行语句组</a:t>
              </a:r>
              <a:r>
                <a:rPr kumimoji="1" lang="en-US" altLang="zh-CN" sz="2000" b="1" dirty="0">
                  <a:solidFill>
                    <a:srgbClr val="FFFF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3504" y="2906"/>
              <a:ext cx="0" cy="5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8" name="Line 14"/>
            <p:cNvSpPr>
              <a:spLocks noChangeShapeType="1"/>
            </p:cNvSpPr>
            <p:nvPr/>
          </p:nvSpPr>
          <p:spPr bwMode="auto">
            <a:xfrm>
              <a:off x="3506" y="2917"/>
              <a:ext cx="1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9" name="Line 15"/>
            <p:cNvSpPr>
              <a:spLocks noChangeShapeType="1"/>
            </p:cNvSpPr>
            <p:nvPr/>
          </p:nvSpPr>
          <p:spPr bwMode="auto">
            <a:xfrm>
              <a:off x="4962" y="3734"/>
              <a:ext cx="0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 flipH="1">
              <a:off x="3492" y="3734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1" name="Text Box 17"/>
            <p:cNvSpPr txBox="1">
              <a:spLocks noChangeArrowheads="1"/>
            </p:cNvSpPr>
            <p:nvPr/>
          </p:nvSpPr>
          <p:spPr bwMode="auto">
            <a:xfrm>
              <a:off x="3156" y="3141"/>
              <a:ext cx="504" cy="2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2936" tIns="41469" rIns="82936" bIns="41469">
              <a:spAutoFit/>
            </a:bodyPr>
            <a:lstStyle/>
            <a:p>
              <a:pPr defTabSz="828675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66FF"/>
                  </a:solidFill>
                  <a:latin typeface="Times New Roman" pitchFamily="18" charset="0"/>
                </a:rPr>
                <a:t>true</a:t>
              </a:r>
              <a:endParaRPr kumimoji="1" lang="en-US" altLang="zh-CN">
                <a:solidFill>
                  <a:srgbClr val="0066FF"/>
                </a:solidFill>
                <a:latin typeface="Times New Roman" pitchFamily="18" charset="0"/>
              </a:endParaRPr>
            </a:p>
          </p:txBody>
        </p:sp>
        <p:sp>
          <p:nvSpPr>
            <p:cNvPr id="26642" name="Text Box 18"/>
            <p:cNvSpPr txBox="1">
              <a:spLocks noChangeArrowheads="1"/>
            </p:cNvSpPr>
            <p:nvPr/>
          </p:nvSpPr>
          <p:spPr bwMode="auto">
            <a:xfrm>
              <a:off x="5016" y="3133"/>
              <a:ext cx="504" cy="2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2936" tIns="41469" rIns="82936" bIns="41469">
              <a:spAutoFit/>
            </a:bodyPr>
            <a:lstStyle/>
            <a:p>
              <a:pPr defTabSz="828675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FF0066"/>
                  </a:solidFill>
                  <a:latin typeface="Times New Roman" pitchFamily="18" charset="0"/>
                </a:rPr>
                <a:t>false</a:t>
              </a:r>
              <a:endParaRPr kumimoji="1" lang="en-US" altLang="zh-CN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26643" name="Line 19"/>
            <p:cNvSpPr>
              <a:spLocks noChangeShapeType="1"/>
            </p:cNvSpPr>
            <p:nvPr/>
          </p:nvSpPr>
          <p:spPr bwMode="auto">
            <a:xfrm>
              <a:off x="3504" y="2891"/>
              <a:ext cx="0" cy="5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1.3 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多向条件分支结构</a:t>
            </a:r>
            <a:r>
              <a:rPr lang="en-US" altLang="zh-CN" dirty="0" smtClean="0">
                <a:latin typeface="微软雅黑" charset="0"/>
                <a:ea typeface="微软雅黑" charset="0"/>
              </a:rPr>
              <a:t>(</a:t>
            </a:r>
            <a:r>
              <a:rPr lang="en-US" altLang="zh-CN" dirty="0" err="1" smtClean="0">
                <a:latin typeface="微软雅黑" charset="0"/>
                <a:ea typeface="微软雅黑" charset="0"/>
              </a:rPr>
              <a:t>elseif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子句</a:t>
            </a:r>
            <a:r>
              <a:rPr lang="en-US" altLang="zh-CN" dirty="0" smtClean="0">
                <a:latin typeface="微软雅黑" charset="0"/>
                <a:ea typeface="微软雅黑" charset="0"/>
              </a:rPr>
              <a:t>)</a:t>
            </a:r>
            <a:endParaRPr lang="zh-CN" altLang="en-US" dirty="0" smtClean="0">
              <a:latin typeface="微软雅黑" charset="0"/>
              <a:ea typeface="微软雅黑" charset="0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 smtClean="0">
                <a:solidFill>
                  <a:srgbClr val="00B0F0"/>
                </a:solidFill>
              </a:rPr>
              <a:t>elseif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子句：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 smtClean="0"/>
              <a:t> 格式如下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zh-CN" altLang="en-US" sz="2000" dirty="0" smtClean="0"/>
              <a:t>	</a:t>
            </a:r>
            <a:r>
              <a:rPr lang="en-US" altLang="zh-CN" sz="2000" b="1" dirty="0" smtClean="0">
                <a:solidFill>
                  <a:srgbClr val="009900"/>
                </a:solidFill>
              </a:rPr>
              <a:t>if(</a:t>
            </a:r>
            <a:r>
              <a:rPr lang="zh-CN" altLang="en-US" sz="2000" b="1" dirty="0" smtClean="0">
                <a:solidFill>
                  <a:srgbClr val="FF6600"/>
                </a:solidFill>
              </a:rPr>
              <a:t>条件表达式</a:t>
            </a:r>
            <a:r>
              <a:rPr lang="en-US" altLang="zh-CN" sz="2000" b="1" dirty="0" smtClean="0">
                <a:solidFill>
                  <a:srgbClr val="FF6600"/>
                </a:solidFill>
              </a:rPr>
              <a:t>1</a:t>
            </a:r>
            <a:r>
              <a:rPr lang="en-US" altLang="zh-CN" sz="2000" b="1" dirty="0" smtClean="0">
                <a:solidFill>
                  <a:srgbClr val="009900"/>
                </a:solidFill>
              </a:rPr>
              <a:t>){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9900"/>
                </a:solidFill>
              </a:rPr>
              <a:t>		</a:t>
            </a:r>
            <a:r>
              <a:rPr lang="zh-CN" altLang="en-US" sz="2000" b="1" dirty="0" smtClean="0">
                <a:solidFill>
                  <a:schemeClr val="hlink"/>
                </a:solidFill>
              </a:rPr>
              <a:t>语句块</a:t>
            </a:r>
            <a:r>
              <a:rPr lang="en-US" altLang="zh-CN" sz="2000" b="1" dirty="0" smtClean="0">
                <a:solidFill>
                  <a:schemeClr val="hlink"/>
                </a:solidFill>
              </a:rPr>
              <a:t>1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9900"/>
                </a:solidFill>
              </a:rPr>
              <a:t>	}</a:t>
            </a:r>
            <a:r>
              <a:rPr lang="en-US" altLang="zh-CN" sz="2000" b="1" dirty="0" err="1" smtClean="0">
                <a:solidFill>
                  <a:srgbClr val="009900"/>
                </a:solidFill>
              </a:rPr>
              <a:t>elseif</a:t>
            </a:r>
            <a:r>
              <a:rPr lang="en-US" altLang="zh-CN" sz="2000" b="1" dirty="0" smtClean="0">
                <a:solidFill>
                  <a:srgbClr val="009900"/>
                </a:solidFill>
              </a:rPr>
              <a:t>(</a:t>
            </a:r>
            <a:r>
              <a:rPr lang="zh-CN" altLang="en-US" sz="2000" b="1" dirty="0" smtClean="0">
                <a:solidFill>
                  <a:srgbClr val="FF6600"/>
                </a:solidFill>
              </a:rPr>
              <a:t>条件表达式</a:t>
            </a:r>
            <a:r>
              <a:rPr lang="en-US" altLang="zh-CN" sz="2000" b="1" dirty="0" smtClean="0">
                <a:solidFill>
                  <a:srgbClr val="FF6600"/>
                </a:solidFill>
              </a:rPr>
              <a:t>1</a:t>
            </a:r>
            <a:r>
              <a:rPr lang="en-US" altLang="zh-CN" sz="2000" b="1" dirty="0" smtClean="0">
                <a:solidFill>
                  <a:srgbClr val="009900"/>
                </a:solidFill>
              </a:rPr>
              <a:t>){	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9900"/>
                </a:solidFill>
              </a:rPr>
              <a:t>		</a:t>
            </a:r>
            <a:r>
              <a:rPr lang="zh-CN" altLang="en-US" sz="2000" b="1" dirty="0" smtClean="0">
                <a:solidFill>
                  <a:schemeClr val="hlink"/>
                </a:solidFill>
              </a:rPr>
              <a:t>语句块</a:t>
            </a:r>
            <a:r>
              <a:rPr lang="en-US" altLang="zh-CN" sz="2000" b="1" dirty="0" smtClean="0">
                <a:solidFill>
                  <a:schemeClr val="hlink"/>
                </a:solidFill>
              </a:rPr>
              <a:t>2	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9900"/>
                </a:solidFill>
              </a:rPr>
              <a:t>	... ...		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009900"/>
                </a:solidFill>
              </a:rPr>
              <a:t>	</a:t>
            </a:r>
            <a:r>
              <a:rPr lang="en-US" altLang="zh-CN" sz="2000" b="1" dirty="0" smtClean="0">
                <a:solidFill>
                  <a:srgbClr val="009900"/>
                </a:solidFill>
              </a:rPr>
              <a:t>}</a:t>
            </a:r>
            <a:r>
              <a:rPr lang="en-US" altLang="zh-CN" sz="2000" b="1" dirty="0" err="1" smtClean="0">
                <a:solidFill>
                  <a:srgbClr val="009900"/>
                </a:solidFill>
              </a:rPr>
              <a:t>elseif</a:t>
            </a:r>
            <a:r>
              <a:rPr lang="en-US" altLang="zh-CN" sz="2000" b="1" dirty="0" smtClean="0">
                <a:solidFill>
                  <a:srgbClr val="009900"/>
                </a:solidFill>
              </a:rPr>
              <a:t>(</a:t>
            </a:r>
            <a:r>
              <a:rPr lang="zh-CN" altLang="en-US" sz="2000" b="1" dirty="0" smtClean="0">
                <a:solidFill>
                  <a:srgbClr val="FF6600"/>
                </a:solidFill>
              </a:rPr>
              <a:t>条件表达式</a:t>
            </a:r>
            <a:r>
              <a:rPr lang="en-US" altLang="zh-CN" sz="2000" b="1" dirty="0" smtClean="0">
                <a:solidFill>
                  <a:srgbClr val="FF6600"/>
                </a:solidFill>
              </a:rPr>
              <a:t>n</a:t>
            </a:r>
            <a:r>
              <a:rPr lang="en-US" altLang="zh-CN" sz="2000" b="1" dirty="0" smtClean="0">
                <a:solidFill>
                  <a:srgbClr val="009900"/>
                </a:solidFill>
              </a:rPr>
              <a:t>){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chemeClr val="hlink"/>
                </a:solidFill>
              </a:rPr>
              <a:t>	     语句块</a:t>
            </a:r>
            <a:r>
              <a:rPr lang="en-US" altLang="zh-CN" sz="2000" b="1" dirty="0" smtClean="0">
                <a:solidFill>
                  <a:schemeClr val="hlink"/>
                </a:solidFill>
              </a:rPr>
              <a:t>n</a:t>
            </a:r>
            <a:endParaRPr lang="en-US" altLang="zh-CN" sz="2000" b="1" dirty="0" smtClean="0">
              <a:solidFill>
                <a:srgbClr val="0099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9900"/>
                </a:solidFill>
              </a:rPr>
              <a:t>     }else{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chemeClr val="hlink"/>
                </a:solidFill>
              </a:rPr>
              <a:t>		语句块</a:t>
            </a:r>
            <a:r>
              <a:rPr lang="en-US" altLang="zh-CN" sz="2000" b="1" dirty="0" smtClean="0">
                <a:solidFill>
                  <a:schemeClr val="hlink"/>
                </a:solidFill>
              </a:rPr>
              <a:t>n+1</a:t>
            </a:r>
            <a:endParaRPr lang="en-US" altLang="zh-CN" sz="2000" b="1" dirty="0" smtClean="0">
              <a:solidFill>
                <a:srgbClr val="0099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9900"/>
                </a:solidFill>
              </a:rPr>
              <a:t>     }</a:t>
            </a:r>
            <a:endParaRPr lang="zh-CN" altLang="en-US" sz="2000" b="1" dirty="0" smtClean="0">
              <a:solidFill>
                <a:srgbClr val="009900"/>
              </a:solidFill>
            </a:endParaRPr>
          </a:p>
        </p:txBody>
      </p:sp>
      <p:grpSp>
        <p:nvGrpSpPr>
          <p:cNvPr id="2" name="Group 41"/>
          <p:cNvGrpSpPr/>
          <p:nvPr/>
        </p:nvGrpSpPr>
        <p:grpSpPr bwMode="auto">
          <a:xfrm>
            <a:off x="4225925" y="1214422"/>
            <a:ext cx="4132263" cy="4637087"/>
            <a:chOff x="2409" y="1043"/>
            <a:chExt cx="2603" cy="2921"/>
          </a:xfrm>
        </p:grpSpPr>
        <p:sp>
          <p:nvSpPr>
            <p:cNvPr id="27652" name="AutoShape 4"/>
            <p:cNvSpPr>
              <a:spLocks noChangeArrowheads="1"/>
            </p:cNvSpPr>
            <p:nvPr/>
          </p:nvSpPr>
          <p:spPr bwMode="auto">
            <a:xfrm>
              <a:off x="2426" y="1298"/>
              <a:ext cx="953" cy="363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3" name="Text Box 5"/>
            <p:cNvSpPr txBox="1">
              <a:spLocks noChangeArrowheads="1"/>
            </p:cNvSpPr>
            <p:nvPr/>
          </p:nvSpPr>
          <p:spPr bwMode="auto">
            <a:xfrm>
              <a:off x="2527" y="1344"/>
              <a:ext cx="716" cy="2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2936" tIns="41469" rIns="82936" bIns="41469">
              <a:spAutoFit/>
            </a:bodyPr>
            <a:lstStyle/>
            <a:p>
              <a:pPr algn="ctr" defTabSz="828675">
                <a:spcBef>
                  <a:spcPct val="50000"/>
                </a:spcBef>
              </a:pPr>
              <a:r>
                <a:rPr kumimoji="1" lang="zh-CN" altLang="en-US" b="1">
                  <a:solidFill>
                    <a:srgbClr val="FFFF00"/>
                  </a:solidFill>
                  <a:latin typeface="Times New Roman" pitchFamily="18" charset="0"/>
                </a:rPr>
                <a:t>表达式</a:t>
              </a:r>
              <a:r>
                <a:rPr kumimoji="1" lang="en-US" altLang="zh-CN" b="1">
                  <a:solidFill>
                    <a:srgbClr val="FFFF00"/>
                  </a:solidFill>
                  <a:latin typeface="Times New Roman" pitchFamily="18" charset="0"/>
                </a:rPr>
                <a:t>1</a:t>
              </a:r>
              <a:endParaRPr kumimoji="1" lang="en-US" altLang="zh-CN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27654" name="Text Box 6"/>
            <p:cNvSpPr txBox="1">
              <a:spLocks noChangeArrowheads="1"/>
            </p:cNvSpPr>
            <p:nvPr/>
          </p:nvSpPr>
          <p:spPr bwMode="auto">
            <a:xfrm>
              <a:off x="2409" y="3566"/>
              <a:ext cx="938" cy="27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82936" tIns="41469" rIns="82936" bIns="41469"/>
            <a:lstStyle/>
            <a:p>
              <a:pPr algn="ctr" defTabSz="828675">
                <a:spcBef>
                  <a:spcPct val="50000"/>
                </a:spcBef>
              </a:pPr>
              <a:r>
                <a:rPr kumimoji="1" lang="zh-CN" altLang="en-US" sz="2000" b="1" dirty="0">
                  <a:solidFill>
                    <a:srgbClr val="00FFFF"/>
                  </a:solidFill>
                  <a:latin typeface="Times New Roman" pitchFamily="18" charset="0"/>
                </a:rPr>
                <a:t>语句块</a:t>
              </a:r>
              <a:r>
                <a:rPr kumimoji="1" lang="en-US" altLang="zh-CN" sz="2000" b="1" dirty="0">
                  <a:solidFill>
                    <a:srgbClr val="00FFFF"/>
                  </a:solidFill>
                  <a:latin typeface="Times New Roman" pitchFamily="18" charset="0"/>
                </a:rPr>
                <a:t>n+1</a:t>
              </a:r>
            </a:p>
          </p:txBody>
        </p:sp>
        <p:sp>
          <p:nvSpPr>
            <p:cNvPr id="27655" name="Line 7"/>
            <p:cNvSpPr>
              <a:spLocks noChangeShapeType="1"/>
            </p:cNvSpPr>
            <p:nvPr/>
          </p:nvSpPr>
          <p:spPr bwMode="auto">
            <a:xfrm>
              <a:off x="2880" y="1043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6" name="Line 9"/>
            <p:cNvSpPr>
              <a:spLocks noChangeShapeType="1"/>
            </p:cNvSpPr>
            <p:nvPr/>
          </p:nvSpPr>
          <p:spPr bwMode="auto">
            <a:xfrm flipV="1">
              <a:off x="4649" y="2976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7" name="Line 10"/>
            <p:cNvSpPr>
              <a:spLocks noChangeShapeType="1"/>
            </p:cNvSpPr>
            <p:nvPr/>
          </p:nvSpPr>
          <p:spPr bwMode="auto">
            <a:xfrm flipH="1">
              <a:off x="3923" y="3702"/>
              <a:ext cx="0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8" name="Line 11"/>
            <p:cNvSpPr>
              <a:spLocks noChangeShapeType="1"/>
            </p:cNvSpPr>
            <p:nvPr/>
          </p:nvSpPr>
          <p:spPr bwMode="auto">
            <a:xfrm flipH="1">
              <a:off x="3302" y="3698"/>
              <a:ext cx="171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9" name="Line 13"/>
            <p:cNvSpPr>
              <a:spLocks noChangeShapeType="1"/>
            </p:cNvSpPr>
            <p:nvPr/>
          </p:nvSpPr>
          <p:spPr bwMode="auto">
            <a:xfrm>
              <a:off x="2880" y="1661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0" name="Line 16"/>
            <p:cNvSpPr>
              <a:spLocks noChangeShapeType="1"/>
            </p:cNvSpPr>
            <p:nvPr/>
          </p:nvSpPr>
          <p:spPr bwMode="auto">
            <a:xfrm flipH="1">
              <a:off x="5012" y="1480"/>
              <a:ext cx="0" cy="2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1" name="Text Box 17"/>
            <p:cNvSpPr txBox="1">
              <a:spLocks noChangeArrowheads="1"/>
            </p:cNvSpPr>
            <p:nvPr/>
          </p:nvSpPr>
          <p:spPr bwMode="auto">
            <a:xfrm>
              <a:off x="3379" y="1298"/>
              <a:ext cx="362" cy="1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2936" tIns="41469" rIns="82936" bIns="41469">
              <a:spAutoFit/>
            </a:bodyPr>
            <a:lstStyle/>
            <a:p>
              <a:pPr defTabSz="828675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66FF"/>
                  </a:solidFill>
                  <a:latin typeface="Times New Roman" pitchFamily="18" charset="0"/>
                </a:rPr>
                <a:t>true</a:t>
              </a:r>
              <a:endParaRPr kumimoji="1" lang="en-US" altLang="zh-CN">
                <a:solidFill>
                  <a:srgbClr val="0066FF"/>
                </a:solidFill>
                <a:latin typeface="Times New Roman" pitchFamily="18" charset="0"/>
              </a:endParaRPr>
            </a:p>
          </p:txBody>
        </p:sp>
        <p:sp>
          <p:nvSpPr>
            <p:cNvPr id="27662" name="Text Box 18"/>
            <p:cNvSpPr txBox="1">
              <a:spLocks noChangeArrowheads="1"/>
            </p:cNvSpPr>
            <p:nvPr/>
          </p:nvSpPr>
          <p:spPr bwMode="auto">
            <a:xfrm>
              <a:off x="2517" y="1706"/>
              <a:ext cx="408" cy="1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2936" tIns="41469" rIns="82936" bIns="41469">
              <a:spAutoFit/>
            </a:bodyPr>
            <a:lstStyle/>
            <a:p>
              <a:pPr defTabSz="828675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FF0066"/>
                  </a:solidFill>
                  <a:latin typeface="Times New Roman" pitchFamily="18" charset="0"/>
                </a:rPr>
                <a:t>false</a:t>
              </a:r>
              <a:endParaRPr kumimoji="1" lang="en-US" altLang="zh-CN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27663" name="Line 19"/>
            <p:cNvSpPr>
              <a:spLocks noChangeShapeType="1"/>
            </p:cNvSpPr>
            <p:nvPr/>
          </p:nvSpPr>
          <p:spPr bwMode="auto">
            <a:xfrm>
              <a:off x="2880" y="2341"/>
              <a:ext cx="0" cy="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4" name="AutoShape 4"/>
            <p:cNvSpPr>
              <a:spLocks noChangeArrowheads="1"/>
            </p:cNvSpPr>
            <p:nvPr/>
          </p:nvSpPr>
          <p:spPr bwMode="auto">
            <a:xfrm>
              <a:off x="2416" y="1978"/>
              <a:ext cx="953" cy="363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5" name="Text Box 5"/>
            <p:cNvSpPr txBox="1">
              <a:spLocks noChangeArrowheads="1"/>
            </p:cNvSpPr>
            <p:nvPr/>
          </p:nvSpPr>
          <p:spPr bwMode="auto">
            <a:xfrm>
              <a:off x="2517" y="2024"/>
              <a:ext cx="716" cy="2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2936" tIns="41469" rIns="82936" bIns="41469">
              <a:spAutoFit/>
            </a:bodyPr>
            <a:lstStyle/>
            <a:p>
              <a:pPr algn="ctr" defTabSz="828675">
                <a:spcBef>
                  <a:spcPct val="50000"/>
                </a:spcBef>
              </a:pPr>
              <a:r>
                <a:rPr kumimoji="1" lang="zh-CN" altLang="en-US" b="1" dirty="0">
                  <a:solidFill>
                    <a:srgbClr val="FFFF00"/>
                  </a:solidFill>
                  <a:latin typeface="Times New Roman" pitchFamily="18" charset="0"/>
                </a:rPr>
                <a:t>表达式</a:t>
              </a:r>
              <a:r>
                <a:rPr kumimoji="1" lang="en-US" altLang="zh-CN" b="1" dirty="0">
                  <a:solidFill>
                    <a:srgbClr val="FFFF00"/>
                  </a:solidFill>
                  <a:latin typeface="Times New Roman" pitchFamily="18" charset="0"/>
                </a:rPr>
                <a:t>2</a:t>
              </a:r>
              <a:endParaRPr kumimoji="1" lang="en-US" altLang="zh-CN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27666" name="AutoShape 4"/>
            <p:cNvSpPr>
              <a:spLocks noChangeArrowheads="1"/>
            </p:cNvSpPr>
            <p:nvPr/>
          </p:nvSpPr>
          <p:spPr bwMode="auto">
            <a:xfrm>
              <a:off x="2426" y="2795"/>
              <a:ext cx="953" cy="363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7" name="Text Box 5"/>
            <p:cNvSpPr txBox="1">
              <a:spLocks noChangeArrowheads="1"/>
            </p:cNvSpPr>
            <p:nvPr/>
          </p:nvSpPr>
          <p:spPr bwMode="auto">
            <a:xfrm>
              <a:off x="2527" y="2841"/>
              <a:ext cx="716" cy="2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2936" tIns="41469" rIns="82936" bIns="41469">
              <a:spAutoFit/>
            </a:bodyPr>
            <a:lstStyle/>
            <a:p>
              <a:pPr algn="ctr" defTabSz="828675">
                <a:spcBef>
                  <a:spcPct val="50000"/>
                </a:spcBef>
              </a:pPr>
              <a:r>
                <a:rPr kumimoji="1" lang="zh-CN" altLang="en-US" b="1">
                  <a:solidFill>
                    <a:srgbClr val="FFFF00"/>
                  </a:solidFill>
                  <a:latin typeface="Times New Roman" pitchFamily="18" charset="0"/>
                </a:rPr>
                <a:t>表达式</a:t>
              </a:r>
              <a:r>
                <a:rPr kumimoji="1" lang="en-US" altLang="zh-CN" b="1">
                  <a:solidFill>
                    <a:srgbClr val="FFFF00"/>
                  </a:solidFill>
                  <a:latin typeface="Times New Roman" pitchFamily="18" charset="0"/>
                </a:rPr>
                <a:t>n</a:t>
              </a:r>
              <a:endParaRPr kumimoji="1" lang="en-US" altLang="zh-CN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27668" name="Line 8"/>
            <p:cNvSpPr>
              <a:spLocks noChangeShapeType="1"/>
            </p:cNvSpPr>
            <p:nvPr/>
          </p:nvSpPr>
          <p:spPr bwMode="auto">
            <a:xfrm>
              <a:off x="2880" y="3158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9" name="Line 8"/>
            <p:cNvSpPr>
              <a:spLocks noChangeShapeType="1"/>
            </p:cNvSpPr>
            <p:nvPr/>
          </p:nvSpPr>
          <p:spPr bwMode="auto">
            <a:xfrm>
              <a:off x="3379" y="2976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0" name="Text Box 18"/>
            <p:cNvSpPr txBox="1">
              <a:spLocks noChangeArrowheads="1"/>
            </p:cNvSpPr>
            <p:nvPr/>
          </p:nvSpPr>
          <p:spPr bwMode="auto">
            <a:xfrm>
              <a:off x="2517" y="2469"/>
              <a:ext cx="408" cy="1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2936" tIns="41469" rIns="82936" bIns="41469">
              <a:spAutoFit/>
            </a:bodyPr>
            <a:lstStyle/>
            <a:p>
              <a:pPr defTabSz="828675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FF0066"/>
                  </a:solidFill>
                  <a:latin typeface="Times New Roman" pitchFamily="18" charset="0"/>
                </a:rPr>
                <a:t>false</a:t>
              </a:r>
              <a:endParaRPr kumimoji="1" lang="en-US" altLang="zh-CN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27671" name="Text Box 18"/>
            <p:cNvSpPr txBox="1">
              <a:spLocks noChangeArrowheads="1"/>
            </p:cNvSpPr>
            <p:nvPr/>
          </p:nvSpPr>
          <p:spPr bwMode="auto">
            <a:xfrm>
              <a:off x="2517" y="3240"/>
              <a:ext cx="408" cy="1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2936" tIns="41469" rIns="82936" bIns="41469">
              <a:spAutoFit/>
            </a:bodyPr>
            <a:lstStyle/>
            <a:p>
              <a:pPr defTabSz="828675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FF0066"/>
                  </a:solidFill>
                  <a:latin typeface="Times New Roman" pitchFamily="18" charset="0"/>
                </a:rPr>
                <a:t>false</a:t>
              </a:r>
              <a:endParaRPr kumimoji="1" lang="en-US" altLang="zh-CN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27672" name="Text Box 6"/>
            <p:cNvSpPr txBox="1">
              <a:spLocks noChangeArrowheads="1"/>
            </p:cNvSpPr>
            <p:nvPr/>
          </p:nvSpPr>
          <p:spPr bwMode="auto">
            <a:xfrm>
              <a:off x="3787" y="1344"/>
              <a:ext cx="848" cy="27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82936" tIns="41469" rIns="82936" bIns="41469"/>
            <a:lstStyle/>
            <a:p>
              <a:pPr algn="ctr" defTabSz="828675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0FFFF"/>
                  </a:solidFill>
                  <a:latin typeface="Times New Roman" pitchFamily="18" charset="0"/>
                </a:rPr>
                <a:t>语句块</a:t>
              </a:r>
              <a:r>
                <a:rPr kumimoji="1" lang="en-US" altLang="zh-CN" sz="2000" b="1">
                  <a:solidFill>
                    <a:srgbClr val="00FFFF"/>
                  </a:solidFill>
                  <a:latin typeface="Times New Roman" pitchFamily="18" charset="0"/>
                </a:rPr>
                <a:t>n+1</a:t>
              </a:r>
            </a:p>
          </p:txBody>
        </p:sp>
        <p:sp>
          <p:nvSpPr>
            <p:cNvPr id="27673" name="Text Box 6"/>
            <p:cNvSpPr txBox="1">
              <a:spLocks noChangeArrowheads="1"/>
            </p:cNvSpPr>
            <p:nvPr/>
          </p:nvSpPr>
          <p:spPr bwMode="auto">
            <a:xfrm>
              <a:off x="3787" y="2019"/>
              <a:ext cx="848" cy="27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82936" tIns="41469" rIns="82936" bIns="41469"/>
            <a:lstStyle/>
            <a:p>
              <a:pPr algn="ctr" defTabSz="828675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0FFFF"/>
                  </a:solidFill>
                  <a:latin typeface="Times New Roman" pitchFamily="18" charset="0"/>
                </a:rPr>
                <a:t>语句块</a:t>
              </a:r>
              <a:r>
                <a:rPr kumimoji="1" lang="en-US" altLang="zh-CN" sz="2000" b="1">
                  <a:solidFill>
                    <a:srgbClr val="00FFFF"/>
                  </a:solidFill>
                  <a:latin typeface="Times New Roman" pitchFamily="18" charset="0"/>
                </a:rPr>
                <a:t>n+1</a:t>
              </a:r>
            </a:p>
          </p:txBody>
        </p:sp>
        <p:sp>
          <p:nvSpPr>
            <p:cNvPr id="27674" name="Text Box 6"/>
            <p:cNvSpPr txBox="1">
              <a:spLocks noChangeArrowheads="1"/>
            </p:cNvSpPr>
            <p:nvPr/>
          </p:nvSpPr>
          <p:spPr bwMode="auto">
            <a:xfrm>
              <a:off x="3787" y="2840"/>
              <a:ext cx="848" cy="27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82936" tIns="41469" rIns="82936" bIns="41469"/>
            <a:lstStyle/>
            <a:p>
              <a:pPr algn="ctr" defTabSz="828675">
                <a:spcBef>
                  <a:spcPct val="50000"/>
                </a:spcBef>
              </a:pPr>
              <a:r>
                <a:rPr kumimoji="1" lang="zh-CN" altLang="en-US" sz="2000" b="1" dirty="0">
                  <a:solidFill>
                    <a:srgbClr val="00FFFF"/>
                  </a:solidFill>
                  <a:latin typeface="Times New Roman" pitchFamily="18" charset="0"/>
                </a:rPr>
                <a:t>语句块</a:t>
              </a:r>
              <a:r>
                <a:rPr kumimoji="1" lang="en-US" altLang="zh-CN" sz="2000" b="1" dirty="0">
                  <a:solidFill>
                    <a:srgbClr val="00FFFF"/>
                  </a:solidFill>
                  <a:latin typeface="Times New Roman" pitchFamily="18" charset="0"/>
                </a:rPr>
                <a:t>n+1</a:t>
              </a:r>
            </a:p>
          </p:txBody>
        </p:sp>
        <p:sp>
          <p:nvSpPr>
            <p:cNvPr id="27675" name="Line 8"/>
            <p:cNvSpPr>
              <a:spLocks noChangeShapeType="1"/>
            </p:cNvSpPr>
            <p:nvPr/>
          </p:nvSpPr>
          <p:spPr bwMode="auto">
            <a:xfrm>
              <a:off x="3379" y="216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6" name="Line 8"/>
            <p:cNvSpPr>
              <a:spLocks noChangeShapeType="1"/>
            </p:cNvSpPr>
            <p:nvPr/>
          </p:nvSpPr>
          <p:spPr bwMode="auto">
            <a:xfrm>
              <a:off x="3379" y="148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7" name="Line 9"/>
            <p:cNvSpPr>
              <a:spLocks noChangeShapeType="1"/>
            </p:cNvSpPr>
            <p:nvPr/>
          </p:nvSpPr>
          <p:spPr bwMode="auto">
            <a:xfrm flipV="1">
              <a:off x="4649" y="2160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8" name="Line 9"/>
            <p:cNvSpPr>
              <a:spLocks noChangeShapeType="1"/>
            </p:cNvSpPr>
            <p:nvPr/>
          </p:nvSpPr>
          <p:spPr bwMode="auto">
            <a:xfrm flipV="1">
              <a:off x="4649" y="1480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9" name="Text Box 17"/>
            <p:cNvSpPr txBox="1">
              <a:spLocks noChangeArrowheads="1"/>
            </p:cNvSpPr>
            <p:nvPr/>
          </p:nvSpPr>
          <p:spPr bwMode="auto">
            <a:xfrm>
              <a:off x="3379" y="1970"/>
              <a:ext cx="362" cy="1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2936" tIns="41469" rIns="82936" bIns="41469">
              <a:spAutoFit/>
            </a:bodyPr>
            <a:lstStyle/>
            <a:p>
              <a:pPr defTabSz="828675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66FF"/>
                  </a:solidFill>
                  <a:latin typeface="Times New Roman" pitchFamily="18" charset="0"/>
                </a:rPr>
                <a:t>true</a:t>
              </a:r>
              <a:endParaRPr kumimoji="1" lang="en-US" altLang="zh-CN">
                <a:solidFill>
                  <a:srgbClr val="0066FF"/>
                </a:solidFill>
                <a:latin typeface="Times New Roman" pitchFamily="18" charset="0"/>
              </a:endParaRPr>
            </a:p>
          </p:txBody>
        </p:sp>
        <p:sp>
          <p:nvSpPr>
            <p:cNvPr id="27680" name="Text Box 17"/>
            <p:cNvSpPr txBox="1">
              <a:spLocks noChangeArrowheads="1"/>
            </p:cNvSpPr>
            <p:nvPr/>
          </p:nvSpPr>
          <p:spPr bwMode="auto">
            <a:xfrm>
              <a:off x="3379" y="2795"/>
              <a:ext cx="362" cy="1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2936" tIns="41469" rIns="82936" bIns="41469">
              <a:spAutoFit/>
            </a:bodyPr>
            <a:lstStyle/>
            <a:p>
              <a:pPr defTabSz="828675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66FF"/>
                  </a:solidFill>
                  <a:latin typeface="Times New Roman" pitchFamily="18" charset="0"/>
                </a:rPr>
                <a:t>true</a:t>
              </a:r>
              <a:endParaRPr kumimoji="1" lang="en-US" altLang="zh-CN">
                <a:solidFill>
                  <a:srgbClr val="0066FF"/>
                </a:solidFill>
                <a:latin typeface="Times New Roman" pitchFamily="18" charset="0"/>
              </a:endParaRPr>
            </a:p>
          </p:txBody>
        </p:sp>
        <p:sp>
          <p:nvSpPr>
            <p:cNvPr id="27681" name="Text Box 17"/>
            <p:cNvSpPr txBox="1">
              <a:spLocks noChangeArrowheads="1"/>
            </p:cNvSpPr>
            <p:nvPr/>
          </p:nvSpPr>
          <p:spPr bwMode="auto">
            <a:xfrm>
              <a:off x="3243" y="2296"/>
              <a:ext cx="861" cy="3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2936" tIns="41469" rIns="82936" bIns="41469">
              <a:spAutoFit/>
            </a:bodyPr>
            <a:lstStyle/>
            <a:p>
              <a:pPr defTabSz="828675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4000" b="1" dirty="0">
                  <a:solidFill>
                    <a:srgbClr val="0066FF"/>
                  </a:solidFill>
                  <a:latin typeface="Times New Roman" pitchFamily="18" charset="0"/>
                </a:rPr>
                <a:t>… …</a:t>
              </a:r>
              <a:endParaRPr kumimoji="1" lang="en-US" altLang="zh-CN" sz="4000" dirty="0">
                <a:solidFill>
                  <a:srgbClr val="0066FF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 noChangeArrowheads="1"/>
          </p:cNvSpPr>
          <p:nvPr/>
        </p:nvSpPr>
        <p:spPr bwMode="auto">
          <a:xfrm>
            <a:off x="357188" y="872128"/>
            <a:ext cx="8501062" cy="5509200"/>
          </a:xfrm>
          <a:prstGeom prst="rect">
            <a:avLst/>
          </a:prstGeom>
          <a:solidFill>
            <a:srgbClr val="FCFAFA"/>
          </a:solidFill>
          <a:ln w="9525">
            <a:solidFill>
              <a:schemeClr val="bg1">
                <a:lumMod val="75000"/>
              </a:schemeClr>
            </a:solidFill>
            <a:prstDash val="sysDash"/>
            <a:miter lim="800000"/>
          </a:ln>
          <a:effectLst/>
        </p:spPr>
        <p:txBody>
          <a:bodyPr wrap="square"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&lt;?</a:t>
            </a:r>
            <a:r>
              <a:rPr lang="en-US" altLang="zh-CN" sz="16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php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date_default_timezone_set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"Etc/GMT-8"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设置时区，中国大陆采用东八区的时间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当前时间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date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"Y-m-d H:i:s"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time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()).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 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通过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date()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函数获取当前时间，并输出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$hour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date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"H"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	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获取服务器时间中当前的小时，作为分时问候的条件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$hour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如果当前时间在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点以前，执行下面的语句块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凌晨好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!"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elseif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$hour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如果当前时间在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点之后和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点以前，执行下面的语句块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早上好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!"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elseif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$hour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如果当前时间在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点之后和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点以前，执行下面的语句块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上午好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!"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elseif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$hour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14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如果当前时间在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点之后和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14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点以前，执行下面的语句块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中午好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!"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elseif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$hour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17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如果当前时间在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14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点之后和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17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点以前，执行下面的语句块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下午好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!"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elseif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$hour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19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如果当前时间在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17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点之后和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19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点以前，执行下面的语句块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傍晚好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!"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elseif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$hour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22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如果当前时间在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19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点之后和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22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点以前，执行下面的语句块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晚上好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!"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如果当前时间在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22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点之后和次日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点以前，执行下面语句块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夜里好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!"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2.4 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多向条件分支结构</a:t>
            </a:r>
            <a:r>
              <a:rPr lang="en-US" altLang="zh-CN" dirty="0" smtClean="0">
                <a:latin typeface="微软雅黑" charset="0"/>
                <a:ea typeface="微软雅黑" charset="0"/>
              </a:rPr>
              <a:t>(switch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子句</a:t>
            </a:r>
            <a:r>
              <a:rPr lang="en-US" altLang="zh-CN" dirty="0" smtClean="0">
                <a:latin typeface="微软雅黑" charset="0"/>
                <a:ea typeface="微软雅黑" charset="0"/>
              </a:rPr>
              <a:t>)</a:t>
            </a:r>
            <a:endParaRPr lang="zh-CN" altLang="en-US" dirty="0" smtClean="0">
              <a:latin typeface="微软雅黑" charset="0"/>
              <a:ea typeface="微软雅黑" charset="0"/>
            </a:endParaRP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7000"/>
              </a:lnSpc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switch- case</a:t>
            </a:r>
            <a:r>
              <a:rPr lang="zh-CN" altLang="en-US" sz="22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语句语法：</a:t>
            </a:r>
          </a:p>
          <a:p>
            <a:pPr eaLnBrk="1" hangingPunct="1">
              <a:lnSpc>
                <a:spcPts val="2200"/>
              </a:lnSpc>
              <a:spcBef>
                <a:spcPts val="900"/>
              </a:spcBef>
              <a:buFont typeface="Wingdings" pitchFamily="2" charset="2"/>
              <a:buNone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200" b="1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2200" b="1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zh-CN" altLang="en-US" sz="2200" b="1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200" b="1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eaLnBrk="1" hangingPunct="1">
              <a:lnSpc>
                <a:spcPts val="2200"/>
              </a:lnSpc>
              <a:spcBef>
                <a:spcPts val="900"/>
              </a:spcBef>
              <a:buFont typeface="Wingdings" pitchFamily="2" charset="2"/>
              <a:buNone/>
            </a:pPr>
            <a:r>
              <a:rPr lang="en-US" altLang="zh-CN" sz="2200" b="1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		case  </a:t>
            </a:r>
            <a:r>
              <a:rPr lang="zh-CN" altLang="en-US" sz="2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en-US" altLang="zh-CN" sz="2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b="1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eaLnBrk="1" hangingPunct="1">
              <a:lnSpc>
                <a:spcPts val="2200"/>
              </a:lnSpc>
              <a:spcBef>
                <a:spcPts val="900"/>
              </a:spcBef>
              <a:buFont typeface="Wingdings" pitchFamily="2" charset="2"/>
              <a:buNone/>
            </a:pPr>
            <a:r>
              <a:rPr lang="zh-CN" altLang="en-US" sz="2200" b="1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		     </a:t>
            </a:r>
            <a:r>
              <a:rPr lang="zh-CN" altLang="en-US" sz="2200" b="1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语句序列</a:t>
            </a:r>
            <a:r>
              <a:rPr lang="en-US" altLang="zh-CN" sz="2200" b="1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b="1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；	     </a:t>
            </a:r>
            <a:r>
              <a:rPr lang="en-US" altLang="zh-CN" sz="2200" b="1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sz="2200" b="1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zh-CN" altLang="en-US" sz="2200" b="1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eaLnBrk="1" hangingPunct="1">
              <a:lnSpc>
                <a:spcPts val="2200"/>
              </a:lnSpc>
              <a:spcBef>
                <a:spcPts val="900"/>
              </a:spcBef>
              <a:buFont typeface="Wingdings" pitchFamily="2" charset="2"/>
              <a:buNone/>
            </a:pPr>
            <a:r>
              <a:rPr lang="zh-CN" altLang="en-US" sz="2200" b="1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2200" b="1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case  </a:t>
            </a:r>
            <a:r>
              <a:rPr lang="zh-CN" altLang="en-US" sz="2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en-US" altLang="zh-CN" sz="2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200" b="1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eaLnBrk="1" hangingPunct="1">
              <a:lnSpc>
                <a:spcPts val="2200"/>
              </a:lnSpc>
              <a:spcBef>
                <a:spcPts val="900"/>
              </a:spcBef>
              <a:buFont typeface="Wingdings" pitchFamily="2" charset="2"/>
              <a:buNone/>
            </a:pPr>
            <a:r>
              <a:rPr lang="zh-CN" altLang="en-US" sz="2200" b="1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		     </a:t>
            </a:r>
            <a:r>
              <a:rPr lang="zh-CN" altLang="en-US" sz="2200" b="1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语句序列</a:t>
            </a:r>
            <a:r>
              <a:rPr lang="en-US" altLang="zh-CN" sz="2200" b="1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200" b="1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；	     </a:t>
            </a:r>
            <a:r>
              <a:rPr lang="en-US" altLang="zh-CN" sz="2200" b="1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sz="2200" b="1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eaLnBrk="1" hangingPunct="1">
              <a:lnSpc>
                <a:spcPts val="2200"/>
              </a:lnSpc>
              <a:spcBef>
                <a:spcPts val="900"/>
              </a:spcBef>
              <a:buFont typeface="Wingdings" pitchFamily="2" charset="2"/>
              <a:buNone/>
            </a:pPr>
            <a:r>
              <a:rPr lang="zh-CN" altLang="en-US" sz="2200" b="1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		 </a:t>
            </a:r>
            <a:r>
              <a:rPr lang="en-US" altLang="zh-CN" sz="2200" b="1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eaLnBrk="1" hangingPunct="1">
              <a:lnSpc>
                <a:spcPts val="2200"/>
              </a:lnSpc>
              <a:spcBef>
                <a:spcPts val="900"/>
              </a:spcBef>
              <a:buFont typeface="Wingdings" pitchFamily="2" charset="2"/>
              <a:buNone/>
            </a:pPr>
            <a:r>
              <a:rPr lang="en-US" altLang="zh-CN" sz="2200" b="1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		default</a:t>
            </a:r>
            <a:r>
              <a:rPr lang="zh-CN" altLang="en-US" sz="2200" b="1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eaLnBrk="1" hangingPunct="1">
              <a:lnSpc>
                <a:spcPts val="2200"/>
              </a:lnSpc>
              <a:spcBef>
                <a:spcPts val="900"/>
              </a:spcBef>
              <a:buFont typeface="Wingdings" pitchFamily="2" charset="2"/>
              <a:buNone/>
            </a:pPr>
            <a:r>
              <a:rPr lang="zh-CN" altLang="en-US" sz="2200" b="1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		     </a:t>
            </a:r>
            <a:r>
              <a:rPr lang="zh-CN" altLang="en-US" sz="2200" b="1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语句序列 </a:t>
            </a:r>
            <a:r>
              <a:rPr lang="en-US" altLang="zh-CN" sz="2200" b="1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200" b="1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；	     </a:t>
            </a:r>
            <a:r>
              <a:rPr lang="en-US" altLang="zh-CN" sz="2200" b="1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sz="2200" b="1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eaLnBrk="1" hangingPunct="1">
              <a:lnSpc>
                <a:spcPts val="2200"/>
              </a:lnSpc>
              <a:spcBef>
                <a:spcPts val="900"/>
              </a:spcBef>
              <a:buFont typeface="Wingdings" pitchFamily="2" charset="2"/>
              <a:buNone/>
            </a:pPr>
            <a:r>
              <a:rPr lang="zh-CN" altLang="en-US" sz="2200" b="1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	 </a:t>
            </a:r>
            <a:r>
              <a:rPr lang="en-US" altLang="zh-CN" sz="2200" b="1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2200" b="1" dirty="0" smtClean="0">
              <a:solidFill>
                <a:srgbClr val="00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6137275" y="2043125"/>
            <a:ext cx="1260475" cy="5334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FFFFFF"/>
            </a:solidFill>
            <a:miter lim="800000"/>
          </a:ln>
        </p:spPr>
        <p:txBody>
          <a:bodyPr lIns="82936" tIns="41469" rIns="82936" bIns="41469">
            <a:spAutoFit/>
          </a:bodyPr>
          <a:lstStyle/>
          <a:p>
            <a:pPr algn="ctr" defTabSz="828675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1600" dirty="0">
                <a:solidFill>
                  <a:srgbClr val="FFFF00"/>
                </a:solidFill>
                <a:latin typeface="Times New Roman" pitchFamily="18" charset="0"/>
              </a:rPr>
              <a:t>执行语句</a:t>
            </a:r>
            <a:r>
              <a:rPr kumimoji="1" lang="zh-CN" altLang="en-US" sz="1600" b="1" dirty="0">
                <a:solidFill>
                  <a:srgbClr val="FFFF00"/>
                </a:solidFill>
                <a:latin typeface="Times New Roman" pitchFamily="18" charset="0"/>
              </a:rPr>
              <a:t>序列</a:t>
            </a:r>
            <a:r>
              <a:rPr kumimoji="1" lang="en-US" altLang="zh-CN" sz="1600" b="1" dirty="0">
                <a:solidFill>
                  <a:srgbClr val="FFFF00"/>
                </a:solidFill>
                <a:latin typeface="Times New Roman" pitchFamily="18" charset="0"/>
              </a:rPr>
              <a:t>1</a:t>
            </a:r>
            <a:endParaRPr kumimoji="1" lang="en-US" altLang="zh-CN" sz="1600" dirty="0">
              <a:latin typeface="Times New Roman" pitchFamily="18" charset="0"/>
            </a:endParaRPr>
          </a:p>
        </p:txBody>
      </p:sp>
      <p:sp>
        <p:nvSpPr>
          <p:cNvPr id="29700" name="Line 5"/>
          <p:cNvSpPr>
            <a:spLocks noChangeShapeType="1"/>
          </p:cNvSpPr>
          <p:nvPr/>
        </p:nvSpPr>
        <p:spPr bwMode="auto">
          <a:xfrm flipH="1">
            <a:off x="5005388" y="2462225"/>
            <a:ext cx="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" name="Line 6"/>
          <p:cNvSpPr>
            <a:spLocks noChangeShapeType="1"/>
          </p:cNvSpPr>
          <p:nvPr/>
        </p:nvSpPr>
        <p:spPr bwMode="auto">
          <a:xfrm>
            <a:off x="5005388" y="4516450"/>
            <a:ext cx="17462" cy="698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Line 7"/>
          <p:cNvSpPr>
            <a:spLocks noChangeShapeType="1"/>
          </p:cNvSpPr>
          <p:nvPr/>
        </p:nvSpPr>
        <p:spPr bwMode="auto">
          <a:xfrm flipH="1">
            <a:off x="5005388" y="4926025"/>
            <a:ext cx="3752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" name="AutoShape 8"/>
          <p:cNvSpPr>
            <a:spLocks noChangeArrowheads="1"/>
          </p:cNvSpPr>
          <p:nvPr/>
        </p:nvSpPr>
        <p:spPr bwMode="auto">
          <a:xfrm>
            <a:off x="4154488" y="1993913"/>
            <a:ext cx="1701800" cy="460375"/>
          </a:xfrm>
          <a:prstGeom prst="diamond">
            <a:avLst/>
          </a:prstGeom>
          <a:solidFill>
            <a:schemeClr val="accent2"/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4538663" y="2043125"/>
            <a:ext cx="1046162" cy="327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82936" tIns="41469" rIns="82936" bIns="41469">
            <a:spAutoFit/>
          </a:bodyPr>
          <a:lstStyle/>
          <a:p>
            <a:pPr algn="ctr" defTabSz="828675">
              <a:spcBef>
                <a:spcPct val="50000"/>
              </a:spcBef>
            </a:pPr>
            <a:r>
              <a:rPr kumimoji="1" lang="en-US" altLang="zh-CN" sz="1600" b="1">
                <a:solidFill>
                  <a:srgbClr val="FFFF00"/>
                </a:solidFill>
                <a:latin typeface="Times New Roman" pitchFamily="18" charset="0"/>
              </a:rPr>
              <a:t>=</a:t>
            </a:r>
            <a:r>
              <a:rPr kumimoji="1" lang="zh-CN" altLang="en-US" sz="1600" b="1">
                <a:solidFill>
                  <a:srgbClr val="FFFF00"/>
                </a:solidFill>
                <a:latin typeface="Times New Roman" pitchFamily="18" charset="0"/>
              </a:rPr>
              <a:t>值</a:t>
            </a:r>
            <a:r>
              <a:rPr kumimoji="1" lang="en-US" altLang="zh-CN" sz="1600" b="1">
                <a:solidFill>
                  <a:srgbClr val="FFFF00"/>
                </a:solidFill>
                <a:latin typeface="Times New Roman" pitchFamily="18" charset="0"/>
              </a:rPr>
              <a:t>1</a:t>
            </a:r>
            <a:r>
              <a:rPr kumimoji="1" lang="zh-CN" altLang="en-US" sz="1600" b="1">
                <a:solidFill>
                  <a:srgbClr val="FFFF00"/>
                </a:solidFill>
                <a:latin typeface="Times New Roman" pitchFamily="18" charset="0"/>
              </a:rPr>
              <a:t>？</a:t>
            </a:r>
            <a:endParaRPr kumimoji="1" lang="zh-CN" altLang="en-US" sz="1600">
              <a:latin typeface="Times New Roman" pitchFamily="18" charset="0"/>
            </a:endParaRPr>
          </a:p>
        </p:txBody>
      </p:sp>
      <p:sp>
        <p:nvSpPr>
          <p:cNvPr id="29705" name="Line 10"/>
          <p:cNvSpPr>
            <a:spLocks noChangeShapeType="1"/>
          </p:cNvSpPr>
          <p:nvPr/>
        </p:nvSpPr>
        <p:spPr bwMode="auto">
          <a:xfrm>
            <a:off x="5048250" y="1236675"/>
            <a:ext cx="0" cy="258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6" name="Line 11"/>
          <p:cNvSpPr>
            <a:spLocks noChangeShapeType="1"/>
          </p:cNvSpPr>
          <p:nvPr/>
        </p:nvSpPr>
        <p:spPr bwMode="auto">
          <a:xfrm flipV="1">
            <a:off x="5867400" y="2225688"/>
            <a:ext cx="280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7" name="Text Box 12"/>
          <p:cNvSpPr txBox="1">
            <a:spLocks noChangeArrowheads="1"/>
          </p:cNvSpPr>
          <p:nvPr/>
        </p:nvSpPr>
        <p:spPr bwMode="auto">
          <a:xfrm>
            <a:off x="3924300" y="1490675"/>
            <a:ext cx="2220913" cy="3127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FFFFFF"/>
            </a:solidFill>
            <a:miter lim="800000"/>
          </a:ln>
        </p:spPr>
        <p:txBody>
          <a:bodyPr lIns="82936" tIns="41469" rIns="82936" bIns="41469">
            <a:spAutoFit/>
          </a:bodyPr>
          <a:lstStyle/>
          <a:p>
            <a:pPr algn="ctr" defTabSz="828675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1600" b="1">
                <a:latin typeface="Times New Roman" pitchFamily="18" charset="0"/>
              </a:rPr>
              <a:t>计算</a:t>
            </a:r>
            <a:r>
              <a:rPr kumimoji="1" lang="zh-CN" altLang="en-US" sz="1600" b="1">
                <a:solidFill>
                  <a:srgbClr val="FFFF00"/>
                </a:solidFill>
                <a:latin typeface="Times New Roman" pitchFamily="18" charset="0"/>
              </a:rPr>
              <a:t>表达式</a:t>
            </a:r>
            <a:r>
              <a:rPr kumimoji="1" lang="zh-CN" altLang="en-US" sz="1600" b="1">
                <a:latin typeface="Times New Roman" pitchFamily="18" charset="0"/>
              </a:rPr>
              <a:t>的值</a:t>
            </a:r>
            <a:endParaRPr kumimoji="1" lang="zh-CN" altLang="en-US" sz="160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29708" name="Line 13"/>
          <p:cNvSpPr>
            <a:spLocks noChangeShapeType="1"/>
          </p:cNvSpPr>
          <p:nvPr/>
        </p:nvSpPr>
        <p:spPr bwMode="auto">
          <a:xfrm>
            <a:off x="8758238" y="2216163"/>
            <a:ext cx="0" cy="270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9" name="Text Box 14"/>
          <p:cNvSpPr txBox="1">
            <a:spLocks noChangeArrowheads="1"/>
          </p:cNvSpPr>
          <p:nvPr/>
        </p:nvSpPr>
        <p:spPr bwMode="auto">
          <a:xfrm>
            <a:off x="5661025" y="2036775"/>
            <a:ext cx="639763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82936" tIns="41469" rIns="82936" bIns="41469">
            <a:spAutoFit/>
          </a:bodyPr>
          <a:lstStyle/>
          <a:p>
            <a:pPr defTabSz="828675"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1600" b="1">
                <a:solidFill>
                  <a:srgbClr val="0066FF"/>
                </a:solidFill>
                <a:latin typeface="Times New Roman" pitchFamily="18" charset="0"/>
              </a:rPr>
              <a:t>相等</a:t>
            </a:r>
            <a:endParaRPr kumimoji="1" lang="zh-CN" altLang="en-US" sz="1600">
              <a:solidFill>
                <a:srgbClr val="0066FF"/>
              </a:solidFill>
              <a:latin typeface="Times New Roman" pitchFamily="18" charset="0"/>
            </a:endParaRP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4211638" y="2605100"/>
            <a:ext cx="808037" cy="277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82936" tIns="41469" rIns="82936" bIns="41469">
            <a:spAutoFit/>
          </a:bodyPr>
          <a:lstStyle/>
          <a:p>
            <a:pPr algn="r" defTabSz="828675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600" b="1">
                <a:solidFill>
                  <a:srgbClr val="FF0066"/>
                </a:solidFill>
                <a:latin typeface="Times New Roman" pitchFamily="18" charset="0"/>
              </a:rPr>
              <a:t>不相等</a:t>
            </a:r>
            <a:endParaRPr kumimoji="1" lang="zh-CN" altLang="en-US" sz="1600">
              <a:solidFill>
                <a:srgbClr val="FF0066"/>
              </a:solidFill>
              <a:latin typeface="Times New Roman" pitchFamily="18" charset="0"/>
            </a:endParaRPr>
          </a:p>
        </p:txBody>
      </p:sp>
      <p:sp>
        <p:nvSpPr>
          <p:cNvPr id="29711" name="Line 16"/>
          <p:cNvSpPr>
            <a:spLocks noChangeShapeType="1"/>
          </p:cNvSpPr>
          <p:nvPr/>
        </p:nvSpPr>
        <p:spPr bwMode="auto">
          <a:xfrm flipH="1">
            <a:off x="5022850" y="1798650"/>
            <a:ext cx="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7678738" y="2092338"/>
            <a:ext cx="808037" cy="2873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FFFFFF"/>
            </a:solidFill>
            <a:miter lim="800000"/>
          </a:ln>
        </p:spPr>
        <p:txBody>
          <a:bodyPr lIns="82936" tIns="41469" rIns="82936" bIns="41469">
            <a:spAutoFit/>
          </a:bodyPr>
          <a:lstStyle/>
          <a:p>
            <a:pPr algn="ctr" defTabSz="828675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600">
                <a:solidFill>
                  <a:srgbClr val="66FE91"/>
                </a:solidFill>
                <a:latin typeface="Times New Roman" pitchFamily="18" charset="0"/>
              </a:rPr>
              <a:t>break</a:t>
            </a:r>
          </a:p>
        </p:txBody>
      </p:sp>
      <p:sp>
        <p:nvSpPr>
          <p:cNvPr id="29713" name="Line 18"/>
          <p:cNvSpPr>
            <a:spLocks noChangeShapeType="1"/>
          </p:cNvSpPr>
          <p:nvPr/>
        </p:nvSpPr>
        <p:spPr bwMode="auto">
          <a:xfrm flipV="1">
            <a:off x="7397750" y="2233625"/>
            <a:ext cx="280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4" name="Line 19"/>
          <p:cNvSpPr>
            <a:spLocks noChangeShapeType="1"/>
          </p:cNvSpPr>
          <p:nvPr/>
        </p:nvSpPr>
        <p:spPr bwMode="auto">
          <a:xfrm flipV="1">
            <a:off x="8486775" y="2233625"/>
            <a:ext cx="280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5" name="Text Box 20"/>
          <p:cNvSpPr txBox="1">
            <a:spLocks noChangeArrowheads="1"/>
          </p:cNvSpPr>
          <p:nvPr/>
        </p:nvSpPr>
        <p:spPr bwMode="auto">
          <a:xfrm>
            <a:off x="6121400" y="3140088"/>
            <a:ext cx="1276350" cy="5334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FFFFFF"/>
            </a:solidFill>
            <a:miter lim="800000"/>
          </a:ln>
        </p:spPr>
        <p:txBody>
          <a:bodyPr lIns="82936" tIns="41469" rIns="82936" bIns="41469">
            <a:spAutoFit/>
          </a:bodyPr>
          <a:lstStyle/>
          <a:p>
            <a:pPr algn="ctr" defTabSz="828675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1600" dirty="0">
                <a:solidFill>
                  <a:srgbClr val="FFFF00"/>
                </a:solidFill>
                <a:latin typeface="Times New Roman" pitchFamily="18" charset="0"/>
              </a:rPr>
              <a:t>执行语句</a:t>
            </a:r>
            <a:r>
              <a:rPr kumimoji="1" lang="zh-CN" altLang="en-US" sz="1600" b="1" dirty="0">
                <a:solidFill>
                  <a:srgbClr val="FFFF00"/>
                </a:solidFill>
                <a:latin typeface="Times New Roman" pitchFamily="18" charset="0"/>
              </a:rPr>
              <a:t>序列</a:t>
            </a:r>
            <a:r>
              <a:rPr kumimoji="1" lang="en-US" altLang="zh-CN" sz="1600" b="1" dirty="0">
                <a:solidFill>
                  <a:srgbClr val="FFFF00"/>
                </a:solidFill>
                <a:latin typeface="Times New Roman" pitchFamily="18" charset="0"/>
              </a:rPr>
              <a:t>2</a:t>
            </a:r>
            <a:endParaRPr kumimoji="1" lang="en-US" altLang="zh-CN" sz="1600" dirty="0">
              <a:latin typeface="Times New Roman" pitchFamily="18" charset="0"/>
            </a:endParaRPr>
          </a:p>
        </p:txBody>
      </p:sp>
      <p:sp>
        <p:nvSpPr>
          <p:cNvPr id="29716" name="AutoShape 21"/>
          <p:cNvSpPr>
            <a:spLocks noChangeArrowheads="1"/>
          </p:cNvSpPr>
          <p:nvPr/>
        </p:nvSpPr>
        <p:spPr bwMode="auto">
          <a:xfrm>
            <a:off x="4137025" y="3052775"/>
            <a:ext cx="1701800" cy="461963"/>
          </a:xfrm>
          <a:prstGeom prst="diamond">
            <a:avLst/>
          </a:prstGeom>
          <a:solidFill>
            <a:schemeClr val="accent2"/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29717" name="Text Box 22"/>
          <p:cNvSpPr txBox="1">
            <a:spLocks noChangeArrowheads="1"/>
          </p:cNvSpPr>
          <p:nvPr/>
        </p:nvSpPr>
        <p:spPr bwMode="auto">
          <a:xfrm>
            <a:off x="4518025" y="3103575"/>
            <a:ext cx="1049338" cy="327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82936" tIns="41469" rIns="82936" bIns="41469">
            <a:spAutoFit/>
          </a:bodyPr>
          <a:lstStyle/>
          <a:p>
            <a:pPr algn="ctr" defTabSz="828675">
              <a:spcBef>
                <a:spcPct val="50000"/>
              </a:spcBef>
            </a:pPr>
            <a:r>
              <a:rPr kumimoji="1" lang="en-US" altLang="zh-CN" sz="1600" b="1">
                <a:solidFill>
                  <a:srgbClr val="FFFF00"/>
                </a:solidFill>
                <a:latin typeface="Times New Roman" pitchFamily="18" charset="0"/>
              </a:rPr>
              <a:t>=</a:t>
            </a:r>
            <a:r>
              <a:rPr kumimoji="1" lang="zh-CN" altLang="en-US" sz="1600" b="1">
                <a:solidFill>
                  <a:srgbClr val="FFFF00"/>
                </a:solidFill>
                <a:latin typeface="Times New Roman" pitchFamily="18" charset="0"/>
              </a:rPr>
              <a:t>值</a:t>
            </a:r>
            <a:r>
              <a:rPr kumimoji="1" lang="en-US" altLang="zh-CN" sz="1600" b="1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kumimoji="1" lang="zh-CN" altLang="en-US" sz="1600" b="1">
                <a:solidFill>
                  <a:srgbClr val="FFFF00"/>
                </a:solidFill>
                <a:latin typeface="Times New Roman" pitchFamily="18" charset="0"/>
              </a:rPr>
              <a:t>？</a:t>
            </a:r>
            <a:endParaRPr kumimoji="1" lang="zh-CN" altLang="en-US" sz="1600">
              <a:latin typeface="Times New Roman" pitchFamily="18" charset="0"/>
            </a:endParaRPr>
          </a:p>
        </p:txBody>
      </p:sp>
      <p:sp>
        <p:nvSpPr>
          <p:cNvPr id="29718" name="Line 23"/>
          <p:cNvSpPr>
            <a:spLocks noChangeShapeType="1"/>
          </p:cNvSpPr>
          <p:nvPr/>
        </p:nvSpPr>
        <p:spPr bwMode="auto">
          <a:xfrm flipV="1">
            <a:off x="5851525" y="3286138"/>
            <a:ext cx="27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9" name="Text Box 24"/>
          <p:cNvSpPr txBox="1">
            <a:spLocks noChangeArrowheads="1"/>
          </p:cNvSpPr>
          <p:nvPr/>
        </p:nvSpPr>
        <p:spPr bwMode="auto">
          <a:xfrm>
            <a:off x="5580063" y="2965463"/>
            <a:ext cx="64770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82936" tIns="41469" rIns="82936" bIns="41469">
            <a:spAutoFit/>
          </a:bodyPr>
          <a:lstStyle/>
          <a:p>
            <a:pPr defTabSz="828675"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1600" b="1">
                <a:solidFill>
                  <a:srgbClr val="0066FF"/>
                </a:solidFill>
                <a:latin typeface="Times New Roman" pitchFamily="18" charset="0"/>
              </a:rPr>
              <a:t>相等</a:t>
            </a:r>
            <a:endParaRPr kumimoji="1" lang="zh-CN" altLang="en-US" sz="1600">
              <a:solidFill>
                <a:srgbClr val="0066FF"/>
              </a:solidFill>
              <a:latin typeface="Times New Roman" pitchFamily="18" charset="0"/>
            </a:endParaRPr>
          </a:p>
        </p:txBody>
      </p:sp>
      <p:sp>
        <p:nvSpPr>
          <p:cNvPr id="29720" name="Text Box 25"/>
          <p:cNvSpPr txBox="1">
            <a:spLocks noChangeArrowheads="1"/>
          </p:cNvSpPr>
          <p:nvPr/>
        </p:nvSpPr>
        <p:spPr bwMode="auto">
          <a:xfrm>
            <a:off x="4211638" y="3613163"/>
            <a:ext cx="801687" cy="277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82936" tIns="41469" rIns="82936" bIns="41469">
            <a:spAutoFit/>
          </a:bodyPr>
          <a:lstStyle/>
          <a:p>
            <a:pPr algn="r" defTabSz="828675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600" b="1">
                <a:solidFill>
                  <a:srgbClr val="FF0066"/>
                </a:solidFill>
                <a:latin typeface="Times New Roman" pitchFamily="18" charset="0"/>
              </a:rPr>
              <a:t>不相等</a:t>
            </a:r>
            <a:endParaRPr kumimoji="1" lang="zh-CN" altLang="en-US" sz="1600">
              <a:solidFill>
                <a:srgbClr val="FF0066"/>
              </a:solidFill>
              <a:latin typeface="Times New Roman" pitchFamily="18" charset="0"/>
            </a:endParaRPr>
          </a:p>
        </p:txBody>
      </p:sp>
      <p:sp>
        <p:nvSpPr>
          <p:cNvPr id="29721" name="Text Box 26"/>
          <p:cNvSpPr txBox="1">
            <a:spLocks noChangeArrowheads="1"/>
          </p:cNvSpPr>
          <p:nvPr/>
        </p:nvSpPr>
        <p:spPr bwMode="auto">
          <a:xfrm>
            <a:off x="7678738" y="3208350"/>
            <a:ext cx="808037" cy="2873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FFFFFF"/>
            </a:solidFill>
            <a:miter lim="800000"/>
          </a:ln>
        </p:spPr>
        <p:txBody>
          <a:bodyPr lIns="82936" tIns="41469" rIns="82936" bIns="41469">
            <a:spAutoFit/>
          </a:bodyPr>
          <a:lstStyle/>
          <a:p>
            <a:pPr algn="ctr" defTabSz="828675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600">
                <a:solidFill>
                  <a:srgbClr val="66FE91"/>
                </a:solidFill>
                <a:latin typeface="Times New Roman" pitchFamily="18" charset="0"/>
              </a:rPr>
              <a:t>break</a:t>
            </a:r>
          </a:p>
        </p:txBody>
      </p:sp>
      <p:sp>
        <p:nvSpPr>
          <p:cNvPr id="29722" name="Line 27"/>
          <p:cNvSpPr>
            <a:spLocks noChangeShapeType="1"/>
          </p:cNvSpPr>
          <p:nvPr/>
        </p:nvSpPr>
        <p:spPr bwMode="auto">
          <a:xfrm flipV="1">
            <a:off x="7408863" y="3362338"/>
            <a:ext cx="280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3" name="Line 28"/>
          <p:cNvSpPr>
            <a:spLocks noChangeShapeType="1"/>
          </p:cNvSpPr>
          <p:nvPr/>
        </p:nvSpPr>
        <p:spPr bwMode="auto">
          <a:xfrm flipV="1">
            <a:off x="8497888" y="3362338"/>
            <a:ext cx="280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4" name="Text Box 29"/>
          <p:cNvSpPr txBox="1">
            <a:spLocks noChangeArrowheads="1"/>
          </p:cNvSpPr>
          <p:nvPr/>
        </p:nvSpPr>
        <p:spPr bwMode="auto">
          <a:xfrm>
            <a:off x="6129338" y="4121163"/>
            <a:ext cx="2416175" cy="3127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FFFFFF"/>
            </a:solidFill>
            <a:miter lim="800000"/>
          </a:ln>
        </p:spPr>
        <p:txBody>
          <a:bodyPr lIns="82936" tIns="41469" rIns="82936" bIns="41469">
            <a:spAutoFit/>
          </a:bodyPr>
          <a:lstStyle/>
          <a:p>
            <a:pPr algn="ctr" defTabSz="828675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1600" dirty="0">
                <a:solidFill>
                  <a:srgbClr val="FFFF00"/>
                </a:solidFill>
                <a:latin typeface="Times New Roman" pitchFamily="18" charset="0"/>
              </a:rPr>
              <a:t>执行语句</a:t>
            </a:r>
            <a:r>
              <a:rPr kumimoji="1" lang="zh-CN" altLang="en-US" sz="1600" b="1" dirty="0">
                <a:solidFill>
                  <a:srgbClr val="FFFF00"/>
                </a:solidFill>
                <a:latin typeface="Times New Roman" pitchFamily="18" charset="0"/>
              </a:rPr>
              <a:t>序列</a:t>
            </a:r>
            <a:r>
              <a:rPr kumimoji="1" lang="en-US" altLang="zh-CN" sz="1600" b="1" dirty="0">
                <a:solidFill>
                  <a:srgbClr val="FFFF00"/>
                </a:solidFill>
                <a:latin typeface="Times New Roman" pitchFamily="18" charset="0"/>
              </a:rPr>
              <a:t>n</a:t>
            </a:r>
            <a:endParaRPr kumimoji="1" lang="en-US" altLang="zh-CN" sz="1600" dirty="0">
              <a:latin typeface="Times New Roman" pitchFamily="18" charset="0"/>
            </a:endParaRPr>
          </a:p>
        </p:txBody>
      </p:sp>
      <p:sp>
        <p:nvSpPr>
          <p:cNvPr id="29725" name="AutoShape 30"/>
          <p:cNvSpPr>
            <a:spLocks noChangeArrowheads="1"/>
          </p:cNvSpPr>
          <p:nvPr/>
        </p:nvSpPr>
        <p:spPr bwMode="auto">
          <a:xfrm>
            <a:off x="4144963" y="4040200"/>
            <a:ext cx="1703387" cy="461963"/>
          </a:xfrm>
          <a:prstGeom prst="diamond">
            <a:avLst/>
          </a:prstGeom>
          <a:solidFill>
            <a:schemeClr val="accent2"/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29726" name="Text Box 31"/>
          <p:cNvSpPr txBox="1">
            <a:spLocks noChangeArrowheads="1"/>
          </p:cNvSpPr>
          <p:nvPr/>
        </p:nvSpPr>
        <p:spPr bwMode="auto">
          <a:xfrm>
            <a:off x="4332288" y="4091000"/>
            <a:ext cx="1430337" cy="327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82936" tIns="41469" rIns="82936" bIns="41469">
            <a:spAutoFit/>
          </a:bodyPr>
          <a:lstStyle/>
          <a:p>
            <a:pPr algn="ctr" defTabSz="828675">
              <a:spcBef>
                <a:spcPct val="50000"/>
              </a:spcBef>
            </a:pPr>
            <a:r>
              <a:rPr kumimoji="1" lang="zh-CN" altLang="en-US" sz="1600" b="1" dirty="0">
                <a:solidFill>
                  <a:srgbClr val="FFFF00"/>
                </a:solidFill>
                <a:latin typeface="Times New Roman" pitchFamily="18" charset="0"/>
              </a:rPr>
              <a:t>有</a:t>
            </a:r>
            <a:r>
              <a:rPr kumimoji="1" lang="en-US" altLang="zh-CN" sz="1600" b="1" dirty="0">
                <a:solidFill>
                  <a:srgbClr val="FFFF00"/>
                </a:solidFill>
                <a:latin typeface="Times New Roman" pitchFamily="18" charset="0"/>
              </a:rPr>
              <a:t>default?</a:t>
            </a:r>
            <a:endParaRPr kumimoji="1" lang="en-US" altLang="zh-CN" sz="1600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29727" name="Line 32"/>
          <p:cNvSpPr>
            <a:spLocks noChangeShapeType="1"/>
          </p:cNvSpPr>
          <p:nvPr/>
        </p:nvSpPr>
        <p:spPr bwMode="auto">
          <a:xfrm flipV="1">
            <a:off x="5859463" y="4273563"/>
            <a:ext cx="280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8" name="Text Box 33"/>
          <p:cNvSpPr txBox="1">
            <a:spLocks noChangeArrowheads="1"/>
          </p:cNvSpPr>
          <p:nvPr/>
        </p:nvSpPr>
        <p:spPr bwMode="auto">
          <a:xfrm>
            <a:off x="5737225" y="4084650"/>
            <a:ext cx="47625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82936" tIns="41469" rIns="82936" bIns="41469">
            <a:spAutoFit/>
          </a:bodyPr>
          <a:lstStyle/>
          <a:p>
            <a:pPr algn="ctr" defTabSz="828675"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1600" b="1">
                <a:solidFill>
                  <a:srgbClr val="0066FF"/>
                </a:solidFill>
                <a:latin typeface="Times New Roman" pitchFamily="18" charset="0"/>
              </a:rPr>
              <a:t>有</a:t>
            </a:r>
            <a:endParaRPr kumimoji="1" lang="zh-CN" altLang="en-US" sz="1600">
              <a:solidFill>
                <a:srgbClr val="0066FF"/>
              </a:solidFill>
              <a:latin typeface="Times New Roman" pitchFamily="18" charset="0"/>
            </a:endParaRPr>
          </a:p>
        </p:txBody>
      </p:sp>
      <p:sp>
        <p:nvSpPr>
          <p:cNvPr id="29729" name="Text Box 34"/>
          <p:cNvSpPr txBox="1">
            <a:spLocks noChangeArrowheads="1"/>
          </p:cNvSpPr>
          <p:nvPr/>
        </p:nvSpPr>
        <p:spPr bwMode="auto">
          <a:xfrm>
            <a:off x="4284663" y="4621225"/>
            <a:ext cx="715962" cy="277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82936" tIns="41469" rIns="82936" bIns="41469">
            <a:spAutoFit/>
          </a:bodyPr>
          <a:lstStyle/>
          <a:p>
            <a:pPr algn="r" defTabSz="828675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600" b="1">
                <a:solidFill>
                  <a:srgbClr val="FF0066"/>
                </a:solidFill>
                <a:latin typeface="Times New Roman" pitchFamily="18" charset="0"/>
              </a:rPr>
              <a:t>没有</a:t>
            </a:r>
            <a:endParaRPr kumimoji="1" lang="zh-CN" altLang="en-US" sz="1600">
              <a:solidFill>
                <a:srgbClr val="FF0066"/>
              </a:solidFill>
              <a:latin typeface="Times New Roman" pitchFamily="18" charset="0"/>
            </a:endParaRPr>
          </a:p>
        </p:txBody>
      </p:sp>
      <p:sp>
        <p:nvSpPr>
          <p:cNvPr id="29730" name="Line 35"/>
          <p:cNvSpPr>
            <a:spLocks noChangeShapeType="1"/>
          </p:cNvSpPr>
          <p:nvPr/>
        </p:nvSpPr>
        <p:spPr bwMode="auto">
          <a:xfrm flipH="1">
            <a:off x="5005388" y="3529025"/>
            <a:ext cx="0" cy="511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31" name="Line 36"/>
          <p:cNvSpPr>
            <a:spLocks noChangeShapeType="1"/>
          </p:cNvSpPr>
          <p:nvPr/>
        </p:nvSpPr>
        <p:spPr bwMode="auto">
          <a:xfrm flipV="1">
            <a:off x="8545513" y="4292613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当程序执行碰到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条件判断时，它会取出键值，然后与语句体中的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case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所列出的值</a:t>
            </a:r>
            <a:r>
              <a:rPr lang="zh-CN" altLang="en-US" sz="22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逐一比较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，如果数值不符合，则将数值往下一个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case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传递，如果数值符合，则执行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case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中的语句，然后再碰到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语句即跳出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条件判断，如果所有的值比对都不符合，则会执行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default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中的语句 。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2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语句使用注意事项</a:t>
            </a:r>
            <a:r>
              <a:rPr lang="en-US" altLang="zh-CN" sz="2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语句与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语句不同，它仅能判断一种关系：是否恒等。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2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语句中</a:t>
            </a:r>
            <a:r>
              <a:rPr lang="en-US" altLang="zh-CN" sz="22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case</a:t>
            </a:r>
            <a:r>
              <a:rPr lang="zh-CN" altLang="en-US" sz="22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子句的常量可以是整型常量、字符型常量、表达式或变量。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2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在同一个</a:t>
            </a:r>
            <a:r>
              <a:rPr lang="en-US" altLang="zh-CN" sz="22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22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中，</a:t>
            </a:r>
            <a:r>
              <a:rPr lang="en-US" altLang="zh-CN" sz="22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case</a:t>
            </a:r>
            <a:r>
              <a:rPr lang="zh-CN" altLang="en-US" sz="22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子句的常量不能相同，否则第二个值永远无法匹配到。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case 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default 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子句后面的语句序列允许由多个可执行语句组成，且不必用“｛ ｝”括起来，也可以为空语句。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语句中可省略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语句和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default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子句。但省略后会改变流程。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-32" y="785813"/>
            <a:ext cx="9144032" cy="5509200"/>
          </a:xfrm>
          <a:prstGeom prst="rect">
            <a:avLst/>
          </a:prstGeom>
          <a:solidFill>
            <a:srgbClr val="FCFAFA"/>
          </a:solidFill>
          <a:ln w="9525">
            <a:solidFill>
              <a:schemeClr val="bg1">
                <a:lumMod val="75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&lt;?</a:t>
            </a:r>
            <a:r>
              <a:rPr lang="en-US" altLang="zh-CN" sz="16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php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$week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date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"D"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switch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$week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"Mon"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:  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星期一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break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"Tue"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星期二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break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"Wed"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星期三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break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"Thu"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星期四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break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"Fri"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星期五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break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"Sat"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星期六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break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"Sun"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星期日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break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switch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sz="1600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条件表达式是一个变量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sz="16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 case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和值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匹配时，没有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break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，将控制转移到下一个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中的语句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和值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匹配时，执行下面的语句块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"\$</a:t>
            </a:r>
            <a:r>
              <a:rPr lang="en-US" altLang="zh-CN" sz="1600" dirty="0" err="1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和值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或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任一个匹配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break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退出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switch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语句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和值为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匹配上时，执行下面的语句块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"\$</a:t>
            </a:r>
            <a:r>
              <a:rPr lang="en-US" altLang="zh-CN" sz="1600" dirty="0" err="1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和值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匹配时，才会执行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break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退出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switch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语句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default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匹配任何和其他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都不匹配的情况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要放在最后一个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之后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"\$</a:t>
            </a:r>
            <a:r>
              <a:rPr lang="en-US" altLang="zh-CN" sz="1600" dirty="0" err="1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没有匹配的值时，才会执行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1.5 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巢状条件分支结构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252065" y="980423"/>
            <a:ext cx="8286808" cy="5286412"/>
          </a:xfrm>
        </p:spPr>
        <p:txBody>
          <a:bodyPr/>
          <a:lstStyle/>
          <a:p>
            <a:pPr>
              <a:lnSpc>
                <a:spcPct val="170000"/>
              </a:lnSpc>
            </a:pPr>
            <a:r>
              <a:rPr lang="en-US" altLang="zh-CN" sz="2000" b="0" dirty="0" smtClean="0"/>
              <a:t>		</a:t>
            </a:r>
            <a:r>
              <a:rPr lang="zh-CN" altLang="en-US" sz="2000" b="0" dirty="0" smtClean="0"/>
              <a:t>巢状式条件分支结构就是</a:t>
            </a:r>
            <a:r>
              <a:rPr lang="en-US" altLang="zh-CN" sz="2000" b="0" dirty="0" smtClean="0"/>
              <a:t>if</a:t>
            </a:r>
            <a:r>
              <a:rPr lang="zh-CN" altLang="en-US" sz="2000" b="0" dirty="0" smtClean="0"/>
              <a:t>语句的嵌套，即指</a:t>
            </a:r>
            <a:r>
              <a:rPr lang="en-US" altLang="zh-CN" sz="2000" b="0" dirty="0" smtClean="0"/>
              <a:t>if</a:t>
            </a:r>
            <a:r>
              <a:rPr lang="zh-CN" altLang="en-US" sz="2000" b="0" dirty="0" smtClean="0"/>
              <a:t>或</a:t>
            </a:r>
            <a:r>
              <a:rPr lang="en-US" altLang="zh-CN" sz="2000" b="0" dirty="0" smtClean="0"/>
              <a:t>else</a:t>
            </a:r>
            <a:r>
              <a:rPr lang="zh-CN" altLang="en-US" sz="2000" b="0" dirty="0" smtClean="0"/>
              <a:t>后面的语句块中又包含</a:t>
            </a:r>
            <a:r>
              <a:rPr lang="en-US" altLang="zh-CN" sz="2000" b="0" dirty="0" smtClean="0"/>
              <a:t>if</a:t>
            </a:r>
            <a:r>
              <a:rPr lang="zh-CN" altLang="en-US" sz="2000" b="0" dirty="0" smtClean="0"/>
              <a:t>语句。</a:t>
            </a:r>
            <a:r>
              <a:rPr lang="en-US" altLang="zh-CN" sz="2000" b="0" dirty="0" smtClean="0"/>
              <a:t>if</a:t>
            </a:r>
            <a:r>
              <a:rPr lang="zh-CN" altLang="en-US" sz="2000" b="0" dirty="0" smtClean="0"/>
              <a:t>语句可以无限层地嵌套在其他</a:t>
            </a:r>
            <a:r>
              <a:rPr lang="en-US" altLang="zh-CN" sz="2000" b="0" dirty="0" smtClean="0"/>
              <a:t>if</a:t>
            </a:r>
            <a:r>
              <a:rPr lang="zh-CN" altLang="en-US" sz="2000" b="0" dirty="0" smtClean="0"/>
              <a:t>语句，这给程序的不同部分的条件执行提供了充分的弹性。</a:t>
            </a:r>
            <a:endParaRPr lang="en-US" altLang="zh-CN" sz="2000" b="0" dirty="0" smtClean="0"/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684184" y="2636821"/>
            <a:ext cx="3638580" cy="50720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indent="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语法</a:t>
            </a:r>
            <a:r>
              <a:rPr lang="en-US" altLang="zh-CN" sz="1600" b="1" dirty="0">
                <a:solidFill>
                  <a:schemeClr val="accent2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99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if(</a:t>
            </a:r>
            <a:r>
              <a:rPr lang="zh-CN" altLang="en-US" sz="1600" b="1" dirty="0">
                <a:solidFill>
                  <a:srgbClr val="FF66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表达式</a:t>
            </a:r>
            <a:r>
              <a:rPr lang="en-US" altLang="zh-CN" sz="1600" b="1" dirty="0">
                <a:solidFill>
                  <a:srgbClr val="FF66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1</a:t>
            </a:r>
            <a:r>
              <a:rPr lang="en-US" altLang="zh-CN" sz="1600" b="1" dirty="0">
                <a:solidFill>
                  <a:srgbClr val="0099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){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99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   if(</a:t>
            </a:r>
            <a:r>
              <a:rPr lang="zh-CN" altLang="en-US" sz="1600" b="1" dirty="0">
                <a:solidFill>
                  <a:srgbClr val="FF66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表达式</a:t>
            </a:r>
            <a:r>
              <a:rPr lang="en-US" altLang="zh-CN" sz="1600" b="1" dirty="0">
                <a:solidFill>
                  <a:srgbClr val="FF66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2</a:t>
            </a:r>
            <a:r>
              <a:rPr lang="en-US" altLang="zh-CN" sz="1600" b="1" dirty="0">
                <a:solidFill>
                  <a:srgbClr val="0099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){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99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	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.. .. ..</a:t>
            </a:r>
            <a:endParaRPr lang="zh-CN" altLang="en-US" sz="1600" b="1" dirty="0">
              <a:solidFill>
                <a:srgbClr val="0000FF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99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	 }else{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99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.. .. ..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99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	 }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99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}else{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99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   if(</a:t>
            </a:r>
            <a:r>
              <a:rPr lang="zh-CN" altLang="en-US" sz="1600" b="1" dirty="0">
                <a:solidFill>
                  <a:srgbClr val="FF66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表达式</a:t>
            </a:r>
            <a:r>
              <a:rPr lang="en-US" altLang="zh-CN" sz="1600" b="1" dirty="0">
                <a:solidFill>
                  <a:srgbClr val="FF66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3</a:t>
            </a:r>
            <a:r>
              <a:rPr lang="en-US" altLang="zh-CN" sz="1600" b="1" dirty="0">
                <a:solidFill>
                  <a:srgbClr val="0099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){</a:t>
            </a:r>
            <a:br>
              <a:rPr lang="en-US" altLang="zh-CN" sz="1600" b="1" dirty="0">
                <a:solidFill>
                  <a:srgbClr val="0099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</a:br>
            <a:r>
              <a:rPr lang="en-US" altLang="zh-CN" sz="1600" b="1" dirty="0">
                <a:solidFill>
                  <a:srgbClr val="0099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…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99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	 }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99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}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zh-CN" altLang="en-US" sz="2400" dirty="0" smtClean="0">
                <a:solidFill>
                  <a:schemeClr val="accent2"/>
                </a:solidFill>
                <a:latin typeface="微软雅黑" charset="0"/>
                <a:ea typeface="微软雅黑" charset="0"/>
                <a:cs typeface="Arial" pitchFamily="34" charset="0"/>
              </a:rPr>
              <a:t>巢状式</a:t>
            </a:r>
            <a:r>
              <a:rPr lang="en-US" altLang="zh-CN" sz="2400" dirty="0" smtClean="0">
                <a:solidFill>
                  <a:schemeClr val="accent2"/>
                </a:solidFill>
                <a:latin typeface="微软雅黑" charset="0"/>
                <a:ea typeface="微软雅黑" charset="0"/>
                <a:cs typeface="Arial" pitchFamily="34" charset="0"/>
              </a:rPr>
              <a:t>if..else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charset="0"/>
                <a:ea typeface="微软雅黑" charset="0"/>
                <a:cs typeface="Arial" pitchFamily="34" charset="0"/>
              </a:rPr>
              <a:t>流程控制使用范例</a:t>
            </a:r>
            <a:r>
              <a:rPr lang="en-US" altLang="zh-CN" sz="2400" dirty="0" smtClean="0">
                <a:solidFill>
                  <a:schemeClr val="accent2"/>
                </a:solidFill>
                <a:latin typeface="微软雅黑" charset="0"/>
                <a:ea typeface="微软雅黑" charset="0"/>
                <a:cs typeface="Arial" pitchFamily="34" charset="0"/>
              </a:rPr>
              <a:t>:</a:t>
            </a:r>
          </a:p>
          <a:p>
            <a:pPr marL="0" indent="0" eaLnBrk="1" hangingPunct="1">
              <a:lnSpc>
                <a:spcPct val="70000"/>
              </a:lnSpc>
              <a:buNone/>
            </a:pPr>
            <a:endParaRPr lang="en-US" altLang="zh-CN" sz="2400" dirty="0" smtClean="0">
              <a:solidFill>
                <a:schemeClr val="accent2"/>
              </a:solidFill>
              <a:latin typeface="微软雅黑" charset="0"/>
              <a:ea typeface="微软雅黑" charset="0"/>
              <a:cs typeface="Arial" pitchFamily="34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&lt;?</a:t>
            </a:r>
            <a:r>
              <a:rPr lang="en-US" altLang="zh-CN" sz="2000" dirty="0" err="1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php</a:t>
            </a:r>
            <a:endParaRPr lang="en-US" altLang="zh-CN" sz="2000" dirty="0" smtClean="0">
              <a:solidFill>
                <a:srgbClr val="009900"/>
              </a:solidFill>
              <a:latin typeface="微软雅黑" charset="0"/>
              <a:ea typeface="微软雅黑" charset="0"/>
              <a:cs typeface="Arial" pitchFamily="34" charset="0"/>
            </a:endParaRP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微软雅黑" charset="0"/>
                <a:ea typeface="微软雅黑" charset="0"/>
                <a:cs typeface="Arial" pitchFamily="34" charset="0"/>
              </a:rPr>
              <a:t>$a</a:t>
            </a:r>
            <a:r>
              <a:rPr lang="en-US" altLang="zh-CN" sz="20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=</a:t>
            </a:r>
            <a:r>
              <a:rPr lang="en-US" altLang="zh-CN" sz="2000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88</a:t>
            </a:r>
            <a:r>
              <a:rPr lang="en-US" altLang="zh-CN" sz="20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echo "</a:t>
            </a:r>
            <a:r>
              <a:rPr lang="zh-CN" altLang="en-US" sz="2000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数学成绩</a:t>
            </a:r>
            <a:r>
              <a:rPr lang="en-US" altLang="zh-CN" sz="2000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:  $A &lt;p&gt;</a:t>
            </a:r>
            <a:r>
              <a:rPr lang="en-US" altLang="zh-CN" sz="20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";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if(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charset="0"/>
                <a:ea typeface="微软雅黑" charset="0"/>
                <a:cs typeface="Arial" pitchFamily="34" charset="0"/>
              </a:rPr>
              <a:t>$a</a:t>
            </a:r>
            <a:r>
              <a:rPr lang="en-US" altLang="zh-CN" sz="20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&gt;=</a:t>
            </a:r>
            <a:r>
              <a:rPr lang="en-US" altLang="zh-CN" sz="2000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60</a:t>
            </a:r>
            <a:r>
              <a:rPr lang="en-US" altLang="zh-CN" sz="20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){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	if(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charset="0"/>
                <a:ea typeface="微软雅黑" charset="0"/>
                <a:cs typeface="Arial" pitchFamily="34" charset="0"/>
              </a:rPr>
              <a:t>$a</a:t>
            </a:r>
            <a:r>
              <a:rPr lang="en-US" altLang="zh-CN" sz="20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&gt;=</a:t>
            </a:r>
            <a:r>
              <a:rPr lang="en-US" altLang="zh-CN" sz="2000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70</a:t>
            </a:r>
            <a:r>
              <a:rPr lang="en-US" altLang="zh-CN" sz="20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){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		  if(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charset="0"/>
                <a:ea typeface="微软雅黑" charset="0"/>
                <a:cs typeface="Arial" pitchFamily="34" charset="0"/>
              </a:rPr>
              <a:t>$a</a:t>
            </a:r>
            <a:r>
              <a:rPr lang="en-US" altLang="zh-CN" sz="20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&gt;=</a:t>
            </a:r>
            <a:r>
              <a:rPr lang="en-US" altLang="zh-CN" sz="2000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90</a:t>
            </a:r>
            <a:r>
              <a:rPr lang="en-US" altLang="zh-CN" sz="20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){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			echo "</a:t>
            </a:r>
            <a:r>
              <a:rPr lang="zh-CN" altLang="en-US" sz="2000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不错喔</a:t>
            </a:r>
            <a:r>
              <a:rPr lang="en-US" altLang="zh-CN" sz="2000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!!</a:t>
            </a:r>
            <a:r>
              <a:rPr lang="zh-CN" altLang="en-US" sz="2000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这次数学成绩甲等</a:t>
            </a:r>
            <a:r>
              <a:rPr lang="en-US" altLang="zh-CN" sz="2000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!!</a:t>
            </a:r>
            <a:r>
              <a:rPr lang="en-US" altLang="zh-CN" sz="20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";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		  }else{	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			echo "</a:t>
            </a:r>
            <a:r>
              <a:rPr lang="zh-CN" altLang="en-US" sz="2000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还可以</a:t>
            </a:r>
            <a:r>
              <a:rPr lang="en-US" altLang="zh-CN" sz="2000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...</a:t>
            </a:r>
            <a:r>
              <a:rPr lang="zh-CN" altLang="en-US" sz="2000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这次数学成绩乙等</a:t>
            </a:r>
            <a:r>
              <a:rPr lang="en-US" altLang="zh-CN" sz="2000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!!</a:t>
            </a:r>
            <a:r>
              <a:rPr lang="en-US" altLang="zh-CN" sz="20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"; 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		  }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	 }else{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      echo "</a:t>
            </a:r>
            <a:r>
              <a:rPr lang="zh-CN" altLang="en-US" sz="2000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勉勉强强及格边缘</a:t>
            </a:r>
            <a:r>
              <a:rPr lang="en-US" altLang="zh-CN" sz="2000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...</a:t>
            </a:r>
            <a:r>
              <a:rPr lang="zh-CN" altLang="en-US" sz="2000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这次数学成绩丙等</a:t>
            </a:r>
            <a:r>
              <a:rPr lang="en-US" altLang="zh-CN" sz="2000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!!</a:t>
            </a:r>
            <a:r>
              <a:rPr lang="en-US" altLang="zh-CN" sz="20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";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	 }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 }else{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	 echo "</a:t>
            </a:r>
            <a:r>
              <a:rPr lang="zh-CN" altLang="en-US" sz="2000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有待下次努力</a:t>
            </a:r>
            <a:r>
              <a:rPr lang="en-US" altLang="zh-CN" sz="2000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...</a:t>
            </a:r>
            <a:r>
              <a:rPr lang="zh-CN" altLang="en-US" sz="2000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数学成绩不及格</a:t>
            </a:r>
            <a:r>
              <a:rPr lang="en-US" altLang="zh-CN" sz="2000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!!</a:t>
            </a:r>
            <a:r>
              <a:rPr lang="en-US" altLang="zh-CN" sz="20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";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 }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?&gt;</a:t>
            </a:r>
            <a:endParaRPr sz="20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142535"/>
            <a:ext cx="6500858" cy="571480"/>
          </a:xfrm>
        </p:spPr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2. 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循环结构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572740" y="1000108"/>
            <a:ext cx="8286808" cy="5286412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/>
              <a:t>2.1  while</a:t>
            </a:r>
            <a:r>
              <a:rPr lang="zh-CN" altLang="en-US" sz="2400" dirty="0" smtClean="0"/>
              <a:t>语句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/>
              <a:t>2.2  do...while</a:t>
            </a:r>
            <a:r>
              <a:rPr lang="zh-CN" altLang="en-US" sz="2400" dirty="0" smtClean="0"/>
              <a:t>循环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/>
              <a:t>2.3  for</a:t>
            </a:r>
            <a:r>
              <a:rPr lang="zh-CN" altLang="en-US" sz="2400" dirty="0" smtClean="0"/>
              <a:t>语句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/>
              <a:t>2.4  </a:t>
            </a:r>
            <a:r>
              <a:rPr lang="zh-CN" altLang="en-US" sz="2400" dirty="0" smtClean="0"/>
              <a:t>特殊的流程控制语句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142535"/>
            <a:ext cx="6500858" cy="571480"/>
          </a:xfrm>
        </p:spPr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2.1 while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语句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while</a:t>
            </a:r>
            <a:r>
              <a:rPr lang="zh-CN" altLang="en-US" sz="2400" dirty="0" smtClean="0"/>
              <a:t>循环语法：</a:t>
            </a:r>
            <a:endParaRPr lang="en-US" altLang="zh-CN" sz="2400" dirty="0" smtClean="0"/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b="0" dirty="0" smtClean="0"/>
              <a:t>  </a:t>
            </a:r>
            <a:r>
              <a:rPr lang="en-US" altLang="zh-CN" sz="2400" dirty="0" smtClean="0">
                <a:solidFill>
                  <a:srgbClr val="009900"/>
                </a:solidFill>
              </a:rPr>
              <a:t>while(</a:t>
            </a:r>
            <a:r>
              <a:rPr lang="zh-CN" altLang="en-US" sz="2400" dirty="0" smtClean="0">
                <a:solidFill>
                  <a:srgbClr val="FF6600"/>
                </a:solidFill>
              </a:rPr>
              <a:t>表达式</a:t>
            </a:r>
            <a:r>
              <a:rPr lang="en-US" altLang="zh-CN" sz="2400" dirty="0" smtClean="0">
                <a:solidFill>
                  <a:srgbClr val="009900"/>
                </a:solidFill>
              </a:rPr>
              <a:t>){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9900"/>
                </a:solidFill>
              </a:rPr>
              <a:t>		</a:t>
            </a:r>
            <a:r>
              <a:rPr lang="zh-CN" altLang="en-US" sz="2400" dirty="0" smtClean="0">
                <a:solidFill>
                  <a:srgbClr val="0000FF"/>
                </a:solidFill>
              </a:rPr>
              <a:t>语句或语句序列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00FF"/>
                </a:solidFill>
              </a:rPr>
              <a:t>		</a:t>
            </a:r>
            <a:r>
              <a:rPr lang="en-US" altLang="zh-CN" sz="2400" dirty="0" smtClean="0">
                <a:solidFill>
                  <a:srgbClr val="0000FF"/>
                </a:solidFill>
              </a:rPr>
              <a:t>... ...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9900"/>
                </a:solidFill>
              </a:rPr>
              <a:t>	</a:t>
            </a:r>
            <a:r>
              <a:rPr lang="en-US" altLang="zh-CN" sz="2400" dirty="0" smtClean="0">
                <a:solidFill>
                  <a:srgbClr val="009900"/>
                </a:solidFill>
              </a:rPr>
              <a:t>}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endParaRPr lang="zh-CN" altLang="en-US" sz="2400" dirty="0" smtClean="0"/>
          </a:p>
          <a:p>
            <a:pPr>
              <a:lnSpc>
                <a:spcPts val="3400"/>
              </a:lnSpc>
            </a:pPr>
            <a:r>
              <a:rPr lang="en-US" altLang="zh-CN" sz="2400" b="0" dirty="0" smtClean="0"/>
              <a:t>		</a:t>
            </a:r>
            <a:r>
              <a:rPr lang="zh-CN" altLang="en-US" sz="2400" b="0" dirty="0" smtClean="0"/>
              <a:t>当</a:t>
            </a:r>
            <a:r>
              <a:rPr lang="en-US" altLang="zh-CN" sz="2400" b="0" dirty="0" smtClean="0"/>
              <a:t>while</a:t>
            </a:r>
            <a:r>
              <a:rPr lang="zh-CN" altLang="en-US" sz="2400" b="0" dirty="0" smtClean="0"/>
              <a:t>循环语句中表达式（循环控制语句）的结果为真时，程序将反复执行同一段程序：循环体（ </a:t>
            </a:r>
            <a:r>
              <a:rPr lang="en-US" altLang="zh-CN" sz="2400" b="0" dirty="0" smtClean="0"/>
              <a:t>while</a:t>
            </a:r>
            <a:r>
              <a:rPr lang="zh-CN" altLang="en-US" sz="2400" b="0" dirty="0" smtClean="0"/>
              <a:t>中的语句或语句序列），直到满足一定的条件（表达式的结果为假时）后才停止执行该段程序。</a:t>
            </a:r>
          </a:p>
        </p:txBody>
      </p:sp>
      <p:grpSp>
        <p:nvGrpSpPr>
          <p:cNvPr id="2" name="Group 3"/>
          <p:cNvGrpSpPr/>
          <p:nvPr/>
        </p:nvGrpSpPr>
        <p:grpSpPr bwMode="auto">
          <a:xfrm>
            <a:off x="4716463" y="1268413"/>
            <a:ext cx="3421062" cy="2822575"/>
            <a:chOff x="1056" y="2064"/>
            <a:chExt cx="2376" cy="1962"/>
          </a:xfrm>
        </p:grpSpPr>
        <p:sp>
          <p:nvSpPr>
            <p:cNvPr id="35844" name="AutoShape 4"/>
            <p:cNvSpPr>
              <a:spLocks noChangeArrowheads="1"/>
            </p:cNvSpPr>
            <p:nvPr/>
          </p:nvSpPr>
          <p:spPr bwMode="auto">
            <a:xfrm>
              <a:off x="1452" y="2274"/>
              <a:ext cx="1536" cy="432"/>
            </a:xfrm>
            <a:prstGeom prst="diamond">
              <a:avLst/>
            </a:prstGeom>
            <a:solidFill>
              <a:schemeClr val="fol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5" name="Text Box 5"/>
            <p:cNvSpPr txBox="1">
              <a:spLocks noChangeArrowheads="1"/>
            </p:cNvSpPr>
            <p:nvPr/>
          </p:nvSpPr>
          <p:spPr bwMode="auto">
            <a:xfrm>
              <a:off x="1776" y="2322"/>
              <a:ext cx="894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2936" tIns="41469" rIns="82936" bIns="41469">
              <a:spAutoFit/>
            </a:bodyPr>
            <a:lstStyle/>
            <a:p>
              <a:pPr algn="ctr" defTabSz="828675">
                <a:spcBef>
                  <a:spcPct val="50000"/>
                </a:spcBef>
              </a:pPr>
              <a:r>
                <a:rPr kumimoji="1" lang="zh-CN" altLang="en-US" sz="2200" b="1">
                  <a:solidFill>
                    <a:srgbClr val="FF6600"/>
                  </a:solidFill>
                  <a:latin typeface="Times New Roman" pitchFamily="18" charset="0"/>
                </a:rPr>
                <a:t>表达式</a:t>
              </a:r>
              <a:r>
                <a:rPr kumimoji="1" lang="en-US" altLang="zh-CN" sz="2200">
                  <a:solidFill>
                    <a:srgbClr val="FF6600"/>
                  </a:solidFill>
                  <a:latin typeface="Times New Roman" pitchFamily="18" charset="0"/>
                </a:rPr>
                <a:t>?</a:t>
              </a:r>
            </a:p>
          </p:txBody>
        </p:sp>
        <p:sp>
          <p:nvSpPr>
            <p:cNvPr id="35846" name="Text Box 6"/>
            <p:cNvSpPr txBox="1">
              <a:spLocks noChangeArrowheads="1"/>
            </p:cNvSpPr>
            <p:nvPr/>
          </p:nvSpPr>
          <p:spPr bwMode="auto">
            <a:xfrm>
              <a:off x="1530" y="2892"/>
              <a:ext cx="1392" cy="25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82936" tIns="41469" rIns="82936" bIns="41469">
              <a:spAutoFit/>
            </a:bodyPr>
            <a:lstStyle/>
            <a:p>
              <a:pPr algn="ctr" defTabSz="828675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200" b="1">
                  <a:solidFill>
                    <a:srgbClr val="0000FF"/>
                  </a:solidFill>
                  <a:latin typeface="Times New Roman" pitchFamily="18" charset="0"/>
                </a:rPr>
                <a:t>执行语句</a:t>
              </a:r>
            </a:p>
          </p:txBody>
        </p:sp>
        <p:sp>
          <p:nvSpPr>
            <p:cNvPr id="35847" name="Line 7"/>
            <p:cNvSpPr>
              <a:spLocks noChangeShapeType="1"/>
            </p:cNvSpPr>
            <p:nvPr/>
          </p:nvSpPr>
          <p:spPr bwMode="auto">
            <a:xfrm>
              <a:off x="2226" y="2064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>
              <a:off x="2220" y="2706"/>
              <a:ext cx="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>
              <a:off x="2988" y="24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>
              <a:off x="3258" y="2490"/>
              <a:ext cx="0" cy="10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2214" y="3150"/>
              <a:ext cx="0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 flipH="1">
              <a:off x="2202" y="3516"/>
              <a:ext cx="10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3" name="Text Box 13"/>
            <p:cNvSpPr txBox="1">
              <a:spLocks noChangeArrowheads="1"/>
            </p:cNvSpPr>
            <p:nvPr/>
          </p:nvSpPr>
          <p:spPr bwMode="auto">
            <a:xfrm>
              <a:off x="2328" y="2700"/>
              <a:ext cx="504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2936" tIns="41469" rIns="82936" bIns="41469">
              <a:spAutoFit/>
            </a:bodyPr>
            <a:lstStyle/>
            <a:p>
              <a:pPr defTabSz="828675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1500" b="1">
                  <a:solidFill>
                    <a:srgbClr val="0066FF"/>
                  </a:solidFill>
                  <a:latin typeface="Times New Roman" pitchFamily="18" charset="0"/>
                </a:rPr>
                <a:t>成立</a:t>
              </a:r>
              <a:endParaRPr kumimoji="1" lang="zh-CN" altLang="en-US" sz="2200">
                <a:solidFill>
                  <a:srgbClr val="0066FF"/>
                </a:solidFill>
                <a:latin typeface="Times New Roman" pitchFamily="18" charset="0"/>
              </a:endParaRPr>
            </a:p>
          </p:txBody>
        </p:sp>
        <p:sp>
          <p:nvSpPr>
            <p:cNvPr id="35854" name="Text Box 14"/>
            <p:cNvSpPr txBox="1">
              <a:spLocks noChangeArrowheads="1"/>
            </p:cNvSpPr>
            <p:nvPr/>
          </p:nvSpPr>
          <p:spPr bwMode="auto">
            <a:xfrm>
              <a:off x="2928" y="2292"/>
              <a:ext cx="504" cy="17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2936" tIns="41469" rIns="82936" bIns="41469">
              <a:spAutoFit/>
            </a:bodyPr>
            <a:lstStyle/>
            <a:p>
              <a:pPr defTabSz="828675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1400" b="1">
                  <a:solidFill>
                    <a:srgbClr val="FF0066"/>
                  </a:solidFill>
                  <a:latin typeface="Times New Roman" pitchFamily="18" charset="0"/>
                </a:rPr>
                <a:t>不成立</a:t>
              </a:r>
              <a:endParaRPr kumimoji="1" lang="zh-CN" altLang="en-US" sz="1400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 flipH="1">
              <a:off x="1110" y="3342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 flipV="1">
              <a:off x="1116" y="2160"/>
              <a:ext cx="0" cy="1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 flipV="1">
              <a:off x="1122" y="216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 flipH="1">
              <a:off x="2208" y="3522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9" name="Text Box 19"/>
            <p:cNvSpPr txBox="1">
              <a:spLocks noChangeArrowheads="1"/>
            </p:cNvSpPr>
            <p:nvPr/>
          </p:nvSpPr>
          <p:spPr bwMode="auto">
            <a:xfrm>
              <a:off x="1056" y="3792"/>
              <a:ext cx="2298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82936" tIns="41469" rIns="82936" bIns="41469">
              <a:spAutoFit/>
            </a:bodyPr>
            <a:lstStyle/>
            <a:p>
              <a:pPr algn="ctr" defTabSz="828675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FFFF00"/>
                  </a:solidFill>
                  <a:latin typeface="Times New Roman" pitchFamily="18" charset="0"/>
                </a:rPr>
                <a:t>执行</a:t>
              </a:r>
              <a:r>
                <a:rPr kumimoji="1" lang="en-US" altLang="zh-CN" sz="2000">
                  <a:solidFill>
                    <a:srgbClr val="FFFF00"/>
                  </a:solidFill>
                  <a:latin typeface="Times New Roman" pitchFamily="18" charset="0"/>
                </a:rPr>
                <a:t>while</a:t>
              </a:r>
              <a:r>
                <a:rPr kumimoji="1" lang="zh-CN" altLang="en-US" sz="2000">
                  <a:solidFill>
                    <a:srgbClr val="FFFF00"/>
                  </a:solidFill>
                  <a:latin typeface="Times New Roman" pitchFamily="18" charset="0"/>
                </a:rPr>
                <a:t>循环之后的语句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145" descr="未标题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3725" y="557213"/>
            <a:ext cx="2917825" cy="291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 1"/>
          <p:cNvSpPr>
            <a:spLocks noGrp="1" noChangeArrowheads="1"/>
          </p:cNvSpPr>
          <p:nvPr>
            <p:ph type="ctrTitle"/>
          </p:nvPr>
        </p:nvSpPr>
        <p:spPr>
          <a:xfrm>
            <a:off x="682625" y="3500438"/>
            <a:ext cx="7772400" cy="814387"/>
          </a:xfrm>
        </p:spPr>
        <p:txBody>
          <a:bodyPr lIns="90256" tIns="45128" rIns="90256" bIns="45128" anchor="ctr"/>
          <a:lstStyle/>
          <a:p>
            <a:r>
              <a:rPr lang="en-US" altLang="zh-CN" sz="4000" dirty="0" smtClean="0">
                <a:solidFill>
                  <a:srgbClr val="3F3F3F"/>
                </a:solidFill>
                <a:sym typeface="微软雅黑" pitchFamily="34" charset="-122"/>
              </a:rPr>
              <a:t>PHP</a:t>
            </a:r>
            <a:r>
              <a:rPr lang="zh-CN" altLang="zh-CN" sz="4000" dirty="0" smtClean="0">
                <a:solidFill>
                  <a:srgbClr val="3F3F3F"/>
                </a:solidFill>
                <a:sym typeface="微软雅黑" pitchFamily="34" charset="-122"/>
              </a:rPr>
              <a:t>流程控制结构</a:t>
            </a:r>
          </a:p>
        </p:txBody>
      </p:sp>
      <p:sp>
        <p:nvSpPr>
          <p:cNvPr id="3076" name="副标题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481263" y="4572000"/>
            <a:ext cx="4535487" cy="1581150"/>
          </a:xfrm>
          <a:noFill/>
          <a:ln>
            <a:miter lim="800000"/>
          </a:ln>
        </p:spPr>
        <p:txBody>
          <a:bodyPr vert="horz" wrap="square" lIns="90256" tIns="45128" rIns="90256" bIns="45128" numCol="1" anchor="t" anchorCtr="0" compatLnSpc="1"/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主讲</a:t>
            </a:r>
            <a:r>
              <a:rPr lang="en-US" altLang="zh-CN" sz="2000" dirty="0" smtClean="0">
                <a:solidFill>
                  <a:srgbClr val="3F3F3F"/>
                </a:solidFill>
                <a:sym typeface="微软雅黑" pitchFamily="34" charset="-122"/>
              </a:rPr>
              <a:t>:</a:t>
            </a: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邮箱</a:t>
            </a:r>
            <a:r>
              <a:rPr lang="en-US" altLang="zh-CN" sz="2000" dirty="0" smtClean="0">
                <a:solidFill>
                  <a:srgbClr val="3F3F3F"/>
                </a:solidFill>
                <a:sym typeface="微软雅黑" pitchFamily="34" charset="-122"/>
              </a:rPr>
              <a:t>:</a:t>
            </a: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 </a:t>
            </a:r>
            <a:endParaRPr lang="zh-CN" altLang="en-US" sz="28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Tx/>
              <a:buFont typeface="Wingdings" pitchFamily="2" charset="2"/>
            </a:pPr>
            <a:r>
              <a:rPr lang="zh-CN" altLang="en-US" sz="2700" dirty="0" smtClean="0">
                <a:latin typeface="Arial" pitchFamily="34" charset="0"/>
                <a:cs typeface="Arial" pitchFamily="34" charset="0"/>
              </a:rPr>
              <a:t>实例：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&lt;?</a:t>
            </a:r>
            <a:r>
              <a:rPr lang="en-US" altLang="zh-CN" sz="2400" dirty="0" err="1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php</a:t>
            </a:r>
            <a:endParaRPr lang="en-US" altLang="zh-CN" sz="2400" dirty="0" smtClean="0">
              <a:solidFill>
                <a:srgbClr val="009900"/>
              </a:solidFill>
              <a:latin typeface="Arial" pitchFamily="34" charset="0"/>
              <a:cs typeface="Arial" pitchFamily="34" charset="0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zh-CN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kumimoji="0" lang="en-US" altLang="zh-CN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kumimoji="0" lang="zh-CN" altLang="en-US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求</a:t>
            </a:r>
            <a:r>
              <a:rPr kumimoji="0" lang="en-US" altLang="zh-CN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kumimoji="0" lang="zh-CN" altLang="en-US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到</a:t>
            </a:r>
            <a:r>
              <a:rPr kumimoji="0" lang="en-US" altLang="zh-CN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100</a:t>
            </a:r>
            <a:r>
              <a:rPr kumimoji="0" lang="zh-CN" altLang="en-US" dirty="0" smtClean="0">
                <a:solidFill>
                  <a:srgbClr val="0099CC"/>
                </a:solidFill>
                <a:latin typeface="Arial" pitchFamily="34" charset="0"/>
                <a:cs typeface="Arial" pitchFamily="34" charset="0"/>
              </a:rPr>
              <a:t>的累加。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zh-CN" alt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kumimoji="0" lang="en-US" altLang="zh-CN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kumimoji="0" lang="en-US" altLang="zh-CN" dirty="0" err="1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kumimoji="0" lang="en-US" altLang="zh-CN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kumimoji="0" lang="en-US" altLang="zh-CN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kumimoji="0" lang="en-US" altLang="zh-CN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;	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zh-CN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zh-CN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$sum</a:t>
            </a:r>
            <a:r>
              <a:rPr kumimoji="0" lang="en-US" altLang="zh-CN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kumimoji="0" lang="en-US" altLang="zh-CN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kumimoji="0" lang="en-US" altLang="zh-CN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zh-CN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kumimoji="0" lang="en-US" altLang="zh-CN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while(</a:t>
            </a:r>
            <a:r>
              <a:rPr kumimoji="0" lang="en-US" altLang="zh-CN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kumimoji="0" lang="en-US" altLang="zh-CN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kumimoji="0" lang="en-US" altLang="zh-CN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&lt;=</a:t>
            </a:r>
            <a:r>
              <a:rPr kumimoji="0" lang="en-US" altLang="zh-CN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100</a:t>
            </a:r>
            <a:r>
              <a:rPr kumimoji="0" lang="en-US" altLang="zh-CN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zh-CN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kumimoji="0" lang="en-US" altLang="zh-CN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zh-CN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	$sum</a:t>
            </a:r>
            <a:r>
              <a:rPr kumimoji="0" lang="en-US" altLang="zh-CN" sz="24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+=</a:t>
            </a:r>
            <a:r>
              <a:rPr kumimoji="0" lang="en-US" altLang="zh-CN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kumimoji="0" lang="en-US" altLang="zh-CN" sz="24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kumimoji="0" lang="en-US" altLang="zh-CN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zh-CN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	$</a:t>
            </a:r>
            <a:r>
              <a:rPr kumimoji="0" lang="en-US" altLang="zh-CN" sz="24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kumimoji="0" lang="en-US" altLang="zh-CN" sz="24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++;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zh-CN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kumimoji="0" lang="en-US" altLang="zh-CN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zh-CN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kumimoji="0" lang="en-US" altLang="zh-CN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kumimoji="0" lang="en-US" altLang="zh-CN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$sum</a:t>
            </a:r>
            <a:r>
              <a:rPr kumimoji="0" lang="en-US" altLang="zh-CN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/>
          <p:cNvSpPr>
            <a:spLocks noChangeArrowheads="1"/>
          </p:cNvSpPr>
          <p:nvPr/>
        </p:nvSpPr>
        <p:spPr bwMode="auto">
          <a:xfrm>
            <a:off x="357188" y="785794"/>
            <a:ext cx="8501062" cy="5508625"/>
          </a:xfrm>
          <a:prstGeom prst="rect">
            <a:avLst/>
          </a:prstGeom>
          <a:solidFill>
            <a:srgbClr val="FCFAFA"/>
          </a:solidFill>
          <a:ln w="9525">
            <a:solidFill>
              <a:schemeClr val="bg1">
                <a:lumMod val="75000"/>
              </a:schemeClr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&lt;html&gt;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&lt;head&gt;&lt;title&gt;</a:t>
            </a:r>
            <a:r>
              <a:rPr lang="zh-CN" alt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使用</a:t>
            </a:r>
            <a:r>
              <a:rPr lang="en-US" altLang="zh-CN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zh-CN" alt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循环嵌套输出表格</a:t>
            </a:r>
            <a:r>
              <a:rPr lang="en-US" altLang="zh-CN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&lt;/title&gt;&lt;/head&gt;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&lt;body&gt;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&lt;table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align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1600" b="1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"center"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border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1600" b="1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"1"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width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600</a:t>
            </a:r>
            <a:r>
              <a:rPr lang="en-US" altLang="zh-CN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&lt;caption&gt;&lt;h1&gt;</a:t>
            </a:r>
            <a:r>
              <a:rPr lang="zh-CN" alt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使用</a:t>
            </a:r>
            <a:r>
              <a:rPr lang="en-US" altLang="zh-CN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zh-CN" alt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循环嵌套输出表格</a:t>
            </a:r>
            <a:r>
              <a:rPr lang="en-US" altLang="zh-CN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&lt;/h1&gt;&lt;/caption&gt;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&lt;?</a:t>
            </a:r>
            <a:r>
              <a:rPr lang="en-US" altLang="zh-CN" sz="16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php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$out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外层循环需要计数的累加变量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$out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指定外层循环，并且循环次数为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次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sz="1600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bgcolor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$out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%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?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"#FFFFFF"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"#DDDDDD"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“&lt;</a:t>
            </a:r>
            <a:r>
              <a:rPr lang="en-US" altLang="zh-CN" sz="1600" dirty="0" err="1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tr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bgcolor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=”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sz="1600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bgcolor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“&gt;”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执行一次则输出一行并指定背景颜色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$in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内层循环需要计数的累加变量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$in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指定内层循环，并且循环次数为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次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"&lt;td&gt;"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.(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$out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$in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).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"&lt;/td&gt;"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执行一次，输出一个单元格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$in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++;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内层的计数变量累加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"&lt;/</a:t>
            </a:r>
            <a:r>
              <a:rPr lang="en-US" altLang="zh-CN" sz="1600" dirty="0" err="1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tr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&gt;"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输出行关闭标记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$out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++;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外层的计数变量累加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?&gt;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&lt;/table&gt;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&lt;/body&gt;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&lt;/html&gt;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900"/>
              </a:spcBef>
              <a:buClrTx/>
              <a:buFont typeface="Wingdings" pitchFamily="2" charset="2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基本格式：</a:t>
            </a:r>
          </a:p>
          <a:p>
            <a:pPr eaLnBrk="1" hangingPunct="1">
              <a:lnSpc>
                <a:spcPct val="140000"/>
              </a:lnSpc>
              <a:spcBef>
                <a:spcPts val="900"/>
              </a:spcBef>
              <a:buFont typeface="Wingdings" pitchFamily="2" charset="2"/>
              <a:buNone/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	 </a:t>
            </a:r>
            <a:r>
              <a:rPr lang="en-US" altLang="zh-CN" sz="24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do{</a:t>
            </a:r>
          </a:p>
          <a:p>
            <a:pPr eaLnBrk="1" hangingPunct="1">
              <a:lnSpc>
                <a:spcPct val="140000"/>
              </a:lnSpc>
              <a:spcBef>
                <a:spcPts val="90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语句或语句序列</a:t>
            </a:r>
          </a:p>
          <a:p>
            <a:pPr eaLnBrk="1" hangingPunct="1">
              <a:lnSpc>
                <a:spcPct val="140000"/>
              </a:lnSpc>
              <a:spcBef>
                <a:spcPts val="900"/>
              </a:spcBef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24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... ...</a:t>
            </a:r>
          </a:p>
          <a:p>
            <a:pPr eaLnBrk="1" hangingPunct="1">
              <a:lnSpc>
                <a:spcPct val="140000"/>
              </a:lnSpc>
              <a:spcBef>
                <a:spcPts val="90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   }while(</a:t>
            </a:r>
            <a:r>
              <a:rPr lang="zh-CN" altLang="en-US" sz="2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4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sz="2400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4787900" y="1214422"/>
            <a:ext cx="3300413" cy="2417763"/>
            <a:chOff x="642" y="2050"/>
            <a:chExt cx="2292" cy="1680"/>
          </a:xfrm>
        </p:grpSpPr>
        <p:sp>
          <p:nvSpPr>
            <p:cNvPr id="38917" name="AutoShape 4"/>
            <p:cNvSpPr>
              <a:spLocks noChangeArrowheads="1"/>
            </p:cNvSpPr>
            <p:nvPr/>
          </p:nvSpPr>
          <p:spPr bwMode="auto">
            <a:xfrm>
              <a:off x="1020" y="2878"/>
              <a:ext cx="1536" cy="432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18" name="Text Box 5"/>
            <p:cNvSpPr txBox="1">
              <a:spLocks noChangeArrowheads="1"/>
            </p:cNvSpPr>
            <p:nvPr/>
          </p:nvSpPr>
          <p:spPr bwMode="auto">
            <a:xfrm>
              <a:off x="1344" y="2926"/>
              <a:ext cx="894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2936" tIns="41469" rIns="82936" bIns="41469">
              <a:spAutoFit/>
            </a:bodyPr>
            <a:lstStyle/>
            <a:p>
              <a:pPr algn="ctr" defTabSz="828675">
                <a:spcBef>
                  <a:spcPct val="50000"/>
                </a:spcBef>
              </a:pPr>
              <a:r>
                <a:rPr kumimoji="1" lang="zh-CN" altLang="en-US" sz="2200" b="1" dirty="0">
                  <a:solidFill>
                    <a:srgbClr val="FF6600"/>
                  </a:solidFill>
                  <a:latin typeface="Times New Roman" pitchFamily="18" charset="0"/>
                </a:rPr>
                <a:t>表达式</a:t>
              </a:r>
              <a:r>
                <a:rPr kumimoji="1" lang="en-US" altLang="zh-CN" sz="2200" dirty="0">
                  <a:solidFill>
                    <a:srgbClr val="FF6600"/>
                  </a:solidFill>
                  <a:latin typeface="Times New Roman" pitchFamily="18" charset="0"/>
                </a:rPr>
                <a:t>?</a:t>
              </a:r>
            </a:p>
          </p:txBody>
        </p:sp>
        <p:sp>
          <p:nvSpPr>
            <p:cNvPr id="38919" name="Text Box 6"/>
            <p:cNvSpPr txBox="1">
              <a:spLocks noChangeArrowheads="1"/>
            </p:cNvSpPr>
            <p:nvPr/>
          </p:nvSpPr>
          <p:spPr bwMode="auto">
            <a:xfrm>
              <a:off x="1122" y="2272"/>
              <a:ext cx="1392" cy="2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82936" tIns="41469" rIns="82936" bIns="41469">
              <a:spAutoFit/>
            </a:bodyPr>
            <a:lstStyle/>
            <a:p>
              <a:pPr algn="ctr" defTabSz="828675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200">
                  <a:solidFill>
                    <a:srgbClr val="0000FF"/>
                  </a:solidFill>
                  <a:latin typeface="Times New Roman" pitchFamily="18" charset="0"/>
                </a:rPr>
                <a:t>执行</a:t>
              </a:r>
              <a:r>
                <a:rPr kumimoji="1" lang="zh-CN" altLang="en-US" sz="2200" b="1">
                  <a:solidFill>
                    <a:srgbClr val="0000FF"/>
                  </a:solidFill>
                  <a:latin typeface="Times New Roman" pitchFamily="18" charset="0"/>
                </a:rPr>
                <a:t>语句</a:t>
              </a:r>
              <a:endParaRPr kumimoji="1" lang="zh-CN" altLang="en-US" sz="22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38920" name="Line 7"/>
            <p:cNvSpPr>
              <a:spLocks noChangeShapeType="1"/>
            </p:cNvSpPr>
            <p:nvPr/>
          </p:nvSpPr>
          <p:spPr bwMode="auto">
            <a:xfrm>
              <a:off x="1800" y="2050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1" name="Line 8"/>
            <p:cNvSpPr>
              <a:spLocks noChangeShapeType="1"/>
            </p:cNvSpPr>
            <p:nvPr/>
          </p:nvSpPr>
          <p:spPr bwMode="auto">
            <a:xfrm>
              <a:off x="1788" y="3310"/>
              <a:ext cx="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2" name="Line 9"/>
            <p:cNvSpPr>
              <a:spLocks noChangeShapeType="1"/>
            </p:cNvSpPr>
            <p:nvPr/>
          </p:nvSpPr>
          <p:spPr bwMode="auto">
            <a:xfrm flipH="1">
              <a:off x="1794" y="2524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3" name="Text Box 10"/>
            <p:cNvSpPr txBox="1">
              <a:spLocks noChangeArrowheads="1"/>
            </p:cNvSpPr>
            <p:nvPr/>
          </p:nvSpPr>
          <p:spPr bwMode="auto">
            <a:xfrm>
              <a:off x="745" y="2896"/>
              <a:ext cx="503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2936" tIns="41469" rIns="82936" bIns="41469">
              <a:spAutoFit/>
            </a:bodyPr>
            <a:lstStyle/>
            <a:p>
              <a:pPr defTabSz="828675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1500" b="1">
                  <a:solidFill>
                    <a:srgbClr val="0066FF"/>
                  </a:solidFill>
                  <a:latin typeface="Times New Roman" pitchFamily="18" charset="0"/>
                </a:rPr>
                <a:t>成立</a:t>
              </a:r>
              <a:endParaRPr kumimoji="1" lang="zh-CN" altLang="en-US" sz="2200">
                <a:solidFill>
                  <a:srgbClr val="0066FF"/>
                </a:solidFill>
                <a:latin typeface="Times New Roman" pitchFamily="18" charset="0"/>
              </a:endParaRPr>
            </a:p>
          </p:txBody>
        </p:sp>
        <p:sp>
          <p:nvSpPr>
            <p:cNvPr id="38924" name="Text Box 11"/>
            <p:cNvSpPr txBox="1">
              <a:spLocks noChangeArrowheads="1"/>
            </p:cNvSpPr>
            <p:nvPr/>
          </p:nvSpPr>
          <p:spPr bwMode="auto">
            <a:xfrm>
              <a:off x="1914" y="3304"/>
              <a:ext cx="504" cy="17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2936" tIns="41469" rIns="82936" bIns="41469">
              <a:spAutoFit/>
            </a:bodyPr>
            <a:lstStyle/>
            <a:p>
              <a:pPr defTabSz="828675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1400" b="1">
                  <a:solidFill>
                    <a:srgbClr val="FF0066"/>
                  </a:solidFill>
                  <a:latin typeface="Times New Roman" pitchFamily="18" charset="0"/>
                </a:rPr>
                <a:t>不成立</a:t>
              </a:r>
              <a:endParaRPr kumimoji="1" lang="zh-CN" altLang="en-US" sz="1400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38925" name="Line 12"/>
            <p:cNvSpPr>
              <a:spLocks noChangeShapeType="1"/>
            </p:cNvSpPr>
            <p:nvPr/>
          </p:nvSpPr>
          <p:spPr bwMode="auto">
            <a:xfrm flipH="1">
              <a:off x="690" y="3088"/>
              <a:ext cx="3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6" name="Line 13"/>
            <p:cNvSpPr>
              <a:spLocks noChangeShapeType="1"/>
            </p:cNvSpPr>
            <p:nvPr/>
          </p:nvSpPr>
          <p:spPr bwMode="auto">
            <a:xfrm flipV="1">
              <a:off x="696" y="2134"/>
              <a:ext cx="0" cy="9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7" name="Line 14"/>
            <p:cNvSpPr>
              <a:spLocks noChangeShapeType="1"/>
            </p:cNvSpPr>
            <p:nvPr/>
          </p:nvSpPr>
          <p:spPr bwMode="auto">
            <a:xfrm flipV="1">
              <a:off x="708" y="214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8" name="Text Box 15"/>
            <p:cNvSpPr txBox="1">
              <a:spLocks noChangeArrowheads="1"/>
            </p:cNvSpPr>
            <p:nvPr/>
          </p:nvSpPr>
          <p:spPr bwMode="auto">
            <a:xfrm>
              <a:off x="642" y="3496"/>
              <a:ext cx="2292" cy="23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82936" tIns="41469" rIns="82936" bIns="41469">
              <a:spAutoFit/>
            </a:bodyPr>
            <a:lstStyle/>
            <a:p>
              <a:pPr algn="ctr" defTabSz="828675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FFFF00"/>
                  </a:solidFill>
                  <a:latin typeface="Times New Roman" pitchFamily="18" charset="0"/>
                </a:rPr>
                <a:t>执行</a:t>
              </a:r>
              <a:r>
                <a:rPr kumimoji="1" lang="en-US" altLang="zh-CN" sz="2000">
                  <a:solidFill>
                    <a:srgbClr val="FFFF00"/>
                  </a:solidFill>
                  <a:latin typeface="Times New Roman" pitchFamily="18" charset="0"/>
                </a:rPr>
                <a:t>while</a:t>
              </a:r>
              <a:r>
                <a:rPr kumimoji="1" lang="zh-CN" altLang="en-US" sz="2000">
                  <a:solidFill>
                    <a:srgbClr val="FFFF00"/>
                  </a:solidFill>
                  <a:latin typeface="Times New Roman" pitchFamily="18" charset="0"/>
                </a:rPr>
                <a:t>子句之后的语句</a:t>
              </a:r>
            </a:p>
          </p:txBody>
        </p:sp>
      </p:grpSp>
      <p:sp>
        <p:nvSpPr>
          <p:cNvPr id="38915" name="Rectangle 16"/>
          <p:cNvSpPr>
            <a:spLocks noChangeArrowheads="1"/>
          </p:cNvSpPr>
          <p:nvPr/>
        </p:nvSpPr>
        <p:spPr bwMode="auto">
          <a:xfrm>
            <a:off x="327025" y="4448175"/>
            <a:ext cx="8493125" cy="1717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marL="342900" indent="-342900">
              <a:lnSpc>
                <a:spcPct val="140000"/>
              </a:lnSpc>
              <a:spcBef>
                <a:spcPts val="900"/>
              </a:spcBef>
            </a:pPr>
            <a:r>
              <a:rPr lang="en-US" altLang="zh-CN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程序会先执行 </a:t>
            </a:r>
            <a:r>
              <a:rPr lang="en-US" altLang="zh-CN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do </a:t>
            </a: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语句体中的语句（循环体），然后再检查表达式（循环控制语句）的值，如果符合条件式（值为真），就再进行 </a:t>
            </a:r>
            <a:r>
              <a:rPr lang="en-US" altLang="zh-CN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do </a:t>
            </a:r>
            <a:r>
              <a:rPr lang="zh-CN" altLang="en-US" sz="24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语句体中的语句，直到条件不符合为</a:t>
            </a:r>
            <a:r>
              <a:rPr lang="zh-CN" altLang="en-US" sz="24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4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916" name="Rectangle 17"/>
          <p:cNvSpPr>
            <a:spLocks noChangeArrowheads="1"/>
          </p:cNvSpPr>
          <p:nvPr/>
        </p:nvSpPr>
        <p:spPr bwMode="auto">
          <a:xfrm>
            <a:off x="457200" y="71414"/>
            <a:ext cx="8229600" cy="6572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r" eaLnBrk="0" hangingPunct="0"/>
            <a:r>
              <a:rPr lang="en-US" altLang="zh-CN" sz="2800" dirty="0">
                <a:solidFill>
                  <a:srgbClr val="292929"/>
                </a:solidFill>
                <a:latin typeface="微软雅黑" charset="0"/>
                <a:ea typeface="微软雅黑" charset="0"/>
              </a:rPr>
              <a:t>2.2 do...while</a:t>
            </a:r>
            <a:r>
              <a:rPr lang="zh-CN" altLang="en-US" sz="2800" dirty="0">
                <a:solidFill>
                  <a:srgbClr val="292929"/>
                </a:solidFill>
                <a:latin typeface="微软雅黑" charset="0"/>
                <a:ea typeface="微软雅黑" charset="0"/>
              </a:rPr>
              <a:t>循环</a:t>
            </a:r>
            <a:endParaRPr sz="28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000" dirty="0" smtClean="0"/>
              <a:t>注意：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 sz="2000" b="0" dirty="0" smtClean="0"/>
              <a:t>do-while </a:t>
            </a:r>
            <a:r>
              <a:rPr lang="zh-CN" altLang="en-US" sz="2000" b="0" dirty="0" smtClean="0"/>
              <a:t>后面必须加上分号作为结束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 sz="2000" b="0" dirty="0" smtClean="0"/>
              <a:t>do-while</a:t>
            </a:r>
            <a:r>
              <a:rPr lang="zh-CN" altLang="en-US" sz="2000" b="0" dirty="0" smtClean="0"/>
              <a:t>与</a:t>
            </a:r>
            <a:r>
              <a:rPr lang="en-US" altLang="zh-CN" sz="2000" b="0" dirty="0" smtClean="0"/>
              <a:t>while</a:t>
            </a:r>
            <a:r>
              <a:rPr lang="zh-CN" altLang="en-US" sz="2000" b="0" dirty="0" smtClean="0"/>
              <a:t>的最大区别是先执行循环体然后再判断循环的控制条件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9900"/>
                </a:solidFill>
              </a:rPr>
              <a:t>&lt;?</a:t>
            </a:r>
            <a:r>
              <a:rPr lang="en-US" altLang="zh-CN" sz="2000" dirty="0" err="1" smtClean="0">
                <a:solidFill>
                  <a:srgbClr val="009900"/>
                </a:solidFill>
              </a:rPr>
              <a:t>php</a:t>
            </a:r>
            <a:r>
              <a:rPr lang="en-US" altLang="zh-CN" sz="2000" dirty="0" smtClean="0">
                <a:solidFill>
                  <a:srgbClr val="009900"/>
                </a:solidFill>
              </a:rPr>
              <a:t>	</a:t>
            </a:r>
            <a:r>
              <a:rPr lang="en-US" altLang="zh-CN" sz="2000" dirty="0" smtClean="0">
                <a:solidFill>
                  <a:srgbClr val="0099CC"/>
                </a:solidFill>
              </a:rPr>
              <a:t>//</a:t>
            </a:r>
            <a:r>
              <a:rPr lang="zh-CN" altLang="en-US" sz="2000" dirty="0" smtClean="0">
                <a:solidFill>
                  <a:srgbClr val="0099CC"/>
                </a:solidFill>
              </a:rPr>
              <a:t>求</a:t>
            </a:r>
            <a:r>
              <a:rPr lang="en-US" altLang="zh-CN" sz="2000" dirty="0" smtClean="0">
                <a:solidFill>
                  <a:srgbClr val="0099CC"/>
                </a:solidFill>
              </a:rPr>
              <a:t>1</a:t>
            </a:r>
            <a:r>
              <a:rPr lang="zh-CN" altLang="en-US" sz="2000" dirty="0" smtClean="0">
                <a:solidFill>
                  <a:srgbClr val="0099CC"/>
                </a:solidFill>
              </a:rPr>
              <a:t>到</a:t>
            </a:r>
            <a:r>
              <a:rPr lang="en-US" altLang="zh-CN" sz="2000" dirty="0" smtClean="0">
                <a:solidFill>
                  <a:srgbClr val="0099CC"/>
                </a:solidFill>
              </a:rPr>
              <a:t>100</a:t>
            </a:r>
            <a:r>
              <a:rPr lang="zh-CN" altLang="en-US" sz="2000" dirty="0" smtClean="0">
                <a:solidFill>
                  <a:srgbClr val="0099CC"/>
                </a:solidFill>
              </a:rPr>
              <a:t>的累加。</a:t>
            </a:r>
          </a:p>
          <a:p>
            <a:pPr lvl="2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kumimoji="0" lang="zh-CN" altLang="en-US" sz="2000" dirty="0" smtClean="0">
                <a:solidFill>
                  <a:srgbClr val="009900"/>
                </a:solidFill>
              </a:rPr>
              <a:t>	</a:t>
            </a:r>
            <a:r>
              <a:rPr kumimoji="0" lang="en-US" altLang="zh-CN" sz="2000" b="1" dirty="0" smtClean="0">
                <a:solidFill>
                  <a:srgbClr val="0000FF"/>
                </a:solidFill>
              </a:rPr>
              <a:t>$</a:t>
            </a:r>
            <a:r>
              <a:rPr kumimoji="0" lang="en-US" altLang="zh-CN" sz="2000" b="1" dirty="0" err="1" smtClean="0">
                <a:solidFill>
                  <a:srgbClr val="0000FF"/>
                </a:solidFill>
              </a:rPr>
              <a:t>i</a:t>
            </a:r>
            <a:r>
              <a:rPr kumimoji="0" lang="en-US" altLang="zh-CN" sz="2000" b="1" dirty="0" smtClean="0">
                <a:solidFill>
                  <a:srgbClr val="009900"/>
                </a:solidFill>
              </a:rPr>
              <a:t>=</a:t>
            </a:r>
            <a:r>
              <a:rPr kumimoji="0" lang="en-US" altLang="zh-CN" sz="2000" b="1" dirty="0" smtClean="0">
                <a:solidFill>
                  <a:srgbClr val="FF6600"/>
                </a:solidFill>
              </a:rPr>
              <a:t>1</a:t>
            </a:r>
            <a:r>
              <a:rPr kumimoji="0" lang="en-US" altLang="zh-CN" sz="2000" b="1" dirty="0" smtClean="0">
                <a:solidFill>
                  <a:srgbClr val="009900"/>
                </a:solidFill>
              </a:rPr>
              <a:t>; 	</a:t>
            </a:r>
            <a:br>
              <a:rPr kumimoji="0" lang="en-US" altLang="zh-CN" sz="2000" b="1" dirty="0" smtClean="0">
                <a:solidFill>
                  <a:srgbClr val="009900"/>
                </a:solidFill>
              </a:rPr>
            </a:br>
            <a:r>
              <a:rPr kumimoji="0" lang="en-US" altLang="zh-CN" sz="2000" b="1" dirty="0" smtClean="0">
                <a:solidFill>
                  <a:srgbClr val="0000FF"/>
                </a:solidFill>
              </a:rPr>
              <a:t>$sum</a:t>
            </a:r>
            <a:r>
              <a:rPr kumimoji="0" lang="en-US" altLang="zh-CN" sz="2000" b="1" dirty="0" smtClean="0">
                <a:solidFill>
                  <a:srgbClr val="009900"/>
                </a:solidFill>
              </a:rPr>
              <a:t>=</a:t>
            </a:r>
            <a:r>
              <a:rPr kumimoji="0" lang="en-US" altLang="zh-CN" sz="2000" b="1" dirty="0" smtClean="0">
                <a:solidFill>
                  <a:srgbClr val="FF6600"/>
                </a:solidFill>
              </a:rPr>
              <a:t>0</a:t>
            </a:r>
            <a:r>
              <a:rPr kumimoji="0" lang="en-US" altLang="zh-CN" sz="2000" b="1" dirty="0" smtClean="0">
                <a:solidFill>
                  <a:srgbClr val="009900"/>
                </a:solidFill>
              </a:rPr>
              <a:t>;</a:t>
            </a:r>
          </a:p>
          <a:p>
            <a:pPr lvl="2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kumimoji="0" lang="en-US" altLang="zh-CN" sz="2000" b="1" dirty="0" smtClean="0">
                <a:solidFill>
                  <a:srgbClr val="009900"/>
                </a:solidFill>
              </a:rPr>
              <a:t>	do{</a:t>
            </a:r>
          </a:p>
          <a:p>
            <a:pPr lvl="2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kumimoji="0" lang="en-US" altLang="zh-CN" sz="2000" b="1" dirty="0" smtClean="0">
                <a:solidFill>
                  <a:srgbClr val="009900"/>
                </a:solidFill>
              </a:rPr>
              <a:t>		   </a:t>
            </a:r>
            <a:r>
              <a:rPr kumimoji="0" lang="en-US" altLang="zh-CN" sz="2000" b="1" dirty="0" smtClean="0">
                <a:solidFill>
                  <a:srgbClr val="0000FF"/>
                </a:solidFill>
              </a:rPr>
              <a:t>$sum</a:t>
            </a:r>
            <a:r>
              <a:rPr kumimoji="0" lang="en-US" altLang="zh-CN" sz="2000" b="1" dirty="0" smtClean="0">
                <a:solidFill>
                  <a:srgbClr val="009900"/>
                </a:solidFill>
              </a:rPr>
              <a:t>+=</a:t>
            </a:r>
            <a:r>
              <a:rPr kumimoji="0" lang="en-US" altLang="zh-CN" sz="2000" b="1" dirty="0" smtClean="0">
                <a:solidFill>
                  <a:srgbClr val="0000FF"/>
                </a:solidFill>
              </a:rPr>
              <a:t>$</a:t>
            </a:r>
            <a:r>
              <a:rPr kumimoji="0" lang="en-US" altLang="zh-CN" sz="2000" b="1" dirty="0" err="1" smtClean="0">
                <a:solidFill>
                  <a:srgbClr val="0000FF"/>
                </a:solidFill>
              </a:rPr>
              <a:t>i</a:t>
            </a:r>
            <a:r>
              <a:rPr kumimoji="0" lang="en-US" altLang="zh-CN" sz="2000" b="1" dirty="0" smtClean="0">
                <a:solidFill>
                  <a:srgbClr val="0000FF"/>
                </a:solidFill>
              </a:rPr>
              <a:t>;</a:t>
            </a:r>
          </a:p>
          <a:p>
            <a:pPr lvl="3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kumimoji="0" lang="en-US" altLang="zh-CN" sz="2000" b="1" dirty="0" smtClean="0">
                <a:solidFill>
                  <a:srgbClr val="0000FF"/>
                </a:solidFill>
              </a:rPr>
              <a:t>	      $</a:t>
            </a:r>
            <a:r>
              <a:rPr kumimoji="0" lang="en-US" altLang="zh-CN" sz="2000" b="1" dirty="0" err="1" smtClean="0">
                <a:solidFill>
                  <a:srgbClr val="0000FF"/>
                </a:solidFill>
              </a:rPr>
              <a:t>i</a:t>
            </a:r>
            <a:r>
              <a:rPr kumimoji="0" lang="en-US" altLang="zh-CN" sz="2000" b="1" dirty="0" smtClean="0">
                <a:solidFill>
                  <a:srgbClr val="009900"/>
                </a:solidFill>
              </a:rPr>
              <a:t>++;</a:t>
            </a:r>
          </a:p>
          <a:p>
            <a:pPr lvl="2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kumimoji="0" lang="en-US" altLang="zh-CN" sz="2000" b="1" dirty="0" smtClean="0">
                <a:solidFill>
                  <a:srgbClr val="009900"/>
                </a:solidFill>
              </a:rPr>
              <a:t>	}while(</a:t>
            </a:r>
            <a:r>
              <a:rPr kumimoji="0" lang="en-US" altLang="zh-CN" sz="2000" b="1" dirty="0" smtClean="0">
                <a:solidFill>
                  <a:srgbClr val="0000FF"/>
                </a:solidFill>
              </a:rPr>
              <a:t>$</a:t>
            </a:r>
            <a:r>
              <a:rPr kumimoji="0" lang="en-US" altLang="zh-CN" sz="2000" b="1" dirty="0" err="1" smtClean="0">
                <a:solidFill>
                  <a:srgbClr val="0000FF"/>
                </a:solidFill>
              </a:rPr>
              <a:t>i</a:t>
            </a:r>
            <a:r>
              <a:rPr kumimoji="0" lang="en-US" altLang="zh-CN" sz="2000" b="1" dirty="0" smtClean="0">
                <a:solidFill>
                  <a:srgbClr val="009900"/>
                </a:solidFill>
              </a:rPr>
              <a:t>&lt;=</a:t>
            </a:r>
            <a:r>
              <a:rPr kumimoji="0" lang="en-US" altLang="zh-CN" sz="2000" b="1" dirty="0" smtClean="0">
                <a:solidFill>
                  <a:srgbClr val="FF6600"/>
                </a:solidFill>
              </a:rPr>
              <a:t>100</a:t>
            </a:r>
            <a:r>
              <a:rPr kumimoji="0" lang="en-US" altLang="zh-CN" sz="2000" b="1" dirty="0" smtClean="0">
                <a:solidFill>
                  <a:srgbClr val="009900"/>
                </a:solidFill>
              </a:rPr>
              <a:t>);</a:t>
            </a:r>
          </a:p>
          <a:p>
            <a:pPr lvl="2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kumimoji="0" lang="en-US" altLang="zh-CN" sz="2000" b="1" dirty="0" smtClean="0">
                <a:solidFill>
                  <a:srgbClr val="009900"/>
                </a:solidFill>
              </a:rPr>
              <a:t>	echo </a:t>
            </a:r>
            <a:r>
              <a:rPr kumimoji="0" lang="en-US" altLang="zh-CN" sz="2000" b="1" dirty="0" smtClean="0">
                <a:solidFill>
                  <a:srgbClr val="0000FF"/>
                </a:solidFill>
              </a:rPr>
              <a:t>$sum</a:t>
            </a:r>
            <a:r>
              <a:rPr kumimoji="0" lang="en-US" altLang="zh-CN" sz="2000" b="1" dirty="0" smtClean="0">
                <a:solidFill>
                  <a:srgbClr val="009900"/>
                </a:solidFill>
              </a:rPr>
              <a:t>;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9900"/>
                </a:solidFill>
              </a:rPr>
              <a:t>?&gt;</a:t>
            </a:r>
            <a:endParaRPr lang="zh-CN" altLang="en-US" sz="2000" dirty="0" smtClean="0">
              <a:solidFill>
                <a:srgbClr val="0099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200" dirty="0" smtClean="0"/>
              <a:t>基本格式：</a:t>
            </a:r>
          </a:p>
          <a:p>
            <a:pPr eaLnBrk="1" hangingPunct="1">
              <a:lnSpc>
                <a:spcPct val="140000"/>
              </a:lnSpc>
              <a:spcBef>
                <a:spcPts val="900"/>
              </a:spcBef>
              <a:buFont typeface="Wingdings" pitchFamily="2" charset="2"/>
              <a:buNone/>
            </a:pPr>
            <a:r>
              <a:rPr lang="zh-CN" altLang="en-US" sz="2200" b="1" dirty="0" smtClean="0"/>
              <a:t>	</a:t>
            </a:r>
            <a:r>
              <a:rPr lang="en-US" altLang="zh-CN" sz="2200" b="1" dirty="0" smtClean="0">
                <a:solidFill>
                  <a:srgbClr val="009900"/>
                </a:solidFill>
              </a:rPr>
              <a:t>for(</a:t>
            </a:r>
            <a:r>
              <a:rPr lang="zh-CN" altLang="en-US" sz="2200" b="1" dirty="0" smtClean="0">
                <a:solidFill>
                  <a:srgbClr val="FF6600"/>
                </a:solidFill>
              </a:rPr>
              <a:t>表达式</a:t>
            </a:r>
            <a:r>
              <a:rPr lang="en-US" altLang="zh-CN" sz="2200" b="1" dirty="0" smtClean="0">
                <a:solidFill>
                  <a:srgbClr val="FF6600"/>
                </a:solidFill>
              </a:rPr>
              <a:t>1</a:t>
            </a:r>
            <a:r>
              <a:rPr lang="en-US" altLang="zh-CN" sz="2200" b="1" dirty="0" smtClean="0">
                <a:solidFill>
                  <a:srgbClr val="009900"/>
                </a:solidFill>
              </a:rPr>
              <a:t>;</a:t>
            </a:r>
            <a:r>
              <a:rPr lang="zh-CN" altLang="en-US" sz="2200" b="1" dirty="0" smtClean="0">
                <a:solidFill>
                  <a:srgbClr val="FF6600"/>
                </a:solidFill>
              </a:rPr>
              <a:t>表达式</a:t>
            </a:r>
            <a:r>
              <a:rPr lang="en-US" altLang="zh-CN" sz="2200" b="1" dirty="0" smtClean="0">
                <a:solidFill>
                  <a:srgbClr val="FF6600"/>
                </a:solidFill>
              </a:rPr>
              <a:t>2</a:t>
            </a:r>
            <a:r>
              <a:rPr lang="en-US" altLang="zh-CN" sz="2200" b="1" dirty="0" smtClean="0">
                <a:solidFill>
                  <a:srgbClr val="009900"/>
                </a:solidFill>
              </a:rPr>
              <a:t>;</a:t>
            </a:r>
            <a:r>
              <a:rPr lang="zh-CN" altLang="en-US" sz="2200" b="1" dirty="0" smtClean="0">
                <a:solidFill>
                  <a:srgbClr val="FF6600"/>
                </a:solidFill>
              </a:rPr>
              <a:t>表达式</a:t>
            </a:r>
            <a:r>
              <a:rPr lang="en-US" altLang="zh-CN" sz="2200" b="1" dirty="0" smtClean="0">
                <a:solidFill>
                  <a:srgbClr val="FF6600"/>
                </a:solidFill>
              </a:rPr>
              <a:t>3</a:t>
            </a:r>
            <a:r>
              <a:rPr lang="en-US" altLang="zh-CN" sz="2200" b="1" dirty="0" smtClean="0">
                <a:solidFill>
                  <a:srgbClr val="009900"/>
                </a:solidFill>
              </a:rPr>
              <a:t>)</a:t>
            </a:r>
          </a:p>
          <a:p>
            <a:pPr eaLnBrk="1" hangingPunct="1">
              <a:lnSpc>
                <a:spcPct val="140000"/>
              </a:lnSpc>
              <a:spcBef>
                <a:spcPts val="900"/>
              </a:spcBef>
              <a:buFont typeface="Wingdings" pitchFamily="2" charset="2"/>
              <a:buNone/>
            </a:pPr>
            <a:r>
              <a:rPr lang="en-US" altLang="zh-CN" sz="2200" b="1" dirty="0" smtClean="0">
                <a:solidFill>
                  <a:srgbClr val="009900"/>
                </a:solidFill>
              </a:rPr>
              <a:t>	{</a:t>
            </a:r>
          </a:p>
          <a:p>
            <a:pPr eaLnBrk="1" hangingPunct="1">
              <a:lnSpc>
                <a:spcPct val="140000"/>
              </a:lnSpc>
              <a:spcBef>
                <a:spcPts val="900"/>
              </a:spcBef>
              <a:buFont typeface="Wingdings" pitchFamily="2" charset="2"/>
              <a:buNone/>
            </a:pPr>
            <a:r>
              <a:rPr lang="en-US" altLang="zh-CN" sz="2200" b="1" dirty="0" smtClean="0">
                <a:solidFill>
                  <a:srgbClr val="009900"/>
                </a:solidFill>
              </a:rPr>
              <a:t>		</a:t>
            </a:r>
            <a:r>
              <a:rPr lang="zh-CN" altLang="en-US" sz="2200" b="1" dirty="0" smtClean="0">
                <a:solidFill>
                  <a:srgbClr val="0000FF"/>
                </a:solidFill>
              </a:rPr>
              <a:t>语句或语句序列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;</a:t>
            </a:r>
          </a:p>
          <a:p>
            <a:pPr eaLnBrk="1" hangingPunct="1">
              <a:lnSpc>
                <a:spcPct val="140000"/>
              </a:lnSpc>
              <a:spcBef>
                <a:spcPts val="900"/>
              </a:spcBef>
              <a:buFont typeface="Wingdings" pitchFamily="2" charset="2"/>
              <a:buNone/>
            </a:pPr>
            <a:r>
              <a:rPr lang="en-US" altLang="zh-CN" sz="2200" b="1" dirty="0" smtClean="0">
                <a:solidFill>
                  <a:srgbClr val="009900"/>
                </a:solidFill>
              </a:rPr>
              <a:t>	 }</a:t>
            </a:r>
          </a:p>
          <a:p>
            <a:pPr eaLnBrk="1" hangingPunct="1">
              <a:lnSpc>
                <a:spcPct val="140000"/>
              </a:lnSpc>
              <a:spcBef>
                <a:spcPts val="900"/>
              </a:spcBef>
              <a:buFont typeface="Wingdings" pitchFamily="2" charset="2"/>
              <a:buNone/>
            </a:pPr>
            <a:endParaRPr lang="en-US" altLang="zh-CN" sz="2200" dirty="0" smtClean="0">
              <a:solidFill>
                <a:srgbClr val="009900"/>
              </a:solidFill>
            </a:endParaRPr>
          </a:p>
          <a:p>
            <a:pPr eaLnBrk="1" hangingPunct="1">
              <a:lnSpc>
                <a:spcPct val="140000"/>
              </a:lnSpc>
              <a:spcBef>
                <a:spcPts val="900"/>
              </a:spcBef>
              <a:buFont typeface="Wingdings" pitchFamily="2" charset="2"/>
              <a:buNone/>
            </a:pPr>
            <a:r>
              <a:rPr lang="en-US" altLang="zh-CN" sz="2200" dirty="0" smtClean="0"/>
              <a:t>	</a:t>
            </a:r>
            <a:r>
              <a:rPr lang="en-US" altLang="zh-CN" sz="2200" b="0" dirty="0" smtClean="0"/>
              <a:t>	for</a:t>
            </a:r>
            <a:r>
              <a:rPr lang="zh-CN" altLang="en-US" sz="2200" b="0" dirty="0" smtClean="0"/>
              <a:t>循环语句中表达式</a:t>
            </a:r>
            <a:r>
              <a:rPr lang="en-US" altLang="zh-CN" sz="2200" b="0" dirty="0" smtClean="0"/>
              <a:t>1</a:t>
            </a:r>
            <a:r>
              <a:rPr lang="zh-CN" altLang="en-US" sz="2200" b="0" dirty="0" smtClean="0"/>
              <a:t>为循环初始条件；表达式</a:t>
            </a:r>
            <a:r>
              <a:rPr lang="en-US" altLang="zh-CN" sz="2200" b="0" dirty="0" smtClean="0"/>
              <a:t>2</a:t>
            </a:r>
            <a:r>
              <a:rPr lang="zh-CN" altLang="en-US" sz="2200" b="0" dirty="0" smtClean="0"/>
              <a:t>为循环控制条件；表达式</a:t>
            </a:r>
            <a:r>
              <a:rPr lang="en-US" altLang="zh-CN" sz="2200" b="0" dirty="0" smtClean="0"/>
              <a:t>3</a:t>
            </a:r>
            <a:r>
              <a:rPr lang="zh-CN" altLang="en-US" sz="2200" b="0" dirty="0" smtClean="0"/>
              <a:t>为控制变量递增；语句或语句序列为循环体。</a:t>
            </a:r>
          </a:p>
        </p:txBody>
      </p:sp>
      <p:grpSp>
        <p:nvGrpSpPr>
          <p:cNvPr id="2" name="Group 23"/>
          <p:cNvGrpSpPr/>
          <p:nvPr/>
        </p:nvGrpSpPr>
        <p:grpSpPr bwMode="auto">
          <a:xfrm>
            <a:off x="5143504" y="1074719"/>
            <a:ext cx="3308350" cy="3176587"/>
            <a:chOff x="3379" y="799"/>
            <a:chExt cx="2084" cy="2001"/>
          </a:xfrm>
        </p:grpSpPr>
        <p:sp>
          <p:nvSpPr>
            <p:cNvPr id="40969" name="AutoShape 4"/>
            <p:cNvSpPr>
              <a:spLocks noChangeArrowheads="1"/>
            </p:cNvSpPr>
            <p:nvPr/>
          </p:nvSpPr>
          <p:spPr bwMode="auto">
            <a:xfrm>
              <a:off x="3744" y="1175"/>
              <a:ext cx="1393" cy="299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Text Box 5"/>
            <p:cNvSpPr txBox="1">
              <a:spLocks noChangeArrowheads="1"/>
            </p:cNvSpPr>
            <p:nvPr/>
          </p:nvSpPr>
          <p:spPr bwMode="auto">
            <a:xfrm>
              <a:off x="4032" y="1180"/>
              <a:ext cx="811" cy="2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2936" tIns="41469" rIns="82936" bIns="41469">
              <a:spAutoFit/>
            </a:bodyPr>
            <a:lstStyle/>
            <a:p>
              <a:pPr algn="ctr" defTabSz="828675">
                <a:spcBef>
                  <a:spcPct val="50000"/>
                </a:spcBef>
              </a:pPr>
              <a:r>
                <a:rPr kumimoji="1" lang="zh-CN" altLang="en-US" sz="2100" b="1">
                  <a:solidFill>
                    <a:srgbClr val="FF6600"/>
                  </a:solidFill>
                  <a:latin typeface="Times New Roman" pitchFamily="18" charset="0"/>
                </a:rPr>
                <a:t>表达式</a:t>
              </a:r>
              <a:r>
                <a:rPr kumimoji="1" lang="en-US" altLang="zh-CN" sz="2100" b="1">
                  <a:solidFill>
                    <a:srgbClr val="FF66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100">
                  <a:solidFill>
                    <a:srgbClr val="FF6600"/>
                  </a:solidFill>
                  <a:latin typeface="Times New Roman" pitchFamily="18" charset="0"/>
                </a:rPr>
                <a:t>?</a:t>
              </a:r>
            </a:p>
          </p:txBody>
        </p:sp>
        <p:sp>
          <p:nvSpPr>
            <p:cNvPr id="40971" name="Text Box 6"/>
            <p:cNvSpPr txBox="1">
              <a:spLocks noChangeArrowheads="1"/>
            </p:cNvSpPr>
            <p:nvPr/>
          </p:nvSpPr>
          <p:spPr bwMode="auto">
            <a:xfrm>
              <a:off x="3814" y="1599"/>
              <a:ext cx="1263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82936" tIns="41469" rIns="82936" bIns="41469">
              <a:spAutoFit/>
            </a:bodyPr>
            <a:lstStyle/>
            <a:p>
              <a:pPr algn="ctr" defTabSz="828675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200" b="1">
                  <a:solidFill>
                    <a:srgbClr val="FFFF00"/>
                  </a:solidFill>
                  <a:latin typeface="Times New Roman" pitchFamily="18" charset="0"/>
                </a:rPr>
                <a:t>执行语句</a:t>
              </a:r>
            </a:p>
          </p:txBody>
        </p:sp>
        <p:sp>
          <p:nvSpPr>
            <p:cNvPr id="40972" name="Text Box 13"/>
            <p:cNvSpPr txBox="1">
              <a:spLocks noChangeArrowheads="1"/>
            </p:cNvSpPr>
            <p:nvPr/>
          </p:nvSpPr>
          <p:spPr bwMode="auto">
            <a:xfrm>
              <a:off x="4538" y="1425"/>
              <a:ext cx="457" cy="16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2936" tIns="41469" rIns="82936" bIns="41469">
              <a:spAutoFit/>
            </a:bodyPr>
            <a:lstStyle/>
            <a:p>
              <a:pPr defTabSz="828675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1500" b="1">
                  <a:solidFill>
                    <a:srgbClr val="0000FF"/>
                  </a:solidFill>
                  <a:latin typeface="Times New Roman" pitchFamily="18" charset="0"/>
                </a:rPr>
                <a:t>成立</a:t>
              </a:r>
              <a:endParaRPr kumimoji="1" lang="zh-CN" altLang="en-US" sz="22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40973" name="Text Box 14"/>
            <p:cNvSpPr txBox="1">
              <a:spLocks noChangeArrowheads="1"/>
            </p:cNvSpPr>
            <p:nvPr/>
          </p:nvSpPr>
          <p:spPr bwMode="auto">
            <a:xfrm>
              <a:off x="5000" y="1131"/>
              <a:ext cx="458" cy="1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2936" tIns="41469" rIns="82936" bIns="41469">
              <a:spAutoFit/>
            </a:bodyPr>
            <a:lstStyle/>
            <a:p>
              <a:pPr defTabSz="828675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1400" b="1">
                  <a:solidFill>
                    <a:srgbClr val="00FF00"/>
                  </a:solidFill>
                  <a:latin typeface="Times New Roman" pitchFamily="18" charset="0"/>
                </a:rPr>
                <a:t>不成立</a:t>
              </a:r>
              <a:endParaRPr kumimoji="1" lang="zh-CN" altLang="en-US" sz="1400">
                <a:solidFill>
                  <a:srgbClr val="00FF00"/>
                </a:solidFill>
                <a:latin typeface="Times New Roman" pitchFamily="18" charset="0"/>
              </a:endParaRPr>
            </a:p>
          </p:txBody>
        </p:sp>
        <p:sp>
          <p:nvSpPr>
            <p:cNvPr id="40974" name="Text Box 19"/>
            <p:cNvSpPr txBox="1">
              <a:spLocks noChangeArrowheads="1"/>
            </p:cNvSpPr>
            <p:nvPr/>
          </p:nvSpPr>
          <p:spPr bwMode="auto">
            <a:xfrm>
              <a:off x="3379" y="2573"/>
              <a:ext cx="2084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82936" tIns="41469" rIns="82936" bIns="41469">
              <a:spAutoFit/>
            </a:bodyPr>
            <a:lstStyle/>
            <a:p>
              <a:pPr algn="ctr" defTabSz="828675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200" b="1" dirty="0">
                  <a:solidFill>
                    <a:srgbClr val="FFFF00"/>
                  </a:solidFill>
                  <a:latin typeface="Times New Roman" pitchFamily="18" charset="0"/>
                </a:rPr>
                <a:t>执行</a:t>
              </a:r>
              <a:r>
                <a:rPr kumimoji="1" lang="en-US" altLang="zh-CN" sz="2200" b="1" dirty="0">
                  <a:solidFill>
                    <a:srgbClr val="FFFF00"/>
                  </a:solidFill>
                  <a:latin typeface="Times New Roman" pitchFamily="18" charset="0"/>
                </a:rPr>
                <a:t>for</a:t>
              </a:r>
              <a:r>
                <a:rPr kumimoji="1" lang="zh-CN" altLang="en-US" sz="2200" b="1" dirty="0">
                  <a:solidFill>
                    <a:srgbClr val="FFFF00"/>
                  </a:solidFill>
                  <a:latin typeface="Times New Roman" pitchFamily="18" charset="0"/>
                </a:rPr>
                <a:t>循环之后的语句</a:t>
              </a:r>
            </a:p>
          </p:txBody>
        </p:sp>
        <p:sp>
          <p:nvSpPr>
            <p:cNvPr id="40975" name="Text Box 20"/>
            <p:cNvSpPr txBox="1">
              <a:spLocks noChangeArrowheads="1"/>
            </p:cNvSpPr>
            <p:nvPr/>
          </p:nvSpPr>
          <p:spPr bwMode="auto">
            <a:xfrm>
              <a:off x="3809" y="1942"/>
              <a:ext cx="1262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82936" tIns="41469" rIns="82936" bIns="41469">
              <a:spAutoFit/>
            </a:bodyPr>
            <a:lstStyle/>
            <a:p>
              <a:pPr algn="ctr" defTabSz="828675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200">
                  <a:solidFill>
                    <a:srgbClr val="FF6600"/>
                  </a:solidFill>
                  <a:latin typeface="Times New Roman" pitchFamily="18" charset="0"/>
                </a:rPr>
                <a:t>执行</a:t>
              </a:r>
              <a:r>
                <a:rPr kumimoji="1" lang="zh-CN" altLang="en-US" sz="2200" b="1">
                  <a:solidFill>
                    <a:srgbClr val="FF6600"/>
                  </a:solidFill>
                  <a:latin typeface="Times New Roman" pitchFamily="18" charset="0"/>
                </a:rPr>
                <a:t>表达式</a:t>
              </a:r>
              <a:r>
                <a:rPr kumimoji="1" lang="en-US" altLang="zh-CN" sz="2200" b="1">
                  <a:solidFill>
                    <a:srgbClr val="FF6600"/>
                  </a:solidFill>
                  <a:latin typeface="Times New Roman" pitchFamily="18" charset="0"/>
                </a:rPr>
                <a:t>3</a:t>
              </a:r>
              <a:endParaRPr kumimoji="1" lang="en-US" altLang="zh-CN" sz="22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40976" name="Text Box 22"/>
            <p:cNvSpPr txBox="1">
              <a:spLocks noChangeArrowheads="1"/>
            </p:cNvSpPr>
            <p:nvPr/>
          </p:nvSpPr>
          <p:spPr bwMode="auto">
            <a:xfrm>
              <a:off x="3842" y="799"/>
              <a:ext cx="1262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82936" tIns="41469" rIns="82936" bIns="41469">
              <a:spAutoFit/>
            </a:bodyPr>
            <a:lstStyle/>
            <a:p>
              <a:pPr algn="ctr" defTabSz="828675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200" dirty="0">
                  <a:solidFill>
                    <a:srgbClr val="FF6600"/>
                  </a:solidFill>
                  <a:latin typeface="Times New Roman" pitchFamily="18" charset="0"/>
                </a:rPr>
                <a:t>执行</a:t>
              </a:r>
              <a:r>
                <a:rPr kumimoji="1" lang="zh-CN" altLang="en-US" sz="2200" b="1" dirty="0">
                  <a:solidFill>
                    <a:srgbClr val="FF6600"/>
                  </a:solidFill>
                  <a:latin typeface="Times New Roman" pitchFamily="18" charset="0"/>
                </a:rPr>
                <a:t>表达式</a:t>
              </a:r>
              <a:r>
                <a:rPr kumimoji="1" lang="en-US" altLang="zh-CN" sz="2200" b="1" dirty="0">
                  <a:solidFill>
                    <a:srgbClr val="FF6600"/>
                  </a:solidFill>
                  <a:latin typeface="Times New Roman" pitchFamily="18" charset="0"/>
                </a:rPr>
                <a:t>1</a:t>
              </a:r>
              <a:endParaRPr kumimoji="1" lang="en-US" altLang="zh-CN" sz="2200" dirty="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40977" name="Line 23"/>
            <p:cNvSpPr>
              <a:spLocks noChangeShapeType="1"/>
            </p:cNvSpPr>
            <p:nvPr/>
          </p:nvSpPr>
          <p:spPr bwMode="auto">
            <a:xfrm>
              <a:off x="4407" y="1457"/>
              <a:ext cx="0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Line 24"/>
            <p:cNvSpPr>
              <a:spLocks noChangeShapeType="1"/>
            </p:cNvSpPr>
            <p:nvPr/>
          </p:nvSpPr>
          <p:spPr bwMode="auto">
            <a:xfrm>
              <a:off x="4407" y="1045"/>
              <a:ext cx="0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Line 25"/>
            <p:cNvSpPr>
              <a:spLocks noChangeShapeType="1"/>
            </p:cNvSpPr>
            <p:nvPr/>
          </p:nvSpPr>
          <p:spPr bwMode="auto">
            <a:xfrm>
              <a:off x="5103" y="1292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Line 26"/>
            <p:cNvSpPr>
              <a:spLocks noChangeShapeType="1"/>
            </p:cNvSpPr>
            <p:nvPr/>
          </p:nvSpPr>
          <p:spPr bwMode="auto">
            <a:xfrm flipH="1">
              <a:off x="5313" y="1298"/>
              <a:ext cx="16" cy="10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Line 27"/>
            <p:cNvSpPr>
              <a:spLocks noChangeShapeType="1"/>
            </p:cNvSpPr>
            <p:nvPr/>
          </p:nvSpPr>
          <p:spPr bwMode="auto">
            <a:xfrm flipH="1">
              <a:off x="4367" y="2321"/>
              <a:ext cx="9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Line 28"/>
            <p:cNvSpPr>
              <a:spLocks noChangeShapeType="1"/>
            </p:cNvSpPr>
            <p:nvPr/>
          </p:nvSpPr>
          <p:spPr bwMode="auto">
            <a:xfrm>
              <a:off x="4367" y="232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Line 29"/>
            <p:cNvSpPr>
              <a:spLocks noChangeShapeType="1"/>
            </p:cNvSpPr>
            <p:nvPr/>
          </p:nvSpPr>
          <p:spPr bwMode="auto">
            <a:xfrm>
              <a:off x="4407" y="1787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963" name="Line 30"/>
          <p:cNvSpPr>
            <a:spLocks noChangeShapeType="1"/>
          </p:cNvSpPr>
          <p:nvPr/>
        </p:nvSpPr>
        <p:spPr bwMode="auto">
          <a:xfrm flipH="1">
            <a:off x="5430842" y="3378181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64" name="Line 31"/>
          <p:cNvSpPr>
            <a:spLocks noChangeShapeType="1"/>
          </p:cNvSpPr>
          <p:nvPr/>
        </p:nvSpPr>
        <p:spPr bwMode="auto">
          <a:xfrm flipV="1">
            <a:off x="5430842" y="1577956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65" name="Line 32"/>
          <p:cNvSpPr>
            <a:spLocks noChangeShapeType="1"/>
          </p:cNvSpPr>
          <p:nvPr/>
        </p:nvSpPr>
        <p:spPr bwMode="auto">
          <a:xfrm flipV="1">
            <a:off x="5430842" y="1577956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66" name="Line 33"/>
          <p:cNvSpPr>
            <a:spLocks noChangeShapeType="1"/>
          </p:cNvSpPr>
          <p:nvPr/>
        </p:nvSpPr>
        <p:spPr bwMode="auto">
          <a:xfrm>
            <a:off x="6799267" y="785794"/>
            <a:ext cx="0" cy="32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67" name="Rectangle 22"/>
          <p:cNvSpPr>
            <a:spLocks noChangeArrowheads="1"/>
          </p:cNvSpPr>
          <p:nvPr/>
        </p:nvSpPr>
        <p:spPr bwMode="auto">
          <a:xfrm>
            <a:off x="468313" y="142852"/>
            <a:ext cx="8229600" cy="5937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r" eaLnBrk="0" hangingPunct="0"/>
            <a:r>
              <a:rPr lang="en-US" altLang="zh-CN" sz="3200" b="1" dirty="0">
                <a:solidFill>
                  <a:srgbClr val="292929"/>
                </a:solidFill>
                <a:latin typeface="黑体" pitchFamily="2" charset="-122"/>
                <a:ea typeface="黑体" pitchFamily="2" charset="-122"/>
              </a:rPr>
              <a:t>2.3 for</a:t>
            </a:r>
            <a:r>
              <a:rPr lang="zh-CN" altLang="en-US" sz="3200" b="1" dirty="0">
                <a:solidFill>
                  <a:srgbClr val="292929"/>
                </a:solidFill>
                <a:latin typeface="黑体" pitchFamily="2" charset="-122"/>
                <a:ea typeface="黑体" pitchFamily="2" charset="-122"/>
              </a:rPr>
              <a:t>语句</a:t>
            </a:r>
          </a:p>
        </p:txBody>
      </p:sp>
      <p:sp>
        <p:nvSpPr>
          <p:cNvPr id="40968" name="Line 31"/>
          <p:cNvSpPr>
            <a:spLocks noChangeShapeType="1"/>
          </p:cNvSpPr>
          <p:nvPr/>
        </p:nvSpPr>
        <p:spPr bwMode="auto">
          <a:xfrm flipV="1">
            <a:off x="6727829" y="3233719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44488" y="785794"/>
            <a:ext cx="8442325" cy="5508625"/>
          </a:xfrm>
          <a:prstGeom prst="rect">
            <a:avLst/>
          </a:prstGeom>
          <a:solidFill>
            <a:srgbClr val="FCFAFA"/>
          </a:solidFill>
          <a:ln w="9525">
            <a:solidFill>
              <a:schemeClr val="bg1">
                <a:lumMod val="75000"/>
              </a:schemeClr>
            </a:solidFill>
            <a:miter lim="800000"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&lt;?</a:t>
            </a:r>
            <a:r>
              <a:rPr lang="en-US" altLang="zh-CN" sz="16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php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使用花括号“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{}”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将代码块括起来，通常代码块为一条时可以不加花括号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sz="1600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sz="1600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&lt;=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sz="1600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++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这是第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&lt;b&gt; </a:t>
            </a:r>
            <a:r>
              <a:rPr lang="en-US" altLang="zh-CN" sz="1600" b="1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sz="1600" b="1" dirty="0" err="1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 &lt;/b&gt;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次循环执行输出的结果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600" dirty="0" err="1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br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&gt;"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sz="1600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将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语句中第一部分初始化提出来，放到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前面执行，但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语句中的分号要保留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sz="1600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&lt;=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sz="1600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++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这是第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&lt;b&gt; </a:t>
            </a:r>
            <a:r>
              <a:rPr lang="en-US" altLang="zh-CN" sz="1600" b="1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sz="1600" b="1" dirty="0" err="1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 &lt;/b&gt;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次循环执行输出的结果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600" dirty="0" err="1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br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&gt;"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sz="1600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再将第三部分的增量提出来，放到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语句的执行体最后，但也要将分号保留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sz="1600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&lt;=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这是第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&lt;b&gt; </a:t>
            </a:r>
            <a:r>
              <a:rPr lang="en-US" altLang="zh-CN" sz="1600" b="1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sz="1600" b="1" dirty="0" err="1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 &lt;/b&gt;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次循环执行输出的结果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600" dirty="0" err="1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br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&gt;"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sz="1600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++;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sz="1600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sz="1600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break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这是第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&lt;b&gt; </a:t>
            </a:r>
            <a:r>
              <a:rPr lang="en-US" altLang="zh-CN" sz="1600" b="1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sz="1600" b="1" dirty="0" err="1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 &lt;/b&gt;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次循环执行输出的结果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600" dirty="0" err="1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br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&gt;"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sz="1600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++;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idx="1"/>
          </p:nvPr>
        </p:nvSpPr>
        <p:spPr>
          <a:xfrm>
            <a:off x="357475" y="1000108"/>
            <a:ext cx="8286808" cy="528641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 break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	   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我们之前在 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switch 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条件判断中已经使用过 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break 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关键字，它会使得程序流程离开 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switch 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本体中的语句，如果 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break 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使用在 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while 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do-while 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循环结构中时，将会使得程序离开该层循环。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2. continue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	    continue 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的作用与 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break 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有点类似，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continue 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若使用在 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while 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do-while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循环结构中，当程序执行至 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continue 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时，之后的语句将直接被略过，而直接执行下一次的循环动作。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3. exit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当前的脚本中只要执行到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exit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语句，而不管它在哪个结构中都会直接退出当前脚本。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exit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是一个函数，当前使用过的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die( )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函数就是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exit( )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的别名。可以带参数输出一条消息，并退出当前脚本。 		</a:t>
            </a:r>
          </a:p>
        </p:txBody>
      </p:sp>
      <p:sp>
        <p:nvSpPr>
          <p:cNvPr id="3" name="矩形 2"/>
          <p:cNvSpPr/>
          <p:nvPr/>
        </p:nvSpPr>
        <p:spPr>
          <a:xfrm>
            <a:off x="3929058" y="214290"/>
            <a:ext cx="4786346" cy="538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87000"/>
              </a:lnSpc>
            </a:pPr>
            <a:r>
              <a:rPr lang="en-US" altLang="zh-CN" sz="2800" dirty="0" smtClean="0">
                <a:latin typeface="微软雅黑" charset="0"/>
                <a:ea typeface="微软雅黑" charset="0"/>
              </a:rPr>
              <a:t>2.4  </a:t>
            </a:r>
            <a:r>
              <a:rPr lang="zh-CN" altLang="en-US" sz="2800" dirty="0" smtClean="0">
                <a:latin typeface="微软雅黑" charset="0"/>
                <a:ea typeface="微软雅黑" charset="0"/>
              </a:rPr>
              <a:t>特殊流程控制语句</a:t>
            </a:r>
            <a:endParaRPr sz="28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charset="0"/>
                <a:ea typeface="微软雅黑" charset="0"/>
              </a:rPr>
              <a:t>总  结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440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dirty="0" smtClean="0"/>
              <a:t>本章必须掌握的知识点：</a:t>
            </a:r>
            <a:endParaRPr lang="en-US" altLang="zh-CN" dirty="0" smtClean="0"/>
          </a:p>
          <a:p>
            <a:pPr lvl="1">
              <a:lnSpc>
                <a:spcPts val="3800"/>
              </a:lnSpc>
            </a:pPr>
            <a:r>
              <a:rPr lang="en-US" altLang="zh-CN" sz="2400" dirty="0" smtClean="0"/>
              <a:t>PHP</a:t>
            </a:r>
            <a:r>
              <a:rPr lang="zh-CN" altLang="en-US" sz="2400" dirty="0" smtClean="0"/>
              <a:t>的每种分支结构</a:t>
            </a:r>
            <a:endParaRPr lang="en-US" altLang="zh-CN" sz="2400" dirty="0" smtClean="0"/>
          </a:p>
          <a:p>
            <a:pPr lvl="1">
              <a:lnSpc>
                <a:spcPts val="3800"/>
              </a:lnSpc>
            </a:pPr>
            <a:r>
              <a:rPr lang="en-US" altLang="zh-CN" sz="2400" dirty="0" smtClean="0"/>
              <a:t>PHP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while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循环结构</a:t>
            </a:r>
            <a:endParaRPr lang="en-US" altLang="zh-CN" sz="2400" dirty="0" smtClean="0"/>
          </a:p>
          <a:p>
            <a:pPr lvl="1">
              <a:lnSpc>
                <a:spcPts val="3800"/>
              </a:lnSpc>
            </a:pPr>
            <a:r>
              <a:rPr lang="zh-CN" altLang="en-US" sz="2400" dirty="0" smtClean="0"/>
              <a:t>特殊的流程控制</a:t>
            </a:r>
            <a:r>
              <a:rPr lang="en-US" altLang="zh-CN" sz="2400" dirty="0" smtClean="0"/>
              <a:t>break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continue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exit</a:t>
            </a:r>
            <a:r>
              <a:rPr lang="zh-CN" altLang="en-US" sz="2400" dirty="0" smtClean="0"/>
              <a:t>语句</a:t>
            </a:r>
            <a:endParaRPr lang="en-US" altLang="zh-CN" sz="2400" dirty="0" smtClean="0"/>
          </a:p>
          <a:p>
            <a:pPr lvl="1">
              <a:lnSpc>
                <a:spcPts val="3800"/>
              </a:lnSpc>
            </a:pPr>
            <a:r>
              <a:rPr lang="en-US" altLang="zh-CN" sz="2400" dirty="0" err="1" smtClean="0"/>
              <a:t>elseif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switch-case</a:t>
            </a:r>
            <a:r>
              <a:rPr lang="zh-CN" altLang="en-US" sz="2400" dirty="0" smtClean="0"/>
              <a:t>使用的时机</a:t>
            </a:r>
            <a:endParaRPr lang="en-US" altLang="zh-CN" sz="2400" dirty="0" smtClean="0"/>
          </a:p>
          <a:p>
            <a:pPr lvl="1">
              <a:lnSpc>
                <a:spcPts val="3800"/>
              </a:lnSpc>
            </a:pPr>
            <a:r>
              <a:rPr lang="en-US" altLang="zh-CN" sz="2400" dirty="0" smtClean="0"/>
              <a:t>while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循环的使用时机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2289" descr="qrcode_for_gh_bd9ff3308872_1280(2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6013" y="957263"/>
            <a:ext cx="4356100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内容占位符 2"/>
          <p:cNvSpPr>
            <a:spLocks noChangeArrowheads="1"/>
          </p:cNvSpPr>
          <p:nvPr/>
        </p:nvSpPr>
        <p:spPr bwMode="auto">
          <a:xfrm>
            <a:off x="2411413" y="5230813"/>
            <a:ext cx="4521200" cy="557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1905" lvl="1">
              <a:lnSpc>
                <a:spcPct val="150000"/>
              </a:lnSpc>
              <a:buClr>
                <a:srgbClr val="FFC000"/>
              </a:buClr>
              <a:buSzPct val="90000"/>
            </a:pP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4" name="内容占位符 2"/>
          <p:cNvSpPr>
            <a:spLocks noChangeArrowheads="1"/>
          </p:cNvSpPr>
          <p:nvPr/>
        </p:nvSpPr>
        <p:spPr bwMode="auto">
          <a:xfrm>
            <a:off x="1943535" y="5207794"/>
            <a:ext cx="5256931" cy="557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1905" indent="-1905">
              <a:lnSpc>
                <a:spcPct val="150000"/>
              </a:lnSpc>
              <a:buClr>
                <a:srgbClr val="FFC000"/>
              </a:buClr>
              <a:buSzPct val="9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兄弟连官方网址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http://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www.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lampbrother.net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  <a:p>
            <a:pPr marL="1905" lvl="1" indent="455930">
              <a:lnSpc>
                <a:spcPct val="150000"/>
              </a:lnSpc>
              <a:buClr>
                <a:srgbClr val="FFC000"/>
              </a:buClr>
              <a:buSzPct val="90000"/>
            </a:pP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  <a:p>
            <a:pPr marL="1905" lvl="1" indent="455930">
              <a:lnSpc>
                <a:spcPct val="150000"/>
              </a:lnSpc>
              <a:buClr>
                <a:srgbClr val="FFC000"/>
              </a:buClr>
              <a:buSzPct val="90000"/>
              <a:buFont typeface="Wingdings" pitchFamily="2" charset="2"/>
              <a:buBlip>
                <a:blip r:embed="rId4"/>
              </a:buBlip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marL="1905" lvl="1" indent="455930">
              <a:lnSpc>
                <a:spcPct val="150000"/>
              </a:lnSpc>
              <a:buClr>
                <a:srgbClr val="FFC000"/>
              </a:buClr>
              <a:buSzPct val="90000"/>
              <a:buFont typeface="Wingdings" pitchFamily="2" charset="2"/>
              <a:buBlip>
                <a:blip r:embed="rId4"/>
              </a:buBlip>
            </a:pP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2071670" y="142535"/>
            <a:ext cx="6500858" cy="571480"/>
          </a:xfrm>
        </p:spPr>
        <p:txBody>
          <a:bodyPr>
            <a:normAutofit/>
          </a:bodyPr>
          <a:lstStyle/>
          <a:p>
            <a:pPr algn="r"/>
            <a:r>
              <a:rPr lang="zh-CN" altLang="en-US" dirty="0" smtClean="0">
                <a:latin typeface="微软雅黑" charset="0"/>
                <a:ea typeface="微软雅黑" charset="0"/>
              </a:rPr>
              <a:t>回顾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C000"/>
              </a:buClr>
              <a:buFont typeface="Wingdings" pitchFamily="2" charset="2"/>
            </a:pPr>
            <a:r>
              <a:rPr lang="en-US" altLang="zh-CN" sz="2600" dirty="0" smtClean="0"/>
              <a:t>PHP</a:t>
            </a:r>
            <a:r>
              <a:rPr lang="zh-CN" altLang="en-US" sz="2600" dirty="0" smtClean="0"/>
              <a:t>中变量的数据类型都有哪些？</a:t>
            </a:r>
            <a:endParaRPr lang="en-US" altLang="zh-CN" sz="2600" dirty="0" smtClean="0"/>
          </a:p>
          <a:p>
            <a:pPr>
              <a:buClr>
                <a:srgbClr val="FFC000"/>
              </a:buClr>
              <a:buFont typeface="Wingdings" pitchFamily="2" charset="2"/>
            </a:pPr>
            <a:endParaRPr lang="en-US" altLang="zh-CN" sz="2600" dirty="0" smtClean="0"/>
          </a:p>
          <a:p>
            <a:pPr>
              <a:buClr>
                <a:srgbClr val="FFC000"/>
              </a:buClr>
              <a:buFont typeface="Wingdings" pitchFamily="2" charset="2"/>
            </a:pPr>
            <a:r>
              <a:rPr lang="zh-CN" altLang="en-US" sz="2600" dirty="0" smtClean="0"/>
              <a:t>常量的声明和应用？</a:t>
            </a:r>
            <a:endParaRPr lang="en-US" altLang="zh-CN" sz="2600" dirty="0" smtClean="0"/>
          </a:p>
          <a:p>
            <a:pPr>
              <a:buClr>
                <a:srgbClr val="FFC000"/>
              </a:buClr>
              <a:buFont typeface="Wingdings" pitchFamily="2" charset="2"/>
            </a:pPr>
            <a:endParaRPr lang="en-US" altLang="zh-CN" sz="2600" dirty="0" smtClean="0"/>
          </a:p>
          <a:p>
            <a:pPr>
              <a:buClr>
                <a:srgbClr val="FFC000"/>
              </a:buClr>
              <a:buFont typeface="Wingdings" pitchFamily="2" charset="2"/>
            </a:pPr>
            <a:r>
              <a:rPr lang="en-US" altLang="zh-CN" sz="2600" dirty="0" smtClean="0"/>
              <a:t>PHP</a:t>
            </a:r>
            <a:r>
              <a:rPr lang="zh-CN" altLang="en-US" sz="2600" dirty="0" smtClean="0"/>
              <a:t>中的运算符号都有哪些？</a:t>
            </a:r>
            <a:endParaRPr lang="en-US" altLang="zh-CN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2071670" y="142535"/>
            <a:ext cx="6500858" cy="571480"/>
          </a:xfrm>
        </p:spPr>
        <p:txBody>
          <a:bodyPr/>
          <a:lstStyle/>
          <a:p>
            <a:pPr algn="r"/>
            <a:r>
              <a:rPr lang="zh-CN" altLang="en-US" sz="3600" dirty="0" smtClean="0">
                <a:latin typeface="黑体" pitchFamily="2" charset="-122"/>
                <a:ea typeface="黑体" pitchFamily="2" charset="-122"/>
              </a:rPr>
              <a:t>预习检查</a:t>
            </a: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B0F0"/>
              </a:buClr>
              <a:buFont typeface="Wingdings" pitchFamily="2" charset="2"/>
            </a:pPr>
            <a:r>
              <a:rPr lang="en-US" altLang="zh-CN" sz="2600" dirty="0" smtClean="0"/>
              <a:t>PHP</a:t>
            </a:r>
            <a:r>
              <a:rPr lang="zh-CN" altLang="en-US" sz="2600" dirty="0" smtClean="0"/>
              <a:t>中的都有哪些分支结构？</a:t>
            </a:r>
            <a:endParaRPr lang="en-US" altLang="zh-CN" sz="2600" dirty="0" smtClean="0"/>
          </a:p>
          <a:p>
            <a:pPr>
              <a:buClr>
                <a:srgbClr val="00B0F0"/>
              </a:buClr>
              <a:buFont typeface="Wingdings" pitchFamily="2" charset="2"/>
            </a:pPr>
            <a:endParaRPr lang="en-US" altLang="zh-CN" sz="2600" dirty="0" smtClean="0"/>
          </a:p>
          <a:p>
            <a:pPr>
              <a:buClr>
                <a:srgbClr val="00B0F0"/>
              </a:buClr>
              <a:buFont typeface="Wingdings" pitchFamily="2" charset="2"/>
            </a:pPr>
            <a:r>
              <a:rPr lang="en-US" altLang="zh-CN" sz="2600" dirty="0" smtClean="0"/>
              <a:t>PHP</a:t>
            </a:r>
            <a:r>
              <a:rPr lang="zh-CN" altLang="en-US" sz="2600" dirty="0" smtClean="0"/>
              <a:t>中都有哪些循环结构？</a:t>
            </a:r>
            <a:endParaRPr lang="en-US" altLang="zh-CN" sz="2600" dirty="0" smtClean="0"/>
          </a:p>
          <a:p>
            <a:pPr marL="0" indent="0">
              <a:buClr>
                <a:srgbClr val="00B0F0"/>
              </a:buClr>
              <a:buFont typeface="Wingdings" pitchFamily="2" charset="2"/>
              <a:buNone/>
            </a:pPr>
            <a:endParaRPr lang="en-US" altLang="zh-CN" sz="2600" dirty="0" smtClean="0"/>
          </a:p>
          <a:p>
            <a:pPr>
              <a:buClr>
                <a:srgbClr val="00B0F0"/>
              </a:buClr>
              <a:buFont typeface="Wingdings" pitchFamily="2" charset="2"/>
            </a:pPr>
            <a:r>
              <a:rPr lang="en-US" altLang="zh-CN" sz="2600" dirty="0" smtClean="0"/>
              <a:t>break</a:t>
            </a:r>
            <a:r>
              <a:rPr lang="zh-CN" altLang="en-US" sz="2600" dirty="0" smtClean="0"/>
              <a:t>和</a:t>
            </a:r>
            <a:r>
              <a:rPr lang="en-US" altLang="zh-CN" sz="2600" dirty="0" smtClean="0"/>
              <a:t>continue</a:t>
            </a:r>
            <a:r>
              <a:rPr lang="zh-CN" altLang="en-US" sz="2600" dirty="0" smtClean="0"/>
              <a:t>的区别？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2051985" y="188890"/>
            <a:ext cx="6500858" cy="571480"/>
          </a:xfrm>
        </p:spPr>
        <p:txBody>
          <a:bodyPr/>
          <a:lstStyle/>
          <a:p>
            <a:pPr algn="r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本章任务</a:t>
            </a:r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500985" y="1000108"/>
            <a:ext cx="8286808" cy="52864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分支结构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循环结构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特殊的流程控制语句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142535"/>
            <a:ext cx="6500858" cy="571480"/>
          </a:xfrm>
        </p:spPr>
        <p:txBody>
          <a:bodyPr>
            <a:normAutofit/>
          </a:bodyPr>
          <a:lstStyle/>
          <a:p>
            <a:pPr marL="762000" indent="-762000"/>
            <a:r>
              <a:rPr lang="zh-CN" altLang="en-US" dirty="0" smtClean="0">
                <a:latin typeface="微软雅黑" charset="0"/>
                <a:ea typeface="微软雅黑" charset="0"/>
              </a:rPr>
              <a:t>流程控制概述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ts val="3000"/>
              </a:lnSpc>
            </a:pPr>
            <a:r>
              <a:rPr lang="zh-CN" altLang="en-US" sz="2000" b="0" dirty="0" smtClean="0"/>
              <a:t>任何 </a:t>
            </a:r>
            <a:r>
              <a:rPr lang="en-US" altLang="zh-CN" sz="2000" b="0" dirty="0" smtClean="0"/>
              <a:t>PHP </a:t>
            </a:r>
            <a:r>
              <a:rPr lang="zh-CN" altLang="en-US" sz="2000" b="0" dirty="0" smtClean="0"/>
              <a:t>脚本都是由一系列语句构成的。一条语句可以是一个赋值语句，一个函数调用，一个循环，甚至一个什么也不做的（空语句）条件语句。语句通常以分号结束。此外，还可以用花括号将一组语句封装成一个语句组。语句组本身可以当作是一行语句。本章讲述了各种语句类型。</a:t>
            </a:r>
          </a:p>
          <a:p>
            <a:pPr marL="609600" indent="-609600">
              <a:lnSpc>
                <a:spcPts val="3000"/>
              </a:lnSpc>
            </a:pPr>
            <a:r>
              <a:rPr lang="zh-CN" altLang="en-US" sz="2000" b="0" dirty="0" smtClean="0"/>
              <a:t>在任何一门程序设计语言中，都需要支持满足程序结构化所需要的</a:t>
            </a:r>
            <a:r>
              <a:rPr lang="zh-CN" altLang="en-US" sz="2000" dirty="0" smtClean="0"/>
              <a:t>三种基本结构</a:t>
            </a:r>
            <a:r>
              <a:rPr lang="en-US" altLang="zh-CN" sz="2000" b="0" dirty="0" smtClean="0"/>
              <a:t>:</a:t>
            </a:r>
          </a:p>
          <a:p>
            <a:pPr marL="990600" lvl="1" indent="-533400"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</a:rPr>
              <a:t>顺序结构</a:t>
            </a:r>
          </a:p>
          <a:p>
            <a:pPr marL="990600" lvl="1" indent="-533400"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</a:rPr>
              <a:t>分支结构（选择结构）</a:t>
            </a:r>
          </a:p>
          <a:p>
            <a:pPr marL="990600" lvl="1" indent="-533400"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</a:rPr>
              <a:t>循环结构</a:t>
            </a:r>
          </a:p>
          <a:p>
            <a:pPr marL="609600" indent="-609600">
              <a:lnSpc>
                <a:spcPts val="3000"/>
              </a:lnSpc>
            </a:pPr>
            <a:r>
              <a:rPr lang="en-US" altLang="zh-CN" sz="2000" dirty="0" smtClean="0"/>
              <a:t>	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顺序结构</a:t>
            </a:r>
            <a:r>
              <a:rPr lang="zh-CN" altLang="en-US" sz="2000" dirty="0" smtClean="0"/>
              <a:t>：</a:t>
            </a:r>
            <a:r>
              <a:rPr lang="zh-CN" altLang="en-US" sz="2000" b="0" dirty="0" smtClean="0"/>
              <a:t>在程序结构中，最基本的就是顺序结构。程序会按照自上而下的顺序执行。由于结构简单所以这里我就不多介绍</a:t>
            </a:r>
            <a:endParaRPr lang="en-US" altLang="zh-CN" sz="2000" b="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1. 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分支结构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572740" y="1000108"/>
            <a:ext cx="8286808" cy="5286412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/>
              <a:t>1.1  </a:t>
            </a:r>
            <a:r>
              <a:rPr lang="zh-CN" altLang="en-US" sz="2400" dirty="0" smtClean="0"/>
              <a:t>单一条件分支结构</a:t>
            </a:r>
            <a:r>
              <a:rPr lang="en-US" altLang="zh-CN" sz="2400" dirty="0" smtClean="0"/>
              <a:t>(if)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/>
              <a:t>1.2  </a:t>
            </a:r>
            <a:r>
              <a:rPr lang="zh-CN" altLang="en-US" sz="2400" dirty="0" smtClean="0"/>
              <a:t>双向条件分支结构</a:t>
            </a:r>
            <a:r>
              <a:rPr lang="en-US" altLang="zh-CN" sz="2400" dirty="0" smtClean="0"/>
              <a:t>(else</a:t>
            </a:r>
            <a:r>
              <a:rPr lang="zh-CN" altLang="en-US" sz="2400" dirty="0" smtClean="0"/>
              <a:t>从句</a:t>
            </a:r>
            <a:r>
              <a:rPr lang="en-US" altLang="zh-CN" sz="2400" dirty="0" smtClean="0"/>
              <a:t>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/>
              <a:t>1.3  </a:t>
            </a:r>
            <a:r>
              <a:rPr lang="zh-CN" altLang="en-US" sz="2400" dirty="0" smtClean="0"/>
              <a:t>多向条件分支结构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elseif</a:t>
            </a:r>
            <a:r>
              <a:rPr lang="zh-CN" altLang="en-US" sz="2400" dirty="0" smtClean="0"/>
              <a:t>子句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/>
              <a:t>1.4  </a:t>
            </a:r>
            <a:r>
              <a:rPr lang="zh-CN" altLang="en-US" sz="2400" dirty="0" smtClean="0"/>
              <a:t>多向条件分支结构</a:t>
            </a:r>
            <a:r>
              <a:rPr lang="en-US" altLang="zh-CN" sz="2400" dirty="0" smtClean="0"/>
              <a:t>(switch</a:t>
            </a:r>
            <a:r>
              <a:rPr lang="zh-CN" altLang="en-US" sz="2400" dirty="0" smtClean="0"/>
              <a:t>语句</a:t>
            </a:r>
            <a:r>
              <a:rPr lang="en-US" altLang="zh-CN" sz="2400" dirty="0" smtClean="0"/>
              <a:t>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/>
              <a:t>1.5  </a:t>
            </a:r>
            <a:r>
              <a:rPr lang="zh-CN" altLang="en-US" sz="2400" dirty="0" smtClean="0"/>
              <a:t>巢状条件分支结构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142535"/>
            <a:ext cx="6500858" cy="571480"/>
          </a:xfrm>
        </p:spPr>
        <p:txBody>
          <a:bodyPr>
            <a:normAutofit/>
          </a:bodyPr>
          <a:lstStyle/>
          <a:p>
            <a:r>
              <a:rPr lang="en-US" altLang="zh-CN" smtClean="0">
                <a:latin typeface="微软雅黑" charset="0"/>
                <a:ea typeface="微软雅黑" charset="0"/>
              </a:rPr>
              <a:t>1.1 </a:t>
            </a:r>
            <a:r>
              <a:rPr lang="zh-CN" altLang="en-US" smtClean="0">
                <a:latin typeface="微软雅黑" charset="0"/>
                <a:ea typeface="微软雅黑" charset="0"/>
              </a:rPr>
              <a:t>单一条件分支结构</a:t>
            </a:r>
            <a:r>
              <a:rPr lang="en-US" altLang="zh-CN" smtClean="0">
                <a:latin typeface="微软雅黑" charset="0"/>
                <a:ea typeface="微软雅黑" charset="0"/>
              </a:rPr>
              <a:t>(if)</a:t>
            </a:r>
            <a:endParaRPr lang="zh-CN" altLang="en-US" smtClean="0">
              <a:latin typeface="微软雅黑" charset="0"/>
              <a:ea typeface="微软雅黑" charset="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单个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语句：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	 基本格式：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	  </a:t>
            </a:r>
            <a:r>
              <a:rPr lang="en-US" altLang="zh-CN" sz="22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if(</a:t>
            </a:r>
            <a:r>
              <a:rPr lang="zh-CN" altLang="en-US" sz="2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条件表达式</a:t>
            </a:r>
            <a:r>
              <a:rPr lang="en-US" altLang="zh-CN" sz="22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){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		   </a:t>
            </a:r>
            <a:r>
              <a:rPr lang="zh-CN" altLang="en-US" sz="22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语句组</a:t>
            </a:r>
            <a:r>
              <a:rPr lang="en-US" altLang="zh-CN" sz="22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;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		   </a:t>
            </a:r>
            <a:r>
              <a:rPr lang="en-US" altLang="zh-CN" sz="2200" dirty="0" smtClean="0">
                <a:solidFill>
                  <a:srgbClr val="0099CC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200" dirty="0" smtClean="0">
                <a:solidFill>
                  <a:srgbClr val="0099CC"/>
                </a:solidFill>
                <a:latin typeface="微软雅黑" pitchFamily="34" charset="-122"/>
                <a:ea typeface="微软雅黑" pitchFamily="34" charset="-122"/>
              </a:rPr>
              <a:t>语句组为单条语句时可省略“</a:t>
            </a:r>
            <a:r>
              <a:rPr lang="en-US" altLang="zh-CN" sz="2200" dirty="0" smtClean="0">
                <a:solidFill>
                  <a:srgbClr val="0099CC"/>
                </a:solidFill>
                <a:latin typeface="微软雅黑" pitchFamily="34" charset="-122"/>
                <a:ea typeface="微软雅黑" pitchFamily="34" charset="-122"/>
              </a:rPr>
              <a:t>{ }”</a:t>
            </a:r>
            <a:r>
              <a:rPr lang="zh-CN" altLang="en-US" sz="2200" dirty="0" smtClean="0">
                <a:solidFill>
                  <a:srgbClr val="0099CC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2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	   </a:t>
            </a:r>
            <a:r>
              <a:rPr lang="en-US" altLang="zh-CN" sz="22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eaLnBrk="1" hangingPunct="1">
              <a:lnSpc>
                <a:spcPct val="150000"/>
              </a:lnSpc>
              <a:spcBef>
                <a:spcPts val="900"/>
              </a:spcBef>
              <a:buFont typeface="Wingdings" pitchFamily="2" charset="2"/>
              <a:buNone/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当条件表达式的值为真（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）时，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将执行语句组，相反条件表达式的值为假（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）时，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将不执行语句组，忽略语句组执行下面的语句。</a:t>
            </a:r>
          </a:p>
        </p:txBody>
      </p:sp>
      <p:grpSp>
        <p:nvGrpSpPr>
          <p:cNvPr id="2" name="Group 3"/>
          <p:cNvGrpSpPr/>
          <p:nvPr/>
        </p:nvGrpSpPr>
        <p:grpSpPr bwMode="auto">
          <a:xfrm>
            <a:off x="5643570" y="1000108"/>
            <a:ext cx="2851150" cy="2652713"/>
            <a:chOff x="576" y="2400"/>
            <a:chExt cx="1980" cy="1842"/>
          </a:xfrm>
        </p:grpSpPr>
        <p:grpSp>
          <p:nvGrpSpPr>
            <p:cNvPr id="3" name="Group 4"/>
            <p:cNvGrpSpPr/>
            <p:nvPr/>
          </p:nvGrpSpPr>
          <p:grpSpPr bwMode="auto">
            <a:xfrm>
              <a:off x="576" y="2400"/>
              <a:ext cx="1820" cy="1842"/>
              <a:chOff x="576" y="2400"/>
              <a:chExt cx="1820" cy="1842"/>
            </a:xfrm>
          </p:grpSpPr>
          <p:sp>
            <p:nvSpPr>
              <p:cNvPr id="24583" name="AutoShape 5"/>
              <p:cNvSpPr>
                <a:spLocks noChangeArrowheads="1"/>
              </p:cNvSpPr>
              <p:nvPr/>
            </p:nvSpPr>
            <p:spPr bwMode="auto">
              <a:xfrm>
                <a:off x="576" y="2673"/>
                <a:ext cx="1536" cy="562"/>
              </a:xfrm>
              <a:prstGeom prst="diamond">
                <a:avLst/>
              </a:prstGeom>
              <a:solidFill>
                <a:schemeClr val="accent2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32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584" name="Text Box 6"/>
              <p:cNvSpPr txBox="1">
                <a:spLocks noChangeArrowheads="1"/>
              </p:cNvSpPr>
              <p:nvPr/>
            </p:nvSpPr>
            <p:spPr bwMode="auto">
              <a:xfrm>
                <a:off x="1008" y="2796"/>
                <a:ext cx="72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82936" tIns="41469" rIns="82936" bIns="41469">
                <a:spAutoFit/>
              </a:bodyPr>
              <a:lstStyle/>
              <a:p>
                <a:pPr algn="ctr" defTabSz="828675">
                  <a:spcBef>
                    <a:spcPct val="50000"/>
                  </a:spcBef>
                </a:pPr>
                <a:r>
                  <a:rPr kumimoji="1" lang="zh-CN" altLang="en-US" sz="2200" b="1" dirty="0">
                    <a:solidFill>
                      <a:srgbClr val="FFFF00"/>
                    </a:solidFill>
                    <a:latin typeface="Times New Roman" pitchFamily="18" charset="0"/>
                  </a:rPr>
                  <a:t>条件式</a:t>
                </a:r>
                <a:endParaRPr kumimoji="1" lang="zh-CN" altLang="en-US" sz="2200" dirty="0">
                  <a:solidFill>
                    <a:srgbClr val="FFFF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585" name="Text Box 7"/>
              <p:cNvSpPr txBox="1">
                <a:spLocks noChangeArrowheads="1"/>
              </p:cNvSpPr>
              <p:nvPr/>
            </p:nvSpPr>
            <p:spPr bwMode="auto">
              <a:xfrm>
                <a:off x="654" y="3477"/>
                <a:ext cx="1392" cy="32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wrap="none" lIns="82936" tIns="41469" rIns="82936" bIns="41469"/>
              <a:lstStyle/>
              <a:p>
                <a:pPr algn="ctr" defTabSz="828675">
                  <a:lnSpc>
                    <a:spcPct val="90000"/>
                  </a:lnSpc>
                  <a:spcBef>
                    <a:spcPct val="50000"/>
                  </a:spcBef>
                </a:pPr>
                <a:r>
                  <a:rPr kumimoji="1" lang="zh-CN" altLang="en-US" sz="2200" b="1">
                    <a:solidFill>
                      <a:srgbClr val="00FF00"/>
                    </a:solidFill>
                    <a:latin typeface="Times New Roman" pitchFamily="18" charset="0"/>
                  </a:rPr>
                  <a:t>执行语句组</a:t>
                </a:r>
              </a:p>
            </p:txBody>
          </p:sp>
          <p:sp>
            <p:nvSpPr>
              <p:cNvPr id="24586" name="Line 8"/>
              <p:cNvSpPr>
                <a:spLocks noChangeShapeType="1"/>
              </p:cNvSpPr>
              <p:nvPr/>
            </p:nvSpPr>
            <p:spPr bwMode="auto">
              <a:xfrm>
                <a:off x="1350" y="2400"/>
                <a:ext cx="0" cy="2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87" name="Line 9"/>
              <p:cNvSpPr>
                <a:spLocks noChangeShapeType="1"/>
              </p:cNvSpPr>
              <p:nvPr/>
            </p:nvSpPr>
            <p:spPr bwMode="auto">
              <a:xfrm>
                <a:off x="1344" y="3235"/>
                <a:ext cx="0" cy="2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88" name="Line 10"/>
              <p:cNvSpPr>
                <a:spLocks noChangeShapeType="1"/>
              </p:cNvSpPr>
              <p:nvPr/>
            </p:nvSpPr>
            <p:spPr bwMode="auto">
              <a:xfrm>
                <a:off x="2108" y="2957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89" name="Line 11"/>
              <p:cNvSpPr>
                <a:spLocks noChangeShapeType="1"/>
              </p:cNvSpPr>
              <p:nvPr/>
            </p:nvSpPr>
            <p:spPr bwMode="auto">
              <a:xfrm>
                <a:off x="2382" y="2954"/>
                <a:ext cx="0" cy="10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90" name="Line 12"/>
              <p:cNvSpPr>
                <a:spLocks noChangeShapeType="1"/>
              </p:cNvSpPr>
              <p:nvPr/>
            </p:nvSpPr>
            <p:spPr bwMode="auto">
              <a:xfrm>
                <a:off x="1332" y="3797"/>
                <a:ext cx="0" cy="4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91" name="Line 13"/>
              <p:cNvSpPr>
                <a:spLocks noChangeShapeType="1"/>
              </p:cNvSpPr>
              <p:nvPr/>
            </p:nvSpPr>
            <p:spPr bwMode="auto">
              <a:xfrm flipH="1">
                <a:off x="1332" y="3945"/>
                <a:ext cx="10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581" name="Text Box 14"/>
            <p:cNvSpPr txBox="1">
              <a:spLocks noChangeArrowheads="1"/>
            </p:cNvSpPr>
            <p:nvPr/>
          </p:nvSpPr>
          <p:spPr bwMode="auto">
            <a:xfrm>
              <a:off x="1374" y="3243"/>
              <a:ext cx="504" cy="24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2936" tIns="41469" rIns="82936" bIns="41469">
              <a:spAutoFit/>
            </a:bodyPr>
            <a:lstStyle/>
            <a:p>
              <a:pPr defTabSz="828675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200">
                  <a:solidFill>
                    <a:srgbClr val="0066FF"/>
                  </a:solidFill>
                  <a:latin typeface="Times New Roman" pitchFamily="18" charset="0"/>
                </a:rPr>
                <a:t>true</a:t>
              </a:r>
            </a:p>
          </p:txBody>
        </p:sp>
        <p:sp>
          <p:nvSpPr>
            <p:cNvPr id="24582" name="Text Box 15"/>
            <p:cNvSpPr txBox="1">
              <a:spLocks noChangeArrowheads="1"/>
            </p:cNvSpPr>
            <p:nvPr/>
          </p:nvSpPr>
          <p:spPr bwMode="auto">
            <a:xfrm>
              <a:off x="2052" y="2697"/>
              <a:ext cx="504" cy="2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2936" tIns="41469" rIns="82936" bIns="41469">
              <a:spAutoFit/>
            </a:bodyPr>
            <a:lstStyle/>
            <a:p>
              <a:pPr defTabSz="828675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FF0066"/>
                  </a:solidFill>
                  <a:latin typeface="Times New Roman" pitchFamily="18" charset="0"/>
                </a:rPr>
                <a:t>false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60375" y="1128713"/>
            <a:ext cx="8066088" cy="4729162"/>
          </a:xfrm>
          <a:prstGeom prst="rect">
            <a:avLst/>
          </a:prstGeom>
          <a:solidFill>
            <a:srgbClr val="FCFAFA"/>
          </a:solidFill>
          <a:ln w="9525">
            <a:solidFill>
              <a:schemeClr val="bg1">
                <a:lumMod val="75000"/>
              </a:schemeClr>
            </a:solidFill>
            <a:prstDash val="sysDash"/>
            <a:miter lim="800000"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ts val="28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&lt;?</a:t>
            </a:r>
            <a:r>
              <a:rPr lang="en-US" altLang="zh-CN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php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8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0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$a</a:t>
            </a: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$b</a:t>
            </a:r>
            <a:r>
              <a:rPr lang="en-US" altLang="zh-CN" sz="20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8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"a </a:t>
            </a:r>
            <a:r>
              <a:rPr lang="zh-CN" altLang="en-US" sz="20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大于 </a:t>
            </a:r>
            <a:r>
              <a:rPr lang="en-US" altLang="zh-CN" sz="20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altLang="zh-CN" sz="2000" dirty="0" smtClean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200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altLang="zh-CN" sz="2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如果变量</a:t>
            </a:r>
            <a:r>
              <a:rPr lang="en-US" altLang="zh-CN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zh-CN" alt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的值大于</a:t>
            </a:r>
            <a:r>
              <a:rPr lang="en-US" altLang="zh-CN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zh-CN" alt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的值则会输出：</a:t>
            </a:r>
            <a:r>
              <a:rPr lang="en-US" altLang="zh-CN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zh-CN" alt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大于</a:t>
            </a:r>
            <a:r>
              <a:rPr lang="en-US" altLang="zh-CN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8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20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$x</a:t>
            </a:r>
            <a:r>
              <a:rPr lang="en-US" altLang="zh-CN" sz="20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20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n-US" altLang="zh-CN" sz="20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8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20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$y</a:t>
            </a:r>
            <a:r>
              <a:rPr lang="en-US" altLang="zh-CN" sz="20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20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lang="en-US" altLang="zh-CN" sz="20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8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altLang="zh-CN" sz="20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0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$x</a:t>
            </a:r>
            <a:r>
              <a:rPr lang="en-US" altLang="zh-CN" sz="20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20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$y</a:t>
            </a:r>
            <a:r>
              <a:rPr lang="en-US" altLang="zh-CN" sz="20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){</a:t>
            </a: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判断是否</a:t>
            </a:r>
            <a:r>
              <a:rPr lang="en-US" altLang="zh-CN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zh-CN" alt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小于</a:t>
            </a:r>
            <a:r>
              <a:rPr lang="en-US" altLang="zh-CN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zh-CN" alt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。多条语句需要使用</a:t>
            </a:r>
            <a:r>
              <a:rPr lang="en-US" altLang="zh-CN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{ }</a:t>
            </a:r>
            <a:r>
              <a:rPr lang="zh-CN" alt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括起来。</a:t>
            </a:r>
            <a:endParaRPr lang="zh-CN" altLang="en-US" sz="20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8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US" altLang="zh-CN" sz="20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$t</a:t>
            </a:r>
            <a:r>
              <a:rPr lang="en-US" altLang="zh-CN" sz="20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20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$x</a:t>
            </a:r>
            <a:r>
              <a:rPr lang="en-US" altLang="zh-CN" sz="20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8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US" altLang="zh-CN" sz="20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$x</a:t>
            </a:r>
            <a:r>
              <a:rPr lang="en-US" altLang="zh-CN" sz="20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20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$y</a:t>
            </a:r>
            <a:r>
              <a:rPr lang="en-US" altLang="zh-CN" sz="20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8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US" altLang="zh-CN" sz="20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$y</a:t>
            </a:r>
            <a:r>
              <a:rPr lang="en-US" altLang="zh-CN" sz="20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20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$t</a:t>
            </a:r>
            <a:r>
              <a:rPr lang="en-US" altLang="zh-CN" sz="20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8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20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8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8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var_dump</a:t>
            </a:r>
            <a:r>
              <a:rPr lang="en-US" altLang="zh-CN" sz="20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0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$x</a:t>
            </a:r>
            <a:r>
              <a:rPr lang="en-US" altLang="zh-CN" sz="20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20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$y</a:t>
            </a:r>
            <a:r>
              <a:rPr lang="en-US" altLang="zh-CN" sz="200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);  </a:t>
            </a:r>
            <a:r>
              <a:rPr lang="en-US" altLang="zh-CN" sz="2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输出：</a:t>
            </a:r>
            <a:r>
              <a:rPr lang="en-US" altLang="zh-CN" sz="2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bool</a:t>
            </a:r>
            <a:r>
              <a:rPr lang="en-US" altLang="zh-CN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(true)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8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?&gt;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HP_2016_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PHP_2016_模板</Template>
  <TotalTime>0</TotalTime>
  <Words>2269</Words>
  <Application>Microsoft Office PowerPoint</Application>
  <PresentationFormat>全屏显示(4:3)</PresentationFormat>
  <Paragraphs>340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黑体</vt:lpstr>
      <vt:lpstr>楷体_GB2312</vt:lpstr>
      <vt:lpstr>宋体</vt:lpstr>
      <vt:lpstr>微软雅黑</vt:lpstr>
      <vt:lpstr>Arial</vt:lpstr>
      <vt:lpstr>Times New Roman</vt:lpstr>
      <vt:lpstr>Wingdings</vt:lpstr>
      <vt:lpstr>PHP_2016_模板</vt:lpstr>
      <vt:lpstr>自定义设计方案_2</vt:lpstr>
      <vt:lpstr>PowerPoint 演示文稿</vt:lpstr>
      <vt:lpstr>PHP流程控制结构</vt:lpstr>
      <vt:lpstr>回顾</vt:lpstr>
      <vt:lpstr>预习检查</vt:lpstr>
      <vt:lpstr>本章任务</vt:lpstr>
      <vt:lpstr>流程控制概述</vt:lpstr>
      <vt:lpstr>1. 分支结构</vt:lpstr>
      <vt:lpstr>1.1 单一条件分支结构(if)</vt:lpstr>
      <vt:lpstr>PowerPoint 演示文稿</vt:lpstr>
      <vt:lpstr>1.2 双向条件分支结构(else从句)</vt:lpstr>
      <vt:lpstr>1.3 多向条件分支结构(elseif子句)</vt:lpstr>
      <vt:lpstr>PowerPoint 演示文稿</vt:lpstr>
      <vt:lpstr>2.4 多向条件分支结构(switch子句)</vt:lpstr>
      <vt:lpstr>PowerPoint 演示文稿</vt:lpstr>
      <vt:lpstr>PowerPoint 演示文稿</vt:lpstr>
      <vt:lpstr>1.5 巢状条件分支结构</vt:lpstr>
      <vt:lpstr>PowerPoint 演示文稿</vt:lpstr>
      <vt:lpstr>2. 循环结构</vt:lpstr>
      <vt:lpstr>2.1 while语句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  结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PC</cp:lastModifiedBy>
  <cp:revision>14</cp:revision>
  <dcterms:created xsi:type="dcterms:W3CDTF">2015-12-14T15:02:00Z</dcterms:created>
  <dcterms:modified xsi:type="dcterms:W3CDTF">2016-08-10T13:58:52Z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