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34"/>
  </p:notesMasterIdLst>
  <p:sldIdLst>
    <p:sldId id="339" r:id="rId3"/>
    <p:sldId id="291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606" r:id="rId27"/>
    <p:sldId id="607" r:id="rId28"/>
    <p:sldId id="608" r:id="rId29"/>
    <p:sldId id="609" r:id="rId30"/>
    <p:sldId id="610" r:id="rId31"/>
    <p:sldId id="612" r:id="rId32"/>
    <p:sldId id="34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>
          <p15:clr>
            <a:srgbClr val="A4A3A4"/>
          </p15:clr>
        </p15:guide>
        <p15:guide id="2" pos="29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26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79" d="100"/>
          <a:sy n="79" d="100"/>
        </p:scale>
        <p:origin x="894" y="54"/>
      </p:cViewPr>
      <p:guideLst>
        <p:guide orient="horz" pos="2120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26"/>
        <p:guide pos="22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09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/>
          <a:lstStyle>
            <a:lvl1pPr algn="r"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410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单击此处编辑母版文本样式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第二级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第三级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第四级</a:t>
            </a:r>
          </a:p>
          <a:p>
            <a:pPr>
              <a:buFontTx/>
              <a:buChar char="•"/>
              <a:defRPr/>
            </a:pPr>
            <a:r>
              <a:rPr lang="zh-CN" altLang="en-US" sz="1200">
                <a:latin typeface="Arial" pitchFamily="34" charset="0"/>
                <a:ea typeface="宋体" pitchFamily="2" charset="-122"/>
              </a:rPr>
              <a:t>第五级</a:t>
            </a:r>
          </a:p>
        </p:txBody>
      </p:sp>
      <p:sp>
        <p:nvSpPr>
          <p:cNvPr id="410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b"/>
          <a:lstStyle>
            <a:lvl1pPr>
              <a:buFont typeface="Arial" pitchFamily="34" charset="0"/>
              <a:buNone/>
              <a:defRPr sz="1200" noProof="1">
                <a:latin typeface="Arial" pitchFamily="34" charset="0"/>
                <a:ea typeface="宋体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10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7484DA-CB6D-42E2-A507-9D0A294CE22D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448356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0"/>
      </a:spcBef>
      <a:spcAft>
        <a:spcPct val="0"/>
      </a:spcAft>
      <a:buChar char="•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800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itchFamily="34" charset="-122"/>
                <a:ea typeface="微软雅黑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6075"/>
            <a:ext cx="2057400" cy="57800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6075"/>
            <a:ext cx="6052930" cy="57800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1670" y="214290"/>
            <a:ext cx="6500858" cy="571480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286808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71438"/>
            <a:ext cx="8229600" cy="785794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000108"/>
            <a:ext cx="3886200" cy="5286412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微软雅黑" pitchFamily="34" charset="-122"/>
                <a:ea typeface="微软雅黑" pitchFamily="34" charset="-122"/>
              </a:defRPr>
            </a:lvl1pPr>
            <a:lvl2pPr>
              <a:defRPr sz="22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1000108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5227657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1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500">
                <a:latin typeface="微软雅黑" pitchFamily="34" charset="-122"/>
                <a:ea typeface="微软雅黑" pitchFamily="34" charset="-122"/>
              </a:defRPr>
            </a:lvl4pPr>
            <a:lvl5pPr>
              <a:defRPr sz="1500">
                <a:latin typeface="微软雅黑" pitchFamily="34" charset="-122"/>
                <a:ea typeface="微软雅黑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714620"/>
            <a:ext cx="2949178" cy="350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itchFamily="34" charset="-122"/>
                <a:ea typeface="微软雅黑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64318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PHP_GD</a:t>
            </a:r>
            <a:r>
              <a:rPr lang="zh-CN" altLang="en-US" smtClean="0"/>
              <a:t>库图像处理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buFont typeface="Arial" charset="0"/>
        <a:defRPr sz="36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buFont typeface="Arial" charset="0"/>
        <a:defRPr sz="36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SzPct val="100000"/>
        <a:buFont typeface="Arial" charset="0"/>
        <a:buBlip>
          <a:blip r:embed="rId1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3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60325"/>
            <a:ext cx="8229600" cy="796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复习上节课内容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/>
  <p:txStyles>
    <p:titleStyle>
      <a:lvl1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buFont typeface="Arial" charset="0"/>
        <a:defRPr sz="28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itchFamily="34" charset="0"/>
        <a:defRPr sz="36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4"/>
        </a:buBlip>
        <a:defRPr sz="2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5"/>
        </a:buBlip>
        <a:defRPr sz="2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6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7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Blip>
          <a:blip r:embed="rId18"/>
        </a:buBlip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Blip>
          <a:blip r:embed="rId19"/>
        </a:buBlip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charset="0"/>
                <a:ea typeface="微软雅黑" charset="0"/>
              </a:rPr>
              <a:t>判断函数是否存在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中，函数可以在被调用之前定义，也可以在被调用之后定义。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function_exists</a:t>
            </a:r>
            <a:r>
              <a:rPr lang="en-US" altLang="zh-CN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() - -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判断函数是否存在。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5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变量的范围</a:t>
            </a:r>
          </a:p>
          <a:p>
            <a:pPr lvl="1" eaLnBrk="1" hangingPunct="1">
              <a:lnSpc>
                <a:spcPts val="3500"/>
              </a:lnSpc>
              <a:spcBef>
                <a:spcPct val="0"/>
              </a:spcBef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当主程序调用函数时，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PHP 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会暂时停止目前主要程序流程的运行，并传递必要的运算参数给目标函数使用，以执行函数的程序码片段。</a:t>
            </a:r>
          </a:p>
          <a:p>
            <a:pPr lvl="1" eaLnBrk="1" hangingPunct="1">
              <a:lnSpc>
                <a:spcPts val="3500"/>
              </a:lnSpc>
              <a:spcBef>
                <a:spcPct val="0"/>
              </a:spcBef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在函数执行结束后，函数会回传执行结果所得的数值，并将执行流程转回原本主程序中断的地方，继续执行运作。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变量的能见度</a:t>
            </a:r>
          </a:p>
          <a:p>
            <a:pPr lvl="1" eaLnBrk="1" hangingPunct="1">
              <a:lnSpc>
                <a:spcPts val="3500"/>
              </a:lnSpc>
              <a:spcBef>
                <a:spcPct val="0"/>
              </a:spcBef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所谓变量的能见度，意指变量在程序中的可作用范围。当一个变量执行赋值动作后，会随着声明局部的差异，而有不同的作用范围。大致上来说变量会依据声明的局部分为下列两种：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局部变量和全局变量</a:t>
            </a:r>
            <a:endParaRPr sz="2000"/>
          </a:p>
        </p:txBody>
      </p:sp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468313" y="0"/>
            <a:ext cx="8229600" cy="7207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r" eaLnBrk="0" hangingPunct="0"/>
            <a:r>
              <a:rPr lang="en-US" altLang="zh-CN" sz="2800" dirty="0">
                <a:solidFill>
                  <a:srgbClr val="292929"/>
                </a:solidFill>
                <a:latin typeface="微软雅黑" charset="0"/>
                <a:ea typeface="微软雅黑" charset="0"/>
              </a:rPr>
              <a:t>3</a:t>
            </a:r>
            <a:r>
              <a:rPr lang="en-US" altLang="zh-CN" sz="2800" dirty="0" smtClean="0">
                <a:solidFill>
                  <a:srgbClr val="292929"/>
                </a:solidFill>
                <a:latin typeface="微软雅黑" charset="0"/>
                <a:ea typeface="微软雅黑" charset="0"/>
              </a:rPr>
              <a:t>. </a:t>
            </a:r>
            <a:r>
              <a:rPr lang="en-US" altLang="zh-CN" sz="2800" dirty="0">
                <a:solidFill>
                  <a:srgbClr val="292929"/>
                </a:solidFill>
                <a:latin typeface="微软雅黑" charset="0"/>
                <a:ea typeface="微软雅黑" charset="0"/>
              </a:rPr>
              <a:t>PHP</a:t>
            </a:r>
            <a:r>
              <a:rPr lang="zh-CN" altLang="en-US" sz="2800" dirty="0">
                <a:solidFill>
                  <a:srgbClr val="292929"/>
                </a:solidFill>
                <a:latin typeface="微软雅黑" charset="0"/>
                <a:ea typeface="微软雅黑" charset="0"/>
              </a:rPr>
              <a:t>变量的范围</a:t>
            </a:r>
            <a:endParaRPr sz="28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ts val="27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charset="0"/>
                <a:ea typeface="微软雅黑" charset="0"/>
              </a:rPr>
              <a:t>3.1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charset="0"/>
                <a:ea typeface="微软雅黑" charset="0"/>
              </a:rPr>
              <a:t>局部变量（内部变量）</a:t>
            </a:r>
          </a:p>
          <a:p>
            <a:pPr lvl="1" eaLnBrk="1" hangingPunct="1">
              <a:lnSpc>
                <a:spcPts val="2700"/>
              </a:lnSpc>
              <a:spcBef>
                <a:spcPct val="0"/>
              </a:spcBef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在函数之中声明的变量就是局部变量，并且该变量只有在函数范围之中才能加以使用。如果其它程序局部需要调用使用该变量值时，必须透过「</a:t>
            </a:r>
            <a:r>
              <a:rPr lang="en-US" altLang="zh-CN" sz="2200" b="0" dirty="0" smtClean="0">
                <a:latin typeface="微软雅黑" charset="0"/>
                <a:ea typeface="微软雅黑" charset="0"/>
              </a:rPr>
              <a:t>return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」指令，来将其传回至主程序区块以作后续处理。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&lt;?</a:t>
            </a:r>
            <a:r>
              <a:rPr kumimoji="0" lang="en-US" altLang="zh-CN" sz="1800" dirty="0" err="1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php</a:t>
            </a:r>
            <a:endParaRPr kumimoji="0" lang="en-US" altLang="zh-CN" sz="1800" dirty="0" smtClean="0">
              <a:solidFill>
                <a:srgbClr val="009900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</a:t>
            </a:r>
            <a:r>
              <a:rPr kumimoji="0" lang="en-US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=</a:t>
            </a:r>
            <a:r>
              <a:rPr kumimoji="0"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0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</a:t>
            </a:r>
            <a:r>
              <a:rPr kumimoji="0" lang="en-US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function </a:t>
            </a:r>
            <a:r>
              <a:rPr kumimoji="0" lang="en-US" altLang="zh-CN" sz="1800" dirty="0" err="1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print_A</a:t>
            </a:r>
            <a:r>
              <a:rPr kumimoji="0" lang="en-US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(){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   </a:t>
            </a:r>
            <a:r>
              <a:rPr kumimoji="0" lang="en-US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= </a:t>
            </a:r>
            <a:r>
              <a:rPr kumimoji="0"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3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	</a:t>
            </a:r>
            <a:r>
              <a:rPr kumimoji="0" lang="en-US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//</a:t>
            </a:r>
            <a:r>
              <a:rPr kumimoji="0" lang="zh-CN" altLang="en-US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定义局部变量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en-US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   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echo "</a:t>
            </a:r>
            <a:r>
              <a:rPr kumimoji="0" lang="zh-CN" altLang="en-US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在函数中显示局部变量 </a:t>
            </a:r>
            <a:r>
              <a:rPr kumimoji="0"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a </a:t>
            </a:r>
            <a:r>
              <a:rPr kumimoji="0" lang="zh-CN" altLang="en-US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值</a:t>
            </a:r>
            <a:r>
              <a:rPr kumimoji="0"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: $a &lt;p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&gt;";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   return </a:t>
            </a:r>
            <a:r>
              <a:rPr kumimoji="0" lang="en-US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 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</a:t>
            </a:r>
            <a:r>
              <a:rPr kumimoji="0" lang="en-US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}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</a:t>
            </a:r>
            <a:r>
              <a:rPr kumimoji="0" lang="en-US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$b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= </a:t>
            </a:r>
            <a:r>
              <a:rPr kumimoji="0" lang="en-US" altLang="zh-CN" sz="1800" dirty="0" err="1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print_A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();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echo "</a:t>
            </a:r>
            <a:r>
              <a:rPr kumimoji="0" lang="zh-CN" altLang="en-US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在函数外显示局部变量 </a:t>
            </a:r>
            <a:r>
              <a:rPr kumimoji="0"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b </a:t>
            </a:r>
            <a:r>
              <a:rPr kumimoji="0" lang="zh-CN" altLang="en-US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值</a:t>
            </a:r>
            <a:r>
              <a:rPr kumimoji="0"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: $b &lt;</a:t>
            </a:r>
            <a:r>
              <a:rPr kumimoji="0" lang="en-US" altLang="zh-CN" sz="1800" dirty="0" err="1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br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&gt;";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 echo </a:t>
            </a:r>
            <a:r>
              <a:rPr kumimoji="0" lang="en-US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 </a:t>
            </a:r>
          </a:p>
          <a:p>
            <a:pPr lvl="2" eaLnBrk="1" hangingPunct="1">
              <a:lnSpc>
                <a:spcPts val="27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?&gt;</a:t>
            </a:r>
            <a:endParaRPr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idx="1"/>
          </p:nvPr>
        </p:nvSpPr>
        <p:spPr>
          <a:xfrm>
            <a:off x="252065" y="980423"/>
            <a:ext cx="8286808" cy="528641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0000FF"/>
                </a:solidFill>
                <a:latin typeface="微软雅黑" charset="0"/>
                <a:ea typeface="微软雅黑" charset="0"/>
              </a:rPr>
              <a:t>3.2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charset="0"/>
                <a:ea typeface="微软雅黑" charset="0"/>
              </a:rPr>
              <a:t>全局变量</a:t>
            </a:r>
            <a:r>
              <a:rPr lang="zh-CN" altLang="en-US" sz="2400" b="0" dirty="0" smtClean="0">
                <a:latin typeface="微软雅黑" charset="0"/>
                <a:ea typeface="微软雅黑" charset="0"/>
              </a:rPr>
              <a:t> 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</a:pPr>
            <a:r>
              <a:rPr lang="zh-CN" altLang="en-US" sz="2000" b="0" dirty="0" smtClean="0">
                <a:latin typeface="微软雅黑" charset="0"/>
                <a:ea typeface="微软雅黑" charset="0"/>
              </a:rPr>
              <a:t>在函数范围之外所声明的变量就是全局变量。由于函数可以视为单独的程序片段，所以局部变量会复盖全局变量的能见度，因此在函数中并无法直接调用使用全局变量。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</a:pPr>
            <a:r>
              <a:rPr lang="zh-CN" altLang="en-US" sz="2000" b="0" dirty="0" smtClean="0">
                <a:latin typeface="微软雅黑" charset="0"/>
                <a:ea typeface="微软雅黑" charset="0"/>
              </a:rPr>
              <a:t>函数中若要使用全局变量时，必须要利用</a:t>
            </a:r>
            <a:r>
              <a:rPr lang="en-US" altLang="zh-CN" sz="200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global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关键字定义目标变量，以告诉函数主体此变量为全局。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微软雅黑" charset="0"/>
                <a:ea typeface="微软雅黑" charset="0"/>
              </a:rPr>
              <a:t>	 </a:t>
            </a:r>
            <a:r>
              <a:rPr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&lt;?php</a:t>
            </a:r>
          </a:p>
          <a:p>
            <a:pPr lvl="2" eaLnBrk="1" hangingPunct="1">
              <a:lnSpc>
                <a:spcPts val="26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  </a:t>
            </a:r>
            <a:r>
              <a:rPr kumimoji="0" lang="zh-CN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=</a:t>
            </a:r>
            <a:r>
              <a:rPr kumimoji="0" lang="zh-CN" altLang="en-US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“</a:t>
            </a:r>
            <a:r>
              <a:rPr kumimoji="0" lang="zh-CN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Hello !!</a:t>
            </a:r>
            <a:r>
              <a:rPr kumimoji="0" lang="zh-CN" altLang="en-US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”</a:t>
            </a:r>
            <a:r>
              <a:rPr kumimoji="0" lang="zh-CN" altLang="zh-CN" sz="18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;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    </a:t>
            </a:r>
            <a:r>
              <a:rPr kumimoji="0" lang="zh-CN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//</a:t>
            </a:r>
            <a:r>
              <a:rPr kumimoji="0" lang="zh-CN" altLang="en-US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定义全局变量</a:t>
            </a:r>
            <a:endParaRPr kumimoji="0" lang="zh-CN" altLang="zh-CN" sz="1800" dirty="0" smtClean="0">
              <a:solidFill>
                <a:srgbClr val="0099CC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lvl="2" eaLnBrk="1" hangingPunct="1">
              <a:lnSpc>
                <a:spcPts val="26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</a:t>
            </a: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function print_A() { </a:t>
            </a:r>
            <a:r>
              <a:rPr kumimoji="0" lang="en-US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    </a:t>
            </a:r>
            <a:r>
              <a:rPr kumimoji="0" lang="zh-CN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//</a:t>
            </a:r>
            <a:r>
              <a:rPr kumimoji="0" lang="zh-CN" altLang="en-US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定义函数</a:t>
            </a:r>
            <a:r>
              <a:rPr kumimoji="0" lang="zh-CN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 print_A()</a:t>
            </a: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</a:t>
            </a:r>
            <a:endParaRPr kumimoji="0" lang="en-US" altLang="zh-CN" sz="1800" dirty="0" smtClean="0">
              <a:solidFill>
                <a:srgbClr val="009900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lvl="2" eaLnBrk="1" hangingPunct="1">
              <a:lnSpc>
                <a:spcPts val="26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</a:t>
            </a:r>
            <a:r>
              <a:rPr kumimoji="0" lang="zh-CN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global</a:t>
            </a: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</a:t>
            </a:r>
            <a:r>
              <a:rPr kumimoji="0" lang="zh-CN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       </a:t>
            </a:r>
            <a:r>
              <a:rPr kumimoji="0" lang="zh-CN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//</a:t>
            </a:r>
            <a:r>
              <a:rPr kumimoji="0" lang="zh-CN" altLang="en-US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利用</a:t>
            </a:r>
            <a:r>
              <a:rPr kumimoji="0" lang="zh-CN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 global </a:t>
            </a:r>
            <a:r>
              <a:rPr kumimoji="0" lang="zh-CN" altLang="en-US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关键字声明变量</a:t>
            </a:r>
            <a:r>
              <a:rPr kumimoji="0" lang="zh-CN" altLang="zh-CN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 A </a:t>
            </a:r>
            <a:r>
              <a:rPr kumimoji="0" lang="zh-CN" altLang="en-US" sz="18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为全局变量</a:t>
            </a:r>
            <a:endParaRPr kumimoji="0" lang="zh-CN" altLang="zh-CN" sz="1800" dirty="0" smtClean="0">
              <a:solidFill>
                <a:srgbClr val="0099CC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lvl="2" eaLnBrk="1" hangingPunct="1">
              <a:lnSpc>
                <a:spcPts val="26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   </a:t>
            </a:r>
            <a:r>
              <a:rPr kumimoji="0" lang="zh-CN" altLang="en-US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   </a:t>
            </a: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echo </a:t>
            </a:r>
            <a:r>
              <a:rPr kumimoji="0" lang="zh-CN" altLang="zh-CN" sz="18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</a:t>
            </a:r>
          </a:p>
          <a:p>
            <a:pPr lvl="2" eaLnBrk="1" hangingPunct="1">
              <a:lnSpc>
                <a:spcPts val="26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</a:t>
            </a: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}</a:t>
            </a:r>
          </a:p>
          <a:p>
            <a:pPr lvl="2" eaLnBrk="1" hangingPunct="1">
              <a:lnSpc>
                <a:spcPts val="26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</a:t>
            </a:r>
            <a:r>
              <a:rPr kumimoji="0" lang="en-US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</a:t>
            </a:r>
            <a:r>
              <a:rPr kumimoji="0"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print_A();</a:t>
            </a: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</a:t>
            </a:r>
            <a:r>
              <a:rPr lang="zh-CN" altLang="en-US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     </a:t>
            </a:r>
            <a:r>
              <a:rPr lang="zh-CN" altLang="zh-CN" sz="18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?&gt;</a:t>
            </a:r>
            <a:endParaRPr lang="en-US" altLang="zh-CN" sz="1800" dirty="0" smtClean="0">
              <a:solidFill>
                <a:srgbClr val="009900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lvl="1" eaLnBrk="1" hangingPunct="1">
              <a:lnSpc>
                <a:spcPts val="2600"/>
              </a:lnSpc>
              <a:spcBef>
                <a:spcPct val="0"/>
              </a:spcBef>
            </a:pPr>
            <a:r>
              <a:rPr lang="zh-CN" altLang="en-US" sz="2000" dirty="0" smtClean="0">
                <a:latin typeface="微软雅黑" charset="0"/>
                <a:ea typeface="微软雅黑" charset="0"/>
                <a:cs typeface="Arial" pitchFamily="34" charset="0"/>
              </a:rPr>
              <a:t>也可以使用</a:t>
            </a:r>
            <a:r>
              <a:rPr lang="zh-CN" altLang="en-US" sz="2000" dirty="0" smtClean="0">
                <a:latin typeface="微软雅黑" charset="0"/>
                <a:ea typeface="微软雅黑" charset="0"/>
              </a:rPr>
              <a:t>预定义的全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局变量数组</a:t>
            </a:r>
            <a:r>
              <a:rPr lang="en-US" altLang="zh-CN" sz="2000" b="0" dirty="0" smtClean="0">
                <a:solidFill>
                  <a:srgbClr val="FF0000"/>
                </a:solidFill>
                <a:latin typeface="微软雅黑" charset="0"/>
                <a:ea typeface="微软雅黑" charset="0"/>
              </a:rPr>
              <a:t>$GLOBALS</a:t>
            </a:r>
            <a:r>
              <a:rPr lang="en-US" altLang="zh-CN" sz="2000" b="0" dirty="0" smtClean="0">
                <a:latin typeface="微软雅黑" charset="0"/>
                <a:ea typeface="微软雅黑" charset="0"/>
              </a:rPr>
              <a:t>.</a:t>
            </a:r>
            <a:r>
              <a:rPr lang="zh-CN" altLang="en-US" sz="2000" b="0" dirty="0" smtClean="0">
                <a:latin typeface="微软雅黑" charset="0"/>
                <a:ea typeface="微软雅黑" charset="0"/>
              </a:rPr>
              <a:t>这是一个特殊变量在程序运行时自动创建。</a:t>
            </a:r>
            <a:r>
              <a:rPr lang="zh-CN" altLang="en-US" sz="2000" b="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格式：</a:t>
            </a:r>
            <a:r>
              <a:rPr lang="en-US" altLang="zh-CN" sz="2000" b="0" dirty="0" smtClean="0">
                <a:solidFill>
                  <a:srgbClr val="FF6600"/>
                </a:solidFill>
                <a:latin typeface="微软雅黑" charset="0"/>
                <a:ea typeface="微软雅黑" charset="0"/>
              </a:rPr>
              <a:t>echo $GLOBALS[“A”];</a:t>
            </a:r>
            <a:endParaRPr lang="zh-CN" altLang="zh-CN" sz="2000" b="0" dirty="0" smtClean="0">
              <a:solidFill>
                <a:srgbClr val="FF660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+mj-ea"/>
              </a:rPr>
              <a:t>注 意 事 项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在函数中声明全局变量时，其名字要与全局变量一致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unset($</a:t>
            </a:r>
            <a:r>
              <a:rPr lang="en-US" altLang="zh-CN" sz="2400" b="0" dirty="0" err="1" smtClean="0"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可以手动删除变量，变量会在内存中被释放，也就不在全局作用域中了。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require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include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包含不会影响作用域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通过参数列表传递给函数的变量，对于函数来说是局部变量，除非在传递时带有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引用符号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220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4.3 </a:t>
            </a:r>
            <a:r>
              <a:rPr lang="zh-CN" altLang="en-US" sz="2200" dirty="0" smtClean="0">
                <a:solidFill>
                  <a:srgbClr val="0000FF"/>
                </a:solidFill>
                <a:latin typeface="微软雅黑" charset="0"/>
                <a:ea typeface="微软雅黑" charset="0"/>
              </a:rPr>
              <a:t>静态变量</a:t>
            </a:r>
          </a:p>
          <a:p>
            <a:pPr marL="0" indent="0" eaLnBrk="1" hangingPunct="1">
              <a:lnSpc>
                <a:spcPts val="3400"/>
              </a:lnSpc>
              <a:spcBef>
                <a:spcPct val="0"/>
              </a:spcBef>
              <a:buNone/>
            </a:pPr>
            <a:r>
              <a:rPr lang="zh-CN" altLang="en-US" sz="2200" b="0" dirty="0" smtClean="0">
                <a:latin typeface="微软雅黑" charset="0"/>
                <a:ea typeface="微软雅黑" charset="0"/>
              </a:rPr>
              <a:t>	    </a:t>
            </a:r>
            <a:r>
              <a:rPr lang="en-US" altLang="zh-CN" sz="2200" b="0" dirty="0" smtClean="0">
                <a:latin typeface="微软雅黑" charset="0"/>
                <a:ea typeface="微软雅黑" charset="0"/>
                <a:cs typeface="Arial" pitchFamily="34" charset="0"/>
              </a:rPr>
              <a:t>PHP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支持声明函数变量为静态的</a:t>
            </a:r>
            <a:r>
              <a:rPr lang="en-US" altLang="zh-CN" sz="2200" b="0" dirty="0" smtClean="0">
                <a:latin typeface="微软雅黑" charset="0"/>
                <a:ea typeface="微软雅黑" charset="0"/>
                <a:cs typeface="Arial" pitchFamily="34" charset="0"/>
              </a:rPr>
              <a:t>(static)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。一个静态变量在所有对该函数的调用之间共享，并且仅在脚本的执行期间函数第一次被调用时被初始化。要声明函数变量为静态的用关键字</a:t>
            </a:r>
            <a:r>
              <a:rPr lang="en-US" altLang="zh-CN" sz="2200" b="0" dirty="0" smtClean="0">
                <a:latin typeface="微软雅黑" charset="0"/>
                <a:ea typeface="微软雅黑" charset="0"/>
                <a:cs typeface="Arial" pitchFamily="34" charset="0"/>
              </a:rPr>
              <a:t>static</a:t>
            </a:r>
            <a:r>
              <a:rPr lang="zh-CN" altLang="en-US" sz="2200" b="0" dirty="0" smtClean="0">
                <a:latin typeface="微软雅黑" charset="0"/>
                <a:ea typeface="微软雅黑" charset="0"/>
              </a:rPr>
              <a:t>。通常，静态变量的第一次使用时赋予一个初始值。</a:t>
            </a:r>
          </a:p>
          <a:p>
            <a:pPr marL="0" indent="0" eaLnBrk="1" hangingPunct="1">
              <a:lnSpc>
                <a:spcPts val="3400"/>
              </a:lnSpc>
              <a:spcBef>
                <a:spcPct val="0"/>
              </a:spcBef>
              <a:buNone/>
            </a:pPr>
            <a:r>
              <a:rPr lang="zh-CN" altLang="en-US" sz="2000" b="0" dirty="0" smtClean="0">
                <a:latin typeface="微软雅黑" charset="0"/>
                <a:ea typeface="微软雅黑" charset="0"/>
                <a:cs typeface="Arial" pitchFamily="34" charset="0"/>
              </a:rPr>
              <a:t>	</a:t>
            </a:r>
            <a:r>
              <a:rPr lang="en-US" altLang="zh-CN" sz="2000" b="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Arial" pitchFamily="34" charset="0"/>
              </a:rPr>
              <a:t>&lt;?</a:t>
            </a:r>
            <a:r>
              <a:rPr lang="en-US" altLang="zh-CN" sz="2000" b="0" dirty="0" err="1" smtClean="0">
                <a:solidFill>
                  <a:srgbClr val="00B050"/>
                </a:solidFill>
                <a:latin typeface="微软雅黑" charset="0"/>
                <a:ea typeface="微软雅黑" charset="0"/>
                <a:cs typeface="Arial" pitchFamily="34" charset="0"/>
              </a:rPr>
              <a:t>php</a:t>
            </a:r>
            <a:r>
              <a:rPr lang="en-US" altLang="zh-CN" sz="2000" b="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Arial" pitchFamily="34" charset="0"/>
              </a:rPr>
              <a:t/>
            </a:r>
            <a:br>
              <a:rPr lang="en-US" altLang="zh-CN" sz="2000" b="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Arial" pitchFamily="34" charset="0"/>
              </a:rPr>
            </a:br>
            <a:r>
              <a:rPr lang="en-US" altLang="zh-CN" sz="2000" b="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Arial" pitchFamily="34" charset="0"/>
              </a:rPr>
              <a:t>	</a:t>
            </a:r>
            <a:r>
              <a:rPr lang="en-US" altLang="zh-CN" sz="2000" b="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function</a:t>
            </a:r>
            <a:r>
              <a:rPr lang="en-US" altLang="zh-CN" sz="2000" b="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Arial" pitchFamily="34" charset="0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test() { </a:t>
            </a:r>
            <a:b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</a:b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 	    </a:t>
            </a:r>
            <a:r>
              <a:rPr lang="en-US" altLang="zh-CN" sz="2000" b="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static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  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 = </a:t>
            </a:r>
            <a:r>
              <a:rPr lang="en-US" altLang="zh-CN" sz="2000" b="0" dirty="0" smtClean="0">
                <a:solidFill>
                  <a:srgbClr val="FF0000"/>
                </a:solidFill>
                <a:latin typeface="微软雅黑" charset="0"/>
                <a:ea typeface="微软雅黑" charset="0"/>
                <a:cs typeface="Arial" pitchFamily="34" charset="0"/>
              </a:rPr>
              <a:t>0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;</a:t>
            </a:r>
            <a:b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</a:b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 	    </a:t>
            </a:r>
            <a:r>
              <a:rPr lang="en-US" altLang="zh-CN" sz="2000" b="0" dirty="0" smtClean="0">
                <a:solidFill>
                  <a:srgbClr val="0000FF"/>
                </a:solidFill>
                <a:latin typeface="微软雅黑" charset="0"/>
                <a:ea typeface="微软雅黑" charset="0"/>
                <a:cs typeface="Arial" pitchFamily="34" charset="0"/>
              </a:rPr>
              <a:t>echo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 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;</a:t>
            </a:r>
            <a:b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</a:b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  	    </a:t>
            </a:r>
            <a:r>
              <a:rPr lang="en-US" altLang="zh-CN" sz="2000" b="0" dirty="0" smtClean="0">
                <a:solidFill>
                  <a:srgbClr val="C00000"/>
                </a:solidFill>
                <a:latin typeface="微软雅黑" charset="0"/>
                <a:ea typeface="微软雅黑" charset="0"/>
                <a:cs typeface="Arial" pitchFamily="34" charset="0"/>
              </a:rPr>
              <a:t>$a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++;</a:t>
            </a:r>
            <a:b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</a:b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  <a:cs typeface="Arial" pitchFamily="34" charset="0"/>
              </a:rPr>
              <a:t>	}</a:t>
            </a:r>
          </a:p>
          <a:p>
            <a:pPr marL="0" indent="0" eaLnBrk="1" hangingPunct="1"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2000" b="0" dirty="0" smtClean="0">
                <a:solidFill>
                  <a:srgbClr val="00B050"/>
                </a:solidFill>
                <a:latin typeface="微软雅黑" charset="0"/>
                <a:ea typeface="微软雅黑" charset="0"/>
                <a:cs typeface="Arial" pitchFamily="34" charset="0"/>
              </a:rPr>
              <a:t>	?&gt; 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声明及应用各种形式的</a:t>
            </a:r>
            <a:r>
              <a:rPr lang="en-US" altLang="zh-CN" dirty="0" smtClean="0">
                <a:latin typeface="微软雅黑" charset="0"/>
                <a:ea typeface="微软雅黑" charset="0"/>
              </a:rPr>
              <a:t>PHP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函数</a:t>
            </a:r>
            <a:endParaRPr dirty="0">
              <a:latin typeface="微软雅黑" charset="0"/>
              <a:ea typeface="微软雅黑" charset="0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500985" y="1000108"/>
            <a:ext cx="8286808" cy="52864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4.1  </a:t>
            </a:r>
            <a:r>
              <a:rPr lang="zh-CN" altLang="en-US" sz="2600" dirty="0" smtClean="0"/>
              <a:t>常规参数的函数</a:t>
            </a:r>
            <a:endParaRPr lang="en-US" altLang="zh-CN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4.2  </a:t>
            </a:r>
            <a:r>
              <a:rPr lang="zh-CN" altLang="en-US" sz="2600" dirty="0" smtClean="0"/>
              <a:t>伪类型参数的函数</a:t>
            </a:r>
            <a:endParaRPr lang="en-US" altLang="zh-CN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4.3  </a:t>
            </a:r>
            <a:r>
              <a:rPr lang="zh-CN" altLang="en-US" sz="2600" dirty="0" smtClean="0"/>
              <a:t>引用参数的函数</a:t>
            </a:r>
            <a:endParaRPr lang="en-US" altLang="zh-CN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4.4  </a:t>
            </a:r>
            <a:r>
              <a:rPr lang="zh-CN" altLang="en-US" sz="2600" dirty="0" smtClean="0"/>
              <a:t>默认参数的函数</a:t>
            </a:r>
            <a:endParaRPr lang="en-US" altLang="zh-CN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4.5  </a:t>
            </a:r>
            <a:r>
              <a:rPr lang="zh-CN" altLang="en-US" sz="2600" dirty="0" smtClean="0"/>
              <a:t>可变个数参数的函数</a:t>
            </a:r>
            <a:endParaRPr lang="en-US" altLang="zh-CN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4.6  </a:t>
            </a:r>
            <a:r>
              <a:rPr lang="zh-CN" altLang="en-US" sz="2600" dirty="0" smtClean="0"/>
              <a:t>回调函数</a:t>
            </a:r>
            <a:endParaRPr lang="en-US" altLang="zh-CN" sz="2600" dirty="0" smtClean="0"/>
          </a:p>
          <a:p>
            <a:pPr marL="0" indent="0"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无论是使用系统函数还是自定义的函数，我们都要可通过如下函数的三要素来了解一个函数：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函数的功能描述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函数的参数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函数的返回值</a:t>
            </a:r>
          </a:p>
          <a:p>
            <a:endParaRPr lang="zh-CN" altLang="en-US" sz="24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4.1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常规参数的函数</a:t>
            </a:r>
            <a:endParaRPr dirty="0">
              <a:latin typeface="微软雅黑" charset="0"/>
              <a:ea typeface="微软雅黑" charset="0"/>
            </a:endParaRP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常规参数的函数格式说明：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string example(string 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name,int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age,double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height) </a:t>
            </a:r>
          </a:p>
          <a:p>
            <a:pPr>
              <a:lnSpc>
                <a:spcPts val="35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所谓的常规参数的函数，就是实参和形参应该个数相等、类型一致。就像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b="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等强类型型语言。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b="0" dirty="0" smtClean="0">
                <a:latin typeface="微软雅黑" pitchFamily="34" charset="-122"/>
                <a:ea typeface="微软雅黑" pitchFamily="34" charset="-122"/>
              </a:rPr>
              <a:t>上面函数有三个参数，调用时传递的参数个数和顺序必须一致。</a:t>
            </a:r>
            <a:endParaRPr lang="en-US" altLang="zh-CN" sz="2400" b="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altLang="zh-CN" sz="2000" b="0" dirty="0" err="1" smtClean="0">
                <a:latin typeface="Arial" pitchFamily="34" charset="0"/>
                <a:cs typeface="Arial" pitchFamily="34" charset="0"/>
              </a:rPr>
              <a:t>chr</a:t>
            </a: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2000" b="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 $</a:t>
            </a:r>
            <a:r>
              <a:rPr lang="en-US" altLang="zh-CN" sz="2000" b="0" dirty="0" err="1" smtClean="0">
                <a:latin typeface="Arial" pitchFamily="34" charset="0"/>
                <a:cs typeface="Arial" pitchFamily="34" charset="0"/>
              </a:rPr>
              <a:t>ascii</a:t>
            </a: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)   //</a:t>
            </a:r>
            <a:r>
              <a:rPr lang="zh-CN" altLang="en-US" sz="2000" b="0" dirty="0" smtClean="0">
                <a:latin typeface="Arial" pitchFamily="34" charset="0"/>
                <a:cs typeface="Arial" pitchFamily="34" charset="0"/>
              </a:rPr>
              <a:t>返回指定的字符</a:t>
            </a:r>
          </a:p>
          <a:p>
            <a:pPr lvl="1">
              <a:lnSpc>
                <a:spcPts val="2500"/>
              </a:lnSpc>
            </a:pP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float ceil(float $value) //</a:t>
            </a:r>
            <a:r>
              <a:rPr lang="zh-CN" altLang="en-US" sz="2000" b="0" dirty="0" smtClean="0">
                <a:latin typeface="Arial" pitchFamily="34" charset="0"/>
                <a:cs typeface="Arial" pitchFamily="34" charset="0"/>
              </a:rPr>
              <a:t>进一法取整</a:t>
            </a:r>
          </a:p>
          <a:p>
            <a:pPr lvl="1">
              <a:lnSpc>
                <a:spcPts val="2500"/>
              </a:lnSpc>
            </a:pP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array </a:t>
            </a:r>
            <a:r>
              <a:rPr lang="en-US" altLang="zh-CN" sz="2000" b="0" dirty="0" err="1" smtClean="0">
                <a:latin typeface="Arial" pitchFamily="34" charset="0"/>
                <a:cs typeface="Arial" pitchFamily="34" charset="0"/>
              </a:rPr>
              <a:t>array_combine</a:t>
            </a: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(array $</a:t>
            </a:r>
            <a:r>
              <a:rPr lang="en-US" altLang="zh-CN" sz="2000" b="0" dirty="0" err="1" smtClean="0">
                <a:latin typeface="Arial" pitchFamily="34" charset="0"/>
                <a:cs typeface="Arial" pitchFamily="34" charset="0"/>
              </a:rPr>
              <a:t>keys,array</a:t>
            </a: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 $values)//</a:t>
            </a:r>
            <a:r>
              <a:rPr lang="zh-CN" altLang="en-US" sz="2000" b="0" dirty="0" smtClean="0">
                <a:latin typeface="Arial" pitchFamily="34" charset="0"/>
                <a:cs typeface="Arial" pitchFamily="34" charset="0"/>
              </a:rPr>
              <a:t>合并一个数组</a:t>
            </a:r>
            <a:endParaRPr lang="en-US" altLang="zh-CN" sz="2000" b="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ts val="2500"/>
              </a:lnSpc>
            </a:pP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string implode(string $</a:t>
            </a:r>
            <a:r>
              <a:rPr lang="en-US" altLang="zh-CN" sz="2000" b="0" dirty="0" err="1" smtClean="0">
                <a:latin typeface="Arial" pitchFamily="34" charset="0"/>
                <a:cs typeface="Arial" pitchFamily="34" charset="0"/>
              </a:rPr>
              <a:t>glue,array</a:t>
            </a:r>
            <a:r>
              <a:rPr lang="en-US" altLang="zh-CN" sz="2000" b="0" dirty="0" smtClean="0">
                <a:latin typeface="Arial" pitchFamily="34" charset="0"/>
                <a:cs typeface="Arial" pitchFamily="34" charset="0"/>
              </a:rPr>
              <a:t> $pieces)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4.2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伪类型参数的函数</a:t>
            </a:r>
            <a:endParaRPr dirty="0">
              <a:latin typeface="微软雅黑" charset="0"/>
              <a:ea typeface="微软雅黑" charset="0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500"/>
              </a:lnSpc>
            </a:pPr>
            <a:r>
              <a:rPr lang="zh-CN" altLang="en-US" sz="2400" dirty="0" smtClean="0"/>
              <a:t>伪类型参数的函数格式说明：</a:t>
            </a:r>
            <a:endParaRPr lang="en-US" altLang="zh-CN" sz="2400" dirty="0" smtClean="0"/>
          </a:p>
          <a:p>
            <a:pPr>
              <a:lnSpc>
                <a:spcPts val="3500"/>
              </a:lnSpc>
              <a:buFont typeface="Wingdings" pitchFamily="2" charset="2"/>
              <a:buNone/>
            </a:pPr>
            <a:r>
              <a:rPr lang="en-US" altLang="zh-CN" dirty="0" smtClean="0"/>
              <a:t>	  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mixed 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funName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(mixed $a, number $b, callback $c) </a:t>
            </a:r>
          </a:p>
          <a:p>
            <a:pPr>
              <a:lnSpc>
                <a:spcPts val="3500"/>
              </a:lnSpc>
            </a:pP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是弱类型语言，不仅在声明变量时不需要指定类型，当然在声明函数时也不需要指定类型，所以在</a:t>
            </a:r>
            <a:r>
              <a:rPr lang="en-US" altLang="zh-CN" sz="2400" b="0" dirty="0" smtClean="0"/>
              <a:t>PHP</a:t>
            </a:r>
            <a:r>
              <a:rPr lang="zh-CN" altLang="en-US" sz="2400" b="0" dirty="0" smtClean="0"/>
              <a:t>中函数的每个参数，都可以为其传递任意类型的值。</a:t>
            </a:r>
            <a:endParaRPr lang="en-US" altLang="zh-CN" sz="2400" b="0" dirty="0" smtClean="0"/>
          </a:p>
          <a:p>
            <a:pPr>
              <a:lnSpc>
                <a:spcPts val="3500"/>
              </a:lnSpc>
            </a:pPr>
            <a:r>
              <a:rPr lang="zh-CN" altLang="en-US" sz="2400" b="0" dirty="0" smtClean="0"/>
              <a:t>三种伪类型：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</a:rPr>
              <a:t> mixed</a:t>
            </a:r>
            <a:r>
              <a:rPr lang="zh-CN" altLang="en-US" sz="2400" b="0" dirty="0" smtClean="0">
                <a:solidFill>
                  <a:srgbClr val="333333"/>
                </a:solidFill>
                <a:latin typeface="Arial" pitchFamily="34" charset="0"/>
              </a:rPr>
              <a:t>、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</a:rPr>
              <a:t>number </a:t>
            </a:r>
            <a:r>
              <a:rPr lang="zh-CN" altLang="en-US" sz="2400" b="0" dirty="0" smtClean="0">
                <a:solidFill>
                  <a:srgbClr val="333333"/>
                </a:solidFill>
                <a:latin typeface="Arial" pitchFamily="34" charset="0"/>
              </a:rPr>
              <a:t>和</a:t>
            </a:r>
            <a:r>
              <a:rPr lang="zh-CN" altLang="en-US" sz="2400" b="0" dirty="0" smtClean="0">
                <a:solidFill>
                  <a:srgbClr val="C00000"/>
                </a:solidFill>
                <a:latin typeface="Arial" pitchFamily="34" charset="0"/>
              </a:rPr>
              <a:t> 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</a:rPr>
              <a:t>callback</a:t>
            </a:r>
            <a:r>
              <a:rPr lang="zh-CN" altLang="en-US" sz="2400" b="0" dirty="0" smtClean="0"/>
              <a:t>。</a:t>
            </a:r>
            <a:endParaRPr lang="en-US" altLang="zh-CN" sz="2400" b="0" dirty="0" smtClean="0"/>
          </a:p>
          <a:p>
            <a:pPr lvl="1">
              <a:lnSpc>
                <a:spcPts val="2500"/>
              </a:lnSpc>
            </a:pPr>
            <a:r>
              <a:rPr lang="en-US" altLang="zh-CN" sz="2000" b="0" dirty="0" err="1" smtClean="0"/>
              <a:t>bool</a:t>
            </a:r>
            <a:r>
              <a:rPr lang="en-US" altLang="zh-CN" sz="2000" b="0" dirty="0" smtClean="0"/>
              <a:t> empty(mixed $</a:t>
            </a:r>
            <a:r>
              <a:rPr lang="en-US" altLang="zh-CN" sz="2000" b="0" dirty="0" err="1" smtClean="0"/>
              <a:t>var</a:t>
            </a:r>
            <a:r>
              <a:rPr lang="en-US" altLang="zh-CN" sz="2000" b="0" dirty="0" smtClean="0"/>
              <a:t>)    //</a:t>
            </a:r>
            <a:r>
              <a:rPr lang="zh-CN" altLang="en-US" sz="2000" b="0" dirty="0" smtClean="0"/>
              <a:t>检查一个变量是否为空</a:t>
            </a:r>
          </a:p>
          <a:p>
            <a:pPr lvl="1">
              <a:lnSpc>
                <a:spcPts val="2500"/>
              </a:lnSpc>
            </a:pPr>
            <a:r>
              <a:rPr lang="en-US" altLang="zh-CN" sz="2000" b="0" dirty="0" err="1" smtClean="0"/>
              <a:t>bool</a:t>
            </a:r>
            <a:r>
              <a:rPr lang="en-US" altLang="zh-CN" sz="2000" b="0" dirty="0" smtClean="0"/>
              <a:t> </a:t>
            </a:r>
            <a:r>
              <a:rPr lang="en-US" altLang="zh-CN" sz="2000" b="0" dirty="0" err="1" smtClean="0"/>
              <a:t>usort</a:t>
            </a:r>
            <a:r>
              <a:rPr lang="en-US" altLang="zh-CN" sz="2000" b="0" dirty="0" smtClean="0"/>
              <a:t>(array &amp;$</a:t>
            </a:r>
            <a:r>
              <a:rPr lang="en-US" altLang="zh-CN" sz="2000" b="0" dirty="0" err="1" smtClean="0"/>
              <a:t>array,callback</a:t>
            </a:r>
            <a:r>
              <a:rPr lang="en-US" altLang="zh-CN" sz="2000" b="0" dirty="0" smtClean="0"/>
              <a:t> $</a:t>
            </a:r>
            <a:r>
              <a:rPr lang="en-US" altLang="zh-CN" sz="2000" b="0" dirty="0" err="1" smtClean="0"/>
              <a:t>cmp_function</a:t>
            </a:r>
            <a:r>
              <a:rPr lang="en-US" altLang="zh-CN" sz="2000" b="0" dirty="0" smtClean="0"/>
              <a:t>)</a:t>
            </a:r>
          </a:p>
          <a:p>
            <a:pPr lvl="1">
              <a:lnSpc>
                <a:spcPts val="2500"/>
              </a:lnSpc>
              <a:buFont typeface="Wingdings" pitchFamily="2" charset="2"/>
              <a:buNone/>
            </a:pPr>
            <a:r>
              <a:rPr lang="en-US" altLang="zh-CN" sz="2000" b="0" dirty="0" smtClean="0"/>
              <a:t>		//</a:t>
            </a:r>
            <a:r>
              <a:rPr lang="zh-CN" altLang="en-US" sz="2000" b="0" dirty="0" smtClean="0"/>
              <a:t>使用用户自定义的比较函数对数组中的值进行排序</a:t>
            </a:r>
          </a:p>
          <a:p>
            <a:pPr lvl="1"/>
            <a:r>
              <a:rPr lang="en-US" altLang="zh-CN" sz="2000" b="0" dirty="0" smtClean="0"/>
              <a:t>number abs(mixed $number)  //</a:t>
            </a:r>
            <a:r>
              <a:rPr lang="zh-CN" altLang="en-US" sz="2000" b="0" dirty="0" smtClean="0"/>
              <a:t>绝对值</a:t>
            </a: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145" descr="未标题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3725" y="557213"/>
            <a:ext cx="2917825" cy="291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标题 1"/>
          <p:cNvSpPr>
            <a:spLocks noGrp="1" noChangeArrowheads="1"/>
          </p:cNvSpPr>
          <p:nvPr>
            <p:ph type="ctrTitle"/>
          </p:nvPr>
        </p:nvSpPr>
        <p:spPr>
          <a:xfrm>
            <a:off x="682625" y="3500438"/>
            <a:ext cx="7772400" cy="814387"/>
          </a:xfrm>
        </p:spPr>
        <p:txBody>
          <a:bodyPr lIns="90256" tIns="45128" rIns="90256" bIns="45128" anchor="ctr"/>
          <a:lstStyle/>
          <a:p>
            <a:r>
              <a:rPr lang="en-US" altLang="zh-CN" sz="4000" dirty="0" smtClean="0">
                <a:solidFill>
                  <a:srgbClr val="3F3F3F"/>
                </a:solidFill>
                <a:sym typeface="微软雅黑" pitchFamily="34" charset="-122"/>
              </a:rPr>
              <a:t>PHP</a:t>
            </a:r>
            <a:r>
              <a:rPr lang="zh-CN" altLang="zh-CN" sz="4000" dirty="0" smtClean="0">
                <a:solidFill>
                  <a:srgbClr val="3F3F3F"/>
                </a:solidFill>
                <a:sym typeface="微软雅黑" pitchFamily="34" charset="-122"/>
              </a:rPr>
              <a:t>函数的应用</a:t>
            </a:r>
            <a:r>
              <a:rPr lang="en-US" altLang="zh-CN" sz="4000" dirty="0" smtClean="0">
                <a:solidFill>
                  <a:srgbClr val="3F3F3F"/>
                </a:solidFill>
                <a:sym typeface="微软雅黑" pitchFamily="34" charset="-122"/>
              </a:rPr>
              <a:t>01</a:t>
            </a:r>
          </a:p>
        </p:txBody>
      </p:sp>
      <p:sp>
        <p:nvSpPr>
          <p:cNvPr id="3076" name="副标题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81263" y="4572000"/>
            <a:ext cx="4535487" cy="1581150"/>
          </a:xfrm>
          <a:noFill/>
          <a:ln>
            <a:miter lim="800000"/>
          </a:ln>
        </p:spPr>
        <p:txBody>
          <a:bodyPr vert="horz" wrap="square" lIns="90256" tIns="45128" rIns="90256" bIns="45128" numCol="1" anchor="t" anchorCtr="0" compatLnSpc="1"/>
          <a:lstStyle/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主讲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邮箱</a:t>
            </a:r>
            <a:r>
              <a:rPr lang="en-US" altLang="zh-CN" sz="2000" dirty="0" smtClean="0">
                <a:solidFill>
                  <a:srgbClr val="3F3F3F"/>
                </a:solidFill>
                <a:sym typeface="微软雅黑" pitchFamily="34" charset="-122"/>
              </a:rPr>
              <a:t>:</a:t>
            </a:r>
            <a:r>
              <a:rPr lang="zh-CN" altLang="en-US" sz="2000" dirty="0" smtClean="0">
                <a:solidFill>
                  <a:srgbClr val="3F3F3F"/>
                </a:solidFill>
                <a:sym typeface="微软雅黑" pitchFamily="34" charset="-122"/>
              </a:rPr>
              <a:t> </a:t>
            </a:r>
          </a:p>
          <a:p>
            <a:pPr algn="l"/>
            <a:endParaRPr lang="zh-CN" altLang="en-US" sz="28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  <a:cs typeface="Arial" pitchFamily="34" charset="0"/>
              </a:rPr>
              <a:t>4.3  </a:t>
            </a:r>
            <a:r>
              <a:rPr lang="zh-CN" altLang="en-US" dirty="0" smtClean="0">
                <a:latin typeface="微软雅黑" charset="0"/>
                <a:ea typeface="微软雅黑" charset="0"/>
                <a:cs typeface="Arial" pitchFamily="34" charset="0"/>
              </a:rPr>
              <a:t>引用参数的函数</a:t>
            </a:r>
            <a:endParaRPr dirty="0">
              <a:latin typeface="微软雅黑" charset="0"/>
              <a:ea typeface="微软雅黑" charset="0"/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sz="2400" dirty="0" smtClean="0"/>
              <a:t>引用参数的函数格式说明：</a:t>
            </a:r>
            <a:endParaRPr lang="en-US" altLang="zh-CN" sz="2400" dirty="0" smtClean="0"/>
          </a:p>
          <a:p>
            <a:pPr>
              <a:lnSpc>
                <a:spcPts val="3600"/>
              </a:lnSpc>
              <a:buFont typeface="Wingdings" pitchFamily="2" charset="2"/>
              <a:buNone/>
            </a:pPr>
            <a:r>
              <a:rPr lang="en-US" altLang="zh-CN" dirty="0" smtClean="0"/>
              <a:t>	  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void 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funName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(array &amp;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lnSpc>
                <a:spcPts val="3600"/>
              </a:lnSpc>
            </a:pPr>
            <a:r>
              <a:rPr lang="zh-CN" altLang="en-US" sz="2200" b="0" dirty="0" smtClean="0"/>
              <a:t>相对于按值传递模式，并不会将父程序中的指定数值或目标变量传递给函数，而是把该数值或变量的内存储存区块相对地址导入函数之中。因此当该数值在函数中有任何变动时，会连带对父程序造成影响。</a:t>
            </a:r>
            <a:endParaRPr lang="en-US" altLang="zh-CN" sz="2200" b="0" dirty="0" smtClean="0"/>
          </a:p>
          <a:p>
            <a:pPr>
              <a:lnSpc>
                <a:spcPts val="3600"/>
              </a:lnSpc>
            </a:pPr>
            <a:r>
              <a:rPr lang="zh-CN" altLang="en-US" sz="2400" dirty="0" smtClean="0"/>
              <a:t>注意：</a:t>
            </a:r>
            <a:r>
              <a:rPr lang="zh-CN" altLang="en-US" sz="2200" b="0" dirty="0" smtClean="0"/>
              <a:t>如果在函数的形参中</a:t>
            </a:r>
            <a:r>
              <a:rPr lang="zh-CN" altLang="en-US" sz="2200" dirty="0" smtClean="0">
                <a:solidFill>
                  <a:srgbClr val="C00000"/>
                </a:solidFill>
              </a:rPr>
              <a:t>使用“</a:t>
            </a:r>
            <a:r>
              <a:rPr lang="en-US" altLang="zh-CN" sz="2200" dirty="0" smtClean="0">
                <a:solidFill>
                  <a:srgbClr val="C00000"/>
                </a:solidFill>
              </a:rPr>
              <a:t>&amp;</a:t>
            </a:r>
            <a:r>
              <a:rPr lang="zh-CN" altLang="en-US" sz="2200" dirty="0" smtClean="0">
                <a:solidFill>
                  <a:srgbClr val="C00000"/>
                </a:solidFill>
              </a:rPr>
              <a:t>“修饰的参数</a:t>
            </a:r>
            <a:r>
              <a:rPr lang="zh-CN" altLang="en-US" sz="2200" b="0" dirty="0" smtClean="0"/>
              <a:t>，在调用该函数时</a:t>
            </a:r>
            <a:r>
              <a:rPr lang="zh-CN" altLang="en-US" sz="2200" dirty="0" smtClean="0">
                <a:solidFill>
                  <a:srgbClr val="C00000"/>
                </a:solidFill>
              </a:rPr>
              <a:t>必须传入一个变量</a:t>
            </a:r>
            <a:r>
              <a:rPr lang="zh-CN" altLang="en-US" sz="2200" b="0" dirty="0" smtClean="0"/>
              <a:t>给这个参数，而是不能传递一个值。</a:t>
            </a:r>
            <a:endParaRPr lang="en-US" altLang="zh-CN" sz="2200" b="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285750" y="857233"/>
            <a:ext cx="8655050" cy="5286412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prstDash val="sysDash"/>
            <a:miter lim="800000"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//</a:t>
            </a:r>
            <a:r>
              <a:rPr lang="zh-CN" alt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使用常规参数传值</a:t>
            </a:r>
            <a:endParaRPr lang="en-US" altLang="zh-CN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test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200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在函数中改变参数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$a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的值为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200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在父程序中声明一个全局变量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，初值为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test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test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函数，并将变量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的值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传给函数的参数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arg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的值没有变化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endParaRPr lang="en-US" altLang="zh-CN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//</a:t>
            </a:r>
            <a:r>
              <a:rPr lang="zh-CN" alt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使用“</a:t>
            </a:r>
            <a:r>
              <a:rPr lang="en-US" altLang="zh-CN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zh-CN" alt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”引用参数传值</a:t>
            </a:r>
            <a:endParaRPr lang="en-US" altLang="zh-CN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test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200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改变参数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$a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的值为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200,$arg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是引用参数，外部变量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也被修改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在父程序中声明一个全局变量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，初值为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100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test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test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函数，并将变量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的引用传给函数的参数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arg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4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输出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200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。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的值在函数中修改变量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时被修改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4.4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默认参数的函数</a:t>
            </a:r>
            <a:endParaRPr dirty="0">
              <a:latin typeface="微软雅黑" charset="0"/>
              <a:ea typeface="微软雅黑" charset="0"/>
            </a:endParaRPr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sz="2400" dirty="0" smtClean="0"/>
              <a:t>默认参数</a:t>
            </a:r>
            <a:r>
              <a:rPr lang="en-US" altLang="zh-CN" sz="2400" dirty="0" smtClean="0"/>
              <a:t>(</a:t>
            </a:r>
            <a:r>
              <a:rPr lang="zh-CN" altLang="en-US" sz="2000" dirty="0" smtClean="0"/>
              <a:t>“</a:t>
            </a:r>
            <a:r>
              <a:rPr lang="en-US" altLang="zh-CN" sz="2000" dirty="0" smtClean="0">
                <a:solidFill>
                  <a:srgbClr val="FF0000"/>
                </a:solidFill>
              </a:rPr>
              <a:t>[ ]</a:t>
            </a:r>
            <a:r>
              <a:rPr lang="zh-CN" altLang="en-US" sz="2000" dirty="0" smtClean="0">
                <a:solidFill>
                  <a:srgbClr val="333333"/>
                </a:solidFill>
              </a:rPr>
              <a:t>”中的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的函数格式说明： </a:t>
            </a:r>
            <a:endParaRPr lang="en-US" altLang="zh-CN" sz="2400" dirty="0" smtClean="0"/>
          </a:p>
          <a:p>
            <a:pPr>
              <a:lnSpc>
                <a:spcPts val="4000"/>
              </a:lnSpc>
              <a:buFont typeface="Wingdings" pitchFamily="2" charset="2"/>
              <a:buNone/>
            </a:pPr>
            <a:r>
              <a:rPr lang="en-US" altLang="zh-CN" dirty="0" smtClean="0"/>
              <a:t>	 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mixed 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funName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(string name [,string value [,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num]]) </a:t>
            </a:r>
          </a:p>
          <a:p>
            <a:pPr>
              <a:lnSpc>
                <a:spcPts val="4000"/>
              </a:lnSpc>
            </a:pPr>
            <a:r>
              <a:rPr lang="zh-CN" altLang="en-US" sz="2400" b="0" dirty="0" smtClean="0"/>
              <a:t>在</a:t>
            </a:r>
            <a:r>
              <a:rPr lang="en-US" altLang="zh-CN" sz="2400" b="0" dirty="0" err="1" smtClean="0"/>
              <a:t>php</a:t>
            </a:r>
            <a:r>
              <a:rPr lang="zh-CN" altLang="en-US" sz="2400" b="0" dirty="0" smtClean="0"/>
              <a:t>中，支持函数的默认方式调用。如果在调用函数时没有指定参数的值，在函数中会使用参数的默认值。 </a:t>
            </a:r>
            <a:endParaRPr lang="en-US" altLang="zh-CN" sz="2400" b="0" dirty="0" smtClean="0"/>
          </a:p>
          <a:p>
            <a:pPr>
              <a:lnSpc>
                <a:spcPts val="4000"/>
              </a:lnSpc>
            </a:pPr>
            <a:r>
              <a:rPr lang="zh-CN" altLang="en-US" sz="2400" dirty="0" smtClean="0"/>
              <a:t>注意：</a:t>
            </a:r>
            <a:r>
              <a:rPr lang="zh-CN" altLang="en-US" sz="2400" b="0" dirty="0" smtClean="0"/>
              <a:t>默认参数必须列在所有没有默认值参数的后面。</a:t>
            </a:r>
            <a:endParaRPr lang="en-US" altLang="zh-CN" sz="2400" b="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74638" y="785794"/>
            <a:ext cx="8456612" cy="547689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/**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自定义一个函数名称为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，用于打印一个人的属性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string  $name  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人的名子属性字符串，默认值为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张三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@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$age       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人的年龄属性，默认值为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@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string  $sex       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人的性别属性，默认值为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男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*/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person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$name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张三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$age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$sex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男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){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我的名字是：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{$name}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我的年龄为：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{$age}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性别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{$sex}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 &lt;</a:t>
            </a:r>
            <a:r>
              <a:rPr lang="en-US" altLang="zh-CN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person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在调用函数时三个参数都没有传值，全部使用默认参数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李四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第一个默认参数被传入的值覆盖，后两个参数使用默认参数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王五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22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前两个默认参数被传入的值覆盖，最后一个使用默认参数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>
              <a:lnSpc>
                <a:spcPts val="2700"/>
              </a:lnSpc>
            </a:pPr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person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贾六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女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在调用函数时，三个默认参数都被传入的值覆盖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4.5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可变个数参数的函数</a:t>
            </a:r>
            <a:endParaRPr dirty="0">
              <a:latin typeface="微软雅黑" charset="0"/>
              <a:ea typeface="微软雅黑" charset="0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sz="2400" dirty="0" smtClean="0"/>
              <a:t>可变个数参数的函数格式说明：</a:t>
            </a:r>
            <a:endParaRPr lang="en-US" altLang="zh-CN" sz="2400" dirty="0" smtClean="0"/>
          </a:p>
          <a:p>
            <a:pPr>
              <a:lnSpc>
                <a:spcPts val="3800"/>
              </a:lnSpc>
              <a:buFont typeface="Wingdings" pitchFamily="2" charset="2"/>
              <a:buNone/>
            </a:pPr>
            <a:r>
              <a:rPr lang="en-US" altLang="zh-CN" dirty="0" smtClean="0"/>
              <a:t>	  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mixed 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funName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(string arg1 [,string ...] ) </a:t>
            </a:r>
          </a:p>
          <a:p>
            <a:pPr>
              <a:lnSpc>
                <a:spcPts val="3800"/>
              </a:lnSpc>
            </a:pPr>
            <a:r>
              <a:rPr lang="zh-CN" altLang="en-US" sz="2400" b="0" dirty="0" smtClean="0"/>
              <a:t>通常用户定义函数时，设置的参数数量是有限的。如果希望函数可以接受任意数量的参数，需使用以下函数：</a:t>
            </a:r>
          </a:p>
          <a:p>
            <a:pPr lvl="1" eaLnBrk="1" hangingPunct="1">
              <a:lnSpc>
                <a:spcPts val="3800"/>
              </a:lnSpc>
            </a:pPr>
            <a:r>
              <a:rPr lang="en-US" altLang="zh-CN" sz="2400" b="0" dirty="0" err="1" smtClean="0">
                <a:solidFill>
                  <a:srgbClr val="C00000"/>
                </a:solidFill>
              </a:rPr>
              <a:t>func_get_args</a:t>
            </a:r>
            <a:r>
              <a:rPr lang="en-US" altLang="zh-CN" sz="2400" b="0" dirty="0" smtClean="0">
                <a:solidFill>
                  <a:srgbClr val="C00000"/>
                </a:solidFill>
              </a:rPr>
              <a:t>()  </a:t>
            </a:r>
            <a:r>
              <a:rPr lang="en-US" altLang="zh-CN" sz="2400" b="0" dirty="0" smtClean="0"/>
              <a:t>//</a:t>
            </a:r>
            <a:r>
              <a:rPr lang="zh-CN" altLang="en-US" sz="2400" b="0" dirty="0" smtClean="0"/>
              <a:t>返回一个数组，包含所有参数</a:t>
            </a:r>
          </a:p>
          <a:p>
            <a:pPr lvl="1" eaLnBrk="1" hangingPunct="1">
              <a:lnSpc>
                <a:spcPts val="3800"/>
              </a:lnSpc>
            </a:pPr>
            <a:r>
              <a:rPr lang="en-US" altLang="zh-CN" sz="2400" b="0" dirty="0" err="1" smtClean="0">
                <a:solidFill>
                  <a:srgbClr val="C00000"/>
                </a:solidFill>
              </a:rPr>
              <a:t>func_num_args</a:t>
            </a:r>
            <a:r>
              <a:rPr lang="en-US" altLang="zh-CN" sz="2400" b="0" dirty="0" smtClean="0">
                <a:solidFill>
                  <a:srgbClr val="C00000"/>
                </a:solidFill>
              </a:rPr>
              <a:t>()  </a:t>
            </a:r>
            <a:r>
              <a:rPr lang="en-US" altLang="zh-CN" sz="2400" b="0" dirty="0" smtClean="0"/>
              <a:t>//</a:t>
            </a:r>
            <a:r>
              <a:rPr lang="zh-CN" altLang="en-US" sz="2400" b="0" dirty="0" smtClean="0"/>
              <a:t>返回参数总数 </a:t>
            </a:r>
          </a:p>
          <a:p>
            <a:pPr lvl="1" eaLnBrk="1" hangingPunct="1">
              <a:lnSpc>
                <a:spcPts val="3800"/>
              </a:lnSpc>
            </a:pPr>
            <a:r>
              <a:rPr lang="en-US" altLang="zh-CN" sz="2400" b="0" dirty="0" err="1" smtClean="0">
                <a:solidFill>
                  <a:srgbClr val="C00000"/>
                </a:solidFill>
              </a:rPr>
              <a:t>func_get_arg</a:t>
            </a:r>
            <a:r>
              <a:rPr lang="en-US" altLang="zh-CN" sz="2400" b="0" dirty="0" smtClean="0">
                <a:solidFill>
                  <a:srgbClr val="C00000"/>
                </a:solidFill>
              </a:rPr>
              <a:t>()    </a:t>
            </a:r>
            <a:r>
              <a:rPr lang="en-US" altLang="zh-CN" sz="2400" b="0" dirty="0" smtClean="0"/>
              <a:t>//</a:t>
            </a:r>
            <a:r>
              <a:rPr lang="zh-CN" altLang="en-US" sz="2400" b="0" dirty="0" smtClean="0"/>
              <a:t>接收一个数字参数，返回指定参数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23813" y="857232"/>
            <a:ext cx="9048750" cy="5354637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prstDash val="sysDash"/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/**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声明一个函数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more_args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，用于打印参数列表的值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虽然没有声明参数列表，但可以传入任意个数，任意类型的参数值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*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more_args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func_get_args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将所有传递给脚本函数的参数当做一个数组返回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循环遍历数组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args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第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个参数是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args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].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"&lt;</a:t>
            </a:r>
            <a:r>
              <a:rPr lang="en-US" altLang="zh-CN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分别输出传入函数的每个参数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more_args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"one"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"two"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"three"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调用函数并输入多个参数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endParaRPr lang="en-US" altLang="zh-CN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function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more_args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func_num_args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循环遍历数组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args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第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个参数是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func_get_arg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).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"&lt;</a:t>
            </a:r>
            <a:r>
              <a:rPr lang="en-US" altLang="zh-CN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分别输出传入函数的每个参数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more_args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"one"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"two"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"three"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调用函数并输入多个参数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4.6 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回调函数</a:t>
            </a:r>
            <a:endParaRPr dirty="0">
              <a:latin typeface="微软雅黑" charset="0"/>
              <a:ea typeface="微软雅黑" charset="0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sz="2400" dirty="0" smtClean="0"/>
              <a:t>回调函数格式说明：</a:t>
            </a:r>
            <a:endParaRPr lang="en-US" altLang="zh-CN" sz="2400" dirty="0" smtClean="0"/>
          </a:p>
          <a:p>
            <a:pPr>
              <a:lnSpc>
                <a:spcPts val="3800"/>
              </a:lnSpc>
              <a:buFont typeface="Wingdings" pitchFamily="2" charset="2"/>
              <a:buNone/>
            </a:pPr>
            <a:r>
              <a:rPr lang="en-US" altLang="zh-CN" dirty="0" smtClean="0"/>
              <a:t>	  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mixed 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funName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(callback </a:t>
            </a:r>
            <a:r>
              <a:rPr lang="en-US" altLang="zh-CN" sz="2400" b="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24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lnSpc>
                <a:spcPts val="3800"/>
              </a:lnSpc>
            </a:pPr>
            <a:r>
              <a:rPr lang="zh-CN" altLang="en-US" sz="2400" b="0" dirty="0" smtClean="0"/>
              <a:t>所谓回调函数，就是指调用函数时并不是传递一个标准的变量作为参数，而是将另一函数作为参数传递到调用的函数中。</a:t>
            </a:r>
          </a:p>
          <a:p>
            <a:pPr lvl="1" eaLnBrk="1" hangingPunct="1">
              <a:lnSpc>
                <a:spcPts val="3800"/>
              </a:lnSpc>
            </a:pPr>
            <a:r>
              <a:rPr lang="en-US" altLang="zh-CN" sz="2400" b="0" dirty="0" smtClean="0">
                <a:solidFill>
                  <a:schemeClr val="tx1"/>
                </a:solidFill>
              </a:rPr>
              <a:t>1.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变量函数</a:t>
            </a:r>
          </a:p>
          <a:p>
            <a:pPr lvl="1" eaLnBrk="1" hangingPunct="1">
              <a:lnSpc>
                <a:spcPts val="3800"/>
              </a:lnSpc>
            </a:pPr>
            <a:r>
              <a:rPr lang="en-US" altLang="zh-CN" sz="2400" b="0" dirty="0" smtClean="0">
                <a:solidFill>
                  <a:schemeClr val="tx1"/>
                </a:solidFill>
              </a:rPr>
              <a:t>2.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使用变量函数声明和应用的回调函数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ts val="3800"/>
              </a:lnSpc>
            </a:pPr>
            <a:r>
              <a:rPr lang="en-US" altLang="zh-CN" sz="2400" b="0" dirty="0" smtClean="0">
                <a:solidFill>
                  <a:schemeClr val="tx1"/>
                </a:solidFill>
              </a:rPr>
              <a:t>3.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借助</a:t>
            </a:r>
            <a:r>
              <a:rPr lang="en-US" altLang="zh-CN" sz="2400" b="0" dirty="0" err="1" smtClean="0">
                <a:solidFill>
                  <a:schemeClr val="tx1"/>
                </a:solidFill>
              </a:rPr>
              <a:t>call_user_func_array</a:t>
            </a:r>
            <a:r>
              <a:rPr lang="en-US" altLang="zh-CN" sz="2400" b="0" dirty="0" smtClean="0">
                <a:solidFill>
                  <a:schemeClr val="tx1"/>
                </a:solidFill>
              </a:rPr>
              <a:t>()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函数自定义回调函数</a:t>
            </a:r>
          </a:p>
          <a:p>
            <a:pPr lvl="1" eaLnBrk="1" hangingPunct="1">
              <a:lnSpc>
                <a:spcPts val="3800"/>
              </a:lnSpc>
            </a:pPr>
            <a:r>
              <a:rPr lang="en-US" altLang="zh-CN" sz="2400" b="0" dirty="0" smtClean="0">
                <a:solidFill>
                  <a:schemeClr val="tx1"/>
                </a:solidFill>
              </a:rPr>
              <a:t>4.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类静态函数和对象的方法回调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marL="342900" indent="-342900"/>
            <a:r>
              <a:rPr lang="en-US" altLang="zh-CN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4.6.1  </a:t>
            </a:r>
            <a:r>
              <a:rPr lang="zh-CN" altLang="en-US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变量函数</a:t>
            </a:r>
            <a:endParaRPr lang="zh-CN" altLang="en-US" dirty="0" smtClean="0">
              <a:latin typeface="微软雅黑" charset="0"/>
              <a:ea typeface="微软雅黑" charset="0"/>
            </a:endParaRP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142844" y="1000108"/>
            <a:ext cx="8777287" cy="4800600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/**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声明第一个函数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one,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计算两个数的和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$a 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计算和的第一个运算元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$b 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计算和的第二个运算元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@return </a:t>
            </a:r>
            <a:r>
              <a:rPr lang="en-US" altLang="zh-CN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返回计算后的结果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*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one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$b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$b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/**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声明第二个函数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two,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计算两个数的平方和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*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two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$b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$a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$b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$b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$b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$result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"one"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将函数名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"one"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赋给变量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$result,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执行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$result()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时则调用函数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one()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//$result = "two"; 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将函数名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"two"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赋给变量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$result, 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执行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$result()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时则调用函数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two()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echo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zh-CN" altLang="en-US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运算结果是：</a:t>
            </a:r>
            <a:r>
              <a:rPr lang="en-US" altLang="zh-CN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”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$result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变量</a:t>
            </a:r>
            <a:r>
              <a:rPr lang="en-US" altLang="zh-CN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$result</a:t>
            </a:r>
            <a:r>
              <a:rPr lang="zh-CN" alt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的函数名值，就调用哪个函数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1259633" y="74704"/>
            <a:ext cx="7573004" cy="631969"/>
          </a:xfrm>
        </p:spPr>
        <p:txBody>
          <a:bodyPr/>
          <a:lstStyle/>
          <a:p>
            <a:r>
              <a:rPr lang="en-US" altLang="zh-CN" sz="28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4.6.2 </a:t>
            </a:r>
            <a:r>
              <a:rPr lang="zh-CN" altLang="en-US" sz="28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使用变量函数声明和应用的回调函数</a:t>
            </a:r>
            <a:endParaRPr lang="zh-CN" altLang="en-US" sz="28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95250" y="733913"/>
            <a:ext cx="8906605" cy="5509200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声明回调函数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filter,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在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0-100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的整数中通过自定义条件过滤不要的数字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filter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$fun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</a:t>
            </a:r>
            <a:r>
              <a:rPr lang="en-US" altLang="zh-CN" sz="1600" dirty="0" err="1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++)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将参数变量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$fun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加上一个圆插号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$fun(),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则为调用和变量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$fun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值同名的函数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$fun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$i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eaLnBrk="0" hangingPunct="0"/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continue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 smtClean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$i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'&lt;br&gt;'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声明一个函数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one,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如果参数是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的倍数就返回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true,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否则返回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one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$num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$num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FF8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声明一个函数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two,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如果参数是一个回文数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翻转后还等于自己的数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返回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true,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否则返回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false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two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$num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$num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strrev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$num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filter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"one"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打印出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以内非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的倍数，参数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"one"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是函数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one()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的名称字符串，是一个回调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'--------------------&lt;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filter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'two'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打印出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100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以内非回文数，参数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"two"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是函数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的名称字符串，是一个回调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179512" y="74704"/>
            <a:ext cx="8653125" cy="631969"/>
          </a:xfrm>
        </p:spPr>
        <p:txBody>
          <a:bodyPr/>
          <a:lstStyle/>
          <a:p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4.6.3 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借助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call_user_func_array</a:t>
            </a:r>
            <a:r>
              <a:rPr lang="en-US" altLang="zh-CN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()</a:t>
            </a:r>
            <a:r>
              <a:rPr lang="zh-CN" altLang="en-US" sz="2000" b="0" dirty="0" smtClean="0">
                <a:solidFill>
                  <a:schemeClr val="tx1"/>
                </a:solidFill>
                <a:latin typeface="微软雅黑" charset="0"/>
                <a:ea typeface="微软雅黑" charset="0"/>
              </a:rPr>
              <a:t>函数自定义回调函数</a:t>
            </a:r>
            <a:endParaRPr lang="zh-CN" altLang="en-US" sz="2000" dirty="0" smtClean="0">
              <a:latin typeface="微软雅黑" charset="0"/>
              <a:ea typeface="微软雅黑" charset="0"/>
            </a:endParaRPr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252413" y="1196752"/>
            <a:ext cx="8605837" cy="4524375"/>
          </a:xfrm>
          <a:prstGeom prst="rect">
            <a:avLst/>
          </a:prstGeom>
          <a:solidFill>
            <a:srgbClr val="FCFAFA"/>
          </a:solidFill>
          <a:ln w="9525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&lt;?</a:t>
            </a:r>
            <a:r>
              <a:rPr lang="en-US" altLang="zh-CN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php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声明一个函数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fun(),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功能只输出两个字符串，目的是作为</a:t>
            </a:r>
            <a:r>
              <a:rPr lang="en-US" altLang="zh-CN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call_user_func_array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回调参数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altLang="zh-CN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string  $msg1  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需要传递一个字符串作为参数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altLang="zh-CN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param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string  $msg2  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需要传递另一个字符串作为参数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*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fun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$msg1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$msg2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'$msg1 = 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$msg1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'&lt;</a:t>
            </a:r>
            <a:r>
              <a:rPr lang="en-US" altLang="zh-CN" sz="1600" dirty="0" err="1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br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&gt;'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echo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'$msg2 = 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altLang="zh-CN" sz="16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rPr>
              <a:t>$msg2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/**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通过系统函数</a:t>
            </a:r>
            <a:r>
              <a:rPr lang="en-US" altLang="zh-CN" sz="1600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call_user_func_array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调用函数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fun()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第一个参数为函数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fun()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的名称字符串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  第二个参数则是一个数组，每个元素值会按顺序传递给调用的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fun()</a:t>
            </a:r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函数参数列表中</a:t>
            </a:r>
            <a:endParaRPr lang="zh-CN" altLang="en-US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zh-CN" alt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*</a:t>
            </a:r>
            <a:r>
              <a:rPr lang="en-US" altLang="zh-CN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call_user_func_array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'fun'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array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'LAMP'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zh-CN" altLang="en-US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兄弟连</a:t>
            </a:r>
            <a:r>
              <a:rPr lang="en-US" altLang="zh-CN" sz="1600" dirty="0">
                <a:solidFill>
                  <a:srgbClr val="808080"/>
                </a:solidFill>
                <a:latin typeface="Arial" pitchFamily="34" charset="0"/>
                <a:cs typeface="Arial" pitchFamily="34" charset="0"/>
              </a:rPr>
              <a:t>'</a:t>
            </a:r>
            <a:r>
              <a:rPr lang="en-US" altLang="zh-CN" sz="1600" dirty="0">
                <a:solidFill>
                  <a:srgbClr val="8000FF"/>
                </a:solidFill>
                <a:latin typeface="Arial" pitchFamily="34" charset="0"/>
                <a:cs typeface="Arial" pitchFamily="34" charset="0"/>
              </a:rPr>
              <a:t>));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altLang="zh-CN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eaLnBrk="0" hangingPunct="0"/>
            <a:endParaRPr lang="en-US" altLang="zh-CN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 smtClean="0">
                <a:latin typeface="微软雅黑" charset="0"/>
                <a:ea typeface="微软雅黑" charset="0"/>
              </a:rPr>
              <a:t>回顾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29230" y="1000108"/>
            <a:ext cx="8286808" cy="5286412"/>
          </a:xfrm>
        </p:spPr>
        <p:txBody>
          <a:bodyPr/>
          <a:lstStyle/>
          <a:p>
            <a:pPr>
              <a:buClr>
                <a:srgbClr val="00B0F0"/>
              </a:buClr>
              <a:buFont typeface="Wingdings" pitchFamily="2" charset="2"/>
            </a:pPr>
            <a:r>
              <a:rPr lang="en-US" altLang="zh-CN" sz="2600" dirty="0" smtClean="0"/>
              <a:t>PHP</a:t>
            </a:r>
            <a:r>
              <a:rPr lang="zh-CN" altLang="en-US" sz="2600" dirty="0" smtClean="0"/>
              <a:t>中的都有哪些分支结构？</a:t>
            </a:r>
            <a:endParaRPr lang="en-US" altLang="zh-CN" sz="2600" dirty="0" smtClean="0"/>
          </a:p>
          <a:p>
            <a:pPr>
              <a:buClr>
                <a:srgbClr val="00B0F0"/>
              </a:buClr>
              <a:buFont typeface="Wingdings" pitchFamily="2" charset="2"/>
            </a:pPr>
            <a:endParaRPr lang="en-US" altLang="zh-CN" sz="2600" dirty="0" smtClean="0"/>
          </a:p>
          <a:p>
            <a:pPr>
              <a:buClr>
                <a:srgbClr val="00B0F0"/>
              </a:buClr>
              <a:buFont typeface="Wingdings" pitchFamily="2" charset="2"/>
            </a:pPr>
            <a:r>
              <a:rPr lang="en-US" altLang="zh-CN" sz="2600" dirty="0" smtClean="0"/>
              <a:t>PHP</a:t>
            </a:r>
            <a:r>
              <a:rPr lang="zh-CN" altLang="en-US" sz="2600" dirty="0" smtClean="0"/>
              <a:t>中都有哪些循环结构？</a:t>
            </a:r>
            <a:endParaRPr lang="en-US" altLang="zh-CN" sz="2600" dirty="0" smtClean="0"/>
          </a:p>
          <a:p>
            <a:pPr>
              <a:buClr>
                <a:srgbClr val="00B0F0"/>
              </a:buClr>
              <a:buFont typeface="Wingdings" pitchFamily="2" charset="2"/>
            </a:pPr>
            <a:endParaRPr lang="en-US" altLang="zh-CN" sz="2600" dirty="0" smtClean="0"/>
          </a:p>
          <a:p>
            <a:pPr>
              <a:buClr>
                <a:srgbClr val="00B0F0"/>
              </a:buClr>
              <a:buFont typeface="Wingdings" pitchFamily="2" charset="2"/>
            </a:pPr>
            <a:r>
              <a:rPr lang="en-US" altLang="zh-CN" sz="2600" dirty="0" smtClean="0"/>
              <a:t>break</a:t>
            </a:r>
            <a:r>
              <a:rPr lang="zh-CN" altLang="en-US" sz="2600" dirty="0" smtClean="0"/>
              <a:t>和</a:t>
            </a:r>
            <a:r>
              <a:rPr lang="en-US" altLang="zh-CN" sz="2600" dirty="0" smtClean="0"/>
              <a:t>continue</a:t>
            </a:r>
            <a:r>
              <a:rPr lang="zh-CN" altLang="en-US" sz="2600" dirty="0" smtClean="0"/>
              <a:t>的区别？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zh-CN" altLang="en-US" dirty="0" smtClean="0">
                <a:latin typeface="微软雅黑" charset="0"/>
                <a:ea typeface="微软雅黑" charset="0"/>
              </a:rPr>
              <a:t>总  结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本章必须掌握的知识点：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函数在过程化中应用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自定义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PHP</a:t>
            </a:r>
            <a:r>
              <a:rPr lang="zh-CN" altLang="en-US" sz="2400" dirty="0" smtClean="0"/>
              <a:t>中变量的作用域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声明及应用各种形式的</a:t>
            </a:r>
            <a:r>
              <a:rPr lang="en-US" altLang="zh-CN" sz="2400" dirty="0" smtClean="0"/>
              <a:t>PHP</a:t>
            </a:r>
            <a:r>
              <a:rPr lang="zh-CN" altLang="en-US" sz="2400" dirty="0" smtClean="0"/>
              <a:t>函数（全部）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2289" descr="qrcode_for_gh_bd9ff3308872_1280(2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6013" y="957263"/>
            <a:ext cx="43561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内容占位符 2"/>
          <p:cNvSpPr>
            <a:spLocks noChangeArrowheads="1"/>
          </p:cNvSpPr>
          <p:nvPr/>
        </p:nvSpPr>
        <p:spPr bwMode="auto">
          <a:xfrm>
            <a:off x="2411413" y="5230813"/>
            <a:ext cx="4521200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905" lvl="1">
              <a:lnSpc>
                <a:spcPct val="150000"/>
              </a:lnSpc>
              <a:buClr>
                <a:srgbClr val="FFC000"/>
              </a:buClr>
              <a:buSzPct val="90000"/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" name="内容占位符 2"/>
          <p:cNvSpPr>
            <a:spLocks noChangeArrowheads="1"/>
          </p:cNvSpPr>
          <p:nvPr/>
        </p:nvSpPr>
        <p:spPr bwMode="auto">
          <a:xfrm>
            <a:off x="1943535" y="5186022"/>
            <a:ext cx="5256931" cy="557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marL="1905" indent="-1905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兄弟连官方网址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：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http://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www.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lampbrother.net</a:t>
            </a:r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</a:pPr>
            <a:endParaRPr lang="zh-CN" altLang="en-US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4"/>
              </a:buBlip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1905" lvl="1" indent="455930">
              <a:lnSpc>
                <a:spcPct val="150000"/>
              </a:lnSpc>
              <a:buClr>
                <a:srgbClr val="FFC000"/>
              </a:buClr>
              <a:buSzPct val="90000"/>
              <a:buFont typeface="Wingdings" pitchFamily="2" charset="2"/>
              <a:buBlip>
                <a:blip r:embed="rId4"/>
              </a:buBlip>
            </a:pPr>
            <a:endParaRPr lang="en-US" altLang="zh-CN" sz="2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charset="0"/>
                <a:ea typeface="微软雅黑" charset="0"/>
              </a:rPr>
              <a:t>预习检查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500985" y="1000108"/>
            <a:ext cx="8286808" cy="5286412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</a:pPr>
            <a:r>
              <a:rPr lang="en-US" altLang="zh-CN" sz="2600" dirty="0" smtClean="0"/>
              <a:t>PHP</a:t>
            </a:r>
            <a:r>
              <a:rPr lang="zh-CN" altLang="en-US" sz="2600" dirty="0" smtClean="0"/>
              <a:t>中的函数都有哪些优越性？</a:t>
            </a:r>
            <a:endParaRPr lang="en-US" altLang="zh-CN" sz="26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endParaRPr lang="en-US" altLang="zh-CN" sz="26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r>
              <a:rPr lang="zh-CN" altLang="en-US" sz="2600" dirty="0" smtClean="0"/>
              <a:t>如何定义一个函数？</a:t>
            </a:r>
            <a:endParaRPr lang="en-US" altLang="zh-CN" sz="26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endParaRPr lang="en-US" altLang="zh-CN" sz="26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r>
              <a:rPr lang="en-US" altLang="zh-CN" sz="2600" dirty="0" smtClean="0"/>
              <a:t>PHP</a:t>
            </a:r>
            <a:r>
              <a:rPr lang="zh-CN" altLang="en-US" sz="2600" dirty="0" smtClean="0"/>
              <a:t>变量的范围？</a:t>
            </a:r>
            <a:endParaRPr lang="en-US" altLang="zh-CN" sz="26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endParaRPr lang="en-US" altLang="zh-CN" sz="2600" dirty="0" smtClean="0"/>
          </a:p>
          <a:p>
            <a:pPr>
              <a:buClr>
                <a:srgbClr val="FF0000"/>
              </a:buClr>
              <a:buFont typeface="Wingdings" pitchFamily="2" charset="2"/>
            </a:pPr>
            <a:r>
              <a:rPr lang="zh-CN" altLang="en-US" sz="2600" dirty="0" smtClean="0"/>
              <a:t>我们都有哪些自定义函数的形式？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本章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任务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572740" y="1000108"/>
            <a:ext cx="8286808" cy="52864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1.  </a:t>
            </a:r>
            <a:r>
              <a:rPr lang="zh-CN" altLang="en-US" sz="2600" dirty="0" smtClean="0"/>
              <a:t>函数的定义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2.  </a:t>
            </a:r>
            <a:r>
              <a:rPr lang="zh-CN" altLang="en-US" sz="2600" dirty="0" smtClean="0"/>
              <a:t>自定义函数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3.  </a:t>
            </a:r>
            <a:r>
              <a:rPr lang="zh-CN" altLang="en-US" sz="2600" dirty="0" smtClean="0"/>
              <a:t>函数的工作原理和结构化编程</a:t>
            </a:r>
            <a:endParaRPr lang="en-US" altLang="zh-CN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4.  PHP</a:t>
            </a:r>
            <a:r>
              <a:rPr lang="zh-CN" altLang="en-US" sz="2600" dirty="0" smtClean="0"/>
              <a:t>变量的作用域</a:t>
            </a:r>
            <a:endParaRPr lang="en-US" altLang="zh-CN" sz="2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600" dirty="0" smtClean="0"/>
              <a:t>5.  </a:t>
            </a:r>
            <a:r>
              <a:rPr lang="zh-CN" altLang="en-US" sz="2600" dirty="0" smtClean="0"/>
              <a:t>声明及应用各种形式的</a:t>
            </a:r>
            <a:r>
              <a:rPr lang="en-US" altLang="zh-CN" sz="2600" dirty="0" smtClean="0"/>
              <a:t>PHP</a:t>
            </a:r>
            <a:r>
              <a:rPr lang="zh-CN" altLang="en-US" sz="2600" dirty="0" smtClean="0"/>
              <a:t>函数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1.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函数的定义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函数是什么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函数（</a:t>
            </a:r>
            <a:r>
              <a:rPr lang="en-US" altLang="zh-CN" sz="2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  <a:r>
              <a:rPr lang="zh-CN" altLang="en-US" sz="22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）是一段完成指定任务的已命名代码块。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函数可以遵照给它的一组值或参数完成特定的任务，并且可能返回一个值。在</a:t>
            </a:r>
            <a:r>
              <a:rPr lang="en-US" altLang="zh-CN" sz="2200" b="0" dirty="0" smtClean="0"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中有两种函数：</a:t>
            </a:r>
            <a:r>
              <a:rPr lang="zh-CN" altLang="en-US" sz="2200" b="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自定义函数</a:t>
            </a:r>
            <a:r>
              <a:rPr lang="zh-CN" altLang="en-US" sz="2200" b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200" b="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系统函数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函数的优越性</a:t>
            </a: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控制程序设计的复杂性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提高软件的可靠性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提高软件的开发效率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提高软件的可维护性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200" b="0" dirty="0" smtClean="0">
                <a:latin typeface="微软雅黑" pitchFamily="34" charset="-122"/>
                <a:ea typeface="微软雅黑" pitchFamily="34" charset="-122"/>
              </a:rPr>
              <a:t>提高程序的重用性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42535"/>
            <a:ext cx="6500858" cy="571480"/>
          </a:xfrm>
        </p:spPr>
        <p:txBody>
          <a:bodyPr/>
          <a:lstStyle/>
          <a:p>
            <a:r>
              <a:rPr lang="en-US" altLang="zh-CN" dirty="0" smtClean="0">
                <a:latin typeface="微软雅黑" charset="0"/>
                <a:ea typeface="微软雅黑" charset="0"/>
              </a:rPr>
              <a:t>2. </a:t>
            </a:r>
            <a:r>
              <a:rPr lang="zh-CN" altLang="en-US" dirty="0" smtClean="0">
                <a:latin typeface="微软雅黑" charset="0"/>
                <a:ea typeface="微软雅黑" charset="0"/>
              </a:rPr>
              <a:t>自定义函数</a:t>
            </a:r>
            <a:endParaRPr>
              <a:latin typeface="微软雅黑" charset="0"/>
              <a:ea typeface="微软雅黑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自定义函数语法格式：</a:t>
            </a:r>
          </a:p>
          <a:p>
            <a:pPr ea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function  </a:t>
            </a:r>
            <a:r>
              <a:rPr lang="zh-CN" altLang="en-US" sz="2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函数名称</a:t>
            </a: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 [,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 [,…]]]</a:t>
            </a: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ea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程序内容叙述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也叫函数体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 ea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[return 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返回值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;] </a:t>
            </a:r>
            <a:r>
              <a:rPr lang="en-US" altLang="zh-CN" sz="2400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dirty="0" smtClean="0">
                <a:solidFill>
                  <a:srgbClr val="0099CC"/>
                </a:solidFill>
                <a:latin typeface="微软雅黑" pitchFamily="34" charset="-122"/>
                <a:ea typeface="微软雅黑" pitchFamily="34" charset="-122"/>
              </a:rPr>
              <a:t>如需函数有返回值时使用</a:t>
            </a:r>
            <a:endParaRPr lang="en-US" altLang="zh-CN" sz="2400" dirty="0" smtClean="0">
              <a:solidFill>
                <a:srgbClr val="0099CC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	}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函数的使用：</a:t>
            </a:r>
          </a:p>
          <a:p>
            <a:pPr lvl="1" eaLnBrk="1" hangingPunct="1">
              <a:lnSpc>
                <a:spcPct val="150000"/>
              </a:lnSpc>
              <a:spcAft>
                <a:spcPts val="1400"/>
              </a:spcAft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函数名称（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1 [,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参数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pitchFamily="34" charset="-122"/>
                <a:ea typeface="微软雅黑" pitchFamily="34" charset="-122"/>
              </a:rPr>
              <a:t>2 [,…]]]</a:t>
            </a:r>
            <a:r>
              <a:rPr lang="zh-CN" altLang="en-US" sz="2400" dirty="0" smtClean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）；</a:t>
            </a:r>
            <a:endParaRPr lang="zh-CN" altLang="en-US" sz="2000" dirty="0" smtClean="0">
              <a:solidFill>
                <a:srgbClr val="0099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 smtClean="0">
                <a:solidFill>
                  <a:srgbClr val="0000FF"/>
                </a:solidFill>
              </a:rPr>
              <a:t>自定义函数的名称：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 smtClean="0"/>
              <a:t>		</a:t>
            </a:r>
            <a:r>
              <a:rPr lang="zh-CN" altLang="en-US" sz="2200" b="0" dirty="0" smtClean="0"/>
              <a:t>它是函数在程序代码中的识别名称，函数名可以是以字母或下划线开头后跟零个或多个字母、下划线和数字的任何字符串。</a:t>
            </a:r>
            <a:r>
              <a:rPr lang="zh-CN" altLang="en-US" sz="2200" dirty="0" smtClean="0">
                <a:solidFill>
                  <a:srgbClr val="FF0000"/>
                </a:solidFill>
              </a:rPr>
              <a:t>函数名不区分大小写。命名函数时不可使用已声明的函数，或</a:t>
            </a:r>
            <a:r>
              <a:rPr lang="en-US" altLang="zh-CN" sz="2200" dirty="0" smtClean="0">
                <a:solidFill>
                  <a:srgbClr val="FF0000"/>
                </a:solidFill>
              </a:rPr>
              <a:t>PHP</a:t>
            </a:r>
            <a:r>
              <a:rPr lang="zh-CN" altLang="en-US" sz="2200" dirty="0" smtClean="0">
                <a:solidFill>
                  <a:srgbClr val="FF0000"/>
                </a:solidFill>
              </a:rPr>
              <a:t>内建的函数名称。</a:t>
            </a:r>
            <a:endParaRPr lang="zh-CN" altLang="en-US" sz="2200" b="0" dirty="0" smtClean="0"/>
          </a:p>
          <a:p>
            <a:r>
              <a:rPr lang="zh-CN" altLang="en-US" sz="2200" b="1" dirty="0" smtClean="0">
                <a:solidFill>
                  <a:srgbClr val="0000FF"/>
                </a:solidFill>
              </a:rPr>
              <a:t>参数：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 smtClean="0"/>
              <a:t>		 </a:t>
            </a:r>
            <a:r>
              <a:rPr lang="zh-CN" altLang="en-US" sz="2200" b="0" dirty="0" smtClean="0"/>
              <a:t>所谓的参数就是用来把数值由函数外部传入函数体中，并用来加以运算处理。参数之间用</a:t>
            </a:r>
            <a:r>
              <a:rPr lang="zh-CN" altLang="en-US" sz="2200" b="0" dirty="0" smtClean="0">
                <a:latin typeface="微软雅黑" pitchFamily="34" charset="-122"/>
              </a:rPr>
              <a:t>“</a:t>
            </a:r>
            <a:r>
              <a:rPr lang="zh-CN" altLang="en-US" sz="2200" b="0" dirty="0" smtClean="0"/>
              <a:t> ，</a:t>
            </a:r>
            <a:r>
              <a:rPr lang="zh-CN" altLang="en-US" sz="2200" b="0" dirty="0" smtClean="0">
                <a:latin typeface="微软雅黑" pitchFamily="34" charset="-122"/>
              </a:rPr>
              <a:t>”</a:t>
            </a:r>
            <a:r>
              <a:rPr lang="zh-CN" altLang="en-US" sz="2200" b="0" dirty="0" smtClean="0"/>
              <a:t>号隔开。当函数不需要任何数值传入时，可以省略参数。</a:t>
            </a:r>
          </a:p>
          <a:p>
            <a:r>
              <a:rPr lang="zh-CN" altLang="en-US" sz="2200" b="1" dirty="0" smtClean="0">
                <a:solidFill>
                  <a:srgbClr val="0000FF"/>
                </a:solidFill>
              </a:rPr>
              <a:t>返回值：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 smtClean="0"/>
              <a:t>		</a:t>
            </a:r>
            <a:r>
              <a:rPr lang="zh-CN" altLang="en-US" sz="2200" b="0" dirty="0" smtClean="0"/>
              <a:t>当调用函数时需要它返回一些数值，那么就要函数体中用</a:t>
            </a:r>
            <a:r>
              <a:rPr lang="en-US" altLang="zh-CN" sz="2200" b="0" dirty="0" smtClean="0"/>
              <a:t>return</a:t>
            </a:r>
            <a:r>
              <a:rPr lang="zh-CN" altLang="en-US" sz="2200" b="0" dirty="0" smtClean="0"/>
              <a:t>语句实现。格式如下：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 smtClean="0"/>
              <a:t>		</a:t>
            </a:r>
            <a:r>
              <a:rPr lang="en-US" altLang="zh-CN" sz="2200" dirty="0" smtClean="0">
                <a:solidFill>
                  <a:srgbClr val="FF6600"/>
                </a:solidFill>
              </a:rPr>
              <a:t>return  </a:t>
            </a:r>
            <a:r>
              <a:rPr lang="zh-CN" altLang="en-US" sz="2200" dirty="0" smtClean="0">
                <a:solidFill>
                  <a:srgbClr val="FF6600"/>
                </a:solidFill>
              </a:rPr>
              <a:t>返回值；    </a:t>
            </a:r>
            <a:r>
              <a:rPr lang="en-US" altLang="zh-CN" sz="2200" dirty="0" smtClean="0">
                <a:solidFill>
                  <a:srgbClr val="0099CC"/>
                </a:solidFill>
              </a:rPr>
              <a:t>//</a:t>
            </a:r>
            <a:r>
              <a:rPr lang="zh-CN" altLang="en-US" sz="2200" dirty="0" smtClean="0">
                <a:solidFill>
                  <a:srgbClr val="0099CC"/>
                </a:solidFill>
              </a:rPr>
              <a:t>返回值也可以是一个表达式</a:t>
            </a:r>
            <a:endParaRPr lang="en-US" altLang="zh-CN" sz="2200" dirty="0" smtClean="0">
              <a:solidFill>
                <a:srgbClr val="0099CC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FF6600"/>
                </a:solidFill>
              </a:rPr>
              <a:t>		exit();   	       </a:t>
            </a:r>
            <a:r>
              <a:rPr lang="en-US" altLang="zh-CN" sz="2200" dirty="0" smtClean="0">
                <a:solidFill>
                  <a:srgbClr val="0099CC"/>
                </a:solidFill>
              </a:rPr>
              <a:t>//</a:t>
            </a:r>
            <a:r>
              <a:rPr lang="zh-CN" altLang="en-US" sz="2200" dirty="0" smtClean="0">
                <a:solidFill>
                  <a:srgbClr val="0099CC"/>
                </a:solidFill>
              </a:rPr>
              <a:t>无返回值 </a:t>
            </a:r>
            <a:r>
              <a:rPr lang="en-US" altLang="zh-CN" sz="2200" dirty="0" smtClean="0">
                <a:solidFill>
                  <a:srgbClr val="0099CC"/>
                </a:solidFill>
              </a:rPr>
              <a:t>void</a:t>
            </a:r>
            <a:endParaRPr lang="zh-CN" altLang="en-US" sz="2200" dirty="0" smtClean="0">
              <a:solidFill>
                <a:srgbClr val="0099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66000"/>
              </a:lnSpc>
            </a:pPr>
            <a:r>
              <a:rPr lang="zh-CN" altLang="en-US" sz="2400" dirty="0" smtClean="0">
                <a:solidFill>
                  <a:srgbClr val="0099CC"/>
                </a:solidFill>
                <a:latin typeface="微软雅黑" charset="0"/>
                <a:ea typeface="微软雅黑" charset="0"/>
                <a:cs typeface="Arial" pitchFamily="34" charset="0"/>
              </a:rPr>
              <a:t>实例：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&lt;?</a:t>
            </a:r>
            <a:r>
              <a:rPr lang="en-US" altLang="zh-CN" sz="2400" dirty="0" err="1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php</a:t>
            </a:r>
            <a:endParaRPr lang="en-US" altLang="zh-CN" sz="2400" dirty="0" smtClean="0">
              <a:solidFill>
                <a:srgbClr val="009900"/>
              </a:solidFill>
              <a:latin typeface="微软雅黑" charset="0"/>
              <a:ea typeface="微软雅黑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echo “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用函数求累加：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&lt;</a:t>
            </a:r>
            <a:r>
              <a:rPr lang="en-US" altLang="zh-CN" sz="2400" dirty="0" err="1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br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&gt;";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function test($a)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{	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$sum=</a:t>
            </a:r>
            <a:r>
              <a:rPr kumimoji="0" lang="en-US" altLang="zh-CN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0</a:t>
            </a: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for($</a:t>
            </a:r>
            <a:r>
              <a:rPr kumimoji="0" lang="en-US" altLang="zh-CN" dirty="0" err="1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i</a:t>
            </a: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=</a:t>
            </a:r>
            <a:r>
              <a:rPr kumimoji="0" lang="en-US" altLang="zh-CN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0</a:t>
            </a: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;$</a:t>
            </a:r>
            <a:r>
              <a:rPr kumimoji="0" lang="en-US" altLang="zh-CN" dirty="0" err="1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i</a:t>
            </a: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&lt;=$a;$</a:t>
            </a:r>
            <a:r>
              <a:rPr kumimoji="0" lang="en-US" altLang="zh-CN" dirty="0" err="1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i</a:t>
            </a: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++)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	$sum+=$</a:t>
            </a:r>
            <a:r>
              <a:rPr kumimoji="0" lang="en-US" altLang="zh-CN" dirty="0" err="1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i</a:t>
            </a: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zh-CN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	return $sum;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echo "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50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的累加是：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".test(50)."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&lt;</a:t>
            </a:r>
            <a:r>
              <a:rPr lang="en-US" altLang="zh-CN" sz="2400" dirty="0" err="1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br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&gt;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";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	echo "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100</a:t>
            </a:r>
            <a:r>
              <a:rPr lang="zh-CN" altLang="en-US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的累加是：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".test(100)."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&lt;</a:t>
            </a:r>
            <a:r>
              <a:rPr lang="en-US" altLang="zh-CN" sz="2400" dirty="0" err="1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br</a:t>
            </a:r>
            <a:r>
              <a:rPr lang="en-US" altLang="zh-CN" sz="2400" dirty="0" smtClean="0">
                <a:solidFill>
                  <a:srgbClr val="FF6600"/>
                </a:solidFill>
                <a:latin typeface="微软雅黑" charset="0"/>
                <a:ea typeface="微软雅黑" charset="0"/>
                <a:cs typeface="Arial" pitchFamily="34" charset="0"/>
              </a:rPr>
              <a:t>&gt;</a:t>
            </a: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";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9900"/>
                </a:solidFill>
                <a:latin typeface="微软雅黑" charset="0"/>
                <a:ea typeface="微软雅黑" charset="0"/>
                <a:cs typeface="Arial" pitchFamily="34" charset="0"/>
              </a:rPr>
              <a:t>?&gt;</a:t>
            </a:r>
            <a:endParaRPr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HP_2016_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PHP_2016_模板</Template>
  <TotalTime>1015</TotalTime>
  <Words>2452</Words>
  <Application>Microsoft Office PowerPoint</Application>
  <PresentationFormat>全屏显示(4:3)</PresentationFormat>
  <Paragraphs>277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黑体</vt:lpstr>
      <vt:lpstr>宋体</vt:lpstr>
      <vt:lpstr>微软雅黑</vt:lpstr>
      <vt:lpstr>Arial</vt:lpstr>
      <vt:lpstr>Wingdings</vt:lpstr>
      <vt:lpstr>PHP_2016_模板</vt:lpstr>
      <vt:lpstr>自定义设计方案_2</vt:lpstr>
      <vt:lpstr>PowerPoint 演示文稿</vt:lpstr>
      <vt:lpstr>PHP函数的应用01</vt:lpstr>
      <vt:lpstr>回顾</vt:lpstr>
      <vt:lpstr>预习检查</vt:lpstr>
      <vt:lpstr>本章任务</vt:lpstr>
      <vt:lpstr>1. 函数的定义</vt:lpstr>
      <vt:lpstr>2. 自定义函数</vt:lpstr>
      <vt:lpstr>PowerPoint 演示文稿</vt:lpstr>
      <vt:lpstr>PowerPoint 演示文稿</vt:lpstr>
      <vt:lpstr>判断函数是否存在</vt:lpstr>
      <vt:lpstr>PowerPoint 演示文稿</vt:lpstr>
      <vt:lpstr>PowerPoint 演示文稿</vt:lpstr>
      <vt:lpstr>PowerPoint 演示文稿</vt:lpstr>
      <vt:lpstr>注 意 事 项</vt:lpstr>
      <vt:lpstr>PowerPoint 演示文稿</vt:lpstr>
      <vt:lpstr>4. 声明及应用各种形式的PHP函数</vt:lpstr>
      <vt:lpstr>PowerPoint 演示文稿</vt:lpstr>
      <vt:lpstr>4.1  常规参数的函数</vt:lpstr>
      <vt:lpstr>4.2  伪类型参数的函数</vt:lpstr>
      <vt:lpstr>4.3  引用参数的函数</vt:lpstr>
      <vt:lpstr>PowerPoint 演示文稿</vt:lpstr>
      <vt:lpstr>4.4 默认参数的函数</vt:lpstr>
      <vt:lpstr>PowerPoint 演示文稿</vt:lpstr>
      <vt:lpstr>4.5  可变个数参数的函数</vt:lpstr>
      <vt:lpstr>PowerPoint 演示文稿</vt:lpstr>
      <vt:lpstr>4.6  回调函数</vt:lpstr>
      <vt:lpstr>4.6.1  变量函数</vt:lpstr>
      <vt:lpstr>4.6.2 使用变量函数声明和应用的回调函数</vt:lpstr>
      <vt:lpstr>4.6.3 借助call_user_func_array()函数自定义回调函数</vt:lpstr>
      <vt:lpstr>总  结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PC</cp:lastModifiedBy>
  <cp:revision>22</cp:revision>
  <dcterms:created xsi:type="dcterms:W3CDTF">2015-12-14T15:02:00Z</dcterms:created>
  <dcterms:modified xsi:type="dcterms:W3CDTF">2017-01-08T02:15:41Z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