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52"/>
  </p:notesMasterIdLst>
  <p:sldIdLst>
    <p:sldId id="339" r:id="rId3"/>
    <p:sldId id="291" r:id="rId4"/>
    <p:sldId id="348" r:id="rId5"/>
    <p:sldId id="349" r:id="rId6"/>
    <p:sldId id="350" r:id="rId7"/>
    <p:sldId id="351" r:id="rId8"/>
    <p:sldId id="352" r:id="rId9"/>
    <p:sldId id="353" r:id="rId10"/>
    <p:sldId id="354" r:id="rId11"/>
    <p:sldId id="355" r:id="rId12"/>
    <p:sldId id="356" r:id="rId13"/>
    <p:sldId id="357" r:id="rId14"/>
    <p:sldId id="358" r:id="rId15"/>
    <p:sldId id="394" r:id="rId16"/>
    <p:sldId id="359" r:id="rId17"/>
    <p:sldId id="360" r:id="rId18"/>
    <p:sldId id="361" r:id="rId19"/>
    <p:sldId id="362" r:id="rId20"/>
    <p:sldId id="363" r:id="rId21"/>
    <p:sldId id="364" r:id="rId22"/>
    <p:sldId id="365" r:id="rId23"/>
    <p:sldId id="366" r:id="rId24"/>
    <p:sldId id="367" r:id="rId25"/>
    <p:sldId id="368"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47"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943">
          <p15:clr>
            <a:srgbClr val="A4A3A4"/>
          </p15:clr>
        </p15:guide>
      </p15:sldGuideLst>
    </p:ext>
    <p:ext uri="{2D200454-40CA-4A62-9FC3-DE9A4176ACB9}">
      <p15:notesGuideLst xmlns:p15="http://schemas.microsoft.com/office/powerpoint/2012/main">
        <p15:guide id="1" orient="horz" pos="2782">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74" d="100"/>
          <a:sy n="74" d="100"/>
        </p:scale>
        <p:origin x="1044" y="72"/>
      </p:cViewPr>
      <p:guideLst>
        <p:guide orient="horz" pos="2160"/>
        <p:guide pos="2943"/>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782"/>
        <p:guide pos="220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p:cNvSpPr>
          <p:nvPr>
            <p:ph type="hdr" sz="quarter"/>
          </p:nvPr>
        </p:nvSpPr>
        <p:spPr>
          <a:xfrm>
            <a:off x="0" y="0"/>
            <a:ext cx="2971800" cy="457200"/>
          </a:xfrm>
          <a:prstGeom prst="rect">
            <a:avLst/>
          </a:prstGeom>
          <a:noFill/>
          <a:ln w="9525">
            <a:noFill/>
            <a:miter/>
          </a:ln>
        </p:spPr>
        <p:txBody>
          <a:bodyPr vert="horz"/>
          <a:lstStyle>
            <a:lvl1pPr>
              <a:buFont typeface="Arial" pitchFamily="34" charset="0"/>
              <a:buNone/>
              <a:defRPr sz="1200" noProof="1">
                <a:latin typeface="Arial" pitchFamily="34" charset="0"/>
                <a:ea typeface="宋体" charset="-122"/>
              </a:defRPr>
            </a:lvl1pPr>
          </a:lstStyle>
          <a:p>
            <a:pPr>
              <a:defRPr/>
            </a:pPr>
            <a:endParaRPr/>
          </a:p>
        </p:txBody>
      </p:sp>
      <p:sp>
        <p:nvSpPr>
          <p:cNvPr id="4099"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a:buFont typeface="Arial" pitchFamily="34" charset="0"/>
              <a:buNone/>
              <a:defRPr sz="1200" noProof="1">
                <a:latin typeface="Arial" pitchFamily="34" charset="0"/>
                <a:ea typeface="宋体" charset="-122"/>
              </a:defRPr>
            </a:lvl1pPr>
          </a:lstStyle>
          <a:p>
            <a:pPr>
              <a:defRPr/>
            </a:pPr>
            <a:endParaRPr lang="zh-CN" altLang="en-US"/>
          </a:p>
        </p:txBody>
      </p:sp>
      <p:sp>
        <p:nvSpPr>
          <p:cNvPr id="12292" name="幻灯片图像占位符 3"/>
          <p:cNvSpPr>
            <a:spLocks noGrp="1" noRot="1" noChangeAspect="1" noChangeArrowheads="1"/>
          </p:cNvSpPr>
          <p:nvPr>
            <p:ph type="sldImg" idx="4294967295"/>
          </p:nvPr>
        </p:nvSpPr>
        <p:spPr bwMode="auto">
          <a:xfrm>
            <a:off x="1143000" y="685800"/>
            <a:ext cx="4572000" cy="3429000"/>
          </a:xfrm>
          <a:prstGeom prst="rect">
            <a:avLst/>
          </a:prstGeom>
          <a:noFill/>
          <a:ln w="9525">
            <a:noFill/>
            <a:miter lim="800000"/>
          </a:ln>
        </p:spPr>
      </p:sp>
      <p:sp>
        <p:nvSpPr>
          <p:cNvPr id="4101" name="备注占位符 4"/>
          <p:cNvSpPr>
            <a:spLocks noGrp="1" noRot="1" noChangeAspect="1" noChangeArrowheads="1"/>
          </p:cNvSpPr>
          <p:nvPr/>
        </p:nvSpPr>
        <p:spPr bwMode="auto">
          <a:xfrm>
            <a:off x="685800" y="4343400"/>
            <a:ext cx="5486400" cy="4114800"/>
          </a:xfrm>
          <a:prstGeom prst="rect">
            <a:avLst/>
          </a:prstGeom>
          <a:noFill/>
          <a:ln w="9525">
            <a:noFill/>
            <a:miter lim="800000"/>
          </a:ln>
        </p:spPr>
        <p:txBody>
          <a:bodyPr anchor="ctr"/>
          <a:lstStyle/>
          <a:p>
            <a:pPr>
              <a:buFontTx/>
              <a:buChar char="•"/>
              <a:defRPr/>
            </a:pPr>
            <a:r>
              <a:rPr lang="zh-CN" altLang="en-US" sz="1200">
                <a:latin typeface="Arial" pitchFamily="34" charset="0"/>
                <a:ea typeface="宋体" pitchFamily="2" charset="-122"/>
              </a:rPr>
              <a:t>单击此处编辑母版文本样式</a:t>
            </a:r>
          </a:p>
          <a:p>
            <a:pPr>
              <a:buFontTx/>
              <a:buChar char="•"/>
              <a:defRPr/>
            </a:pPr>
            <a:r>
              <a:rPr lang="zh-CN" altLang="en-US" sz="1200">
                <a:latin typeface="Arial" pitchFamily="34" charset="0"/>
                <a:ea typeface="宋体" pitchFamily="2" charset="-122"/>
              </a:rPr>
              <a:t>第二级</a:t>
            </a:r>
          </a:p>
          <a:p>
            <a:pPr>
              <a:buFontTx/>
              <a:buChar char="•"/>
              <a:defRPr/>
            </a:pPr>
            <a:r>
              <a:rPr lang="zh-CN" altLang="en-US" sz="1200">
                <a:latin typeface="Arial" pitchFamily="34" charset="0"/>
                <a:ea typeface="宋体" pitchFamily="2" charset="-122"/>
              </a:rPr>
              <a:t>第三级</a:t>
            </a:r>
          </a:p>
          <a:p>
            <a:pPr>
              <a:buFontTx/>
              <a:buChar char="•"/>
              <a:defRPr/>
            </a:pPr>
            <a:r>
              <a:rPr lang="zh-CN" altLang="en-US" sz="1200">
                <a:latin typeface="Arial" pitchFamily="34" charset="0"/>
                <a:ea typeface="宋体" pitchFamily="2" charset="-122"/>
              </a:rPr>
              <a:t>第四级</a:t>
            </a:r>
          </a:p>
          <a:p>
            <a:pPr>
              <a:buFontTx/>
              <a:buChar char="•"/>
              <a:defRPr/>
            </a:pPr>
            <a:r>
              <a:rPr lang="zh-CN" altLang="en-US" sz="1200">
                <a:latin typeface="Arial" pitchFamily="34" charset="0"/>
                <a:ea typeface="宋体" pitchFamily="2" charset="-122"/>
              </a:rPr>
              <a:t>第五级</a:t>
            </a:r>
          </a:p>
        </p:txBody>
      </p:sp>
      <p:sp>
        <p:nvSpPr>
          <p:cNvPr id="4102"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a:buFont typeface="Arial" pitchFamily="34" charset="0"/>
              <a:buNone/>
              <a:defRPr sz="1200" noProof="1">
                <a:latin typeface="Arial" pitchFamily="34" charset="0"/>
                <a:ea typeface="宋体" charset="-122"/>
              </a:defRPr>
            </a:lvl1pPr>
          </a:lstStyle>
          <a:p>
            <a:pPr>
              <a:defRPr/>
            </a:pPr>
            <a:endParaRPr/>
          </a:p>
        </p:txBody>
      </p:sp>
      <p:sp>
        <p:nvSpPr>
          <p:cNvPr id="4103"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buFont typeface="Arial" pitchFamily="34" charset="0"/>
              <a:buNone/>
              <a:defRPr>
                <a:latin typeface="Arial" pitchFamily="34" charset="0"/>
                <a:ea typeface="宋体" pitchFamily="2" charset="-122"/>
              </a:defRPr>
            </a:lvl1pPr>
          </a:lstStyle>
          <a:p>
            <a:pPr>
              <a:defRPr/>
            </a:pPr>
            <a:fld id="{A87484DA-CB6D-42E2-A507-9D0A294CE22D}" type="slidenum">
              <a:rPr lang="zh-CN" altLang="en-US"/>
              <a:pPr>
                <a:defRPr/>
              </a:pPr>
              <a:t>‹#›</a:t>
            </a:fld>
            <a:endParaRPr lang="zh-CN" altLang="en-US" sz="1200"/>
          </a:p>
        </p:txBody>
      </p:sp>
    </p:spTree>
    <p:extLst>
      <p:ext uri="{BB962C8B-B14F-4D97-AF65-F5344CB8AC3E}">
        <p14:creationId xmlns:p14="http://schemas.microsoft.com/office/powerpoint/2010/main" val="18193022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0"/>
      </a:spcBef>
      <a:spcAft>
        <a:spcPct val="0"/>
      </a:spcAft>
      <a:buChar char="•"/>
      <a:defRPr sz="1200" kern="1200">
        <a:solidFill>
          <a:schemeClr val="tx1"/>
        </a:solidFill>
        <a:latin typeface="Arial" pitchFamily="34" charset="0"/>
        <a:ea typeface="+mn-ea"/>
        <a:cs typeface="+mn-cs"/>
      </a:defRPr>
    </a:lvl1pPr>
    <a:lvl2pPr marL="457200" lvl="1" algn="l" rtl="0" eaLnBrk="0" fontAlgn="base" hangingPunct="0">
      <a:spcBef>
        <a:spcPct val="0"/>
      </a:spcBef>
      <a:spcAft>
        <a:spcPct val="0"/>
      </a:spcAft>
      <a:buChar char="•"/>
      <a:defRPr sz="1200" kern="1200">
        <a:solidFill>
          <a:schemeClr val="tx1"/>
        </a:solidFill>
        <a:latin typeface="Arial" pitchFamily="34" charset="0"/>
        <a:ea typeface="+mn-ea"/>
        <a:cs typeface="+mn-cs"/>
      </a:defRPr>
    </a:lvl2pPr>
    <a:lvl3pPr marL="914400" lvl="2" algn="l" rtl="0" eaLnBrk="0" fontAlgn="base" hangingPunct="0">
      <a:spcBef>
        <a:spcPct val="0"/>
      </a:spcBef>
      <a:spcAft>
        <a:spcPct val="0"/>
      </a:spcAft>
      <a:buChar char="•"/>
      <a:defRPr sz="1200" kern="1200">
        <a:solidFill>
          <a:schemeClr val="tx1"/>
        </a:solidFill>
        <a:latin typeface="Arial" pitchFamily="34" charset="0"/>
        <a:ea typeface="+mn-ea"/>
        <a:cs typeface="+mn-cs"/>
      </a:defRPr>
    </a:lvl3pPr>
    <a:lvl4pPr marL="1371600" lvl="3" algn="l" rtl="0" eaLnBrk="0" fontAlgn="base" hangingPunct="0">
      <a:spcBef>
        <a:spcPct val="0"/>
      </a:spcBef>
      <a:spcAft>
        <a:spcPct val="0"/>
      </a:spcAft>
      <a:buChar char="•"/>
      <a:defRPr sz="1200" kern="1200">
        <a:solidFill>
          <a:schemeClr val="tx1"/>
        </a:solidFill>
        <a:latin typeface="Arial" pitchFamily="34" charset="0"/>
        <a:ea typeface="+mn-ea"/>
        <a:cs typeface="+mn-cs"/>
      </a:defRPr>
    </a:lvl4pPr>
    <a:lvl5pPr marL="1828800" lvl="4" algn="l" rtl="0" eaLnBrk="0" fontAlgn="base" hangingPunct="0">
      <a:spcBef>
        <a:spcPct val="0"/>
      </a:spcBef>
      <a:spcAft>
        <a:spcPct val="0"/>
      </a:spcAft>
      <a:buChar char="•"/>
      <a:defRPr sz="1200" kern="1200">
        <a:solidFill>
          <a:schemeClr val="tx1"/>
        </a:solidFill>
        <a:latin typeface="Arial"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1878009"/>
          </a:xfrm>
        </p:spPr>
        <p:txBody>
          <a:bodyPr anchor="b"/>
          <a:lstStyle>
            <a:lvl1pPr algn="ctr">
              <a:defRPr sz="36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atin typeface="微软雅黑" pitchFamily="34" charset="-122"/>
                <a:ea typeface="微软雅黑"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6075"/>
            <a:ext cx="2057400" cy="578008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346075"/>
            <a:ext cx="6052930" cy="578008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71670" y="214290"/>
            <a:ext cx="6500858" cy="571480"/>
          </a:xfrm>
        </p:spPr>
        <p:txBody>
          <a:bodyPr/>
          <a:lstStyle>
            <a:lvl1pPr algn="r">
              <a:defRPr sz="28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85720" y="1000108"/>
            <a:ext cx="8286808" cy="5286412"/>
          </a:xfrm>
          <a:prstGeom prst="rect">
            <a:avLst/>
          </a:prstGeom>
        </p:spPr>
        <p:txBody>
          <a:bodyPr/>
          <a:lstStyle>
            <a:lvl1pPr>
              <a:defRPr sz="2600">
                <a:latin typeface="微软雅黑" pitchFamily="34" charset="-122"/>
                <a:ea typeface="微软雅黑" pitchFamily="34" charset="-122"/>
              </a:defRPr>
            </a:lvl1pPr>
            <a:lvl2pPr>
              <a:defRPr sz="22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8"/>
            <a:ext cx="8229600" cy="785794"/>
          </a:xfrm>
        </p:spPr>
        <p:txBody>
          <a:bodyPr/>
          <a:lstStyle>
            <a:lvl1pPr algn="r">
              <a:defRPr sz="2800"/>
            </a:lvl1p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00034" y="1000108"/>
            <a:ext cx="3886200" cy="5286412"/>
          </a:xfrm>
          <a:prstGeom prst="rect">
            <a:avLst/>
          </a:prstGeom>
        </p:spPr>
        <p:txBody>
          <a:bodyPr/>
          <a:lstStyle>
            <a:lvl1pPr>
              <a:defRPr sz="2600">
                <a:latin typeface="微软雅黑" pitchFamily="34" charset="-122"/>
                <a:ea typeface="微软雅黑" pitchFamily="34" charset="-122"/>
              </a:defRPr>
            </a:lvl1pPr>
            <a:lvl2pPr>
              <a:defRPr sz="22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000108"/>
            <a:ext cx="3886200" cy="5286412"/>
          </a:xfrm>
          <a:prstGeom prst="rect">
            <a:avLst/>
          </a:prstGeom>
        </p:spPr>
        <p:txBody>
          <a:bodyPr/>
          <a:lstStyle>
            <a:lvl1pPr>
              <a:defRPr sz="2600">
                <a:latin typeface="微软雅黑" pitchFamily="34" charset="-122"/>
                <a:ea typeface="微软雅黑" pitchFamily="34" charset="-122"/>
              </a:defRPr>
            </a:lvl1pPr>
            <a:lvl2pPr>
              <a:defRPr sz="22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noProof="1" smtClean="0"/>
              <a:t>单击此处编辑母版标题样式</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1000108"/>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5227657"/>
          </a:xfrm>
          <a:prstGeom prst="rect">
            <a:avLst/>
          </a:prstGeom>
        </p:spPr>
        <p:txBody>
          <a:bodyPr/>
          <a:lstStyle>
            <a:lvl1pPr>
              <a:defRPr sz="2400">
                <a:latin typeface="微软雅黑" pitchFamily="34" charset="-122"/>
                <a:ea typeface="微软雅黑" pitchFamily="34" charset="-122"/>
              </a:defRPr>
            </a:lvl1pPr>
            <a:lvl2pPr>
              <a:defRPr sz="21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500">
                <a:latin typeface="微软雅黑" pitchFamily="34" charset="-122"/>
                <a:ea typeface="微软雅黑" pitchFamily="34" charset="-122"/>
              </a:defRPr>
            </a:lvl4pPr>
            <a:lvl5pPr>
              <a:defRPr sz="1500">
                <a:latin typeface="微软雅黑" pitchFamily="34" charset="-122"/>
                <a:ea typeface="微软雅黑" pitchFamily="34" charset="-122"/>
              </a:defRPr>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714620"/>
            <a:ext cx="2949178" cy="3500462"/>
          </a:xfrm>
          <a:prstGeom prst="rect">
            <a:avLst/>
          </a:prstGeom>
        </p:spPr>
        <p:txBody>
          <a:bodyPr/>
          <a:lstStyle>
            <a:lvl1pPr marL="0" indent="0">
              <a:buNone/>
              <a:defRPr sz="1200">
                <a:latin typeface="微软雅黑" pitchFamily="34" charset="-122"/>
                <a:ea typeface="微软雅黑"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gif"/><Relationship Id="rId3" Type="http://schemas.openxmlformats.org/officeDocument/2006/relationships/slideLayout" Target="../slideLayouts/slideLayout3.xml"/><Relationship Id="rId7" Type="http://schemas.openxmlformats.org/officeDocument/2006/relationships/image" Target="../media/image1.jpe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7.xml"/><Relationship Id="rId16"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3.jpeg"/><Relationship Id="rId10" Type="http://schemas.openxmlformats.org/officeDocument/2006/relationships/slideLayout" Target="../slideLayouts/slideLayout15.xml"/><Relationship Id="rId19" Type="http://schemas.openxmlformats.org/officeDocument/2006/relationships/image" Target="../media/image7.gif"/><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64318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ltLang="zh-CN" smtClean="0"/>
              <a:t>PHP_GD</a:t>
            </a:r>
            <a:r>
              <a:rPr lang="zh-CN" altLang="en-US" smtClean="0"/>
              <a:t>库图像处理</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p:txStyles>
    <p:titleStyle>
      <a:lvl1pPr algn="ctr" rtl="0" fontAlgn="base">
        <a:spcBef>
          <a:spcPct val="0"/>
        </a:spcBef>
        <a:spcAft>
          <a:spcPct val="0"/>
        </a:spcAft>
        <a:buFont typeface="Arial" charset="0"/>
        <a:defRPr sz="3600" kern="1200">
          <a:solidFill>
            <a:schemeClr val="tx2"/>
          </a:solidFill>
          <a:latin typeface="微软雅黑" pitchFamily="34" charset="-122"/>
          <a:ea typeface="微软雅黑" pitchFamily="34" charset="-122"/>
          <a:cs typeface="+mj-cs"/>
        </a:defRPr>
      </a:lvl1pPr>
      <a:lvl2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2pPr>
      <a:lvl3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3pPr>
      <a:lvl4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4pPr>
      <a:lvl5pPr algn="ctr" rtl="0" fontAlgn="base">
        <a:spcBef>
          <a:spcPct val="0"/>
        </a:spcBef>
        <a:spcAft>
          <a:spcPct val="0"/>
        </a:spcAft>
        <a:buFont typeface="Arial" charset="0"/>
        <a:defRPr sz="3600">
          <a:solidFill>
            <a:schemeClr val="tx2"/>
          </a:solidFill>
          <a:latin typeface="微软雅黑" pitchFamily="34" charset="-122"/>
          <a:ea typeface="微软雅黑" pitchFamily="34" charset="-122"/>
        </a:defRPr>
      </a:lvl5pPr>
      <a:lvl6pPr marL="4572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6pPr>
      <a:lvl7pPr marL="9144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7pPr>
      <a:lvl8pPr marL="13716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8pPr>
      <a:lvl9pPr marL="1828800" algn="ctr" rtl="0" eaLnBrk="1" fontAlgn="base" hangingPunct="1">
        <a:spcBef>
          <a:spcPct val="0"/>
        </a:spcBef>
        <a:spcAft>
          <a:spcPct val="0"/>
        </a:spcAft>
        <a:buFont typeface="Arial" pitchFamily="34" charset="0"/>
        <a:defRPr sz="36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SzPct val="100000"/>
        <a:buFont typeface="Arial" charset="0"/>
        <a:buBlip>
          <a:blip r:embed="rId8"/>
        </a:buBlip>
        <a:defRPr sz="2800" kern="1200">
          <a:solidFill>
            <a:schemeClr val="tx1"/>
          </a:solidFill>
          <a:latin typeface="+mn-lt"/>
          <a:ea typeface="+mn-ea"/>
          <a:cs typeface="+mn-cs"/>
        </a:defRPr>
      </a:lvl1pPr>
      <a:lvl2pPr marL="742950" lvl="1" indent="-285750" algn="l" rtl="0" fontAlgn="base">
        <a:spcBef>
          <a:spcPct val="20000"/>
        </a:spcBef>
        <a:spcAft>
          <a:spcPct val="0"/>
        </a:spcAft>
        <a:buSzPct val="100000"/>
        <a:buFont typeface="Arial" charset="0"/>
        <a:buBlip>
          <a:blip r:embed="rId9"/>
        </a:buBlip>
        <a:defRPr sz="2400" kern="1200">
          <a:solidFill>
            <a:schemeClr val="tx1"/>
          </a:solidFill>
          <a:latin typeface="+mn-lt"/>
          <a:ea typeface="+mn-ea"/>
          <a:cs typeface="+mn-cs"/>
        </a:defRPr>
      </a:lvl2pPr>
      <a:lvl3pPr marL="1143000" lvl="2" indent="-228600" algn="l" rtl="0" fontAlgn="base">
        <a:spcBef>
          <a:spcPct val="20000"/>
        </a:spcBef>
        <a:spcAft>
          <a:spcPct val="0"/>
        </a:spcAft>
        <a:buSzPct val="100000"/>
        <a:buFont typeface="Arial" charset="0"/>
        <a:buBlip>
          <a:blip r:embed="rId10"/>
        </a:buBlip>
        <a:defRPr sz="2000" kern="1200">
          <a:solidFill>
            <a:schemeClr val="tx1"/>
          </a:solidFill>
          <a:latin typeface="+mn-lt"/>
          <a:ea typeface="+mn-ea"/>
          <a:cs typeface="+mn-cs"/>
        </a:defRPr>
      </a:lvl3pPr>
      <a:lvl4pPr marL="1600200" lvl="3" indent="-228600" algn="l" rtl="0" fontAlgn="base">
        <a:spcBef>
          <a:spcPct val="20000"/>
        </a:spcBef>
        <a:spcAft>
          <a:spcPct val="0"/>
        </a:spcAft>
        <a:buSzPct val="100000"/>
        <a:buFont typeface="Arial" charset="0"/>
        <a:buBlip>
          <a:blip r:embed="rId11"/>
        </a:buBlip>
        <a:defRPr sz="2000" kern="1200">
          <a:solidFill>
            <a:schemeClr val="tx1"/>
          </a:solidFill>
          <a:latin typeface="+mn-lt"/>
          <a:ea typeface="+mn-ea"/>
          <a:cs typeface="+mn-cs"/>
        </a:defRPr>
      </a:lvl4pPr>
      <a:lvl5pPr marL="2057400" lvl="4" indent="-228600" algn="l" rtl="0" fontAlgn="base">
        <a:spcBef>
          <a:spcPct val="20000"/>
        </a:spcBef>
        <a:spcAft>
          <a:spcPct val="0"/>
        </a:spcAft>
        <a:buSzPct val="100000"/>
        <a:buFont typeface="Arial" charset="0"/>
        <a:buBlip>
          <a:blip r:embed="rId12"/>
        </a:buBlip>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tx1"/>
        </a:buClr>
        <a:buSzPct val="100000"/>
        <a:buBlip>
          <a:blip r:embed="rId13"/>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60325"/>
            <a:ext cx="8229600" cy="79692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复习上节课内容</a:t>
            </a:r>
          </a:p>
        </p:txBody>
      </p:sp>
      <p:sp>
        <p:nvSpPr>
          <p:cNvPr id="2051" name="Rectangle 3"/>
          <p:cNvSpPr>
            <a:spLocks noGrp="1" noChangeArrowheads="1"/>
          </p:cNvSpPr>
          <p:nvPr>
            <p:ph type="body" idx="9"/>
          </p:nvPr>
        </p:nvSpPr>
        <p:spPr bwMode="auto">
          <a:xfrm>
            <a:off x="457200" y="1000125"/>
            <a:ext cx="8229600" cy="51260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p:txStyles>
    <p:titleStyle>
      <a:lvl1pPr algn="r" rtl="0" eaLnBrk="0" fontAlgn="base" hangingPunct="0">
        <a:spcBef>
          <a:spcPct val="0"/>
        </a:spcBef>
        <a:spcAft>
          <a:spcPct val="0"/>
        </a:spcAft>
        <a:buFont typeface="Arial" charset="0"/>
        <a:defRPr sz="2800" kern="1200">
          <a:solidFill>
            <a:schemeClr val="tx2"/>
          </a:solidFill>
          <a:latin typeface="微软雅黑" pitchFamily="34" charset="-122"/>
          <a:ea typeface="微软雅黑" pitchFamily="34" charset="-122"/>
          <a:cs typeface="+mj-cs"/>
        </a:defRPr>
      </a:lvl1pPr>
      <a:lvl2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2pPr>
      <a:lvl3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3pPr>
      <a:lvl4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4pPr>
      <a:lvl5pPr algn="r" rtl="0" eaLnBrk="0" fontAlgn="base" hangingPunct="0">
        <a:spcBef>
          <a:spcPct val="0"/>
        </a:spcBef>
        <a:spcAft>
          <a:spcPct val="0"/>
        </a:spcAft>
        <a:buFont typeface="Arial" charset="0"/>
        <a:defRPr sz="2800">
          <a:solidFill>
            <a:schemeClr val="tx2"/>
          </a:solidFill>
          <a:latin typeface="微软雅黑" pitchFamily="34" charset="-122"/>
          <a:ea typeface="微软雅黑" pitchFamily="34" charset="-122"/>
        </a:defRPr>
      </a:lvl5pPr>
      <a:lvl6pPr marL="4572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6pPr>
      <a:lvl7pPr marL="9144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7pPr>
      <a:lvl8pPr marL="13716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8pPr>
      <a:lvl9pPr marL="1828800" algn="ctr" rtl="0" fontAlgn="base">
        <a:spcBef>
          <a:spcPct val="0"/>
        </a:spcBef>
        <a:spcAft>
          <a:spcPct val="0"/>
        </a:spcAft>
        <a:buFont typeface="Arial" pitchFamily="34" charset="0"/>
        <a:defRPr sz="36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Arial" charset="0"/>
        <a:buBlip>
          <a:blip r:embed="rId14"/>
        </a:buBlip>
        <a:defRPr sz="2600" kern="1200">
          <a:solidFill>
            <a:schemeClr val="tx1"/>
          </a:solidFill>
          <a:latin typeface="微软雅黑" pitchFamily="34" charset="-122"/>
          <a:ea typeface="微软雅黑" pitchFamily="34" charset="-122"/>
          <a:cs typeface="+mn-cs"/>
        </a:defRPr>
      </a:lvl1pPr>
      <a:lvl2pPr marL="742950" lvl="1" indent="-285750" algn="l" rtl="0" eaLnBrk="0" fontAlgn="base" hangingPunct="0">
        <a:spcBef>
          <a:spcPct val="20000"/>
        </a:spcBef>
        <a:spcAft>
          <a:spcPct val="0"/>
        </a:spcAft>
        <a:buSzPct val="100000"/>
        <a:buFont typeface="Arial" charset="0"/>
        <a:buBlip>
          <a:blip r:embed="rId15"/>
        </a:buBlip>
        <a:defRPr sz="2200" kern="1200">
          <a:solidFill>
            <a:schemeClr val="tx1"/>
          </a:solidFill>
          <a:latin typeface="微软雅黑" pitchFamily="34" charset="-122"/>
          <a:ea typeface="微软雅黑" pitchFamily="34" charset="-122"/>
          <a:cs typeface="+mn-cs"/>
        </a:defRPr>
      </a:lvl2pPr>
      <a:lvl3pPr marL="1143000" lvl="2" indent="-228600" algn="l" rtl="0" eaLnBrk="0" fontAlgn="base" hangingPunct="0">
        <a:spcBef>
          <a:spcPct val="20000"/>
        </a:spcBef>
        <a:spcAft>
          <a:spcPct val="0"/>
        </a:spcAft>
        <a:buSzPct val="100000"/>
        <a:buFont typeface="Arial" charset="0"/>
        <a:buBlip>
          <a:blip r:embed="rId16"/>
        </a:buBlip>
        <a:defRPr sz="2000" kern="1200">
          <a:solidFill>
            <a:schemeClr val="tx1"/>
          </a:solidFill>
          <a:latin typeface="微软雅黑" pitchFamily="34" charset="-122"/>
          <a:ea typeface="微软雅黑" pitchFamily="34" charset="-122"/>
          <a:cs typeface="+mn-cs"/>
        </a:defRPr>
      </a:lvl3pPr>
      <a:lvl4pPr marL="1600200" lvl="3" indent="-228600" algn="l" rtl="0" eaLnBrk="0" fontAlgn="base" hangingPunct="0">
        <a:spcBef>
          <a:spcPct val="20000"/>
        </a:spcBef>
        <a:spcAft>
          <a:spcPct val="0"/>
        </a:spcAft>
        <a:buSzPct val="100000"/>
        <a:buFont typeface="Arial" charset="0"/>
        <a:buBlip>
          <a:blip r:embed="rId17"/>
        </a:buBlip>
        <a:defRPr sz="2000" kern="1200">
          <a:solidFill>
            <a:schemeClr val="tx1"/>
          </a:solidFill>
          <a:latin typeface="微软雅黑" pitchFamily="34" charset="-122"/>
          <a:ea typeface="微软雅黑" pitchFamily="34" charset="-122"/>
          <a:cs typeface="+mn-cs"/>
        </a:defRPr>
      </a:lvl4pPr>
      <a:lvl5pPr marL="2057400" lvl="4" indent="-228600" algn="l" rtl="0" eaLnBrk="0" fontAlgn="base" hangingPunct="0">
        <a:spcBef>
          <a:spcPct val="20000"/>
        </a:spcBef>
        <a:spcAft>
          <a:spcPct val="0"/>
        </a:spcAft>
        <a:buSzPct val="100000"/>
        <a:buFont typeface="Arial" charset="0"/>
        <a:buBlip>
          <a:blip r:embed="rId18"/>
        </a:buBlip>
        <a:defRPr sz="2000" kern="1200">
          <a:solidFill>
            <a:schemeClr val="tx1"/>
          </a:solidFill>
          <a:latin typeface="微软雅黑" pitchFamily="34" charset="-122"/>
          <a:ea typeface="微软雅黑" pitchFamily="34" charset="-122"/>
          <a:cs typeface="+mn-cs"/>
        </a:defRPr>
      </a:lvl5pPr>
      <a:lvl6pPr marL="2514600" lvl="5"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100000"/>
        <a:buBlip>
          <a:blip r:embed="rId19"/>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k:@MSITStore:G:\%E6%98%93%E7%AC%AC%E4%BC%98%E6%95%99%E8%82%B2\%E6%8A%80%E6%9C%AF%E6%89%8B%E5%86%8C\php5.chm::/fancy/language.types.string.html" TargetMode="External"/><Relationship Id="rId2" Type="http://schemas.openxmlformats.org/officeDocument/2006/relationships/hyperlink" Target="mk:@MSITStore:G:\%E6%98%93%E7%AC%AC%E4%BC%98%E6%95%99%E8%82%B2\%E6%8A%80%E6%9C%AF%E6%89%8B%E5%86%8C\php5.chm::/fancy/language.types.integer.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localhost/login.php?name=zhangsan&amp;id=10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mk:@MSITStore:G:\%E6%98%93%E7%AC%AC%E4%BC%98%E6%95%99%E8%82%B2\%E6%8A%80%E6%9C%AF%E6%89%8B%E5%86%8C\php5.chm::/fancy/language.types.array.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2.1  </a:t>
            </a:r>
            <a:r>
              <a:rPr lang="zh-CN" altLang="en-US" dirty="0" smtClean="0">
                <a:latin typeface="微软雅黑" charset="0"/>
                <a:ea typeface="微软雅黑" charset="0"/>
              </a:rPr>
              <a:t>直接赋值的方式声明数组</a:t>
            </a:r>
            <a:endParaRPr>
              <a:latin typeface="微软雅黑" charset="0"/>
              <a:ea typeface="微软雅黑" charset="0"/>
            </a:endParaRPr>
          </a:p>
        </p:txBody>
      </p:sp>
      <p:sp>
        <p:nvSpPr>
          <p:cNvPr id="24578" name="Rectangle 3"/>
          <p:cNvSpPr>
            <a:spLocks noGrp="1" noChangeArrowheads="1"/>
          </p:cNvSpPr>
          <p:nvPr>
            <p:ph idx="1"/>
          </p:nvPr>
        </p:nvSpPr>
        <p:spPr/>
        <p:txBody>
          <a:bodyPr/>
          <a:lstStyle/>
          <a:p>
            <a:pPr eaLnBrk="1" hangingPunct="1">
              <a:lnSpc>
                <a:spcPct val="150000"/>
              </a:lnSpc>
              <a:spcBef>
                <a:spcPct val="0"/>
              </a:spcBef>
            </a:pPr>
            <a:r>
              <a:rPr lang="zh-CN" altLang="en-GB" sz="2200" dirty="0" smtClean="0">
                <a:latin typeface="微软雅黑" pitchFamily="34" charset="-122"/>
                <a:ea typeface="微软雅黑" pitchFamily="34" charset="-122"/>
              </a:rPr>
              <a:t>直接赋值格式：</a:t>
            </a:r>
          </a:p>
          <a:p>
            <a:pPr eaLnBrk="1" hangingPunct="1">
              <a:lnSpc>
                <a:spcPct val="150000"/>
              </a:lnSpc>
              <a:spcBef>
                <a:spcPct val="0"/>
              </a:spcBef>
              <a:buFont typeface="Wingdings" pitchFamily="2" charset="2"/>
              <a:buNone/>
            </a:pPr>
            <a:r>
              <a:rPr lang="en-GB" altLang="zh-CN" sz="2200" b="0" dirty="0" smtClean="0">
                <a:solidFill>
                  <a:srgbClr val="0000FF"/>
                </a:solidFill>
                <a:latin typeface="微软雅黑" pitchFamily="34" charset="-122"/>
                <a:ea typeface="微软雅黑" pitchFamily="34" charset="-122"/>
              </a:rPr>
              <a:t>		</a:t>
            </a:r>
            <a:r>
              <a:rPr lang="en-GB" altLang="zh-CN" sz="2200" dirty="0" smtClean="0">
                <a:solidFill>
                  <a:srgbClr val="0000FF"/>
                </a:solidFill>
                <a:latin typeface="微软雅黑" pitchFamily="34" charset="-122"/>
                <a:ea typeface="微软雅黑" pitchFamily="34" charset="-122"/>
              </a:rPr>
              <a:t>$</a:t>
            </a:r>
            <a:r>
              <a:rPr lang="zh-CN" altLang="en-GB" sz="2200" dirty="0" smtClean="0">
                <a:solidFill>
                  <a:srgbClr val="0000FF"/>
                </a:solidFill>
                <a:latin typeface="微软雅黑" pitchFamily="34" charset="-122"/>
                <a:ea typeface="微软雅黑" pitchFamily="34" charset="-122"/>
              </a:rPr>
              <a:t>数组变量名</a:t>
            </a:r>
            <a:r>
              <a:rPr lang="en-GB" altLang="zh-CN" sz="2200" dirty="0" smtClean="0">
                <a:solidFill>
                  <a:srgbClr val="0000FF"/>
                </a:solidFill>
                <a:latin typeface="微软雅黑" pitchFamily="34" charset="-122"/>
                <a:ea typeface="微软雅黑" pitchFamily="34" charset="-122"/>
              </a:rPr>
              <a:t>[</a:t>
            </a:r>
            <a:r>
              <a:rPr lang="zh-CN" altLang="en-GB" sz="2200" dirty="0" smtClean="0">
                <a:solidFill>
                  <a:srgbClr val="0000FF"/>
                </a:solidFill>
                <a:latin typeface="微软雅黑" pitchFamily="34" charset="-122"/>
                <a:ea typeface="微软雅黑" pitchFamily="34" charset="-122"/>
              </a:rPr>
              <a:t>索引值</a:t>
            </a:r>
            <a:r>
              <a:rPr lang="en-GB" altLang="zh-CN" sz="2200" dirty="0" smtClean="0">
                <a:solidFill>
                  <a:srgbClr val="0000FF"/>
                </a:solidFill>
                <a:latin typeface="微软雅黑" pitchFamily="34" charset="-122"/>
                <a:ea typeface="微软雅黑" pitchFamily="34" charset="-122"/>
              </a:rPr>
              <a:t>]=</a:t>
            </a:r>
            <a:r>
              <a:rPr lang="zh-CN" altLang="en-GB" sz="2200" dirty="0" smtClean="0">
                <a:solidFill>
                  <a:srgbClr val="0000FF"/>
                </a:solidFill>
                <a:latin typeface="微软雅黑" pitchFamily="34" charset="-122"/>
                <a:ea typeface="微软雅黑" pitchFamily="34" charset="-122"/>
              </a:rPr>
              <a:t>资料内容</a:t>
            </a:r>
          </a:p>
          <a:p>
            <a:pPr eaLnBrk="1" hangingPunct="1">
              <a:lnSpc>
                <a:spcPct val="150000"/>
              </a:lnSpc>
              <a:spcBef>
                <a:spcPct val="0"/>
              </a:spcBef>
              <a:buFont typeface="Wingdings" pitchFamily="2" charset="2"/>
              <a:buNone/>
            </a:pPr>
            <a:r>
              <a:rPr lang="zh-CN" altLang="en-GB" sz="2200" b="0" dirty="0" smtClean="0">
                <a:latin typeface="微软雅黑" pitchFamily="34" charset="-122"/>
                <a:ea typeface="微软雅黑" pitchFamily="34" charset="-122"/>
              </a:rPr>
              <a:t>		其中索引值（下标）可以是一个字符串或一个整数。等价于整数（不以</a:t>
            </a:r>
            <a:r>
              <a:rPr lang="en-GB" altLang="zh-CN" sz="2200" b="0" dirty="0" smtClean="0">
                <a:latin typeface="微软雅黑" pitchFamily="34" charset="-122"/>
                <a:ea typeface="微软雅黑" pitchFamily="34" charset="-122"/>
              </a:rPr>
              <a:t>0</a:t>
            </a:r>
            <a:r>
              <a:rPr lang="zh-CN" altLang="en-GB" sz="2200" b="0" dirty="0" smtClean="0">
                <a:latin typeface="微软雅黑" pitchFamily="34" charset="-122"/>
                <a:ea typeface="微软雅黑" pitchFamily="34" charset="-122"/>
              </a:rPr>
              <a:t>开头）的字符串值被当作整数对待。因此，数组</a:t>
            </a:r>
            <a:r>
              <a:rPr lang="en-GB" altLang="zh-CN" sz="2200" b="0" dirty="0" smtClean="0">
                <a:latin typeface="微软雅黑" pitchFamily="34" charset="-122"/>
                <a:ea typeface="微软雅黑" pitchFamily="34" charset="-122"/>
              </a:rPr>
              <a:t>$array[3]</a:t>
            </a:r>
            <a:r>
              <a:rPr lang="zh-CN" altLang="en-GB" sz="2200" b="0" dirty="0" smtClean="0">
                <a:latin typeface="微软雅黑" pitchFamily="34" charset="-122"/>
                <a:ea typeface="微软雅黑" pitchFamily="34" charset="-122"/>
              </a:rPr>
              <a:t>与</a:t>
            </a:r>
            <a:r>
              <a:rPr lang="en-GB" altLang="zh-CN" sz="2200" b="0" dirty="0" smtClean="0">
                <a:latin typeface="微软雅黑" pitchFamily="34" charset="-122"/>
                <a:ea typeface="微软雅黑" pitchFamily="34" charset="-122"/>
              </a:rPr>
              <a:t>$array[‘3’]</a:t>
            </a:r>
            <a:r>
              <a:rPr lang="zh-CN" altLang="en-GB" sz="2200" b="0" dirty="0" smtClean="0">
                <a:latin typeface="微软雅黑" pitchFamily="34" charset="-122"/>
                <a:ea typeface="微软雅黑" pitchFamily="34" charset="-122"/>
              </a:rPr>
              <a:t>是引用相同的元素。但是</a:t>
            </a:r>
            <a:r>
              <a:rPr lang="en-GB" altLang="zh-CN" sz="2200" b="0" dirty="0" smtClean="0">
                <a:latin typeface="微软雅黑" pitchFamily="34" charset="-122"/>
                <a:ea typeface="微软雅黑" pitchFamily="34" charset="-122"/>
              </a:rPr>
              <a:t>$array[‘03’]</a:t>
            </a:r>
            <a:r>
              <a:rPr lang="zh-CN" altLang="en-GB" sz="2200" b="0" dirty="0" smtClean="0">
                <a:latin typeface="微软雅黑" pitchFamily="34" charset="-122"/>
                <a:ea typeface="微软雅黑" pitchFamily="34" charset="-122"/>
              </a:rPr>
              <a:t>引用的另外不同的元素。</a:t>
            </a:r>
          </a:p>
          <a:p>
            <a:pPr eaLnBrk="1" hangingPunct="1">
              <a:lnSpc>
                <a:spcPct val="150000"/>
              </a:lnSpc>
              <a:spcBef>
                <a:spcPct val="0"/>
              </a:spcBef>
            </a:pPr>
            <a:r>
              <a:rPr lang="zh-CN" altLang="en-GB" sz="2200" dirty="0" smtClean="0">
                <a:latin typeface="微软雅黑" pitchFamily="34" charset="-122"/>
                <a:ea typeface="微软雅黑" pitchFamily="34" charset="-122"/>
              </a:rPr>
              <a:t>一维数组</a:t>
            </a:r>
          </a:p>
          <a:p>
            <a:pPr eaLnBrk="1" hangingPunct="1">
              <a:lnSpc>
                <a:spcPct val="150000"/>
              </a:lnSpc>
              <a:spcBef>
                <a:spcPct val="0"/>
              </a:spcBef>
              <a:buFont typeface="Wingdings" pitchFamily="2" charset="2"/>
              <a:buNone/>
            </a:pPr>
            <a:r>
              <a:rPr lang="zh-CN" altLang="en-GB" sz="2200" b="0" dirty="0" smtClean="0">
                <a:latin typeface="微软雅黑" pitchFamily="34" charset="-122"/>
                <a:ea typeface="微软雅黑" pitchFamily="34" charset="-122"/>
              </a:rPr>
              <a:t>		数组中索引值</a:t>
            </a:r>
            <a:r>
              <a:rPr lang="en-GB" altLang="zh-CN" sz="2200" b="0" dirty="0" smtClean="0">
                <a:latin typeface="微软雅黑" pitchFamily="34" charset="-122"/>
                <a:ea typeface="微软雅黑" pitchFamily="34" charset="-122"/>
              </a:rPr>
              <a:t>(</a:t>
            </a:r>
            <a:r>
              <a:rPr lang="zh-CN" altLang="en-GB" sz="2200" b="0" dirty="0" smtClean="0">
                <a:latin typeface="微软雅黑" pitchFamily="34" charset="-122"/>
                <a:ea typeface="微软雅黑" pitchFamily="34" charset="-122"/>
              </a:rPr>
              <a:t>下标</a:t>
            </a:r>
            <a:r>
              <a:rPr lang="en-GB" altLang="zh-CN" sz="2200" b="0" dirty="0" smtClean="0">
                <a:latin typeface="微软雅黑" pitchFamily="34" charset="-122"/>
                <a:ea typeface="微软雅黑" pitchFamily="34" charset="-122"/>
              </a:rPr>
              <a:t>)</a:t>
            </a:r>
            <a:r>
              <a:rPr lang="zh-CN" altLang="en-GB" sz="2200" b="0" dirty="0" smtClean="0">
                <a:latin typeface="微软雅黑" pitchFamily="34" charset="-122"/>
                <a:ea typeface="微软雅黑" pitchFamily="34" charset="-122"/>
              </a:rPr>
              <a:t>只有一个的数组称为一维数组。在数组中这是最简单的，也是最常用的了。</a:t>
            </a:r>
            <a:endParaRPr lang="zh-CN" altLang="en-US" sz="2200" b="0" dirty="0" smtClean="0">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idx="1"/>
          </p:nvPr>
        </p:nvSpPr>
        <p:spPr/>
        <p:txBody>
          <a:bodyPr/>
          <a:lstStyle/>
          <a:p>
            <a:pPr eaLnBrk="1" hangingPunct="1">
              <a:lnSpc>
                <a:spcPct val="76000"/>
              </a:lnSpc>
              <a:buFont typeface="Wingdings" pitchFamily="2" charset="2"/>
              <a:buNone/>
            </a:pPr>
            <a:r>
              <a:rPr lang="zh-CN" altLang="en-US" sz="2400" dirty="0" smtClean="0">
                <a:latin typeface="Arial" pitchFamily="34" charset="0"/>
                <a:ea typeface="楷体_GB2312" pitchFamily="49" charset="-122"/>
                <a:cs typeface="Arial" pitchFamily="34" charset="0"/>
              </a:rPr>
              <a:t>实例</a:t>
            </a:r>
            <a:r>
              <a:rPr lang="en-US" altLang="zh-CN" sz="2400" dirty="0" smtClean="0">
                <a:latin typeface="Arial" pitchFamily="34" charset="0"/>
                <a:ea typeface="楷体_GB2312" pitchFamily="49" charset="-122"/>
                <a:cs typeface="Arial" pitchFamily="34" charset="0"/>
              </a:rPr>
              <a:t>1</a:t>
            </a:r>
            <a:r>
              <a:rPr lang="zh-CN" altLang="en-US" sz="2400" dirty="0" smtClean="0">
                <a:latin typeface="Arial" pitchFamily="34" charset="0"/>
                <a:ea typeface="楷体_GB2312" pitchFamily="49" charset="-122"/>
                <a:cs typeface="Arial" pitchFamily="34" charset="0"/>
              </a:rPr>
              <a:t>：</a:t>
            </a:r>
          </a:p>
          <a:p>
            <a:pPr eaLnBrk="1" hangingPunct="1">
              <a:lnSpc>
                <a:spcPct val="76000"/>
              </a:lnSpc>
              <a:buFont typeface="Wingdings" pitchFamily="2" charset="2"/>
              <a:buNone/>
            </a:pPr>
            <a:r>
              <a:rPr lang="zh-CN" altLang="en-US" sz="2400" dirty="0" smtClean="0">
                <a:latin typeface="Arial" pitchFamily="34" charset="0"/>
                <a:ea typeface="楷体_GB2312" pitchFamily="49" charset="-122"/>
                <a:cs typeface="Arial" pitchFamily="34" charset="0"/>
              </a:rPr>
              <a:t>	</a:t>
            </a:r>
            <a:r>
              <a:rPr lang="en-US" altLang="zh-CN" sz="2400" dirty="0" smtClean="0">
                <a:latin typeface="Arial" pitchFamily="34" charset="0"/>
                <a:ea typeface="楷体_GB2312" pitchFamily="49" charset="-122"/>
                <a:cs typeface="Arial" pitchFamily="34" charset="0"/>
              </a:rPr>
              <a:t>&lt;?</a:t>
            </a:r>
            <a:r>
              <a:rPr lang="en-US" altLang="zh-CN" sz="2400" dirty="0" err="1" smtClean="0">
                <a:latin typeface="Arial" pitchFamily="34" charset="0"/>
                <a:ea typeface="楷体_GB2312" pitchFamily="49" charset="-122"/>
                <a:cs typeface="Arial" pitchFamily="34" charset="0"/>
              </a:rPr>
              <a:t>php</a:t>
            </a:r>
            <a:endParaRPr lang="en-US" altLang="zh-CN" sz="2400" dirty="0" smtClean="0">
              <a:latin typeface="Arial" pitchFamily="34" charset="0"/>
              <a:ea typeface="楷体_GB2312" pitchFamily="49" charset="-122"/>
              <a:cs typeface="Arial" pitchFamily="34" charset="0"/>
            </a:endParaRPr>
          </a:p>
          <a:p>
            <a:pPr eaLnBrk="1" hangingPunct="1">
              <a:lnSpc>
                <a:spcPct val="76000"/>
              </a:lnSpc>
              <a:buFont typeface="Wingdings" pitchFamily="2" charset="2"/>
              <a:buNone/>
            </a:pPr>
            <a:r>
              <a:rPr lang="en-US" altLang="zh-CN" sz="2400" dirty="0" smtClean="0">
                <a:latin typeface="Arial" pitchFamily="34" charset="0"/>
                <a:ea typeface="楷体_GB2312" pitchFamily="49" charset="-122"/>
                <a:cs typeface="Arial" pitchFamily="34" charset="0"/>
              </a:rPr>
              <a:t>		$a[0]=1;</a:t>
            </a:r>
          </a:p>
          <a:p>
            <a:pPr eaLnBrk="1" hangingPunct="1">
              <a:lnSpc>
                <a:spcPct val="76000"/>
              </a:lnSpc>
              <a:buFont typeface="Wingdings" pitchFamily="2" charset="2"/>
              <a:buNone/>
            </a:pPr>
            <a:r>
              <a:rPr lang="en-US" altLang="zh-CN" sz="2400" dirty="0" smtClean="0">
                <a:latin typeface="Arial" pitchFamily="34" charset="0"/>
                <a:ea typeface="楷体_GB2312" pitchFamily="49" charset="-122"/>
                <a:cs typeface="Arial" pitchFamily="34" charset="0"/>
              </a:rPr>
              <a:t>		$a[1]=2;</a:t>
            </a:r>
          </a:p>
          <a:p>
            <a:pPr eaLnBrk="1" hangingPunct="1">
              <a:lnSpc>
                <a:spcPct val="76000"/>
              </a:lnSpc>
              <a:buFont typeface="Wingdings" pitchFamily="2" charset="2"/>
              <a:buNone/>
            </a:pPr>
            <a:r>
              <a:rPr lang="en-US" altLang="zh-CN" sz="2400" dirty="0" smtClean="0">
                <a:latin typeface="Arial" pitchFamily="34" charset="0"/>
                <a:ea typeface="楷体_GB2312" pitchFamily="49" charset="-122"/>
                <a:cs typeface="Arial" pitchFamily="34" charset="0"/>
              </a:rPr>
              <a:t>		$a[2]=3;</a:t>
            </a:r>
          </a:p>
          <a:p>
            <a:pPr eaLnBrk="1" hangingPunct="1">
              <a:lnSpc>
                <a:spcPct val="76000"/>
              </a:lnSpc>
              <a:buFont typeface="Wingdings" pitchFamily="2" charset="2"/>
              <a:buNone/>
            </a:pPr>
            <a:endParaRPr lang="en-US" altLang="zh-CN" sz="2400" dirty="0" smtClean="0">
              <a:latin typeface="Arial" pitchFamily="34" charset="0"/>
              <a:ea typeface="楷体_GB2312" pitchFamily="49" charset="-122"/>
              <a:cs typeface="Arial" pitchFamily="34" charset="0"/>
            </a:endParaRPr>
          </a:p>
          <a:p>
            <a:pPr eaLnBrk="1" hangingPunct="1">
              <a:lnSpc>
                <a:spcPct val="76000"/>
              </a:lnSpc>
              <a:buFont typeface="Wingdings" pitchFamily="2" charset="2"/>
              <a:buNone/>
            </a:pPr>
            <a:r>
              <a:rPr lang="en-US" altLang="zh-CN" sz="2400" dirty="0" smtClean="0">
                <a:latin typeface="Arial" pitchFamily="34" charset="0"/>
                <a:ea typeface="楷体_GB2312" pitchFamily="49" charset="-122"/>
                <a:cs typeface="Arial" pitchFamily="34" charset="0"/>
              </a:rPr>
              <a:t>		$b[]=1;</a:t>
            </a:r>
          </a:p>
          <a:p>
            <a:pPr eaLnBrk="1" hangingPunct="1">
              <a:lnSpc>
                <a:spcPct val="76000"/>
              </a:lnSpc>
              <a:buFont typeface="Wingdings" pitchFamily="2" charset="2"/>
              <a:buNone/>
            </a:pPr>
            <a:r>
              <a:rPr lang="en-US" altLang="zh-CN" sz="2400" dirty="0" smtClean="0">
                <a:latin typeface="Arial" pitchFamily="34" charset="0"/>
                <a:ea typeface="楷体_GB2312" pitchFamily="49" charset="-122"/>
                <a:cs typeface="Arial" pitchFamily="34" charset="0"/>
              </a:rPr>
              <a:t>		$b[]=2;</a:t>
            </a:r>
          </a:p>
          <a:p>
            <a:pPr eaLnBrk="1" hangingPunct="1">
              <a:lnSpc>
                <a:spcPct val="76000"/>
              </a:lnSpc>
              <a:buFont typeface="Wingdings" pitchFamily="2" charset="2"/>
              <a:buNone/>
            </a:pPr>
            <a:r>
              <a:rPr lang="en-US" altLang="zh-CN" sz="2400" dirty="0" smtClean="0">
                <a:latin typeface="Arial" pitchFamily="34" charset="0"/>
                <a:ea typeface="楷体_GB2312" pitchFamily="49" charset="-122"/>
                <a:cs typeface="Arial" pitchFamily="34" charset="0"/>
              </a:rPr>
              <a:t>		$b[]=3;</a:t>
            </a:r>
          </a:p>
          <a:p>
            <a:pPr eaLnBrk="1" hangingPunct="1">
              <a:lnSpc>
                <a:spcPct val="76000"/>
              </a:lnSpc>
              <a:buFont typeface="Wingdings" pitchFamily="2" charset="2"/>
              <a:buNone/>
            </a:pPr>
            <a:endParaRPr lang="en-US" altLang="zh-CN" sz="2400" dirty="0" smtClean="0">
              <a:latin typeface="Arial" pitchFamily="34" charset="0"/>
              <a:ea typeface="楷体_GB2312" pitchFamily="49" charset="-122"/>
              <a:cs typeface="Arial" pitchFamily="34" charset="0"/>
            </a:endParaRPr>
          </a:p>
          <a:p>
            <a:pPr eaLnBrk="1" hangingPunct="1">
              <a:lnSpc>
                <a:spcPct val="76000"/>
              </a:lnSpc>
              <a:buFont typeface="Wingdings" pitchFamily="2" charset="2"/>
              <a:buNone/>
            </a:pPr>
            <a:r>
              <a:rPr lang="en-US" altLang="zh-CN" sz="2400" dirty="0" smtClean="0">
                <a:latin typeface="Arial" pitchFamily="34" charset="0"/>
                <a:ea typeface="楷体_GB2312" pitchFamily="49" charset="-122"/>
                <a:cs typeface="Arial" pitchFamily="34" charset="0"/>
              </a:rPr>
              <a:t>		$b[6]=4;</a:t>
            </a:r>
          </a:p>
          <a:p>
            <a:pPr eaLnBrk="1" hangingPunct="1">
              <a:lnSpc>
                <a:spcPct val="76000"/>
              </a:lnSpc>
              <a:buFont typeface="Wingdings" pitchFamily="2" charset="2"/>
              <a:buNone/>
            </a:pPr>
            <a:r>
              <a:rPr lang="en-US" altLang="zh-CN" sz="2400" dirty="0" smtClean="0">
                <a:latin typeface="Arial" pitchFamily="34" charset="0"/>
                <a:ea typeface="楷体_GB2312" pitchFamily="49" charset="-122"/>
                <a:cs typeface="Arial" pitchFamily="34" charset="0"/>
              </a:rPr>
              <a:t>		$b[]=5;</a:t>
            </a:r>
          </a:p>
          <a:p>
            <a:pPr eaLnBrk="1" hangingPunct="1">
              <a:lnSpc>
                <a:spcPct val="76000"/>
              </a:lnSpc>
              <a:buFont typeface="Wingdings" pitchFamily="2" charset="2"/>
              <a:buNone/>
            </a:pPr>
            <a:r>
              <a:rPr lang="en-US" altLang="zh-CN" sz="2400" dirty="0" smtClean="0">
                <a:latin typeface="Arial" pitchFamily="34" charset="0"/>
                <a:ea typeface="楷体_GB2312" pitchFamily="49" charset="-122"/>
                <a:cs typeface="Arial" pitchFamily="34" charset="0"/>
              </a:rPr>
              <a:t>	?&gt;</a:t>
            </a:r>
          </a:p>
        </p:txBody>
      </p:sp>
      <p:sp>
        <p:nvSpPr>
          <p:cNvPr id="25602" name="Rectangle 3"/>
          <p:cNvSpPr>
            <a:spLocks noChangeArrowheads="1"/>
          </p:cNvSpPr>
          <p:nvPr/>
        </p:nvSpPr>
        <p:spPr bwMode="auto">
          <a:xfrm>
            <a:off x="3924300" y="1052513"/>
            <a:ext cx="4319588" cy="5408612"/>
          </a:xfrm>
          <a:prstGeom prst="rect">
            <a:avLst/>
          </a:prstGeom>
          <a:noFill/>
          <a:ln w="9525">
            <a:noFill/>
            <a:miter lim="800000"/>
          </a:ln>
        </p:spPr>
        <p:txBody>
          <a:bodyPr lIns="90000" tIns="46800" rIns="90000" bIns="46800"/>
          <a:lstStyle/>
          <a:p>
            <a:pPr marL="342900" indent="-342900">
              <a:lnSpc>
                <a:spcPct val="76000"/>
              </a:lnSpc>
              <a:spcBef>
                <a:spcPct val="20000"/>
              </a:spcBef>
            </a:pPr>
            <a:r>
              <a:rPr lang="zh-CN" altLang="en-US" sz="2400" b="0" dirty="0">
                <a:solidFill>
                  <a:srgbClr val="292929"/>
                </a:solidFill>
                <a:latin typeface="Arial" pitchFamily="34" charset="0"/>
                <a:ea typeface="微软雅黑" pitchFamily="34" charset="-122"/>
                <a:cs typeface="Arial" pitchFamily="34" charset="0"/>
              </a:rPr>
              <a:t>实例</a:t>
            </a:r>
            <a:r>
              <a:rPr lang="en-US" altLang="zh-CN" sz="2400" b="0" dirty="0">
                <a:solidFill>
                  <a:srgbClr val="292929"/>
                </a:solidFill>
                <a:latin typeface="Arial" pitchFamily="34" charset="0"/>
                <a:ea typeface="微软雅黑" pitchFamily="34" charset="-122"/>
                <a:cs typeface="Arial" pitchFamily="34" charset="0"/>
              </a:rPr>
              <a:t>2</a:t>
            </a:r>
            <a:r>
              <a:rPr lang="zh-CN" altLang="en-US" sz="2400" b="0" dirty="0">
                <a:solidFill>
                  <a:srgbClr val="292929"/>
                </a:solidFill>
                <a:latin typeface="Arial" pitchFamily="34" charset="0"/>
                <a:ea typeface="微软雅黑" pitchFamily="34" charset="-122"/>
                <a:cs typeface="Arial" pitchFamily="34" charset="0"/>
              </a:rPr>
              <a:t>：</a:t>
            </a:r>
          </a:p>
          <a:p>
            <a:pPr marL="342900" indent="-342900">
              <a:lnSpc>
                <a:spcPct val="76000"/>
              </a:lnSpc>
              <a:spcBef>
                <a:spcPct val="20000"/>
              </a:spcBef>
            </a:pPr>
            <a:r>
              <a:rPr lang="zh-CN" altLang="en-US" sz="2400" b="0" dirty="0">
                <a:solidFill>
                  <a:srgbClr val="292929"/>
                </a:solidFill>
                <a:latin typeface="Arial" pitchFamily="34" charset="0"/>
                <a:ea typeface="微软雅黑" pitchFamily="34" charset="-122"/>
                <a:cs typeface="Arial" pitchFamily="34" charset="0"/>
              </a:rPr>
              <a:t>	</a:t>
            </a:r>
            <a:r>
              <a:rPr lang="en-US" altLang="zh-CN" sz="2400" b="0" dirty="0">
                <a:solidFill>
                  <a:srgbClr val="292929"/>
                </a:solidFill>
                <a:latin typeface="Arial" pitchFamily="34" charset="0"/>
                <a:ea typeface="微软雅黑" pitchFamily="34" charset="-122"/>
                <a:cs typeface="Arial" pitchFamily="34" charset="0"/>
              </a:rPr>
              <a:t>&lt;?</a:t>
            </a:r>
            <a:r>
              <a:rPr lang="en-US" altLang="zh-CN" sz="2400" b="0" dirty="0" err="1">
                <a:solidFill>
                  <a:srgbClr val="292929"/>
                </a:solidFill>
                <a:latin typeface="Arial" pitchFamily="34" charset="0"/>
                <a:ea typeface="微软雅黑" pitchFamily="34" charset="-122"/>
                <a:cs typeface="Arial" pitchFamily="34" charset="0"/>
              </a:rPr>
              <a:t>php</a:t>
            </a:r>
            <a:endParaRPr lang="en-US" altLang="zh-CN" sz="2400" b="0" dirty="0">
              <a:solidFill>
                <a:srgbClr val="292929"/>
              </a:solidFill>
              <a:latin typeface="Arial" pitchFamily="34" charset="0"/>
              <a:ea typeface="微软雅黑" pitchFamily="34" charset="-122"/>
              <a:cs typeface="Arial" pitchFamily="34" charset="0"/>
            </a:endParaRPr>
          </a:p>
          <a:p>
            <a:pPr marL="342900" indent="-342900">
              <a:lnSpc>
                <a:spcPct val="76000"/>
              </a:lnSpc>
              <a:spcBef>
                <a:spcPct val="20000"/>
              </a:spcBef>
            </a:pPr>
            <a:r>
              <a:rPr lang="en-US" altLang="zh-CN" sz="2400" b="0" dirty="0">
                <a:solidFill>
                  <a:srgbClr val="292929"/>
                </a:solidFill>
                <a:latin typeface="Arial" pitchFamily="34" charset="0"/>
                <a:ea typeface="微软雅黑" pitchFamily="34" charset="-122"/>
                <a:cs typeface="Arial" pitchFamily="34" charset="0"/>
              </a:rPr>
              <a:t>			$a["name"]="</a:t>
            </a:r>
            <a:r>
              <a:rPr lang="en-US" altLang="zh-CN" sz="2400" b="0" dirty="0" err="1">
                <a:solidFill>
                  <a:srgbClr val="292929"/>
                </a:solidFill>
                <a:latin typeface="Arial" pitchFamily="34" charset="0"/>
                <a:ea typeface="微软雅黑" pitchFamily="34" charset="-122"/>
                <a:cs typeface="Arial" pitchFamily="34" charset="0"/>
              </a:rPr>
              <a:t>zhang</a:t>
            </a:r>
            <a:r>
              <a:rPr lang="en-US" altLang="zh-CN" sz="2400" b="0" dirty="0">
                <a:solidFill>
                  <a:srgbClr val="292929"/>
                </a:solidFill>
                <a:latin typeface="Arial" pitchFamily="34" charset="0"/>
                <a:ea typeface="微软雅黑" pitchFamily="34" charset="-122"/>
                <a:cs typeface="Arial" pitchFamily="34" charset="0"/>
              </a:rPr>
              <a:t>";</a:t>
            </a:r>
          </a:p>
          <a:p>
            <a:pPr marL="342900" indent="-342900">
              <a:lnSpc>
                <a:spcPct val="76000"/>
              </a:lnSpc>
              <a:spcBef>
                <a:spcPct val="20000"/>
              </a:spcBef>
            </a:pPr>
            <a:r>
              <a:rPr lang="en-US" altLang="zh-CN" sz="2400" b="0" dirty="0">
                <a:solidFill>
                  <a:srgbClr val="292929"/>
                </a:solidFill>
                <a:latin typeface="Arial" pitchFamily="34" charset="0"/>
                <a:ea typeface="微软雅黑" pitchFamily="34" charset="-122"/>
                <a:cs typeface="Arial" pitchFamily="34" charset="0"/>
              </a:rPr>
              <a:t>		$a["sex"]="man";</a:t>
            </a:r>
          </a:p>
          <a:p>
            <a:pPr marL="342900" indent="-342900">
              <a:lnSpc>
                <a:spcPct val="76000"/>
              </a:lnSpc>
              <a:spcBef>
                <a:spcPct val="20000"/>
              </a:spcBef>
            </a:pPr>
            <a:r>
              <a:rPr lang="en-US" altLang="zh-CN" sz="2400" b="0" dirty="0">
                <a:solidFill>
                  <a:srgbClr val="292929"/>
                </a:solidFill>
                <a:latin typeface="Arial" pitchFamily="34" charset="0"/>
                <a:ea typeface="微软雅黑" pitchFamily="34" charset="-122"/>
                <a:cs typeface="Arial" pitchFamily="34" charset="0"/>
              </a:rPr>
              <a:t>		$a["age"]=23;</a:t>
            </a:r>
          </a:p>
          <a:p>
            <a:pPr marL="342900" indent="-342900">
              <a:lnSpc>
                <a:spcPct val="76000"/>
              </a:lnSpc>
              <a:spcBef>
                <a:spcPct val="20000"/>
              </a:spcBef>
            </a:pPr>
            <a:endParaRPr lang="en-US" altLang="zh-CN" sz="2400" b="0" dirty="0">
              <a:solidFill>
                <a:srgbClr val="292929"/>
              </a:solidFill>
              <a:latin typeface="Arial" pitchFamily="34" charset="0"/>
              <a:ea typeface="微软雅黑" pitchFamily="34" charset="-122"/>
              <a:cs typeface="Arial" pitchFamily="34" charset="0"/>
            </a:endParaRPr>
          </a:p>
          <a:p>
            <a:pPr marL="342900" indent="-342900">
              <a:lnSpc>
                <a:spcPct val="76000"/>
              </a:lnSpc>
              <a:spcBef>
                <a:spcPct val="20000"/>
              </a:spcBef>
            </a:pPr>
            <a:r>
              <a:rPr lang="en-US" altLang="zh-CN" sz="2400" b="0" dirty="0">
                <a:solidFill>
                  <a:srgbClr val="292929"/>
                </a:solidFill>
                <a:latin typeface="Arial" pitchFamily="34" charset="0"/>
                <a:ea typeface="微软雅黑" pitchFamily="34" charset="-122"/>
                <a:cs typeface="Arial" pitchFamily="34" charset="0"/>
              </a:rPr>
              <a:t>		$b["name"]="</a:t>
            </a:r>
            <a:r>
              <a:rPr lang="en-US" altLang="zh-CN" sz="2400" b="0" dirty="0" err="1">
                <a:solidFill>
                  <a:srgbClr val="292929"/>
                </a:solidFill>
                <a:latin typeface="Arial" pitchFamily="34" charset="0"/>
                <a:ea typeface="微软雅黑" pitchFamily="34" charset="-122"/>
                <a:cs typeface="Arial" pitchFamily="34" charset="0"/>
              </a:rPr>
              <a:t>lisi</a:t>
            </a:r>
            <a:r>
              <a:rPr lang="en-US" altLang="zh-CN" sz="2400" b="0" dirty="0">
                <a:solidFill>
                  <a:srgbClr val="292929"/>
                </a:solidFill>
                <a:latin typeface="Arial" pitchFamily="34" charset="0"/>
                <a:ea typeface="微软雅黑" pitchFamily="34" charset="-122"/>
                <a:cs typeface="Arial" pitchFamily="34" charset="0"/>
              </a:rPr>
              <a:t>";</a:t>
            </a:r>
          </a:p>
          <a:p>
            <a:pPr marL="342900" indent="-342900">
              <a:lnSpc>
                <a:spcPct val="76000"/>
              </a:lnSpc>
              <a:spcBef>
                <a:spcPct val="20000"/>
              </a:spcBef>
            </a:pPr>
            <a:r>
              <a:rPr lang="en-US" altLang="zh-CN" sz="2400" b="0" dirty="0">
                <a:solidFill>
                  <a:srgbClr val="292929"/>
                </a:solidFill>
                <a:latin typeface="Arial" pitchFamily="34" charset="0"/>
                <a:ea typeface="微软雅黑" pitchFamily="34" charset="-122"/>
                <a:cs typeface="Arial" pitchFamily="34" charset="0"/>
              </a:rPr>
              <a:t>		$b[]="woman";</a:t>
            </a:r>
          </a:p>
          <a:p>
            <a:pPr marL="342900" indent="-342900">
              <a:lnSpc>
                <a:spcPct val="76000"/>
              </a:lnSpc>
              <a:spcBef>
                <a:spcPct val="20000"/>
              </a:spcBef>
            </a:pPr>
            <a:r>
              <a:rPr lang="en-US" altLang="zh-CN" sz="2400" b="0" dirty="0">
                <a:solidFill>
                  <a:srgbClr val="292929"/>
                </a:solidFill>
                <a:latin typeface="Arial" pitchFamily="34" charset="0"/>
                <a:ea typeface="微软雅黑" pitchFamily="34" charset="-122"/>
                <a:cs typeface="Arial" pitchFamily="34" charset="0"/>
              </a:rPr>
              <a:t>		$b["age"]=28;</a:t>
            </a:r>
          </a:p>
          <a:p>
            <a:pPr marL="342900" indent="-342900">
              <a:lnSpc>
                <a:spcPct val="76000"/>
              </a:lnSpc>
              <a:spcBef>
                <a:spcPct val="20000"/>
              </a:spcBef>
            </a:pPr>
            <a:endParaRPr lang="en-US" altLang="zh-CN" sz="2400" b="0" dirty="0">
              <a:solidFill>
                <a:srgbClr val="292929"/>
              </a:solidFill>
              <a:latin typeface="Arial" pitchFamily="34" charset="0"/>
              <a:ea typeface="微软雅黑" pitchFamily="34" charset="-122"/>
              <a:cs typeface="Arial" pitchFamily="34" charset="0"/>
            </a:endParaRPr>
          </a:p>
          <a:p>
            <a:pPr marL="342900" indent="-342900">
              <a:lnSpc>
                <a:spcPct val="76000"/>
              </a:lnSpc>
              <a:spcBef>
                <a:spcPct val="20000"/>
              </a:spcBef>
            </a:pPr>
            <a:r>
              <a:rPr lang="en-US" altLang="zh-CN" sz="2400" b="0" dirty="0">
                <a:solidFill>
                  <a:srgbClr val="292929"/>
                </a:solidFill>
                <a:latin typeface="Arial" pitchFamily="34" charset="0"/>
                <a:ea typeface="微软雅黑" pitchFamily="34" charset="-122"/>
                <a:cs typeface="Arial" pitchFamily="34" charset="0"/>
              </a:rPr>
              <a:t>		$b[8]=4;</a:t>
            </a:r>
          </a:p>
          <a:p>
            <a:pPr marL="342900" indent="-342900">
              <a:lnSpc>
                <a:spcPct val="76000"/>
              </a:lnSpc>
              <a:spcBef>
                <a:spcPct val="20000"/>
              </a:spcBef>
            </a:pPr>
            <a:r>
              <a:rPr lang="en-US" altLang="zh-CN" sz="2400" b="0" dirty="0">
                <a:solidFill>
                  <a:srgbClr val="292929"/>
                </a:solidFill>
                <a:latin typeface="Arial" pitchFamily="34" charset="0"/>
                <a:ea typeface="微软雅黑" pitchFamily="34" charset="-122"/>
                <a:cs typeface="Arial" pitchFamily="34" charset="0"/>
              </a:rPr>
              <a:t>		$b[]=5;</a:t>
            </a:r>
          </a:p>
          <a:p>
            <a:pPr marL="342900" indent="-342900">
              <a:lnSpc>
                <a:spcPct val="76000"/>
              </a:lnSpc>
              <a:spcBef>
                <a:spcPct val="20000"/>
              </a:spcBef>
            </a:pPr>
            <a:r>
              <a:rPr lang="en-US" altLang="zh-CN" sz="2400" b="0" dirty="0">
                <a:solidFill>
                  <a:srgbClr val="292929"/>
                </a:solidFill>
                <a:latin typeface="Arial" pitchFamily="34" charset="0"/>
                <a:ea typeface="微软雅黑" pitchFamily="34" charset="-122"/>
                <a:cs typeface="Arial" pitchFamily="34" charset="0"/>
              </a:rPr>
              <a:t>	?&gt;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2.2 </a:t>
            </a:r>
            <a:r>
              <a:rPr lang="zh-CN" altLang="en-US" dirty="0" smtClean="0">
                <a:latin typeface="微软雅黑" charset="0"/>
                <a:ea typeface="微软雅黑" charset="0"/>
              </a:rPr>
              <a:t>使用</a:t>
            </a:r>
            <a:r>
              <a:rPr lang="en-US" altLang="zh-CN" dirty="0" smtClean="0">
                <a:latin typeface="微软雅黑" charset="0"/>
                <a:ea typeface="微软雅黑" charset="0"/>
              </a:rPr>
              <a:t>array( )</a:t>
            </a:r>
            <a:r>
              <a:rPr lang="zh-CN" altLang="en-US" dirty="0" smtClean="0">
                <a:latin typeface="微软雅黑" charset="0"/>
                <a:ea typeface="微软雅黑" charset="0"/>
              </a:rPr>
              <a:t>语言结构新建数组</a:t>
            </a:r>
            <a:endParaRPr dirty="0">
              <a:latin typeface="微软雅黑" charset="0"/>
              <a:ea typeface="微软雅黑" charset="0"/>
            </a:endParaRPr>
          </a:p>
        </p:txBody>
      </p:sp>
      <p:sp>
        <p:nvSpPr>
          <p:cNvPr id="26626" name="Rectangle 3"/>
          <p:cNvSpPr>
            <a:spLocks noGrp="1" noChangeArrowheads="1"/>
          </p:cNvSpPr>
          <p:nvPr>
            <p:ph idx="1"/>
          </p:nvPr>
        </p:nvSpPr>
        <p:spPr/>
        <p:txBody>
          <a:bodyPr/>
          <a:lstStyle/>
          <a:p>
            <a:pPr>
              <a:lnSpc>
                <a:spcPts val="3000"/>
              </a:lnSpc>
            </a:pPr>
            <a:r>
              <a:rPr lang="zh-CN" altLang="en-US" sz="2200" dirty="0" smtClean="0">
                <a:latin typeface="微软雅黑" pitchFamily="34" charset="-122"/>
                <a:ea typeface="微软雅黑" pitchFamily="34" charset="-122"/>
              </a:rPr>
              <a:t>格式：</a:t>
            </a:r>
          </a:p>
          <a:p>
            <a:pPr>
              <a:lnSpc>
                <a:spcPts val="3000"/>
              </a:lnSpc>
              <a:buFont typeface="Wingdings" pitchFamily="2" charset="2"/>
              <a:buNone/>
            </a:pPr>
            <a:r>
              <a:rPr lang="en-US" altLang="zh-CN" sz="2200" dirty="0" smtClean="0">
                <a:solidFill>
                  <a:srgbClr val="0000FF"/>
                </a:solidFill>
                <a:latin typeface="微软雅黑" pitchFamily="34" charset="-122"/>
                <a:ea typeface="微软雅黑" pitchFamily="34" charset="-122"/>
              </a:rPr>
              <a:t>    </a:t>
            </a:r>
            <a:r>
              <a:rPr lang="en-US" altLang="zh-CN" sz="2200" dirty="0" smtClean="0">
                <a:solidFill>
                  <a:srgbClr val="FF6600"/>
                </a:solidFill>
                <a:latin typeface="微软雅黑" pitchFamily="34" charset="-122"/>
                <a:ea typeface="微软雅黑" pitchFamily="34" charset="-122"/>
              </a:rPr>
              <a:t>array( [</a:t>
            </a:r>
            <a:r>
              <a:rPr lang="en-US" altLang="zh-CN" sz="2200" i="1" dirty="0" smtClean="0">
                <a:solidFill>
                  <a:srgbClr val="FF6600"/>
                </a:solidFill>
                <a:latin typeface="微软雅黑" pitchFamily="34" charset="-122"/>
                <a:ea typeface="微软雅黑" pitchFamily="34" charset="-122"/>
              </a:rPr>
              <a:t>key</a:t>
            </a:r>
            <a:r>
              <a:rPr lang="en-US" altLang="zh-CN" sz="2200" dirty="0" smtClean="0">
                <a:solidFill>
                  <a:srgbClr val="FF6600"/>
                </a:solidFill>
                <a:latin typeface="微软雅黑" pitchFamily="34" charset="-122"/>
                <a:ea typeface="微软雅黑" pitchFamily="34" charset="-122"/>
              </a:rPr>
              <a:t> =&gt;] </a:t>
            </a:r>
            <a:r>
              <a:rPr lang="en-US" altLang="zh-CN" sz="2200" i="1" dirty="0" smtClean="0">
                <a:solidFill>
                  <a:srgbClr val="FF6600"/>
                </a:solidFill>
                <a:latin typeface="微软雅黑" pitchFamily="34" charset="-122"/>
                <a:ea typeface="微软雅黑" pitchFamily="34" charset="-122"/>
              </a:rPr>
              <a:t>value</a:t>
            </a:r>
            <a:r>
              <a:rPr lang="en-US" altLang="zh-CN" sz="2200" dirty="0" smtClean="0">
                <a:solidFill>
                  <a:srgbClr val="FF6600"/>
                </a:solidFill>
                <a:latin typeface="微软雅黑" pitchFamily="34" charset="-122"/>
                <a:ea typeface="微软雅黑" pitchFamily="34" charset="-122"/>
              </a:rPr>
              <a:t> , ... )</a:t>
            </a:r>
            <a:r>
              <a:rPr lang="en-US" altLang="zh-CN" sz="2200" dirty="0" smtClean="0">
                <a:solidFill>
                  <a:srgbClr val="0000FF"/>
                </a:solidFill>
                <a:latin typeface="微软雅黑" pitchFamily="34" charset="-122"/>
                <a:ea typeface="微软雅黑" pitchFamily="34" charset="-122"/>
              </a:rPr>
              <a:t> </a:t>
            </a:r>
          </a:p>
          <a:p>
            <a:pPr>
              <a:lnSpc>
                <a:spcPts val="3000"/>
              </a:lnSpc>
              <a:buFont typeface="Wingdings" pitchFamily="2" charset="2"/>
              <a:buNone/>
            </a:pPr>
            <a:r>
              <a:rPr lang="en-US" altLang="zh-CN" sz="2200" dirty="0" smtClean="0">
                <a:solidFill>
                  <a:srgbClr val="0000FF"/>
                </a:solidFill>
                <a:latin typeface="微软雅黑" pitchFamily="34" charset="-122"/>
                <a:ea typeface="微软雅黑" pitchFamily="34" charset="-122"/>
              </a:rPr>
              <a:t>   </a:t>
            </a:r>
            <a:r>
              <a:rPr lang="en-US" altLang="zh-CN" sz="2200" b="0" dirty="0" smtClean="0">
                <a:solidFill>
                  <a:srgbClr val="0099CC"/>
                </a:solidFill>
                <a:latin typeface="微软雅黑" pitchFamily="34" charset="-122"/>
                <a:ea typeface="微软雅黑" pitchFamily="34" charset="-122"/>
              </a:rPr>
              <a:t>// </a:t>
            </a:r>
            <a:r>
              <a:rPr lang="en-US" altLang="zh-CN" sz="2200" b="0" i="1" dirty="0" smtClean="0">
                <a:solidFill>
                  <a:srgbClr val="0099CC"/>
                </a:solidFill>
                <a:latin typeface="微软雅黑" pitchFamily="34" charset="-122"/>
                <a:ea typeface="微软雅黑" pitchFamily="34" charset="-122"/>
              </a:rPr>
              <a:t>key</a:t>
            </a:r>
            <a:r>
              <a:rPr lang="en-US" altLang="zh-CN" sz="2200" b="0" dirty="0" smtClean="0">
                <a:solidFill>
                  <a:srgbClr val="0099CC"/>
                </a:solidFill>
                <a:latin typeface="微软雅黑" pitchFamily="34" charset="-122"/>
                <a:ea typeface="微软雅黑" pitchFamily="34" charset="-122"/>
              </a:rPr>
              <a:t> </a:t>
            </a:r>
            <a:r>
              <a:rPr lang="zh-CN" altLang="en-US" sz="2200" b="0" dirty="0" smtClean="0">
                <a:solidFill>
                  <a:srgbClr val="0099CC"/>
                </a:solidFill>
                <a:latin typeface="微软雅黑" pitchFamily="34" charset="-122"/>
                <a:ea typeface="微软雅黑" pitchFamily="34" charset="-122"/>
              </a:rPr>
              <a:t>可以是 </a:t>
            </a:r>
            <a:r>
              <a:rPr lang="en-US" altLang="zh-CN" sz="2200" b="0" dirty="0" smtClean="0">
                <a:solidFill>
                  <a:srgbClr val="0099CC"/>
                </a:solidFill>
                <a:latin typeface="微软雅黑" pitchFamily="34" charset="-122"/>
                <a:ea typeface="微软雅黑" pitchFamily="34" charset="-122"/>
                <a:hlinkClick r:id="rId2" action="ppaction://hlinkfile"/>
              </a:rPr>
              <a:t>integer</a:t>
            </a:r>
            <a:r>
              <a:rPr lang="en-US" altLang="zh-CN" sz="2200" b="0" dirty="0" smtClean="0">
                <a:solidFill>
                  <a:srgbClr val="0099CC"/>
                </a:solidFill>
                <a:latin typeface="微软雅黑" pitchFamily="34" charset="-122"/>
                <a:ea typeface="微软雅黑" pitchFamily="34" charset="-122"/>
              </a:rPr>
              <a:t> </a:t>
            </a:r>
            <a:r>
              <a:rPr lang="zh-CN" altLang="en-US" sz="2200" b="0" dirty="0" smtClean="0">
                <a:solidFill>
                  <a:srgbClr val="0099CC"/>
                </a:solidFill>
                <a:latin typeface="微软雅黑" pitchFamily="34" charset="-122"/>
                <a:ea typeface="微软雅黑" pitchFamily="34" charset="-122"/>
              </a:rPr>
              <a:t>或者 </a:t>
            </a:r>
            <a:r>
              <a:rPr lang="en-US" altLang="zh-CN" sz="2200" b="0" dirty="0" smtClean="0">
                <a:solidFill>
                  <a:srgbClr val="0099CC"/>
                </a:solidFill>
                <a:latin typeface="微软雅黑" pitchFamily="34" charset="-122"/>
                <a:ea typeface="微软雅黑" pitchFamily="34" charset="-122"/>
                <a:hlinkClick r:id="rId3" action="ppaction://hlinkfile"/>
              </a:rPr>
              <a:t>string</a:t>
            </a:r>
            <a:r>
              <a:rPr lang="en-US" altLang="zh-CN" sz="2200" b="0" dirty="0" smtClean="0">
                <a:solidFill>
                  <a:srgbClr val="0099CC"/>
                </a:solidFill>
                <a:latin typeface="微软雅黑" pitchFamily="34" charset="-122"/>
                <a:ea typeface="微软雅黑" pitchFamily="34" charset="-122"/>
              </a:rPr>
              <a:t> </a:t>
            </a:r>
          </a:p>
          <a:p>
            <a:pPr>
              <a:lnSpc>
                <a:spcPts val="3000"/>
              </a:lnSpc>
              <a:buFont typeface="Wingdings" pitchFamily="2" charset="2"/>
              <a:buNone/>
            </a:pPr>
            <a:r>
              <a:rPr lang="en-US" altLang="zh-CN" sz="2200" b="0" dirty="0" smtClean="0">
                <a:solidFill>
                  <a:srgbClr val="0099CC"/>
                </a:solidFill>
                <a:latin typeface="微软雅黑" pitchFamily="34" charset="-122"/>
                <a:ea typeface="微软雅黑" pitchFamily="34" charset="-122"/>
              </a:rPr>
              <a:t>   // </a:t>
            </a:r>
            <a:r>
              <a:rPr lang="en-US" altLang="zh-CN" sz="2200" b="0" i="1" dirty="0" smtClean="0">
                <a:solidFill>
                  <a:srgbClr val="0099CC"/>
                </a:solidFill>
                <a:latin typeface="微软雅黑" pitchFamily="34" charset="-122"/>
                <a:ea typeface="微软雅黑" pitchFamily="34" charset="-122"/>
              </a:rPr>
              <a:t>value</a:t>
            </a:r>
            <a:r>
              <a:rPr lang="en-US" altLang="zh-CN" sz="2200" b="0" dirty="0" smtClean="0">
                <a:solidFill>
                  <a:srgbClr val="0099CC"/>
                </a:solidFill>
                <a:latin typeface="微软雅黑" pitchFamily="34" charset="-122"/>
                <a:ea typeface="微软雅黑" pitchFamily="34" charset="-122"/>
              </a:rPr>
              <a:t> </a:t>
            </a:r>
            <a:r>
              <a:rPr lang="zh-CN" altLang="en-US" sz="2200" b="0" dirty="0" smtClean="0">
                <a:solidFill>
                  <a:srgbClr val="0099CC"/>
                </a:solidFill>
                <a:latin typeface="微软雅黑" pitchFamily="34" charset="-122"/>
                <a:ea typeface="微软雅黑" pitchFamily="34" charset="-122"/>
              </a:rPr>
              <a:t>可以是任何值</a:t>
            </a:r>
            <a:r>
              <a:rPr lang="zh-CN" altLang="en-US" sz="2200" dirty="0" smtClean="0">
                <a:latin typeface="微软雅黑" pitchFamily="34" charset="-122"/>
                <a:ea typeface="微软雅黑" pitchFamily="34" charset="-122"/>
              </a:rPr>
              <a:t> </a:t>
            </a:r>
          </a:p>
          <a:p>
            <a:pPr>
              <a:lnSpc>
                <a:spcPts val="3000"/>
              </a:lnSpc>
            </a:pPr>
            <a:r>
              <a:rPr lang="en-US" altLang="zh-CN" sz="2200" b="0" i="1" dirty="0" smtClean="0">
                <a:latin typeface="微软雅黑" pitchFamily="34" charset="-122"/>
                <a:ea typeface="微软雅黑" pitchFamily="34" charset="-122"/>
              </a:rPr>
              <a:t>key</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可以是 </a:t>
            </a:r>
            <a:r>
              <a:rPr lang="en-US" altLang="zh-CN" sz="2200" b="0" dirty="0" smtClean="0">
                <a:latin typeface="微软雅黑" pitchFamily="34" charset="-122"/>
                <a:ea typeface="微软雅黑" pitchFamily="34" charset="-122"/>
                <a:hlinkClick r:id="rId2" action="ppaction://hlinkfile"/>
              </a:rPr>
              <a:t>integer</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或者 </a:t>
            </a:r>
            <a:r>
              <a:rPr lang="en-US" altLang="zh-CN" sz="2200" b="0" dirty="0" smtClean="0">
                <a:latin typeface="微软雅黑" pitchFamily="34" charset="-122"/>
                <a:ea typeface="微软雅黑" pitchFamily="34" charset="-122"/>
                <a:hlinkClick r:id="rId3" action="ppaction://hlinkfile"/>
              </a:rPr>
              <a:t>string</a:t>
            </a:r>
            <a:r>
              <a:rPr lang="zh-CN" altLang="en-US" sz="2200" b="0" dirty="0" smtClean="0">
                <a:latin typeface="微软雅黑" pitchFamily="34" charset="-122"/>
                <a:ea typeface="微软雅黑" pitchFamily="34" charset="-122"/>
              </a:rPr>
              <a:t>。如果键名是一个 </a:t>
            </a:r>
            <a:r>
              <a:rPr lang="en-US" altLang="zh-CN" sz="2200" b="0" dirty="0" smtClean="0">
                <a:latin typeface="微软雅黑" pitchFamily="34" charset="-122"/>
                <a:ea typeface="微软雅黑" pitchFamily="34" charset="-122"/>
                <a:hlinkClick r:id="rId2" action="ppaction://hlinkfile"/>
              </a:rPr>
              <a:t>integer</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的标准表达方法，则被解释为整数（例如 </a:t>
            </a:r>
            <a:r>
              <a:rPr lang="en-US" altLang="zh-CN" sz="2200" b="0" i="1" dirty="0" smtClean="0">
                <a:latin typeface="微软雅黑" pitchFamily="34" charset="-122"/>
                <a:ea typeface="微软雅黑" pitchFamily="34" charset="-122"/>
              </a:rPr>
              <a:t>“8”</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将被解释为 </a:t>
            </a:r>
            <a:r>
              <a:rPr lang="en-US" altLang="zh-CN" sz="2200" b="0" i="1" dirty="0" smtClean="0">
                <a:latin typeface="微软雅黑" pitchFamily="34" charset="-122"/>
                <a:ea typeface="微软雅黑" pitchFamily="34" charset="-122"/>
              </a:rPr>
              <a:t>8</a:t>
            </a:r>
            <a:r>
              <a:rPr lang="zh-CN" altLang="en-US" sz="2200" b="0" dirty="0" smtClean="0">
                <a:latin typeface="微软雅黑" pitchFamily="34" charset="-122"/>
                <a:ea typeface="微软雅黑" pitchFamily="34" charset="-122"/>
              </a:rPr>
              <a:t>，而 </a:t>
            </a:r>
            <a:r>
              <a:rPr lang="en-US" altLang="zh-CN" sz="2200" b="0" i="1" dirty="0" smtClean="0">
                <a:latin typeface="微软雅黑" pitchFamily="34" charset="-122"/>
                <a:ea typeface="微软雅黑" pitchFamily="34" charset="-122"/>
              </a:rPr>
              <a:t>“08”</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将被解释为 </a:t>
            </a:r>
            <a:r>
              <a:rPr lang="en-US" altLang="zh-CN" sz="2200" b="0" i="1" dirty="0" smtClean="0">
                <a:latin typeface="微软雅黑" pitchFamily="34" charset="-122"/>
                <a:ea typeface="微软雅黑" pitchFamily="34" charset="-122"/>
              </a:rPr>
              <a:t>“08”</a:t>
            </a:r>
            <a:r>
              <a:rPr lang="zh-CN" altLang="en-US" sz="2200" b="0" dirty="0" smtClean="0">
                <a:latin typeface="微软雅黑" pitchFamily="34" charset="-122"/>
                <a:ea typeface="微软雅黑" pitchFamily="34" charset="-122"/>
              </a:rPr>
              <a:t>）。</a:t>
            </a:r>
            <a:r>
              <a:rPr lang="en-US" altLang="zh-CN" sz="2200" b="0" i="1" dirty="0" smtClean="0">
                <a:latin typeface="微软雅黑" pitchFamily="34" charset="-122"/>
                <a:ea typeface="微软雅黑" pitchFamily="34" charset="-122"/>
              </a:rPr>
              <a:t>key</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中的浮点数被取整为 </a:t>
            </a:r>
            <a:r>
              <a:rPr lang="en-US" altLang="zh-CN" sz="2200" b="0" dirty="0" smtClean="0">
                <a:latin typeface="微软雅黑" pitchFamily="34" charset="-122"/>
                <a:ea typeface="微软雅黑" pitchFamily="34" charset="-122"/>
                <a:hlinkClick r:id="rId2" action="ppaction://hlinkfile"/>
              </a:rPr>
              <a:t>integer</a:t>
            </a:r>
            <a:r>
              <a:rPr lang="zh-CN" altLang="en-US" sz="2200" b="0" dirty="0" smtClean="0">
                <a:latin typeface="微软雅黑" pitchFamily="34" charset="-122"/>
                <a:ea typeface="微软雅黑" pitchFamily="34" charset="-122"/>
              </a:rPr>
              <a:t>。</a:t>
            </a:r>
            <a:r>
              <a:rPr lang="en-US" altLang="zh-CN" sz="2200" b="0" dirty="0" smtClean="0">
                <a:latin typeface="微软雅黑" pitchFamily="34" charset="-122"/>
                <a:ea typeface="微软雅黑" pitchFamily="34" charset="-122"/>
              </a:rPr>
              <a:t>PHP </a:t>
            </a:r>
            <a:r>
              <a:rPr lang="zh-CN" altLang="en-US" sz="2200" b="0" dirty="0" smtClean="0">
                <a:latin typeface="微软雅黑" pitchFamily="34" charset="-122"/>
                <a:ea typeface="微软雅黑" pitchFamily="34" charset="-122"/>
              </a:rPr>
              <a:t>中没有不同的数字下标和关联下标数组，数组的类型只有一种，它可以同时包含整型和字符串型的下标。 </a:t>
            </a:r>
          </a:p>
          <a:p>
            <a:pPr>
              <a:lnSpc>
                <a:spcPts val="3000"/>
              </a:lnSpc>
            </a:pPr>
            <a:r>
              <a:rPr lang="zh-CN" altLang="en-US" sz="2200" b="0" dirty="0" smtClean="0">
                <a:latin typeface="微软雅黑" pitchFamily="34" charset="-122"/>
                <a:ea typeface="微软雅黑" pitchFamily="34" charset="-122"/>
              </a:rPr>
              <a:t>如果对给出的值没有指定键名，则取当前最大的整数索引值，而新的键名将是该值加一。如果指定的键名已经有了值，则该值会被覆盖。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idx="1"/>
          </p:nvPr>
        </p:nvSpPr>
        <p:spPr/>
        <p:txBody>
          <a:bodyPr/>
          <a:lstStyle/>
          <a:p>
            <a:pPr eaLnBrk="1" hangingPunct="1"/>
            <a:r>
              <a:rPr lang="zh-CN" altLang="en-US" dirty="0" smtClean="0">
                <a:latin typeface="Arial" pitchFamily="34" charset="0"/>
                <a:ea typeface="楷体_GB2312" pitchFamily="49" charset="-122"/>
                <a:cs typeface="Arial" pitchFamily="34" charset="0"/>
              </a:rPr>
              <a:t>实例：</a:t>
            </a:r>
          </a:p>
          <a:p>
            <a:pPr eaLnBrk="1" hangingPunct="1">
              <a:buFont typeface="Wingdings" pitchFamily="2" charset="2"/>
              <a:buNone/>
            </a:pPr>
            <a:r>
              <a:rPr lang="zh-CN" altLang="en-US" sz="3600" dirty="0" smtClean="0">
                <a:latin typeface="Arial" pitchFamily="34" charset="0"/>
                <a:ea typeface="楷体_GB2312" pitchFamily="49" charset="-122"/>
                <a:cs typeface="Arial" pitchFamily="34" charset="0"/>
              </a:rPr>
              <a:t>	</a:t>
            </a:r>
            <a:r>
              <a:rPr lang="en-US" altLang="zh-CN" sz="2800" dirty="0" smtClean="0">
                <a:latin typeface="Arial" pitchFamily="34" charset="0"/>
                <a:ea typeface="楷体_GB2312" pitchFamily="49" charset="-122"/>
                <a:cs typeface="Arial" pitchFamily="34" charset="0"/>
              </a:rPr>
              <a:t>&lt;?</a:t>
            </a:r>
            <a:r>
              <a:rPr lang="en-US" altLang="zh-CN" sz="2800" dirty="0" err="1" smtClean="0">
                <a:latin typeface="Arial" pitchFamily="34" charset="0"/>
                <a:ea typeface="楷体_GB2312" pitchFamily="49" charset="-122"/>
                <a:cs typeface="Arial" pitchFamily="34" charset="0"/>
              </a:rPr>
              <a:t>php</a:t>
            </a:r>
            <a:endParaRPr lang="en-US" altLang="zh-CN" sz="2800" dirty="0" smtClean="0">
              <a:latin typeface="Arial" pitchFamily="34" charset="0"/>
              <a:ea typeface="楷体_GB2312" pitchFamily="49" charset="-122"/>
              <a:cs typeface="Arial" pitchFamily="34" charset="0"/>
            </a:endParaRPr>
          </a:p>
          <a:p>
            <a:pPr eaLnBrk="1" hangingPunct="1">
              <a:buFont typeface="Wingdings" pitchFamily="2" charset="2"/>
              <a:buNone/>
            </a:pPr>
            <a:r>
              <a:rPr lang="en-US" altLang="zh-CN" sz="2800" dirty="0" smtClean="0">
                <a:latin typeface="Arial" pitchFamily="34" charset="0"/>
                <a:ea typeface="楷体_GB2312" pitchFamily="49" charset="-122"/>
                <a:cs typeface="Arial" pitchFamily="34" charset="0"/>
              </a:rPr>
              <a:t>		$a=array(1,2,3,4,5,6);</a:t>
            </a:r>
          </a:p>
          <a:p>
            <a:pPr eaLnBrk="1" hangingPunct="1">
              <a:buFont typeface="Wingdings" pitchFamily="2" charset="2"/>
              <a:buNone/>
            </a:pPr>
            <a:r>
              <a:rPr lang="en-US" altLang="zh-CN" sz="2800" dirty="0" smtClean="0">
                <a:latin typeface="Arial" pitchFamily="34" charset="0"/>
                <a:ea typeface="楷体_GB2312" pitchFamily="49" charset="-122"/>
                <a:cs typeface="Arial" pitchFamily="34" charset="0"/>
              </a:rPr>
              <a:t>		$b=array("one", "two", "three");</a:t>
            </a:r>
          </a:p>
          <a:p>
            <a:pPr eaLnBrk="1" hangingPunct="1">
              <a:buFont typeface="Wingdings" pitchFamily="2" charset="2"/>
              <a:buNone/>
            </a:pPr>
            <a:r>
              <a:rPr lang="en-US" altLang="zh-CN" sz="2800" dirty="0" smtClean="0">
                <a:latin typeface="Arial" pitchFamily="34" charset="0"/>
                <a:ea typeface="楷体_GB2312" pitchFamily="49" charset="-122"/>
                <a:cs typeface="Arial" pitchFamily="34" charset="0"/>
              </a:rPr>
              <a:t>		$c=array(0=&gt;"aaa",1=&gt;"bbb",2=&gt;"</a:t>
            </a:r>
            <a:r>
              <a:rPr lang="en-US" altLang="zh-CN" sz="2800" dirty="0" err="1" smtClean="0">
                <a:latin typeface="Arial" pitchFamily="34" charset="0"/>
                <a:ea typeface="楷体_GB2312" pitchFamily="49" charset="-122"/>
                <a:cs typeface="Arial" pitchFamily="34" charset="0"/>
              </a:rPr>
              <a:t>ccc</a:t>
            </a:r>
            <a:r>
              <a:rPr lang="en-US" altLang="zh-CN" sz="2800" dirty="0" smtClean="0">
                <a:latin typeface="Arial" pitchFamily="34" charset="0"/>
                <a:ea typeface="楷体_GB2312" pitchFamily="49" charset="-122"/>
                <a:cs typeface="Arial" pitchFamily="34" charset="0"/>
              </a:rPr>
              <a:t>");</a:t>
            </a:r>
          </a:p>
          <a:p>
            <a:pPr eaLnBrk="1" hangingPunct="1">
              <a:buFont typeface="Wingdings" pitchFamily="2" charset="2"/>
              <a:buNone/>
            </a:pPr>
            <a:r>
              <a:rPr lang="en-US" altLang="zh-CN" sz="2800" dirty="0" smtClean="0">
                <a:latin typeface="Arial" pitchFamily="34" charset="0"/>
                <a:ea typeface="楷体_GB2312" pitchFamily="49" charset="-122"/>
                <a:cs typeface="Arial" pitchFamily="34" charset="0"/>
              </a:rPr>
              <a:t>		$d=array("aaa",6=&gt;"</a:t>
            </a:r>
            <a:r>
              <a:rPr lang="en-US" altLang="zh-CN" sz="2800" dirty="0" err="1" smtClean="0">
                <a:latin typeface="Arial" pitchFamily="34" charset="0"/>
                <a:ea typeface="楷体_GB2312" pitchFamily="49" charset="-122"/>
                <a:cs typeface="Arial" pitchFamily="34" charset="0"/>
              </a:rPr>
              <a:t>bbb","ccc</a:t>
            </a:r>
            <a:r>
              <a:rPr lang="en-US" altLang="zh-CN" sz="2800" dirty="0" smtClean="0">
                <a:latin typeface="Arial" pitchFamily="34" charset="0"/>
                <a:ea typeface="楷体_GB2312" pitchFamily="49" charset="-122"/>
                <a:cs typeface="Arial" pitchFamily="34" charset="0"/>
              </a:rPr>
              <a:t>");</a:t>
            </a:r>
          </a:p>
          <a:p>
            <a:pPr eaLnBrk="1" hangingPunct="1">
              <a:buFont typeface="Wingdings" pitchFamily="2" charset="2"/>
              <a:buNone/>
            </a:pPr>
            <a:r>
              <a:rPr lang="en-US" altLang="zh-CN" sz="2800" dirty="0" smtClean="0">
                <a:latin typeface="Arial" pitchFamily="34" charset="0"/>
                <a:ea typeface="楷体_GB2312" pitchFamily="49" charset="-122"/>
                <a:cs typeface="Arial" pitchFamily="34" charset="0"/>
              </a:rPr>
              <a:t>		$e=array("name"=&gt;"</a:t>
            </a:r>
            <a:r>
              <a:rPr lang="en-US" altLang="zh-CN" sz="2800" dirty="0" err="1" smtClean="0">
                <a:latin typeface="Arial" pitchFamily="34" charset="0"/>
                <a:ea typeface="楷体_GB2312" pitchFamily="49" charset="-122"/>
                <a:cs typeface="Arial" pitchFamily="34" charset="0"/>
              </a:rPr>
              <a:t>zhang</a:t>
            </a:r>
            <a:r>
              <a:rPr lang="en-US" altLang="zh-CN" sz="2800" dirty="0" smtClean="0">
                <a:latin typeface="Arial" pitchFamily="34" charset="0"/>
                <a:ea typeface="楷体_GB2312" pitchFamily="49" charset="-122"/>
                <a:cs typeface="Arial" pitchFamily="34" charset="0"/>
              </a:rPr>
              <a:t>", "age"=&gt;20);</a:t>
            </a:r>
          </a:p>
          <a:p>
            <a:pPr eaLnBrk="1" hangingPunct="1">
              <a:buFont typeface="Wingdings" pitchFamily="2" charset="2"/>
              <a:buNone/>
            </a:pPr>
            <a:r>
              <a:rPr lang="en-US" altLang="zh-CN" sz="2800" dirty="0" smtClean="0">
                <a:latin typeface="Arial" pitchFamily="34" charset="0"/>
                <a:ea typeface="楷体_GB2312" pitchFamily="49" charset="-122"/>
                <a:cs typeface="Arial" pitchFamily="34" charset="0"/>
              </a:rPr>
              <a:t>	?&gt;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使用</a:t>
            </a:r>
            <a:r>
              <a:rPr lang="en-US" altLang="zh-CN" dirty="0" smtClean="0"/>
              <a:t>[ ]</a:t>
            </a:r>
            <a:r>
              <a:rPr lang="zh-CN" altLang="en-US" dirty="0" smtClean="0"/>
              <a:t>定义数组</a:t>
            </a:r>
            <a:endParaRPr lang="zh-CN" altLang="en-US" dirty="0"/>
          </a:p>
        </p:txBody>
      </p:sp>
      <p:sp>
        <p:nvSpPr>
          <p:cNvPr id="3" name="内容占位符 2"/>
          <p:cNvSpPr>
            <a:spLocks noGrp="1"/>
          </p:cNvSpPr>
          <p:nvPr>
            <p:ph idx="1"/>
          </p:nvPr>
        </p:nvSpPr>
        <p:spPr/>
        <p:txBody>
          <a:bodyPr/>
          <a:lstStyle/>
          <a:p>
            <a:r>
              <a:rPr lang="zh-CN" altLang="en-US" dirty="0" smtClean="0"/>
              <a:t>实例</a:t>
            </a:r>
            <a:r>
              <a:rPr lang="en-US" altLang="zh-CN" dirty="0" smtClean="0"/>
              <a:t>:</a:t>
            </a:r>
          </a:p>
          <a:p>
            <a:pPr>
              <a:buNone/>
            </a:pPr>
            <a:endParaRPr lang="en-US" altLang="zh-CN" dirty="0" smtClean="0"/>
          </a:p>
          <a:p>
            <a:pPr>
              <a:buNone/>
            </a:pPr>
            <a:r>
              <a:rPr lang="en-US" altLang="zh-CN" dirty="0" smtClean="0"/>
              <a:t>    $a = [10,20,30,40,50];</a:t>
            </a:r>
          </a:p>
          <a:p>
            <a:pPr>
              <a:buNone/>
            </a:pPr>
            <a:endParaRPr lang="en-US" altLang="zh-CN" dirty="0" smtClean="0"/>
          </a:p>
          <a:p>
            <a:pPr>
              <a:buNone/>
            </a:pPr>
            <a:r>
              <a:rPr lang="en-US" altLang="zh-CN" dirty="0" smtClean="0"/>
              <a:t>    $b = [0=&gt;10,1=&gt;20,2=&gt;30];</a:t>
            </a:r>
          </a:p>
          <a:p>
            <a:pPr>
              <a:buNone/>
            </a:pPr>
            <a:endParaRPr lang="en-US" altLang="zh-CN" dirty="0" smtClean="0"/>
          </a:p>
          <a:p>
            <a:pPr>
              <a:buNone/>
            </a:pPr>
            <a:r>
              <a:rPr lang="en-US" altLang="zh-CN" dirty="0" smtClean="0"/>
              <a:t>    $c = [“name”=&gt;”</a:t>
            </a:r>
            <a:r>
              <a:rPr lang="en-US" altLang="zh-CN" dirty="0" err="1" smtClean="0"/>
              <a:t>zhangsan”,”age</a:t>
            </a:r>
            <a:r>
              <a:rPr lang="en-US" altLang="zh-CN" dirty="0" smtClean="0"/>
              <a:t>”=&gt;20];</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2196130" y="116500"/>
            <a:ext cx="6500858" cy="571480"/>
          </a:xfrm>
        </p:spPr>
        <p:txBody>
          <a:bodyPr/>
          <a:lstStyle/>
          <a:p>
            <a:r>
              <a:rPr lang="en-US" altLang="zh-CN" dirty="0" smtClean="0">
                <a:latin typeface="微软雅黑" charset="0"/>
                <a:ea typeface="微软雅黑" charset="0"/>
              </a:rPr>
              <a:t>2.4  </a:t>
            </a:r>
            <a:r>
              <a:rPr lang="zh-CN" altLang="en-US" dirty="0" smtClean="0">
                <a:latin typeface="微软雅黑" charset="0"/>
                <a:ea typeface="微软雅黑" charset="0"/>
              </a:rPr>
              <a:t>多维数组的声明</a:t>
            </a:r>
            <a:endParaRPr dirty="0">
              <a:latin typeface="微软雅黑" charset="0"/>
              <a:ea typeface="微软雅黑" charset="0"/>
            </a:endParaRPr>
          </a:p>
        </p:txBody>
      </p:sp>
      <p:sp>
        <p:nvSpPr>
          <p:cNvPr id="28674" name="Rectangle 2"/>
          <p:cNvSpPr>
            <a:spLocks noChangeArrowheads="1"/>
          </p:cNvSpPr>
          <p:nvPr/>
        </p:nvSpPr>
        <p:spPr bwMode="auto">
          <a:xfrm>
            <a:off x="179676" y="980106"/>
            <a:ext cx="8286808" cy="5214973"/>
          </a:xfrm>
          <a:prstGeom prst="rect">
            <a:avLst/>
          </a:prstGeom>
          <a:noFill/>
          <a:ln w="9525">
            <a:noFill/>
            <a:miter lim="800000"/>
          </a:ln>
        </p:spPr>
        <p:txBody>
          <a:bodyPr lIns="0" tIns="0" rIns="0" bIns="0"/>
          <a:lstStyle/>
          <a:p>
            <a:pPr marL="374650" indent="-374650" defTabSz="292100">
              <a:spcBef>
                <a:spcPct val="20000"/>
              </a:spcBef>
              <a:buClr>
                <a:schemeClr val="accent2"/>
              </a:buClr>
              <a:buSzPct val="75000"/>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r>
              <a:rPr lang="zh-CN" altLang="en-GB" sz="2200" dirty="0">
                <a:solidFill>
                  <a:srgbClr val="0000FF"/>
                </a:solidFill>
                <a:latin typeface="微软雅黑" pitchFamily="34" charset="-122"/>
                <a:ea typeface="微软雅黑" pitchFamily="34" charset="-122"/>
              </a:rPr>
              <a:t>二维数组的声明</a:t>
            </a:r>
          </a:p>
          <a:p>
            <a:pPr marL="374650" indent="-374650" defTabSz="292100">
              <a:spcBef>
                <a:spcPct val="20000"/>
              </a:spcBef>
              <a:buClr>
                <a:schemeClr val="accent2"/>
              </a:buClr>
              <a:buSzPct val="75000"/>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r>
              <a:rPr lang="zh-CN" altLang="en-GB" sz="2000" dirty="0">
                <a:solidFill>
                  <a:srgbClr val="292929"/>
                </a:solidFill>
                <a:latin typeface="微软雅黑" pitchFamily="34" charset="-122"/>
                <a:ea typeface="微软雅黑" pitchFamily="34" charset="-122"/>
              </a:rPr>
              <a:t>			</a:t>
            </a:r>
            <a:r>
              <a:rPr lang="zh-CN" altLang="en-GB" sz="2000" b="0" dirty="0">
                <a:solidFill>
                  <a:srgbClr val="292929"/>
                </a:solidFill>
                <a:latin typeface="微软雅黑" pitchFamily="34" charset="-122"/>
                <a:ea typeface="微软雅黑" pitchFamily="34" charset="-122"/>
              </a:rPr>
              <a:t>多维数组的声明方式及规则，与一维数组相同，例如</a:t>
            </a:r>
            <a:r>
              <a:rPr lang="en-GB" altLang="zh-CN" sz="2000" b="0" dirty="0">
                <a:solidFill>
                  <a:srgbClr val="292929"/>
                </a:solidFill>
                <a:latin typeface="微软雅黑" pitchFamily="34" charset="-122"/>
                <a:ea typeface="微软雅黑" pitchFamily="34" charset="-122"/>
              </a:rPr>
              <a:t>:</a:t>
            </a:r>
            <a:r>
              <a:rPr lang="zh-CN" altLang="en-GB" sz="2000" b="0" dirty="0">
                <a:solidFill>
                  <a:srgbClr val="292929"/>
                </a:solidFill>
                <a:latin typeface="微软雅黑" pitchFamily="34" charset="-122"/>
                <a:ea typeface="微软雅黑" pitchFamily="34" charset="-122"/>
              </a:rPr>
              <a:t>下面二维数组的声明片段：</a:t>
            </a:r>
          </a:p>
          <a:p>
            <a:pPr marL="374650" indent="-374650" defTabSz="292100">
              <a:spcBef>
                <a:spcPct val="20000"/>
              </a:spcBef>
              <a:buClr>
                <a:schemeClr val="accent2"/>
              </a:buClr>
              <a:buSzPct val="75000"/>
              <a:buFont typeface="Wingdings" pitchFamily="2" charset="2"/>
              <a:buChar char="v"/>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endParaRPr lang="zh-CN" altLang="en-GB" sz="2000" b="0" dirty="0">
              <a:solidFill>
                <a:srgbClr val="292929"/>
              </a:solidFill>
              <a:latin typeface="微软雅黑" pitchFamily="34" charset="-122"/>
              <a:ea typeface="微软雅黑" pitchFamily="34" charset="-122"/>
            </a:endParaRPr>
          </a:p>
          <a:p>
            <a:pPr marL="374650" indent="-374650" defTabSz="292100">
              <a:spcBef>
                <a:spcPct val="20000"/>
              </a:spcBef>
              <a:buClr>
                <a:schemeClr val="accent2"/>
              </a:buClr>
              <a:buSzPct val="75000"/>
              <a:buFont typeface="Wingdings" pitchFamily="2" charset="2"/>
              <a:buChar char="v"/>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endParaRPr lang="zh-CN" altLang="en-GB" sz="2000" b="0" dirty="0">
              <a:solidFill>
                <a:srgbClr val="292929"/>
              </a:solidFill>
              <a:latin typeface="微软雅黑" pitchFamily="34" charset="-122"/>
              <a:ea typeface="微软雅黑" pitchFamily="34" charset="-122"/>
            </a:endParaRPr>
          </a:p>
          <a:p>
            <a:pPr marL="374650" indent="-374650" defTabSz="292100">
              <a:spcBef>
                <a:spcPct val="20000"/>
              </a:spcBef>
              <a:buClr>
                <a:schemeClr val="accent2"/>
              </a:buClr>
              <a:buSzPct val="75000"/>
              <a:buFont typeface="Wingdings" pitchFamily="2" charset="2"/>
              <a:buChar char="v"/>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endParaRPr lang="zh-CN" altLang="en-GB" sz="2000" b="0" dirty="0">
              <a:solidFill>
                <a:srgbClr val="292929"/>
              </a:solidFill>
              <a:latin typeface="微软雅黑" pitchFamily="34" charset="-122"/>
              <a:ea typeface="微软雅黑" pitchFamily="34" charset="-122"/>
            </a:endParaRPr>
          </a:p>
          <a:p>
            <a:pPr marL="374650" indent="-374650" defTabSz="292100">
              <a:spcBef>
                <a:spcPct val="20000"/>
              </a:spcBef>
              <a:buClr>
                <a:schemeClr val="accent2"/>
              </a:buClr>
              <a:buSzPct val="75000"/>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r>
              <a:rPr lang="en-US" altLang="zh-CN" sz="2000" dirty="0" smtClean="0">
                <a:solidFill>
                  <a:srgbClr val="292929"/>
                </a:solidFill>
                <a:latin typeface="微软雅黑" pitchFamily="34" charset="-122"/>
                <a:ea typeface="微软雅黑" pitchFamily="34" charset="-122"/>
              </a:rPr>
              <a:t>	</a:t>
            </a:r>
          </a:p>
          <a:p>
            <a:pPr marL="374650" indent="-374650" defTabSz="292100">
              <a:spcBef>
                <a:spcPct val="20000"/>
              </a:spcBef>
              <a:buClr>
                <a:schemeClr val="accent2"/>
              </a:buClr>
              <a:buSzPct val="75000"/>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r>
              <a:rPr lang="en-US" altLang="zh-CN" sz="2000" b="0" dirty="0" smtClean="0">
                <a:solidFill>
                  <a:srgbClr val="292929"/>
                </a:solidFill>
                <a:latin typeface="微软雅黑" pitchFamily="34" charset="-122"/>
                <a:ea typeface="微软雅黑" pitchFamily="34" charset="-122"/>
              </a:rPr>
              <a:t>	</a:t>
            </a:r>
            <a:r>
              <a:rPr lang="zh-CN" altLang="en-GB" sz="2000" b="0" dirty="0" smtClean="0">
                <a:solidFill>
                  <a:srgbClr val="292929"/>
                </a:solidFill>
                <a:latin typeface="微软雅黑" pitchFamily="34" charset="-122"/>
                <a:ea typeface="微软雅黑" pitchFamily="34" charset="-122"/>
              </a:rPr>
              <a:t>这时</a:t>
            </a:r>
            <a:r>
              <a:rPr lang="zh-CN" altLang="en-GB" sz="2000" b="0" dirty="0">
                <a:solidFill>
                  <a:srgbClr val="292929"/>
                </a:solidFill>
                <a:latin typeface="微软雅黑" pitchFamily="34" charset="-122"/>
                <a:ea typeface="微软雅黑" pitchFamily="34" charset="-122"/>
              </a:rPr>
              <a:t>数组中的资料内容如下：</a:t>
            </a:r>
          </a:p>
          <a:p>
            <a:pPr marL="374650" indent="-374650" defTabSz="292100">
              <a:lnSpc>
                <a:spcPct val="97000"/>
              </a:lnSpc>
              <a:spcBef>
                <a:spcPct val="20000"/>
              </a:spcBef>
              <a:buClr>
                <a:schemeClr val="accent2"/>
              </a:buClr>
              <a:buSzPct val="75000"/>
              <a:buFont typeface="Wingdings" pitchFamily="2" charset="2"/>
              <a:buChar char="v"/>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endParaRPr lang="zh-CN" altLang="en-GB" sz="2200" b="0" dirty="0">
              <a:solidFill>
                <a:srgbClr val="292929"/>
              </a:solidFill>
              <a:latin typeface="微软雅黑" pitchFamily="34" charset="-122"/>
              <a:ea typeface="微软雅黑" pitchFamily="34" charset="-122"/>
            </a:endParaRPr>
          </a:p>
          <a:p>
            <a:pPr marL="374650" indent="-374650" defTabSz="292100">
              <a:lnSpc>
                <a:spcPct val="97000"/>
              </a:lnSpc>
              <a:spcBef>
                <a:spcPct val="20000"/>
              </a:spcBef>
              <a:buClr>
                <a:schemeClr val="accent2"/>
              </a:buClr>
              <a:buSzPct val="75000"/>
              <a:buFont typeface="Wingdings" pitchFamily="2" charset="2"/>
              <a:buChar char="v"/>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endParaRPr lang="zh-CN" altLang="en-GB" sz="2000" b="0" dirty="0">
              <a:solidFill>
                <a:srgbClr val="292929"/>
              </a:solidFill>
              <a:latin typeface="微软雅黑" pitchFamily="34" charset="-122"/>
              <a:ea typeface="微软雅黑" pitchFamily="34" charset="-122"/>
            </a:endParaRPr>
          </a:p>
          <a:p>
            <a:pPr marL="374650" indent="-374650" defTabSz="292100">
              <a:lnSpc>
                <a:spcPct val="97000"/>
              </a:lnSpc>
              <a:spcBef>
                <a:spcPct val="20000"/>
              </a:spcBef>
              <a:buClr>
                <a:schemeClr val="accent2"/>
              </a:buClr>
              <a:buSzPct val="75000"/>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r>
              <a:rPr lang="en-US" altLang="zh-CN" sz="2000" dirty="0" smtClean="0">
                <a:solidFill>
                  <a:srgbClr val="292929"/>
                </a:solidFill>
                <a:latin typeface="微软雅黑" pitchFamily="34" charset="-122"/>
                <a:ea typeface="微软雅黑" pitchFamily="34" charset="-122"/>
              </a:rPr>
              <a:t>	</a:t>
            </a:r>
            <a:r>
              <a:rPr lang="zh-CN" altLang="en-GB" sz="2000" b="0" dirty="0" smtClean="0">
                <a:solidFill>
                  <a:srgbClr val="292929"/>
                </a:solidFill>
                <a:latin typeface="微软雅黑" pitchFamily="34" charset="-122"/>
                <a:ea typeface="微软雅黑" pitchFamily="34" charset="-122"/>
              </a:rPr>
              <a:t>如果</a:t>
            </a:r>
            <a:r>
              <a:rPr lang="zh-CN" altLang="en-GB" sz="2000" b="0" dirty="0">
                <a:solidFill>
                  <a:srgbClr val="292929"/>
                </a:solidFill>
                <a:latin typeface="微软雅黑" pitchFamily="34" charset="-122"/>
                <a:ea typeface="微软雅黑" pitchFamily="34" charset="-122"/>
              </a:rPr>
              <a:t>以 </a:t>
            </a:r>
            <a:r>
              <a:rPr lang="en-GB" altLang="zh-CN" sz="2000" b="0" dirty="0">
                <a:solidFill>
                  <a:srgbClr val="292929"/>
                </a:solidFill>
                <a:latin typeface="微软雅黑" pitchFamily="34" charset="-122"/>
                <a:ea typeface="微软雅黑" pitchFamily="34" charset="-122"/>
              </a:rPr>
              <a:t>array </a:t>
            </a:r>
            <a:r>
              <a:rPr lang="zh-CN" altLang="en-GB" sz="2000" b="0" dirty="0">
                <a:solidFill>
                  <a:srgbClr val="292929"/>
                </a:solidFill>
                <a:latin typeface="微软雅黑" pitchFamily="34" charset="-122"/>
                <a:ea typeface="微软雅黑" pitchFamily="34" charset="-122"/>
              </a:rPr>
              <a:t>语法声明，则如下程序片段：</a:t>
            </a:r>
          </a:p>
          <a:p>
            <a:pPr marL="374650" indent="-374650" defTabSz="292100">
              <a:lnSpc>
                <a:spcPct val="97000"/>
              </a:lnSpc>
              <a:spcBef>
                <a:spcPct val="20000"/>
              </a:spcBef>
              <a:buClr>
                <a:schemeClr val="accent2"/>
              </a:buClr>
              <a:buSzPct val="75000"/>
              <a:buFont typeface="Wingdings" pitchFamily="2" charset="2"/>
              <a:buChar char="v"/>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endParaRPr lang="zh-CN" altLang="en-GB" sz="2200" b="0" dirty="0">
              <a:solidFill>
                <a:srgbClr val="292929"/>
              </a:solidFill>
              <a:latin typeface="微软雅黑" pitchFamily="34" charset="-122"/>
              <a:ea typeface="微软雅黑" pitchFamily="34" charset="-122"/>
            </a:endParaRPr>
          </a:p>
          <a:p>
            <a:pPr marL="374650" indent="-374650" defTabSz="292100">
              <a:lnSpc>
                <a:spcPct val="97000"/>
              </a:lnSpc>
              <a:spcBef>
                <a:spcPct val="20000"/>
              </a:spcBef>
              <a:buClr>
                <a:schemeClr val="accent2"/>
              </a:buClr>
              <a:buSzPct val="75000"/>
              <a:tabLst>
                <a:tab pos="429895" algn="l"/>
                <a:tab pos="445770" algn="l"/>
                <a:tab pos="895350" algn="l"/>
                <a:tab pos="1344295" algn="l"/>
                <a:tab pos="1793875" algn="l"/>
                <a:tab pos="2242820" algn="l"/>
                <a:tab pos="2690495" algn="l"/>
                <a:tab pos="3141345" algn="l"/>
                <a:tab pos="3590925" algn="l"/>
                <a:tab pos="4039870" algn="l"/>
                <a:tab pos="4487545" algn="l"/>
                <a:tab pos="4938395" algn="l"/>
                <a:tab pos="5387975" algn="l"/>
                <a:tab pos="5835650" algn="l"/>
                <a:tab pos="6284595" algn="l"/>
                <a:tab pos="6735445" algn="l"/>
                <a:tab pos="7185025" algn="l"/>
                <a:tab pos="7632700" algn="l"/>
                <a:tab pos="8083550" algn="l"/>
                <a:tab pos="8532495" algn="l"/>
                <a:tab pos="8980170" algn="l"/>
              </a:tabLst>
            </a:pPr>
            <a:r>
              <a:rPr lang="zh-CN" altLang="en-GB" sz="2200" dirty="0">
                <a:solidFill>
                  <a:srgbClr val="292929"/>
                </a:solidFill>
                <a:latin typeface="微软雅黑" pitchFamily="34" charset="-122"/>
                <a:ea typeface="微软雅黑" pitchFamily="34" charset="-122"/>
              </a:rPr>
              <a:t>	</a:t>
            </a:r>
            <a:endParaRPr lang="en-GB" altLang="zh-CN" sz="2200" dirty="0">
              <a:solidFill>
                <a:srgbClr val="292929"/>
              </a:solidFill>
              <a:latin typeface="微软雅黑" pitchFamily="34" charset="-122"/>
              <a:ea typeface="微软雅黑" pitchFamily="34" charset="-122"/>
            </a:endParaRPr>
          </a:p>
        </p:txBody>
      </p:sp>
      <p:pic>
        <p:nvPicPr>
          <p:cNvPr id="28675" name="Picture 3"/>
          <p:cNvPicPr>
            <a:picLocks noChangeAspect="1" noChangeArrowheads="1"/>
          </p:cNvPicPr>
          <p:nvPr/>
        </p:nvPicPr>
        <p:blipFill>
          <a:blip r:embed="rId2" cstate="print"/>
          <a:srcRect/>
          <a:stretch>
            <a:fillRect/>
          </a:stretch>
        </p:blipFill>
        <p:spPr bwMode="auto">
          <a:xfrm>
            <a:off x="890588" y="2000240"/>
            <a:ext cx="7295039" cy="1428760"/>
          </a:xfrm>
          <a:prstGeom prst="rect">
            <a:avLst/>
          </a:prstGeom>
          <a:noFill/>
          <a:ln w="9525">
            <a:noFill/>
            <a:miter lim="800000"/>
            <a:headEnd/>
            <a:tailEnd/>
          </a:ln>
        </p:spPr>
      </p:pic>
      <p:pic>
        <p:nvPicPr>
          <p:cNvPr id="28676" name="Picture 4"/>
          <p:cNvPicPr>
            <a:picLocks noChangeAspect="1" noChangeArrowheads="1"/>
          </p:cNvPicPr>
          <p:nvPr/>
        </p:nvPicPr>
        <p:blipFill>
          <a:blip r:embed="rId3" cstate="print"/>
          <a:srcRect/>
          <a:stretch>
            <a:fillRect/>
          </a:stretch>
        </p:blipFill>
        <p:spPr bwMode="auto">
          <a:xfrm>
            <a:off x="785787" y="3786190"/>
            <a:ext cx="6572296" cy="819842"/>
          </a:xfrm>
          <a:prstGeom prst="rect">
            <a:avLst/>
          </a:prstGeom>
          <a:noFill/>
          <a:ln w="9525">
            <a:noFill/>
            <a:miter lim="800000"/>
            <a:headEnd/>
            <a:tailEnd/>
          </a:ln>
        </p:spPr>
      </p:pic>
      <p:pic>
        <p:nvPicPr>
          <p:cNvPr id="28677" name="Picture 5"/>
          <p:cNvPicPr>
            <a:picLocks noChangeAspect="1" noChangeArrowheads="1"/>
          </p:cNvPicPr>
          <p:nvPr/>
        </p:nvPicPr>
        <p:blipFill>
          <a:blip r:embed="rId4" cstate="print"/>
          <a:srcRect/>
          <a:stretch>
            <a:fillRect/>
          </a:stretch>
        </p:blipFill>
        <p:spPr bwMode="auto">
          <a:xfrm>
            <a:off x="863623" y="5000636"/>
            <a:ext cx="6923087" cy="10112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572740" y="1000108"/>
            <a:ext cx="8286808" cy="5286412"/>
          </a:xfrm>
        </p:spPr>
        <p:txBody>
          <a:bodyPr/>
          <a:lstStyle/>
          <a:p>
            <a:pPr marL="0" indent="0">
              <a:lnSpc>
                <a:spcPct val="150000"/>
              </a:lnSpc>
              <a:buNone/>
            </a:pPr>
            <a:r>
              <a:rPr lang="en-US" altLang="zh-CN" sz="2400" dirty="0" smtClean="0">
                <a:latin typeface="微软雅黑" pitchFamily="34" charset="-122"/>
                <a:ea typeface="微软雅黑" pitchFamily="34" charset="-122"/>
              </a:rPr>
              <a:t>3.1 </a:t>
            </a:r>
            <a:r>
              <a:rPr lang="zh-CN" altLang="en-US" sz="2400" dirty="0" smtClean="0">
                <a:latin typeface="微软雅黑" pitchFamily="34" charset="-122"/>
                <a:ea typeface="微软雅黑" pitchFamily="34" charset="-122"/>
              </a:rPr>
              <a:t>使用</a:t>
            </a:r>
            <a:r>
              <a:rPr lang="en-US" altLang="zh-CN" sz="2400" dirty="0" smtClean="0">
                <a:latin typeface="微软雅黑" pitchFamily="34" charset="-122"/>
                <a:ea typeface="微软雅黑" pitchFamily="34" charset="-122"/>
              </a:rPr>
              <a:t>for</a:t>
            </a:r>
            <a:r>
              <a:rPr lang="zh-CN" altLang="en-US" sz="2400" dirty="0" smtClean="0">
                <a:latin typeface="微软雅黑" pitchFamily="34" charset="-122"/>
                <a:ea typeface="微软雅黑" pitchFamily="34" charset="-122"/>
              </a:rPr>
              <a:t>语句循环遍历数组</a:t>
            </a:r>
          </a:p>
          <a:p>
            <a:pPr marL="0" indent="0">
              <a:lnSpc>
                <a:spcPct val="150000"/>
              </a:lnSpc>
              <a:buNone/>
            </a:pPr>
            <a:r>
              <a:rPr lang="en-US" altLang="zh-CN" sz="2400" dirty="0" smtClean="0">
                <a:latin typeface="微软雅黑" pitchFamily="34" charset="-122"/>
                <a:ea typeface="微软雅黑" pitchFamily="34" charset="-122"/>
              </a:rPr>
              <a:t>3.2 </a:t>
            </a:r>
            <a:r>
              <a:rPr lang="zh-CN" altLang="en-US" sz="2400" dirty="0" smtClean="0">
                <a:latin typeface="微软雅黑" pitchFamily="34" charset="-122"/>
                <a:ea typeface="微软雅黑" pitchFamily="34" charset="-122"/>
              </a:rPr>
              <a:t>使用</a:t>
            </a:r>
            <a:r>
              <a:rPr lang="en-US" altLang="zh-CN" sz="2400" dirty="0" err="1" smtClean="0">
                <a:latin typeface="微软雅黑" pitchFamily="34" charset="-122"/>
                <a:ea typeface="微软雅黑" pitchFamily="34" charset="-122"/>
              </a:rPr>
              <a:t>foreach</a:t>
            </a:r>
            <a:r>
              <a:rPr lang="zh-CN" altLang="en-US" sz="2400" dirty="0" smtClean="0">
                <a:latin typeface="微软雅黑" pitchFamily="34" charset="-122"/>
                <a:ea typeface="微软雅黑" pitchFamily="34" charset="-122"/>
              </a:rPr>
              <a:t>语句遍历数组</a:t>
            </a:r>
          </a:p>
          <a:p>
            <a:pPr marL="0" indent="0">
              <a:lnSpc>
                <a:spcPct val="150000"/>
              </a:lnSpc>
              <a:buNone/>
            </a:pPr>
            <a:r>
              <a:rPr lang="en-US" altLang="zh-CN" sz="2400" dirty="0" smtClean="0">
                <a:latin typeface="微软雅黑" pitchFamily="34" charset="-122"/>
                <a:ea typeface="微软雅黑" pitchFamily="34" charset="-122"/>
              </a:rPr>
              <a:t>3.3 </a:t>
            </a:r>
            <a:r>
              <a:rPr lang="zh-CN" altLang="en-US" sz="2400" dirty="0" smtClean="0">
                <a:latin typeface="微软雅黑" pitchFamily="34" charset="-122"/>
                <a:ea typeface="微软雅黑" pitchFamily="34" charset="-122"/>
              </a:rPr>
              <a:t>联合使用</a:t>
            </a:r>
            <a:r>
              <a:rPr lang="en-US" altLang="zh-CN" sz="2400" dirty="0" smtClean="0">
                <a:latin typeface="微软雅黑" pitchFamily="34" charset="-122"/>
                <a:ea typeface="微软雅黑" pitchFamily="34" charset="-122"/>
              </a:rPr>
              <a:t>list(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each( )</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while</a:t>
            </a:r>
            <a:r>
              <a:rPr lang="zh-CN" altLang="en-US" sz="2400" dirty="0" smtClean="0">
                <a:latin typeface="微软雅黑" pitchFamily="34" charset="-122"/>
                <a:ea typeface="微软雅黑" pitchFamily="34" charset="-122"/>
              </a:rPr>
              <a:t>循环遍历数组</a:t>
            </a:r>
          </a:p>
          <a:p>
            <a:pPr marL="0" indent="0">
              <a:lnSpc>
                <a:spcPct val="150000"/>
              </a:lnSpc>
              <a:buNone/>
            </a:pPr>
            <a:r>
              <a:rPr lang="en-US" altLang="zh-CN" sz="2400" dirty="0" smtClean="0">
                <a:latin typeface="微软雅黑" pitchFamily="34" charset="-122"/>
                <a:ea typeface="微软雅黑" pitchFamily="34" charset="-122"/>
              </a:rPr>
              <a:t>3.4 </a:t>
            </a:r>
            <a:r>
              <a:rPr lang="zh-CN" altLang="en-US" sz="2400" dirty="0" smtClean="0">
                <a:latin typeface="微软雅黑" pitchFamily="34" charset="-122"/>
                <a:ea typeface="微软雅黑" pitchFamily="34" charset="-122"/>
              </a:rPr>
              <a:t>使用数组的内部指针控制函数遍历数组</a:t>
            </a:r>
          </a:p>
        </p:txBody>
      </p:sp>
      <p:sp>
        <p:nvSpPr>
          <p:cNvPr id="4" name="矩形 3"/>
          <p:cNvSpPr/>
          <p:nvPr/>
        </p:nvSpPr>
        <p:spPr>
          <a:xfrm>
            <a:off x="4429124" y="160358"/>
            <a:ext cx="4286280" cy="548640"/>
          </a:xfrm>
          <a:prstGeom prst="rect">
            <a:avLst/>
          </a:prstGeom>
        </p:spPr>
        <p:txBody>
          <a:bodyPr wrap="square">
            <a:spAutoFit/>
          </a:bodyPr>
          <a:lstStyle/>
          <a:p>
            <a:pPr algn="r"/>
            <a:r>
              <a:rPr lang="en-US" altLang="zh-CN" sz="2800" dirty="0" smtClean="0">
                <a:latin typeface="微软雅黑" charset="0"/>
                <a:ea typeface="微软雅黑" charset="0"/>
              </a:rPr>
              <a:t>3.  </a:t>
            </a:r>
            <a:r>
              <a:rPr lang="zh-CN" altLang="en-US" sz="2800" dirty="0" smtClean="0">
                <a:latin typeface="微软雅黑" charset="0"/>
                <a:ea typeface="微软雅黑" charset="0"/>
              </a:rPr>
              <a:t>数组的遍历</a:t>
            </a:r>
            <a:endParaRPr lang="zh-CN" altLang="en-US" sz="2800" dirty="0">
              <a:latin typeface="微软雅黑" charset="0"/>
              <a:ea typeface="微软雅黑"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3.1  </a:t>
            </a:r>
            <a:r>
              <a:rPr lang="zh-CN" altLang="en-US" dirty="0" smtClean="0">
                <a:latin typeface="微软雅黑" charset="0"/>
                <a:ea typeface="微软雅黑" charset="0"/>
              </a:rPr>
              <a:t>使用</a:t>
            </a:r>
            <a:r>
              <a:rPr lang="en-US" altLang="zh-CN" dirty="0" smtClean="0">
                <a:latin typeface="微软雅黑" charset="0"/>
                <a:ea typeface="微软雅黑" charset="0"/>
              </a:rPr>
              <a:t>for</a:t>
            </a:r>
            <a:r>
              <a:rPr lang="zh-CN" altLang="en-US" dirty="0" smtClean="0">
                <a:latin typeface="微软雅黑" charset="0"/>
                <a:ea typeface="微软雅黑" charset="0"/>
              </a:rPr>
              <a:t>语句循环遍历数组</a:t>
            </a:r>
            <a:endParaRPr>
              <a:latin typeface="微软雅黑" charset="0"/>
              <a:ea typeface="微软雅黑" charset="0"/>
            </a:endParaRPr>
          </a:p>
        </p:txBody>
      </p:sp>
      <p:sp>
        <p:nvSpPr>
          <p:cNvPr id="30722" name="Rectangle 3"/>
          <p:cNvSpPr>
            <a:spLocks noGrp="1" noChangeArrowheads="1"/>
          </p:cNvSpPr>
          <p:nvPr>
            <p:ph idx="1"/>
          </p:nvPr>
        </p:nvSpPr>
        <p:spPr/>
        <p:txBody>
          <a:bodyPr/>
          <a:lstStyle/>
          <a:p>
            <a:pPr>
              <a:buFont typeface="Wingdings" pitchFamily="2" charset="2"/>
              <a:buNone/>
            </a:pPr>
            <a:r>
              <a:rPr lang="en-US" altLang="zh-CN" sz="2400" dirty="0" smtClean="0">
                <a:latin typeface="微软雅黑" pitchFamily="34" charset="-122"/>
                <a:ea typeface="微软雅黑" pitchFamily="34" charset="-122"/>
              </a:rPr>
              <a:t>&lt;?</a:t>
            </a:r>
            <a:r>
              <a:rPr lang="en-US" altLang="zh-CN" sz="2400" dirty="0" err="1" smtClean="0">
                <a:latin typeface="微软雅黑" pitchFamily="34" charset="-122"/>
                <a:ea typeface="微软雅黑" pitchFamily="34" charset="-122"/>
              </a:rPr>
              <a:t>php</a:t>
            </a:r>
            <a:endParaRPr lang="en-US" altLang="zh-CN" sz="2400" dirty="0" smtClean="0">
              <a:latin typeface="微软雅黑" pitchFamily="34" charset="-122"/>
              <a:ea typeface="微软雅黑" pitchFamily="34" charset="-122"/>
            </a:endParaRPr>
          </a:p>
          <a:p>
            <a:pPr>
              <a:buFont typeface="Wingdings" pitchFamily="2" charset="2"/>
              <a:buNone/>
            </a:pP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arr</a:t>
            </a:r>
            <a:r>
              <a:rPr lang="en-US" altLang="zh-CN" sz="2400" dirty="0" smtClean="0">
                <a:latin typeface="微软雅黑" pitchFamily="34" charset="-122"/>
                <a:ea typeface="微软雅黑" pitchFamily="34" charset="-122"/>
              </a:rPr>
              <a:t>=array(1, 3, "for"=&gt;4, 5, 6, 7, 8,9,10=&gt;"</a:t>
            </a:r>
            <a:r>
              <a:rPr lang="en-US" altLang="zh-CN" sz="2400" dirty="0" err="1" smtClean="0">
                <a:latin typeface="微软雅黑" pitchFamily="34" charset="-122"/>
                <a:ea typeface="微软雅黑" pitchFamily="34" charset="-122"/>
              </a:rPr>
              <a:t>aa</a:t>
            </a:r>
            <a:r>
              <a:rPr lang="en-US" altLang="zh-CN" sz="2400" dirty="0" smtClean="0">
                <a:latin typeface="微软雅黑" pitchFamily="34" charset="-122"/>
                <a:ea typeface="微软雅黑" pitchFamily="34" charset="-122"/>
              </a:rPr>
              <a:t>",</a:t>
            </a:r>
          </a:p>
          <a:p>
            <a:pPr>
              <a:buFont typeface="Wingdings" pitchFamily="2" charset="2"/>
              <a:buNone/>
            </a:pPr>
            <a:r>
              <a:rPr lang="en-US" altLang="zh-CN" sz="2400" dirty="0" smtClean="0">
                <a:latin typeface="微软雅黑" pitchFamily="34" charset="-122"/>
                <a:ea typeface="微软雅黑" pitchFamily="34" charset="-122"/>
              </a:rPr>
              <a:t>	"bb", "cc");</a:t>
            </a:r>
          </a:p>
          <a:p>
            <a:pPr>
              <a:buFont typeface="Wingdings" pitchFamily="2" charset="2"/>
              <a:buNone/>
            </a:pPr>
            <a:r>
              <a:rPr lang="en-US" altLang="zh-CN" sz="2400" dirty="0" smtClean="0">
                <a:latin typeface="微软雅黑" pitchFamily="34" charset="-122"/>
                <a:ea typeface="微软雅黑" pitchFamily="34" charset="-122"/>
              </a:rPr>
              <a:t>		</a:t>
            </a:r>
          </a:p>
          <a:p>
            <a:pPr>
              <a:buFont typeface="Wingdings" pitchFamily="2" charset="2"/>
              <a:buNone/>
            </a:pPr>
            <a:r>
              <a:rPr lang="en-US" altLang="zh-CN" sz="2400" dirty="0" smtClean="0">
                <a:latin typeface="微软雅黑" pitchFamily="34" charset="-122"/>
                <a:ea typeface="微软雅黑" pitchFamily="34" charset="-122"/>
              </a:rPr>
              <a:t>	for($</a:t>
            </a:r>
            <a:r>
              <a:rPr lang="en-US" altLang="zh-CN" sz="2400" dirty="0" err="1"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=0; $</a:t>
            </a:r>
            <a:r>
              <a:rPr lang="en-US" altLang="zh-CN" sz="2400" dirty="0" err="1"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&lt;count($</a:t>
            </a:r>
            <a:r>
              <a:rPr lang="en-US" altLang="zh-CN" sz="2400" dirty="0" err="1" smtClean="0">
                <a:latin typeface="微软雅黑" pitchFamily="34" charset="-122"/>
                <a:ea typeface="微软雅黑" pitchFamily="34" charset="-122"/>
              </a:rPr>
              <a:t>arr</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a:t>
            </a:r>
          </a:p>
          <a:p>
            <a:pPr>
              <a:buFont typeface="Wingdings" pitchFamily="2" charset="2"/>
              <a:buNone/>
            </a:pPr>
            <a:r>
              <a:rPr lang="en-US" altLang="zh-CN" sz="2400" dirty="0" smtClean="0">
                <a:latin typeface="微软雅黑" pitchFamily="34" charset="-122"/>
                <a:ea typeface="微软雅黑" pitchFamily="34" charset="-122"/>
              </a:rPr>
              <a:t>		echo "\$</a:t>
            </a:r>
            <a:r>
              <a:rPr lang="en-US" altLang="zh-CN" sz="2400" dirty="0" err="1" smtClean="0">
                <a:latin typeface="微软雅黑" pitchFamily="34" charset="-122"/>
                <a:ea typeface="微软雅黑" pitchFamily="34" charset="-122"/>
              </a:rPr>
              <a:t>arr</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arr</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]."&lt;</a:t>
            </a:r>
            <a:r>
              <a:rPr lang="en-US" altLang="zh-CN" sz="2400" dirty="0" err="1" smtClean="0">
                <a:latin typeface="微软雅黑" pitchFamily="34" charset="-122"/>
                <a:ea typeface="微软雅黑" pitchFamily="34" charset="-122"/>
              </a:rPr>
              <a:t>br</a:t>
            </a:r>
            <a:r>
              <a:rPr lang="en-US" altLang="zh-CN" sz="2400" dirty="0" smtClean="0">
                <a:latin typeface="微软雅黑" pitchFamily="34" charset="-122"/>
                <a:ea typeface="微软雅黑" pitchFamily="34" charset="-122"/>
              </a:rPr>
              <a:t>&gt;";</a:t>
            </a:r>
          </a:p>
          <a:p>
            <a:pPr>
              <a:buFont typeface="Wingdings" pitchFamily="2" charset="2"/>
              <a:buNone/>
            </a:pPr>
            <a:r>
              <a:rPr lang="en-US" altLang="zh-CN" sz="2400" dirty="0" smtClean="0">
                <a:latin typeface="微软雅黑" pitchFamily="34" charset="-122"/>
                <a:ea typeface="微软雅黑" pitchFamily="34" charset="-122"/>
              </a:rPr>
              <a:t>	}</a:t>
            </a:r>
          </a:p>
          <a:p>
            <a:pPr>
              <a:buFont typeface="Wingdings" pitchFamily="2" charset="2"/>
              <a:buNone/>
            </a:pPr>
            <a:r>
              <a:rPr lang="en-US" altLang="zh-CN" sz="2400" dirty="0" smtClean="0">
                <a:latin typeface="微软雅黑" pitchFamily="34" charset="-122"/>
                <a:ea typeface="微软雅黑" pitchFamily="34" charset="-122"/>
              </a:rPr>
              <a: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3.2 </a:t>
            </a:r>
            <a:r>
              <a:rPr lang="zh-CN" altLang="en-US" dirty="0" smtClean="0">
                <a:latin typeface="微软雅黑" charset="0"/>
                <a:ea typeface="微软雅黑" charset="0"/>
              </a:rPr>
              <a:t>使用</a:t>
            </a:r>
            <a:r>
              <a:rPr lang="en-US" altLang="zh-CN" dirty="0" err="1" smtClean="0">
                <a:latin typeface="微软雅黑" charset="0"/>
                <a:ea typeface="微软雅黑" charset="0"/>
              </a:rPr>
              <a:t>foreach</a:t>
            </a:r>
            <a:r>
              <a:rPr lang="zh-CN" altLang="en-US" dirty="0" smtClean="0">
                <a:latin typeface="微软雅黑" charset="0"/>
                <a:ea typeface="微软雅黑" charset="0"/>
              </a:rPr>
              <a:t>语句遍历数组</a:t>
            </a:r>
            <a:endParaRPr>
              <a:latin typeface="微软雅黑" charset="0"/>
              <a:ea typeface="微软雅黑" charset="0"/>
            </a:endParaRPr>
          </a:p>
        </p:txBody>
      </p:sp>
      <p:sp>
        <p:nvSpPr>
          <p:cNvPr id="31746" name="Rectangle 3"/>
          <p:cNvSpPr>
            <a:spLocks noGrp="1" noChangeArrowheads="1"/>
          </p:cNvSpPr>
          <p:nvPr>
            <p:ph idx="1"/>
          </p:nvPr>
        </p:nvSpPr>
        <p:spPr/>
        <p:txBody>
          <a:bodyPr/>
          <a:lstStyle/>
          <a:p>
            <a:pPr>
              <a:lnSpc>
                <a:spcPct val="150000"/>
              </a:lnSpc>
            </a:pPr>
            <a:r>
              <a:rPr lang="en-GB" altLang="zh-CN" sz="2200" dirty="0" err="1" smtClean="0">
                <a:solidFill>
                  <a:srgbClr val="0000FF"/>
                </a:solidFill>
                <a:latin typeface="微软雅黑" pitchFamily="34" charset="-122"/>
                <a:ea typeface="微软雅黑" pitchFamily="34" charset="-122"/>
              </a:rPr>
              <a:t>foreach</a:t>
            </a:r>
            <a:r>
              <a:rPr lang="zh-CN" altLang="en-GB" sz="2200" dirty="0" smtClean="0">
                <a:solidFill>
                  <a:srgbClr val="0000FF"/>
                </a:solidFill>
                <a:latin typeface="微软雅黑" pitchFamily="34" charset="-122"/>
                <a:ea typeface="微软雅黑" pitchFamily="34" charset="-122"/>
              </a:rPr>
              <a:t>循环结构：</a:t>
            </a:r>
          </a:p>
          <a:p>
            <a:pPr lvl="1">
              <a:lnSpc>
                <a:spcPct val="150000"/>
              </a:lnSpc>
            </a:pPr>
            <a:r>
              <a:rPr lang="en-GB" altLang="zh-CN" sz="2200" b="0" i="1" dirty="0" err="1" smtClean="0">
                <a:solidFill>
                  <a:schemeClr val="tx1"/>
                </a:solidFill>
                <a:latin typeface="微软雅黑" pitchFamily="34" charset="-122"/>
                <a:ea typeface="微软雅黑" pitchFamily="34" charset="-122"/>
              </a:rPr>
              <a:t>foreach</a:t>
            </a:r>
            <a:r>
              <a:rPr lang="en-GB" altLang="zh-CN" sz="2200" b="0" dirty="0" smtClean="0">
                <a:solidFill>
                  <a:schemeClr val="tx1"/>
                </a:solidFill>
                <a:latin typeface="微软雅黑" pitchFamily="34" charset="-122"/>
                <a:ea typeface="微软雅黑" pitchFamily="34" charset="-122"/>
              </a:rPr>
              <a:t> </a:t>
            </a:r>
            <a:r>
              <a:rPr lang="zh-CN" altLang="en-GB" sz="2200" b="0" dirty="0" smtClean="0">
                <a:solidFill>
                  <a:schemeClr val="tx1"/>
                </a:solidFill>
                <a:latin typeface="微软雅黑" pitchFamily="34" charset="-122"/>
                <a:ea typeface="微软雅黑" pitchFamily="34" charset="-122"/>
              </a:rPr>
              <a:t>仅用于数组，有两种语法。</a:t>
            </a:r>
          </a:p>
          <a:p>
            <a:pPr>
              <a:lnSpc>
                <a:spcPct val="150000"/>
              </a:lnSpc>
              <a:buFont typeface="Wingdings" pitchFamily="2" charset="2"/>
              <a:buNone/>
            </a:pPr>
            <a:r>
              <a:rPr lang="en-GB" altLang="zh-CN" sz="2200" dirty="0" smtClean="0">
                <a:solidFill>
                  <a:schemeClr val="tx1"/>
                </a:solidFill>
                <a:latin typeface="微软雅黑" pitchFamily="34" charset="-122"/>
                <a:ea typeface="微软雅黑" pitchFamily="34" charset="-122"/>
              </a:rPr>
              <a:t>		</a:t>
            </a:r>
            <a:r>
              <a:rPr lang="en-GB" altLang="zh-CN" sz="2200" dirty="0" err="1" smtClean="0">
                <a:solidFill>
                  <a:srgbClr val="FF6600"/>
                </a:solidFill>
                <a:latin typeface="微软雅黑" pitchFamily="34" charset="-122"/>
                <a:ea typeface="微软雅黑" pitchFamily="34" charset="-122"/>
              </a:rPr>
              <a:t>foreach</a:t>
            </a:r>
            <a:r>
              <a:rPr lang="en-GB" altLang="zh-CN" sz="2200" dirty="0" smtClean="0">
                <a:solidFill>
                  <a:srgbClr val="FF6600"/>
                </a:solidFill>
                <a:latin typeface="微软雅黑" pitchFamily="34" charset="-122"/>
                <a:ea typeface="微软雅黑" pitchFamily="34" charset="-122"/>
              </a:rPr>
              <a:t> (</a:t>
            </a:r>
            <a:r>
              <a:rPr lang="en-GB" altLang="zh-CN" sz="2200" dirty="0" err="1" smtClean="0">
                <a:solidFill>
                  <a:srgbClr val="FF6600"/>
                </a:solidFill>
                <a:latin typeface="微软雅黑" pitchFamily="34" charset="-122"/>
                <a:ea typeface="微软雅黑" pitchFamily="34" charset="-122"/>
              </a:rPr>
              <a:t>array_expression</a:t>
            </a:r>
            <a:r>
              <a:rPr lang="en-GB" altLang="zh-CN" sz="2200" dirty="0" smtClean="0">
                <a:solidFill>
                  <a:srgbClr val="FF6600"/>
                </a:solidFill>
                <a:latin typeface="微软雅黑" pitchFamily="34" charset="-122"/>
                <a:ea typeface="微软雅黑" pitchFamily="34" charset="-122"/>
              </a:rPr>
              <a:t> as $value) </a:t>
            </a:r>
          </a:p>
          <a:p>
            <a:pPr>
              <a:lnSpc>
                <a:spcPct val="150000"/>
              </a:lnSpc>
              <a:buFont typeface="Wingdings" pitchFamily="2" charset="2"/>
              <a:buNone/>
            </a:pPr>
            <a:r>
              <a:rPr lang="en-GB" altLang="zh-CN" sz="2200" dirty="0" smtClean="0">
                <a:solidFill>
                  <a:srgbClr val="FF6600"/>
                </a:solidFill>
                <a:latin typeface="微软雅黑" pitchFamily="34" charset="-122"/>
                <a:ea typeface="微软雅黑" pitchFamily="34" charset="-122"/>
              </a:rPr>
              <a:t>			…..statement</a:t>
            </a:r>
          </a:p>
          <a:p>
            <a:pPr>
              <a:lnSpc>
                <a:spcPct val="150000"/>
              </a:lnSpc>
              <a:buFont typeface="Wingdings" pitchFamily="2" charset="2"/>
              <a:buNone/>
            </a:pPr>
            <a:r>
              <a:rPr lang="en-GB" altLang="zh-CN" sz="2200" dirty="0" smtClean="0">
                <a:solidFill>
                  <a:srgbClr val="FF6600"/>
                </a:solidFill>
                <a:latin typeface="微软雅黑" pitchFamily="34" charset="-122"/>
                <a:ea typeface="微软雅黑" pitchFamily="34" charset="-122"/>
              </a:rPr>
              <a:t>		</a:t>
            </a:r>
            <a:r>
              <a:rPr lang="en-GB" altLang="zh-CN" sz="2200" dirty="0" err="1" smtClean="0">
                <a:solidFill>
                  <a:srgbClr val="FF6600"/>
                </a:solidFill>
                <a:latin typeface="微软雅黑" pitchFamily="34" charset="-122"/>
                <a:ea typeface="微软雅黑" pitchFamily="34" charset="-122"/>
              </a:rPr>
              <a:t>foreach</a:t>
            </a:r>
            <a:r>
              <a:rPr lang="en-GB" altLang="zh-CN" sz="2200" dirty="0" smtClean="0">
                <a:solidFill>
                  <a:srgbClr val="FF6600"/>
                </a:solidFill>
                <a:latin typeface="微软雅黑" pitchFamily="34" charset="-122"/>
                <a:ea typeface="微软雅黑" pitchFamily="34" charset="-122"/>
              </a:rPr>
              <a:t> (</a:t>
            </a:r>
            <a:r>
              <a:rPr lang="en-GB" altLang="zh-CN" sz="2200" dirty="0" err="1" smtClean="0">
                <a:solidFill>
                  <a:srgbClr val="FF6600"/>
                </a:solidFill>
                <a:latin typeface="微软雅黑" pitchFamily="34" charset="-122"/>
                <a:ea typeface="微软雅黑" pitchFamily="34" charset="-122"/>
              </a:rPr>
              <a:t>array_expression</a:t>
            </a:r>
            <a:r>
              <a:rPr lang="en-GB" altLang="zh-CN" sz="2200" dirty="0" smtClean="0">
                <a:solidFill>
                  <a:srgbClr val="FF6600"/>
                </a:solidFill>
                <a:latin typeface="微软雅黑" pitchFamily="34" charset="-122"/>
                <a:ea typeface="微软雅黑" pitchFamily="34" charset="-122"/>
              </a:rPr>
              <a:t> as $key =&gt; $value) 			…..statement</a:t>
            </a:r>
          </a:p>
          <a:p>
            <a:pPr>
              <a:lnSpc>
                <a:spcPct val="150000"/>
              </a:lnSpc>
              <a:buFont typeface="Wingdings" pitchFamily="2" charset="2"/>
              <a:buNone/>
            </a:pPr>
            <a:r>
              <a:rPr lang="zh-CN" altLang="en-GB" sz="2200" b="0" dirty="0" smtClean="0">
                <a:solidFill>
                  <a:srgbClr val="000000"/>
                </a:solidFill>
                <a:latin typeface="微软雅黑" pitchFamily="34" charset="-122"/>
                <a:ea typeface="微软雅黑" pitchFamily="34" charset="-122"/>
              </a:rPr>
              <a:t>		第一种格式遍历给定的 </a:t>
            </a:r>
            <a:r>
              <a:rPr lang="en-GB" altLang="zh-CN" sz="2200" b="0" dirty="0" err="1" smtClean="0">
                <a:solidFill>
                  <a:srgbClr val="000000"/>
                </a:solidFill>
                <a:latin typeface="微软雅黑" pitchFamily="34" charset="-122"/>
                <a:ea typeface="微软雅黑" pitchFamily="34" charset="-122"/>
              </a:rPr>
              <a:t>array_expression</a:t>
            </a:r>
            <a:r>
              <a:rPr lang="en-GB" altLang="zh-CN" sz="2200" b="0" dirty="0" smtClean="0">
                <a:solidFill>
                  <a:srgbClr val="000000"/>
                </a:solidFill>
                <a:latin typeface="微软雅黑" pitchFamily="34" charset="-122"/>
                <a:ea typeface="微软雅黑" pitchFamily="34" charset="-122"/>
              </a:rPr>
              <a:t> </a:t>
            </a:r>
            <a:r>
              <a:rPr lang="zh-CN" altLang="en-GB" sz="2200" b="0" dirty="0" smtClean="0">
                <a:solidFill>
                  <a:srgbClr val="000000"/>
                </a:solidFill>
                <a:latin typeface="微软雅黑" pitchFamily="34" charset="-122"/>
                <a:ea typeface="微软雅黑" pitchFamily="34" charset="-122"/>
              </a:rPr>
              <a:t>数组。每次循环中，当前单元的值被赋给 </a:t>
            </a:r>
            <a:r>
              <a:rPr lang="en-GB" altLang="zh-CN" sz="2200" b="0" dirty="0" smtClean="0">
                <a:solidFill>
                  <a:srgbClr val="000000"/>
                </a:solidFill>
                <a:latin typeface="微软雅黑" pitchFamily="34" charset="-122"/>
                <a:ea typeface="微软雅黑" pitchFamily="34" charset="-122"/>
              </a:rPr>
              <a:t>$value </a:t>
            </a:r>
            <a:r>
              <a:rPr lang="zh-CN" altLang="en-GB" sz="2200" b="0" dirty="0" smtClean="0">
                <a:solidFill>
                  <a:srgbClr val="000000"/>
                </a:solidFill>
                <a:latin typeface="微软雅黑" pitchFamily="34" charset="-122"/>
                <a:ea typeface="微软雅黑" pitchFamily="34" charset="-122"/>
              </a:rPr>
              <a:t>并且数组内部的指针向前移一步</a:t>
            </a:r>
            <a:endParaRPr lang="zh-CN" altLang="en-US" sz="2200" dirty="0" smtClean="0">
              <a:latin typeface="微软雅黑" pitchFamily="34" charset="-122"/>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idx="1"/>
          </p:nvPr>
        </p:nvSpPr>
        <p:spPr/>
        <p:txBody>
          <a:bodyPr/>
          <a:lstStyle/>
          <a:p>
            <a:pPr eaLnBrk="1" hangingPunct="1">
              <a:lnSpc>
                <a:spcPct val="150000"/>
              </a:lnSpc>
              <a:spcBef>
                <a:spcPts val="900"/>
              </a:spcBef>
            </a:pPr>
            <a:r>
              <a:rPr lang="zh-CN" altLang="en-GB" sz="2200" b="0" dirty="0" smtClean="0">
                <a:latin typeface="微软雅黑" pitchFamily="34" charset="-122"/>
                <a:ea typeface="微软雅黑" pitchFamily="34" charset="-122"/>
              </a:rPr>
              <a:t>第二种格式做同样的事，只除了当前单元的键值也会在每次循环中被赋给变量 </a:t>
            </a:r>
            <a:r>
              <a:rPr lang="en-GB" altLang="zh-CN" sz="2200" b="0" dirty="0" smtClean="0">
                <a:latin typeface="微软雅黑" pitchFamily="34" charset="-122"/>
                <a:ea typeface="微软雅黑" pitchFamily="34" charset="-122"/>
              </a:rPr>
              <a:t>$key</a:t>
            </a:r>
            <a:r>
              <a:rPr lang="zh-CN" altLang="en-GB" sz="2200" b="0" dirty="0" smtClean="0">
                <a:latin typeface="微软雅黑" pitchFamily="34" charset="-122"/>
                <a:ea typeface="微软雅黑" pitchFamily="34" charset="-122"/>
              </a:rPr>
              <a:t>。 </a:t>
            </a:r>
          </a:p>
          <a:p>
            <a:pPr eaLnBrk="1" hangingPunct="1">
              <a:lnSpc>
                <a:spcPct val="150000"/>
              </a:lnSpc>
              <a:spcBef>
                <a:spcPts val="900"/>
              </a:spcBef>
              <a:buFont typeface="Wingdings" pitchFamily="2" charset="2"/>
              <a:buNone/>
            </a:pPr>
            <a:r>
              <a:rPr lang="zh-CN" altLang="en-GB" sz="2200" b="0" dirty="0" smtClean="0">
                <a:latin typeface="微软雅黑" pitchFamily="34" charset="-122"/>
                <a:ea typeface="微软雅黑" pitchFamily="34" charset="-122"/>
              </a:rPr>
              <a:t>	</a:t>
            </a:r>
            <a:r>
              <a:rPr lang="zh-CN" altLang="en-GB" sz="2200" b="0" dirty="0" smtClean="0">
                <a:solidFill>
                  <a:srgbClr val="FF6600"/>
                </a:solidFill>
                <a:latin typeface="微软雅黑" pitchFamily="34" charset="-122"/>
                <a:ea typeface="微软雅黑" pitchFamily="34" charset="-122"/>
              </a:rPr>
              <a:t>注</a:t>
            </a:r>
            <a:r>
              <a:rPr lang="en-GB" altLang="zh-CN" sz="2200" b="0" dirty="0" smtClean="0">
                <a:solidFill>
                  <a:srgbClr val="FF6600"/>
                </a:solidFill>
                <a:latin typeface="微软雅黑" pitchFamily="34" charset="-122"/>
                <a:ea typeface="微软雅黑" pitchFamily="34" charset="-122"/>
              </a:rPr>
              <a:t>:</a:t>
            </a:r>
            <a:r>
              <a:rPr lang="en-GB" altLang="zh-CN" sz="2200" b="0" dirty="0" smtClean="0">
                <a:latin typeface="微软雅黑" pitchFamily="34" charset="-122"/>
                <a:ea typeface="微软雅黑" pitchFamily="34" charset="-122"/>
              </a:rPr>
              <a:t> </a:t>
            </a:r>
            <a:r>
              <a:rPr lang="zh-CN" altLang="en-GB" sz="2200" b="0" dirty="0" smtClean="0">
                <a:latin typeface="微软雅黑" pitchFamily="34" charset="-122"/>
                <a:ea typeface="微软雅黑" pitchFamily="34" charset="-122"/>
              </a:rPr>
              <a:t>当 </a:t>
            </a:r>
            <a:r>
              <a:rPr lang="en-GB" altLang="zh-CN" sz="2200" b="0" dirty="0" err="1" smtClean="0">
                <a:latin typeface="微软雅黑" pitchFamily="34" charset="-122"/>
                <a:ea typeface="微软雅黑" pitchFamily="34" charset="-122"/>
              </a:rPr>
              <a:t>foreach</a:t>
            </a:r>
            <a:r>
              <a:rPr lang="en-GB" altLang="zh-CN" sz="2200" b="0" dirty="0" smtClean="0">
                <a:latin typeface="微软雅黑" pitchFamily="34" charset="-122"/>
                <a:ea typeface="微软雅黑" pitchFamily="34" charset="-122"/>
              </a:rPr>
              <a:t> </a:t>
            </a:r>
            <a:r>
              <a:rPr lang="zh-CN" altLang="en-GB" sz="2200" b="0" dirty="0" smtClean="0">
                <a:latin typeface="微软雅黑" pitchFamily="34" charset="-122"/>
                <a:ea typeface="微软雅黑" pitchFamily="34" charset="-122"/>
              </a:rPr>
              <a:t>开始执行时，数组内部的指针会自动指向第一个单元。此外注意</a:t>
            </a:r>
            <a:r>
              <a:rPr lang="en-GB" altLang="zh-CN" sz="2200" b="0" dirty="0" err="1" smtClean="0">
                <a:latin typeface="微软雅黑" pitchFamily="34" charset="-122"/>
                <a:ea typeface="微软雅黑" pitchFamily="34" charset="-122"/>
              </a:rPr>
              <a:t>foreach</a:t>
            </a:r>
            <a:r>
              <a:rPr lang="en-GB" altLang="zh-CN" sz="2200" b="0" dirty="0" smtClean="0">
                <a:latin typeface="微软雅黑" pitchFamily="34" charset="-122"/>
                <a:ea typeface="微软雅黑" pitchFamily="34" charset="-122"/>
              </a:rPr>
              <a:t> </a:t>
            </a:r>
            <a:r>
              <a:rPr lang="zh-CN" altLang="en-GB" sz="2200" b="0" dirty="0" smtClean="0">
                <a:latin typeface="微软雅黑" pitchFamily="34" charset="-122"/>
                <a:ea typeface="微软雅黑" pitchFamily="34" charset="-122"/>
              </a:rPr>
              <a:t>所操作的是指定数组的一个拷贝，而不是该数组本身。</a:t>
            </a:r>
          </a:p>
          <a:p>
            <a:pPr lvl="1" eaLnBrk="1" hangingPunct="1">
              <a:spcBef>
                <a:spcPts val="900"/>
              </a:spcBef>
              <a:buFont typeface="Wingdings" pitchFamily="2" charset="2"/>
              <a:buNone/>
            </a:pPr>
            <a:r>
              <a:rPr lang="en-GB" altLang="zh-CN" sz="2000" dirty="0" smtClean="0">
                <a:solidFill>
                  <a:srgbClr val="009900"/>
                </a:solidFill>
                <a:latin typeface="Arial" pitchFamily="34" charset="0"/>
                <a:ea typeface="微软雅黑" pitchFamily="34" charset="-122"/>
                <a:cs typeface="Arial" pitchFamily="34" charset="0"/>
              </a:rPr>
              <a:t>&lt;?</a:t>
            </a:r>
            <a:r>
              <a:rPr lang="en-GB" altLang="zh-CN" sz="2000" dirty="0" err="1" smtClean="0">
                <a:solidFill>
                  <a:srgbClr val="009900"/>
                </a:solidFill>
                <a:latin typeface="Arial" pitchFamily="34" charset="0"/>
                <a:ea typeface="微软雅黑" pitchFamily="34" charset="-122"/>
                <a:cs typeface="Arial" pitchFamily="34" charset="0"/>
              </a:rPr>
              <a:t>php</a:t>
            </a:r>
            <a:endParaRPr lang="en-GB" altLang="zh-CN" sz="2000" dirty="0" smtClean="0">
              <a:solidFill>
                <a:srgbClr val="009900"/>
              </a:solidFill>
              <a:latin typeface="Arial" pitchFamily="34" charset="0"/>
              <a:ea typeface="微软雅黑" pitchFamily="34" charset="-122"/>
              <a:cs typeface="Arial" pitchFamily="34" charset="0"/>
            </a:endParaRPr>
          </a:p>
          <a:p>
            <a:pPr lvl="1" eaLnBrk="1" hangingPunct="1">
              <a:spcBef>
                <a:spcPts val="900"/>
              </a:spcBef>
              <a:buFont typeface="Wingdings" pitchFamily="2" charset="2"/>
              <a:buNone/>
            </a:pPr>
            <a:r>
              <a:rPr lang="en-GB" altLang="zh-CN" sz="2000" dirty="0" smtClean="0">
                <a:solidFill>
                  <a:srgbClr val="009900"/>
                </a:solidFill>
                <a:latin typeface="Arial" pitchFamily="34" charset="0"/>
                <a:ea typeface="微软雅黑" pitchFamily="34" charset="-122"/>
                <a:cs typeface="Arial" pitchFamily="34" charset="0"/>
              </a:rPr>
              <a:t>		</a:t>
            </a:r>
            <a:r>
              <a:rPr lang="en-GB" altLang="zh-CN" sz="2000" dirty="0" smtClean="0">
                <a:solidFill>
                  <a:srgbClr val="0000FF"/>
                </a:solidFill>
                <a:latin typeface="Arial" pitchFamily="34" charset="0"/>
                <a:ea typeface="微软雅黑" pitchFamily="34" charset="-122"/>
                <a:cs typeface="Arial" pitchFamily="34" charset="0"/>
              </a:rPr>
              <a:t>$a</a:t>
            </a:r>
            <a:r>
              <a:rPr lang="en-GB" altLang="zh-CN" sz="2000" dirty="0" smtClean="0">
                <a:solidFill>
                  <a:srgbClr val="009900"/>
                </a:solidFill>
                <a:latin typeface="Arial" pitchFamily="34" charset="0"/>
                <a:ea typeface="微软雅黑" pitchFamily="34" charset="-122"/>
                <a:cs typeface="Arial" pitchFamily="34" charset="0"/>
              </a:rPr>
              <a:t>=array(</a:t>
            </a:r>
            <a:r>
              <a:rPr lang="en-GB" altLang="zh-CN" sz="2000" dirty="0" smtClean="0">
                <a:solidFill>
                  <a:srgbClr val="FF6600"/>
                </a:solidFill>
                <a:latin typeface="Arial" pitchFamily="34" charset="0"/>
                <a:ea typeface="微软雅黑" pitchFamily="34" charset="-122"/>
                <a:cs typeface="Arial" pitchFamily="34" charset="0"/>
              </a:rPr>
              <a:t>10,20,30,40,50,60</a:t>
            </a:r>
            <a:r>
              <a:rPr lang="en-GB" altLang="zh-CN" sz="2000" dirty="0" smtClean="0">
                <a:solidFill>
                  <a:srgbClr val="009900"/>
                </a:solidFill>
                <a:latin typeface="Arial" pitchFamily="34" charset="0"/>
                <a:ea typeface="微软雅黑" pitchFamily="34" charset="-122"/>
                <a:cs typeface="Arial" pitchFamily="34" charset="0"/>
              </a:rPr>
              <a:t>);</a:t>
            </a:r>
          </a:p>
          <a:p>
            <a:pPr lvl="1" eaLnBrk="1" hangingPunct="1">
              <a:spcBef>
                <a:spcPts val="900"/>
              </a:spcBef>
              <a:buFont typeface="Wingdings" pitchFamily="2" charset="2"/>
              <a:buNone/>
            </a:pPr>
            <a:r>
              <a:rPr lang="en-GB" altLang="zh-CN" sz="2000" dirty="0" smtClean="0">
                <a:solidFill>
                  <a:srgbClr val="009900"/>
                </a:solidFill>
                <a:latin typeface="Arial" pitchFamily="34" charset="0"/>
                <a:ea typeface="微软雅黑" pitchFamily="34" charset="-122"/>
                <a:cs typeface="Arial" pitchFamily="34" charset="0"/>
              </a:rPr>
              <a:t>		</a:t>
            </a:r>
            <a:r>
              <a:rPr lang="en-GB" altLang="zh-CN" sz="2000" dirty="0" err="1" smtClean="0">
                <a:solidFill>
                  <a:srgbClr val="009900"/>
                </a:solidFill>
                <a:latin typeface="Arial" pitchFamily="34" charset="0"/>
                <a:ea typeface="微软雅黑" pitchFamily="34" charset="-122"/>
                <a:cs typeface="Arial" pitchFamily="34" charset="0"/>
              </a:rPr>
              <a:t>foreach</a:t>
            </a:r>
            <a:r>
              <a:rPr lang="en-GB" altLang="zh-CN" sz="2000" dirty="0" smtClean="0">
                <a:solidFill>
                  <a:srgbClr val="009900"/>
                </a:solidFill>
                <a:latin typeface="Arial" pitchFamily="34" charset="0"/>
                <a:ea typeface="微软雅黑" pitchFamily="34" charset="-122"/>
                <a:cs typeface="Arial" pitchFamily="34" charset="0"/>
              </a:rPr>
              <a:t>(</a:t>
            </a:r>
            <a:r>
              <a:rPr lang="en-GB" altLang="zh-CN" sz="2000" dirty="0" smtClean="0">
                <a:solidFill>
                  <a:srgbClr val="0000FF"/>
                </a:solidFill>
                <a:latin typeface="Arial" pitchFamily="34" charset="0"/>
                <a:ea typeface="微软雅黑" pitchFamily="34" charset="-122"/>
                <a:cs typeface="Arial" pitchFamily="34" charset="0"/>
              </a:rPr>
              <a:t>$a</a:t>
            </a:r>
            <a:r>
              <a:rPr lang="en-GB" altLang="zh-CN" sz="2000" dirty="0" smtClean="0">
                <a:solidFill>
                  <a:srgbClr val="009900"/>
                </a:solidFill>
                <a:latin typeface="Arial" pitchFamily="34" charset="0"/>
                <a:ea typeface="微软雅黑" pitchFamily="34" charset="-122"/>
                <a:cs typeface="Arial" pitchFamily="34" charset="0"/>
              </a:rPr>
              <a:t> as </a:t>
            </a:r>
            <a:r>
              <a:rPr lang="en-GB" altLang="zh-CN" sz="2000" dirty="0" smtClean="0">
                <a:solidFill>
                  <a:srgbClr val="0000FF"/>
                </a:solidFill>
                <a:latin typeface="Arial" pitchFamily="34" charset="0"/>
                <a:ea typeface="微软雅黑" pitchFamily="34" charset="-122"/>
                <a:cs typeface="Arial" pitchFamily="34" charset="0"/>
              </a:rPr>
              <a:t>$k</a:t>
            </a:r>
            <a:r>
              <a:rPr lang="en-GB" altLang="zh-CN" sz="2000" dirty="0" smtClean="0">
                <a:solidFill>
                  <a:srgbClr val="009900"/>
                </a:solidFill>
                <a:latin typeface="Arial" pitchFamily="34" charset="0"/>
                <a:ea typeface="微软雅黑" pitchFamily="34" charset="-122"/>
                <a:cs typeface="Arial" pitchFamily="34" charset="0"/>
              </a:rPr>
              <a:t>=&gt;</a:t>
            </a:r>
            <a:r>
              <a:rPr lang="en-GB" altLang="zh-CN" sz="2000" dirty="0" smtClean="0">
                <a:solidFill>
                  <a:srgbClr val="0000FF"/>
                </a:solidFill>
                <a:latin typeface="Arial" pitchFamily="34" charset="0"/>
                <a:ea typeface="微软雅黑" pitchFamily="34" charset="-122"/>
                <a:cs typeface="Arial" pitchFamily="34" charset="0"/>
              </a:rPr>
              <a:t>$v</a:t>
            </a:r>
            <a:r>
              <a:rPr lang="en-GB" altLang="zh-CN" sz="2000" dirty="0" smtClean="0">
                <a:solidFill>
                  <a:srgbClr val="009900"/>
                </a:solidFill>
                <a:latin typeface="Arial" pitchFamily="34" charset="0"/>
                <a:ea typeface="微软雅黑" pitchFamily="34" charset="-122"/>
                <a:cs typeface="Arial" pitchFamily="34" charset="0"/>
              </a:rPr>
              <a:t>) {</a:t>
            </a:r>
          </a:p>
          <a:p>
            <a:pPr lvl="1" eaLnBrk="1" hangingPunct="1">
              <a:spcBef>
                <a:spcPts val="900"/>
              </a:spcBef>
              <a:buFont typeface="Wingdings" pitchFamily="2" charset="2"/>
              <a:buNone/>
            </a:pPr>
            <a:r>
              <a:rPr lang="en-GB" altLang="zh-CN" sz="2000" dirty="0" smtClean="0">
                <a:solidFill>
                  <a:srgbClr val="009900"/>
                </a:solidFill>
                <a:latin typeface="Arial" pitchFamily="34" charset="0"/>
                <a:ea typeface="微软雅黑" pitchFamily="34" charset="-122"/>
                <a:cs typeface="Arial" pitchFamily="34" charset="0"/>
              </a:rPr>
              <a:t>			echo </a:t>
            </a:r>
            <a:r>
              <a:rPr lang="en-US" altLang="zh-CN" sz="2000" dirty="0" smtClean="0">
                <a:solidFill>
                  <a:srgbClr val="009900"/>
                </a:solidFill>
                <a:latin typeface="Arial" pitchFamily="34" charset="0"/>
                <a:ea typeface="微软雅黑" pitchFamily="34" charset="-122"/>
                <a:cs typeface="Arial" pitchFamily="34" charset="0"/>
              </a:rPr>
              <a:t>"</a:t>
            </a:r>
            <a:r>
              <a:rPr lang="en-GB" altLang="zh-CN" sz="2000" dirty="0" smtClean="0">
                <a:solidFill>
                  <a:srgbClr val="0000FF"/>
                </a:solidFill>
                <a:latin typeface="Arial" pitchFamily="34" charset="0"/>
                <a:ea typeface="微软雅黑" pitchFamily="34" charset="-122"/>
                <a:cs typeface="Arial" pitchFamily="34" charset="0"/>
              </a:rPr>
              <a:t>$k</a:t>
            </a:r>
            <a:r>
              <a:rPr lang="en-GB" altLang="zh-CN" sz="2000" dirty="0" smtClean="0">
                <a:solidFill>
                  <a:srgbClr val="FF6600"/>
                </a:solidFill>
                <a:latin typeface="Arial" pitchFamily="34" charset="0"/>
                <a:ea typeface="微软雅黑" pitchFamily="34" charset="-122"/>
                <a:cs typeface="Arial" pitchFamily="34" charset="0"/>
              </a:rPr>
              <a:t> =&gt; </a:t>
            </a:r>
            <a:r>
              <a:rPr lang="en-GB" altLang="zh-CN" sz="2000" dirty="0" smtClean="0">
                <a:solidFill>
                  <a:srgbClr val="0000FF"/>
                </a:solidFill>
                <a:latin typeface="Arial" pitchFamily="34" charset="0"/>
                <a:ea typeface="微软雅黑" pitchFamily="34" charset="-122"/>
                <a:cs typeface="Arial" pitchFamily="34" charset="0"/>
              </a:rPr>
              <a:t>$v</a:t>
            </a:r>
            <a:r>
              <a:rPr lang="en-GB" altLang="zh-CN" sz="2000" dirty="0" smtClean="0">
                <a:solidFill>
                  <a:srgbClr val="FF6600"/>
                </a:solidFill>
                <a:latin typeface="Arial" pitchFamily="34" charset="0"/>
                <a:ea typeface="微软雅黑" pitchFamily="34" charset="-122"/>
                <a:cs typeface="Arial" pitchFamily="34" charset="0"/>
              </a:rPr>
              <a:t> &lt;</a:t>
            </a:r>
            <a:r>
              <a:rPr lang="en-GB" altLang="zh-CN" sz="2000" dirty="0" err="1" smtClean="0">
                <a:solidFill>
                  <a:srgbClr val="FF6600"/>
                </a:solidFill>
                <a:latin typeface="Arial" pitchFamily="34" charset="0"/>
                <a:ea typeface="微软雅黑" pitchFamily="34" charset="-122"/>
                <a:cs typeface="Arial" pitchFamily="34" charset="0"/>
              </a:rPr>
              <a:t>br</a:t>
            </a:r>
            <a:r>
              <a:rPr lang="en-GB" altLang="zh-CN" sz="2000" dirty="0" smtClean="0">
                <a:solidFill>
                  <a:srgbClr val="FF6600"/>
                </a:solidFill>
                <a:latin typeface="Arial" pitchFamily="34" charset="0"/>
                <a:ea typeface="微软雅黑" pitchFamily="34" charset="-122"/>
                <a:cs typeface="Arial" pitchFamily="34" charset="0"/>
              </a:rPr>
              <a:t>&gt;</a:t>
            </a:r>
            <a:r>
              <a:rPr lang="en-US" altLang="zh-CN" sz="2000" dirty="0" smtClean="0">
                <a:solidFill>
                  <a:srgbClr val="009900"/>
                </a:solidFill>
                <a:latin typeface="Arial" pitchFamily="34" charset="0"/>
                <a:ea typeface="微软雅黑" pitchFamily="34" charset="-122"/>
                <a:cs typeface="Arial" pitchFamily="34" charset="0"/>
              </a:rPr>
              <a:t>";</a:t>
            </a:r>
            <a:endParaRPr lang="en-GB" altLang="zh-CN" sz="2000" dirty="0" smtClean="0">
              <a:solidFill>
                <a:srgbClr val="009900"/>
              </a:solidFill>
              <a:latin typeface="Arial" pitchFamily="34" charset="0"/>
              <a:ea typeface="微软雅黑" pitchFamily="34" charset="-122"/>
              <a:cs typeface="Arial" pitchFamily="34" charset="0"/>
            </a:endParaRPr>
          </a:p>
          <a:p>
            <a:pPr lvl="1" eaLnBrk="1" hangingPunct="1">
              <a:spcBef>
                <a:spcPts val="900"/>
              </a:spcBef>
              <a:buFont typeface="Wingdings" pitchFamily="2" charset="2"/>
              <a:buNone/>
            </a:pPr>
            <a:r>
              <a:rPr lang="en-GB" altLang="zh-CN" sz="2000" dirty="0" smtClean="0">
                <a:solidFill>
                  <a:srgbClr val="009900"/>
                </a:solidFill>
                <a:latin typeface="Arial" pitchFamily="34" charset="0"/>
                <a:ea typeface="微软雅黑" pitchFamily="34" charset="-122"/>
                <a:cs typeface="Arial" pitchFamily="34" charset="0"/>
              </a:rPr>
              <a:t>		}</a:t>
            </a:r>
          </a:p>
          <a:p>
            <a:pPr lvl="1" eaLnBrk="1" hangingPunct="1">
              <a:spcBef>
                <a:spcPts val="900"/>
              </a:spcBef>
              <a:buFont typeface="Wingdings" pitchFamily="2" charset="2"/>
              <a:buNone/>
            </a:pPr>
            <a:r>
              <a:rPr lang="en-GB" altLang="zh-CN" sz="2000" dirty="0" smtClean="0">
                <a:solidFill>
                  <a:srgbClr val="009900"/>
                </a:solidFill>
                <a:latin typeface="Arial" pitchFamily="34" charset="0"/>
                <a:ea typeface="微软雅黑" pitchFamily="34" charset="-122"/>
                <a:cs typeface="Arial" pitchFamily="34" charset="0"/>
              </a:rPr>
              <a:t>?&gt;</a:t>
            </a:r>
            <a:endParaRPr lang="en-US" altLang="zh-CN" sz="2000" dirty="0" smtClean="0">
              <a:solidFill>
                <a:srgbClr val="009900"/>
              </a:solidFill>
              <a:latin typeface="Arial" pitchFamily="34" charset="0"/>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074" name="图片 6145" descr="未标题-1"/>
          <p:cNvPicPr>
            <a:picLocks noChangeAspect="1" noChangeArrowheads="1"/>
          </p:cNvPicPr>
          <p:nvPr/>
        </p:nvPicPr>
        <p:blipFill>
          <a:blip r:embed="rId3"/>
          <a:srcRect/>
          <a:stretch>
            <a:fillRect/>
          </a:stretch>
        </p:blipFill>
        <p:spPr bwMode="auto">
          <a:xfrm>
            <a:off x="3133725" y="557213"/>
            <a:ext cx="2917825" cy="2919412"/>
          </a:xfrm>
          <a:prstGeom prst="rect">
            <a:avLst/>
          </a:prstGeom>
          <a:noFill/>
          <a:ln w="9525">
            <a:noFill/>
            <a:miter lim="800000"/>
            <a:headEnd/>
            <a:tailEnd/>
          </a:ln>
        </p:spPr>
      </p:pic>
      <p:sp>
        <p:nvSpPr>
          <p:cNvPr id="3075" name="标题 1"/>
          <p:cNvSpPr>
            <a:spLocks noGrp="1" noChangeArrowheads="1"/>
          </p:cNvSpPr>
          <p:nvPr>
            <p:ph type="ctrTitle"/>
          </p:nvPr>
        </p:nvSpPr>
        <p:spPr>
          <a:xfrm>
            <a:off x="682625" y="3500438"/>
            <a:ext cx="7772400" cy="814387"/>
          </a:xfrm>
        </p:spPr>
        <p:txBody>
          <a:bodyPr lIns="90256" tIns="45128" rIns="90256" bIns="45128" anchor="ctr"/>
          <a:lstStyle/>
          <a:p>
            <a:r>
              <a:rPr lang="en-US" altLang="zh-CN" sz="4000" dirty="0" smtClean="0">
                <a:solidFill>
                  <a:srgbClr val="3F3F3F"/>
                </a:solidFill>
                <a:sym typeface="微软雅黑" pitchFamily="34" charset="-122"/>
              </a:rPr>
              <a:t>PHP</a:t>
            </a:r>
            <a:r>
              <a:rPr lang="zh-CN" altLang="zh-CN" sz="4000" dirty="0" smtClean="0">
                <a:solidFill>
                  <a:srgbClr val="3F3F3F"/>
                </a:solidFill>
                <a:sym typeface="微软雅黑" pitchFamily="34" charset="-122"/>
              </a:rPr>
              <a:t>数组</a:t>
            </a:r>
          </a:p>
        </p:txBody>
      </p:sp>
      <p:sp>
        <p:nvSpPr>
          <p:cNvPr id="3076" name="副标题 2"/>
          <p:cNvSpPr>
            <a:spLocks noGrp="1" noChangeArrowheads="1"/>
          </p:cNvSpPr>
          <p:nvPr>
            <p:ph type="subTitle" idx="1"/>
          </p:nvPr>
        </p:nvSpPr>
        <p:spPr bwMode="auto">
          <a:xfrm>
            <a:off x="2481263" y="4572000"/>
            <a:ext cx="4535487" cy="1581150"/>
          </a:xfrm>
          <a:noFill/>
          <a:ln>
            <a:miter lim="800000"/>
          </a:ln>
        </p:spPr>
        <p:txBody>
          <a:bodyPr vert="horz" wrap="square" lIns="90256" tIns="45128" rIns="90256" bIns="45128" numCol="1" anchor="t" anchorCtr="0" compatLnSpc="1"/>
          <a:lstStyle/>
          <a:p>
            <a:pPr algn="l">
              <a:lnSpc>
                <a:spcPct val="150000"/>
              </a:lnSpc>
            </a:pPr>
            <a:r>
              <a:rPr lang="zh-CN" altLang="en-US" sz="2000" dirty="0" smtClean="0">
                <a:solidFill>
                  <a:srgbClr val="3F3F3F"/>
                </a:solidFill>
                <a:sym typeface="微软雅黑" pitchFamily="34" charset="-122"/>
              </a:rPr>
              <a:t>主讲</a:t>
            </a:r>
            <a:r>
              <a:rPr lang="en-US" altLang="zh-CN" sz="2000" dirty="0" smtClean="0">
                <a:solidFill>
                  <a:srgbClr val="3F3F3F"/>
                </a:solidFill>
                <a:sym typeface="微软雅黑" pitchFamily="34" charset="-122"/>
              </a:rPr>
              <a:t>:</a:t>
            </a:r>
            <a:r>
              <a:rPr lang="zh-CN" altLang="en-US" sz="2000" dirty="0" smtClean="0">
                <a:solidFill>
                  <a:srgbClr val="3F3F3F"/>
                </a:solidFill>
                <a:sym typeface="微软雅黑" pitchFamily="34" charset="-122"/>
              </a:rPr>
              <a:t> </a:t>
            </a:r>
          </a:p>
          <a:p>
            <a:pPr algn="l">
              <a:lnSpc>
                <a:spcPct val="150000"/>
              </a:lnSpc>
            </a:pPr>
            <a:r>
              <a:rPr lang="zh-CN" altLang="en-US" sz="2000" dirty="0" smtClean="0">
                <a:solidFill>
                  <a:srgbClr val="3F3F3F"/>
                </a:solidFill>
                <a:sym typeface="微软雅黑" pitchFamily="34" charset="-122"/>
              </a:rPr>
              <a:t>邮箱</a:t>
            </a:r>
            <a:r>
              <a:rPr lang="en-US" altLang="zh-CN" sz="2000" dirty="0" smtClean="0">
                <a:solidFill>
                  <a:srgbClr val="3F3F3F"/>
                </a:solidFill>
                <a:sym typeface="微软雅黑" pitchFamily="34" charset="-122"/>
              </a:rPr>
              <a:t>:</a:t>
            </a:r>
            <a:r>
              <a:rPr lang="zh-CN" altLang="en-US" sz="2000" dirty="0" smtClean="0">
                <a:solidFill>
                  <a:srgbClr val="3F3F3F"/>
                </a:solidFill>
                <a:sym typeface="微软雅黑" pitchFamily="34" charset="-122"/>
              </a:rPr>
              <a:t> </a:t>
            </a:r>
          </a:p>
          <a:p>
            <a:pPr algn="l"/>
            <a:endParaRPr lang="zh-CN" alt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1475657" y="74704"/>
            <a:ext cx="7356980" cy="631969"/>
          </a:xfrm>
        </p:spPr>
        <p:txBody>
          <a:bodyPr/>
          <a:lstStyle/>
          <a:p>
            <a:r>
              <a:rPr lang="en-US" altLang="zh-CN" sz="2400" dirty="0" smtClean="0">
                <a:latin typeface="微软雅黑" charset="0"/>
                <a:ea typeface="微软雅黑" charset="0"/>
              </a:rPr>
              <a:t>3.3 </a:t>
            </a:r>
            <a:r>
              <a:rPr lang="zh-CN" altLang="en-US" sz="2400" dirty="0" smtClean="0">
                <a:latin typeface="微软雅黑" charset="0"/>
                <a:ea typeface="微软雅黑" charset="0"/>
              </a:rPr>
              <a:t>联合使用</a:t>
            </a:r>
            <a:r>
              <a:rPr lang="en-US" altLang="zh-CN" sz="2400" dirty="0" smtClean="0">
                <a:latin typeface="微软雅黑" charset="0"/>
                <a:ea typeface="微软雅黑" charset="0"/>
              </a:rPr>
              <a:t>list( )</a:t>
            </a:r>
            <a:r>
              <a:rPr lang="zh-CN" altLang="en-US" sz="2400" dirty="0" smtClean="0">
                <a:latin typeface="微软雅黑" charset="0"/>
                <a:ea typeface="微软雅黑" charset="0"/>
              </a:rPr>
              <a:t>、</a:t>
            </a:r>
            <a:r>
              <a:rPr lang="en-US" altLang="zh-CN" sz="2400" dirty="0" smtClean="0">
                <a:latin typeface="微软雅黑" charset="0"/>
                <a:ea typeface="微软雅黑" charset="0"/>
              </a:rPr>
              <a:t>each( )</a:t>
            </a:r>
            <a:r>
              <a:rPr lang="zh-CN" altLang="en-US" sz="2400" dirty="0" smtClean="0">
                <a:latin typeface="微软雅黑" charset="0"/>
                <a:ea typeface="微软雅黑" charset="0"/>
              </a:rPr>
              <a:t>和</a:t>
            </a:r>
            <a:r>
              <a:rPr lang="en-US" altLang="zh-CN" sz="2400" dirty="0" smtClean="0">
                <a:latin typeface="微软雅黑" charset="0"/>
                <a:ea typeface="微软雅黑" charset="0"/>
              </a:rPr>
              <a:t>while</a:t>
            </a:r>
            <a:r>
              <a:rPr lang="zh-CN" altLang="en-US" sz="2400" dirty="0" smtClean="0">
                <a:latin typeface="微软雅黑" charset="0"/>
                <a:ea typeface="微软雅黑" charset="0"/>
              </a:rPr>
              <a:t>循环遍历数组</a:t>
            </a:r>
            <a:endParaRPr>
              <a:latin typeface="微软雅黑" charset="0"/>
              <a:ea typeface="微软雅黑" charset="0"/>
            </a:endParaRPr>
          </a:p>
        </p:txBody>
      </p:sp>
      <p:sp>
        <p:nvSpPr>
          <p:cNvPr id="33794" name="Rectangle 3"/>
          <p:cNvSpPr>
            <a:spLocks noGrp="1" noChangeArrowheads="1"/>
          </p:cNvSpPr>
          <p:nvPr>
            <p:ph idx="1"/>
          </p:nvPr>
        </p:nvSpPr>
        <p:spPr/>
        <p:txBody>
          <a:bodyPr/>
          <a:lstStyle/>
          <a:p>
            <a:pPr>
              <a:lnSpc>
                <a:spcPct val="90000"/>
              </a:lnSpc>
            </a:pPr>
            <a:r>
              <a:rPr lang="en-GB" altLang="zh-CN" sz="2200" dirty="0" smtClean="0">
                <a:solidFill>
                  <a:srgbClr val="0000FF"/>
                </a:solidFill>
                <a:latin typeface="微软雅黑" pitchFamily="34" charset="-122"/>
                <a:ea typeface="微软雅黑" pitchFamily="34" charset="-122"/>
              </a:rPr>
              <a:t>array  each ( array </a:t>
            </a:r>
            <a:r>
              <a:rPr lang="en-GB" altLang="zh-CN" sz="2200" dirty="0" err="1" smtClean="0">
                <a:solidFill>
                  <a:srgbClr val="0000FF"/>
                </a:solidFill>
                <a:latin typeface="微软雅黑" pitchFamily="34" charset="-122"/>
                <a:ea typeface="微软雅黑" pitchFamily="34" charset="-122"/>
              </a:rPr>
              <a:t>array</a:t>
            </a:r>
            <a:r>
              <a:rPr lang="en-GB" altLang="zh-CN" sz="2200" dirty="0" smtClean="0">
                <a:solidFill>
                  <a:srgbClr val="0000FF"/>
                </a:solidFill>
                <a:latin typeface="微软雅黑" pitchFamily="34" charset="-122"/>
                <a:ea typeface="微软雅黑" pitchFamily="34" charset="-122"/>
              </a:rPr>
              <a:t>)</a:t>
            </a:r>
          </a:p>
          <a:p>
            <a:pPr>
              <a:lnSpc>
                <a:spcPct val="90000"/>
              </a:lnSpc>
              <a:buFont typeface="Wingdings" pitchFamily="2" charset="2"/>
              <a:buNone/>
            </a:pPr>
            <a:r>
              <a:rPr lang="zh-CN" altLang="en-GB" sz="2200" b="0" dirty="0" smtClean="0">
                <a:solidFill>
                  <a:schemeClr val="tx1"/>
                </a:solidFill>
                <a:latin typeface="微软雅黑" pitchFamily="34" charset="-122"/>
                <a:ea typeface="微软雅黑" pitchFamily="34" charset="-122"/>
              </a:rPr>
              <a:t>	  返回 </a:t>
            </a:r>
            <a:r>
              <a:rPr lang="en-GB" altLang="zh-CN" sz="2200" b="0" dirty="0" smtClean="0">
                <a:solidFill>
                  <a:schemeClr val="tx1"/>
                </a:solidFill>
                <a:latin typeface="微软雅黑" pitchFamily="34" charset="-122"/>
                <a:ea typeface="微软雅黑" pitchFamily="34" charset="-122"/>
              </a:rPr>
              <a:t>array </a:t>
            </a:r>
            <a:r>
              <a:rPr lang="zh-CN" altLang="en-GB" sz="2200" b="0" dirty="0" smtClean="0">
                <a:solidFill>
                  <a:schemeClr val="tx1"/>
                </a:solidFill>
                <a:latin typeface="微软雅黑" pitchFamily="34" charset="-122"/>
                <a:ea typeface="微软雅黑" pitchFamily="34" charset="-122"/>
              </a:rPr>
              <a:t>数组中当前指针位置的键／值对并向前移动数组指针。键值对被返回为四个单元的数组，键名为 </a:t>
            </a:r>
            <a:r>
              <a:rPr lang="en-GB" altLang="zh-CN" sz="2200" b="0" dirty="0" smtClean="0">
                <a:solidFill>
                  <a:schemeClr val="tx1"/>
                </a:solidFill>
                <a:latin typeface="微软雅黑" pitchFamily="34" charset="-122"/>
                <a:ea typeface="微软雅黑" pitchFamily="34" charset="-122"/>
              </a:rPr>
              <a:t>0</a:t>
            </a:r>
            <a:r>
              <a:rPr lang="zh-CN" altLang="en-GB" sz="2200" b="0" dirty="0" smtClean="0">
                <a:solidFill>
                  <a:schemeClr val="tx1"/>
                </a:solidFill>
                <a:latin typeface="微软雅黑" pitchFamily="34" charset="-122"/>
                <a:ea typeface="微软雅黑" pitchFamily="34" charset="-122"/>
              </a:rPr>
              <a:t>，</a:t>
            </a:r>
            <a:r>
              <a:rPr lang="en-GB" altLang="zh-CN" sz="2200" b="0" dirty="0" smtClean="0">
                <a:solidFill>
                  <a:schemeClr val="tx1"/>
                </a:solidFill>
                <a:latin typeface="微软雅黑" pitchFamily="34" charset="-122"/>
                <a:ea typeface="微软雅黑" pitchFamily="34" charset="-122"/>
              </a:rPr>
              <a:t>1</a:t>
            </a:r>
            <a:r>
              <a:rPr lang="zh-CN" altLang="en-GB" sz="2200" b="0" dirty="0" smtClean="0">
                <a:solidFill>
                  <a:schemeClr val="tx1"/>
                </a:solidFill>
                <a:latin typeface="微软雅黑" pitchFamily="34" charset="-122"/>
                <a:ea typeface="微软雅黑" pitchFamily="34" charset="-122"/>
              </a:rPr>
              <a:t>，</a:t>
            </a:r>
            <a:r>
              <a:rPr lang="en-GB" altLang="zh-CN" sz="2200" b="0" dirty="0" smtClean="0">
                <a:solidFill>
                  <a:schemeClr val="tx1"/>
                </a:solidFill>
                <a:latin typeface="微软雅黑" pitchFamily="34" charset="-122"/>
                <a:ea typeface="微软雅黑" pitchFamily="34" charset="-122"/>
              </a:rPr>
              <a:t>key </a:t>
            </a:r>
            <a:r>
              <a:rPr lang="zh-CN" altLang="en-GB" sz="2200" b="0" dirty="0" smtClean="0">
                <a:solidFill>
                  <a:schemeClr val="tx1"/>
                </a:solidFill>
                <a:latin typeface="微软雅黑" pitchFamily="34" charset="-122"/>
                <a:ea typeface="微软雅黑" pitchFamily="34" charset="-122"/>
              </a:rPr>
              <a:t>和 </a:t>
            </a:r>
            <a:r>
              <a:rPr lang="en-GB" altLang="zh-CN" sz="2200" b="0" dirty="0" smtClean="0">
                <a:solidFill>
                  <a:schemeClr val="tx1"/>
                </a:solidFill>
                <a:latin typeface="微软雅黑" pitchFamily="34" charset="-122"/>
                <a:ea typeface="微软雅黑" pitchFamily="34" charset="-122"/>
              </a:rPr>
              <a:t>value</a:t>
            </a:r>
            <a:r>
              <a:rPr lang="zh-CN" altLang="en-GB" sz="2200" b="0" dirty="0" smtClean="0">
                <a:solidFill>
                  <a:schemeClr val="tx1"/>
                </a:solidFill>
                <a:latin typeface="微软雅黑" pitchFamily="34" charset="-122"/>
                <a:ea typeface="微软雅黑" pitchFamily="34" charset="-122"/>
              </a:rPr>
              <a:t>。</a:t>
            </a:r>
            <a:r>
              <a:rPr lang="zh-CN" altLang="en-GB" sz="2200" dirty="0" smtClean="0">
                <a:solidFill>
                  <a:schemeClr val="tx1"/>
                </a:solidFill>
                <a:latin typeface="微软雅黑" pitchFamily="34" charset="-122"/>
                <a:ea typeface="微软雅黑" pitchFamily="34" charset="-122"/>
              </a:rPr>
              <a:t>单元 </a:t>
            </a:r>
            <a:r>
              <a:rPr lang="en-GB" altLang="zh-CN" sz="2200" dirty="0" smtClean="0">
                <a:solidFill>
                  <a:schemeClr val="tx1"/>
                </a:solidFill>
                <a:latin typeface="微软雅黑" pitchFamily="34" charset="-122"/>
                <a:ea typeface="微软雅黑" pitchFamily="34" charset="-122"/>
              </a:rPr>
              <a:t>0 </a:t>
            </a:r>
            <a:r>
              <a:rPr lang="zh-CN" altLang="en-GB" sz="2200" dirty="0" smtClean="0">
                <a:solidFill>
                  <a:schemeClr val="tx1"/>
                </a:solidFill>
                <a:latin typeface="微软雅黑" pitchFamily="34" charset="-122"/>
                <a:ea typeface="微软雅黑" pitchFamily="34" charset="-122"/>
              </a:rPr>
              <a:t>和 </a:t>
            </a:r>
            <a:r>
              <a:rPr lang="en-GB" altLang="zh-CN" sz="2200" dirty="0" smtClean="0">
                <a:solidFill>
                  <a:schemeClr val="tx1"/>
                </a:solidFill>
                <a:latin typeface="微软雅黑" pitchFamily="34" charset="-122"/>
                <a:ea typeface="微软雅黑" pitchFamily="34" charset="-122"/>
              </a:rPr>
              <a:t>key </a:t>
            </a:r>
            <a:r>
              <a:rPr lang="zh-CN" altLang="en-GB" sz="2200" dirty="0" smtClean="0">
                <a:solidFill>
                  <a:schemeClr val="tx1"/>
                </a:solidFill>
                <a:latin typeface="微软雅黑" pitchFamily="34" charset="-122"/>
                <a:ea typeface="微软雅黑" pitchFamily="34" charset="-122"/>
              </a:rPr>
              <a:t>包含有数组单元的键名，</a:t>
            </a:r>
            <a:r>
              <a:rPr lang="en-GB" altLang="zh-CN" sz="2200" dirty="0" smtClean="0">
                <a:solidFill>
                  <a:schemeClr val="tx1"/>
                </a:solidFill>
                <a:latin typeface="微软雅黑" pitchFamily="34" charset="-122"/>
                <a:ea typeface="微软雅黑" pitchFamily="34" charset="-122"/>
              </a:rPr>
              <a:t>1 </a:t>
            </a:r>
            <a:r>
              <a:rPr lang="zh-CN" altLang="en-GB" sz="2200" dirty="0" smtClean="0">
                <a:solidFill>
                  <a:schemeClr val="tx1"/>
                </a:solidFill>
                <a:latin typeface="微软雅黑" pitchFamily="34" charset="-122"/>
                <a:ea typeface="微软雅黑" pitchFamily="34" charset="-122"/>
              </a:rPr>
              <a:t>和 </a:t>
            </a:r>
            <a:r>
              <a:rPr lang="en-GB" altLang="zh-CN" sz="2200" dirty="0" smtClean="0">
                <a:solidFill>
                  <a:schemeClr val="tx1"/>
                </a:solidFill>
                <a:latin typeface="微软雅黑" pitchFamily="34" charset="-122"/>
                <a:ea typeface="微软雅黑" pitchFamily="34" charset="-122"/>
              </a:rPr>
              <a:t>value </a:t>
            </a:r>
            <a:r>
              <a:rPr lang="zh-CN" altLang="en-GB" sz="2200" dirty="0" smtClean="0">
                <a:solidFill>
                  <a:schemeClr val="tx1"/>
                </a:solidFill>
                <a:latin typeface="微软雅黑" pitchFamily="34" charset="-122"/>
                <a:ea typeface="微软雅黑" pitchFamily="34" charset="-122"/>
              </a:rPr>
              <a:t>包含有数据</a:t>
            </a:r>
            <a:r>
              <a:rPr lang="zh-CN" altLang="en-GB" sz="2200" b="0" dirty="0" smtClean="0">
                <a:solidFill>
                  <a:schemeClr val="tx1"/>
                </a:solidFill>
                <a:latin typeface="微软雅黑" pitchFamily="34" charset="-122"/>
                <a:ea typeface="微软雅黑" pitchFamily="34" charset="-122"/>
              </a:rPr>
              <a:t>。</a:t>
            </a:r>
          </a:p>
          <a:p>
            <a:pPr>
              <a:lnSpc>
                <a:spcPct val="90000"/>
              </a:lnSpc>
              <a:buFont typeface="Wingdings" pitchFamily="2" charset="2"/>
              <a:buNone/>
            </a:pPr>
            <a:r>
              <a:rPr lang="zh-CN" altLang="en-GB" sz="2200" b="0" dirty="0" smtClean="0">
                <a:solidFill>
                  <a:schemeClr val="tx1"/>
                </a:solidFill>
                <a:latin typeface="微软雅黑" pitchFamily="34" charset="-122"/>
                <a:ea typeface="微软雅黑" pitchFamily="34" charset="-122"/>
              </a:rPr>
              <a:t>	  如果内部指针越过了数组的末端，则 </a:t>
            </a:r>
            <a:r>
              <a:rPr lang="en-GB" altLang="zh-CN" sz="2200" b="0" dirty="0" smtClean="0">
                <a:solidFill>
                  <a:schemeClr val="tx1"/>
                </a:solidFill>
                <a:latin typeface="微软雅黑" pitchFamily="34" charset="-122"/>
                <a:ea typeface="微软雅黑" pitchFamily="34" charset="-122"/>
              </a:rPr>
              <a:t>each() </a:t>
            </a:r>
            <a:r>
              <a:rPr lang="zh-CN" altLang="en-GB" sz="2200" b="0" dirty="0" smtClean="0">
                <a:solidFill>
                  <a:schemeClr val="tx1"/>
                </a:solidFill>
                <a:latin typeface="微软雅黑" pitchFamily="34" charset="-122"/>
                <a:ea typeface="微软雅黑" pitchFamily="34" charset="-122"/>
              </a:rPr>
              <a:t>返回 </a:t>
            </a:r>
            <a:r>
              <a:rPr lang="en-US" altLang="zh-CN" sz="2200" b="0" dirty="0" smtClean="0">
                <a:solidFill>
                  <a:schemeClr val="tx1"/>
                </a:solidFill>
                <a:latin typeface="微软雅黑" pitchFamily="34" charset="-122"/>
                <a:ea typeface="微软雅黑" pitchFamily="34" charset="-122"/>
              </a:rPr>
              <a:t>F</a:t>
            </a:r>
            <a:r>
              <a:rPr lang="en-GB" altLang="zh-CN" sz="2200" b="0" dirty="0" smtClean="0">
                <a:solidFill>
                  <a:schemeClr val="tx1"/>
                </a:solidFill>
                <a:latin typeface="微软雅黑" pitchFamily="34" charset="-122"/>
                <a:ea typeface="微软雅黑" pitchFamily="34" charset="-122"/>
              </a:rPr>
              <a:t>ALSE</a:t>
            </a:r>
            <a:r>
              <a:rPr lang="zh-CN" altLang="en-GB" sz="2200" b="0" dirty="0" smtClean="0">
                <a:solidFill>
                  <a:schemeClr val="tx1"/>
                </a:solidFill>
                <a:latin typeface="微软雅黑" pitchFamily="34" charset="-122"/>
                <a:ea typeface="微软雅黑" pitchFamily="34" charset="-122"/>
              </a:rPr>
              <a:t>。 </a:t>
            </a:r>
          </a:p>
          <a:p>
            <a:pPr>
              <a:lnSpc>
                <a:spcPct val="90000"/>
              </a:lnSpc>
              <a:buFont typeface="Wingdings" pitchFamily="2" charset="2"/>
              <a:buNone/>
            </a:pPr>
            <a:r>
              <a:rPr lang="en-GB" altLang="zh-CN" sz="2200" b="0" dirty="0" smtClean="0">
                <a:solidFill>
                  <a:schemeClr val="tx1"/>
                </a:solidFill>
                <a:latin typeface="微软雅黑" pitchFamily="34" charset="-122"/>
                <a:ea typeface="微软雅黑" pitchFamily="34" charset="-122"/>
              </a:rPr>
              <a:t>	each() </a:t>
            </a:r>
            <a:r>
              <a:rPr lang="zh-CN" altLang="en-GB" sz="2200" b="0" dirty="0" smtClean="0">
                <a:solidFill>
                  <a:schemeClr val="tx1"/>
                </a:solidFill>
                <a:latin typeface="微软雅黑" pitchFamily="34" charset="-122"/>
                <a:ea typeface="微软雅黑" pitchFamily="34" charset="-122"/>
              </a:rPr>
              <a:t>经常和</a:t>
            </a:r>
            <a:r>
              <a:rPr lang="en-GB" altLang="zh-CN" sz="2200" b="0" dirty="0" smtClean="0">
                <a:solidFill>
                  <a:schemeClr val="tx1"/>
                </a:solidFill>
                <a:latin typeface="微软雅黑" pitchFamily="34" charset="-122"/>
                <a:ea typeface="微软雅黑" pitchFamily="34" charset="-122"/>
              </a:rPr>
              <a:t>list( ) </a:t>
            </a:r>
            <a:r>
              <a:rPr lang="zh-CN" altLang="en-GB" sz="2200" b="0" dirty="0" smtClean="0">
                <a:solidFill>
                  <a:schemeClr val="tx1"/>
                </a:solidFill>
                <a:latin typeface="微软雅黑" pitchFamily="34" charset="-122"/>
                <a:ea typeface="微软雅黑" pitchFamily="34" charset="-122"/>
              </a:rPr>
              <a:t>结合使用来遍历数组。</a:t>
            </a:r>
          </a:p>
          <a:p>
            <a:pPr eaLnBrk="1" hangingPunct="1">
              <a:lnSpc>
                <a:spcPct val="90000"/>
              </a:lnSpc>
            </a:pPr>
            <a:r>
              <a:rPr lang="en-GB" altLang="zh-CN" sz="2200" dirty="0" smtClean="0">
                <a:solidFill>
                  <a:srgbClr val="0000FF"/>
                </a:solidFill>
                <a:latin typeface="微软雅黑" pitchFamily="34" charset="-122"/>
                <a:ea typeface="微软雅黑" pitchFamily="34" charset="-122"/>
              </a:rPr>
              <a:t>void</a:t>
            </a:r>
            <a:r>
              <a:rPr lang="zh-CN" altLang="en-GB" sz="2200" dirty="0" smtClean="0">
                <a:solidFill>
                  <a:srgbClr val="0000FF"/>
                </a:solidFill>
                <a:latin typeface="微软雅黑" pitchFamily="34" charset="-122"/>
                <a:ea typeface="微软雅黑" pitchFamily="34" charset="-122"/>
              </a:rPr>
              <a:t>　</a:t>
            </a:r>
            <a:r>
              <a:rPr lang="en-GB" altLang="zh-CN" sz="2200" dirty="0" smtClean="0">
                <a:solidFill>
                  <a:srgbClr val="0000FF"/>
                </a:solidFill>
                <a:latin typeface="微软雅黑" pitchFamily="34" charset="-122"/>
                <a:ea typeface="微软雅黑" pitchFamily="34" charset="-122"/>
              </a:rPr>
              <a:t>list ( mixed ...)</a:t>
            </a:r>
          </a:p>
          <a:p>
            <a:pPr lvl="1" eaLnBrk="1" hangingPunct="1">
              <a:lnSpc>
                <a:spcPct val="90000"/>
              </a:lnSpc>
            </a:pPr>
            <a:r>
              <a:rPr lang="zh-CN" altLang="en-GB" sz="2200" b="0" dirty="0" smtClean="0">
                <a:latin typeface="微软雅黑" pitchFamily="34" charset="-122"/>
                <a:ea typeface="微软雅黑" pitchFamily="34" charset="-122"/>
              </a:rPr>
              <a:t>它不是真正的函数，而是语言结构。</a:t>
            </a:r>
            <a:r>
              <a:rPr lang="en-GB" altLang="zh-CN" sz="2200" b="0" dirty="0" smtClean="0">
                <a:latin typeface="微软雅黑" pitchFamily="34" charset="-122"/>
                <a:ea typeface="微软雅黑" pitchFamily="34" charset="-122"/>
              </a:rPr>
              <a:t>list() </a:t>
            </a:r>
            <a:r>
              <a:rPr lang="zh-CN" altLang="en-GB" sz="2200" b="0" dirty="0" smtClean="0">
                <a:latin typeface="微软雅黑" pitchFamily="34" charset="-122"/>
                <a:ea typeface="微软雅黑" pitchFamily="34" charset="-122"/>
              </a:rPr>
              <a:t>用一步操作给一组变量进行赋值。 </a:t>
            </a:r>
          </a:p>
          <a:p>
            <a:pPr eaLnBrk="1" hangingPunct="1">
              <a:lnSpc>
                <a:spcPct val="90000"/>
              </a:lnSpc>
              <a:buFont typeface="Wingdings" pitchFamily="2" charset="2"/>
              <a:buNone/>
            </a:pPr>
            <a:r>
              <a:rPr lang="zh-CN" altLang="en-GB" sz="2200" b="0" dirty="0" smtClean="0">
                <a:latin typeface="微软雅黑" pitchFamily="34" charset="-122"/>
                <a:ea typeface="微软雅黑" pitchFamily="34" charset="-122"/>
              </a:rPr>
              <a:t>  	 	注</a:t>
            </a:r>
            <a:r>
              <a:rPr lang="en-GB" altLang="zh-CN" sz="2200" b="0" dirty="0" smtClean="0">
                <a:latin typeface="微软雅黑" pitchFamily="34" charset="-122"/>
                <a:ea typeface="微软雅黑" pitchFamily="34" charset="-122"/>
              </a:rPr>
              <a:t>: list() </a:t>
            </a:r>
            <a:r>
              <a:rPr lang="zh-CN" altLang="en-GB" sz="2200" b="0" dirty="0" smtClean="0">
                <a:latin typeface="微软雅黑" pitchFamily="34" charset="-122"/>
                <a:ea typeface="微软雅黑" pitchFamily="34" charset="-122"/>
              </a:rPr>
              <a:t>仅能用于数字索引的数组并假定数字索引从</a:t>
            </a:r>
            <a:r>
              <a:rPr lang="en-GB" altLang="zh-CN" sz="2200" b="0" dirty="0" smtClean="0">
                <a:latin typeface="微软雅黑" pitchFamily="34" charset="-122"/>
                <a:ea typeface="微软雅黑" pitchFamily="34" charset="-122"/>
              </a:rPr>
              <a:t>0</a:t>
            </a:r>
            <a:r>
              <a:rPr lang="zh-CN" altLang="en-GB" sz="2200" b="0" dirty="0" smtClean="0">
                <a:latin typeface="微软雅黑" pitchFamily="34" charset="-122"/>
                <a:ea typeface="微软雅黑" pitchFamily="34" charset="-122"/>
              </a:rPr>
              <a:t>开始。</a:t>
            </a:r>
          </a:p>
          <a:p>
            <a:pPr lvl="1" eaLnBrk="1" hangingPunct="1">
              <a:lnSpc>
                <a:spcPct val="90000"/>
              </a:lnSpc>
            </a:pPr>
            <a:r>
              <a:rPr lang="zh-CN" altLang="en-GB" sz="2200" b="0" dirty="0" smtClean="0">
                <a:latin typeface="微软雅黑" pitchFamily="34" charset="-122"/>
                <a:ea typeface="微软雅黑" pitchFamily="34" charset="-122"/>
              </a:rPr>
              <a:t>在执行 </a:t>
            </a:r>
            <a:r>
              <a:rPr lang="en-GB" altLang="zh-CN" sz="2200" b="0" dirty="0" smtClean="0">
                <a:latin typeface="微软雅黑" pitchFamily="34" charset="-122"/>
                <a:ea typeface="微软雅黑" pitchFamily="34" charset="-122"/>
              </a:rPr>
              <a:t>each() </a:t>
            </a:r>
            <a:r>
              <a:rPr lang="zh-CN" altLang="en-GB" sz="2200" b="0" dirty="0" smtClean="0">
                <a:latin typeface="微软雅黑" pitchFamily="34" charset="-122"/>
                <a:ea typeface="微软雅黑" pitchFamily="34" charset="-122"/>
              </a:rPr>
              <a:t>之后，数组指针将停留在数组中的下一个单元或者当碰到数组结尾时停留在最后一个单元。如果要再用 </a:t>
            </a:r>
            <a:r>
              <a:rPr lang="en-GB" altLang="zh-CN" sz="2200" b="0" dirty="0" smtClean="0">
                <a:latin typeface="微软雅黑" pitchFamily="34" charset="-122"/>
                <a:ea typeface="微软雅黑" pitchFamily="34" charset="-122"/>
              </a:rPr>
              <a:t>each </a:t>
            </a:r>
            <a:r>
              <a:rPr lang="zh-CN" altLang="en-GB" sz="2200" b="0" dirty="0" smtClean="0">
                <a:latin typeface="微软雅黑" pitchFamily="34" charset="-122"/>
                <a:ea typeface="微软雅黑" pitchFamily="34" charset="-122"/>
              </a:rPr>
              <a:t>遍历数组，必须使用</a:t>
            </a:r>
            <a:r>
              <a:rPr lang="en-GB" altLang="zh-CN" sz="2200" b="0" dirty="0" smtClean="0">
                <a:latin typeface="微软雅黑" pitchFamily="34" charset="-122"/>
                <a:ea typeface="微软雅黑" pitchFamily="34" charset="-122"/>
              </a:rPr>
              <a:t>reset( )</a:t>
            </a:r>
            <a:r>
              <a:rPr lang="zh-CN" altLang="en-GB" sz="2200" b="0" dirty="0" smtClean="0">
                <a:latin typeface="微软雅黑" pitchFamily="34" charset="-122"/>
                <a:ea typeface="微软雅黑" pitchFamily="34" charset="-122"/>
              </a:rPr>
              <a:t>。</a:t>
            </a:r>
            <a:endParaRPr lang="zh-CN" altLang="en-US" sz="2200" b="0" dirty="0" smtClean="0">
              <a:latin typeface="微软雅黑" pitchFamily="34" charset="-122"/>
              <a:ea typeface="微软雅黑"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idx="1"/>
          </p:nvPr>
        </p:nvSpPr>
        <p:spPr/>
        <p:txBody>
          <a:bodyPr/>
          <a:lstStyle/>
          <a:p>
            <a:pPr>
              <a:buFont typeface="Wingdings" pitchFamily="2" charset="2"/>
              <a:buNone/>
            </a:pPr>
            <a:r>
              <a:rPr lang="en-US" altLang="zh-CN" sz="2200" b="0" dirty="0" smtClean="0">
                <a:solidFill>
                  <a:srgbClr val="009900"/>
                </a:solidFill>
                <a:latin typeface="Arial" pitchFamily="34" charset="0"/>
                <a:ea typeface="楷体_GB2312" pitchFamily="49" charset="-122"/>
                <a:cs typeface="Arial" pitchFamily="34" charset="0"/>
              </a:rPr>
              <a:t>&lt;?</a:t>
            </a:r>
            <a:r>
              <a:rPr lang="en-US" altLang="zh-CN" sz="2200" b="0" dirty="0" err="1" smtClean="0">
                <a:solidFill>
                  <a:srgbClr val="009900"/>
                </a:solidFill>
                <a:latin typeface="Arial" pitchFamily="34" charset="0"/>
                <a:ea typeface="楷体_GB2312" pitchFamily="49" charset="-122"/>
                <a:cs typeface="Arial" pitchFamily="34" charset="0"/>
              </a:rPr>
              <a:t>php</a:t>
            </a:r>
            <a:r>
              <a:rPr lang="en-US" altLang="zh-CN" sz="2200" b="0" dirty="0" smtClean="0">
                <a:solidFill>
                  <a:srgbClr val="009900"/>
                </a:solidFill>
                <a:latin typeface="Arial" pitchFamily="34" charset="0"/>
                <a:ea typeface="楷体_GB2312" pitchFamily="49" charset="-122"/>
                <a:cs typeface="Arial" pitchFamily="34" charset="0"/>
              </a:rPr>
              <a:t/>
            </a:r>
            <a:br>
              <a:rPr lang="en-US" altLang="zh-CN" sz="2200" b="0" dirty="0" smtClean="0">
                <a:solidFill>
                  <a:srgbClr val="009900"/>
                </a:solidFill>
                <a:latin typeface="Arial" pitchFamily="34" charset="0"/>
                <a:ea typeface="楷体_GB2312" pitchFamily="49" charset="-122"/>
                <a:cs typeface="Arial" pitchFamily="34" charset="0"/>
              </a:rPr>
            </a:br>
            <a:r>
              <a:rPr lang="en-US" altLang="zh-CN" sz="2200" b="0" dirty="0" smtClean="0">
                <a:solidFill>
                  <a:srgbClr val="009900"/>
                </a:solidFill>
                <a:latin typeface="Arial" pitchFamily="34" charset="0"/>
                <a:ea typeface="楷体_GB2312" pitchFamily="49" charset="-122"/>
                <a:cs typeface="Arial" pitchFamily="34" charset="0"/>
              </a:rPr>
              <a:t>$fruit= array('a' =&gt; 'apple', 'b' =&gt; 'banana', 'c' =&gt; 'cranberry');</a:t>
            </a:r>
            <a:br>
              <a:rPr lang="en-US" altLang="zh-CN" sz="2200" b="0" dirty="0" smtClean="0">
                <a:solidFill>
                  <a:srgbClr val="009900"/>
                </a:solidFill>
                <a:latin typeface="Arial" pitchFamily="34" charset="0"/>
                <a:ea typeface="楷体_GB2312" pitchFamily="49" charset="-122"/>
                <a:cs typeface="Arial" pitchFamily="34" charset="0"/>
              </a:rPr>
            </a:br>
            <a:r>
              <a:rPr lang="en-US" altLang="zh-CN" sz="2200" b="0" dirty="0" smtClean="0">
                <a:solidFill>
                  <a:srgbClr val="009900"/>
                </a:solidFill>
                <a:latin typeface="Arial" pitchFamily="34" charset="0"/>
                <a:ea typeface="楷体_GB2312" pitchFamily="49" charset="-122"/>
                <a:cs typeface="Arial" pitchFamily="34" charset="0"/>
              </a:rPr>
              <a:t>reset($fruit);</a:t>
            </a:r>
            <a:br>
              <a:rPr lang="en-US" altLang="zh-CN" sz="2200" b="0" dirty="0" smtClean="0">
                <a:solidFill>
                  <a:srgbClr val="009900"/>
                </a:solidFill>
                <a:latin typeface="Arial" pitchFamily="34" charset="0"/>
                <a:ea typeface="楷体_GB2312" pitchFamily="49" charset="-122"/>
                <a:cs typeface="Arial" pitchFamily="34" charset="0"/>
              </a:rPr>
            </a:br>
            <a:r>
              <a:rPr lang="en-US" altLang="zh-CN" sz="2200" b="0" dirty="0" smtClean="0">
                <a:solidFill>
                  <a:srgbClr val="009900"/>
                </a:solidFill>
                <a:latin typeface="Arial" pitchFamily="34" charset="0"/>
                <a:ea typeface="楷体_GB2312" pitchFamily="49" charset="-122"/>
                <a:cs typeface="Arial" pitchFamily="34" charset="0"/>
              </a:rPr>
              <a:t>while (list($key, $</a:t>
            </a:r>
            <a:r>
              <a:rPr lang="en-US" altLang="zh-CN" sz="2200" b="0" dirty="0" err="1" smtClean="0">
                <a:solidFill>
                  <a:srgbClr val="009900"/>
                </a:solidFill>
                <a:latin typeface="Arial" pitchFamily="34" charset="0"/>
                <a:ea typeface="楷体_GB2312" pitchFamily="49" charset="-122"/>
                <a:cs typeface="Arial" pitchFamily="34" charset="0"/>
              </a:rPr>
              <a:t>val</a:t>
            </a:r>
            <a:r>
              <a:rPr lang="en-US" altLang="zh-CN" sz="2200" b="0" dirty="0" smtClean="0">
                <a:solidFill>
                  <a:srgbClr val="009900"/>
                </a:solidFill>
                <a:latin typeface="Arial" pitchFamily="34" charset="0"/>
                <a:ea typeface="楷体_GB2312" pitchFamily="49" charset="-122"/>
                <a:cs typeface="Arial" pitchFamily="34" charset="0"/>
              </a:rPr>
              <a:t>) = each($fruit)) {</a:t>
            </a:r>
            <a:br>
              <a:rPr lang="en-US" altLang="zh-CN" sz="2200" b="0" dirty="0" smtClean="0">
                <a:solidFill>
                  <a:srgbClr val="009900"/>
                </a:solidFill>
                <a:latin typeface="Arial" pitchFamily="34" charset="0"/>
                <a:ea typeface="楷体_GB2312" pitchFamily="49" charset="-122"/>
                <a:cs typeface="Arial" pitchFamily="34" charset="0"/>
              </a:rPr>
            </a:br>
            <a:r>
              <a:rPr lang="en-US" altLang="zh-CN" sz="2200" b="0" dirty="0" smtClean="0">
                <a:solidFill>
                  <a:srgbClr val="009900"/>
                </a:solidFill>
                <a:latin typeface="Arial" pitchFamily="34" charset="0"/>
                <a:ea typeface="楷体_GB2312" pitchFamily="49" charset="-122"/>
                <a:cs typeface="Arial" pitchFamily="34" charset="0"/>
              </a:rPr>
              <a:t>    echo "$key =&gt; $</a:t>
            </a:r>
            <a:r>
              <a:rPr lang="en-US" altLang="zh-CN" sz="2200" b="0" dirty="0" err="1" smtClean="0">
                <a:solidFill>
                  <a:srgbClr val="009900"/>
                </a:solidFill>
                <a:latin typeface="Arial" pitchFamily="34" charset="0"/>
                <a:ea typeface="楷体_GB2312" pitchFamily="49" charset="-122"/>
                <a:cs typeface="Arial" pitchFamily="34" charset="0"/>
              </a:rPr>
              <a:t>val</a:t>
            </a:r>
            <a:r>
              <a:rPr lang="en-US" altLang="zh-CN" sz="2200" b="0" dirty="0" smtClean="0">
                <a:solidFill>
                  <a:srgbClr val="009900"/>
                </a:solidFill>
                <a:latin typeface="Arial" pitchFamily="34" charset="0"/>
                <a:ea typeface="楷体_GB2312" pitchFamily="49" charset="-122"/>
                <a:cs typeface="Arial" pitchFamily="34" charset="0"/>
              </a:rPr>
              <a:t>\n";</a:t>
            </a:r>
            <a:br>
              <a:rPr lang="en-US" altLang="zh-CN" sz="2200" b="0" dirty="0" smtClean="0">
                <a:solidFill>
                  <a:srgbClr val="009900"/>
                </a:solidFill>
                <a:latin typeface="Arial" pitchFamily="34" charset="0"/>
                <a:ea typeface="楷体_GB2312" pitchFamily="49" charset="-122"/>
                <a:cs typeface="Arial" pitchFamily="34" charset="0"/>
              </a:rPr>
            </a:br>
            <a:r>
              <a:rPr lang="en-US" altLang="zh-CN" sz="2200" b="0" dirty="0" smtClean="0">
                <a:solidFill>
                  <a:srgbClr val="009900"/>
                </a:solidFill>
                <a:latin typeface="Arial" pitchFamily="34" charset="0"/>
                <a:ea typeface="楷体_GB2312" pitchFamily="49" charset="-122"/>
                <a:cs typeface="Arial" pitchFamily="34" charset="0"/>
              </a:rPr>
              <a:t>}</a:t>
            </a:r>
          </a:p>
          <a:p>
            <a:pPr>
              <a:buFont typeface="Wingdings" pitchFamily="2" charset="2"/>
              <a:buNone/>
            </a:pPr>
            <a:endParaRPr lang="en-US" altLang="zh-CN" sz="2200" b="0" dirty="0" smtClean="0">
              <a:solidFill>
                <a:srgbClr val="009900"/>
              </a:solidFill>
              <a:latin typeface="Arial" pitchFamily="34" charset="0"/>
              <a:ea typeface="楷体_GB2312" pitchFamily="49" charset="-122"/>
              <a:cs typeface="Arial" pitchFamily="34" charset="0"/>
            </a:endParaRPr>
          </a:p>
          <a:p>
            <a:pPr>
              <a:buFont typeface="Wingdings" pitchFamily="2" charset="2"/>
              <a:buNone/>
            </a:pPr>
            <a:r>
              <a:rPr lang="en-US" altLang="zh-CN" sz="2200" b="0" dirty="0" smtClean="0">
                <a:solidFill>
                  <a:srgbClr val="009900"/>
                </a:solidFill>
                <a:latin typeface="Arial" pitchFamily="34" charset="0"/>
                <a:ea typeface="楷体_GB2312" pitchFamily="49" charset="-122"/>
                <a:cs typeface="Arial" pitchFamily="34" charset="0"/>
              </a:rPr>
              <a:t>  $</a:t>
            </a:r>
            <a:r>
              <a:rPr lang="en-US" altLang="zh-CN" sz="2200" b="0" dirty="0" err="1" smtClean="0">
                <a:solidFill>
                  <a:srgbClr val="009900"/>
                </a:solidFill>
                <a:latin typeface="Arial" pitchFamily="34" charset="0"/>
                <a:ea typeface="楷体_GB2312" pitchFamily="49" charset="-122"/>
                <a:cs typeface="Arial" pitchFamily="34" charset="0"/>
              </a:rPr>
              <a:t>arr</a:t>
            </a:r>
            <a:r>
              <a:rPr lang="en-US" altLang="zh-CN" sz="2200" b="0" dirty="0" smtClean="0">
                <a:solidFill>
                  <a:srgbClr val="009900"/>
                </a:solidFill>
                <a:latin typeface="Arial" pitchFamily="34" charset="0"/>
                <a:ea typeface="楷体_GB2312" pitchFamily="49" charset="-122"/>
                <a:cs typeface="Arial" pitchFamily="34" charset="0"/>
              </a:rPr>
              <a:t>=array("one"=&gt;"</a:t>
            </a:r>
            <a:r>
              <a:rPr lang="en-US" altLang="zh-CN" sz="2200" b="0" dirty="0" err="1" smtClean="0">
                <a:solidFill>
                  <a:srgbClr val="009900"/>
                </a:solidFill>
                <a:latin typeface="Arial" pitchFamily="34" charset="0"/>
                <a:ea typeface="楷体_GB2312" pitchFamily="49" charset="-122"/>
                <a:cs typeface="Arial" pitchFamily="34" charset="0"/>
              </a:rPr>
              <a:t>aaa</a:t>
            </a:r>
            <a:r>
              <a:rPr lang="en-US" altLang="zh-CN" sz="2200" b="0" dirty="0" smtClean="0">
                <a:solidFill>
                  <a:srgbClr val="009900"/>
                </a:solidFill>
                <a:latin typeface="Arial" pitchFamily="34" charset="0"/>
                <a:ea typeface="楷体_GB2312" pitchFamily="49" charset="-122"/>
                <a:cs typeface="Arial" pitchFamily="34" charset="0"/>
              </a:rPr>
              <a:t>", "two"=&gt;"</a:t>
            </a:r>
            <a:r>
              <a:rPr lang="en-US" altLang="zh-CN" sz="2200" b="0" dirty="0" err="1" smtClean="0">
                <a:solidFill>
                  <a:srgbClr val="009900"/>
                </a:solidFill>
                <a:latin typeface="Arial" pitchFamily="34" charset="0"/>
                <a:ea typeface="楷体_GB2312" pitchFamily="49" charset="-122"/>
                <a:cs typeface="Arial" pitchFamily="34" charset="0"/>
              </a:rPr>
              <a:t>bbb</a:t>
            </a:r>
            <a:r>
              <a:rPr lang="en-US" altLang="zh-CN" sz="2200" b="0" dirty="0" smtClean="0">
                <a:solidFill>
                  <a:srgbClr val="009900"/>
                </a:solidFill>
                <a:latin typeface="Arial" pitchFamily="34" charset="0"/>
                <a:ea typeface="楷体_GB2312" pitchFamily="49" charset="-122"/>
                <a:cs typeface="Arial" pitchFamily="34" charset="0"/>
              </a:rPr>
              <a:t>", "three"=&gt;"</a:t>
            </a:r>
            <a:r>
              <a:rPr lang="en-US" altLang="zh-CN" sz="2200" b="0" dirty="0" err="1" smtClean="0">
                <a:solidFill>
                  <a:srgbClr val="009900"/>
                </a:solidFill>
                <a:latin typeface="Arial" pitchFamily="34" charset="0"/>
                <a:ea typeface="楷体_GB2312" pitchFamily="49" charset="-122"/>
                <a:cs typeface="Arial" pitchFamily="34" charset="0"/>
              </a:rPr>
              <a:t>cccc</a:t>
            </a:r>
            <a:r>
              <a:rPr lang="en-US" altLang="zh-CN" sz="2200" b="0" dirty="0" smtClean="0">
                <a:solidFill>
                  <a:srgbClr val="009900"/>
                </a:solidFill>
                <a:latin typeface="Arial" pitchFamily="34" charset="0"/>
                <a:ea typeface="楷体_GB2312" pitchFamily="49" charset="-122"/>
                <a:cs typeface="Arial" pitchFamily="34" charset="0"/>
              </a:rPr>
              <a:t>");</a:t>
            </a:r>
          </a:p>
          <a:p>
            <a:pPr>
              <a:buFont typeface="Wingdings" pitchFamily="2" charset="2"/>
              <a:buNone/>
            </a:pPr>
            <a:r>
              <a:rPr lang="en-US" altLang="zh-CN" sz="2200" b="0" dirty="0" smtClean="0">
                <a:solidFill>
                  <a:srgbClr val="009900"/>
                </a:solidFill>
                <a:latin typeface="Arial" pitchFamily="34" charset="0"/>
                <a:ea typeface="楷体_GB2312" pitchFamily="49" charset="-122"/>
                <a:cs typeface="Arial" pitchFamily="34" charset="0"/>
              </a:rPr>
              <a:t>  while($</a:t>
            </a:r>
            <a:r>
              <a:rPr lang="en-US" altLang="zh-CN" sz="2200" b="0" dirty="0" err="1" smtClean="0">
                <a:solidFill>
                  <a:srgbClr val="009900"/>
                </a:solidFill>
                <a:latin typeface="Arial" pitchFamily="34" charset="0"/>
                <a:ea typeface="楷体_GB2312" pitchFamily="49" charset="-122"/>
                <a:cs typeface="Arial" pitchFamily="34" charset="0"/>
              </a:rPr>
              <a:t>sz</a:t>
            </a:r>
            <a:r>
              <a:rPr lang="en-US" altLang="zh-CN" sz="2200" b="0" dirty="0" smtClean="0">
                <a:solidFill>
                  <a:srgbClr val="009900"/>
                </a:solidFill>
                <a:latin typeface="Arial" pitchFamily="34" charset="0"/>
                <a:ea typeface="楷体_GB2312" pitchFamily="49" charset="-122"/>
                <a:cs typeface="Arial" pitchFamily="34" charset="0"/>
              </a:rPr>
              <a:t>=each($</a:t>
            </a:r>
            <a:r>
              <a:rPr lang="en-US" altLang="zh-CN" sz="2200" b="0" dirty="0" err="1" smtClean="0">
                <a:solidFill>
                  <a:srgbClr val="009900"/>
                </a:solidFill>
                <a:latin typeface="Arial" pitchFamily="34" charset="0"/>
                <a:ea typeface="楷体_GB2312" pitchFamily="49" charset="-122"/>
                <a:cs typeface="Arial" pitchFamily="34" charset="0"/>
              </a:rPr>
              <a:t>arr</a:t>
            </a:r>
            <a:r>
              <a:rPr lang="en-US" altLang="zh-CN" sz="2200" b="0" dirty="0" smtClean="0">
                <a:solidFill>
                  <a:srgbClr val="009900"/>
                </a:solidFill>
                <a:latin typeface="Arial" pitchFamily="34" charset="0"/>
                <a:ea typeface="楷体_GB2312" pitchFamily="49" charset="-122"/>
                <a:cs typeface="Arial" pitchFamily="34" charset="0"/>
              </a:rPr>
              <a:t>)){</a:t>
            </a:r>
          </a:p>
          <a:p>
            <a:pPr>
              <a:buFont typeface="Wingdings" pitchFamily="2" charset="2"/>
              <a:buNone/>
            </a:pPr>
            <a:r>
              <a:rPr lang="en-US" altLang="zh-CN" sz="2200" b="0" dirty="0" smtClean="0">
                <a:solidFill>
                  <a:srgbClr val="009900"/>
                </a:solidFill>
                <a:latin typeface="Arial" pitchFamily="34" charset="0"/>
                <a:ea typeface="楷体_GB2312" pitchFamily="49" charset="-122"/>
                <a:cs typeface="Arial" pitchFamily="34" charset="0"/>
              </a:rPr>
              <a:t>	//echo $</a:t>
            </a:r>
            <a:r>
              <a:rPr lang="en-US" altLang="zh-CN" sz="2200" b="0" dirty="0" err="1" smtClean="0">
                <a:solidFill>
                  <a:srgbClr val="009900"/>
                </a:solidFill>
                <a:latin typeface="Arial" pitchFamily="34" charset="0"/>
                <a:ea typeface="楷体_GB2312" pitchFamily="49" charset="-122"/>
                <a:cs typeface="Arial" pitchFamily="34" charset="0"/>
              </a:rPr>
              <a:t>sz</a:t>
            </a:r>
            <a:r>
              <a:rPr lang="en-US" altLang="zh-CN" sz="2200" b="0" dirty="0" smtClean="0">
                <a:solidFill>
                  <a:srgbClr val="009900"/>
                </a:solidFill>
                <a:latin typeface="Arial" pitchFamily="34" charset="0"/>
                <a:ea typeface="楷体_GB2312" pitchFamily="49" charset="-122"/>
                <a:cs typeface="Arial" pitchFamily="34" charset="0"/>
              </a:rPr>
              <a:t>[0]."===&gt;".$</a:t>
            </a:r>
            <a:r>
              <a:rPr lang="en-US" altLang="zh-CN" sz="2200" b="0" dirty="0" err="1" smtClean="0">
                <a:solidFill>
                  <a:srgbClr val="009900"/>
                </a:solidFill>
                <a:latin typeface="Arial" pitchFamily="34" charset="0"/>
                <a:ea typeface="楷体_GB2312" pitchFamily="49" charset="-122"/>
                <a:cs typeface="Arial" pitchFamily="34" charset="0"/>
              </a:rPr>
              <a:t>sz</a:t>
            </a:r>
            <a:r>
              <a:rPr lang="en-US" altLang="zh-CN" sz="2200" b="0" dirty="0" smtClean="0">
                <a:solidFill>
                  <a:srgbClr val="009900"/>
                </a:solidFill>
                <a:latin typeface="Arial" pitchFamily="34" charset="0"/>
                <a:ea typeface="楷体_GB2312" pitchFamily="49" charset="-122"/>
                <a:cs typeface="Arial" pitchFamily="34" charset="0"/>
              </a:rPr>
              <a:t>[1]."&lt;</a:t>
            </a:r>
            <a:r>
              <a:rPr lang="en-US" altLang="zh-CN" sz="2200" b="0" dirty="0" err="1" smtClean="0">
                <a:solidFill>
                  <a:srgbClr val="009900"/>
                </a:solidFill>
                <a:latin typeface="Arial" pitchFamily="34" charset="0"/>
                <a:ea typeface="楷体_GB2312" pitchFamily="49" charset="-122"/>
                <a:cs typeface="Arial" pitchFamily="34" charset="0"/>
              </a:rPr>
              <a:t>br</a:t>
            </a:r>
            <a:r>
              <a:rPr lang="en-US" altLang="zh-CN" sz="2200" b="0" dirty="0" smtClean="0">
                <a:solidFill>
                  <a:srgbClr val="009900"/>
                </a:solidFill>
                <a:latin typeface="Arial" pitchFamily="34" charset="0"/>
                <a:ea typeface="楷体_GB2312" pitchFamily="49" charset="-122"/>
                <a:cs typeface="Arial" pitchFamily="34" charset="0"/>
              </a:rPr>
              <a:t>&gt;";</a:t>
            </a:r>
          </a:p>
          <a:p>
            <a:pPr>
              <a:buFont typeface="Wingdings" pitchFamily="2" charset="2"/>
              <a:buNone/>
            </a:pPr>
            <a:r>
              <a:rPr lang="en-US" altLang="zh-CN" sz="2200" b="0" dirty="0" smtClean="0">
                <a:solidFill>
                  <a:srgbClr val="009900"/>
                </a:solidFill>
                <a:latin typeface="Arial" pitchFamily="34" charset="0"/>
                <a:ea typeface="楷体_GB2312" pitchFamily="49" charset="-122"/>
                <a:cs typeface="Arial" pitchFamily="34" charset="0"/>
              </a:rPr>
              <a:t>	echo $</a:t>
            </a:r>
            <a:r>
              <a:rPr lang="en-US" altLang="zh-CN" sz="2200" b="0" dirty="0" err="1" smtClean="0">
                <a:solidFill>
                  <a:srgbClr val="009900"/>
                </a:solidFill>
                <a:latin typeface="Arial" pitchFamily="34" charset="0"/>
                <a:ea typeface="楷体_GB2312" pitchFamily="49" charset="-122"/>
                <a:cs typeface="Arial" pitchFamily="34" charset="0"/>
              </a:rPr>
              <a:t>sz</a:t>
            </a:r>
            <a:r>
              <a:rPr lang="en-US" altLang="zh-CN" sz="2200" b="0" dirty="0" smtClean="0">
                <a:solidFill>
                  <a:srgbClr val="009900"/>
                </a:solidFill>
                <a:latin typeface="Arial" pitchFamily="34" charset="0"/>
                <a:ea typeface="楷体_GB2312" pitchFamily="49" charset="-122"/>
                <a:cs typeface="Arial" pitchFamily="34" charset="0"/>
              </a:rPr>
              <a:t>["key"]."===&gt;".$</a:t>
            </a:r>
            <a:r>
              <a:rPr lang="en-US" altLang="zh-CN" sz="2200" b="0" dirty="0" err="1" smtClean="0">
                <a:solidFill>
                  <a:srgbClr val="009900"/>
                </a:solidFill>
                <a:latin typeface="Arial" pitchFamily="34" charset="0"/>
                <a:ea typeface="楷体_GB2312" pitchFamily="49" charset="-122"/>
                <a:cs typeface="Arial" pitchFamily="34" charset="0"/>
              </a:rPr>
              <a:t>sz</a:t>
            </a:r>
            <a:r>
              <a:rPr lang="en-US" altLang="zh-CN" sz="2200" b="0" dirty="0" smtClean="0">
                <a:solidFill>
                  <a:srgbClr val="009900"/>
                </a:solidFill>
                <a:latin typeface="Arial" pitchFamily="34" charset="0"/>
                <a:ea typeface="楷体_GB2312" pitchFamily="49" charset="-122"/>
                <a:cs typeface="Arial" pitchFamily="34" charset="0"/>
              </a:rPr>
              <a:t>["value"]."&lt;</a:t>
            </a:r>
            <a:r>
              <a:rPr lang="en-US" altLang="zh-CN" sz="2200" b="0" dirty="0" err="1" smtClean="0">
                <a:solidFill>
                  <a:srgbClr val="009900"/>
                </a:solidFill>
                <a:latin typeface="Arial" pitchFamily="34" charset="0"/>
                <a:ea typeface="楷体_GB2312" pitchFamily="49" charset="-122"/>
                <a:cs typeface="Arial" pitchFamily="34" charset="0"/>
              </a:rPr>
              <a:t>br</a:t>
            </a:r>
            <a:r>
              <a:rPr lang="en-US" altLang="zh-CN" sz="2200" b="0" dirty="0" smtClean="0">
                <a:solidFill>
                  <a:srgbClr val="009900"/>
                </a:solidFill>
                <a:latin typeface="Arial" pitchFamily="34" charset="0"/>
                <a:ea typeface="楷体_GB2312" pitchFamily="49" charset="-122"/>
                <a:cs typeface="Arial" pitchFamily="34" charset="0"/>
              </a:rPr>
              <a:t>&gt;";	</a:t>
            </a:r>
          </a:p>
          <a:p>
            <a:pPr>
              <a:buFont typeface="Wingdings" pitchFamily="2" charset="2"/>
              <a:buNone/>
            </a:pPr>
            <a:r>
              <a:rPr lang="en-US" altLang="zh-CN" sz="2200" b="0" dirty="0" smtClean="0">
                <a:solidFill>
                  <a:srgbClr val="009900"/>
                </a:solidFill>
                <a:latin typeface="Arial" pitchFamily="34" charset="0"/>
                <a:ea typeface="楷体_GB2312" pitchFamily="49" charset="-122"/>
                <a:cs typeface="Arial" pitchFamily="34" charset="0"/>
              </a:rPr>
              <a:t>  }</a:t>
            </a:r>
          </a:p>
          <a:p>
            <a:pPr>
              <a:buFont typeface="Wingdings" pitchFamily="2" charset="2"/>
              <a:buNone/>
            </a:pPr>
            <a:r>
              <a:rPr lang="en-US" altLang="zh-CN" sz="2200" b="0" dirty="0" smtClean="0">
                <a:solidFill>
                  <a:srgbClr val="009900"/>
                </a:solidFill>
                <a:latin typeface="Arial" pitchFamily="34" charset="0"/>
                <a:ea typeface="楷体_GB2312" pitchFamily="49" charset="-122"/>
                <a:cs typeface="Arial" pitchFamily="34" charset="0"/>
              </a:rPr>
              <a:t>?&gt; </a:t>
            </a:r>
            <a:endParaRPr lang="zh-CN" altLang="en-US" sz="2200" b="0" dirty="0" smtClean="0">
              <a:solidFill>
                <a:srgbClr val="009900"/>
              </a:solidFill>
              <a:latin typeface="Arial" pitchFamily="34" charset="0"/>
              <a:ea typeface="楷体_GB2312" pitchFamily="49" charset="-122"/>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187625" y="74704"/>
            <a:ext cx="7645012" cy="631969"/>
          </a:xfrm>
        </p:spPr>
        <p:txBody>
          <a:bodyPr/>
          <a:lstStyle/>
          <a:p>
            <a:r>
              <a:rPr lang="en-US" altLang="zh-CN" sz="2600" dirty="0" smtClean="0">
                <a:latin typeface="微软雅黑" charset="0"/>
                <a:ea typeface="微软雅黑" charset="0"/>
              </a:rPr>
              <a:t>3.4  </a:t>
            </a:r>
            <a:r>
              <a:rPr lang="zh-CN" altLang="en-US" sz="2600" dirty="0" smtClean="0">
                <a:latin typeface="微软雅黑" charset="0"/>
                <a:ea typeface="微软雅黑" charset="0"/>
              </a:rPr>
              <a:t>使用数组的内部指针控制函数遍历数组</a:t>
            </a:r>
            <a:endParaRPr>
              <a:latin typeface="微软雅黑" charset="0"/>
              <a:ea typeface="微软雅黑" charset="0"/>
            </a:endParaRPr>
          </a:p>
        </p:txBody>
      </p:sp>
      <p:sp>
        <p:nvSpPr>
          <p:cNvPr id="35842" name="Rectangle 3"/>
          <p:cNvSpPr>
            <a:spLocks noGrp="1" noChangeArrowheads="1"/>
          </p:cNvSpPr>
          <p:nvPr>
            <p:ph idx="1"/>
          </p:nvPr>
        </p:nvSpPr>
        <p:spPr/>
        <p:txBody>
          <a:bodyPr/>
          <a:lstStyle/>
          <a:p>
            <a:pPr eaLnBrk="1" hangingPunct="1">
              <a:lnSpc>
                <a:spcPct val="110000"/>
              </a:lnSpc>
            </a:pPr>
            <a:r>
              <a:rPr lang="zh-CN" altLang="en-GB" sz="2000" dirty="0" smtClean="0">
                <a:solidFill>
                  <a:srgbClr val="0000FF"/>
                </a:solidFill>
              </a:rPr>
              <a:t>数组指针的控制函数</a:t>
            </a:r>
          </a:p>
          <a:p>
            <a:pPr eaLnBrk="1" hangingPunct="1">
              <a:lnSpc>
                <a:spcPct val="110000"/>
              </a:lnSpc>
              <a:buFont typeface="Wingdings" pitchFamily="2" charset="2"/>
              <a:buNone/>
            </a:pPr>
            <a:r>
              <a:rPr lang="zh-CN" altLang="en-GB" sz="2000" b="0" dirty="0" smtClean="0"/>
              <a:t>		由于数组是由多笔资料集合而成，所以当程序需要运算处理其中某个索引位置的资料内容时，会由数组之中内定的指针，指向目标资料，以提供程序作正确的读取。下面针对数组指针控制的相关函数，作简单的说明介绍：</a:t>
            </a:r>
            <a:endParaRPr lang="en-US" altLang="zh-CN" sz="2000" b="0" dirty="0" smtClean="0"/>
          </a:p>
          <a:p>
            <a:pPr eaLnBrk="1" hangingPunct="1">
              <a:lnSpc>
                <a:spcPct val="80000"/>
              </a:lnSpc>
            </a:pPr>
            <a:r>
              <a:rPr lang="en-GB" altLang="zh-CN" sz="2000" dirty="0" smtClean="0">
                <a:solidFill>
                  <a:srgbClr val="0000FF"/>
                </a:solidFill>
              </a:rPr>
              <a:t>next()</a:t>
            </a:r>
            <a:r>
              <a:rPr lang="zh-CN" altLang="en-GB" sz="2000" dirty="0" smtClean="0">
                <a:solidFill>
                  <a:srgbClr val="0000FF"/>
                </a:solidFill>
              </a:rPr>
              <a:t>、</a:t>
            </a:r>
            <a:r>
              <a:rPr lang="en-GB" altLang="zh-CN" sz="2000" dirty="0" err="1" smtClean="0">
                <a:solidFill>
                  <a:srgbClr val="0000FF"/>
                </a:solidFill>
              </a:rPr>
              <a:t>prev</a:t>
            </a:r>
            <a:r>
              <a:rPr lang="en-GB" altLang="zh-CN" sz="2000" dirty="0" smtClean="0">
                <a:solidFill>
                  <a:srgbClr val="0000FF"/>
                </a:solidFill>
              </a:rPr>
              <a:t>()</a:t>
            </a:r>
            <a:r>
              <a:rPr lang="zh-CN" altLang="en-GB" sz="2000" dirty="0" smtClean="0">
                <a:solidFill>
                  <a:srgbClr val="0000FF"/>
                </a:solidFill>
              </a:rPr>
              <a:t>、</a:t>
            </a:r>
            <a:r>
              <a:rPr lang="en-GB" altLang="zh-CN" sz="2000" dirty="0" smtClean="0">
                <a:solidFill>
                  <a:srgbClr val="0000FF"/>
                </a:solidFill>
              </a:rPr>
              <a:t>end()</a:t>
            </a:r>
            <a:r>
              <a:rPr lang="zh-CN" altLang="en-GB" sz="2000" dirty="0" smtClean="0">
                <a:solidFill>
                  <a:srgbClr val="0000FF"/>
                </a:solidFill>
              </a:rPr>
              <a:t>及 </a:t>
            </a:r>
            <a:r>
              <a:rPr lang="en-GB" altLang="zh-CN" sz="2000" dirty="0" smtClean="0">
                <a:solidFill>
                  <a:srgbClr val="0000FF"/>
                </a:solidFill>
              </a:rPr>
              <a:t>reset()</a:t>
            </a:r>
          </a:p>
          <a:p>
            <a:pPr eaLnBrk="1" hangingPunct="1">
              <a:lnSpc>
                <a:spcPct val="120000"/>
              </a:lnSpc>
              <a:spcAft>
                <a:spcPts val="1400"/>
              </a:spcAft>
              <a:buFont typeface="Wingdings" pitchFamily="2" charset="2"/>
              <a:buNone/>
            </a:pPr>
            <a:r>
              <a:rPr lang="en-GB" altLang="zh-CN" sz="2000" b="0" dirty="0" smtClean="0"/>
              <a:t>		</a:t>
            </a:r>
            <a:r>
              <a:rPr lang="zh-CN" altLang="en-GB" sz="2000" b="0" dirty="0" smtClean="0"/>
              <a:t>这四个函数可以控制目前数组中的指针位置。</a:t>
            </a:r>
            <a:r>
              <a:rPr lang="en-GB" altLang="zh-CN" sz="2000" b="0" dirty="0" smtClean="0"/>
              <a:t>next()</a:t>
            </a:r>
            <a:r>
              <a:rPr lang="zh-CN" altLang="en-GB" sz="2000" b="0" dirty="0" smtClean="0"/>
              <a:t>负责将指针向后移动，</a:t>
            </a:r>
            <a:r>
              <a:rPr lang="en-GB" altLang="zh-CN" sz="2000" b="0" dirty="0" err="1" smtClean="0"/>
              <a:t>prev</a:t>
            </a:r>
            <a:r>
              <a:rPr lang="en-GB" altLang="zh-CN" sz="2000" b="0" dirty="0" smtClean="0"/>
              <a:t>()</a:t>
            </a:r>
            <a:r>
              <a:rPr lang="zh-CN" altLang="en-GB" sz="2000" b="0" dirty="0" smtClean="0"/>
              <a:t>负责将指针向前移动；</a:t>
            </a:r>
            <a:r>
              <a:rPr lang="en-GB" altLang="zh-CN" sz="2000" b="0" dirty="0" smtClean="0"/>
              <a:t>end()</a:t>
            </a:r>
            <a:r>
              <a:rPr lang="zh-CN" altLang="en-GB" sz="2000" b="0" dirty="0" smtClean="0"/>
              <a:t>会将指针指向数组中最后一个元素，而 </a:t>
            </a:r>
            <a:r>
              <a:rPr lang="en-GB" altLang="zh-CN" sz="2000" b="0" dirty="0" smtClean="0"/>
              <a:t>reset()</a:t>
            </a:r>
            <a:r>
              <a:rPr lang="zh-CN" altLang="en-GB" sz="2000" b="0" dirty="0" smtClean="0"/>
              <a:t>函数则会将目前指针无条件移至第一个索引位置。</a:t>
            </a:r>
            <a:endParaRPr lang="en-US" altLang="zh-CN" sz="2000" b="0" dirty="0" smtClean="0"/>
          </a:p>
          <a:p>
            <a:pPr eaLnBrk="1" hangingPunct="1">
              <a:lnSpc>
                <a:spcPct val="97000"/>
              </a:lnSpc>
            </a:pPr>
            <a:r>
              <a:rPr lang="zh-CN" altLang="en-GB" sz="2000" dirty="0" smtClean="0">
                <a:solidFill>
                  <a:srgbClr val="0000FF"/>
                </a:solidFill>
              </a:rPr>
              <a:t>语法格式：</a:t>
            </a:r>
          </a:p>
          <a:p>
            <a:pPr eaLnBrk="1" hangingPunct="1">
              <a:lnSpc>
                <a:spcPct val="97000"/>
              </a:lnSpc>
              <a:buFont typeface="Wingdings" pitchFamily="2" charset="2"/>
              <a:buNone/>
            </a:pPr>
            <a:r>
              <a:rPr lang="zh-CN" altLang="en-GB" sz="2000" dirty="0" smtClean="0">
                <a:solidFill>
                  <a:srgbClr val="0000FF"/>
                </a:solidFill>
              </a:rPr>
              <a:t>	</a:t>
            </a:r>
            <a:r>
              <a:rPr lang="en-GB" altLang="zh-CN" sz="2000" dirty="0" smtClean="0">
                <a:solidFill>
                  <a:srgbClr val="FF6600"/>
                </a:solidFill>
              </a:rPr>
              <a:t>mixed next(</a:t>
            </a:r>
            <a:r>
              <a:rPr lang="zh-CN" altLang="en-GB" sz="2000" dirty="0" smtClean="0">
                <a:solidFill>
                  <a:srgbClr val="FF6600"/>
                </a:solidFill>
              </a:rPr>
              <a:t>数组名称</a:t>
            </a:r>
            <a:r>
              <a:rPr lang="en-GB" altLang="zh-CN" sz="2000" dirty="0" smtClean="0">
                <a:solidFill>
                  <a:srgbClr val="FF6600"/>
                </a:solidFill>
              </a:rPr>
              <a:t>)</a:t>
            </a:r>
            <a:r>
              <a:rPr lang="zh-CN" altLang="en-GB" sz="2000" dirty="0" smtClean="0">
                <a:solidFill>
                  <a:srgbClr val="FF6600"/>
                </a:solidFill>
              </a:rPr>
              <a:t>；</a:t>
            </a:r>
            <a:r>
              <a:rPr lang="en-GB" altLang="zh-CN" sz="2000" dirty="0" smtClean="0">
                <a:solidFill>
                  <a:srgbClr val="FF6600"/>
                </a:solidFill>
              </a:rPr>
              <a:t>	mixed </a:t>
            </a:r>
            <a:r>
              <a:rPr lang="en-GB" altLang="zh-CN" sz="2000" dirty="0" err="1" smtClean="0">
                <a:solidFill>
                  <a:srgbClr val="FF6600"/>
                </a:solidFill>
              </a:rPr>
              <a:t>prev</a:t>
            </a:r>
            <a:r>
              <a:rPr lang="en-GB" altLang="zh-CN" sz="2000" dirty="0" smtClean="0">
                <a:solidFill>
                  <a:srgbClr val="FF6600"/>
                </a:solidFill>
              </a:rPr>
              <a:t>(</a:t>
            </a:r>
            <a:r>
              <a:rPr lang="zh-CN" altLang="en-GB" sz="2000" dirty="0" smtClean="0">
                <a:solidFill>
                  <a:srgbClr val="FF6600"/>
                </a:solidFill>
              </a:rPr>
              <a:t>数组名称</a:t>
            </a:r>
            <a:r>
              <a:rPr lang="en-GB" altLang="zh-CN" sz="2000" dirty="0" smtClean="0">
                <a:solidFill>
                  <a:srgbClr val="FF6600"/>
                </a:solidFill>
              </a:rPr>
              <a:t>)</a:t>
            </a:r>
            <a:r>
              <a:rPr lang="zh-CN" altLang="en-GB" sz="2000" dirty="0" smtClean="0">
                <a:solidFill>
                  <a:srgbClr val="FF6600"/>
                </a:solidFill>
              </a:rPr>
              <a:t>；</a:t>
            </a:r>
          </a:p>
          <a:p>
            <a:pPr eaLnBrk="1" hangingPunct="1">
              <a:lnSpc>
                <a:spcPct val="97000"/>
              </a:lnSpc>
              <a:buFont typeface="Wingdings" pitchFamily="2" charset="2"/>
              <a:buNone/>
            </a:pPr>
            <a:r>
              <a:rPr lang="en-GB" altLang="zh-CN" sz="2000" dirty="0" smtClean="0">
                <a:solidFill>
                  <a:srgbClr val="FF6600"/>
                </a:solidFill>
              </a:rPr>
              <a:t>	mixed end(</a:t>
            </a:r>
            <a:r>
              <a:rPr lang="zh-CN" altLang="en-GB" sz="2000" dirty="0" smtClean="0">
                <a:solidFill>
                  <a:srgbClr val="FF6600"/>
                </a:solidFill>
              </a:rPr>
              <a:t>数组名称</a:t>
            </a:r>
            <a:r>
              <a:rPr lang="en-GB" altLang="zh-CN" sz="2000" dirty="0" smtClean="0">
                <a:solidFill>
                  <a:srgbClr val="FF6600"/>
                </a:solidFill>
              </a:rPr>
              <a:t>)</a:t>
            </a:r>
            <a:r>
              <a:rPr lang="zh-CN" altLang="en-GB" sz="2000" dirty="0" smtClean="0">
                <a:solidFill>
                  <a:srgbClr val="FF6600"/>
                </a:solidFill>
              </a:rPr>
              <a:t>；</a:t>
            </a:r>
            <a:r>
              <a:rPr lang="en-GB" altLang="zh-CN" sz="2000" dirty="0" smtClean="0">
                <a:solidFill>
                  <a:srgbClr val="FF6600"/>
                </a:solidFill>
              </a:rPr>
              <a:t>	mixed reset(</a:t>
            </a:r>
            <a:r>
              <a:rPr lang="zh-CN" altLang="en-GB" sz="2000" dirty="0" smtClean="0">
                <a:solidFill>
                  <a:srgbClr val="FF6600"/>
                </a:solidFill>
              </a:rPr>
              <a:t>数组名称</a:t>
            </a:r>
            <a:r>
              <a:rPr lang="en-GB" altLang="zh-CN" sz="2000" dirty="0" smtClean="0">
                <a:solidFill>
                  <a:srgbClr val="FF6600"/>
                </a:solidFill>
              </a:rPr>
              <a:t>)</a:t>
            </a:r>
            <a:r>
              <a:rPr lang="zh-CN" altLang="en-GB" sz="2000" dirty="0" smtClean="0">
                <a:solidFill>
                  <a:srgbClr val="FF6600"/>
                </a:solidFill>
              </a:rPr>
              <a:t>；</a:t>
            </a:r>
            <a:endParaRPr lang="en-US" altLang="zh-CN" sz="2000" dirty="0" smtClean="0">
              <a:solidFill>
                <a:srgbClr val="FF6600"/>
              </a:solidFill>
            </a:endParaRPr>
          </a:p>
          <a:p>
            <a:pPr eaLnBrk="1" hangingPunct="1">
              <a:lnSpc>
                <a:spcPct val="97000"/>
              </a:lnSpc>
              <a:buFont typeface="Wingdings" pitchFamily="2" charset="2"/>
              <a:buNone/>
            </a:pPr>
            <a:r>
              <a:rPr lang="en-US" altLang="zh-CN" sz="2000" dirty="0" smtClean="0">
                <a:solidFill>
                  <a:srgbClr val="FF6600"/>
                </a:solidFill>
              </a:rPr>
              <a:t>	mixed current(</a:t>
            </a:r>
            <a:r>
              <a:rPr lang="zh-CN" altLang="en-US" sz="2000" dirty="0" smtClean="0">
                <a:solidFill>
                  <a:srgbClr val="FF6600"/>
                </a:solidFill>
              </a:rPr>
              <a:t>数组名称</a:t>
            </a:r>
            <a:r>
              <a:rPr lang="en-US" altLang="zh-CN" sz="2000" dirty="0" smtClean="0">
                <a:solidFill>
                  <a:srgbClr val="FF6600"/>
                </a:solidFill>
              </a:rPr>
              <a:t>)</a:t>
            </a:r>
            <a:r>
              <a:rPr lang="zh-CN" altLang="en-US" sz="2000" dirty="0" smtClean="0">
                <a:solidFill>
                  <a:srgbClr val="FF6600"/>
                </a:solidFill>
              </a:rPr>
              <a:t>；   </a:t>
            </a:r>
            <a:r>
              <a:rPr lang="en-US" altLang="zh-CN" sz="2000" dirty="0" smtClean="0">
                <a:solidFill>
                  <a:srgbClr val="FF6600"/>
                </a:solidFill>
              </a:rPr>
              <a:t>mixed key</a:t>
            </a:r>
            <a:r>
              <a:rPr lang="zh-CN" altLang="en-US" sz="2000" dirty="0" smtClean="0">
                <a:solidFill>
                  <a:srgbClr val="FF6600"/>
                </a:solidFill>
              </a:rPr>
              <a:t>（数组名称）；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2071670" y="142535"/>
            <a:ext cx="6500858" cy="571480"/>
          </a:xfrm>
        </p:spPr>
        <p:txBody>
          <a:bodyPr/>
          <a:lstStyle/>
          <a:p>
            <a:r>
              <a:rPr lang="en-US" altLang="zh-CN" sz="3000" dirty="0" smtClean="0">
                <a:latin typeface="+mj-ea"/>
              </a:rPr>
              <a:t>4.</a:t>
            </a:r>
            <a:r>
              <a:rPr lang="zh-CN" altLang="en-US" sz="3000" dirty="0" smtClean="0">
                <a:latin typeface="+mj-ea"/>
              </a:rPr>
              <a:t>  </a:t>
            </a:r>
            <a:r>
              <a:rPr lang="zh-CN" altLang="en-US" dirty="0" smtClean="0">
                <a:latin typeface="+mj-ea"/>
              </a:rPr>
              <a:t>预定</a:t>
            </a:r>
            <a:r>
              <a:rPr lang="zh-CN" altLang="en-US" sz="3000" dirty="0" smtClean="0">
                <a:latin typeface="+mj-ea"/>
              </a:rPr>
              <a:t>义数组</a:t>
            </a:r>
          </a:p>
        </p:txBody>
      </p:sp>
      <p:sp>
        <p:nvSpPr>
          <p:cNvPr id="20482" name="Rectangle 3"/>
          <p:cNvSpPr>
            <a:spLocks noGrp="1" noChangeArrowheads="1"/>
          </p:cNvSpPr>
          <p:nvPr>
            <p:ph idx="1"/>
          </p:nvPr>
        </p:nvSpPr>
        <p:spPr>
          <a:xfrm>
            <a:off x="572740" y="1000108"/>
            <a:ext cx="8286808" cy="5286412"/>
          </a:xfrm>
        </p:spPr>
        <p:txBody>
          <a:bodyPr/>
          <a:lstStyle/>
          <a:p>
            <a:pPr marL="0" indent="0">
              <a:lnSpc>
                <a:spcPts val="3200"/>
              </a:lnSpc>
              <a:buNone/>
            </a:pPr>
            <a:r>
              <a:rPr lang="en-US" altLang="zh-CN" sz="2400" dirty="0" smtClean="0">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服务器变量： </a:t>
            </a:r>
            <a:r>
              <a:rPr lang="en-US" altLang="zh-CN" sz="2400" dirty="0" smtClean="0">
                <a:latin typeface="微软雅黑" pitchFamily="34" charset="-122"/>
                <a:ea typeface="微软雅黑" pitchFamily="34" charset="-122"/>
              </a:rPr>
              <a:t>$_SERVER</a:t>
            </a:r>
          </a:p>
          <a:p>
            <a:pPr marL="0" indent="0">
              <a:lnSpc>
                <a:spcPts val="3200"/>
              </a:lnSpc>
              <a:buNone/>
            </a:pPr>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环境变量：</a:t>
            </a:r>
            <a:r>
              <a:rPr lang="en-US" altLang="zh-CN" sz="2400" dirty="0" smtClean="0">
                <a:latin typeface="微软雅黑" pitchFamily="34" charset="-122"/>
                <a:ea typeface="微软雅黑" pitchFamily="34" charset="-122"/>
              </a:rPr>
              <a:t>$_ENV</a:t>
            </a:r>
          </a:p>
          <a:p>
            <a:pPr marL="0" indent="0">
              <a:lnSpc>
                <a:spcPts val="3200"/>
              </a:lnSpc>
              <a:buNone/>
            </a:pPr>
            <a:r>
              <a:rPr lang="en-US" altLang="zh-CN" sz="2400" dirty="0" smtClean="0">
                <a:latin typeface="微软雅黑" pitchFamily="34" charset="-122"/>
                <a:ea typeface="微软雅黑" pitchFamily="34" charset="-122"/>
              </a:rPr>
              <a:t>3  HTTP GET</a:t>
            </a:r>
            <a:r>
              <a:rPr lang="zh-CN" altLang="en-US" sz="2400" dirty="0" smtClean="0">
                <a:latin typeface="微软雅黑" pitchFamily="34" charset="-122"/>
                <a:ea typeface="微软雅黑" pitchFamily="34" charset="-122"/>
              </a:rPr>
              <a:t>变量：</a:t>
            </a:r>
            <a:r>
              <a:rPr lang="en-US" altLang="zh-CN" sz="2400" dirty="0" smtClean="0">
                <a:latin typeface="微软雅黑" pitchFamily="34" charset="-122"/>
                <a:ea typeface="微软雅黑" pitchFamily="34" charset="-122"/>
              </a:rPr>
              <a:t>$_GET</a:t>
            </a:r>
          </a:p>
          <a:p>
            <a:pPr marL="0" indent="0">
              <a:lnSpc>
                <a:spcPts val="3200"/>
              </a:lnSpc>
              <a:buNone/>
            </a:pPr>
            <a:r>
              <a:rPr lang="en-US" altLang="zh-CN" sz="2400" dirty="0" smtClean="0">
                <a:latin typeface="微软雅黑" pitchFamily="34" charset="-122"/>
                <a:ea typeface="微软雅黑" pitchFamily="34" charset="-122"/>
              </a:rPr>
              <a:t>4  HHTP POST</a:t>
            </a:r>
            <a:r>
              <a:rPr lang="zh-CN" altLang="en-US" sz="2400" dirty="0" smtClean="0">
                <a:latin typeface="微软雅黑" pitchFamily="34" charset="-122"/>
                <a:ea typeface="微软雅黑" pitchFamily="34" charset="-122"/>
              </a:rPr>
              <a:t>变量：</a:t>
            </a:r>
            <a:r>
              <a:rPr lang="en-US" altLang="zh-CN" sz="2400" dirty="0" smtClean="0">
                <a:latin typeface="微软雅黑" pitchFamily="34" charset="-122"/>
                <a:ea typeface="微软雅黑" pitchFamily="34" charset="-122"/>
              </a:rPr>
              <a:t>$_POST</a:t>
            </a:r>
          </a:p>
          <a:p>
            <a:pPr marL="0" indent="0">
              <a:lnSpc>
                <a:spcPts val="3200"/>
              </a:lnSpc>
              <a:buNone/>
            </a:pPr>
            <a:r>
              <a:rPr lang="en-US" altLang="zh-CN" sz="2400" dirty="0" smtClean="0">
                <a:latin typeface="微软雅黑" pitchFamily="34" charset="-122"/>
                <a:ea typeface="微软雅黑" pitchFamily="34" charset="-122"/>
              </a:rPr>
              <a:t>5  request</a:t>
            </a:r>
            <a:r>
              <a:rPr lang="zh-CN" altLang="en-US" sz="2400" dirty="0" smtClean="0">
                <a:latin typeface="微软雅黑" pitchFamily="34" charset="-122"/>
                <a:ea typeface="微软雅黑" pitchFamily="34" charset="-122"/>
              </a:rPr>
              <a:t>变量：</a:t>
            </a:r>
            <a:r>
              <a:rPr lang="en-US" altLang="zh-CN" sz="2400" dirty="0" smtClean="0">
                <a:latin typeface="微软雅黑" pitchFamily="34" charset="-122"/>
                <a:ea typeface="微软雅黑" pitchFamily="34" charset="-122"/>
              </a:rPr>
              <a:t>$_REQUEST</a:t>
            </a:r>
          </a:p>
          <a:p>
            <a:pPr marL="0" indent="0">
              <a:lnSpc>
                <a:spcPts val="3200"/>
              </a:lnSpc>
              <a:buNone/>
            </a:pPr>
            <a:r>
              <a:rPr lang="en-US" altLang="zh-CN" sz="2400" dirty="0" smtClean="0">
                <a:latin typeface="微软雅黑" pitchFamily="34" charset="-122"/>
                <a:ea typeface="微软雅黑" pitchFamily="34" charset="-122"/>
              </a:rPr>
              <a:t>6  HTTP</a:t>
            </a:r>
            <a:r>
              <a:rPr lang="zh-CN" altLang="en-US" sz="2400" dirty="0" smtClean="0">
                <a:latin typeface="微软雅黑" pitchFamily="34" charset="-122"/>
                <a:ea typeface="微软雅黑" pitchFamily="34" charset="-122"/>
              </a:rPr>
              <a:t>文件上传变量：</a:t>
            </a:r>
            <a:r>
              <a:rPr lang="en-US" altLang="zh-CN" sz="2400" dirty="0" smtClean="0">
                <a:latin typeface="微软雅黑" pitchFamily="34" charset="-122"/>
                <a:ea typeface="微软雅黑" pitchFamily="34" charset="-122"/>
              </a:rPr>
              <a:t>$_FILES</a:t>
            </a:r>
          </a:p>
          <a:p>
            <a:pPr marL="0" indent="0">
              <a:lnSpc>
                <a:spcPts val="3200"/>
              </a:lnSpc>
              <a:buNone/>
            </a:pPr>
            <a:r>
              <a:rPr lang="en-US" altLang="zh-CN" sz="2400" dirty="0" smtClean="0">
                <a:latin typeface="微软雅黑" pitchFamily="34" charset="-122"/>
                <a:ea typeface="微软雅黑" pitchFamily="34" charset="-122"/>
              </a:rPr>
              <a:t>7  HTTP Cookies:$_COOKIE</a:t>
            </a:r>
            <a:endParaRPr lang="zh-CN" altLang="en-US" sz="2400" dirty="0" smtClean="0">
              <a:latin typeface="微软雅黑" pitchFamily="34" charset="-122"/>
              <a:ea typeface="微软雅黑" pitchFamily="34" charset="-122"/>
            </a:endParaRPr>
          </a:p>
          <a:p>
            <a:pPr marL="0" indent="0">
              <a:lnSpc>
                <a:spcPts val="3200"/>
              </a:lnSpc>
              <a:buNone/>
            </a:pPr>
            <a:r>
              <a:rPr lang="en-US" altLang="zh-CN" sz="2400" dirty="0" smtClean="0">
                <a:latin typeface="微软雅黑" pitchFamily="34" charset="-122"/>
                <a:ea typeface="微软雅黑" pitchFamily="34" charset="-122"/>
              </a:rPr>
              <a:t>8  Session</a:t>
            </a:r>
            <a:r>
              <a:rPr lang="zh-CN" altLang="en-US" sz="2400" dirty="0" smtClean="0">
                <a:latin typeface="微软雅黑" pitchFamily="34" charset="-122"/>
                <a:ea typeface="微软雅黑" pitchFamily="34" charset="-122"/>
              </a:rPr>
              <a:t>变量：</a:t>
            </a:r>
            <a:r>
              <a:rPr lang="en-US" altLang="zh-CN" sz="2400" dirty="0" smtClean="0">
                <a:latin typeface="微软雅黑" pitchFamily="34" charset="-122"/>
                <a:ea typeface="微软雅黑" pitchFamily="34" charset="-122"/>
              </a:rPr>
              <a:t>$_SESSION</a:t>
            </a:r>
          </a:p>
          <a:p>
            <a:pPr marL="0" indent="0">
              <a:lnSpc>
                <a:spcPts val="3200"/>
              </a:lnSpc>
              <a:buNone/>
            </a:pPr>
            <a:r>
              <a:rPr lang="en-US" altLang="zh-CN" sz="2400" dirty="0" smtClean="0">
                <a:latin typeface="微软雅黑" pitchFamily="34" charset="-122"/>
                <a:ea typeface="微软雅黑" pitchFamily="34" charset="-122"/>
              </a:rPr>
              <a:t>9  Global</a:t>
            </a:r>
            <a:r>
              <a:rPr lang="zh-CN" altLang="en-US" sz="2400" dirty="0" smtClean="0">
                <a:latin typeface="微软雅黑" pitchFamily="34" charset="-122"/>
                <a:ea typeface="微软雅黑" pitchFamily="34" charset="-122"/>
              </a:rPr>
              <a:t>变量：</a:t>
            </a:r>
            <a:r>
              <a:rPr lang="en-US" altLang="zh-CN" sz="2400" dirty="0" smtClean="0">
                <a:latin typeface="微软雅黑" pitchFamily="34" charset="-122"/>
                <a:ea typeface="微软雅黑" pitchFamily="34" charset="-122"/>
              </a:rPr>
              <a:t>$_GLOBALS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71670" y="142535"/>
            <a:ext cx="6500858" cy="571480"/>
          </a:xfrm>
        </p:spPr>
        <p:txBody>
          <a:bodyPr/>
          <a:lstStyle/>
          <a:p>
            <a:r>
              <a:rPr lang="en-US" altLang="zh-CN" sz="2400" dirty="0" smtClean="0">
                <a:latin typeface="微软雅黑" pitchFamily="34" charset="-122"/>
                <a:ea typeface="微软雅黑" pitchFamily="34" charset="-122"/>
              </a:rPr>
              <a:t>4.1.  </a:t>
            </a:r>
            <a:r>
              <a:rPr lang="zh-CN" altLang="en-US" dirty="0" smtClean="0">
                <a:latin typeface="微软雅黑" pitchFamily="34" charset="-122"/>
                <a:ea typeface="微软雅黑" pitchFamily="34" charset="-122"/>
              </a:rPr>
              <a:t>服务器</a:t>
            </a:r>
            <a:r>
              <a:rPr lang="zh-CN" altLang="en-US" sz="2400" dirty="0" smtClean="0">
                <a:latin typeface="微软雅黑" pitchFamily="34" charset="-122"/>
                <a:ea typeface="微软雅黑" pitchFamily="34" charset="-122"/>
              </a:rPr>
              <a:t>变量： </a:t>
            </a:r>
            <a:r>
              <a:rPr lang="en-US" altLang="zh-CN" sz="2400" dirty="0" smtClean="0">
                <a:latin typeface="微软雅黑" pitchFamily="34" charset="-122"/>
                <a:ea typeface="微软雅黑" pitchFamily="34" charset="-122"/>
              </a:rPr>
              <a:t>$_SERVER</a:t>
            </a:r>
            <a:endParaRPr lang="zh-CN" altLang="en-US" sz="2400" dirty="0" smtClean="0">
              <a:latin typeface="微软雅黑" pitchFamily="34" charset="-122"/>
              <a:ea typeface="微软雅黑" pitchFamily="34" charset="-122"/>
            </a:endParaRPr>
          </a:p>
        </p:txBody>
      </p:sp>
      <p:sp>
        <p:nvSpPr>
          <p:cNvPr id="21506" name="Rectangle 3"/>
          <p:cNvSpPr>
            <a:spLocks noGrp="1" noChangeArrowheads="1"/>
          </p:cNvSpPr>
          <p:nvPr>
            <p:ph idx="1"/>
          </p:nvPr>
        </p:nvSpPr>
        <p:spPr/>
        <p:txBody>
          <a:bodyPr/>
          <a:lstStyle/>
          <a:p>
            <a:pPr>
              <a:lnSpc>
                <a:spcPts val="3600"/>
              </a:lnSpc>
            </a:pPr>
            <a:r>
              <a:rPr lang="en-US" altLang="zh-CN" sz="2200" b="0" i="1" dirty="0" smtClean="0">
                <a:latin typeface="微软雅黑" pitchFamily="34" charset="-122"/>
                <a:ea typeface="微软雅黑" pitchFamily="34" charset="-122"/>
              </a:rPr>
              <a:t>$_SERVER</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是一个包含诸如头信息（</a:t>
            </a:r>
            <a:r>
              <a:rPr lang="en-US" altLang="zh-CN" sz="2200" b="0" dirty="0" smtClean="0">
                <a:latin typeface="微软雅黑" pitchFamily="34" charset="-122"/>
                <a:ea typeface="微软雅黑" pitchFamily="34" charset="-122"/>
              </a:rPr>
              <a:t>header</a:t>
            </a:r>
            <a:r>
              <a:rPr lang="zh-CN" altLang="en-US" sz="2200" b="0" dirty="0" smtClean="0">
                <a:latin typeface="微软雅黑" pitchFamily="34" charset="-122"/>
                <a:ea typeface="微软雅黑" pitchFamily="34" charset="-122"/>
              </a:rPr>
              <a:t>）、路径（</a:t>
            </a:r>
            <a:r>
              <a:rPr lang="en-US" altLang="zh-CN" sz="2200" b="0" dirty="0" smtClean="0">
                <a:latin typeface="微软雅黑" pitchFamily="34" charset="-122"/>
                <a:ea typeface="微软雅黑" pitchFamily="34" charset="-122"/>
              </a:rPr>
              <a:t>path</a:t>
            </a:r>
            <a:r>
              <a:rPr lang="zh-CN" altLang="en-US" sz="2200" b="0" dirty="0" smtClean="0">
                <a:latin typeface="微软雅黑" pitchFamily="34" charset="-122"/>
                <a:ea typeface="微软雅黑" pitchFamily="34" charset="-122"/>
              </a:rPr>
              <a:t>）和脚本位置（</a:t>
            </a:r>
            <a:r>
              <a:rPr lang="en-US" altLang="zh-CN" sz="2200" b="0" dirty="0" smtClean="0">
                <a:latin typeface="微软雅黑" pitchFamily="34" charset="-122"/>
                <a:ea typeface="微软雅黑" pitchFamily="34" charset="-122"/>
              </a:rPr>
              <a:t>script locations</a:t>
            </a:r>
            <a:r>
              <a:rPr lang="zh-CN" altLang="en-US" sz="2200" b="0" dirty="0" smtClean="0">
                <a:latin typeface="微软雅黑" pitchFamily="34" charset="-122"/>
                <a:ea typeface="微软雅黑" pitchFamily="34" charset="-122"/>
              </a:rPr>
              <a:t>）的数组。数组的实体由 </a:t>
            </a:r>
            <a:r>
              <a:rPr lang="en-US" altLang="zh-CN" sz="2200" b="0" dirty="0" smtClean="0">
                <a:latin typeface="微软雅黑" pitchFamily="34" charset="-122"/>
                <a:ea typeface="微软雅黑" pitchFamily="34" charset="-122"/>
              </a:rPr>
              <a:t>web </a:t>
            </a:r>
            <a:r>
              <a:rPr lang="zh-CN" altLang="en-US" sz="2200" b="0" dirty="0" smtClean="0">
                <a:latin typeface="微软雅黑" pitchFamily="34" charset="-122"/>
                <a:ea typeface="微软雅黑" pitchFamily="34" charset="-122"/>
              </a:rPr>
              <a:t>服务器创建。不能保证所有的服务器都能产生所有的信息；服务器可能忽略了一些信息，或者产生了一些未在下面列出的新的信息。这是一个自动全局变量。这只不过意味这它在所有的脚本中都有效。在函数或方法中不需要使用 </a:t>
            </a:r>
            <a:r>
              <a:rPr lang="en-US" altLang="zh-CN" sz="2200" b="0" dirty="0" smtClean="0">
                <a:latin typeface="微软雅黑" pitchFamily="34" charset="-122"/>
                <a:ea typeface="微软雅黑" pitchFamily="34" charset="-122"/>
              </a:rPr>
              <a:t>global $_SERVER;</a:t>
            </a:r>
          </a:p>
          <a:p>
            <a:pPr lvl="1">
              <a:lnSpc>
                <a:spcPts val="3600"/>
              </a:lnSpc>
            </a:pPr>
            <a:r>
              <a:rPr lang="en-US" altLang="zh-CN" sz="2200" b="0" i="1" dirty="0" smtClean="0">
                <a:latin typeface="微软雅黑" pitchFamily="34" charset="-122"/>
                <a:ea typeface="微软雅黑" pitchFamily="34" charset="-122"/>
              </a:rPr>
              <a:t>PHP_SELF</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当前正在执行脚本的文件名 </a:t>
            </a:r>
          </a:p>
          <a:p>
            <a:pPr lvl="1">
              <a:lnSpc>
                <a:spcPts val="3600"/>
              </a:lnSpc>
            </a:pPr>
            <a:r>
              <a:rPr lang="en-US" altLang="zh-CN" sz="2200" b="0" i="1" dirty="0" smtClean="0">
                <a:latin typeface="微软雅黑" pitchFamily="34" charset="-122"/>
                <a:ea typeface="微软雅黑" pitchFamily="34" charset="-122"/>
              </a:rPr>
              <a:t>DOCUMENT_ROOT</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当前运行脚本所在的文档根目录 </a:t>
            </a:r>
          </a:p>
          <a:p>
            <a:pPr lvl="1">
              <a:lnSpc>
                <a:spcPts val="3600"/>
              </a:lnSpc>
            </a:pPr>
            <a:r>
              <a:rPr lang="en-US" altLang="zh-CN" sz="2200" b="0" i="1" dirty="0" smtClean="0">
                <a:latin typeface="微软雅黑" pitchFamily="34" charset="-122"/>
                <a:ea typeface="微软雅黑" pitchFamily="34" charset="-122"/>
              </a:rPr>
              <a:t>REMOTE_ADDR</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正在浏览当前页面用户的 </a:t>
            </a:r>
            <a:r>
              <a:rPr lang="en-US" altLang="zh-CN" sz="2200" b="0" dirty="0" smtClean="0">
                <a:latin typeface="微软雅黑" pitchFamily="34" charset="-122"/>
                <a:ea typeface="微软雅黑" pitchFamily="34" charset="-122"/>
              </a:rPr>
              <a:t>IP </a:t>
            </a:r>
            <a:r>
              <a:rPr lang="zh-CN" altLang="en-US" sz="2200" b="0" dirty="0" smtClean="0">
                <a:latin typeface="微软雅黑" pitchFamily="34" charset="-122"/>
                <a:ea typeface="微软雅黑" pitchFamily="34" charset="-122"/>
              </a:rPr>
              <a:t>地址。</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4.3.  HTTP GET</a:t>
            </a:r>
            <a:r>
              <a:rPr lang="zh-CN" altLang="en-US" dirty="0" smtClean="0">
                <a:latin typeface="微软雅黑" charset="0"/>
                <a:ea typeface="微软雅黑" charset="0"/>
              </a:rPr>
              <a:t>变量：</a:t>
            </a:r>
            <a:r>
              <a:rPr lang="en-US" altLang="zh-CN" dirty="0" smtClean="0">
                <a:latin typeface="微软雅黑" charset="0"/>
                <a:ea typeface="微软雅黑" charset="0"/>
              </a:rPr>
              <a:t>$_GET</a:t>
            </a:r>
            <a:endParaRPr lang="zh-CN" altLang="en-US" dirty="0" smtClean="0">
              <a:latin typeface="微软雅黑" charset="0"/>
              <a:ea typeface="微软雅黑" charset="0"/>
            </a:endParaRPr>
          </a:p>
        </p:txBody>
      </p:sp>
      <p:sp>
        <p:nvSpPr>
          <p:cNvPr id="23554" name="Rectangle 3"/>
          <p:cNvSpPr>
            <a:spLocks noGrp="1" noChangeArrowheads="1"/>
          </p:cNvSpPr>
          <p:nvPr>
            <p:ph idx="1"/>
          </p:nvPr>
        </p:nvSpPr>
        <p:spPr/>
        <p:txBody>
          <a:bodyPr/>
          <a:lstStyle/>
          <a:p>
            <a:pPr>
              <a:lnSpc>
                <a:spcPct val="150000"/>
              </a:lnSpc>
            </a:pPr>
            <a:r>
              <a:rPr lang="zh-CN" altLang="en-US" sz="2200" dirty="0" smtClean="0">
                <a:latin typeface="微软雅黑" pitchFamily="34" charset="-122"/>
                <a:ea typeface="微软雅黑" pitchFamily="34" charset="-122"/>
              </a:rPr>
              <a:t>通过 </a:t>
            </a:r>
            <a:r>
              <a:rPr lang="en-US" altLang="zh-CN" sz="2200" dirty="0" smtClean="0">
                <a:latin typeface="微软雅黑" pitchFamily="34" charset="-122"/>
                <a:ea typeface="微软雅黑" pitchFamily="34" charset="-122"/>
              </a:rPr>
              <a:t>HTTP GET </a:t>
            </a:r>
            <a:r>
              <a:rPr lang="zh-CN" altLang="en-US" sz="2200" dirty="0" smtClean="0">
                <a:latin typeface="微软雅黑" pitchFamily="34" charset="-122"/>
                <a:ea typeface="微软雅黑" pitchFamily="34" charset="-122"/>
              </a:rPr>
              <a:t>方法传递的变量组成的数组。是自动全局变量</a:t>
            </a:r>
            <a:r>
              <a:rPr lang="en-US" altLang="zh-CN" sz="2200" dirty="0" smtClean="0">
                <a:latin typeface="微软雅黑" pitchFamily="34" charset="-122"/>
                <a:ea typeface="微软雅黑" pitchFamily="34" charset="-122"/>
              </a:rPr>
              <a:t>.</a:t>
            </a:r>
          </a:p>
          <a:p>
            <a:pPr>
              <a:lnSpc>
                <a:spcPct val="150000"/>
              </a:lnSpc>
            </a:pPr>
            <a:r>
              <a:rPr lang="en-US" altLang="zh-CN" sz="2200" dirty="0" smtClean="0">
                <a:latin typeface="微软雅黑" pitchFamily="34" charset="-122"/>
                <a:ea typeface="微软雅黑" pitchFamily="34" charset="-122"/>
              </a:rPr>
              <a:t> </a:t>
            </a:r>
            <a:r>
              <a:rPr lang="en-US" altLang="zh-CN" sz="2200" dirty="0" smtClean="0">
                <a:latin typeface="微软雅黑" pitchFamily="34" charset="-122"/>
                <a:ea typeface="微软雅黑" pitchFamily="34" charset="-122"/>
                <a:hlinkClick r:id="rId2"/>
              </a:rPr>
              <a:t>http://localhost/login.php?name=zhangsan&amp;id=100</a:t>
            </a:r>
            <a:endParaRPr lang="en-US" altLang="zh-CN" sz="2200" dirty="0" smtClean="0">
              <a:latin typeface="微软雅黑" pitchFamily="34" charset="-122"/>
              <a:ea typeface="微软雅黑" pitchFamily="34" charset="-122"/>
            </a:endParaRPr>
          </a:p>
          <a:p>
            <a:pPr>
              <a:lnSpc>
                <a:spcPct val="150000"/>
              </a:lnSpc>
            </a:pPr>
            <a:r>
              <a:rPr lang="en-US" altLang="zh-CN" sz="2200" dirty="0" smtClean="0">
                <a:latin typeface="微软雅黑" pitchFamily="34" charset="-122"/>
                <a:ea typeface="微软雅黑" pitchFamily="34" charset="-122"/>
              </a:rPr>
              <a:t> </a:t>
            </a:r>
            <a:r>
              <a:rPr lang="en-US" altLang="zh-CN" sz="2200" dirty="0" smtClean="0">
                <a:solidFill>
                  <a:srgbClr val="009900"/>
                </a:solidFill>
                <a:latin typeface="微软雅黑" pitchFamily="34" charset="-122"/>
                <a:ea typeface="微软雅黑" pitchFamily="34" charset="-122"/>
              </a:rPr>
              <a:t>&lt;?</a:t>
            </a:r>
            <a:r>
              <a:rPr lang="en-US" altLang="zh-CN" sz="2200" dirty="0" err="1" smtClean="0">
                <a:solidFill>
                  <a:srgbClr val="009900"/>
                </a:solidFill>
                <a:latin typeface="微软雅黑" pitchFamily="34" charset="-122"/>
                <a:ea typeface="微软雅黑" pitchFamily="34" charset="-122"/>
              </a:rPr>
              <a:t>php</a:t>
            </a:r>
            <a:endParaRPr lang="en-US" altLang="zh-CN" sz="2200" dirty="0" smtClean="0">
              <a:solidFill>
                <a:srgbClr val="009900"/>
              </a:solidFill>
              <a:latin typeface="微软雅黑" pitchFamily="34" charset="-122"/>
              <a:ea typeface="微软雅黑" pitchFamily="34" charset="-122"/>
            </a:endParaRPr>
          </a:p>
          <a:p>
            <a:pPr>
              <a:lnSpc>
                <a:spcPct val="150000"/>
              </a:lnSpc>
            </a:pPr>
            <a:r>
              <a:rPr lang="en-US" altLang="zh-CN" sz="2200" dirty="0" smtClean="0">
                <a:solidFill>
                  <a:srgbClr val="009900"/>
                </a:solidFill>
                <a:latin typeface="微软雅黑" pitchFamily="34" charset="-122"/>
                <a:ea typeface="微软雅黑" pitchFamily="34" charset="-122"/>
              </a:rPr>
              <a:t>  	echo “</a:t>
            </a:r>
            <a:r>
              <a:rPr lang="zh-CN" altLang="en-US" sz="2200" dirty="0" smtClean="0">
                <a:solidFill>
                  <a:srgbClr val="FF6600"/>
                </a:solidFill>
                <a:latin typeface="微软雅黑" pitchFamily="34" charset="-122"/>
                <a:ea typeface="微软雅黑" pitchFamily="34" charset="-122"/>
              </a:rPr>
              <a:t>参数</a:t>
            </a:r>
            <a:r>
              <a:rPr lang="en-US" altLang="zh-CN" sz="2200" dirty="0" smtClean="0">
                <a:solidFill>
                  <a:srgbClr val="FF6600"/>
                </a:solidFill>
                <a:latin typeface="微软雅黑" pitchFamily="34" charset="-122"/>
                <a:ea typeface="微软雅黑" pitchFamily="34" charset="-122"/>
              </a:rPr>
              <a:t>name</a:t>
            </a:r>
            <a:r>
              <a:rPr lang="zh-CN" altLang="en-US" sz="2200" dirty="0" smtClean="0">
                <a:solidFill>
                  <a:srgbClr val="FF6600"/>
                </a:solidFill>
                <a:latin typeface="微软雅黑" pitchFamily="34" charset="-122"/>
                <a:ea typeface="微软雅黑" pitchFamily="34" charset="-122"/>
              </a:rPr>
              <a:t>的值：”</a:t>
            </a:r>
            <a:r>
              <a:rPr lang="en-US" altLang="zh-CN" sz="2200" dirty="0" smtClean="0">
                <a:solidFill>
                  <a:srgbClr val="009900"/>
                </a:solidFill>
                <a:latin typeface="微软雅黑" pitchFamily="34" charset="-122"/>
                <a:ea typeface="微软雅黑" pitchFamily="34" charset="-122"/>
              </a:rPr>
              <a:t>.$_GET[“name”]</a:t>
            </a:r>
            <a:r>
              <a:rPr lang="zh-CN" altLang="en-US" sz="2200" dirty="0" smtClean="0">
                <a:solidFill>
                  <a:srgbClr val="009900"/>
                </a:solidFill>
                <a:latin typeface="微软雅黑" pitchFamily="34" charset="-122"/>
                <a:ea typeface="微软雅黑" pitchFamily="34" charset="-122"/>
              </a:rPr>
              <a:t>； </a:t>
            </a:r>
            <a:r>
              <a:rPr lang="en-US" altLang="zh-CN" sz="2200" dirty="0" smtClean="0">
                <a:solidFill>
                  <a:srgbClr val="0099CC"/>
                </a:solidFill>
                <a:latin typeface="微软雅黑" pitchFamily="34" charset="-122"/>
                <a:ea typeface="微软雅黑" pitchFamily="34" charset="-122"/>
              </a:rPr>
              <a:t>//</a:t>
            </a:r>
            <a:r>
              <a:rPr lang="en-US" altLang="zh-CN" sz="2200" dirty="0" err="1" smtClean="0">
                <a:solidFill>
                  <a:srgbClr val="0099CC"/>
                </a:solidFill>
                <a:latin typeface="微软雅黑" pitchFamily="34" charset="-122"/>
                <a:ea typeface="微软雅黑" pitchFamily="34" charset="-122"/>
              </a:rPr>
              <a:t>zhangsan</a:t>
            </a:r>
            <a:endParaRPr lang="en-US" altLang="zh-CN" sz="2200" dirty="0" smtClean="0">
              <a:solidFill>
                <a:srgbClr val="0099CC"/>
              </a:solidFill>
              <a:latin typeface="微软雅黑" pitchFamily="34" charset="-122"/>
              <a:ea typeface="微软雅黑" pitchFamily="34" charset="-122"/>
            </a:endParaRPr>
          </a:p>
          <a:p>
            <a:pPr>
              <a:lnSpc>
                <a:spcPct val="150000"/>
              </a:lnSpc>
            </a:pPr>
            <a:r>
              <a:rPr lang="zh-CN" altLang="en-US" sz="2200" dirty="0" smtClean="0">
                <a:solidFill>
                  <a:srgbClr val="009900"/>
                </a:solidFill>
                <a:latin typeface="微软雅黑" pitchFamily="34" charset="-122"/>
                <a:ea typeface="微软雅黑" pitchFamily="34" charset="-122"/>
              </a:rPr>
              <a:t>    </a:t>
            </a:r>
            <a:r>
              <a:rPr lang="en-US" altLang="zh-CN" sz="2200" dirty="0" smtClean="0">
                <a:solidFill>
                  <a:srgbClr val="009900"/>
                </a:solidFill>
                <a:latin typeface="微软雅黑" pitchFamily="34" charset="-122"/>
                <a:ea typeface="微软雅黑" pitchFamily="34" charset="-122"/>
              </a:rPr>
              <a:t>echo “</a:t>
            </a:r>
            <a:r>
              <a:rPr lang="zh-CN" altLang="en-US" sz="2200" dirty="0" smtClean="0">
                <a:solidFill>
                  <a:srgbClr val="FF6600"/>
                </a:solidFill>
                <a:latin typeface="微软雅黑" pitchFamily="34" charset="-122"/>
                <a:ea typeface="微软雅黑" pitchFamily="34" charset="-122"/>
              </a:rPr>
              <a:t>参数</a:t>
            </a:r>
            <a:r>
              <a:rPr lang="en-US" altLang="zh-CN" sz="2200" dirty="0" smtClean="0">
                <a:solidFill>
                  <a:srgbClr val="FF6600"/>
                </a:solidFill>
                <a:latin typeface="微软雅黑" pitchFamily="34" charset="-122"/>
                <a:ea typeface="微软雅黑" pitchFamily="34" charset="-122"/>
              </a:rPr>
              <a:t>id</a:t>
            </a:r>
            <a:r>
              <a:rPr lang="zh-CN" altLang="en-US" sz="2200" dirty="0" smtClean="0">
                <a:solidFill>
                  <a:srgbClr val="FF6600"/>
                </a:solidFill>
                <a:latin typeface="微软雅黑" pitchFamily="34" charset="-122"/>
                <a:ea typeface="微软雅黑" pitchFamily="34" charset="-122"/>
              </a:rPr>
              <a:t>的值：”</a:t>
            </a:r>
            <a:r>
              <a:rPr lang="en-US" altLang="zh-CN" sz="2200" dirty="0" smtClean="0">
                <a:solidFill>
                  <a:srgbClr val="009900"/>
                </a:solidFill>
                <a:latin typeface="微软雅黑" pitchFamily="34" charset="-122"/>
                <a:ea typeface="微软雅黑" pitchFamily="34" charset="-122"/>
              </a:rPr>
              <a:t>.$_GET[“id”]</a:t>
            </a:r>
            <a:r>
              <a:rPr lang="zh-CN" altLang="en-US" sz="2200" dirty="0" smtClean="0">
                <a:solidFill>
                  <a:srgbClr val="009900"/>
                </a:solidFill>
                <a:latin typeface="微软雅黑" pitchFamily="34" charset="-122"/>
                <a:ea typeface="微软雅黑" pitchFamily="34" charset="-122"/>
              </a:rPr>
              <a:t>； </a:t>
            </a:r>
            <a:r>
              <a:rPr lang="en-US" altLang="zh-CN" sz="2200" dirty="0" smtClean="0">
                <a:solidFill>
                  <a:srgbClr val="0099CC"/>
                </a:solidFill>
                <a:latin typeface="微软雅黑" pitchFamily="34" charset="-122"/>
                <a:ea typeface="微软雅黑" pitchFamily="34" charset="-122"/>
              </a:rPr>
              <a:t>//100</a:t>
            </a:r>
            <a:endParaRPr lang="zh-CN" altLang="en-US" sz="2200" dirty="0" smtClean="0">
              <a:solidFill>
                <a:srgbClr val="0099CC"/>
              </a:solidFill>
              <a:latin typeface="微软雅黑" pitchFamily="34" charset="-122"/>
              <a:ea typeface="微软雅黑" pitchFamily="34" charset="-122"/>
            </a:endParaRPr>
          </a:p>
          <a:p>
            <a:pPr>
              <a:lnSpc>
                <a:spcPct val="150000"/>
              </a:lnSpc>
            </a:pPr>
            <a:r>
              <a:rPr lang="en-US" altLang="zh-CN" sz="2200" dirty="0" smtClean="0">
                <a:solidFill>
                  <a:srgbClr val="009900"/>
                </a:solidFill>
                <a:latin typeface="微软雅黑" pitchFamily="34" charset="-122"/>
                <a:ea typeface="微软雅黑" pitchFamily="34" charset="-122"/>
              </a:rPr>
              <a:t> ?&gt;</a:t>
            </a:r>
          </a:p>
          <a:p>
            <a:endParaRPr lang="en-US" altLang="zh-CN" sz="2400" dirty="0" smtClean="0">
              <a:solidFill>
                <a:srgbClr val="009900"/>
              </a:solidFill>
              <a:latin typeface="楷体_GB2312" pitchFamily="49" charset="-122"/>
              <a:ea typeface="楷体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2071670" y="142535"/>
            <a:ext cx="6500858" cy="571480"/>
          </a:xfrm>
        </p:spPr>
        <p:txBody>
          <a:bodyPr/>
          <a:lstStyle/>
          <a:p>
            <a:r>
              <a:rPr lang="en-US" altLang="zh-CN" dirty="0" smtClean="0">
                <a:latin typeface="微软雅黑" pitchFamily="34" charset="-122"/>
                <a:ea typeface="微软雅黑" pitchFamily="34" charset="-122"/>
              </a:rPr>
              <a:t>4.4. HTTP POST</a:t>
            </a:r>
            <a:r>
              <a:rPr lang="zh-CN" altLang="en-US" dirty="0" smtClean="0">
                <a:latin typeface="微软雅黑" pitchFamily="34" charset="-122"/>
                <a:ea typeface="微软雅黑" pitchFamily="34" charset="-122"/>
              </a:rPr>
              <a:t>变量：</a:t>
            </a:r>
            <a:r>
              <a:rPr lang="en-US" altLang="zh-CN" dirty="0" smtClean="0">
                <a:latin typeface="微软雅黑" pitchFamily="34" charset="-122"/>
                <a:ea typeface="微软雅黑" pitchFamily="34" charset="-122"/>
              </a:rPr>
              <a:t>$_POST</a:t>
            </a:r>
            <a:endParaRPr lang="zh-CN" altLang="en-US" dirty="0" smtClean="0">
              <a:latin typeface="微软雅黑" pitchFamily="34" charset="-122"/>
              <a:ea typeface="微软雅黑" pitchFamily="34" charset="-122"/>
            </a:endParaRPr>
          </a:p>
        </p:txBody>
      </p:sp>
      <p:sp>
        <p:nvSpPr>
          <p:cNvPr id="24578" name="Rectangle 3"/>
          <p:cNvSpPr>
            <a:spLocks noGrp="1" noChangeArrowheads="1"/>
          </p:cNvSpPr>
          <p:nvPr>
            <p:ph idx="1"/>
          </p:nvPr>
        </p:nvSpPr>
        <p:spPr/>
        <p:txBody>
          <a:bodyPr/>
          <a:lstStyle/>
          <a:p>
            <a:pPr>
              <a:lnSpc>
                <a:spcPct val="150000"/>
              </a:lnSpc>
            </a:pPr>
            <a:r>
              <a:rPr lang="zh-CN" altLang="en-US" sz="2600" dirty="0" smtClean="0"/>
              <a:t>通过 </a:t>
            </a:r>
            <a:r>
              <a:rPr lang="en-US" altLang="zh-CN" sz="2600" dirty="0" smtClean="0"/>
              <a:t>HTTP POST </a:t>
            </a:r>
            <a:r>
              <a:rPr lang="zh-CN" altLang="en-US" sz="2600" dirty="0" smtClean="0"/>
              <a:t>方法传递的变量组成的数组。是自动全局变量。</a:t>
            </a:r>
          </a:p>
          <a:p>
            <a:pPr>
              <a:lnSpc>
                <a:spcPct val="150000"/>
              </a:lnSpc>
            </a:pPr>
            <a:r>
              <a:rPr lang="zh-CN" altLang="en-US" sz="2600" dirty="0" smtClean="0"/>
              <a:t>与</a:t>
            </a:r>
            <a:r>
              <a:rPr lang="en-US" altLang="zh-CN" sz="2600" dirty="0" smtClean="0"/>
              <a:t>$_GET</a:t>
            </a:r>
            <a:r>
              <a:rPr lang="zh-CN" altLang="en-US" sz="2600" dirty="0" smtClean="0"/>
              <a:t>相似，只是方法不一样。</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071670" y="70780"/>
            <a:ext cx="6500858" cy="571480"/>
          </a:xfrm>
        </p:spPr>
        <p:txBody>
          <a:bodyPr/>
          <a:lstStyle/>
          <a:p>
            <a:pPr>
              <a:lnSpc>
                <a:spcPct val="150000"/>
              </a:lnSpc>
            </a:pPr>
            <a:r>
              <a:rPr lang="en-US" altLang="zh-CN" dirty="0" smtClean="0">
                <a:latin typeface="微软雅黑" pitchFamily="34" charset="-122"/>
                <a:ea typeface="微软雅黑" pitchFamily="34" charset="-122"/>
              </a:rPr>
              <a:t>4.5. request</a:t>
            </a:r>
            <a:r>
              <a:rPr lang="zh-CN" altLang="en-US" dirty="0" smtClean="0">
                <a:latin typeface="微软雅黑" pitchFamily="34" charset="-122"/>
                <a:ea typeface="微软雅黑" pitchFamily="34" charset="-122"/>
              </a:rPr>
              <a:t>变量：</a:t>
            </a:r>
            <a:r>
              <a:rPr lang="en-US" altLang="zh-CN" dirty="0" smtClean="0">
                <a:latin typeface="微软雅黑" pitchFamily="34" charset="-122"/>
                <a:ea typeface="微软雅黑" pitchFamily="34" charset="-122"/>
              </a:rPr>
              <a:t>$_REQUEST</a:t>
            </a:r>
            <a:endParaRPr lang="zh-CN" altLang="en-US" dirty="0" smtClean="0">
              <a:latin typeface="微软雅黑" pitchFamily="34" charset="-122"/>
              <a:ea typeface="微软雅黑" pitchFamily="34" charset="-122"/>
            </a:endParaRPr>
          </a:p>
        </p:txBody>
      </p:sp>
      <p:sp>
        <p:nvSpPr>
          <p:cNvPr id="25602" name="Rectangle 3"/>
          <p:cNvSpPr>
            <a:spLocks noGrp="1" noChangeArrowheads="1"/>
          </p:cNvSpPr>
          <p:nvPr>
            <p:ph idx="1"/>
          </p:nvPr>
        </p:nvSpPr>
        <p:spPr/>
        <p:txBody>
          <a:bodyPr/>
          <a:lstStyle/>
          <a:p>
            <a:pPr>
              <a:lnSpc>
                <a:spcPct val="150000"/>
              </a:lnSpc>
            </a:pPr>
            <a:r>
              <a:rPr lang="zh-CN" altLang="en-US" sz="2600" dirty="0" smtClean="0">
                <a:latin typeface="微软雅黑" pitchFamily="34" charset="-122"/>
                <a:ea typeface="微软雅黑" pitchFamily="34" charset="-122"/>
              </a:rPr>
              <a:t>此关联数组包含 </a:t>
            </a:r>
            <a:r>
              <a:rPr lang="en-US" altLang="zh-CN" sz="2600" i="1" dirty="0" smtClean="0">
                <a:latin typeface="微软雅黑" pitchFamily="34" charset="-122"/>
                <a:ea typeface="微软雅黑" pitchFamily="34" charset="-122"/>
              </a:rPr>
              <a:t>$_GET</a:t>
            </a:r>
            <a:r>
              <a:rPr lang="zh-CN" altLang="en-US" sz="2600" dirty="0" smtClean="0">
                <a:latin typeface="微软雅黑" pitchFamily="34" charset="-122"/>
                <a:ea typeface="微软雅黑" pitchFamily="34" charset="-122"/>
              </a:rPr>
              <a:t>，</a:t>
            </a:r>
            <a:r>
              <a:rPr lang="en-US" altLang="zh-CN" sz="2600" i="1" dirty="0" smtClean="0">
                <a:latin typeface="微软雅黑" pitchFamily="34" charset="-122"/>
                <a:ea typeface="微软雅黑" pitchFamily="34" charset="-122"/>
              </a:rPr>
              <a:t>$_POST</a:t>
            </a: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和 </a:t>
            </a:r>
            <a:r>
              <a:rPr lang="en-US" altLang="zh-CN" sz="2600" i="1" dirty="0" smtClean="0">
                <a:latin typeface="微软雅黑" pitchFamily="34" charset="-122"/>
                <a:ea typeface="微软雅黑" pitchFamily="34" charset="-122"/>
              </a:rPr>
              <a:t>$_COOKIE</a:t>
            </a: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中的全部内容。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2123740" y="188890"/>
            <a:ext cx="6500858" cy="571480"/>
          </a:xfrm>
        </p:spPr>
        <p:txBody>
          <a:bodyPr/>
          <a:lstStyle/>
          <a:p>
            <a:r>
              <a:rPr lang="en-US" altLang="zh-CN" dirty="0" smtClean="0">
                <a:latin typeface="微软雅黑" charset="0"/>
                <a:ea typeface="微软雅黑" charset="0"/>
              </a:rPr>
              <a:t>4.6 HTTP</a:t>
            </a:r>
            <a:r>
              <a:rPr lang="zh-CN" altLang="en-US" dirty="0" smtClean="0">
                <a:latin typeface="微软雅黑" charset="0"/>
                <a:ea typeface="微软雅黑" charset="0"/>
              </a:rPr>
              <a:t>文件上传变量：</a:t>
            </a:r>
            <a:r>
              <a:rPr lang="en-US" altLang="zh-CN" dirty="0" smtClean="0">
                <a:latin typeface="微软雅黑" charset="0"/>
                <a:ea typeface="微软雅黑" charset="0"/>
              </a:rPr>
              <a:t>$_FILES</a:t>
            </a:r>
            <a:endParaRPr lang="zh-CN" altLang="en-US" dirty="0" smtClean="0">
              <a:latin typeface="微软雅黑" charset="0"/>
              <a:ea typeface="微软雅黑" charset="0"/>
            </a:endParaRPr>
          </a:p>
        </p:txBody>
      </p:sp>
      <p:sp>
        <p:nvSpPr>
          <p:cNvPr id="26626" name="Rectangle 3"/>
          <p:cNvSpPr>
            <a:spLocks noGrp="1" noChangeArrowheads="1"/>
          </p:cNvSpPr>
          <p:nvPr>
            <p:ph idx="1"/>
          </p:nvPr>
        </p:nvSpPr>
        <p:spPr/>
        <p:txBody>
          <a:bodyPr/>
          <a:lstStyle/>
          <a:p>
            <a:pPr>
              <a:lnSpc>
                <a:spcPct val="150000"/>
              </a:lnSpc>
            </a:pPr>
            <a:r>
              <a:rPr lang="zh-CN" altLang="en-US" sz="2500" dirty="0" smtClean="0"/>
              <a:t>通过 </a:t>
            </a:r>
            <a:r>
              <a:rPr lang="en-US" altLang="zh-CN" sz="2500" dirty="0" smtClean="0"/>
              <a:t>HTTP POST </a:t>
            </a:r>
            <a:r>
              <a:rPr lang="zh-CN" altLang="en-US" sz="2500" dirty="0" smtClean="0"/>
              <a:t>方法传递的已上传文件项目组成的数组。是自动全局变量。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4.7 HTTP Cookies:$_COOKIE</a:t>
            </a:r>
            <a:endParaRPr lang="zh-CN" altLang="en-US" dirty="0" smtClean="0">
              <a:latin typeface="微软雅黑" charset="0"/>
              <a:ea typeface="微软雅黑" charset="0"/>
            </a:endParaRPr>
          </a:p>
        </p:txBody>
      </p:sp>
      <p:sp>
        <p:nvSpPr>
          <p:cNvPr id="27650" name="Rectangle 3"/>
          <p:cNvSpPr>
            <a:spLocks noGrp="1" noChangeArrowheads="1"/>
          </p:cNvSpPr>
          <p:nvPr>
            <p:ph idx="1"/>
          </p:nvPr>
        </p:nvSpPr>
        <p:spPr/>
        <p:txBody>
          <a:bodyPr/>
          <a:lstStyle/>
          <a:p>
            <a:pPr>
              <a:lnSpc>
                <a:spcPct val="150000"/>
              </a:lnSpc>
            </a:pPr>
            <a:r>
              <a:rPr lang="zh-CN" altLang="en-US" sz="2800" dirty="0" smtClean="0">
                <a:latin typeface="微软雅黑" pitchFamily="34" charset="-122"/>
                <a:ea typeface="微软雅黑" pitchFamily="34" charset="-122"/>
              </a:rPr>
              <a:t>通过 </a:t>
            </a:r>
            <a:r>
              <a:rPr lang="en-US" altLang="zh-CN" sz="2800" dirty="0" smtClean="0">
                <a:latin typeface="微软雅黑" pitchFamily="34" charset="-122"/>
                <a:ea typeface="微软雅黑" pitchFamily="34" charset="-122"/>
              </a:rPr>
              <a:t>HTTP cookies </a:t>
            </a:r>
            <a:r>
              <a:rPr lang="zh-CN" altLang="en-US" sz="2800" dirty="0" smtClean="0">
                <a:latin typeface="微软雅黑" pitchFamily="34" charset="-122"/>
                <a:ea typeface="微软雅黑" pitchFamily="34" charset="-122"/>
              </a:rPr>
              <a:t>传递的变量组成的数组。是自动全局变量。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2071670" y="142535"/>
            <a:ext cx="6500858" cy="571480"/>
          </a:xfrm>
        </p:spPr>
        <p:txBody>
          <a:bodyPr/>
          <a:lstStyle/>
          <a:p>
            <a:pPr algn="r"/>
            <a:r>
              <a:rPr lang="zh-CN" altLang="en-US" dirty="0" smtClean="0">
                <a:latin typeface="+mj-ea"/>
              </a:rPr>
              <a:t>回顾</a:t>
            </a:r>
          </a:p>
        </p:txBody>
      </p:sp>
      <p:sp>
        <p:nvSpPr>
          <p:cNvPr id="19458" name="内容占位符 2"/>
          <p:cNvSpPr>
            <a:spLocks noGrp="1"/>
          </p:cNvSpPr>
          <p:nvPr>
            <p:ph idx="1"/>
          </p:nvPr>
        </p:nvSpPr>
        <p:spPr>
          <a:xfrm>
            <a:off x="500985" y="1000108"/>
            <a:ext cx="8286808" cy="5286412"/>
          </a:xfrm>
        </p:spPr>
        <p:txBody>
          <a:bodyPr/>
          <a:lstStyle/>
          <a:p>
            <a:pPr>
              <a:buClr>
                <a:srgbClr val="00B0F0"/>
              </a:buClr>
              <a:buFont typeface="Wingdings" pitchFamily="2" charset="2"/>
            </a:pPr>
            <a:r>
              <a:rPr lang="zh-CN" altLang="en-US" sz="2400" dirty="0" smtClean="0">
                <a:latin typeface="微软雅黑" pitchFamily="34" charset="-122"/>
                <a:ea typeface="微软雅黑" pitchFamily="34" charset="-122"/>
              </a:rPr>
              <a:t>如何定义和使用匿名函数</a:t>
            </a:r>
            <a:endParaRPr lang="en-US" altLang="zh-CN" sz="2400" dirty="0" smtClean="0">
              <a:latin typeface="微软雅黑" pitchFamily="34" charset="-122"/>
              <a:ea typeface="微软雅黑" pitchFamily="34" charset="-122"/>
            </a:endParaRPr>
          </a:p>
          <a:p>
            <a:pPr>
              <a:buClr>
                <a:srgbClr val="00B0F0"/>
              </a:buClr>
              <a:buFont typeface="Wingdings" pitchFamily="2" charset="2"/>
            </a:pPr>
            <a:endParaRPr lang="en-US" altLang="zh-CN" sz="2400" dirty="0" smtClean="0">
              <a:latin typeface="微软雅黑" pitchFamily="34" charset="-122"/>
              <a:ea typeface="微软雅黑" pitchFamily="34" charset="-122"/>
            </a:endParaRPr>
          </a:p>
          <a:p>
            <a:pPr>
              <a:buClr>
                <a:srgbClr val="00B0F0"/>
              </a:buClr>
              <a:buFont typeface="Wingdings" pitchFamily="2" charset="2"/>
            </a:pPr>
            <a:r>
              <a:rPr lang="zh-CN" altLang="en-US" sz="2400" dirty="0" smtClean="0">
                <a:latin typeface="微软雅黑" pitchFamily="34" charset="-122"/>
                <a:ea typeface="微软雅黑" pitchFamily="34" charset="-122"/>
              </a:rPr>
              <a:t>什么是函数递归调用的</a:t>
            </a:r>
            <a:endParaRPr lang="en-US" altLang="zh-CN" sz="2400" dirty="0" smtClean="0">
              <a:latin typeface="微软雅黑" pitchFamily="34" charset="-122"/>
              <a:ea typeface="微软雅黑" pitchFamily="34" charset="-122"/>
            </a:endParaRPr>
          </a:p>
          <a:p>
            <a:pPr>
              <a:buClr>
                <a:srgbClr val="00B0F0"/>
              </a:buClr>
              <a:buFont typeface="Wingdings" pitchFamily="2" charset="2"/>
            </a:pPr>
            <a:endParaRPr lang="en-US" altLang="zh-CN" sz="2400" dirty="0" smtClean="0">
              <a:latin typeface="微软雅黑" pitchFamily="34" charset="-122"/>
              <a:ea typeface="微软雅黑" pitchFamily="34" charset="-122"/>
            </a:endParaRPr>
          </a:p>
          <a:p>
            <a:pPr>
              <a:buClr>
                <a:srgbClr val="00B0F0"/>
              </a:buClr>
              <a:buFont typeface="Wingdings" pitchFamily="2" charset="2"/>
            </a:pPr>
            <a:r>
              <a:rPr lang="en-US" altLang="zh-CN" sz="2400" dirty="0" smtClean="0">
                <a:latin typeface="微软雅黑" pitchFamily="34" charset="-122"/>
                <a:ea typeface="微软雅黑" pitchFamily="34" charset="-122"/>
              </a:rPr>
              <a:t>include</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request</a:t>
            </a:r>
            <a:r>
              <a:rPr lang="zh-CN" altLang="en-US" sz="2400" dirty="0" smtClean="0">
                <a:latin typeface="微软雅黑" pitchFamily="34" charset="-122"/>
                <a:ea typeface="微软雅黑" pitchFamily="34" charset="-122"/>
              </a:rPr>
              <a:t>区别</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4.8 Session</a:t>
            </a:r>
            <a:r>
              <a:rPr lang="zh-CN" altLang="en-US" dirty="0" smtClean="0">
                <a:latin typeface="微软雅黑" charset="0"/>
                <a:ea typeface="微软雅黑" charset="0"/>
              </a:rPr>
              <a:t>变量：</a:t>
            </a:r>
            <a:r>
              <a:rPr lang="en-US" altLang="zh-CN" dirty="0" smtClean="0">
                <a:latin typeface="微软雅黑" charset="0"/>
                <a:ea typeface="微软雅黑" charset="0"/>
              </a:rPr>
              <a:t>$_SESSION</a:t>
            </a:r>
            <a:endParaRPr lang="zh-CN" altLang="en-US" dirty="0" smtClean="0">
              <a:latin typeface="微软雅黑" charset="0"/>
              <a:ea typeface="微软雅黑" charset="0"/>
            </a:endParaRPr>
          </a:p>
        </p:txBody>
      </p:sp>
      <p:sp>
        <p:nvSpPr>
          <p:cNvPr id="28674" name="Rectangle 3"/>
          <p:cNvSpPr>
            <a:spLocks noGrp="1" noChangeArrowheads="1"/>
          </p:cNvSpPr>
          <p:nvPr>
            <p:ph idx="1"/>
          </p:nvPr>
        </p:nvSpPr>
        <p:spPr/>
        <p:txBody>
          <a:bodyPr/>
          <a:lstStyle/>
          <a:p>
            <a:pPr>
              <a:lnSpc>
                <a:spcPct val="150000"/>
              </a:lnSpc>
            </a:pPr>
            <a:r>
              <a:rPr lang="zh-CN" altLang="en-US" sz="2800" dirty="0" smtClean="0">
                <a:latin typeface="微软雅黑" pitchFamily="34" charset="-122"/>
                <a:ea typeface="微软雅黑" pitchFamily="34" charset="-122"/>
              </a:rPr>
              <a:t>包含当前脚本中 </a:t>
            </a:r>
            <a:r>
              <a:rPr lang="en-US" altLang="zh-CN" sz="2800" dirty="0" smtClean="0">
                <a:latin typeface="微软雅黑" pitchFamily="34" charset="-122"/>
                <a:ea typeface="微软雅黑" pitchFamily="34" charset="-122"/>
              </a:rPr>
              <a:t>session </a:t>
            </a:r>
            <a:r>
              <a:rPr lang="zh-CN" altLang="en-US" sz="2800" dirty="0" smtClean="0">
                <a:latin typeface="微软雅黑" pitchFamily="34" charset="-122"/>
                <a:ea typeface="微软雅黑" pitchFamily="34" charset="-122"/>
              </a:rPr>
              <a:t>变量的数组。参阅 </a:t>
            </a:r>
            <a:r>
              <a:rPr lang="en-US" altLang="zh-CN" sz="2800" dirty="0" smtClean="0">
                <a:latin typeface="微软雅黑" pitchFamily="34" charset="-122"/>
                <a:ea typeface="微软雅黑" pitchFamily="34" charset="-122"/>
              </a:rPr>
              <a:t>Session </a:t>
            </a:r>
            <a:r>
              <a:rPr lang="zh-CN" altLang="en-US" sz="2800" dirty="0" smtClean="0">
                <a:latin typeface="微软雅黑" pitchFamily="34" charset="-122"/>
                <a:ea typeface="微软雅黑" pitchFamily="34" charset="-122"/>
              </a:rPr>
              <a:t>函数文档以获得更多信息。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4.9. Global</a:t>
            </a:r>
            <a:r>
              <a:rPr lang="zh-CN" altLang="en-US" dirty="0" smtClean="0">
                <a:latin typeface="微软雅黑" charset="0"/>
                <a:ea typeface="微软雅黑" charset="0"/>
              </a:rPr>
              <a:t>变量：</a:t>
            </a:r>
            <a:r>
              <a:rPr lang="en-US" altLang="zh-CN" dirty="0" smtClean="0">
                <a:latin typeface="微软雅黑" charset="0"/>
                <a:ea typeface="微软雅黑" charset="0"/>
              </a:rPr>
              <a:t>$GLOBALS</a:t>
            </a:r>
            <a:endParaRPr lang="zh-CN" altLang="en-US" dirty="0" smtClean="0">
              <a:latin typeface="微软雅黑" charset="0"/>
              <a:ea typeface="微软雅黑" charset="0"/>
            </a:endParaRPr>
          </a:p>
        </p:txBody>
      </p:sp>
      <p:sp>
        <p:nvSpPr>
          <p:cNvPr id="29698" name="Rectangle 3"/>
          <p:cNvSpPr>
            <a:spLocks noGrp="1" noChangeArrowheads="1"/>
          </p:cNvSpPr>
          <p:nvPr>
            <p:ph idx="1"/>
          </p:nvPr>
        </p:nvSpPr>
        <p:spPr/>
        <p:txBody>
          <a:bodyPr/>
          <a:lstStyle/>
          <a:p>
            <a:pPr>
              <a:lnSpc>
                <a:spcPct val="150000"/>
              </a:lnSpc>
            </a:pP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由所有已定义全局变量组成的数组。变量名就是该数组的索引。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5.  </a:t>
            </a:r>
            <a:r>
              <a:rPr lang="zh-CN" altLang="en-US" dirty="0" smtClean="0">
                <a:latin typeface="微软雅黑" charset="0"/>
                <a:ea typeface="微软雅黑" charset="0"/>
              </a:rPr>
              <a:t>数组的相关处理函数</a:t>
            </a:r>
            <a:endParaRPr>
              <a:latin typeface="微软雅黑" charset="0"/>
              <a:ea typeface="微软雅黑" charset="0"/>
            </a:endParaRPr>
          </a:p>
        </p:txBody>
      </p:sp>
      <p:sp>
        <p:nvSpPr>
          <p:cNvPr id="30722" name="Rectangle 3"/>
          <p:cNvSpPr>
            <a:spLocks noGrp="1" noChangeArrowheads="1"/>
          </p:cNvSpPr>
          <p:nvPr>
            <p:ph idx="1"/>
          </p:nvPr>
        </p:nvSpPr>
        <p:spPr>
          <a:xfrm>
            <a:off x="572740" y="1000108"/>
            <a:ext cx="8286808" cy="5286412"/>
          </a:xfrm>
        </p:spPr>
        <p:txBody>
          <a:bodyPr/>
          <a:lstStyle/>
          <a:p>
            <a:pPr marL="0" indent="0">
              <a:lnSpc>
                <a:spcPct val="150000"/>
              </a:lnSpc>
              <a:buNone/>
            </a:pPr>
            <a:r>
              <a:rPr lang="en-US" altLang="zh-CN" sz="2400" dirty="0" smtClean="0">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数组的键</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值操作函数</a:t>
            </a:r>
          </a:p>
          <a:p>
            <a:pPr marL="0" indent="0">
              <a:lnSpc>
                <a:spcPct val="150000"/>
              </a:lnSpc>
              <a:buNone/>
            </a:pPr>
            <a:r>
              <a:rPr lang="en-US" altLang="zh-CN" sz="2400" dirty="0" smtClean="0">
                <a:latin typeface="微软雅黑" pitchFamily="34" charset="-122"/>
                <a:ea typeface="微软雅黑" pitchFamily="34" charset="-122"/>
              </a:rPr>
              <a:t>2  </a:t>
            </a:r>
            <a:r>
              <a:rPr lang="zh-CN" altLang="en-US" sz="2400" dirty="0" smtClean="0">
                <a:latin typeface="微软雅黑" pitchFamily="34" charset="-122"/>
                <a:ea typeface="微软雅黑" pitchFamily="34" charset="-122"/>
              </a:rPr>
              <a:t>统计数组元素的个数与唯一性</a:t>
            </a:r>
          </a:p>
          <a:p>
            <a:pPr marL="0" indent="0">
              <a:lnSpc>
                <a:spcPct val="150000"/>
              </a:lnSpc>
              <a:buNone/>
            </a:pPr>
            <a:r>
              <a:rPr lang="en-US" altLang="zh-CN" sz="2400" dirty="0" smtClean="0">
                <a:latin typeface="微软雅黑" pitchFamily="34" charset="-122"/>
                <a:ea typeface="微软雅黑" pitchFamily="34" charset="-122"/>
              </a:rPr>
              <a:t>3  </a:t>
            </a:r>
            <a:r>
              <a:rPr lang="zh-CN" altLang="en-US" sz="2400" dirty="0" smtClean="0">
                <a:latin typeface="微软雅黑" pitchFamily="34" charset="-122"/>
                <a:ea typeface="微软雅黑" pitchFamily="34" charset="-122"/>
              </a:rPr>
              <a:t>使用回调函数处理数组的函数</a:t>
            </a:r>
          </a:p>
          <a:p>
            <a:pPr marL="0" indent="0">
              <a:lnSpc>
                <a:spcPct val="150000"/>
              </a:lnSpc>
              <a:buNone/>
            </a:pPr>
            <a:r>
              <a:rPr lang="en-US" altLang="zh-CN" sz="2400" dirty="0" smtClean="0">
                <a:latin typeface="微软雅黑" pitchFamily="34" charset="-122"/>
                <a:ea typeface="微软雅黑" pitchFamily="34" charset="-122"/>
              </a:rPr>
              <a:t>4  </a:t>
            </a:r>
            <a:r>
              <a:rPr lang="zh-CN" altLang="en-US" sz="2400" dirty="0" smtClean="0">
                <a:latin typeface="微软雅黑" pitchFamily="34" charset="-122"/>
                <a:ea typeface="微软雅黑" pitchFamily="34" charset="-122"/>
              </a:rPr>
              <a:t>数组的排序函数</a:t>
            </a:r>
          </a:p>
          <a:p>
            <a:pPr marL="0" indent="0">
              <a:lnSpc>
                <a:spcPct val="150000"/>
              </a:lnSpc>
              <a:buNone/>
            </a:pPr>
            <a:r>
              <a:rPr lang="en-US" altLang="zh-CN" sz="2400" dirty="0" smtClean="0">
                <a:latin typeface="微软雅黑" pitchFamily="34" charset="-122"/>
                <a:ea typeface="微软雅黑" pitchFamily="34" charset="-122"/>
              </a:rPr>
              <a:t>5  </a:t>
            </a:r>
            <a:r>
              <a:rPr lang="zh-CN" altLang="en-US" sz="2400" dirty="0" smtClean="0">
                <a:latin typeface="微软雅黑" pitchFamily="34" charset="-122"/>
                <a:ea typeface="微软雅黑" pitchFamily="34" charset="-122"/>
              </a:rPr>
              <a:t>拆分、合并、分解与结合数组</a:t>
            </a:r>
          </a:p>
          <a:p>
            <a:pPr marL="0" indent="0">
              <a:lnSpc>
                <a:spcPct val="150000"/>
              </a:lnSpc>
              <a:buNone/>
            </a:pPr>
            <a:r>
              <a:rPr lang="en-US" altLang="zh-CN" sz="2400" dirty="0" smtClean="0">
                <a:latin typeface="微软雅黑" pitchFamily="34" charset="-122"/>
                <a:ea typeface="微软雅黑" pitchFamily="34" charset="-122"/>
              </a:rPr>
              <a:t>6  </a:t>
            </a:r>
            <a:r>
              <a:rPr lang="zh-CN" altLang="en-US" sz="2400" dirty="0" smtClean="0">
                <a:latin typeface="微软雅黑" pitchFamily="34" charset="-122"/>
                <a:ea typeface="微软雅黑" pitchFamily="34" charset="-122"/>
              </a:rPr>
              <a:t>数组与数据结构</a:t>
            </a:r>
          </a:p>
          <a:p>
            <a:pPr marL="0" indent="0">
              <a:lnSpc>
                <a:spcPct val="150000"/>
              </a:lnSpc>
              <a:buNone/>
            </a:pPr>
            <a:r>
              <a:rPr lang="en-US" altLang="zh-CN" sz="2400" dirty="0" smtClean="0">
                <a:latin typeface="微软雅黑" pitchFamily="34" charset="-122"/>
                <a:ea typeface="微软雅黑" pitchFamily="34" charset="-122"/>
              </a:rPr>
              <a:t>7  </a:t>
            </a:r>
            <a:r>
              <a:rPr lang="zh-CN" altLang="en-US" sz="2400" dirty="0" smtClean="0">
                <a:latin typeface="微软雅黑" pitchFamily="34" charset="-122"/>
                <a:ea typeface="微软雅黑" pitchFamily="34" charset="-122"/>
              </a:rPr>
              <a:t>其他有用的数组处理函数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5.1 </a:t>
            </a:r>
            <a:r>
              <a:rPr lang="zh-CN" altLang="en-US" dirty="0" smtClean="0">
                <a:latin typeface="微软雅黑" charset="0"/>
                <a:ea typeface="微软雅黑" charset="0"/>
              </a:rPr>
              <a:t>数组的键</a:t>
            </a:r>
            <a:r>
              <a:rPr lang="en-US" altLang="zh-CN" dirty="0" smtClean="0">
                <a:latin typeface="微软雅黑" charset="0"/>
                <a:ea typeface="微软雅黑" charset="0"/>
              </a:rPr>
              <a:t>/</a:t>
            </a:r>
            <a:r>
              <a:rPr lang="zh-CN" altLang="en-US" dirty="0" smtClean="0">
                <a:latin typeface="微软雅黑" charset="0"/>
                <a:ea typeface="微软雅黑" charset="0"/>
              </a:rPr>
              <a:t>值操作函数</a:t>
            </a:r>
            <a:endParaRPr>
              <a:latin typeface="微软雅黑" charset="0"/>
              <a:ea typeface="微软雅黑" charset="0"/>
            </a:endParaRPr>
          </a:p>
        </p:txBody>
      </p:sp>
      <p:sp>
        <p:nvSpPr>
          <p:cNvPr id="31746" name="Rectangle 3"/>
          <p:cNvSpPr>
            <a:spLocks noGrp="1" noChangeArrowheads="1"/>
          </p:cNvSpPr>
          <p:nvPr>
            <p:ph idx="1"/>
          </p:nvPr>
        </p:nvSpPr>
        <p:spPr/>
        <p:txBody>
          <a:bodyPr/>
          <a:lstStyle/>
          <a:p>
            <a:pPr>
              <a:spcBef>
                <a:spcPct val="0"/>
              </a:spcBef>
            </a:pPr>
            <a:r>
              <a:rPr lang="en-US" altLang="zh-CN" sz="2400" dirty="0" err="1" smtClean="0">
                <a:latin typeface="楷体_GB2312" pitchFamily="49" charset="-122"/>
                <a:ea typeface="楷体_GB2312" pitchFamily="49" charset="-122"/>
              </a:rPr>
              <a:t>array_values</a:t>
            </a:r>
            <a:r>
              <a:rPr lang="en-US" altLang="zh-CN" sz="2400" dirty="0" smtClean="0">
                <a:latin typeface="微软雅黑" pitchFamily="34" charset="-122"/>
                <a:ea typeface="楷体_GB2312" pitchFamily="49" charset="-122"/>
              </a:rPr>
              <a:t> </a:t>
            </a:r>
            <a:r>
              <a:rPr lang="en-US" altLang="zh-CN" sz="2400" dirty="0" smtClean="0">
                <a:latin typeface="楷体_GB2312" pitchFamily="49" charset="-122"/>
                <a:ea typeface="楷体_GB2312" pitchFamily="49" charset="-122"/>
              </a:rPr>
              <a:t>--</a:t>
            </a:r>
            <a:r>
              <a:rPr lang="en-US" altLang="zh-CN" sz="2400" dirty="0" smtClean="0">
                <a:latin typeface="微软雅黑" pitchFamily="34" charset="-122"/>
                <a:ea typeface="楷体_GB2312" pitchFamily="49" charset="-122"/>
              </a:rPr>
              <a:t> </a:t>
            </a:r>
            <a:r>
              <a:rPr lang="zh-CN" altLang="en-US" sz="2400" dirty="0" smtClean="0">
                <a:latin typeface="楷体_GB2312" pitchFamily="49" charset="-122"/>
                <a:ea typeface="楷体_GB2312" pitchFamily="49" charset="-122"/>
              </a:rPr>
              <a:t>返回数组中所有的值 </a:t>
            </a:r>
          </a:p>
          <a:p>
            <a:pPr lvl="1">
              <a:spcBef>
                <a:spcPct val="0"/>
              </a:spcBef>
            </a:pPr>
            <a:r>
              <a:rPr lang="zh-CN" altLang="en-US" sz="2400" dirty="0" smtClean="0">
                <a:solidFill>
                  <a:srgbClr val="0000FF"/>
                </a:solidFill>
                <a:latin typeface="楷体_GB2312" pitchFamily="49" charset="-122"/>
                <a:ea typeface="楷体_GB2312" pitchFamily="49" charset="-122"/>
              </a:rPr>
              <a:t>格式：</a:t>
            </a:r>
            <a:r>
              <a:rPr lang="en-US" altLang="zh-CN" sz="2400" dirty="0" smtClean="0">
                <a:solidFill>
                  <a:srgbClr val="0000FF"/>
                </a:solidFill>
                <a:latin typeface="楷体_GB2312" pitchFamily="49" charset="-122"/>
                <a:ea typeface="楷体_GB2312" pitchFamily="49" charset="-122"/>
              </a:rPr>
              <a:t>array </a:t>
            </a:r>
            <a:r>
              <a:rPr lang="en-US" altLang="zh-CN" sz="2400" dirty="0" err="1" smtClean="0">
                <a:solidFill>
                  <a:srgbClr val="0000FF"/>
                </a:solidFill>
                <a:latin typeface="楷体_GB2312" pitchFamily="49" charset="-122"/>
                <a:ea typeface="楷体_GB2312" pitchFamily="49" charset="-122"/>
              </a:rPr>
              <a:t>array_values</a:t>
            </a:r>
            <a:r>
              <a:rPr lang="en-US" altLang="zh-CN" sz="2400" dirty="0" smtClean="0">
                <a:solidFill>
                  <a:srgbClr val="0000FF"/>
                </a:solidFill>
                <a:latin typeface="楷体_GB2312" pitchFamily="49" charset="-122"/>
                <a:ea typeface="楷体_GB2312" pitchFamily="49" charset="-122"/>
              </a:rPr>
              <a:t> ( array input )</a:t>
            </a:r>
            <a:r>
              <a:rPr lang="en-US" altLang="zh-CN" dirty="0" smtClean="0">
                <a:latin typeface="楷体_GB2312" pitchFamily="49" charset="-122"/>
                <a:ea typeface="楷体_GB2312" pitchFamily="49" charset="-122"/>
              </a:rPr>
              <a:t> </a:t>
            </a:r>
            <a:endParaRPr lang="zh-CN" altLang="en-US" dirty="0" smtClean="0">
              <a:latin typeface="楷体_GB2312" pitchFamily="49" charset="-122"/>
              <a:ea typeface="楷体_GB2312" pitchFamily="49" charset="-122"/>
            </a:endParaRPr>
          </a:p>
        </p:txBody>
      </p:sp>
      <p:sp>
        <p:nvSpPr>
          <p:cNvPr id="311301" name="AutoShape 5"/>
          <p:cNvSpPr>
            <a:spLocks noChangeArrowheads="1"/>
          </p:cNvSpPr>
          <p:nvPr/>
        </p:nvSpPr>
        <p:spPr bwMode="auto">
          <a:xfrm>
            <a:off x="611188" y="1935145"/>
            <a:ext cx="7993062" cy="1296988"/>
          </a:xfrm>
          <a:prstGeom prst="flowChartAlternateProcess">
            <a:avLst/>
          </a:prstGeom>
          <a:gradFill rotWithShape="1">
            <a:gsLst>
              <a:gs pos="0">
                <a:srgbClr val="CDE9EB"/>
              </a:gs>
              <a:gs pos="100000">
                <a:srgbClr val="CDE9EB">
                  <a:gamma/>
                  <a:tint val="0"/>
                  <a:invGamma/>
                </a:srgbClr>
              </a:gs>
            </a:gsLst>
            <a:lin ang="5400000" scaled="1"/>
          </a:gradFill>
          <a:ln w="9525">
            <a:solidFill>
              <a:schemeClr val="accent2"/>
            </a:solidFill>
            <a:miter lim="800000"/>
          </a:ln>
          <a:effectLst/>
        </p:spPr>
        <p:txBody>
          <a:bodyPr wrap="none" anchor="ctr"/>
          <a:lstStyle/>
          <a:p>
            <a:r>
              <a:rPr lang="en-US" altLang="zh-CN" b="0">
                <a:solidFill>
                  <a:srgbClr val="0000FF"/>
                </a:solidFill>
                <a:latin typeface="楷体_GB2312" pitchFamily="49" charset="-122"/>
                <a:ea typeface="楷体_GB2312" pitchFamily="49" charset="-122"/>
              </a:rPr>
              <a:t>$a</a:t>
            </a:r>
            <a:r>
              <a:rPr lang="en-US" altLang="zh-CN" b="0">
                <a:solidFill>
                  <a:srgbClr val="009900"/>
                </a:solidFill>
                <a:latin typeface="楷体_GB2312" pitchFamily="49" charset="-122"/>
                <a:ea typeface="楷体_GB2312" pitchFamily="49" charset="-122"/>
              </a:rPr>
              <a:t> = array("</a:t>
            </a:r>
            <a:r>
              <a:rPr lang="en-US" altLang="zh-CN" b="0">
                <a:solidFill>
                  <a:srgbClr val="FF6600"/>
                </a:solidFill>
                <a:latin typeface="楷体_GB2312" pitchFamily="49" charset="-122"/>
                <a:ea typeface="楷体_GB2312" pitchFamily="49" charset="-122"/>
              </a:rPr>
              <a:t>name</a:t>
            </a:r>
            <a:r>
              <a:rPr lang="en-US" altLang="zh-CN" b="0">
                <a:solidFill>
                  <a:srgbClr val="009900"/>
                </a:solidFill>
                <a:latin typeface="楷体_GB2312" pitchFamily="49" charset="-122"/>
                <a:ea typeface="楷体_GB2312" pitchFamily="49" charset="-122"/>
              </a:rPr>
              <a:t>"=&gt;"</a:t>
            </a:r>
            <a:r>
              <a:rPr lang="zh-CN" altLang="en-US" b="0">
                <a:solidFill>
                  <a:srgbClr val="FF6600"/>
                </a:solidFill>
                <a:latin typeface="楷体_GB2312" pitchFamily="49" charset="-122"/>
                <a:ea typeface="楷体_GB2312" pitchFamily="49" charset="-122"/>
              </a:rPr>
              <a:t>张三</a:t>
            </a:r>
            <a:r>
              <a:rPr lang="en-US" altLang="zh-CN" b="0">
                <a:solidFill>
                  <a:srgbClr val="009900"/>
                </a:solidFill>
                <a:latin typeface="楷体_GB2312" pitchFamily="49" charset="-122"/>
                <a:ea typeface="楷体_GB2312" pitchFamily="49" charset="-122"/>
              </a:rPr>
              <a:t>","</a:t>
            </a:r>
            <a:r>
              <a:rPr lang="en-US" altLang="zh-CN" b="0">
                <a:solidFill>
                  <a:srgbClr val="FF6600"/>
                </a:solidFill>
                <a:latin typeface="楷体_GB2312" pitchFamily="49" charset="-122"/>
                <a:ea typeface="楷体_GB2312" pitchFamily="49" charset="-122"/>
              </a:rPr>
              <a:t>age</a:t>
            </a:r>
            <a:r>
              <a:rPr lang="en-US" altLang="zh-CN" b="0">
                <a:solidFill>
                  <a:srgbClr val="009900"/>
                </a:solidFill>
                <a:latin typeface="楷体_GB2312" pitchFamily="49" charset="-122"/>
                <a:ea typeface="楷体_GB2312" pitchFamily="49" charset="-122"/>
              </a:rPr>
              <a:t>"=&gt;</a:t>
            </a:r>
            <a:r>
              <a:rPr lang="en-US" altLang="zh-CN" b="0">
                <a:solidFill>
                  <a:srgbClr val="FF6600"/>
                </a:solidFill>
                <a:latin typeface="楷体_GB2312" pitchFamily="49" charset="-122"/>
                <a:ea typeface="楷体_GB2312" pitchFamily="49" charset="-122"/>
              </a:rPr>
              <a:t>20</a:t>
            </a:r>
            <a:r>
              <a:rPr lang="en-US" altLang="zh-CN" b="0">
                <a:solidFill>
                  <a:srgbClr val="009900"/>
                </a:solidFill>
                <a:latin typeface="楷体_GB2312" pitchFamily="49" charset="-122"/>
                <a:ea typeface="楷体_GB2312" pitchFamily="49" charset="-122"/>
              </a:rPr>
              <a:t>,"</a:t>
            </a:r>
            <a:r>
              <a:rPr lang="en-US" altLang="zh-CN" b="0">
                <a:solidFill>
                  <a:srgbClr val="FF6600"/>
                </a:solidFill>
                <a:latin typeface="楷体_GB2312" pitchFamily="49" charset="-122"/>
                <a:ea typeface="楷体_GB2312" pitchFamily="49" charset="-122"/>
              </a:rPr>
              <a:t>sex</a:t>
            </a:r>
            <a:r>
              <a:rPr lang="en-US" altLang="zh-CN" b="0">
                <a:solidFill>
                  <a:srgbClr val="009900"/>
                </a:solidFill>
                <a:latin typeface="楷体_GB2312" pitchFamily="49" charset="-122"/>
                <a:ea typeface="楷体_GB2312" pitchFamily="49" charset="-122"/>
              </a:rPr>
              <a:t>"=&gt;"</a:t>
            </a:r>
            <a:r>
              <a:rPr lang="zh-CN" altLang="en-US" b="0">
                <a:solidFill>
                  <a:srgbClr val="FF6600"/>
                </a:solidFill>
                <a:latin typeface="楷体_GB2312" pitchFamily="49" charset="-122"/>
                <a:ea typeface="楷体_GB2312" pitchFamily="49" charset="-122"/>
              </a:rPr>
              <a:t>男</a:t>
            </a:r>
            <a:r>
              <a:rPr lang="en-US" altLang="zh-CN" b="0">
                <a:solidFill>
                  <a:srgbClr val="009900"/>
                </a:solidFill>
                <a:latin typeface="楷体_GB2312" pitchFamily="49" charset="-122"/>
                <a:ea typeface="楷体_GB2312" pitchFamily="49" charset="-122"/>
              </a:rPr>
              <a:t>");</a:t>
            </a:r>
          </a:p>
          <a:p>
            <a:r>
              <a:rPr lang="en-US" altLang="zh-CN" b="0">
                <a:solidFill>
                  <a:srgbClr val="0000FF"/>
                </a:solidFill>
                <a:latin typeface="楷体_GB2312" pitchFamily="49" charset="-122"/>
                <a:ea typeface="楷体_GB2312" pitchFamily="49" charset="-122"/>
              </a:rPr>
              <a:t>$values</a:t>
            </a:r>
            <a:r>
              <a:rPr lang="en-US" altLang="zh-CN" b="0">
                <a:solidFill>
                  <a:srgbClr val="009900"/>
                </a:solidFill>
                <a:latin typeface="楷体_GB2312" pitchFamily="49" charset="-122"/>
                <a:ea typeface="楷体_GB2312" pitchFamily="49" charset="-122"/>
              </a:rPr>
              <a:t> = array_values(</a:t>
            </a:r>
            <a:r>
              <a:rPr lang="en-US" altLang="zh-CN" b="0">
                <a:solidFill>
                  <a:srgbClr val="0000FF"/>
                </a:solidFill>
                <a:latin typeface="楷体_GB2312" pitchFamily="49" charset="-122"/>
                <a:ea typeface="楷体_GB2312" pitchFamily="49" charset="-122"/>
              </a:rPr>
              <a:t>$a</a:t>
            </a:r>
            <a:r>
              <a:rPr lang="en-US" altLang="zh-CN" b="0">
                <a:solidFill>
                  <a:srgbClr val="009900"/>
                </a:solidFill>
                <a:latin typeface="楷体_GB2312" pitchFamily="49" charset="-122"/>
                <a:ea typeface="楷体_GB2312" pitchFamily="49" charset="-122"/>
              </a:rPr>
              <a:t>);</a:t>
            </a:r>
          </a:p>
          <a:p>
            <a:r>
              <a:rPr lang="en-US" altLang="zh-CN" b="0">
                <a:solidFill>
                  <a:srgbClr val="009900"/>
                </a:solidFill>
                <a:latin typeface="楷体_GB2312" pitchFamily="49" charset="-122"/>
                <a:ea typeface="楷体_GB2312" pitchFamily="49" charset="-122"/>
              </a:rPr>
              <a:t>var_dump(</a:t>
            </a:r>
            <a:r>
              <a:rPr lang="en-US" altLang="zh-CN" b="0">
                <a:solidFill>
                  <a:srgbClr val="0000FF"/>
                </a:solidFill>
                <a:latin typeface="楷体_GB2312" pitchFamily="49" charset="-122"/>
                <a:ea typeface="楷体_GB2312" pitchFamily="49" charset="-122"/>
              </a:rPr>
              <a:t>$values</a:t>
            </a:r>
            <a:r>
              <a:rPr lang="en-US" altLang="zh-CN" b="0">
                <a:solidFill>
                  <a:srgbClr val="009900"/>
                </a:solidFill>
                <a:latin typeface="楷体_GB2312" pitchFamily="49" charset="-122"/>
                <a:ea typeface="楷体_GB2312" pitchFamily="49" charset="-122"/>
              </a:rPr>
              <a:t>);</a:t>
            </a:r>
            <a:r>
              <a:rPr lang="en-US" altLang="zh-CN" b="0">
                <a:latin typeface="楷体_GB2312" pitchFamily="49" charset="-122"/>
                <a:ea typeface="楷体_GB2312" pitchFamily="49" charset="-122"/>
              </a:rPr>
              <a:t> </a:t>
            </a:r>
          </a:p>
          <a:p>
            <a:r>
              <a:rPr lang="en-US" altLang="zh-CN" b="0">
                <a:solidFill>
                  <a:srgbClr val="0099CC"/>
                </a:solidFill>
                <a:latin typeface="楷体_GB2312" pitchFamily="49" charset="-122"/>
                <a:ea typeface="楷体_GB2312" pitchFamily="49" charset="-122"/>
              </a:rPr>
              <a:t>//array(3){[0]=&gt;string(4)"</a:t>
            </a:r>
            <a:r>
              <a:rPr lang="zh-CN" altLang="en-US" b="0">
                <a:solidFill>
                  <a:srgbClr val="0099CC"/>
                </a:solidFill>
                <a:latin typeface="楷体_GB2312" pitchFamily="49" charset="-122"/>
                <a:ea typeface="楷体_GB2312" pitchFamily="49" charset="-122"/>
              </a:rPr>
              <a:t>张三</a:t>
            </a:r>
            <a:r>
              <a:rPr lang="en-US" altLang="zh-CN" b="0">
                <a:solidFill>
                  <a:srgbClr val="0099CC"/>
                </a:solidFill>
                <a:latin typeface="楷体_GB2312" pitchFamily="49" charset="-122"/>
                <a:ea typeface="楷体_GB2312" pitchFamily="49" charset="-122"/>
              </a:rPr>
              <a:t>"  [1]=&gt;int(20)  [2]=&gt;string(2)"</a:t>
            </a:r>
            <a:r>
              <a:rPr lang="zh-CN" altLang="en-US" b="0">
                <a:solidFill>
                  <a:srgbClr val="0099CC"/>
                </a:solidFill>
                <a:latin typeface="楷体_GB2312" pitchFamily="49" charset="-122"/>
                <a:ea typeface="楷体_GB2312" pitchFamily="49" charset="-122"/>
              </a:rPr>
              <a:t>男</a:t>
            </a:r>
            <a:r>
              <a:rPr lang="en-US" altLang="zh-CN" b="0">
                <a:solidFill>
                  <a:srgbClr val="0099CC"/>
                </a:solidFill>
                <a:latin typeface="楷体_GB2312" pitchFamily="49" charset="-122"/>
                <a:ea typeface="楷体_GB2312" pitchFamily="49" charset="-122"/>
              </a:rPr>
              <a:t>"}</a:t>
            </a:r>
          </a:p>
        </p:txBody>
      </p:sp>
      <p:sp>
        <p:nvSpPr>
          <p:cNvPr id="31748" name="Rectangle 6"/>
          <p:cNvSpPr>
            <a:spLocks noChangeArrowheads="1"/>
          </p:cNvSpPr>
          <p:nvPr/>
        </p:nvSpPr>
        <p:spPr bwMode="auto">
          <a:xfrm>
            <a:off x="539750" y="3232133"/>
            <a:ext cx="8229600" cy="1008062"/>
          </a:xfrm>
          <a:prstGeom prst="rect">
            <a:avLst/>
          </a:prstGeom>
          <a:noFill/>
          <a:ln w="9525">
            <a:noFill/>
            <a:miter lim="800000"/>
          </a:ln>
        </p:spPr>
        <p:txBody>
          <a:bodyPr/>
          <a:lstStyle/>
          <a:p>
            <a:pPr marL="342900" indent="-342900" eaLnBrk="0" hangingPunct="0">
              <a:buClr>
                <a:schemeClr val="accent2"/>
              </a:buClr>
              <a:buSzPct val="75000"/>
              <a:buFont typeface="Wingdings" pitchFamily="2" charset="2"/>
              <a:buChar char="v"/>
            </a:pPr>
            <a:r>
              <a:rPr lang="en-US" altLang="zh-CN" sz="2000">
                <a:solidFill>
                  <a:srgbClr val="292929"/>
                </a:solidFill>
                <a:latin typeface="楷体_GB2312" pitchFamily="49" charset="-122"/>
                <a:ea typeface="楷体_GB2312" pitchFamily="49" charset="-122"/>
              </a:rPr>
              <a:t>array_keys</a:t>
            </a:r>
            <a:r>
              <a:rPr lang="en-US" altLang="zh-CN" sz="2000">
                <a:solidFill>
                  <a:srgbClr val="292929"/>
                </a:solidFill>
                <a:latin typeface="微软雅黑" pitchFamily="34" charset="-122"/>
                <a:ea typeface="楷体_GB2312" pitchFamily="49" charset="-122"/>
              </a:rPr>
              <a:t> </a:t>
            </a:r>
            <a:r>
              <a:rPr lang="en-US" altLang="zh-CN" sz="2000">
                <a:solidFill>
                  <a:srgbClr val="292929"/>
                </a:solidFill>
                <a:latin typeface="楷体_GB2312" pitchFamily="49" charset="-122"/>
                <a:ea typeface="楷体_GB2312" pitchFamily="49" charset="-122"/>
              </a:rPr>
              <a:t>--</a:t>
            </a:r>
            <a:r>
              <a:rPr lang="en-US" altLang="zh-CN" sz="2000">
                <a:solidFill>
                  <a:srgbClr val="292929"/>
                </a:solidFill>
                <a:latin typeface="微软雅黑" pitchFamily="34" charset="-122"/>
                <a:ea typeface="楷体_GB2312" pitchFamily="49" charset="-122"/>
              </a:rPr>
              <a:t> </a:t>
            </a:r>
            <a:r>
              <a:rPr lang="zh-CN" altLang="en-US" sz="2000">
                <a:solidFill>
                  <a:srgbClr val="292929"/>
                </a:solidFill>
                <a:latin typeface="楷体_GB2312" pitchFamily="49" charset="-122"/>
                <a:ea typeface="楷体_GB2312" pitchFamily="49" charset="-122"/>
              </a:rPr>
              <a:t>返回数组中所有的键名 </a:t>
            </a:r>
          </a:p>
          <a:p>
            <a:pPr marL="742950" lvl="1" indent="-285750" eaLnBrk="0" hangingPunct="0">
              <a:buClr>
                <a:srgbClr val="009900"/>
              </a:buClr>
              <a:buSzPct val="75000"/>
              <a:buFont typeface="Wingdings" pitchFamily="2" charset="2"/>
              <a:buChar char="Ø"/>
            </a:pPr>
            <a:r>
              <a:rPr lang="zh-CN" altLang="en-US" sz="2000">
                <a:solidFill>
                  <a:srgbClr val="0000FF"/>
                </a:solidFill>
                <a:latin typeface="楷体_GB2312" pitchFamily="49" charset="-122"/>
                <a:ea typeface="楷体_GB2312" pitchFamily="49" charset="-122"/>
              </a:rPr>
              <a:t>格式：</a:t>
            </a:r>
            <a:r>
              <a:rPr lang="en-US" altLang="zh-CN" sz="2000">
                <a:solidFill>
                  <a:srgbClr val="0000FF"/>
                </a:solidFill>
                <a:latin typeface="楷体_GB2312" pitchFamily="49" charset="-122"/>
                <a:ea typeface="楷体_GB2312" pitchFamily="49" charset="-122"/>
              </a:rPr>
              <a:t>array array_keys(array input[,mixed search_value [,bool strict]])   </a:t>
            </a:r>
            <a:r>
              <a:rPr lang="zh-CN" altLang="en-US" b="0">
                <a:latin typeface="楷体_GB2312" pitchFamily="49" charset="-122"/>
                <a:ea typeface="楷体_GB2312" pitchFamily="49" charset="-122"/>
              </a:rPr>
              <a:t>其中</a:t>
            </a:r>
            <a:r>
              <a:rPr lang="en-US" altLang="zh-CN" b="0">
                <a:latin typeface="楷体_GB2312" pitchFamily="49" charset="-122"/>
                <a:ea typeface="楷体_GB2312" pitchFamily="49" charset="-122"/>
              </a:rPr>
              <a:t>search_value</a:t>
            </a:r>
            <a:r>
              <a:rPr lang="zh-CN" altLang="en-US" b="0">
                <a:latin typeface="楷体_GB2312" pitchFamily="49" charset="-122"/>
                <a:ea typeface="楷体_GB2312" pitchFamily="49" charset="-122"/>
              </a:rPr>
              <a:t>为则只返回该值的键名</a:t>
            </a:r>
          </a:p>
        </p:txBody>
      </p:sp>
      <p:sp>
        <p:nvSpPr>
          <p:cNvPr id="311303" name="AutoShape 7"/>
          <p:cNvSpPr>
            <a:spLocks noChangeArrowheads="1"/>
          </p:cNvSpPr>
          <p:nvPr/>
        </p:nvSpPr>
        <p:spPr bwMode="auto">
          <a:xfrm>
            <a:off x="611188" y="4240195"/>
            <a:ext cx="7993062" cy="1511300"/>
          </a:xfrm>
          <a:prstGeom prst="flowChartAlternateProcess">
            <a:avLst/>
          </a:prstGeom>
          <a:gradFill rotWithShape="1">
            <a:gsLst>
              <a:gs pos="0">
                <a:srgbClr val="CDE9EB"/>
              </a:gs>
              <a:gs pos="100000">
                <a:srgbClr val="CDE9EB">
                  <a:gamma/>
                  <a:tint val="0"/>
                  <a:invGamma/>
                </a:srgbClr>
              </a:gs>
            </a:gsLst>
            <a:lin ang="5400000" scaled="1"/>
          </a:gradFill>
          <a:ln w="9525">
            <a:solidFill>
              <a:schemeClr val="accent2"/>
            </a:solidFill>
            <a:miter lim="800000"/>
          </a:ln>
          <a:effectLst/>
        </p:spPr>
        <p:txBody>
          <a:bodyPr wrap="none" anchor="ctr"/>
          <a:lstStyle/>
          <a:p>
            <a:r>
              <a:rPr lang="en-US" altLang="zh-CN" b="0">
                <a:solidFill>
                  <a:srgbClr val="0000FF"/>
                </a:solidFill>
                <a:latin typeface="楷体_GB2312" pitchFamily="49" charset="-122"/>
                <a:ea typeface="楷体_GB2312" pitchFamily="49" charset="-122"/>
              </a:rPr>
              <a:t>$a</a:t>
            </a:r>
            <a:r>
              <a:rPr lang="en-US" altLang="zh-CN" b="0">
                <a:solidFill>
                  <a:srgbClr val="009900"/>
                </a:solidFill>
                <a:latin typeface="楷体_GB2312" pitchFamily="49" charset="-122"/>
                <a:ea typeface="楷体_GB2312" pitchFamily="49" charset="-122"/>
              </a:rPr>
              <a:t> = array("</a:t>
            </a:r>
            <a:r>
              <a:rPr lang="en-US" altLang="zh-CN" b="0">
                <a:solidFill>
                  <a:srgbClr val="FF6600"/>
                </a:solidFill>
                <a:latin typeface="楷体_GB2312" pitchFamily="49" charset="-122"/>
                <a:ea typeface="楷体_GB2312" pitchFamily="49" charset="-122"/>
              </a:rPr>
              <a:t>name</a:t>
            </a:r>
            <a:r>
              <a:rPr lang="en-US" altLang="zh-CN" b="0">
                <a:solidFill>
                  <a:srgbClr val="009900"/>
                </a:solidFill>
                <a:latin typeface="楷体_GB2312" pitchFamily="49" charset="-122"/>
                <a:ea typeface="楷体_GB2312" pitchFamily="49" charset="-122"/>
              </a:rPr>
              <a:t>"=&gt;"</a:t>
            </a:r>
            <a:r>
              <a:rPr lang="zh-CN" altLang="en-US" b="0">
                <a:solidFill>
                  <a:srgbClr val="FF6600"/>
                </a:solidFill>
                <a:latin typeface="楷体_GB2312" pitchFamily="49" charset="-122"/>
                <a:ea typeface="楷体_GB2312" pitchFamily="49" charset="-122"/>
              </a:rPr>
              <a:t>张三</a:t>
            </a:r>
            <a:r>
              <a:rPr lang="en-US" altLang="zh-CN" b="0">
                <a:solidFill>
                  <a:srgbClr val="009900"/>
                </a:solidFill>
                <a:latin typeface="楷体_GB2312" pitchFamily="49" charset="-122"/>
                <a:ea typeface="楷体_GB2312" pitchFamily="49" charset="-122"/>
              </a:rPr>
              <a:t>","</a:t>
            </a:r>
            <a:r>
              <a:rPr lang="en-US" altLang="zh-CN" b="0">
                <a:solidFill>
                  <a:srgbClr val="FF6600"/>
                </a:solidFill>
                <a:latin typeface="楷体_GB2312" pitchFamily="49" charset="-122"/>
                <a:ea typeface="楷体_GB2312" pitchFamily="49" charset="-122"/>
              </a:rPr>
              <a:t>age</a:t>
            </a:r>
            <a:r>
              <a:rPr lang="en-US" altLang="zh-CN" b="0">
                <a:solidFill>
                  <a:srgbClr val="009900"/>
                </a:solidFill>
                <a:latin typeface="楷体_GB2312" pitchFamily="49" charset="-122"/>
                <a:ea typeface="楷体_GB2312" pitchFamily="49" charset="-122"/>
              </a:rPr>
              <a:t>"=&gt;</a:t>
            </a:r>
            <a:r>
              <a:rPr lang="en-US" altLang="zh-CN" b="0">
                <a:solidFill>
                  <a:srgbClr val="FF6600"/>
                </a:solidFill>
                <a:latin typeface="楷体_GB2312" pitchFamily="49" charset="-122"/>
                <a:ea typeface="楷体_GB2312" pitchFamily="49" charset="-122"/>
              </a:rPr>
              <a:t>20</a:t>
            </a:r>
            <a:r>
              <a:rPr lang="en-US" altLang="zh-CN" b="0">
                <a:solidFill>
                  <a:srgbClr val="009900"/>
                </a:solidFill>
                <a:latin typeface="楷体_GB2312" pitchFamily="49" charset="-122"/>
                <a:ea typeface="楷体_GB2312" pitchFamily="49" charset="-122"/>
              </a:rPr>
              <a:t>,"</a:t>
            </a:r>
            <a:r>
              <a:rPr lang="en-US" altLang="zh-CN" b="0">
                <a:solidFill>
                  <a:srgbClr val="FF6600"/>
                </a:solidFill>
                <a:latin typeface="楷体_GB2312" pitchFamily="49" charset="-122"/>
                <a:ea typeface="楷体_GB2312" pitchFamily="49" charset="-122"/>
              </a:rPr>
              <a:t>sex</a:t>
            </a:r>
            <a:r>
              <a:rPr lang="en-US" altLang="zh-CN" b="0">
                <a:solidFill>
                  <a:srgbClr val="009900"/>
                </a:solidFill>
                <a:latin typeface="楷体_GB2312" pitchFamily="49" charset="-122"/>
                <a:ea typeface="楷体_GB2312" pitchFamily="49" charset="-122"/>
              </a:rPr>
              <a:t>"=&gt;"</a:t>
            </a:r>
            <a:r>
              <a:rPr lang="zh-CN" altLang="en-US" b="0">
                <a:solidFill>
                  <a:srgbClr val="FF6600"/>
                </a:solidFill>
                <a:latin typeface="楷体_GB2312" pitchFamily="49" charset="-122"/>
                <a:ea typeface="楷体_GB2312" pitchFamily="49" charset="-122"/>
              </a:rPr>
              <a:t>男</a:t>
            </a:r>
            <a:r>
              <a:rPr lang="en-US" altLang="zh-CN" b="0">
                <a:solidFill>
                  <a:srgbClr val="009900"/>
                </a:solidFill>
                <a:latin typeface="楷体_GB2312" pitchFamily="49" charset="-122"/>
                <a:ea typeface="楷体_GB2312" pitchFamily="49" charset="-122"/>
              </a:rPr>
              <a:t>");</a:t>
            </a:r>
          </a:p>
          <a:p>
            <a:r>
              <a:rPr lang="en-US" altLang="zh-CN" b="0">
                <a:solidFill>
                  <a:srgbClr val="0000FF"/>
                </a:solidFill>
                <a:latin typeface="楷体_GB2312" pitchFamily="49" charset="-122"/>
                <a:ea typeface="楷体_GB2312" pitchFamily="49" charset="-122"/>
              </a:rPr>
              <a:t>$keys</a:t>
            </a:r>
            <a:r>
              <a:rPr lang="en-US" altLang="zh-CN" b="0">
                <a:solidFill>
                  <a:srgbClr val="009900"/>
                </a:solidFill>
                <a:latin typeface="楷体_GB2312" pitchFamily="49" charset="-122"/>
                <a:ea typeface="楷体_GB2312" pitchFamily="49" charset="-122"/>
              </a:rPr>
              <a:t> = array_keys</a:t>
            </a:r>
            <a:r>
              <a:rPr lang="en-US" altLang="zh-CN" b="0">
                <a:solidFill>
                  <a:srgbClr val="0000FF"/>
                </a:solidFill>
                <a:latin typeface="楷体_GB2312" pitchFamily="49" charset="-122"/>
                <a:ea typeface="楷体_GB2312" pitchFamily="49" charset="-122"/>
              </a:rPr>
              <a:t>($a</a:t>
            </a:r>
            <a:r>
              <a:rPr lang="en-US" altLang="zh-CN" b="0">
                <a:solidFill>
                  <a:srgbClr val="009900"/>
                </a:solidFill>
                <a:latin typeface="楷体_GB2312" pitchFamily="49" charset="-122"/>
                <a:ea typeface="楷体_GB2312" pitchFamily="49" charset="-122"/>
              </a:rPr>
              <a:t>);</a:t>
            </a:r>
          </a:p>
          <a:p>
            <a:r>
              <a:rPr lang="en-US" altLang="zh-CN" b="0">
                <a:solidFill>
                  <a:srgbClr val="009900"/>
                </a:solidFill>
                <a:latin typeface="楷体_GB2312" pitchFamily="49" charset="-122"/>
                <a:ea typeface="楷体_GB2312" pitchFamily="49" charset="-122"/>
              </a:rPr>
              <a:t>for($</a:t>
            </a:r>
            <a:r>
              <a:rPr lang="en-US" altLang="zh-CN" b="0">
                <a:solidFill>
                  <a:srgbClr val="0000FF"/>
                </a:solidFill>
                <a:latin typeface="楷体_GB2312" pitchFamily="49" charset="-122"/>
                <a:ea typeface="楷体_GB2312" pitchFamily="49" charset="-122"/>
              </a:rPr>
              <a:t>i</a:t>
            </a:r>
            <a:r>
              <a:rPr lang="en-US" altLang="zh-CN" b="0">
                <a:solidFill>
                  <a:srgbClr val="009900"/>
                </a:solidFill>
                <a:latin typeface="楷体_GB2312" pitchFamily="49" charset="-122"/>
                <a:ea typeface="楷体_GB2312" pitchFamily="49" charset="-122"/>
              </a:rPr>
              <a:t>=0;$</a:t>
            </a:r>
            <a:r>
              <a:rPr lang="en-US" altLang="zh-CN" b="0">
                <a:solidFill>
                  <a:srgbClr val="0000FF"/>
                </a:solidFill>
                <a:latin typeface="楷体_GB2312" pitchFamily="49" charset="-122"/>
                <a:ea typeface="楷体_GB2312" pitchFamily="49" charset="-122"/>
              </a:rPr>
              <a:t>i</a:t>
            </a:r>
            <a:r>
              <a:rPr lang="en-US" altLang="zh-CN" b="0">
                <a:solidFill>
                  <a:srgbClr val="009900"/>
                </a:solidFill>
                <a:latin typeface="楷体_GB2312" pitchFamily="49" charset="-122"/>
                <a:ea typeface="楷体_GB2312" pitchFamily="49" charset="-122"/>
              </a:rPr>
              <a:t>&lt;count</a:t>
            </a:r>
            <a:r>
              <a:rPr lang="en-US" altLang="zh-CN" b="0">
                <a:solidFill>
                  <a:srgbClr val="0000FF"/>
                </a:solidFill>
                <a:latin typeface="楷体_GB2312" pitchFamily="49" charset="-122"/>
                <a:ea typeface="楷体_GB2312" pitchFamily="49" charset="-122"/>
              </a:rPr>
              <a:t>($keys</a:t>
            </a:r>
            <a:r>
              <a:rPr lang="en-US" altLang="zh-CN" b="0">
                <a:solidFill>
                  <a:srgbClr val="009900"/>
                </a:solidFill>
                <a:latin typeface="楷体_GB2312" pitchFamily="49" charset="-122"/>
                <a:ea typeface="楷体_GB2312" pitchFamily="49" charset="-122"/>
              </a:rPr>
              <a:t>);$</a:t>
            </a:r>
            <a:r>
              <a:rPr lang="en-US" altLang="zh-CN" b="0">
                <a:solidFill>
                  <a:srgbClr val="0000FF"/>
                </a:solidFill>
                <a:latin typeface="楷体_GB2312" pitchFamily="49" charset="-122"/>
                <a:ea typeface="楷体_GB2312" pitchFamily="49" charset="-122"/>
              </a:rPr>
              <a:t>i</a:t>
            </a:r>
            <a:r>
              <a:rPr lang="en-US" altLang="zh-CN" b="0">
                <a:solidFill>
                  <a:srgbClr val="009900"/>
                </a:solidFill>
                <a:latin typeface="楷体_GB2312" pitchFamily="49" charset="-122"/>
                <a:ea typeface="楷体_GB2312" pitchFamily="49" charset="-122"/>
              </a:rPr>
              <a:t>++){</a:t>
            </a:r>
          </a:p>
          <a:p>
            <a:r>
              <a:rPr lang="en-US" altLang="zh-CN" b="0">
                <a:solidFill>
                  <a:srgbClr val="009900"/>
                </a:solidFill>
                <a:latin typeface="楷体_GB2312" pitchFamily="49" charset="-122"/>
                <a:ea typeface="楷体_GB2312" pitchFamily="49" charset="-122"/>
              </a:rPr>
              <a:t>	echo </a:t>
            </a:r>
            <a:r>
              <a:rPr lang="en-US" altLang="zh-CN" b="0">
                <a:solidFill>
                  <a:srgbClr val="0000FF"/>
                </a:solidFill>
                <a:latin typeface="楷体_GB2312" pitchFamily="49" charset="-122"/>
                <a:ea typeface="楷体_GB2312" pitchFamily="49" charset="-122"/>
              </a:rPr>
              <a:t>$keys</a:t>
            </a:r>
            <a:r>
              <a:rPr lang="en-US" altLang="zh-CN" b="0">
                <a:solidFill>
                  <a:srgbClr val="009900"/>
                </a:solidFill>
                <a:latin typeface="楷体_GB2312" pitchFamily="49" charset="-122"/>
                <a:ea typeface="楷体_GB2312" pitchFamily="49" charset="-122"/>
              </a:rPr>
              <a:t>[$i]."</a:t>
            </a:r>
            <a:r>
              <a:rPr lang="en-US" altLang="zh-CN" b="0">
                <a:solidFill>
                  <a:srgbClr val="FF6600"/>
                </a:solidFill>
                <a:latin typeface="楷体_GB2312" pitchFamily="49" charset="-122"/>
                <a:ea typeface="楷体_GB2312" pitchFamily="49" charset="-122"/>
              </a:rPr>
              <a:t>&amp;nbsp;</a:t>
            </a:r>
            <a:r>
              <a:rPr lang="en-US" altLang="zh-CN" b="0">
                <a:solidFill>
                  <a:srgbClr val="009900"/>
                </a:solidFill>
                <a:latin typeface="楷体_GB2312" pitchFamily="49" charset="-122"/>
                <a:ea typeface="楷体_GB2312" pitchFamily="49" charset="-122"/>
              </a:rPr>
              <a:t>";  </a:t>
            </a:r>
            <a:r>
              <a:rPr lang="en-US" altLang="zh-CN" b="0">
                <a:solidFill>
                  <a:srgbClr val="0099CC"/>
                </a:solidFill>
                <a:latin typeface="楷体_GB2312" pitchFamily="49" charset="-122"/>
                <a:ea typeface="楷体_GB2312" pitchFamily="49" charset="-122"/>
              </a:rPr>
              <a:t>//name age sex </a:t>
            </a:r>
          </a:p>
          <a:p>
            <a:r>
              <a:rPr lang="en-US" altLang="zh-CN" b="0">
                <a:solidFill>
                  <a:srgbClr val="009900"/>
                </a:solidFill>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301"/>
                                        </p:tgtEl>
                                        <p:attrNameLst>
                                          <p:attrName>style.visibility</p:attrName>
                                        </p:attrNameLst>
                                      </p:cBhvr>
                                      <p:to>
                                        <p:strVal val="visible"/>
                                      </p:to>
                                    </p:set>
                                    <p:animEffect transition="in" filter="blinds(horizontal)">
                                      <p:cBhvr>
                                        <p:cTn id="7" dur="500"/>
                                        <p:tgtEl>
                                          <p:spTgt spid="311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1303"/>
                                        </p:tgtEl>
                                        <p:attrNameLst>
                                          <p:attrName>style.visibility</p:attrName>
                                        </p:attrNameLst>
                                      </p:cBhvr>
                                      <p:to>
                                        <p:strVal val="visible"/>
                                      </p:to>
                                    </p:set>
                                    <p:animEffect transition="in" filter="blinds(horizontal)">
                                      <p:cBhvr>
                                        <p:cTn id="12" dur="500"/>
                                        <p:tgtEl>
                                          <p:spTgt spid="31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bldLvl="0" animBg="1"/>
      <p:bldP spid="31130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idx="1"/>
          </p:nvPr>
        </p:nvSpPr>
        <p:spPr/>
        <p:txBody>
          <a:bodyPr/>
          <a:lstStyle/>
          <a:p>
            <a:pPr>
              <a:lnSpc>
                <a:spcPct val="80000"/>
              </a:lnSpc>
            </a:pPr>
            <a:r>
              <a:rPr lang="en-US" altLang="zh-CN" sz="2400" smtClean="0">
                <a:latin typeface="楷体_GB2312" pitchFamily="49" charset="-122"/>
                <a:ea typeface="楷体_GB2312" pitchFamily="49" charset="-122"/>
              </a:rPr>
              <a:t>in_array</a:t>
            </a:r>
            <a:r>
              <a:rPr lang="en-US" altLang="zh-CN" sz="2400" smtClean="0">
                <a:latin typeface="微软雅黑" pitchFamily="34" charset="-122"/>
                <a:ea typeface="楷体_GB2312" pitchFamily="49" charset="-122"/>
              </a:rPr>
              <a:t> </a:t>
            </a:r>
            <a:r>
              <a:rPr lang="en-US" altLang="zh-CN" sz="2400" smtClean="0">
                <a:latin typeface="楷体_GB2312" pitchFamily="49" charset="-122"/>
                <a:ea typeface="楷体_GB2312" pitchFamily="49" charset="-122"/>
              </a:rPr>
              <a:t>--</a:t>
            </a:r>
            <a:r>
              <a:rPr lang="en-US" altLang="zh-CN" sz="2400" smtClean="0">
                <a:latin typeface="微软雅黑" pitchFamily="34" charset="-122"/>
                <a:ea typeface="楷体_GB2312" pitchFamily="49" charset="-122"/>
              </a:rPr>
              <a:t> </a:t>
            </a:r>
            <a:r>
              <a:rPr lang="zh-CN" altLang="en-US" sz="2400" smtClean="0">
                <a:latin typeface="楷体_GB2312" pitchFamily="49" charset="-122"/>
                <a:ea typeface="楷体_GB2312" pitchFamily="49" charset="-122"/>
              </a:rPr>
              <a:t>检查数组中是否存在某个值 </a:t>
            </a:r>
          </a:p>
          <a:p>
            <a:pPr lvl="1">
              <a:lnSpc>
                <a:spcPct val="80000"/>
              </a:lnSpc>
            </a:pPr>
            <a:r>
              <a:rPr lang="zh-CN" altLang="en-US" sz="2400" smtClean="0">
                <a:solidFill>
                  <a:srgbClr val="0000FF"/>
                </a:solidFill>
                <a:latin typeface="楷体_GB2312" pitchFamily="49" charset="-122"/>
                <a:ea typeface="楷体_GB2312" pitchFamily="49" charset="-122"/>
              </a:rPr>
              <a:t>格式：</a:t>
            </a:r>
            <a:r>
              <a:rPr lang="en-US" altLang="zh-CN" sz="2400" smtClean="0">
                <a:solidFill>
                  <a:srgbClr val="0000FF"/>
                </a:solidFill>
                <a:latin typeface="楷体_GB2312" pitchFamily="49" charset="-122"/>
                <a:ea typeface="楷体_GB2312" pitchFamily="49" charset="-122"/>
              </a:rPr>
              <a:t>bool in_array(mixed needle,array haystack [, bool strict] )      </a:t>
            </a:r>
            <a:r>
              <a:rPr lang="zh-CN" altLang="en-US" sz="2000" b="0" smtClean="0">
                <a:solidFill>
                  <a:schemeClr val="tx1"/>
                </a:solidFill>
                <a:latin typeface="楷体_GB2312" pitchFamily="49" charset="-122"/>
                <a:ea typeface="楷体_GB2312" pitchFamily="49" charset="-122"/>
              </a:rPr>
              <a:t>其中</a:t>
            </a:r>
            <a:r>
              <a:rPr lang="en-US" altLang="zh-CN" sz="2000" b="0" smtClean="0">
                <a:solidFill>
                  <a:schemeClr val="tx1"/>
                </a:solidFill>
                <a:latin typeface="楷体_GB2312" pitchFamily="49" charset="-122"/>
                <a:ea typeface="楷体_GB2312" pitchFamily="49" charset="-122"/>
              </a:rPr>
              <a:t>strict</a:t>
            </a:r>
            <a:r>
              <a:rPr lang="zh-CN" altLang="en-US" sz="2000" b="0" smtClean="0">
                <a:solidFill>
                  <a:schemeClr val="tx1"/>
                </a:solidFill>
                <a:latin typeface="楷体_GB2312" pitchFamily="49" charset="-122"/>
                <a:ea typeface="楷体_GB2312" pitchFamily="49" charset="-122"/>
              </a:rPr>
              <a:t>参数：是否匹配类型</a:t>
            </a:r>
          </a:p>
        </p:txBody>
      </p:sp>
      <p:sp>
        <p:nvSpPr>
          <p:cNvPr id="313348" name="AutoShape 4"/>
          <p:cNvSpPr>
            <a:spLocks noChangeArrowheads="1"/>
          </p:cNvSpPr>
          <p:nvPr/>
        </p:nvSpPr>
        <p:spPr bwMode="auto">
          <a:xfrm>
            <a:off x="468313" y="2132013"/>
            <a:ext cx="7993062" cy="1296987"/>
          </a:xfrm>
          <a:prstGeom prst="flowChartAlternateProcess">
            <a:avLst/>
          </a:prstGeom>
          <a:gradFill rotWithShape="1">
            <a:gsLst>
              <a:gs pos="0">
                <a:srgbClr val="CDE9EB"/>
              </a:gs>
              <a:gs pos="100000">
                <a:srgbClr val="CDE9EB">
                  <a:gamma/>
                  <a:tint val="0"/>
                  <a:invGamma/>
                </a:srgbClr>
              </a:gs>
            </a:gsLst>
            <a:lin ang="5400000" scaled="1"/>
          </a:gradFill>
          <a:ln w="9525">
            <a:solidFill>
              <a:schemeClr val="accent2"/>
            </a:solidFill>
            <a:miter lim="800000"/>
          </a:ln>
          <a:effectLst/>
        </p:spPr>
        <p:txBody>
          <a:bodyPr wrap="none" anchor="ctr"/>
          <a:lstStyle/>
          <a:p>
            <a:r>
              <a:rPr lang="en-US" altLang="zh-CN" b="0">
                <a:solidFill>
                  <a:srgbClr val="0000FF"/>
                </a:solidFill>
              </a:rPr>
              <a:t>$a</a:t>
            </a:r>
            <a:r>
              <a:rPr lang="en-US" altLang="zh-CN" b="0">
                <a:solidFill>
                  <a:srgbClr val="009900"/>
                </a:solidFill>
              </a:rPr>
              <a:t> = array("</a:t>
            </a:r>
            <a:r>
              <a:rPr lang="en-US" altLang="zh-CN" b="0">
                <a:solidFill>
                  <a:srgbClr val="FF6600"/>
                </a:solidFill>
              </a:rPr>
              <a:t>name</a:t>
            </a:r>
            <a:r>
              <a:rPr lang="en-US" altLang="zh-CN" b="0">
                <a:solidFill>
                  <a:srgbClr val="009900"/>
                </a:solidFill>
              </a:rPr>
              <a:t>"=&gt;"</a:t>
            </a:r>
            <a:r>
              <a:rPr lang="zh-CN" altLang="en-US" b="0">
                <a:solidFill>
                  <a:srgbClr val="FF6600"/>
                </a:solidFill>
              </a:rPr>
              <a:t>张三</a:t>
            </a:r>
            <a:r>
              <a:rPr lang="en-US" altLang="zh-CN" b="0">
                <a:solidFill>
                  <a:srgbClr val="009900"/>
                </a:solidFill>
              </a:rPr>
              <a:t>","</a:t>
            </a:r>
            <a:r>
              <a:rPr lang="en-US" altLang="zh-CN" b="0">
                <a:solidFill>
                  <a:srgbClr val="FF6600"/>
                </a:solidFill>
              </a:rPr>
              <a:t>age</a:t>
            </a:r>
            <a:r>
              <a:rPr lang="en-US" altLang="zh-CN" b="0">
                <a:solidFill>
                  <a:srgbClr val="009900"/>
                </a:solidFill>
              </a:rPr>
              <a:t>"=&gt;</a:t>
            </a:r>
            <a:r>
              <a:rPr lang="en-US" altLang="zh-CN" b="0">
                <a:solidFill>
                  <a:srgbClr val="FF6600"/>
                </a:solidFill>
              </a:rPr>
              <a:t>20</a:t>
            </a:r>
            <a:r>
              <a:rPr lang="en-US" altLang="zh-CN" b="0">
                <a:solidFill>
                  <a:srgbClr val="009900"/>
                </a:solidFill>
              </a:rPr>
              <a:t>,"</a:t>
            </a:r>
            <a:r>
              <a:rPr lang="en-US" altLang="zh-CN" b="0">
                <a:solidFill>
                  <a:srgbClr val="FF6600"/>
                </a:solidFill>
              </a:rPr>
              <a:t>sex</a:t>
            </a:r>
            <a:r>
              <a:rPr lang="en-US" altLang="zh-CN" b="0">
                <a:solidFill>
                  <a:srgbClr val="009900"/>
                </a:solidFill>
              </a:rPr>
              <a:t>"=&gt;"</a:t>
            </a:r>
            <a:r>
              <a:rPr lang="zh-CN" altLang="en-US" b="0">
                <a:solidFill>
                  <a:srgbClr val="FF6600"/>
                </a:solidFill>
              </a:rPr>
              <a:t>男</a:t>
            </a:r>
            <a:r>
              <a:rPr lang="en-US" altLang="zh-CN" b="0">
                <a:solidFill>
                  <a:srgbClr val="009900"/>
                </a:solidFill>
              </a:rPr>
              <a:t>");</a:t>
            </a:r>
          </a:p>
          <a:p>
            <a:r>
              <a:rPr lang="en-US" altLang="zh-CN" b="0">
                <a:solidFill>
                  <a:srgbClr val="009900"/>
                </a:solidFill>
              </a:rPr>
              <a:t> if(in_array("</a:t>
            </a:r>
            <a:r>
              <a:rPr lang="zh-CN" altLang="en-US" b="0">
                <a:solidFill>
                  <a:srgbClr val="FF6600"/>
                </a:solidFill>
              </a:rPr>
              <a:t>张三</a:t>
            </a:r>
            <a:r>
              <a:rPr lang="en-US" altLang="zh-CN" b="0">
                <a:solidFill>
                  <a:srgbClr val="0000FF"/>
                </a:solidFill>
              </a:rPr>
              <a:t>",$a</a:t>
            </a:r>
            <a:r>
              <a:rPr lang="en-US" altLang="zh-CN" b="0">
                <a:solidFill>
                  <a:srgbClr val="009900"/>
                </a:solidFill>
              </a:rPr>
              <a:t>)){</a:t>
            </a:r>
          </a:p>
          <a:p>
            <a:r>
              <a:rPr lang="en-US" altLang="zh-CN" b="0">
                <a:solidFill>
                  <a:srgbClr val="009900"/>
                </a:solidFill>
              </a:rPr>
              <a:t>           echo " </a:t>
            </a:r>
            <a:r>
              <a:rPr lang="en-US" altLang="zh-CN" b="0">
                <a:solidFill>
                  <a:srgbClr val="FF6600"/>
                </a:solidFill>
              </a:rPr>
              <a:t>‘</a:t>
            </a:r>
            <a:r>
              <a:rPr lang="zh-CN" altLang="en-US" b="0">
                <a:solidFill>
                  <a:srgbClr val="FF6600"/>
                </a:solidFill>
              </a:rPr>
              <a:t>张三’在</a:t>
            </a:r>
            <a:r>
              <a:rPr lang="en-US" altLang="zh-CN" b="0">
                <a:solidFill>
                  <a:srgbClr val="FF6600"/>
                </a:solidFill>
              </a:rPr>
              <a:t>\$a</a:t>
            </a:r>
            <a:r>
              <a:rPr lang="zh-CN" altLang="en-US" b="0">
                <a:solidFill>
                  <a:srgbClr val="FF6600"/>
                </a:solidFill>
              </a:rPr>
              <a:t>数组中</a:t>
            </a:r>
            <a:r>
              <a:rPr lang="en-US" altLang="zh-CN" b="0">
                <a:solidFill>
                  <a:srgbClr val="009900"/>
                </a:solidFill>
              </a:rPr>
              <a:t>";   </a:t>
            </a:r>
            <a:r>
              <a:rPr lang="en-US" altLang="zh-CN" b="0">
                <a:solidFill>
                  <a:srgbClr val="0099CC"/>
                </a:solidFill>
              </a:rPr>
              <a:t>//”</a:t>
            </a:r>
            <a:r>
              <a:rPr lang="zh-CN" altLang="en-US" b="0">
                <a:solidFill>
                  <a:srgbClr val="0099CC"/>
                </a:solidFill>
              </a:rPr>
              <a:t>张三“在</a:t>
            </a:r>
            <a:r>
              <a:rPr lang="en-US" altLang="zh-CN" b="0">
                <a:solidFill>
                  <a:srgbClr val="0099CC"/>
                </a:solidFill>
              </a:rPr>
              <a:t>$a</a:t>
            </a:r>
            <a:r>
              <a:rPr lang="zh-CN" altLang="en-US" b="0">
                <a:solidFill>
                  <a:srgbClr val="0099CC"/>
                </a:solidFill>
              </a:rPr>
              <a:t>数组中</a:t>
            </a:r>
          </a:p>
          <a:p>
            <a:r>
              <a:rPr lang="zh-CN" altLang="en-US" b="0">
                <a:solidFill>
                  <a:srgbClr val="009900"/>
                </a:solidFill>
              </a:rPr>
              <a:t> </a:t>
            </a:r>
            <a:r>
              <a:rPr lang="en-US" altLang="zh-CN" b="0">
                <a:solidFill>
                  <a:srgbClr val="009900"/>
                </a:solidFill>
              </a:rPr>
              <a:t>}</a:t>
            </a:r>
          </a:p>
        </p:txBody>
      </p:sp>
      <p:sp>
        <p:nvSpPr>
          <p:cNvPr id="32771" name="Rectangle 5"/>
          <p:cNvSpPr>
            <a:spLocks noChangeArrowheads="1"/>
          </p:cNvSpPr>
          <p:nvPr/>
        </p:nvSpPr>
        <p:spPr bwMode="auto">
          <a:xfrm>
            <a:off x="446088" y="3500438"/>
            <a:ext cx="8229600" cy="792162"/>
          </a:xfrm>
          <a:prstGeom prst="rect">
            <a:avLst/>
          </a:prstGeom>
          <a:noFill/>
          <a:ln w="9525">
            <a:noFill/>
            <a:miter lim="800000"/>
          </a:ln>
        </p:spPr>
        <p:txBody>
          <a:bodyPr/>
          <a:lstStyle/>
          <a:p>
            <a:pPr marL="342900" indent="-342900" eaLnBrk="0" hangingPunct="0">
              <a:lnSpc>
                <a:spcPct val="80000"/>
              </a:lnSpc>
              <a:spcBef>
                <a:spcPct val="20000"/>
              </a:spcBef>
              <a:buClr>
                <a:schemeClr val="accent2"/>
              </a:buClr>
              <a:buSzPct val="75000"/>
              <a:buFont typeface="Wingdings" pitchFamily="2" charset="2"/>
              <a:buChar char="v"/>
            </a:pPr>
            <a:r>
              <a:rPr lang="en-US" altLang="zh-CN" sz="2400">
                <a:solidFill>
                  <a:srgbClr val="292929"/>
                </a:solidFill>
                <a:latin typeface="楷体_GB2312" pitchFamily="49" charset="-122"/>
                <a:ea typeface="楷体_GB2312" pitchFamily="49" charset="-122"/>
              </a:rPr>
              <a:t>array_flip</a:t>
            </a:r>
            <a:r>
              <a:rPr lang="en-US" altLang="zh-CN" sz="2400">
                <a:solidFill>
                  <a:srgbClr val="292929"/>
                </a:solidFill>
                <a:latin typeface="微软雅黑" pitchFamily="34" charset="-122"/>
                <a:ea typeface="楷体_GB2312" pitchFamily="49" charset="-122"/>
              </a:rPr>
              <a:t> </a:t>
            </a:r>
            <a:r>
              <a:rPr lang="en-US" altLang="zh-CN" sz="2400">
                <a:solidFill>
                  <a:srgbClr val="292929"/>
                </a:solidFill>
                <a:latin typeface="楷体_GB2312" pitchFamily="49" charset="-122"/>
                <a:ea typeface="楷体_GB2312" pitchFamily="49" charset="-122"/>
              </a:rPr>
              <a:t>--</a:t>
            </a:r>
            <a:r>
              <a:rPr lang="en-US" altLang="zh-CN" sz="2400">
                <a:solidFill>
                  <a:srgbClr val="292929"/>
                </a:solidFill>
                <a:latin typeface="微软雅黑" pitchFamily="34" charset="-122"/>
                <a:ea typeface="楷体_GB2312" pitchFamily="49" charset="-122"/>
              </a:rPr>
              <a:t> </a:t>
            </a:r>
            <a:r>
              <a:rPr lang="zh-CN" altLang="en-US" sz="2400">
                <a:solidFill>
                  <a:srgbClr val="292929"/>
                </a:solidFill>
                <a:latin typeface="楷体_GB2312" pitchFamily="49" charset="-122"/>
                <a:ea typeface="楷体_GB2312" pitchFamily="49" charset="-122"/>
              </a:rPr>
              <a:t>交换数组中的键和值 </a:t>
            </a:r>
          </a:p>
          <a:p>
            <a:pPr marL="742950" lvl="1" indent="-285750" eaLnBrk="0" hangingPunct="0">
              <a:lnSpc>
                <a:spcPct val="80000"/>
              </a:lnSpc>
              <a:spcBef>
                <a:spcPct val="20000"/>
              </a:spcBef>
              <a:buClr>
                <a:srgbClr val="009900"/>
              </a:buClr>
              <a:buSzPct val="75000"/>
              <a:buFont typeface="Wingdings" pitchFamily="2" charset="2"/>
              <a:buChar char="Ø"/>
            </a:pPr>
            <a:r>
              <a:rPr lang="zh-CN" altLang="en-US" sz="2400">
                <a:solidFill>
                  <a:srgbClr val="0000FF"/>
                </a:solidFill>
                <a:latin typeface="楷体_GB2312" pitchFamily="49" charset="-122"/>
                <a:ea typeface="楷体_GB2312" pitchFamily="49" charset="-122"/>
              </a:rPr>
              <a:t>格式：</a:t>
            </a:r>
            <a:r>
              <a:rPr lang="en-US" altLang="zh-CN" sz="2400">
                <a:solidFill>
                  <a:srgbClr val="0000FF"/>
                </a:solidFill>
                <a:latin typeface="楷体_GB2312" pitchFamily="49" charset="-122"/>
                <a:ea typeface="楷体_GB2312" pitchFamily="49" charset="-122"/>
              </a:rPr>
              <a:t>array array_flip ( array trans )</a:t>
            </a:r>
            <a:br>
              <a:rPr lang="en-US" altLang="zh-CN" sz="2400">
                <a:solidFill>
                  <a:srgbClr val="0000FF"/>
                </a:solidFill>
                <a:latin typeface="楷体_GB2312" pitchFamily="49" charset="-122"/>
                <a:ea typeface="楷体_GB2312" pitchFamily="49" charset="-122"/>
              </a:rPr>
            </a:br>
            <a:endParaRPr lang="zh-CN" altLang="en-US" sz="2400">
              <a:solidFill>
                <a:srgbClr val="0000FF"/>
              </a:solidFill>
              <a:latin typeface="楷体_GB2312" pitchFamily="49" charset="-122"/>
              <a:ea typeface="楷体_GB2312" pitchFamily="49" charset="-122"/>
            </a:endParaRPr>
          </a:p>
        </p:txBody>
      </p:sp>
      <p:sp>
        <p:nvSpPr>
          <p:cNvPr id="313350" name="AutoShape 6"/>
          <p:cNvSpPr>
            <a:spLocks noChangeArrowheads="1"/>
          </p:cNvSpPr>
          <p:nvPr/>
        </p:nvSpPr>
        <p:spPr bwMode="auto">
          <a:xfrm>
            <a:off x="466725" y="4292600"/>
            <a:ext cx="7993063" cy="1512888"/>
          </a:xfrm>
          <a:prstGeom prst="flowChartAlternateProcess">
            <a:avLst/>
          </a:prstGeom>
          <a:gradFill rotWithShape="1">
            <a:gsLst>
              <a:gs pos="0">
                <a:srgbClr val="CDE9EB"/>
              </a:gs>
              <a:gs pos="100000">
                <a:srgbClr val="CDE9EB">
                  <a:gamma/>
                  <a:tint val="0"/>
                  <a:invGamma/>
                </a:srgbClr>
              </a:gs>
            </a:gsLst>
            <a:lin ang="5400000" scaled="1"/>
          </a:gradFill>
          <a:ln w="9525">
            <a:solidFill>
              <a:schemeClr val="accent2"/>
            </a:solidFill>
            <a:miter lim="800000"/>
          </a:ln>
          <a:effectLst/>
        </p:spPr>
        <p:txBody>
          <a:bodyPr wrap="none" anchor="ctr"/>
          <a:lstStyle/>
          <a:p>
            <a:r>
              <a:rPr lang="en-US" altLang="zh-CN" b="0">
                <a:solidFill>
                  <a:srgbClr val="0000FF"/>
                </a:solidFill>
              </a:rPr>
              <a:t>$a</a:t>
            </a:r>
            <a:r>
              <a:rPr lang="en-US" altLang="zh-CN" b="0">
                <a:solidFill>
                  <a:srgbClr val="009900"/>
                </a:solidFill>
              </a:rPr>
              <a:t> = array("</a:t>
            </a:r>
            <a:r>
              <a:rPr lang="en-US" altLang="zh-CN" b="0">
                <a:solidFill>
                  <a:srgbClr val="FF6600"/>
                </a:solidFill>
              </a:rPr>
              <a:t>name</a:t>
            </a:r>
            <a:r>
              <a:rPr lang="en-US" altLang="zh-CN" b="0">
                <a:solidFill>
                  <a:srgbClr val="009900"/>
                </a:solidFill>
              </a:rPr>
              <a:t>"=&gt;"</a:t>
            </a:r>
            <a:r>
              <a:rPr lang="zh-CN" altLang="en-US" b="0">
                <a:solidFill>
                  <a:srgbClr val="FF6600"/>
                </a:solidFill>
              </a:rPr>
              <a:t>张三</a:t>
            </a:r>
            <a:r>
              <a:rPr lang="en-US" altLang="zh-CN" b="0">
                <a:solidFill>
                  <a:srgbClr val="009900"/>
                </a:solidFill>
              </a:rPr>
              <a:t>","</a:t>
            </a:r>
            <a:r>
              <a:rPr lang="en-US" altLang="zh-CN" b="0">
                <a:solidFill>
                  <a:srgbClr val="FF6600"/>
                </a:solidFill>
              </a:rPr>
              <a:t>age</a:t>
            </a:r>
            <a:r>
              <a:rPr lang="en-US" altLang="zh-CN" b="0">
                <a:solidFill>
                  <a:srgbClr val="009900"/>
                </a:solidFill>
              </a:rPr>
              <a:t>"=&gt;</a:t>
            </a:r>
            <a:r>
              <a:rPr lang="en-US" altLang="zh-CN" b="0">
                <a:solidFill>
                  <a:srgbClr val="FF6600"/>
                </a:solidFill>
              </a:rPr>
              <a:t>20</a:t>
            </a:r>
            <a:r>
              <a:rPr lang="en-US" altLang="zh-CN" b="0">
                <a:solidFill>
                  <a:srgbClr val="009900"/>
                </a:solidFill>
              </a:rPr>
              <a:t>,"</a:t>
            </a:r>
            <a:r>
              <a:rPr lang="en-US" altLang="zh-CN" b="0">
                <a:solidFill>
                  <a:srgbClr val="FF6600"/>
                </a:solidFill>
              </a:rPr>
              <a:t>sex</a:t>
            </a:r>
            <a:r>
              <a:rPr lang="en-US" altLang="zh-CN" b="0">
                <a:solidFill>
                  <a:srgbClr val="009900"/>
                </a:solidFill>
              </a:rPr>
              <a:t>"=&gt;"</a:t>
            </a:r>
            <a:r>
              <a:rPr lang="zh-CN" altLang="en-US" b="0">
                <a:solidFill>
                  <a:srgbClr val="FF6600"/>
                </a:solidFill>
              </a:rPr>
              <a:t>男</a:t>
            </a:r>
            <a:r>
              <a:rPr lang="en-US" altLang="zh-CN" b="0">
                <a:solidFill>
                  <a:srgbClr val="009900"/>
                </a:solidFill>
              </a:rPr>
              <a:t>"); </a:t>
            </a:r>
            <a:r>
              <a:rPr lang="en-US" altLang="zh-CN" b="0"/>
              <a:t> </a:t>
            </a:r>
          </a:p>
          <a:p>
            <a:r>
              <a:rPr lang="en-US" altLang="zh-CN" b="0"/>
              <a:t> </a:t>
            </a:r>
            <a:r>
              <a:rPr lang="en-US" altLang="zh-CN" b="0">
                <a:solidFill>
                  <a:srgbClr val="0000FF"/>
                </a:solidFill>
              </a:rPr>
              <a:t>$b</a:t>
            </a:r>
            <a:r>
              <a:rPr lang="en-US" altLang="zh-CN" b="0">
                <a:solidFill>
                  <a:srgbClr val="009900"/>
                </a:solidFill>
              </a:rPr>
              <a:t> = array_flip</a:t>
            </a:r>
            <a:r>
              <a:rPr lang="en-US" altLang="zh-CN" b="0">
                <a:solidFill>
                  <a:srgbClr val="0000FF"/>
                </a:solidFill>
              </a:rPr>
              <a:t>($a</a:t>
            </a:r>
            <a:r>
              <a:rPr lang="en-US" altLang="zh-CN" b="0">
                <a:solidFill>
                  <a:srgbClr val="009900"/>
                </a:solidFill>
              </a:rPr>
              <a:t>);</a:t>
            </a:r>
          </a:p>
          <a:p>
            <a:r>
              <a:rPr lang="en-US" altLang="zh-CN" b="0">
                <a:solidFill>
                  <a:srgbClr val="009900"/>
                </a:solidFill>
              </a:rPr>
              <a:t> foreach</a:t>
            </a:r>
            <a:r>
              <a:rPr lang="en-US" altLang="zh-CN" b="0">
                <a:solidFill>
                  <a:srgbClr val="0000FF"/>
                </a:solidFill>
              </a:rPr>
              <a:t>($b</a:t>
            </a:r>
            <a:r>
              <a:rPr lang="en-US" altLang="zh-CN" b="0">
                <a:solidFill>
                  <a:srgbClr val="009900"/>
                </a:solidFill>
              </a:rPr>
              <a:t> as </a:t>
            </a:r>
            <a:r>
              <a:rPr lang="en-US" altLang="zh-CN" b="0">
                <a:solidFill>
                  <a:srgbClr val="0000FF"/>
                </a:solidFill>
              </a:rPr>
              <a:t>$k</a:t>
            </a:r>
            <a:r>
              <a:rPr lang="en-US" altLang="zh-CN" b="0">
                <a:solidFill>
                  <a:srgbClr val="009900"/>
                </a:solidFill>
              </a:rPr>
              <a:t>=&gt;</a:t>
            </a:r>
            <a:r>
              <a:rPr lang="en-US" altLang="zh-CN" b="0">
                <a:solidFill>
                  <a:srgbClr val="0000FF"/>
                </a:solidFill>
              </a:rPr>
              <a:t>$v</a:t>
            </a:r>
            <a:r>
              <a:rPr lang="en-US" altLang="zh-CN" b="0">
                <a:solidFill>
                  <a:srgbClr val="009900"/>
                </a:solidFill>
              </a:rPr>
              <a:t>){  </a:t>
            </a:r>
          </a:p>
          <a:p>
            <a:r>
              <a:rPr lang="en-US" altLang="zh-CN" b="0">
                <a:solidFill>
                  <a:srgbClr val="009900"/>
                </a:solidFill>
              </a:rPr>
              <a:t>    echo "</a:t>
            </a:r>
            <a:r>
              <a:rPr lang="en-US" altLang="zh-CN" b="0">
                <a:solidFill>
                  <a:srgbClr val="0000FF"/>
                </a:solidFill>
              </a:rPr>
              <a:t>$k</a:t>
            </a:r>
            <a:r>
              <a:rPr lang="en-US" altLang="zh-CN" b="0">
                <a:solidFill>
                  <a:srgbClr val="009900"/>
                </a:solidFill>
              </a:rPr>
              <a:t>=&gt;</a:t>
            </a:r>
            <a:r>
              <a:rPr lang="en-US" altLang="zh-CN" b="0">
                <a:solidFill>
                  <a:srgbClr val="0000FF"/>
                </a:solidFill>
              </a:rPr>
              <a:t>$v</a:t>
            </a:r>
            <a:r>
              <a:rPr lang="en-US" altLang="zh-CN" b="0">
                <a:solidFill>
                  <a:srgbClr val="009900"/>
                </a:solidFill>
              </a:rPr>
              <a:t>   ";  </a:t>
            </a:r>
            <a:r>
              <a:rPr lang="en-US" altLang="zh-CN" b="0">
                <a:solidFill>
                  <a:srgbClr val="0099CC"/>
                </a:solidFill>
              </a:rPr>
              <a:t>// </a:t>
            </a:r>
            <a:r>
              <a:rPr lang="zh-CN" altLang="en-US" b="0">
                <a:solidFill>
                  <a:srgbClr val="0099CC"/>
                </a:solidFill>
              </a:rPr>
              <a:t>张三</a:t>
            </a:r>
            <a:r>
              <a:rPr lang="en-US" altLang="zh-CN" b="0">
                <a:solidFill>
                  <a:srgbClr val="0099CC"/>
                </a:solidFill>
              </a:rPr>
              <a:t>=&gt;name 20=&gt;age </a:t>
            </a:r>
            <a:r>
              <a:rPr lang="zh-CN" altLang="en-US" b="0">
                <a:solidFill>
                  <a:srgbClr val="0099CC"/>
                </a:solidFill>
              </a:rPr>
              <a:t>男</a:t>
            </a:r>
            <a:r>
              <a:rPr lang="en-US" altLang="zh-CN" b="0">
                <a:solidFill>
                  <a:srgbClr val="0099CC"/>
                </a:solidFill>
              </a:rPr>
              <a:t>=&gt;sex</a:t>
            </a:r>
            <a:r>
              <a:rPr lang="en-US" altLang="zh-CN" b="0">
                <a:solidFill>
                  <a:srgbClr val="009900"/>
                </a:solidFill>
              </a:rPr>
              <a:t> </a:t>
            </a:r>
          </a:p>
          <a:p>
            <a:r>
              <a:rPr lang="en-US" altLang="zh-CN" b="0">
                <a:solidFill>
                  <a:srgbClr val="0099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3348"/>
                                        </p:tgtEl>
                                        <p:attrNameLst>
                                          <p:attrName>style.visibility</p:attrName>
                                        </p:attrNameLst>
                                      </p:cBhvr>
                                      <p:to>
                                        <p:strVal val="visible"/>
                                      </p:to>
                                    </p:set>
                                    <p:animEffect transition="in" filter="blinds(horizontal)">
                                      <p:cBhvr>
                                        <p:cTn id="7" dur="500"/>
                                        <p:tgtEl>
                                          <p:spTgt spid="313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3350"/>
                                        </p:tgtEl>
                                        <p:attrNameLst>
                                          <p:attrName>style.visibility</p:attrName>
                                        </p:attrNameLst>
                                      </p:cBhvr>
                                      <p:to>
                                        <p:strVal val="visible"/>
                                      </p:to>
                                    </p:set>
                                    <p:animEffect transition="in" filter="blinds(horizontal)">
                                      <p:cBhvr>
                                        <p:cTn id="12" dur="500"/>
                                        <p:tgtEl>
                                          <p:spTgt spid="313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bldLvl="0" animBg="1"/>
      <p:bldP spid="313350"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Grp="1" noChangeArrowheads="1"/>
          </p:cNvSpPr>
          <p:nvPr>
            <p:ph idx="1"/>
          </p:nvPr>
        </p:nvSpPr>
        <p:spPr/>
        <p:txBody>
          <a:bodyPr/>
          <a:lstStyle/>
          <a:p>
            <a:pPr>
              <a:lnSpc>
                <a:spcPct val="80000"/>
              </a:lnSpc>
            </a:pPr>
            <a:r>
              <a:rPr lang="en-US" altLang="zh-CN" sz="2400" b="0" smtClean="0">
                <a:solidFill>
                  <a:schemeClr val="tx1"/>
                </a:solidFill>
                <a:latin typeface="Arial" pitchFamily="34" charset="0"/>
                <a:ea typeface="楷体_GB2312" pitchFamily="49" charset="-122"/>
              </a:rPr>
              <a:t>array_reverse --  </a:t>
            </a:r>
            <a:r>
              <a:rPr lang="zh-CN" altLang="en-US" sz="2400" b="0" smtClean="0">
                <a:solidFill>
                  <a:schemeClr val="tx1"/>
                </a:solidFill>
                <a:latin typeface="Arial" pitchFamily="34" charset="0"/>
                <a:ea typeface="楷体_GB2312" pitchFamily="49" charset="-122"/>
              </a:rPr>
              <a:t>返回一个单元顺序相反的数组</a:t>
            </a:r>
            <a:r>
              <a:rPr lang="zh-CN" altLang="en-US" sz="2400" b="0" smtClean="0">
                <a:solidFill>
                  <a:srgbClr val="0000FF"/>
                </a:solidFill>
                <a:latin typeface="Arial" pitchFamily="34" charset="0"/>
                <a:ea typeface="楷体_GB2312" pitchFamily="49" charset="-122"/>
              </a:rPr>
              <a:t> </a:t>
            </a:r>
          </a:p>
          <a:p>
            <a:pPr>
              <a:lnSpc>
                <a:spcPct val="80000"/>
              </a:lnSpc>
            </a:pPr>
            <a:r>
              <a:rPr lang="zh-CN" altLang="en-US" sz="2400" b="0" smtClean="0">
                <a:solidFill>
                  <a:srgbClr val="0000FF"/>
                </a:solidFill>
                <a:latin typeface="Arial" pitchFamily="34" charset="0"/>
                <a:ea typeface="楷体_GB2312" pitchFamily="49" charset="-122"/>
              </a:rPr>
              <a:t>语法：</a:t>
            </a:r>
            <a:r>
              <a:rPr lang="en-US" altLang="zh-CN" sz="2400" b="0" smtClean="0">
                <a:solidFill>
                  <a:srgbClr val="0000FF"/>
                </a:solidFill>
                <a:latin typeface="Arial" pitchFamily="34" charset="0"/>
                <a:ea typeface="楷体_GB2312" pitchFamily="49" charset="-122"/>
              </a:rPr>
              <a:t>array array_reverse ( array array [, bool preserve_keys] )    </a:t>
            </a:r>
            <a:r>
              <a:rPr lang="zh-CN" altLang="en-US" sz="1800" b="0" smtClean="0">
                <a:latin typeface="楷体_GB2312" pitchFamily="49" charset="-122"/>
                <a:ea typeface="楷体_GB2312" pitchFamily="49" charset="-122"/>
              </a:rPr>
              <a:t>如果 </a:t>
            </a:r>
            <a:r>
              <a:rPr lang="en-US" altLang="zh-CN" sz="1800" b="0" i="1" smtClean="0">
                <a:latin typeface="楷体_GB2312" pitchFamily="49" charset="-122"/>
                <a:ea typeface="楷体_GB2312" pitchFamily="49" charset="-122"/>
              </a:rPr>
              <a:t>preserve_keys</a:t>
            </a:r>
            <a:r>
              <a:rPr lang="en-US" altLang="zh-CN" sz="1800" b="0" smtClean="0">
                <a:latin typeface="楷体_GB2312" pitchFamily="49" charset="-122"/>
                <a:ea typeface="楷体_GB2312" pitchFamily="49" charset="-122"/>
              </a:rPr>
              <a:t> </a:t>
            </a:r>
            <a:r>
              <a:rPr lang="zh-CN" altLang="en-US" sz="1800" b="0" smtClean="0">
                <a:latin typeface="楷体_GB2312" pitchFamily="49" charset="-122"/>
                <a:ea typeface="楷体_GB2312" pitchFamily="49" charset="-122"/>
              </a:rPr>
              <a:t>为 </a:t>
            </a:r>
            <a:r>
              <a:rPr lang="en-US" altLang="zh-CN" sz="1800" smtClean="0">
                <a:latin typeface="楷体_GB2312" pitchFamily="49" charset="-122"/>
                <a:ea typeface="楷体_GB2312" pitchFamily="49" charset="-122"/>
              </a:rPr>
              <a:t>TRUE</a:t>
            </a:r>
            <a:r>
              <a:rPr lang="en-US" altLang="zh-CN" sz="1800" b="0" smtClean="0">
                <a:latin typeface="楷体_GB2312" pitchFamily="49" charset="-122"/>
                <a:ea typeface="楷体_GB2312" pitchFamily="49" charset="-122"/>
              </a:rPr>
              <a:t> </a:t>
            </a:r>
            <a:r>
              <a:rPr lang="zh-CN" altLang="en-US" sz="1800" b="0" smtClean="0">
                <a:latin typeface="楷体_GB2312" pitchFamily="49" charset="-122"/>
                <a:ea typeface="楷体_GB2312" pitchFamily="49" charset="-122"/>
              </a:rPr>
              <a:t>则保留原来的键名</a:t>
            </a:r>
            <a:r>
              <a:rPr lang="zh-CN" altLang="en-US" sz="2400" smtClean="0">
                <a:latin typeface="楷体_GB2312" pitchFamily="49" charset="-122"/>
                <a:ea typeface="楷体_GB2312" pitchFamily="49" charset="-122"/>
              </a:rPr>
              <a:t> </a:t>
            </a:r>
          </a:p>
        </p:txBody>
      </p:sp>
      <p:sp>
        <p:nvSpPr>
          <p:cNvPr id="314372" name="AutoShape 4"/>
          <p:cNvSpPr>
            <a:spLocks noChangeArrowheads="1"/>
          </p:cNvSpPr>
          <p:nvPr/>
        </p:nvSpPr>
        <p:spPr bwMode="auto">
          <a:xfrm>
            <a:off x="539750" y="2205038"/>
            <a:ext cx="7993063" cy="1728787"/>
          </a:xfrm>
          <a:prstGeom prst="flowChartAlternateProcess">
            <a:avLst/>
          </a:prstGeom>
          <a:gradFill rotWithShape="1">
            <a:gsLst>
              <a:gs pos="0">
                <a:srgbClr val="CDE9EB"/>
              </a:gs>
              <a:gs pos="100000">
                <a:srgbClr val="CDE9EB">
                  <a:gamma/>
                  <a:tint val="0"/>
                  <a:invGamma/>
                </a:srgbClr>
              </a:gs>
            </a:gsLst>
            <a:lin ang="5400000" scaled="1"/>
          </a:gradFill>
          <a:ln w="9525">
            <a:solidFill>
              <a:schemeClr val="accent2"/>
            </a:solidFill>
            <a:miter lim="800000"/>
          </a:ln>
          <a:effectLst/>
        </p:spPr>
        <p:txBody>
          <a:bodyPr wrap="none" anchor="ctr"/>
          <a:lstStyle/>
          <a:p>
            <a:r>
              <a:rPr lang="en-US" altLang="zh-CN" b="0">
                <a:solidFill>
                  <a:srgbClr val="0000FF"/>
                </a:solidFill>
              </a:rPr>
              <a:t>$a</a:t>
            </a:r>
            <a:r>
              <a:rPr lang="en-US" altLang="zh-CN" b="0">
                <a:solidFill>
                  <a:srgbClr val="009900"/>
                </a:solidFill>
              </a:rPr>
              <a:t> = array("</a:t>
            </a:r>
            <a:r>
              <a:rPr lang="en-US" altLang="zh-CN" b="0">
                <a:solidFill>
                  <a:srgbClr val="FF6600"/>
                </a:solidFill>
              </a:rPr>
              <a:t>name</a:t>
            </a:r>
            <a:r>
              <a:rPr lang="en-US" altLang="zh-CN" b="0">
                <a:solidFill>
                  <a:srgbClr val="009900"/>
                </a:solidFill>
              </a:rPr>
              <a:t>"=&gt;"</a:t>
            </a:r>
            <a:r>
              <a:rPr lang="zh-CN" altLang="en-US" b="0">
                <a:solidFill>
                  <a:srgbClr val="FF6600"/>
                </a:solidFill>
              </a:rPr>
              <a:t>张三</a:t>
            </a:r>
            <a:r>
              <a:rPr lang="en-US" altLang="zh-CN" b="0">
                <a:solidFill>
                  <a:srgbClr val="009900"/>
                </a:solidFill>
              </a:rPr>
              <a:t>","</a:t>
            </a:r>
            <a:r>
              <a:rPr lang="en-US" altLang="zh-CN" b="0">
                <a:solidFill>
                  <a:srgbClr val="FF6600"/>
                </a:solidFill>
              </a:rPr>
              <a:t>age</a:t>
            </a:r>
            <a:r>
              <a:rPr lang="en-US" altLang="zh-CN" b="0">
                <a:solidFill>
                  <a:srgbClr val="009900"/>
                </a:solidFill>
              </a:rPr>
              <a:t>"=&gt;</a:t>
            </a:r>
            <a:r>
              <a:rPr lang="en-US" altLang="zh-CN" b="0">
                <a:solidFill>
                  <a:srgbClr val="FF6600"/>
                </a:solidFill>
              </a:rPr>
              <a:t>20</a:t>
            </a:r>
            <a:r>
              <a:rPr lang="en-US" altLang="zh-CN" b="0">
                <a:solidFill>
                  <a:srgbClr val="009900"/>
                </a:solidFill>
              </a:rPr>
              <a:t>,"</a:t>
            </a:r>
            <a:r>
              <a:rPr lang="en-US" altLang="zh-CN" b="0">
                <a:solidFill>
                  <a:srgbClr val="FF6600"/>
                </a:solidFill>
              </a:rPr>
              <a:t>sex</a:t>
            </a:r>
            <a:r>
              <a:rPr lang="en-US" altLang="zh-CN" b="0">
                <a:solidFill>
                  <a:srgbClr val="009900"/>
                </a:solidFill>
              </a:rPr>
              <a:t>"=&gt;"</a:t>
            </a:r>
            <a:r>
              <a:rPr lang="zh-CN" altLang="en-US" b="0">
                <a:solidFill>
                  <a:srgbClr val="FF6600"/>
                </a:solidFill>
              </a:rPr>
              <a:t>男</a:t>
            </a:r>
            <a:r>
              <a:rPr lang="en-US" altLang="zh-CN" b="0">
                <a:solidFill>
                  <a:srgbClr val="009900"/>
                </a:solidFill>
              </a:rPr>
              <a:t>"); </a:t>
            </a:r>
            <a:r>
              <a:rPr lang="en-US" altLang="zh-CN" b="0"/>
              <a:t> </a:t>
            </a:r>
          </a:p>
          <a:p>
            <a:r>
              <a:rPr lang="en-US" altLang="zh-CN" b="0"/>
              <a:t> </a:t>
            </a:r>
            <a:r>
              <a:rPr lang="en-US" altLang="zh-CN" b="0">
                <a:solidFill>
                  <a:srgbClr val="0000FF"/>
                </a:solidFill>
              </a:rPr>
              <a:t>$b</a:t>
            </a:r>
            <a:r>
              <a:rPr lang="en-US" altLang="zh-CN" b="0">
                <a:solidFill>
                  <a:srgbClr val="009900"/>
                </a:solidFill>
              </a:rPr>
              <a:t> = array_reverse</a:t>
            </a:r>
            <a:r>
              <a:rPr lang="en-US" altLang="zh-CN" b="0">
                <a:solidFill>
                  <a:srgbClr val="0000FF"/>
                </a:solidFill>
              </a:rPr>
              <a:t>($a</a:t>
            </a:r>
            <a:r>
              <a:rPr lang="en-US" altLang="zh-CN" b="0">
                <a:solidFill>
                  <a:srgbClr val="009900"/>
                </a:solidFill>
              </a:rPr>
              <a:t>);</a:t>
            </a:r>
          </a:p>
          <a:p>
            <a:r>
              <a:rPr lang="en-US" altLang="zh-CN" b="0">
                <a:solidFill>
                  <a:srgbClr val="009900"/>
                </a:solidFill>
              </a:rPr>
              <a:t> foreach</a:t>
            </a:r>
            <a:r>
              <a:rPr lang="en-US" altLang="zh-CN" b="0">
                <a:solidFill>
                  <a:srgbClr val="0000FF"/>
                </a:solidFill>
              </a:rPr>
              <a:t>($b</a:t>
            </a:r>
            <a:r>
              <a:rPr lang="en-US" altLang="zh-CN" b="0">
                <a:solidFill>
                  <a:srgbClr val="009900"/>
                </a:solidFill>
              </a:rPr>
              <a:t> as </a:t>
            </a:r>
            <a:r>
              <a:rPr lang="en-US" altLang="zh-CN" b="0">
                <a:solidFill>
                  <a:srgbClr val="0000FF"/>
                </a:solidFill>
              </a:rPr>
              <a:t>$k</a:t>
            </a:r>
            <a:r>
              <a:rPr lang="en-US" altLang="zh-CN" b="0">
                <a:solidFill>
                  <a:srgbClr val="009900"/>
                </a:solidFill>
              </a:rPr>
              <a:t>=&gt;</a:t>
            </a:r>
            <a:r>
              <a:rPr lang="en-US" altLang="zh-CN" b="0">
                <a:solidFill>
                  <a:srgbClr val="0000FF"/>
                </a:solidFill>
              </a:rPr>
              <a:t>$v</a:t>
            </a:r>
            <a:r>
              <a:rPr lang="en-US" altLang="zh-CN" b="0">
                <a:solidFill>
                  <a:srgbClr val="009900"/>
                </a:solidFill>
              </a:rPr>
              <a:t>){  </a:t>
            </a:r>
          </a:p>
          <a:p>
            <a:r>
              <a:rPr lang="en-US" altLang="zh-CN" b="0">
                <a:solidFill>
                  <a:srgbClr val="009900"/>
                </a:solidFill>
              </a:rPr>
              <a:t>    echo “</a:t>
            </a:r>
            <a:r>
              <a:rPr lang="en-US" altLang="zh-CN" b="0">
                <a:solidFill>
                  <a:srgbClr val="0000FF"/>
                </a:solidFill>
              </a:rPr>
              <a:t>$k</a:t>
            </a:r>
            <a:r>
              <a:rPr lang="en-US" altLang="zh-CN" b="0">
                <a:solidFill>
                  <a:srgbClr val="009900"/>
                </a:solidFill>
              </a:rPr>
              <a:t>=&gt;</a:t>
            </a:r>
            <a:r>
              <a:rPr lang="en-US" altLang="zh-CN" b="0">
                <a:solidFill>
                  <a:srgbClr val="0000FF"/>
                </a:solidFill>
              </a:rPr>
              <a:t>$v</a:t>
            </a:r>
            <a:r>
              <a:rPr lang="en-US" altLang="zh-CN" b="0">
                <a:solidFill>
                  <a:srgbClr val="009900"/>
                </a:solidFill>
              </a:rPr>
              <a:t>   ”;  </a:t>
            </a:r>
            <a:r>
              <a:rPr lang="en-US" altLang="zh-CN" b="0">
                <a:solidFill>
                  <a:srgbClr val="0099CC"/>
                </a:solidFill>
              </a:rPr>
              <a:t>// sex=&gt;</a:t>
            </a:r>
            <a:r>
              <a:rPr lang="zh-CN" altLang="en-US" b="0">
                <a:solidFill>
                  <a:srgbClr val="0099CC"/>
                </a:solidFill>
              </a:rPr>
              <a:t>男 </a:t>
            </a:r>
            <a:r>
              <a:rPr lang="en-US" altLang="zh-CN" b="0">
                <a:solidFill>
                  <a:srgbClr val="0099CC"/>
                </a:solidFill>
              </a:rPr>
              <a:t>age=&gt;20 name=&gt;</a:t>
            </a:r>
            <a:r>
              <a:rPr lang="zh-CN" altLang="en-US" b="0">
                <a:solidFill>
                  <a:srgbClr val="0099CC"/>
                </a:solidFill>
              </a:rPr>
              <a:t>张三</a:t>
            </a:r>
            <a:r>
              <a:rPr lang="zh-CN" altLang="en-US" b="0">
                <a:solidFill>
                  <a:srgbClr val="009900"/>
                </a:solidFill>
              </a:rPr>
              <a:t> </a:t>
            </a:r>
          </a:p>
          <a:p>
            <a:r>
              <a:rPr lang="en-US" altLang="zh-CN" b="0">
                <a:solidFill>
                  <a:srgbClr val="0099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blinds(horizontal)">
                                      <p:cBhvr>
                                        <p:cTn id="7" dur="500"/>
                                        <p:tgtEl>
                                          <p:spTgt spid="31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5.2  </a:t>
            </a:r>
            <a:r>
              <a:rPr lang="zh-CN" altLang="en-US" dirty="0" smtClean="0">
                <a:latin typeface="微软雅黑" charset="0"/>
                <a:ea typeface="微软雅黑" charset="0"/>
              </a:rPr>
              <a:t>统计数组元素的个数与唯一性</a:t>
            </a:r>
            <a:endParaRPr>
              <a:latin typeface="微软雅黑" charset="0"/>
              <a:ea typeface="微软雅黑" charset="0"/>
            </a:endParaRPr>
          </a:p>
        </p:txBody>
      </p:sp>
      <p:sp>
        <p:nvSpPr>
          <p:cNvPr id="34818" name="Rectangle 3"/>
          <p:cNvSpPr>
            <a:spLocks noGrp="1" noChangeArrowheads="1"/>
          </p:cNvSpPr>
          <p:nvPr>
            <p:ph idx="1"/>
          </p:nvPr>
        </p:nvSpPr>
        <p:spPr/>
        <p:txBody>
          <a:bodyPr/>
          <a:lstStyle/>
          <a:p>
            <a:pPr>
              <a:lnSpc>
                <a:spcPct val="150000"/>
              </a:lnSpc>
              <a:spcBef>
                <a:spcPct val="0"/>
              </a:spcBef>
            </a:pPr>
            <a:r>
              <a:rPr lang="en-US" altLang="zh-CN" sz="2400" dirty="0" smtClean="0">
                <a:latin typeface="楷体_GB2312" pitchFamily="49" charset="-122"/>
                <a:ea typeface="楷体_GB2312" pitchFamily="49" charset="-122"/>
              </a:rPr>
              <a:t>count</a:t>
            </a:r>
            <a:r>
              <a:rPr lang="en-US" altLang="zh-CN" sz="2400" dirty="0" smtClean="0">
                <a:latin typeface="微软雅黑" pitchFamily="34" charset="-122"/>
                <a:ea typeface="楷体_GB2312" pitchFamily="49" charset="-122"/>
              </a:rPr>
              <a:t> </a:t>
            </a:r>
            <a:r>
              <a:rPr lang="en-US" altLang="zh-CN" sz="2400" dirty="0" smtClean="0">
                <a:latin typeface="楷体_GB2312" pitchFamily="49" charset="-122"/>
                <a:ea typeface="楷体_GB2312" pitchFamily="49" charset="-122"/>
              </a:rPr>
              <a:t>--</a:t>
            </a:r>
            <a:r>
              <a:rPr lang="en-US" altLang="zh-CN" sz="2400" dirty="0" smtClean="0">
                <a:latin typeface="微软雅黑" pitchFamily="34" charset="-122"/>
                <a:ea typeface="楷体_GB2312" pitchFamily="49" charset="-122"/>
              </a:rPr>
              <a:t> </a:t>
            </a:r>
            <a:r>
              <a:rPr lang="zh-CN" altLang="en-US" sz="2400" dirty="0" smtClean="0">
                <a:latin typeface="楷体_GB2312" pitchFamily="49" charset="-122"/>
                <a:ea typeface="楷体_GB2312" pitchFamily="49" charset="-122"/>
              </a:rPr>
              <a:t>计算数组中的单元数目或对象中的属性个数</a:t>
            </a:r>
          </a:p>
          <a:p>
            <a:pPr lvl="1">
              <a:lnSpc>
                <a:spcPct val="150000"/>
              </a:lnSpc>
              <a:spcBef>
                <a:spcPct val="0"/>
              </a:spcBef>
            </a:pPr>
            <a:r>
              <a:rPr lang="zh-CN" altLang="en-US" sz="2400" dirty="0" smtClean="0">
                <a:solidFill>
                  <a:srgbClr val="0000FF"/>
                </a:solidFill>
                <a:latin typeface="楷体_GB2312" pitchFamily="49" charset="-122"/>
                <a:ea typeface="楷体_GB2312" pitchFamily="49" charset="-122"/>
              </a:rPr>
              <a:t>语法：</a:t>
            </a:r>
            <a:r>
              <a:rPr lang="en-US" altLang="zh-CN" sz="2400" dirty="0" err="1" smtClean="0">
                <a:solidFill>
                  <a:srgbClr val="0000FF"/>
                </a:solidFill>
                <a:latin typeface="楷体_GB2312" pitchFamily="49" charset="-122"/>
                <a:ea typeface="楷体_GB2312" pitchFamily="49" charset="-122"/>
              </a:rPr>
              <a:t>int</a:t>
            </a:r>
            <a:r>
              <a:rPr lang="en-US" altLang="zh-CN" sz="2400" dirty="0" smtClean="0">
                <a:solidFill>
                  <a:srgbClr val="0000FF"/>
                </a:solidFill>
                <a:latin typeface="楷体_GB2312" pitchFamily="49" charset="-122"/>
                <a:ea typeface="楷体_GB2312" pitchFamily="49" charset="-122"/>
              </a:rPr>
              <a:t> count ( mixed </a:t>
            </a:r>
            <a:r>
              <a:rPr lang="en-US" altLang="zh-CN" sz="2400" dirty="0" err="1" smtClean="0">
                <a:solidFill>
                  <a:srgbClr val="0000FF"/>
                </a:solidFill>
                <a:latin typeface="楷体_GB2312" pitchFamily="49" charset="-122"/>
                <a:ea typeface="楷体_GB2312" pitchFamily="49" charset="-122"/>
              </a:rPr>
              <a:t>var</a:t>
            </a:r>
            <a:r>
              <a:rPr lang="en-US" altLang="zh-CN" sz="2400" dirty="0" smtClean="0">
                <a:solidFill>
                  <a:srgbClr val="0000FF"/>
                </a:solidFill>
                <a:latin typeface="楷体_GB2312" pitchFamily="49" charset="-122"/>
                <a:ea typeface="楷体_GB2312" pitchFamily="49" charset="-122"/>
              </a:rPr>
              <a:t> [, </a:t>
            </a:r>
            <a:r>
              <a:rPr lang="en-US" altLang="zh-CN" sz="2400" dirty="0" err="1" smtClean="0">
                <a:solidFill>
                  <a:srgbClr val="0000FF"/>
                </a:solidFill>
                <a:latin typeface="楷体_GB2312" pitchFamily="49" charset="-122"/>
                <a:ea typeface="楷体_GB2312" pitchFamily="49" charset="-122"/>
              </a:rPr>
              <a:t>int</a:t>
            </a:r>
            <a:r>
              <a:rPr lang="en-US" altLang="zh-CN" sz="2400" dirty="0" smtClean="0">
                <a:solidFill>
                  <a:srgbClr val="0000FF"/>
                </a:solidFill>
                <a:latin typeface="楷体_GB2312" pitchFamily="49" charset="-122"/>
                <a:ea typeface="楷体_GB2312" pitchFamily="49" charset="-122"/>
              </a:rPr>
              <a:t> mode] )</a:t>
            </a:r>
            <a:endParaRPr lang="en-US" altLang="zh-CN" sz="2400" b="0" dirty="0" smtClean="0">
              <a:latin typeface="楷体_GB2312" pitchFamily="49" charset="-122"/>
              <a:ea typeface="楷体_GB2312" pitchFamily="49" charset="-122"/>
            </a:endParaRPr>
          </a:p>
          <a:p>
            <a:pPr lvl="1">
              <a:lnSpc>
                <a:spcPct val="150000"/>
              </a:lnSpc>
              <a:spcBef>
                <a:spcPct val="0"/>
              </a:spcBef>
            </a:pPr>
            <a:r>
              <a:rPr lang="zh-CN" altLang="en-US" sz="2400" b="0" dirty="0" smtClean="0">
                <a:latin typeface="楷体_GB2312" pitchFamily="49" charset="-122"/>
                <a:ea typeface="楷体_GB2312" pitchFamily="49" charset="-122"/>
              </a:rPr>
              <a:t>如果可选的 </a:t>
            </a:r>
            <a:r>
              <a:rPr lang="en-US" altLang="zh-CN" sz="2400" b="0" i="1" dirty="0" smtClean="0">
                <a:latin typeface="楷体_GB2312" pitchFamily="49" charset="-122"/>
                <a:ea typeface="楷体_GB2312" pitchFamily="49" charset="-122"/>
              </a:rPr>
              <a:t>mode</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参数设为 </a:t>
            </a:r>
            <a:r>
              <a:rPr lang="en-US" altLang="zh-CN" sz="2400" b="0" dirty="0" smtClean="0">
                <a:latin typeface="楷体_GB2312" pitchFamily="49" charset="-122"/>
                <a:ea typeface="楷体_GB2312" pitchFamily="49" charset="-122"/>
              </a:rPr>
              <a:t>COUNT_RECURSIVE</a:t>
            </a:r>
            <a:r>
              <a:rPr lang="zh-CN" altLang="en-US" sz="2400" b="0" dirty="0" smtClean="0">
                <a:latin typeface="楷体_GB2312" pitchFamily="49" charset="-122"/>
                <a:ea typeface="楷体_GB2312" pitchFamily="49" charset="-122"/>
              </a:rPr>
              <a:t>（或 </a:t>
            </a:r>
            <a:r>
              <a:rPr lang="en-US" altLang="zh-CN" sz="2400" b="0" dirty="0" smtClean="0">
                <a:latin typeface="楷体_GB2312" pitchFamily="49" charset="-122"/>
                <a:ea typeface="楷体_GB2312" pitchFamily="49" charset="-122"/>
              </a:rPr>
              <a:t>1</a:t>
            </a:r>
            <a:r>
              <a:rPr lang="zh-CN" altLang="en-US" sz="2400" b="0" dirty="0" smtClean="0">
                <a:latin typeface="楷体_GB2312" pitchFamily="49" charset="-122"/>
                <a:ea typeface="楷体_GB2312" pitchFamily="49" charset="-122"/>
              </a:rPr>
              <a:t>），</a:t>
            </a:r>
            <a:r>
              <a:rPr lang="en-US" altLang="zh-CN" sz="2400" b="0" dirty="0" smtClean="0">
                <a:latin typeface="楷体_GB2312" pitchFamily="49" charset="-122"/>
                <a:ea typeface="楷体_GB2312" pitchFamily="49" charset="-122"/>
              </a:rPr>
              <a:t>count() </a:t>
            </a:r>
            <a:r>
              <a:rPr lang="zh-CN" altLang="en-US" sz="2400" b="0" dirty="0" smtClean="0">
                <a:latin typeface="楷体_GB2312" pitchFamily="49" charset="-122"/>
                <a:ea typeface="楷体_GB2312" pitchFamily="49" charset="-122"/>
              </a:rPr>
              <a:t>将递归地对数组计数。</a:t>
            </a:r>
          </a:p>
          <a:p>
            <a:pPr>
              <a:lnSpc>
                <a:spcPct val="150000"/>
              </a:lnSpc>
              <a:spcBef>
                <a:spcPct val="0"/>
              </a:spcBef>
            </a:pPr>
            <a:r>
              <a:rPr lang="en-US" altLang="zh-CN" sz="2400" dirty="0" err="1" smtClean="0">
                <a:latin typeface="楷体_GB2312" pitchFamily="49" charset="-122"/>
                <a:ea typeface="楷体_GB2312" pitchFamily="49" charset="-122"/>
              </a:rPr>
              <a:t>array_count_values</a:t>
            </a:r>
            <a:r>
              <a:rPr lang="en-US" altLang="zh-CN" sz="2400" dirty="0" smtClean="0">
                <a:latin typeface="Arial" pitchFamily="34" charset="0"/>
                <a:ea typeface="楷体_GB2312" pitchFamily="49" charset="-122"/>
              </a:rPr>
              <a:t> </a:t>
            </a:r>
            <a:r>
              <a:rPr lang="en-US" altLang="zh-CN" sz="2400" dirty="0" smtClean="0">
                <a:latin typeface="楷体_GB2312" pitchFamily="49" charset="-122"/>
                <a:ea typeface="楷体_GB2312" pitchFamily="49" charset="-122"/>
              </a:rPr>
              <a:t>--</a:t>
            </a:r>
            <a:r>
              <a:rPr lang="en-US" altLang="zh-CN" sz="2400" dirty="0" smtClean="0">
                <a:latin typeface="Arial" pitchFamily="34" charset="0"/>
                <a:ea typeface="楷体_GB2312" pitchFamily="49" charset="-122"/>
              </a:rPr>
              <a:t> </a:t>
            </a:r>
            <a:r>
              <a:rPr lang="zh-CN" altLang="en-US" sz="2400" dirty="0" smtClean="0">
                <a:latin typeface="楷体_GB2312" pitchFamily="49" charset="-122"/>
                <a:ea typeface="楷体_GB2312" pitchFamily="49" charset="-122"/>
              </a:rPr>
              <a:t>统计数组中所有的值出现的次数 </a:t>
            </a:r>
          </a:p>
          <a:p>
            <a:pPr lvl="1">
              <a:lnSpc>
                <a:spcPct val="150000"/>
              </a:lnSpc>
              <a:spcBef>
                <a:spcPct val="0"/>
              </a:spcBef>
            </a:pPr>
            <a:r>
              <a:rPr lang="zh-CN" altLang="en-US" sz="2400" dirty="0" smtClean="0">
                <a:solidFill>
                  <a:srgbClr val="0000FF"/>
                </a:solidFill>
                <a:latin typeface="楷体_GB2312" pitchFamily="49" charset="-122"/>
                <a:ea typeface="楷体_GB2312" pitchFamily="49" charset="-122"/>
              </a:rPr>
              <a:t>语法：</a:t>
            </a:r>
            <a:r>
              <a:rPr lang="en-US" altLang="zh-CN" sz="2400" dirty="0" smtClean="0">
                <a:solidFill>
                  <a:srgbClr val="0000FF"/>
                </a:solidFill>
                <a:latin typeface="楷体_GB2312" pitchFamily="49" charset="-122"/>
                <a:ea typeface="楷体_GB2312" pitchFamily="49" charset="-122"/>
              </a:rPr>
              <a:t>array </a:t>
            </a:r>
            <a:r>
              <a:rPr lang="en-US" altLang="zh-CN" sz="2400" dirty="0" err="1" smtClean="0">
                <a:solidFill>
                  <a:srgbClr val="0000FF"/>
                </a:solidFill>
                <a:latin typeface="楷体_GB2312" pitchFamily="49" charset="-122"/>
                <a:ea typeface="楷体_GB2312" pitchFamily="49" charset="-122"/>
              </a:rPr>
              <a:t>array_count_values</a:t>
            </a:r>
            <a:r>
              <a:rPr lang="en-US" altLang="zh-CN" sz="2400" dirty="0" smtClean="0">
                <a:solidFill>
                  <a:srgbClr val="0000FF"/>
                </a:solidFill>
                <a:latin typeface="楷体_GB2312" pitchFamily="49" charset="-122"/>
                <a:ea typeface="楷体_GB2312" pitchFamily="49" charset="-122"/>
              </a:rPr>
              <a:t> ( array input )</a:t>
            </a:r>
            <a:endParaRPr lang="zh-CN" altLang="en-US" sz="2400" b="0" dirty="0" smtClean="0">
              <a:solidFill>
                <a:srgbClr val="0000FF"/>
              </a:solidFill>
              <a:latin typeface="楷体_GB2312" pitchFamily="49" charset="-122"/>
              <a:ea typeface="楷体_GB2312" pitchFamily="49" charset="-122"/>
            </a:endParaRPr>
          </a:p>
          <a:p>
            <a:pPr>
              <a:lnSpc>
                <a:spcPct val="150000"/>
              </a:lnSpc>
              <a:spcBef>
                <a:spcPct val="0"/>
              </a:spcBef>
            </a:pPr>
            <a:r>
              <a:rPr lang="en-US" altLang="zh-CN" sz="2400" dirty="0" err="1" smtClean="0">
                <a:latin typeface="楷体_GB2312" pitchFamily="49" charset="-122"/>
                <a:ea typeface="楷体_GB2312" pitchFamily="49" charset="-122"/>
              </a:rPr>
              <a:t>array_unique</a:t>
            </a:r>
            <a:r>
              <a:rPr lang="en-US" altLang="zh-CN" sz="2400" dirty="0" smtClean="0">
                <a:latin typeface="微软雅黑" pitchFamily="34" charset="-122"/>
                <a:ea typeface="楷体_GB2312" pitchFamily="49" charset="-122"/>
              </a:rPr>
              <a:t> </a:t>
            </a:r>
            <a:r>
              <a:rPr lang="en-US" altLang="zh-CN" sz="2400" dirty="0" smtClean="0">
                <a:latin typeface="楷体_GB2312" pitchFamily="49" charset="-122"/>
                <a:ea typeface="楷体_GB2312" pitchFamily="49" charset="-122"/>
              </a:rPr>
              <a:t>--</a:t>
            </a:r>
            <a:r>
              <a:rPr lang="en-US" altLang="zh-CN" sz="2400" dirty="0" smtClean="0">
                <a:latin typeface="微软雅黑" pitchFamily="34" charset="-122"/>
                <a:ea typeface="楷体_GB2312" pitchFamily="49" charset="-122"/>
              </a:rPr>
              <a:t> </a:t>
            </a:r>
            <a:r>
              <a:rPr lang="zh-CN" altLang="en-US" sz="2400" dirty="0" smtClean="0">
                <a:latin typeface="楷体_GB2312" pitchFamily="49" charset="-122"/>
                <a:ea typeface="楷体_GB2312" pitchFamily="49" charset="-122"/>
              </a:rPr>
              <a:t>移除数组中重复的值 </a:t>
            </a:r>
          </a:p>
          <a:p>
            <a:pPr lvl="1">
              <a:lnSpc>
                <a:spcPct val="150000"/>
              </a:lnSpc>
              <a:spcBef>
                <a:spcPct val="0"/>
              </a:spcBef>
            </a:pPr>
            <a:r>
              <a:rPr lang="zh-CN" altLang="en-US" sz="2400" dirty="0" smtClean="0">
                <a:solidFill>
                  <a:srgbClr val="0000FF"/>
                </a:solidFill>
                <a:latin typeface="楷体_GB2312" pitchFamily="49" charset="-122"/>
                <a:ea typeface="楷体_GB2312" pitchFamily="49" charset="-122"/>
              </a:rPr>
              <a:t>语法：</a:t>
            </a:r>
            <a:r>
              <a:rPr lang="en-US" altLang="zh-CN" sz="2400" dirty="0" smtClean="0">
                <a:solidFill>
                  <a:srgbClr val="0000FF"/>
                </a:solidFill>
                <a:latin typeface="楷体_GB2312" pitchFamily="49" charset="-122"/>
                <a:ea typeface="楷体_GB2312" pitchFamily="49" charset="-122"/>
              </a:rPr>
              <a:t>array </a:t>
            </a:r>
            <a:r>
              <a:rPr lang="en-US" altLang="zh-CN" sz="2400" dirty="0" err="1" smtClean="0">
                <a:solidFill>
                  <a:srgbClr val="0000FF"/>
                </a:solidFill>
                <a:latin typeface="楷体_GB2312" pitchFamily="49" charset="-122"/>
                <a:ea typeface="楷体_GB2312" pitchFamily="49" charset="-122"/>
              </a:rPr>
              <a:t>array_unique</a:t>
            </a:r>
            <a:r>
              <a:rPr lang="en-US" altLang="zh-CN" sz="2400" dirty="0" smtClean="0">
                <a:solidFill>
                  <a:srgbClr val="0000FF"/>
                </a:solidFill>
                <a:latin typeface="楷体_GB2312" pitchFamily="49" charset="-122"/>
                <a:ea typeface="楷体_GB2312" pitchFamily="49" charset="-122"/>
              </a:rPr>
              <a:t> ( array </a:t>
            </a:r>
            <a:r>
              <a:rPr lang="en-US" altLang="zh-CN" sz="2400" dirty="0" err="1" smtClean="0">
                <a:solidFill>
                  <a:srgbClr val="0000FF"/>
                </a:solidFill>
                <a:latin typeface="楷体_GB2312" pitchFamily="49" charset="-122"/>
                <a:ea typeface="楷体_GB2312" pitchFamily="49" charset="-122"/>
              </a:rPr>
              <a:t>array</a:t>
            </a:r>
            <a:r>
              <a:rPr lang="en-US" altLang="zh-CN" sz="2400" dirty="0" smtClean="0">
                <a:solidFill>
                  <a:srgbClr val="0000FF"/>
                </a:solidFill>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5.3 </a:t>
            </a:r>
            <a:r>
              <a:rPr lang="zh-CN" altLang="en-US" dirty="0" smtClean="0">
                <a:latin typeface="微软雅黑" charset="0"/>
                <a:ea typeface="微软雅黑" charset="0"/>
              </a:rPr>
              <a:t>使用回调函数处理数组的函数</a:t>
            </a:r>
            <a:endParaRPr>
              <a:latin typeface="微软雅黑" charset="0"/>
              <a:ea typeface="微软雅黑" charset="0"/>
            </a:endParaRPr>
          </a:p>
        </p:txBody>
      </p:sp>
      <p:sp>
        <p:nvSpPr>
          <p:cNvPr id="35842" name="Rectangle 3"/>
          <p:cNvSpPr>
            <a:spLocks noGrp="1" noChangeArrowheads="1"/>
          </p:cNvSpPr>
          <p:nvPr>
            <p:ph idx="1"/>
          </p:nvPr>
        </p:nvSpPr>
        <p:spPr/>
        <p:txBody>
          <a:bodyPr/>
          <a:lstStyle/>
          <a:p>
            <a:pPr>
              <a:lnSpc>
                <a:spcPct val="150000"/>
              </a:lnSpc>
            </a:pPr>
            <a:r>
              <a:rPr lang="en-US" altLang="zh-CN" sz="2400" dirty="0" err="1" smtClean="0">
                <a:latin typeface="微软雅黑" pitchFamily="34" charset="-122"/>
                <a:ea typeface="微软雅黑" pitchFamily="34" charset="-122"/>
              </a:rPr>
              <a:t>array_filter</a:t>
            </a:r>
            <a:r>
              <a:rPr lang="en-US" altLang="zh-CN" sz="2400" dirty="0" smtClean="0">
                <a:latin typeface="微软雅黑" pitchFamily="34" charset="-122"/>
                <a:ea typeface="微软雅黑" pitchFamily="34" charset="-122"/>
              </a:rPr>
              <a:t> --  </a:t>
            </a:r>
            <a:r>
              <a:rPr lang="zh-CN" altLang="en-US" sz="2400" dirty="0" smtClean="0">
                <a:latin typeface="微软雅黑" pitchFamily="34" charset="-122"/>
                <a:ea typeface="微软雅黑" pitchFamily="34" charset="-122"/>
              </a:rPr>
              <a:t>用回调函数过滤数组中的单元 </a:t>
            </a:r>
          </a:p>
          <a:p>
            <a:pPr lvl="1">
              <a:lnSpc>
                <a:spcPct val="150000"/>
              </a:lnSpc>
            </a:pPr>
            <a:r>
              <a:rPr lang="zh-CN" altLang="en-US" sz="2400" dirty="0" smtClean="0">
                <a:solidFill>
                  <a:srgbClr val="0000FF"/>
                </a:solidFill>
                <a:latin typeface="微软雅黑" pitchFamily="34" charset="-122"/>
                <a:ea typeface="微软雅黑" pitchFamily="34" charset="-122"/>
              </a:rPr>
              <a:t>语法：</a:t>
            </a:r>
            <a:r>
              <a:rPr lang="en-US" altLang="zh-CN" sz="2400" dirty="0" err="1" smtClean="0">
                <a:solidFill>
                  <a:srgbClr val="0000FF"/>
                </a:solidFill>
                <a:latin typeface="微软雅黑" pitchFamily="34" charset="-122"/>
                <a:ea typeface="微软雅黑" pitchFamily="34" charset="-122"/>
              </a:rPr>
              <a:t>rray</a:t>
            </a:r>
            <a:r>
              <a:rPr lang="en-US" altLang="zh-CN" sz="2400" dirty="0" smtClean="0">
                <a:solidFill>
                  <a:srgbClr val="0000FF"/>
                </a:solidFill>
                <a:latin typeface="微软雅黑" pitchFamily="34" charset="-122"/>
                <a:ea typeface="微软雅黑" pitchFamily="34" charset="-122"/>
              </a:rPr>
              <a:t> </a:t>
            </a:r>
            <a:r>
              <a:rPr lang="en-US" altLang="zh-CN" sz="2400" dirty="0" err="1" smtClean="0">
                <a:solidFill>
                  <a:srgbClr val="0000FF"/>
                </a:solidFill>
                <a:latin typeface="微软雅黑" pitchFamily="34" charset="-122"/>
                <a:ea typeface="微软雅黑" pitchFamily="34" charset="-122"/>
              </a:rPr>
              <a:t>array_filter</a:t>
            </a:r>
            <a:r>
              <a:rPr lang="en-US" altLang="zh-CN" sz="2400" dirty="0" smtClean="0">
                <a:solidFill>
                  <a:srgbClr val="0000FF"/>
                </a:solidFill>
                <a:latin typeface="微软雅黑" pitchFamily="34" charset="-122"/>
                <a:ea typeface="微软雅黑" pitchFamily="34" charset="-122"/>
              </a:rPr>
              <a:t> ( array input [, callback </a:t>
            </a:r>
            <a:r>
              <a:rPr lang="en-US" altLang="zh-CN" sz="2400" dirty="0" err="1" smtClean="0">
                <a:solidFill>
                  <a:srgbClr val="0000FF"/>
                </a:solidFill>
                <a:latin typeface="微软雅黑" pitchFamily="34" charset="-122"/>
                <a:ea typeface="微软雅黑" pitchFamily="34" charset="-122"/>
              </a:rPr>
              <a:t>callback</a:t>
            </a:r>
            <a:r>
              <a:rPr lang="en-US" altLang="zh-CN" sz="2400" dirty="0" smtClean="0">
                <a:solidFill>
                  <a:srgbClr val="0000FF"/>
                </a:solidFill>
                <a:latin typeface="微软雅黑" pitchFamily="34" charset="-122"/>
                <a:ea typeface="微软雅黑" pitchFamily="34" charset="-122"/>
              </a:rPr>
              <a:t>] ) </a:t>
            </a:r>
          </a:p>
          <a:p>
            <a:pPr lvl="1">
              <a:lnSpc>
                <a:spcPct val="150000"/>
              </a:lnSpc>
            </a:pPr>
            <a:r>
              <a:rPr lang="zh-CN" altLang="en-US" sz="2400" b="0" dirty="0" smtClean="0">
                <a:latin typeface="微软雅黑" pitchFamily="34" charset="-122"/>
                <a:ea typeface="微软雅黑" pitchFamily="34" charset="-122"/>
              </a:rPr>
              <a:t>依次将 </a:t>
            </a:r>
            <a:r>
              <a:rPr lang="en-US" altLang="zh-CN" sz="2400" b="0" i="1" dirty="0" smtClean="0">
                <a:latin typeface="微软雅黑" pitchFamily="34" charset="-122"/>
                <a:ea typeface="微软雅黑" pitchFamily="34" charset="-122"/>
              </a:rPr>
              <a:t>input</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数组中的每个值传递到 </a:t>
            </a:r>
            <a:r>
              <a:rPr lang="en-US" altLang="zh-CN" sz="2400" b="0" i="1" dirty="0" smtClean="0">
                <a:latin typeface="微软雅黑" pitchFamily="34" charset="-122"/>
                <a:ea typeface="微软雅黑" pitchFamily="34" charset="-122"/>
              </a:rPr>
              <a:t>callback</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函数。如果 </a:t>
            </a:r>
            <a:r>
              <a:rPr lang="en-US" altLang="zh-CN" sz="2400" b="0" i="1" dirty="0" smtClean="0">
                <a:latin typeface="微软雅黑" pitchFamily="34" charset="-122"/>
                <a:ea typeface="微软雅黑" pitchFamily="34" charset="-122"/>
              </a:rPr>
              <a:t>callback</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函数返回 </a:t>
            </a:r>
            <a:r>
              <a:rPr lang="en-US" altLang="zh-CN" sz="2400" b="0" dirty="0" smtClean="0">
                <a:latin typeface="微软雅黑" pitchFamily="34" charset="-122"/>
                <a:ea typeface="微软雅黑" pitchFamily="34" charset="-122"/>
              </a:rPr>
              <a:t>TRUE</a:t>
            </a:r>
            <a:r>
              <a:rPr lang="zh-CN" altLang="en-US" sz="2400" b="0" dirty="0" smtClean="0">
                <a:latin typeface="微软雅黑" pitchFamily="34" charset="-122"/>
                <a:ea typeface="微软雅黑" pitchFamily="34" charset="-122"/>
              </a:rPr>
              <a:t>，则 </a:t>
            </a:r>
            <a:r>
              <a:rPr lang="en-US" altLang="zh-CN" sz="2400" b="0" i="1" dirty="0" smtClean="0">
                <a:latin typeface="微软雅黑" pitchFamily="34" charset="-122"/>
                <a:ea typeface="微软雅黑" pitchFamily="34" charset="-122"/>
              </a:rPr>
              <a:t>input</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数组的当前值会被包含在返回的结果数组中。数组的键名保留不变。</a:t>
            </a:r>
          </a:p>
          <a:p>
            <a:pPr lvl="1">
              <a:lnSpc>
                <a:spcPct val="150000"/>
              </a:lnSpc>
            </a:pPr>
            <a:r>
              <a:rPr lang="zh-CN" altLang="en-US" sz="2400" b="0" dirty="0" smtClean="0">
                <a:latin typeface="微软雅黑" pitchFamily="34" charset="-122"/>
                <a:ea typeface="微软雅黑" pitchFamily="34" charset="-122"/>
              </a:rPr>
              <a:t>如果没有提供 </a:t>
            </a:r>
            <a:r>
              <a:rPr lang="en-US" altLang="zh-CN" sz="2400" b="0" i="1" dirty="0" smtClean="0">
                <a:latin typeface="微软雅黑" pitchFamily="34" charset="-122"/>
                <a:ea typeface="微软雅黑" pitchFamily="34" charset="-122"/>
              </a:rPr>
              <a:t>callback</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函数，</a:t>
            </a:r>
            <a:r>
              <a:rPr lang="en-US" altLang="zh-CN" sz="2400" dirty="0" err="1" smtClean="0">
                <a:latin typeface="微软雅黑" pitchFamily="34" charset="-122"/>
                <a:ea typeface="微软雅黑" pitchFamily="34" charset="-122"/>
              </a:rPr>
              <a:t>array_filter</a:t>
            </a:r>
            <a:r>
              <a:rPr lang="en-US" altLang="zh-CN" sz="240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将删除 </a:t>
            </a:r>
            <a:r>
              <a:rPr lang="en-US" altLang="zh-CN" sz="2400" b="0" i="1" dirty="0" smtClean="0">
                <a:latin typeface="微软雅黑" pitchFamily="34" charset="-122"/>
                <a:ea typeface="微软雅黑" pitchFamily="34" charset="-122"/>
              </a:rPr>
              <a:t>input</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中所有等值为 </a:t>
            </a:r>
            <a:r>
              <a:rPr lang="en-US" altLang="zh-CN" sz="2400" dirty="0" smtClean="0">
                <a:latin typeface="微软雅黑" pitchFamily="34" charset="-122"/>
                <a:ea typeface="微软雅黑" pitchFamily="34" charset="-122"/>
              </a:rPr>
              <a:t>FALSE</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的条目。</a:t>
            </a:r>
            <a:r>
              <a:rPr lang="zh-CN" altLang="en-US" dirty="0" smtClean="0">
                <a:latin typeface="微软雅黑" pitchFamily="34" charset="-122"/>
                <a:ea typeface="微软雅黑" pitchFamily="34" charset="-12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ChangeArrowheads="1"/>
          </p:cNvSpPr>
          <p:nvPr>
            <p:ph idx="1"/>
          </p:nvPr>
        </p:nvSpPr>
        <p:spPr/>
        <p:txBody>
          <a:bodyPr/>
          <a:lstStyle/>
          <a:p>
            <a:pPr>
              <a:lnSpc>
                <a:spcPct val="150000"/>
              </a:lnSpc>
            </a:pPr>
            <a:r>
              <a:rPr lang="en-US" altLang="zh-CN" sz="2200" dirty="0" err="1" smtClean="0">
                <a:latin typeface="微软雅黑" pitchFamily="34" charset="-122"/>
                <a:ea typeface="微软雅黑" pitchFamily="34" charset="-122"/>
              </a:rPr>
              <a:t>array_walk</a:t>
            </a:r>
            <a:r>
              <a:rPr lang="en-US" altLang="zh-CN"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对数组中的每个成员应用用户函数</a:t>
            </a:r>
          </a:p>
          <a:p>
            <a:pPr lvl="1">
              <a:lnSpc>
                <a:spcPct val="150000"/>
              </a:lnSpc>
            </a:pPr>
            <a:r>
              <a:rPr lang="zh-CN" altLang="en-US" sz="2200" dirty="0" smtClean="0">
                <a:latin typeface="微软雅黑" pitchFamily="34" charset="-122"/>
                <a:ea typeface="微软雅黑" pitchFamily="34" charset="-122"/>
              </a:rPr>
              <a:t>语法：</a:t>
            </a:r>
            <a:r>
              <a:rPr lang="en-US" altLang="zh-CN" sz="2200" dirty="0" err="1" smtClean="0">
                <a:solidFill>
                  <a:srgbClr val="0000FF"/>
                </a:solidFill>
                <a:latin typeface="微软雅黑" pitchFamily="34" charset="-122"/>
                <a:ea typeface="微软雅黑" pitchFamily="34" charset="-122"/>
              </a:rPr>
              <a:t>bool</a:t>
            </a:r>
            <a:r>
              <a:rPr lang="en-US" altLang="zh-CN" sz="2200" dirty="0" smtClean="0">
                <a:solidFill>
                  <a:srgbClr val="0000FF"/>
                </a:solidFill>
                <a:latin typeface="微软雅黑" pitchFamily="34" charset="-122"/>
                <a:ea typeface="微软雅黑" pitchFamily="34" charset="-122"/>
              </a:rPr>
              <a:t> </a:t>
            </a:r>
            <a:r>
              <a:rPr lang="en-US" altLang="zh-CN" sz="2200" dirty="0" err="1" smtClean="0">
                <a:solidFill>
                  <a:srgbClr val="0000FF"/>
                </a:solidFill>
                <a:latin typeface="微软雅黑" pitchFamily="34" charset="-122"/>
                <a:ea typeface="微软雅黑" pitchFamily="34" charset="-122"/>
              </a:rPr>
              <a:t>array_walk</a:t>
            </a:r>
            <a:r>
              <a:rPr lang="en-US" altLang="zh-CN" sz="2200" dirty="0" smtClean="0">
                <a:solidFill>
                  <a:srgbClr val="0000FF"/>
                </a:solidFill>
                <a:latin typeface="微软雅黑" pitchFamily="34" charset="-122"/>
                <a:ea typeface="微软雅黑" pitchFamily="34" charset="-122"/>
              </a:rPr>
              <a:t> ( array &amp;array, callback </a:t>
            </a:r>
            <a:r>
              <a:rPr lang="en-US" altLang="zh-CN" sz="2200" dirty="0" err="1" smtClean="0">
                <a:solidFill>
                  <a:srgbClr val="0000FF"/>
                </a:solidFill>
                <a:latin typeface="微软雅黑" pitchFamily="34" charset="-122"/>
                <a:ea typeface="微软雅黑" pitchFamily="34" charset="-122"/>
              </a:rPr>
              <a:t>funcname</a:t>
            </a:r>
            <a:r>
              <a:rPr lang="en-US" altLang="zh-CN" sz="2200" dirty="0" smtClean="0">
                <a:solidFill>
                  <a:srgbClr val="0000FF"/>
                </a:solidFill>
                <a:latin typeface="微软雅黑" pitchFamily="34" charset="-122"/>
                <a:ea typeface="微软雅黑" pitchFamily="34" charset="-122"/>
              </a:rPr>
              <a:t> [, mixed </a:t>
            </a:r>
            <a:r>
              <a:rPr lang="en-US" altLang="zh-CN" sz="2200" dirty="0" err="1" smtClean="0">
                <a:solidFill>
                  <a:srgbClr val="0000FF"/>
                </a:solidFill>
                <a:latin typeface="微软雅黑" pitchFamily="34" charset="-122"/>
                <a:ea typeface="微软雅黑" pitchFamily="34" charset="-122"/>
              </a:rPr>
              <a:t>userdata</a:t>
            </a:r>
            <a:r>
              <a:rPr lang="en-US" altLang="zh-CN" sz="2200" dirty="0" smtClean="0">
                <a:solidFill>
                  <a:srgbClr val="0000FF"/>
                </a:solidFill>
                <a:latin typeface="微软雅黑" pitchFamily="34" charset="-122"/>
                <a:ea typeface="微软雅黑" pitchFamily="34" charset="-122"/>
              </a:rPr>
              <a:t>] )</a:t>
            </a:r>
          </a:p>
          <a:p>
            <a:pPr lvl="1">
              <a:lnSpc>
                <a:spcPct val="150000"/>
              </a:lnSpc>
            </a:pPr>
            <a:r>
              <a:rPr lang="zh-CN" altLang="en-US" sz="2200" b="0" dirty="0" smtClean="0">
                <a:latin typeface="微软雅黑" pitchFamily="34" charset="-122"/>
                <a:ea typeface="微软雅黑" pitchFamily="34" charset="-122"/>
              </a:rPr>
              <a:t>如果成功则返回 </a:t>
            </a:r>
            <a:r>
              <a:rPr lang="en-US" altLang="zh-CN" sz="2200" b="0" dirty="0" smtClean="0">
                <a:latin typeface="微软雅黑" pitchFamily="34" charset="-122"/>
                <a:ea typeface="微软雅黑" pitchFamily="34" charset="-122"/>
              </a:rPr>
              <a:t>TRUE</a:t>
            </a:r>
            <a:r>
              <a:rPr lang="zh-CN" altLang="en-US" sz="2200" b="0" dirty="0" smtClean="0">
                <a:latin typeface="微软雅黑" pitchFamily="34" charset="-122"/>
                <a:ea typeface="微软雅黑" pitchFamily="34" charset="-122"/>
              </a:rPr>
              <a:t>，失败则返回 </a:t>
            </a:r>
            <a:r>
              <a:rPr lang="en-US" altLang="zh-CN" sz="2200" b="0" dirty="0" smtClean="0">
                <a:latin typeface="微软雅黑" pitchFamily="34" charset="-122"/>
                <a:ea typeface="微软雅黑" pitchFamily="34" charset="-122"/>
              </a:rPr>
              <a:t>FALSE</a:t>
            </a:r>
            <a:r>
              <a:rPr lang="zh-CN" altLang="en-US" sz="2200" b="0" dirty="0" smtClean="0">
                <a:latin typeface="微软雅黑" pitchFamily="34" charset="-122"/>
                <a:ea typeface="微软雅黑" pitchFamily="34" charset="-122"/>
              </a:rPr>
              <a:t>。 </a:t>
            </a:r>
          </a:p>
          <a:p>
            <a:pPr lvl="1">
              <a:lnSpc>
                <a:spcPct val="150000"/>
              </a:lnSpc>
            </a:pPr>
            <a:r>
              <a:rPr lang="zh-CN" altLang="en-US" sz="2200" b="0" dirty="0" smtClean="0">
                <a:latin typeface="微软雅黑" pitchFamily="34" charset="-122"/>
                <a:ea typeface="微软雅黑" pitchFamily="34" charset="-122"/>
              </a:rPr>
              <a:t>将用户自定义函数 </a:t>
            </a:r>
            <a:r>
              <a:rPr lang="en-US" altLang="zh-CN" sz="2200" b="0" i="1" dirty="0" err="1" smtClean="0">
                <a:latin typeface="微软雅黑" pitchFamily="34" charset="-122"/>
                <a:ea typeface="微软雅黑" pitchFamily="34" charset="-122"/>
              </a:rPr>
              <a:t>funcname</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应用到 </a:t>
            </a:r>
            <a:r>
              <a:rPr lang="en-US" altLang="zh-CN" sz="2200" b="0" i="1" dirty="0" smtClean="0">
                <a:latin typeface="微软雅黑" pitchFamily="34" charset="-122"/>
                <a:ea typeface="微软雅黑" pitchFamily="34" charset="-122"/>
              </a:rPr>
              <a:t>array</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数组中的每个单元。典型情况下 </a:t>
            </a:r>
            <a:r>
              <a:rPr lang="en-US" altLang="zh-CN" sz="2200" b="0" i="1" dirty="0" err="1" smtClean="0">
                <a:latin typeface="微软雅黑" pitchFamily="34" charset="-122"/>
                <a:ea typeface="微软雅黑" pitchFamily="34" charset="-122"/>
              </a:rPr>
              <a:t>funcname</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接受两个参数。</a:t>
            </a:r>
            <a:r>
              <a:rPr lang="en-US" altLang="zh-CN" sz="2200" b="0" i="1" dirty="0" smtClean="0">
                <a:latin typeface="微软雅黑" pitchFamily="34" charset="-122"/>
                <a:ea typeface="微软雅黑" pitchFamily="34" charset="-122"/>
              </a:rPr>
              <a:t>array</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参数的值作为第一个，键名作为第二个。如果提供了可选参数 </a:t>
            </a:r>
            <a:r>
              <a:rPr lang="en-US" altLang="zh-CN" sz="2200" b="0" i="1" dirty="0" err="1" smtClean="0">
                <a:latin typeface="微软雅黑" pitchFamily="34" charset="-122"/>
                <a:ea typeface="微软雅黑" pitchFamily="34" charset="-122"/>
              </a:rPr>
              <a:t>userdata</a:t>
            </a:r>
            <a:r>
              <a:rPr lang="zh-CN" altLang="en-US" sz="2200" b="0" dirty="0" smtClean="0">
                <a:latin typeface="微软雅黑" pitchFamily="34" charset="-122"/>
                <a:ea typeface="微软雅黑" pitchFamily="34" charset="-122"/>
              </a:rPr>
              <a:t>，将被作为第三个参数传递给 </a:t>
            </a:r>
            <a:r>
              <a:rPr lang="en-US" altLang="zh-CN" sz="2200" b="0" dirty="0" smtClean="0">
                <a:latin typeface="微软雅黑" pitchFamily="34" charset="-122"/>
                <a:ea typeface="微软雅黑" pitchFamily="34" charset="-122"/>
              </a:rPr>
              <a:t>callback </a:t>
            </a:r>
            <a:r>
              <a:rPr lang="en-US" altLang="zh-CN" sz="2200" b="0" i="1" dirty="0" err="1" smtClean="0">
                <a:latin typeface="微软雅黑" pitchFamily="34" charset="-122"/>
                <a:ea typeface="微软雅黑" pitchFamily="34" charset="-122"/>
              </a:rPr>
              <a:t>funcname</a:t>
            </a:r>
            <a:r>
              <a:rPr lang="zh-CN" altLang="en-US" sz="2200" b="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 </a:t>
            </a:r>
          </a:p>
          <a:p>
            <a:pPr lvl="1">
              <a:lnSpc>
                <a:spcPct val="150000"/>
              </a:lnSpc>
            </a:pPr>
            <a:r>
              <a:rPr lang="en-US" altLang="zh-CN" sz="2200" b="0" dirty="0" err="1" smtClean="0">
                <a:latin typeface="微软雅黑" pitchFamily="34" charset="-122"/>
                <a:ea typeface="微软雅黑" pitchFamily="34" charset="-122"/>
              </a:rPr>
              <a:t>array_walk</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不会受到 </a:t>
            </a:r>
            <a:r>
              <a:rPr lang="en-US" altLang="zh-CN" sz="2200" b="0" i="1" dirty="0" smtClean="0">
                <a:latin typeface="微软雅黑" pitchFamily="34" charset="-122"/>
                <a:ea typeface="微软雅黑" pitchFamily="34" charset="-122"/>
              </a:rPr>
              <a:t>array</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内部数组指针的影响。</a:t>
            </a:r>
            <a:r>
              <a:rPr lang="en-US" altLang="zh-CN" sz="2200" b="0" dirty="0" err="1" smtClean="0">
                <a:latin typeface="微软雅黑" pitchFamily="34" charset="-122"/>
                <a:ea typeface="微软雅黑" pitchFamily="34" charset="-122"/>
              </a:rPr>
              <a:t>array_walk</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会遍历整个数组而不管指针的位置。 </a:t>
            </a:r>
          </a:p>
          <a:p>
            <a:endParaRPr lang="zh-CN" altLang="en-US" sz="2400" b="0" dirty="0" smtClean="0">
              <a:latin typeface="楷体_GB2312" pitchFamily="49" charset="-122"/>
              <a:ea typeface="楷体_GB2312" pitchFamily="49" charset="-122"/>
            </a:endParaRPr>
          </a:p>
          <a:p>
            <a:endParaRPr lang="zh-CN" altLang="en-US" sz="2800" dirty="0" smtClean="0">
              <a:latin typeface="楷体_GB2312" pitchFamily="49" charset="-122"/>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noChangeArrowheads="1"/>
          </p:cNvSpPr>
          <p:nvPr>
            <p:ph idx="1"/>
          </p:nvPr>
        </p:nvSpPr>
        <p:spPr/>
        <p:txBody>
          <a:bodyPr/>
          <a:lstStyle/>
          <a:p>
            <a:pPr>
              <a:lnSpc>
                <a:spcPct val="150000"/>
              </a:lnSpc>
            </a:pPr>
            <a:r>
              <a:rPr lang="en-US" altLang="zh-CN" sz="2200" b="0" dirty="0" err="1" smtClean="0">
                <a:latin typeface="微软雅黑" pitchFamily="34" charset="-122"/>
                <a:ea typeface="微软雅黑" pitchFamily="34" charset="-122"/>
              </a:rPr>
              <a:t>array_map</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将回调函数作用到给定数组的单元上 </a:t>
            </a:r>
          </a:p>
          <a:p>
            <a:pPr lvl="1">
              <a:lnSpc>
                <a:spcPct val="150000"/>
              </a:lnSpc>
            </a:pPr>
            <a:r>
              <a:rPr lang="zh-CN" altLang="en-US" sz="2200" dirty="0" smtClean="0">
                <a:solidFill>
                  <a:srgbClr val="0000FF"/>
                </a:solidFill>
                <a:latin typeface="微软雅黑" pitchFamily="34" charset="-122"/>
                <a:ea typeface="微软雅黑" pitchFamily="34" charset="-122"/>
              </a:rPr>
              <a:t>语法： </a:t>
            </a:r>
            <a:r>
              <a:rPr lang="en-US" altLang="zh-CN" sz="2200" dirty="0" smtClean="0">
                <a:solidFill>
                  <a:srgbClr val="0000FF"/>
                </a:solidFill>
                <a:latin typeface="微软雅黑" pitchFamily="34" charset="-122"/>
                <a:ea typeface="微软雅黑" pitchFamily="34" charset="-122"/>
              </a:rPr>
              <a:t>array </a:t>
            </a:r>
            <a:r>
              <a:rPr lang="en-US" altLang="zh-CN" sz="2200" dirty="0" err="1" smtClean="0">
                <a:solidFill>
                  <a:srgbClr val="0000FF"/>
                </a:solidFill>
                <a:latin typeface="微软雅黑" pitchFamily="34" charset="-122"/>
                <a:ea typeface="微软雅黑" pitchFamily="34" charset="-122"/>
              </a:rPr>
              <a:t>array_map</a:t>
            </a:r>
            <a:r>
              <a:rPr lang="en-US" altLang="zh-CN" sz="2200" dirty="0" smtClean="0">
                <a:solidFill>
                  <a:srgbClr val="0000FF"/>
                </a:solidFill>
                <a:latin typeface="微软雅黑" pitchFamily="34" charset="-122"/>
                <a:ea typeface="微软雅黑" pitchFamily="34" charset="-122"/>
              </a:rPr>
              <a:t> ( callback </a:t>
            </a:r>
            <a:r>
              <a:rPr lang="en-US" altLang="zh-CN" sz="2200" dirty="0" err="1" smtClean="0">
                <a:solidFill>
                  <a:srgbClr val="0000FF"/>
                </a:solidFill>
                <a:latin typeface="微软雅黑" pitchFamily="34" charset="-122"/>
                <a:ea typeface="微软雅黑" pitchFamily="34" charset="-122"/>
              </a:rPr>
              <a:t>callback</a:t>
            </a:r>
            <a:r>
              <a:rPr lang="en-US" altLang="zh-CN" sz="2200" dirty="0" smtClean="0">
                <a:solidFill>
                  <a:srgbClr val="0000FF"/>
                </a:solidFill>
                <a:latin typeface="微软雅黑" pitchFamily="34" charset="-122"/>
                <a:ea typeface="微软雅黑" pitchFamily="34" charset="-122"/>
              </a:rPr>
              <a:t>, array arr1 [, array ...] )</a:t>
            </a:r>
          </a:p>
          <a:p>
            <a:pPr lvl="1">
              <a:lnSpc>
                <a:spcPct val="150000"/>
              </a:lnSpc>
            </a:pPr>
            <a:r>
              <a:rPr lang="en-US" altLang="zh-CN" sz="2200" b="0" dirty="0" err="1" smtClean="0">
                <a:latin typeface="微软雅黑" pitchFamily="34" charset="-122"/>
                <a:ea typeface="微软雅黑" pitchFamily="34" charset="-122"/>
              </a:rPr>
              <a:t>array_map</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返回一个数组，该数组包含了 </a:t>
            </a:r>
            <a:r>
              <a:rPr lang="en-US" altLang="zh-CN" sz="2200" b="0" i="1" dirty="0" smtClean="0">
                <a:latin typeface="微软雅黑" pitchFamily="34" charset="-122"/>
                <a:ea typeface="微软雅黑" pitchFamily="34" charset="-122"/>
              </a:rPr>
              <a:t>arr1</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中的所有单元经过 </a:t>
            </a:r>
            <a:r>
              <a:rPr lang="en-US" altLang="zh-CN" sz="2200" b="0" i="1" dirty="0" smtClean="0">
                <a:latin typeface="微软雅黑" pitchFamily="34" charset="-122"/>
                <a:ea typeface="微软雅黑" pitchFamily="34" charset="-122"/>
              </a:rPr>
              <a:t>callback</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作用过之后的单元。</a:t>
            </a:r>
            <a:r>
              <a:rPr lang="en-US" altLang="zh-CN" sz="2200" b="0" i="1" dirty="0" smtClean="0">
                <a:latin typeface="微软雅黑" pitchFamily="34" charset="-122"/>
                <a:ea typeface="微软雅黑" pitchFamily="34" charset="-122"/>
              </a:rPr>
              <a:t>callback</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接受的参数数目应该和传递给 </a:t>
            </a:r>
            <a:r>
              <a:rPr lang="en-US" altLang="zh-CN" sz="2200" b="0" dirty="0" err="1" smtClean="0">
                <a:latin typeface="微软雅黑" pitchFamily="34" charset="-122"/>
                <a:ea typeface="微软雅黑" pitchFamily="34" charset="-122"/>
              </a:rPr>
              <a:t>array_map</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函数的数组数目一致。 </a:t>
            </a:r>
          </a:p>
          <a:p>
            <a:endParaRPr lang="zh-CN" altLang="en-US" sz="2400" b="0" dirty="0" smtClean="0">
              <a:latin typeface="楷体_GB2312" pitchFamily="49" charset="-122"/>
              <a:ea typeface="楷体_GB2312" pitchFamily="49" charset="-122"/>
            </a:endParaRPr>
          </a:p>
          <a:p>
            <a:endParaRPr lang="zh-CN" altLang="en-US" sz="2400" b="0" dirty="0" smtClean="0">
              <a:latin typeface="楷体_GB2312" pitchFamily="49" charset="-122"/>
              <a:ea typeface="楷体_GB2312" pitchFamily="49" charset="-122"/>
            </a:endParaRPr>
          </a:p>
          <a:p>
            <a:endParaRPr lang="zh-CN" altLang="en-US" dirty="0" smtClean="0">
              <a:latin typeface="楷体_GB2312" pitchFamily="49" charset="-122"/>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2071670" y="142535"/>
            <a:ext cx="6500858" cy="571480"/>
          </a:xfrm>
        </p:spPr>
        <p:txBody>
          <a:bodyPr/>
          <a:lstStyle/>
          <a:p>
            <a:pPr algn="r"/>
            <a:r>
              <a:rPr lang="zh-CN" altLang="en-US" sz="3000" dirty="0" smtClean="0"/>
              <a:t>预习检查</a:t>
            </a:r>
          </a:p>
        </p:txBody>
      </p:sp>
      <p:sp>
        <p:nvSpPr>
          <p:cNvPr id="20482" name="内容占位符 2"/>
          <p:cNvSpPr>
            <a:spLocks noGrp="1"/>
          </p:cNvSpPr>
          <p:nvPr>
            <p:ph idx="1"/>
          </p:nvPr>
        </p:nvSpPr>
        <p:spPr>
          <a:xfrm>
            <a:off x="500985" y="1000108"/>
            <a:ext cx="8286808" cy="5286412"/>
          </a:xfrm>
        </p:spPr>
        <p:txBody>
          <a:bodyPr/>
          <a:lstStyle/>
          <a:p>
            <a:pPr>
              <a:lnSpc>
                <a:spcPct val="200000"/>
              </a:lnSpc>
              <a:buClr>
                <a:srgbClr val="00B0F0"/>
              </a:buClr>
              <a:buFont typeface="Wingdings" pitchFamily="2" charset="2"/>
            </a:pPr>
            <a:r>
              <a:rPr lang="en-US" altLang="zh-CN" sz="2400" dirty="0" smtClean="0">
                <a:latin typeface="微软雅黑" pitchFamily="34" charset="-122"/>
                <a:ea typeface="微软雅黑" pitchFamily="34" charset="-122"/>
              </a:rPr>
              <a:t>PHP</a:t>
            </a:r>
            <a:r>
              <a:rPr lang="zh-CN" altLang="en-US" sz="2400" dirty="0" smtClean="0">
                <a:latin typeface="微软雅黑" pitchFamily="34" charset="-122"/>
                <a:ea typeface="微软雅黑" pitchFamily="34" charset="-122"/>
              </a:rPr>
              <a:t>中数组的分类</a:t>
            </a:r>
            <a:endParaRPr lang="en-US" altLang="zh-CN" sz="2400" dirty="0" smtClean="0">
              <a:latin typeface="微软雅黑" pitchFamily="34" charset="-122"/>
              <a:ea typeface="微软雅黑" pitchFamily="34" charset="-122"/>
            </a:endParaRPr>
          </a:p>
          <a:p>
            <a:pPr>
              <a:lnSpc>
                <a:spcPct val="200000"/>
              </a:lnSpc>
              <a:buClr>
                <a:srgbClr val="00B0F0"/>
              </a:buClr>
              <a:buFont typeface="Wingdings" pitchFamily="2" charset="2"/>
            </a:pPr>
            <a:r>
              <a:rPr lang="zh-CN" altLang="en-US" sz="2400" dirty="0" smtClean="0">
                <a:latin typeface="微软雅黑" pitchFamily="34" charset="-122"/>
                <a:ea typeface="微软雅黑" pitchFamily="34" charset="-122"/>
              </a:rPr>
              <a:t>数组的定义方式</a:t>
            </a:r>
            <a:endParaRPr lang="en-US" altLang="zh-CN" sz="2400" dirty="0" smtClean="0">
              <a:latin typeface="微软雅黑" pitchFamily="34" charset="-122"/>
              <a:ea typeface="微软雅黑" pitchFamily="34" charset="-122"/>
            </a:endParaRPr>
          </a:p>
          <a:p>
            <a:pPr>
              <a:lnSpc>
                <a:spcPct val="200000"/>
              </a:lnSpc>
              <a:buClr>
                <a:srgbClr val="00B0F0"/>
              </a:buClr>
              <a:buFont typeface="Wingdings" pitchFamily="2" charset="2"/>
            </a:pPr>
            <a:r>
              <a:rPr lang="zh-CN" altLang="en-US" sz="2400" dirty="0" smtClean="0">
                <a:latin typeface="微软雅黑" pitchFamily="34" charset="-122"/>
                <a:ea typeface="微软雅黑" pitchFamily="34" charset="-122"/>
              </a:rPr>
              <a:t>数组的遍历方式</a:t>
            </a:r>
            <a:endParaRPr lang="en-US" altLang="zh-CN" sz="2400" dirty="0" smtClean="0">
              <a:latin typeface="微软雅黑" pitchFamily="34" charset="-122"/>
              <a:ea typeface="微软雅黑" pitchFamily="34" charset="-122"/>
            </a:endParaRPr>
          </a:p>
          <a:p>
            <a:pPr>
              <a:lnSpc>
                <a:spcPct val="200000"/>
              </a:lnSpc>
              <a:buClr>
                <a:srgbClr val="00B0F0"/>
              </a:buClr>
              <a:buFont typeface="Wingdings" pitchFamily="2" charset="2"/>
            </a:pPr>
            <a:r>
              <a:rPr lang="zh-CN" altLang="en-US" sz="2400" dirty="0" smtClean="0">
                <a:latin typeface="微软雅黑" pitchFamily="34" charset="-122"/>
                <a:ea typeface="微软雅黑" pitchFamily="34" charset="-122"/>
              </a:rPr>
              <a:t>常用的数组操作函数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5.4  </a:t>
            </a:r>
            <a:r>
              <a:rPr lang="zh-CN" altLang="en-US" dirty="0" smtClean="0">
                <a:latin typeface="微软雅黑" charset="0"/>
                <a:ea typeface="微软雅黑" charset="0"/>
              </a:rPr>
              <a:t>数组的排序函数</a:t>
            </a:r>
            <a:endParaRPr>
              <a:latin typeface="微软雅黑" charset="0"/>
              <a:ea typeface="微软雅黑" charset="0"/>
            </a:endParaRPr>
          </a:p>
        </p:txBody>
      </p:sp>
      <p:sp>
        <p:nvSpPr>
          <p:cNvPr id="38914" name="Rectangle 3"/>
          <p:cNvSpPr>
            <a:spLocks noGrp="1" noChangeArrowheads="1"/>
          </p:cNvSpPr>
          <p:nvPr>
            <p:ph idx="1"/>
          </p:nvPr>
        </p:nvSpPr>
        <p:spPr/>
        <p:txBody>
          <a:bodyPr/>
          <a:lstStyle/>
          <a:p>
            <a:r>
              <a:rPr lang="en-US" altLang="zh-CN" sz="2200" dirty="0" smtClean="0">
                <a:solidFill>
                  <a:srgbClr val="0000FF"/>
                </a:solidFill>
                <a:latin typeface="微软雅黑" pitchFamily="34" charset="-122"/>
                <a:ea typeface="微软雅黑" pitchFamily="34" charset="-122"/>
              </a:rPr>
              <a:t>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对数组排序</a:t>
            </a:r>
            <a:r>
              <a:rPr lang="en-US" altLang="zh-CN" sz="2200" b="0" dirty="0" smtClean="0">
                <a:latin typeface="微软雅黑" pitchFamily="34" charset="-122"/>
                <a:ea typeface="微软雅黑" pitchFamily="34" charset="-122"/>
              </a:rPr>
              <a:t>(</a:t>
            </a:r>
            <a:r>
              <a:rPr lang="zh-CN" altLang="en-US" sz="2200" b="0" dirty="0" smtClean="0">
                <a:latin typeface="微软雅黑" pitchFamily="34" charset="-122"/>
                <a:ea typeface="微软雅黑" pitchFamily="34" charset="-122"/>
              </a:rPr>
              <a:t>升序</a:t>
            </a:r>
            <a:r>
              <a:rPr lang="en-US" altLang="zh-CN" sz="2200" b="0" dirty="0" smtClean="0">
                <a:latin typeface="微软雅黑" pitchFamily="34" charset="-122"/>
                <a:ea typeface="微软雅黑" pitchFamily="34" charset="-122"/>
              </a:rPr>
              <a:t>)</a:t>
            </a:r>
          </a:p>
          <a:p>
            <a:r>
              <a:rPr lang="en-US" altLang="zh-CN" sz="2200" dirty="0" err="1" smtClean="0">
                <a:solidFill>
                  <a:srgbClr val="0000FF"/>
                </a:solidFill>
                <a:latin typeface="微软雅黑" pitchFamily="34" charset="-122"/>
                <a:ea typeface="微软雅黑" pitchFamily="34" charset="-122"/>
              </a:rPr>
              <a:t>rsort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对数组逆向排序（降序）</a:t>
            </a:r>
          </a:p>
          <a:p>
            <a:r>
              <a:rPr lang="en-US" altLang="zh-CN" sz="2200" dirty="0" err="1" smtClean="0">
                <a:solidFill>
                  <a:srgbClr val="0000FF"/>
                </a:solidFill>
                <a:latin typeface="微软雅黑" pitchFamily="34" charset="-122"/>
                <a:ea typeface="微软雅黑" pitchFamily="34" charset="-122"/>
              </a:rPr>
              <a:t>usort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使用用户自定义的比较函数对数组中的值进行排序</a:t>
            </a:r>
          </a:p>
          <a:p>
            <a:r>
              <a:rPr lang="en-US" altLang="zh-CN" sz="2200" dirty="0" err="1" smtClean="0">
                <a:solidFill>
                  <a:srgbClr val="0000FF"/>
                </a:solidFill>
                <a:latin typeface="微软雅黑" pitchFamily="34" charset="-122"/>
                <a:ea typeface="微软雅黑" pitchFamily="34" charset="-122"/>
              </a:rPr>
              <a:t>asort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对数组进行排序并保持索引关系（关联数组排序）</a:t>
            </a:r>
          </a:p>
          <a:p>
            <a:r>
              <a:rPr lang="en-US" altLang="zh-CN" sz="2200" dirty="0" err="1" smtClean="0">
                <a:solidFill>
                  <a:srgbClr val="0000FF"/>
                </a:solidFill>
                <a:latin typeface="微软雅黑" pitchFamily="34" charset="-122"/>
                <a:ea typeface="微软雅黑" pitchFamily="34" charset="-122"/>
              </a:rPr>
              <a:t>arsort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对数组进行逆向排序并保持索引关系 </a:t>
            </a:r>
          </a:p>
          <a:p>
            <a:r>
              <a:rPr lang="en-US" altLang="zh-CN" sz="2200" dirty="0" err="1" smtClean="0">
                <a:solidFill>
                  <a:srgbClr val="0000FF"/>
                </a:solidFill>
                <a:latin typeface="微软雅黑" pitchFamily="34" charset="-122"/>
                <a:ea typeface="微软雅黑" pitchFamily="34" charset="-122"/>
              </a:rPr>
              <a:t>uasort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用户自定义的比较函数对数组进行排序并保持索引关联</a:t>
            </a:r>
          </a:p>
          <a:p>
            <a:r>
              <a:rPr lang="en-US" altLang="zh-CN" sz="2200" dirty="0" err="1" smtClean="0">
                <a:solidFill>
                  <a:srgbClr val="0000FF"/>
                </a:solidFill>
                <a:latin typeface="微软雅黑" pitchFamily="34" charset="-122"/>
                <a:ea typeface="微软雅黑" pitchFamily="34" charset="-122"/>
              </a:rPr>
              <a:t>ksort</a:t>
            </a:r>
            <a:r>
              <a:rPr lang="en-US" altLang="zh-CN" sz="2200" dirty="0" smtClean="0">
                <a:solidFill>
                  <a:srgbClr val="0000FF"/>
                </a:solidFill>
                <a:latin typeface="微软雅黑" pitchFamily="34" charset="-122"/>
                <a:ea typeface="微软雅黑" pitchFamily="34" charset="-122"/>
              </a:rPr>
              <a:t> </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对数组按照键名排序</a:t>
            </a:r>
          </a:p>
          <a:p>
            <a:r>
              <a:rPr lang="en-US" altLang="zh-CN" sz="2200" dirty="0" err="1" smtClean="0">
                <a:solidFill>
                  <a:srgbClr val="0000FF"/>
                </a:solidFill>
                <a:latin typeface="微软雅黑" pitchFamily="34" charset="-122"/>
                <a:ea typeface="微软雅黑" pitchFamily="34" charset="-122"/>
              </a:rPr>
              <a:t>krsort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对数组按照键名逆向排序</a:t>
            </a:r>
          </a:p>
          <a:p>
            <a:r>
              <a:rPr lang="en-US" altLang="zh-CN" sz="2200" dirty="0" err="1" smtClean="0">
                <a:solidFill>
                  <a:srgbClr val="0000FF"/>
                </a:solidFill>
                <a:latin typeface="微软雅黑" pitchFamily="34" charset="-122"/>
                <a:ea typeface="微软雅黑" pitchFamily="34" charset="-122"/>
              </a:rPr>
              <a:t>uksort</a:t>
            </a:r>
            <a:r>
              <a:rPr lang="en-US" altLang="zh-CN" sz="2200" dirty="0" smtClean="0">
                <a:solidFill>
                  <a:srgbClr val="0000FF"/>
                </a:solidFill>
                <a:latin typeface="微软雅黑" pitchFamily="34" charset="-122"/>
                <a:ea typeface="微软雅黑" pitchFamily="34" charset="-122"/>
              </a:rPr>
              <a:t> </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使用用户自定义的比较函数对数组中的键名进行排序</a:t>
            </a:r>
          </a:p>
          <a:p>
            <a:r>
              <a:rPr lang="en-US" altLang="zh-CN" sz="2200" dirty="0" err="1" smtClean="0">
                <a:solidFill>
                  <a:srgbClr val="0000FF"/>
                </a:solidFill>
                <a:latin typeface="微软雅黑" pitchFamily="34" charset="-122"/>
                <a:ea typeface="微软雅黑" pitchFamily="34" charset="-122"/>
              </a:rPr>
              <a:t>natsort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用“自然排序”算法对数组排序</a:t>
            </a:r>
          </a:p>
          <a:p>
            <a:r>
              <a:rPr lang="en-US" altLang="zh-CN" sz="2200" dirty="0" err="1" smtClean="0">
                <a:solidFill>
                  <a:srgbClr val="0000FF"/>
                </a:solidFill>
                <a:latin typeface="微软雅黑" pitchFamily="34" charset="-122"/>
                <a:ea typeface="微软雅黑" pitchFamily="34" charset="-122"/>
              </a:rPr>
              <a:t>natcasesort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用“自然排序”算法对数组不区分大小写字母排序 </a:t>
            </a:r>
          </a:p>
          <a:p>
            <a:r>
              <a:rPr lang="en-US" altLang="zh-CN" sz="2200" dirty="0" err="1" smtClean="0">
                <a:solidFill>
                  <a:srgbClr val="0000FF"/>
                </a:solidFill>
                <a:latin typeface="微软雅黑" pitchFamily="34" charset="-122"/>
                <a:ea typeface="微软雅黑" pitchFamily="34" charset="-122"/>
              </a:rPr>
              <a:t>array_multisort</a:t>
            </a:r>
            <a:r>
              <a:rPr lang="en-US" altLang="zh-CN" sz="2200" b="0" dirty="0" smtClean="0">
                <a:latin typeface="微软雅黑" pitchFamily="34" charset="-122"/>
                <a:ea typeface="微软雅黑" pitchFamily="34" charset="-122"/>
              </a:rPr>
              <a:t> -- </a:t>
            </a:r>
            <a:r>
              <a:rPr lang="zh-CN" altLang="en-US" sz="2200" b="0" dirty="0" smtClean="0">
                <a:latin typeface="微软雅黑" pitchFamily="34" charset="-122"/>
                <a:ea typeface="微软雅黑" pitchFamily="34" charset="-122"/>
              </a:rPr>
              <a:t>对多个数组或多维数组进行排序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071670" y="142535"/>
            <a:ext cx="6500858" cy="571480"/>
          </a:xfrm>
        </p:spPr>
        <p:txBody>
          <a:bodyPr/>
          <a:lstStyle/>
          <a:p>
            <a:r>
              <a:rPr lang="en-US" altLang="zh-CN" sz="2800" dirty="0" smtClean="0">
                <a:latin typeface="微软雅黑" charset="0"/>
                <a:ea typeface="微软雅黑" charset="0"/>
              </a:rPr>
              <a:t>5.5  </a:t>
            </a:r>
            <a:r>
              <a:rPr lang="zh-CN" altLang="en-US" sz="2800" dirty="0" smtClean="0">
                <a:latin typeface="微软雅黑" charset="0"/>
                <a:ea typeface="微软雅黑" charset="0"/>
              </a:rPr>
              <a:t>拆分、合并、分解与结合数组</a:t>
            </a:r>
            <a:endParaRPr>
              <a:latin typeface="微软雅黑" charset="0"/>
              <a:ea typeface="微软雅黑" charset="0"/>
            </a:endParaRPr>
          </a:p>
        </p:txBody>
      </p:sp>
      <p:sp>
        <p:nvSpPr>
          <p:cNvPr id="39938" name="Rectangle 3"/>
          <p:cNvSpPr>
            <a:spLocks noGrp="1" noChangeArrowheads="1"/>
          </p:cNvSpPr>
          <p:nvPr>
            <p:ph idx="1"/>
          </p:nvPr>
        </p:nvSpPr>
        <p:spPr/>
        <p:txBody>
          <a:bodyPr/>
          <a:lstStyle/>
          <a:p>
            <a:pPr>
              <a:lnSpc>
                <a:spcPts val="3000"/>
              </a:lnSpc>
            </a:pPr>
            <a:r>
              <a:rPr lang="en-US" altLang="zh-CN" sz="2200" dirty="0" err="1" smtClean="0">
                <a:latin typeface="微软雅黑" pitchFamily="34" charset="-122"/>
                <a:ea typeface="微软雅黑" pitchFamily="34" charset="-122"/>
              </a:rPr>
              <a:t>array_slice</a:t>
            </a:r>
            <a:r>
              <a:rPr lang="en-US" altLang="zh-CN" sz="2200" dirty="0" smtClean="0">
                <a:latin typeface="微软雅黑" pitchFamily="34" charset="-122"/>
                <a:ea typeface="微软雅黑" pitchFamily="34" charset="-122"/>
              </a:rPr>
              <a:t> -- </a:t>
            </a:r>
            <a:r>
              <a:rPr lang="zh-CN" altLang="en-US" sz="2200" dirty="0" smtClean="0">
                <a:latin typeface="微软雅黑" pitchFamily="34" charset="-122"/>
                <a:ea typeface="微软雅黑" pitchFamily="34" charset="-122"/>
              </a:rPr>
              <a:t>从数组中取出一段 </a:t>
            </a:r>
          </a:p>
          <a:p>
            <a:pPr lvl="1">
              <a:lnSpc>
                <a:spcPts val="3000"/>
              </a:lnSpc>
            </a:pPr>
            <a:r>
              <a:rPr lang="zh-CN" altLang="en-US" sz="2200" dirty="0" smtClean="0">
                <a:latin typeface="微软雅黑" pitchFamily="34" charset="-122"/>
                <a:ea typeface="微软雅黑" pitchFamily="34" charset="-122"/>
              </a:rPr>
              <a:t>语法： </a:t>
            </a:r>
            <a:r>
              <a:rPr lang="en-US" altLang="zh-CN" sz="2200" dirty="0" smtClean="0">
                <a:solidFill>
                  <a:srgbClr val="0000FF"/>
                </a:solidFill>
                <a:latin typeface="微软雅黑" pitchFamily="34" charset="-122"/>
                <a:ea typeface="微软雅黑" pitchFamily="34" charset="-122"/>
              </a:rPr>
              <a:t>array </a:t>
            </a:r>
            <a:r>
              <a:rPr lang="en-US" altLang="zh-CN" sz="2200" dirty="0" err="1" smtClean="0">
                <a:solidFill>
                  <a:srgbClr val="0000FF"/>
                </a:solidFill>
                <a:latin typeface="微软雅黑" pitchFamily="34" charset="-122"/>
                <a:ea typeface="微软雅黑" pitchFamily="34" charset="-122"/>
              </a:rPr>
              <a:t>array_slice</a:t>
            </a:r>
            <a:r>
              <a:rPr lang="en-US" altLang="zh-CN" sz="2200" dirty="0" smtClean="0">
                <a:solidFill>
                  <a:srgbClr val="0000FF"/>
                </a:solidFill>
                <a:latin typeface="微软雅黑" pitchFamily="34" charset="-122"/>
                <a:ea typeface="微软雅黑" pitchFamily="34" charset="-122"/>
              </a:rPr>
              <a:t> ( array </a:t>
            </a:r>
            <a:r>
              <a:rPr lang="en-US" altLang="zh-CN" sz="2200" dirty="0" err="1" smtClean="0">
                <a:solidFill>
                  <a:srgbClr val="0000FF"/>
                </a:solidFill>
                <a:latin typeface="微软雅黑" pitchFamily="34" charset="-122"/>
                <a:ea typeface="微软雅黑" pitchFamily="34" charset="-122"/>
              </a:rPr>
              <a:t>array</a:t>
            </a:r>
            <a:r>
              <a:rPr lang="en-US" altLang="zh-CN" sz="2200" dirty="0" smtClean="0">
                <a:solidFill>
                  <a:srgbClr val="0000FF"/>
                </a:solidFill>
                <a:latin typeface="微软雅黑" pitchFamily="34" charset="-122"/>
                <a:ea typeface="微软雅黑" pitchFamily="34" charset="-122"/>
              </a:rPr>
              <a:t>, </a:t>
            </a:r>
            <a:r>
              <a:rPr lang="en-US" altLang="zh-CN" sz="2200" dirty="0" err="1" smtClean="0">
                <a:solidFill>
                  <a:srgbClr val="0000FF"/>
                </a:solidFill>
                <a:latin typeface="微软雅黑" pitchFamily="34" charset="-122"/>
                <a:ea typeface="微软雅黑" pitchFamily="34" charset="-122"/>
              </a:rPr>
              <a:t>int</a:t>
            </a:r>
            <a:r>
              <a:rPr lang="en-US" altLang="zh-CN" sz="2200" dirty="0" smtClean="0">
                <a:solidFill>
                  <a:srgbClr val="0000FF"/>
                </a:solidFill>
                <a:latin typeface="微软雅黑" pitchFamily="34" charset="-122"/>
                <a:ea typeface="微软雅黑" pitchFamily="34" charset="-122"/>
              </a:rPr>
              <a:t> offset [, </a:t>
            </a:r>
            <a:r>
              <a:rPr lang="en-US" altLang="zh-CN" sz="2200" dirty="0" err="1" smtClean="0">
                <a:solidFill>
                  <a:srgbClr val="0000FF"/>
                </a:solidFill>
                <a:latin typeface="微软雅黑" pitchFamily="34" charset="-122"/>
                <a:ea typeface="微软雅黑" pitchFamily="34" charset="-122"/>
              </a:rPr>
              <a:t>int</a:t>
            </a:r>
            <a:r>
              <a:rPr lang="en-US" altLang="zh-CN" sz="2200" dirty="0" smtClean="0">
                <a:solidFill>
                  <a:srgbClr val="0000FF"/>
                </a:solidFill>
                <a:latin typeface="微软雅黑" pitchFamily="34" charset="-122"/>
                <a:ea typeface="微软雅黑" pitchFamily="34" charset="-122"/>
              </a:rPr>
              <a:t> length [, </a:t>
            </a:r>
            <a:r>
              <a:rPr lang="en-US" altLang="zh-CN" sz="2200" dirty="0" err="1" smtClean="0">
                <a:solidFill>
                  <a:srgbClr val="0000FF"/>
                </a:solidFill>
                <a:latin typeface="微软雅黑" pitchFamily="34" charset="-122"/>
                <a:ea typeface="微软雅黑" pitchFamily="34" charset="-122"/>
              </a:rPr>
              <a:t>bool</a:t>
            </a:r>
            <a:r>
              <a:rPr lang="en-US" altLang="zh-CN" sz="2200" dirty="0" smtClean="0">
                <a:solidFill>
                  <a:srgbClr val="0000FF"/>
                </a:solidFill>
                <a:latin typeface="微软雅黑" pitchFamily="34" charset="-122"/>
                <a:ea typeface="微软雅黑" pitchFamily="34" charset="-122"/>
              </a:rPr>
              <a:t> </a:t>
            </a:r>
            <a:r>
              <a:rPr lang="en-US" altLang="zh-CN" sz="2200" dirty="0" err="1" smtClean="0">
                <a:solidFill>
                  <a:srgbClr val="0000FF"/>
                </a:solidFill>
                <a:latin typeface="微软雅黑" pitchFamily="34" charset="-122"/>
                <a:ea typeface="微软雅黑" pitchFamily="34" charset="-122"/>
              </a:rPr>
              <a:t>preserve_keys</a:t>
            </a:r>
            <a:r>
              <a:rPr lang="en-US" altLang="zh-CN" sz="2200" dirty="0" smtClean="0">
                <a:solidFill>
                  <a:srgbClr val="0000FF"/>
                </a:solidFill>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a:t>
            </a:r>
            <a:endParaRPr lang="zh-CN" altLang="en-US" sz="2200" dirty="0" smtClean="0">
              <a:latin typeface="微软雅黑" pitchFamily="34" charset="-122"/>
              <a:ea typeface="微软雅黑" pitchFamily="34" charset="-122"/>
            </a:endParaRPr>
          </a:p>
          <a:p>
            <a:pPr lvl="1">
              <a:lnSpc>
                <a:spcPts val="3000"/>
              </a:lnSpc>
            </a:pPr>
            <a:r>
              <a:rPr lang="en-US" altLang="zh-CN" sz="2200" b="0" dirty="0" err="1" smtClean="0">
                <a:latin typeface="微软雅黑" pitchFamily="34" charset="-122"/>
                <a:ea typeface="微软雅黑" pitchFamily="34" charset="-122"/>
              </a:rPr>
              <a:t>array_slice</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返回根据 </a:t>
            </a:r>
            <a:r>
              <a:rPr lang="en-US" altLang="zh-CN" sz="2200" b="0" i="1" dirty="0" smtClean="0">
                <a:latin typeface="微软雅黑" pitchFamily="34" charset="-122"/>
                <a:ea typeface="微软雅黑" pitchFamily="34" charset="-122"/>
              </a:rPr>
              <a:t>offset</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和 </a:t>
            </a:r>
            <a:r>
              <a:rPr lang="en-US" altLang="zh-CN" sz="2200" b="0" i="1" dirty="0" smtClean="0">
                <a:latin typeface="微软雅黑" pitchFamily="34" charset="-122"/>
                <a:ea typeface="微软雅黑" pitchFamily="34" charset="-122"/>
              </a:rPr>
              <a:t>length</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参数所指定的 </a:t>
            </a:r>
            <a:r>
              <a:rPr lang="en-US" altLang="zh-CN" sz="2200" b="0" i="1" dirty="0" smtClean="0">
                <a:latin typeface="微软雅黑" pitchFamily="34" charset="-122"/>
                <a:ea typeface="微软雅黑" pitchFamily="34" charset="-122"/>
              </a:rPr>
              <a:t>array</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数组中的一段序列。 </a:t>
            </a:r>
          </a:p>
          <a:p>
            <a:pPr lvl="1">
              <a:lnSpc>
                <a:spcPts val="3000"/>
              </a:lnSpc>
            </a:pPr>
            <a:r>
              <a:rPr lang="zh-CN" altLang="en-US" sz="2200" b="0" dirty="0" smtClean="0">
                <a:latin typeface="微软雅黑" pitchFamily="34" charset="-122"/>
                <a:ea typeface="微软雅黑" pitchFamily="34" charset="-122"/>
              </a:rPr>
              <a:t>如果 </a:t>
            </a:r>
            <a:r>
              <a:rPr lang="en-US" altLang="zh-CN" sz="2200" b="0" i="1" dirty="0" smtClean="0">
                <a:latin typeface="微软雅黑" pitchFamily="34" charset="-122"/>
                <a:ea typeface="微软雅黑" pitchFamily="34" charset="-122"/>
              </a:rPr>
              <a:t>offset</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非负，则序列将从 </a:t>
            </a:r>
            <a:r>
              <a:rPr lang="en-US" altLang="zh-CN" sz="2200" b="0" i="1" dirty="0" smtClean="0">
                <a:latin typeface="微软雅黑" pitchFamily="34" charset="-122"/>
                <a:ea typeface="微软雅黑" pitchFamily="34" charset="-122"/>
              </a:rPr>
              <a:t>array</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中的此偏移量开始。如果 </a:t>
            </a:r>
            <a:r>
              <a:rPr lang="en-US" altLang="zh-CN" sz="2200" b="0" i="1" dirty="0" smtClean="0">
                <a:latin typeface="微软雅黑" pitchFamily="34" charset="-122"/>
                <a:ea typeface="微软雅黑" pitchFamily="34" charset="-122"/>
              </a:rPr>
              <a:t>offset</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为负，则序列将从 </a:t>
            </a:r>
            <a:r>
              <a:rPr lang="en-US" altLang="zh-CN" sz="2200" b="0" i="1" dirty="0" smtClean="0">
                <a:latin typeface="微软雅黑" pitchFamily="34" charset="-122"/>
                <a:ea typeface="微软雅黑" pitchFamily="34" charset="-122"/>
              </a:rPr>
              <a:t>array</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中距离末端这么远的地方开始。 </a:t>
            </a:r>
          </a:p>
          <a:p>
            <a:pPr lvl="1">
              <a:lnSpc>
                <a:spcPts val="3000"/>
              </a:lnSpc>
            </a:pPr>
            <a:r>
              <a:rPr lang="zh-CN" altLang="en-US" sz="2200" b="0" dirty="0" smtClean="0">
                <a:latin typeface="微软雅黑" pitchFamily="34" charset="-122"/>
                <a:ea typeface="微软雅黑" pitchFamily="34" charset="-122"/>
              </a:rPr>
              <a:t>如果给出了 </a:t>
            </a:r>
            <a:r>
              <a:rPr lang="en-US" altLang="zh-CN" sz="2200" b="0" i="1" dirty="0" smtClean="0">
                <a:latin typeface="微软雅黑" pitchFamily="34" charset="-122"/>
                <a:ea typeface="微软雅黑" pitchFamily="34" charset="-122"/>
              </a:rPr>
              <a:t>length</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并且为正，则序列中将具有这么多的单元。如果给出了 </a:t>
            </a:r>
            <a:r>
              <a:rPr lang="en-US" altLang="zh-CN" sz="2200" b="0" i="1" dirty="0" smtClean="0">
                <a:latin typeface="微软雅黑" pitchFamily="34" charset="-122"/>
                <a:ea typeface="微软雅黑" pitchFamily="34" charset="-122"/>
              </a:rPr>
              <a:t>length</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并且为负，则序列将终止在距离数组末端这么远的地方。如果省略，则序列将从 </a:t>
            </a:r>
            <a:r>
              <a:rPr lang="en-US" altLang="zh-CN" sz="2200" b="0" i="1" dirty="0" smtClean="0">
                <a:latin typeface="微软雅黑" pitchFamily="34" charset="-122"/>
                <a:ea typeface="微软雅黑" pitchFamily="34" charset="-122"/>
              </a:rPr>
              <a:t>offset</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开始一直到 </a:t>
            </a:r>
            <a:r>
              <a:rPr lang="en-US" altLang="zh-CN" sz="2200" b="0" i="1" dirty="0" smtClean="0">
                <a:latin typeface="微软雅黑" pitchFamily="34" charset="-122"/>
                <a:ea typeface="微软雅黑" pitchFamily="34" charset="-122"/>
              </a:rPr>
              <a:t>array</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的末端。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idx="1"/>
          </p:nvPr>
        </p:nvSpPr>
        <p:spPr/>
        <p:txBody>
          <a:bodyPr/>
          <a:lstStyle/>
          <a:p>
            <a:r>
              <a:rPr lang="en-US" altLang="zh-CN" sz="2000" dirty="0" err="1" smtClean="0">
                <a:latin typeface="微软雅黑" pitchFamily="34" charset="-122"/>
                <a:ea typeface="微软雅黑" pitchFamily="34" charset="-122"/>
              </a:rPr>
              <a:t>array_splice</a:t>
            </a:r>
            <a:r>
              <a:rPr lang="en-US" altLang="zh-CN" sz="2000" dirty="0" smtClean="0">
                <a:latin typeface="微软雅黑" pitchFamily="34" charset="-122"/>
                <a:ea typeface="微软雅黑" pitchFamily="34" charset="-122"/>
              </a:rPr>
              <a:t> --  </a:t>
            </a:r>
            <a:r>
              <a:rPr lang="zh-CN" altLang="en-US" sz="2000" dirty="0" smtClean="0">
                <a:latin typeface="微软雅黑" pitchFamily="34" charset="-122"/>
                <a:ea typeface="微软雅黑" pitchFamily="34" charset="-122"/>
              </a:rPr>
              <a:t>把数组中的一部分去掉并用其它值取代 </a:t>
            </a:r>
          </a:p>
          <a:p>
            <a:pPr lvl="1"/>
            <a:r>
              <a:rPr lang="zh-CN" altLang="en-US" sz="2000" dirty="0" smtClean="0">
                <a:solidFill>
                  <a:srgbClr val="0000FF"/>
                </a:solidFill>
                <a:latin typeface="微软雅黑" pitchFamily="34" charset="-122"/>
                <a:ea typeface="微软雅黑" pitchFamily="34" charset="-122"/>
              </a:rPr>
              <a:t>语法：</a:t>
            </a:r>
            <a:r>
              <a:rPr lang="en-US" altLang="zh-CN" sz="2000" dirty="0" smtClean="0">
                <a:solidFill>
                  <a:srgbClr val="0000FF"/>
                </a:solidFill>
                <a:latin typeface="微软雅黑" pitchFamily="34" charset="-122"/>
                <a:ea typeface="微软雅黑" pitchFamily="34" charset="-122"/>
              </a:rPr>
              <a:t>array </a:t>
            </a:r>
            <a:r>
              <a:rPr lang="en-US" altLang="zh-CN" sz="2000" dirty="0" err="1" smtClean="0">
                <a:solidFill>
                  <a:srgbClr val="0000FF"/>
                </a:solidFill>
                <a:latin typeface="微软雅黑" pitchFamily="34" charset="-122"/>
                <a:ea typeface="微软雅黑" pitchFamily="34" charset="-122"/>
              </a:rPr>
              <a:t>array_splice</a:t>
            </a:r>
            <a:r>
              <a:rPr lang="en-US" altLang="zh-CN" sz="2000" dirty="0" smtClean="0">
                <a:solidFill>
                  <a:srgbClr val="0000FF"/>
                </a:solidFill>
                <a:latin typeface="微软雅黑" pitchFamily="34" charset="-122"/>
                <a:ea typeface="微软雅黑" pitchFamily="34" charset="-122"/>
              </a:rPr>
              <a:t> ( array &amp;input, </a:t>
            </a:r>
            <a:r>
              <a:rPr lang="en-US" altLang="zh-CN" sz="2000" dirty="0" err="1" smtClean="0">
                <a:solidFill>
                  <a:srgbClr val="0000FF"/>
                </a:solidFill>
                <a:latin typeface="微软雅黑" pitchFamily="34" charset="-122"/>
                <a:ea typeface="微软雅黑" pitchFamily="34" charset="-122"/>
              </a:rPr>
              <a:t>int</a:t>
            </a:r>
            <a:r>
              <a:rPr lang="en-US" altLang="zh-CN" sz="2000" dirty="0" smtClean="0">
                <a:solidFill>
                  <a:srgbClr val="0000FF"/>
                </a:solidFill>
                <a:latin typeface="微软雅黑" pitchFamily="34" charset="-122"/>
                <a:ea typeface="微软雅黑" pitchFamily="34" charset="-122"/>
              </a:rPr>
              <a:t> offset [, </a:t>
            </a:r>
            <a:r>
              <a:rPr lang="en-US" altLang="zh-CN" sz="2000" dirty="0" err="1" smtClean="0">
                <a:solidFill>
                  <a:srgbClr val="0000FF"/>
                </a:solidFill>
                <a:latin typeface="微软雅黑" pitchFamily="34" charset="-122"/>
                <a:ea typeface="微软雅黑" pitchFamily="34" charset="-122"/>
              </a:rPr>
              <a:t>int</a:t>
            </a:r>
            <a:r>
              <a:rPr lang="en-US" altLang="zh-CN" sz="2000" dirty="0" smtClean="0">
                <a:solidFill>
                  <a:srgbClr val="0000FF"/>
                </a:solidFill>
                <a:latin typeface="微软雅黑" pitchFamily="34" charset="-122"/>
                <a:ea typeface="微软雅黑" pitchFamily="34" charset="-122"/>
              </a:rPr>
              <a:t> length [, array replacement]] )</a:t>
            </a:r>
            <a:r>
              <a:rPr lang="en-US" altLang="zh-CN" sz="2000" dirty="0" smtClean="0">
                <a:latin typeface="微软雅黑" pitchFamily="34" charset="-122"/>
                <a:ea typeface="微软雅黑" pitchFamily="34" charset="-122"/>
              </a:rPr>
              <a:t> </a:t>
            </a:r>
          </a:p>
          <a:p>
            <a:pPr lvl="1"/>
            <a:r>
              <a:rPr lang="en-US" altLang="zh-CN" sz="2000" b="0" dirty="0" err="1" smtClean="0">
                <a:latin typeface="微软雅黑" pitchFamily="34" charset="-122"/>
                <a:ea typeface="微软雅黑" pitchFamily="34" charset="-122"/>
              </a:rPr>
              <a:t>array_splice</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把 </a:t>
            </a:r>
            <a:r>
              <a:rPr lang="en-US" altLang="zh-CN" sz="2000" b="0" i="1" dirty="0" smtClean="0">
                <a:latin typeface="微软雅黑" pitchFamily="34" charset="-122"/>
                <a:ea typeface="微软雅黑" pitchFamily="34" charset="-122"/>
              </a:rPr>
              <a:t>input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数组中由 </a:t>
            </a:r>
            <a:r>
              <a:rPr lang="en-US" altLang="zh-CN" sz="2000" b="0" i="1" dirty="0" smtClean="0">
                <a:latin typeface="微软雅黑" pitchFamily="34" charset="-122"/>
                <a:ea typeface="微软雅黑" pitchFamily="34" charset="-122"/>
              </a:rPr>
              <a:t>offset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和 </a:t>
            </a:r>
            <a:r>
              <a:rPr lang="en-US" altLang="zh-CN" sz="2000" b="0" i="1" dirty="0" smtClean="0">
                <a:latin typeface="微软雅黑" pitchFamily="34" charset="-122"/>
                <a:ea typeface="微软雅黑" pitchFamily="34" charset="-122"/>
              </a:rPr>
              <a:t>length</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指定的单元去掉，如果提供了 </a:t>
            </a:r>
            <a:r>
              <a:rPr lang="en-US" altLang="zh-CN" sz="2000" b="0" i="1" dirty="0" smtClean="0">
                <a:latin typeface="微软雅黑" pitchFamily="34" charset="-122"/>
                <a:ea typeface="微软雅黑" pitchFamily="34" charset="-122"/>
              </a:rPr>
              <a:t>replacement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参数，则用 </a:t>
            </a:r>
            <a:r>
              <a:rPr lang="en-US" altLang="zh-CN" sz="2000" b="0" i="1" dirty="0" smtClean="0">
                <a:latin typeface="微软雅黑" pitchFamily="34" charset="-122"/>
                <a:ea typeface="微软雅黑" pitchFamily="34" charset="-122"/>
              </a:rPr>
              <a:t>replacement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数组中的单元取代。返回一个包含有被移除单元的数组。注意 </a:t>
            </a:r>
            <a:r>
              <a:rPr lang="en-US" altLang="zh-CN" sz="2000" b="0" i="1" dirty="0" smtClean="0">
                <a:latin typeface="微软雅黑" pitchFamily="34" charset="-122"/>
                <a:ea typeface="微软雅黑" pitchFamily="34" charset="-122"/>
              </a:rPr>
              <a:t>input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中的数字键名不被保留。 </a:t>
            </a:r>
          </a:p>
          <a:p>
            <a:pPr lvl="1"/>
            <a:r>
              <a:rPr lang="zh-CN" altLang="en-US" sz="2000" b="0" dirty="0" smtClean="0">
                <a:latin typeface="微软雅黑" pitchFamily="34" charset="-122"/>
                <a:ea typeface="微软雅黑" pitchFamily="34" charset="-122"/>
              </a:rPr>
              <a:t>如果 </a:t>
            </a:r>
            <a:r>
              <a:rPr lang="en-US" altLang="zh-CN" sz="2000" b="0" i="1" dirty="0" smtClean="0">
                <a:latin typeface="微软雅黑" pitchFamily="34" charset="-122"/>
                <a:ea typeface="微软雅黑" pitchFamily="34" charset="-122"/>
              </a:rPr>
              <a:t>offset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为正，则从 </a:t>
            </a:r>
            <a:r>
              <a:rPr lang="en-US" altLang="zh-CN" sz="2000" b="0" i="1" dirty="0" smtClean="0">
                <a:latin typeface="微软雅黑" pitchFamily="34" charset="-122"/>
                <a:ea typeface="微软雅黑" pitchFamily="34" charset="-122"/>
              </a:rPr>
              <a:t>input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数组中该值指定的偏移量开始移除。如果 </a:t>
            </a:r>
            <a:r>
              <a:rPr lang="en-US" altLang="zh-CN" sz="2000" b="0" i="1" dirty="0" smtClean="0">
                <a:latin typeface="微软雅黑" pitchFamily="34" charset="-122"/>
                <a:ea typeface="微软雅黑" pitchFamily="34" charset="-122"/>
              </a:rPr>
              <a:t>offset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为负，则从 </a:t>
            </a:r>
            <a:r>
              <a:rPr lang="en-US" altLang="zh-CN" sz="2000" b="0" i="1" dirty="0" smtClean="0">
                <a:latin typeface="微软雅黑" pitchFamily="34" charset="-122"/>
                <a:ea typeface="微软雅黑" pitchFamily="34" charset="-122"/>
              </a:rPr>
              <a:t>input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末尾倒数该值指定的偏移量开始移除。 </a:t>
            </a:r>
          </a:p>
          <a:p>
            <a:pPr lvl="1"/>
            <a:r>
              <a:rPr lang="zh-CN" altLang="en-US" sz="2000" b="0" dirty="0" smtClean="0">
                <a:latin typeface="微软雅黑" pitchFamily="34" charset="-122"/>
                <a:ea typeface="微软雅黑" pitchFamily="34" charset="-122"/>
              </a:rPr>
              <a:t>如果省略 </a:t>
            </a:r>
            <a:r>
              <a:rPr lang="en-US" altLang="zh-CN" sz="2000" b="0" i="1" dirty="0" smtClean="0">
                <a:latin typeface="微软雅黑" pitchFamily="34" charset="-122"/>
                <a:ea typeface="微软雅黑" pitchFamily="34" charset="-122"/>
              </a:rPr>
              <a:t>length</a:t>
            </a:r>
            <a:r>
              <a:rPr lang="zh-CN" altLang="en-US" sz="2000" b="0" dirty="0" smtClean="0">
                <a:latin typeface="微软雅黑" pitchFamily="34" charset="-122"/>
                <a:ea typeface="微软雅黑" pitchFamily="34" charset="-122"/>
              </a:rPr>
              <a:t>，则移除数组中从 </a:t>
            </a:r>
            <a:r>
              <a:rPr lang="en-US" altLang="zh-CN" sz="2000" b="0" i="1" dirty="0" smtClean="0">
                <a:latin typeface="微软雅黑" pitchFamily="34" charset="-122"/>
                <a:ea typeface="微软雅黑" pitchFamily="34" charset="-122"/>
              </a:rPr>
              <a:t>offset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到结尾的所有部分。</a:t>
            </a:r>
          </a:p>
          <a:p>
            <a:pPr lvl="1"/>
            <a:r>
              <a:rPr lang="zh-CN" altLang="en-US" sz="2000" b="0" dirty="0" smtClean="0">
                <a:latin typeface="微软雅黑" pitchFamily="34" charset="-122"/>
                <a:ea typeface="微软雅黑" pitchFamily="34" charset="-122"/>
              </a:rPr>
              <a:t>如果给出了 </a:t>
            </a:r>
            <a:r>
              <a:rPr lang="en-US" altLang="zh-CN" sz="2000" b="0" i="1" dirty="0" smtClean="0">
                <a:latin typeface="微软雅黑" pitchFamily="34" charset="-122"/>
                <a:ea typeface="微软雅黑" pitchFamily="34" charset="-122"/>
              </a:rPr>
              <a:t>replacement</a:t>
            </a:r>
            <a:r>
              <a:rPr lang="en-US" altLang="zh-CN" sz="2000" b="0" dirty="0" smtClean="0">
                <a:latin typeface="微软雅黑" pitchFamily="34" charset="-122"/>
                <a:ea typeface="微软雅黑" pitchFamily="34" charset="-122"/>
              </a:rPr>
              <a:t> </a:t>
            </a:r>
            <a:r>
              <a:rPr lang="zh-CN" altLang="en-US" sz="2000" b="0" dirty="0" smtClean="0">
                <a:latin typeface="微软雅黑" pitchFamily="34" charset="-122"/>
                <a:ea typeface="微软雅黑" pitchFamily="34" charset="-122"/>
              </a:rPr>
              <a:t>数组，则被移除的单元被此数组中的单元替代。</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ChangeArrowheads="1"/>
          </p:cNvSpPr>
          <p:nvPr>
            <p:ph idx="1"/>
          </p:nvPr>
        </p:nvSpPr>
        <p:spPr/>
        <p:txBody>
          <a:bodyPr/>
          <a:lstStyle/>
          <a:p>
            <a:r>
              <a:rPr lang="en-US" altLang="zh-CN" sz="2400" dirty="0" err="1" smtClean="0">
                <a:latin typeface="楷体_GB2312" pitchFamily="49" charset="-122"/>
                <a:ea typeface="楷体_GB2312" pitchFamily="49" charset="-122"/>
              </a:rPr>
              <a:t>array_combine</a:t>
            </a:r>
            <a:r>
              <a:rPr lang="en-US" altLang="zh-CN" sz="2400" dirty="0" smtClean="0">
                <a:latin typeface="微软雅黑" pitchFamily="34" charset="-122"/>
                <a:ea typeface="楷体_GB2312" pitchFamily="49" charset="-122"/>
              </a:rPr>
              <a:t> </a:t>
            </a:r>
            <a:r>
              <a:rPr lang="en-US" altLang="zh-CN" sz="2400" dirty="0" smtClean="0">
                <a:latin typeface="楷体_GB2312" pitchFamily="49" charset="-122"/>
                <a:ea typeface="楷体_GB2312" pitchFamily="49" charset="-122"/>
              </a:rPr>
              <a:t>--</a:t>
            </a:r>
            <a:r>
              <a:rPr lang="en-US" altLang="zh-CN" sz="2400" dirty="0" smtClean="0">
                <a:latin typeface="微软雅黑" pitchFamily="34"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创建一个数组，用一个数组的值作为其键名，另一个数组的值作为其值 </a:t>
            </a:r>
          </a:p>
          <a:p>
            <a:pPr lvl="1"/>
            <a:r>
              <a:rPr lang="zh-CN" altLang="en-US" sz="2400" dirty="0" smtClean="0">
                <a:solidFill>
                  <a:srgbClr val="0000FF"/>
                </a:solidFill>
                <a:latin typeface="楷体_GB2312" pitchFamily="49" charset="-122"/>
                <a:ea typeface="楷体_GB2312" pitchFamily="49" charset="-122"/>
              </a:rPr>
              <a:t>语法：</a:t>
            </a:r>
            <a:r>
              <a:rPr lang="en-US" altLang="zh-CN" sz="2400" dirty="0" smtClean="0">
                <a:solidFill>
                  <a:srgbClr val="0000FF"/>
                </a:solidFill>
                <a:latin typeface="楷体_GB2312" pitchFamily="49" charset="-122"/>
                <a:ea typeface="楷体_GB2312" pitchFamily="49" charset="-122"/>
              </a:rPr>
              <a:t>array </a:t>
            </a:r>
            <a:r>
              <a:rPr lang="en-US" altLang="zh-CN" sz="2400" dirty="0" err="1" smtClean="0">
                <a:solidFill>
                  <a:srgbClr val="0000FF"/>
                </a:solidFill>
                <a:latin typeface="楷体_GB2312" pitchFamily="49" charset="-122"/>
                <a:ea typeface="楷体_GB2312" pitchFamily="49" charset="-122"/>
              </a:rPr>
              <a:t>array_combine</a:t>
            </a:r>
            <a:r>
              <a:rPr lang="en-US" altLang="zh-CN" sz="2400" dirty="0" smtClean="0">
                <a:solidFill>
                  <a:srgbClr val="0000FF"/>
                </a:solidFill>
                <a:latin typeface="楷体_GB2312" pitchFamily="49" charset="-122"/>
                <a:ea typeface="楷体_GB2312" pitchFamily="49" charset="-122"/>
              </a:rPr>
              <a:t> ( array keys, array values )</a:t>
            </a:r>
          </a:p>
          <a:p>
            <a:pPr lvl="1"/>
            <a:r>
              <a:rPr lang="zh-CN" altLang="en-US" sz="2400" b="0" dirty="0" smtClean="0">
                <a:latin typeface="楷体_GB2312" pitchFamily="49" charset="-122"/>
                <a:ea typeface="楷体_GB2312" pitchFamily="49" charset="-122"/>
              </a:rPr>
              <a:t>返回一个 </a:t>
            </a:r>
            <a:r>
              <a:rPr lang="en-US" altLang="zh-CN" sz="2400" b="0" dirty="0" smtClean="0">
                <a:latin typeface="楷体_GB2312" pitchFamily="49" charset="-122"/>
                <a:ea typeface="楷体_GB2312" pitchFamily="49" charset="-122"/>
                <a:hlinkClick r:id="rId2" action="ppaction://hlinkfile"/>
              </a:rPr>
              <a:t>array</a:t>
            </a:r>
            <a:r>
              <a:rPr lang="zh-CN" altLang="en-US" sz="2400" b="0" dirty="0" smtClean="0">
                <a:latin typeface="楷体_GB2312" pitchFamily="49" charset="-122"/>
                <a:ea typeface="楷体_GB2312" pitchFamily="49" charset="-122"/>
              </a:rPr>
              <a:t>，用来自 </a:t>
            </a:r>
            <a:r>
              <a:rPr lang="en-US" altLang="zh-CN" sz="2400" b="0" i="1" dirty="0" smtClean="0">
                <a:latin typeface="楷体_GB2312" pitchFamily="49" charset="-122"/>
                <a:ea typeface="楷体_GB2312" pitchFamily="49" charset="-122"/>
              </a:rPr>
              <a:t>keys</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数组的值作为键名，来自 </a:t>
            </a:r>
            <a:r>
              <a:rPr lang="en-US" altLang="zh-CN" sz="2400" b="0" i="1" dirty="0" smtClean="0">
                <a:latin typeface="楷体_GB2312" pitchFamily="49" charset="-122"/>
                <a:ea typeface="楷体_GB2312" pitchFamily="49" charset="-122"/>
              </a:rPr>
              <a:t>values</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数组的值作为相应的值。 </a:t>
            </a:r>
          </a:p>
          <a:p>
            <a:pPr lvl="1"/>
            <a:r>
              <a:rPr lang="zh-CN" altLang="en-US" sz="2400" b="0" dirty="0" smtClean="0">
                <a:latin typeface="楷体_GB2312" pitchFamily="49" charset="-122"/>
                <a:ea typeface="楷体_GB2312" pitchFamily="49" charset="-122"/>
              </a:rPr>
              <a:t>如果两个数组的单元数不同或者数组为空时返回 </a:t>
            </a:r>
            <a:r>
              <a:rPr lang="en-US" altLang="zh-CN" sz="2400" b="0" dirty="0" smtClean="0">
                <a:latin typeface="楷体_GB2312" pitchFamily="49" charset="-122"/>
                <a:ea typeface="楷体_GB2312" pitchFamily="49" charset="-122"/>
              </a:rPr>
              <a:t>FALSE</a:t>
            </a:r>
            <a:r>
              <a:rPr lang="zh-CN" altLang="en-US" sz="2400" b="0" dirty="0" smtClean="0">
                <a:latin typeface="楷体_GB2312" pitchFamily="49" charset="-122"/>
                <a:ea typeface="楷体_GB2312" pitchFamily="49" charset="-122"/>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idx="1"/>
          </p:nvPr>
        </p:nvSpPr>
        <p:spPr/>
        <p:txBody>
          <a:bodyPr/>
          <a:lstStyle/>
          <a:p>
            <a:r>
              <a:rPr lang="en-US" altLang="zh-CN" smtClean="0">
                <a:latin typeface="楷体_GB2312" pitchFamily="49" charset="-122"/>
                <a:ea typeface="楷体_GB2312" pitchFamily="49" charset="-122"/>
              </a:rPr>
              <a:t>array_merge</a:t>
            </a:r>
            <a:r>
              <a:rPr lang="en-US" altLang="zh-CN" smtClean="0">
                <a:latin typeface="微软雅黑" pitchFamily="34" charset="-122"/>
                <a:ea typeface="楷体_GB2312" pitchFamily="49" charset="-122"/>
              </a:rPr>
              <a:t> </a:t>
            </a:r>
            <a:r>
              <a:rPr lang="en-US" altLang="zh-CN" smtClean="0">
                <a:latin typeface="楷体_GB2312" pitchFamily="49" charset="-122"/>
                <a:ea typeface="楷体_GB2312" pitchFamily="49" charset="-122"/>
              </a:rPr>
              <a:t>--</a:t>
            </a:r>
            <a:r>
              <a:rPr lang="en-US" altLang="zh-CN" smtClean="0">
                <a:latin typeface="微软雅黑" pitchFamily="34" charset="-122"/>
                <a:ea typeface="楷体_GB2312" pitchFamily="49" charset="-122"/>
              </a:rPr>
              <a:t> </a:t>
            </a:r>
            <a:r>
              <a:rPr lang="zh-CN" altLang="en-US" dirty="0" smtClean="0">
                <a:latin typeface="楷体_GB2312" pitchFamily="49" charset="-122"/>
                <a:ea typeface="楷体_GB2312" pitchFamily="49" charset="-122"/>
              </a:rPr>
              <a:t>合并一个或多个数组 </a:t>
            </a:r>
          </a:p>
          <a:p>
            <a:pPr lvl="1"/>
            <a:r>
              <a:rPr lang="zh-CN" altLang="en-US" sz="2400" dirty="0" smtClean="0">
                <a:solidFill>
                  <a:srgbClr val="0000FF"/>
                </a:solidFill>
                <a:latin typeface="楷体_GB2312" pitchFamily="49" charset="-122"/>
                <a:ea typeface="楷体_GB2312" pitchFamily="49" charset="-122"/>
              </a:rPr>
              <a:t>语法： </a:t>
            </a:r>
            <a:r>
              <a:rPr lang="en-US" altLang="zh-CN" sz="2400" dirty="0" smtClean="0">
                <a:solidFill>
                  <a:srgbClr val="0000FF"/>
                </a:solidFill>
                <a:latin typeface="楷体_GB2312" pitchFamily="49" charset="-122"/>
                <a:ea typeface="楷体_GB2312" pitchFamily="49" charset="-122"/>
              </a:rPr>
              <a:t>array array_merge ( array array1 [, array array2 [, array ...]] )</a:t>
            </a:r>
          </a:p>
          <a:p>
            <a:pPr lvl="1"/>
            <a:r>
              <a:rPr lang="en-US" altLang="zh-CN" sz="2400" b="0" dirty="0" smtClean="0">
                <a:latin typeface="楷体_GB2312" pitchFamily="49" charset="-122"/>
                <a:ea typeface="楷体_GB2312" pitchFamily="49" charset="-122"/>
              </a:rPr>
              <a:t>array_merge() </a:t>
            </a:r>
            <a:r>
              <a:rPr lang="zh-CN" altLang="en-US" sz="2400" b="0" dirty="0" smtClean="0">
                <a:latin typeface="楷体_GB2312" pitchFamily="49" charset="-122"/>
                <a:ea typeface="楷体_GB2312" pitchFamily="49" charset="-122"/>
              </a:rPr>
              <a:t>将一个或多个数组的单元合并起来，一个数组中的值附加在前一个数组的后面。返回作为结果的数组。 </a:t>
            </a:r>
          </a:p>
          <a:p>
            <a:pPr lvl="1"/>
            <a:r>
              <a:rPr lang="zh-CN" altLang="en-US" sz="2400" b="0" dirty="0" smtClean="0">
                <a:latin typeface="楷体_GB2312" pitchFamily="49" charset="-122"/>
                <a:ea typeface="楷体_GB2312" pitchFamily="49" charset="-122"/>
              </a:rPr>
              <a:t>如果输入的数组中有相同的字符串键名，则该键名后面的值将覆盖前一个值。然而，如果数组包含数字键名，后面的值将不会覆盖原来的值，而是附加到后面。 </a:t>
            </a:r>
          </a:p>
          <a:p>
            <a:pPr lvl="1"/>
            <a:r>
              <a:rPr lang="zh-CN" altLang="en-US" sz="2400" b="0" dirty="0" smtClean="0">
                <a:latin typeface="楷体_GB2312" pitchFamily="49" charset="-122"/>
                <a:ea typeface="楷体_GB2312" pitchFamily="49" charset="-122"/>
              </a:rPr>
              <a:t>如果只给了一个数组并且该数组是数字索引的，则键名会以连续方式重新索引。</a:t>
            </a:r>
            <a:r>
              <a:rPr lang="zh-CN" altLang="en-US" sz="2400" dirty="0" smtClean="0">
                <a:latin typeface="楷体_GB2312" pitchFamily="49" charset="-122"/>
                <a:ea typeface="楷体_GB2312" pitchFamily="49" charset="-122"/>
              </a:rPr>
              <a:t> </a:t>
            </a:r>
          </a:p>
          <a:p>
            <a:endParaRPr lang="zh-CN" altLang="en-US" sz="2400" dirty="0" smtClean="0">
              <a:latin typeface="楷体_GB2312" pitchFamily="49" charset="-122"/>
              <a:ea typeface="楷体_GB2312"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noChangeArrowheads="1"/>
          </p:cNvSpPr>
          <p:nvPr>
            <p:ph idx="1"/>
          </p:nvPr>
        </p:nvSpPr>
        <p:spPr/>
        <p:txBody>
          <a:bodyPr/>
          <a:lstStyle/>
          <a:p>
            <a:pPr>
              <a:lnSpc>
                <a:spcPct val="80000"/>
              </a:lnSpc>
            </a:pPr>
            <a:r>
              <a:rPr lang="en-US" altLang="zh-CN" sz="2400" smtClean="0">
                <a:latin typeface="楷体_GB2312" pitchFamily="49" charset="-122"/>
                <a:ea typeface="楷体_GB2312" pitchFamily="49" charset="-122"/>
              </a:rPr>
              <a:t>array_intersect</a:t>
            </a:r>
            <a:r>
              <a:rPr lang="en-US" altLang="zh-CN" sz="2400" smtClean="0">
                <a:latin typeface="微软雅黑" pitchFamily="34" charset="-122"/>
                <a:ea typeface="楷体_GB2312" pitchFamily="49" charset="-122"/>
              </a:rPr>
              <a:t> </a:t>
            </a:r>
            <a:r>
              <a:rPr lang="en-US" altLang="zh-CN" sz="2400" smtClean="0">
                <a:latin typeface="楷体_GB2312" pitchFamily="49" charset="-122"/>
                <a:ea typeface="楷体_GB2312" pitchFamily="49" charset="-122"/>
              </a:rPr>
              <a:t>--</a:t>
            </a:r>
            <a:r>
              <a:rPr lang="en-US" altLang="zh-CN" sz="2400" smtClean="0">
                <a:latin typeface="微软雅黑" pitchFamily="34" charset="-122"/>
                <a:ea typeface="楷体_GB2312" pitchFamily="49" charset="-122"/>
              </a:rPr>
              <a:t> </a:t>
            </a:r>
            <a:r>
              <a:rPr lang="zh-CN" altLang="en-US" sz="2400" smtClean="0">
                <a:latin typeface="楷体_GB2312" pitchFamily="49" charset="-122"/>
                <a:ea typeface="楷体_GB2312" pitchFamily="49" charset="-122"/>
              </a:rPr>
              <a:t>计算数组的交集 </a:t>
            </a:r>
          </a:p>
          <a:p>
            <a:pPr lvl="1">
              <a:lnSpc>
                <a:spcPct val="80000"/>
              </a:lnSpc>
            </a:pPr>
            <a:r>
              <a:rPr lang="zh-CN" altLang="en-US" sz="2400" smtClean="0">
                <a:solidFill>
                  <a:srgbClr val="0000FF"/>
                </a:solidFill>
                <a:latin typeface="楷体_GB2312" pitchFamily="49" charset="-122"/>
                <a:ea typeface="楷体_GB2312" pitchFamily="49" charset="-122"/>
              </a:rPr>
              <a:t>语法 </a:t>
            </a:r>
            <a:r>
              <a:rPr lang="en-US" altLang="zh-CN" sz="2400" smtClean="0">
                <a:solidFill>
                  <a:srgbClr val="0000FF"/>
                </a:solidFill>
                <a:latin typeface="楷体_GB2312" pitchFamily="49" charset="-122"/>
                <a:ea typeface="楷体_GB2312" pitchFamily="49" charset="-122"/>
              </a:rPr>
              <a:t>array array_intersect ( array array1, array array2 [, array ...] )</a:t>
            </a:r>
          </a:p>
          <a:p>
            <a:pPr lvl="1">
              <a:lnSpc>
                <a:spcPct val="80000"/>
              </a:lnSpc>
            </a:pPr>
            <a:r>
              <a:rPr lang="en-US" altLang="zh-CN" sz="2400" b="0" smtClean="0">
                <a:latin typeface="楷体_GB2312" pitchFamily="49" charset="-122"/>
                <a:ea typeface="楷体_GB2312" pitchFamily="49" charset="-122"/>
              </a:rPr>
              <a:t>array_intersect() </a:t>
            </a:r>
            <a:r>
              <a:rPr lang="zh-CN" altLang="en-US" sz="2400" b="0" smtClean="0">
                <a:latin typeface="楷体_GB2312" pitchFamily="49" charset="-122"/>
                <a:ea typeface="楷体_GB2312" pitchFamily="49" charset="-122"/>
              </a:rPr>
              <a:t>返回一个数组，该数组包含了所有在 </a:t>
            </a:r>
            <a:r>
              <a:rPr lang="en-US" altLang="zh-CN" sz="2400" b="0" i="1" smtClean="0">
                <a:latin typeface="楷体_GB2312" pitchFamily="49" charset="-122"/>
                <a:ea typeface="楷体_GB2312" pitchFamily="49" charset="-122"/>
              </a:rPr>
              <a:t>array1</a:t>
            </a:r>
            <a:r>
              <a:rPr lang="en-US" altLang="zh-CN" sz="2400" b="0" smtClean="0">
                <a:latin typeface="楷体_GB2312" pitchFamily="49" charset="-122"/>
                <a:ea typeface="楷体_GB2312" pitchFamily="49" charset="-122"/>
              </a:rPr>
              <a:t> </a:t>
            </a:r>
            <a:r>
              <a:rPr lang="zh-CN" altLang="en-US" sz="2400" b="0" smtClean="0">
                <a:latin typeface="楷体_GB2312" pitchFamily="49" charset="-122"/>
                <a:ea typeface="楷体_GB2312" pitchFamily="49" charset="-122"/>
              </a:rPr>
              <a:t>中也同时出现在所有其它参数数组中的值。注意键名保留不变。</a:t>
            </a:r>
          </a:p>
          <a:p>
            <a:pPr>
              <a:lnSpc>
                <a:spcPct val="80000"/>
              </a:lnSpc>
            </a:pPr>
            <a:endParaRPr lang="zh-CN" altLang="en-US" sz="2400" smtClean="0">
              <a:latin typeface="楷体_GB2312" pitchFamily="49" charset="-122"/>
              <a:ea typeface="楷体_GB2312" pitchFamily="49" charset="-122"/>
            </a:endParaRPr>
          </a:p>
          <a:p>
            <a:pPr>
              <a:lnSpc>
                <a:spcPct val="80000"/>
              </a:lnSpc>
            </a:pPr>
            <a:r>
              <a:rPr lang="en-US" altLang="zh-CN" sz="2400" smtClean="0">
                <a:latin typeface="楷体_GB2312" pitchFamily="49" charset="-122"/>
                <a:ea typeface="楷体_GB2312" pitchFamily="49" charset="-122"/>
              </a:rPr>
              <a:t>array_diff</a:t>
            </a:r>
            <a:r>
              <a:rPr lang="en-US" altLang="zh-CN" sz="2400" smtClean="0">
                <a:latin typeface="微软雅黑" pitchFamily="34" charset="-122"/>
                <a:ea typeface="楷体_GB2312" pitchFamily="49" charset="-122"/>
              </a:rPr>
              <a:t> </a:t>
            </a:r>
            <a:r>
              <a:rPr lang="en-US" altLang="zh-CN" sz="2400" smtClean="0">
                <a:latin typeface="楷体_GB2312" pitchFamily="49" charset="-122"/>
                <a:ea typeface="楷体_GB2312" pitchFamily="49" charset="-122"/>
              </a:rPr>
              <a:t>--</a:t>
            </a:r>
            <a:r>
              <a:rPr lang="en-US" altLang="zh-CN" sz="2400" smtClean="0">
                <a:latin typeface="微软雅黑" pitchFamily="34" charset="-122"/>
                <a:ea typeface="楷体_GB2312" pitchFamily="49" charset="-122"/>
              </a:rPr>
              <a:t> </a:t>
            </a:r>
            <a:r>
              <a:rPr lang="zh-CN" altLang="en-US" sz="2400" smtClean="0">
                <a:latin typeface="楷体_GB2312" pitchFamily="49" charset="-122"/>
                <a:ea typeface="楷体_GB2312" pitchFamily="49" charset="-122"/>
              </a:rPr>
              <a:t>计算数组的差集 </a:t>
            </a:r>
          </a:p>
          <a:p>
            <a:pPr lvl="1">
              <a:lnSpc>
                <a:spcPct val="80000"/>
              </a:lnSpc>
            </a:pPr>
            <a:r>
              <a:rPr lang="zh-CN" altLang="en-US" sz="2400" smtClean="0">
                <a:solidFill>
                  <a:srgbClr val="0000FF"/>
                </a:solidFill>
                <a:latin typeface="楷体_GB2312" pitchFamily="49" charset="-122"/>
                <a:ea typeface="楷体_GB2312" pitchFamily="49" charset="-122"/>
              </a:rPr>
              <a:t>语法：</a:t>
            </a:r>
            <a:r>
              <a:rPr lang="en-US" altLang="zh-CN" sz="2400" smtClean="0">
                <a:solidFill>
                  <a:srgbClr val="0000FF"/>
                </a:solidFill>
                <a:latin typeface="楷体_GB2312" pitchFamily="49" charset="-122"/>
                <a:ea typeface="楷体_GB2312" pitchFamily="49" charset="-122"/>
              </a:rPr>
              <a:t>array array_diff ( array array1, array array2 [, array ...] )</a:t>
            </a:r>
          </a:p>
          <a:p>
            <a:pPr lvl="1">
              <a:lnSpc>
                <a:spcPct val="80000"/>
              </a:lnSpc>
            </a:pPr>
            <a:r>
              <a:rPr lang="en-US" altLang="zh-CN" sz="2400" b="0" smtClean="0">
                <a:latin typeface="楷体_GB2312" pitchFamily="49" charset="-122"/>
                <a:ea typeface="楷体_GB2312" pitchFamily="49" charset="-122"/>
              </a:rPr>
              <a:t>array_diff() </a:t>
            </a:r>
            <a:r>
              <a:rPr lang="zh-CN" altLang="en-US" sz="2400" b="0" smtClean="0">
                <a:latin typeface="楷体_GB2312" pitchFamily="49" charset="-122"/>
                <a:ea typeface="楷体_GB2312" pitchFamily="49" charset="-122"/>
              </a:rPr>
              <a:t>返回一个数组，该数组包括了所有在 </a:t>
            </a:r>
            <a:r>
              <a:rPr lang="en-US" altLang="zh-CN" sz="2400" b="0" i="1" smtClean="0">
                <a:latin typeface="楷体_GB2312" pitchFamily="49" charset="-122"/>
                <a:ea typeface="楷体_GB2312" pitchFamily="49" charset="-122"/>
              </a:rPr>
              <a:t>array1</a:t>
            </a:r>
            <a:r>
              <a:rPr lang="en-US" altLang="zh-CN" sz="2400" b="0" smtClean="0">
                <a:latin typeface="楷体_GB2312" pitchFamily="49" charset="-122"/>
                <a:ea typeface="楷体_GB2312" pitchFamily="49" charset="-122"/>
              </a:rPr>
              <a:t> </a:t>
            </a:r>
            <a:r>
              <a:rPr lang="zh-CN" altLang="en-US" sz="2400" b="0" smtClean="0">
                <a:latin typeface="楷体_GB2312" pitchFamily="49" charset="-122"/>
                <a:ea typeface="楷体_GB2312" pitchFamily="49" charset="-122"/>
              </a:rPr>
              <a:t>中但是不在任何其它参数数组中的值。注意键名保留不变。</a:t>
            </a:r>
          </a:p>
          <a:p>
            <a:pPr>
              <a:lnSpc>
                <a:spcPct val="80000"/>
              </a:lnSpc>
            </a:pPr>
            <a:endParaRPr lang="zh-CN" altLang="en-US" sz="2400" b="0" smtClean="0">
              <a:latin typeface="楷体_GB2312" pitchFamily="49" charset="-122"/>
              <a:ea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5.6  </a:t>
            </a:r>
            <a:r>
              <a:rPr lang="zh-CN" altLang="en-US" dirty="0" smtClean="0">
                <a:latin typeface="微软雅黑" charset="0"/>
                <a:ea typeface="微软雅黑" charset="0"/>
              </a:rPr>
              <a:t>数组与数据结构</a:t>
            </a:r>
            <a:endParaRPr>
              <a:latin typeface="微软雅黑" charset="0"/>
              <a:ea typeface="微软雅黑" charset="0"/>
            </a:endParaRPr>
          </a:p>
        </p:txBody>
      </p:sp>
      <p:sp>
        <p:nvSpPr>
          <p:cNvPr id="45058" name="Rectangle 3"/>
          <p:cNvSpPr>
            <a:spLocks noGrp="1" noChangeArrowheads="1"/>
          </p:cNvSpPr>
          <p:nvPr>
            <p:ph idx="1"/>
          </p:nvPr>
        </p:nvSpPr>
        <p:spPr/>
        <p:txBody>
          <a:bodyPr/>
          <a:lstStyle/>
          <a:p>
            <a:pPr>
              <a:lnSpc>
                <a:spcPct val="80000"/>
              </a:lnSpc>
            </a:pPr>
            <a:r>
              <a:rPr lang="en-US" altLang="zh-CN" sz="2400" dirty="0" err="1" smtClean="0">
                <a:latin typeface="楷体_GB2312" pitchFamily="49" charset="-122"/>
                <a:ea typeface="楷体_GB2312" pitchFamily="49" charset="-122"/>
              </a:rPr>
              <a:t>array_pop</a:t>
            </a:r>
            <a:r>
              <a:rPr lang="en-US" altLang="zh-CN" sz="2400" dirty="0" smtClean="0">
                <a:latin typeface="微软雅黑" pitchFamily="34" charset="-122"/>
                <a:ea typeface="楷体_GB2312" pitchFamily="49" charset="-122"/>
              </a:rPr>
              <a:t> </a:t>
            </a:r>
            <a:r>
              <a:rPr lang="en-US" altLang="zh-CN" sz="2400" dirty="0" smtClean="0">
                <a:latin typeface="楷体_GB2312" pitchFamily="49" charset="-122"/>
                <a:ea typeface="楷体_GB2312" pitchFamily="49" charset="-122"/>
              </a:rPr>
              <a:t>--</a:t>
            </a:r>
            <a:r>
              <a:rPr lang="en-US" altLang="zh-CN" sz="2400" dirty="0" smtClean="0">
                <a:latin typeface="微软雅黑" pitchFamily="34" charset="-122"/>
                <a:ea typeface="楷体_GB2312" pitchFamily="49" charset="-122"/>
              </a:rPr>
              <a:t> </a:t>
            </a:r>
            <a:r>
              <a:rPr lang="zh-CN" altLang="en-US" sz="2400" dirty="0" smtClean="0">
                <a:latin typeface="楷体_GB2312" pitchFamily="49" charset="-122"/>
                <a:ea typeface="楷体_GB2312" pitchFamily="49" charset="-122"/>
              </a:rPr>
              <a:t>将数组最后一个单元弹出（出栈） </a:t>
            </a:r>
            <a:endParaRPr lang="en-US" altLang="zh-CN" sz="2400" dirty="0" smtClean="0">
              <a:latin typeface="楷体_GB2312" pitchFamily="49" charset="-122"/>
              <a:ea typeface="楷体_GB2312" pitchFamily="49" charset="-122"/>
            </a:endParaRPr>
          </a:p>
          <a:p>
            <a:pPr lvl="1">
              <a:lnSpc>
                <a:spcPct val="80000"/>
              </a:lnSpc>
            </a:pPr>
            <a:r>
              <a:rPr lang="zh-CN" altLang="en-US" sz="2400" dirty="0" smtClean="0">
                <a:solidFill>
                  <a:srgbClr val="0000FF"/>
                </a:solidFill>
                <a:latin typeface="楷体_GB2312" pitchFamily="49" charset="-122"/>
                <a:ea typeface="楷体_GB2312" pitchFamily="49" charset="-122"/>
              </a:rPr>
              <a:t>语法：</a:t>
            </a:r>
            <a:r>
              <a:rPr lang="en-US" altLang="zh-CN" sz="2400" dirty="0" smtClean="0">
                <a:solidFill>
                  <a:srgbClr val="0000FF"/>
                </a:solidFill>
                <a:latin typeface="楷体_GB2312" pitchFamily="49" charset="-122"/>
                <a:ea typeface="楷体_GB2312" pitchFamily="49" charset="-122"/>
              </a:rPr>
              <a:t>mixed </a:t>
            </a:r>
            <a:r>
              <a:rPr lang="en-US" altLang="zh-CN" sz="2400" dirty="0" err="1" smtClean="0">
                <a:solidFill>
                  <a:srgbClr val="0000FF"/>
                </a:solidFill>
                <a:latin typeface="楷体_GB2312" pitchFamily="49" charset="-122"/>
                <a:ea typeface="楷体_GB2312" pitchFamily="49" charset="-122"/>
              </a:rPr>
              <a:t>array_pop</a:t>
            </a:r>
            <a:r>
              <a:rPr lang="en-US" altLang="zh-CN" sz="2400" dirty="0" smtClean="0">
                <a:solidFill>
                  <a:srgbClr val="0000FF"/>
                </a:solidFill>
                <a:latin typeface="楷体_GB2312" pitchFamily="49" charset="-122"/>
                <a:ea typeface="楷体_GB2312" pitchFamily="49" charset="-122"/>
              </a:rPr>
              <a:t> ( array &amp;array )</a:t>
            </a:r>
          </a:p>
          <a:p>
            <a:pPr lvl="1">
              <a:lnSpc>
                <a:spcPct val="80000"/>
              </a:lnSpc>
            </a:pPr>
            <a:r>
              <a:rPr lang="en-US" altLang="zh-CN" sz="2400" b="0" dirty="0" err="1" smtClean="0">
                <a:latin typeface="楷体_GB2312" pitchFamily="49" charset="-122"/>
                <a:ea typeface="楷体_GB2312" pitchFamily="49" charset="-122"/>
              </a:rPr>
              <a:t>array_pop</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弹出并返回 </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数组的最后一个单元，并将数组 </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的长度减一。如果 </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为空（或者不是数组）将返回 </a:t>
            </a:r>
            <a:r>
              <a:rPr lang="en-US" altLang="zh-CN" sz="2400" b="0" dirty="0" smtClean="0">
                <a:latin typeface="楷体_GB2312" pitchFamily="49" charset="-122"/>
                <a:ea typeface="楷体_GB2312" pitchFamily="49" charset="-122"/>
              </a:rPr>
              <a:t>NULL</a:t>
            </a:r>
            <a:r>
              <a:rPr lang="zh-CN" altLang="en-US" sz="2400" b="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 </a:t>
            </a:r>
          </a:p>
          <a:p>
            <a:pPr>
              <a:lnSpc>
                <a:spcPct val="80000"/>
              </a:lnSpc>
            </a:pPr>
            <a:endParaRPr lang="zh-CN" altLang="en-US" sz="2400" dirty="0" smtClean="0">
              <a:latin typeface="楷体_GB2312" pitchFamily="49" charset="-122"/>
              <a:ea typeface="楷体_GB2312" pitchFamily="49" charset="-122"/>
            </a:endParaRPr>
          </a:p>
          <a:p>
            <a:pPr>
              <a:lnSpc>
                <a:spcPct val="80000"/>
              </a:lnSpc>
            </a:pPr>
            <a:r>
              <a:rPr lang="en-US" altLang="zh-CN" sz="2400" dirty="0" err="1" smtClean="0">
                <a:latin typeface="楷体_GB2312" pitchFamily="49" charset="-122"/>
                <a:ea typeface="楷体_GB2312" pitchFamily="49" charset="-122"/>
              </a:rPr>
              <a:t>array_push</a:t>
            </a:r>
            <a:r>
              <a:rPr lang="en-US" altLang="zh-CN" sz="2400" dirty="0" smtClean="0">
                <a:latin typeface="微软雅黑" pitchFamily="34" charset="-122"/>
                <a:ea typeface="楷体_GB2312" pitchFamily="49" charset="-122"/>
              </a:rPr>
              <a:t> </a:t>
            </a:r>
            <a:r>
              <a:rPr lang="en-US" altLang="zh-CN" sz="2400" dirty="0" smtClean="0">
                <a:latin typeface="楷体_GB2312" pitchFamily="49" charset="-122"/>
                <a:ea typeface="楷体_GB2312" pitchFamily="49" charset="-122"/>
              </a:rPr>
              <a:t>--</a:t>
            </a:r>
            <a:r>
              <a:rPr lang="en-US" altLang="zh-CN" sz="2400" dirty="0" smtClean="0">
                <a:latin typeface="微软雅黑" pitchFamily="34"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将一个或多个单元压入数组的末尾（入栈） </a:t>
            </a:r>
          </a:p>
          <a:p>
            <a:pPr lvl="1">
              <a:lnSpc>
                <a:spcPct val="80000"/>
              </a:lnSpc>
            </a:pPr>
            <a:r>
              <a:rPr lang="zh-CN" altLang="en-US" sz="2400" dirty="0" smtClean="0">
                <a:solidFill>
                  <a:srgbClr val="0000FF"/>
                </a:solidFill>
                <a:latin typeface="楷体_GB2312" pitchFamily="49" charset="-122"/>
                <a:ea typeface="楷体_GB2312" pitchFamily="49" charset="-122"/>
              </a:rPr>
              <a:t>语法：</a:t>
            </a:r>
            <a:r>
              <a:rPr lang="en-US" altLang="zh-CN" sz="2400" dirty="0" err="1" smtClean="0">
                <a:solidFill>
                  <a:srgbClr val="0000FF"/>
                </a:solidFill>
                <a:latin typeface="楷体_GB2312" pitchFamily="49" charset="-122"/>
                <a:ea typeface="楷体_GB2312" pitchFamily="49" charset="-122"/>
              </a:rPr>
              <a:t>int</a:t>
            </a:r>
            <a:r>
              <a:rPr lang="en-US" altLang="zh-CN" sz="2400" dirty="0" smtClean="0">
                <a:solidFill>
                  <a:srgbClr val="0000FF"/>
                </a:solidFill>
                <a:latin typeface="楷体_GB2312" pitchFamily="49" charset="-122"/>
                <a:ea typeface="楷体_GB2312" pitchFamily="49" charset="-122"/>
              </a:rPr>
              <a:t> </a:t>
            </a:r>
            <a:r>
              <a:rPr lang="en-US" altLang="zh-CN" sz="2400" dirty="0" err="1" smtClean="0">
                <a:solidFill>
                  <a:srgbClr val="0000FF"/>
                </a:solidFill>
                <a:latin typeface="楷体_GB2312" pitchFamily="49" charset="-122"/>
                <a:ea typeface="楷体_GB2312" pitchFamily="49" charset="-122"/>
              </a:rPr>
              <a:t>array_push</a:t>
            </a:r>
            <a:r>
              <a:rPr lang="en-US" altLang="zh-CN" sz="2400" dirty="0" smtClean="0">
                <a:solidFill>
                  <a:srgbClr val="0000FF"/>
                </a:solidFill>
                <a:latin typeface="楷体_GB2312" pitchFamily="49" charset="-122"/>
                <a:ea typeface="楷体_GB2312" pitchFamily="49" charset="-122"/>
              </a:rPr>
              <a:t> ( array &amp;array, mixed </a:t>
            </a:r>
            <a:r>
              <a:rPr lang="en-US" altLang="zh-CN" sz="2400" dirty="0" err="1" smtClean="0">
                <a:solidFill>
                  <a:srgbClr val="0000FF"/>
                </a:solidFill>
                <a:latin typeface="楷体_GB2312" pitchFamily="49" charset="-122"/>
                <a:ea typeface="楷体_GB2312" pitchFamily="49" charset="-122"/>
              </a:rPr>
              <a:t>var</a:t>
            </a:r>
            <a:r>
              <a:rPr lang="en-US" altLang="zh-CN" sz="2400" dirty="0" smtClean="0">
                <a:solidFill>
                  <a:srgbClr val="0000FF"/>
                </a:solidFill>
                <a:latin typeface="楷体_GB2312" pitchFamily="49" charset="-122"/>
                <a:ea typeface="楷体_GB2312" pitchFamily="49" charset="-122"/>
              </a:rPr>
              <a:t> [, mixed ...] )</a:t>
            </a:r>
          </a:p>
          <a:p>
            <a:pPr lvl="1">
              <a:lnSpc>
                <a:spcPct val="80000"/>
              </a:lnSpc>
            </a:pPr>
            <a:r>
              <a:rPr lang="en-US" altLang="zh-CN" sz="2400" b="0" dirty="0" err="1" smtClean="0">
                <a:latin typeface="楷体_GB2312" pitchFamily="49" charset="-122"/>
                <a:ea typeface="楷体_GB2312" pitchFamily="49" charset="-122"/>
              </a:rPr>
              <a:t>array_push</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将 </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当成一个栈，并将传入的变量压入 </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的末尾。</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的长度将根据入栈变量的数目增加。</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noChangeArrowheads="1"/>
          </p:cNvSpPr>
          <p:nvPr>
            <p:ph idx="1"/>
          </p:nvPr>
        </p:nvSpPr>
        <p:spPr/>
        <p:txBody>
          <a:bodyPr/>
          <a:lstStyle/>
          <a:p>
            <a:pPr>
              <a:lnSpc>
                <a:spcPct val="80000"/>
              </a:lnSpc>
            </a:pPr>
            <a:r>
              <a:rPr lang="en-US" altLang="zh-CN" sz="2800" dirty="0" err="1" smtClean="0">
                <a:latin typeface="楷体_GB2312" pitchFamily="49" charset="-122"/>
                <a:ea typeface="楷体_GB2312" pitchFamily="49" charset="-122"/>
              </a:rPr>
              <a:t>array_shift</a:t>
            </a:r>
            <a:r>
              <a:rPr lang="en-US" altLang="zh-CN" sz="2800" dirty="0" smtClean="0">
                <a:latin typeface="微软雅黑" pitchFamily="34" charset="-122"/>
                <a:ea typeface="楷体_GB2312" pitchFamily="49" charset="-122"/>
              </a:rPr>
              <a:t> </a:t>
            </a:r>
            <a:r>
              <a:rPr lang="en-US" altLang="zh-CN" sz="2800" dirty="0" smtClean="0">
                <a:latin typeface="楷体_GB2312" pitchFamily="49" charset="-122"/>
                <a:ea typeface="楷体_GB2312" pitchFamily="49" charset="-122"/>
              </a:rPr>
              <a:t>--</a:t>
            </a:r>
            <a:r>
              <a:rPr lang="en-US" altLang="zh-CN" sz="2800" dirty="0" smtClean="0">
                <a:latin typeface="微软雅黑" pitchFamily="34" charset="-122"/>
                <a:ea typeface="楷体_GB2312" pitchFamily="49" charset="-122"/>
              </a:rPr>
              <a:t> </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将数组开头的单元移出数组 </a:t>
            </a:r>
          </a:p>
          <a:p>
            <a:pPr lvl="1">
              <a:lnSpc>
                <a:spcPct val="80000"/>
              </a:lnSpc>
            </a:pPr>
            <a:r>
              <a:rPr lang="zh-CN" altLang="en-US" sz="2400" dirty="0" smtClean="0">
                <a:solidFill>
                  <a:srgbClr val="0000FF"/>
                </a:solidFill>
                <a:latin typeface="楷体_GB2312" pitchFamily="49" charset="-122"/>
                <a:ea typeface="楷体_GB2312" pitchFamily="49" charset="-122"/>
              </a:rPr>
              <a:t>语法：</a:t>
            </a:r>
            <a:r>
              <a:rPr lang="en-US" altLang="zh-CN" sz="2400" dirty="0" smtClean="0">
                <a:solidFill>
                  <a:srgbClr val="0000FF"/>
                </a:solidFill>
                <a:latin typeface="楷体_GB2312" pitchFamily="49" charset="-122"/>
                <a:ea typeface="楷体_GB2312" pitchFamily="49" charset="-122"/>
              </a:rPr>
              <a:t>mixed </a:t>
            </a:r>
            <a:r>
              <a:rPr lang="en-US" altLang="zh-CN" sz="2400" dirty="0" err="1" smtClean="0">
                <a:solidFill>
                  <a:srgbClr val="0000FF"/>
                </a:solidFill>
                <a:latin typeface="楷体_GB2312" pitchFamily="49" charset="-122"/>
                <a:ea typeface="楷体_GB2312" pitchFamily="49" charset="-122"/>
              </a:rPr>
              <a:t>array_shift</a:t>
            </a:r>
            <a:r>
              <a:rPr lang="en-US" altLang="zh-CN" sz="2400" dirty="0" smtClean="0">
                <a:solidFill>
                  <a:srgbClr val="0000FF"/>
                </a:solidFill>
                <a:latin typeface="楷体_GB2312" pitchFamily="49" charset="-122"/>
                <a:ea typeface="楷体_GB2312" pitchFamily="49" charset="-122"/>
              </a:rPr>
              <a:t> ( array &amp;array )</a:t>
            </a:r>
          </a:p>
          <a:p>
            <a:pPr lvl="1">
              <a:lnSpc>
                <a:spcPct val="80000"/>
              </a:lnSpc>
            </a:pPr>
            <a:r>
              <a:rPr lang="en-US" altLang="zh-CN" sz="2400" b="0" dirty="0" err="1" smtClean="0">
                <a:latin typeface="楷体_GB2312" pitchFamily="49" charset="-122"/>
                <a:ea typeface="楷体_GB2312" pitchFamily="49" charset="-122"/>
              </a:rPr>
              <a:t>array_shift</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将 </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的第一个单元移出并作为结果返回，将 </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的长度减一并将所有其它单元向前移动一位。所有的数字键名将改为从零开始计数，文字键名将不变。如果 </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为空（或者不是数组），则返回 </a:t>
            </a:r>
            <a:r>
              <a:rPr lang="en-US" altLang="zh-CN" sz="2400" b="0" dirty="0" smtClean="0">
                <a:latin typeface="楷体_GB2312" pitchFamily="49" charset="-122"/>
                <a:ea typeface="楷体_GB2312" pitchFamily="49" charset="-122"/>
              </a:rPr>
              <a:t>NULL</a:t>
            </a:r>
            <a:r>
              <a:rPr lang="zh-CN" altLang="en-US" sz="2400" b="0" dirty="0" smtClean="0">
                <a:latin typeface="楷体_GB2312" pitchFamily="49" charset="-122"/>
                <a:ea typeface="楷体_GB2312" pitchFamily="49" charset="-122"/>
              </a:rPr>
              <a:t>。</a:t>
            </a:r>
          </a:p>
          <a:p>
            <a:pPr>
              <a:lnSpc>
                <a:spcPct val="80000"/>
              </a:lnSpc>
            </a:pPr>
            <a:r>
              <a:rPr lang="en-US" altLang="zh-CN" sz="2800" dirty="0" err="1" smtClean="0">
                <a:latin typeface="楷体_GB2312" pitchFamily="49" charset="-122"/>
                <a:ea typeface="楷体_GB2312" pitchFamily="49" charset="-122"/>
              </a:rPr>
              <a:t>array_unshift</a:t>
            </a:r>
            <a:r>
              <a:rPr lang="en-US" altLang="zh-CN" sz="2800" dirty="0" smtClean="0">
                <a:latin typeface="微软雅黑" pitchFamily="34" charset="-122"/>
                <a:ea typeface="楷体_GB2312" pitchFamily="49" charset="-122"/>
              </a:rPr>
              <a:t> </a:t>
            </a:r>
            <a:r>
              <a:rPr lang="en-US" altLang="zh-CN" sz="2800" dirty="0" smtClean="0">
                <a:latin typeface="楷体_GB2312" pitchFamily="49" charset="-122"/>
                <a:ea typeface="楷体_GB2312" pitchFamily="49" charset="-122"/>
              </a:rPr>
              <a:t>--</a:t>
            </a:r>
            <a:r>
              <a:rPr lang="en-US" altLang="zh-CN" sz="2800" dirty="0" smtClean="0">
                <a:latin typeface="微软雅黑" pitchFamily="34" charset="-122"/>
                <a:ea typeface="楷体_GB2312" pitchFamily="49" charset="-122"/>
              </a:rPr>
              <a:t> </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在数组开头插入一个或多个单元 </a:t>
            </a:r>
          </a:p>
          <a:p>
            <a:pPr lvl="1">
              <a:lnSpc>
                <a:spcPct val="80000"/>
              </a:lnSpc>
            </a:pPr>
            <a:r>
              <a:rPr lang="zh-CN" altLang="en-US" sz="2400" dirty="0" smtClean="0">
                <a:solidFill>
                  <a:srgbClr val="0000FF"/>
                </a:solidFill>
                <a:latin typeface="楷体_GB2312" pitchFamily="49" charset="-122"/>
                <a:ea typeface="楷体_GB2312" pitchFamily="49" charset="-122"/>
              </a:rPr>
              <a:t>语法： </a:t>
            </a:r>
            <a:r>
              <a:rPr lang="en-US" altLang="zh-CN" sz="2400" dirty="0" err="1" smtClean="0">
                <a:solidFill>
                  <a:srgbClr val="0000FF"/>
                </a:solidFill>
                <a:latin typeface="楷体_GB2312" pitchFamily="49" charset="-122"/>
                <a:ea typeface="楷体_GB2312" pitchFamily="49" charset="-122"/>
              </a:rPr>
              <a:t>int</a:t>
            </a:r>
            <a:r>
              <a:rPr lang="en-US" altLang="zh-CN" sz="2400" dirty="0" smtClean="0">
                <a:solidFill>
                  <a:srgbClr val="0000FF"/>
                </a:solidFill>
                <a:latin typeface="楷体_GB2312" pitchFamily="49" charset="-122"/>
                <a:ea typeface="楷体_GB2312" pitchFamily="49" charset="-122"/>
              </a:rPr>
              <a:t> </a:t>
            </a:r>
            <a:r>
              <a:rPr lang="en-US" altLang="zh-CN" sz="2400" dirty="0" err="1" smtClean="0">
                <a:solidFill>
                  <a:srgbClr val="0000FF"/>
                </a:solidFill>
                <a:latin typeface="楷体_GB2312" pitchFamily="49" charset="-122"/>
                <a:ea typeface="楷体_GB2312" pitchFamily="49" charset="-122"/>
              </a:rPr>
              <a:t>array_unshift</a:t>
            </a:r>
            <a:r>
              <a:rPr lang="en-US" altLang="zh-CN" sz="2400" dirty="0" smtClean="0">
                <a:solidFill>
                  <a:srgbClr val="0000FF"/>
                </a:solidFill>
                <a:latin typeface="楷体_GB2312" pitchFamily="49" charset="-122"/>
                <a:ea typeface="楷体_GB2312" pitchFamily="49" charset="-122"/>
              </a:rPr>
              <a:t> ( array &amp;array, mixed </a:t>
            </a:r>
            <a:r>
              <a:rPr lang="en-US" altLang="zh-CN" sz="2400" dirty="0" err="1" smtClean="0">
                <a:solidFill>
                  <a:srgbClr val="0000FF"/>
                </a:solidFill>
                <a:latin typeface="楷体_GB2312" pitchFamily="49" charset="-122"/>
                <a:ea typeface="楷体_GB2312" pitchFamily="49" charset="-122"/>
              </a:rPr>
              <a:t>var</a:t>
            </a:r>
            <a:r>
              <a:rPr lang="en-US" altLang="zh-CN" sz="2400" dirty="0" smtClean="0">
                <a:solidFill>
                  <a:srgbClr val="0000FF"/>
                </a:solidFill>
                <a:latin typeface="楷体_GB2312" pitchFamily="49" charset="-122"/>
                <a:ea typeface="楷体_GB2312" pitchFamily="49" charset="-122"/>
              </a:rPr>
              <a:t> [, mixed ...] )</a:t>
            </a:r>
          </a:p>
          <a:p>
            <a:pPr lvl="1">
              <a:lnSpc>
                <a:spcPct val="80000"/>
              </a:lnSpc>
            </a:pPr>
            <a:r>
              <a:rPr lang="en-US" altLang="zh-CN" sz="2400" b="0" dirty="0" err="1" smtClean="0">
                <a:latin typeface="楷体_GB2312" pitchFamily="49" charset="-122"/>
                <a:ea typeface="楷体_GB2312" pitchFamily="49" charset="-122"/>
              </a:rPr>
              <a:t>array_unshift</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将传入的单元插入到 </a:t>
            </a:r>
            <a:r>
              <a:rPr lang="en-US" altLang="zh-CN" sz="2400" b="0" i="1" dirty="0" smtClean="0">
                <a:latin typeface="楷体_GB2312" pitchFamily="49" charset="-122"/>
                <a:ea typeface="楷体_GB2312" pitchFamily="49" charset="-122"/>
              </a:rPr>
              <a:t>array</a:t>
            </a:r>
            <a:r>
              <a:rPr lang="en-US" altLang="zh-CN" sz="2400" b="0" dirty="0" smtClean="0">
                <a:latin typeface="楷体_GB2312" pitchFamily="49" charset="-122"/>
                <a:ea typeface="楷体_GB2312" pitchFamily="49" charset="-122"/>
              </a:rPr>
              <a:t> </a:t>
            </a:r>
            <a:r>
              <a:rPr lang="zh-CN" altLang="en-US" sz="2400" b="0" dirty="0" smtClean="0">
                <a:latin typeface="楷体_GB2312" pitchFamily="49" charset="-122"/>
                <a:ea typeface="楷体_GB2312" pitchFamily="49" charset="-122"/>
              </a:rPr>
              <a:t>数组的开头。注意单元是作为整体被插入的，因此传入单元将保持同样的顺序。所有的数值键名将修改为从零开始重新计数，所有的文字键名保持不变。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2071670" y="142535"/>
            <a:ext cx="6500858" cy="571480"/>
          </a:xfrm>
        </p:spPr>
        <p:txBody>
          <a:bodyPr/>
          <a:lstStyle/>
          <a:p>
            <a:r>
              <a:rPr lang="en-US" altLang="zh-CN" dirty="0" smtClean="0">
                <a:latin typeface="微软雅黑" charset="0"/>
                <a:ea typeface="微软雅黑" charset="0"/>
              </a:rPr>
              <a:t>5.7 </a:t>
            </a:r>
            <a:r>
              <a:rPr lang="zh-CN" altLang="en-US" dirty="0" smtClean="0">
                <a:latin typeface="微软雅黑" charset="0"/>
                <a:ea typeface="微软雅黑" charset="0"/>
              </a:rPr>
              <a:t>其他有用的数组处理函数</a:t>
            </a:r>
            <a:endParaRPr>
              <a:latin typeface="微软雅黑" charset="0"/>
              <a:ea typeface="微软雅黑" charset="0"/>
            </a:endParaRPr>
          </a:p>
        </p:txBody>
      </p:sp>
      <p:sp>
        <p:nvSpPr>
          <p:cNvPr id="47106" name="Rectangle 3"/>
          <p:cNvSpPr>
            <a:spLocks noGrp="1" noChangeArrowheads="1"/>
          </p:cNvSpPr>
          <p:nvPr>
            <p:ph idx="1"/>
          </p:nvPr>
        </p:nvSpPr>
        <p:spPr/>
        <p:txBody>
          <a:bodyPr/>
          <a:lstStyle/>
          <a:p>
            <a:r>
              <a:rPr lang="en-US" altLang="zh-CN" dirty="0" err="1" smtClean="0">
                <a:latin typeface="楷体_GB2312" pitchFamily="49" charset="-122"/>
                <a:ea typeface="楷体_GB2312" pitchFamily="49" charset="-122"/>
              </a:rPr>
              <a:t>array_rand</a:t>
            </a:r>
            <a:r>
              <a:rPr lang="en-US" altLang="zh-CN" dirty="0" smtClean="0">
                <a:latin typeface="微软雅黑" pitchFamily="34" charset="-122"/>
                <a:ea typeface="楷体_GB2312" pitchFamily="49" charset="-122"/>
              </a:rPr>
              <a:t> </a:t>
            </a:r>
            <a:r>
              <a:rPr lang="en-US" altLang="zh-CN" dirty="0" smtClean="0">
                <a:latin typeface="楷体_GB2312" pitchFamily="49" charset="-122"/>
                <a:ea typeface="楷体_GB2312" pitchFamily="49" charset="-122"/>
              </a:rPr>
              <a:t>--</a:t>
            </a:r>
            <a:r>
              <a:rPr lang="en-US" altLang="zh-CN" dirty="0" smtClean="0">
                <a:latin typeface="微软雅黑" pitchFamily="34" charset="-122"/>
                <a:ea typeface="楷体_GB2312" pitchFamily="49" charset="-122"/>
              </a:rPr>
              <a:t> </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从数组中随机取出一个或多个单元 </a:t>
            </a:r>
          </a:p>
          <a:p>
            <a:r>
              <a:rPr lang="en-US" altLang="zh-CN" dirty="0" smtClean="0">
                <a:latin typeface="楷体_GB2312" pitchFamily="49" charset="-122"/>
                <a:ea typeface="楷体_GB2312" pitchFamily="49" charset="-122"/>
              </a:rPr>
              <a:t>shuffle</a:t>
            </a:r>
            <a:r>
              <a:rPr lang="en-US" altLang="zh-CN" dirty="0" smtClean="0">
                <a:latin typeface="微软雅黑" pitchFamily="34" charset="-122"/>
                <a:ea typeface="楷体_GB2312" pitchFamily="49" charset="-122"/>
              </a:rPr>
              <a:t> </a:t>
            </a:r>
            <a:r>
              <a:rPr lang="en-US" altLang="zh-CN" dirty="0" smtClean="0">
                <a:latin typeface="楷体_GB2312" pitchFamily="49" charset="-122"/>
                <a:ea typeface="楷体_GB2312" pitchFamily="49" charset="-122"/>
              </a:rPr>
              <a:t>--</a:t>
            </a:r>
            <a:r>
              <a:rPr lang="en-US" altLang="zh-CN" dirty="0" smtClean="0">
                <a:latin typeface="微软雅黑" pitchFamily="34" charset="-122"/>
                <a:ea typeface="楷体_GB2312" pitchFamily="49" charset="-122"/>
              </a:rPr>
              <a:t> </a:t>
            </a:r>
            <a:r>
              <a:rPr lang="zh-CN" altLang="en-US" dirty="0" smtClean="0">
                <a:latin typeface="楷体_GB2312" pitchFamily="49" charset="-122"/>
                <a:ea typeface="楷体_GB2312" pitchFamily="49" charset="-122"/>
              </a:rPr>
              <a:t>将数组打乱 </a:t>
            </a:r>
          </a:p>
          <a:p>
            <a:endParaRPr lang="zh-CN" altLang="en-US" dirty="0" smtClean="0">
              <a:latin typeface="楷体_GB2312" pitchFamily="49" charset="-122"/>
              <a:ea typeface="楷体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1266" name="图片 12289" descr="qrcode_for_gh_bd9ff3308872_1280(2)"/>
          <p:cNvPicPr>
            <a:picLocks noChangeAspect="1" noChangeArrowheads="1"/>
          </p:cNvPicPr>
          <p:nvPr/>
        </p:nvPicPr>
        <p:blipFill>
          <a:blip r:embed="rId3"/>
          <a:srcRect/>
          <a:stretch>
            <a:fillRect/>
          </a:stretch>
        </p:blipFill>
        <p:spPr bwMode="auto">
          <a:xfrm>
            <a:off x="2386013" y="957263"/>
            <a:ext cx="4356100" cy="4357687"/>
          </a:xfrm>
          <a:prstGeom prst="rect">
            <a:avLst/>
          </a:prstGeom>
          <a:noFill/>
          <a:ln w="9525">
            <a:noFill/>
            <a:miter lim="800000"/>
            <a:headEnd/>
            <a:tailEnd/>
          </a:ln>
        </p:spPr>
      </p:pic>
      <p:sp>
        <p:nvSpPr>
          <p:cNvPr id="11267" name="内容占位符 2"/>
          <p:cNvSpPr>
            <a:spLocks noChangeArrowheads="1"/>
          </p:cNvSpPr>
          <p:nvPr/>
        </p:nvSpPr>
        <p:spPr bwMode="auto">
          <a:xfrm>
            <a:off x="2123728" y="5314950"/>
            <a:ext cx="5328939" cy="557212"/>
          </a:xfrm>
          <a:prstGeom prst="rect">
            <a:avLst/>
          </a:prstGeom>
          <a:noFill/>
          <a:ln w="9525">
            <a:noFill/>
            <a:miter lim="800000"/>
          </a:ln>
        </p:spPr>
        <p:txBody>
          <a:bodyPr/>
          <a:lstStyle/>
          <a:p>
            <a:pPr marL="1905" indent="-1905">
              <a:lnSpc>
                <a:spcPct val="150000"/>
              </a:lnSpc>
              <a:buClr>
                <a:srgbClr val="FFC000"/>
              </a:buClr>
              <a:buSzPct val="90000"/>
              <a:buFont typeface="Wingdings" pitchFamily="2" charset="2"/>
              <a:buNone/>
            </a:pPr>
            <a:r>
              <a:rPr lang="zh-CN" altLang="en-US" dirty="0">
                <a:solidFill>
                  <a:srgbClr val="000000"/>
                </a:solidFill>
                <a:latin typeface="微软雅黑" pitchFamily="34" charset="-122"/>
                <a:ea typeface="微软雅黑" pitchFamily="34" charset="-122"/>
                <a:sym typeface="宋体" charset="-122"/>
              </a:rPr>
              <a:t>兄弟连官方网址</a:t>
            </a:r>
            <a:r>
              <a:rPr lang="zh-CN" altLang="en-US" dirty="0" smtClean="0">
                <a:solidFill>
                  <a:srgbClr val="000000"/>
                </a:solidFill>
                <a:latin typeface="微软雅黑" pitchFamily="34" charset="-122"/>
                <a:ea typeface="微软雅黑" pitchFamily="34" charset="-122"/>
                <a:sym typeface="宋体" charset="-122"/>
              </a:rPr>
              <a:t>：</a:t>
            </a:r>
            <a:r>
              <a:rPr lang="en-US" altLang="zh-CN" dirty="0" smtClean="0">
                <a:solidFill>
                  <a:srgbClr val="000000"/>
                </a:solidFill>
                <a:latin typeface="微软雅黑" pitchFamily="34" charset="-122"/>
                <a:ea typeface="微软雅黑" pitchFamily="34" charset="-122"/>
                <a:sym typeface="宋体" charset="-122"/>
              </a:rPr>
              <a:t>http://</a:t>
            </a:r>
            <a:r>
              <a:rPr lang="zh-CN" altLang="en-US" dirty="0" smtClean="0">
                <a:solidFill>
                  <a:srgbClr val="000000"/>
                </a:solidFill>
                <a:latin typeface="微软雅黑" pitchFamily="34" charset="-122"/>
                <a:ea typeface="微软雅黑" pitchFamily="34" charset="-122"/>
                <a:sym typeface="宋体" charset="-122"/>
              </a:rPr>
              <a:t>www.</a:t>
            </a:r>
            <a:r>
              <a:rPr lang="en-US" altLang="zh-CN" dirty="0" smtClean="0">
                <a:solidFill>
                  <a:srgbClr val="000000"/>
                </a:solidFill>
                <a:latin typeface="微软雅黑" pitchFamily="34" charset="-122"/>
                <a:ea typeface="微软雅黑" pitchFamily="34" charset="-122"/>
                <a:sym typeface="宋体" charset="-122"/>
              </a:rPr>
              <a:t>lampbrother.net</a:t>
            </a:r>
            <a:endParaRPr lang="zh-CN" altLang="en-US" dirty="0">
              <a:solidFill>
                <a:srgbClr val="000000"/>
              </a:solidFill>
              <a:latin typeface="微软雅黑" pitchFamily="34" charset="-122"/>
              <a:ea typeface="微软雅黑" pitchFamily="34" charset="-122"/>
              <a:sym typeface="宋体" charset="-122"/>
            </a:endParaRPr>
          </a:p>
          <a:p>
            <a:pPr marL="1905" lvl="1" indent="455930">
              <a:lnSpc>
                <a:spcPct val="150000"/>
              </a:lnSpc>
              <a:buClr>
                <a:srgbClr val="FFC000"/>
              </a:buClr>
              <a:buSzPct val="90000"/>
            </a:pPr>
            <a:endParaRPr lang="zh-CN" altLang="en-US" sz="2000" dirty="0">
              <a:solidFill>
                <a:srgbClr val="000000"/>
              </a:solidFill>
              <a:latin typeface="微软雅黑" pitchFamily="34" charset="-122"/>
              <a:ea typeface="微软雅黑" pitchFamily="34" charset="-122"/>
              <a:sym typeface="宋体" charset="-122"/>
            </a:endParaRPr>
          </a:p>
          <a:p>
            <a:pPr marL="1905" lvl="1" indent="455930">
              <a:lnSpc>
                <a:spcPct val="150000"/>
              </a:lnSpc>
              <a:buClr>
                <a:srgbClr val="FFC000"/>
              </a:buClr>
              <a:buSzPct val="90000"/>
              <a:buFont typeface="Wingdings" pitchFamily="2" charset="2"/>
              <a:buBlip>
                <a:blip r:embed="rId4"/>
              </a:buBlip>
            </a:pPr>
            <a:endParaRPr lang="zh-CN" altLang="en-US" sz="2000" dirty="0">
              <a:latin typeface="微软雅黑" pitchFamily="34" charset="-122"/>
              <a:ea typeface="微软雅黑" pitchFamily="34" charset="-122"/>
            </a:endParaRPr>
          </a:p>
          <a:p>
            <a:pPr marL="1905" lvl="1" indent="455930">
              <a:lnSpc>
                <a:spcPct val="150000"/>
              </a:lnSpc>
              <a:buClr>
                <a:srgbClr val="FFC000"/>
              </a:buClr>
              <a:buSzPct val="90000"/>
              <a:buFont typeface="Wingdings" pitchFamily="2" charset="2"/>
              <a:buBlip>
                <a:blip r:embed="rId4"/>
              </a:buBlip>
            </a:pPr>
            <a:endParaRPr lang="en-US" altLang="zh-CN" sz="2000" dirty="0">
              <a:solidFill>
                <a:srgbClr val="000000"/>
              </a:solidFill>
              <a:latin typeface="微软雅黑" pitchFamily="34" charset="-122"/>
              <a:ea typeface="微软雅黑" pitchFamily="34" charset="-122"/>
              <a:sym typeface="宋体"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2071670" y="142535"/>
            <a:ext cx="6500858" cy="571480"/>
          </a:xfrm>
        </p:spPr>
        <p:txBody>
          <a:bodyPr/>
          <a:lstStyle/>
          <a:p>
            <a:pPr algn="r"/>
            <a:r>
              <a:rPr lang="zh-CN" altLang="en-US" dirty="0" smtClean="0"/>
              <a:t>本章任务</a:t>
            </a:r>
          </a:p>
        </p:txBody>
      </p:sp>
      <p:sp>
        <p:nvSpPr>
          <p:cNvPr id="21506" name="内容占位符 2"/>
          <p:cNvSpPr>
            <a:spLocks noGrp="1"/>
          </p:cNvSpPr>
          <p:nvPr>
            <p:ph idx="1"/>
          </p:nvPr>
        </p:nvSpPr>
        <p:spPr>
          <a:xfrm>
            <a:off x="500985" y="1000108"/>
            <a:ext cx="8286808" cy="5286412"/>
          </a:xfrm>
        </p:spPr>
        <p:txBody>
          <a:bodyPr/>
          <a:lstStyle/>
          <a:p>
            <a:pPr marL="609600" indent="-609600" eaLnBrk="1" hangingPunct="1">
              <a:lnSpc>
                <a:spcPct val="200000"/>
              </a:lnSpc>
              <a:buClr>
                <a:schemeClr val="tx1"/>
              </a:buClr>
              <a:buSzTx/>
              <a:buFont typeface="Wingdings" pitchFamily="2" charset="2"/>
              <a:buAutoNum type="arabicPeriod"/>
            </a:pPr>
            <a:r>
              <a:rPr lang="zh-CN" altLang="en-US" sz="2400" dirty="0" smtClean="0"/>
              <a:t>数组的概述</a:t>
            </a:r>
          </a:p>
          <a:p>
            <a:pPr marL="609600" indent="-609600" eaLnBrk="1" hangingPunct="1">
              <a:lnSpc>
                <a:spcPct val="200000"/>
              </a:lnSpc>
              <a:buClr>
                <a:schemeClr val="tx1"/>
              </a:buClr>
              <a:buSzTx/>
              <a:buFont typeface="Wingdings" pitchFamily="2" charset="2"/>
              <a:buAutoNum type="arabicPeriod"/>
            </a:pPr>
            <a:r>
              <a:rPr lang="zh-CN" altLang="en-US" sz="2400" dirty="0" smtClean="0"/>
              <a:t>数组的定义</a:t>
            </a:r>
          </a:p>
          <a:p>
            <a:pPr marL="609600" indent="-609600" eaLnBrk="1" hangingPunct="1">
              <a:lnSpc>
                <a:spcPct val="200000"/>
              </a:lnSpc>
              <a:buClr>
                <a:schemeClr val="tx1"/>
              </a:buClr>
              <a:buSzTx/>
              <a:buFont typeface="Wingdings" pitchFamily="2" charset="2"/>
              <a:buAutoNum type="arabicPeriod"/>
            </a:pPr>
            <a:r>
              <a:rPr lang="zh-CN" altLang="en-US" sz="2400" dirty="0" smtClean="0"/>
              <a:t>数组的遍历</a:t>
            </a:r>
            <a:endParaRPr lang="en-US" altLang="zh-CN" sz="2400" dirty="0" smtClean="0"/>
          </a:p>
          <a:p>
            <a:pPr marL="609600" indent="-609600" eaLnBrk="1" hangingPunct="1">
              <a:lnSpc>
                <a:spcPct val="200000"/>
              </a:lnSpc>
              <a:buClr>
                <a:schemeClr val="tx1"/>
              </a:buClr>
              <a:buSzTx/>
              <a:buFont typeface="Wingdings" pitchFamily="2" charset="2"/>
              <a:buAutoNum type="arabicPeriod"/>
            </a:pPr>
            <a:r>
              <a:rPr lang="zh-CN" altLang="en-US" sz="2400" dirty="0" smtClean="0"/>
              <a:t>预定义数组</a:t>
            </a:r>
            <a:endParaRPr lang="en-US" altLang="zh-CN" sz="2400" dirty="0" smtClean="0"/>
          </a:p>
          <a:p>
            <a:pPr marL="609600" indent="-609600" eaLnBrk="1" hangingPunct="1">
              <a:lnSpc>
                <a:spcPct val="200000"/>
              </a:lnSpc>
              <a:buClr>
                <a:schemeClr val="tx1"/>
              </a:buClr>
              <a:buSzTx/>
              <a:buFont typeface="Wingdings" pitchFamily="2" charset="2"/>
              <a:buAutoNum type="arabicPeriod"/>
            </a:pPr>
            <a:r>
              <a:rPr lang="en-US" altLang="zh-CN" sz="2400" dirty="0" smtClean="0"/>
              <a:t> </a:t>
            </a:r>
            <a:r>
              <a:rPr lang="zh-CN" altLang="en-US" sz="2400" dirty="0" smtClean="0"/>
              <a:t>数组的相关处理函数</a:t>
            </a:r>
            <a:endParaRPr lang="en-US" altLang="zh-CN" sz="2400" dirty="0" smtClean="0"/>
          </a:p>
          <a:p>
            <a:pPr marL="609600" indent="-609600" eaLnBrk="1" hangingPunct="1">
              <a:lnSpc>
                <a:spcPct val="200000"/>
              </a:lnSpc>
              <a:buClr>
                <a:schemeClr val="tx1"/>
              </a:buClr>
              <a:buSzTx/>
              <a:buFont typeface="Wingdings" pitchFamily="2" charset="2"/>
              <a:buAutoNum type="arabicPeriod"/>
            </a:pPr>
            <a:endParaRPr lang="zh-CN" alt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2071670" y="142535"/>
            <a:ext cx="6500858" cy="571480"/>
          </a:xfrm>
        </p:spPr>
        <p:txBody>
          <a:bodyPr/>
          <a:lstStyle/>
          <a:p>
            <a:pPr marL="762000" indent="-762000"/>
            <a:r>
              <a:rPr lang="en-US" altLang="zh-CN" dirty="0" smtClean="0">
                <a:latin typeface="微软雅黑" charset="0"/>
                <a:ea typeface="微软雅黑" charset="0"/>
              </a:rPr>
              <a:t>1.  </a:t>
            </a:r>
            <a:r>
              <a:rPr lang="zh-CN" altLang="en-US" dirty="0" smtClean="0">
                <a:latin typeface="微软雅黑" charset="0"/>
                <a:ea typeface="微软雅黑" charset="0"/>
              </a:rPr>
              <a:t>数组的概述</a:t>
            </a:r>
            <a:endParaRPr>
              <a:latin typeface="微软雅黑" charset="0"/>
              <a:ea typeface="微软雅黑" charset="0"/>
            </a:endParaRPr>
          </a:p>
        </p:txBody>
      </p:sp>
      <p:sp>
        <p:nvSpPr>
          <p:cNvPr id="20482" name="Rectangle 3"/>
          <p:cNvSpPr>
            <a:spLocks noGrp="1" noChangeArrowheads="1"/>
          </p:cNvSpPr>
          <p:nvPr>
            <p:ph idx="1"/>
          </p:nvPr>
        </p:nvSpPr>
        <p:spPr/>
        <p:txBody>
          <a:bodyPr/>
          <a:lstStyle/>
          <a:p>
            <a:pPr>
              <a:lnSpc>
                <a:spcPct val="170000"/>
              </a:lnSpc>
              <a:buFont typeface="Wingdings" pitchFamily="2" charset="2"/>
              <a:buNone/>
            </a:pPr>
            <a:r>
              <a:rPr lang="en-US" altLang="zh-CN" sz="2000" b="0" dirty="0" smtClean="0">
                <a:latin typeface="微软雅黑" charset="0"/>
                <a:ea typeface="微软雅黑" charset="0"/>
              </a:rPr>
              <a:t>		</a:t>
            </a:r>
            <a:r>
              <a:rPr lang="en-US" altLang="zh-CN" sz="2000" dirty="0" smtClean="0">
                <a:latin typeface="微软雅黑" charset="0"/>
                <a:ea typeface="微软雅黑" charset="0"/>
              </a:rPr>
              <a:t> PHP </a:t>
            </a:r>
            <a:r>
              <a:rPr lang="zh-CN" altLang="en-US" sz="2000" dirty="0" smtClean="0">
                <a:latin typeface="微软雅黑" charset="0"/>
                <a:ea typeface="微软雅黑" charset="0"/>
              </a:rPr>
              <a:t>中的数组实际上是一个有序图。图是一种把 </a:t>
            </a:r>
            <a:r>
              <a:rPr lang="en-US" altLang="zh-CN" sz="2000" i="1" dirty="0" smtClean="0">
                <a:latin typeface="微软雅黑" charset="0"/>
                <a:ea typeface="微软雅黑" charset="0"/>
              </a:rPr>
              <a:t>values</a:t>
            </a:r>
            <a:r>
              <a:rPr lang="en-US" altLang="zh-CN" sz="2000" dirty="0" smtClean="0">
                <a:latin typeface="微软雅黑" charset="0"/>
                <a:ea typeface="微软雅黑" charset="0"/>
              </a:rPr>
              <a:t> </a:t>
            </a:r>
            <a:r>
              <a:rPr lang="zh-CN" altLang="en-US" sz="2000" dirty="0" smtClean="0">
                <a:latin typeface="微软雅黑" charset="0"/>
                <a:ea typeface="微软雅黑" charset="0"/>
              </a:rPr>
              <a:t>映射到 </a:t>
            </a:r>
            <a:r>
              <a:rPr lang="en-US" altLang="zh-CN" sz="2000" i="1" dirty="0" smtClean="0">
                <a:latin typeface="微软雅黑" charset="0"/>
                <a:ea typeface="微软雅黑" charset="0"/>
              </a:rPr>
              <a:t>keys</a:t>
            </a:r>
            <a:r>
              <a:rPr lang="en-US" altLang="zh-CN" sz="2000" dirty="0" smtClean="0">
                <a:latin typeface="微软雅黑" charset="0"/>
                <a:ea typeface="微软雅黑" charset="0"/>
              </a:rPr>
              <a:t> </a:t>
            </a:r>
            <a:r>
              <a:rPr lang="zh-CN" altLang="en-US" sz="2000" dirty="0" smtClean="0">
                <a:latin typeface="微软雅黑" charset="0"/>
                <a:ea typeface="微软雅黑" charset="0"/>
              </a:rPr>
              <a:t>的类型。此类型在很多方面做了优化，因此可以把它当成真正的数组来使用，或列表（矢量），散列表（是图的一种实现），字典，集合，栈，队列以及更多可能性。因为可以用另一个 </a:t>
            </a:r>
            <a:r>
              <a:rPr lang="en-US" altLang="zh-CN" sz="2000" dirty="0" smtClean="0">
                <a:latin typeface="微软雅黑" charset="0"/>
                <a:ea typeface="微软雅黑" charset="0"/>
              </a:rPr>
              <a:t>PHP </a:t>
            </a:r>
            <a:r>
              <a:rPr lang="zh-CN" altLang="en-US" sz="2000" dirty="0" smtClean="0">
                <a:latin typeface="微软雅黑" charset="0"/>
                <a:ea typeface="微软雅黑" charset="0"/>
              </a:rPr>
              <a:t>数组作为值，也可以很容易地模拟树。 </a:t>
            </a:r>
            <a:endParaRPr sz="2000">
              <a:latin typeface="微软雅黑" charset="0"/>
              <a:ea typeface="微软雅黑"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idx="1"/>
          </p:nvPr>
        </p:nvSpPr>
        <p:spPr/>
        <p:txBody>
          <a:bodyPr/>
          <a:lstStyle/>
          <a:p>
            <a:pPr eaLnBrk="1" hangingPunct="1">
              <a:lnSpc>
                <a:spcPct val="125000"/>
              </a:lnSpc>
              <a:spcBef>
                <a:spcPts val="900"/>
              </a:spcBef>
            </a:pPr>
            <a:r>
              <a:rPr lang="zh-CN" altLang="en-GB" sz="2200" dirty="0" smtClean="0">
                <a:latin typeface="微软雅黑" pitchFamily="34" charset="-122"/>
                <a:ea typeface="微软雅黑" pitchFamily="34" charset="-122"/>
              </a:rPr>
              <a:t>所谓的数组下标可以视为资料内容在此数组中的识别名称，通常被称为数组下标。</a:t>
            </a:r>
          </a:p>
          <a:p>
            <a:pPr eaLnBrk="1" hangingPunct="1">
              <a:lnSpc>
                <a:spcPct val="125000"/>
              </a:lnSpc>
              <a:spcBef>
                <a:spcPts val="900"/>
              </a:spcBef>
            </a:pPr>
            <a:r>
              <a:rPr lang="zh-CN" altLang="en-GB" sz="2200" dirty="0" smtClean="0">
                <a:latin typeface="微软雅黑" pitchFamily="34" charset="-122"/>
                <a:ea typeface="微软雅黑" pitchFamily="34" charset="-122"/>
              </a:rPr>
              <a:t>当索引值为数值时，也代表此资料内容在数组中的储存位置。</a:t>
            </a:r>
          </a:p>
          <a:p>
            <a:pPr eaLnBrk="1" hangingPunct="1">
              <a:lnSpc>
                <a:spcPct val="125000"/>
              </a:lnSpc>
              <a:spcBef>
                <a:spcPts val="900"/>
              </a:spcBef>
            </a:pPr>
            <a:r>
              <a:rPr lang="zh-CN" altLang="en-GB" sz="2200" dirty="0" smtClean="0">
                <a:latin typeface="微软雅黑" pitchFamily="34" charset="-122"/>
                <a:ea typeface="微软雅黑" pitchFamily="34" charset="-122"/>
              </a:rPr>
              <a:t>数组中有几个索引值就被称为几维数组。</a:t>
            </a:r>
          </a:p>
          <a:p>
            <a:pPr eaLnBrk="1" hangingPunct="1">
              <a:lnSpc>
                <a:spcPct val="125000"/>
              </a:lnSpc>
              <a:spcBef>
                <a:spcPts val="900"/>
              </a:spcBef>
            </a:pPr>
            <a:r>
              <a:rPr lang="zh-CN" altLang="en-GB" sz="2200" dirty="0" smtClean="0">
                <a:latin typeface="微软雅黑" pitchFamily="34" charset="-122"/>
                <a:ea typeface="微软雅黑" pitchFamily="34" charset="-122"/>
              </a:rPr>
              <a:t>数组分类：</a:t>
            </a:r>
          </a:p>
          <a:p>
            <a:pPr lvl="1" eaLnBrk="1" hangingPunct="1">
              <a:lnSpc>
                <a:spcPct val="125000"/>
              </a:lnSpc>
              <a:spcBef>
                <a:spcPts val="900"/>
              </a:spcBef>
            </a:pPr>
            <a:r>
              <a:rPr lang="zh-CN" altLang="en-GB" sz="2200" dirty="0" smtClean="0">
                <a:latin typeface="微软雅黑" pitchFamily="34" charset="-122"/>
                <a:ea typeface="微软雅黑" pitchFamily="34" charset="-122"/>
              </a:rPr>
              <a:t>在</a:t>
            </a:r>
            <a:r>
              <a:rPr lang="en-GB" altLang="zh-CN" sz="2200" dirty="0" smtClean="0">
                <a:latin typeface="微软雅黑" pitchFamily="34" charset="-122"/>
                <a:ea typeface="微软雅黑" pitchFamily="34" charset="-122"/>
              </a:rPr>
              <a:t>PHP</a:t>
            </a:r>
            <a:r>
              <a:rPr lang="zh-CN" altLang="en-GB" sz="2200" dirty="0" smtClean="0">
                <a:latin typeface="微软雅黑" pitchFamily="34" charset="-122"/>
                <a:ea typeface="微软雅黑" pitchFamily="34" charset="-122"/>
              </a:rPr>
              <a:t>中有两种数组：</a:t>
            </a:r>
            <a:r>
              <a:rPr lang="zh-CN" altLang="en-GB" sz="2200" b="0" dirty="0" smtClean="0">
                <a:solidFill>
                  <a:srgbClr val="FF0000"/>
                </a:solidFill>
                <a:latin typeface="微软雅黑" pitchFamily="34" charset="-122"/>
                <a:ea typeface="微软雅黑" pitchFamily="34" charset="-122"/>
              </a:rPr>
              <a:t>索引数组和关联数组</a:t>
            </a:r>
            <a:r>
              <a:rPr lang="zh-CN" altLang="en-GB" sz="2200" dirty="0" smtClean="0">
                <a:latin typeface="微软雅黑" pitchFamily="34" charset="-122"/>
                <a:ea typeface="微软雅黑" pitchFamily="34" charset="-122"/>
              </a:rPr>
              <a:t>。</a:t>
            </a:r>
          </a:p>
          <a:p>
            <a:pPr lvl="2" eaLnBrk="1" hangingPunct="1">
              <a:lnSpc>
                <a:spcPct val="125000"/>
              </a:lnSpc>
              <a:spcBef>
                <a:spcPts val="900"/>
              </a:spcBef>
            </a:pPr>
            <a:r>
              <a:rPr kumimoji="0" lang="zh-CN" altLang="en-GB" sz="2200" dirty="0" smtClean="0">
                <a:latin typeface="微软雅黑" pitchFamily="34" charset="-122"/>
                <a:ea typeface="微软雅黑" pitchFamily="34" charset="-122"/>
              </a:rPr>
              <a:t>索引（</a:t>
            </a:r>
            <a:r>
              <a:rPr kumimoji="0" lang="en-GB" altLang="zh-CN" sz="2200" dirty="0" smtClean="0">
                <a:latin typeface="微软雅黑" pitchFamily="34" charset="-122"/>
                <a:ea typeface="微软雅黑" pitchFamily="34" charset="-122"/>
              </a:rPr>
              <a:t>indexed</a:t>
            </a:r>
            <a:r>
              <a:rPr kumimoji="0" lang="zh-CN" altLang="en-GB" sz="2200" dirty="0" smtClean="0">
                <a:latin typeface="微软雅黑" pitchFamily="34" charset="-122"/>
                <a:ea typeface="微软雅黑" pitchFamily="34" charset="-122"/>
              </a:rPr>
              <a:t>）数组的索引值是整数，</a:t>
            </a:r>
            <a:r>
              <a:rPr kumimoji="0" lang="zh-CN" altLang="en-GB" sz="2200" dirty="0" smtClean="0">
                <a:solidFill>
                  <a:srgbClr val="FF0000"/>
                </a:solidFill>
                <a:latin typeface="微软雅黑" pitchFamily="34" charset="-122"/>
                <a:ea typeface="微软雅黑" pitchFamily="34" charset="-122"/>
              </a:rPr>
              <a:t>以</a:t>
            </a:r>
            <a:r>
              <a:rPr kumimoji="0" lang="en-GB" altLang="zh-CN" sz="2200" dirty="0" smtClean="0">
                <a:solidFill>
                  <a:srgbClr val="FF0000"/>
                </a:solidFill>
                <a:latin typeface="微软雅黑" pitchFamily="34" charset="-122"/>
                <a:ea typeface="微软雅黑" pitchFamily="34" charset="-122"/>
              </a:rPr>
              <a:t>0</a:t>
            </a:r>
            <a:r>
              <a:rPr kumimoji="0" lang="zh-CN" altLang="en-GB" sz="2200" dirty="0" smtClean="0">
                <a:solidFill>
                  <a:srgbClr val="FF0000"/>
                </a:solidFill>
                <a:latin typeface="微软雅黑" pitchFamily="34" charset="-122"/>
                <a:ea typeface="微软雅黑" pitchFamily="34" charset="-122"/>
              </a:rPr>
              <a:t>开始</a:t>
            </a:r>
            <a:r>
              <a:rPr kumimoji="0" lang="zh-CN" altLang="en-GB" sz="2200" dirty="0" smtClean="0">
                <a:latin typeface="微软雅黑" pitchFamily="34" charset="-122"/>
                <a:ea typeface="微软雅黑" pitchFamily="34" charset="-122"/>
              </a:rPr>
              <a:t>。当通过位置来标识东西时用索引数组。</a:t>
            </a:r>
          </a:p>
          <a:p>
            <a:pPr lvl="2" eaLnBrk="1" hangingPunct="1">
              <a:lnSpc>
                <a:spcPct val="125000"/>
              </a:lnSpc>
              <a:spcBef>
                <a:spcPts val="900"/>
              </a:spcBef>
            </a:pPr>
            <a:r>
              <a:rPr kumimoji="0" lang="zh-CN" altLang="en-GB" sz="2200" dirty="0" smtClean="0">
                <a:latin typeface="微软雅黑" pitchFamily="34" charset="-122"/>
                <a:ea typeface="微软雅黑" pitchFamily="34" charset="-122"/>
              </a:rPr>
              <a:t>关联（</a:t>
            </a:r>
            <a:r>
              <a:rPr kumimoji="0" lang="en-GB" altLang="zh-CN" sz="2200" dirty="0" smtClean="0">
                <a:latin typeface="微软雅黑" pitchFamily="34" charset="-122"/>
                <a:ea typeface="微软雅黑" pitchFamily="34" charset="-122"/>
              </a:rPr>
              <a:t>associative</a:t>
            </a:r>
            <a:r>
              <a:rPr kumimoji="0" lang="zh-CN" altLang="en-GB" sz="2200" dirty="0" smtClean="0">
                <a:latin typeface="微软雅黑" pitchFamily="34" charset="-122"/>
                <a:ea typeface="微软雅黑" pitchFamily="34" charset="-122"/>
              </a:rPr>
              <a:t>）数组</a:t>
            </a:r>
            <a:r>
              <a:rPr kumimoji="0" lang="zh-CN" altLang="en-GB" sz="2200" dirty="0" smtClean="0">
                <a:solidFill>
                  <a:srgbClr val="FF0000"/>
                </a:solidFill>
                <a:latin typeface="微软雅黑" pitchFamily="34" charset="-122"/>
                <a:ea typeface="微软雅黑" pitchFamily="34" charset="-122"/>
              </a:rPr>
              <a:t>以字符串做为索引值</a:t>
            </a:r>
            <a:r>
              <a:rPr kumimoji="0" lang="zh-CN" altLang="en-GB" sz="2200" dirty="0" smtClean="0">
                <a:latin typeface="微软雅黑" pitchFamily="34" charset="-122"/>
                <a:ea typeface="微软雅黑" pitchFamily="34" charset="-122"/>
              </a:rPr>
              <a:t>，关联数组更像操作表。索引值为列名，用于访问列的数据。</a:t>
            </a:r>
            <a:endParaRPr kumimoji="0" lang="zh-CN" altLang="en-US" sz="2200" dirty="0" smtClean="0">
              <a:latin typeface="微软雅黑" pitchFamily="34" charset="-122"/>
              <a:ea typeface="微软雅黑"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2071670" y="142535"/>
            <a:ext cx="6500858" cy="571480"/>
          </a:xfrm>
        </p:spPr>
        <p:txBody>
          <a:bodyPr/>
          <a:lstStyle/>
          <a:p>
            <a:r>
              <a:rPr lang="en-US" altLang="zh-CN" sz="3000" dirty="0" smtClean="0">
                <a:latin typeface="+mj-ea"/>
              </a:rPr>
              <a:t>2.  </a:t>
            </a:r>
            <a:r>
              <a:rPr lang="zh-CN" altLang="en-US" sz="3000" dirty="0" smtClean="0">
                <a:latin typeface="+mj-ea"/>
              </a:rPr>
              <a:t>数组的定义</a:t>
            </a:r>
          </a:p>
        </p:txBody>
      </p:sp>
      <p:sp>
        <p:nvSpPr>
          <p:cNvPr id="22530" name="Rectangle 3"/>
          <p:cNvSpPr>
            <a:spLocks noGrp="1" noChangeArrowheads="1"/>
          </p:cNvSpPr>
          <p:nvPr>
            <p:ph idx="1"/>
          </p:nvPr>
        </p:nvSpPr>
        <p:spPr/>
        <p:txBody>
          <a:bodyPr/>
          <a:lstStyle/>
          <a:p>
            <a:pPr marL="0" indent="0">
              <a:lnSpc>
                <a:spcPct val="200000"/>
              </a:lnSpc>
              <a:buNone/>
            </a:pPr>
            <a:r>
              <a:rPr lang="en-US" altLang="zh-CN" sz="2600" dirty="0" smtClean="0">
                <a:latin typeface="微软雅黑" pitchFamily="34" charset="-122"/>
                <a:ea typeface="微软雅黑" pitchFamily="34" charset="-122"/>
              </a:rPr>
              <a:t>2.1  </a:t>
            </a:r>
            <a:r>
              <a:rPr lang="zh-CN" altLang="en-US" sz="2600" dirty="0" smtClean="0">
                <a:latin typeface="微软雅黑" pitchFamily="34" charset="-122"/>
                <a:ea typeface="微软雅黑" pitchFamily="34" charset="-122"/>
              </a:rPr>
              <a:t>直接赋值的方式声明数组</a:t>
            </a:r>
            <a:endParaRPr lang="en-US" altLang="zh-CN" sz="2600" dirty="0" smtClean="0">
              <a:latin typeface="微软雅黑" pitchFamily="34" charset="-122"/>
              <a:ea typeface="微软雅黑" pitchFamily="34" charset="-122"/>
            </a:endParaRPr>
          </a:p>
          <a:p>
            <a:pPr marL="0" indent="0">
              <a:lnSpc>
                <a:spcPct val="200000"/>
              </a:lnSpc>
              <a:buNone/>
            </a:pPr>
            <a:r>
              <a:rPr lang="en-US" altLang="zh-CN" sz="2600" dirty="0" smtClean="0">
                <a:latin typeface="微软雅黑" pitchFamily="34" charset="-122"/>
                <a:ea typeface="微软雅黑" pitchFamily="34" charset="-122"/>
              </a:rPr>
              <a:t>2.2  </a:t>
            </a:r>
            <a:r>
              <a:rPr lang="zh-CN" altLang="en-US" sz="2600" dirty="0" smtClean="0">
                <a:latin typeface="微软雅黑" pitchFamily="34" charset="-122"/>
                <a:ea typeface="微软雅黑" pitchFamily="34" charset="-122"/>
              </a:rPr>
              <a:t>使用</a:t>
            </a:r>
            <a:r>
              <a:rPr lang="en-US" altLang="zh-CN" sz="2600" dirty="0" smtClean="0">
                <a:latin typeface="微软雅黑" pitchFamily="34" charset="-122"/>
                <a:ea typeface="微软雅黑" pitchFamily="34" charset="-122"/>
              </a:rPr>
              <a:t>array( )</a:t>
            </a:r>
            <a:r>
              <a:rPr lang="zh-CN" altLang="en-US" sz="2600" dirty="0" smtClean="0">
                <a:latin typeface="微软雅黑" pitchFamily="34" charset="-122"/>
                <a:ea typeface="微软雅黑" pitchFamily="34" charset="-122"/>
              </a:rPr>
              <a:t>语言结构新建数组</a:t>
            </a:r>
          </a:p>
          <a:p>
            <a:pPr marL="0" indent="0">
              <a:lnSpc>
                <a:spcPct val="200000"/>
              </a:lnSpc>
              <a:buNone/>
            </a:pPr>
            <a:r>
              <a:rPr lang="en-US" altLang="zh-CN" sz="2600" dirty="0" smtClean="0">
                <a:latin typeface="微软雅黑" pitchFamily="34" charset="-122"/>
                <a:ea typeface="微软雅黑" pitchFamily="34" charset="-122"/>
              </a:rPr>
              <a:t>2.3  </a:t>
            </a:r>
            <a:r>
              <a:rPr lang="zh-CN" altLang="en-US" dirty="0" smtClean="0"/>
              <a:t>使用</a:t>
            </a:r>
            <a:r>
              <a:rPr lang="en-US" altLang="zh-CN" dirty="0" smtClean="0"/>
              <a:t>[ ] </a:t>
            </a:r>
            <a:r>
              <a:rPr lang="zh-CN" altLang="en-US" dirty="0" smtClean="0"/>
              <a:t>定义数组</a:t>
            </a:r>
            <a:endParaRPr lang="en-US" altLang="zh-CN" sz="2600" dirty="0" smtClean="0">
              <a:latin typeface="微软雅黑" pitchFamily="34" charset="-122"/>
              <a:ea typeface="微软雅黑" pitchFamily="34" charset="-122"/>
            </a:endParaRPr>
          </a:p>
          <a:p>
            <a:pPr marL="0" indent="0">
              <a:lnSpc>
                <a:spcPct val="200000"/>
              </a:lnSpc>
              <a:buNone/>
            </a:pPr>
            <a:r>
              <a:rPr lang="en-US" altLang="zh-CN" dirty="0" smtClean="0"/>
              <a:t>2.4  </a:t>
            </a:r>
            <a:r>
              <a:rPr lang="zh-CN" altLang="en-US" dirty="0" smtClean="0"/>
              <a:t>多维数组的声明</a:t>
            </a:r>
            <a:endParaRPr lang="zh-CN" altLang="en-US" sz="2600" dirty="0" smtClean="0">
              <a:latin typeface="微软雅黑" pitchFamily="34" charset="-122"/>
              <a:ea typeface="微软雅黑"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idx="1"/>
          </p:nvPr>
        </p:nvSpPr>
        <p:spPr>
          <a:xfrm>
            <a:off x="285720" y="785794"/>
            <a:ext cx="8286808" cy="5643602"/>
          </a:xfrm>
        </p:spPr>
        <p:txBody>
          <a:bodyPr/>
          <a:lstStyle/>
          <a:p>
            <a:pPr eaLnBrk="1" hangingPunct="1">
              <a:lnSpc>
                <a:spcPct val="150000"/>
              </a:lnSpc>
              <a:spcBef>
                <a:spcPct val="0"/>
              </a:spcBef>
            </a:pPr>
            <a:r>
              <a:rPr lang="zh-CN" altLang="en-GB" sz="2400" dirty="0" smtClean="0">
                <a:solidFill>
                  <a:srgbClr val="0000FF"/>
                </a:solidFill>
                <a:latin typeface="微软雅黑" pitchFamily="34" charset="-122"/>
                <a:ea typeface="微软雅黑" pitchFamily="34" charset="-122"/>
              </a:rPr>
              <a:t>数组常用的赋值方式：</a:t>
            </a:r>
          </a:p>
          <a:p>
            <a:pPr eaLnBrk="1" hangingPunct="1">
              <a:lnSpc>
                <a:spcPct val="150000"/>
              </a:lnSpc>
              <a:spcBef>
                <a:spcPct val="0"/>
              </a:spcBef>
              <a:buFont typeface="Wingdings" pitchFamily="2" charset="2"/>
              <a:buNone/>
            </a:pPr>
            <a:r>
              <a:rPr lang="zh-CN" altLang="en-GB" sz="2200" dirty="0" smtClean="0">
                <a:latin typeface="微软雅黑" pitchFamily="34" charset="-122"/>
                <a:ea typeface="微软雅黑" pitchFamily="34" charset="-122"/>
              </a:rPr>
              <a:t>	</a:t>
            </a:r>
            <a:r>
              <a:rPr lang="zh-CN" altLang="en-GB" sz="2000" dirty="0" smtClean="0">
                <a:latin typeface="微软雅黑" pitchFamily="34" charset="-122"/>
                <a:ea typeface="微软雅黑" pitchFamily="34" charset="-122"/>
              </a:rPr>
              <a:t> 由于 </a:t>
            </a:r>
            <a:r>
              <a:rPr lang="en-GB" altLang="zh-CN" sz="2000" dirty="0" smtClean="0">
                <a:latin typeface="微软雅黑" pitchFamily="34" charset="-122"/>
                <a:ea typeface="微软雅黑" pitchFamily="34" charset="-122"/>
              </a:rPr>
              <a:t>PHP </a:t>
            </a:r>
            <a:r>
              <a:rPr lang="zh-CN" altLang="en-GB" sz="2000" dirty="0" smtClean="0">
                <a:latin typeface="微软雅黑" pitchFamily="34" charset="-122"/>
                <a:ea typeface="微软雅黑" pitchFamily="34" charset="-122"/>
              </a:rPr>
              <a:t>是属于弱类型数据，因此源代码中的数组并不需要经过特别的声明操作，直接将一组数值指定给某一数组元素即可。一般情况下</a:t>
            </a:r>
            <a:r>
              <a:rPr lang="zh-CN" altLang="en-GB" sz="2000" dirty="0" smtClean="0">
                <a:solidFill>
                  <a:srgbClr val="0000FF"/>
                </a:solidFill>
                <a:latin typeface="微软雅黑" pitchFamily="34" charset="-122"/>
                <a:ea typeface="微软雅黑" pitchFamily="34" charset="-122"/>
              </a:rPr>
              <a:t>数组的赋值有</a:t>
            </a:r>
            <a:r>
              <a:rPr lang="zh-CN" altLang="en-US" sz="2000" dirty="0" smtClean="0">
                <a:solidFill>
                  <a:srgbClr val="0000FF"/>
                </a:solidFill>
                <a:latin typeface="微软雅黑" pitchFamily="34" charset="-122"/>
                <a:ea typeface="微软雅黑" pitchFamily="34" charset="-122"/>
              </a:rPr>
              <a:t>三</a:t>
            </a:r>
            <a:r>
              <a:rPr lang="zh-CN" altLang="en-GB" sz="2000" dirty="0" smtClean="0">
                <a:solidFill>
                  <a:srgbClr val="0000FF"/>
                </a:solidFill>
                <a:latin typeface="微软雅黑" pitchFamily="34" charset="-122"/>
                <a:ea typeface="微软雅黑" pitchFamily="34" charset="-122"/>
              </a:rPr>
              <a:t>种方式：</a:t>
            </a:r>
          </a:p>
          <a:p>
            <a:pPr lvl="1" eaLnBrk="1" hangingPunct="1">
              <a:lnSpc>
                <a:spcPct val="150000"/>
              </a:lnSpc>
              <a:spcBef>
                <a:spcPct val="0"/>
              </a:spcBef>
            </a:pPr>
            <a:r>
              <a:rPr lang="zh-CN" altLang="en-GB" sz="2400" dirty="0" smtClean="0">
                <a:solidFill>
                  <a:srgbClr val="0000FF"/>
                </a:solidFill>
                <a:latin typeface="微软雅黑" pitchFamily="34" charset="-122"/>
                <a:ea typeface="微软雅黑" pitchFamily="34" charset="-122"/>
              </a:rPr>
              <a:t>直接赋值方式</a:t>
            </a:r>
            <a:r>
              <a:rPr lang="zh-CN" altLang="en-GB" sz="2400" dirty="0" smtClean="0">
                <a:latin typeface="微软雅黑" pitchFamily="34" charset="-122"/>
                <a:ea typeface="微软雅黑" pitchFamily="34" charset="-122"/>
              </a:rPr>
              <a:t> 如：</a:t>
            </a:r>
          </a:p>
          <a:p>
            <a:pPr lvl="2" eaLnBrk="1" hangingPunct="1">
              <a:lnSpc>
                <a:spcPct val="150000"/>
              </a:lnSpc>
              <a:spcBef>
                <a:spcPct val="0"/>
              </a:spcBef>
              <a:buNone/>
            </a:pPr>
            <a:r>
              <a:rPr kumimoji="0" lang="en-GB" altLang="zh-CN" dirty="0" smtClean="0">
                <a:latin typeface="微软雅黑" pitchFamily="34" charset="-122"/>
                <a:ea typeface="微软雅黑" pitchFamily="34" charset="-122"/>
              </a:rPr>
              <a:t>$a[0]=‘spam@126.com’;  </a:t>
            </a:r>
          </a:p>
          <a:p>
            <a:pPr lvl="2" eaLnBrk="1" hangingPunct="1">
              <a:lnSpc>
                <a:spcPct val="150000"/>
              </a:lnSpc>
              <a:spcBef>
                <a:spcPct val="0"/>
              </a:spcBef>
              <a:buNone/>
            </a:pPr>
            <a:r>
              <a:rPr kumimoji="0" lang="en-GB" altLang="zh-CN" dirty="0" smtClean="0">
                <a:latin typeface="微软雅黑" pitchFamily="34" charset="-122"/>
                <a:ea typeface="微软雅黑" pitchFamily="34" charset="-122"/>
              </a:rPr>
              <a:t>$a[1]=‘abuse@sohu.com’;</a:t>
            </a:r>
          </a:p>
          <a:p>
            <a:pPr lvl="1" eaLnBrk="1" hangingPunct="1">
              <a:lnSpc>
                <a:spcPct val="150000"/>
              </a:lnSpc>
              <a:spcBef>
                <a:spcPct val="0"/>
              </a:spcBef>
            </a:pPr>
            <a:r>
              <a:rPr lang="zh-CN" altLang="en-GB" sz="2400" dirty="0" smtClean="0">
                <a:solidFill>
                  <a:srgbClr val="0000FF"/>
                </a:solidFill>
                <a:latin typeface="微软雅黑" pitchFamily="34" charset="-122"/>
                <a:ea typeface="微软雅黑" pitchFamily="34" charset="-122"/>
              </a:rPr>
              <a:t>使用</a:t>
            </a:r>
            <a:r>
              <a:rPr lang="en-GB" altLang="zh-CN" sz="2400" dirty="0" smtClean="0">
                <a:solidFill>
                  <a:srgbClr val="0000FF"/>
                </a:solidFill>
                <a:latin typeface="微软雅黑" pitchFamily="34" charset="-122"/>
                <a:ea typeface="微软雅黑" pitchFamily="34" charset="-122"/>
              </a:rPr>
              <a:t>array</a:t>
            </a:r>
            <a:r>
              <a:rPr lang="zh-CN" altLang="en-GB" sz="2400" dirty="0" smtClean="0">
                <a:solidFill>
                  <a:srgbClr val="0000FF"/>
                </a:solidFill>
                <a:latin typeface="微软雅黑" pitchFamily="34" charset="-122"/>
                <a:ea typeface="微软雅黑" pitchFamily="34" charset="-122"/>
              </a:rPr>
              <a:t>函数</a:t>
            </a:r>
            <a:r>
              <a:rPr lang="zh-CN" altLang="en-GB" sz="2400" dirty="0" smtClean="0">
                <a:latin typeface="微软雅黑" pitchFamily="34" charset="-122"/>
                <a:ea typeface="微软雅黑" pitchFamily="34" charset="-122"/>
              </a:rPr>
              <a:t> 如：</a:t>
            </a:r>
            <a:endParaRPr lang="en-US" altLang="zh-CN" sz="2400" dirty="0" smtClean="0">
              <a:latin typeface="微软雅黑" pitchFamily="34" charset="-122"/>
              <a:ea typeface="微软雅黑" pitchFamily="34" charset="-122"/>
            </a:endParaRPr>
          </a:p>
          <a:p>
            <a:pPr lvl="1">
              <a:lnSpc>
                <a:spcPct val="150000"/>
              </a:lnSpc>
              <a:spcBef>
                <a:spcPct val="0"/>
              </a:spcBef>
              <a:buNone/>
            </a:pPr>
            <a:r>
              <a:rPr lang="en-GB" altLang="zh-CN" sz="2400" dirty="0" smtClean="0"/>
              <a:t>	  </a:t>
            </a:r>
            <a:r>
              <a:rPr lang="en-GB" altLang="zh-CN" sz="1800" dirty="0" smtClean="0"/>
              <a:t>$a=array(“spam@126.com “,”abuse@sohu.com”);</a:t>
            </a:r>
            <a:endParaRPr lang="en-US" altLang="zh-CN" sz="2400" dirty="0" smtClean="0">
              <a:latin typeface="微软雅黑" pitchFamily="34" charset="-122"/>
              <a:ea typeface="微软雅黑" pitchFamily="34" charset="-122"/>
            </a:endParaRPr>
          </a:p>
          <a:p>
            <a:pPr lvl="1" eaLnBrk="1" hangingPunct="1">
              <a:lnSpc>
                <a:spcPct val="150000"/>
              </a:lnSpc>
              <a:spcBef>
                <a:spcPct val="0"/>
              </a:spcBef>
            </a:pPr>
            <a:r>
              <a:rPr lang="zh-CN" altLang="en-GB" sz="2400" dirty="0" smtClean="0">
                <a:solidFill>
                  <a:srgbClr val="0000FF"/>
                </a:solidFill>
              </a:rPr>
              <a:t>使用</a:t>
            </a:r>
            <a:r>
              <a:rPr lang="en-US" altLang="zh-CN" sz="2400" dirty="0" smtClean="0">
                <a:solidFill>
                  <a:srgbClr val="0000FF"/>
                </a:solidFill>
              </a:rPr>
              <a:t>[ ]</a:t>
            </a:r>
            <a:r>
              <a:rPr lang="zh-CN" altLang="en-GB" sz="2400" dirty="0" smtClean="0"/>
              <a:t> 如：</a:t>
            </a:r>
            <a:endParaRPr lang="zh-CN" altLang="en-GB" sz="2400" dirty="0" smtClean="0">
              <a:latin typeface="微软雅黑" pitchFamily="34" charset="-122"/>
              <a:ea typeface="微软雅黑" pitchFamily="34" charset="-122"/>
            </a:endParaRPr>
          </a:p>
          <a:p>
            <a:pPr lvl="2" eaLnBrk="1" hangingPunct="1">
              <a:lnSpc>
                <a:spcPct val="150000"/>
              </a:lnSpc>
              <a:spcBef>
                <a:spcPct val="0"/>
              </a:spcBef>
              <a:buNone/>
            </a:pPr>
            <a:r>
              <a:rPr kumimoji="0" lang="en-GB" altLang="zh-CN" sz="2000" dirty="0" smtClean="0">
                <a:latin typeface="微软雅黑" pitchFamily="34" charset="-122"/>
                <a:ea typeface="微软雅黑" pitchFamily="34" charset="-122"/>
              </a:rPr>
              <a:t>$a=[“spam@126.com “,”abuse@sohu.com”];</a:t>
            </a:r>
            <a:endParaRPr kumimoji="0" lang="zh-CN" altLang="en-US" sz="2000" dirty="0" smtClean="0">
              <a:latin typeface="微软雅黑" pitchFamily="34" charset="-122"/>
              <a:ea typeface="微软雅黑" pitchFamily="34" charset="-122"/>
            </a:endParaRPr>
          </a:p>
        </p:txBody>
      </p:sp>
    </p:spTree>
  </p:cSld>
  <p:clrMapOvr>
    <a:masterClrMapping/>
  </p:clrMapOvr>
</p:sld>
</file>

<file path=ppt/theme/theme1.xml><?xml version="1.0" encoding="utf-8"?>
<a:theme xmlns:a="http://schemas.openxmlformats.org/drawingml/2006/main" name="PHP_2016_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_3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3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_2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PHP_2016_模板</Template>
  <TotalTime>43</TotalTime>
  <Words>2241</Words>
  <Application>Microsoft Office PowerPoint</Application>
  <PresentationFormat>全屏显示(4:3)</PresentationFormat>
  <Paragraphs>325</Paragraphs>
  <Slides>49</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49</vt:i4>
      </vt:variant>
    </vt:vector>
  </HeadingPairs>
  <TitlesOfParts>
    <vt:vector size="56" baseType="lpstr">
      <vt:lpstr>楷体_GB2312</vt:lpstr>
      <vt:lpstr>宋体</vt:lpstr>
      <vt:lpstr>微软雅黑</vt:lpstr>
      <vt:lpstr>Arial</vt:lpstr>
      <vt:lpstr>Wingdings</vt:lpstr>
      <vt:lpstr>PHP_2016_模板</vt:lpstr>
      <vt:lpstr>自定义设计方案_2</vt:lpstr>
      <vt:lpstr>PowerPoint 演示文稿</vt:lpstr>
      <vt:lpstr>PHP数组</vt:lpstr>
      <vt:lpstr>回顾</vt:lpstr>
      <vt:lpstr>预习检查</vt:lpstr>
      <vt:lpstr>本章任务</vt:lpstr>
      <vt:lpstr>1.  数组的概述</vt:lpstr>
      <vt:lpstr>PowerPoint 演示文稿</vt:lpstr>
      <vt:lpstr>2.  数组的定义</vt:lpstr>
      <vt:lpstr>PowerPoint 演示文稿</vt:lpstr>
      <vt:lpstr>2.1  直接赋值的方式声明数组</vt:lpstr>
      <vt:lpstr>PowerPoint 演示文稿</vt:lpstr>
      <vt:lpstr>2.2 使用array( )语言结构新建数组</vt:lpstr>
      <vt:lpstr>PowerPoint 演示文稿</vt:lpstr>
      <vt:lpstr>2.3 使用[ ]定义数组</vt:lpstr>
      <vt:lpstr>2.4  多维数组的声明</vt:lpstr>
      <vt:lpstr>PowerPoint 演示文稿</vt:lpstr>
      <vt:lpstr>3.1  使用for语句循环遍历数组</vt:lpstr>
      <vt:lpstr>3.2 使用foreach语句遍历数组</vt:lpstr>
      <vt:lpstr>PowerPoint 演示文稿</vt:lpstr>
      <vt:lpstr>3.3 联合使用list( )、each( )和while循环遍历数组</vt:lpstr>
      <vt:lpstr>PowerPoint 演示文稿</vt:lpstr>
      <vt:lpstr>3.4  使用数组的内部指针控制函数遍历数组</vt:lpstr>
      <vt:lpstr>4.  预定义数组</vt:lpstr>
      <vt:lpstr>4.1.  服务器变量： $_SERVER</vt:lpstr>
      <vt:lpstr>4.3.  HTTP GET变量：$_GET</vt:lpstr>
      <vt:lpstr>4.4. HTTP POST变量：$_POST</vt:lpstr>
      <vt:lpstr>4.5. request变量：$_REQUEST</vt:lpstr>
      <vt:lpstr>4.6 HTTP文件上传变量：$_FILES</vt:lpstr>
      <vt:lpstr>4.7 HTTP Cookies:$_COOKIE</vt:lpstr>
      <vt:lpstr>4.8 Session变量：$_SESSION</vt:lpstr>
      <vt:lpstr>4.9. Global变量：$GLOBALS</vt:lpstr>
      <vt:lpstr>5.  数组的相关处理函数</vt:lpstr>
      <vt:lpstr>5.1 数组的键/值操作函数</vt:lpstr>
      <vt:lpstr>PowerPoint 演示文稿</vt:lpstr>
      <vt:lpstr>PowerPoint 演示文稿</vt:lpstr>
      <vt:lpstr>5.2  统计数组元素的个数与唯一性</vt:lpstr>
      <vt:lpstr>5.3 使用回调函数处理数组的函数</vt:lpstr>
      <vt:lpstr>PowerPoint 演示文稿</vt:lpstr>
      <vt:lpstr>PowerPoint 演示文稿</vt:lpstr>
      <vt:lpstr>5.4  数组的排序函数</vt:lpstr>
      <vt:lpstr>5.5  拆分、合并、分解与结合数组</vt:lpstr>
      <vt:lpstr>PowerPoint 演示文稿</vt:lpstr>
      <vt:lpstr>PowerPoint 演示文稿</vt:lpstr>
      <vt:lpstr>PowerPoint 演示文稿</vt:lpstr>
      <vt:lpstr>PowerPoint 演示文稿</vt:lpstr>
      <vt:lpstr>5.6  数组与数据结构</vt:lpstr>
      <vt:lpstr>PowerPoint 演示文稿</vt:lpstr>
      <vt:lpstr>5.7 其他有用的数组处理函数</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PC</cp:lastModifiedBy>
  <cp:revision>22</cp:revision>
  <dcterms:created xsi:type="dcterms:W3CDTF">2015-12-14T15:02:00Z</dcterms:created>
  <dcterms:modified xsi:type="dcterms:W3CDTF">2017-01-08T04:00:46Z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