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9"/>
  </p:notesMasterIdLst>
  <p:sldIdLst>
    <p:sldId id="339" r:id="rId3"/>
    <p:sldId id="291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347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9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2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205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782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3886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8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3.1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去除空格和字符串填充补函数</a:t>
            </a:r>
            <a:endParaRPr lang="en-US" altLang="zh-CN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GB" altLang="zh-CN" sz="2200" dirty="0" err="1" smtClean="0">
                <a:latin typeface="微软雅黑" pitchFamily="34" charset="-122"/>
                <a:ea typeface="微软雅黑" pitchFamily="34" charset="-122"/>
              </a:rPr>
              <a:t>ltrim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语法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: string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ltrim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[, string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charlist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返回值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字符串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本函数用来删去字符串中的前导空格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(whitespace)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/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GB" altLang="zh-CN" sz="2200" dirty="0" err="1" smtClean="0">
                <a:latin typeface="微软雅黑" pitchFamily="34" charset="-122"/>
                <a:ea typeface="微软雅黑" pitchFamily="34" charset="-122"/>
              </a:rPr>
              <a:t>rtrim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( )    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（还有个别名：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chop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（））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语法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: string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rtrim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[, string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charlist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返回值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字符串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本函数用来删去字符串中的后缀空格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(whitespace)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/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:trim( )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截去字符串首尾的空格。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语法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: string trim(string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[, string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charlist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返回值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字符串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	本函数返回字符串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首尾的空白字符去除后的字串。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str_pad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按需求对字符串进行填充。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语法：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str_pad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 string input,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pad_length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[, string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pad_string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[,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pad_type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]] )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STR_PAD_LEFT    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字符串左添补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STR_PAD_RIGHT 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字符串右添补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STR_PAD_BOTH  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字符串两端添补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&lt;?</a:t>
            </a:r>
            <a:r>
              <a:rPr lang="en-US" altLang="zh-CN" sz="2000" b="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$input = "Alien";</a:t>
            </a:r>
            <a:b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000" b="0" dirty="0" err="1" smtClean="0">
                <a:latin typeface="微软雅黑" pitchFamily="34" charset="-122"/>
                <a:ea typeface="微软雅黑" pitchFamily="34" charset="-122"/>
              </a:rPr>
              <a:t>str_pad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($input, 10);        // produces "Alien     "</a:t>
            </a:r>
            <a:b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000" b="0" dirty="0" err="1" smtClean="0">
                <a:latin typeface="微软雅黑" pitchFamily="34" charset="-122"/>
                <a:ea typeface="微软雅黑" pitchFamily="34" charset="-122"/>
              </a:rPr>
              <a:t>str_pad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($input, 10, "-=", STR_PAD_LEFT);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					    // produces "-=-=-Alien"</a:t>
            </a:r>
            <a:b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000" b="0" dirty="0" err="1" smtClean="0">
                <a:latin typeface="微软雅黑" pitchFamily="34" charset="-122"/>
                <a:ea typeface="微软雅黑" pitchFamily="34" charset="-122"/>
              </a:rPr>
              <a:t>str_pad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($input, 10, "_", STR_PAD_BOTH);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					    // produces "__Alien___"</a:t>
            </a:r>
            <a:b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000" b="0" dirty="0" err="1" smtClean="0">
                <a:latin typeface="微软雅黑" pitchFamily="34" charset="-122"/>
                <a:ea typeface="微软雅黑" pitchFamily="34" charset="-122"/>
              </a:rPr>
              <a:t>str_pad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($input, 6 , "___");            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					    // produces "Alien_“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?&gt; </a:t>
            </a:r>
            <a:endParaRPr lang="zh-CN" altLang="en-US" sz="20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3.2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字符串大小写的转换</a:t>
            </a:r>
            <a:endParaRPr lang="en-US" altLang="zh-CN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zh-CN" altLang="en-GB" sz="2200" dirty="0" smtClean="0"/>
              <a:t>函数</a:t>
            </a:r>
            <a:r>
              <a:rPr lang="en-GB" altLang="zh-CN" sz="2200" dirty="0" smtClean="0"/>
              <a:t>: </a:t>
            </a:r>
            <a:r>
              <a:rPr lang="en-GB" altLang="zh-CN" sz="2200" dirty="0" err="1" smtClean="0"/>
              <a:t>strtolower</a:t>
            </a:r>
            <a:r>
              <a:rPr lang="en-GB" altLang="zh-CN" sz="2200" dirty="0" smtClean="0"/>
              <a:t>( )</a:t>
            </a:r>
            <a:r>
              <a:rPr lang="en-GB" altLang="zh-CN" sz="2200" b="0" dirty="0" smtClean="0"/>
              <a:t> </a:t>
            </a:r>
            <a:endParaRPr lang="zh-CN" altLang="en-GB" sz="2200" b="0" dirty="0" smtClean="0"/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语法</a:t>
            </a:r>
            <a:r>
              <a:rPr lang="en-GB" altLang="zh-CN" sz="2200" b="0" dirty="0" smtClean="0"/>
              <a:t>: string </a:t>
            </a:r>
            <a:r>
              <a:rPr lang="en-GB" altLang="zh-CN" sz="2200" b="0" dirty="0" err="1" smtClean="0"/>
              <a:t>strtolower</a:t>
            </a:r>
            <a:r>
              <a:rPr lang="en-GB" altLang="zh-CN" sz="2200" b="0" dirty="0" smtClean="0"/>
              <a:t>(string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); </a:t>
            </a:r>
            <a:endParaRPr lang="zh-CN" altLang="en-GB" sz="2200" b="0" dirty="0" smtClean="0"/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本函数将字符串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 </a:t>
            </a:r>
            <a:r>
              <a:rPr lang="zh-CN" altLang="en-GB" sz="2200" b="0" dirty="0" smtClean="0"/>
              <a:t>全部变小写字符串。 </a:t>
            </a:r>
          </a:p>
          <a:p>
            <a:pPr eaLnBrk="1" hangingPunct="1">
              <a:lnSpc>
                <a:spcPct val="75000"/>
              </a:lnSpc>
            </a:pPr>
            <a:r>
              <a:rPr lang="zh-CN" altLang="en-GB" sz="2200" dirty="0" smtClean="0"/>
              <a:t>函数</a:t>
            </a:r>
            <a:r>
              <a:rPr lang="en-GB" altLang="zh-CN" sz="2200" dirty="0" smtClean="0"/>
              <a:t>: </a:t>
            </a:r>
            <a:r>
              <a:rPr lang="en-GB" altLang="zh-CN" sz="2200" dirty="0" err="1" smtClean="0"/>
              <a:t>strtoupper</a:t>
            </a:r>
            <a:r>
              <a:rPr lang="en-GB" altLang="zh-CN" sz="2200" dirty="0" smtClean="0"/>
              <a:t>( )</a:t>
            </a:r>
            <a:r>
              <a:rPr lang="zh-CN" altLang="en-GB" sz="2200" b="0" dirty="0" smtClean="0"/>
              <a:t>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语法</a:t>
            </a:r>
            <a:r>
              <a:rPr lang="en-GB" altLang="zh-CN" sz="2200" b="0" dirty="0" smtClean="0"/>
              <a:t>: string </a:t>
            </a:r>
            <a:r>
              <a:rPr lang="en-GB" altLang="zh-CN" sz="2200" b="0" dirty="0" err="1" smtClean="0"/>
              <a:t>strtoupper</a:t>
            </a:r>
            <a:r>
              <a:rPr lang="en-GB" altLang="zh-CN" sz="2200" b="0" dirty="0" smtClean="0"/>
              <a:t>(string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); </a:t>
            </a:r>
            <a:endParaRPr lang="zh-CN" altLang="en-GB" sz="2200" b="0" dirty="0" smtClean="0"/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本函数将字符串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 </a:t>
            </a:r>
            <a:r>
              <a:rPr lang="zh-CN" altLang="en-GB" sz="2200" b="0" dirty="0" smtClean="0"/>
              <a:t>全部变大写字符串。 	</a:t>
            </a:r>
            <a:endParaRPr lang="zh-CN" altLang="en-US" sz="2200" b="0" dirty="0" smtClean="0"/>
          </a:p>
          <a:p>
            <a:pPr eaLnBrk="1" hangingPunct="1">
              <a:lnSpc>
                <a:spcPct val="85000"/>
              </a:lnSpc>
            </a:pPr>
            <a:r>
              <a:rPr lang="zh-CN" altLang="en-GB" sz="2200" dirty="0" smtClean="0"/>
              <a:t>函数</a:t>
            </a:r>
            <a:r>
              <a:rPr lang="en-GB" altLang="zh-CN" sz="2200" dirty="0" smtClean="0"/>
              <a:t>:</a:t>
            </a:r>
            <a:r>
              <a:rPr lang="en-GB" altLang="zh-CN" sz="2200" dirty="0" err="1" smtClean="0"/>
              <a:t>ucfirst</a:t>
            </a:r>
            <a:r>
              <a:rPr lang="en-GB" altLang="zh-CN" sz="2200" dirty="0" smtClean="0"/>
              <a:t>( )</a:t>
            </a:r>
            <a:r>
              <a:rPr lang="en-GB" altLang="zh-CN" sz="2200" b="0" dirty="0" smtClean="0"/>
              <a:t>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将字符串第一个字符改大写。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语法</a:t>
            </a:r>
            <a:r>
              <a:rPr lang="en-GB" altLang="zh-CN" sz="2200" b="0" dirty="0" smtClean="0"/>
              <a:t>: string </a:t>
            </a:r>
            <a:r>
              <a:rPr lang="en-GB" altLang="zh-CN" sz="2200" b="0" dirty="0" err="1" smtClean="0"/>
              <a:t>ucfirst</a:t>
            </a:r>
            <a:r>
              <a:rPr lang="en-GB" altLang="zh-CN" sz="2200" b="0" dirty="0" smtClean="0"/>
              <a:t>(string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); </a:t>
            </a:r>
            <a:endParaRPr lang="zh-CN" altLang="en-GB" sz="2200" b="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本函数返回字符串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 </a:t>
            </a:r>
            <a:r>
              <a:rPr lang="zh-CN" altLang="en-GB" sz="2200" b="0" dirty="0" smtClean="0"/>
              <a:t>第一个字的字首字母改成大写。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GB" sz="2200" dirty="0" smtClean="0"/>
              <a:t>函数</a:t>
            </a:r>
            <a:r>
              <a:rPr lang="en-GB" altLang="zh-CN" sz="2200" dirty="0" smtClean="0"/>
              <a:t>:</a:t>
            </a:r>
            <a:r>
              <a:rPr lang="en-GB" altLang="zh-CN" sz="2200" dirty="0" err="1" smtClean="0"/>
              <a:t>ucwords</a:t>
            </a:r>
            <a:r>
              <a:rPr lang="en-GB" altLang="zh-CN" sz="2200" dirty="0" smtClean="0"/>
              <a:t>( )</a:t>
            </a:r>
            <a:r>
              <a:rPr lang="en-GB" altLang="zh-CN" sz="2200" b="0" dirty="0" smtClean="0"/>
              <a:t>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将字符串每个字第一个字母改大写。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语法</a:t>
            </a:r>
            <a:r>
              <a:rPr lang="en-GB" altLang="zh-CN" sz="2200" b="0" dirty="0" smtClean="0"/>
              <a:t>: string </a:t>
            </a:r>
            <a:r>
              <a:rPr lang="en-GB" altLang="zh-CN" sz="2200" b="0" dirty="0" err="1" smtClean="0"/>
              <a:t>ucwords</a:t>
            </a:r>
            <a:r>
              <a:rPr lang="en-GB" altLang="zh-CN" sz="2200" b="0" dirty="0" smtClean="0"/>
              <a:t>(string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); 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GB" sz="2200" b="0" dirty="0" smtClean="0"/>
              <a:t>	本函数返回字符串 </a:t>
            </a:r>
            <a:r>
              <a:rPr lang="en-GB" altLang="zh-CN" sz="2200" b="0" dirty="0" err="1" smtClean="0"/>
              <a:t>str</a:t>
            </a:r>
            <a:r>
              <a:rPr lang="en-GB" altLang="zh-CN" sz="2200" b="0" dirty="0" smtClean="0"/>
              <a:t> </a:t>
            </a:r>
            <a:r>
              <a:rPr lang="zh-CN" altLang="en-GB" sz="2200" b="0" dirty="0" smtClean="0"/>
              <a:t>每个字的字首字母全都改成大写。</a:t>
            </a:r>
            <a:endParaRPr lang="zh-CN" altLang="en-US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sz="2800" dirty="0" smtClean="0">
                <a:latin typeface="微软雅黑" charset="0"/>
                <a:ea typeface="微软雅黑" charset="0"/>
              </a:rPr>
              <a:t>3.3 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和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HTML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标签相关联的字符串格式化</a:t>
            </a:r>
            <a:endParaRPr lang="en-US" altLang="zh-CN" sz="28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nl2br( )</a:t>
            </a:r>
          </a:p>
          <a:p>
            <a:pPr lvl="1">
              <a:lnSpc>
                <a:spcPct val="150000"/>
              </a:lnSpc>
            </a:pPr>
            <a:r>
              <a:rPr lang="zh-CN" altLang="en-US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nl2br ( 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)</a:t>
            </a:r>
            <a:b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将字符串中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”\n”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转成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换行符“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/ &gt;”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htmlspecialchars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（）</a:t>
            </a:r>
          </a:p>
          <a:p>
            <a:pPr lvl="1"/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语法：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htmlspecialchars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 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[,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quote_style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[, 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]] )</a:t>
            </a:r>
            <a:b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把指定特殊符号转换成实体，如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;&amp;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'&amp;'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'&amp;amp;' 		'“'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'&amp;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quot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;'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	'''	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'&amp;#039;'		'&lt; '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'&amp;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;'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	'&gt;'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'&amp;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;' 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函数： 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htmlentities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（）</a:t>
            </a:r>
          </a:p>
          <a:p>
            <a:r>
              <a:rPr lang="zh-CN" altLang="en-US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htmlentities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 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[,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quote_style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[, 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]] )</a:t>
            </a:r>
            <a:b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可以将所有的非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码转换成对应实体代码。</a:t>
            </a:r>
          </a:p>
          <a:p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&lt;?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= "A 'quote' is &lt;b&gt;bold&lt;/b&gt;";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// Outputs: A 'quote' is &amp;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lt;b&amp;gt;bold&amp;lt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;/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b&amp;gt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htmlentities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($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);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// Outputs: A &amp;#039;quote&amp;#039; is &amp;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lt;b&amp;gt;bold&amp;lt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;/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b&amp;gt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htmlentities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($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, ENT_QUOTES);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?&gt;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函数：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strip_tags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（）</a:t>
            </a:r>
          </a:p>
          <a:p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en-US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法：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strip_tags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 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[, 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allowable_tags</a:t>
            </a:r>
            <a: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 )</a:t>
            </a:r>
            <a:br>
              <a:rPr lang="en-US" altLang="zh-CN" sz="2200" b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的标签函数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&lt;?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$text = ‘&lt;p&gt;Test paragraph.&lt;/p&gt;&lt;!-- Comment --&gt; Other text’;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strip_tags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($text); //Test paragraph. Other text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echo “\n”;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保留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&lt;p&gt;</a:t>
            </a:r>
            <a:b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echo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strip_tags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($text, '&lt;p&gt;');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	//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&lt;p&gt;Test paragraph.&lt;/p&gt; Other text 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?&gt;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其他字符串格式化函数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zh-CN" altLang="en-GB" sz="2400" dirty="0" smtClean="0"/>
              <a:t>函数</a:t>
            </a:r>
            <a:r>
              <a:rPr lang="en-GB" altLang="zh-CN" sz="2400" dirty="0" smtClean="0"/>
              <a:t>: </a:t>
            </a:r>
            <a:r>
              <a:rPr lang="en-GB" altLang="zh-CN" sz="2400" dirty="0" err="1" smtClean="0"/>
              <a:t>strrev</a:t>
            </a:r>
            <a:r>
              <a:rPr lang="en-GB" altLang="zh-CN" sz="2400" dirty="0" smtClean="0"/>
              <a:t>( )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400" b="0" dirty="0" smtClean="0"/>
              <a:t>	颠倒字符串。将字符串前后颠倒。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400" b="0" dirty="0" smtClean="0"/>
              <a:t>	语法</a:t>
            </a:r>
            <a:r>
              <a:rPr lang="en-GB" altLang="zh-CN" sz="2400" b="0" dirty="0" smtClean="0"/>
              <a:t>: string </a:t>
            </a:r>
            <a:r>
              <a:rPr lang="en-GB" altLang="zh-CN" sz="2400" b="0" dirty="0" err="1" smtClean="0"/>
              <a:t>strrev</a:t>
            </a:r>
            <a:r>
              <a:rPr lang="en-GB" altLang="zh-CN" sz="2400" b="0" dirty="0" smtClean="0"/>
              <a:t>(string </a:t>
            </a:r>
            <a:r>
              <a:rPr lang="en-GB" altLang="zh-CN" sz="2400" b="0" dirty="0" err="1" smtClean="0"/>
              <a:t>string</a:t>
            </a:r>
            <a:r>
              <a:rPr lang="en-GB" altLang="zh-CN" sz="2400" b="0" dirty="0" smtClean="0"/>
              <a:t>);</a:t>
            </a:r>
          </a:p>
          <a:p>
            <a:pPr eaLnBrk="1" hangingPunct="1">
              <a:lnSpc>
                <a:spcPct val="75000"/>
              </a:lnSpc>
            </a:pPr>
            <a:r>
              <a:rPr lang="zh-CN" altLang="en-GB" sz="2400" b="0" dirty="0" smtClean="0"/>
              <a:t>函</a:t>
            </a:r>
            <a:r>
              <a:rPr lang="zh-CN" altLang="en-GB" sz="2400" dirty="0" smtClean="0"/>
              <a:t>数</a:t>
            </a:r>
            <a:r>
              <a:rPr lang="en-GB" altLang="zh-CN" sz="2400" dirty="0" smtClean="0"/>
              <a:t>: </a:t>
            </a:r>
            <a:r>
              <a:rPr lang="en-GB" altLang="zh-CN" sz="2400" dirty="0" err="1" smtClean="0"/>
              <a:t>strlen</a:t>
            </a:r>
            <a:r>
              <a:rPr lang="en-GB" altLang="zh-CN" sz="2400" dirty="0" smtClean="0"/>
              <a:t>( )</a:t>
            </a:r>
            <a:r>
              <a:rPr lang="en-GB" altLang="zh-CN" sz="2400" b="0" dirty="0" smtClean="0"/>
              <a:t>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400" b="0" dirty="0" smtClean="0"/>
              <a:t>	取得字符串长度。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400" b="0" dirty="0" smtClean="0"/>
              <a:t>	语法</a:t>
            </a:r>
            <a:r>
              <a:rPr lang="en-GB" altLang="zh-CN" sz="2400" b="0" dirty="0" smtClean="0"/>
              <a:t>: </a:t>
            </a:r>
            <a:r>
              <a:rPr lang="en-GB" altLang="zh-CN" sz="2400" b="0" dirty="0" err="1" smtClean="0"/>
              <a:t>int</a:t>
            </a:r>
            <a:r>
              <a:rPr lang="en-GB" altLang="zh-CN" sz="2400" b="0" dirty="0" smtClean="0"/>
              <a:t> </a:t>
            </a:r>
            <a:r>
              <a:rPr lang="en-GB" altLang="zh-CN" sz="2400" b="0" dirty="0" err="1" smtClean="0"/>
              <a:t>strlen</a:t>
            </a:r>
            <a:r>
              <a:rPr lang="en-GB" altLang="zh-CN" sz="2400" b="0" dirty="0" smtClean="0"/>
              <a:t>(string </a:t>
            </a:r>
            <a:r>
              <a:rPr lang="en-GB" altLang="zh-CN" sz="2400" b="0" dirty="0" err="1" smtClean="0"/>
              <a:t>str</a:t>
            </a:r>
            <a:r>
              <a:rPr lang="en-GB" altLang="zh-CN" sz="2400" b="0" dirty="0" smtClean="0"/>
              <a:t>);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GB" sz="2400" b="0" dirty="0" smtClean="0"/>
              <a:t>	本函数返回指定的字符串长度。</a:t>
            </a:r>
          </a:p>
          <a:p>
            <a:pPr eaLnBrk="1" hangingPunct="1">
              <a:lnSpc>
                <a:spcPct val="75000"/>
              </a:lnSpc>
            </a:pPr>
            <a:r>
              <a:rPr lang="zh-CN" altLang="en-US" sz="2400" dirty="0" smtClean="0"/>
              <a:t>函数：</a:t>
            </a:r>
            <a:r>
              <a:rPr lang="en-US" altLang="zh-CN" sz="2400" dirty="0" err="1" smtClean="0"/>
              <a:t>number_format</a:t>
            </a:r>
            <a:r>
              <a:rPr lang="en-US" altLang="zh-CN" sz="2400" dirty="0" smtClean="0"/>
              <a:t>()</a:t>
            </a:r>
            <a:r>
              <a:rPr lang="en-US" altLang="zh-CN" sz="2400" b="0" dirty="0" smtClean="0"/>
              <a:t/>
            </a:r>
            <a:br>
              <a:rPr lang="en-US" altLang="zh-CN" sz="2400" b="0" dirty="0" smtClean="0"/>
            </a:br>
            <a:r>
              <a:rPr lang="zh-CN" altLang="en-US" sz="2400" b="0" dirty="0" smtClean="0"/>
              <a:t>语法：</a:t>
            </a:r>
            <a:r>
              <a:rPr lang="en-US" altLang="zh-CN" sz="2400" b="0" dirty="0" smtClean="0"/>
              <a:t>string </a:t>
            </a:r>
            <a:r>
              <a:rPr lang="en-US" altLang="zh-CN" sz="2400" b="0" dirty="0" err="1" smtClean="0"/>
              <a:t>number_format</a:t>
            </a:r>
            <a:r>
              <a:rPr lang="en-US" altLang="zh-CN" sz="2400" b="0" dirty="0" smtClean="0"/>
              <a:t> ( float number [,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decimals [, string </a:t>
            </a:r>
            <a:r>
              <a:rPr lang="en-US" altLang="zh-CN" sz="2400" b="0" dirty="0" err="1" smtClean="0"/>
              <a:t>dec_point</a:t>
            </a:r>
            <a:r>
              <a:rPr lang="en-US" altLang="zh-CN" sz="2400" b="0" dirty="0" smtClean="0"/>
              <a:t>, string </a:t>
            </a:r>
            <a:r>
              <a:rPr lang="en-US" altLang="zh-CN" sz="2400" b="0" dirty="0" err="1" smtClean="0"/>
              <a:t>thousands_sep</a:t>
            </a:r>
            <a:r>
              <a:rPr lang="en-US" altLang="zh-CN" sz="2400" b="0" dirty="0" smtClean="0"/>
              <a:t>]] )</a:t>
            </a:r>
            <a:br>
              <a:rPr lang="en-US" altLang="zh-CN" sz="2400" b="0" dirty="0" smtClean="0"/>
            </a:br>
            <a:r>
              <a:rPr lang="zh-CN" altLang="en-US" sz="2400" b="0" dirty="0" smtClean="0"/>
              <a:t>格式货币、数字、时间等。</a:t>
            </a:r>
          </a:p>
          <a:p>
            <a:pPr eaLnBrk="1" hangingPunct="1">
              <a:lnSpc>
                <a:spcPct val="75000"/>
              </a:lnSpc>
            </a:pPr>
            <a:r>
              <a:rPr lang="zh-CN" altLang="en-US" sz="2400" dirty="0" smtClean="0"/>
              <a:t>函数：</a:t>
            </a:r>
            <a:r>
              <a:rPr lang="en-US" altLang="zh-CN" sz="2400" dirty="0" smtClean="0"/>
              <a:t>md5</a:t>
            </a:r>
            <a:r>
              <a:rPr lang="zh-CN" altLang="en-US" sz="2400" dirty="0" smtClean="0"/>
              <a:t>（） 加密函数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zh-CN" altLang="en-US" sz="2400" b="0" dirty="0" smtClean="0"/>
              <a:t>   格式：</a:t>
            </a:r>
            <a:r>
              <a:rPr lang="en-US" altLang="zh-CN" sz="2400" b="0" dirty="0" smtClean="0"/>
              <a:t>string md5 (string </a:t>
            </a:r>
            <a:r>
              <a:rPr lang="en-US" altLang="zh-CN" sz="2400" b="0" dirty="0" err="1" smtClean="0"/>
              <a:t>str</a:t>
            </a:r>
            <a:r>
              <a:rPr lang="en-US" altLang="zh-CN" sz="2400" b="0" dirty="0" smtClean="0"/>
              <a:t> [, </a:t>
            </a:r>
            <a:r>
              <a:rPr lang="en-US" altLang="zh-CN" sz="2400" b="0" dirty="0" err="1" smtClean="0"/>
              <a:t>bool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raw_output</a:t>
            </a:r>
            <a:r>
              <a:rPr lang="en-US" altLang="zh-CN" sz="2400" b="0" dirty="0" smtClean="0"/>
              <a:t>] )</a:t>
            </a:r>
            <a:r>
              <a:rPr lang="en-US" altLang="zh-CN" sz="2400" dirty="0" smtClean="0"/>
              <a:t>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字符串比较函数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按字节顺序进行字符串比较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按自然顺序进行字符串比较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charset="0"/>
                <a:ea typeface="微软雅黑" charset="0"/>
              </a:rPr>
              <a:t>4.1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字符串的比较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中，有多种方法可以对字符串进行比较，除了可以直接使用条件运算符（</a:t>
            </a:r>
            <a:r>
              <a:rPr lang="en-US" altLang="zh-CN" sz="2400" dirty="0" smtClean="0"/>
              <a:t>&lt;, &gt;, ==</a:t>
            </a:r>
            <a:r>
              <a:rPr lang="zh-CN" altLang="en-US" sz="2400" dirty="0" smtClean="0"/>
              <a:t>）加以比较外。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按字节进行字符串的比较</a:t>
            </a:r>
          </a:p>
          <a:p>
            <a:pPr lvl="1" eaLnBrk="1" hangingPunct="1">
              <a:lnSpc>
                <a:spcPts val="3400"/>
              </a:lnSpc>
            </a:pPr>
            <a:r>
              <a:rPr lang="en-US" altLang="zh-CN" sz="2400" dirty="0" err="1" smtClean="0"/>
              <a:t>strcmp</a:t>
            </a:r>
            <a:r>
              <a:rPr lang="en-US" altLang="zh-CN" sz="2400" dirty="0" smtClean="0"/>
              <a:t>();</a:t>
            </a:r>
            <a:r>
              <a:rPr lang="zh-CN" altLang="en-US" sz="2400" dirty="0" smtClean="0"/>
              <a:t>（整个比较是否相同）</a:t>
            </a:r>
          </a:p>
          <a:p>
            <a:pPr lvl="1" eaLnBrk="1" hangingPunct="1">
              <a:lnSpc>
                <a:spcPts val="3400"/>
              </a:lnSpc>
            </a:pPr>
            <a:r>
              <a:rPr lang="en-US" altLang="zh-CN" sz="2400" dirty="0" err="1" smtClean="0"/>
              <a:t>strncmp</a:t>
            </a:r>
            <a:r>
              <a:rPr lang="en-US" altLang="zh-CN" sz="2400" dirty="0" smtClean="0"/>
              <a:t>();</a:t>
            </a:r>
            <a:r>
              <a:rPr lang="zh-CN" altLang="en-US" sz="2400" dirty="0" smtClean="0"/>
              <a:t>（指定比较长度的字符串比较）</a:t>
            </a:r>
          </a:p>
          <a:p>
            <a:pPr lvl="1" eaLnBrk="1" hangingPunct="1">
              <a:lnSpc>
                <a:spcPts val="3400"/>
              </a:lnSpc>
            </a:pPr>
            <a:r>
              <a:rPr lang="en-US" altLang="zh-CN" sz="2400" dirty="0" err="1" smtClean="0"/>
              <a:t>strcasecmp</a:t>
            </a:r>
            <a:r>
              <a:rPr lang="en-US" altLang="zh-CN" sz="2400" dirty="0" smtClean="0"/>
              <a:t>(); </a:t>
            </a:r>
            <a:r>
              <a:rPr lang="zh-CN" altLang="en-US" sz="2400" dirty="0" smtClean="0"/>
              <a:t>（不区分大小写的全串比较）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按自然排序法时行字符串的比较</a:t>
            </a:r>
          </a:p>
          <a:p>
            <a:pPr lvl="1" eaLnBrk="1" hangingPunct="1">
              <a:lnSpc>
                <a:spcPts val="3400"/>
              </a:lnSpc>
            </a:pPr>
            <a:r>
              <a:rPr lang="en-US" altLang="zh-CN" sz="2400" dirty="0" err="1" smtClean="0"/>
              <a:t>strnatcmp</a:t>
            </a:r>
            <a:r>
              <a:rPr lang="en-US" altLang="zh-CN" sz="2400" dirty="0" smtClean="0"/>
              <a:t>(); 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 smtClean="0"/>
              <a:t>字符串的模糊比较</a:t>
            </a:r>
          </a:p>
          <a:p>
            <a:pPr lvl="1" eaLnBrk="1" hangingPunct="1">
              <a:lnSpc>
                <a:spcPts val="3400"/>
              </a:lnSpc>
            </a:pPr>
            <a:r>
              <a:rPr lang="en-US" altLang="zh-CN" sz="2400" dirty="0" err="1" smtClean="0"/>
              <a:t>similar_text</a:t>
            </a:r>
            <a:r>
              <a:rPr lang="en-US" altLang="zh-CN" sz="2400" dirty="0" smtClean="0"/>
              <a:t>(); </a:t>
            </a:r>
            <a:r>
              <a:rPr lang="zh-CN" altLang="en-US" sz="2400" dirty="0" smtClean="0"/>
              <a:t>（返回相似字符串的个数）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 smtClean="0"/>
              <a:t>字符串的分割与拼装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700" b="0" dirty="0" smtClean="0"/>
              <a:t>explode</a:t>
            </a:r>
            <a:r>
              <a:rPr lang="en-US" altLang="zh-CN" sz="2700" dirty="0" smtClean="0">
                <a:latin typeface="微软雅黑" pitchFamily="34" charset="-122"/>
              </a:rPr>
              <a:t> </a:t>
            </a:r>
            <a:r>
              <a:rPr lang="en-US" altLang="zh-CN" sz="2700" dirty="0" smtClean="0"/>
              <a:t>--</a:t>
            </a:r>
            <a:r>
              <a:rPr lang="en-US" altLang="zh-CN" sz="2700" dirty="0" smtClean="0">
                <a:latin typeface="微软雅黑" pitchFamily="34" charset="-122"/>
              </a:rPr>
              <a:t> </a:t>
            </a:r>
            <a:r>
              <a:rPr lang="zh-CN" altLang="en-US" sz="2700" dirty="0" smtClean="0"/>
              <a:t>使用一个字符串分割另一个字符串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700" dirty="0" smtClean="0"/>
              <a:t>	语法：</a:t>
            </a:r>
            <a:r>
              <a:rPr lang="en-US" altLang="zh-CN" sz="2000" b="0" dirty="0" smtClean="0"/>
              <a:t>array explode ( string separator, string </a:t>
            </a:r>
            <a:r>
              <a:rPr lang="en-US" altLang="zh-CN" sz="2000" b="0" dirty="0" err="1" smtClean="0"/>
              <a:t>string</a:t>
            </a:r>
            <a:r>
              <a:rPr lang="en-US" altLang="zh-CN" sz="2000" b="0" dirty="0" smtClean="0"/>
              <a:t> [, 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limit] 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700" dirty="0" smtClean="0"/>
              <a:t>	</a:t>
            </a:r>
            <a:r>
              <a:rPr lang="zh-CN" altLang="en-US" sz="2000" dirty="0" smtClean="0"/>
              <a:t>此函数返回由字符串组成的数组，每个元素都是 </a:t>
            </a:r>
            <a:r>
              <a:rPr lang="en-US" altLang="zh-CN" sz="2000" i="1" dirty="0" smtClean="0"/>
              <a:t>string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的一个子串，它们被字符串 </a:t>
            </a:r>
            <a:r>
              <a:rPr lang="en-US" altLang="zh-CN" sz="2000" i="1" dirty="0" smtClean="0"/>
              <a:t>separator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作为边界点分割出来。如果设置了 </a:t>
            </a:r>
            <a:r>
              <a:rPr lang="en-US" altLang="zh-CN" sz="2000" i="1" dirty="0" smtClean="0"/>
              <a:t>limit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参数，则返回的数组包含最多 </a:t>
            </a:r>
            <a:r>
              <a:rPr lang="en-US" altLang="zh-CN" sz="2000" i="1" dirty="0" smtClean="0"/>
              <a:t>limit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个元素，而最后那个元素将包含 </a:t>
            </a:r>
            <a:r>
              <a:rPr lang="en-US" altLang="zh-CN" sz="2000" i="1" dirty="0" smtClean="0"/>
              <a:t>string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的剩余部分。</a:t>
            </a:r>
            <a:r>
              <a:rPr lang="zh-CN" altLang="en-US" sz="2700" dirty="0" smtClean="0"/>
              <a:t> 例如：	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700" dirty="0" smtClean="0"/>
              <a:t>	</a:t>
            </a:r>
            <a:r>
              <a:rPr lang="en-US" altLang="zh-CN" sz="2700" dirty="0" smtClean="0"/>
              <a:t>$pizza</a:t>
            </a:r>
            <a:r>
              <a:rPr lang="en-US" altLang="zh-CN" sz="2700" dirty="0" smtClean="0">
                <a:latin typeface="微软雅黑" pitchFamily="34" charset="-122"/>
              </a:rPr>
              <a:t>  </a:t>
            </a:r>
            <a:r>
              <a:rPr lang="en-US" altLang="zh-CN" sz="2700" dirty="0" smtClean="0"/>
              <a:t>= "piece1 piece2 piece3";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700" dirty="0" smtClean="0"/>
              <a:t>	$pieces = explode(" ", $pizza);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700" dirty="0" smtClean="0"/>
              <a:t>	echo $pieces[0]; 	// piece1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700" dirty="0" smtClean="0"/>
              <a:t>	echo $pieces[1]; 	// piece2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lang="en-US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的字符串</a:t>
            </a: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0" smtClean="0"/>
              <a:t>implode</a:t>
            </a:r>
            <a:r>
              <a:rPr lang="zh-CN" altLang="en-US" sz="2400" b="0" smtClean="0"/>
              <a:t>（）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b="0" smtClean="0"/>
              <a:t>	用一组较小的字符串创建一个大字符串。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smtClean="0"/>
              <a:t>	格式：</a:t>
            </a:r>
            <a:r>
              <a:rPr lang="en-US" altLang="zh-CN" sz="2400" b="0" smtClean="0"/>
              <a:t>string implode ( string glue, array pieces )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第一个参数</a:t>
            </a:r>
            <a:r>
              <a:rPr lang="en-US" altLang="zh-CN" sz="2400" smtClean="0"/>
              <a:t>glue</a:t>
            </a:r>
            <a:r>
              <a:rPr lang="zh-CN" altLang="en-US" sz="2400" smtClean="0"/>
              <a:t>是放在第二个参数</a:t>
            </a:r>
            <a:r>
              <a:rPr lang="en-US" altLang="zh-CN" sz="2400" smtClean="0"/>
              <a:t>pieces</a:t>
            </a:r>
            <a:r>
              <a:rPr lang="zh-CN" altLang="en-US" sz="2400" smtClean="0"/>
              <a:t>的元素之间的字符串。可以像下面这样重建简单的逗号分隔的字符串。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smtClean="0"/>
              <a:t>	例如：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$array = array(</a:t>
            </a:r>
            <a:r>
              <a:rPr lang="en-US" altLang="zh-CN" sz="2000" smtClean="0">
                <a:latin typeface="微软雅黑" pitchFamily="34" charset="-122"/>
              </a:rPr>
              <a:t>‘</a:t>
            </a:r>
            <a:r>
              <a:rPr lang="en-US" altLang="zh-CN" sz="2000" smtClean="0"/>
              <a:t>lastname</a:t>
            </a:r>
            <a:r>
              <a:rPr lang="en-US" altLang="zh-CN" sz="2000" smtClean="0">
                <a:latin typeface="微软雅黑" pitchFamily="34" charset="-122"/>
              </a:rPr>
              <a:t>’</a:t>
            </a:r>
            <a:r>
              <a:rPr lang="en-US" altLang="zh-CN" sz="2000" smtClean="0"/>
              <a:t>, </a:t>
            </a:r>
            <a:r>
              <a:rPr lang="en-US" altLang="zh-CN" sz="2000" smtClean="0">
                <a:latin typeface="微软雅黑" pitchFamily="34" charset="-122"/>
              </a:rPr>
              <a:t>‘</a:t>
            </a:r>
            <a:r>
              <a:rPr lang="en-US" altLang="zh-CN" sz="2000" smtClean="0"/>
              <a:t>email</a:t>
            </a:r>
            <a:r>
              <a:rPr lang="en-US" altLang="zh-CN" sz="2000" smtClean="0">
                <a:latin typeface="微软雅黑" pitchFamily="34" charset="-122"/>
              </a:rPr>
              <a:t>’</a:t>
            </a:r>
            <a:r>
              <a:rPr lang="en-US" altLang="zh-CN" sz="2000" smtClean="0"/>
              <a:t>, </a:t>
            </a:r>
            <a:r>
              <a:rPr lang="en-US" altLang="zh-CN" sz="2000" smtClean="0">
                <a:latin typeface="微软雅黑" pitchFamily="34" charset="-122"/>
              </a:rPr>
              <a:t>‘</a:t>
            </a:r>
            <a:r>
              <a:rPr lang="en-US" altLang="zh-CN" sz="2000" smtClean="0"/>
              <a:t>phone</a:t>
            </a:r>
            <a:r>
              <a:rPr lang="en-US" altLang="zh-CN" sz="2000" smtClean="0">
                <a:latin typeface="微软雅黑" pitchFamily="34" charset="-122"/>
              </a:rPr>
              <a:t>’</a:t>
            </a:r>
            <a:r>
              <a:rPr lang="en-US" altLang="zh-CN" sz="2000" smtClean="0"/>
              <a:t>);</a:t>
            </a:r>
            <a:br>
              <a:rPr lang="en-US" altLang="zh-CN" sz="2000" smtClean="0"/>
            </a:br>
            <a:r>
              <a:rPr lang="en-US" altLang="zh-CN" sz="2000" smtClean="0"/>
              <a:t>$comma_separated = implode(</a:t>
            </a:r>
            <a:r>
              <a:rPr lang="en-US" altLang="zh-CN" sz="2000" smtClean="0">
                <a:latin typeface="微软雅黑" pitchFamily="34" charset="-122"/>
              </a:rPr>
              <a:t>“</a:t>
            </a:r>
            <a:r>
              <a:rPr lang="en-US" altLang="zh-CN" sz="2000" smtClean="0"/>
              <a:t>,</a:t>
            </a:r>
            <a:r>
              <a:rPr lang="en-US" altLang="zh-CN" sz="2000" smtClean="0">
                <a:latin typeface="微软雅黑" pitchFamily="34" charset="-122"/>
              </a:rPr>
              <a:t>”</a:t>
            </a:r>
            <a:r>
              <a:rPr lang="en-US" altLang="zh-CN" sz="2000" smtClean="0"/>
              <a:t>, $array);</a:t>
            </a:r>
            <a:br>
              <a:rPr lang="en-US" altLang="zh-CN" sz="2000" smtClean="0"/>
            </a:br>
            <a:r>
              <a:rPr lang="en-US" altLang="zh-CN" sz="2000" smtClean="0"/>
              <a:t>echo $comma_separated; // 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显示</a:t>
            </a:r>
            <a:r>
              <a:rPr lang="en-US" altLang="zh-CN" sz="2000" smtClean="0"/>
              <a:t>lastname,email,phone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88" y="600075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latin typeface="+mn-ea"/>
                <a:ea typeface="+mn-ea"/>
                <a:hlinkClick r:id="rId2" action="ppaction://hlinksldjump"/>
              </a:rPr>
              <a:t>返回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字符串的截取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GB" altLang="zh-CN" sz="2400" b="0" dirty="0" err="1" smtClean="0">
                <a:latin typeface="微软雅黑" pitchFamily="34" charset="-122"/>
                <a:ea typeface="微软雅黑" pitchFamily="34" charset="-122"/>
              </a:rPr>
              <a:t>substr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	取部份字符串。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	语法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GB" altLang="zh-CN" sz="2400" b="0" dirty="0" err="1" smtClean="0">
                <a:latin typeface="微软雅黑" pitchFamily="34" charset="-122"/>
                <a:ea typeface="微软雅黑" pitchFamily="34" charset="-122"/>
              </a:rPr>
              <a:t>substr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GB" altLang="zh-CN" sz="2400" b="0" dirty="0" err="1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GB" altLang="zh-CN" sz="2400" b="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 start, </a:t>
            </a:r>
            <a:r>
              <a:rPr lang="en-GB" altLang="zh-CN" sz="2400" b="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 [length]);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	返回值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字符串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	本函数将字符串 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的第 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start 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位起的字符串取出 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length 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个字符，若省略参数 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，则取到字符串末尾 。若 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start 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为负数，则从字符串尾端往前开始提取。如果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为整数，表示返回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个字符，若为负数，则表示取到倒数第 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length 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个字符。</a:t>
            </a:r>
          </a:p>
          <a:p>
            <a:pPr eaLnBrk="1" hangingPunct="1"/>
            <a:endParaRPr lang="zh-CN" altLang="en-GB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字符串的查找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strstr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别名：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strchr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	返回字符串中某字符串开始处至结束的字符串。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	语法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strstr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(string haystack, string needle);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	返回值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字符串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	本函数将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needle </a:t>
            </a:r>
            <a:r>
              <a:rPr lang="zh-CN" altLang="en-GB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最先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出现在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haystack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处起至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haystack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结束的字符串返回。若找不到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needle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则返回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/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strrchr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	取得某字符最后出现的位置。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	语法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GB" altLang="zh-CN" sz="2200" b="0" dirty="0" err="1" smtClean="0">
                <a:latin typeface="微软雅黑" pitchFamily="34" charset="-122"/>
                <a:ea typeface="微软雅黑" pitchFamily="34" charset="-122"/>
              </a:rPr>
              <a:t>strrchr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(string haystack, string needle);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	本函数用来寻找字符串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haystack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中的字符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needle </a:t>
            </a:r>
            <a:r>
              <a:rPr lang="zh-CN" altLang="en-GB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出现位置，并将此位置起至字符串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haystack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结束之间的字符串返回。若没有找到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needle 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则返回 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GB" sz="2200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900"/>
              </a:lnSpc>
            </a:pPr>
            <a:r>
              <a:rPr lang="zh-CN" altLang="en-GB" sz="2200" dirty="0" smtClean="0"/>
              <a:t>函数</a:t>
            </a:r>
            <a:r>
              <a:rPr lang="en-GB" altLang="zh-CN" sz="2200" dirty="0" smtClean="0"/>
              <a:t>:</a:t>
            </a:r>
            <a:r>
              <a:rPr lang="en-GB" altLang="zh-CN" sz="2200" b="0" dirty="0" err="1" smtClean="0"/>
              <a:t>strpos</a:t>
            </a:r>
            <a:r>
              <a:rPr lang="en-GB" altLang="zh-CN" sz="2200" b="0" dirty="0" smtClean="0"/>
              <a:t>()</a:t>
            </a:r>
            <a:r>
              <a:rPr lang="en-GB" altLang="zh-CN" sz="2200" dirty="0" smtClean="0"/>
              <a:t> </a:t>
            </a:r>
          </a:p>
          <a:p>
            <a:pPr eaLnBrk="1" hangingPunct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GB" sz="2200" dirty="0" smtClean="0"/>
              <a:t>	寻找字符串中某字符最先出现的位置。默认从 </a:t>
            </a:r>
            <a:r>
              <a:rPr lang="en-GB" altLang="zh-CN" sz="2200" dirty="0" smtClean="0"/>
              <a:t>0 </a:t>
            </a:r>
            <a:r>
              <a:rPr lang="zh-CN" altLang="en-GB" sz="2200" dirty="0" smtClean="0"/>
              <a:t>开始。 </a:t>
            </a:r>
          </a:p>
          <a:p>
            <a:pPr eaLnBrk="1" hangingPunct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GB" sz="2200" dirty="0" smtClean="0"/>
              <a:t>	语法</a:t>
            </a:r>
            <a:r>
              <a:rPr lang="en-GB" altLang="zh-CN" sz="2200" dirty="0" smtClean="0"/>
              <a:t>: </a:t>
            </a:r>
            <a:r>
              <a:rPr lang="en-GB" altLang="zh-CN" sz="2200" b="0" dirty="0" err="1" smtClean="0"/>
              <a:t>int</a:t>
            </a:r>
            <a:r>
              <a:rPr lang="en-GB" altLang="zh-CN" sz="2200" b="0" dirty="0" smtClean="0"/>
              <a:t> </a:t>
            </a:r>
            <a:r>
              <a:rPr lang="en-GB" altLang="zh-CN" sz="2200" b="0" dirty="0" err="1" smtClean="0"/>
              <a:t>strpos</a:t>
            </a:r>
            <a:r>
              <a:rPr lang="en-GB" altLang="zh-CN" sz="2200" b="0" dirty="0" smtClean="0"/>
              <a:t>(string haystack, string needle, </a:t>
            </a:r>
            <a:r>
              <a:rPr lang="en-GB" altLang="zh-CN" sz="2200" b="0" dirty="0" err="1" smtClean="0"/>
              <a:t>int</a:t>
            </a:r>
            <a:r>
              <a:rPr lang="en-GB" altLang="zh-CN" sz="2200" b="0" dirty="0" smtClean="0"/>
              <a:t> [offset]);</a:t>
            </a:r>
            <a:r>
              <a:rPr lang="en-GB" altLang="zh-CN" sz="2200" dirty="0" smtClean="0"/>
              <a:t> </a:t>
            </a:r>
          </a:p>
          <a:p>
            <a:pPr eaLnBrk="1" hangingPunct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GB" sz="2200" dirty="0" smtClean="0"/>
              <a:t>	本函数用来寻找字符串 </a:t>
            </a:r>
            <a:r>
              <a:rPr lang="en-GB" altLang="zh-CN" sz="2200" dirty="0" smtClean="0"/>
              <a:t>haystack </a:t>
            </a:r>
            <a:r>
              <a:rPr lang="zh-CN" altLang="en-GB" sz="2200" dirty="0" smtClean="0"/>
              <a:t>中的字符 </a:t>
            </a:r>
            <a:r>
              <a:rPr lang="en-GB" altLang="zh-CN" sz="2200" dirty="0" smtClean="0"/>
              <a:t>needle </a:t>
            </a:r>
            <a:r>
              <a:rPr lang="zh-CN" altLang="en-GB" sz="2200" dirty="0" smtClean="0">
                <a:solidFill>
                  <a:srgbClr val="FF0000"/>
                </a:solidFill>
              </a:rPr>
              <a:t>最先</a:t>
            </a:r>
            <a:r>
              <a:rPr lang="zh-CN" altLang="en-GB" sz="2200" dirty="0" smtClean="0"/>
              <a:t>出现的位置。若找不到指定的字符，则返回 </a:t>
            </a:r>
            <a:r>
              <a:rPr lang="en-GB" altLang="zh-CN" sz="2200" dirty="0" smtClean="0"/>
              <a:t>false </a:t>
            </a:r>
            <a:r>
              <a:rPr lang="zh-CN" altLang="en-GB" sz="2200" dirty="0" smtClean="0"/>
              <a:t>值。参数 </a:t>
            </a:r>
            <a:r>
              <a:rPr lang="en-GB" altLang="zh-CN" sz="2200" dirty="0" smtClean="0"/>
              <a:t>offset </a:t>
            </a:r>
            <a:r>
              <a:rPr lang="zh-CN" altLang="en-GB" sz="2200" dirty="0" smtClean="0"/>
              <a:t>可省略，用来表示从 </a:t>
            </a:r>
            <a:r>
              <a:rPr lang="en-GB" altLang="zh-CN" sz="2200" dirty="0" smtClean="0"/>
              <a:t>offset </a:t>
            </a:r>
            <a:r>
              <a:rPr lang="zh-CN" altLang="en-GB" sz="2200" dirty="0" smtClean="0"/>
              <a:t>开始找。</a:t>
            </a:r>
          </a:p>
          <a:p>
            <a:pPr eaLnBrk="1" hangingPunct="1">
              <a:lnSpc>
                <a:spcPts val="2900"/>
              </a:lnSpc>
            </a:pPr>
            <a:r>
              <a:rPr lang="zh-CN" altLang="en-GB" sz="2200" dirty="0" smtClean="0"/>
              <a:t>函数</a:t>
            </a:r>
            <a:r>
              <a:rPr lang="en-GB" altLang="zh-CN" sz="2200" dirty="0" smtClean="0"/>
              <a:t>:</a:t>
            </a:r>
            <a:r>
              <a:rPr lang="en-GB" altLang="zh-CN" sz="2200" b="0" dirty="0" err="1" smtClean="0"/>
              <a:t>strrpos</a:t>
            </a:r>
            <a:r>
              <a:rPr lang="en-GB" altLang="zh-CN" sz="2200" b="0" dirty="0" smtClean="0"/>
              <a:t>( )</a:t>
            </a:r>
            <a:r>
              <a:rPr lang="en-GB" altLang="zh-CN" sz="2200" dirty="0" smtClean="0"/>
              <a:t> </a:t>
            </a:r>
          </a:p>
          <a:p>
            <a:pPr eaLnBrk="1" hangingPunct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GB" sz="2200" dirty="0" smtClean="0"/>
              <a:t>	寻找字符串中某字符最后出现的位置。 </a:t>
            </a:r>
          </a:p>
          <a:p>
            <a:pPr eaLnBrk="1" hangingPunct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GB" sz="2200" dirty="0" smtClean="0"/>
              <a:t>	语法</a:t>
            </a:r>
            <a:r>
              <a:rPr lang="en-GB" altLang="zh-CN" sz="2200" dirty="0" smtClean="0"/>
              <a:t>: </a:t>
            </a:r>
            <a:r>
              <a:rPr lang="en-GB" altLang="zh-CN" sz="2200" b="0" dirty="0" err="1" smtClean="0"/>
              <a:t>int</a:t>
            </a:r>
            <a:r>
              <a:rPr lang="en-GB" altLang="zh-CN" sz="2200" b="0" dirty="0" smtClean="0"/>
              <a:t> </a:t>
            </a:r>
            <a:r>
              <a:rPr lang="en-GB" altLang="zh-CN" sz="2200" b="0" dirty="0" err="1" smtClean="0"/>
              <a:t>strrpos</a:t>
            </a:r>
            <a:r>
              <a:rPr lang="en-GB" altLang="zh-CN" sz="2200" b="0" dirty="0" smtClean="0"/>
              <a:t>(string haystack, char needle); </a:t>
            </a:r>
          </a:p>
          <a:p>
            <a:pPr eaLnBrk="1" hangingPunct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GB" sz="2200" dirty="0" smtClean="0"/>
              <a:t>	返回值</a:t>
            </a:r>
            <a:r>
              <a:rPr lang="en-GB" altLang="zh-CN" sz="2200" dirty="0" smtClean="0"/>
              <a:t>: </a:t>
            </a:r>
            <a:r>
              <a:rPr lang="zh-CN" altLang="en-GB" sz="2200" dirty="0" smtClean="0"/>
              <a:t>整数 </a:t>
            </a:r>
          </a:p>
          <a:p>
            <a:pPr eaLnBrk="1" hangingPunct="1">
              <a:lnSpc>
                <a:spcPts val="2900"/>
              </a:lnSpc>
              <a:buFont typeface="Wingdings" pitchFamily="2" charset="2"/>
              <a:buNone/>
            </a:pPr>
            <a:r>
              <a:rPr lang="zh-CN" altLang="en-GB" sz="2200" dirty="0" smtClean="0"/>
              <a:t>	本函数用来寻找字符串 </a:t>
            </a:r>
            <a:r>
              <a:rPr lang="en-GB" altLang="zh-CN" sz="2200" dirty="0" smtClean="0"/>
              <a:t>haystack </a:t>
            </a:r>
            <a:r>
              <a:rPr lang="zh-CN" altLang="en-GB" sz="2200" dirty="0" smtClean="0"/>
              <a:t>中的字符 </a:t>
            </a:r>
            <a:r>
              <a:rPr lang="en-GB" altLang="zh-CN" sz="2200" dirty="0" smtClean="0"/>
              <a:t>needle </a:t>
            </a:r>
            <a:r>
              <a:rPr lang="zh-CN" altLang="en-GB" sz="2200" dirty="0" smtClean="0">
                <a:solidFill>
                  <a:srgbClr val="FF0000"/>
                </a:solidFill>
              </a:rPr>
              <a:t>最后</a:t>
            </a:r>
            <a:r>
              <a:rPr lang="zh-CN" altLang="en-GB" sz="2200" dirty="0" smtClean="0"/>
              <a:t>出现的位置。若找不到指定的字符，则返回 </a:t>
            </a:r>
            <a:r>
              <a:rPr lang="en-GB" altLang="zh-CN" sz="2200" dirty="0" smtClean="0"/>
              <a:t>false </a:t>
            </a:r>
            <a:r>
              <a:rPr lang="zh-CN" altLang="en-GB" sz="2200" dirty="0" smtClean="0"/>
              <a:t>值。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charset="0"/>
                <a:ea typeface="微软雅黑" charset="0"/>
              </a:rPr>
              <a:t>4.2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字符串的替换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str_replace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字符串替换，三种替换方式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str_replace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(string $search, string $replace, string $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str_replace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(array $search, string $replace, string $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str_replace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(array $search, array $replace, string $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zh-CN" altLang="en-US" dirty="0" smtClean="0"/>
              <a:t>总  结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本章必须掌握的知识点：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字符串的定义方式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常用的字符串输出函数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常用的字符串格式化函数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比较函数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123728" y="5314950"/>
            <a:ext cx="5112915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lampbrother.net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2051985" y="116500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回顾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中的数组分为哪两种？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B0F0"/>
              </a:buClr>
              <a:buFont typeface="Wingdings" pitchFamily="2" charset="2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B0F0"/>
              </a:buClr>
              <a:buFont typeface="Wingdings" pitchFamily="2" charset="2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如何创建一个数组？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B0F0"/>
              </a:buClr>
              <a:buFont typeface="Wingdings" pitchFamily="2" charset="2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B0F0"/>
              </a:buClr>
              <a:buFont typeface="Wingdings" pitchFamily="2" charset="2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数组中遍历方式有几种？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B0F0"/>
              </a:buClr>
              <a:buFont typeface="Wingdings" pitchFamily="2" charset="2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数组中都有哪些处理函数？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本章任务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字符串的处理介绍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常用的字符串输出函数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常用的字符串格式化函数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字符串比较函数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字符串的处理介绍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字符串的处理方式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字符串类型的特点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70780"/>
            <a:ext cx="6500858" cy="571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字符串的处理方式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400" b="0" dirty="0" smtClean="0"/>
              <a:t>	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	 在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语言中字符串是作为字节数组处理的。在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语言中字符串是作为对象处理的。而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则把字符串作为基本数据类型来处理。通常对字符串的处理涉及字符串的格式化。字符串的分割和连接、字符串的比较、以及字符串的查找、匹配和替换。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2.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常用的字符串输出函数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常用的输出字符串函数：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echo( )   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输出字符串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print( )  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输出一个字符串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die( )    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输出一条消息，并退出当前脚本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 ) 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输出格式化字符串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sprintf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 )--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把格式化的字符串写入一个变量中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echo ‘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aaa’,’bbbb’,’ccc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’;//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输注多个值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$link=@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mysql_connect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(“”,””,””)or die(“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失败”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8286808" cy="5286412"/>
          </a:xfrm>
        </p:spPr>
        <p:txBody>
          <a:bodyPr/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sprintf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都是格式化字串：</a:t>
            </a:r>
          </a:p>
          <a:p>
            <a:r>
              <a:rPr lang="zh-CN" altLang="en-US" sz="2400" b="0" dirty="0" smtClean="0"/>
              <a:t>字符串转换格式：</a:t>
            </a:r>
          </a:p>
          <a:p>
            <a:pPr lvl="1"/>
            <a:r>
              <a:rPr lang="en-US" altLang="zh-CN" sz="2000" b="0" dirty="0" smtClean="0"/>
              <a:t>%%	</a:t>
            </a:r>
            <a:r>
              <a:rPr lang="zh-CN" altLang="en-US" sz="2000" b="0" dirty="0" smtClean="0"/>
              <a:t>返回百分比符号</a:t>
            </a:r>
          </a:p>
          <a:p>
            <a:pPr lvl="1"/>
            <a:r>
              <a:rPr lang="en-US" altLang="zh-CN" sz="2000" b="0" dirty="0" smtClean="0"/>
              <a:t>%d	</a:t>
            </a:r>
            <a:r>
              <a:rPr lang="zh-CN" altLang="en-US" sz="2000" b="0" dirty="0" smtClean="0"/>
              <a:t>带符号十进制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数</a:t>
            </a:r>
          </a:p>
          <a:p>
            <a:pPr lvl="1"/>
            <a:r>
              <a:rPr lang="en-US" altLang="zh-CN" sz="2000" b="0" dirty="0" smtClean="0"/>
              <a:t>%e    	</a:t>
            </a:r>
            <a:r>
              <a:rPr lang="zh-CN" altLang="en-US" sz="2000"/>
              <a:t>科学</a:t>
            </a:r>
            <a:r>
              <a:rPr lang="zh-CN" altLang="en-US" sz="2000" b="0" smtClean="0"/>
              <a:t>计</a:t>
            </a:r>
            <a:r>
              <a:rPr lang="zh-CN" altLang="en-US" sz="2000" b="0" dirty="0" smtClean="0"/>
              <a:t>数法（如</a:t>
            </a:r>
            <a:r>
              <a:rPr lang="en-US" altLang="zh-CN" sz="2000" b="0" dirty="0" smtClean="0"/>
              <a:t>1.5e3</a:t>
            </a:r>
            <a:r>
              <a:rPr lang="zh-CN" altLang="en-US" sz="2000" b="0" dirty="0" smtClean="0"/>
              <a:t>）</a:t>
            </a:r>
          </a:p>
          <a:p>
            <a:pPr lvl="1"/>
            <a:r>
              <a:rPr lang="en-US" altLang="zh-CN" sz="2000" b="0" dirty="0" smtClean="0"/>
              <a:t>%u	</a:t>
            </a:r>
            <a:r>
              <a:rPr lang="zh-CN" altLang="en-US" sz="2000" b="0" dirty="0" smtClean="0"/>
              <a:t>无符号十进制数</a:t>
            </a:r>
          </a:p>
          <a:p>
            <a:pPr lvl="1"/>
            <a:r>
              <a:rPr lang="en-US" altLang="zh-CN" sz="2000" b="0" dirty="0" smtClean="0"/>
              <a:t>%f</a:t>
            </a:r>
            <a:r>
              <a:rPr lang="zh-CN" altLang="en-US" sz="2000" b="0" dirty="0" smtClean="0"/>
              <a:t>或</a:t>
            </a:r>
            <a:r>
              <a:rPr lang="en-US" altLang="zh-CN" sz="2000" b="0" dirty="0" smtClean="0"/>
              <a:t>%F 	</a:t>
            </a:r>
            <a:r>
              <a:rPr lang="zh-CN" altLang="en-US" sz="2000" b="0" dirty="0" smtClean="0"/>
              <a:t>浮点数</a:t>
            </a:r>
          </a:p>
          <a:p>
            <a:pPr lvl="1"/>
            <a:r>
              <a:rPr lang="en-US" altLang="zh-CN" sz="2000" b="0" dirty="0" smtClean="0"/>
              <a:t>%s	</a:t>
            </a:r>
            <a:r>
              <a:rPr lang="zh-CN" altLang="en-US" sz="2000" b="0" dirty="0" smtClean="0"/>
              <a:t>字符串</a:t>
            </a:r>
          </a:p>
          <a:p>
            <a:pPr lvl="1">
              <a:buFont typeface="Wingdings" pitchFamily="2" charset="2"/>
              <a:buNone/>
            </a:pPr>
            <a:endParaRPr lang="zh-CN" alt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3.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常用的字符串格式化函数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去除空格和字符串填充补函数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字符串大小写的转换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标签相关联的字符串格式化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其他字符串格式化函数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309</TotalTime>
  <Words>828</Words>
  <Application>Microsoft Office PowerPoint</Application>
  <PresentationFormat>全屏显示(4:3)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Wingdings</vt:lpstr>
      <vt:lpstr>PHP_2016_模板</vt:lpstr>
      <vt:lpstr>自定义设计方案_2</vt:lpstr>
      <vt:lpstr>PowerPoint 演示文稿</vt:lpstr>
      <vt:lpstr>PHP的字符串</vt:lpstr>
      <vt:lpstr>回顾</vt:lpstr>
      <vt:lpstr>本章任务</vt:lpstr>
      <vt:lpstr>1. 字符串的处理介绍</vt:lpstr>
      <vt:lpstr>1.1 字符串的处理方式</vt:lpstr>
      <vt:lpstr>2.  常用的字符串输出函数</vt:lpstr>
      <vt:lpstr>PowerPoint 演示文稿</vt:lpstr>
      <vt:lpstr>3. 常用的字符串格式化函数</vt:lpstr>
      <vt:lpstr>3.1 去除空格和字符串填充补函数</vt:lpstr>
      <vt:lpstr>PowerPoint 演示文稿</vt:lpstr>
      <vt:lpstr>3.2 字符串大小写的转换</vt:lpstr>
      <vt:lpstr>3.3 和HTML标签相关联的字符串格式化</vt:lpstr>
      <vt:lpstr>PowerPoint 演示文稿</vt:lpstr>
      <vt:lpstr>PowerPoint 演示文稿</vt:lpstr>
      <vt:lpstr>3.4 其他字符串格式化函数</vt:lpstr>
      <vt:lpstr>4. 字符串比较函数</vt:lpstr>
      <vt:lpstr>4.1 字符串的比较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字符串的替换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PC</cp:lastModifiedBy>
  <cp:revision>23</cp:revision>
  <dcterms:created xsi:type="dcterms:W3CDTF">2015-12-14T15:02:00Z</dcterms:created>
  <dcterms:modified xsi:type="dcterms:W3CDTF">2017-03-30T06:56:02Z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