
<file path=[Content_Types].xml><?xml version="1.0" encoding="utf-8"?>
<Types xmlns="http://schemas.openxmlformats.org/package/2006/content-types">
  <Default Extension="jpeg" ContentType="image/jpeg"/>
  <Default Extension="JPG" ContentType="image/.jp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0"/>
  </p:notesMasterIdLst>
  <p:sldIdLst>
    <p:sldId id="261" r:id="rId3"/>
    <p:sldId id="263" r:id="rId4"/>
    <p:sldId id="265" r:id="rId5"/>
    <p:sldId id="273" r:id="rId6"/>
    <p:sldId id="272" r:id="rId7"/>
    <p:sldId id="276" r:id="rId8"/>
    <p:sldId id="275" r:id="rId9"/>
    <p:sldId id="278" r:id="rId11"/>
    <p:sldId id="277" r:id="rId12"/>
    <p:sldId id="279" r:id="rId13"/>
    <p:sldId id="280" r:id="rId14"/>
    <p:sldId id="282" r:id="rId15"/>
    <p:sldId id="283" r:id="rId16"/>
    <p:sldId id="284" r:id="rId17"/>
    <p:sldId id="285" r:id="rId18"/>
    <p:sldId id="287" r:id="rId19"/>
    <p:sldId id="28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762" userDrawn="1">
          <p15:clr>
            <a:srgbClr val="A4A3A4"/>
          </p15:clr>
        </p15:guide>
        <p15:guide id="2" pos="20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4D8E"/>
    <a:srgbClr val="436FC1"/>
    <a:srgbClr val="005296"/>
    <a:srgbClr val="5999D3"/>
    <a:srgbClr val="00589F"/>
    <a:srgbClr val="A2A4A4"/>
    <a:srgbClr val="254175"/>
    <a:srgbClr val="6D6868"/>
    <a:srgbClr val="005FA8"/>
    <a:srgbClr val="005AA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770"/>
    <p:restoredTop sz="96208"/>
  </p:normalViewPr>
  <p:slideViewPr>
    <p:cSldViewPr snapToGrid="0" snapToObjects="1" showGuides="1">
      <p:cViewPr varScale="1">
        <p:scale>
          <a:sx n="68" d="100"/>
          <a:sy n="68" d="100"/>
        </p:scale>
        <p:origin x="624" y="66"/>
      </p:cViewPr>
      <p:guideLst>
        <p:guide orient="horz" pos="3762"/>
        <p:guide pos="20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p:cNvSpPr>
            <a:spLocks noGrp="1"/>
          </p:cNvSpPr>
          <p:nvPr>
            <p:ph type="dt" sz="half" idx="10"/>
          </p:nvPr>
        </p:nvSpPr>
        <p:spPr/>
        <p:txBody>
          <a:bodyPr/>
          <a:lstStyle/>
          <a:p>
            <a:fld id="{9A82BF8E-211B-9C43-825C-0671E50D7E3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4FFDC9-3D54-674E-86E0-9C3C86728DA7}"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4_Blank">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srcRect l="1825" t="12803" r="7288" b="46015"/>
          <a:stretch>
            <a:fillRect/>
          </a:stretch>
        </p:blipFill>
        <p:spPr>
          <a:xfrm>
            <a:off x="0" y="0"/>
            <a:ext cx="12192000" cy="3616864"/>
          </a:xfrm>
          <a:prstGeom prst="rect">
            <a:avLst/>
          </a:prstGeom>
        </p:spPr>
      </p:pic>
      <p:pic>
        <p:nvPicPr>
          <p:cNvPr id="24" name="Picture 23"/>
          <p:cNvPicPr>
            <a:picLocks noChangeAspect="1"/>
          </p:cNvPicPr>
          <p:nvPr userDrawn="1"/>
        </p:nvPicPr>
        <p:blipFill rotWithShape="1">
          <a:blip r:embed="rId3"/>
          <a:srcRect l="4686" t="451" r="7375" b="1"/>
          <a:stretch>
            <a:fillRect/>
          </a:stretch>
        </p:blipFill>
        <p:spPr>
          <a:xfrm rot="20436793">
            <a:off x="-188402" y="2374729"/>
            <a:ext cx="13432426" cy="5601308"/>
          </a:xfrm>
          <a:custGeom>
            <a:avLst/>
            <a:gdLst>
              <a:gd name="connsiteX0" fmla="*/ 12359125 w 13432426"/>
              <a:gd name="connsiteY0" fmla="*/ 0 h 5601308"/>
              <a:gd name="connsiteX1" fmla="*/ 13432426 w 13432426"/>
              <a:gd name="connsiteY1" fmla="*/ 377691 h 5601308"/>
              <a:gd name="connsiteX2" fmla="*/ 13432426 w 13432426"/>
              <a:gd name="connsiteY2" fmla="*/ 778593 h 5601308"/>
              <a:gd name="connsiteX3" fmla="*/ 11735330 w 13432426"/>
              <a:gd name="connsiteY3" fmla="*/ 5601308 h 5601308"/>
              <a:gd name="connsiteX4" fmla="*/ 9605975 w 13432426"/>
              <a:gd name="connsiteY4" fmla="*/ 5601308 h 5601308"/>
              <a:gd name="connsiteX5" fmla="*/ 0 w 13432426"/>
              <a:gd name="connsiteY5" fmla="*/ 2221001 h 5601308"/>
              <a:gd name="connsiteX6" fmla="*/ 781562 w 13432426"/>
              <a:gd name="connsiteY6" fmla="*/ 0 h 5601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32426" h="5601308">
                <a:moveTo>
                  <a:pt x="12359125" y="0"/>
                </a:moveTo>
                <a:lnTo>
                  <a:pt x="13432426" y="377691"/>
                </a:lnTo>
                <a:lnTo>
                  <a:pt x="13432426" y="778593"/>
                </a:lnTo>
                <a:lnTo>
                  <a:pt x="11735330" y="5601308"/>
                </a:lnTo>
                <a:lnTo>
                  <a:pt x="9605975" y="5601308"/>
                </a:lnTo>
                <a:lnTo>
                  <a:pt x="0" y="2221001"/>
                </a:lnTo>
                <a:lnTo>
                  <a:pt x="781562" y="0"/>
                </a:lnTo>
                <a:close/>
              </a:path>
            </a:pathLst>
          </a:cu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3_Blank">
    <p:spTree>
      <p:nvGrpSpPr>
        <p:cNvPr id="1" name=""/>
        <p:cNvGrpSpPr/>
        <p:nvPr/>
      </p:nvGrpSpPr>
      <p:grpSpPr>
        <a:xfrm>
          <a:off x="0" y="0"/>
          <a:ext cx="0" cy="0"/>
          <a:chOff x="0" y="0"/>
          <a:chExt cx="0" cy="0"/>
        </a:xfrm>
      </p:grpSpPr>
      <p:sp>
        <p:nvSpPr>
          <p:cNvPr id="5" name="Rectangle 4"/>
          <p:cNvSpPr/>
          <p:nvPr userDrawn="1"/>
        </p:nvSpPr>
        <p:spPr>
          <a:xfrm>
            <a:off x="11328400" y="0"/>
            <a:ext cx="863600" cy="6858000"/>
          </a:xfrm>
          <a:prstGeom prst="rect">
            <a:avLst/>
          </a:prstGeom>
          <a:gradFill>
            <a:gsLst>
              <a:gs pos="37000">
                <a:srgbClr val="0070C0"/>
              </a:gs>
              <a:gs pos="100000">
                <a:srgbClr val="00B0F0"/>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userDrawn="1"/>
        </p:nvPicPr>
        <p:blipFill rotWithShape="1">
          <a:blip r:embed="rId2"/>
          <a:srcRect l="7025" t="16383" r="11065" b="12297"/>
          <a:stretch>
            <a:fillRect/>
          </a:stretch>
        </p:blipFill>
        <p:spPr>
          <a:xfrm>
            <a:off x="0" y="0"/>
            <a:ext cx="11328400" cy="6858000"/>
          </a:xfrm>
          <a:prstGeom prst="rect">
            <a:avLst/>
          </a:prstGeom>
        </p:spPr>
      </p:pic>
      <p:sp>
        <p:nvSpPr>
          <p:cNvPr id="6" name="Oval 5"/>
          <p:cNvSpPr/>
          <p:nvPr userDrawn="1"/>
        </p:nvSpPr>
        <p:spPr>
          <a:xfrm>
            <a:off x="10778066" y="5338233"/>
            <a:ext cx="1130300" cy="1130300"/>
          </a:xfrm>
          <a:prstGeom prst="ellipse">
            <a:avLst/>
          </a:prstGeom>
          <a:solidFill>
            <a:schemeClr val="bg1"/>
          </a:solidFill>
          <a:ln>
            <a:noFill/>
          </a:ln>
          <a:effectLst>
            <a:outerShdw blurRad="177800" dist="12700" dir="2580000" sx="104000" sy="104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close up of a sign&#10;&#10;Description automatically generated"/>
          <p:cNvPicPr>
            <a:picLocks noChangeAspect="1"/>
          </p:cNvPicPr>
          <p:nvPr userDrawn="1"/>
        </p:nvPicPr>
        <p:blipFill>
          <a:blip r:embed="rId3"/>
          <a:stretch>
            <a:fillRect/>
          </a:stretch>
        </p:blipFill>
        <p:spPr>
          <a:xfrm>
            <a:off x="10962216" y="5520267"/>
            <a:ext cx="762000" cy="762000"/>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5_Blank">
    <p:spTree>
      <p:nvGrpSpPr>
        <p:cNvPr id="1" name=""/>
        <p:cNvGrpSpPr/>
        <p:nvPr/>
      </p:nvGrpSpPr>
      <p:grpSpPr>
        <a:xfrm>
          <a:off x="0" y="0"/>
          <a:ext cx="0" cy="0"/>
          <a:chOff x="0" y="0"/>
          <a:chExt cx="0" cy="0"/>
        </a:xfrm>
      </p:grpSpPr>
      <p:sp>
        <p:nvSpPr>
          <p:cNvPr id="5" name="Rectangle 4"/>
          <p:cNvSpPr/>
          <p:nvPr userDrawn="1"/>
        </p:nvSpPr>
        <p:spPr>
          <a:xfrm>
            <a:off x="11328400" y="0"/>
            <a:ext cx="863600" cy="6858000"/>
          </a:xfrm>
          <a:prstGeom prst="rect">
            <a:avLst/>
          </a:prstGeom>
          <a:gradFill>
            <a:gsLst>
              <a:gs pos="37000">
                <a:srgbClr val="0070C0"/>
              </a:gs>
              <a:gs pos="100000">
                <a:srgbClr val="00B0F0"/>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userDrawn="1"/>
        </p:nvSpPr>
        <p:spPr>
          <a:xfrm>
            <a:off x="10778066" y="5338233"/>
            <a:ext cx="1130300" cy="1130300"/>
          </a:xfrm>
          <a:prstGeom prst="ellipse">
            <a:avLst/>
          </a:prstGeom>
          <a:solidFill>
            <a:schemeClr val="bg1"/>
          </a:solidFill>
          <a:ln>
            <a:noFill/>
          </a:ln>
          <a:effectLst>
            <a:outerShdw blurRad="177800" dist="12700" dir="2580000" sx="104000" sy="104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close up of a sign&#10;&#10;Description automatically generated"/>
          <p:cNvPicPr>
            <a:picLocks noChangeAspect="1"/>
          </p:cNvPicPr>
          <p:nvPr userDrawn="1"/>
        </p:nvPicPr>
        <p:blipFill>
          <a:blip r:embed="rId2"/>
          <a:stretch>
            <a:fillRect/>
          </a:stretch>
        </p:blipFill>
        <p:spPr>
          <a:xfrm>
            <a:off x="10962216" y="5520267"/>
            <a:ext cx="762000" cy="762000"/>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endParaRPr lang="en-GB"/>
          </a:p>
        </p:txBody>
      </p:sp>
      <p:sp>
        <p:nvSpPr>
          <p:cNvPr id="5" name="Date Placeholder 4"/>
          <p:cNvSpPr>
            <a:spLocks noGrp="1"/>
          </p:cNvSpPr>
          <p:nvPr>
            <p:ph type="dt" sz="half" idx="10"/>
          </p:nvPr>
        </p:nvSpPr>
        <p:spPr/>
        <p:txBody>
          <a:bodyPr/>
          <a:lstStyle/>
          <a:p>
            <a:fld id="{9A82BF8E-211B-9C43-825C-0671E50D7E3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4FFDC9-3D54-674E-86E0-9C3C86728DA7}" type="slidenum">
              <a:rPr lang="en-US" smtClean="0"/>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endParaRPr lang="en-GB"/>
          </a:p>
        </p:txBody>
      </p:sp>
      <p:sp>
        <p:nvSpPr>
          <p:cNvPr id="5" name="Date Placeholder 4"/>
          <p:cNvSpPr>
            <a:spLocks noGrp="1"/>
          </p:cNvSpPr>
          <p:nvPr>
            <p:ph type="dt" sz="half" idx="10"/>
          </p:nvPr>
        </p:nvSpPr>
        <p:spPr/>
        <p:txBody>
          <a:bodyPr/>
          <a:lstStyle/>
          <a:p>
            <a:fld id="{9A82BF8E-211B-9C43-825C-0671E50D7E3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4FFDC9-3D54-674E-86E0-9C3C86728DA7}" type="slidenum">
              <a:rPr lang="en-US" smtClean="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Date Placeholder 3"/>
          <p:cNvSpPr>
            <a:spLocks noGrp="1"/>
          </p:cNvSpPr>
          <p:nvPr>
            <p:ph type="dt" sz="half" idx="10"/>
          </p:nvPr>
        </p:nvSpPr>
        <p:spPr/>
        <p:txBody>
          <a:bodyPr/>
          <a:lstStyle/>
          <a:p>
            <a:fld id="{9A82BF8E-211B-9C43-825C-0671E50D7E3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4FFDC9-3D54-674E-86E0-9C3C86728DA7}"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Date Placeholder 3"/>
          <p:cNvSpPr>
            <a:spLocks noGrp="1"/>
          </p:cNvSpPr>
          <p:nvPr>
            <p:ph type="dt" sz="half" idx="10"/>
          </p:nvPr>
        </p:nvSpPr>
        <p:spPr/>
        <p:txBody>
          <a:bodyPr/>
          <a:lstStyle/>
          <a:p>
            <a:fld id="{9A82BF8E-211B-9C43-825C-0671E50D7E3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4FFDC9-3D54-674E-86E0-9C3C86728DA7}"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Date Placeholder 3"/>
          <p:cNvSpPr>
            <a:spLocks noGrp="1"/>
          </p:cNvSpPr>
          <p:nvPr>
            <p:ph type="dt" sz="half" idx="10"/>
          </p:nvPr>
        </p:nvSpPr>
        <p:spPr/>
        <p:txBody>
          <a:bodyPr/>
          <a:lstStyle/>
          <a:p>
            <a:fld id="{9A82BF8E-211B-9C43-825C-0671E50D7E3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4FFDC9-3D54-674E-86E0-9C3C86728DA7}"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endParaRPr lang="en-GB"/>
          </a:p>
        </p:txBody>
      </p:sp>
      <p:sp>
        <p:nvSpPr>
          <p:cNvPr id="4" name="Date Placeholder 3"/>
          <p:cNvSpPr>
            <a:spLocks noGrp="1"/>
          </p:cNvSpPr>
          <p:nvPr>
            <p:ph type="dt" sz="half" idx="10"/>
          </p:nvPr>
        </p:nvSpPr>
        <p:spPr/>
        <p:txBody>
          <a:bodyPr/>
          <a:lstStyle/>
          <a:p>
            <a:fld id="{9A82BF8E-211B-9C43-825C-0671E50D7E3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4FFDC9-3D54-674E-86E0-9C3C86728DA7}"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5" name="Date Placeholder 4"/>
          <p:cNvSpPr>
            <a:spLocks noGrp="1"/>
          </p:cNvSpPr>
          <p:nvPr>
            <p:ph type="dt" sz="half" idx="10"/>
          </p:nvPr>
        </p:nvSpPr>
        <p:spPr/>
        <p:txBody>
          <a:bodyPr/>
          <a:lstStyle/>
          <a:p>
            <a:fld id="{9A82BF8E-211B-9C43-825C-0671E50D7E3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4FFDC9-3D54-674E-86E0-9C3C86728DA7}"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endParaRPr lang="en-GB"/>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endParaRPr lang="en-GB"/>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7" name="Date Placeholder 6"/>
          <p:cNvSpPr>
            <a:spLocks noGrp="1"/>
          </p:cNvSpPr>
          <p:nvPr>
            <p:ph type="dt" sz="half" idx="10"/>
          </p:nvPr>
        </p:nvSpPr>
        <p:spPr/>
        <p:txBody>
          <a:bodyPr/>
          <a:lstStyle/>
          <a:p>
            <a:fld id="{9A82BF8E-211B-9C43-825C-0671E50D7E3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14FFDC9-3D54-674E-86E0-9C3C86728DA7}"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2"/>
          <p:cNvSpPr>
            <a:spLocks noGrp="1"/>
          </p:cNvSpPr>
          <p:nvPr>
            <p:ph type="dt" sz="half" idx="10"/>
          </p:nvPr>
        </p:nvSpPr>
        <p:spPr/>
        <p:txBody>
          <a:bodyPr/>
          <a:lstStyle/>
          <a:p>
            <a:fld id="{9A82BF8E-211B-9C43-825C-0671E50D7E3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14FFDC9-3D54-674E-86E0-9C3C86728DA7}"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userDrawn="1"/>
        </p:nvSpPr>
        <p:spPr>
          <a:xfrm>
            <a:off x="11328400" y="0"/>
            <a:ext cx="863600" cy="6858000"/>
          </a:xfrm>
          <a:prstGeom prst="rect">
            <a:avLst/>
          </a:prstGeom>
          <a:gradFill>
            <a:gsLst>
              <a:gs pos="37000">
                <a:srgbClr val="0070C0"/>
              </a:gs>
              <a:gs pos="100000">
                <a:srgbClr val="00B0F0"/>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p:cNvPicPr>
            <a:picLocks noChangeAspect="1"/>
          </p:cNvPicPr>
          <p:nvPr userDrawn="1"/>
        </p:nvPicPr>
        <p:blipFill rotWithShape="1">
          <a:blip r:embed="rId2"/>
          <a:srcRect l="7025" t="16383" r="11065" b="12297"/>
          <a:stretch>
            <a:fillRect/>
          </a:stretch>
        </p:blipFill>
        <p:spPr>
          <a:xfrm>
            <a:off x="0" y="0"/>
            <a:ext cx="11328400" cy="685800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pic>
        <p:nvPicPr>
          <p:cNvPr id="18" name="Picture 17"/>
          <p:cNvPicPr>
            <a:picLocks noChangeAspect="1"/>
          </p:cNvPicPr>
          <p:nvPr userDrawn="1"/>
        </p:nvPicPr>
        <p:blipFill rotWithShape="1">
          <a:blip r:embed="rId2"/>
          <a:srcRect l="4619" t="13182" r="3002" b="7575"/>
          <a:stretch>
            <a:fillRect/>
          </a:stretch>
        </p:blipFill>
        <p:spPr>
          <a:xfrm>
            <a:off x="0" y="1"/>
            <a:ext cx="12192000" cy="685800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sp>
        <p:nvSpPr>
          <p:cNvPr id="5" name="Rectangle 4"/>
          <p:cNvSpPr/>
          <p:nvPr userDrawn="1"/>
        </p:nvSpPr>
        <p:spPr>
          <a:xfrm>
            <a:off x="11328400" y="0"/>
            <a:ext cx="863600" cy="6858000"/>
          </a:xfrm>
          <a:prstGeom prst="rect">
            <a:avLst/>
          </a:prstGeom>
          <a:gradFill>
            <a:gsLst>
              <a:gs pos="37000">
                <a:srgbClr val="0070C0"/>
              </a:gs>
              <a:gs pos="100000">
                <a:srgbClr val="00B0F0"/>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82BF8E-211B-9C43-825C-0671E50D7E39}"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4FFDC9-3D54-674E-86E0-9C3C86728DA7}"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5.emf"/></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7.png"/><Relationship Id="rId1" Type="http://schemas.openxmlformats.org/officeDocument/2006/relationships/image" Target="../media/image26.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6.png"/><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7.xml"/><Relationship Id="rId4" Type="http://schemas.openxmlformats.org/officeDocument/2006/relationships/image" Target="../media/image17.png"/><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s>
</file>

<file path=ppt/slides/_rels/slide8.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21.png"/><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8.png"/></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25.png"/><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stretch>
            <a:fillRect/>
          </a:stretch>
        </p:blipFill>
        <p:spPr>
          <a:xfrm>
            <a:off x="179119" y="595020"/>
            <a:ext cx="3021463" cy="590312"/>
          </a:xfrm>
          <a:prstGeom prst="rect">
            <a:avLst/>
          </a:prstGeom>
        </p:spPr>
      </p:pic>
      <p:sp>
        <p:nvSpPr>
          <p:cNvPr id="2" name="TextBox 1"/>
          <p:cNvSpPr txBox="1"/>
          <p:nvPr/>
        </p:nvSpPr>
        <p:spPr>
          <a:xfrm>
            <a:off x="2206790" y="1864319"/>
            <a:ext cx="7778162" cy="1722120"/>
          </a:xfrm>
          <a:prstGeom prst="rect">
            <a:avLst/>
          </a:prstGeom>
          <a:noFill/>
        </p:spPr>
        <p:txBody>
          <a:bodyPr wrap="square" rtlCol="0">
            <a:spAutoFit/>
          </a:bodyPr>
          <a:lstStyle/>
          <a:p>
            <a:pPr algn="ctr"/>
            <a:r>
              <a:rPr lang="en-US" sz="5300" b="1" dirty="0">
                <a:solidFill>
                  <a:srgbClr val="014D8E"/>
                </a:solidFill>
                <a:latin typeface="Calibri" panose="020F0502020204030204" charset="0"/>
                <a:cs typeface="Calibri" panose="020F0502020204030204" charset="0"/>
              </a:rPr>
              <a:t>Capstone Project </a:t>
            </a:r>
            <a:r>
              <a:rPr lang="en-US" sz="5300" b="1" dirty="0">
                <a:solidFill>
                  <a:srgbClr val="5999D3"/>
                </a:solidFill>
                <a:sym typeface="+mn-ea"/>
              </a:rPr>
              <a:t> Customer Churn </a:t>
            </a:r>
            <a:r>
              <a:rPr lang="en-US" sz="5300" b="1" dirty="0">
                <a:solidFill>
                  <a:srgbClr val="5999D3"/>
                </a:solidFill>
                <a:sym typeface="+mn-ea"/>
              </a:rPr>
              <a:t>Ananlysis</a:t>
            </a:r>
            <a:endParaRPr lang="en-US" sz="5300" b="1" dirty="0">
              <a:solidFill>
                <a:srgbClr val="014D8E"/>
              </a:solidFill>
              <a:latin typeface="Calibri" panose="020F0502020204030204" charset="0"/>
              <a:cs typeface="Calibri" panose="020F0502020204030204" charset="0"/>
            </a:endParaRPr>
          </a:p>
        </p:txBody>
      </p:sp>
      <p:sp>
        <p:nvSpPr>
          <p:cNvPr id="5" name="TextBox 2"/>
          <p:cNvSpPr txBox="1"/>
          <p:nvPr/>
        </p:nvSpPr>
        <p:spPr>
          <a:xfrm>
            <a:off x="5270500" y="5722620"/>
            <a:ext cx="1651000" cy="829945"/>
          </a:xfrm>
          <a:prstGeom prst="rect">
            <a:avLst/>
          </a:prstGeom>
          <a:noFill/>
        </p:spPr>
        <p:txBody>
          <a:bodyPr wrap="square" rtlCol="0">
            <a:spAutoFit/>
          </a:bodyPr>
          <a:p>
            <a:pPr algn="ctr"/>
            <a:r>
              <a:rPr lang="en-US" sz="2400" b="1" dirty="0">
                <a:gradFill>
                  <a:gsLst>
                    <a:gs pos="0">
                      <a:srgbClr val="012D86"/>
                    </a:gs>
                    <a:gs pos="100000">
                      <a:srgbClr val="0E2557"/>
                    </a:gs>
                  </a:gsLst>
                  <a:lin scaled="0"/>
                </a:gradFill>
              </a:rPr>
              <a:t> By</a:t>
            </a:r>
            <a:endParaRPr lang="en-US" sz="2400" b="1" dirty="0">
              <a:gradFill>
                <a:gsLst>
                  <a:gs pos="0">
                    <a:srgbClr val="012D86"/>
                  </a:gs>
                  <a:gs pos="100000">
                    <a:srgbClr val="0E2557"/>
                  </a:gs>
                </a:gsLst>
                <a:lin scaled="0"/>
              </a:gradFill>
            </a:endParaRPr>
          </a:p>
          <a:p>
            <a:pPr algn="ctr"/>
            <a:r>
              <a:rPr lang="en-US" sz="2400" b="1" dirty="0">
                <a:gradFill>
                  <a:gsLst>
                    <a:gs pos="0">
                      <a:srgbClr val="012D86"/>
                    </a:gs>
                    <a:gs pos="100000">
                      <a:srgbClr val="0E2557"/>
                    </a:gs>
                  </a:gsLst>
                  <a:lin scaled="0"/>
                </a:gradFill>
              </a:rPr>
              <a:t>Hari Haran</a:t>
            </a:r>
            <a:endParaRPr lang="en-US" sz="2400" b="1" dirty="0">
              <a:gradFill>
                <a:gsLst>
                  <a:gs pos="0">
                    <a:srgbClr val="012D86"/>
                  </a:gs>
                  <a:gs pos="100000">
                    <a:srgbClr val="0E2557"/>
                  </a:gs>
                </a:gsLst>
                <a:lin scaled="0"/>
              </a:gra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201930" y="181610"/>
            <a:ext cx="5185410" cy="521970"/>
          </a:xfrm>
          <a:prstGeom prst="rect">
            <a:avLst/>
          </a:prstGeom>
          <a:noFill/>
        </p:spPr>
        <p:txBody>
          <a:bodyPr wrap="square" rtlCol="0" anchor="t">
            <a:spAutoFit/>
          </a:bodyPr>
          <a:p>
            <a:pPr algn="ctr"/>
            <a:r>
              <a:rPr lang="en-US" sz="2800" b="1" dirty="0">
                <a:solidFill>
                  <a:srgbClr val="0070C0"/>
                </a:solidFill>
                <a:latin typeface="Calibri" panose="020F0502020204030204" charset="0"/>
                <a:cs typeface="Calibri" panose="020F0502020204030204" charset="0"/>
                <a:sym typeface="+mn-ea"/>
              </a:rPr>
              <a:t>Exploratory Data Analysis(EDA)</a:t>
            </a:r>
            <a:endParaRPr lang="en-US" sz="2800" b="1" dirty="0">
              <a:solidFill>
                <a:srgbClr val="0070C0"/>
              </a:solidFill>
              <a:latin typeface="Calibri" panose="020F0502020204030204" charset="0"/>
              <a:cs typeface="Calibri" panose="020F0502020204030204" charset="0"/>
              <a:sym typeface="+mn-ea"/>
            </a:endParaRPr>
          </a:p>
        </p:txBody>
      </p:sp>
      <p:pic>
        <p:nvPicPr>
          <p:cNvPr id="5" name="Picture 4" descr="YOY revenue growth"/>
          <p:cNvPicPr>
            <a:picLocks noChangeAspect="1"/>
          </p:cNvPicPr>
          <p:nvPr/>
        </p:nvPicPr>
        <p:blipFill>
          <a:blip r:embed="rId1"/>
          <a:stretch>
            <a:fillRect/>
          </a:stretch>
        </p:blipFill>
        <p:spPr>
          <a:xfrm>
            <a:off x="201930" y="805180"/>
            <a:ext cx="5180330" cy="5751830"/>
          </a:xfrm>
          <a:prstGeom prst="rect">
            <a:avLst/>
          </a:prstGeom>
        </p:spPr>
      </p:pic>
      <p:pic>
        <p:nvPicPr>
          <p:cNvPr id="7" name="Picture 6" descr="revenue per month"/>
          <p:cNvPicPr>
            <a:picLocks noChangeAspect="1"/>
          </p:cNvPicPr>
          <p:nvPr/>
        </p:nvPicPr>
        <p:blipFill>
          <a:blip r:embed="rId2"/>
          <a:stretch>
            <a:fillRect/>
          </a:stretch>
        </p:blipFill>
        <p:spPr>
          <a:xfrm>
            <a:off x="5777865" y="805815"/>
            <a:ext cx="5319395" cy="5751830"/>
          </a:xfrm>
          <a:prstGeom prst="rect">
            <a:avLst/>
          </a:prstGeom>
        </p:spPr>
      </p:pic>
      <p:sp>
        <p:nvSpPr>
          <p:cNvPr id="12" name="Text Box 11"/>
          <p:cNvSpPr txBox="1"/>
          <p:nvPr/>
        </p:nvSpPr>
        <p:spPr>
          <a:xfrm>
            <a:off x="2369185" y="5474970"/>
            <a:ext cx="2624455" cy="491490"/>
          </a:xfrm>
          <a:prstGeom prst="rect">
            <a:avLst/>
          </a:prstGeom>
          <a:solidFill>
            <a:schemeClr val="accent1">
              <a:lumMod val="20000"/>
              <a:lumOff val="80000"/>
            </a:schemeClr>
          </a:solidFill>
          <a:ln>
            <a:solidFill>
              <a:schemeClr val="accent1"/>
            </a:solidFill>
          </a:ln>
          <a:effectLst>
            <a:softEdge rad="31750"/>
          </a:effectLst>
        </p:spPr>
        <p:txBody>
          <a:bodyPr wrap="square" rtlCol="0">
            <a:noAutofit/>
          </a:bodyPr>
          <a:p>
            <a:pPr indent="0">
              <a:buFont typeface="Wingdings" panose="05000000000000000000" charset="0"/>
              <a:buNone/>
            </a:pPr>
            <a:r>
              <a:rPr lang="en-US" sz="1600" b="1"/>
              <a:t>Highest YOY growth = 13.5%</a:t>
            </a:r>
            <a:endParaRPr lang="en-US" sz="1600" b="1"/>
          </a:p>
        </p:txBody>
      </p:sp>
      <p:sp>
        <p:nvSpPr>
          <p:cNvPr id="8" name="Text Box 7"/>
          <p:cNvSpPr txBox="1"/>
          <p:nvPr/>
        </p:nvSpPr>
        <p:spPr>
          <a:xfrm>
            <a:off x="7603490" y="5487035"/>
            <a:ext cx="3350260" cy="479425"/>
          </a:xfrm>
          <a:prstGeom prst="rect">
            <a:avLst/>
          </a:prstGeom>
          <a:solidFill>
            <a:schemeClr val="accent1">
              <a:lumMod val="20000"/>
              <a:lumOff val="80000"/>
            </a:schemeClr>
          </a:solidFill>
          <a:ln>
            <a:solidFill>
              <a:schemeClr val="accent1"/>
            </a:solidFill>
          </a:ln>
          <a:effectLst>
            <a:softEdge rad="31750"/>
          </a:effectLst>
        </p:spPr>
        <p:txBody>
          <a:bodyPr wrap="square" rtlCol="0">
            <a:noAutofit/>
          </a:bodyPr>
          <a:p>
            <a:pPr indent="0">
              <a:buFont typeface="Wingdings" panose="05000000000000000000" charset="0"/>
              <a:buNone/>
            </a:pPr>
            <a:r>
              <a:rPr lang="en-US" sz="1600" b="1"/>
              <a:t>Highest Revenue per Month = 18.9% </a:t>
            </a:r>
            <a:endParaRPr lang="en-US" sz="1600" b="1"/>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descr="hetamap"/>
          <p:cNvPicPr>
            <a:picLocks noChangeAspect="1"/>
          </p:cNvPicPr>
          <p:nvPr/>
        </p:nvPicPr>
        <p:blipFill>
          <a:blip r:embed="rId1"/>
          <a:stretch>
            <a:fillRect/>
          </a:stretch>
        </p:blipFill>
        <p:spPr>
          <a:xfrm>
            <a:off x="104775" y="818515"/>
            <a:ext cx="7037705" cy="6039485"/>
          </a:xfrm>
          <a:prstGeom prst="rect">
            <a:avLst/>
          </a:prstGeom>
        </p:spPr>
      </p:pic>
      <p:sp>
        <p:nvSpPr>
          <p:cNvPr id="3" name="Text Box 2"/>
          <p:cNvSpPr txBox="1"/>
          <p:nvPr/>
        </p:nvSpPr>
        <p:spPr>
          <a:xfrm>
            <a:off x="317500" y="120015"/>
            <a:ext cx="4963160" cy="521970"/>
          </a:xfrm>
          <a:prstGeom prst="rect">
            <a:avLst/>
          </a:prstGeom>
          <a:noFill/>
        </p:spPr>
        <p:txBody>
          <a:bodyPr wrap="square" rtlCol="0" anchor="t">
            <a:spAutoFit/>
          </a:bodyPr>
          <a:p>
            <a:pPr algn="ctr"/>
            <a:r>
              <a:rPr lang="en-US" sz="2800" b="1" dirty="0">
                <a:solidFill>
                  <a:srgbClr val="0070C0"/>
                </a:solidFill>
                <a:latin typeface="Calibri" panose="020F0502020204030204" charset="0"/>
                <a:cs typeface="Calibri" panose="020F0502020204030204" charset="0"/>
                <a:sym typeface="+mn-ea"/>
              </a:rPr>
              <a:t>Exploratory Data Analysis(EDA)</a:t>
            </a:r>
            <a:endParaRPr lang="en-US" sz="2800" b="1" dirty="0">
              <a:solidFill>
                <a:srgbClr val="0070C0"/>
              </a:solidFill>
              <a:latin typeface="Calibri" panose="020F0502020204030204" charset="0"/>
              <a:cs typeface="Calibri" panose="020F0502020204030204" charset="0"/>
              <a:sym typeface="+mn-ea"/>
            </a:endParaRPr>
          </a:p>
        </p:txBody>
      </p:sp>
      <p:sp>
        <p:nvSpPr>
          <p:cNvPr id="8" name="Text Box 7"/>
          <p:cNvSpPr txBox="1"/>
          <p:nvPr/>
        </p:nvSpPr>
        <p:spPr>
          <a:xfrm>
            <a:off x="7414895" y="867410"/>
            <a:ext cx="3583305" cy="5123815"/>
          </a:xfrm>
          <a:prstGeom prst="rect">
            <a:avLst/>
          </a:prstGeom>
          <a:solidFill>
            <a:schemeClr val="accent1">
              <a:lumMod val="20000"/>
              <a:lumOff val="80000"/>
            </a:schemeClr>
          </a:solidFill>
          <a:ln>
            <a:solidFill>
              <a:schemeClr val="accent1"/>
            </a:solidFill>
          </a:ln>
          <a:effectLst>
            <a:softEdge rad="31750"/>
          </a:effectLst>
        </p:spPr>
        <p:txBody>
          <a:bodyPr wrap="square" rtlCol="0">
            <a:noAutofit/>
          </a:bodyPr>
          <a:p>
            <a:pPr indent="0">
              <a:buFont typeface="Wingdings" panose="05000000000000000000" charset="0"/>
              <a:buChar char="q"/>
            </a:pPr>
            <a:endParaRPr lang="en-US" sz="1400" b="1" u="sng"/>
          </a:p>
          <a:p>
            <a:pPr indent="0">
              <a:buFont typeface="Wingdings" panose="05000000000000000000" charset="0"/>
              <a:buChar char="q"/>
            </a:pPr>
            <a:r>
              <a:rPr lang="en-US" sz="1400" b="1" u="sng"/>
              <a:t> Negative Correlation with Churn</a:t>
            </a:r>
            <a:r>
              <a:rPr lang="en-US" sz="1400" b="1"/>
              <a:t> :</a:t>
            </a:r>
            <a:endParaRPr lang="en-US" sz="1400" b="1"/>
          </a:p>
          <a:p>
            <a:pPr indent="0">
              <a:buFont typeface="Wingdings" panose="05000000000000000000" charset="0"/>
              <a:buNone/>
            </a:pPr>
            <a:endParaRPr lang="en-US" sz="1400" b="1"/>
          </a:p>
          <a:p>
            <a:pPr marL="285750" indent="-285750">
              <a:buFont typeface="Wingdings" panose="05000000000000000000" charset="0"/>
              <a:buChar char="§"/>
            </a:pPr>
            <a:r>
              <a:rPr lang="en-US" sz="1200" b="1"/>
              <a:t>Tenure</a:t>
            </a:r>
            <a:endParaRPr lang="en-US" sz="1200" b="1"/>
          </a:p>
          <a:p>
            <a:pPr marL="285750" indent="-285750">
              <a:buFont typeface="Wingdings" panose="05000000000000000000" charset="0"/>
              <a:buChar char="§"/>
            </a:pPr>
            <a:r>
              <a:rPr lang="en-US" sz="1200" b="1"/>
              <a:t>Marital status</a:t>
            </a:r>
            <a:endParaRPr lang="en-US" sz="1200" b="1"/>
          </a:p>
          <a:p>
            <a:pPr marL="285750" indent="-285750">
              <a:buFont typeface="Wingdings" panose="05000000000000000000" charset="0"/>
              <a:buChar char="§"/>
            </a:pPr>
            <a:r>
              <a:rPr lang="en-US" sz="1200" b="1"/>
              <a:t>Revenue grwoth YOY </a:t>
            </a:r>
            <a:endParaRPr lang="en-US" sz="1200" b="1"/>
          </a:p>
          <a:p>
            <a:pPr marL="285750" indent="-285750">
              <a:buFont typeface="Wingdings" panose="05000000000000000000" charset="0"/>
              <a:buChar char="§"/>
            </a:pPr>
            <a:r>
              <a:rPr lang="en-US" sz="1200" b="1"/>
              <a:t>Coupons used for payment</a:t>
            </a:r>
            <a:endParaRPr lang="en-US" sz="1200" b="1"/>
          </a:p>
          <a:p>
            <a:pPr marL="285750" indent="-285750">
              <a:buFont typeface="Wingdings" panose="05000000000000000000" charset="0"/>
              <a:buChar char="§"/>
            </a:pPr>
            <a:r>
              <a:rPr lang="en-US" sz="1200" b="1"/>
              <a:t>Cash Back</a:t>
            </a:r>
            <a:endParaRPr lang="en-US" sz="1200" b="1"/>
          </a:p>
          <a:p>
            <a:pPr marL="285750" indent="-285750">
              <a:buFont typeface="Wingdings" panose="05000000000000000000" charset="0"/>
              <a:buChar char="§"/>
            </a:pPr>
            <a:r>
              <a:rPr lang="en-US" sz="1200" b="1"/>
              <a:t>Days_since_CC_connect - For 12 Months</a:t>
            </a:r>
            <a:endParaRPr lang="en-US" sz="1200" b="1"/>
          </a:p>
          <a:p>
            <a:pPr indent="0">
              <a:buFont typeface="Wingdings" panose="05000000000000000000" charset="0"/>
              <a:buNone/>
            </a:pPr>
            <a:endParaRPr lang="en-US" sz="1200" b="1"/>
          </a:p>
          <a:p>
            <a:pPr indent="0">
              <a:buFont typeface="Wingdings" panose="05000000000000000000" charset="0"/>
              <a:buNone/>
            </a:pPr>
            <a:endParaRPr lang="en-US" sz="1200" b="1"/>
          </a:p>
          <a:p>
            <a:pPr indent="0">
              <a:buFont typeface="Wingdings" panose="05000000000000000000" charset="0"/>
              <a:buNone/>
            </a:pPr>
            <a:endParaRPr lang="en-US" sz="1200" b="1"/>
          </a:p>
          <a:p>
            <a:pPr indent="0">
              <a:buFont typeface="Wingdings" panose="05000000000000000000" charset="0"/>
              <a:buNone/>
            </a:pPr>
            <a:endParaRPr lang="en-US" sz="1200" b="1"/>
          </a:p>
          <a:p>
            <a:pPr algn="l">
              <a:buClrTx/>
              <a:buSzTx/>
              <a:buFont typeface="Wingdings" panose="05000000000000000000" charset="0"/>
              <a:buChar char="q"/>
            </a:pPr>
            <a:r>
              <a:rPr lang="en-US" sz="1400" b="1" u="sng">
                <a:sym typeface="+mn-ea"/>
              </a:rPr>
              <a:t> Positive Correlations with Churn :</a:t>
            </a:r>
            <a:endParaRPr lang="en-US" sz="1400" b="1" u="sng">
              <a:sym typeface="+mn-ea"/>
            </a:endParaRPr>
          </a:p>
          <a:p>
            <a:pPr indent="0" algn="l">
              <a:buClrTx/>
              <a:buSzTx/>
              <a:buFont typeface="Wingdings" panose="05000000000000000000" charset="0"/>
              <a:buNone/>
            </a:pPr>
            <a:endParaRPr lang="en-US" sz="1400" b="1" u="sng">
              <a:sym typeface="+mn-ea"/>
            </a:endParaRPr>
          </a:p>
          <a:p>
            <a:pPr marL="285750" indent="-285750" algn="l">
              <a:buClrTx/>
              <a:buSzTx/>
              <a:buFont typeface="Wingdings" panose="05000000000000000000" charset="0"/>
              <a:buChar char="§"/>
            </a:pPr>
            <a:r>
              <a:rPr lang="en-US" sz="1200" b="1"/>
              <a:t>City Tier</a:t>
            </a:r>
            <a:endParaRPr lang="en-US" sz="1200" b="1"/>
          </a:p>
          <a:p>
            <a:pPr marL="285750" indent="-285750" algn="l">
              <a:buClrTx/>
              <a:buSzTx/>
              <a:buFont typeface="Wingdings" panose="05000000000000000000" charset="0"/>
              <a:buChar char="§"/>
            </a:pPr>
            <a:r>
              <a:rPr lang="en-US" sz="1200" b="1"/>
              <a:t>CC_Contact - Customer Care contact</a:t>
            </a:r>
            <a:endParaRPr lang="en-US" sz="1200" b="1"/>
          </a:p>
          <a:p>
            <a:pPr marL="285750" indent="-285750" algn="l">
              <a:buClrTx/>
              <a:buSzTx/>
              <a:buFont typeface="Wingdings" panose="05000000000000000000" charset="0"/>
              <a:buChar char="§"/>
            </a:pPr>
            <a:r>
              <a:rPr lang="en-US" sz="1200" b="1"/>
              <a:t>Payment</a:t>
            </a:r>
            <a:endParaRPr lang="en-US" sz="1200" b="1"/>
          </a:p>
          <a:p>
            <a:pPr marL="285750" indent="-285750" algn="l">
              <a:buClrTx/>
              <a:buSzTx/>
              <a:buFont typeface="Wingdings" panose="05000000000000000000" charset="0"/>
              <a:buChar char="§"/>
            </a:pPr>
            <a:r>
              <a:rPr lang="en-US" sz="1200" b="1"/>
              <a:t>Gender</a:t>
            </a:r>
            <a:endParaRPr lang="en-US" sz="1200" b="1"/>
          </a:p>
          <a:p>
            <a:pPr marL="285750" indent="-285750" algn="l">
              <a:buClrTx/>
              <a:buSzTx/>
              <a:buFont typeface="Wingdings" panose="05000000000000000000" charset="0"/>
              <a:buChar char="§"/>
            </a:pPr>
            <a:r>
              <a:rPr lang="en-US" sz="1200" b="1"/>
              <a:t>Service Score</a:t>
            </a:r>
            <a:endParaRPr lang="en-US" sz="1200" b="1"/>
          </a:p>
          <a:p>
            <a:pPr marL="285750" indent="-285750" algn="l">
              <a:buClrTx/>
              <a:buSzTx/>
              <a:buFont typeface="Wingdings" panose="05000000000000000000" charset="0"/>
              <a:buChar char="§"/>
            </a:pPr>
            <a:r>
              <a:rPr lang="en-US" sz="1200" b="1"/>
              <a:t>Account_user_count</a:t>
            </a:r>
            <a:endParaRPr lang="en-US" sz="1200" b="1"/>
          </a:p>
          <a:p>
            <a:pPr marL="285750" indent="-285750" algn="l">
              <a:buClrTx/>
              <a:buSzTx/>
              <a:buFont typeface="Wingdings" panose="05000000000000000000" charset="0"/>
              <a:buChar char="§"/>
            </a:pPr>
            <a:r>
              <a:rPr lang="en-US" sz="1200" b="1"/>
              <a:t>Account Segment</a:t>
            </a:r>
            <a:endParaRPr lang="en-US" sz="1200" b="1"/>
          </a:p>
          <a:p>
            <a:pPr marL="285750" indent="-285750" algn="l">
              <a:buClrTx/>
              <a:buSzTx/>
              <a:buFont typeface="Wingdings" panose="05000000000000000000" charset="0"/>
              <a:buChar char="§"/>
            </a:pPr>
            <a:r>
              <a:rPr lang="en-US" sz="1200" b="1"/>
              <a:t>CC_agent_score- customer care agent’s rating</a:t>
            </a:r>
            <a:endParaRPr lang="en-US" sz="1200" b="1"/>
          </a:p>
          <a:p>
            <a:pPr marL="285750" indent="-285750" algn="l">
              <a:buClrTx/>
              <a:buSzTx/>
              <a:buFont typeface="Wingdings" panose="05000000000000000000" charset="0"/>
              <a:buChar char="§"/>
            </a:pPr>
            <a:r>
              <a:rPr lang="en-US" sz="1200" b="1"/>
              <a:t>rev_per_month</a:t>
            </a:r>
            <a:endParaRPr lang="en-US" sz="1200" b="1"/>
          </a:p>
          <a:p>
            <a:pPr marL="285750" indent="-285750" algn="l">
              <a:buClrTx/>
              <a:buSzTx/>
              <a:buFont typeface="Wingdings" panose="05000000000000000000" charset="0"/>
              <a:buChar char="§"/>
            </a:pPr>
            <a:r>
              <a:rPr lang="en-US" sz="1200" b="1"/>
              <a:t>Compain_ly</a:t>
            </a:r>
            <a:endParaRPr lang="en-US" sz="1200" b="1"/>
          </a:p>
          <a:p>
            <a:pPr marL="285750" indent="-285750" algn="l">
              <a:buClrTx/>
              <a:buSzTx/>
              <a:buFont typeface="Wingdings" panose="05000000000000000000" charset="0"/>
              <a:buChar char="§"/>
            </a:pPr>
            <a:r>
              <a:rPr lang="en-US" sz="1200" b="1"/>
              <a:t>Login_device</a:t>
            </a:r>
            <a:endParaRPr lang="en-US" sz="1200" b="1"/>
          </a:p>
          <a:p>
            <a:pPr marL="285750" indent="-285750" algn="l">
              <a:buClrTx/>
              <a:buSzTx/>
              <a:buFont typeface="Wingdings" panose="05000000000000000000" charset="0"/>
              <a:buChar char="§"/>
            </a:pPr>
            <a:endParaRPr lang="en-US" sz="1200" b="1"/>
          </a:p>
          <a:p>
            <a:pPr marL="285750" indent="-285750" algn="l">
              <a:buClrTx/>
              <a:buSzTx/>
              <a:buFont typeface="Wingdings" panose="05000000000000000000" charset="0"/>
              <a:buChar char="§"/>
            </a:pPr>
            <a:endParaRPr lang="en-US" sz="1200" b="1"/>
          </a:p>
          <a:p>
            <a:pPr indent="0" algn="l">
              <a:buClrTx/>
              <a:buSzTx/>
              <a:buFont typeface="Wingdings" panose="05000000000000000000" charset="0"/>
              <a:buNone/>
            </a:pPr>
            <a:endParaRPr lang="en-US" sz="1400" b="1" u="sng"/>
          </a:p>
          <a:p>
            <a:pPr indent="0">
              <a:buFont typeface="Wingdings" panose="05000000000000000000" charset="0"/>
              <a:buNone/>
            </a:pPr>
            <a:endParaRPr lang="en-US" sz="1200" b="1"/>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24485" y="257810"/>
            <a:ext cx="5253355" cy="521970"/>
          </a:xfrm>
          <a:prstGeom prst="rect">
            <a:avLst/>
          </a:prstGeom>
          <a:noFill/>
        </p:spPr>
        <p:txBody>
          <a:bodyPr wrap="square" rtlCol="0" anchor="t">
            <a:spAutoFit/>
          </a:bodyPr>
          <a:p>
            <a:pPr algn="ctr">
              <a:buClrTx/>
              <a:buSzTx/>
              <a:buFontTx/>
            </a:pPr>
            <a:r>
              <a:rPr lang="en-US" sz="2800" b="1" dirty="0">
                <a:solidFill>
                  <a:srgbClr val="0070C0"/>
                </a:solidFill>
                <a:latin typeface="Calibri" panose="020F0502020204030204" charset="0"/>
                <a:cs typeface="Calibri" panose="020F0502020204030204" charset="0"/>
                <a:sym typeface="+mn-ea"/>
              </a:rPr>
              <a:t>Modelling Approach Used &amp; Why</a:t>
            </a:r>
            <a:endParaRPr lang="en-US" sz="2800" b="1" dirty="0">
              <a:solidFill>
                <a:srgbClr val="0070C0"/>
              </a:solidFill>
              <a:latin typeface="Calibri" panose="020F0502020204030204" charset="0"/>
              <a:cs typeface="Calibri" panose="020F0502020204030204" charset="0"/>
              <a:sym typeface="+mn-ea"/>
            </a:endParaRPr>
          </a:p>
        </p:txBody>
      </p:sp>
      <p:sp>
        <p:nvSpPr>
          <p:cNvPr id="100" name="Text Box 99"/>
          <p:cNvSpPr txBox="1"/>
          <p:nvPr/>
        </p:nvSpPr>
        <p:spPr>
          <a:xfrm>
            <a:off x="324485" y="984250"/>
            <a:ext cx="10906125" cy="5073650"/>
          </a:xfrm>
          <a:prstGeom prst="rect">
            <a:avLst/>
          </a:prstGeom>
          <a:solidFill>
            <a:schemeClr val="accent1">
              <a:lumMod val="20000"/>
              <a:lumOff val="80000"/>
            </a:schemeClr>
          </a:solidFill>
          <a:ln w="9525">
            <a:noFill/>
          </a:ln>
        </p:spPr>
        <p:txBody>
          <a:bodyPr wrap="square">
            <a:noAutofit/>
          </a:bodyPr>
          <a:p>
            <a:pPr indent="0">
              <a:buFont typeface="Wingdings" panose="05000000000000000000" charset="0"/>
              <a:buNone/>
            </a:pPr>
            <a:endParaRPr lang="en-US" b="0">
              <a:solidFill>
                <a:srgbClr val="000000"/>
              </a:solidFill>
              <a:latin typeface="Calibri" panose="020F0502020204030204" charset="0"/>
              <a:cs typeface="CIDFont" charset="0"/>
            </a:endParaRPr>
          </a:p>
          <a:p>
            <a:pPr marL="285750" indent="-285750">
              <a:buFont typeface="Wingdings" panose="05000000000000000000" charset="0"/>
              <a:buChar char="q"/>
            </a:pPr>
            <a:r>
              <a:rPr lang="en-US" b="0">
                <a:solidFill>
                  <a:srgbClr val="000000"/>
                </a:solidFill>
                <a:latin typeface="Calibri" panose="020F0502020204030204" charset="0"/>
                <a:cs typeface="CIDFont" charset="0"/>
              </a:rPr>
              <a:t>In this part, we are building models,  applying tuning and validation of the model performance based on metrics ,i.e, Accuracy, F1 Score, Recall, Precession, AUC score, confusion matrix, classification report and ROC-AUC curve plot. </a:t>
            </a:r>
            <a:endParaRPr lang="en-US" b="0">
              <a:solidFill>
                <a:srgbClr val="000000"/>
              </a:solidFill>
              <a:latin typeface="Calibri" panose="020F0502020204030204" charset="0"/>
              <a:cs typeface="CIDFont" charset="0"/>
            </a:endParaRPr>
          </a:p>
          <a:p>
            <a:pPr marL="285750" indent="-285750">
              <a:buFont typeface="Wingdings" panose="05000000000000000000" charset="0"/>
              <a:buChar char="q"/>
            </a:pPr>
            <a:endParaRPr lang="en-US" b="0">
              <a:solidFill>
                <a:srgbClr val="000000"/>
              </a:solidFill>
              <a:latin typeface="Calibri" panose="020F0502020204030204" charset="0"/>
              <a:cs typeface="CIDFont" charset="0"/>
            </a:endParaRPr>
          </a:p>
          <a:p>
            <a:pPr marL="285750" indent="-285750">
              <a:buFont typeface="Wingdings" panose="05000000000000000000" charset="0"/>
              <a:buChar char="q"/>
            </a:pPr>
            <a:r>
              <a:rPr lang="en-US" b="0">
                <a:solidFill>
                  <a:srgbClr val="000000"/>
                </a:solidFill>
                <a:latin typeface="Calibri" panose="020F0502020204030204" charset="0"/>
                <a:cs typeface="CIDFont" charset="0"/>
              </a:rPr>
              <a:t>Based on this we will choose the best model which does not underfit or overfit along with </a:t>
            </a:r>
            <a:r>
              <a:rPr lang="en-US" b="1">
                <a:solidFill>
                  <a:srgbClr val="000000"/>
                </a:solidFill>
                <a:latin typeface="Calibri" panose="020F0502020204030204" charset="0"/>
                <a:cs typeface="CIDFont" charset="0"/>
              </a:rPr>
              <a:t>best accuracy.</a:t>
            </a:r>
            <a:endParaRPr lang="en-US" b="1">
              <a:solidFill>
                <a:srgbClr val="000000"/>
              </a:solidFill>
              <a:latin typeface="Calibri" panose="020F0502020204030204" charset="0"/>
              <a:cs typeface="CIDFont" charset="0"/>
            </a:endParaRPr>
          </a:p>
          <a:p>
            <a:pPr indent="0">
              <a:buFont typeface="Wingdings" panose="05000000000000000000" charset="0"/>
              <a:buNone/>
            </a:pPr>
            <a:endParaRPr lang="en-US" b="1">
              <a:solidFill>
                <a:srgbClr val="000000"/>
              </a:solidFill>
              <a:latin typeface="Calibri" panose="020F0502020204030204" charset="0"/>
              <a:cs typeface="CIDFont" charset="0"/>
            </a:endParaRPr>
          </a:p>
          <a:p>
            <a:pPr marL="285750" indent="-285750">
              <a:buFont typeface="Wingdings" panose="05000000000000000000" charset="0"/>
              <a:buChar char="q"/>
            </a:pPr>
            <a:r>
              <a:rPr lang="en-US" b="0">
                <a:solidFill>
                  <a:srgbClr val="000000"/>
                </a:solidFill>
                <a:latin typeface="Calibri" panose="020F0502020204030204" charset="0"/>
                <a:cs typeface="CIDFont" charset="0"/>
              </a:rPr>
              <a:t>Also, we will calculate </a:t>
            </a:r>
            <a:r>
              <a:rPr lang="en-US" b="1">
                <a:solidFill>
                  <a:srgbClr val="000000"/>
                </a:solidFill>
                <a:latin typeface="Calibri" panose="020F0502020204030204" charset="0"/>
                <a:cs typeface="CIDFont" charset="0"/>
              </a:rPr>
              <a:t>mean-square error</a:t>
            </a:r>
            <a:r>
              <a:rPr lang="en-US" b="0">
                <a:solidFill>
                  <a:srgbClr val="000000"/>
                </a:solidFill>
                <a:latin typeface="Calibri" panose="020F0502020204030204" charset="0"/>
                <a:cs typeface="CIDFont" charset="0"/>
              </a:rPr>
              <a:t> and </a:t>
            </a:r>
            <a:r>
              <a:rPr lang="en-US" b="1">
                <a:solidFill>
                  <a:srgbClr val="000000"/>
                </a:solidFill>
                <a:latin typeface="Calibri" panose="020F0502020204030204" charset="0"/>
                <a:cs typeface="CIDFont" charset="0"/>
              </a:rPr>
              <a:t>cross-validation method</a:t>
            </a:r>
            <a:r>
              <a:rPr lang="en-US" b="0">
                <a:solidFill>
                  <a:srgbClr val="000000"/>
                </a:solidFill>
                <a:latin typeface="Calibri" panose="020F0502020204030204" charset="0"/>
                <a:cs typeface="CIDFont" charset="0"/>
              </a:rPr>
              <a:t> to validate our models. </a:t>
            </a:r>
            <a:endParaRPr lang="en-US" b="0">
              <a:solidFill>
                <a:srgbClr val="000000"/>
              </a:solidFill>
              <a:latin typeface="Calibri" panose="020F0502020204030204" charset="0"/>
              <a:cs typeface="CIDFont" charset="0"/>
            </a:endParaRPr>
          </a:p>
          <a:p>
            <a:pPr indent="0">
              <a:buFont typeface="Wingdings" panose="05000000000000000000" charset="0"/>
              <a:buNone/>
            </a:pPr>
            <a:endParaRPr lang="en-US" b="0">
              <a:solidFill>
                <a:srgbClr val="000000"/>
              </a:solidFill>
              <a:latin typeface="Calibri" panose="020F0502020204030204" charset="0"/>
              <a:cs typeface="CIDFont" charset="0"/>
            </a:endParaRPr>
          </a:p>
          <a:p>
            <a:pPr marL="285750" indent="-285750">
              <a:buFont typeface="Wingdings" panose="05000000000000000000" charset="0"/>
              <a:buChar char="q"/>
            </a:pPr>
            <a:r>
              <a:rPr lang="en-US" b="0">
                <a:solidFill>
                  <a:srgbClr val="000000"/>
                </a:solidFill>
                <a:latin typeface="Calibri" panose="020F0502020204030204" charset="0"/>
                <a:cs typeface="CIDFont" charset="0"/>
              </a:rPr>
              <a:t>Objectives of the Model :</a:t>
            </a:r>
            <a:endParaRPr lang="en-US" b="0">
              <a:solidFill>
                <a:srgbClr val="000000"/>
              </a:solidFill>
              <a:latin typeface="Calibri" panose="020F0502020204030204" charset="0"/>
              <a:cs typeface="CIDFont" charset="0"/>
            </a:endParaRPr>
          </a:p>
          <a:p>
            <a:pPr marL="285750" indent="-285750">
              <a:buFont typeface="Wingdings" panose="05000000000000000000" charset="0"/>
              <a:buChar char="§"/>
            </a:pPr>
            <a:r>
              <a:rPr lang="en-US" sz="1600" b="0">
                <a:solidFill>
                  <a:srgbClr val="000000"/>
                </a:solidFill>
                <a:latin typeface="Calibri" panose="020F0502020204030204" charset="0"/>
                <a:cs typeface="CIDFont" charset="0"/>
              </a:rPr>
              <a:t>Whether the customer will churn or not?</a:t>
            </a:r>
            <a:endParaRPr lang="en-US" sz="1600" b="0">
              <a:solidFill>
                <a:srgbClr val="000000"/>
              </a:solidFill>
              <a:latin typeface="Calibri" panose="020F0502020204030204" charset="0"/>
              <a:cs typeface="CIDFont" charset="0"/>
            </a:endParaRPr>
          </a:p>
          <a:p>
            <a:pPr marL="285750" indent="-285750">
              <a:buFont typeface="Wingdings" panose="05000000000000000000" charset="0"/>
              <a:buChar char="§"/>
            </a:pPr>
            <a:r>
              <a:rPr lang="en-US" sz="1600" b="0">
                <a:solidFill>
                  <a:srgbClr val="000000"/>
                </a:solidFill>
                <a:latin typeface="Calibri" panose="020F0502020204030204" charset="0"/>
                <a:cs typeface="CIDFont" charset="0"/>
              </a:rPr>
              <a:t>Understanding factors affecting churn rate whether its payment method, city tier, gender, customer service, etc.</a:t>
            </a:r>
            <a:endParaRPr lang="en-US" sz="1600" b="0">
              <a:solidFill>
                <a:srgbClr val="000000"/>
              </a:solidFill>
              <a:latin typeface="Calibri" panose="020F0502020204030204" charset="0"/>
              <a:cs typeface="CIDFont" charset="0"/>
            </a:endParaRPr>
          </a:p>
          <a:p>
            <a:pPr marL="285750" indent="-285750">
              <a:buFont typeface="Wingdings" panose="05000000000000000000" charset="0"/>
              <a:buChar char="§"/>
            </a:pPr>
            <a:r>
              <a:rPr lang="en-US" sz="1600" b="0">
                <a:solidFill>
                  <a:srgbClr val="000000"/>
                </a:solidFill>
                <a:latin typeface="Calibri" panose="020F0502020204030204" charset="0"/>
                <a:cs typeface="CIDFont" charset="0"/>
              </a:rPr>
              <a:t>Controlling the churn rate by controlling the factors affective it positively.</a:t>
            </a:r>
            <a:endParaRPr lang="en-US" sz="1600" b="0">
              <a:solidFill>
                <a:srgbClr val="000000"/>
              </a:solidFill>
              <a:latin typeface="Calibri" panose="020F0502020204030204" charset="0"/>
              <a:cs typeface="CIDFont" charset="0"/>
            </a:endParaRPr>
          </a:p>
          <a:p>
            <a:pPr marL="285750" indent="-285750">
              <a:buFont typeface="Wingdings" panose="05000000000000000000" charset="0"/>
              <a:buChar char="q"/>
            </a:pPr>
            <a:endParaRPr lang="en-US" b="0">
              <a:solidFill>
                <a:srgbClr val="000000"/>
              </a:solidFill>
              <a:latin typeface="Calibri" panose="020F0502020204030204" charset="0"/>
              <a:cs typeface="CIDFont" charset="0"/>
            </a:endParaRPr>
          </a:p>
          <a:p>
            <a:pPr marL="285750" indent="-285750">
              <a:buFont typeface="Wingdings" panose="05000000000000000000" charset="0"/>
              <a:buChar char="q"/>
            </a:pPr>
            <a:r>
              <a:rPr lang="en-US" b="0">
                <a:solidFill>
                  <a:srgbClr val="000000"/>
                </a:solidFill>
                <a:latin typeface="Calibri" panose="020F0502020204030204" charset="0"/>
                <a:cs typeface="CIDFont" charset="0"/>
              </a:rPr>
              <a:t>Why Best Accuracy Scores ?</a:t>
            </a:r>
            <a:endParaRPr lang="en-US" b="0">
              <a:solidFill>
                <a:srgbClr val="000000"/>
              </a:solidFill>
              <a:latin typeface="Calibri" panose="020F0502020204030204" charset="0"/>
              <a:cs typeface="CIDFont" charset="0"/>
            </a:endParaRPr>
          </a:p>
          <a:p>
            <a:pPr marL="285750" indent="-285750">
              <a:buFont typeface="Wingdings" panose="05000000000000000000" charset="0"/>
              <a:buChar char="§"/>
            </a:pPr>
            <a:r>
              <a:rPr lang="en-US" sz="1600" b="0">
                <a:solidFill>
                  <a:srgbClr val="000000"/>
                </a:solidFill>
                <a:latin typeface="Calibri" panose="020F0502020204030204" charset="0"/>
                <a:cs typeface="CIDFont" charset="0"/>
              </a:rPr>
              <a:t>Our current business firm needs to predict whether the customer will churn or not.</a:t>
            </a:r>
            <a:endParaRPr lang="en-US" sz="1600" b="0">
              <a:solidFill>
                <a:srgbClr val="000000"/>
              </a:solidFill>
              <a:latin typeface="Calibri" panose="020F0502020204030204" charset="0"/>
              <a:cs typeface="CIDFont" charset="0"/>
            </a:endParaRPr>
          </a:p>
          <a:p>
            <a:pPr marL="285750" indent="-285750">
              <a:buFont typeface="Wingdings" panose="05000000000000000000" charset="0"/>
              <a:buChar char="§"/>
            </a:pPr>
            <a:r>
              <a:rPr lang="en-US" sz="1600" b="0">
                <a:solidFill>
                  <a:srgbClr val="000000"/>
                </a:solidFill>
                <a:latin typeface="Calibri" panose="020F0502020204030204" charset="0"/>
                <a:cs typeface="CIDFont" charset="0"/>
              </a:rPr>
              <a:t>Churn = 1 and Not churn = 0</a:t>
            </a:r>
            <a:endParaRPr lang="en-US" sz="1600" b="0">
              <a:solidFill>
                <a:srgbClr val="000000"/>
              </a:solidFill>
              <a:latin typeface="Calibri" panose="020F0502020204030204" charset="0"/>
              <a:cs typeface="CIDFont" charset="0"/>
            </a:endParaRPr>
          </a:p>
          <a:p>
            <a:pPr marL="285750" indent="-285750">
              <a:buFont typeface="Wingdings" panose="05000000000000000000" charset="0"/>
              <a:buChar char="§"/>
            </a:pPr>
            <a:r>
              <a:rPr lang="en-US" sz="1600" b="0">
                <a:solidFill>
                  <a:srgbClr val="000000"/>
                </a:solidFill>
                <a:latin typeface="Calibri" panose="020F0502020204030204" charset="0"/>
                <a:cs typeface="CIDFont" charset="0"/>
              </a:rPr>
              <a:t>Higher the accuracy score better the model</a:t>
            </a:r>
            <a:endParaRPr lang="en-US" sz="1600" b="0">
              <a:solidFill>
                <a:srgbClr val="000000"/>
              </a:solidFill>
              <a:latin typeface="Calibri" panose="020F0502020204030204" charset="0"/>
              <a:cs typeface="CIDFont"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24485" y="257810"/>
            <a:ext cx="2191385" cy="521970"/>
          </a:xfrm>
          <a:prstGeom prst="rect">
            <a:avLst/>
          </a:prstGeom>
          <a:noFill/>
        </p:spPr>
        <p:txBody>
          <a:bodyPr wrap="square" rtlCol="0" anchor="t">
            <a:spAutoFit/>
          </a:bodyPr>
          <a:p>
            <a:pPr algn="ctr">
              <a:buClrTx/>
              <a:buSzTx/>
              <a:buFontTx/>
            </a:pPr>
            <a:r>
              <a:rPr lang="en-US" sz="2800" b="1" dirty="0">
                <a:solidFill>
                  <a:srgbClr val="0070C0"/>
                </a:solidFill>
                <a:latin typeface="Calibri" panose="020F0502020204030204" charset="0"/>
                <a:cs typeface="Calibri" panose="020F0502020204030204" charset="0"/>
                <a:sym typeface="+mn-ea"/>
              </a:rPr>
              <a:t>Best Models</a:t>
            </a:r>
            <a:endParaRPr lang="en-US" sz="2800" b="1" dirty="0">
              <a:solidFill>
                <a:srgbClr val="0070C0"/>
              </a:solidFill>
              <a:latin typeface="Calibri" panose="020F0502020204030204" charset="0"/>
              <a:cs typeface="Calibri" panose="020F0502020204030204" charset="0"/>
              <a:sym typeface="+mn-ea"/>
            </a:endParaRPr>
          </a:p>
        </p:txBody>
      </p:sp>
      <p:graphicFrame>
        <p:nvGraphicFramePr>
          <p:cNvPr id="3" name="Table 2"/>
          <p:cNvGraphicFramePr/>
          <p:nvPr/>
        </p:nvGraphicFramePr>
        <p:xfrm>
          <a:off x="579120" y="1184910"/>
          <a:ext cx="10509250" cy="4884420"/>
        </p:xfrm>
        <a:graphic>
          <a:graphicData uri="http://schemas.openxmlformats.org/drawingml/2006/table">
            <a:tbl>
              <a:tblPr/>
              <a:tblGrid>
                <a:gridCol w="1585595"/>
                <a:gridCol w="892365"/>
                <a:gridCol w="892365"/>
                <a:gridCol w="892365"/>
                <a:gridCol w="892175"/>
                <a:gridCol w="892555"/>
                <a:gridCol w="892365"/>
                <a:gridCol w="892365"/>
                <a:gridCol w="892365"/>
                <a:gridCol w="892365"/>
                <a:gridCol w="892365"/>
              </a:tblGrid>
              <a:tr h="377190">
                <a:tc>
                  <a:txBody>
                    <a:bodyPr/>
                    <a:p>
                      <a:pPr indent="0" algn="ctr">
                        <a:buNone/>
                      </a:pPr>
                      <a:r>
                        <a:rPr lang="en-US" sz="1600" b="1">
                          <a:solidFill>
                            <a:srgbClr val="000000"/>
                          </a:solidFill>
                          <a:latin typeface="Calibri" panose="020F0502020204030204" charset="0"/>
                          <a:cs typeface="Calibri" panose="020F0502020204030204" charset="0"/>
                        </a:rPr>
                        <a:t>MODELS</a:t>
                      </a:r>
                      <a:endParaRPr lang="en-US" sz="1600" b="1">
                        <a:solidFill>
                          <a:srgbClr val="000000"/>
                        </a:solidFill>
                        <a:latin typeface="Calibri" panose="020F0502020204030204" charset="0"/>
                        <a:ea typeface="Calibri" panose="020F0502020204030204" charset="0"/>
                        <a:cs typeface="Calibri" panose="020F0502020204030204" charset="0"/>
                      </a:endParaRPr>
                    </a:p>
                  </a:txBody>
                  <a:tcPr marL="66675" marR="66675" marT="66675" marB="66675" vert="horz" anchor="ctr" anchorCtr="0">
                    <a:lnL w="28575" cap="flat" cmpd="sng">
                      <a:solidFill>
                        <a:srgbClr val="080000"/>
                      </a:solidFill>
                      <a:prstDash val="solid"/>
                      <a:headEnd type="none" w="med" len="med"/>
                      <a:tailEnd type="none" w="med" len="med"/>
                    </a:lnL>
                    <a:lnR w="28575" cap="flat" cmpd="sng">
                      <a:solidFill>
                        <a:srgbClr val="080000"/>
                      </a:solidFill>
                      <a:prstDash val="solid"/>
                      <a:headEnd type="none" w="med" len="med"/>
                      <a:tailEnd type="none" w="med" len="med"/>
                    </a:lnR>
                    <a:lnT w="28575" cap="flat" cmpd="sng">
                      <a:solidFill>
                        <a:srgbClr val="080000"/>
                      </a:solidFill>
                      <a:prstDash val="solid"/>
                      <a:headEnd type="none" w="med" len="med"/>
                      <a:tailEnd type="none" w="med" len="med"/>
                    </a:lnT>
                    <a:lnB w="28575" cap="flat" cmpd="sng">
                      <a:solidFill>
                        <a:srgbClr val="080000"/>
                      </a:solidFill>
                      <a:prstDash val="solid"/>
                      <a:headEnd type="none" w="med" len="med"/>
                      <a:tailEnd type="none" w="med" len="med"/>
                    </a:lnB>
                    <a:lnTlToBr>
                      <a:noFill/>
                    </a:lnTlToBr>
                    <a:lnBlToTr>
                      <a:noFill/>
                    </a:lnBlToTr>
                    <a:solidFill>
                      <a:schemeClr val="bg1">
                        <a:lumMod val="85000"/>
                      </a:schemeClr>
                    </a:solidFill>
                  </a:tcPr>
                </a:tc>
                <a:tc gridSpan="2">
                  <a:txBody>
                    <a:bodyPr/>
                    <a:p>
                      <a:pPr indent="0" algn="ctr">
                        <a:buNone/>
                      </a:pPr>
                      <a:r>
                        <a:rPr lang="en-US" sz="1600" b="1">
                          <a:solidFill>
                            <a:srgbClr val="000000"/>
                          </a:solidFill>
                          <a:latin typeface="Calibri" panose="020F0502020204030204" charset="0"/>
                          <a:cs typeface="Calibri" panose="020F0502020204030204" charset="0"/>
                        </a:rPr>
                        <a:t>Accuracy (in %)</a:t>
                      </a:r>
                      <a:endParaRPr lang="en-US" sz="1600" b="1">
                        <a:solidFill>
                          <a:srgbClr val="000000"/>
                        </a:solidFill>
                        <a:latin typeface="Calibri" panose="020F0502020204030204" charset="0"/>
                        <a:ea typeface="Calibri" panose="020F0502020204030204" charset="0"/>
                        <a:cs typeface="Calibri" panose="020F0502020204030204" charset="0"/>
                      </a:endParaRPr>
                    </a:p>
                  </a:txBody>
                  <a:tcPr marL="66675" marR="66675" marT="66675" marB="66675" vert="horz" anchor="ctr" anchorCtr="0">
                    <a:lnL w="28575" cap="flat" cmpd="sng">
                      <a:solidFill>
                        <a:srgbClr val="080000"/>
                      </a:solidFill>
                      <a:prstDash val="solid"/>
                      <a:headEnd type="none" w="med" len="med"/>
                      <a:tailEnd type="none" w="med" len="med"/>
                    </a:lnL>
                    <a:lnR w="28575">
                      <a:solidFill>
                        <a:schemeClr val="tx1"/>
                      </a:solidFill>
                      <a:prstDash val="solid"/>
                    </a:lnR>
                    <a:lnT w="28575" cap="flat" cmpd="sng">
                      <a:solidFill>
                        <a:srgbClr val="080000"/>
                      </a:solidFill>
                      <a:prstDash val="solid"/>
                      <a:headEnd type="none" w="med" len="med"/>
                      <a:tailEnd type="none" w="med" len="med"/>
                    </a:lnT>
                    <a:lnB w="28575" cap="flat" cmpd="sng">
                      <a:solidFill>
                        <a:srgbClr val="080000"/>
                      </a:solidFill>
                      <a:prstDash val="solid"/>
                      <a:headEnd type="none" w="med" len="med"/>
                      <a:tailEnd type="none" w="med" len="med"/>
                    </a:lnB>
                    <a:lnTlToBr>
                      <a:noFill/>
                    </a:lnTlToBr>
                    <a:lnBlToTr>
                      <a:noFill/>
                    </a:lnBlToTr>
                    <a:solidFill>
                      <a:schemeClr val="bg1">
                        <a:lumMod val="85000"/>
                      </a:schemeClr>
                    </a:solidFill>
                  </a:tcPr>
                </a:tc>
                <a:tc hMerge="1">
                  <a:tcPr>
                    <a:lnR w="28575">
                      <a:solidFill>
                        <a:schemeClr val="tx1"/>
                      </a:solidFill>
                      <a:prstDash val="solid"/>
                    </a:lnR>
                    <a:lnT w="28575" cap="flat" cmpd="sng">
                      <a:solidFill>
                        <a:srgbClr val="080000"/>
                      </a:solidFill>
                      <a:prstDash val="solid"/>
                      <a:headEnd type="none" w="med" len="med"/>
                      <a:tailEnd type="none" w="med" len="med"/>
                    </a:lnT>
                    <a:lnB w="28575" cap="flat" cmpd="sng">
                      <a:solidFill>
                        <a:srgbClr val="080000"/>
                      </a:solidFill>
                      <a:prstDash val="solid"/>
                      <a:headEnd type="none" w="med" len="med"/>
                      <a:tailEnd type="none" w="med" len="med"/>
                    </a:lnB>
                  </a:tcPr>
                </a:tc>
                <a:tc gridSpan="2">
                  <a:txBody>
                    <a:bodyPr/>
                    <a:p>
                      <a:pPr indent="0" algn="ctr">
                        <a:buNone/>
                      </a:pPr>
                      <a:r>
                        <a:rPr lang="en-US" sz="1600" b="1">
                          <a:solidFill>
                            <a:srgbClr val="000000"/>
                          </a:solidFill>
                          <a:latin typeface="Calibri" panose="020F0502020204030204" charset="0"/>
                          <a:cs typeface="Calibri" panose="020F0502020204030204" charset="0"/>
                        </a:rPr>
                        <a:t>Precision (in %)</a:t>
                      </a:r>
                      <a:endParaRPr lang="en-US" sz="1600" b="1">
                        <a:solidFill>
                          <a:srgbClr val="000000"/>
                        </a:solidFill>
                        <a:latin typeface="Calibri" panose="020F0502020204030204" charset="0"/>
                        <a:ea typeface="Calibri" panose="020F0502020204030204" charset="0"/>
                        <a:cs typeface="Calibri" panose="020F0502020204030204" charset="0"/>
                      </a:endParaRPr>
                    </a:p>
                  </a:txBody>
                  <a:tcPr marL="66675" marR="66675" marT="66675" marB="66675" vert="horz" anchor="ctr" anchorCtr="0">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solidFill>
                      <a:schemeClr val="bg1">
                        <a:lumMod val="85000"/>
                      </a:schemeClr>
                    </a:solidFill>
                  </a:tcPr>
                </a:tc>
                <a:tc hMerge="1">
                  <a:tcPr>
                    <a:lnR w="28575">
                      <a:solidFill>
                        <a:schemeClr val="tx1"/>
                      </a:solidFill>
                      <a:prstDash val="solid"/>
                    </a:lnR>
                    <a:lnT w="28575">
                      <a:solidFill>
                        <a:schemeClr val="tx1"/>
                      </a:solidFill>
                      <a:prstDash val="solid"/>
                    </a:lnT>
                    <a:lnB w="28575">
                      <a:solidFill>
                        <a:schemeClr val="tx1"/>
                      </a:solidFill>
                      <a:prstDash val="solid"/>
                    </a:lnB>
                  </a:tcPr>
                </a:tc>
                <a:tc gridSpan="2">
                  <a:txBody>
                    <a:bodyPr/>
                    <a:p>
                      <a:pPr indent="0" algn="ctr">
                        <a:buNone/>
                      </a:pPr>
                      <a:r>
                        <a:rPr lang="en-US" sz="1600" b="1">
                          <a:solidFill>
                            <a:srgbClr val="000000"/>
                          </a:solidFill>
                          <a:latin typeface="Calibri" panose="020F0502020204030204" charset="0"/>
                          <a:cs typeface="Calibri" panose="020F0502020204030204" charset="0"/>
                        </a:rPr>
                        <a:t>Recall (in %)</a:t>
                      </a:r>
                      <a:endParaRPr lang="en-US" sz="1600" b="1">
                        <a:solidFill>
                          <a:srgbClr val="000000"/>
                        </a:solidFill>
                        <a:latin typeface="Calibri" panose="020F0502020204030204" charset="0"/>
                        <a:ea typeface="Calibri" panose="020F0502020204030204" charset="0"/>
                        <a:cs typeface="Calibri" panose="020F0502020204030204" charset="0"/>
                      </a:endParaRPr>
                    </a:p>
                  </a:txBody>
                  <a:tcPr marL="66675" marR="66675" marT="66675" marB="66675" vert="horz" anchor="ctr" anchorCtr="0">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solidFill>
                      <a:schemeClr val="bg1">
                        <a:lumMod val="85000"/>
                      </a:schemeClr>
                    </a:solidFill>
                  </a:tcPr>
                </a:tc>
                <a:tc hMerge="1">
                  <a:tcPr>
                    <a:lnR w="28575">
                      <a:solidFill>
                        <a:schemeClr val="tx1"/>
                      </a:solidFill>
                      <a:prstDash val="solid"/>
                    </a:lnR>
                    <a:lnT w="28575">
                      <a:solidFill>
                        <a:schemeClr val="tx1"/>
                      </a:solidFill>
                      <a:prstDash val="solid"/>
                    </a:lnT>
                    <a:lnB w="28575">
                      <a:solidFill>
                        <a:schemeClr val="tx1"/>
                      </a:solidFill>
                      <a:prstDash val="solid"/>
                    </a:lnB>
                  </a:tcPr>
                </a:tc>
                <a:tc gridSpan="2">
                  <a:txBody>
                    <a:bodyPr/>
                    <a:p>
                      <a:pPr indent="0" algn="ctr">
                        <a:buNone/>
                      </a:pPr>
                      <a:r>
                        <a:rPr lang="en-US" sz="1600" b="1">
                          <a:solidFill>
                            <a:srgbClr val="000000"/>
                          </a:solidFill>
                          <a:latin typeface="Calibri" panose="020F0502020204030204" charset="0"/>
                          <a:cs typeface="Calibri" panose="020F0502020204030204" charset="0"/>
                        </a:rPr>
                        <a:t>F1-Score (in %)</a:t>
                      </a:r>
                      <a:endParaRPr lang="en-US" sz="1600" b="1">
                        <a:solidFill>
                          <a:srgbClr val="000000"/>
                        </a:solidFill>
                        <a:latin typeface="Calibri" panose="020F0502020204030204" charset="0"/>
                        <a:ea typeface="Calibri" panose="020F0502020204030204" charset="0"/>
                        <a:cs typeface="Calibri" panose="020F0502020204030204" charset="0"/>
                      </a:endParaRPr>
                    </a:p>
                  </a:txBody>
                  <a:tcPr marL="66675" marR="66675" marT="66675" marB="66675" vert="horz" anchor="ctr" anchorCtr="0">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solidFill>
                      <a:schemeClr val="bg1">
                        <a:lumMod val="85000"/>
                      </a:schemeClr>
                    </a:solidFill>
                  </a:tcPr>
                </a:tc>
                <a:tc hMerge="1">
                  <a:tcPr>
                    <a:lnR w="28575">
                      <a:solidFill>
                        <a:schemeClr val="tx1"/>
                      </a:solidFill>
                      <a:prstDash val="solid"/>
                    </a:lnR>
                    <a:lnT w="28575">
                      <a:solidFill>
                        <a:schemeClr val="tx1"/>
                      </a:solidFill>
                      <a:prstDash val="solid"/>
                    </a:lnT>
                    <a:lnB w="28575">
                      <a:solidFill>
                        <a:schemeClr val="tx1"/>
                      </a:solidFill>
                      <a:prstDash val="solid"/>
                    </a:lnB>
                  </a:tcPr>
                </a:tc>
                <a:tc gridSpan="2">
                  <a:txBody>
                    <a:bodyPr/>
                    <a:p>
                      <a:pPr indent="0" algn="ctr">
                        <a:buNone/>
                      </a:pPr>
                      <a:r>
                        <a:rPr lang="en-US" sz="1600" b="1">
                          <a:solidFill>
                            <a:srgbClr val="000000"/>
                          </a:solidFill>
                          <a:latin typeface="Calibri" panose="020F0502020204030204" charset="0"/>
                          <a:cs typeface="Calibri" panose="020F0502020204030204" charset="0"/>
                        </a:rPr>
                        <a:t>AUC Score (in %)</a:t>
                      </a:r>
                      <a:endParaRPr lang="en-US" sz="1600" b="1">
                        <a:solidFill>
                          <a:srgbClr val="000000"/>
                        </a:solidFill>
                        <a:latin typeface="Calibri" panose="020F0502020204030204" charset="0"/>
                        <a:ea typeface="Calibri" panose="020F0502020204030204" charset="0"/>
                        <a:cs typeface="Calibri" panose="020F0502020204030204" charset="0"/>
                      </a:endParaRPr>
                    </a:p>
                  </a:txBody>
                  <a:tcPr marL="66675" marR="66675" marT="66675" marB="66675" vert="horz" anchor="ctr" anchorCtr="0">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solidFill>
                      <a:schemeClr val="bg1">
                        <a:lumMod val="85000"/>
                      </a:schemeClr>
                    </a:solidFill>
                  </a:tcPr>
                </a:tc>
                <a:tc hMerge="1">
                  <a:tcPr>
                    <a:lnR w="28575">
                      <a:solidFill>
                        <a:schemeClr val="tx1"/>
                      </a:solidFill>
                      <a:prstDash val="solid"/>
                    </a:lnR>
                    <a:lnT w="28575">
                      <a:solidFill>
                        <a:schemeClr val="tx1"/>
                      </a:solidFill>
                      <a:prstDash val="solid"/>
                    </a:lnT>
                    <a:lnB w="28575">
                      <a:solidFill>
                        <a:schemeClr val="tx1"/>
                      </a:solidFill>
                      <a:prstDash val="solid"/>
                    </a:lnB>
                  </a:tcPr>
                </a:tc>
              </a:tr>
              <a:tr h="346710">
                <a:tc>
                  <a:txBody>
                    <a:bodyPr/>
                    <a:p>
                      <a:pPr indent="0" algn="ctr">
                        <a:buNone/>
                      </a:pPr>
                      <a:r>
                        <a:rPr lang="en-US" sz="1400" b="1">
                          <a:solidFill>
                            <a:srgbClr val="000000"/>
                          </a:solidFill>
                          <a:latin typeface="Calibri" panose="020F0502020204030204" charset="0"/>
                          <a:cs typeface="Calibri" panose="020F0502020204030204" charset="0"/>
                        </a:rPr>
                        <a:t>Data Set</a:t>
                      </a:r>
                      <a:endParaRPr lang="en-US" sz="1400" b="1">
                        <a:solidFill>
                          <a:srgbClr val="000000"/>
                        </a:solidFill>
                        <a:latin typeface="Calibri" panose="020F0502020204030204" charset="0"/>
                        <a:ea typeface="Calibri" panose="020F0502020204030204" charset="0"/>
                        <a:cs typeface="Calibri" panose="020F0502020204030204" charset="0"/>
                      </a:endParaRPr>
                    </a:p>
                  </a:txBody>
                  <a:tcPr marL="66675" marR="66675" marT="66675" marB="66675" vert="horz" anchor="ctr" anchorCtr="0">
                    <a:lnL w="28575" cap="flat" cmpd="sng">
                      <a:solidFill>
                        <a:srgbClr val="080000"/>
                      </a:solidFill>
                      <a:prstDash val="solid"/>
                      <a:headEnd type="none" w="med" len="med"/>
                      <a:tailEnd type="none" w="med" len="med"/>
                    </a:lnL>
                    <a:lnR w="28575" cap="flat" cmpd="sng">
                      <a:solidFill>
                        <a:srgbClr val="080000"/>
                      </a:solidFill>
                      <a:prstDash val="solid"/>
                      <a:headEnd type="none" w="med" len="med"/>
                      <a:tailEnd type="none" w="med" len="med"/>
                    </a:lnR>
                    <a:lnT w="28575" cap="flat" cmpd="sng">
                      <a:solidFill>
                        <a:srgbClr val="080000"/>
                      </a:solidFill>
                      <a:prstDash val="solid"/>
                      <a:headEnd type="none" w="med" len="med"/>
                      <a:tailEnd type="none" w="med" len="med"/>
                    </a:lnT>
                    <a:lnB w="28575" cap="flat" cmpd="sng">
                      <a:solidFill>
                        <a:srgbClr val="080000"/>
                      </a:solidFill>
                      <a:prstDash val="solid"/>
                      <a:headEnd type="none" w="med" len="med"/>
                      <a:tailEnd type="none" w="med" len="med"/>
                    </a:lnB>
                    <a:lnTlToBr>
                      <a:noFill/>
                    </a:lnTlToBr>
                    <a:lnBlToTr>
                      <a:noFill/>
                    </a:lnBlToTr>
                    <a:solidFill>
                      <a:srgbClr val="FFFFFF"/>
                    </a:solidFill>
                  </a:tcPr>
                </a:tc>
                <a:tc>
                  <a:txBody>
                    <a:bodyPr/>
                    <a:p>
                      <a:pPr indent="0">
                        <a:buNone/>
                      </a:pPr>
                      <a:r>
                        <a:rPr lang="en-US" sz="1400" b="1">
                          <a:solidFill>
                            <a:srgbClr val="000000"/>
                          </a:solidFill>
                          <a:latin typeface="Calibri" panose="020F0502020204030204" charset="0"/>
                          <a:cs typeface="Calibri" panose="020F0502020204030204" charset="0"/>
                        </a:rPr>
                        <a:t>Train </a:t>
                      </a:r>
                      <a:endParaRPr lang="en-US" sz="1400" b="1">
                        <a:solidFill>
                          <a:srgbClr val="000000"/>
                        </a:solidFill>
                        <a:latin typeface="Calibri" panose="020F0502020204030204" charset="0"/>
                        <a:ea typeface="Calibri" panose="020F0502020204030204" charset="0"/>
                        <a:cs typeface="Calibri" panose="020F0502020204030204" charset="0"/>
                      </a:endParaRPr>
                    </a:p>
                  </a:txBody>
                  <a:tcPr marL="66675" marR="66675" marT="66675" marB="66675" vert="horz" anchor="ctr" anchorCtr="0">
                    <a:lnL w="28575"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28575" cap="flat" cmpd="sng">
                      <a:solidFill>
                        <a:srgbClr val="080000"/>
                      </a:solidFill>
                      <a:prstDash val="solid"/>
                      <a:headEnd type="none" w="med" len="med"/>
                      <a:tailEnd type="none" w="med" len="med"/>
                    </a:lnT>
                    <a:lnB w="28575" cap="flat" cmpd="sng">
                      <a:solidFill>
                        <a:srgbClr val="08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sz="1400" b="1">
                          <a:solidFill>
                            <a:srgbClr val="000000"/>
                          </a:solidFill>
                          <a:latin typeface="Calibri" panose="020F0502020204030204" charset="0"/>
                          <a:cs typeface="Calibri" panose="020F0502020204030204" charset="0"/>
                        </a:rPr>
                        <a:t>Test </a:t>
                      </a:r>
                      <a:endParaRPr lang="en-US" sz="1400" b="1">
                        <a:solidFill>
                          <a:srgbClr val="000000"/>
                        </a:solidFill>
                        <a:latin typeface="Calibri" panose="020F0502020204030204" charset="0"/>
                        <a:ea typeface="Calibri" panose="020F0502020204030204" charset="0"/>
                        <a:cs typeface="Calibri" panose="020F0502020204030204" charset="0"/>
                      </a:endParaRPr>
                    </a:p>
                  </a:txBody>
                  <a:tcPr marL="66675" marR="66675" marT="66675" marB="66675" vert="horz" anchor="ctr" anchorCtr="0">
                    <a:lnL w="12700" cap="flat" cmpd="sng">
                      <a:solidFill>
                        <a:srgbClr val="080000"/>
                      </a:solidFill>
                      <a:prstDash val="solid"/>
                      <a:headEnd type="none" w="med" len="med"/>
                      <a:tailEnd type="none" w="med" len="med"/>
                    </a:lnL>
                    <a:lnR w="28575" cap="flat" cmpd="sng">
                      <a:solidFill>
                        <a:srgbClr val="080000"/>
                      </a:solidFill>
                      <a:prstDash val="solid"/>
                      <a:headEnd type="none" w="med" len="med"/>
                      <a:tailEnd type="none" w="med" len="med"/>
                    </a:lnR>
                    <a:lnT w="28575" cap="flat" cmpd="sng">
                      <a:solidFill>
                        <a:srgbClr val="080000"/>
                      </a:solidFill>
                      <a:prstDash val="solid"/>
                      <a:headEnd type="none" w="med" len="med"/>
                      <a:tailEnd type="none" w="med" len="med"/>
                    </a:lnT>
                    <a:lnB w="28575" cap="flat" cmpd="sng">
                      <a:solidFill>
                        <a:srgbClr val="08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sz="1400" b="1">
                          <a:solidFill>
                            <a:srgbClr val="000000"/>
                          </a:solidFill>
                          <a:latin typeface="Calibri" panose="020F0502020204030204" charset="0"/>
                          <a:cs typeface="Calibri" panose="020F0502020204030204" charset="0"/>
                        </a:rPr>
                        <a:t>Train </a:t>
                      </a:r>
                      <a:endParaRPr lang="en-US" sz="1400" b="1">
                        <a:solidFill>
                          <a:srgbClr val="000000"/>
                        </a:solidFill>
                        <a:latin typeface="Calibri" panose="020F0502020204030204" charset="0"/>
                        <a:ea typeface="Calibri" panose="020F0502020204030204" charset="0"/>
                        <a:cs typeface="Calibri" panose="020F0502020204030204" charset="0"/>
                      </a:endParaRPr>
                    </a:p>
                  </a:txBody>
                  <a:tcPr marL="66675" marR="66675" marT="66675" marB="66675" vert="horz" anchor="ctr" anchorCtr="0">
                    <a:lnL w="28575"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28575">
                      <a:solidFill>
                        <a:schemeClr val="tx1"/>
                      </a:solidFill>
                      <a:prstDash val="solid"/>
                    </a:lnT>
                    <a:lnB w="28575" cap="flat" cmpd="sng">
                      <a:solidFill>
                        <a:srgbClr val="08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sz="1400" b="1">
                          <a:solidFill>
                            <a:srgbClr val="000000"/>
                          </a:solidFill>
                          <a:latin typeface="Calibri" panose="020F0502020204030204" charset="0"/>
                          <a:cs typeface="Calibri" panose="020F0502020204030204" charset="0"/>
                        </a:rPr>
                        <a:t>Test </a:t>
                      </a:r>
                      <a:endParaRPr lang="en-US" sz="1400" b="1">
                        <a:solidFill>
                          <a:srgbClr val="000000"/>
                        </a:solidFill>
                        <a:latin typeface="Calibri" panose="020F0502020204030204" charset="0"/>
                        <a:ea typeface="Calibri" panose="020F0502020204030204" charset="0"/>
                        <a:cs typeface="Calibri" panose="020F0502020204030204" charset="0"/>
                      </a:endParaRPr>
                    </a:p>
                  </a:txBody>
                  <a:tcPr marL="66675" marR="66675" marT="66675" marB="66675" vert="horz" anchor="ctr" anchorCtr="0">
                    <a:lnL w="12700" cap="flat" cmpd="sng">
                      <a:solidFill>
                        <a:srgbClr val="080000"/>
                      </a:solidFill>
                      <a:prstDash val="solid"/>
                      <a:headEnd type="none" w="med" len="med"/>
                      <a:tailEnd type="none" w="med" len="med"/>
                    </a:lnL>
                    <a:lnR w="28575" cap="flat" cmpd="sng">
                      <a:solidFill>
                        <a:srgbClr val="080000"/>
                      </a:solidFill>
                      <a:prstDash val="solid"/>
                      <a:headEnd type="none" w="med" len="med"/>
                      <a:tailEnd type="none" w="med" len="med"/>
                    </a:lnR>
                    <a:lnT w="28575">
                      <a:solidFill>
                        <a:schemeClr val="tx1"/>
                      </a:solidFill>
                      <a:prstDash val="solid"/>
                    </a:lnT>
                    <a:lnB w="28575" cap="flat" cmpd="sng">
                      <a:solidFill>
                        <a:srgbClr val="08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sz="1400" b="1">
                          <a:solidFill>
                            <a:srgbClr val="000000"/>
                          </a:solidFill>
                          <a:latin typeface="Calibri" panose="020F0502020204030204" charset="0"/>
                          <a:cs typeface="Calibri" panose="020F0502020204030204" charset="0"/>
                        </a:rPr>
                        <a:t>Train </a:t>
                      </a:r>
                      <a:endParaRPr lang="en-US" sz="1400" b="1">
                        <a:solidFill>
                          <a:srgbClr val="000000"/>
                        </a:solidFill>
                        <a:latin typeface="Calibri" panose="020F0502020204030204" charset="0"/>
                        <a:ea typeface="Calibri" panose="020F0502020204030204" charset="0"/>
                        <a:cs typeface="Calibri" panose="020F0502020204030204" charset="0"/>
                      </a:endParaRPr>
                    </a:p>
                  </a:txBody>
                  <a:tcPr marL="66675" marR="66675" marT="66675" marB="66675" vert="horz" anchor="ctr" anchorCtr="0">
                    <a:lnL w="28575"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28575">
                      <a:solidFill>
                        <a:schemeClr val="tx1"/>
                      </a:solidFill>
                      <a:prstDash val="solid"/>
                    </a:lnT>
                    <a:lnB w="28575" cap="flat" cmpd="sng">
                      <a:solidFill>
                        <a:srgbClr val="08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sz="1400" b="1">
                          <a:solidFill>
                            <a:srgbClr val="000000"/>
                          </a:solidFill>
                          <a:latin typeface="Calibri" panose="020F0502020204030204" charset="0"/>
                          <a:cs typeface="Calibri" panose="020F0502020204030204" charset="0"/>
                        </a:rPr>
                        <a:t>Test </a:t>
                      </a:r>
                      <a:endParaRPr lang="en-US" sz="1400" b="1">
                        <a:solidFill>
                          <a:srgbClr val="000000"/>
                        </a:solidFill>
                        <a:latin typeface="Calibri" panose="020F0502020204030204" charset="0"/>
                        <a:ea typeface="Calibri" panose="020F0502020204030204" charset="0"/>
                        <a:cs typeface="Calibri" panose="020F0502020204030204" charset="0"/>
                      </a:endParaRPr>
                    </a:p>
                  </a:txBody>
                  <a:tcPr marL="66675" marR="66675" marT="66675" marB="66675" vert="horz" anchor="ctr" anchorCtr="0">
                    <a:lnL w="12700" cap="flat" cmpd="sng">
                      <a:solidFill>
                        <a:srgbClr val="080000"/>
                      </a:solidFill>
                      <a:prstDash val="solid"/>
                      <a:headEnd type="none" w="med" len="med"/>
                      <a:tailEnd type="none" w="med" len="med"/>
                    </a:lnL>
                    <a:lnR w="28575" cap="flat" cmpd="sng">
                      <a:solidFill>
                        <a:srgbClr val="080000"/>
                      </a:solidFill>
                      <a:prstDash val="solid"/>
                      <a:headEnd type="none" w="med" len="med"/>
                      <a:tailEnd type="none" w="med" len="med"/>
                    </a:lnR>
                    <a:lnT w="28575">
                      <a:solidFill>
                        <a:schemeClr val="tx1"/>
                      </a:solidFill>
                      <a:prstDash val="solid"/>
                    </a:lnT>
                    <a:lnB w="28575" cap="flat" cmpd="sng">
                      <a:solidFill>
                        <a:srgbClr val="08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sz="1400" b="1">
                          <a:solidFill>
                            <a:srgbClr val="000000"/>
                          </a:solidFill>
                          <a:latin typeface="Calibri" panose="020F0502020204030204" charset="0"/>
                          <a:cs typeface="Calibri" panose="020F0502020204030204" charset="0"/>
                        </a:rPr>
                        <a:t>Train </a:t>
                      </a:r>
                      <a:endParaRPr lang="en-US" sz="1400" b="1">
                        <a:solidFill>
                          <a:srgbClr val="000000"/>
                        </a:solidFill>
                        <a:latin typeface="Calibri" panose="020F0502020204030204" charset="0"/>
                        <a:ea typeface="Calibri" panose="020F0502020204030204" charset="0"/>
                        <a:cs typeface="Calibri" panose="020F0502020204030204" charset="0"/>
                      </a:endParaRPr>
                    </a:p>
                  </a:txBody>
                  <a:tcPr marL="66675" marR="66675" marT="66675" marB="66675" vert="horz" anchor="ctr" anchorCtr="0">
                    <a:lnL w="28575"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28575">
                      <a:solidFill>
                        <a:schemeClr val="tx1"/>
                      </a:solidFill>
                      <a:prstDash val="solid"/>
                    </a:lnT>
                    <a:lnB w="28575" cap="flat" cmpd="sng">
                      <a:solidFill>
                        <a:srgbClr val="08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sz="1400" b="1">
                          <a:solidFill>
                            <a:srgbClr val="000000"/>
                          </a:solidFill>
                          <a:latin typeface="Calibri" panose="020F0502020204030204" charset="0"/>
                          <a:cs typeface="Calibri" panose="020F0502020204030204" charset="0"/>
                        </a:rPr>
                        <a:t>Test </a:t>
                      </a:r>
                      <a:endParaRPr lang="en-US" sz="1400" b="1">
                        <a:solidFill>
                          <a:srgbClr val="000000"/>
                        </a:solidFill>
                        <a:latin typeface="Calibri" panose="020F0502020204030204" charset="0"/>
                        <a:ea typeface="Calibri" panose="020F0502020204030204" charset="0"/>
                        <a:cs typeface="Calibri" panose="020F0502020204030204" charset="0"/>
                      </a:endParaRPr>
                    </a:p>
                  </a:txBody>
                  <a:tcPr marL="66675" marR="66675" marT="66675" marB="66675" vert="horz" anchor="ctr" anchorCtr="0">
                    <a:lnL w="12700" cap="flat" cmpd="sng">
                      <a:solidFill>
                        <a:srgbClr val="080000"/>
                      </a:solidFill>
                      <a:prstDash val="solid"/>
                      <a:headEnd type="none" w="med" len="med"/>
                      <a:tailEnd type="none" w="med" len="med"/>
                    </a:lnL>
                    <a:lnR w="28575" cap="flat" cmpd="sng">
                      <a:solidFill>
                        <a:srgbClr val="080000"/>
                      </a:solidFill>
                      <a:prstDash val="solid"/>
                      <a:headEnd type="none" w="med" len="med"/>
                      <a:tailEnd type="none" w="med" len="med"/>
                    </a:lnR>
                    <a:lnT w="28575">
                      <a:solidFill>
                        <a:schemeClr val="tx1"/>
                      </a:solidFill>
                      <a:prstDash val="solid"/>
                    </a:lnT>
                    <a:lnB w="28575" cap="flat" cmpd="sng">
                      <a:solidFill>
                        <a:srgbClr val="08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sz="1400" b="1">
                          <a:solidFill>
                            <a:srgbClr val="000000"/>
                          </a:solidFill>
                          <a:latin typeface="Calibri" panose="020F0502020204030204" charset="0"/>
                          <a:cs typeface="Calibri" panose="020F0502020204030204" charset="0"/>
                        </a:rPr>
                        <a:t>Train </a:t>
                      </a:r>
                      <a:endParaRPr lang="en-US" sz="1400" b="1">
                        <a:solidFill>
                          <a:srgbClr val="000000"/>
                        </a:solidFill>
                        <a:latin typeface="Calibri" panose="020F0502020204030204" charset="0"/>
                        <a:ea typeface="Calibri" panose="020F0502020204030204" charset="0"/>
                        <a:cs typeface="Calibri" panose="020F0502020204030204" charset="0"/>
                      </a:endParaRPr>
                    </a:p>
                  </a:txBody>
                  <a:tcPr marL="66675" marR="66675" marT="66675" marB="66675" vert="horz" anchor="ctr" anchorCtr="0">
                    <a:lnL w="28575"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28575">
                      <a:solidFill>
                        <a:schemeClr val="tx1"/>
                      </a:solidFill>
                      <a:prstDash val="solid"/>
                    </a:lnT>
                    <a:lnB w="28575" cap="flat" cmpd="sng">
                      <a:solidFill>
                        <a:srgbClr val="08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sz="1400" b="1">
                          <a:solidFill>
                            <a:srgbClr val="000000"/>
                          </a:solidFill>
                          <a:latin typeface="Calibri" panose="020F0502020204030204" charset="0"/>
                          <a:cs typeface="Calibri" panose="020F0502020204030204" charset="0"/>
                        </a:rPr>
                        <a:t>Test </a:t>
                      </a:r>
                      <a:endParaRPr lang="en-US" sz="1400" b="1">
                        <a:solidFill>
                          <a:srgbClr val="000000"/>
                        </a:solidFill>
                        <a:latin typeface="Calibri" panose="020F0502020204030204" charset="0"/>
                        <a:ea typeface="Calibri" panose="020F0502020204030204" charset="0"/>
                        <a:cs typeface="Calibri" panose="020F0502020204030204" charset="0"/>
                      </a:endParaRPr>
                    </a:p>
                  </a:txBody>
                  <a:tcPr marL="66675" marR="66675" marT="66675" marB="66675" vert="horz" anchor="ctr" anchorCtr="0">
                    <a:lnL w="12700" cap="flat" cmpd="sng">
                      <a:solidFill>
                        <a:srgbClr val="080000"/>
                      </a:solidFill>
                      <a:prstDash val="solid"/>
                      <a:headEnd type="none" w="med" len="med"/>
                      <a:tailEnd type="none" w="med" len="med"/>
                    </a:lnL>
                    <a:lnR w="28575" cap="flat" cmpd="sng">
                      <a:solidFill>
                        <a:srgbClr val="080000"/>
                      </a:solidFill>
                      <a:prstDash val="solid"/>
                      <a:headEnd type="none" w="med" len="med"/>
                      <a:tailEnd type="none" w="med" len="med"/>
                    </a:lnR>
                    <a:lnT w="28575">
                      <a:solidFill>
                        <a:schemeClr val="tx1"/>
                      </a:solidFill>
                      <a:prstDash val="solid"/>
                    </a:lnT>
                    <a:lnB w="28575" cap="flat" cmpd="sng">
                      <a:solidFill>
                        <a:srgbClr val="080000"/>
                      </a:solidFill>
                      <a:prstDash val="solid"/>
                      <a:headEnd type="none" w="med" len="med"/>
                      <a:tailEnd type="none" w="med" len="med"/>
                    </a:lnB>
                    <a:lnTlToBr>
                      <a:noFill/>
                    </a:lnTlToBr>
                    <a:lnBlToTr>
                      <a:noFill/>
                    </a:lnBlToTr>
                    <a:solidFill>
                      <a:srgbClr val="FFFFFF"/>
                    </a:solidFill>
                  </a:tcPr>
                </a:tc>
              </a:tr>
              <a:tr h="346710">
                <a:tc gridSpan="11">
                  <a:txBody>
                    <a:bodyPr/>
                    <a:p>
                      <a:pPr indent="0" algn="ctr">
                        <a:buNone/>
                      </a:pPr>
                      <a:r>
                        <a:rPr lang="en-US" sz="1400" b="1">
                          <a:solidFill>
                            <a:srgbClr val="000000"/>
                          </a:solidFill>
                          <a:latin typeface="Calibri" panose="020F0502020204030204" charset="0"/>
                          <a:cs typeface="Calibri" panose="020F0502020204030204" charset="0"/>
                        </a:rPr>
                        <a:t>KNN MODEL</a:t>
                      </a:r>
                      <a:endParaRPr lang="en-US" sz="1400" b="1">
                        <a:solidFill>
                          <a:srgbClr val="000000"/>
                        </a:solidFill>
                        <a:latin typeface="Calibri" panose="020F0502020204030204" charset="0"/>
                        <a:ea typeface="Calibri" panose="020F0502020204030204" charset="0"/>
                        <a:cs typeface="Calibri" panose="020F0502020204030204" charset="0"/>
                      </a:endParaRPr>
                    </a:p>
                  </a:txBody>
                  <a:tcPr marL="66675" marR="66675" marT="66675" marB="66675" vert="horz" anchor="ctr" anchorCtr="0">
                    <a:lnL w="28575" cap="flat" cmpd="sng">
                      <a:solidFill>
                        <a:srgbClr val="080000"/>
                      </a:solidFill>
                      <a:prstDash val="solid"/>
                      <a:headEnd type="none" w="med" len="med"/>
                      <a:tailEnd type="none" w="med" len="med"/>
                    </a:lnL>
                    <a:lnR w="28575" cap="flat" cmpd="sng">
                      <a:solidFill>
                        <a:srgbClr val="080000"/>
                      </a:solidFill>
                      <a:prstDash val="solid"/>
                      <a:headEnd type="none" w="med" len="med"/>
                      <a:tailEnd type="none" w="med" len="med"/>
                    </a:lnR>
                    <a:lnT w="28575" cap="flat" cmpd="sng">
                      <a:solidFill>
                        <a:srgbClr val="080000"/>
                      </a:solidFill>
                      <a:prstDash val="solid"/>
                      <a:headEnd type="none" w="med" len="med"/>
                      <a:tailEnd type="none" w="med" len="med"/>
                    </a:lnT>
                    <a:lnB w="28575" cap="flat" cmpd="sng">
                      <a:solidFill>
                        <a:srgbClr val="080000"/>
                      </a:solidFill>
                      <a:prstDash val="solid"/>
                      <a:headEnd type="none" w="med" len="med"/>
                      <a:tailEnd type="none" w="med" len="med"/>
                    </a:lnB>
                    <a:lnTlToBr>
                      <a:noFill/>
                    </a:lnTlToBr>
                    <a:lnBlToTr>
                      <a:noFill/>
                    </a:lnBlToTr>
                    <a:solidFill>
                      <a:schemeClr val="bg1">
                        <a:lumMod val="85000"/>
                      </a:schemeClr>
                    </a:solidFill>
                  </a:tcPr>
                </a:tc>
                <a:tc hMerge="1">
                  <a:tcPr>
                    <a:lnT w="28575" cap="flat" cmpd="sng">
                      <a:solidFill>
                        <a:srgbClr val="080000"/>
                      </a:solidFill>
                      <a:prstDash val="solid"/>
                      <a:headEnd type="none" w="med" len="med"/>
                      <a:tailEnd type="none" w="med" len="med"/>
                    </a:lnT>
                    <a:lnB w="28575" cap="flat" cmpd="sng">
                      <a:solidFill>
                        <a:srgbClr val="080000"/>
                      </a:solidFill>
                      <a:prstDash val="solid"/>
                      <a:headEnd type="none" w="med" len="med"/>
                      <a:tailEnd type="none" w="med" len="med"/>
                    </a:lnB>
                  </a:tcPr>
                </a:tc>
                <a:tc hMerge="1">
                  <a:tcPr>
                    <a:lnT w="28575" cap="flat" cmpd="sng">
                      <a:solidFill>
                        <a:srgbClr val="080000"/>
                      </a:solidFill>
                      <a:prstDash val="solid"/>
                      <a:headEnd type="none" w="med" len="med"/>
                      <a:tailEnd type="none" w="med" len="med"/>
                    </a:lnT>
                    <a:lnB w="28575" cap="flat" cmpd="sng">
                      <a:solidFill>
                        <a:srgbClr val="080000"/>
                      </a:solidFill>
                      <a:prstDash val="solid"/>
                      <a:headEnd type="none" w="med" len="med"/>
                      <a:tailEnd type="none" w="med" len="med"/>
                    </a:lnB>
                  </a:tcPr>
                </a:tc>
                <a:tc hMerge="1">
                  <a:tcPr>
                    <a:lnT w="28575" cap="flat" cmpd="sng">
                      <a:solidFill>
                        <a:srgbClr val="080000"/>
                      </a:solidFill>
                      <a:prstDash val="solid"/>
                      <a:headEnd type="none" w="med" len="med"/>
                      <a:tailEnd type="none" w="med" len="med"/>
                    </a:lnT>
                    <a:lnB w="28575" cap="flat" cmpd="sng">
                      <a:solidFill>
                        <a:srgbClr val="080000"/>
                      </a:solidFill>
                      <a:prstDash val="solid"/>
                      <a:headEnd type="none" w="med" len="med"/>
                      <a:tailEnd type="none" w="med" len="med"/>
                    </a:lnB>
                  </a:tcPr>
                </a:tc>
                <a:tc hMerge="1">
                  <a:tcPr>
                    <a:lnT w="28575" cap="flat" cmpd="sng">
                      <a:solidFill>
                        <a:srgbClr val="080000"/>
                      </a:solidFill>
                      <a:prstDash val="solid"/>
                      <a:headEnd type="none" w="med" len="med"/>
                      <a:tailEnd type="none" w="med" len="med"/>
                    </a:lnT>
                    <a:lnB w="28575" cap="flat" cmpd="sng">
                      <a:solidFill>
                        <a:srgbClr val="080000"/>
                      </a:solidFill>
                      <a:prstDash val="solid"/>
                      <a:headEnd type="none" w="med" len="med"/>
                      <a:tailEnd type="none" w="med" len="med"/>
                    </a:lnB>
                  </a:tcPr>
                </a:tc>
                <a:tc hMerge="1">
                  <a:tcPr>
                    <a:lnT w="28575" cap="flat" cmpd="sng">
                      <a:solidFill>
                        <a:srgbClr val="080000"/>
                      </a:solidFill>
                      <a:prstDash val="solid"/>
                      <a:headEnd type="none" w="med" len="med"/>
                      <a:tailEnd type="none" w="med" len="med"/>
                    </a:lnT>
                    <a:lnB w="28575" cap="flat" cmpd="sng">
                      <a:solidFill>
                        <a:srgbClr val="080000"/>
                      </a:solidFill>
                      <a:prstDash val="solid"/>
                      <a:headEnd type="none" w="med" len="med"/>
                      <a:tailEnd type="none" w="med" len="med"/>
                    </a:lnB>
                  </a:tcPr>
                </a:tc>
                <a:tc hMerge="1">
                  <a:tcPr>
                    <a:lnT w="28575" cap="flat" cmpd="sng">
                      <a:solidFill>
                        <a:srgbClr val="080000"/>
                      </a:solidFill>
                      <a:prstDash val="solid"/>
                      <a:headEnd type="none" w="med" len="med"/>
                      <a:tailEnd type="none" w="med" len="med"/>
                    </a:lnT>
                    <a:lnB w="28575" cap="flat" cmpd="sng">
                      <a:solidFill>
                        <a:srgbClr val="080000"/>
                      </a:solidFill>
                      <a:prstDash val="solid"/>
                      <a:headEnd type="none" w="med" len="med"/>
                      <a:tailEnd type="none" w="med" len="med"/>
                    </a:lnB>
                  </a:tcPr>
                </a:tc>
                <a:tc hMerge="1">
                  <a:tcPr>
                    <a:lnT w="28575" cap="flat" cmpd="sng">
                      <a:solidFill>
                        <a:srgbClr val="080000"/>
                      </a:solidFill>
                      <a:prstDash val="solid"/>
                      <a:headEnd type="none" w="med" len="med"/>
                      <a:tailEnd type="none" w="med" len="med"/>
                    </a:lnT>
                    <a:lnB w="28575" cap="flat" cmpd="sng">
                      <a:solidFill>
                        <a:srgbClr val="080000"/>
                      </a:solidFill>
                      <a:prstDash val="solid"/>
                      <a:headEnd type="none" w="med" len="med"/>
                      <a:tailEnd type="none" w="med" len="med"/>
                    </a:lnB>
                  </a:tcPr>
                </a:tc>
                <a:tc hMerge="1">
                  <a:tcPr>
                    <a:lnT w="28575" cap="flat" cmpd="sng">
                      <a:solidFill>
                        <a:srgbClr val="080000"/>
                      </a:solidFill>
                      <a:prstDash val="solid"/>
                      <a:headEnd type="none" w="med" len="med"/>
                      <a:tailEnd type="none" w="med" len="med"/>
                    </a:lnT>
                    <a:lnB w="28575" cap="flat" cmpd="sng">
                      <a:solidFill>
                        <a:srgbClr val="080000"/>
                      </a:solidFill>
                      <a:prstDash val="solid"/>
                      <a:headEnd type="none" w="med" len="med"/>
                      <a:tailEnd type="none" w="med" len="med"/>
                    </a:lnB>
                  </a:tcPr>
                </a:tc>
                <a:tc hMerge="1">
                  <a:tcPr>
                    <a:lnT w="28575" cap="flat" cmpd="sng">
                      <a:solidFill>
                        <a:srgbClr val="080000"/>
                      </a:solidFill>
                      <a:prstDash val="solid"/>
                      <a:headEnd type="none" w="med" len="med"/>
                      <a:tailEnd type="none" w="med" len="med"/>
                    </a:lnT>
                    <a:lnB w="28575" cap="flat" cmpd="sng">
                      <a:solidFill>
                        <a:srgbClr val="080000"/>
                      </a:solidFill>
                      <a:prstDash val="solid"/>
                      <a:headEnd type="none" w="med" len="med"/>
                      <a:tailEnd type="none" w="med" len="med"/>
                    </a:lnB>
                  </a:tcPr>
                </a:tc>
                <a:tc hMerge="1">
                  <a:tcPr>
                    <a:lnR w="28575" cap="flat" cmpd="sng">
                      <a:solidFill>
                        <a:srgbClr val="080000"/>
                      </a:solidFill>
                      <a:prstDash val="solid"/>
                      <a:headEnd type="none" w="med" len="med"/>
                      <a:tailEnd type="none" w="med" len="med"/>
                    </a:lnR>
                    <a:lnT w="28575" cap="flat" cmpd="sng">
                      <a:solidFill>
                        <a:srgbClr val="080000"/>
                      </a:solidFill>
                      <a:prstDash val="solid"/>
                      <a:headEnd type="none" w="med" len="med"/>
                      <a:tailEnd type="none" w="med" len="med"/>
                    </a:lnT>
                    <a:lnB w="28575" cap="flat" cmpd="sng">
                      <a:solidFill>
                        <a:srgbClr val="080000"/>
                      </a:solidFill>
                      <a:prstDash val="solid"/>
                      <a:headEnd type="none" w="med" len="med"/>
                      <a:tailEnd type="none" w="med" len="med"/>
                    </a:lnB>
                  </a:tcPr>
                </a:tc>
              </a:tr>
              <a:tr h="346710">
                <a:tc>
                  <a:txBody>
                    <a:bodyPr/>
                    <a:p>
                      <a:pPr indent="0" algn="ctr">
                        <a:buNone/>
                      </a:pPr>
                      <a:r>
                        <a:rPr lang="en-US" sz="1200" b="1">
                          <a:solidFill>
                            <a:srgbClr val="000000"/>
                          </a:solidFill>
                          <a:latin typeface="Calibri" panose="020F0502020204030204" charset="0"/>
                          <a:cs typeface="Calibri" panose="020F0502020204030204" charset="0"/>
                        </a:rPr>
                        <a:t>KNN Model (Default)</a:t>
                      </a:r>
                      <a:endParaRPr lang="en-US" sz="1200" b="1">
                        <a:solidFill>
                          <a:srgbClr val="000000"/>
                        </a:solidFill>
                        <a:latin typeface="Calibri" panose="020F0502020204030204" charset="0"/>
                        <a:ea typeface="Calibri" panose="020F0502020204030204" charset="0"/>
                        <a:cs typeface="Calibri" panose="020F0502020204030204" charset="0"/>
                      </a:endParaRPr>
                    </a:p>
                  </a:txBody>
                  <a:tcPr marL="66675" marR="66675" marT="66675" marB="66675" vert="horz" anchor="ctr" anchorCtr="0">
                    <a:lnL w="28575" cap="flat" cmpd="sng">
                      <a:solidFill>
                        <a:srgbClr val="080000"/>
                      </a:solidFill>
                      <a:prstDash val="solid"/>
                      <a:headEnd type="none" w="med" len="med"/>
                      <a:tailEnd type="none" w="med" len="med"/>
                    </a:lnL>
                    <a:lnR w="28575" cap="flat" cmpd="sng">
                      <a:solidFill>
                        <a:srgbClr val="080000"/>
                      </a:solidFill>
                      <a:prstDash val="solid"/>
                      <a:headEnd type="none" w="med" len="med"/>
                      <a:tailEnd type="none" w="med" len="med"/>
                    </a:lnR>
                    <a:lnT w="28575" cap="flat" cmpd="sng">
                      <a:solidFill>
                        <a:srgbClr val="080000"/>
                      </a:solidFill>
                      <a:prstDash val="solid"/>
                      <a:headEnd type="none" w="med" len="med"/>
                      <a:tailEnd type="none" w="med" len="med"/>
                    </a:lnT>
                    <a:lnB w="28575">
                      <a:solidFill>
                        <a:schemeClr val="tx1"/>
                      </a:solidFill>
                      <a:prstDash val="solid"/>
                    </a:lnB>
                    <a:lnTlToBr>
                      <a:noFill/>
                    </a:lnTlToBr>
                    <a:lnBlToTr>
                      <a:noFill/>
                    </a:lnBlToTr>
                    <a:noFill/>
                  </a:tcPr>
                </a:tc>
                <a:tc>
                  <a:txBody>
                    <a:bodyPr/>
                    <a:p>
                      <a:pPr indent="0" algn="ctr">
                        <a:buNone/>
                      </a:pPr>
                      <a:r>
                        <a:rPr lang="en-US" sz="1200" b="1">
                          <a:solidFill>
                            <a:srgbClr val="000000"/>
                          </a:solidFill>
                          <a:latin typeface="Calibri" panose="020F0502020204030204" charset="0"/>
                          <a:cs typeface="Calibri" panose="020F0502020204030204" charset="0"/>
                        </a:rPr>
                        <a:t>97.72</a:t>
                      </a:r>
                      <a:endParaRPr lang="en-US" sz="1200" b="1">
                        <a:solidFill>
                          <a:srgbClr val="000000"/>
                        </a:solidFill>
                        <a:latin typeface="Calibri" panose="020F0502020204030204" charset="0"/>
                        <a:ea typeface="Calibri" panose="020F0502020204030204" charset="0"/>
                        <a:cs typeface="Calibri" panose="020F0502020204030204" charset="0"/>
                      </a:endParaRPr>
                    </a:p>
                  </a:txBody>
                  <a:tcPr marL="66675" marR="66675" marT="66675" marB="66675" vert="horz" anchor="ctr" anchorCtr="0">
                    <a:lnL w="28575"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28575"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92D050"/>
                    </a:solidFill>
                  </a:tcPr>
                </a:tc>
                <a:tc>
                  <a:txBody>
                    <a:bodyPr/>
                    <a:p>
                      <a:pPr indent="0" algn="ctr">
                        <a:buNone/>
                      </a:pPr>
                      <a:r>
                        <a:rPr lang="en-US" sz="1200" b="1">
                          <a:solidFill>
                            <a:srgbClr val="000000"/>
                          </a:solidFill>
                          <a:latin typeface="Calibri" panose="020F0502020204030204" charset="0"/>
                          <a:cs typeface="Calibri" panose="020F0502020204030204" charset="0"/>
                        </a:rPr>
                        <a:t>95.50</a:t>
                      </a:r>
                      <a:endParaRPr lang="en-US" sz="1200" b="1">
                        <a:solidFill>
                          <a:srgbClr val="000000"/>
                        </a:solidFill>
                        <a:latin typeface="Calibri" panose="020F0502020204030204" charset="0"/>
                        <a:ea typeface="Calibri" panose="020F0502020204030204" charset="0"/>
                        <a:cs typeface="Calibri" panose="020F0502020204030204" charset="0"/>
                      </a:endParaRPr>
                    </a:p>
                  </a:txBody>
                  <a:tcPr marL="66675" marR="66675" marT="66675" marB="66675" vert="horz" anchor="ctr" anchorCtr="0">
                    <a:lnL w="12700" cap="flat" cmpd="sng">
                      <a:solidFill>
                        <a:srgbClr val="080000"/>
                      </a:solidFill>
                      <a:prstDash val="solid"/>
                      <a:headEnd type="none" w="med" len="med"/>
                      <a:tailEnd type="none" w="med" len="med"/>
                    </a:lnL>
                    <a:lnR w="28575" cap="flat" cmpd="sng">
                      <a:solidFill>
                        <a:srgbClr val="080000"/>
                      </a:solidFill>
                      <a:prstDash val="solid"/>
                      <a:headEnd type="none" w="med" len="med"/>
                      <a:tailEnd type="none" w="med" len="med"/>
                    </a:lnR>
                    <a:lnT w="28575"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92D050"/>
                    </a:solidFill>
                  </a:tcPr>
                </a:tc>
                <a:tc>
                  <a:txBody>
                    <a:bodyPr/>
                    <a:p>
                      <a:pPr indent="0" algn="ctr">
                        <a:buNone/>
                      </a:pPr>
                      <a:r>
                        <a:rPr lang="en-US" sz="1200" b="1">
                          <a:solidFill>
                            <a:srgbClr val="000000"/>
                          </a:solidFill>
                          <a:latin typeface="Calibri" panose="020F0502020204030204" charset="0"/>
                          <a:cs typeface="Calibri" panose="020F0502020204030204" charset="0"/>
                        </a:rPr>
                        <a:t>95.33</a:t>
                      </a:r>
                      <a:endParaRPr lang="en-US" sz="1200" b="1">
                        <a:solidFill>
                          <a:srgbClr val="000000"/>
                        </a:solidFill>
                        <a:latin typeface="Calibri" panose="020F0502020204030204" charset="0"/>
                        <a:ea typeface="Calibri" panose="020F0502020204030204" charset="0"/>
                        <a:cs typeface="Calibri" panose="020F0502020204030204" charset="0"/>
                      </a:endParaRPr>
                    </a:p>
                  </a:txBody>
                  <a:tcPr marL="66675" marR="66675" marT="66675" marB="66675" vert="horz" anchor="ctr" anchorCtr="0">
                    <a:lnL w="28575"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28575"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92D050"/>
                    </a:solidFill>
                  </a:tcPr>
                </a:tc>
                <a:tc>
                  <a:txBody>
                    <a:bodyPr/>
                    <a:p>
                      <a:pPr indent="0" algn="ctr">
                        <a:buNone/>
                      </a:pPr>
                      <a:r>
                        <a:rPr lang="en-US" sz="1200" b="1">
                          <a:solidFill>
                            <a:srgbClr val="000000"/>
                          </a:solidFill>
                          <a:latin typeface="Calibri" panose="020F0502020204030204" charset="0"/>
                          <a:cs typeface="Calibri" panose="020F0502020204030204" charset="0"/>
                        </a:rPr>
                        <a:t>90.04</a:t>
                      </a:r>
                      <a:endParaRPr lang="en-US" sz="1200" b="1">
                        <a:solidFill>
                          <a:srgbClr val="000000"/>
                        </a:solidFill>
                        <a:latin typeface="Calibri" panose="020F0502020204030204" charset="0"/>
                        <a:ea typeface="Calibri" panose="020F0502020204030204" charset="0"/>
                        <a:cs typeface="Calibri" panose="020F0502020204030204" charset="0"/>
                      </a:endParaRPr>
                    </a:p>
                  </a:txBody>
                  <a:tcPr marL="66675" marR="66675" marT="66675" marB="66675" vert="horz" anchor="ctr" anchorCtr="0">
                    <a:lnL w="12700" cap="flat" cmpd="sng">
                      <a:solidFill>
                        <a:srgbClr val="080000"/>
                      </a:solidFill>
                      <a:prstDash val="solid"/>
                      <a:headEnd type="none" w="med" len="med"/>
                      <a:tailEnd type="none" w="med" len="med"/>
                    </a:lnL>
                    <a:lnR w="28575" cap="flat" cmpd="sng">
                      <a:solidFill>
                        <a:srgbClr val="080000"/>
                      </a:solidFill>
                      <a:prstDash val="solid"/>
                      <a:headEnd type="none" w="med" len="med"/>
                      <a:tailEnd type="none" w="med" len="med"/>
                    </a:lnR>
                    <a:lnT w="28575"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92D050"/>
                    </a:solidFill>
                  </a:tcPr>
                </a:tc>
                <a:tc>
                  <a:txBody>
                    <a:bodyPr/>
                    <a:p>
                      <a:pPr indent="0" algn="ctr">
                        <a:buNone/>
                      </a:pPr>
                      <a:r>
                        <a:rPr lang="en-US" sz="1200" b="1">
                          <a:solidFill>
                            <a:srgbClr val="000000"/>
                          </a:solidFill>
                          <a:latin typeface="Calibri" panose="020F0502020204030204" charset="0"/>
                          <a:cs typeface="Calibri" panose="020F0502020204030204" charset="0"/>
                        </a:rPr>
                        <a:t>90.87</a:t>
                      </a:r>
                      <a:endParaRPr lang="en-US" sz="1200" b="1">
                        <a:solidFill>
                          <a:srgbClr val="000000"/>
                        </a:solidFill>
                        <a:latin typeface="Calibri" panose="020F0502020204030204" charset="0"/>
                        <a:ea typeface="Calibri" panose="020F0502020204030204" charset="0"/>
                        <a:cs typeface="Calibri" panose="020F0502020204030204" charset="0"/>
                      </a:endParaRPr>
                    </a:p>
                  </a:txBody>
                  <a:tcPr marL="66675" marR="66675" marT="66675" marB="66675" vert="horz" anchor="ctr" anchorCtr="0">
                    <a:lnL w="28575"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28575"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92D050"/>
                    </a:solidFill>
                  </a:tcPr>
                </a:tc>
                <a:tc>
                  <a:txBody>
                    <a:bodyPr/>
                    <a:p>
                      <a:pPr indent="0" algn="ctr">
                        <a:buNone/>
                      </a:pPr>
                      <a:r>
                        <a:rPr lang="en-US" sz="1200" b="1">
                          <a:solidFill>
                            <a:srgbClr val="000000"/>
                          </a:solidFill>
                          <a:latin typeface="Calibri" panose="020F0502020204030204" charset="0"/>
                          <a:cs typeface="Calibri" panose="020F0502020204030204" charset="0"/>
                        </a:rPr>
                        <a:t>82.46</a:t>
                      </a:r>
                      <a:endParaRPr lang="en-US" sz="1200" b="1">
                        <a:solidFill>
                          <a:srgbClr val="000000"/>
                        </a:solidFill>
                        <a:latin typeface="Calibri" panose="020F0502020204030204" charset="0"/>
                        <a:ea typeface="Calibri" panose="020F0502020204030204" charset="0"/>
                        <a:cs typeface="Calibri" panose="020F0502020204030204" charset="0"/>
                      </a:endParaRPr>
                    </a:p>
                  </a:txBody>
                  <a:tcPr marL="66675" marR="66675" marT="66675" marB="66675" vert="horz" anchor="ctr" anchorCtr="0">
                    <a:lnL w="12700" cap="flat" cmpd="sng">
                      <a:solidFill>
                        <a:srgbClr val="080000"/>
                      </a:solidFill>
                      <a:prstDash val="solid"/>
                      <a:headEnd type="none" w="med" len="med"/>
                      <a:tailEnd type="none" w="med" len="med"/>
                    </a:lnL>
                    <a:lnR w="28575" cap="flat" cmpd="sng">
                      <a:solidFill>
                        <a:srgbClr val="080000"/>
                      </a:solidFill>
                      <a:prstDash val="solid"/>
                      <a:headEnd type="none" w="med" len="med"/>
                      <a:tailEnd type="none" w="med" len="med"/>
                    </a:lnR>
                    <a:lnT w="28575"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92D050"/>
                    </a:solidFill>
                  </a:tcPr>
                </a:tc>
                <a:tc>
                  <a:txBody>
                    <a:bodyPr/>
                    <a:p>
                      <a:pPr indent="0" algn="ctr">
                        <a:buNone/>
                      </a:pPr>
                      <a:r>
                        <a:rPr lang="en-US" sz="1200" b="1">
                          <a:solidFill>
                            <a:srgbClr val="000000"/>
                          </a:solidFill>
                          <a:latin typeface="Calibri" panose="020F0502020204030204" charset="0"/>
                          <a:cs typeface="Calibri" panose="020F0502020204030204" charset="0"/>
                        </a:rPr>
                        <a:t>93.05</a:t>
                      </a:r>
                      <a:endParaRPr lang="en-US" sz="1200" b="1">
                        <a:solidFill>
                          <a:srgbClr val="000000"/>
                        </a:solidFill>
                        <a:latin typeface="Calibri" panose="020F0502020204030204" charset="0"/>
                        <a:ea typeface="Calibri" panose="020F0502020204030204" charset="0"/>
                        <a:cs typeface="Calibri" panose="020F0502020204030204" charset="0"/>
                      </a:endParaRPr>
                    </a:p>
                  </a:txBody>
                  <a:tcPr marL="66675" marR="66675" marT="66675" marB="66675" vert="horz" anchor="ctr" anchorCtr="0">
                    <a:lnL w="28575"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28575"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92D050"/>
                    </a:solidFill>
                  </a:tcPr>
                </a:tc>
                <a:tc>
                  <a:txBody>
                    <a:bodyPr/>
                    <a:p>
                      <a:pPr indent="0" algn="ctr">
                        <a:buNone/>
                      </a:pPr>
                      <a:r>
                        <a:rPr lang="en-US" sz="1200" b="1">
                          <a:solidFill>
                            <a:srgbClr val="000000"/>
                          </a:solidFill>
                          <a:latin typeface="Calibri" panose="020F0502020204030204" charset="0"/>
                          <a:cs typeface="Calibri" panose="020F0502020204030204" charset="0"/>
                        </a:rPr>
                        <a:t>86.08</a:t>
                      </a:r>
                      <a:endParaRPr lang="en-US" sz="1200" b="1">
                        <a:solidFill>
                          <a:srgbClr val="000000"/>
                        </a:solidFill>
                        <a:latin typeface="Calibri" panose="020F0502020204030204" charset="0"/>
                        <a:ea typeface="Calibri" panose="020F0502020204030204" charset="0"/>
                        <a:cs typeface="Calibri" panose="020F0502020204030204" charset="0"/>
                      </a:endParaRPr>
                    </a:p>
                  </a:txBody>
                  <a:tcPr marL="66675" marR="66675" marT="66675" marB="66675" vert="horz" anchor="ctr" anchorCtr="0">
                    <a:lnL w="12700" cap="flat" cmpd="sng">
                      <a:solidFill>
                        <a:srgbClr val="080000"/>
                      </a:solidFill>
                      <a:prstDash val="solid"/>
                      <a:headEnd type="none" w="med" len="med"/>
                      <a:tailEnd type="none" w="med" len="med"/>
                    </a:lnL>
                    <a:lnR w="28575" cap="flat" cmpd="sng">
                      <a:solidFill>
                        <a:srgbClr val="080000"/>
                      </a:solidFill>
                      <a:prstDash val="solid"/>
                      <a:headEnd type="none" w="med" len="med"/>
                      <a:tailEnd type="none" w="med" len="med"/>
                    </a:lnR>
                    <a:lnT w="28575"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92D050"/>
                    </a:solidFill>
                  </a:tcPr>
                </a:tc>
                <a:tc>
                  <a:txBody>
                    <a:bodyPr/>
                    <a:p>
                      <a:pPr indent="0" algn="ctr">
                        <a:buNone/>
                      </a:pPr>
                      <a:r>
                        <a:rPr lang="en-US" sz="1200" b="1">
                          <a:solidFill>
                            <a:srgbClr val="000000"/>
                          </a:solidFill>
                          <a:latin typeface="Calibri" panose="020F0502020204030204" charset="0"/>
                          <a:cs typeface="Calibri" panose="020F0502020204030204" charset="0"/>
                        </a:rPr>
                        <a:t>99.53</a:t>
                      </a:r>
                      <a:endParaRPr lang="en-US" sz="1200" b="1">
                        <a:solidFill>
                          <a:srgbClr val="000000"/>
                        </a:solidFill>
                        <a:latin typeface="Calibri" panose="020F0502020204030204" charset="0"/>
                        <a:ea typeface="Calibri" panose="020F0502020204030204" charset="0"/>
                        <a:cs typeface="Calibri" panose="020F0502020204030204" charset="0"/>
                      </a:endParaRPr>
                    </a:p>
                  </a:txBody>
                  <a:tcPr marL="66675" marR="66675" marT="66675" marB="66675" vert="horz" anchor="ctr" anchorCtr="0">
                    <a:lnL w="28575"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28575"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92D050"/>
                    </a:solidFill>
                  </a:tcPr>
                </a:tc>
                <a:tc>
                  <a:txBody>
                    <a:bodyPr/>
                    <a:p>
                      <a:pPr indent="0" algn="ctr">
                        <a:buNone/>
                      </a:pPr>
                      <a:r>
                        <a:rPr lang="en-US" sz="1200" b="1">
                          <a:solidFill>
                            <a:srgbClr val="000000"/>
                          </a:solidFill>
                          <a:latin typeface="Calibri" panose="020F0502020204030204" charset="0"/>
                          <a:cs typeface="Calibri" panose="020F0502020204030204" charset="0"/>
                        </a:rPr>
                        <a:t>96.93</a:t>
                      </a:r>
                      <a:endParaRPr lang="en-US" sz="1200" b="1">
                        <a:solidFill>
                          <a:srgbClr val="000000"/>
                        </a:solidFill>
                        <a:latin typeface="Calibri" panose="020F0502020204030204" charset="0"/>
                        <a:ea typeface="Calibri" panose="020F0502020204030204" charset="0"/>
                        <a:cs typeface="Calibri" panose="020F0502020204030204" charset="0"/>
                      </a:endParaRPr>
                    </a:p>
                  </a:txBody>
                  <a:tcPr marL="66675" marR="66675" marT="66675" marB="66675" vert="horz" anchor="ctr" anchorCtr="0">
                    <a:lnL w="12700" cap="flat" cmpd="sng">
                      <a:solidFill>
                        <a:srgbClr val="080000"/>
                      </a:solidFill>
                      <a:prstDash val="solid"/>
                      <a:headEnd type="none" w="med" len="med"/>
                      <a:tailEnd type="none" w="med" len="med"/>
                    </a:lnL>
                    <a:lnR w="28575" cap="flat" cmpd="sng">
                      <a:solidFill>
                        <a:srgbClr val="080000"/>
                      </a:solidFill>
                      <a:prstDash val="solid"/>
                      <a:headEnd type="none" w="med" len="med"/>
                      <a:tailEnd type="none" w="med" len="med"/>
                    </a:lnR>
                    <a:lnT w="28575"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92D050"/>
                    </a:solidFill>
                  </a:tcPr>
                </a:tc>
              </a:tr>
              <a:tr h="346710">
                <a:tc>
                  <a:txBody>
                    <a:bodyPr/>
                    <a:p>
                      <a:pPr indent="0" algn="ctr">
                        <a:buNone/>
                      </a:pPr>
                      <a:r>
                        <a:rPr lang="en-US" sz="1200" b="1">
                          <a:solidFill>
                            <a:srgbClr val="000000"/>
                          </a:solidFill>
                          <a:latin typeface="Calibri" panose="020F0502020204030204" charset="0"/>
                          <a:cs typeface="Calibri" panose="020F0502020204030204" charset="0"/>
                        </a:rPr>
                        <a:t>KNN Tuned</a:t>
                      </a:r>
                      <a:endParaRPr lang="en-US" sz="1200" b="1">
                        <a:solidFill>
                          <a:srgbClr val="000000"/>
                        </a:solidFill>
                        <a:latin typeface="Calibri" panose="020F0502020204030204" charset="0"/>
                        <a:ea typeface="Calibri" panose="020F0502020204030204" charset="0"/>
                        <a:cs typeface="Calibri" panose="020F0502020204030204" charset="0"/>
                      </a:endParaRPr>
                    </a:p>
                  </a:txBody>
                  <a:tcPr marL="66675" marR="66675" marT="66675" marB="66675" vert="horz" anchor="ctr" anchorCtr="0">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solidFill>
                      <a:srgbClr val="FFFFFF"/>
                    </a:solidFill>
                  </a:tcPr>
                </a:tc>
                <a:tc>
                  <a:txBody>
                    <a:bodyPr/>
                    <a:p>
                      <a:pPr algn="ctr">
                        <a:buClrTx/>
                        <a:buSzTx/>
                        <a:buFontTx/>
                        <a:buNone/>
                      </a:pPr>
                      <a:r>
                        <a:rPr lang="en-US" sz="1200" b="1">
                          <a:solidFill>
                            <a:srgbClr val="C00000"/>
                          </a:solidFill>
                          <a:latin typeface="Calibri" panose="020F0502020204030204" charset="0"/>
                          <a:cs typeface="Calibri" panose="020F0502020204030204" charset="0"/>
                        </a:rPr>
                        <a:t>100.00</a:t>
                      </a:r>
                      <a:endParaRPr lang="en-US" sz="1200" b="1">
                        <a:solidFill>
                          <a:srgbClr val="C00000"/>
                        </a:solidFill>
                        <a:latin typeface="Calibri" panose="020F0502020204030204" charset="0"/>
                        <a:cs typeface="Calibri" panose="020F0502020204030204" charset="0"/>
                      </a:endParaRPr>
                    </a:p>
                  </a:txBody>
                  <a:tcPr marL="66675" marR="66675" marT="66675" marB="66675" vert="horz" anchor="ctr" anchorCtr="0">
                    <a:lnL w="28575">
                      <a:solidFill>
                        <a:schemeClr val="tx1"/>
                      </a:solidFill>
                      <a:prstDash val="soli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ClrTx/>
                        <a:buSzTx/>
                        <a:buFontTx/>
                        <a:buNone/>
                      </a:pPr>
                      <a:r>
                        <a:rPr lang="en-US" sz="1200" b="1">
                          <a:solidFill>
                            <a:srgbClr val="C00000"/>
                          </a:solidFill>
                          <a:latin typeface="Calibri" panose="020F0502020204030204" charset="0"/>
                          <a:cs typeface="Calibri" panose="020F0502020204030204" charset="0"/>
                        </a:rPr>
                        <a:t>97.63</a:t>
                      </a:r>
                      <a:endParaRPr lang="en-US" sz="1200" b="1">
                        <a:solidFill>
                          <a:srgbClr val="C00000"/>
                        </a:solidFill>
                        <a:latin typeface="Calibri" panose="020F0502020204030204" charset="0"/>
                        <a:cs typeface="Calibri" panose="020F0502020204030204" charset="0"/>
                      </a:endParaRPr>
                    </a:p>
                  </a:txBody>
                  <a:tcPr marL="66675" marR="66675" marT="66675" marB="66675" vert="horz" anchor="ctr" anchorCtr="0">
                    <a:lnL w="12700" cap="flat" cmpd="sng">
                      <a:solidFill>
                        <a:srgbClr val="080000"/>
                      </a:solidFill>
                      <a:prstDash val="solid"/>
                      <a:headEnd type="none" w="med" len="med"/>
                      <a:tailEnd type="none" w="med" len="med"/>
                    </a:lnL>
                    <a:lnR w="28575"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ClrTx/>
                        <a:buSzTx/>
                        <a:buFontTx/>
                        <a:buNone/>
                      </a:pPr>
                      <a:r>
                        <a:rPr lang="en-US" sz="1200" b="1">
                          <a:solidFill>
                            <a:srgbClr val="C00000"/>
                          </a:solidFill>
                          <a:latin typeface="Calibri" panose="020F0502020204030204" charset="0"/>
                          <a:cs typeface="Calibri" panose="020F0502020204030204" charset="0"/>
                        </a:rPr>
                        <a:t>100.00</a:t>
                      </a:r>
                      <a:endParaRPr lang="en-US" sz="1200" b="1">
                        <a:solidFill>
                          <a:srgbClr val="C00000"/>
                        </a:solidFill>
                        <a:latin typeface="Calibri" panose="020F0502020204030204" charset="0"/>
                        <a:cs typeface="Calibri" panose="020F0502020204030204" charset="0"/>
                      </a:endParaRPr>
                    </a:p>
                  </a:txBody>
                  <a:tcPr marL="66675" marR="66675" marT="66675" marB="66675" vert="horz" anchor="ctr" anchorCtr="0">
                    <a:lnL w="28575"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ClrTx/>
                        <a:buSzTx/>
                        <a:buFontTx/>
                        <a:buNone/>
                      </a:pPr>
                      <a:r>
                        <a:rPr lang="en-US" sz="1200" b="1">
                          <a:solidFill>
                            <a:srgbClr val="C00000"/>
                          </a:solidFill>
                          <a:latin typeface="Calibri" panose="020F0502020204030204" charset="0"/>
                          <a:cs typeface="Calibri" panose="020F0502020204030204" charset="0"/>
                        </a:rPr>
                        <a:t>94.87</a:t>
                      </a:r>
                      <a:endParaRPr lang="en-US" sz="1200" b="1">
                        <a:solidFill>
                          <a:srgbClr val="C00000"/>
                        </a:solidFill>
                        <a:latin typeface="Calibri" panose="020F0502020204030204" charset="0"/>
                        <a:cs typeface="Calibri" panose="020F0502020204030204" charset="0"/>
                      </a:endParaRPr>
                    </a:p>
                  </a:txBody>
                  <a:tcPr marL="66675" marR="66675" marT="66675" marB="66675" vert="horz" anchor="ctr" anchorCtr="0">
                    <a:lnL w="12700" cap="flat" cmpd="sng">
                      <a:solidFill>
                        <a:srgbClr val="080000"/>
                      </a:solidFill>
                      <a:prstDash val="solid"/>
                      <a:headEnd type="none" w="med" len="med"/>
                      <a:tailEnd type="none" w="med" len="med"/>
                    </a:lnL>
                    <a:lnR w="28575"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ClrTx/>
                        <a:buSzTx/>
                        <a:buFontTx/>
                        <a:buNone/>
                      </a:pPr>
                      <a:r>
                        <a:rPr lang="en-US" sz="1200" b="1">
                          <a:solidFill>
                            <a:srgbClr val="C00000"/>
                          </a:solidFill>
                          <a:latin typeface="Calibri" panose="020F0502020204030204" charset="0"/>
                          <a:cs typeface="Calibri" panose="020F0502020204030204" charset="0"/>
                        </a:rPr>
                        <a:t>100.00</a:t>
                      </a:r>
                      <a:endParaRPr lang="en-US" sz="1200" b="1">
                        <a:solidFill>
                          <a:srgbClr val="C00000"/>
                        </a:solidFill>
                        <a:latin typeface="Calibri" panose="020F0502020204030204" charset="0"/>
                        <a:cs typeface="Calibri" panose="020F0502020204030204" charset="0"/>
                      </a:endParaRPr>
                    </a:p>
                  </a:txBody>
                  <a:tcPr marL="66675" marR="66675" marT="66675" marB="66675" vert="horz" anchor="ctr" anchorCtr="0">
                    <a:lnL w="28575"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ClrTx/>
                        <a:buSzTx/>
                        <a:buFontTx/>
                        <a:buNone/>
                      </a:pPr>
                      <a:r>
                        <a:rPr lang="en-US" sz="1200" b="1">
                          <a:solidFill>
                            <a:srgbClr val="C00000"/>
                          </a:solidFill>
                          <a:latin typeface="Calibri" panose="020F0502020204030204" charset="0"/>
                          <a:cs typeface="Calibri" panose="020F0502020204030204" charset="0"/>
                        </a:rPr>
                        <a:t>90.88</a:t>
                      </a:r>
                      <a:endParaRPr lang="en-US" sz="1200" b="1">
                        <a:solidFill>
                          <a:srgbClr val="C00000"/>
                        </a:solidFill>
                        <a:latin typeface="Calibri" panose="020F0502020204030204" charset="0"/>
                        <a:cs typeface="Calibri" panose="020F0502020204030204" charset="0"/>
                      </a:endParaRPr>
                    </a:p>
                  </a:txBody>
                  <a:tcPr marL="66675" marR="66675" marT="66675" marB="66675" vert="horz" anchor="ctr" anchorCtr="0">
                    <a:lnL w="12700" cap="flat" cmpd="sng">
                      <a:solidFill>
                        <a:srgbClr val="080000"/>
                      </a:solidFill>
                      <a:prstDash val="solid"/>
                      <a:headEnd type="none" w="med" len="med"/>
                      <a:tailEnd type="none" w="med" len="med"/>
                    </a:lnL>
                    <a:lnR w="28575"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ClrTx/>
                        <a:buSzTx/>
                        <a:buFontTx/>
                        <a:buNone/>
                      </a:pPr>
                      <a:r>
                        <a:rPr lang="en-US" sz="1200" b="1">
                          <a:solidFill>
                            <a:srgbClr val="C00000"/>
                          </a:solidFill>
                          <a:latin typeface="Calibri" panose="020F0502020204030204" charset="0"/>
                          <a:cs typeface="Calibri" panose="020F0502020204030204" charset="0"/>
                        </a:rPr>
                        <a:t>100.00</a:t>
                      </a:r>
                      <a:endParaRPr lang="en-US" sz="1200" b="1">
                        <a:solidFill>
                          <a:srgbClr val="C00000"/>
                        </a:solidFill>
                        <a:latin typeface="Calibri" panose="020F0502020204030204" charset="0"/>
                        <a:cs typeface="Calibri" panose="020F0502020204030204" charset="0"/>
                      </a:endParaRPr>
                    </a:p>
                  </a:txBody>
                  <a:tcPr marL="66675" marR="66675" marT="66675" marB="66675" vert="horz" anchor="ctr" anchorCtr="0">
                    <a:lnL w="28575"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ClrTx/>
                        <a:buSzTx/>
                        <a:buFontTx/>
                        <a:buNone/>
                      </a:pPr>
                      <a:r>
                        <a:rPr lang="en-US" sz="1200" b="1">
                          <a:solidFill>
                            <a:srgbClr val="C00000"/>
                          </a:solidFill>
                          <a:latin typeface="Calibri" panose="020F0502020204030204" charset="0"/>
                          <a:cs typeface="Calibri" panose="020F0502020204030204" charset="0"/>
                        </a:rPr>
                        <a:t>92.83</a:t>
                      </a:r>
                      <a:endParaRPr lang="en-US" sz="1200" b="1">
                        <a:solidFill>
                          <a:srgbClr val="C00000"/>
                        </a:solidFill>
                        <a:latin typeface="Calibri" panose="020F0502020204030204" charset="0"/>
                        <a:cs typeface="Calibri" panose="020F0502020204030204" charset="0"/>
                      </a:endParaRPr>
                    </a:p>
                  </a:txBody>
                  <a:tcPr marL="66675" marR="66675" marT="66675" marB="66675" vert="horz" anchor="ctr" anchorCtr="0">
                    <a:lnL w="12700" cap="flat" cmpd="sng">
                      <a:solidFill>
                        <a:srgbClr val="080000"/>
                      </a:solidFill>
                      <a:prstDash val="solid"/>
                      <a:headEnd type="none" w="med" len="med"/>
                      <a:tailEnd type="none" w="med" len="med"/>
                    </a:lnL>
                    <a:lnR w="28575"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ClrTx/>
                        <a:buSzTx/>
                        <a:buFontTx/>
                        <a:buNone/>
                      </a:pPr>
                      <a:r>
                        <a:rPr lang="en-US" sz="1200" b="1">
                          <a:solidFill>
                            <a:srgbClr val="C00000"/>
                          </a:solidFill>
                          <a:latin typeface="Calibri" panose="020F0502020204030204" charset="0"/>
                          <a:cs typeface="Calibri" panose="020F0502020204030204" charset="0"/>
                        </a:rPr>
                        <a:t>100.00</a:t>
                      </a:r>
                      <a:endParaRPr lang="en-US" sz="1200" b="1">
                        <a:solidFill>
                          <a:srgbClr val="C00000"/>
                        </a:solidFill>
                        <a:latin typeface="Calibri" panose="020F0502020204030204" charset="0"/>
                        <a:cs typeface="Calibri" panose="020F0502020204030204" charset="0"/>
                      </a:endParaRPr>
                    </a:p>
                  </a:txBody>
                  <a:tcPr marL="66675" marR="66675" marT="66675" marB="66675" vert="horz" anchor="ctr" anchorCtr="0">
                    <a:lnL w="28575"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ClrTx/>
                        <a:buSzTx/>
                        <a:buFontTx/>
                        <a:buNone/>
                      </a:pPr>
                      <a:r>
                        <a:rPr lang="en-US" sz="1200" b="1">
                          <a:solidFill>
                            <a:srgbClr val="C00000"/>
                          </a:solidFill>
                          <a:latin typeface="Calibri" panose="020F0502020204030204" charset="0"/>
                          <a:cs typeface="Calibri" panose="020F0502020204030204" charset="0"/>
                        </a:rPr>
                        <a:t>99.14</a:t>
                      </a:r>
                      <a:endParaRPr lang="en-US" sz="1200" b="1">
                        <a:solidFill>
                          <a:srgbClr val="C00000"/>
                        </a:solidFill>
                        <a:latin typeface="Calibri" panose="020F0502020204030204" charset="0"/>
                        <a:cs typeface="Calibri" panose="020F0502020204030204" charset="0"/>
                      </a:endParaRPr>
                    </a:p>
                  </a:txBody>
                  <a:tcPr marL="66675" marR="66675" marT="66675" marB="66675" vert="horz" anchor="ctr" anchorCtr="0">
                    <a:lnL w="12700" cap="flat" cmpd="sng">
                      <a:solidFill>
                        <a:srgbClr val="080000"/>
                      </a:solidFill>
                      <a:prstDash val="solid"/>
                      <a:headEnd type="none" w="med" len="med"/>
                      <a:tailEnd type="none" w="med" len="med"/>
                    </a:lnL>
                    <a:lnR w="28575"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46710">
                <a:tc>
                  <a:txBody>
                    <a:bodyPr/>
                    <a:p>
                      <a:pPr indent="0" algn="ctr">
                        <a:buNone/>
                      </a:pPr>
                      <a:r>
                        <a:rPr lang="en-US" sz="1200" b="1">
                          <a:solidFill>
                            <a:srgbClr val="000000"/>
                          </a:solidFill>
                          <a:latin typeface="Calibri" panose="020F0502020204030204" charset="0"/>
                          <a:cs typeface="Calibri" panose="020F0502020204030204" charset="0"/>
                        </a:rPr>
                        <a:t>KNN Balanced</a:t>
                      </a:r>
                      <a:endParaRPr lang="en-US" sz="1200" b="1">
                        <a:solidFill>
                          <a:srgbClr val="000000"/>
                        </a:solidFill>
                        <a:latin typeface="Calibri" panose="020F0502020204030204" charset="0"/>
                        <a:ea typeface="Calibri" panose="020F0502020204030204" charset="0"/>
                        <a:cs typeface="Calibri" panose="020F0502020204030204" charset="0"/>
                      </a:endParaRPr>
                    </a:p>
                  </a:txBody>
                  <a:tcPr marL="66675" marR="66675" marT="66675" marB="66675" vert="horz" anchor="ctr" anchorCtr="0">
                    <a:lnL w="28575" cap="flat" cmpd="sng">
                      <a:solidFill>
                        <a:srgbClr val="080000"/>
                      </a:solidFill>
                      <a:prstDash val="solid"/>
                      <a:headEnd type="none" w="med" len="med"/>
                      <a:tailEnd type="none" w="med" len="med"/>
                    </a:lnL>
                    <a:lnR w="28575" cap="flat" cmpd="sng">
                      <a:solidFill>
                        <a:srgbClr val="080000"/>
                      </a:solidFill>
                      <a:prstDash val="solid"/>
                      <a:headEnd type="none" w="med" len="med"/>
                      <a:tailEnd type="none" w="med" len="med"/>
                    </a:lnR>
                    <a:lnT w="28575">
                      <a:solidFill>
                        <a:schemeClr val="tx1"/>
                      </a:solidFill>
                      <a:prstDash val="solid"/>
                    </a:lnT>
                    <a:lnB w="28575" cap="flat" cmpd="sng">
                      <a:solidFill>
                        <a:srgbClr val="08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sz="1200" b="1">
                          <a:solidFill>
                            <a:srgbClr val="000000"/>
                          </a:solidFill>
                          <a:latin typeface="Calibri" panose="020F0502020204030204" charset="0"/>
                          <a:cs typeface="Calibri" panose="020F0502020204030204" charset="0"/>
                        </a:rPr>
                        <a:t>97.87</a:t>
                      </a:r>
                      <a:endParaRPr lang="en-US" sz="1200" b="1">
                        <a:solidFill>
                          <a:srgbClr val="000000"/>
                        </a:solidFill>
                        <a:latin typeface="Calibri" panose="020F0502020204030204" charset="0"/>
                        <a:ea typeface="Calibri" panose="020F0502020204030204" charset="0"/>
                        <a:cs typeface="Calibri" panose="020F0502020204030204" charset="0"/>
                      </a:endParaRPr>
                    </a:p>
                  </a:txBody>
                  <a:tcPr marL="66675" marR="66675" marT="66675" marB="66675" vert="horz" anchor="ctr" anchorCtr="0">
                    <a:lnL w="28575"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28575" cap="flat" cmpd="sng">
                      <a:solidFill>
                        <a:srgbClr val="080000"/>
                      </a:solidFill>
                      <a:prstDash val="solid"/>
                      <a:headEnd type="none" w="med" len="med"/>
                      <a:tailEnd type="none" w="med" len="med"/>
                    </a:lnB>
                    <a:lnTlToBr>
                      <a:noFill/>
                    </a:lnTlToBr>
                    <a:lnBlToTr>
                      <a:noFill/>
                    </a:lnBlToTr>
                    <a:solidFill>
                      <a:schemeClr val="accent6">
                        <a:lumMod val="40000"/>
                        <a:lumOff val="60000"/>
                      </a:schemeClr>
                    </a:solidFill>
                  </a:tcPr>
                </a:tc>
                <a:tc>
                  <a:txBody>
                    <a:bodyPr/>
                    <a:p>
                      <a:pPr indent="0" algn="ctr">
                        <a:buNone/>
                      </a:pPr>
                      <a:r>
                        <a:rPr lang="en-US" sz="1200" b="1">
                          <a:solidFill>
                            <a:srgbClr val="000000"/>
                          </a:solidFill>
                          <a:latin typeface="Calibri" panose="020F0502020204030204" charset="0"/>
                          <a:cs typeface="Calibri" panose="020F0502020204030204" charset="0"/>
                        </a:rPr>
                        <a:t>93.25</a:t>
                      </a:r>
                      <a:endParaRPr lang="en-US" sz="1200" b="1">
                        <a:solidFill>
                          <a:srgbClr val="000000"/>
                        </a:solidFill>
                        <a:latin typeface="Calibri" panose="020F0502020204030204" charset="0"/>
                        <a:ea typeface="Calibri" panose="020F0502020204030204" charset="0"/>
                        <a:cs typeface="Calibri" panose="020F0502020204030204" charset="0"/>
                      </a:endParaRPr>
                    </a:p>
                  </a:txBody>
                  <a:tcPr marL="66675" marR="66675" marT="66675" marB="66675" vert="horz" anchor="ctr" anchorCtr="0">
                    <a:lnL w="12700" cap="flat" cmpd="sng">
                      <a:solidFill>
                        <a:srgbClr val="080000"/>
                      </a:solidFill>
                      <a:prstDash val="solid"/>
                      <a:headEnd type="none" w="med" len="med"/>
                      <a:tailEnd type="none" w="med" len="med"/>
                    </a:lnL>
                    <a:lnR w="28575"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28575" cap="flat" cmpd="sng">
                      <a:solidFill>
                        <a:srgbClr val="080000"/>
                      </a:solidFill>
                      <a:prstDash val="solid"/>
                      <a:headEnd type="none" w="med" len="med"/>
                      <a:tailEnd type="none" w="med" len="med"/>
                    </a:lnB>
                    <a:lnTlToBr>
                      <a:noFill/>
                    </a:lnTlToBr>
                    <a:lnBlToTr>
                      <a:noFill/>
                    </a:lnBlToTr>
                    <a:solidFill>
                      <a:schemeClr val="accent6">
                        <a:lumMod val="40000"/>
                        <a:lumOff val="60000"/>
                      </a:schemeClr>
                    </a:solidFill>
                  </a:tcPr>
                </a:tc>
                <a:tc>
                  <a:txBody>
                    <a:bodyPr/>
                    <a:p>
                      <a:pPr indent="0" algn="ctr">
                        <a:buNone/>
                      </a:pPr>
                      <a:r>
                        <a:rPr lang="en-US" sz="1200" b="1">
                          <a:solidFill>
                            <a:srgbClr val="000000"/>
                          </a:solidFill>
                          <a:latin typeface="Calibri" panose="020F0502020204030204" charset="0"/>
                          <a:cs typeface="Calibri" panose="020F0502020204030204" charset="0"/>
                        </a:rPr>
                        <a:t>96.11</a:t>
                      </a:r>
                      <a:endParaRPr lang="en-US" sz="1200" b="1">
                        <a:solidFill>
                          <a:srgbClr val="000000"/>
                        </a:solidFill>
                        <a:latin typeface="Calibri" panose="020F0502020204030204" charset="0"/>
                        <a:ea typeface="Calibri" panose="020F0502020204030204" charset="0"/>
                        <a:cs typeface="Calibri" panose="020F0502020204030204" charset="0"/>
                      </a:endParaRPr>
                    </a:p>
                  </a:txBody>
                  <a:tcPr marL="66675" marR="66675" marT="66675" marB="66675" vert="horz" anchor="ctr" anchorCtr="0">
                    <a:lnL w="28575"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28575" cap="flat" cmpd="sng">
                      <a:solidFill>
                        <a:srgbClr val="080000"/>
                      </a:solidFill>
                      <a:prstDash val="solid"/>
                      <a:headEnd type="none" w="med" len="med"/>
                      <a:tailEnd type="none" w="med" len="med"/>
                    </a:lnB>
                    <a:lnTlToBr>
                      <a:noFill/>
                    </a:lnTlToBr>
                    <a:lnBlToTr>
                      <a:noFill/>
                    </a:lnBlToTr>
                    <a:solidFill>
                      <a:schemeClr val="accent6">
                        <a:lumMod val="40000"/>
                        <a:lumOff val="60000"/>
                      </a:schemeClr>
                    </a:solidFill>
                  </a:tcPr>
                </a:tc>
                <a:tc>
                  <a:txBody>
                    <a:bodyPr/>
                    <a:p>
                      <a:pPr indent="0" algn="ctr">
                        <a:buNone/>
                      </a:pPr>
                      <a:r>
                        <a:rPr lang="en-US" sz="1200" b="1">
                          <a:solidFill>
                            <a:srgbClr val="000000"/>
                          </a:solidFill>
                          <a:latin typeface="Calibri" panose="020F0502020204030204" charset="0"/>
                          <a:cs typeface="Calibri" panose="020F0502020204030204" charset="0"/>
                        </a:rPr>
                        <a:t>73.49</a:t>
                      </a:r>
                      <a:endParaRPr lang="en-US" sz="1200" b="1">
                        <a:solidFill>
                          <a:srgbClr val="000000"/>
                        </a:solidFill>
                        <a:latin typeface="Calibri" panose="020F0502020204030204" charset="0"/>
                        <a:ea typeface="Calibri" panose="020F0502020204030204" charset="0"/>
                        <a:cs typeface="Calibri" panose="020F0502020204030204" charset="0"/>
                      </a:endParaRPr>
                    </a:p>
                  </a:txBody>
                  <a:tcPr marL="66675" marR="66675" marT="66675" marB="66675" vert="horz" anchor="ctr" anchorCtr="0">
                    <a:lnL w="12700" cap="flat" cmpd="sng">
                      <a:solidFill>
                        <a:srgbClr val="080000"/>
                      </a:solidFill>
                      <a:prstDash val="solid"/>
                      <a:headEnd type="none" w="med" len="med"/>
                      <a:tailEnd type="none" w="med" len="med"/>
                    </a:lnL>
                    <a:lnR w="28575"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28575" cap="flat" cmpd="sng">
                      <a:solidFill>
                        <a:srgbClr val="080000"/>
                      </a:solidFill>
                      <a:prstDash val="solid"/>
                      <a:headEnd type="none" w="med" len="med"/>
                      <a:tailEnd type="none" w="med" len="med"/>
                    </a:lnB>
                    <a:lnTlToBr>
                      <a:noFill/>
                    </a:lnTlToBr>
                    <a:lnBlToTr>
                      <a:noFill/>
                    </a:lnBlToTr>
                    <a:solidFill>
                      <a:schemeClr val="accent6">
                        <a:lumMod val="40000"/>
                        <a:lumOff val="60000"/>
                      </a:schemeClr>
                    </a:solidFill>
                  </a:tcPr>
                </a:tc>
                <a:tc>
                  <a:txBody>
                    <a:bodyPr/>
                    <a:p>
                      <a:pPr indent="0" algn="ctr">
                        <a:buNone/>
                      </a:pPr>
                      <a:r>
                        <a:rPr lang="en-US" sz="1200" b="1">
                          <a:solidFill>
                            <a:srgbClr val="000000"/>
                          </a:solidFill>
                          <a:latin typeface="Calibri" panose="020F0502020204030204" charset="0"/>
                          <a:cs typeface="Calibri" panose="020F0502020204030204" charset="0"/>
                        </a:rPr>
                        <a:t>99.79</a:t>
                      </a:r>
                      <a:endParaRPr lang="en-US" sz="1200" b="1">
                        <a:solidFill>
                          <a:srgbClr val="000000"/>
                        </a:solidFill>
                        <a:latin typeface="Calibri" panose="020F0502020204030204" charset="0"/>
                        <a:ea typeface="Calibri" panose="020F0502020204030204" charset="0"/>
                        <a:cs typeface="Calibri" panose="020F0502020204030204" charset="0"/>
                      </a:endParaRPr>
                    </a:p>
                  </a:txBody>
                  <a:tcPr marL="66675" marR="66675" marT="66675" marB="66675" vert="horz" anchor="ctr" anchorCtr="0">
                    <a:lnL w="28575"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28575" cap="flat" cmpd="sng">
                      <a:solidFill>
                        <a:srgbClr val="080000"/>
                      </a:solidFill>
                      <a:prstDash val="solid"/>
                      <a:headEnd type="none" w="med" len="med"/>
                      <a:tailEnd type="none" w="med" len="med"/>
                    </a:lnB>
                    <a:lnTlToBr>
                      <a:noFill/>
                    </a:lnTlToBr>
                    <a:lnBlToTr>
                      <a:noFill/>
                    </a:lnBlToTr>
                    <a:solidFill>
                      <a:schemeClr val="accent6">
                        <a:lumMod val="40000"/>
                        <a:lumOff val="60000"/>
                      </a:schemeClr>
                    </a:solidFill>
                  </a:tcPr>
                </a:tc>
                <a:tc>
                  <a:txBody>
                    <a:bodyPr/>
                    <a:p>
                      <a:pPr indent="0" algn="ctr">
                        <a:buNone/>
                      </a:pPr>
                      <a:r>
                        <a:rPr lang="en-US" sz="1200" b="1">
                          <a:solidFill>
                            <a:srgbClr val="000000"/>
                          </a:solidFill>
                          <a:latin typeface="Calibri" panose="020F0502020204030204" charset="0"/>
                          <a:cs typeface="Calibri" panose="020F0502020204030204" charset="0"/>
                        </a:rPr>
                        <a:t>93.86</a:t>
                      </a:r>
                      <a:endParaRPr lang="en-US" sz="1200" b="1">
                        <a:solidFill>
                          <a:srgbClr val="000000"/>
                        </a:solidFill>
                        <a:latin typeface="Calibri" panose="020F0502020204030204" charset="0"/>
                        <a:ea typeface="Calibri" panose="020F0502020204030204" charset="0"/>
                        <a:cs typeface="Calibri" panose="020F0502020204030204" charset="0"/>
                      </a:endParaRPr>
                    </a:p>
                  </a:txBody>
                  <a:tcPr marL="66675" marR="66675" marT="66675" marB="66675" vert="horz" anchor="ctr" anchorCtr="0">
                    <a:lnL w="12700" cap="flat" cmpd="sng">
                      <a:solidFill>
                        <a:srgbClr val="080000"/>
                      </a:solidFill>
                      <a:prstDash val="solid"/>
                      <a:headEnd type="none" w="med" len="med"/>
                      <a:tailEnd type="none" w="med" len="med"/>
                    </a:lnL>
                    <a:lnR w="28575"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28575" cap="flat" cmpd="sng">
                      <a:solidFill>
                        <a:srgbClr val="080000"/>
                      </a:solidFill>
                      <a:prstDash val="solid"/>
                      <a:headEnd type="none" w="med" len="med"/>
                      <a:tailEnd type="none" w="med" len="med"/>
                    </a:lnB>
                    <a:lnTlToBr>
                      <a:noFill/>
                    </a:lnTlToBr>
                    <a:lnBlToTr>
                      <a:noFill/>
                    </a:lnBlToTr>
                    <a:solidFill>
                      <a:schemeClr val="accent6">
                        <a:lumMod val="40000"/>
                        <a:lumOff val="60000"/>
                      </a:schemeClr>
                    </a:solidFill>
                  </a:tcPr>
                </a:tc>
                <a:tc>
                  <a:txBody>
                    <a:bodyPr/>
                    <a:p>
                      <a:pPr indent="0" algn="ctr">
                        <a:buNone/>
                      </a:pPr>
                      <a:r>
                        <a:rPr lang="en-US" sz="1200" b="1">
                          <a:solidFill>
                            <a:srgbClr val="000000"/>
                          </a:solidFill>
                          <a:latin typeface="Calibri" panose="020F0502020204030204" charset="0"/>
                          <a:cs typeface="Calibri" panose="020F0502020204030204" charset="0"/>
                        </a:rPr>
                        <a:t>97.91</a:t>
                      </a:r>
                      <a:endParaRPr lang="en-US" sz="1200" b="1">
                        <a:solidFill>
                          <a:srgbClr val="000000"/>
                        </a:solidFill>
                        <a:latin typeface="Calibri" panose="020F0502020204030204" charset="0"/>
                        <a:ea typeface="Calibri" panose="020F0502020204030204" charset="0"/>
                        <a:cs typeface="Calibri" panose="020F0502020204030204" charset="0"/>
                      </a:endParaRPr>
                    </a:p>
                  </a:txBody>
                  <a:tcPr marL="66675" marR="66675" marT="66675" marB="66675" vert="horz" anchor="ctr" anchorCtr="0">
                    <a:lnL w="28575"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28575" cap="flat" cmpd="sng">
                      <a:solidFill>
                        <a:srgbClr val="080000"/>
                      </a:solidFill>
                      <a:prstDash val="solid"/>
                      <a:headEnd type="none" w="med" len="med"/>
                      <a:tailEnd type="none" w="med" len="med"/>
                    </a:lnB>
                    <a:lnTlToBr>
                      <a:noFill/>
                    </a:lnTlToBr>
                    <a:lnBlToTr>
                      <a:noFill/>
                    </a:lnBlToTr>
                    <a:solidFill>
                      <a:schemeClr val="accent6">
                        <a:lumMod val="40000"/>
                        <a:lumOff val="60000"/>
                      </a:schemeClr>
                    </a:solidFill>
                  </a:tcPr>
                </a:tc>
                <a:tc>
                  <a:txBody>
                    <a:bodyPr/>
                    <a:p>
                      <a:pPr indent="0" algn="ctr">
                        <a:buNone/>
                      </a:pPr>
                      <a:r>
                        <a:rPr lang="en-US" sz="1200" b="1">
                          <a:solidFill>
                            <a:srgbClr val="000000"/>
                          </a:solidFill>
                          <a:latin typeface="Calibri" panose="020F0502020204030204" charset="0"/>
                          <a:cs typeface="Calibri" panose="020F0502020204030204" charset="0"/>
                        </a:rPr>
                        <a:t>82.43</a:t>
                      </a:r>
                      <a:endParaRPr lang="en-US" sz="1200" b="1">
                        <a:solidFill>
                          <a:srgbClr val="000000"/>
                        </a:solidFill>
                        <a:latin typeface="Calibri" panose="020F0502020204030204" charset="0"/>
                        <a:ea typeface="Calibri" panose="020F0502020204030204" charset="0"/>
                        <a:cs typeface="Calibri" panose="020F0502020204030204" charset="0"/>
                      </a:endParaRPr>
                    </a:p>
                  </a:txBody>
                  <a:tcPr marL="66675" marR="66675" marT="66675" marB="66675" vert="horz" anchor="ctr" anchorCtr="0">
                    <a:lnL w="12700" cap="flat" cmpd="sng">
                      <a:solidFill>
                        <a:srgbClr val="080000"/>
                      </a:solidFill>
                      <a:prstDash val="solid"/>
                      <a:headEnd type="none" w="med" len="med"/>
                      <a:tailEnd type="none" w="med" len="med"/>
                    </a:lnL>
                    <a:lnR w="28575"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28575" cap="flat" cmpd="sng">
                      <a:solidFill>
                        <a:srgbClr val="080000"/>
                      </a:solidFill>
                      <a:prstDash val="solid"/>
                      <a:headEnd type="none" w="med" len="med"/>
                      <a:tailEnd type="none" w="med" len="med"/>
                    </a:lnB>
                    <a:lnTlToBr>
                      <a:noFill/>
                    </a:lnTlToBr>
                    <a:lnBlToTr>
                      <a:noFill/>
                    </a:lnBlToTr>
                    <a:solidFill>
                      <a:schemeClr val="accent6">
                        <a:lumMod val="40000"/>
                        <a:lumOff val="60000"/>
                      </a:schemeClr>
                    </a:solidFill>
                  </a:tcPr>
                </a:tc>
                <a:tc>
                  <a:txBody>
                    <a:bodyPr/>
                    <a:p>
                      <a:pPr indent="0" algn="ctr">
                        <a:buNone/>
                      </a:pPr>
                      <a:r>
                        <a:rPr lang="en-US" sz="1200" b="1">
                          <a:solidFill>
                            <a:srgbClr val="000000"/>
                          </a:solidFill>
                          <a:latin typeface="Calibri" panose="020F0502020204030204" charset="0"/>
                          <a:cs typeface="Calibri" panose="020F0502020204030204" charset="0"/>
                        </a:rPr>
                        <a:t>99.97</a:t>
                      </a:r>
                      <a:endParaRPr lang="en-US" sz="1200" b="1">
                        <a:solidFill>
                          <a:srgbClr val="000000"/>
                        </a:solidFill>
                        <a:latin typeface="Calibri" panose="020F0502020204030204" charset="0"/>
                        <a:ea typeface="Calibri" panose="020F0502020204030204" charset="0"/>
                        <a:cs typeface="Calibri" panose="020F0502020204030204" charset="0"/>
                      </a:endParaRPr>
                    </a:p>
                  </a:txBody>
                  <a:tcPr marL="66675" marR="66675" marT="66675" marB="66675" vert="horz" anchor="ctr" anchorCtr="0">
                    <a:lnL w="28575"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28575" cap="flat" cmpd="sng">
                      <a:solidFill>
                        <a:srgbClr val="080000"/>
                      </a:solidFill>
                      <a:prstDash val="solid"/>
                      <a:headEnd type="none" w="med" len="med"/>
                      <a:tailEnd type="none" w="med" len="med"/>
                    </a:lnB>
                    <a:lnTlToBr>
                      <a:noFill/>
                    </a:lnTlToBr>
                    <a:lnBlToTr>
                      <a:noFill/>
                    </a:lnBlToTr>
                    <a:solidFill>
                      <a:schemeClr val="accent6">
                        <a:lumMod val="40000"/>
                        <a:lumOff val="60000"/>
                      </a:schemeClr>
                    </a:solidFill>
                  </a:tcPr>
                </a:tc>
                <a:tc>
                  <a:txBody>
                    <a:bodyPr/>
                    <a:p>
                      <a:pPr indent="0" algn="ctr">
                        <a:buNone/>
                      </a:pPr>
                      <a:r>
                        <a:rPr lang="en-US" sz="1200" b="1">
                          <a:solidFill>
                            <a:srgbClr val="000000"/>
                          </a:solidFill>
                          <a:latin typeface="Calibri" panose="020F0502020204030204" charset="0"/>
                          <a:cs typeface="Calibri" panose="020F0502020204030204" charset="0"/>
                        </a:rPr>
                        <a:t>97.35</a:t>
                      </a:r>
                      <a:endParaRPr lang="en-US" sz="1200" b="1">
                        <a:solidFill>
                          <a:srgbClr val="000000"/>
                        </a:solidFill>
                        <a:latin typeface="Calibri" panose="020F0502020204030204" charset="0"/>
                        <a:ea typeface="Calibri" panose="020F0502020204030204" charset="0"/>
                        <a:cs typeface="Calibri" panose="020F0502020204030204" charset="0"/>
                      </a:endParaRPr>
                    </a:p>
                  </a:txBody>
                  <a:tcPr marL="66675" marR="66675" marT="66675" marB="66675" vert="horz" anchor="ctr" anchorCtr="0">
                    <a:lnL w="12700" cap="flat" cmpd="sng">
                      <a:solidFill>
                        <a:srgbClr val="080000"/>
                      </a:solidFill>
                      <a:prstDash val="solid"/>
                      <a:headEnd type="none" w="med" len="med"/>
                      <a:tailEnd type="none" w="med" len="med"/>
                    </a:lnL>
                    <a:lnR w="28575"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28575" cap="flat" cmpd="sng">
                      <a:solidFill>
                        <a:srgbClr val="080000"/>
                      </a:solidFill>
                      <a:prstDash val="solid"/>
                      <a:headEnd type="none" w="med" len="med"/>
                      <a:tailEnd type="none" w="med" len="med"/>
                    </a:lnB>
                    <a:lnTlToBr>
                      <a:noFill/>
                    </a:lnTlToBr>
                    <a:lnBlToTr>
                      <a:noFill/>
                    </a:lnBlToTr>
                    <a:solidFill>
                      <a:schemeClr val="accent6">
                        <a:lumMod val="40000"/>
                        <a:lumOff val="60000"/>
                      </a:schemeClr>
                    </a:solidFill>
                  </a:tcPr>
                </a:tc>
              </a:tr>
              <a:tr h="346710">
                <a:tc gridSpan="11">
                  <a:txBody>
                    <a:bodyPr/>
                    <a:p>
                      <a:pPr indent="0" algn="ctr">
                        <a:buNone/>
                      </a:pPr>
                      <a:r>
                        <a:rPr lang="en-US" sz="1400" b="1">
                          <a:solidFill>
                            <a:srgbClr val="000000"/>
                          </a:solidFill>
                          <a:latin typeface="Calibri" panose="020F0502020204030204" charset="0"/>
                          <a:cs typeface="Calibri" panose="020F0502020204030204" charset="0"/>
                        </a:rPr>
                        <a:t>GAUSSIAN NAIVE BAYES MODEL (NB)</a:t>
                      </a:r>
                      <a:endParaRPr lang="en-US" sz="1400" b="1">
                        <a:solidFill>
                          <a:srgbClr val="000000"/>
                        </a:solidFill>
                        <a:latin typeface="Calibri" panose="020F0502020204030204" charset="0"/>
                        <a:ea typeface="Calibri" panose="020F0502020204030204" charset="0"/>
                        <a:cs typeface="Calibri" panose="020F0502020204030204" charset="0"/>
                      </a:endParaRPr>
                    </a:p>
                  </a:txBody>
                  <a:tcPr marL="66675" marR="66675" marT="66675" marB="66675" vert="horz" anchor="ctr" anchorCtr="0">
                    <a:lnL w="28575" cap="flat" cmpd="sng">
                      <a:solidFill>
                        <a:srgbClr val="080000"/>
                      </a:solidFill>
                      <a:prstDash val="solid"/>
                      <a:headEnd type="none" w="med" len="med"/>
                      <a:tailEnd type="none" w="med" len="med"/>
                    </a:lnL>
                    <a:lnR w="28575" cap="flat" cmpd="sng">
                      <a:solidFill>
                        <a:srgbClr val="080000"/>
                      </a:solidFill>
                      <a:prstDash val="solid"/>
                      <a:headEnd type="none" w="med" len="med"/>
                      <a:tailEnd type="none" w="med" len="med"/>
                    </a:lnR>
                    <a:lnT w="28575" cap="flat" cmpd="sng">
                      <a:solidFill>
                        <a:srgbClr val="080000"/>
                      </a:solidFill>
                      <a:prstDash val="solid"/>
                      <a:headEnd type="none" w="med" len="med"/>
                      <a:tailEnd type="none" w="med" len="med"/>
                    </a:lnT>
                    <a:lnB w="28575">
                      <a:solidFill>
                        <a:schemeClr val="tx1"/>
                      </a:solidFill>
                      <a:prstDash val="solid"/>
                    </a:lnB>
                    <a:lnTlToBr>
                      <a:noFill/>
                    </a:lnTlToBr>
                    <a:lnBlToTr>
                      <a:noFill/>
                    </a:lnBlToTr>
                    <a:solidFill>
                      <a:schemeClr val="bg1">
                        <a:lumMod val="85000"/>
                      </a:schemeClr>
                    </a:solidFill>
                  </a:tcPr>
                </a:tc>
                <a:tc hMerge="1">
                  <a:tcPr marL="66675" marR="66675" marT="66675" marB="66675" vert="horz" anchor="ctr" anchorCtr="0">
                    <a:lnL w="28575" cap="flat" cmpd="sng">
                      <a:solidFill>
                        <a:srgbClr val="080000"/>
                      </a:solidFill>
                      <a:prstDash val="solid"/>
                      <a:headEnd type="none" w="med" len="med"/>
                      <a:tailEnd type="none" w="med" len="med"/>
                    </a:lnL>
                    <a:lnR w="28575" cap="flat" cmpd="sng">
                      <a:solidFill>
                        <a:srgbClr val="080000"/>
                      </a:solidFill>
                      <a:prstDash val="solid"/>
                      <a:headEnd type="none" w="med" len="med"/>
                      <a:tailEnd type="none" w="med" len="med"/>
                    </a:lnR>
                    <a:lnT w="28575" cap="flat" cmpd="sng">
                      <a:solidFill>
                        <a:srgbClr val="080000"/>
                      </a:solidFill>
                      <a:prstDash val="solid"/>
                      <a:headEnd type="none" w="med" len="med"/>
                      <a:tailEnd type="none" w="med" len="med"/>
                    </a:lnT>
                    <a:lnB w="28575">
                      <a:solidFill>
                        <a:schemeClr val="tx1"/>
                      </a:solidFill>
                      <a:prstDash val="solid"/>
                    </a:lnB>
                    <a:lnTlToBr>
                      <a:noFill/>
                    </a:lnTlToBr>
                    <a:lnBlToTr>
                      <a:noFill/>
                    </a:lnBlToTr>
                    <a:solidFill>
                      <a:srgbClr val="FFFFFF"/>
                    </a:solidFill>
                  </a:tcPr>
                </a:tc>
                <a:tc hMerge="1">
                  <a:tcPr marL="66675" marR="66675" marT="66675" marB="66675" vert="horz" anchor="ctr" anchorCtr="0">
                    <a:lnL w="28575" cap="flat" cmpd="sng">
                      <a:solidFill>
                        <a:srgbClr val="080000"/>
                      </a:solidFill>
                      <a:prstDash val="solid"/>
                      <a:headEnd type="none" w="med" len="med"/>
                      <a:tailEnd type="none" w="med" len="med"/>
                    </a:lnL>
                    <a:lnR w="28575" cap="flat" cmpd="sng">
                      <a:solidFill>
                        <a:srgbClr val="080000"/>
                      </a:solidFill>
                      <a:prstDash val="solid"/>
                      <a:headEnd type="none" w="med" len="med"/>
                      <a:tailEnd type="none" w="med" len="med"/>
                    </a:lnR>
                    <a:lnT w="28575" cap="flat" cmpd="sng">
                      <a:solidFill>
                        <a:srgbClr val="080000"/>
                      </a:solidFill>
                      <a:prstDash val="solid"/>
                      <a:headEnd type="none" w="med" len="med"/>
                      <a:tailEnd type="none" w="med" len="med"/>
                    </a:lnT>
                    <a:lnB w="28575">
                      <a:solidFill>
                        <a:schemeClr val="tx1"/>
                      </a:solidFill>
                      <a:prstDash val="solid"/>
                    </a:lnB>
                    <a:lnTlToBr>
                      <a:noFill/>
                    </a:lnTlToBr>
                    <a:lnBlToTr>
                      <a:noFill/>
                    </a:lnBlToTr>
                    <a:solidFill>
                      <a:srgbClr val="FFFFFF"/>
                    </a:solidFill>
                  </a:tcPr>
                </a:tc>
                <a:tc hMerge="1">
                  <a:tcPr marL="66675" marR="66675" marT="66675" marB="66675" vert="horz" anchor="ctr" anchorCtr="0">
                    <a:lnL w="28575" cap="flat" cmpd="sng">
                      <a:solidFill>
                        <a:srgbClr val="080000"/>
                      </a:solidFill>
                      <a:prstDash val="solid"/>
                      <a:headEnd type="none" w="med" len="med"/>
                      <a:tailEnd type="none" w="med" len="med"/>
                    </a:lnL>
                    <a:lnR w="28575" cap="flat" cmpd="sng">
                      <a:solidFill>
                        <a:srgbClr val="080000"/>
                      </a:solidFill>
                      <a:prstDash val="solid"/>
                      <a:headEnd type="none" w="med" len="med"/>
                      <a:tailEnd type="none" w="med" len="med"/>
                    </a:lnR>
                    <a:lnT w="28575" cap="flat" cmpd="sng">
                      <a:solidFill>
                        <a:srgbClr val="080000"/>
                      </a:solidFill>
                      <a:prstDash val="solid"/>
                      <a:headEnd type="none" w="med" len="med"/>
                      <a:tailEnd type="none" w="med" len="med"/>
                    </a:lnT>
                    <a:lnB w="28575">
                      <a:solidFill>
                        <a:schemeClr val="tx1"/>
                      </a:solidFill>
                      <a:prstDash val="solid"/>
                    </a:lnB>
                    <a:lnTlToBr>
                      <a:noFill/>
                    </a:lnTlToBr>
                    <a:lnBlToTr>
                      <a:noFill/>
                    </a:lnBlToTr>
                    <a:solidFill>
                      <a:srgbClr val="FFFFFF"/>
                    </a:solidFill>
                  </a:tcPr>
                </a:tc>
                <a:tc hMerge="1">
                  <a:tcPr marL="66675" marR="66675" marT="66675" marB="66675" vert="horz" anchor="ctr" anchorCtr="0">
                    <a:lnL w="28575" cap="flat" cmpd="sng">
                      <a:solidFill>
                        <a:srgbClr val="080000"/>
                      </a:solidFill>
                      <a:prstDash val="solid"/>
                      <a:headEnd type="none" w="med" len="med"/>
                      <a:tailEnd type="none" w="med" len="med"/>
                    </a:lnL>
                    <a:lnR w="28575" cap="flat" cmpd="sng">
                      <a:solidFill>
                        <a:srgbClr val="080000"/>
                      </a:solidFill>
                      <a:prstDash val="solid"/>
                      <a:headEnd type="none" w="med" len="med"/>
                      <a:tailEnd type="none" w="med" len="med"/>
                    </a:lnR>
                    <a:lnT w="28575" cap="flat" cmpd="sng">
                      <a:solidFill>
                        <a:srgbClr val="080000"/>
                      </a:solidFill>
                      <a:prstDash val="solid"/>
                      <a:headEnd type="none" w="med" len="med"/>
                      <a:tailEnd type="none" w="med" len="med"/>
                    </a:lnT>
                    <a:lnB w="28575">
                      <a:solidFill>
                        <a:schemeClr val="tx1"/>
                      </a:solidFill>
                      <a:prstDash val="solid"/>
                    </a:lnB>
                    <a:lnTlToBr>
                      <a:noFill/>
                    </a:lnTlToBr>
                    <a:lnBlToTr>
                      <a:noFill/>
                    </a:lnBlToTr>
                    <a:solidFill>
                      <a:srgbClr val="FFFFFF"/>
                    </a:solidFill>
                  </a:tcPr>
                </a:tc>
                <a:tc hMerge="1">
                  <a:tcPr marL="66675" marR="66675" marT="66675" marB="66675" vert="horz" anchor="ctr" anchorCtr="0">
                    <a:lnL w="28575" cap="flat" cmpd="sng">
                      <a:solidFill>
                        <a:srgbClr val="080000"/>
                      </a:solidFill>
                      <a:prstDash val="solid"/>
                      <a:headEnd type="none" w="med" len="med"/>
                      <a:tailEnd type="none" w="med" len="med"/>
                    </a:lnL>
                    <a:lnR w="28575" cap="flat" cmpd="sng">
                      <a:solidFill>
                        <a:srgbClr val="080000"/>
                      </a:solidFill>
                      <a:prstDash val="solid"/>
                      <a:headEnd type="none" w="med" len="med"/>
                      <a:tailEnd type="none" w="med" len="med"/>
                    </a:lnR>
                    <a:lnT w="28575" cap="flat" cmpd="sng">
                      <a:solidFill>
                        <a:srgbClr val="080000"/>
                      </a:solidFill>
                      <a:prstDash val="solid"/>
                      <a:headEnd type="none" w="med" len="med"/>
                      <a:tailEnd type="none" w="med" len="med"/>
                    </a:lnT>
                    <a:lnB w="28575">
                      <a:solidFill>
                        <a:schemeClr val="tx1"/>
                      </a:solidFill>
                      <a:prstDash val="solid"/>
                    </a:lnB>
                    <a:lnTlToBr>
                      <a:noFill/>
                    </a:lnTlToBr>
                    <a:lnBlToTr>
                      <a:noFill/>
                    </a:lnBlToTr>
                    <a:solidFill>
                      <a:srgbClr val="FFFFFF"/>
                    </a:solidFill>
                  </a:tcPr>
                </a:tc>
                <a:tc hMerge="1">
                  <a:tcPr marL="66675" marR="66675" marT="66675" marB="66675" vert="horz" anchor="ctr" anchorCtr="0">
                    <a:lnL w="28575" cap="flat" cmpd="sng">
                      <a:solidFill>
                        <a:srgbClr val="080000"/>
                      </a:solidFill>
                      <a:prstDash val="solid"/>
                      <a:headEnd type="none" w="med" len="med"/>
                      <a:tailEnd type="none" w="med" len="med"/>
                    </a:lnL>
                    <a:lnR w="28575" cap="flat" cmpd="sng">
                      <a:solidFill>
                        <a:srgbClr val="080000"/>
                      </a:solidFill>
                      <a:prstDash val="solid"/>
                      <a:headEnd type="none" w="med" len="med"/>
                      <a:tailEnd type="none" w="med" len="med"/>
                    </a:lnR>
                    <a:lnT w="28575" cap="flat" cmpd="sng">
                      <a:solidFill>
                        <a:srgbClr val="080000"/>
                      </a:solidFill>
                      <a:prstDash val="solid"/>
                      <a:headEnd type="none" w="med" len="med"/>
                      <a:tailEnd type="none" w="med" len="med"/>
                    </a:lnT>
                    <a:lnB w="28575">
                      <a:solidFill>
                        <a:schemeClr val="tx1"/>
                      </a:solidFill>
                      <a:prstDash val="solid"/>
                    </a:lnB>
                    <a:lnTlToBr>
                      <a:noFill/>
                    </a:lnTlToBr>
                    <a:lnBlToTr>
                      <a:noFill/>
                    </a:lnBlToTr>
                    <a:solidFill>
                      <a:srgbClr val="FFFFFF"/>
                    </a:solidFill>
                  </a:tcPr>
                </a:tc>
                <a:tc hMerge="1">
                  <a:tcPr marL="66675" marR="66675" marT="66675" marB="66675" vert="horz" anchor="ctr" anchorCtr="0">
                    <a:lnL w="28575" cap="flat" cmpd="sng">
                      <a:solidFill>
                        <a:srgbClr val="080000"/>
                      </a:solidFill>
                      <a:prstDash val="solid"/>
                      <a:headEnd type="none" w="med" len="med"/>
                      <a:tailEnd type="none" w="med" len="med"/>
                    </a:lnL>
                    <a:lnR w="28575" cap="flat" cmpd="sng">
                      <a:solidFill>
                        <a:srgbClr val="080000"/>
                      </a:solidFill>
                      <a:prstDash val="solid"/>
                      <a:headEnd type="none" w="med" len="med"/>
                      <a:tailEnd type="none" w="med" len="med"/>
                    </a:lnR>
                    <a:lnT w="28575" cap="flat" cmpd="sng">
                      <a:solidFill>
                        <a:srgbClr val="080000"/>
                      </a:solidFill>
                      <a:prstDash val="solid"/>
                      <a:headEnd type="none" w="med" len="med"/>
                      <a:tailEnd type="none" w="med" len="med"/>
                    </a:lnT>
                    <a:lnB w="28575">
                      <a:solidFill>
                        <a:schemeClr val="tx1"/>
                      </a:solidFill>
                      <a:prstDash val="solid"/>
                    </a:lnB>
                    <a:lnTlToBr>
                      <a:noFill/>
                    </a:lnTlToBr>
                    <a:lnBlToTr>
                      <a:noFill/>
                    </a:lnBlToTr>
                    <a:solidFill>
                      <a:srgbClr val="FFFFFF"/>
                    </a:solidFill>
                  </a:tcPr>
                </a:tc>
                <a:tc hMerge="1">
                  <a:tcPr marL="66675" marR="66675" marT="66675" marB="66675" vert="horz" anchor="ctr" anchorCtr="0">
                    <a:lnL w="28575" cap="flat" cmpd="sng">
                      <a:solidFill>
                        <a:srgbClr val="080000"/>
                      </a:solidFill>
                      <a:prstDash val="solid"/>
                      <a:headEnd type="none" w="med" len="med"/>
                      <a:tailEnd type="none" w="med" len="med"/>
                    </a:lnL>
                    <a:lnR w="28575" cap="flat" cmpd="sng">
                      <a:solidFill>
                        <a:srgbClr val="080000"/>
                      </a:solidFill>
                      <a:prstDash val="solid"/>
                      <a:headEnd type="none" w="med" len="med"/>
                      <a:tailEnd type="none" w="med" len="med"/>
                    </a:lnR>
                    <a:lnT w="28575" cap="flat" cmpd="sng">
                      <a:solidFill>
                        <a:srgbClr val="080000"/>
                      </a:solidFill>
                      <a:prstDash val="solid"/>
                      <a:headEnd type="none" w="med" len="med"/>
                      <a:tailEnd type="none" w="med" len="med"/>
                    </a:lnT>
                    <a:lnB w="28575">
                      <a:solidFill>
                        <a:schemeClr val="tx1"/>
                      </a:solidFill>
                      <a:prstDash val="solid"/>
                    </a:lnB>
                    <a:lnTlToBr>
                      <a:noFill/>
                    </a:lnTlToBr>
                    <a:lnBlToTr>
                      <a:noFill/>
                    </a:lnBlToTr>
                    <a:solidFill>
                      <a:srgbClr val="FFFFFF"/>
                    </a:solidFill>
                  </a:tcPr>
                </a:tc>
                <a:tc hMerge="1">
                  <a:tcPr marL="66675" marR="66675" marT="66675" marB="66675" vert="horz" anchor="ctr" anchorCtr="0">
                    <a:lnL w="28575" cap="flat" cmpd="sng">
                      <a:solidFill>
                        <a:srgbClr val="080000"/>
                      </a:solidFill>
                      <a:prstDash val="solid"/>
                      <a:headEnd type="none" w="med" len="med"/>
                      <a:tailEnd type="none" w="med" len="med"/>
                    </a:lnL>
                    <a:lnR w="28575" cap="flat" cmpd="sng">
                      <a:solidFill>
                        <a:srgbClr val="080000"/>
                      </a:solidFill>
                      <a:prstDash val="solid"/>
                      <a:headEnd type="none" w="med" len="med"/>
                      <a:tailEnd type="none" w="med" len="med"/>
                    </a:lnR>
                    <a:lnT w="28575" cap="flat" cmpd="sng">
                      <a:solidFill>
                        <a:srgbClr val="080000"/>
                      </a:solidFill>
                      <a:prstDash val="solid"/>
                      <a:headEnd type="none" w="med" len="med"/>
                      <a:tailEnd type="none" w="med" len="med"/>
                    </a:lnT>
                    <a:lnB w="28575">
                      <a:solidFill>
                        <a:schemeClr val="tx1"/>
                      </a:solidFill>
                      <a:prstDash val="solid"/>
                    </a:lnB>
                    <a:lnTlToBr>
                      <a:noFill/>
                    </a:lnTlToBr>
                    <a:lnBlToTr>
                      <a:noFill/>
                    </a:lnBlToTr>
                    <a:solidFill>
                      <a:srgbClr val="FFFFFF"/>
                    </a:solidFill>
                  </a:tcPr>
                </a:tc>
                <a:tc hMerge="1">
                  <a:tcPr marL="66675" marR="66675" marT="66675" marB="66675" vert="horz" anchor="ctr" anchorCtr="0">
                    <a:lnL w="28575" cap="flat" cmpd="sng">
                      <a:solidFill>
                        <a:srgbClr val="080000"/>
                      </a:solidFill>
                      <a:prstDash val="solid"/>
                      <a:headEnd type="none" w="med" len="med"/>
                      <a:tailEnd type="none" w="med" len="med"/>
                    </a:lnL>
                    <a:lnR w="28575" cap="flat" cmpd="sng">
                      <a:solidFill>
                        <a:srgbClr val="080000"/>
                      </a:solidFill>
                      <a:prstDash val="solid"/>
                      <a:headEnd type="none" w="med" len="med"/>
                      <a:tailEnd type="none" w="med" len="med"/>
                    </a:lnR>
                    <a:lnT w="28575" cap="flat" cmpd="sng">
                      <a:solidFill>
                        <a:srgbClr val="080000"/>
                      </a:solidFill>
                      <a:prstDash val="solid"/>
                      <a:headEnd type="none" w="med" len="med"/>
                      <a:tailEnd type="none" w="med" len="med"/>
                    </a:lnT>
                    <a:lnB w="28575">
                      <a:solidFill>
                        <a:schemeClr val="tx1"/>
                      </a:solidFill>
                      <a:prstDash val="solid"/>
                    </a:lnB>
                    <a:lnTlToBr>
                      <a:noFill/>
                    </a:lnTlToBr>
                    <a:lnBlToTr>
                      <a:noFill/>
                    </a:lnBlToTr>
                    <a:solidFill>
                      <a:srgbClr val="FFFFFF"/>
                    </a:solidFill>
                  </a:tcPr>
                </a:tc>
              </a:tr>
              <a:tr h="346710">
                <a:tc>
                  <a:txBody>
                    <a:bodyPr/>
                    <a:p>
                      <a:pPr indent="0" algn="ctr">
                        <a:buNone/>
                      </a:pPr>
                      <a:r>
                        <a:rPr lang="en-US" sz="1200" b="1">
                          <a:solidFill>
                            <a:srgbClr val="000000"/>
                          </a:solidFill>
                          <a:latin typeface="Calibri" panose="020F0502020204030204" charset="0"/>
                          <a:cs typeface="Calibri" panose="020F0502020204030204" charset="0"/>
                        </a:rPr>
                        <a:t>NB_Balanced</a:t>
                      </a:r>
                      <a:endParaRPr lang="en-US" sz="1200" b="1">
                        <a:solidFill>
                          <a:srgbClr val="000000"/>
                        </a:solidFill>
                        <a:latin typeface="Calibri" panose="020F0502020204030204" charset="0"/>
                        <a:ea typeface="Calibri" panose="020F0502020204030204" charset="0"/>
                        <a:cs typeface="Calibri" panose="020F0502020204030204" charset="0"/>
                      </a:endParaRPr>
                    </a:p>
                  </a:txBody>
                  <a:tcPr marL="66675" marR="66675" marT="66675" marB="66675" vert="horz" anchor="ctr" anchorCtr="0">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solidFill>
                      <a:srgbClr val="FFFFFF"/>
                    </a:solidFill>
                  </a:tcPr>
                </a:tc>
                <a:tc>
                  <a:txBody>
                    <a:bodyPr/>
                    <a:p>
                      <a:pPr algn="ctr">
                        <a:buClrTx/>
                        <a:buSzTx/>
                        <a:buFontTx/>
                        <a:buNone/>
                      </a:pPr>
                      <a:r>
                        <a:rPr lang="en-US" sz="1200" b="1">
                          <a:solidFill>
                            <a:srgbClr val="C00000"/>
                          </a:solidFill>
                          <a:latin typeface="Calibri" panose="020F0502020204030204" charset="0"/>
                          <a:cs typeface="Calibri" panose="020F0502020204030204" charset="0"/>
                        </a:rPr>
                        <a:t>75.64</a:t>
                      </a:r>
                      <a:endParaRPr lang="en-US" sz="1200" b="1">
                        <a:solidFill>
                          <a:srgbClr val="C00000"/>
                        </a:solidFill>
                        <a:latin typeface="Calibri" panose="020F0502020204030204" charset="0"/>
                        <a:cs typeface="Calibri" panose="020F0502020204030204" charset="0"/>
                      </a:endParaRPr>
                    </a:p>
                  </a:txBody>
                  <a:tcPr marL="66675" marR="66675" marT="66675" marB="66675" vert="horz" anchor="ctr" anchorCtr="0">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algn="ctr">
                        <a:buClrTx/>
                        <a:buSzTx/>
                        <a:buFontTx/>
                        <a:buNone/>
                      </a:pPr>
                      <a:r>
                        <a:rPr lang="en-US" sz="1200" b="1">
                          <a:solidFill>
                            <a:srgbClr val="C00000"/>
                          </a:solidFill>
                          <a:latin typeface="Calibri" panose="020F0502020204030204" charset="0"/>
                          <a:cs typeface="Calibri" panose="020F0502020204030204" charset="0"/>
                        </a:rPr>
                        <a:t>70.78</a:t>
                      </a:r>
                      <a:endParaRPr lang="en-US" sz="1200" b="1">
                        <a:solidFill>
                          <a:srgbClr val="C00000"/>
                        </a:solidFill>
                        <a:latin typeface="Calibri" panose="020F0502020204030204" charset="0"/>
                        <a:cs typeface="Calibri" panose="020F0502020204030204" charset="0"/>
                      </a:endParaRPr>
                    </a:p>
                  </a:txBody>
                  <a:tcPr marL="66675" marR="66675" marT="66675" marB="66675" vert="horz" anchor="ctr" anchorCtr="0">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algn="ctr">
                        <a:buClrTx/>
                        <a:buSzTx/>
                        <a:buFontTx/>
                        <a:buNone/>
                      </a:pPr>
                      <a:r>
                        <a:rPr lang="en-US" sz="1200" b="1">
                          <a:solidFill>
                            <a:srgbClr val="C00000"/>
                          </a:solidFill>
                          <a:latin typeface="Calibri" panose="020F0502020204030204" charset="0"/>
                          <a:cs typeface="Calibri" panose="020F0502020204030204" charset="0"/>
                        </a:rPr>
                        <a:t>72.98</a:t>
                      </a:r>
                      <a:endParaRPr lang="en-US" sz="1200" b="1">
                        <a:solidFill>
                          <a:srgbClr val="C00000"/>
                        </a:solidFill>
                        <a:latin typeface="Calibri" panose="020F0502020204030204" charset="0"/>
                        <a:cs typeface="Calibri" panose="020F0502020204030204" charset="0"/>
                      </a:endParaRPr>
                    </a:p>
                  </a:txBody>
                  <a:tcPr marL="66675" marR="66675" marT="66675" marB="66675" vert="horz" anchor="ctr" anchorCtr="0">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algn="ctr">
                        <a:buClrTx/>
                        <a:buSzTx/>
                        <a:buFontTx/>
                        <a:buNone/>
                      </a:pPr>
                      <a:r>
                        <a:rPr lang="en-US" sz="1200" b="1">
                          <a:solidFill>
                            <a:srgbClr val="C00000"/>
                          </a:solidFill>
                          <a:latin typeface="Calibri" panose="020F0502020204030204" charset="0"/>
                          <a:cs typeface="Calibri" panose="020F0502020204030204" charset="0"/>
                        </a:rPr>
                        <a:t>34.12</a:t>
                      </a:r>
                      <a:endParaRPr lang="en-US" sz="1200" b="1">
                        <a:solidFill>
                          <a:srgbClr val="C00000"/>
                        </a:solidFill>
                        <a:latin typeface="Calibri" panose="020F0502020204030204" charset="0"/>
                        <a:cs typeface="Calibri" panose="020F0502020204030204" charset="0"/>
                      </a:endParaRPr>
                    </a:p>
                  </a:txBody>
                  <a:tcPr marL="66675" marR="66675" marT="66675" marB="66675" vert="horz" anchor="ctr" anchorCtr="0">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algn="ctr">
                        <a:buClrTx/>
                        <a:buSzTx/>
                        <a:buFontTx/>
                        <a:buNone/>
                      </a:pPr>
                      <a:r>
                        <a:rPr lang="en-US" sz="1200" b="1">
                          <a:solidFill>
                            <a:srgbClr val="C00000"/>
                          </a:solidFill>
                          <a:latin typeface="Calibri" panose="020F0502020204030204" charset="0"/>
                          <a:cs typeface="Calibri" panose="020F0502020204030204" charset="0"/>
                        </a:rPr>
                        <a:t>81.44</a:t>
                      </a:r>
                      <a:endParaRPr lang="en-US" sz="1200" b="1">
                        <a:solidFill>
                          <a:srgbClr val="C00000"/>
                        </a:solidFill>
                        <a:latin typeface="Calibri" panose="020F0502020204030204" charset="0"/>
                        <a:cs typeface="Calibri" panose="020F0502020204030204" charset="0"/>
                      </a:endParaRPr>
                    </a:p>
                  </a:txBody>
                  <a:tcPr marL="66675" marR="66675" marT="66675" marB="66675" vert="horz" anchor="ctr" anchorCtr="0">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algn="ctr">
                        <a:buClrTx/>
                        <a:buSzTx/>
                        <a:buFontTx/>
                        <a:buNone/>
                      </a:pPr>
                      <a:r>
                        <a:rPr lang="en-US" sz="1200" b="1">
                          <a:solidFill>
                            <a:srgbClr val="C00000"/>
                          </a:solidFill>
                          <a:latin typeface="Calibri" panose="020F0502020204030204" charset="0"/>
                          <a:cs typeface="Calibri" panose="020F0502020204030204" charset="0"/>
                        </a:rPr>
                        <a:t>78.60</a:t>
                      </a:r>
                      <a:endParaRPr lang="en-US" sz="1200" b="1">
                        <a:solidFill>
                          <a:srgbClr val="C00000"/>
                        </a:solidFill>
                        <a:latin typeface="Calibri" panose="020F0502020204030204" charset="0"/>
                        <a:cs typeface="Calibri" panose="020F0502020204030204" charset="0"/>
                      </a:endParaRPr>
                    </a:p>
                  </a:txBody>
                  <a:tcPr marL="66675" marR="66675" marT="66675" marB="66675" vert="horz" anchor="ctr" anchorCtr="0">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algn="ctr">
                        <a:buClrTx/>
                        <a:buSzTx/>
                        <a:buFontTx/>
                        <a:buNone/>
                      </a:pPr>
                      <a:r>
                        <a:rPr lang="en-US" sz="1200" b="1">
                          <a:solidFill>
                            <a:srgbClr val="C00000"/>
                          </a:solidFill>
                          <a:latin typeface="Calibri" panose="020F0502020204030204" charset="0"/>
                          <a:cs typeface="Calibri" panose="020F0502020204030204" charset="0"/>
                        </a:rPr>
                        <a:t>76.98</a:t>
                      </a:r>
                      <a:endParaRPr lang="en-US" sz="1200" b="1">
                        <a:solidFill>
                          <a:srgbClr val="C00000"/>
                        </a:solidFill>
                        <a:latin typeface="Calibri" panose="020F0502020204030204" charset="0"/>
                        <a:cs typeface="Calibri" panose="020F0502020204030204" charset="0"/>
                      </a:endParaRPr>
                    </a:p>
                  </a:txBody>
                  <a:tcPr marL="66675" marR="66675" marT="66675" marB="66675" vert="horz" anchor="ctr" anchorCtr="0">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algn="ctr">
                        <a:buClrTx/>
                        <a:buSzTx/>
                        <a:buFontTx/>
                        <a:buNone/>
                      </a:pPr>
                      <a:r>
                        <a:rPr lang="en-US" sz="1200" b="1">
                          <a:solidFill>
                            <a:srgbClr val="C00000"/>
                          </a:solidFill>
                          <a:latin typeface="Calibri" panose="020F0502020204030204" charset="0"/>
                          <a:cs typeface="Calibri" panose="020F0502020204030204" charset="0"/>
                        </a:rPr>
                        <a:t>47.58</a:t>
                      </a:r>
                      <a:endParaRPr lang="en-US" sz="1200" b="1">
                        <a:solidFill>
                          <a:srgbClr val="C00000"/>
                        </a:solidFill>
                        <a:latin typeface="Calibri" panose="020F0502020204030204" charset="0"/>
                        <a:cs typeface="Calibri" panose="020F0502020204030204" charset="0"/>
                      </a:endParaRPr>
                    </a:p>
                  </a:txBody>
                  <a:tcPr marL="66675" marR="66675" marT="66675" marB="66675" vert="horz" anchor="ctr" anchorCtr="0">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algn="ctr">
                        <a:buClrTx/>
                        <a:buSzTx/>
                        <a:buFontTx/>
                        <a:buNone/>
                      </a:pPr>
                      <a:r>
                        <a:rPr lang="en-US" sz="1200" b="1">
                          <a:solidFill>
                            <a:srgbClr val="C00000"/>
                          </a:solidFill>
                          <a:latin typeface="Calibri" panose="020F0502020204030204" charset="0"/>
                          <a:cs typeface="Calibri" panose="020F0502020204030204" charset="0"/>
                        </a:rPr>
                        <a:t>84.65</a:t>
                      </a:r>
                      <a:endParaRPr lang="en-US" sz="1200" b="1">
                        <a:solidFill>
                          <a:srgbClr val="C00000"/>
                        </a:solidFill>
                        <a:latin typeface="Calibri" panose="020F0502020204030204" charset="0"/>
                        <a:cs typeface="Calibri" panose="020F0502020204030204" charset="0"/>
                      </a:endParaRPr>
                    </a:p>
                  </a:txBody>
                  <a:tcPr marL="66675" marR="66675" marT="66675" marB="66675" vert="horz" anchor="ctr" anchorCtr="0">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algn="ctr">
                        <a:buClrTx/>
                        <a:buSzTx/>
                        <a:buFontTx/>
                        <a:buNone/>
                      </a:pPr>
                      <a:r>
                        <a:rPr lang="en-US" sz="1200" b="1">
                          <a:solidFill>
                            <a:srgbClr val="C00000"/>
                          </a:solidFill>
                          <a:latin typeface="Calibri" panose="020F0502020204030204" charset="0"/>
                          <a:cs typeface="Calibri" panose="020F0502020204030204" charset="0"/>
                        </a:rPr>
                        <a:t>82.83</a:t>
                      </a:r>
                      <a:endParaRPr lang="en-US" sz="1200" b="1">
                        <a:solidFill>
                          <a:srgbClr val="C00000"/>
                        </a:solidFill>
                        <a:latin typeface="Calibri" panose="020F0502020204030204" charset="0"/>
                        <a:cs typeface="Calibri" panose="020F0502020204030204" charset="0"/>
                      </a:endParaRPr>
                    </a:p>
                  </a:txBody>
                  <a:tcPr marL="66675" marR="66675" marT="66675" marB="66675" vert="horz" anchor="ctr" anchorCtr="0">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r>
              <a:tr h="346710">
                <a:tc gridSpan="11">
                  <a:txBody>
                    <a:bodyPr/>
                    <a:p>
                      <a:pPr indent="0" algn="ctr">
                        <a:buNone/>
                      </a:pPr>
                      <a:r>
                        <a:rPr lang="en-US" sz="1400" b="1">
                          <a:solidFill>
                            <a:srgbClr val="000000"/>
                          </a:solidFill>
                          <a:latin typeface="Calibri" panose="020F0502020204030204" charset="0"/>
                          <a:cs typeface="Calibri" panose="020F0502020204030204" charset="0"/>
                        </a:rPr>
                        <a:t>RANDOM FOREST MODEL (RF)</a:t>
                      </a:r>
                      <a:endParaRPr lang="en-US" sz="1400" b="1">
                        <a:solidFill>
                          <a:srgbClr val="000000"/>
                        </a:solidFill>
                        <a:latin typeface="Calibri" panose="020F0502020204030204" charset="0"/>
                        <a:ea typeface="Calibri" panose="020F0502020204030204" charset="0"/>
                        <a:cs typeface="Calibri" panose="020F0502020204030204" charset="0"/>
                      </a:endParaRPr>
                    </a:p>
                  </a:txBody>
                  <a:tcPr marL="66675" marR="66675" marT="66675" marB="66675" vert="horz" anchor="ctr" anchorCtr="0">
                    <a:lnL w="28575" cap="flat" cmpd="sng">
                      <a:solidFill>
                        <a:srgbClr val="080000"/>
                      </a:solidFill>
                      <a:prstDash val="solid"/>
                      <a:headEnd type="none" w="med" len="med"/>
                      <a:tailEnd type="none" w="med" len="med"/>
                    </a:lnL>
                    <a:lnR w="28575" cap="flat" cmpd="sng">
                      <a:solidFill>
                        <a:srgbClr val="080000"/>
                      </a:solidFill>
                      <a:prstDash val="solid"/>
                      <a:headEnd type="none" w="med" len="med"/>
                      <a:tailEnd type="none" w="med" len="med"/>
                    </a:lnR>
                    <a:lnT w="28575">
                      <a:solidFill>
                        <a:schemeClr val="tx1"/>
                      </a:solidFill>
                      <a:prstDash val="solid"/>
                    </a:lnT>
                    <a:lnB w="28575">
                      <a:solidFill>
                        <a:schemeClr val="tx1"/>
                      </a:solidFill>
                      <a:prstDash val="solid"/>
                    </a:lnB>
                    <a:lnTlToBr>
                      <a:noFill/>
                    </a:lnTlToBr>
                    <a:lnBlToTr>
                      <a:noFill/>
                    </a:lnBlToTr>
                    <a:solidFill>
                      <a:srgbClr val="FFFFFF"/>
                    </a:solidFill>
                  </a:tcPr>
                </a:tc>
                <a:tc hMerge="1">
                  <a:tcPr>
                    <a:lnT w="28575">
                      <a:solidFill>
                        <a:schemeClr val="tx1"/>
                      </a:solidFill>
                      <a:prstDash val="solid"/>
                    </a:lnT>
                    <a:lnB w="28575">
                      <a:solidFill>
                        <a:schemeClr val="tx1"/>
                      </a:solidFill>
                      <a:prstDash val="solid"/>
                    </a:lnB>
                  </a:tcPr>
                </a:tc>
                <a:tc hMerge="1">
                  <a:tcPr>
                    <a:lnT w="28575">
                      <a:solidFill>
                        <a:schemeClr val="tx1"/>
                      </a:solidFill>
                      <a:prstDash val="solid"/>
                    </a:lnT>
                    <a:lnB w="28575">
                      <a:solidFill>
                        <a:schemeClr val="tx1"/>
                      </a:solidFill>
                      <a:prstDash val="solid"/>
                    </a:lnB>
                  </a:tcPr>
                </a:tc>
                <a:tc hMerge="1">
                  <a:tcPr>
                    <a:lnT w="28575">
                      <a:solidFill>
                        <a:schemeClr val="tx1"/>
                      </a:solidFill>
                      <a:prstDash val="solid"/>
                    </a:lnT>
                    <a:lnB w="28575">
                      <a:solidFill>
                        <a:schemeClr val="tx1"/>
                      </a:solidFill>
                      <a:prstDash val="solid"/>
                    </a:lnB>
                  </a:tcPr>
                </a:tc>
                <a:tc hMerge="1">
                  <a:tcPr>
                    <a:lnT w="28575">
                      <a:solidFill>
                        <a:schemeClr val="tx1"/>
                      </a:solidFill>
                      <a:prstDash val="solid"/>
                    </a:lnT>
                    <a:lnB w="28575">
                      <a:solidFill>
                        <a:schemeClr val="tx1"/>
                      </a:solidFill>
                      <a:prstDash val="solid"/>
                    </a:lnB>
                  </a:tcPr>
                </a:tc>
                <a:tc hMerge="1">
                  <a:tcPr>
                    <a:lnT w="28575">
                      <a:solidFill>
                        <a:schemeClr val="tx1"/>
                      </a:solidFill>
                      <a:prstDash val="solid"/>
                    </a:lnT>
                    <a:lnB w="28575">
                      <a:solidFill>
                        <a:schemeClr val="tx1"/>
                      </a:solidFill>
                      <a:prstDash val="solid"/>
                    </a:lnB>
                  </a:tcPr>
                </a:tc>
                <a:tc hMerge="1">
                  <a:tcPr>
                    <a:lnT w="28575">
                      <a:solidFill>
                        <a:schemeClr val="tx1"/>
                      </a:solidFill>
                      <a:prstDash val="solid"/>
                    </a:lnT>
                    <a:lnB w="28575">
                      <a:solidFill>
                        <a:schemeClr val="tx1"/>
                      </a:solidFill>
                      <a:prstDash val="solid"/>
                    </a:lnB>
                  </a:tcPr>
                </a:tc>
                <a:tc hMerge="1">
                  <a:tcPr>
                    <a:lnT w="28575">
                      <a:solidFill>
                        <a:schemeClr val="tx1"/>
                      </a:solidFill>
                      <a:prstDash val="solid"/>
                    </a:lnT>
                    <a:lnB w="28575">
                      <a:solidFill>
                        <a:schemeClr val="tx1"/>
                      </a:solidFill>
                      <a:prstDash val="solid"/>
                    </a:lnB>
                  </a:tcPr>
                </a:tc>
                <a:tc hMerge="1">
                  <a:tcPr>
                    <a:lnT w="28575">
                      <a:solidFill>
                        <a:schemeClr val="tx1"/>
                      </a:solidFill>
                      <a:prstDash val="solid"/>
                    </a:lnT>
                    <a:lnB w="28575">
                      <a:solidFill>
                        <a:schemeClr val="tx1"/>
                      </a:solidFill>
                      <a:prstDash val="solid"/>
                    </a:lnB>
                  </a:tcPr>
                </a:tc>
                <a:tc hMerge="1">
                  <a:tcPr>
                    <a:lnT w="28575">
                      <a:solidFill>
                        <a:schemeClr val="tx1"/>
                      </a:solidFill>
                      <a:prstDash val="solid"/>
                    </a:lnT>
                    <a:lnB w="28575">
                      <a:solidFill>
                        <a:schemeClr val="tx1"/>
                      </a:solidFill>
                      <a:prstDash val="solid"/>
                    </a:lnB>
                  </a:tcPr>
                </a:tc>
                <a:tc hMerge="1">
                  <a:tcPr>
                    <a:lnR w="28575" cap="flat" cmpd="sng">
                      <a:solidFill>
                        <a:srgbClr val="080000"/>
                      </a:solidFill>
                      <a:prstDash val="solid"/>
                      <a:headEnd type="none" w="med" len="med"/>
                      <a:tailEnd type="none" w="med" len="med"/>
                    </a:lnR>
                    <a:lnT w="28575">
                      <a:solidFill>
                        <a:schemeClr val="tx1"/>
                      </a:solidFill>
                      <a:prstDash val="solid"/>
                    </a:lnT>
                    <a:lnB w="28575">
                      <a:solidFill>
                        <a:schemeClr val="tx1"/>
                      </a:solidFill>
                      <a:prstDash val="solid"/>
                    </a:lnB>
                  </a:tcPr>
                </a:tc>
              </a:tr>
              <a:tr h="346710">
                <a:tc>
                  <a:txBody>
                    <a:bodyPr/>
                    <a:p>
                      <a:pPr indent="0" algn="ctr">
                        <a:buNone/>
                      </a:pPr>
                      <a:r>
                        <a:rPr lang="en-US" sz="1200" b="1">
                          <a:solidFill>
                            <a:srgbClr val="000000"/>
                          </a:solidFill>
                          <a:latin typeface="Calibri" panose="020F0502020204030204" charset="0"/>
                          <a:cs typeface="Calibri" panose="020F0502020204030204" charset="0"/>
                        </a:rPr>
                        <a:t>RF_Balanced</a:t>
                      </a:r>
                      <a:endParaRPr lang="en-US" sz="1200" b="1">
                        <a:solidFill>
                          <a:srgbClr val="000000"/>
                        </a:solidFill>
                        <a:latin typeface="Calibri" panose="020F0502020204030204" charset="0"/>
                        <a:ea typeface="Calibri" panose="020F0502020204030204" charset="0"/>
                        <a:cs typeface="Calibri" panose="020F0502020204030204" charset="0"/>
                      </a:endParaRPr>
                    </a:p>
                  </a:txBody>
                  <a:tcPr marL="66675" marR="66675" marT="66675" marB="66675" vert="horz" anchor="ctr" anchorCtr="0">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solidFill>
                      <a:srgbClr val="FFFFFF"/>
                    </a:solidFill>
                  </a:tcPr>
                </a:tc>
                <a:tc>
                  <a:txBody>
                    <a:bodyPr/>
                    <a:p>
                      <a:pPr indent="0" algn="ctr">
                        <a:buNone/>
                      </a:pPr>
                      <a:r>
                        <a:rPr lang="en-US" sz="1200" b="1">
                          <a:solidFill>
                            <a:srgbClr val="C00000"/>
                          </a:solidFill>
                          <a:latin typeface="Calibri" panose="020F0502020204030204" charset="0"/>
                          <a:cs typeface="Calibri" panose="020F0502020204030204" charset="0"/>
                        </a:rPr>
                        <a:t>100.00</a:t>
                      </a:r>
                      <a:endParaRPr lang="en-US" sz="1200" b="1">
                        <a:solidFill>
                          <a:srgbClr val="C00000"/>
                        </a:solidFill>
                        <a:latin typeface="Calibri" panose="020F0502020204030204" charset="0"/>
                        <a:ea typeface="Calibri" panose="020F0502020204030204" charset="0"/>
                        <a:cs typeface="Calibri" panose="020F0502020204030204" charset="0"/>
                      </a:endParaRPr>
                    </a:p>
                  </a:txBody>
                  <a:tcPr marL="66675" marR="66675" marT="66675" marB="66675" vert="horz" anchor="ctr" anchorCtr="0">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indent="0" algn="ctr">
                        <a:buNone/>
                      </a:pPr>
                      <a:r>
                        <a:rPr lang="en-US" sz="1200" b="1">
                          <a:solidFill>
                            <a:srgbClr val="C00000"/>
                          </a:solidFill>
                          <a:latin typeface="Calibri" panose="020F0502020204030204" charset="0"/>
                          <a:cs typeface="Calibri" panose="020F0502020204030204" charset="0"/>
                        </a:rPr>
                        <a:t>96.95</a:t>
                      </a:r>
                      <a:endParaRPr lang="en-US" sz="1200" b="1">
                        <a:solidFill>
                          <a:srgbClr val="C00000"/>
                        </a:solidFill>
                        <a:latin typeface="Calibri" panose="020F0502020204030204" charset="0"/>
                        <a:ea typeface="Calibri" panose="020F0502020204030204" charset="0"/>
                        <a:cs typeface="Calibri" panose="020F0502020204030204" charset="0"/>
                      </a:endParaRPr>
                    </a:p>
                  </a:txBody>
                  <a:tcPr marL="66675" marR="66675" marT="66675" marB="66675" vert="horz" anchor="ctr" anchorCtr="0">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indent="0" algn="ctr">
                        <a:buNone/>
                      </a:pPr>
                      <a:r>
                        <a:rPr lang="en-US" sz="1200" b="1">
                          <a:solidFill>
                            <a:srgbClr val="C00000"/>
                          </a:solidFill>
                          <a:latin typeface="Calibri" panose="020F0502020204030204" charset="0"/>
                          <a:cs typeface="Calibri" panose="020F0502020204030204" charset="0"/>
                        </a:rPr>
                        <a:t>100.00</a:t>
                      </a:r>
                      <a:endParaRPr lang="en-US" sz="1200" b="1">
                        <a:solidFill>
                          <a:srgbClr val="C00000"/>
                        </a:solidFill>
                        <a:latin typeface="Calibri" panose="020F0502020204030204" charset="0"/>
                        <a:ea typeface="Calibri" panose="020F0502020204030204" charset="0"/>
                        <a:cs typeface="Calibri" panose="020F0502020204030204" charset="0"/>
                      </a:endParaRPr>
                    </a:p>
                  </a:txBody>
                  <a:tcPr marL="66675" marR="66675" marT="66675" marB="66675" vert="horz" anchor="ctr" anchorCtr="0">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indent="0" algn="ctr">
                        <a:buNone/>
                      </a:pPr>
                      <a:r>
                        <a:rPr lang="en-US" sz="1200" b="1">
                          <a:solidFill>
                            <a:srgbClr val="C00000"/>
                          </a:solidFill>
                          <a:latin typeface="Calibri" panose="020F0502020204030204" charset="0"/>
                          <a:cs typeface="Calibri" panose="020F0502020204030204" charset="0"/>
                        </a:rPr>
                        <a:t>93.64</a:t>
                      </a:r>
                      <a:endParaRPr lang="en-US" sz="1200" b="1">
                        <a:solidFill>
                          <a:srgbClr val="C00000"/>
                        </a:solidFill>
                        <a:latin typeface="Calibri" panose="020F0502020204030204" charset="0"/>
                        <a:ea typeface="Calibri" panose="020F0502020204030204" charset="0"/>
                        <a:cs typeface="Calibri" panose="020F0502020204030204" charset="0"/>
                      </a:endParaRPr>
                    </a:p>
                  </a:txBody>
                  <a:tcPr marL="66675" marR="66675" marT="66675" marB="66675" vert="horz" anchor="ctr" anchorCtr="0">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indent="0" algn="ctr">
                        <a:buNone/>
                      </a:pPr>
                      <a:r>
                        <a:rPr lang="en-US" sz="1200" b="1">
                          <a:solidFill>
                            <a:srgbClr val="C00000"/>
                          </a:solidFill>
                          <a:latin typeface="Calibri" panose="020F0502020204030204" charset="0"/>
                          <a:cs typeface="Calibri" panose="020F0502020204030204" charset="0"/>
                        </a:rPr>
                        <a:t>100.00</a:t>
                      </a:r>
                      <a:endParaRPr lang="en-US" sz="1200" b="1">
                        <a:solidFill>
                          <a:srgbClr val="C00000"/>
                        </a:solidFill>
                        <a:latin typeface="Calibri" panose="020F0502020204030204" charset="0"/>
                        <a:ea typeface="Calibri" panose="020F0502020204030204" charset="0"/>
                        <a:cs typeface="Calibri" panose="020F0502020204030204" charset="0"/>
                      </a:endParaRPr>
                    </a:p>
                  </a:txBody>
                  <a:tcPr marL="66675" marR="66675" marT="66675" marB="66675" vert="horz" anchor="ctr" anchorCtr="0">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indent="0" algn="ctr">
                        <a:buNone/>
                      </a:pPr>
                      <a:r>
                        <a:rPr lang="en-US" sz="1200" b="1">
                          <a:solidFill>
                            <a:srgbClr val="C00000"/>
                          </a:solidFill>
                          <a:latin typeface="Calibri" panose="020F0502020204030204" charset="0"/>
                          <a:cs typeface="Calibri" panose="020F0502020204030204" charset="0"/>
                        </a:rPr>
                        <a:t>87.89</a:t>
                      </a:r>
                      <a:endParaRPr lang="en-US" sz="1200" b="1">
                        <a:solidFill>
                          <a:srgbClr val="C00000"/>
                        </a:solidFill>
                        <a:latin typeface="Calibri" panose="020F0502020204030204" charset="0"/>
                        <a:ea typeface="Calibri" panose="020F0502020204030204" charset="0"/>
                        <a:cs typeface="Calibri" panose="020F0502020204030204" charset="0"/>
                      </a:endParaRPr>
                    </a:p>
                  </a:txBody>
                  <a:tcPr marL="66675" marR="66675" marT="66675" marB="66675" vert="horz" anchor="ctr" anchorCtr="0">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indent="0" algn="ctr">
                        <a:buNone/>
                      </a:pPr>
                      <a:r>
                        <a:rPr lang="en-US" sz="1200" b="1">
                          <a:solidFill>
                            <a:srgbClr val="C00000"/>
                          </a:solidFill>
                          <a:latin typeface="Calibri" panose="020F0502020204030204" charset="0"/>
                          <a:cs typeface="Calibri" panose="020F0502020204030204" charset="0"/>
                        </a:rPr>
                        <a:t>100.00</a:t>
                      </a:r>
                      <a:endParaRPr lang="en-US" sz="1200" b="1">
                        <a:solidFill>
                          <a:srgbClr val="C00000"/>
                        </a:solidFill>
                        <a:latin typeface="Calibri" panose="020F0502020204030204" charset="0"/>
                        <a:ea typeface="Calibri" panose="020F0502020204030204" charset="0"/>
                        <a:cs typeface="Calibri" panose="020F0502020204030204" charset="0"/>
                      </a:endParaRPr>
                    </a:p>
                  </a:txBody>
                  <a:tcPr marL="66675" marR="66675" marT="66675" marB="66675" vert="horz" anchor="ctr" anchorCtr="0">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indent="0" algn="ctr">
                        <a:buNone/>
                      </a:pPr>
                      <a:r>
                        <a:rPr lang="en-US" sz="1200" b="1">
                          <a:solidFill>
                            <a:srgbClr val="C00000"/>
                          </a:solidFill>
                          <a:latin typeface="Calibri" panose="020F0502020204030204" charset="0"/>
                          <a:cs typeface="Calibri" panose="020F0502020204030204" charset="0"/>
                        </a:rPr>
                        <a:t>90.68</a:t>
                      </a:r>
                      <a:endParaRPr lang="en-US" sz="1200" b="1">
                        <a:solidFill>
                          <a:srgbClr val="C00000"/>
                        </a:solidFill>
                        <a:latin typeface="Calibri" panose="020F0502020204030204" charset="0"/>
                        <a:ea typeface="Calibri" panose="020F0502020204030204" charset="0"/>
                        <a:cs typeface="Calibri" panose="020F0502020204030204" charset="0"/>
                      </a:endParaRPr>
                    </a:p>
                  </a:txBody>
                  <a:tcPr marL="66675" marR="66675" marT="66675" marB="66675" vert="horz" anchor="ctr" anchorCtr="0">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indent="0" algn="ctr">
                        <a:buNone/>
                      </a:pPr>
                      <a:r>
                        <a:rPr lang="en-US" sz="1200" b="1">
                          <a:solidFill>
                            <a:srgbClr val="C00000"/>
                          </a:solidFill>
                          <a:latin typeface="Calibri" panose="020F0502020204030204" charset="0"/>
                          <a:cs typeface="Calibri" panose="020F0502020204030204" charset="0"/>
                        </a:rPr>
                        <a:t>100.00</a:t>
                      </a:r>
                      <a:endParaRPr lang="en-US" sz="1200" b="1">
                        <a:solidFill>
                          <a:srgbClr val="C00000"/>
                        </a:solidFill>
                        <a:latin typeface="Calibri" panose="020F0502020204030204" charset="0"/>
                        <a:ea typeface="Calibri" panose="020F0502020204030204" charset="0"/>
                        <a:cs typeface="Calibri" panose="020F0502020204030204" charset="0"/>
                      </a:endParaRPr>
                    </a:p>
                  </a:txBody>
                  <a:tcPr marL="66675" marR="66675" marT="66675" marB="66675" vert="horz" anchor="ctr" anchorCtr="0">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c>
                  <a:txBody>
                    <a:bodyPr/>
                    <a:p>
                      <a:pPr indent="0" algn="ctr">
                        <a:buNone/>
                      </a:pPr>
                      <a:r>
                        <a:rPr lang="en-US" sz="1200" b="1">
                          <a:solidFill>
                            <a:srgbClr val="C00000"/>
                          </a:solidFill>
                          <a:latin typeface="Calibri" panose="020F0502020204030204" charset="0"/>
                          <a:cs typeface="Calibri" panose="020F0502020204030204" charset="0"/>
                        </a:rPr>
                        <a:t>98.99</a:t>
                      </a:r>
                      <a:endParaRPr lang="en-US" sz="1200" b="1">
                        <a:solidFill>
                          <a:srgbClr val="C00000"/>
                        </a:solidFill>
                        <a:latin typeface="Calibri" panose="020F0502020204030204" charset="0"/>
                        <a:ea typeface="Calibri" panose="020F0502020204030204" charset="0"/>
                        <a:cs typeface="Calibri" panose="020F0502020204030204" charset="0"/>
                      </a:endParaRPr>
                    </a:p>
                  </a:txBody>
                  <a:tcPr marL="66675" marR="66675" marT="66675" marB="66675" vert="horz" anchor="ctr" anchorCtr="0">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noFill/>
                  </a:tcPr>
                </a:tc>
              </a:tr>
              <a:tr h="346710">
                <a:tc gridSpan="11">
                  <a:txBody>
                    <a:bodyPr/>
                    <a:p>
                      <a:pPr indent="0" algn="ctr">
                        <a:buNone/>
                      </a:pPr>
                      <a:r>
                        <a:rPr lang="en-US" sz="1400" b="1">
                          <a:solidFill>
                            <a:srgbClr val="000000"/>
                          </a:solidFill>
                          <a:latin typeface="Calibri" panose="020F0502020204030204" charset="0"/>
                          <a:cs typeface="Calibri" panose="020F0502020204030204" charset="0"/>
                        </a:rPr>
                        <a:t>ENSEMBLE MODELS</a:t>
                      </a:r>
                      <a:endParaRPr lang="en-US" sz="1400" b="1">
                        <a:solidFill>
                          <a:srgbClr val="000000"/>
                        </a:solidFill>
                        <a:latin typeface="Calibri" panose="020F0502020204030204" charset="0"/>
                        <a:ea typeface="Calibri" panose="020F0502020204030204" charset="0"/>
                        <a:cs typeface="Calibri" panose="020F0502020204030204" charset="0"/>
                      </a:endParaRPr>
                    </a:p>
                  </a:txBody>
                  <a:tcPr marL="66675" marR="66675" marT="66675" marB="66675" vert="horz" anchor="ctr" anchorCtr="0">
                    <a:lnL w="28575" cap="flat" cmpd="sng">
                      <a:solidFill>
                        <a:srgbClr val="080000"/>
                      </a:solidFill>
                      <a:prstDash val="solid"/>
                      <a:headEnd type="none" w="med" len="med"/>
                      <a:tailEnd type="none" w="med" len="med"/>
                    </a:lnL>
                    <a:lnR w="28575" cap="flat" cmpd="sng">
                      <a:solidFill>
                        <a:srgbClr val="080000"/>
                      </a:solidFill>
                      <a:prstDash val="solid"/>
                      <a:headEnd type="none" w="med" len="med"/>
                      <a:tailEnd type="none" w="med" len="med"/>
                    </a:lnR>
                    <a:lnT w="28575">
                      <a:solidFill>
                        <a:schemeClr val="tx1"/>
                      </a:solidFill>
                      <a:prstDash val="solid"/>
                    </a:lnT>
                    <a:lnB w="28575" cap="flat" cmpd="sng">
                      <a:solidFill>
                        <a:srgbClr val="080000"/>
                      </a:solidFill>
                      <a:prstDash val="solid"/>
                      <a:headEnd type="none" w="med" len="med"/>
                      <a:tailEnd type="none" w="med" len="med"/>
                    </a:lnB>
                    <a:lnTlToBr>
                      <a:noFill/>
                    </a:lnTlToBr>
                    <a:lnBlToTr>
                      <a:noFill/>
                    </a:lnBlToTr>
                    <a:solidFill>
                      <a:schemeClr val="bg1">
                        <a:lumMod val="85000"/>
                      </a:schemeClr>
                    </a:solidFill>
                  </a:tcPr>
                </a:tc>
                <a:tc hMerge="1">
                  <a:tcPr>
                    <a:lnT w="28575">
                      <a:solidFill>
                        <a:schemeClr val="tx1"/>
                      </a:solidFill>
                      <a:prstDash val="solid"/>
                    </a:lnT>
                    <a:lnB w="28575" cap="flat" cmpd="sng">
                      <a:solidFill>
                        <a:srgbClr val="080000"/>
                      </a:solidFill>
                      <a:prstDash val="solid"/>
                      <a:headEnd type="none" w="med" len="med"/>
                      <a:tailEnd type="none" w="med" len="med"/>
                    </a:lnB>
                  </a:tcPr>
                </a:tc>
                <a:tc hMerge="1">
                  <a:tcPr>
                    <a:lnT w="28575">
                      <a:solidFill>
                        <a:schemeClr val="tx1"/>
                      </a:solidFill>
                      <a:prstDash val="solid"/>
                    </a:lnT>
                    <a:lnB w="28575" cap="flat" cmpd="sng">
                      <a:solidFill>
                        <a:srgbClr val="080000"/>
                      </a:solidFill>
                      <a:prstDash val="solid"/>
                      <a:headEnd type="none" w="med" len="med"/>
                      <a:tailEnd type="none" w="med" len="med"/>
                    </a:lnB>
                  </a:tcPr>
                </a:tc>
                <a:tc hMerge="1">
                  <a:tcPr>
                    <a:lnT w="28575">
                      <a:solidFill>
                        <a:schemeClr val="tx1"/>
                      </a:solidFill>
                      <a:prstDash val="solid"/>
                    </a:lnT>
                    <a:lnB w="28575" cap="flat" cmpd="sng">
                      <a:solidFill>
                        <a:srgbClr val="080000"/>
                      </a:solidFill>
                      <a:prstDash val="solid"/>
                      <a:headEnd type="none" w="med" len="med"/>
                      <a:tailEnd type="none" w="med" len="med"/>
                    </a:lnB>
                  </a:tcPr>
                </a:tc>
                <a:tc hMerge="1">
                  <a:tcPr>
                    <a:lnT w="28575">
                      <a:solidFill>
                        <a:schemeClr val="tx1"/>
                      </a:solidFill>
                      <a:prstDash val="solid"/>
                    </a:lnT>
                    <a:lnB w="28575" cap="flat" cmpd="sng">
                      <a:solidFill>
                        <a:srgbClr val="080000"/>
                      </a:solidFill>
                      <a:prstDash val="solid"/>
                      <a:headEnd type="none" w="med" len="med"/>
                      <a:tailEnd type="none" w="med" len="med"/>
                    </a:lnB>
                  </a:tcPr>
                </a:tc>
                <a:tc hMerge="1">
                  <a:tcPr>
                    <a:lnT w="28575">
                      <a:solidFill>
                        <a:schemeClr val="tx1"/>
                      </a:solidFill>
                      <a:prstDash val="solid"/>
                    </a:lnT>
                    <a:lnB w="28575" cap="flat" cmpd="sng">
                      <a:solidFill>
                        <a:srgbClr val="080000"/>
                      </a:solidFill>
                      <a:prstDash val="solid"/>
                      <a:headEnd type="none" w="med" len="med"/>
                      <a:tailEnd type="none" w="med" len="med"/>
                    </a:lnB>
                  </a:tcPr>
                </a:tc>
                <a:tc hMerge="1">
                  <a:tcPr>
                    <a:lnT w="28575">
                      <a:solidFill>
                        <a:schemeClr val="tx1"/>
                      </a:solidFill>
                      <a:prstDash val="solid"/>
                    </a:lnT>
                    <a:lnB w="28575" cap="flat" cmpd="sng">
                      <a:solidFill>
                        <a:srgbClr val="080000"/>
                      </a:solidFill>
                      <a:prstDash val="solid"/>
                      <a:headEnd type="none" w="med" len="med"/>
                      <a:tailEnd type="none" w="med" len="med"/>
                    </a:lnB>
                  </a:tcPr>
                </a:tc>
                <a:tc hMerge="1">
                  <a:tcPr>
                    <a:lnT w="28575">
                      <a:solidFill>
                        <a:schemeClr val="tx1"/>
                      </a:solidFill>
                      <a:prstDash val="solid"/>
                    </a:lnT>
                    <a:lnB w="28575" cap="flat" cmpd="sng">
                      <a:solidFill>
                        <a:srgbClr val="080000"/>
                      </a:solidFill>
                      <a:prstDash val="solid"/>
                      <a:headEnd type="none" w="med" len="med"/>
                      <a:tailEnd type="none" w="med" len="med"/>
                    </a:lnB>
                  </a:tcPr>
                </a:tc>
                <a:tc hMerge="1">
                  <a:tcPr>
                    <a:lnT w="28575">
                      <a:solidFill>
                        <a:schemeClr val="tx1"/>
                      </a:solidFill>
                      <a:prstDash val="solid"/>
                    </a:lnT>
                    <a:lnB w="28575" cap="flat" cmpd="sng">
                      <a:solidFill>
                        <a:srgbClr val="080000"/>
                      </a:solidFill>
                      <a:prstDash val="solid"/>
                      <a:headEnd type="none" w="med" len="med"/>
                      <a:tailEnd type="none" w="med" len="med"/>
                    </a:lnB>
                  </a:tcPr>
                </a:tc>
                <a:tc hMerge="1">
                  <a:tcPr>
                    <a:lnT w="28575">
                      <a:solidFill>
                        <a:schemeClr val="tx1"/>
                      </a:solidFill>
                      <a:prstDash val="solid"/>
                    </a:lnT>
                    <a:lnB w="28575" cap="flat" cmpd="sng">
                      <a:solidFill>
                        <a:srgbClr val="080000"/>
                      </a:solidFill>
                      <a:prstDash val="solid"/>
                      <a:headEnd type="none" w="med" len="med"/>
                      <a:tailEnd type="none" w="med" len="med"/>
                    </a:lnB>
                  </a:tcPr>
                </a:tc>
                <a:tc hMerge="1">
                  <a:tcPr>
                    <a:lnR w="28575" cap="flat" cmpd="sng">
                      <a:solidFill>
                        <a:srgbClr val="080000"/>
                      </a:solidFill>
                      <a:prstDash val="solid"/>
                      <a:headEnd type="none" w="med" len="med"/>
                      <a:tailEnd type="none" w="med" len="med"/>
                    </a:lnR>
                    <a:lnT w="28575">
                      <a:solidFill>
                        <a:schemeClr val="tx1"/>
                      </a:solidFill>
                      <a:prstDash val="solid"/>
                    </a:lnT>
                    <a:lnB w="28575" cap="flat" cmpd="sng">
                      <a:solidFill>
                        <a:srgbClr val="080000"/>
                      </a:solidFill>
                      <a:prstDash val="solid"/>
                      <a:headEnd type="none" w="med" len="med"/>
                      <a:tailEnd type="none" w="med" len="med"/>
                    </a:lnB>
                  </a:tcPr>
                </a:tc>
              </a:tr>
              <a:tr h="346710">
                <a:tc>
                  <a:txBody>
                    <a:bodyPr/>
                    <a:p>
                      <a:pPr indent="0" algn="ctr">
                        <a:buNone/>
                      </a:pPr>
                      <a:r>
                        <a:rPr lang="en-US" sz="1200" b="1">
                          <a:solidFill>
                            <a:srgbClr val="000000"/>
                          </a:solidFill>
                          <a:latin typeface="Calibri" panose="020F0502020204030204" charset="0"/>
                          <a:cs typeface="Calibri" panose="020F0502020204030204" charset="0"/>
                        </a:rPr>
                        <a:t>Bagging (RF estimator)</a:t>
                      </a:r>
                      <a:endParaRPr lang="en-US" sz="1200" b="1">
                        <a:solidFill>
                          <a:srgbClr val="000000"/>
                        </a:solidFill>
                        <a:latin typeface="Calibri" panose="020F0502020204030204" charset="0"/>
                        <a:ea typeface="Calibri" panose="020F0502020204030204" charset="0"/>
                        <a:cs typeface="Calibri" panose="020F0502020204030204" charset="0"/>
                      </a:endParaRPr>
                    </a:p>
                  </a:txBody>
                  <a:tcPr marL="66675" marR="66675" marT="66675" marB="66675" vert="horz" anchor="ctr" anchorCtr="0">
                    <a:lnL w="28575" cap="flat" cmpd="sng">
                      <a:solidFill>
                        <a:srgbClr val="080000"/>
                      </a:solidFill>
                      <a:prstDash val="solid"/>
                      <a:headEnd type="none" w="med" len="med"/>
                      <a:tailEnd type="none" w="med" len="med"/>
                    </a:lnL>
                    <a:lnR w="28575" cap="flat" cmpd="sng">
                      <a:solidFill>
                        <a:srgbClr val="080000"/>
                      </a:solidFill>
                      <a:prstDash val="solid"/>
                      <a:headEnd type="none" w="med" len="med"/>
                      <a:tailEnd type="none" w="med" len="med"/>
                    </a:lnR>
                    <a:lnT w="28575" cap="flat" cmpd="sng">
                      <a:solidFill>
                        <a:srgbClr val="080000"/>
                      </a:solidFill>
                      <a:prstDash val="solid"/>
                      <a:headEnd type="none" w="med" len="med"/>
                      <a:tailEnd type="none" w="med" len="med"/>
                    </a:lnT>
                    <a:lnB w="28575">
                      <a:solidFill>
                        <a:schemeClr val="tx1"/>
                      </a:solidFill>
                      <a:prstDash val="solid"/>
                    </a:lnB>
                    <a:lnTlToBr>
                      <a:noFill/>
                    </a:lnTlToBr>
                    <a:lnBlToTr>
                      <a:noFill/>
                    </a:lnBlToTr>
                    <a:noFill/>
                  </a:tcPr>
                </a:tc>
                <a:tc>
                  <a:txBody>
                    <a:bodyPr/>
                    <a:p>
                      <a:pPr indent="0" algn="ctr">
                        <a:buNone/>
                      </a:pPr>
                      <a:r>
                        <a:rPr lang="en-US" sz="1200" b="1">
                          <a:solidFill>
                            <a:srgbClr val="000000"/>
                          </a:solidFill>
                          <a:latin typeface="Calibri" panose="020F0502020204030204" charset="0"/>
                          <a:cs typeface="Calibri" panose="020F0502020204030204" charset="0"/>
                        </a:rPr>
                        <a:t>99.35</a:t>
                      </a:r>
                      <a:endParaRPr lang="en-US" sz="1200" b="1">
                        <a:solidFill>
                          <a:srgbClr val="000000"/>
                        </a:solidFill>
                        <a:latin typeface="Calibri" panose="020F0502020204030204" charset="0"/>
                        <a:ea typeface="Calibri" panose="020F0502020204030204" charset="0"/>
                        <a:cs typeface="Calibri" panose="020F0502020204030204" charset="0"/>
                      </a:endParaRPr>
                    </a:p>
                  </a:txBody>
                  <a:tcPr marL="66675" marR="66675" marT="66675" marB="66675" vert="horz" anchor="ctr" anchorCtr="0">
                    <a:lnL w="28575"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28575"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6">
                        <a:lumMod val="40000"/>
                        <a:lumOff val="60000"/>
                      </a:schemeClr>
                    </a:solidFill>
                  </a:tcPr>
                </a:tc>
                <a:tc>
                  <a:txBody>
                    <a:bodyPr/>
                    <a:p>
                      <a:pPr indent="0" algn="ctr">
                        <a:buNone/>
                      </a:pPr>
                      <a:r>
                        <a:rPr lang="en-US" sz="1200" b="1">
                          <a:solidFill>
                            <a:srgbClr val="000000"/>
                          </a:solidFill>
                          <a:latin typeface="Calibri" panose="020F0502020204030204" charset="0"/>
                          <a:cs typeface="Calibri" panose="020F0502020204030204" charset="0"/>
                        </a:rPr>
                        <a:t>95.62</a:t>
                      </a:r>
                      <a:endParaRPr lang="en-US" sz="1200" b="1">
                        <a:solidFill>
                          <a:srgbClr val="000000"/>
                        </a:solidFill>
                        <a:latin typeface="Calibri" panose="020F0502020204030204" charset="0"/>
                        <a:ea typeface="Calibri" panose="020F0502020204030204" charset="0"/>
                        <a:cs typeface="Calibri" panose="020F0502020204030204" charset="0"/>
                      </a:endParaRPr>
                    </a:p>
                  </a:txBody>
                  <a:tcPr marL="66675" marR="66675" marT="66675" marB="66675" vert="horz" anchor="ctr" anchorCtr="0">
                    <a:lnL w="12700" cap="flat" cmpd="sng">
                      <a:solidFill>
                        <a:srgbClr val="080000"/>
                      </a:solidFill>
                      <a:prstDash val="solid"/>
                      <a:headEnd type="none" w="med" len="med"/>
                      <a:tailEnd type="none" w="med" len="med"/>
                    </a:lnL>
                    <a:lnR w="28575" cap="flat" cmpd="sng">
                      <a:solidFill>
                        <a:srgbClr val="080000"/>
                      </a:solidFill>
                      <a:prstDash val="solid"/>
                      <a:headEnd type="none" w="med" len="med"/>
                      <a:tailEnd type="none" w="med" len="med"/>
                    </a:lnR>
                    <a:lnT w="28575"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6">
                        <a:lumMod val="40000"/>
                        <a:lumOff val="60000"/>
                      </a:schemeClr>
                    </a:solidFill>
                  </a:tcPr>
                </a:tc>
                <a:tc>
                  <a:txBody>
                    <a:bodyPr/>
                    <a:p>
                      <a:pPr indent="0" algn="ctr">
                        <a:buNone/>
                      </a:pPr>
                      <a:r>
                        <a:rPr lang="en-US" sz="1200" b="1">
                          <a:solidFill>
                            <a:srgbClr val="000000"/>
                          </a:solidFill>
                          <a:latin typeface="Calibri" panose="020F0502020204030204" charset="0"/>
                          <a:cs typeface="Calibri" panose="020F0502020204030204" charset="0"/>
                        </a:rPr>
                        <a:t>99.77</a:t>
                      </a:r>
                      <a:endParaRPr lang="en-US" sz="1200" b="1">
                        <a:solidFill>
                          <a:srgbClr val="000000"/>
                        </a:solidFill>
                        <a:latin typeface="Calibri" panose="020F0502020204030204" charset="0"/>
                        <a:ea typeface="Calibri" panose="020F0502020204030204" charset="0"/>
                        <a:cs typeface="Calibri" panose="020F0502020204030204" charset="0"/>
                      </a:endParaRPr>
                    </a:p>
                  </a:txBody>
                  <a:tcPr marL="66675" marR="66675" marT="66675" marB="66675" vert="horz" anchor="ctr" anchorCtr="0">
                    <a:lnL w="28575"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28575"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6">
                        <a:lumMod val="40000"/>
                        <a:lumOff val="60000"/>
                      </a:schemeClr>
                    </a:solidFill>
                  </a:tcPr>
                </a:tc>
                <a:tc>
                  <a:txBody>
                    <a:bodyPr/>
                    <a:p>
                      <a:pPr indent="0" algn="ctr">
                        <a:buNone/>
                      </a:pPr>
                      <a:r>
                        <a:rPr lang="en-US" sz="1200" b="1">
                          <a:solidFill>
                            <a:srgbClr val="000000"/>
                          </a:solidFill>
                          <a:latin typeface="Calibri" panose="020F0502020204030204" charset="0"/>
                          <a:cs typeface="Calibri" panose="020F0502020204030204" charset="0"/>
                        </a:rPr>
                        <a:t>96.27</a:t>
                      </a:r>
                      <a:endParaRPr lang="en-US" sz="1200" b="1">
                        <a:solidFill>
                          <a:srgbClr val="000000"/>
                        </a:solidFill>
                        <a:latin typeface="Calibri" panose="020F0502020204030204" charset="0"/>
                        <a:ea typeface="Calibri" panose="020F0502020204030204" charset="0"/>
                        <a:cs typeface="Calibri" panose="020F0502020204030204" charset="0"/>
                      </a:endParaRPr>
                    </a:p>
                  </a:txBody>
                  <a:tcPr marL="66675" marR="66675" marT="66675" marB="66675" vert="horz" anchor="ctr" anchorCtr="0">
                    <a:lnL w="12700" cap="flat" cmpd="sng">
                      <a:solidFill>
                        <a:srgbClr val="080000"/>
                      </a:solidFill>
                      <a:prstDash val="solid"/>
                      <a:headEnd type="none" w="med" len="med"/>
                      <a:tailEnd type="none" w="med" len="med"/>
                    </a:lnL>
                    <a:lnR w="28575" cap="flat" cmpd="sng">
                      <a:solidFill>
                        <a:srgbClr val="080000"/>
                      </a:solidFill>
                      <a:prstDash val="solid"/>
                      <a:headEnd type="none" w="med" len="med"/>
                      <a:tailEnd type="none" w="med" len="med"/>
                    </a:lnR>
                    <a:lnT w="28575"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6">
                        <a:lumMod val="40000"/>
                        <a:lumOff val="60000"/>
                      </a:schemeClr>
                    </a:solidFill>
                  </a:tcPr>
                </a:tc>
                <a:tc>
                  <a:txBody>
                    <a:bodyPr/>
                    <a:p>
                      <a:pPr indent="0" algn="ctr">
                        <a:buNone/>
                      </a:pPr>
                      <a:r>
                        <a:rPr lang="en-US" sz="1200" b="1">
                          <a:solidFill>
                            <a:srgbClr val="000000"/>
                          </a:solidFill>
                          <a:latin typeface="Calibri" panose="020F0502020204030204" charset="0"/>
                          <a:cs typeface="Calibri" panose="020F0502020204030204" charset="0"/>
                        </a:rPr>
                        <a:t>96.38</a:t>
                      </a:r>
                      <a:endParaRPr lang="en-US" sz="1200" b="1">
                        <a:solidFill>
                          <a:srgbClr val="000000"/>
                        </a:solidFill>
                        <a:latin typeface="Calibri" panose="020F0502020204030204" charset="0"/>
                        <a:ea typeface="Calibri" panose="020F0502020204030204" charset="0"/>
                        <a:cs typeface="Calibri" panose="020F0502020204030204" charset="0"/>
                      </a:endParaRPr>
                    </a:p>
                  </a:txBody>
                  <a:tcPr marL="66675" marR="66675" marT="66675" marB="66675" vert="horz" anchor="ctr" anchorCtr="0">
                    <a:lnL w="28575"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28575"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6">
                        <a:lumMod val="40000"/>
                        <a:lumOff val="60000"/>
                      </a:schemeClr>
                    </a:solidFill>
                  </a:tcPr>
                </a:tc>
                <a:tc>
                  <a:txBody>
                    <a:bodyPr/>
                    <a:p>
                      <a:pPr indent="0" algn="ctr">
                        <a:buNone/>
                      </a:pPr>
                      <a:r>
                        <a:rPr lang="en-US" sz="1200" b="1">
                          <a:solidFill>
                            <a:srgbClr val="000000"/>
                          </a:solidFill>
                          <a:latin typeface="Calibri" panose="020F0502020204030204" charset="0"/>
                          <a:cs typeface="Calibri" panose="020F0502020204030204" charset="0"/>
                        </a:rPr>
                        <a:t>77.02</a:t>
                      </a:r>
                      <a:endParaRPr lang="en-US" sz="1200" b="1">
                        <a:solidFill>
                          <a:srgbClr val="000000"/>
                        </a:solidFill>
                        <a:latin typeface="Calibri" panose="020F0502020204030204" charset="0"/>
                        <a:ea typeface="Calibri" panose="020F0502020204030204" charset="0"/>
                        <a:cs typeface="Calibri" panose="020F0502020204030204" charset="0"/>
                      </a:endParaRPr>
                    </a:p>
                  </a:txBody>
                  <a:tcPr marL="66675" marR="66675" marT="66675" marB="66675" vert="horz" anchor="ctr" anchorCtr="0">
                    <a:lnL w="12700" cap="flat" cmpd="sng">
                      <a:solidFill>
                        <a:srgbClr val="080000"/>
                      </a:solidFill>
                      <a:prstDash val="solid"/>
                      <a:headEnd type="none" w="med" len="med"/>
                      <a:tailEnd type="none" w="med" len="med"/>
                    </a:lnL>
                    <a:lnR w="28575" cap="flat" cmpd="sng">
                      <a:solidFill>
                        <a:srgbClr val="080000"/>
                      </a:solidFill>
                      <a:prstDash val="solid"/>
                      <a:headEnd type="none" w="med" len="med"/>
                      <a:tailEnd type="none" w="med" len="med"/>
                    </a:lnR>
                    <a:lnT w="28575"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6">
                        <a:lumMod val="40000"/>
                        <a:lumOff val="60000"/>
                      </a:schemeClr>
                    </a:solidFill>
                  </a:tcPr>
                </a:tc>
                <a:tc>
                  <a:txBody>
                    <a:bodyPr/>
                    <a:p>
                      <a:pPr indent="0" algn="ctr">
                        <a:buNone/>
                      </a:pPr>
                      <a:r>
                        <a:rPr lang="en-US" sz="1200" b="1">
                          <a:solidFill>
                            <a:srgbClr val="000000"/>
                          </a:solidFill>
                          <a:latin typeface="Calibri" panose="020F0502020204030204" charset="0"/>
                          <a:cs typeface="Calibri" panose="020F0502020204030204" charset="0"/>
                        </a:rPr>
                        <a:t>98.04</a:t>
                      </a:r>
                      <a:endParaRPr lang="en-US" sz="1200" b="1">
                        <a:solidFill>
                          <a:srgbClr val="000000"/>
                        </a:solidFill>
                        <a:latin typeface="Calibri" panose="020F0502020204030204" charset="0"/>
                        <a:ea typeface="Calibri" panose="020F0502020204030204" charset="0"/>
                        <a:cs typeface="Calibri" panose="020F0502020204030204" charset="0"/>
                      </a:endParaRPr>
                    </a:p>
                  </a:txBody>
                  <a:tcPr marL="66675" marR="66675" marT="66675" marB="66675" vert="horz" anchor="ctr" anchorCtr="0">
                    <a:lnL w="28575"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28575"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6">
                        <a:lumMod val="40000"/>
                        <a:lumOff val="60000"/>
                      </a:schemeClr>
                    </a:solidFill>
                  </a:tcPr>
                </a:tc>
                <a:tc>
                  <a:txBody>
                    <a:bodyPr/>
                    <a:p>
                      <a:pPr indent="0" algn="ctr">
                        <a:buNone/>
                      </a:pPr>
                      <a:r>
                        <a:rPr lang="en-US" sz="1200" b="1">
                          <a:solidFill>
                            <a:srgbClr val="000000"/>
                          </a:solidFill>
                          <a:latin typeface="Calibri" panose="020F0502020204030204" charset="0"/>
                          <a:cs typeface="Calibri" panose="020F0502020204030204" charset="0"/>
                        </a:rPr>
                        <a:t>85.58</a:t>
                      </a:r>
                      <a:endParaRPr lang="en-US" sz="1200" b="1">
                        <a:solidFill>
                          <a:srgbClr val="000000"/>
                        </a:solidFill>
                        <a:latin typeface="Calibri" panose="020F0502020204030204" charset="0"/>
                        <a:ea typeface="Calibri" panose="020F0502020204030204" charset="0"/>
                        <a:cs typeface="Calibri" panose="020F0502020204030204" charset="0"/>
                      </a:endParaRPr>
                    </a:p>
                  </a:txBody>
                  <a:tcPr marL="66675" marR="66675" marT="66675" marB="66675" vert="horz" anchor="ctr" anchorCtr="0">
                    <a:lnL w="12700" cap="flat" cmpd="sng">
                      <a:solidFill>
                        <a:srgbClr val="080000"/>
                      </a:solidFill>
                      <a:prstDash val="solid"/>
                      <a:headEnd type="none" w="med" len="med"/>
                      <a:tailEnd type="none" w="med" len="med"/>
                    </a:lnL>
                    <a:lnR w="28575" cap="flat" cmpd="sng">
                      <a:solidFill>
                        <a:srgbClr val="080000"/>
                      </a:solidFill>
                      <a:prstDash val="solid"/>
                      <a:headEnd type="none" w="med" len="med"/>
                      <a:tailEnd type="none" w="med" len="med"/>
                    </a:lnR>
                    <a:lnT w="28575"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6">
                        <a:lumMod val="40000"/>
                        <a:lumOff val="60000"/>
                      </a:schemeClr>
                    </a:solidFill>
                  </a:tcPr>
                </a:tc>
                <a:tc>
                  <a:txBody>
                    <a:bodyPr/>
                    <a:p>
                      <a:pPr indent="0" algn="ctr">
                        <a:buNone/>
                      </a:pPr>
                      <a:r>
                        <a:rPr lang="en-US" sz="1200" b="1">
                          <a:solidFill>
                            <a:srgbClr val="000000"/>
                          </a:solidFill>
                          <a:latin typeface="Calibri" panose="020F0502020204030204" charset="0"/>
                          <a:cs typeface="Calibri" panose="020F0502020204030204" charset="0"/>
                        </a:rPr>
                        <a:t>99.99</a:t>
                      </a:r>
                      <a:endParaRPr lang="en-US" sz="1200" b="1">
                        <a:solidFill>
                          <a:srgbClr val="000000"/>
                        </a:solidFill>
                        <a:latin typeface="Calibri" panose="020F0502020204030204" charset="0"/>
                        <a:ea typeface="Calibri" panose="020F0502020204030204" charset="0"/>
                        <a:cs typeface="Calibri" panose="020F0502020204030204" charset="0"/>
                      </a:endParaRPr>
                    </a:p>
                  </a:txBody>
                  <a:tcPr marL="66675" marR="66675" marT="66675" marB="66675" vert="horz" anchor="ctr" anchorCtr="0">
                    <a:lnL w="28575"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28575"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6">
                        <a:lumMod val="40000"/>
                        <a:lumOff val="60000"/>
                      </a:schemeClr>
                    </a:solidFill>
                  </a:tcPr>
                </a:tc>
                <a:tc>
                  <a:txBody>
                    <a:bodyPr/>
                    <a:p>
                      <a:pPr indent="0" algn="ctr">
                        <a:buNone/>
                      </a:pPr>
                      <a:r>
                        <a:rPr lang="en-US" sz="1200" b="1">
                          <a:solidFill>
                            <a:srgbClr val="000000"/>
                          </a:solidFill>
                          <a:latin typeface="Calibri" panose="020F0502020204030204" charset="0"/>
                          <a:cs typeface="Calibri" panose="020F0502020204030204" charset="0"/>
                        </a:rPr>
                        <a:t>98.72</a:t>
                      </a:r>
                      <a:endParaRPr lang="en-US" sz="1200" b="1">
                        <a:solidFill>
                          <a:srgbClr val="000000"/>
                        </a:solidFill>
                        <a:latin typeface="Calibri" panose="020F0502020204030204" charset="0"/>
                        <a:ea typeface="Calibri" panose="020F0502020204030204" charset="0"/>
                        <a:cs typeface="Calibri" panose="020F0502020204030204" charset="0"/>
                      </a:endParaRPr>
                    </a:p>
                  </a:txBody>
                  <a:tcPr marL="66675" marR="66675" marT="66675" marB="66675" vert="horz" anchor="ctr" anchorCtr="0">
                    <a:lnL w="12700" cap="flat" cmpd="sng">
                      <a:solidFill>
                        <a:srgbClr val="080000"/>
                      </a:solidFill>
                      <a:prstDash val="solid"/>
                      <a:headEnd type="none" w="med" len="med"/>
                      <a:tailEnd type="none" w="med" len="med"/>
                    </a:lnL>
                    <a:lnR w="28575" cap="flat" cmpd="sng">
                      <a:solidFill>
                        <a:srgbClr val="080000"/>
                      </a:solidFill>
                      <a:prstDash val="solid"/>
                      <a:headEnd type="none" w="med" len="med"/>
                      <a:tailEnd type="none" w="med" len="med"/>
                    </a:lnR>
                    <a:lnT w="28575"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6">
                        <a:lumMod val="40000"/>
                        <a:lumOff val="60000"/>
                      </a:schemeClr>
                    </a:solidFill>
                  </a:tcPr>
                </a:tc>
              </a:tr>
              <a:tr h="346710">
                <a:tc>
                  <a:txBody>
                    <a:bodyPr/>
                    <a:p>
                      <a:pPr indent="0" algn="ctr">
                        <a:buNone/>
                      </a:pPr>
                      <a:r>
                        <a:rPr lang="en-US" sz="1200" b="1">
                          <a:solidFill>
                            <a:srgbClr val="000000"/>
                          </a:solidFill>
                          <a:latin typeface="Calibri" panose="020F0502020204030204" charset="0"/>
                          <a:cs typeface="Calibri" panose="020F0502020204030204" charset="0"/>
                        </a:rPr>
                        <a:t>ADB_Tuned</a:t>
                      </a:r>
                      <a:endParaRPr lang="en-US" sz="1200" b="1">
                        <a:solidFill>
                          <a:srgbClr val="000000"/>
                        </a:solidFill>
                        <a:latin typeface="Calibri" panose="020F0502020204030204" charset="0"/>
                        <a:ea typeface="Calibri" panose="020F0502020204030204" charset="0"/>
                        <a:cs typeface="Calibri" panose="020F0502020204030204" charset="0"/>
                      </a:endParaRPr>
                    </a:p>
                  </a:txBody>
                  <a:tcPr marL="66675" marR="66675" marT="66675" marB="66675" vert="horz" anchor="ctr" anchorCtr="0">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solidFill>
                      <a:srgbClr val="FFFFFF"/>
                    </a:solidFill>
                  </a:tcPr>
                </a:tc>
                <a:tc>
                  <a:txBody>
                    <a:bodyPr/>
                    <a:p>
                      <a:pPr indent="0" algn="ctr">
                        <a:buNone/>
                      </a:pPr>
                      <a:r>
                        <a:rPr lang="en-US" sz="1200" b="1">
                          <a:solidFill>
                            <a:srgbClr val="000000"/>
                          </a:solidFill>
                          <a:latin typeface="Calibri" panose="020F0502020204030204" charset="0"/>
                          <a:cs typeface="Calibri" panose="020F0502020204030204" charset="0"/>
                        </a:rPr>
                        <a:t>90.03</a:t>
                      </a:r>
                      <a:endParaRPr lang="en-US" sz="1200" b="1">
                        <a:solidFill>
                          <a:srgbClr val="000000"/>
                        </a:solidFill>
                        <a:latin typeface="Calibri" panose="020F0502020204030204" charset="0"/>
                        <a:ea typeface="Calibri" panose="020F0502020204030204" charset="0"/>
                        <a:cs typeface="Calibri" panose="020F0502020204030204" charset="0"/>
                      </a:endParaRPr>
                    </a:p>
                  </a:txBody>
                  <a:tcPr marL="66675" marR="66675" marT="66675" marB="66675" vert="horz" anchor="ctr" anchorCtr="0">
                    <a:lnL w="28575">
                      <a:solidFill>
                        <a:schemeClr val="tx1"/>
                      </a:solidFill>
                      <a:prstDash val="soli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sz="1200" b="1">
                          <a:solidFill>
                            <a:srgbClr val="000000"/>
                          </a:solidFill>
                          <a:latin typeface="Calibri" panose="020F0502020204030204" charset="0"/>
                          <a:cs typeface="Calibri" panose="020F0502020204030204" charset="0"/>
                        </a:rPr>
                        <a:t>90.14</a:t>
                      </a:r>
                      <a:endParaRPr lang="en-US" sz="1200" b="1">
                        <a:solidFill>
                          <a:srgbClr val="000000"/>
                        </a:solidFill>
                        <a:latin typeface="Calibri" panose="020F0502020204030204" charset="0"/>
                        <a:ea typeface="Calibri" panose="020F0502020204030204" charset="0"/>
                        <a:cs typeface="Calibri" panose="020F0502020204030204" charset="0"/>
                      </a:endParaRPr>
                    </a:p>
                  </a:txBody>
                  <a:tcPr marL="66675" marR="66675" marT="66675" marB="66675" vert="horz" anchor="ctr" anchorCtr="0">
                    <a:lnL w="12700" cap="flat" cmpd="sng">
                      <a:solidFill>
                        <a:srgbClr val="080000"/>
                      </a:solidFill>
                      <a:prstDash val="solid"/>
                      <a:headEnd type="none" w="med" len="med"/>
                      <a:tailEnd type="none" w="med" len="med"/>
                    </a:lnL>
                    <a:lnR w="28575"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sz="1200" b="1">
                          <a:solidFill>
                            <a:srgbClr val="000000"/>
                          </a:solidFill>
                          <a:latin typeface="Calibri" panose="020F0502020204030204" charset="0"/>
                          <a:cs typeface="Calibri" panose="020F0502020204030204" charset="0"/>
                        </a:rPr>
                        <a:t>77.22</a:t>
                      </a:r>
                      <a:endParaRPr lang="en-US" sz="1200" b="1">
                        <a:solidFill>
                          <a:srgbClr val="000000"/>
                        </a:solidFill>
                        <a:latin typeface="Calibri" panose="020F0502020204030204" charset="0"/>
                        <a:ea typeface="Calibri" panose="020F0502020204030204" charset="0"/>
                        <a:cs typeface="Calibri" panose="020F0502020204030204" charset="0"/>
                      </a:endParaRPr>
                    </a:p>
                  </a:txBody>
                  <a:tcPr marL="66675" marR="66675" marT="66675" marB="66675" vert="horz" anchor="ctr" anchorCtr="0">
                    <a:lnL w="28575"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sz="1200" b="1">
                          <a:solidFill>
                            <a:srgbClr val="000000"/>
                          </a:solidFill>
                          <a:latin typeface="Calibri" panose="020F0502020204030204" charset="0"/>
                          <a:cs typeface="Calibri" panose="020F0502020204030204" charset="0"/>
                        </a:rPr>
                        <a:t>78.42</a:t>
                      </a:r>
                      <a:endParaRPr lang="en-US" sz="1200" b="1">
                        <a:solidFill>
                          <a:srgbClr val="000000"/>
                        </a:solidFill>
                        <a:latin typeface="Calibri" panose="020F0502020204030204" charset="0"/>
                        <a:ea typeface="Calibri" panose="020F0502020204030204" charset="0"/>
                        <a:cs typeface="Calibri" panose="020F0502020204030204" charset="0"/>
                      </a:endParaRPr>
                    </a:p>
                  </a:txBody>
                  <a:tcPr marL="66675" marR="66675" marT="66675" marB="66675" vert="horz" anchor="ctr" anchorCtr="0">
                    <a:lnL w="12700" cap="flat" cmpd="sng">
                      <a:solidFill>
                        <a:srgbClr val="080000"/>
                      </a:solidFill>
                      <a:prstDash val="solid"/>
                      <a:headEnd type="none" w="med" len="med"/>
                      <a:tailEnd type="none" w="med" len="med"/>
                    </a:lnL>
                    <a:lnR w="28575"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sz="1200" b="1">
                          <a:solidFill>
                            <a:srgbClr val="000000"/>
                          </a:solidFill>
                          <a:latin typeface="Calibri" panose="020F0502020204030204" charset="0"/>
                          <a:cs typeface="Calibri" panose="020F0502020204030204" charset="0"/>
                        </a:rPr>
                        <a:t>57.77</a:t>
                      </a:r>
                      <a:endParaRPr lang="en-US" sz="1200" b="1">
                        <a:solidFill>
                          <a:srgbClr val="000000"/>
                        </a:solidFill>
                        <a:latin typeface="Calibri" panose="020F0502020204030204" charset="0"/>
                        <a:ea typeface="Calibri" panose="020F0502020204030204" charset="0"/>
                        <a:cs typeface="Calibri" panose="020F0502020204030204" charset="0"/>
                      </a:endParaRPr>
                    </a:p>
                  </a:txBody>
                  <a:tcPr marL="66675" marR="66675" marT="66675" marB="66675" vert="horz" anchor="ctr" anchorCtr="0">
                    <a:lnL w="28575"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sz="1200" b="1">
                          <a:solidFill>
                            <a:srgbClr val="000000"/>
                          </a:solidFill>
                          <a:latin typeface="Calibri" panose="020F0502020204030204" charset="0"/>
                          <a:cs typeface="Calibri" panose="020F0502020204030204" charset="0"/>
                        </a:rPr>
                        <a:t>57.37</a:t>
                      </a:r>
                      <a:endParaRPr lang="en-US" sz="1200" b="1">
                        <a:solidFill>
                          <a:srgbClr val="000000"/>
                        </a:solidFill>
                        <a:latin typeface="Calibri" panose="020F0502020204030204" charset="0"/>
                        <a:ea typeface="Calibri" panose="020F0502020204030204" charset="0"/>
                        <a:cs typeface="Calibri" panose="020F0502020204030204" charset="0"/>
                      </a:endParaRPr>
                    </a:p>
                  </a:txBody>
                  <a:tcPr marL="66675" marR="66675" marT="66675" marB="66675" vert="horz" anchor="ctr" anchorCtr="0">
                    <a:lnL w="12700" cap="flat" cmpd="sng">
                      <a:solidFill>
                        <a:srgbClr val="080000"/>
                      </a:solidFill>
                      <a:prstDash val="solid"/>
                      <a:headEnd type="none" w="med" len="med"/>
                      <a:tailEnd type="none" w="med" len="med"/>
                    </a:lnL>
                    <a:lnR w="28575"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sz="1200" b="1">
                          <a:solidFill>
                            <a:srgbClr val="000000"/>
                          </a:solidFill>
                          <a:latin typeface="Calibri" panose="020F0502020204030204" charset="0"/>
                          <a:cs typeface="Calibri" panose="020F0502020204030204" charset="0"/>
                        </a:rPr>
                        <a:t>66.09</a:t>
                      </a:r>
                      <a:endParaRPr lang="en-US" sz="1200" b="1">
                        <a:solidFill>
                          <a:srgbClr val="000000"/>
                        </a:solidFill>
                        <a:latin typeface="Calibri" panose="020F0502020204030204" charset="0"/>
                        <a:ea typeface="Calibri" panose="020F0502020204030204" charset="0"/>
                        <a:cs typeface="Calibri" panose="020F0502020204030204" charset="0"/>
                      </a:endParaRPr>
                    </a:p>
                  </a:txBody>
                  <a:tcPr marL="66675" marR="66675" marT="66675" marB="66675" vert="horz" anchor="ctr" anchorCtr="0">
                    <a:lnL w="28575"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sz="1200" b="1">
                          <a:solidFill>
                            <a:srgbClr val="000000"/>
                          </a:solidFill>
                          <a:latin typeface="Calibri" panose="020F0502020204030204" charset="0"/>
                          <a:cs typeface="Calibri" panose="020F0502020204030204" charset="0"/>
                        </a:rPr>
                        <a:t>66.26</a:t>
                      </a:r>
                      <a:endParaRPr lang="en-US" sz="1200" b="1">
                        <a:solidFill>
                          <a:srgbClr val="000000"/>
                        </a:solidFill>
                        <a:latin typeface="Calibri" panose="020F0502020204030204" charset="0"/>
                        <a:ea typeface="Calibri" panose="020F0502020204030204" charset="0"/>
                        <a:cs typeface="Calibri" panose="020F0502020204030204" charset="0"/>
                      </a:endParaRPr>
                    </a:p>
                  </a:txBody>
                  <a:tcPr marL="66675" marR="66675" marT="66675" marB="66675" vert="horz" anchor="ctr" anchorCtr="0">
                    <a:lnL w="12700" cap="flat" cmpd="sng">
                      <a:solidFill>
                        <a:srgbClr val="080000"/>
                      </a:solidFill>
                      <a:prstDash val="solid"/>
                      <a:headEnd type="none" w="med" len="med"/>
                      <a:tailEnd type="none" w="med" len="med"/>
                    </a:lnL>
                    <a:lnR w="28575"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sz="1200" b="1">
                          <a:solidFill>
                            <a:srgbClr val="000000"/>
                          </a:solidFill>
                          <a:latin typeface="Calibri" panose="020F0502020204030204" charset="0"/>
                          <a:cs typeface="Calibri" panose="020F0502020204030204" charset="0"/>
                        </a:rPr>
                        <a:t>91.85</a:t>
                      </a:r>
                      <a:endParaRPr lang="en-US" sz="1200" b="1">
                        <a:solidFill>
                          <a:srgbClr val="000000"/>
                        </a:solidFill>
                        <a:latin typeface="Calibri" panose="020F0502020204030204" charset="0"/>
                        <a:ea typeface="Calibri" panose="020F0502020204030204" charset="0"/>
                        <a:cs typeface="Calibri" panose="020F0502020204030204" charset="0"/>
                      </a:endParaRPr>
                    </a:p>
                  </a:txBody>
                  <a:tcPr marL="66675" marR="66675" marT="66675" marB="66675" vert="horz" anchor="ctr" anchorCtr="0">
                    <a:lnL w="28575"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sz="1200" b="1">
                          <a:solidFill>
                            <a:srgbClr val="000000"/>
                          </a:solidFill>
                          <a:latin typeface="Calibri" panose="020F0502020204030204" charset="0"/>
                          <a:cs typeface="Calibri" panose="020F0502020204030204" charset="0"/>
                        </a:rPr>
                        <a:t>90.98</a:t>
                      </a:r>
                      <a:endParaRPr lang="en-US" sz="1200" b="1">
                        <a:solidFill>
                          <a:srgbClr val="000000"/>
                        </a:solidFill>
                        <a:latin typeface="Calibri" panose="020F0502020204030204" charset="0"/>
                        <a:ea typeface="Calibri" panose="020F0502020204030204" charset="0"/>
                        <a:cs typeface="Calibri" panose="020F0502020204030204" charset="0"/>
                      </a:endParaRPr>
                    </a:p>
                  </a:txBody>
                  <a:tcPr marL="66675" marR="66675" marT="66675" marB="66675" vert="horz" anchor="ctr" anchorCtr="0">
                    <a:lnL w="12700" cap="flat" cmpd="sng">
                      <a:solidFill>
                        <a:srgbClr val="080000"/>
                      </a:solidFill>
                      <a:prstDash val="solid"/>
                      <a:headEnd type="none" w="med" len="med"/>
                      <a:tailEnd type="none" w="med" len="med"/>
                    </a:lnL>
                    <a:lnR w="28575"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FF"/>
                    </a:solidFill>
                  </a:tcPr>
                </a:tc>
              </a:tr>
              <a:tr h="346710">
                <a:tc>
                  <a:txBody>
                    <a:bodyPr/>
                    <a:p>
                      <a:pPr indent="0" algn="ctr">
                        <a:buNone/>
                      </a:pPr>
                      <a:r>
                        <a:rPr lang="en-US" sz="1200" b="1">
                          <a:solidFill>
                            <a:srgbClr val="000000"/>
                          </a:solidFill>
                          <a:latin typeface="Calibri" panose="020F0502020204030204" charset="0"/>
                          <a:cs typeface="Calibri" panose="020F0502020204030204" charset="0"/>
                        </a:rPr>
                        <a:t>GB_Model</a:t>
                      </a:r>
                      <a:endParaRPr lang="en-US" sz="1200" b="1">
                        <a:solidFill>
                          <a:srgbClr val="000000"/>
                        </a:solidFill>
                        <a:latin typeface="Calibri" panose="020F0502020204030204" charset="0"/>
                        <a:ea typeface="Calibri" panose="020F0502020204030204" charset="0"/>
                        <a:cs typeface="Calibri" panose="020F0502020204030204" charset="0"/>
                      </a:endParaRPr>
                    </a:p>
                  </a:txBody>
                  <a:tcPr marL="66675" marR="66675" marT="66675" marB="66675" vert="horz" anchor="ctr" anchorCtr="0">
                    <a:lnL w="28575" cap="flat" cmpd="sng">
                      <a:solidFill>
                        <a:srgbClr val="080000"/>
                      </a:solidFill>
                      <a:prstDash val="solid"/>
                      <a:headEnd type="none" w="med" len="med"/>
                      <a:tailEnd type="none" w="med" len="med"/>
                    </a:lnL>
                    <a:lnR w="28575" cap="flat" cmpd="sng">
                      <a:solidFill>
                        <a:srgbClr val="080000"/>
                      </a:solidFill>
                      <a:prstDash val="solid"/>
                      <a:headEnd type="none" w="med" len="med"/>
                      <a:tailEnd type="none" w="med" len="med"/>
                    </a:lnR>
                    <a:lnT w="28575">
                      <a:solidFill>
                        <a:schemeClr val="tx1"/>
                      </a:solidFill>
                      <a:prstDash val="solid"/>
                    </a:lnT>
                    <a:lnB w="28575" cap="flat" cmpd="sng">
                      <a:solidFill>
                        <a:srgbClr val="08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sz="1200" b="1">
                          <a:solidFill>
                            <a:srgbClr val="000000"/>
                          </a:solidFill>
                          <a:latin typeface="Calibri" panose="020F0502020204030204" charset="0"/>
                          <a:cs typeface="Calibri" panose="020F0502020204030204" charset="0"/>
                        </a:rPr>
                        <a:t>91.64</a:t>
                      </a:r>
                      <a:endParaRPr lang="en-US" sz="1200" b="1">
                        <a:solidFill>
                          <a:srgbClr val="000000"/>
                        </a:solidFill>
                        <a:latin typeface="Calibri" panose="020F0502020204030204" charset="0"/>
                        <a:ea typeface="Calibri" panose="020F0502020204030204" charset="0"/>
                        <a:cs typeface="Calibri" panose="020F0502020204030204" charset="0"/>
                      </a:endParaRPr>
                    </a:p>
                  </a:txBody>
                  <a:tcPr marL="66675" marR="66675" marT="66675" marB="66675" vert="horz" anchor="ctr" anchorCtr="0">
                    <a:lnL w="28575"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28575" cap="flat" cmpd="sng">
                      <a:solidFill>
                        <a:srgbClr val="08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sz="1200" b="1">
                          <a:solidFill>
                            <a:srgbClr val="000000"/>
                          </a:solidFill>
                          <a:latin typeface="Calibri" panose="020F0502020204030204" charset="0"/>
                          <a:cs typeface="Calibri" panose="020F0502020204030204" charset="0"/>
                        </a:rPr>
                        <a:t>91.21</a:t>
                      </a:r>
                      <a:endParaRPr lang="en-US" sz="1200" b="1">
                        <a:solidFill>
                          <a:srgbClr val="000000"/>
                        </a:solidFill>
                        <a:latin typeface="Calibri" panose="020F0502020204030204" charset="0"/>
                        <a:ea typeface="Calibri" panose="020F0502020204030204" charset="0"/>
                        <a:cs typeface="Calibri" panose="020F0502020204030204" charset="0"/>
                      </a:endParaRPr>
                    </a:p>
                  </a:txBody>
                  <a:tcPr marL="66675" marR="66675" marT="66675" marB="66675" vert="horz" anchor="ctr" anchorCtr="0">
                    <a:lnL w="12700" cap="flat" cmpd="sng">
                      <a:solidFill>
                        <a:srgbClr val="080000"/>
                      </a:solidFill>
                      <a:prstDash val="solid"/>
                      <a:headEnd type="none" w="med" len="med"/>
                      <a:tailEnd type="none" w="med" len="med"/>
                    </a:lnL>
                    <a:lnR w="28575"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28575" cap="flat" cmpd="sng">
                      <a:solidFill>
                        <a:srgbClr val="08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sz="1200" b="1">
                          <a:solidFill>
                            <a:srgbClr val="000000"/>
                          </a:solidFill>
                          <a:latin typeface="Calibri" panose="020F0502020204030204" charset="0"/>
                          <a:cs typeface="Calibri" panose="020F0502020204030204" charset="0"/>
                        </a:rPr>
                        <a:t>82.86</a:t>
                      </a:r>
                      <a:endParaRPr lang="en-US" sz="1200" b="1">
                        <a:solidFill>
                          <a:srgbClr val="000000"/>
                        </a:solidFill>
                        <a:latin typeface="Calibri" panose="020F0502020204030204" charset="0"/>
                        <a:ea typeface="Calibri" panose="020F0502020204030204" charset="0"/>
                        <a:cs typeface="Calibri" panose="020F0502020204030204" charset="0"/>
                      </a:endParaRPr>
                    </a:p>
                  </a:txBody>
                  <a:tcPr marL="66675" marR="66675" marT="66675" marB="66675" vert="horz" anchor="ctr" anchorCtr="0">
                    <a:lnL w="28575"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28575" cap="flat" cmpd="sng">
                      <a:solidFill>
                        <a:srgbClr val="08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sz="1200" b="1">
                          <a:solidFill>
                            <a:srgbClr val="000000"/>
                          </a:solidFill>
                          <a:latin typeface="Calibri" panose="020F0502020204030204" charset="0"/>
                          <a:cs typeface="Calibri" panose="020F0502020204030204" charset="0"/>
                        </a:rPr>
                        <a:t>82.58</a:t>
                      </a:r>
                      <a:endParaRPr lang="en-US" sz="1200" b="1">
                        <a:solidFill>
                          <a:srgbClr val="000000"/>
                        </a:solidFill>
                        <a:latin typeface="Calibri" panose="020F0502020204030204" charset="0"/>
                        <a:ea typeface="Calibri" panose="020F0502020204030204" charset="0"/>
                        <a:cs typeface="Calibri" panose="020F0502020204030204" charset="0"/>
                      </a:endParaRPr>
                    </a:p>
                  </a:txBody>
                  <a:tcPr marL="66675" marR="66675" marT="66675" marB="66675" vert="horz" anchor="ctr" anchorCtr="0">
                    <a:lnL w="12700" cap="flat" cmpd="sng">
                      <a:solidFill>
                        <a:srgbClr val="080000"/>
                      </a:solidFill>
                      <a:prstDash val="solid"/>
                      <a:headEnd type="none" w="med" len="med"/>
                      <a:tailEnd type="none" w="med" len="med"/>
                    </a:lnL>
                    <a:lnR w="28575"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28575" cap="flat" cmpd="sng">
                      <a:solidFill>
                        <a:srgbClr val="08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sz="1200" b="1">
                          <a:solidFill>
                            <a:srgbClr val="000000"/>
                          </a:solidFill>
                          <a:latin typeface="Calibri" panose="020F0502020204030204" charset="0"/>
                          <a:cs typeface="Calibri" panose="020F0502020204030204" charset="0"/>
                        </a:rPr>
                        <a:t>63.42</a:t>
                      </a:r>
                      <a:endParaRPr lang="en-US" sz="1200" b="1">
                        <a:solidFill>
                          <a:srgbClr val="000000"/>
                        </a:solidFill>
                        <a:latin typeface="Calibri" panose="020F0502020204030204" charset="0"/>
                        <a:ea typeface="Calibri" panose="020F0502020204030204" charset="0"/>
                        <a:cs typeface="Calibri" panose="020F0502020204030204" charset="0"/>
                      </a:endParaRPr>
                    </a:p>
                  </a:txBody>
                  <a:tcPr marL="66675" marR="66675" marT="66675" marB="66675" vert="horz" anchor="ctr" anchorCtr="0">
                    <a:lnL w="28575"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28575" cap="flat" cmpd="sng">
                      <a:solidFill>
                        <a:srgbClr val="08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sz="1200" b="1">
                          <a:solidFill>
                            <a:srgbClr val="000000"/>
                          </a:solidFill>
                          <a:latin typeface="Calibri" panose="020F0502020204030204" charset="0"/>
                          <a:cs typeface="Calibri" panose="020F0502020204030204" charset="0"/>
                        </a:rPr>
                        <a:t>60.70</a:t>
                      </a:r>
                      <a:endParaRPr lang="en-US" sz="1200" b="1">
                        <a:solidFill>
                          <a:srgbClr val="000000"/>
                        </a:solidFill>
                        <a:latin typeface="Calibri" panose="020F0502020204030204" charset="0"/>
                        <a:ea typeface="Calibri" panose="020F0502020204030204" charset="0"/>
                        <a:cs typeface="Calibri" panose="020F0502020204030204" charset="0"/>
                      </a:endParaRPr>
                    </a:p>
                  </a:txBody>
                  <a:tcPr marL="66675" marR="66675" marT="66675" marB="66675" vert="horz" anchor="ctr" anchorCtr="0">
                    <a:lnL w="12700" cap="flat" cmpd="sng">
                      <a:solidFill>
                        <a:srgbClr val="080000"/>
                      </a:solidFill>
                      <a:prstDash val="solid"/>
                      <a:headEnd type="none" w="med" len="med"/>
                      <a:tailEnd type="none" w="med" len="med"/>
                    </a:lnL>
                    <a:lnR w="28575"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28575" cap="flat" cmpd="sng">
                      <a:solidFill>
                        <a:srgbClr val="08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sz="1200" b="1">
                          <a:solidFill>
                            <a:srgbClr val="000000"/>
                          </a:solidFill>
                          <a:latin typeface="Calibri" panose="020F0502020204030204" charset="0"/>
                          <a:cs typeface="Calibri" panose="020F0502020204030204" charset="0"/>
                        </a:rPr>
                        <a:t>71.85</a:t>
                      </a:r>
                      <a:endParaRPr lang="en-US" sz="1200" b="1">
                        <a:solidFill>
                          <a:srgbClr val="000000"/>
                        </a:solidFill>
                        <a:latin typeface="Calibri" panose="020F0502020204030204" charset="0"/>
                        <a:ea typeface="Calibri" panose="020F0502020204030204" charset="0"/>
                        <a:cs typeface="Calibri" panose="020F0502020204030204" charset="0"/>
                      </a:endParaRPr>
                    </a:p>
                  </a:txBody>
                  <a:tcPr marL="66675" marR="66675" marT="66675" marB="66675" vert="horz" anchor="ctr" anchorCtr="0">
                    <a:lnL w="28575"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28575" cap="flat" cmpd="sng">
                      <a:solidFill>
                        <a:srgbClr val="08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sz="1200" b="1">
                          <a:solidFill>
                            <a:srgbClr val="000000"/>
                          </a:solidFill>
                          <a:latin typeface="Calibri" panose="020F0502020204030204" charset="0"/>
                          <a:cs typeface="Calibri" panose="020F0502020204030204" charset="0"/>
                        </a:rPr>
                        <a:t>69.97</a:t>
                      </a:r>
                      <a:endParaRPr lang="en-US" sz="1200" b="1">
                        <a:solidFill>
                          <a:srgbClr val="000000"/>
                        </a:solidFill>
                        <a:latin typeface="Calibri" panose="020F0502020204030204" charset="0"/>
                        <a:ea typeface="Calibri" panose="020F0502020204030204" charset="0"/>
                        <a:cs typeface="Calibri" panose="020F0502020204030204" charset="0"/>
                      </a:endParaRPr>
                    </a:p>
                  </a:txBody>
                  <a:tcPr marL="66675" marR="66675" marT="66675" marB="66675" vert="horz" anchor="ctr" anchorCtr="0">
                    <a:lnL w="12700" cap="flat" cmpd="sng">
                      <a:solidFill>
                        <a:srgbClr val="080000"/>
                      </a:solidFill>
                      <a:prstDash val="solid"/>
                      <a:headEnd type="none" w="med" len="med"/>
                      <a:tailEnd type="none" w="med" len="med"/>
                    </a:lnL>
                    <a:lnR w="28575"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28575" cap="flat" cmpd="sng">
                      <a:solidFill>
                        <a:srgbClr val="08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sz="1200" b="1">
                          <a:solidFill>
                            <a:srgbClr val="000000"/>
                          </a:solidFill>
                          <a:latin typeface="Calibri" panose="020F0502020204030204" charset="0"/>
                          <a:cs typeface="Calibri" panose="020F0502020204030204" charset="0"/>
                        </a:rPr>
                        <a:t>94.82</a:t>
                      </a:r>
                      <a:endParaRPr lang="en-US" sz="1200" b="1">
                        <a:solidFill>
                          <a:srgbClr val="000000"/>
                        </a:solidFill>
                        <a:latin typeface="Calibri" panose="020F0502020204030204" charset="0"/>
                        <a:ea typeface="Calibri" panose="020F0502020204030204" charset="0"/>
                        <a:cs typeface="Calibri" panose="020F0502020204030204" charset="0"/>
                      </a:endParaRPr>
                    </a:p>
                  </a:txBody>
                  <a:tcPr marL="66675" marR="66675" marT="66675" marB="66675" vert="horz" anchor="ctr" anchorCtr="0">
                    <a:lnL w="28575"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28575" cap="flat" cmpd="sng">
                      <a:solidFill>
                        <a:srgbClr val="08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sz="1200" b="1">
                          <a:solidFill>
                            <a:srgbClr val="000000"/>
                          </a:solidFill>
                          <a:latin typeface="Calibri" panose="020F0502020204030204" charset="0"/>
                          <a:cs typeface="Calibri" panose="020F0502020204030204" charset="0"/>
                        </a:rPr>
                        <a:t>92.71</a:t>
                      </a:r>
                      <a:endParaRPr lang="en-US" sz="1200" b="1">
                        <a:solidFill>
                          <a:srgbClr val="000000"/>
                        </a:solidFill>
                        <a:latin typeface="Calibri" panose="020F0502020204030204" charset="0"/>
                        <a:ea typeface="Calibri" panose="020F0502020204030204" charset="0"/>
                        <a:cs typeface="Calibri" panose="020F0502020204030204" charset="0"/>
                      </a:endParaRPr>
                    </a:p>
                  </a:txBody>
                  <a:tcPr marL="66675" marR="66675" marT="66675" marB="66675" vert="horz" anchor="ctr" anchorCtr="0">
                    <a:lnL w="12700" cap="flat" cmpd="sng">
                      <a:solidFill>
                        <a:srgbClr val="080000"/>
                      </a:solidFill>
                      <a:prstDash val="solid"/>
                      <a:headEnd type="none" w="med" len="med"/>
                      <a:tailEnd type="none" w="med" len="med"/>
                    </a:lnL>
                    <a:lnR w="28575"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28575" cap="flat" cmpd="sng">
                      <a:solidFill>
                        <a:srgbClr val="080000"/>
                      </a:solidFill>
                      <a:prstDash val="solid"/>
                      <a:headEnd type="none" w="med" len="med"/>
                      <a:tailEnd type="none" w="med" len="med"/>
                    </a:lnB>
                    <a:lnTlToBr>
                      <a:noFill/>
                    </a:lnTlToBr>
                    <a:lnBlToTr>
                      <a:noFill/>
                    </a:lnBlToTr>
                    <a:solidFill>
                      <a:srgbClr val="FFFFFF"/>
                    </a:solidFill>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483870" y="288290"/>
            <a:ext cx="5720080" cy="530860"/>
          </a:xfrm>
          <a:prstGeom prst="rect">
            <a:avLst/>
          </a:prstGeom>
          <a:noFill/>
        </p:spPr>
        <p:txBody>
          <a:bodyPr wrap="square" rtlCol="0" anchor="t">
            <a:noAutofit/>
          </a:bodyPr>
          <a:p>
            <a:pPr algn="ctr">
              <a:buClrTx/>
              <a:buSzTx/>
              <a:buFontTx/>
            </a:pPr>
            <a:r>
              <a:rPr lang="en-US" sz="2800" b="1" dirty="0">
                <a:solidFill>
                  <a:srgbClr val="0070C0"/>
                </a:solidFill>
                <a:latin typeface="Calibri" panose="020F0502020204030204" charset="0"/>
                <a:cs typeface="Calibri" panose="020F0502020204030204" charset="0"/>
                <a:sym typeface="+mn-ea"/>
              </a:rPr>
              <a:t>Observations On Model Comparison</a:t>
            </a:r>
            <a:r>
              <a:rPr lang="en-US" sz="2800" b="1" dirty="0">
                <a:solidFill>
                  <a:srgbClr val="0070C0"/>
                </a:solidFill>
                <a:latin typeface="Calibri" panose="020F0502020204030204" charset="0"/>
                <a:cs typeface="Calibri" panose="020F0502020204030204" charset="0"/>
                <a:sym typeface="+mn-ea"/>
              </a:rPr>
              <a:t>  </a:t>
            </a:r>
            <a:endParaRPr lang="en-US" sz="2800" b="1" dirty="0">
              <a:solidFill>
                <a:srgbClr val="0070C0"/>
              </a:solidFill>
              <a:latin typeface="Calibri" panose="020F0502020204030204" charset="0"/>
              <a:cs typeface="Calibri" panose="020F0502020204030204" charset="0"/>
              <a:sym typeface="+mn-ea"/>
            </a:endParaRPr>
          </a:p>
        </p:txBody>
      </p:sp>
      <p:sp>
        <p:nvSpPr>
          <p:cNvPr id="3" name="Text Box 2"/>
          <p:cNvSpPr txBox="1"/>
          <p:nvPr/>
        </p:nvSpPr>
        <p:spPr>
          <a:xfrm>
            <a:off x="725805" y="1383665"/>
            <a:ext cx="10255250" cy="4212590"/>
          </a:xfrm>
          <a:prstGeom prst="rect">
            <a:avLst/>
          </a:prstGeom>
          <a:solidFill>
            <a:schemeClr val="accent1">
              <a:lumMod val="20000"/>
              <a:lumOff val="80000"/>
            </a:schemeClr>
          </a:solidFill>
          <a:ln w="9525">
            <a:noFill/>
          </a:ln>
        </p:spPr>
        <p:txBody>
          <a:bodyPr wrap="square">
            <a:noAutofit/>
          </a:bodyPr>
          <a:p>
            <a:pPr indent="0">
              <a:buFont typeface="Wingdings" panose="05000000000000000000" charset="0"/>
              <a:buNone/>
            </a:pPr>
            <a:endParaRPr lang="en-US" b="0">
              <a:solidFill>
                <a:srgbClr val="000000"/>
              </a:solidFill>
              <a:latin typeface="Calibri" panose="020F0502020204030204" charset="0"/>
              <a:cs typeface="CIDFont" charset="0"/>
            </a:endParaRPr>
          </a:p>
          <a:p>
            <a:pPr marL="285750" indent="-285750">
              <a:buFont typeface="Wingdings" panose="05000000000000000000" charset="0"/>
              <a:buChar char="v"/>
            </a:pPr>
            <a:r>
              <a:rPr lang="en-US" b="0">
                <a:solidFill>
                  <a:srgbClr val="000000"/>
                </a:solidFill>
                <a:latin typeface="Calibri" panose="020F0502020204030204" charset="0"/>
                <a:cs typeface="CIDFont" charset="0"/>
              </a:rPr>
              <a:t>Based on above models </a:t>
            </a:r>
            <a:r>
              <a:rPr lang="en-US" b="1">
                <a:solidFill>
                  <a:srgbClr val="000000"/>
                </a:solidFill>
                <a:latin typeface="Calibri" panose="020F0502020204030204" charset="0"/>
                <a:cs typeface="CIDFont" charset="0"/>
              </a:rPr>
              <a:t>KNN_Model  (Default set)</a:t>
            </a:r>
            <a:r>
              <a:rPr lang="en-US" b="0">
                <a:solidFill>
                  <a:srgbClr val="000000"/>
                </a:solidFill>
                <a:latin typeface="Calibri" panose="020F0502020204030204" charset="0"/>
                <a:cs typeface="CIDFont" charset="0"/>
              </a:rPr>
              <a:t> is the best opyimum model. Although, Bagging model is performing well to but when compared to the recall of both KNN and Bagging Model withdefault set the </a:t>
            </a:r>
            <a:r>
              <a:rPr lang="en-US" b="1">
                <a:solidFill>
                  <a:srgbClr val="000000"/>
                </a:solidFill>
                <a:latin typeface="Calibri" panose="020F0502020204030204" charset="0"/>
                <a:cs typeface="CIDFont" charset="0"/>
              </a:rPr>
              <a:t>recall value</a:t>
            </a:r>
            <a:r>
              <a:rPr lang="en-US" b="0">
                <a:solidFill>
                  <a:srgbClr val="000000"/>
                </a:solidFill>
                <a:latin typeface="Calibri" panose="020F0502020204030204" charset="0"/>
                <a:cs typeface="CIDFont" charset="0"/>
              </a:rPr>
              <a:t> is better in KNN model. </a:t>
            </a:r>
            <a:r>
              <a:rPr lang="en-US" b="1">
                <a:solidFill>
                  <a:srgbClr val="000000"/>
                </a:solidFill>
                <a:latin typeface="Calibri" panose="020F0502020204030204" charset="0"/>
                <a:cs typeface="CIDFont" charset="0"/>
              </a:rPr>
              <a:t>(Highlighted with bright green)</a:t>
            </a:r>
            <a:endParaRPr lang="en-US" b="1">
              <a:solidFill>
                <a:srgbClr val="000000"/>
              </a:solidFill>
              <a:latin typeface="Calibri" panose="020F0502020204030204" charset="0"/>
              <a:cs typeface="CIDFont" charset="0"/>
            </a:endParaRPr>
          </a:p>
          <a:p>
            <a:pPr marL="285750" indent="-285750">
              <a:buFont typeface="Wingdings" panose="05000000000000000000" charset="0"/>
              <a:buChar char="ü"/>
            </a:pPr>
            <a:endParaRPr lang="en-US" b="1">
              <a:solidFill>
                <a:srgbClr val="000000"/>
              </a:solidFill>
              <a:latin typeface="Calibri" panose="020F0502020204030204" charset="0"/>
              <a:cs typeface="CIDFont" charset="0"/>
            </a:endParaRPr>
          </a:p>
          <a:p>
            <a:pPr marL="285750" indent="-285750">
              <a:buFont typeface="Wingdings" panose="05000000000000000000" charset="0"/>
              <a:buChar char="v"/>
            </a:pPr>
            <a:r>
              <a:rPr lang="en-US" b="1">
                <a:solidFill>
                  <a:srgbClr val="000000"/>
                </a:solidFill>
                <a:latin typeface="Calibri" panose="020F0502020204030204" charset="0"/>
                <a:cs typeface="CIDFont" charset="0"/>
              </a:rPr>
              <a:t>KNN Model with balanced set</a:t>
            </a:r>
            <a:r>
              <a:rPr lang="en-US" b="0">
                <a:solidFill>
                  <a:srgbClr val="000000"/>
                </a:solidFill>
                <a:latin typeface="Calibri" panose="020F0502020204030204" charset="0"/>
                <a:cs typeface="CIDFont" charset="0"/>
              </a:rPr>
              <a:t> is also performing well. </a:t>
            </a:r>
            <a:r>
              <a:rPr lang="en-US" b="1">
                <a:solidFill>
                  <a:srgbClr val="000000"/>
                </a:solidFill>
                <a:latin typeface="Calibri" panose="020F0502020204030204" charset="0"/>
                <a:cs typeface="CIDFont" charset="0"/>
              </a:rPr>
              <a:t>(Highlighted with light green)</a:t>
            </a:r>
            <a:endParaRPr lang="en-US" b="1">
              <a:solidFill>
                <a:srgbClr val="000000"/>
              </a:solidFill>
              <a:latin typeface="Calibri" panose="020F0502020204030204" charset="0"/>
              <a:cs typeface="CIDFont" charset="0"/>
            </a:endParaRPr>
          </a:p>
          <a:p>
            <a:pPr marL="285750" indent="-285750">
              <a:buFont typeface="Wingdings" panose="05000000000000000000" charset="0"/>
              <a:buChar char="ü"/>
            </a:pPr>
            <a:endParaRPr lang="en-US" b="1">
              <a:solidFill>
                <a:srgbClr val="000000"/>
              </a:solidFill>
              <a:latin typeface="Calibri" panose="020F0502020204030204" charset="0"/>
              <a:cs typeface="CIDFont" charset="0"/>
            </a:endParaRPr>
          </a:p>
          <a:p>
            <a:pPr marL="285750" indent="-285750">
              <a:buFont typeface="Wingdings" panose="05000000000000000000" charset="0"/>
              <a:buChar char="v"/>
            </a:pPr>
            <a:r>
              <a:rPr lang="en-US" b="0">
                <a:solidFill>
                  <a:srgbClr val="000000"/>
                </a:solidFill>
                <a:latin typeface="Calibri" panose="020F0502020204030204" charset="0"/>
                <a:cs typeface="Helvetica" charset="0"/>
              </a:rPr>
              <a:t>Although </a:t>
            </a:r>
            <a:r>
              <a:rPr lang="en-US" b="1">
                <a:solidFill>
                  <a:srgbClr val="000000"/>
                </a:solidFill>
                <a:latin typeface="Calibri" panose="020F0502020204030204" charset="0"/>
                <a:cs typeface="Helvetica" charset="0"/>
              </a:rPr>
              <a:t>KNN Tuned, RF_Model </a:t>
            </a:r>
            <a:r>
              <a:rPr lang="en-US" b="0">
                <a:solidFill>
                  <a:srgbClr val="000000"/>
                </a:solidFill>
                <a:latin typeface="Calibri" panose="020F0502020204030204" charset="0"/>
                <a:cs typeface="Helvetica" charset="0"/>
              </a:rPr>
              <a:t>and</a:t>
            </a:r>
            <a:r>
              <a:rPr lang="en-US" b="1">
                <a:solidFill>
                  <a:srgbClr val="000000"/>
                </a:solidFill>
                <a:latin typeface="Calibri" panose="020F0502020204030204" charset="0"/>
                <a:cs typeface="Helvetica" charset="0"/>
              </a:rPr>
              <a:t> RF_Balanced have good scores but they seems to be </a:t>
            </a:r>
            <a:r>
              <a:rPr lang="en-US" b="0">
                <a:solidFill>
                  <a:srgbClr val="000000"/>
                </a:solidFill>
                <a:latin typeface="Calibri" panose="020F0502020204030204" charset="0"/>
                <a:cs typeface="Helvetica" charset="0"/>
              </a:rPr>
              <a:t>over-fitted models hence cannot be recommended. </a:t>
            </a:r>
            <a:r>
              <a:rPr lang="en-US" b="0">
                <a:solidFill>
                  <a:srgbClr val="000000"/>
                </a:solidFill>
                <a:latin typeface="Calibri" panose="020F0502020204030204" charset="0"/>
                <a:cs typeface="CIDFont" charset="0"/>
              </a:rPr>
              <a:t> </a:t>
            </a:r>
            <a:endParaRPr lang="en-US" b="0">
              <a:solidFill>
                <a:srgbClr val="000000"/>
              </a:solidFill>
              <a:latin typeface="Calibri" panose="020F0502020204030204" charset="0"/>
              <a:cs typeface="CIDFont" charset="0"/>
            </a:endParaRPr>
          </a:p>
          <a:p>
            <a:pPr marL="285750" indent="-285750">
              <a:buFont typeface="Wingdings" panose="05000000000000000000" charset="0"/>
              <a:buChar char="v"/>
            </a:pPr>
            <a:endParaRPr lang="en-US" b="0">
              <a:solidFill>
                <a:srgbClr val="000000"/>
              </a:solidFill>
              <a:latin typeface="Calibri" panose="020F0502020204030204" charset="0"/>
              <a:cs typeface="CIDFont" charset="0"/>
            </a:endParaRPr>
          </a:p>
          <a:p>
            <a:pPr marL="285750" indent="-285750">
              <a:buFont typeface="Wingdings" panose="05000000000000000000" charset="0"/>
              <a:buChar char="v"/>
            </a:pPr>
            <a:r>
              <a:rPr lang="en-US" b="0">
                <a:solidFill>
                  <a:srgbClr val="000000"/>
                </a:solidFill>
                <a:latin typeface="Calibri" panose="020F0502020204030204" charset="0"/>
                <a:cs typeface="CIDFont" charset="0"/>
              </a:rPr>
              <a:t>The worst performing model is </a:t>
            </a:r>
            <a:r>
              <a:rPr lang="en-US" b="1">
                <a:solidFill>
                  <a:srgbClr val="000000"/>
                </a:solidFill>
                <a:latin typeface="Calibri" panose="020F0502020204030204" charset="0"/>
                <a:cs typeface="CIDFont" charset="0"/>
              </a:rPr>
              <a:t>G</a:t>
            </a:r>
            <a:r>
              <a:rPr lang="en-US" b="1">
                <a:solidFill>
                  <a:srgbClr val="000000"/>
                </a:solidFill>
                <a:latin typeface="Calibri" panose="020F0502020204030204" charset="0"/>
                <a:cs typeface="Helvetica" charset="0"/>
              </a:rPr>
              <a:t>aussian Naive Bayes model (NB) with balanced set. </a:t>
            </a:r>
            <a:r>
              <a:rPr lang="en-US" b="0">
                <a:solidFill>
                  <a:srgbClr val="000000"/>
                </a:solidFill>
                <a:latin typeface="Calibri" panose="020F0502020204030204" charset="0"/>
                <a:cs typeface="CIDFont" charset="0"/>
              </a:rPr>
              <a:t> </a:t>
            </a:r>
            <a:endParaRPr lang="en-US" b="0">
              <a:solidFill>
                <a:srgbClr val="000000"/>
              </a:solidFill>
              <a:latin typeface="Calibri" panose="020F0502020204030204" charset="0"/>
              <a:cs typeface="CIDFont" charset="0"/>
            </a:endParaRPr>
          </a:p>
          <a:p>
            <a:pPr marL="285750" indent="-285750">
              <a:buFont typeface="Wingdings" panose="05000000000000000000" charset="0"/>
              <a:buChar char="v"/>
            </a:pPr>
            <a:endParaRPr lang="en-US" b="0">
              <a:solidFill>
                <a:srgbClr val="000000"/>
              </a:solidFill>
              <a:latin typeface="Calibri" panose="020F0502020204030204" charset="0"/>
              <a:cs typeface="CIDFont" charset="0"/>
            </a:endParaRPr>
          </a:p>
          <a:p>
            <a:pPr marL="285750" indent="-285750">
              <a:buFont typeface="Wingdings" panose="05000000000000000000" charset="0"/>
              <a:buChar char="v"/>
            </a:pPr>
            <a:r>
              <a:rPr lang="en-US" b="0">
                <a:solidFill>
                  <a:srgbClr val="000000"/>
                </a:solidFill>
                <a:latin typeface="Calibri" panose="020F0502020204030204" charset="0"/>
                <a:cs typeface="Helvetica" charset="0"/>
              </a:rPr>
              <a:t>Building is an iterative method, more models can be built and tweaked or tuned to get optimum model. So more models can be built and improved further for better results.</a:t>
            </a:r>
            <a:endParaRPr lang="en-US" b="0">
              <a:solidFill>
                <a:srgbClr val="000000"/>
              </a:solidFill>
              <a:latin typeface="Calibri" panose="020F0502020204030204" charset="0"/>
              <a:cs typeface="CIDFont"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Text Box 99"/>
          <p:cNvSpPr txBox="1"/>
          <p:nvPr/>
        </p:nvSpPr>
        <p:spPr>
          <a:xfrm>
            <a:off x="744855" y="1021715"/>
            <a:ext cx="10439400" cy="5607685"/>
          </a:xfrm>
          <a:prstGeom prst="rect">
            <a:avLst/>
          </a:prstGeom>
          <a:solidFill>
            <a:schemeClr val="accent1">
              <a:lumMod val="20000"/>
              <a:lumOff val="80000"/>
            </a:schemeClr>
          </a:solidFill>
          <a:ln w="9525">
            <a:noFill/>
          </a:ln>
        </p:spPr>
        <p:txBody>
          <a:bodyPr wrap="square">
            <a:noAutofit/>
          </a:bodyPr>
          <a:p>
            <a:pPr marL="285750" indent="-285750">
              <a:buFont typeface="Wingdings" panose="05000000000000000000" charset="0"/>
              <a:buChar char="ü"/>
            </a:pPr>
            <a:endParaRPr lang="en-US" b="0">
              <a:solidFill>
                <a:srgbClr val="000000"/>
              </a:solidFill>
              <a:latin typeface="Calibri" panose="020F0502020204030204" charset="0"/>
              <a:cs typeface="Calibri" panose="020F0502020204030204" charset="0"/>
            </a:endParaRPr>
          </a:p>
          <a:p>
            <a:pPr marL="285750" indent="-285750">
              <a:buFont typeface="Wingdings" panose="05000000000000000000" charset="0"/>
              <a:buChar char="ü"/>
            </a:pPr>
            <a:r>
              <a:rPr lang="en-US" b="0">
                <a:solidFill>
                  <a:srgbClr val="000000"/>
                </a:solidFill>
                <a:latin typeface="Calibri" panose="020F0502020204030204" charset="0"/>
                <a:cs typeface="Calibri" panose="020F0502020204030204" charset="0"/>
              </a:rPr>
              <a:t>Business can provide more offers to customers who are more than 5 years and have spent considerable amount. </a:t>
            </a:r>
            <a:endParaRPr lang="en-US" b="0">
              <a:solidFill>
                <a:srgbClr val="000000"/>
              </a:solidFill>
              <a:latin typeface="Calibri" panose="020F0502020204030204" charset="0"/>
              <a:cs typeface="Calibri" panose="020F0502020204030204" charset="0"/>
            </a:endParaRPr>
          </a:p>
          <a:p>
            <a:pPr indent="0">
              <a:buFont typeface="Wingdings" panose="05000000000000000000" charset="0"/>
              <a:buNone/>
            </a:pPr>
            <a:endParaRPr lang="en-US" b="0">
              <a:solidFill>
                <a:srgbClr val="000000"/>
              </a:solidFill>
              <a:latin typeface="Calibri" panose="020F0502020204030204" charset="0"/>
              <a:cs typeface="Calibri" panose="020F0502020204030204" charset="0"/>
            </a:endParaRPr>
          </a:p>
          <a:p>
            <a:pPr marL="285750" indent="-285750">
              <a:buFont typeface="Wingdings" panose="05000000000000000000" charset="0"/>
              <a:buChar char="ü"/>
            </a:pPr>
            <a:r>
              <a:rPr lang="en-US" b="0">
                <a:solidFill>
                  <a:srgbClr val="000000"/>
                </a:solidFill>
                <a:latin typeface="Calibri" panose="020F0502020204030204" charset="0"/>
                <a:cs typeface="Calibri" panose="020F0502020204030204" charset="0"/>
              </a:rPr>
              <a:t>3 - 5 years of loyalty programmes can be introduced to attract new customers. </a:t>
            </a:r>
            <a:endParaRPr lang="en-US" b="0">
              <a:solidFill>
                <a:srgbClr val="000000"/>
              </a:solidFill>
              <a:latin typeface="Calibri" panose="020F0502020204030204" charset="0"/>
              <a:cs typeface="Calibri" panose="020F0502020204030204" charset="0"/>
            </a:endParaRPr>
          </a:p>
          <a:p>
            <a:pPr indent="0">
              <a:buFont typeface="Wingdings" panose="05000000000000000000" charset="0"/>
              <a:buNone/>
            </a:pPr>
            <a:endParaRPr lang="en-US" b="0">
              <a:solidFill>
                <a:srgbClr val="000000"/>
              </a:solidFill>
              <a:latin typeface="Calibri" panose="020F0502020204030204" charset="0"/>
              <a:cs typeface="Calibri" panose="020F0502020204030204" charset="0"/>
            </a:endParaRPr>
          </a:p>
          <a:p>
            <a:pPr marL="285750" indent="-285750">
              <a:buFont typeface="Wingdings" panose="05000000000000000000" charset="0"/>
              <a:buChar char="ü"/>
            </a:pPr>
            <a:r>
              <a:rPr lang="en-US" b="0">
                <a:solidFill>
                  <a:srgbClr val="000000"/>
                </a:solidFill>
                <a:latin typeface="Calibri" panose="020F0502020204030204" charset="0"/>
                <a:cs typeface="Calibri" panose="020F0502020204030204" charset="0"/>
              </a:rPr>
              <a:t>The cashback and coupon offers attracts good revenue but company needs to gather information if there are customers who are not aware of these benefits.</a:t>
            </a:r>
            <a:endParaRPr lang="en-US" b="0">
              <a:solidFill>
                <a:srgbClr val="000000"/>
              </a:solidFill>
              <a:latin typeface="Calibri" panose="020F0502020204030204" charset="0"/>
              <a:cs typeface="Calibri" panose="020F0502020204030204" charset="0"/>
            </a:endParaRPr>
          </a:p>
          <a:p>
            <a:pPr indent="0">
              <a:buFont typeface="Wingdings" panose="05000000000000000000" charset="0"/>
              <a:buNone/>
            </a:pPr>
            <a:endParaRPr lang="en-US" b="0">
              <a:solidFill>
                <a:srgbClr val="000000"/>
              </a:solidFill>
              <a:latin typeface="Calibri" panose="020F0502020204030204" charset="0"/>
              <a:cs typeface="Calibri" panose="020F0502020204030204" charset="0"/>
            </a:endParaRPr>
          </a:p>
          <a:p>
            <a:pPr marL="285750" indent="-285750">
              <a:buFont typeface="Wingdings" panose="05000000000000000000" charset="0"/>
              <a:buChar char="ü"/>
            </a:pPr>
            <a:r>
              <a:rPr lang="en-US" b="0">
                <a:solidFill>
                  <a:srgbClr val="000000"/>
                </a:solidFill>
                <a:latin typeface="Calibri" panose="020F0502020204030204" charset="0"/>
                <a:cs typeface="Calibri" panose="020F0502020204030204" charset="0"/>
              </a:rPr>
              <a:t>Tier 2 cities have lowest customer base and hence company can focus in this region. </a:t>
            </a:r>
            <a:endParaRPr lang="en-US" b="0">
              <a:solidFill>
                <a:srgbClr val="000000"/>
              </a:solidFill>
              <a:latin typeface="Calibri" panose="020F0502020204030204" charset="0"/>
              <a:cs typeface="Calibri" panose="020F0502020204030204" charset="0"/>
            </a:endParaRPr>
          </a:p>
          <a:p>
            <a:pPr indent="0">
              <a:buFont typeface="Wingdings" panose="05000000000000000000" charset="0"/>
              <a:buNone/>
            </a:pPr>
            <a:endParaRPr lang="en-US" b="0">
              <a:solidFill>
                <a:srgbClr val="000000"/>
              </a:solidFill>
              <a:latin typeface="Calibri" panose="020F0502020204030204" charset="0"/>
              <a:cs typeface="Calibri" panose="020F0502020204030204" charset="0"/>
            </a:endParaRPr>
          </a:p>
          <a:p>
            <a:pPr marL="285750" indent="-285750">
              <a:buFont typeface="Wingdings" panose="05000000000000000000" charset="0"/>
              <a:buChar char="ü"/>
            </a:pPr>
            <a:r>
              <a:rPr lang="en-US" b="0">
                <a:solidFill>
                  <a:srgbClr val="000000"/>
                </a:solidFill>
                <a:latin typeface="Calibri" panose="020F0502020204030204" charset="0"/>
                <a:cs typeface="Calibri" panose="020F0502020204030204" charset="0"/>
              </a:rPr>
              <a:t>Customer care experience is moderate and hence business provide training to their customer care representative.</a:t>
            </a:r>
            <a:endParaRPr lang="en-US" b="0">
              <a:solidFill>
                <a:srgbClr val="000000"/>
              </a:solidFill>
              <a:latin typeface="Calibri" panose="020F0502020204030204" charset="0"/>
              <a:cs typeface="Calibri" panose="020F0502020204030204" charset="0"/>
            </a:endParaRPr>
          </a:p>
          <a:p>
            <a:pPr marL="285750" indent="-285750">
              <a:buFont typeface="Wingdings" panose="05000000000000000000" charset="0"/>
              <a:buChar char="ü"/>
            </a:pPr>
            <a:endParaRPr lang="en-US" b="0">
              <a:solidFill>
                <a:srgbClr val="000000"/>
              </a:solidFill>
              <a:latin typeface="Calibri" panose="020F0502020204030204" charset="0"/>
              <a:cs typeface="Calibri" panose="020F0502020204030204" charset="0"/>
            </a:endParaRPr>
          </a:p>
          <a:p>
            <a:pPr marL="285750" indent="-285750">
              <a:buFont typeface="Wingdings" panose="05000000000000000000" charset="0"/>
              <a:buChar char="ü"/>
            </a:pPr>
            <a:r>
              <a:rPr lang="en-US" b="0">
                <a:solidFill>
                  <a:srgbClr val="000000"/>
                </a:solidFill>
                <a:latin typeface="Calibri" panose="020F0502020204030204" charset="0"/>
                <a:cs typeface="Calibri" panose="020F0502020204030204" charset="0"/>
              </a:rPr>
              <a:t>Customer care should act as customer-centric provided it doesn’t adversely affect the business under any circumstances.</a:t>
            </a:r>
            <a:endParaRPr lang="en-US" b="0">
              <a:solidFill>
                <a:srgbClr val="000000"/>
              </a:solidFill>
              <a:latin typeface="Calibri" panose="020F0502020204030204" charset="0"/>
              <a:cs typeface="Calibri" panose="020F0502020204030204" charset="0"/>
            </a:endParaRPr>
          </a:p>
          <a:p>
            <a:pPr indent="0">
              <a:buFont typeface="Wingdings" panose="05000000000000000000" charset="0"/>
              <a:buNone/>
            </a:pPr>
            <a:endParaRPr lang="en-US" b="0">
              <a:solidFill>
                <a:srgbClr val="000000"/>
              </a:solidFill>
              <a:latin typeface="Calibri" panose="020F0502020204030204" charset="0"/>
              <a:cs typeface="Calibri" panose="020F0502020204030204" charset="0"/>
            </a:endParaRPr>
          </a:p>
          <a:p>
            <a:pPr marL="285750" indent="-285750">
              <a:buFont typeface="Wingdings" panose="05000000000000000000" charset="0"/>
              <a:buChar char="ü"/>
            </a:pPr>
            <a:r>
              <a:rPr lang="en-US" b="0">
                <a:solidFill>
                  <a:srgbClr val="000000"/>
                </a:solidFill>
                <a:latin typeface="Calibri" panose="020F0502020204030204" charset="0"/>
                <a:cs typeface="Calibri" panose="020F0502020204030204" charset="0"/>
              </a:rPr>
              <a:t>Gift vouchers and gift coupons can be introduced for accounts with more than 1 user and additional data can be collected if they are family or friends.</a:t>
            </a:r>
            <a:endParaRPr lang="en-US" b="0">
              <a:solidFill>
                <a:srgbClr val="000000"/>
              </a:solidFill>
              <a:latin typeface="Calibri" panose="020F0502020204030204" charset="0"/>
              <a:cs typeface="Calibri" panose="020F0502020204030204" charset="0"/>
            </a:endParaRPr>
          </a:p>
          <a:p>
            <a:pPr indent="0">
              <a:buFont typeface="Wingdings" panose="05000000000000000000" charset="0"/>
              <a:buNone/>
            </a:pPr>
            <a:endParaRPr lang="en-US" b="0">
              <a:solidFill>
                <a:srgbClr val="000000"/>
              </a:solidFill>
              <a:latin typeface="Calibri" panose="020F0502020204030204" charset="0"/>
              <a:cs typeface="Calibri" panose="020F0502020204030204" charset="0"/>
            </a:endParaRPr>
          </a:p>
        </p:txBody>
      </p:sp>
      <p:sp>
        <p:nvSpPr>
          <p:cNvPr id="2" name="Text Box 1"/>
          <p:cNvSpPr txBox="1"/>
          <p:nvPr/>
        </p:nvSpPr>
        <p:spPr>
          <a:xfrm>
            <a:off x="212725" y="231140"/>
            <a:ext cx="5001260" cy="494030"/>
          </a:xfrm>
          <a:prstGeom prst="rect">
            <a:avLst/>
          </a:prstGeom>
          <a:noFill/>
        </p:spPr>
        <p:txBody>
          <a:bodyPr wrap="square" rtlCol="0" anchor="t">
            <a:noAutofit/>
          </a:bodyPr>
          <a:p>
            <a:pPr lvl="0" algn="ctr">
              <a:buClrTx/>
              <a:buSzTx/>
              <a:buFontTx/>
            </a:pPr>
            <a:r>
              <a:rPr lang="en-US" sz="2800" b="1" dirty="0">
                <a:solidFill>
                  <a:srgbClr val="0070C0"/>
                </a:solidFill>
                <a:latin typeface="Calibri" panose="020F0502020204030204" charset="0"/>
                <a:cs typeface="Calibri" panose="020F0502020204030204" charset="0"/>
                <a:sym typeface="+mn-ea"/>
              </a:rPr>
              <a:t>Insights &amp; </a:t>
            </a:r>
            <a:r>
              <a:rPr lang="en-US" sz="2800" b="1" dirty="0">
                <a:solidFill>
                  <a:srgbClr val="0070C0"/>
                </a:solidFill>
                <a:latin typeface="Calibri" panose="020F0502020204030204" charset="0"/>
                <a:cs typeface="Calibri" panose="020F0502020204030204" charset="0"/>
                <a:sym typeface="+mn-ea"/>
              </a:rPr>
              <a:t>R</a:t>
            </a:r>
            <a:r>
              <a:rPr lang="en-US" sz="2800" b="1" dirty="0">
                <a:solidFill>
                  <a:srgbClr val="0070C0"/>
                </a:solidFill>
                <a:latin typeface="Calibri" panose="020F0502020204030204" charset="0"/>
                <a:cs typeface="Calibri" panose="020F0502020204030204" charset="0"/>
                <a:sym typeface="+mn-ea"/>
              </a:rPr>
              <a:t>ecommendations </a:t>
            </a:r>
            <a:endParaRPr lang="en-US" sz="2800" b="1" dirty="0">
              <a:solidFill>
                <a:srgbClr val="0070C0"/>
              </a:solidFill>
              <a:latin typeface="Calibri" panose="020F0502020204030204" charset="0"/>
              <a:cs typeface="Calibri" panose="020F0502020204030204" charset="0"/>
              <a:sym typeface="+mn-e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770255" y="1043940"/>
            <a:ext cx="10272395" cy="5346065"/>
          </a:xfrm>
          <a:prstGeom prst="rect">
            <a:avLst/>
          </a:prstGeom>
          <a:solidFill>
            <a:schemeClr val="accent1">
              <a:lumMod val="20000"/>
              <a:lumOff val="80000"/>
            </a:schemeClr>
          </a:solidFill>
        </p:spPr>
        <p:txBody>
          <a:bodyPr wrap="square" rtlCol="0" anchor="t">
            <a:noAutofit/>
          </a:bodyPr>
          <a:p>
            <a:pPr marL="285750" indent="-285750">
              <a:buFont typeface="Wingdings" panose="05000000000000000000" charset="0"/>
              <a:buChar char="ü"/>
            </a:pPr>
            <a:endParaRPr lang="en-US" sz="1800">
              <a:solidFill>
                <a:srgbClr val="000000"/>
              </a:solidFill>
              <a:latin typeface="Calibri" panose="020F0502020204030204" charset="0"/>
              <a:cs typeface="Calibri" panose="020F0502020204030204" charset="0"/>
              <a:sym typeface="+mn-ea"/>
            </a:endParaRPr>
          </a:p>
          <a:p>
            <a:pPr marL="285750" indent="-285750">
              <a:buFont typeface="Wingdings" panose="05000000000000000000" charset="0"/>
              <a:buChar char="ü"/>
            </a:pPr>
            <a:r>
              <a:rPr lang="en-US" sz="1800">
                <a:solidFill>
                  <a:srgbClr val="000000"/>
                </a:solidFill>
                <a:latin typeface="Calibri" panose="020F0502020204030204" charset="0"/>
                <a:cs typeface="Calibri" panose="020F0502020204030204" charset="0"/>
                <a:sym typeface="+mn-ea"/>
              </a:rPr>
              <a:t>A curated offers can be given to for the single users to add their family and friends with cash back or discounts on every first purchase made by them.</a:t>
            </a:r>
            <a:endParaRPr lang="en-US" sz="1800" b="0">
              <a:solidFill>
                <a:srgbClr val="000000"/>
              </a:solidFill>
              <a:latin typeface="Calibri" panose="020F0502020204030204" charset="0"/>
              <a:cs typeface="Calibri" panose="020F0502020204030204" charset="0"/>
            </a:endParaRPr>
          </a:p>
          <a:p>
            <a:pPr indent="0">
              <a:buFont typeface="Wingdings" panose="05000000000000000000" charset="0"/>
              <a:buNone/>
            </a:pPr>
            <a:endParaRPr lang="en-US" sz="1800" b="0">
              <a:solidFill>
                <a:srgbClr val="000000"/>
              </a:solidFill>
              <a:latin typeface="Calibri" panose="020F0502020204030204" charset="0"/>
              <a:cs typeface="Calibri" panose="020F0502020204030204" charset="0"/>
            </a:endParaRPr>
          </a:p>
          <a:p>
            <a:pPr marL="285750" indent="-285750">
              <a:buFont typeface="Wingdings" panose="05000000000000000000" charset="0"/>
              <a:buChar char="ü"/>
            </a:pPr>
            <a:r>
              <a:rPr lang="en-US" sz="1800">
                <a:solidFill>
                  <a:srgbClr val="000000"/>
                </a:solidFill>
                <a:latin typeface="Calibri" panose="020F0502020204030204" charset="0"/>
                <a:cs typeface="Calibri" panose="020F0502020204030204" charset="0"/>
                <a:sym typeface="+mn-ea"/>
              </a:rPr>
              <a:t>Referral programme can be introduced to attract more customers through existing customer with value offers or loyalty points</a:t>
            </a:r>
            <a:endParaRPr lang="en-US" sz="1800" b="0">
              <a:solidFill>
                <a:srgbClr val="000000"/>
              </a:solidFill>
              <a:latin typeface="Calibri" panose="020F0502020204030204" charset="0"/>
              <a:cs typeface="Calibri" panose="020F0502020204030204" charset="0"/>
            </a:endParaRPr>
          </a:p>
          <a:p>
            <a:pPr indent="0">
              <a:buFont typeface="Wingdings" panose="05000000000000000000" charset="0"/>
              <a:buNone/>
            </a:pPr>
            <a:endParaRPr lang="en-US" sz="1800" b="0">
              <a:solidFill>
                <a:srgbClr val="000000"/>
              </a:solidFill>
              <a:latin typeface="Calibri" panose="020F0502020204030204" charset="0"/>
              <a:cs typeface="Calibri" panose="020F0502020204030204" charset="0"/>
            </a:endParaRPr>
          </a:p>
          <a:p>
            <a:pPr marL="285750" indent="-285750">
              <a:buFont typeface="Wingdings" panose="05000000000000000000" charset="0"/>
              <a:buChar char="ü"/>
            </a:pPr>
            <a:r>
              <a:rPr lang="en-US" sz="1800">
                <a:solidFill>
                  <a:srgbClr val="000000"/>
                </a:solidFill>
                <a:latin typeface="Calibri" panose="020F0502020204030204" charset="0"/>
                <a:cs typeface="Calibri" panose="020F0502020204030204" charset="0"/>
                <a:sym typeface="+mn-ea"/>
              </a:rPr>
              <a:t>More products can be introduced as there more Male customers than Female, keeping in view to attract more female customers.</a:t>
            </a:r>
            <a:endParaRPr lang="en-US" sz="1800" b="0">
              <a:solidFill>
                <a:srgbClr val="000000"/>
              </a:solidFill>
              <a:latin typeface="Calibri" panose="020F0502020204030204" charset="0"/>
              <a:cs typeface="Calibri" panose="020F0502020204030204" charset="0"/>
            </a:endParaRPr>
          </a:p>
          <a:p>
            <a:pPr indent="0">
              <a:buFont typeface="Wingdings" panose="05000000000000000000" charset="0"/>
              <a:buNone/>
            </a:pPr>
            <a:endParaRPr lang="en-US" sz="1800" b="0">
              <a:solidFill>
                <a:srgbClr val="000000"/>
              </a:solidFill>
              <a:latin typeface="Calibri" panose="020F0502020204030204" charset="0"/>
              <a:cs typeface="Calibri" panose="020F0502020204030204" charset="0"/>
            </a:endParaRPr>
          </a:p>
          <a:p>
            <a:pPr marL="285750" indent="-285750">
              <a:buFont typeface="Wingdings" panose="05000000000000000000" charset="0"/>
              <a:buChar char="ü"/>
            </a:pPr>
            <a:r>
              <a:rPr lang="en-US" sz="1800">
                <a:solidFill>
                  <a:srgbClr val="000000"/>
                </a:solidFill>
                <a:latin typeface="Calibri" panose="020F0502020204030204" charset="0"/>
                <a:cs typeface="Calibri" panose="020F0502020204030204" charset="0"/>
                <a:sym typeface="+mn-ea"/>
              </a:rPr>
              <a:t>Most customers use debit card and credit card. Company emphasize more digital mode of transaction  UPI and E wallet as they are a safe-way of transaction with proof of billing. </a:t>
            </a:r>
            <a:endParaRPr lang="en-US" sz="1800" b="0">
              <a:solidFill>
                <a:srgbClr val="000000"/>
              </a:solidFill>
              <a:latin typeface="Calibri" panose="020F0502020204030204" charset="0"/>
              <a:cs typeface="Calibri" panose="020F0502020204030204" charset="0"/>
            </a:endParaRPr>
          </a:p>
          <a:p>
            <a:pPr indent="0">
              <a:buFont typeface="Wingdings" panose="05000000000000000000" charset="0"/>
              <a:buNone/>
            </a:pPr>
            <a:endParaRPr lang="en-US" sz="1800" b="0">
              <a:solidFill>
                <a:srgbClr val="000000"/>
              </a:solidFill>
              <a:latin typeface="Calibri" panose="020F0502020204030204" charset="0"/>
              <a:cs typeface="Calibri" panose="020F0502020204030204" charset="0"/>
            </a:endParaRPr>
          </a:p>
          <a:p>
            <a:pPr marL="285750" indent="-285750">
              <a:buFont typeface="Wingdings" panose="05000000000000000000" charset="0"/>
              <a:buChar char="ü"/>
            </a:pPr>
            <a:r>
              <a:rPr lang="en-US" sz="1800">
                <a:solidFill>
                  <a:srgbClr val="000000"/>
                </a:solidFill>
                <a:latin typeface="Calibri" panose="020F0502020204030204" charset="0"/>
                <a:cs typeface="Calibri" panose="020F0502020204030204" charset="0"/>
                <a:sym typeface="+mn-ea"/>
              </a:rPr>
              <a:t>1 and 3 account_segments are the highest spenders. Business needs to focus on other segments as well.</a:t>
            </a:r>
            <a:endParaRPr lang="en-US" sz="1800" b="0">
              <a:solidFill>
                <a:srgbClr val="000000"/>
              </a:solidFill>
              <a:latin typeface="Calibri" panose="020F0502020204030204" charset="0"/>
              <a:cs typeface="Calibri" panose="020F0502020204030204" charset="0"/>
            </a:endParaRPr>
          </a:p>
          <a:p>
            <a:pPr indent="0">
              <a:buFont typeface="Wingdings" panose="05000000000000000000" charset="0"/>
              <a:buNone/>
            </a:pPr>
            <a:endParaRPr lang="en-US" sz="1800" b="0">
              <a:solidFill>
                <a:srgbClr val="000000"/>
              </a:solidFill>
              <a:latin typeface="Calibri" panose="020F0502020204030204" charset="0"/>
              <a:cs typeface="Calibri" panose="020F0502020204030204" charset="0"/>
            </a:endParaRPr>
          </a:p>
          <a:p>
            <a:pPr marL="285750" indent="-285750">
              <a:buFont typeface="Wingdings" panose="05000000000000000000" charset="0"/>
              <a:buChar char="ü"/>
            </a:pPr>
            <a:r>
              <a:rPr lang="en-US" sz="1800">
                <a:solidFill>
                  <a:srgbClr val="000000"/>
                </a:solidFill>
                <a:latin typeface="Calibri" panose="020F0502020204030204" charset="0"/>
                <a:cs typeface="Calibri" panose="020F0502020204030204" charset="0"/>
                <a:sym typeface="+mn-ea"/>
              </a:rPr>
              <a:t>More value-added services can be implemented in terms customer care and services.</a:t>
            </a:r>
            <a:endParaRPr lang="en-US" sz="1800">
              <a:solidFill>
                <a:srgbClr val="000000"/>
              </a:solidFill>
              <a:latin typeface="Calibri" panose="020F0502020204030204" charset="0"/>
              <a:cs typeface="Calibri" panose="020F0502020204030204" charset="0"/>
              <a:sym typeface="+mn-ea"/>
            </a:endParaRPr>
          </a:p>
          <a:p>
            <a:pPr marL="285750" indent="-285750">
              <a:buFont typeface="Wingdings" panose="05000000000000000000" charset="0"/>
              <a:buChar char="ü"/>
            </a:pPr>
            <a:endParaRPr lang="en-US" sz="1800">
              <a:solidFill>
                <a:srgbClr val="000000"/>
              </a:solidFill>
              <a:latin typeface="Calibri" panose="020F0502020204030204" charset="0"/>
              <a:cs typeface="Calibri" panose="020F0502020204030204" charset="0"/>
              <a:sym typeface="+mn-ea"/>
            </a:endParaRPr>
          </a:p>
          <a:p>
            <a:pPr marL="285750" indent="-285750">
              <a:buFont typeface="Wingdings" panose="05000000000000000000" charset="0"/>
              <a:buChar char="ü"/>
            </a:pPr>
            <a:r>
              <a:rPr lang="en-US" sz="1800">
                <a:solidFill>
                  <a:srgbClr val="000000"/>
                </a:solidFill>
                <a:latin typeface="Calibri" panose="020F0502020204030204" charset="0"/>
                <a:cs typeface="Calibri" panose="020F0502020204030204" charset="0"/>
                <a:sym typeface="+mn-ea"/>
              </a:rPr>
              <a:t>Business can focus high spending loyal customers with good customer care and service ratings of 4 or 5. </a:t>
            </a:r>
            <a:endParaRPr lang="en-US" sz="1800">
              <a:solidFill>
                <a:srgbClr val="000000"/>
              </a:solidFill>
              <a:latin typeface="Calibri" panose="020F0502020204030204" charset="0"/>
              <a:cs typeface="Calibri" panose="020F0502020204030204" charset="0"/>
              <a:sym typeface="+mn-ea"/>
            </a:endParaRPr>
          </a:p>
          <a:p>
            <a:pPr indent="0">
              <a:buFont typeface="Wingdings" panose="05000000000000000000" charset="0"/>
              <a:buNone/>
            </a:pPr>
            <a:endParaRPr lang="en-US" sz="1800">
              <a:solidFill>
                <a:srgbClr val="000000"/>
              </a:solidFill>
              <a:latin typeface="Calibri" panose="020F0502020204030204" charset="0"/>
              <a:cs typeface="Calibri" panose="020F0502020204030204" charset="0"/>
              <a:sym typeface="+mn-ea"/>
            </a:endParaRPr>
          </a:p>
        </p:txBody>
      </p:sp>
      <p:sp>
        <p:nvSpPr>
          <p:cNvPr id="3" name="Text Box 2"/>
          <p:cNvSpPr txBox="1"/>
          <p:nvPr/>
        </p:nvSpPr>
        <p:spPr>
          <a:xfrm>
            <a:off x="212725" y="231140"/>
            <a:ext cx="5001260" cy="494030"/>
          </a:xfrm>
          <a:prstGeom prst="rect">
            <a:avLst/>
          </a:prstGeom>
          <a:noFill/>
        </p:spPr>
        <p:txBody>
          <a:bodyPr wrap="square" rtlCol="0" anchor="t">
            <a:noAutofit/>
          </a:bodyPr>
          <a:p>
            <a:pPr lvl="0" algn="ctr">
              <a:buClrTx/>
              <a:buSzTx/>
              <a:buFontTx/>
            </a:pPr>
            <a:r>
              <a:rPr lang="en-US" sz="2800" b="1" dirty="0">
                <a:solidFill>
                  <a:srgbClr val="0070C0"/>
                </a:solidFill>
                <a:latin typeface="Calibri" panose="020F0502020204030204" charset="0"/>
                <a:cs typeface="Calibri" panose="020F0502020204030204" charset="0"/>
                <a:sym typeface="+mn-ea"/>
              </a:rPr>
              <a:t>Insights &amp; </a:t>
            </a:r>
            <a:r>
              <a:rPr lang="en-US" sz="2800" b="1" dirty="0">
                <a:solidFill>
                  <a:srgbClr val="0070C0"/>
                </a:solidFill>
                <a:latin typeface="Calibri" panose="020F0502020204030204" charset="0"/>
                <a:cs typeface="Calibri" panose="020F0502020204030204" charset="0"/>
                <a:sym typeface="+mn-ea"/>
              </a:rPr>
              <a:t>R</a:t>
            </a:r>
            <a:r>
              <a:rPr lang="en-US" sz="2800" b="1" dirty="0">
                <a:solidFill>
                  <a:srgbClr val="0070C0"/>
                </a:solidFill>
                <a:latin typeface="Calibri" panose="020F0502020204030204" charset="0"/>
                <a:cs typeface="Calibri" panose="020F0502020204030204" charset="0"/>
                <a:sym typeface="+mn-ea"/>
              </a:rPr>
              <a:t>ecommendations </a:t>
            </a:r>
            <a:endParaRPr lang="en-US" sz="2800" b="1" dirty="0">
              <a:solidFill>
                <a:srgbClr val="0070C0"/>
              </a:solidFill>
              <a:latin typeface="Calibri" panose="020F0502020204030204" charset="0"/>
              <a:cs typeface="Calibri" panose="020F0502020204030204" charset="0"/>
              <a:sym typeface="+mn-e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Text Box 99"/>
          <p:cNvSpPr txBox="1"/>
          <p:nvPr/>
        </p:nvSpPr>
        <p:spPr>
          <a:xfrm>
            <a:off x="280670" y="288925"/>
            <a:ext cx="6165215" cy="553085"/>
          </a:xfrm>
          <a:prstGeom prst="rect">
            <a:avLst/>
          </a:prstGeom>
          <a:noFill/>
        </p:spPr>
        <p:txBody>
          <a:bodyPr wrap="square" rtlCol="0" anchor="t">
            <a:noAutofit/>
          </a:bodyPr>
          <a:p>
            <a:pPr lvl="0" algn="ctr">
              <a:buClrTx/>
              <a:buSzTx/>
              <a:buFontTx/>
            </a:pPr>
            <a:r>
              <a:rPr lang="en-US" sz="2800" b="1" dirty="0">
                <a:solidFill>
                  <a:srgbClr val="0070C0"/>
                </a:solidFill>
                <a:latin typeface="Calibri" panose="020F0502020204030204" charset="0"/>
                <a:cs typeface="Calibri" panose="020F0502020204030204" charset="0"/>
                <a:sym typeface="+mn-ea"/>
              </a:rPr>
              <a:t>Implication of Model </a:t>
            </a:r>
            <a:r>
              <a:rPr lang="en-US" sz="2800" b="1" dirty="0">
                <a:solidFill>
                  <a:srgbClr val="0070C0"/>
                </a:solidFill>
                <a:latin typeface="Calibri" panose="020F0502020204030204" charset="0"/>
                <a:cs typeface="Calibri" panose="020F0502020204030204" charset="0"/>
                <a:sym typeface="+mn-ea"/>
              </a:rPr>
              <a:t>o</a:t>
            </a:r>
            <a:r>
              <a:rPr lang="en-US" sz="2800" b="1" dirty="0">
                <a:solidFill>
                  <a:srgbClr val="0070C0"/>
                </a:solidFill>
                <a:latin typeface="Calibri" panose="020F0502020204030204" charset="0"/>
                <a:cs typeface="Calibri" panose="020F0502020204030204" charset="0"/>
                <a:sym typeface="+mn-ea"/>
              </a:rPr>
              <a:t>n Business</a:t>
            </a:r>
            <a:endParaRPr lang="en-US" sz="2800" b="1" dirty="0">
              <a:solidFill>
                <a:srgbClr val="0070C0"/>
              </a:solidFill>
              <a:latin typeface="Calibri" panose="020F0502020204030204" charset="0"/>
              <a:cs typeface="Calibri" panose="020F0502020204030204" charset="0"/>
              <a:sym typeface="+mn-ea"/>
            </a:endParaRPr>
          </a:p>
        </p:txBody>
      </p:sp>
      <p:sp>
        <p:nvSpPr>
          <p:cNvPr id="2" name="Text Box 1"/>
          <p:cNvSpPr txBox="1"/>
          <p:nvPr/>
        </p:nvSpPr>
        <p:spPr>
          <a:xfrm>
            <a:off x="770255" y="1043940"/>
            <a:ext cx="9749155" cy="4210685"/>
          </a:xfrm>
          <a:prstGeom prst="rect">
            <a:avLst/>
          </a:prstGeom>
          <a:solidFill>
            <a:schemeClr val="accent1">
              <a:lumMod val="20000"/>
              <a:lumOff val="80000"/>
            </a:schemeClr>
          </a:solidFill>
        </p:spPr>
        <p:txBody>
          <a:bodyPr wrap="square" rtlCol="0" anchor="t">
            <a:noAutofit/>
          </a:bodyPr>
          <a:p>
            <a:pPr indent="0">
              <a:buFont typeface="Wingdings" panose="05000000000000000000" charset="0"/>
              <a:buNone/>
            </a:pPr>
            <a:endParaRPr lang="en-US" sz="1600" b="0">
              <a:solidFill>
                <a:srgbClr val="000000"/>
              </a:solidFill>
              <a:latin typeface="Calibri" panose="020F0502020204030204" charset="0"/>
              <a:cs typeface="Calibri" panose="020F0502020204030204" charset="0"/>
            </a:endParaRPr>
          </a:p>
          <a:p>
            <a:pPr marL="285750" indent="-285750">
              <a:buFont typeface="Wingdings" panose="05000000000000000000" charset="0"/>
              <a:buChar char="q"/>
            </a:pPr>
            <a:r>
              <a:rPr lang="en-US" sz="1800">
                <a:solidFill>
                  <a:srgbClr val="000000"/>
                </a:solidFill>
                <a:latin typeface="Calibri" panose="020F0502020204030204" charset="0"/>
                <a:cs typeface="Calibri" panose="020F0502020204030204" charset="0"/>
                <a:sym typeface="+mn-ea"/>
              </a:rPr>
              <a:t>The above recommended models, if implemented can help the business improve their strategies.</a:t>
            </a:r>
            <a:endParaRPr lang="en-US" sz="1800">
              <a:solidFill>
                <a:srgbClr val="000000"/>
              </a:solidFill>
              <a:latin typeface="Calibri" panose="020F0502020204030204" charset="0"/>
              <a:cs typeface="Calibri" panose="020F0502020204030204" charset="0"/>
              <a:sym typeface="+mn-ea"/>
            </a:endParaRPr>
          </a:p>
          <a:p>
            <a:pPr marL="285750" indent="-285750">
              <a:buFont typeface="Wingdings" panose="05000000000000000000" charset="0"/>
              <a:buChar char="q"/>
            </a:pPr>
            <a:endParaRPr lang="en-US" sz="1800">
              <a:solidFill>
                <a:srgbClr val="000000"/>
              </a:solidFill>
              <a:latin typeface="Calibri" panose="020F0502020204030204" charset="0"/>
              <a:cs typeface="Calibri" panose="020F0502020204030204" charset="0"/>
              <a:sym typeface="+mn-ea"/>
            </a:endParaRPr>
          </a:p>
          <a:p>
            <a:pPr marL="285750" indent="-285750">
              <a:buFont typeface="Wingdings" panose="05000000000000000000" charset="0"/>
              <a:buChar char="q"/>
            </a:pPr>
            <a:r>
              <a:rPr lang="en-US" sz="1800">
                <a:solidFill>
                  <a:srgbClr val="000000"/>
                </a:solidFill>
                <a:latin typeface="Calibri" panose="020F0502020204030204" charset="0"/>
                <a:cs typeface="Calibri" panose="020F0502020204030204" charset="0"/>
                <a:sym typeface="+mn-ea"/>
              </a:rPr>
              <a:t>They can monitor customer activities and predict the outcomes.</a:t>
            </a:r>
            <a:endParaRPr lang="en-US" sz="1800">
              <a:solidFill>
                <a:srgbClr val="000000"/>
              </a:solidFill>
              <a:latin typeface="Calibri" panose="020F0502020204030204" charset="0"/>
              <a:cs typeface="Calibri" panose="020F0502020204030204" charset="0"/>
              <a:sym typeface="+mn-ea"/>
            </a:endParaRPr>
          </a:p>
          <a:p>
            <a:pPr marL="285750" indent="-285750">
              <a:buFont typeface="Wingdings" panose="05000000000000000000" charset="0"/>
              <a:buChar char="q"/>
            </a:pPr>
            <a:endParaRPr lang="en-US" sz="1800">
              <a:solidFill>
                <a:srgbClr val="000000"/>
              </a:solidFill>
              <a:latin typeface="Calibri" panose="020F0502020204030204" charset="0"/>
              <a:cs typeface="Calibri" panose="020F0502020204030204" charset="0"/>
              <a:sym typeface="+mn-ea"/>
            </a:endParaRPr>
          </a:p>
          <a:p>
            <a:pPr marL="285750" indent="-285750">
              <a:buFont typeface="Wingdings" panose="05000000000000000000" charset="0"/>
              <a:buChar char="q"/>
            </a:pPr>
            <a:r>
              <a:rPr lang="en-US" sz="1800">
                <a:solidFill>
                  <a:srgbClr val="000000"/>
                </a:solidFill>
                <a:latin typeface="Calibri" panose="020F0502020204030204" charset="0"/>
                <a:cs typeface="Calibri" panose="020F0502020204030204" charset="0"/>
                <a:sym typeface="+mn-ea"/>
              </a:rPr>
              <a:t>The business can improve offers for customers and other services.</a:t>
            </a:r>
            <a:endParaRPr lang="en-US" sz="1800">
              <a:solidFill>
                <a:srgbClr val="000000"/>
              </a:solidFill>
              <a:latin typeface="Calibri" panose="020F0502020204030204" charset="0"/>
              <a:cs typeface="Calibri" panose="020F0502020204030204" charset="0"/>
              <a:sym typeface="+mn-ea"/>
            </a:endParaRPr>
          </a:p>
          <a:p>
            <a:pPr marL="285750" indent="-285750">
              <a:buFont typeface="Wingdings" panose="05000000000000000000" charset="0"/>
              <a:buChar char="q"/>
            </a:pPr>
            <a:endParaRPr lang="en-US" sz="1800">
              <a:solidFill>
                <a:srgbClr val="000000"/>
              </a:solidFill>
              <a:latin typeface="Calibri" panose="020F0502020204030204" charset="0"/>
              <a:cs typeface="Calibri" panose="020F0502020204030204" charset="0"/>
              <a:sym typeface="+mn-ea"/>
            </a:endParaRPr>
          </a:p>
          <a:p>
            <a:pPr marL="285750" indent="-285750">
              <a:buFont typeface="Wingdings" panose="05000000000000000000" charset="0"/>
              <a:buChar char="q"/>
            </a:pPr>
            <a:r>
              <a:rPr lang="en-US" sz="1800">
                <a:solidFill>
                  <a:srgbClr val="000000"/>
                </a:solidFill>
                <a:latin typeface="Calibri" panose="020F0502020204030204" charset="0"/>
                <a:cs typeface="Calibri" panose="020F0502020204030204" charset="0"/>
                <a:sym typeface="+mn-ea"/>
              </a:rPr>
              <a:t>Business will have clear idea of the buying behavior of their customers.</a:t>
            </a:r>
            <a:endParaRPr lang="en-US" sz="1800">
              <a:solidFill>
                <a:srgbClr val="000000"/>
              </a:solidFill>
              <a:latin typeface="Calibri" panose="020F0502020204030204" charset="0"/>
              <a:cs typeface="Calibri" panose="020F0502020204030204" charset="0"/>
              <a:sym typeface="+mn-ea"/>
            </a:endParaRPr>
          </a:p>
          <a:p>
            <a:pPr marL="285750" indent="-285750">
              <a:buFont typeface="Wingdings" panose="05000000000000000000" charset="0"/>
              <a:buChar char="q"/>
            </a:pPr>
            <a:endParaRPr lang="en-US" sz="1800">
              <a:solidFill>
                <a:srgbClr val="000000"/>
              </a:solidFill>
              <a:latin typeface="Calibri" panose="020F0502020204030204" charset="0"/>
              <a:cs typeface="Calibri" panose="020F0502020204030204" charset="0"/>
              <a:sym typeface="+mn-ea"/>
            </a:endParaRPr>
          </a:p>
          <a:p>
            <a:pPr marL="285750" indent="-285750">
              <a:buFont typeface="Wingdings" panose="05000000000000000000" charset="0"/>
              <a:buChar char="q"/>
            </a:pPr>
            <a:r>
              <a:rPr lang="en-US" sz="1800">
                <a:solidFill>
                  <a:srgbClr val="000000"/>
                </a:solidFill>
                <a:latin typeface="Calibri" panose="020F0502020204030204" charset="0"/>
                <a:cs typeface="Calibri" panose="020F0502020204030204" charset="0"/>
                <a:sym typeface="+mn-ea"/>
              </a:rPr>
              <a:t>Business can predict customer churn for each user account.</a:t>
            </a:r>
            <a:endParaRPr lang="en-US" sz="1800">
              <a:solidFill>
                <a:srgbClr val="000000"/>
              </a:solidFill>
              <a:latin typeface="Calibri" panose="020F0502020204030204" charset="0"/>
              <a:cs typeface="Calibri" panose="020F0502020204030204" charset="0"/>
              <a:sym typeface="+mn-ea"/>
            </a:endParaRPr>
          </a:p>
          <a:p>
            <a:pPr marL="285750" indent="-285750">
              <a:buFont typeface="Wingdings" panose="05000000000000000000" charset="0"/>
              <a:buChar char="q"/>
            </a:pPr>
            <a:endParaRPr lang="en-US" sz="1800">
              <a:solidFill>
                <a:srgbClr val="000000"/>
              </a:solidFill>
              <a:latin typeface="Calibri" panose="020F0502020204030204" charset="0"/>
              <a:cs typeface="Calibri" panose="020F0502020204030204" charset="0"/>
              <a:sym typeface="+mn-ea"/>
            </a:endParaRPr>
          </a:p>
          <a:p>
            <a:pPr marL="285750" indent="-285750">
              <a:buFont typeface="Wingdings" panose="05000000000000000000" charset="0"/>
              <a:buChar char="q"/>
            </a:pPr>
            <a:r>
              <a:rPr lang="en-US" sz="1800">
                <a:solidFill>
                  <a:srgbClr val="000000"/>
                </a:solidFill>
                <a:latin typeface="Calibri" panose="020F0502020204030204" charset="0"/>
                <a:cs typeface="Calibri" panose="020F0502020204030204" charset="0"/>
                <a:sym typeface="+mn-ea"/>
              </a:rPr>
              <a:t>Business monitor customer care and services and their long term implication on the business.</a:t>
            </a:r>
            <a:endParaRPr lang="en-US" sz="1800">
              <a:solidFill>
                <a:srgbClr val="000000"/>
              </a:solidFill>
              <a:latin typeface="Calibri" panose="020F0502020204030204" charset="0"/>
              <a:cs typeface="Calibri" panose="020F0502020204030204" charset="0"/>
              <a:sym typeface="+mn-ea"/>
            </a:endParaRPr>
          </a:p>
          <a:p>
            <a:pPr marL="285750" indent="-285750">
              <a:buFont typeface="Wingdings" panose="05000000000000000000" charset="0"/>
              <a:buChar char="q"/>
            </a:pPr>
            <a:endParaRPr lang="en-US" sz="1800">
              <a:solidFill>
                <a:srgbClr val="000000"/>
              </a:solidFill>
              <a:latin typeface="Calibri" panose="020F0502020204030204" charset="0"/>
              <a:cs typeface="Calibri" panose="020F0502020204030204" charset="0"/>
              <a:sym typeface="+mn-ea"/>
            </a:endParaRPr>
          </a:p>
          <a:p>
            <a:pPr marL="285750" indent="-285750">
              <a:buFont typeface="Wingdings" panose="05000000000000000000" charset="0"/>
              <a:buChar char="q"/>
            </a:pPr>
            <a:r>
              <a:rPr lang="en-US" sz="1800">
                <a:solidFill>
                  <a:srgbClr val="000000"/>
                </a:solidFill>
                <a:latin typeface="Calibri" panose="020F0502020204030204" charset="0"/>
                <a:cs typeface="Calibri" panose="020F0502020204030204" charset="0"/>
                <a:sym typeface="+mn-ea"/>
              </a:rPr>
              <a:t>Revenue growth predictions can be drawn out based on the churn rate.</a:t>
            </a:r>
            <a:endParaRPr lang="en-US" sz="1800">
              <a:solidFill>
                <a:srgbClr val="000000"/>
              </a:solidFill>
              <a:latin typeface="Calibri" panose="020F0502020204030204" charset="0"/>
              <a:cs typeface="Calibri" panose="020F0502020204030204" charset="0"/>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 Diagonal Corner Rectangle 1"/>
          <p:cNvSpPr/>
          <p:nvPr/>
        </p:nvSpPr>
        <p:spPr>
          <a:xfrm>
            <a:off x="784225" y="1369060"/>
            <a:ext cx="10348595" cy="4258310"/>
          </a:xfrm>
          <a:prstGeom prst="round2DiagRect">
            <a:avLst/>
          </a:prstGeom>
          <a:solidFill>
            <a:schemeClr val="accent1">
              <a:lumMod val="20000"/>
              <a:lumOff val="80000"/>
            </a:schemeClr>
          </a:solidFill>
          <a:effectLst>
            <a:softEdge rad="127000"/>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6" name="Rectangle 5"/>
          <p:cNvSpPr/>
          <p:nvPr/>
        </p:nvSpPr>
        <p:spPr>
          <a:xfrm>
            <a:off x="288290" y="224155"/>
            <a:ext cx="5113020" cy="521970"/>
          </a:xfrm>
          <a:prstGeom prst="rect">
            <a:avLst/>
          </a:prstGeom>
        </p:spPr>
        <p:txBody>
          <a:bodyPr wrap="square" anchor="t">
            <a:spAutoFit/>
          </a:bodyPr>
          <a:lstStyle/>
          <a:p>
            <a:pPr algn="ctr"/>
            <a:r>
              <a:rPr lang="en-US" sz="2800" b="1" dirty="0">
                <a:solidFill>
                  <a:srgbClr val="0070C0"/>
                </a:solidFill>
                <a:latin typeface="Calibri" panose="020F0502020204030204" charset="0"/>
                <a:cs typeface="Calibri" panose="020F0502020204030204" charset="0"/>
              </a:rPr>
              <a:t>Business Problem Understanding</a:t>
            </a:r>
            <a:endParaRPr lang="en-US" sz="2800" b="1" dirty="0">
              <a:solidFill>
                <a:srgbClr val="0070C0"/>
              </a:solidFill>
              <a:latin typeface="Calibri" panose="020F0502020204030204" charset="0"/>
              <a:cs typeface="Calibri" panose="020F0502020204030204" charset="0"/>
            </a:endParaRPr>
          </a:p>
        </p:txBody>
      </p:sp>
      <p:sp>
        <p:nvSpPr>
          <p:cNvPr id="7" name="TextBox 6"/>
          <p:cNvSpPr txBox="1"/>
          <p:nvPr/>
        </p:nvSpPr>
        <p:spPr>
          <a:xfrm>
            <a:off x="1059180" y="1581785"/>
            <a:ext cx="10073640" cy="4171950"/>
          </a:xfrm>
          <a:prstGeom prst="rect">
            <a:avLst/>
          </a:prstGeom>
          <a:noFill/>
        </p:spPr>
        <p:txBody>
          <a:bodyPr wrap="square" rtlCol="0">
            <a:noAutofit/>
          </a:bodyPr>
          <a:lstStyle/>
          <a:p>
            <a:pPr marL="25400" indent="0">
              <a:buNone/>
            </a:pPr>
            <a:r>
              <a:rPr lang="en-IN" sz="2000" dirty="0"/>
              <a:t>An </a:t>
            </a:r>
            <a:r>
              <a:rPr lang="en-IN" sz="2000" b="1" dirty="0"/>
              <a:t>E Commerce company</a:t>
            </a:r>
            <a:r>
              <a:rPr lang="en-IN" sz="2000" dirty="0"/>
              <a:t> is facing a lot of competition in the current market and it has become a challenge to retain the existing customers in the current situation. Hence, the company wants us to develop a model through which they can do churn prediction of the accounts and provide segmented offers to the potential churners. In this company, account churn is a major thing because a single account can have multiple users. So if they loose one account then the company may be loose more than one customer. This can adversely affect the company’s revenue stream.</a:t>
            </a:r>
            <a:endParaRPr lang="en-IN" sz="2000" dirty="0"/>
          </a:p>
          <a:p>
            <a:pPr marL="25400" indent="0">
              <a:buNone/>
            </a:pPr>
            <a:endParaRPr lang="en-IN" sz="2000" dirty="0"/>
          </a:p>
          <a:p>
            <a:pPr marL="25400" indent="0">
              <a:buNone/>
            </a:pPr>
            <a:r>
              <a:rPr lang="en-IN" sz="2000" dirty="0"/>
              <a:t>We have been assigned to develop a churn prediction model for this company and provide business recommendations. We have to provide best possible solutions and recommendations to retain their customer base. Our report must have</a:t>
            </a:r>
            <a:r>
              <a:rPr lang="en-US" altLang="en-IN" sz="2000" dirty="0"/>
              <a:t> </a:t>
            </a:r>
            <a:r>
              <a:rPr lang="en-IN" sz="2000" dirty="0"/>
              <a:t>recommendations and insights must suggest sound improvements, if any, to retain their existing customer base.</a:t>
            </a:r>
            <a:endParaRPr lang="en-IN"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a:xfrm>
          <a:off x="0" y="0"/>
          <a:ext cx="0" cy="0"/>
          <a:chOff x="0" y="0"/>
          <a:chExt cx="0" cy="0"/>
        </a:xfrm>
      </p:grpSpPr>
      <p:sp>
        <p:nvSpPr>
          <p:cNvPr id="2" name="Rounded Rectangle 1"/>
          <p:cNvSpPr/>
          <p:nvPr/>
        </p:nvSpPr>
        <p:spPr>
          <a:xfrm>
            <a:off x="444500" y="955675"/>
            <a:ext cx="10306050" cy="5292725"/>
          </a:xfrm>
          <a:prstGeom prst="roundRect">
            <a:avLst/>
          </a:prstGeom>
          <a:solidFill>
            <a:schemeClr val="accent1">
              <a:lumMod val="20000"/>
              <a:lumOff val="80000"/>
            </a:schemeClr>
          </a:solidFill>
          <a:effectLst>
            <a:outerShdw blurRad="50800" dist="50800" dir="5400000" algn="ctr" rotWithShape="0">
              <a:srgbClr val="000000">
                <a:alpha val="0"/>
              </a:srgbClr>
            </a:outerShdw>
            <a:softEdge rad="127000"/>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6" name="Rectangle 5"/>
          <p:cNvSpPr/>
          <p:nvPr/>
        </p:nvSpPr>
        <p:spPr>
          <a:xfrm>
            <a:off x="212090" y="201295"/>
            <a:ext cx="2077085" cy="541655"/>
          </a:xfrm>
          <a:prstGeom prst="rect">
            <a:avLst/>
          </a:prstGeom>
        </p:spPr>
        <p:txBody>
          <a:bodyPr wrap="square" anchor="t">
            <a:noAutofit/>
          </a:bodyPr>
          <a:lstStyle/>
          <a:p>
            <a:pPr lvl="0" algn="ctr">
              <a:buClrTx/>
              <a:buSzTx/>
              <a:buFontTx/>
            </a:pPr>
            <a:r>
              <a:rPr lang="en-US" sz="2800" b="1" dirty="0">
                <a:solidFill>
                  <a:srgbClr val="0070C0"/>
                </a:solidFill>
                <a:latin typeface="Calibri" panose="020F0502020204030204" charset="0"/>
                <a:cs typeface="Calibri" panose="020F0502020204030204" charset="0"/>
                <a:sym typeface="+mn-ea"/>
              </a:rPr>
              <a:t>Data Report</a:t>
            </a:r>
            <a:endParaRPr lang="en-US" sz="2800" b="1" dirty="0">
              <a:solidFill>
                <a:srgbClr val="0070C0"/>
              </a:solidFill>
              <a:latin typeface="Calibri" panose="020F0502020204030204" charset="0"/>
              <a:cs typeface="Calibri" panose="020F0502020204030204" charset="0"/>
              <a:sym typeface="+mn-ea"/>
            </a:endParaRPr>
          </a:p>
        </p:txBody>
      </p:sp>
      <p:sp>
        <p:nvSpPr>
          <p:cNvPr id="7" name="TextBox 6"/>
          <p:cNvSpPr txBox="1"/>
          <p:nvPr/>
        </p:nvSpPr>
        <p:spPr>
          <a:xfrm>
            <a:off x="935990" y="1178560"/>
            <a:ext cx="9391650" cy="4793615"/>
          </a:xfrm>
          <a:prstGeom prst="rect">
            <a:avLst/>
          </a:prstGeom>
          <a:noFill/>
          <a:effectLst/>
        </p:spPr>
        <p:txBody>
          <a:bodyPr wrap="square" rtlCol="0">
            <a:noAutofit/>
          </a:bodyPr>
          <a:lstStyle/>
          <a:p>
            <a:pPr algn="ctr"/>
            <a:r>
              <a:rPr lang="en-IN" b="1" u="sng" dirty="0">
                <a:solidFill>
                  <a:srgbClr val="014D8E"/>
                </a:solidFill>
              </a:rPr>
              <a:t>Understandings from the </a:t>
            </a:r>
            <a:r>
              <a:rPr lang="en-US" altLang="en-IN" b="1" u="sng" dirty="0">
                <a:solidFill>
                  <a:srgbClr val="014D8E"/>
                </a:solidFill>
              </a:rPr>
              <a:t>g</a:t>
            </a:r>
            <a:r>
              <a:rPr lang="en-IN" b="1" u="sng" dirty="0">
                <a:solidFill>
                  <a:srgbClr val="014D8E"/>
                </a:solidFill>
              </a:rPr>
              <a:t>iven data</a:t>
            </a:r>
            <a:endParaRPr lang="en-IN" b="1" u="sng" dirty="0">
              <a:solidFill>
                <a:srgbClr val="014D8E"/>
              </a:solidFill>
            </a:endParaRPr>
          </a:p>
          <a:p>
            <a:endParaRPr lang="en-IN" sz="1400" dirty="0"/>
          </a:p>
          <a:p>
            <a:pPr indent="0">
              <a:buFont typeface="Wingdings" panose="05000000000000000000" charset="0"/>
              <a:buChar char="o"/>
            </a:pPr>
            <a:r>
              <a:rPr lang="en-US" altLang="en-IN" sz="1400" dirty="0"/>
              <a:t> </a:t>
            </a:r>
            <a:r>
              <a:rPr lang="en-IN" sz="1400" dirty="0"/>
              <a:t>The given data is collected for 11260 different unique account ID.</a:t>
            </a:r>
            <a:endParaRPr lang="en-IN" sz="1400" dirty="0"/>
          </a:p>
          <a:p>
            <a:pPr indent="0">
              <a:buFont typeface="Wingdings" panose="05000000000000000000" charset="0"/>
              <a:buNone/>
            </a:pPr>
            <a:endParaRPr lang="en-IN" sz="1400" dirty="0"/>
          </a:p>
          <a:p>
            <a:pPr indent="0">
              <a:buFont typeface="Wingdings" panose="05000000000000000000" charset="0"/>
              <a:buChar char="o"/>
            </a:pPr>
            <a:r>
              <a:rPr lang="en-IN" sz="1400" dirty="0"/>
              <a:t>The given data has 19 variables( or features) with one variable ‘ Churn’ as the dependant variable and others independent variables.</a:t>
            </a:r>
            <a:endParaRPr lang="en-IN" sz="1400" dirty="0"/>
          </a:p>
          <a:p>
            <a:pPr indent="0">
              <a:buFont typeface="Wingdings" panose="05000000000000000000" charset="0"/>
              <a:buNone/>
            </a:pPr>
            <a:endParaRPr lang="en-IN" sz="1400" dirty="0"/>
          </a:p>
          <a:p>
            <a:pPr indent="0">
              <a:buFont typeface="Wingdings" panose="05000000000000000000" charset="0"/>
              <a:buChar char="o"/>
            </a:pPr>
            <a:r>
              <a:rPr lang="en-IN" sz="1400" dirty="0"/>
              <a:t>The data has been collected for 12 months for each of the 11260 account IDs.</a:t>
            </a:r>
            <a:endParaRPr lang="en-IN" sz="1400" dirty="0"/>
          </a:p>
          <a:p>
            <a:pPr indent="0">
              <a:buFont typeface="Wingdings" panose="05000000000000000000" charset="0"/>
              <a:buNone/>
            </a:pPr>
            <a:endParaRPr lang="en-IN" sz="1400" dirty="0"/>
          </a:p>
          <a:p>
            <a:pPr indent="0">
              <a:buFont typeface="Wingdings" panose="05000000000000000000" charset="0"/>
              <a:buChar char="o"/>
            </a:pPr>
            <a:r>
              <a:rPr lang="en-IN" sz="1400" dirty="0"/>
              <a:t>The customers data is based on their account tenure, account_segment, Login_device, gender and marital_status.</a:t>
            </a:r>
            <a:endParaRPr lang="en-IN" sz="1400" dirty="0"/>
          </a:p>
          <a:p>
            <a:pPr indent="0">
              <a:buFont typeface="Wingdings" panose="05000000000000000000" charset="0"/>
              <a:buNone/>
            </a:pPr>
            <a:endParaRPr lang="en-IN" sz="1400" dirty="0"/>
          </a:p>
          <a:p>
            <a:pPr indent="0">
              <a:buFont typeface="Wingdings" panose="05000000000000000000" charset="0"/>
              <a:buChar char="o"/>
            </a:pPr>
            <a:r>
              <a:rPr lang="en-IN" sz="1400" dirty="0"/>
              <a:t>There are various payment modes.</a:t>
            </a:r>
            <a:endParaRPr lang="en-IN" sz="1400" dirty="0"/>
          </a:p>
          <a:p>
            <a:pPr indent="0">
              <a:buFont typeface="Wingdings" panose="05000000000000000000" charset="0"/>
              <a:buNone/>
            </a:pPr>
            <a:endParaRPr lang="en-IN" sz="1400" dirty="0"/>
          </a:p>
          <a:p>
            <a:pPr indent="0">
              <a:buFont typeface="Wingdings" panose="05000000000000000000" charset="0"/>
              <a:buChar char="o"/>
            </a:pPr>
            <a:r>
              <a:rPr lang="en-IN" sz="1400" dirty="0"/>
              <a:t>The data also contain customer ratings on the basis of customer care services, ratings based on the services provided by the customer, customer contact and complains raised and  over a period of 12 months.</a:t>
            </a:r>
            <a:endParaRPr lang="en-IN" sz="1400" dirty="0"/>
          </a:p>
          <a:p>
            <a:pPr indent="0">
              <a:buFont typeface="Wingdings" panose="05000000000000000000" charset="0"/>
              <a:buNone/>
            </a:pPr>
            <a:endParaRPr lang="en-IN" sz="1400" dirty="0"/>
          </a:p>
          <a:p>
            <a:pPr indent="0">
              <a:buFont typeface="Wingdings" panose="05000000000000000000" charset="0"/>
              <a:buChar char="o"/>
            </a:pPr>
            <a:r>
              <a:rPr lang="en-IN" sz="1400" dirty="0"/>
              <a:t>The data on various payment modes is also available along with any coupons or cashback, which suggests the company provides offer to their customers.</a:t>
            </a:r>
            <a:endParaRPr lang="en-IN" sz="1400" dirty="0"/>
          </a:p>
          <a:p>
            <a:pPr indent="0">
              <a:buFont typeface="Wingdings" panose="05000000000000000000" charset="0"/>
              <a:buNone/>
            </a:pPr>
            <a:endParaRPr lang="en-IN" sz="1400" dirty="0"/>
          </a:p>
          <a:p>
            <a:pPr indent="0">
              <a:buFont typeface="Wingdings" panose="05000000000000000000" charset="0"/>
              <a:buChar char="o"/>
            </a:pPr>
            <a:r>
              <a:rPr lang="en-IN" sz="1400" dirty="0"/>
              <a:t>rev_per_month shows the monthly revenue generation based on the spending of each account</a:t>
            </a:r>
            <a:endParaRPr lang="en-IN" sz="1400" dirty="0"/>
          </a:p>
          <a:p>
            <a:pPr indent="0">
              <a:buFont typeface="Wingdings" panose="05000000000000000000" charset="0"/>
              <a:buNone/>
            </a:pPr>
            <a:endParaRPr lang="en-IN" sz="1400" dirty="0"/>
          </a:p>
          <a:p>
            <a:pPr indent="0">
              <a:buFont typeface="Wingdings" panose="05000000000000000000" charset="0"/>
              <a:buChar char="o"/>
            </a:pPr>
            <a:r>
              <a:rPr lang="en-IN" sz="1400" dirty="0"/>
              <a:t>rev_growth_yoy shows yearly growth in revenue based on these accounts.</a:t>
            </a:r>
            <a:endParaRPr lang="en-IN" sz="1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26390" y="212725"/>
            <a:ext cx="2816860" cy="521970"/>
          </a:xfrm>
          <a:prstGeom prst="rect">
            <a:avLst/>
          </a:prstGeom>
        </p:spPr>
        <p:txBody>
          <a:bodyPr wrap="square" anchor="t">
            <a:spAutoFit/>
          </a:bodyPr>
          <a:lstStyle/>
          <a:p>
            <a:pPr algn="ctr"/>
            <a:r>
              <a:rPr lang="en-US" sz="2800" b="1" dirty="0">
                <a:solidFill>
                  <a:srgbClr val="0070C0"/>
                </a:solidFill>
                <a:latin typeface="Calibri" panose="020F0502020204030204" charset="0"/>
                <a:cs typeface="Calibri" panose="020F0502020204030204" charset="0"/>
              </a:rPr>
              <a:t>Data Dictionary</a:t>
            </a:r>
            <a:endParaRPr lang="en-US" sz="2800" b="1" dirty="0">
              <a:solidFill>
                <a:srgbClr val="0070C0"/>
              </a:solidFill>
              <a:latin typeface="Calibri" panose="020F0502020204030204" charset="0"/>
              <a:cs typeface="Calibri" panose="020F0502020204030204" charset="0"/>
            </a:endParaRPr>
          </a:p>
        </p:txBody>
      </p:sp>
      <p:sp>
        <p:nvSpPr>
          <p:cNvPr id="7" name="TextBox 6"/>
          <p:cNvSpPr txBox="1"/>
          <p:nvPr/>
        </p:nvSpPr>
        <p:spPr>
          <a:xfrm>
            <a:off x="747395" y="987425"/>
            <a:ext cx="10696575" cy="5668645"/>
          </a:xfrm>
          <a:prstGeom prst="rect">
            <a:avLst/>
          </a:prstGeom>
          <a:noFill/>
        </p:spPr>
        <p:txBody>
          <a:bodyPr wrap="square" rtlCol="0">
            <a:noAutofit/>
          </a:bodyPr>
          <a:lstStyle/>
          <a:p>
            <a:pPr>
              <a:buClr>
                <a:srgbClr val="0070C0"/>
              </a:buClr>
            </a:pPr>
            <a:r>
              <a:rPr lang="en-IN" sz="1600" dirty="0">
                <a:solidFill>
                  <a:srgbClr val="6D6868"/>
                </a:solidFill>
                <a:latin typeface="Arial" panose="020B0604020202020204" pitchFamily="34" charset="0"/>
                <a:cs typeface="Arial" panose="020B0604020202020204" pitchFamily="34" charset="0"/>
              </a:rPr>
              <a:t> </a:t>
            </a:r>
            <a:endParaRPr lang="en-IN" sz="1600" dirty="0">
              <a:solidFill>
                <a:srgbClr val="6D6868"/>
              </a:solidFill>
              <a:latin typeface="Arial" panose="020B0604020202020204" pitchFamily="34" charset="0"/>
              <a:cs typeface="Arial" panose="020B0604020202020204" pitchFamily="34" charset="0"/>
            </a:endParaRPr>
          </a:p>
        </p:txBody>
      </p:sp>
      <p:graphicFrame>
        <p:nvGraphicFramePr>
          <p:cNvPr id="3" name="Table 2"/>
          <p:cNvGraphicFramePr/>
          <p:nvPr/>
        </p:nvGraphicFramePr>
        <p:xfrm>
          <a:off x="975360" y="988060"/>
          <a:ext cx="9738360" cy="5461000"/>
        </p:xfrm>
        <a:graphic>
          <a:graphicData uri="http://schemas.openxmlformats.org/drawingml/2006/table">
            <a:tbl>
              <a:tblPr/>
              <a:tblGrid>
                <a:gridCol w="2553970"/>
                <a:gridCol w="7184390"/>
              </a:tblGrid>
              <a:tr h="243840">
                <a:tc>
                  <a:txBody>
                    <a:bodyPr/>
                    <a:p>
                      <a:pPr indent="0" algn="ctr">
                        <a:buNone/>
                      </a:pPr>
                      <a:r>
                        <a:rPr lang="en-US" sz="1600" b="1">
                          <a:solidFill>
                            <a:schemeClr val="tx1"/>
                          </a:solidFill>
                          <a:latin typeface="Calibri" panose="020F0502020204030204" charset="0"/>
                          <a:cs typeface="Calibri" panose="020F0502020204030204" charset="0"/>
                        </a:rPr>
                        <a:t>Variable</a:t>
                      </a:r>
                      <a:endParaRPr lang="en-US" sz="1600" b="1">
                        <a:solidFill>
                          <a:schemeClr val="tx1"/>
                        </a:solidFill>
                        <a:latin typeface="Calibri" panose="020F0502020204030204" charset="0"/>
                        <a:ea typeface="Calibri" panose="020F0502020204030204" charset="0"/>
                        <a:cs typeface="Calibri" panose="020F0502020204030204" charset="0"/>
                      </a:endParaRPr>
                    </a:p>
                  </a:txBody>
                  <a:tcPr marL="68580" marR="68580" marT="0" marB="0" vert="horz" anchor="b" anchorCtr="0">
                    <a:lnL w="12700" cap="flat" cmpd="sng">
                      <a:solidFill>
                        <a:schemeClr val="tx1"/>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5">
                        <a:lumMod val="20000"/>
                        <a:lumOff val="80000"/>
                      </a:schemeClr>
                    </a:solidFill>
                  </a:tcPr>
                </a:tc>
                <a:tc>
                  <a:txBody>
                    <a:bodyPr/>
                    <a:p>
                      <a:pPr indent="0" algn="ctr">
                        <a:buNone/>
                      </a:pPr>
                      <a:r>
                        <a:rPr lang="en-US" sz="1600" b="1">
                          <a:solidFill>
                            <a:schemeClr val="tx1"/>
                          </a:solidFill>
                          <a:latin typeface="Calibri" panose="020F0502020204030204" charset="0"/>
                          <a:cs typeface="Calibri" panose="020F0502020204030204" charset="0"/>
                        </a:rPr>
                        <a:t>Description</a:t>
                      </a:r>
                      <a:endParaRPr lang="en-US" sz="1600" b="1">
                        <a:solidFill>
                          <a:schemeClr val="tx1"/>
                        </a:solidFill>
                        <a:latin typeface="Calibri" panose="020F0502020204030204" charset="0"/>
                        <a:ea typeface="Calibri" panose="020F0502020204030204" charset="0"/>
                        <a:cs typeface="Calibri" panose="020F0502020204030204" charset="0"/>
                      </a:endParaRPr>
                    </a:p>
                  </a:txBody>
                  <a:tcPr marL="68580" marR="68580" marT="0" marB="0" vert="horz" anchor="b"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5">
                        <a:lumMod val="20000"/>
                        <a:lumOff val="80000"/>
                      </a:schemeClr>
                    </a:solidFill>
                  </a:tcPr>
                </a:tc>
              </a:tr>
              <a:tr h="213360">
                <a:tc>
                  <a:txBody>
                    <a:bodyPr/>
                    <a:p>
                      <a:pPr indent="0">
                        <a:buNone/>
                      </a:pPr>
                      <a:r>
                        <a:rPr lang="en-US" sz="1400" b="1">
                          <a:solidFill>
                            <a:srgbClr val="000000"/>
                          </a:solidFill>
                          <a:latin typeface="Calibri" panose="020F0502020204030204" charset="0"/>
                          <a:cs typeface="Calibri" panose="020F0502020204030204" charset="0"/>
                        </a:rPr>
                        <a:t>AccountID</a:t>
                      </a:r>
                      <a:endParaRPr lang="en-US" sz="1400" b="1">
                        <a:solidFill>
                          <a:srgbClr val="000000"/>
                        </a:solidFill>
                        <a:latin typeface="Calibri" panose="020F0502020204030204" charset="0"/>
                        <a:ea typeface="Calibri" panose="020F0502020204030204" charset="0"/>
                        <a:cs typeface="Calibri" panose="020F0502020204030204" charset="0"/>
                      </a:endParaRPr>
                    </a:p>
                  </a:txBody>
                  <a:tcPr marL="68580" marR="68580" marT="0" marB="0" vert="horz" anchor="b" anchorCtr="0">
                    <a:lnL w="12700" cap="flat" cmpd="sng">
                      <a:solidFill>
                        <a:schemeClr val="tx1"/>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400" b="0">
                          <a:solidFill>
                            <a:srgbClr val="000000"/>
                          </a:solidFill>
                          <a:latin typeface="Calibri" panose="020F0502020204030204" charset="0"/>
                          <a:cs typeface="Calibri" panose="020F0502020204030204" charset="0"/>
                        </a:rPr>
                        <a:t>account unique identifier</a:t>
                      </a:r>
                      <a:endParaRPr lang="en-US" sz="1400" b="0">
                        <a:solidFill>
                          <a:srgbClr val="000000"/>
                        </a:solidFill>
                        <a:latin typeface="Calibri" panose="020F0502020204030204" charset="0"/>
                        <a:ea typeface="Calibri" panose="020F0502020204030204" charset="0"/>
                        <a:cs typeface="Calibri" panose="020F0502020204030204" charset="0"/>
                      </a:endParaRPr>
                    </a:p>
                  </a:txBody>
                  <a:tcPr marL="68580" marR="68580" marT="0" marB="0" vert="horz" anchor="b"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13360">
                <a:tc>
                  <a:txBody>
                    <a:bodyPr/>
                    <a:p>
                      <a:pPr indent="0">
                        <a:buNone/>
                      </a:pPr>
                      <a:r>
                        <a:rPr lang="en-US" sz="1400" b="1">
                          <a:solidFill>
                            <a:srgbClr val="000000"/>
                          </a:solidFill>
                          <a:latin typeface="Calibri" panose="020F0502020204030204" charset="0"/>
                          <a:cs typeface="Calibri" panose="020F0502020204030204" charset="0"/>
                        </a:rPr>
                        <a:t>Churn</a:t>
                      </a:r>
                      <a:endParaRPr lang="en-US" sz="1400" b="1">
                        <a:solidFill>
                          <a:srgbClr val="000000"/>
                        </a:solidFill>
                        <a:latin typeface="Calibri" panose="020F0502020204030204" charset="0"/>
                        <a:ea typeface="Calibri" panose="020F0502020204030204" charset="0"/>
                        <a:cs typeface="Calibri" panose="020F0502020204030204" charset="0"/>
                      </a:endParaRPr>
                    </a:p>
                  </a:txBody>
                  <a:tcPr marL="68580" marR="68580" marT="0" marB="0" vert="horz" anchor="b" anchorCtr="0">
                    <a:lnL w="12700" cap="flat" cmpd="sng">
                      <a:solidFill>
                        <a:schemeClr val="tx1"/>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400" b="0">
                          <a:solidFill>
                            <a:srgbClr val="000000"/>
                          </a:solidFill>
                          <a:latin typeface="Calibri" panose="020F0502020204030204" charset="0"/>
                          <a:cs typeface="Calibri" panose="020F0502020204030204" charset="0"/>
                        </a:rPr>
                        <a:t>account churn flag (Target)</a:t>
                      </a:r>
                      <a:endParaRPr lang="en-US" sz="1400" b="0">
                        <a:solidFill>
                          <a:srgbClr val="000000"/>
                        </a:solidFill>
                        <a:latin typeface="Calibri" panose="020F0502020204030204" charset="0"/>
                        <a:ea typeface="Calibri" panose="020F0502020204030204" charset="0"/>
                        <a:cs typeface="Calibri" panose="020F0502020204030204" charset="0"/>
                      </a:endParaRPr>
                    </a:p>
                  </a:txBody>
                  <a:tcPr marL="68580" marR="68580" marT="0" marB="0" vert="horz" anchor="b"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13360">
                <a:tc>
                  <a:txBody>
                    <a:bodyPr/>
                    <a:p>
                      <a:pPr indent="0">
                        <a:buNone/>
                      </a:pPr>
                      <a:r>
                        <a:rPr lang="en-US" sz="1400" b="1">
                          <a:solidFill>
                            <a:srgbClr val="000000"/>
                          </a:solidFill>
                          <a:latin typeface="Calibri" panose="020F0502020204030204" charset="0"/>
                          <a:cs typeface="Calibri" panose="020F0502020204030204" charset="0"/>
                        </a:rPr>
                        <a:t>Tenure</a:t>
                      </a:r>
                      <a:endParaRPr lang="en-US" sz="1400" b="1">
                        <a:solidFill>
                          <a:srgbClr val="000000"/>
                        </a:solidFill>
                        <a:latin typeface="Calibri" panose="020F0502020204030204" charset="0"/>
                        <a:ea typeface="Calibri" panose="020F0502020204030204" charset="0"/>
                        <a:cs typeface="Calibri" panose="020F0502020204030204" charset="0"/>
                      </a:endParaRPr>
                    </a:p>
                  </a:txBody>
                  <a:tcPr marL="68580" marR="68580" marT="0" marB="0" vert="horz" anchor="b" anchorCtr="0">
                    <a:lnL w="12700" cap="flat" cmpd="sng">
                      <a:solidFill>
                        <a:schemeClr val="tx1"/>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400" b="0">
                          <a:solidFill>
                            <a:srgbClr val="000000"/>
                          </a:solidFill>
                          <a:latin typeface="Calibri" panose="020F0502020204030204" charset="0"/>
                          <a:cs typeface="Calibri" panose="020F0502020204030204" charset="0"/>
                        </a:rPr>
                        <a:t>Tenure of account</a:t>
                      </a:r>
                      <a:endParaRPr lang="en-US" sz="1400" b="0">
                        <a:solidFill>
                          <a:srgbClr val="000000"/>
                        </a:solidFill>
                        <a:latin typeface="Calibri" panose="020F0502020204030204" charset="0"/>
                        <a:ea typeface="Calibri" panose="020F0502020204030204" charset="0"/>
                        <a:cs typeface="Calibri" panose="020F0502020204030204" charset="0"/>
                      </a:endParaRPr>
                    </a:p>
                  </a:txBody>
                  <a:tcPr marL="68580" marR="68580" marT="0" marB="0" vert="horz" anchor="b"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13360">
                <a:tc>
                  <a:txBody>
                    <a:bodyPr/>
                    <a:p>
                      <a:pPr indent="0">
                        <a:buNone/>
                      </a:pPr>
                      <a:r>
                        <a:rPr lang="en-US" sz="1400" b="1">
                          <a:solidFill>
                            <a:srgbClr val="000000"/>
                          </a:solidFill>
                          <a:latin typeface="Calibri" panose="020F0502020204030204" charset="0"/>
                          <a:cs typeface="Calibri" panose="020F0502020204030204" charset="0"/>
                        </a:rPr>
                        <a:t>City_Tier</a:t>
                      </a:r>
                      <a:endParaRPr lang="en-US" sz="1400" b="1">
                        <a:solidFill>
                          <a:srgbClr val="000000"/>
                        </a:solidFill>
                        <a:latin typeface="Calibri" panose="020F0502020204030204" charset="0"/>
                        <a:ea typeface="Calibri" panose="020F0502020204030204" charset="0"/>
                        <a:cs typeface="Calibri" panose="020F0502020204030204" charset="0"/>
                      </a:endParaRPr>
                    </a:p>
                  </a:txBody>
                  <a:tcPr marL="68580" marR="68580" marT="0" marB="0" vert="horz" anchor="b" anchorCtr="0">
                    <a:lnL w="12700" cap="flat" cmpd="sng">
                      <a:solidFill>
                        <a:schemeClr val="tx1"/>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400" b="0">
                          <a:solidFill>
                            <a:srgbClr val="000000"/>
                          </a:solidFill>
                          <a:latin typeface="Calibri" panose="020F0502020204030204" charset="0"/>
                          <a:cs typeface="Calibri" panose="020F0502020204030204" charset="0"/>
                        </a:rPr>
                        <a:t>Tier of primary customer's city</a:t>
                      </a:r>
                      <a:endParaRPr lang="en-US" sz="1400" b="0">
                        <a:solidFill>
                          <a:srgbClr val="000000"/>
                        </a:solidFill>
                        <a:latin typeface="Calibri" panose="020F0502020204030204" charset="0"/>
                        <a:ea typeface="Calibri" panose="020F0502020204030204" charset="0"/>
                        <a:cs typeface="Calibri" panose="020F0502020204030204" charset="0"/>
                      </a:endParaRPr>
                    </a:p>
                  </a:txBody>
                  <a:tcPr marL="68580" marR="68580" marT="0" marB="0" vert="horz" anchor="b"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66395">
                <a:tc>
                  <a:txBody>
                    <a:bodyPr/>
                    <a:p>
                      <a:pPr indent="0">
                        <a:buNone/>
                      </a:pPr>
                      <a:r>
                        <a:rPr lang="en-US" sz="1400" b="1">
                          <a:solidFill>
                            <a:srgbClr val="000000"/>
                          </a:solidFill>
                          <a:latin typeface="Calibri" panose="020F0502020204030204" charset="0"/>
                          <a:cs typeface="Calibri" panose="020F0502020204030204" charset="0"/>
                        </a:rPr>
                        <a:t>CC_Contacted_LY</a:t>
                      </a:r>
                      <a:endParaRPr lang="en-US" sz="1400" b="1">
                        <a:solidFill>
                          <a:srgbClr val="000000"/>
                        </a:solidFill>
                        <a:latin typeface="Calibri" panose="020F0502020204030204" charset="0"/>
                        <a:ea typeface="Calibri" panose="020F0502020204030204" charset="0"/>
                        <a:cs typeface="Calibri" panose="020F0502020204030204" charset="0"/>
                      </a:endParaRPr>
                    </a:p>
                  </a:txBody>
                  <a:tcPr marL="68580" marR="68580" marT="0" marB="0" vert="horz" anchor="b" anchorCtr="0">
                    <a:lnL w="12700" cap="flat" cmpd="sng">
                      <a:solidFill>
                        <a:schemeClr val="tx1"/>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400" b="0">
                          <a:solidFill>
                            <a:srgbClr val="000000"/>
                          </a:solidFill>
                          <a:latin typeface="Calibri" panose="020F0502020204030204" charset="0"/>
                          <a:cs typeface="Calibri" panose="020F0502020204030204" charset="0"/>
                        </a:rPr>
                        <a:t>How many times all the customers of the account has contacted customer care in last 12months</a:t>
                      </a:r>
                      <a:endParaRPr lang="en-US" sz="1400" b="0">
                        <a:solidFill>
                          <a:srgbClr val="000000"/>
                        </a:solidFill>
                        <a:latin typeface="Calibri" panose="020F0502020204030204" charset="0"/>
                        <a:ea typeface="Calibri" panose="020F0502020204030204" charset="0"/>
                        <a:cs typeface="Calibri" panose="020F0502020204030204" charset="0"/>
                      </a:endParaRPr>
                    </a:p>
                  </a:txBody>
                  <a:tcPr marL="68580" marR="68580" marT="0" marB="0" vert="horz" anchor="b"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13360">
                <a:tc>
                  <a:txBody>
                    <a:bodyPr/>
                    <a:p>
                      <a:pPr indent="0">
                        <a:buNone/>
                      </a:pPr>
                      <a:r>
                        <a:rPr lang="en-US" sz="1400" b="1">
                          <a:solidFill>
                            <a:srgbClr val="000000"/>
                          </a:solidFill>
                          <a:latin typeface="Calibri" panose="020F0502020204030204" charset="0"/>
                          <a:cs typeface="Calibri" panose="020F0502020204030204" charset="0"/>
                        </a:rPr>
                        <a:t>Payment</a:t>
                      </a:r>
                      <a:endParaRPr lang="en-US" sz="1400" b="1">
                        <a:solidFill>
                          <a:srgbClr val="000000"/>
                        </a:solidFill>
                        <a:latin typeface="Calibri" panose="020F0502020204030204" charset="0"/>
                        <a:ea typeface="Calibri" panose="020F0502020204030204" charset="0"/>
                        <a:cs typeface="Calibri" panose="020F0502020204030204" charset="0"/>
                      </a:endParaRPr>
                    </a:p>
                  </a:txBody>
                  <a:tcPr marL="68580" marR="68580" marT="0" marB="0" vert="horz" anchor="b" anchorCtr="0">
                    <a:lnL w="12700" cap="flat" cmpd="sng">
                      <a:solidFill>
                        <a:schemeClr val="tx1"/>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400" b="0">
                          <a:solidFill>
                            <a:srgbClr val="000000"/>
                          </a:solidFill>
                          <a:latin typeface="Calibri" panose="020F0502020204030204" charset="0"/>
                          <a:cs typeface="Calibri" panose="020F0502020204030204" charset="0"/>
                        </a:rPr>
                        <a:t>Preferred Payment mode of the customers in the account</a:t>
                      </a:r>
                      <a:endParaRPr lang="en-US" sz="1400" b="0">
                        <a:solidFill>
                          <a:srgbClr val="000000"/>
                        </a:solidFill>
                        <a:latin typeface="Calibri" panose="020F0502020204030204" charset="0"/>
                        <a:ea typeface="Calibri" panose="020F0502020204030204" charset="0"/>
                        <a:cs typeface="Calibri" panose="020F0502020204030204" charset="0"/>
                      </a:endParaRPr>
                    </a:p>
                  </a:txBody>
                  <a:tcPr marL="68580" marR="68580" marT="0" marB="0" vert="horz" anchor="b"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13360">
                <a:tc>
                  <a:txBody>
                    <a:bodyPr/>
                    <a:p>
                      <a:pPr indent="0">
                        <a:buNone/>
                      </a:pPr>
                      <a:r>
                        <a:rPr lang="en-US" sz="1400" b="1">
                          <a:solidFill>
                            <a:srgbClr val="000000"/>
                          </a:solidFill>
                          <a:latin typeface="Calibri" panose="020F0502020204030204" charset="0"/>
                          <a:cs typeface="Calibri" panose="020F0502020204030204" charset="0"/>
                        </a:rPr>
                        <a:t>Gender</a:t>
                      </a:r>
                      <a:endParaRPr lang="en-US" sz="1400" b="1">
                        <a:solidFill>
                          <a:srgbClr val="000000"/>
                        </a:solidFill>
                        <a:latin typeface="Calibri" panose="020F0502020204030204" charset="0"/>
                        <a:ea typeface="Calibri" panose="020F0502020204030204" charset="0"/>
                        <a:cs typeface="Calibri" panose="020F0502020204030204" charset="0"/>
                      </a:endParaRPr>
                    </a:p>
                  </a:txBody>
                  <a:tcPr marL="68580" marR="68580" marT="0" marB="0" vert="horz" anchor="b" anchorCtr="0">
                    <a:lnL w="12700" cap="flat" cmpd="sng">
                      <a:solidFill>
                        <a:schemeClr val="tx1"/>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400" b="0">
                          <a:solidFill>
                            <a:srgbClr val="000000"/>
                          </a:solidFill>
                          <a:latin typeface="Calibri" panose="020F0502020204030204" charset="0"/>
                          <a:cs typeface="Calibri" panose="020F0502020204030204" charset="0"/>
                        </a:rPr>
                        <a:t>Gender of the primary customer of the account</a:t>
                      </a:r>
                      <a:endParaRPr lang="en-US" sz="1400" b="0">
                        <a:solidFill>
                          <a:srgbClr val="000000"/>
                        </a:solidFill>
                        <a:latin typeface="Calibri" panose="020F0502020204030204" charset="0"/>
                        <a:ea typeface="Calibri" panose="020F0502020204030204" charset="0"/>
                        <a:cs typeface="Calibri" panose="020F0502020204030204" charset="0"/>
                      </a:endParaRPr>
                    </a:p>
                  </a:txBody>
                  <a:tcPr marL="68580" marR="68580" marT="0" marB="0" vert="horz" anchor="b"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65760">
                <a:tc>
                  <a:txBody>
                    <a:bodyPr/>
                    <a:p>
                      <a:pPr indent="0">
                        <a:buNone/>
                      </a:pPr>
                      <a:r>
                        <a:rPr lang="en-US" sz="1400" b="1">
                          <a:solidFill>
                            <a:srgbClr val="000000"/>
                          </a:solidFill>
                          <a:latin typeface="Calibri" panose="020F0502020204030204" charset="0"/>
                          <a:cs typeface="Calibri" panose="020F0502020204030204" charset="0"/>
                        </a:rPr>
                        <a:t>Service_Score</a:t>
                      </a:r>
                      <a:endParaRPr lang="en-US" sz="1400" b="1">
                        <a:solidFill>
                          <a:srgbClr val="000000"/>
                        </a:solidFill>
                        <a:latin typeface="Calibri" panose="020F0502020204030204" charset="0"/>
                        <a:ea typeface="Calibri" panose="020F0502020204030204" charset="0"/>
                        <a:cs typeface="Calibri" panose="020F0502020204030204" charset="0"/>
                      </a:endParaRPr>
                    </a:p>
                  </a:txBody>
                  <a:tcPr marL="68580" marR="68580" marT="0" marB="0" vert="horz" anchor="b" anchorCtr="0">
                    <a:lnL w="12700" cap="flat" cmpd="sng">
                      <a:solidFill>
                        <a:schemeClr val="tx1"/>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400" b="0">
                          <a:solidFill>
                            <a:srgbClr val="000000"/>
                          </a:solidFill>
                          <a:latin typeface="Calibri" panose="020F0502020204030204" charset="0"/>
                          <a:cs typeface="Calibri" panose="020F0502020204030204" charset="0"/>
                        </a:rPr>
                        <a:t>Satisfaction score given by customers of the account on service provided by company</a:t>
                      </a:r>
                      <a:endParaRPr lang="en-US" sz="1400" b="0">
                        <a:solidFill>
                          <a:srgbClr val="000000"/>
                        </a:solidFill>
                        <a:latin typeface="Calibri" panose="020F0502020204030204" charset="0"/>
                        <a:ea typeface="Calibri" panose="020F0502020204030204" charset="0"/>
                        <a:cs typeface="Calibri" panose="020F0502020204030204" charset="0"/>
                      </a:endParaRPr>
                    </a:p>
                  </a:txBody>
                  <a:tcPr marL="68580" marR="68580" marT="0" marB="0" vert="horz" anchor="b"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13360">
                <a:tc>
                  <a:txBody>
                    <a:bodyPr/>
                    <a:p>
                      <a:pPr indent="0">
                        <a:buNone/>
                      </a:pPr>
                      <a:r>
                        <a:rPr lang="en-US" sz="1400" b="1">
                          <a:solidFill>
                            <a:srgbClr val="000000"/>
                          </a:solidFill>
                          <a:latin typeface="Calibri" panose="020F0502020204030204" charset="0"/>
                          <a:cs typeface="Calibri" panose="020F0502020204030204" charset="0"/>
                        </a:rPr>
                        <a:t>Account_user_count</a:t>
                      </a:r>
                      <a:endParaRPr lang="en-US" sz="1400" b="1">
                        <a:solidFill>
                          <a:srgbClr val="000000"/>
                        </a:solidFill>
                        <a:latin typeface="Calibri" panose="020F0502020204030204" charset="0"/>
                        <a:ea typeface="Calibri" panose="020F0502020204030204" charset="0"/>
                        <a:cs typeface="Calibri" panose="020F0502020204030204" charset="0"/>
                      </a:endParaRPr>
                    </a:p>
                  </a:txBody>
                  <a:tcPr marL="68580" marR="68580" marT="0" marB="0" vert="horz" anchor="b"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400" b="0">
                          <a:solidFill>
                            <a:srgbClr val="000000"/>
                          </a:solidFill>
                          <a:latin typeface="Calibri" panose="020F0502020204030204" charset="0"/>
                          <a:cs typeface="Calibri" panose="020F0502020204030204" charset="0"/>
                        </a:rPr>
                        <a:t>Number of customers tagged with this account</a:t>
                      </a:r>
                      <a:endParaRPr lang="en-US" sz="1400" b="0">
                        <a:solidFill>
                          <a:srgbClr val="000000"/>
                        </a:solidFill>
                        <a:latin typeface="Calibri" panose="020F0502020204030204" charset="0"/>
                        <a:ea typeface="Calibri" panose="020F0502020204030204" charset="0"/>
                        <a:cs typeface="Calibri" panose="020F0502020204030204" charset="0"/>
                      </a:endParaRPr>
                    </a:p>
                  </a:txBody>
                  <a:tcPr marL="68580" marR="68580" marT="0" marB="0" vert="horz" anchor="b"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13360">
                <a:tc>
                  <a:txBody>
                    <a:bodyPr/>
                    <a:p>
                      <a:pPr indent="0">
                        <a:buNone/>
                      </a:pPr>
                      <a:r>
                        <a:rPr lang="en-US" sz="1400" b="1">
                          <a:solidFill>
                            <a:srgbClr val="000000"/>
                          </a:solidFill>
                          <a:latin typeface="Calibri" panose="020F0502020204030204" charset="0"/>
                          <a:cs typeface="Calibri" panose="020F0502020204030204" charset="0"/>
                        </a:rPr>
                        <a:t>account_segment</a:t>
                      </a:r>
                      <a:endParaRPr lang="en-US" sz="1400" b="1">
                        <a:solidFill>
                          <a:srgbClr val="000000"/>
                        </a:solidFill>
                        <a:latin typeface="Calibri" panose="020F0502020204030204" charset="0"/>
                        <a:ea typeface="Calibri" panose="020F0502020204030204" charset="0"/>
                        <a:cs typeface="Calibri" panose="020F0502020204030204" charset="0"/>
                      </a:endParaRPr>
                    </a:p>
                  </a:txBody>
                  <a:tcPr marL="68580" marR="68580" marT="0" marB="0" vert="horz" anchor="b"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400" b="0">
                          <a:solidFill>
                            <a:srgbClr val="000000"/>
                          </a:solidFill>
                          <a:latin typeface="Calibri" panose="020F0502020204030204" charset="0"/>
                          <a:cs typeface="Calibri" panose="020F0502020204030204" charset="0"/>
                        </a:rPr>
                        <a:t>Account segmentation on the basis of spend</a:t>
                      </a:r>
                      <a:endParaRPr lang="en-US" sz="1400" b="0">
                        <a:solidFill>
                          <a:srgbClr val="000000"/>
                        </a:solidFill>
                        <a:latin typeface="Calibri" panose="020F0502020204030204" charset="0"/>
                        <a:ea typeface="Calibri" panose="020F0502020204030204" charset="0"/>
                        <a:cs typeface="Calibri" panose="020F0502020204030204" charset="0"/>
                      </a:endParaRPr>
                    </a:p>
                  </a:txBody>
                  <a:tcPr marL="68580" marR="68580" marT="0" marB="0" vert="horz" anchor="b"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26720">
                <a:tc>
                  <a:txBody>
                    <a:bodyPr/>
                    <a:p>
                      <a:pPr indent="0">
                        <a:buNone/>
                      </a:pPr>
                      <a:r>
                        <a:rPr lang="en-US" sz="1400" b="1">
                          <a:solidFill>
                            <a:srgbClr val="000000"/>
                          </a:solidFill>
                          <a:latin typeface="Calibri" panose="020F0502020204030204" charset="0"/>
                          <a:cs typeface="Calibri" panose="020F0502020204030204" charset="0"/>
                        </a:rPr>
                        <a:t>CC_Agent_Score</a:t>
                      </a:r>
                      <a:endParaRPr lang="en-US" sz="1400" b="1">
                        <a:solidFill>
                          <a:srgbClr val="000000"/>
                        </a:solidFill>
                        <a:latin typeface="Calibri" panose="020F0502020204030204" charset="0"/>
                        <a:ea typeface="Calibri" panose="020F0502020204030204" charset="0"/>
                        <a:cs typeface="Calibri" panose="020F0502020204030204" charset="0"/>
                      </a:endParaRPr>
                    </a:p>
                  </a:txBody>
                  <a:tcPr marL="68580" marR="68580" marT="0" marB="0" vert="horz" anchor="b"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400" b="0">
                          <a:solidFill>
                            <a:srgbClr val="000000"/>
                          </a:solidFill>
                          <a:latin typeface="Calibri" panose="020F0502020204030204" charset="0"/>
                          <a:cs typeface="Calibri" panose="020F0502020204030204" charset="0"/>
                        </a:rPr>
                        <a:t>Satisfaction score given by customers of the account on customer care service provided by company</a:t>
                      </a:r>
                      <a:endParaRPr lang="en-US" sz="1400" b="0">
                        <a:solidFill>
                          <a:srgbClr val="000000"/>
                        </a:solidFill>
                        <a:latin typeface="Calibri" panose="020F0502020204030204" charset="0"/>
                        <a:ea typeface="Calibri" panose="020F0502020204030204" charset="0"/>
                        <a:cs typeface="Calibri" panose="020F0502020204030204" charset="0"/>
                      </a:endParaRPr>
                    </a:p>
                  </a:txBody>
                  <a:tcPr marL="68580" marR="68580" marT="0" marB="0" vert="horz" anchor="b"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13360">
                <a:tc>
                  <a:txBody>
                    <a:bodyPr/>
                    <a:p>
                      <a:pPr indent="0">
                        <a:buNone/>
                      </a:pPr>
                      <a:r>
                        <a:rPr lang="en-US" sz="1400" b="1">
                          <a:solidFill>
                            <a:srgbClr val="000000"/>
                          </a:solidFill>
                          <a:latin typeface="Calibri" panose="020F0502020204030204" charset="0"/>
                          <a:cs typeface="Calibri" panose="020F0502020204030204" charset="0"/>
                        </a:rPr>
                        <a:t>Marital_Status</a:t>
                      </a:r>
                      <a:endParaRPr lang="en-US" sz="1400" b="1">
                        <a:solidFill>
                          <a:srgbClr val="000000"/>
                        </a:solidFill>
                        <a:latin typeface="Calibri" panose="020F0502020204030204" charset="0"/>
                        <a:ea typeface="Calibri" panose="020F0502020204030204" charset="0"/>
                        <a:cs typeface="Calibri" panose="020F0502020204030204" charset="0"/>
                      </a:endParaRPr>
                    </a:p>
                  </a:txBody>
                  <a:tcPr marL="68580" marR="68580" marT="0" marB="0" vert="horz" anchor="b"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400" b="0">
                          <a:solidFill>
                            <a:srgbClr val="000000"/>
                          </a:solidFill>
                          <a:latin typeface="Calibri" panose="020F0502020204030204" charset="0"/>
                          <a:cs typeface="Calibri" panose="020F0502020204030204" charset="0"/>
                        </a:rPr>
                        <a:t>Marital status of the primary customer of the account</a:t>
                      </a:r>
                      <a:endParaRPr lang="en-US" sz="1400" b="0">
                        <a:solidFill>
                          <a:srgbClr val="000000"/>
                        </a:solidFill>
                        <a:latin typeface="Calibri" panose="020F0502020204030204" charset="0"/>
                        <a:ea typeface="Calibri" panose="020F0502020204030204" charset="0"/>
                        <a:cs typeface="Calibri" panose="020F0502020204030204" charset="0"/>
                      </a:endParaRPr>
                    </a:p>
                  </a:txBody>
                  <a:tcPr marL="68580" marR="68580" marT="0" marB="0" vert="horz" anchor="b"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13360">
                <a:tc>
                  <a:txBody>
                    <a:bodyPr/>
                    <a:p>
                      <a:pPr indent="0">
                        <a:buNone/>
                      </a:pPr>
                      <a:r>
                        <a:rPr lang="en-US" sz="1400" b="1">
                          <a:solidFill>
                            <a:srgbClr val="000000"/>
                          </a:solidFill>
                          <a:latin typeface="Calibri" panose="020F0502020204030204" charset="0"/>
                          <a:cs typeface="Calibri" panose="020F0502020204030204" charset="0"/>
                        </a:rPr>
                        <a:t>rev_per_month</a:t>
                      </a:r>
                      <a:endParaRPr lang="en-US" sz="1400" b="1">
                        <a:solidFill>
                          <a:srgbClr val="000000"/>
                        </a:solidFill>
                        <a:latin typeface="Calibri" panose="020F0502020204030204" charset="0"/>
                        <a:ea typeface="Calibri" panose="020F0502020204030204" charset="0"/>
                        <a:cs typeface="Calibri" panose="020F0502020204030204" charset="0"/>
                      </a:endParaRPr>
                    </a:p>
                  </a:txBody>
                  <a:tcPr marL="68580" marR="68580" marT="0" marB="0" vert="horz" anchor="b"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400" b="0">
                          <a:solidFill>
                            <a:srgbClr val="000000"/>
                          </a:solidFill>
                          <a:latin typeface="Calibri" panose="020F0502020204030204" charset="0"/>
                          <a:cs typeface="Calibri" panose="020F0502020204030204" charset="0"/>
                        </a:rPr>
                        <a:t>Monthly average revenue generated by account in last 12 months</a:t>
                      </a:r>
                      <a:endParaRPr lang="en-US" sz="1400" b="0">
                        <a:solidFill>
                          <a:srgbClr val="000000"/>
                        </a:solidFill>
                        <a:latin typeface="Calibri" panose="020F0502020204030204" charset="0"/>
                        <a:ea typeface="Calibri" panose="020F0502020204030204" charset="0"/>
                        <a:cs typeface="Calibri" panose="020F0502020204030204" charset="0"/>
                      </a:endParaRPr>
                    </a:p>
                  </a:txBody>
                  <a:tcPr marL="68580" marR="68580" marT="0" marB="0" vert="horz" anchor="b"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13360">
                <a:tc>
                  <a:txBody>
                    <a:bodyPr/>
                    <a:p>
                      <a:pPr indent="0">
                        <a:buNone/>
                      </a:pPr>
                      <a:r>
                        <a:rPr lang="en-US" sz="1400" b="1">
                          <a:solidFill>
                            <a:srgbClr val="000000"/>
                          </a:solidFill>
                          <a:latin typeface="Calibri" panose="020F0502020204030204" charset="0"/>
                          <a:cs typeface="Calibri" panose="020F0502020204030204" charset="0"/>
                        </a:rPr>
                        <a:t>Complain_ly</a:t>
                      </a:r>
                      <a:endParaRPr lang="en-US" sz="1400" b="1">
                        <a:solidFill>
                          <a:srgbClr val="000000"/>
                        </a:solidFill>
                        <a:latin typeface="Calibri" panose="020F0502020204030204" charset="0"/>
                        <a:ea typeface="Calibri" panose="020F0502020204030204" charset="0"/>
                        <a:cs typeface="Calibri" panose="020F0502020204030204" charset="0"/>
                      </a:endParaRPr>
                    </a:p>
                  </a:txBody>
                  <a:tcPr marL="68580" marR="68580" marT="0" marB="0" vert="horz" anchor="b"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400" b="0">
                          <a:solidFill>
                            <a:srgbClr val="000000"/>
                          </a:solidFill>
                          <a:latin typeface="Calibri" panose="020F0502020204030204" charset="0"/>
                          <a:cs typeface="Calibri" panose="020F0502020204030204" charset="0"/>
                        </a:rPr>
                        <a:t>Any complaints has been raised by account in last 12 months</a:t>
                      </a:r>
                      <a:endParaRPr lang="en-US" sz="1400" b="0">
                        <a:solidFill>
                          <a:srgbClr val="000000"/>
                        </a:solidFill>
                        <a:latin typeface="Calibri" panose="020F0502020204030204" charset="0"/>
                        <a:ea typeface="Calibri" panose="020F0502020204030204" charset="0"/>
                        <a:cs typeface="Calibri" panose="020F0502020204030204" charset="0"/>
                      </a:endParaRPr>
                    </a:p>
                  </a:txBody>
                  <a:tcPr marL="68580" marR="68580" marT="0" marB="0" vert="horz" anchor="b"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66395">
                <a:tc>
                  <a:txBody>
                    <a:bodyPr/>
                    <a:p>
                      <a:pPr indent="0">
                        <a:buNone/>
                      </a:pPr>
                      <a:r>
                        <a:rPr lang="en-US" sz="1400" b="1">
                          <a:solidFill>
                            <a:srgbClr val="000000"/>
                          </a:solidFill>
                          <a:latin typeface="Calibri" panose="020F0502020204030204" charset="0"/>
                          <a:cs typeface="Calibri" panose="020F0502020204030204" charset="0"/>
                        </a:rPr>
                        <a:t>rev_growth_yoy</a:t>
                      </a:r>
                      <a:endParaRPr lang="en-US" sz="1400" b="1">
                        <a:solidFill>
                          <a:srgbClr val="000000"/>
                        </a:solidFill>
                        <a:latin typeface="Calibri" panose="020F0502020204030204" charset="0"/>
                        <a:ea typeface="Calibri" panose="020F0502020204030204" charset="0"/>
                        <a:cs typeface="Calibri" panose="020F0502020204030204" charset="0"/>
                      </a:endParaRPr>
                    </a:p>
                  </a:txBody>
                  <a:tcPr marL="68580" marR="68580" marT="0" marB="0" vert="horz" anchor="b"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400" b="0">
                          <a:solidFill>
                            <a:srgbClr val="000000"/>
                          </a:solidFill>
                          <a:latin typeface="Calibri" panose="020F0502020204030204" charset="0"/>
                          <a:cs typeface="Calibri" panose="020F0502020204030204" charset="0"/>
                        </a:rPr>
                        <a:t>revenue growth percentage of the account (last 12 months vs last 24 to 13 month)</a:t>
                      </a:r>
                      <a:endParaRPr lang="en-US" sz="1400" b="0">
                        <a:solidFill>
                          <a:srgbClr val="000000"/>
                        </a:solidFill>
                        <a:latin typeface="Calibri" panose="020F0502020204030204" charset="0"/>
                        <a:ea typeface="Calibri" panose="020F0502020204030204" charset="0"/>
                        <a:cs typeface="Calibri" panose="020F0502020204030204" charset="0"/>
                      </a:endParaRPr>
                    </a:p>
                  </a:txBody>
                  <a:tcPr marL="68580" marR="68580" marT="0" marB="0" vert="horz" anchor="b"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65760">
                <a:tc>
                  <a:txBody>
                    <a:bodyPr/>
                    <a:p>
                      <a:pPr indent="0">
                        <a:buNone/>
                      </a:pPr>
                      <a:r>
                        <a:rPr lang="en-US" sz="1400" b="1">
                          <a:solidFill>
                            <a:srgbClr val="000000"/>
                          </a:solidFill>
                          <a:latin typeface="Calibri" panose="020F0502020204030204" charset="0"/>
                          <a:cs typeface="Calibri" panose="020F0502020204030204" charset="0"/>
                        </a:rPr>
                        <a:t>coupon_used_l12m</a:t>
                      </a:r>
                      <a:endParaRPr lang="en-US" sz="1400" b="1">
                        <a:solidFill>
                          <a:srgbClr val="000000"/>
                        </a:solidFill>
                        <a:latin typeface="Calibri" panose="020F0502020204030204" charset="0"/>
                        <a:ea typeface="Calibri" panose="020F0502020204030204" charset="0"/>
                        <a:cs typeface="Calibri" panose="020F0502020204030204" charset="0"/>
                      </a:endParaRPr>
                    </a:p>
                  </a:txBody>
                  <a:tcPr marL="68580" marR="68580" marT="0" marB="0" vert="horz" anchor="b"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400" b="0">
                          <a:solidFill>
                            <a:srgbClr val="000000"/>
                          </a:solidFill>
                          <a:latin typeface="Calibri" panose="020F0502020204030204" charset="0"/>
                          <a:cs typeface="Calibri" panose="020F0502020204030204" charset="0"/>
                        </a:rPr>
                        <a:t>How many times customers have used coupons to do the payment in last 12 months</a:t>
                      </a:r>
                      <a:endParaRPr lang="en-US" sz="1400" b="0">
                        <a:solidFill>
                          <a:srgbClr val="000000"/>
                        </a:solidFill>
                        <a:latin typeface="Calibri" panose="020F0502020204030204" charset="0"/>
                        <a:ea typeface="Calibri" panose="020F0502020204030204" charset="0"/>
                        <a:cs typeface="Calibri" panose="020F0502020204030204" charset="0"/>
                      </a:endParaRPr>
                    </a:p>
                  </a:txBody>
                  <a:tcPr marL="68580" marR="68580" marT="0" marB="0" vert="horz" anchor="b"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67030">
                <a:tc>
                  <a:txBody>
                    <a:bodyPr/>
                    <a:p>
                      <a:pPr indent="0">
                        <a:buNone/>
                      </a:pPr>
                      <a:r>
                        <a:rPr lang="en-US" sz="1400" b="1">
                          <a:solidFill>
                            <a:srgbClr val="000000"/>
                          </a:solidFill>
                          <a:latin typeface="Calibri" panose="020F0502020204030204" charset="0"/>
                          <a:cs typeface="Calibri" panose="020F0502020204030204" charset="0"/>
                        </a:rPr>
                        <a:t>Day_Since_CC_connect</a:t>
                      </a:r>
                      <a:endParaRPr lang="en-US" sz="1400" b="1">
                        <a:solidFill>
                          <a:srgbClr val="000000"/>
                        </a:solidFill>
                        <a:latin typeface="Calibri" panose="020F0502020204030204" charset="0"/>
                        <a:ea typeface="Calibri" panose="020F0502020204030204" charset="0"/>
                        <a:cs typeface="Calibri" panose="020F0502020204030204" charset="0"/>
                      </a:endParaRPr>
                    </a:p>
                  </a:txBody>
                  <a:tcPr marL="68580" marR="68580" marT="0" marB="0" vert="horz" anchor="b"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400" b="0">
                          <a:solidFill>
                            <a:srgbClr val="000000"/>
                          </a:solidFill>
                          <a:latin typeface="Calibri" panose="020F0502020204030204" charset="0"/>
                          <a:cs typeface="Calibri" panose="020F0502020204030204" charset="0"/>
                        </a:rPr>
                        <a:t>Number of days since no customers in the account has contacted the customer care</a:t>
                      </a:r>
                      <a:endParaRPr lang="en-US" sz="1400" b="0">
                        <a:solidFill>
                          <a:srgbClr val="000000"/>
                        </a:solidFill>
                        <a:latin typeface="Calibri" panose="020F0502020204030204" charset="0"/>
                        <a:ea typeface="Calibri" panose="020F0502020204030204" charset="0"/>
                        <a:cs typeface="Calibri" panose="020F0502020204030204" charset="0"/>
                      </a:endParaRPr>
                    </a:p>
                  </a:txBody>
                  <a:tcPr marL="68580" marR="68580" marT="0" marB="0" vert="horz" anchor="b"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13360">
                <a:tc>
                  <a:txBody>
                    <a:bodyPr/>
                    <a:p>
                      <a:pPr indent="0">
                        <a:buNone/>
                      </a:pPr>
                      <a:r>
                        <a:rPr lang="en-US" sz="1400" b="1">
                          <a:solidFill>
                            <a:srgbClr val="000000"/>
                          </a:solidFill>
                          <a:latin typeface="Calibri" panose="020F0502020204030204" charset="0"/>
                          <a:cs typeface="Calibri" panose="020F0502020204030204" charset="0"/>
                        </a:rPr>
                        <a:t>cashback</a:t>
                      </a:r>
                      <a:endParaRPr lang="en-US" sz="1400" b="1">
                        <a:solidFill>
                          <a:srgbClr val="000000"/>
                        </a:solidFill>
                        <a:latin typeface="Calibri" panose="020F0502020204030204" charset="0"/>
                        <a:ea typeface="Calibri" panose="020F0502020204030204" charset="0"/>
                        <a:cs typeface="Calibri" panose="020F0502020204030204" charset="0"/>
                      </a:endParaRPr>
                    </a:p>
                  </a:txBody>
                  <a:tcPr marL="68580" marR="68580" marT="0" marB="0" vert="horz" anchor="b"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400" b="0">
                          <a:solidFill>
                            <a:srgbClr val="000000"/>
                          </a:solidFill>
                          <a:latin typeface="Calibri" panose="020F0502020204030204" charset="0"/>
                          <a:cs typeface="Calibri" panose="020F0502020204030204" charset="0"/>
                        </a:rPr>
                        <a:t>Monthly average cashback generated by account in last 12 months</a:t>
                      </a:r>
                      <a:endParaRPr lang="en-US" sz="1400" b="0">
                        <a:solidFill>
                          <a:srgbClr val="000000"/>
                        </a:solidFill>
                        <a:latin typeface="Calibri" panose="020F0502020204030204" charset="0"/>
                        <a:ea typeface="Calibri" panose="020F0502020204030204" charset="0"/>
                        <a:cs typeface="Calibri" panose="020F0502020204030204" charset="0"/>
                      </a:endParaRPr>
                    </a:p>
                  </a:txBody>
                  <a:tcPr marL="68580" marR="68580" marT="0" marB="0" vert="horz" anchor="b"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13360">
                <a:tc>
                  <a:txBody>
                    <a:bodyPr/>
                    <a:p>
                      <a:pPr indent="0">
                        <a:buNone/>
                      </a:pPr>
                      <a:r>
                        <a:rPr lang="en-US" sz="1400" b="1">
                          <a:solidFill>
                            <a:srgbClr val="000000"/>
                          </a:solidFill>
                          <a:latin typeface="Calibri" panose="020F0502020204030204" charset="0"/>
                          <a:cs typeface="Calibri" panose="020F0502020204030204" charset="0"/>
                        </a:rPr>
                        <a:t>Login_device</a:t>
                      </a:r>
                      <a:endParaRPr lang="en-US" sz="1400" b="1">
                        <a:solidFill>
                          <a:srgbClr val="000000"/>
                        </a:solidFill>
                        <a:latin typeface="Calibri" panose="020F0502020204030204" charset="0"/>
                        <a:ea typeface="Calibri" panose="020F0502020204030204" charset="0"/>
                        <a:cs typeface="Calibri" panose="020F0502020204030204" charset="0"/>
                      </a:endParaRPr>
                    </a:p>
                  </a:txBody>
                  <a:tcPr marL="68580" marR="68580" marT="0" marB="0" vert="horz" anchor="b"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400" b="0">
                          <a:solidFill>
                            <a:srgbClr val="000000"/>
                          </a:solidFill>
                          <a:latin typeface="Calibri" panose="020F0502020204030204" charset="0"/>
                          <a:cs typeface="Calibri" panose="020F0502020204030204" charset="0"/>
                        </a:rPr>
                        <a:t>Preferred login device of the customers in the account</a:t>
                      </a:r>
                      <a:endParaRPr lang="en-US" sz="1400" b="0">
                        <a:solidFill>
                          <a:srgbClr val="000000"/>
                        </a:solidFill>
                        <a:latin typeface="Calibri" panose="020F0502020204030204" charset="0"/>
                        <a:ea typeface="Calibri" panose="020F0502020204030204" charset="0"/>
                        <a:cs typeface="Calibri" panose="020F0502020204030204" charset="0"/>
                      </a:endParaRPr>
                    </a:p>
                  </a:txBody>
                  <a:tcPr marL="68580" marR="68580" marT="0" marB="0" vert="horz" anchor="b"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1">
            <a:alphaModFix amt="0"/>
          </a:blip>
          <a:stretch>
            <a:fillRect/>
          </a:stretch>
        </a:blipFill>
        <a:effectLst/>
      </p:bgPr>
    </p:bg>
    <p:spTree>
      <p:nvGrpSpPr>
        <p:cNvPr id="1" name=""/>
        <p:cNvGrpSpPr/>
        <p:nvPr/>
      </p:nvGrpSpPr>
      <p:grpSpPr>
        <a:xfrm>
          <a:off x="0" y="0"/>
          <a:ext cx="0" cy="0"/>
          <a:chOff x="0" y="0"/>
          <a:chExt cx="0" cy="0"/>
        </a:xfrm>
      </p:grpSpPr>
      <p:pic>
        <p:nvPicPr>
          <p:cNvPr id="22" name="Picture 21" descr="Churn rAte"/>
          <p:cNvPicPr>
            <a:picLocks noChangeAspect="1"/>
          </p:cNvPicPr>
          <p:nvPr/>
        </p:nvPicPr>
        <p:blipFill>
          <a:blip r:embed="rId2"/>
          <a:stretch>
            <a:fillRect/>
          </a:stretch>
        </p:blipFill>
        <p:spPr>
          <a:xfrm>
            <a:off x="83185" y="3983990"/>
            <a:ext cx="5426075" cy="2867025"/>
          </a:xfrm>
          <a:prstGeom prst="rect">
            <a:avLst/>
          </a:prstGeom>
        </p:spPr>
      </p:pic>
      <p:pic>
        <p:nvPicPr>
          <p:cNvPr id="2" name="Picture 1" descr="gender plot"/>
          <p:cNvPicPr>
            <a:picLocks noChangeAspect="1"/>
          </p:cNvPicPr>
          <p:nvPr/>
        </p:nvPicPr>
        <p:blipFill>
          <a:blip r:embed="rId3"/>
          <a:stretch>
            <a:fillRect/>
          </a:stretch>
        </p:blipFill>
        <p:spPr>
          <a:xfrm>
            <a:off x="151130" y="832485"/>
            <a:ext cx="5332095" cy="3031490"/>
          </a:xfrm>
          <a:prstGeom prst="rect">
            <a:avLst/>
          </a:prstGeom>
        </p:spPr>
      </p:pic>
      <p:sp>
        <p:nvSpPr>
          <p:cNvPr id="6" name="Rectangle 5"/>
          <p:cNvSpPr/>
          <p:nvPr/>
        </p:nvSpPr>
        <p:spPr>
          <a:xfrm>
            <a:off x="353695" y="219710"/>
            <a:ext cx="4933950" cy="521970"/>
          </a:xfrm>
          <a:prstGeom prst="rect">
            <a:avLst/>
          </a:prstGeom>
        </p:spPr>
        <p:txBody>
          <a:bodyPr wrap="square" anchor="t">
            <a:spAutoFit/>
          </a:bodyPr>
          <a:lstStyle/>
          <a:p>
            <a:pPr algn="ctr"/>
            <a:r>
              <a:rPr lang="en-US" sz="2800" b="1" dirty="0">
                <a:solidFill>
                  <a:srgbClr val="0070C0"/>
                </a:solidFill>
                <a:latin typeface="Calibri" panose="020F0502020204030204" charset="0"/>
                <a:cs typeface="Calibri" panose="020F0502020204030204" charset="0"/>
              </a:rPr>
              <a:t>Exploratory Data Analysis(EDA)</a:t>
            </a:r>
            <a:endParaRPr lang="en-US" sz="2800" b="1" dirty="0">
              <a:solidFill>
                <a:srgbClr val="0070C0"/>
              </a:solidFill>
              <a:latin typeface="Arial" panose="020B0604020202020204" pitchFamily="34" charset="0"/>
              <a:cs typeface="Arial" panose="020B0604020202020204" pitchFamily="34" charset="0"/>
            </a:endParaRPr>
          </a:p>
        </p:txBody>
      </p:sp>
      <p:sp>
        <p:nvSpPr>
          <p:cNvPr id="3" name="Rectangle 5"/>
          <p:cNvSpPr/>
          <p:nvPr/>
        </p:nvSpPr>
        <p:spPr>
          <a:xfrm>
            <a:off x="3297555" y="2357120"/>
            <a:ext cx="1802765" cy="558165"/>
          </a:xfrm>
          <a:prstGeom prst="rect">
            <a:avLst/>
          </a:prstGeom>
        </p:spPr>
        <p:txBody>
          <a:bodyPr wrap="square" anchor="t">
            <a:noAutofit/>
          </a:bodyPr>
          <a:p>
            <a:pPr algn="ctr"/>
            <a:endParaRPr lang="en-US" sz="1300" b="1" dirty="0">
              <a:solidFill>
                <a:schemeClr val="tx1"/>
              </a:solidFill>
              <a:latin typeface="Arial" panose="020B0604020202020204" pitchFamily="34" charset="0"/>
              <a:cs typeface="Arial" panose="020B0604020202020204" pitchFamily="34" charset="0"/>
            </a:endParaRPr>
          </a:p>
        </p:txBody>
      </p:sp>
      <p:sp>
        <p:nvSpPr>
          <p:cNvPr id="15" name="Rectangle 5"/>
          <p:cNvSpPr/>
          <p:nvPr/>
        </p:nvSpPr>
        <p:spPr>
          <a:xfrm>
            <a:off x="2702560" y="803275"/>
            <a:ext cx="6015990" cy="353060"/>
          </a:xfrm>
          <a:prstGeom prst="rect">
            <a:avLst/>
          </a:prstGeom>
        </p:spPr>
        <p:txBody>
          <a:bodyPr wrap="square" anchor="t">
            <a:noAutofit/>
          </a:bodyPr>
          <a:p>
            <a:pPr algn="ctr"/>
            <a:endParaRPr lang="en-US" sz="1600" b="1" dirty="0">
              <a:solidFill>
                <a:srgbClr val="005296"/>
              </a:solidFill>
              <a:latin typeface="Arial" panose="020B0604020202020204" pitchFamily="34" charset="0"/>
              <a:cs typeface="Arial" panose="020B0604020202020204" pitchFamily="34" charset="0"/>
            </a:endParaRPr>
          </a:p>
        </p:txBody>
      </p:sp>
      <p:pic>
        <p:nvPicPr>
          <p:cNvPr id="24" name="Picture 23" descr="Account Users"/>
          <p:cNvPicPr>
            <a:picLocks noChangeAspect="1"/>
          </p:cNvPicPr>
          <p:nvPr/>
        </p:nvPicPr>
        <p:blipFill>
          <a:blip r:embed="rId4"/>
          <a:stretch>
            <a:fillRect/>
          </a:stretch>
        </p:blipFill>
        <p:spPr>
          <a:xfrm>
            <a:off x="5756910" y="832485"/>
            <a:ext cx="5207000" cy="2787650"/>
          </a:xfrm>
          <a:prstGeom prst="rect">
            <a:avLst/>
          </a:prstGeom>
        </p:spPr>
      </p:pic>
      <p:sp>
        <p:nvSpPr>
          <p:cNvPr id="25" name="Text Box 24"/>
          <p:cNvSpPr txBox="1"/>
          <p:nvPr/>
        </p:nvSpPr>
        <p:spPr>
          <a:xfrm>
            <a:off x="8921750" y="2611120"/>
            <a:ext cx="1795780" cy="464820"/>
          </a:xfrm>
          <a:prstGeom prst="rect">
            <a:avLst/>
          </a:prstGeom>
          <a:solidFill>
            <a:schemeClr val="accent1">
              <a:lumMod val="20000"/>
              <a:lumOff val="80000"/>
            </a:schemeClr>
          </a:solidFill>
          <a:ln>
            <a:solidFill>
              <a:schemeClr val="accent1"/>
            </a:solidFill>
          </a:ln>
          <a:effectLst>
            <a:softEdge rad="31750"/>
          </a:effectLst>
        </p:spPr>
        <p:txBody>
          <a:bodyPr wrap="square" rtlCol="0">
            <a:noAutofit/>
          </a:bodyPr>
          <a:p>
            <a:pPr indent="0">
              <a:buFont typeface="Wingdings" panose="05000000000000000000" charset="0"/>
              <a:buNone/>
            </a:pPr>
            <a:r>
              <a:rPr lang="en-US" sz="1200" b="1"/>
              <a:t>44.5% of accounts have 4 users</a:t>
            </a:r>
            <a:endParaRPr lang="en-US" sz="1200" b="1"/>
          </a:p>
        </p:txBody>
      </p:sp>
      <p:sp>
        <p:nvSpPr>
          <p:cNvPr id="26" name="Rectangle 5"/>
          <p:cNvSpPr/>
          <p:nvPr/>
        </p:nvSpPr>
        <p:spPr>
          <a:xfrm>
            <a:off x="3089275" y="5551805"/>
            <a:ext cx="1558925" cy="576580"/>
          </a:xfrm>
          <a:prstGeom prst="rect">
            <a:avLst/>
          </a:prstGeom>
        </p:spPr>
        <p:txBody>
          <a:bodyPr wrap="square" anchor="t">
            <a:noAutofit/>
          </a:bodyPr>
          <a:p>
            <a:pPr algn="ctr"/>
            <a:endParaRPr lang="en-US" sz="1300" b="1" dirty="0">
              <a:solidFill>
                <a:schemeClr val="tx1"/>
              </a:solidFill>
              <a:latin typeface="Arial" panose="020B0604020202020204" pitchFamily="34" charset="0"/>
              <a:cs typeface="Arial" panose="020B0604020202020204" pitchFamily="34" charset="0"/>
            </a:endParaRPr>
          </a:p>
        </p:txBody>
      </p:sp>
      <p:sp>
        <p:nvSpPr>
          <p:cNvPr id="29" name="Text Box 28"/>
          <p:cNvSpPr txBox="1"/>
          <p:nvPr/>
        </p:nvSpPr>
        <p:spPr>
          <a:xfrm>
            <a:off x="3912235" y="2611120"/>
            <a:ext cx="1358265" cy="513080"/>
          </a:xfrm>
          <a:prstGeom prst="rect">
            <a:avLst/>
          </a:prstGeom>
          <a:solidFill>
            <a:schemeClr val="accent1">
              <a:lumMod val="20000"/>
              <a:lumOff val="80000"/>
            </a:schemeClr>
          </a:solidFill>
          <a:ln>
            <a:solidFill>
              <a:schemeClr val="accent1"/>
            </a:solidFill>
          </a:ln>
          <a:effectLst>
            <a:softEdge rad="31750"/>
          </a:effectLst>
        </p:spPr>
        <p:txBody>
          <a:bodyPr wrap="square" rtlCol="0">
            <a:noAutofit/>
          </a:bodyPr>
          <a:p>
            <a:pPr algn="ctr"/>
            <a:r>
              <a:rPr lang="en-US" sz="1200" b="1" dirty="0">
                <a:latin typeface="Arial" panose="020B0604020202020204" pitchFamily="34" charset="0"/>
                <a:cs typeface="Arial" panose="020B0604020202020204" pitchFamily="34" charset="0"/>
                <a:sym typeface="+mn-ea"/>
              </a:rPr>
              <a:t>Male - 60.5 %</a:t>
            </a:r>
            <a:endParaRPr lang="en-US" sz="1200" b="1" dirty="0">
              <a:solidFill>
                <a:schemeClr val="tx1"/>
              </a:solidFill>
              <a:latin typeface="Arial" panose="020B0604020202020204" pitchFamily="34" charset="0"/>
              <a:cs typeface="Arial" panose="020B0604020202020204" pitchFamily="34" charset="0"/>
            </a:endParaRPr>
          </a:p>
          <a:p>
            <a:pPr algn="ctr"/>
            <a:r>
              <a:rPr lang="en-US" sz="1200" b="1" dirty="0">
                <a:latin typeface="Arial" panose="020B0604020202020204" pitchFamily="34" charset="0"/>
                <a:cs typeface="Arial" panose="020B0604020202020204" pitchFamily="34" charset="0"/>
                <a:sym typeface="+mn-ea"/>
              </a:rPr>
              <a:t>Female - 39.5%</a:t>
            </a:r>
            <a:endParaRPr lang="en-US" sz="1200" b="1"/>
          </a:p>
        </p:txBody>
      </p:sp>
      <p:pic>
        <p:nvPicPr>
          <p:cNvPr id="30" name="Picture 29" descr="City tier"/>
          <p:cNvPicPr>
            <a:picLocks noChangeAspect="1"/>
          </p:cNvPicPr>
          <p:nvPr/>
        </p:nvPicPr>
        <p:blipFill>
          <a:blip r:embed="rId5"/>
          <a:stretch>
            <a:fillRect/>
          </a:stretch>
        </p:blipFill>
        <p:spPr>
          <a:xfrm>
            <a:off x="5756910" y="3786505"/>
            <a:ext cx="5481320" cy="2929890"/>
          </a:xfrm>
          <a:prstGeom prst="rect">
            <a:avLst/>
          </a:prstGeom>
        </p:spPr>
      </p:pic>
      <p:sp>
        <p:nvSpPr>
          <p:cNvPr id="31" name="Text Box 30"/>
          <p:cNvSpPr txBox="1"/>
          <p:nvPr/>
        </p:nvSpPr>
        <p:spPr>
          <a:xfrm>
            <a:off x="9233535" y="5061585"/>
            <a:ext cx="1795780" cy="1066800"/>
          </a:xfrm>
          <a:prstGeom prst="rect">
            <a:avLst/>
          </a:prstGeom>
          <a:solidFill>
            <a:schemeClr val="accent1">
              <a:lumMod val="20000"/>
              <a:lumOff val="80000"/>
            </a:schemeClr>
          </a:solidFill>
          <a:ln>
            <a:solidFill>
              <a:schemeClr val="accent1"/>
            </a:solidFill>
          </a:ln>
          <a:effectLst>
            <a:softEdge rad="31750"/>
          </a:effectLst>
        </p:spPr>
        <p:txBody>
          <a:bodyPr wrap="square" rtlCol="0">
            <a:noAutofit/>
          </a:bodyPr>
          <a:p>
            <a:pPr indent="0">
              <a:buFont typeface="Wingdings" panose="05000000000000000000" charset="0"/>
              <a:buNone/>
            </a:pPr>
            <a:r>
              <a:rPr lang="en-US" sz="1200" b="1"/>
              <a:t>- 65.5% Users are from Tier 1 cities.</a:t>
            </a:r>
            <a:endParaRPr lang="en-US" sz="1200" b="1"/>
          </a:p>
          <a:p>
            <a:pPr indent="0">
              <a:buFont typeface="Wingdings" panose="05000000000000000000" charset="0"/>
              <a:buNone/>
            </a:pPr>
            <a:r>
              <a:rPr lang="en-US" sz="1200" b="1"/>
              <a:t>- 30.25 from Tier 3 and only 4.3% from Tier 2 Cities.</a:t>
            </a:r>
            <a:endParaRPr lang="en-US" sz="1200" b="1"/>
          </a:p>
        </p:txBody>
      </p:sp>
      <p:sp>
        <p:nvSpPr>
          <p:cNvPr id="32" name="Text Box 31"/>
          <p:cNvSpPr txBox="1"/>
          <p:nvPr/>
        </p:nvSpPr>
        <p:spPr>
          <a:xfrm>
            <a:off x="3474720" y="5716270"/>
            <a:ext cx="1795780" cy="567690"/>
          </a:xfrm>
          <a:prstGeom prst="rect">
            <a:avLst/>
          </a:prstGeom>
          <a:solidFill>
            <a:schemeClr val="accent1">
              <a:lumMod val="20000"/>
              <a:lumOff val="80000"/>
            </a:schemeClr>
          </a:solidFill>
          <a:ln>
            <a:solidFill>
              <a:schemeClr val="accent1"/>
            </a:solidFill>
          </a:ln>
          <a:effectLst>
            <a:softEdge rad="31750"/>
          </a:effectLst>
        </p:spPr>
        <p:txBody>
          <a:bodyPr wrap="square" rtlCol="0">
            <a:noAutofit/>
          </a:bodyPr>
          <a:p>
            <a:pPr algn="ctr"/>
            <a:r>
              <a:rPr lang="en-US" sz="1200" b="1" dirty="0">
                <a:latin typeface="Arial" panose="020B0604020202020204" pitchFamily="34" charset="0"/>
                <a:cs typeface="Arial" panose="020B0604020202020204" pitchFamily="34" charset="0"/>
                <a:sym typeface="+mn-ea"/>
              </a:rPr>
              <a:t>Current churn rate = 16.8% </a:t>
            </a:r>
            <a:endParaRPr lang="en-US" sz="1200" b="1"/>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Picture 6" descr="login device vs Martial Status"/>
          <p:cNvPicPr>
            <a:picLocks noChangeAspect="1"/>
          </p:cNvPicPr>
          <p:nvPr/>
        </p:nvPicPr>
        <p:blipFill>
          <a:blip r:embed="rId1"/>
          <a:stretch>
            <a:fillRect/>
          </a:stretch>
        </p:blipFill>
        <p:spPr>
          <a:xfrm>
            <a:off x="240030" y="3677285"/>
            <a:ext cx="5648325" cy="2955290"/>
          </a:xfrm>
          <a:prstGeom prst="rect">
            <a:avLst/>
          </a:prstGeom>
        </p:spPr>
      </p:pic>
      <p:pic>
        <p:nvPicPr>
          <p:cNvPr id="5" name="Picture 4" descr="churn vs Account Users"/>
          <p:cNvPicPr>
            <a:picLocks noChangeAspect="1"/>
          </p:cNvPicPr>
          <p:nvPr/>
        </p:nvPicPr>
        <p:blipFill>
          <a:blip r:embed="rId2"/>
          <a:stretch>
            <a:fillRect/>
          </a:stretch>
        </p:blipFill>
        <p:spPr>
          <a:xfrm>
            <a:off x="86360" y="774065"/>
            <a:ext cx="5667375" cy="2903220"/>
          </a:xfrm>
          <a:prstGeom prst="rect">
            <a:avLst/>
          </a:prstGeom>
        </p:spPr>
      </p:pic>
      <p:sp>
        <p:nvSpPr>
          <p:cNvPr id="2" name="Text Box 1"/>
          <p:cNvSpPr txBox="1"/>
          <p:nvPr/>
        </p:nvSpPr>
        <p:spPr>
          <a:xfrm>
            <a:off x="240030" y="190500"/>
            <a:ext cx="5373370" cy="556260"/>
          </a:xfrm>
          <a:prstGeom prst="rect">
            <a:avLst/>
          </a:prstGeom>
          <a:noFill/>
        </p:spPr>
        <p:txBody>
          <a:bodyPr wrap="square" rtlCol="0" anchor="t">
            <a:noAutofit/>
          </a:bodyPr>
          <a:p>
            <a:pPr algn="ctr"/>
            <a:r>
              <a:rPr lang="en-US" sz="2800" b="1" dirty="0">
                <a:solidFill>
                  <a:srgbClr val="0070C0"/>
                </a:solidFill>
                <a:latin typeface="Calibri" panose="020F0502020204030204" charset="0"/>
                <a:cs typeface="Calibri" panose="020F0502020204030204" charset="0"/>
                <a:sym typeface="+mn-ea"/>
              </a:rPr>
              <a:t>Exploratory </a:t>
            </a:r>
            <a:r>
              <a:rPr lang="en-US" sz="3200" b="1" dirty="0">
                <a:solidFill>
                  <a:srgbClr val="0070C0"/>
                </a:solidFill>
                <a:latin typeface="Calibri" panose="020F0502020204030204" charset="0"/>
                <a:cs typeface="Calibri" panose="020F0502020204030204" charset="0"/>
                <a:sym typeface="+mn-ea"/>
              </a:rPr>
              <a:t>Data Analysis(EDA)</a:t>
            </a:r>
            <a:endParaRPr lang="en-US" sz="3200" b="1" dirty="0">
              <a:solidFill>
                <a:srgbClr val="0070C0"/>
              </a:solidFill>
              <a:latin typeface="Calibri" panose="020F0502020204030204" charset="0"/>
              <a:cs typeface="Calibri" panose="020F0502020204030204" charset="0"/>
              <a:sym typeface="+mn-ea"/>
            </a:endParaRPr>
          </a:p>
        </p:txBody>
      </p:sp>
      <p:pic>
        <p:nvPicPr>
          <p:cNvPr id="13" name="Picture 12" descr="Gender vs Martial Status"/>
          <p:cNvPicPr>
            <a:picLocks noChangeAspect="1"/>
          </p:cNvPicPr>
          <p:nvPr/>
        </p:nvPicPr>
        <p:blipFill>
          <a:blip r:embed="rId3"/>
          <a:stretch>
            <a:fillRect/>
          </a:stretch>
        </p:blipFill>
        <p:spPr>
          <a:xfrm>
            <a:off x="6177915" y="774065"/>
            <a:ext cx="4902835" cy="2987040"/>
          </a:xfrm>
          <a:prstGeom prst="rect">
            <a:avLst/>
          </a:prstGeom>
        </p:spPr>
      </p:pic>
      <p:sp>
        <p:nvSpPr>
          <p:cNvPr id="4" name="Text Box 3"/>
          <p:cNvSpPr txBox="1"/>
          <p:nvPr/>
        </p:nvSpPr>
        <p:spPr>
          <a:xfrm>
            <a:off x="3488690" y="5341620"/>
            <a:ext cx="1931035" cy="528320"/>
          </a:xfrm>
          <a:prstGeom prst="rect">
            <a:avLst/>
          </a:prstGeom>
          <a:solidFill>
            <a:schemeClr val="accent1">
              <a:lumMod val="20000"/>
              <a:lumOff val="80000"/>
            </a:schemeClr>
          </a:solidFill>
          <a:ln>
            <a:solidFill>
              <a:schemeClr val="accent1"/>
            </a:solidFill>
          </a:ln>
          <a:effectLst>
            <a:softEdge rad="31750"/>
          </a:effectLst>
        </p:spPr>
        <p:txBody>
          <a:bodyPr wrap="square" rtlCol="0">
            <a:noAutofit/>
          </a:bodyPr>
          <a:p>
            <a:pPr indent="0">
              <a:buFont typeface="Wingdings" panose="05000000000000000000" charset="0"/>
              <a:buNone/>
            </a:pPr>
            <a:r>
              <a:rPr lang="en-US" sz="1200" b="1"/>
              <a:t>73.2% of Married Customers uses Mobile.</a:t>
            </a:r>
            <a:endParaRPr lang="en-US" sz="1200" b="1"/>
          </a:p>
          <a:p>
            <a:pPr indent="0">
              <a:buFont typeface="Wingdings" panose="05000000000000000000" charset="0"/>
              <a:buNone/>
            </a:pPr>
            <a:endParaRPr lang="en-US" sz="1200" b="1"/>
          </a:p>
        </p:txBody>
      </p:sp>
      <p:pic>
        <p:nvPicPr>
          <p:cNvPr id="18" name="Picture 17" descr="gender vs account users"/>
          <p:cNvPicPr>
            <a:picLocks noChangeAspect="1"/>
          </p:cNvPicPr>
          <p:nvPr/>
        </p:nvPicPr>
        <p:blipFill>
          <a:blip r:embed="rId4"/>
          <a:stretch>
            <a:fillRect/>
          </a:stretch>
        </p:blipFill>
        <p:spPr>
          <a:xfrm>
            <a:off x="6177915" y="3789680"/>
            <a:ext cx="5110480" cy="2988310"/>
          </a:xfrm>
          <a:prstGeom prst="rect">
            <a:avLst/>
          </a:prstGeom>
        </p:spPr>
      </p:pic>
      <p:sp>
        <p:nvSpPr>
          <p:cNvPr id="20" name="Text Box 19"/>
          <p:cNvSpPr txBox="1"/>
          <p:nvPr/>
        </p:nvSpPr>
        <p:spPr>
          <a:xfrm>
            <a:off x="8553450" y="1239520"/>
            <a:ext cx="1795780" cy="760095"/>
          </a:xfrm>
          <a:prstGeom prst="rect">
            <a:avLst/>
          </a:prstGeom>
          <a:solidFill>
            <a:schemeClr val="accent1">
              <a:lumMod val="20000"/>
              <a:lumOff val="80000"/>
            </a:schemeClr>
          </a:solidFill>
          <a:ln>
            <a:solidFill>
              <a:schemeClr val="accent1"/>
            </a:solidFill>
          </a:ln>
          <a:effectLst>
            <a:softEdge rad="31750"/>
          </a:effectLst>
        </p:spPr>
        <p:txBody>
          <a:bodyPr wrap="square" rtlCol="0">
            <a:noAutofit/>
          </a:bodyPr>
          <a:p>
            <a:pPr indent="0">
              <a:buFont typeface="Wingdings" panose="05000000000000000000" charset="0"/>
              <a:buNone/>
            </a:pPr>
            <a:r>
              <a:rPr lang="en-US" sz="1200" b="1"/>
              <a:t>Most Users are Male and 33.6% of them are married.</a:t>
            </a:r>
            <a:endParaRPr lang="en-US" sz="1200" b="1"/>
          </a:p>
          <a:p>
            <a:pPr indent="0">
              <a:buFont typeface="Wingdings" panose="05000000000000000000" charset="0"/>
              <a:buNone/>
            </a:pPr>
            <a:endParaRPr lang="en-US" sz="1200" b="1"/>
          </a:p>
        </p:txBody>
      </p:sp>
      <p:sp>
        <p:nvSpPr>
          <p:cNvPr id="6" name="Text Box 5"/>
          <p:cNvSpPr txBox="1"/>
          <p:nvPr/>
        </p:nvSpPr>
        <p:spPr>
          <a:xfrm>
            <a:off x="2989580" y="1311275"/>
            <a:ext cx="1640840" cy="320040"/>
          </a:xfrm>
          <a:prstGeom prst="rect">
            <a:avLst/>
          </a:prstGeom>
          <a:solidFill>
            <a:schemeClr val="accent1">
              <a:lumMod val="20000"/>
              <a:lumOff val="80000"/>
            </a:schemeClr>
          </a:solidFill>
          <a:ln>
            <a:solidFill>
              <a:schemeClr val="accent1"/>
            </a:solidFill>
          </a:ln>
          <a:effectLst>
            <a:softEdge rad="31750"/>
          </a:effectLst>
        </p:spPr>
        <p:txBody>
          <a:bodyPr wrap="square" rtlCol="0">
            <a:noAutofit/>
          </a:bodyPr>
          <a:p>
            <a:pPr indent="0">
              <a:buFont typeface="Wingdings" panose="05000000000000000000" charset="0"/>
              <a:buNone/>
            </a:pPr>
            <a:r>
              <a:rPr lang="en-US" sz="1200" b="1"/>
              <a:t>Highest Churn -7.3 %</a:t>
            </a:r>
            <a:endParaRPr lang="en-US" sz="1200" b="1"/>
          </a:p>
        </p:txBody>
      </p:sp>
      <p:sp>
        <p:nvSpPr>
          <p:cNvPr id="8" name="Text Box 7"/>
          <p:cNvSpPr txBox="1"/>
          <p:nvPr/>
        </p:nvSpPr>
        <p:spPr>
          <a:xfrm>
            <a:off x="8439150" y="4156075"/>
            <a:ext cx="2234565" cy="719455"/>
          </a:xfrm>
          <a:prstGeom prst="rect">
            <a:avLst/>
          </a:prstGeom>
          <a:solidFill>
            <a:schemeClr val="accent1">
              <a:lumMod val="20000"/>
              <a:lumOff val="80000"/>
            </a:schemeClr>
          </a:solidFill>
          <a:ln>
            <a:solidFill>
              <a:schemeClr val="accent1"/>
            </a:solidFill>
          </a:ln>
          <a:effectLst>
            <a:softEdge rad="31750"/>
          </a:effectLst>
        </p:spPr>
        <p:txBody>
          <a:bodyPr wrap="square" rtlCol="0">
            <a:noAutofit/>
          </a:bodyPr>
          <a:p>
            <a:pPr indent="0">
              <a:buFont typeface="Wingdings" panose="05000000000000000000" charset="0"/>
              <a:buNone/>
            </a:pPr>
            <a:r>
              <a:rPr lang="en-US" sz="1200" b="1"/>
              <a:t>Most user accounts have 4 members and 26.8 % are male whereas 17.8% are female.</a:t>
            </a:r>
            <a:endParaRPr lang="en-US" sz="1200" b="1"/>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2" name="Picture 11" descr="churn vs City tier"/>
          <p:cNvPicPr>
            <a:picLocks noChangeAspect="1"/>
          </p:cNvPicPr>
          <p:nvPr/>
        </p:nvPicPr>
        <p:blipFill>
          <a:blip r:embed="rId1"/>
          <a:stretch>
            <a:fillRect/>
          </a:stretch>
        </p:blipFill>
        <p:spPr>
          <a:xfrm>
            <a:off x="0" y="926465"/>
            <a:ext cx="5365750" cy="3063240"/>
          </a:xfrm>
          <a:prstGeom prst="rect">
            <a:avLst/>
          </a:prstGeom>
        </p:spPr>
      </p:pic>
      <p:sp>
        <p:nvSpPr>
          <p:cNvPr id="2" name="Text Box 1"/>
          <p:cNvSpPr txBox="1"/>
          <p:nvPr/>
        </p:nvSpPr>
        <p:spPr>
          <a:xfrm>
            <a:off x="303530" y="161925"/>
            <a:ext cx="4965700" cy="521970"/>
          </a:xfrm>
          <a:prstGeom prst="rect">
            <a:avLst/>
          </a:prstGeom>
          <a:noFill/>
        </p:spPr>
        <p:txBody>
          <a:bodyPr wrap="square" rtlCol="0" anchor="t">
            <a:spAutoFit/>
          </a:bodyPr>
          <a:p>
            <a:pPr algn="ctr"/>
            <a:r>
              <a:rPr lang="en-US" sz="2800" b="1" dirty="0">
                <a:solidFill>
                  <a:srgbClr val="0070C0"/>
                </a:solidFill>
                <a:latin typeface="Calibri" panose="020F0502020204030204" charset="0"/>
                <a:cs typeface="Calibri" panose="020F0502020204030204" charset="0"/>
                <a:sym typeface="+mn-ea"/>
              </a:rPr>
              <a:t>Exploratory </a:t>
            </a:r>
            <a:r>
              <a:rPr lang="en-US" sz="2800" b="1" dirty="0">
                <a:solidFill>
                  <a:srgbClr val="0070C0"/>
                </a:solidFill>
                <a:latin typeface="Calibri" panose="020F0502020204030204" charset="0"/>
                <a:cs typeface="Calibri" panose="020F0502020204030204" charset="0"/>
                <a:sym typeface="+mn-ea"/>
              </a:rPr>
              <a:t>Data Analysis(EDA)</a:t>
            </a:r>
            <a:endParaRPr lang="en-US" sz="2800" b="1" dirty="0">
              <a:solidFill>
                <a:srgbClr val="0070C0"/>
              </a:solidFill>
              <a:latin typeface="Calibri" panose="020F0502020204030204" charset="0"/>
              <a:cs typeface="Calibri" panose="020F0502020204030204" charset="0"/>
              <a:sym typeface="+mn-ea"/>
            </a:endParaRPr>
          </a:p>
        </p:txBody>
      </p:sp>
      <p:sp>
        <p:nvSpPr>
          <p:cNvPr id="11" name="Text Box 10"/>
          <p:cNvSpPr txBox="1"/>
          <p:nvPr/>
        </p:nvSpPr>
        <p:spPr>
          <a:xfrm>
            <a:off x="3508375" y="1877695"/>
            <a:ext cx="1553845" cy="687705"/>
          </a:xfrm>
          <a:prstGeom prst="rect">
            <a:avLst/>
          </a:prstGeom>
          <a:solidFill>
            <a:schemeClr val="accent1">
              <a:lumMod val="20000"/>
              <a:lumOff val="80000"/>
            </a:schemeClr>
          </a:solidFill>
          <a:ln>
            <a:solidFill>
              <a:schemeClr val="accent1"/>
            </a:solidFill>
          </a:ln>
          <a:effectLst>
            <a:softEdge rad="31750"/>
          </a:effectLst>
        </p:spPr>
        <p:txBody>
          <a:bodyPr wrap="square" rtlCol="0">
            <a:noAutofit/>
          </a:bodyPr>
          <a:p>
            <a:pPr indent="0">
              <a:buFont typeface="Wingdings" panose="05000000000000000000" charset="0"/>
              <a:buNone/>
            </a:pPr>
            <a:r>
              <a:rPr lang="en-US" sz="1200" b="1"/>
              <a:t>Highest Churn is from Tier 1 Cities as it has highest users - 9.5%</a:t>
            </a:r>
            <a:endParaRPr lang="en-US" sz="1200" b="1"/>
          </a:p>
        </p:txBody>
      </p:sp>
      <p:pic>
        <p:nvPicPr>
          <p:cNvPr id="13" name="Picture 12" descr="City tier vs Complaints"/>
          <p:cNvPicPr>
            <a:picLocks noChangeAspect="1"/>
          </p:cNvPicPr>
          <p:nvPr/>
        </p:nvPicPr>
        <p:blipFill>
          <a:blip r:embed="rId2"/>
          <a:stretch>
            <a:fillRect/>
          </a:stretch>
        </p:blipFill>
        <p:spPr>
          <a:xfrm>
            <a:off x="5930265" y="815340"/>
            <a:ext cx="5132070" cy="2980690"/>
          </a:xfrm>
          <a:prstGeom prst="rect">
            <a:avLst/>
          </a:prstGeom>
        </p:spPr>
      </p:pic>
      <p:pic>
        <p:nvPicPr>
          <p:cNvPr id="14" name="Picture 13" descr="Tota complaints"/>
          <p:cNvPicPr>
            <a:picLocks noChangeAspect="1"/>
          </p:cNvPicPr>
          <p:nvPr/>
        </p:nvPicPr>
        <p:blipFill>
          <a:blip r:embed="rId3"/>
          <a:stretch>
            <a:fillRect/>
          </a:stretch>
        </p:blipFill>
        <p:spPr>
          <a:xfrm>
            <a:off x="303530" y="4166235"/>
            <a:ext cx="5295900" cy="2555875"/>
          </a:xfrm>
          <a:prstGeom prst="rect">
            <a:avLst/>
          </a:prstGeom>
        </p:spPr>
      </p:pic>
      <p:pic>
        <p:nvPicPr>
          <p:cNvPr id="16" name="Picture 15" descr="gender vs Complaints"/>
          <p:cNvPicPr>
            <a:picLocks noChangeAspect="1"/>
          </p:cNvPicPr>
          <p:nvPr/>
        </p:nvPicPr>
        <p:blipFill>
          <a:blip r:embed="rId4"/>
          <a:stretch>
            <a:fillRect/>
          </a:stretch>
        </p:blipFill>
        <p:spPr>
          <a:xfrm>
            <a:off x="6147435" y="3865245"/>
            <a:ext cx="4561840" cy="2856865"/>
          </a:xfrm>
          <a:prstGeom prst="rect">
            <a:avLst/>
          </a:prstGeom>
        </p:spPr>
      </p:pic>
      <p:sp>
        <p:nvSpPr>
          <p:cNvPr id="17" name="Text Box 16"/>
          <p:cNvSpPr txBox="1"/>
          <p:nvPr/>
        </p:nvSpPr>
        <p:spPr>
          <a:xfrm>
            <a:off x="9135110" y="1877695"/>
            <a:ext cx="1795780" cy="644525"/>
          </a:xfrm>
          <a:prstGeom prst="rect">
            <a:avLst/>
          </a:prstGeom>
          <a:solidFill>
            <a:schemeClr val="accent1">
              <a:lumMod val="20000"/>
              <a:lumOff val="80000"/>
            </a:schemeClr>
          </a:solidFill>
          <a:ln>
            <a:solidFill>
              <a:schemeClr val="accent1"/>
            </a:solidFill>
          </a:ln>
          <a:effectLst>
            <a:softEdge rad="31750"/>
          </a:effectLst>
        </p:spPr>
        <p:txBody>
          <a:bodyPr wrap="square" rtlCol="0">
            <a:noAutofit/>
          </a:bodyPr>
          <a:p>
            <a:pPr indent="0">
              <a:buFont typeface="Wingdings" panose="05000000000000000000" charset="0"/>
              <a:buNone/>
            </a:pPr>
            <a:r>
              <a:rPr lang="en-US" sz="1200" b="1"/>
              <a:t>18.1 % of complaints are raised from tier 1 cities with highest user count.</a:t>
            </a:r>
            <a:endParaRPr lang="en-US" sz="1200" b="1"/>
          </a:p>
        </p:txBody>
      </p:sp>
      <p:sp>
        <p:nvSpPr>
          <p:cNvPr id="18" name="Text Box 17"/>
          <p:cNvSpPr txBox="1"/>
          <p:nvPr/>
        </p:nvSpPr>
        <p:spPr>
          <a:xfrm>
            <a:off x="3351530" y="5561330"/>
            <a:ext cx="2014220" cy="673735"/>
          </a:xfrm>
          <a:prstGeom prst="rect">
            <a:avLst/>
          </a:prstGeom>
          <a:solidFill>
            <a:schemeClr val="accent1">
              <a:lumMod val="20000"/>
              <a:lumOff val="80000"/>
            </a:schemeClr>
          </a:solidFill>
          <a:ln>
            <a:solidFill>
              <a:schemeClr val="accent1"/>
            </a:solidFill>
          </a:ln>
          <a:effectLst>
            <a:softEdge rad="31750"/>
          </a:effectLst>
        </p:spPr>
        <p:txBody>
          <a:bodyPr wrap="square" rtlCol="0">
            <a:noAutofit/>
          </a:bodyPr>
          <a:p>
            <a:pPr indent="0">
              <a:buFont typeface="Wingdings" panose="05000000000000000000" charset="0"/>
              <a:buNone/>
            </a:pPr>
            <a:r>
              <a:rPr lang="en-US" sz="1200" b="1"/>
              <a:t>27.6% compalints have been raised over a period of 12 months</a:t>
            </a:r>
            <a:endParaRPr lang="en-US" sz="1200" b="1"/>
          </a:p>
        </p:txBody>
      </p:sp>
      <p:sp>
        <p:nvSpPr>
          <p:cNvPr id="21" name="Text Box 20"/>
          <p:cNvSpPr txBox="1"/>
          <p:nvPr/>
        </p:nvSpPr>
        <p:spPr>
          <a:xfrm>
            <a:off x="7872730" y="4330700"/>
            <a:ext cx="2236470" cy="509270"/>
          </a:xfrm>
          <a:prstGeom prst="rect">
            <a:avLst/>
          </a:prstGeom>
          <a:solidFill>
            <a:schemeClr val="accent1">
              <a:lumMod val="20000"/>
              <a:lumOff val="80000"/>
            </a:schemeClr>
          </a:solidFill>
          <a:ln>
            <a:solidFill>
              <a:schemeClr val="accent1"/>
            </a:solidFill>
          </a:ln>
          <a:effectLst>
            <a:softEdge rad="31750"/>
          </a:effectLst>
        </p:spPr>
        <p:txBody>
          <a:bodyPr wrap="square" rtlCol="0">
            <a:noAutofit/>
          </a:bodyPr>
          <a:p>
            <a:pPr indent="0">
              <a:buFont typeface="Wingdings" panose="05000000000000000000" charset="0"/>
              <a:buNone/>
            </a:pPr>
            <a:r>
              <a:rPr lang="en-US" sz="1200" b="1"/>
              <a:t>15% compalints are from male and only 11% from female users</a:t>
            </a:r>
            <a:endParaRPr lang="en-US" sz="1200" b="1"/>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242570" y="173990"/>
            <a:ext cx="5044440" cy="521970"/>
          </a:xfrm>
          <a:prstGeom prst="rect">
            <a:avLst/>
          </a:prstGeom>
          <a:noFill/>
        </p:spPr>
        <p:txBody>
          <a:bodyPr wrap="square" rtlCol="0" anchor="t">
            <a:spAutoFit/>
          </a:bodyPr>
          <a:p>
            <a:pPr algn="ctr"/>
            <a:r>
              <a:rPr lang="en-US" sz="2800" b="1" dirty="0">
                <a:solidFill>
                  <a:srgbClr val="0070C0"/>
                </a:solidFill>
                <a:latin typeface="Calibri" panose="020F0502020204030204" charset="0"/>
                <a:cs typeface="Calibri" panose="020F0502020204030204" charset="0"/>
                <a:sym typeface="+mn-ea"/>
              </a:rPr>
              <a:t>Exploratory Data Analysis(EDA)</a:t>
            </a:r>
            <a:endParaRPr lang="en-US" sz="2800" b="1" dirty="0">
              <a:solidFill>
                <a:srgbClr val="0070C0"/>
              </a:solidFill>
              <a:latin typeface="Calibri" panose="020F0502020204030204" charset="0"/>
              <a:cs typeface="Calibri" panose="020F0502020204030204" charset="0"/>
              <a:sym typeface="+mn-ea"/>
            </a:endParaRPr>
          </a:p>
        </p:txBody>
      </p:sp>
      <p:pic>
        <p:nvPicPr>
          <p:cNvPr id="4" name="Picture 3" descr="CC_score plot"/>
          <p:cNvPicPr>
            <a:picLocks noChangeAspect="1"/>
          </p:cNvPicPr>
          <p:nvPr/>
        </p:nvPicPr>
        <p:blipFill>
          <a:blip r:embed="rId1"/>
          <a:stretch>
            <a:fillRect/>
          </a:stretch>
        </p:blipFill>
        <p:spPr>
          <a:xfrm>
            <a:off x="242570" y="831215"/>
            <a:ext cx="5872480" cy="2814320"/>
          </a:xfrm>
          <a:prstGeom prst="rect">
            <a:avLst/>
          </a:prstGeom>
        </p:spPr>
      </p:pic>
      <p:pic>
        <p:nvPicPr>
          <p:cNvPr id="7" name="Picture 6" descr="Service Score"/>
          <p:cNvPicPr>
            <a:picLocks noChangeAspect="1"/>
          </p:cNvPicPr>
          <p:nvPr/>
        </p:nvPicPr>
        <p:blipFill>
          <a:blip r:embed="rId2"/>
          <a:stretch>
            <a:fillRect/>
          </a:stretch>
        </p:blipFill>
        <p:spPr>
          <a:xfrm>
            <a:off x="242570" y="3719195"/>
            <a:ext cx="5852795" cy="2846705"/>
          </a:xfrm>
          <a:prstGeom prst="rect">
            <a:avLst/>
          </a:prstGeom>
        </p:spPr>
      </p:pic>
      <p:pic>
        <p:nvPicPr>
          <p:cNvPr id="8" name="Picture 7" descr="churn vs service score"/>
          <p:cNvPicPr>
            <a:picLocks noChangeAspect="1"/>
          </p:cNvPicPr>
          <p:nvPr/>
        </p:nvPicPr>
        <p:blipFill>
          <a:blip r:embed="rId3"/>
          <a:stretch>
            <a:fillRect/>
          </a:stretch>
        </p:blipFill>
        <p:spPr>
          <a:xfrm>
            <a:off x="6521450" y="3719195"/>
            <a:ext cx="4506595" cy="2981960"/>
          </a:xfrm>
          <a:prstGeom prst="rect">
            <a:avLst/>
          </a:prstGeom>
        </p:spPr>
      </p:pic>
      <p:pic>
        <p:nvPicPr>
          <p:cNvPr id="9" name="Picture 8" descr="churn vs cc_agent score"/>
          <p:cNvPicPr>
            <a:picLocks noChangeAspect="1"/>
          </p:cNvPicPr>
          <p:nvPr/>
        </p:nvPicPr>
        <p:blipFill>
          <a:blip r:embed="rId4"/>
          <a:stretch>
            <a:fillRect/>
          </a:stretch>
        </p:blipFill>
        <p:spPr>
          <a:xfrm>
            <a:off x="6541135" y="831215"/>
            <a:ext cx="4670425" cy="2745740"/>
          </a:xfrm>
          <a:prstGeom prst="rect">
            <a:avLst/>
          </a:prstGeom>
        </p:spPr>
      </p:pic>
      <p:sp>
        <p:nvSpPr>
          <p:cNvPr id="21" name="Text Box 20"/>
          <p:cNvSpPr txBox="1"/>
          <p:nvPr/>
        </p:nvSpPr>
        <p:spPr>
          <a:xfrm>
            <a:off x="4336415" y="2164715"/>
            <a:ext cx="1662430" cy="1050290"/>
          </a:xfrm>
          <a:prstGeom prst="rect">
            <a:avLst/>
          </a:prstGeom>
          <a:solidFill>
            <a:schemeClr val="accent1">
              <a:lumMod val="20000"/>
              <a:lumOff val="80000"/>
            </a:schemeClr>
          </a:solidFill>
          <a:ln>
            <a:solidFill>
              <a:schemeClr val="accent1"/>
            </a:solidFill>
          </a:ln>
          <a:effectLst>
            <a:softEdge rad="31750"/>
          </a:effectLst>
        </p:spPr>
        <p:txBody>
          <a:bodyPr wrap="square" rtlCol="0">
            <a:noAutofit/>
          </a:bodyPr>
          <a:p>
            <a:pPr indent="0">
              <a:buFont typeface="Wingdings" panose="05000000000000000000" charset="0"/>
              <a:buNone/>
            </a:pPr>
            <a:r>
              <a:rPr lang="en-US" sz="1200" b="1"/>
              <a:t>- Most Customer have rated  3 = 30.9%</a:t>
            </a:r>
            <a:endParaRPr lang="en-US" sz="1200" b="1"/>
          </a:p>
          <a:p>
            <a:pPr indent="0">
              <a:buFont typeface="Wingdings" panose="05000000000000000000" charset="0"/>
              <a:buNone/>
            </a:pPr>
            <a:r>
              <a:rPr lang="en-US" sz="1200" b="1"/>
              <a:t>- Only 19.5% have rated 5</a:t>
            </a:r>
            <a:endParaRPr lang="en-US" sz="1200" b="1"/>
          </a:p>
          <a:p>
            <a:pPr indent="0">
              <a:buFont typeface="Wingdings" panose="05000000000000000000" charset="0"/>
              <a:buNone/>
            </a:pPr>
            <a:r>
              <a:rPr lang="en-US" sz="1200" b="1"/>
              <a:t>-10% have given 2</a:t>
            </a:r>
            <a:endParaRPr lang="en-US" sz="1200" b="1"/>
          </a:p>
        </p:txBody>
      </p:sp>
      <p:sp>
        <p:nvSpPr>
          <p:cNvPr id="10" name="Text Box 9"/>
          <p:cNvSpPr txBox="1"/>
          <p:nvPr/>
        </p:nvSpPr>
        <p:spPr>
          <a:xfrm>
            <a:off x="9260840" y="5400675"/>
            <a:ext cx="1546860" cy="516890"/>
          </a:xfrm>
          <a:prstGeom prst="rect">
            <a:avLst/>
          </a:prstGeom>
          <a:solidFill>
            <a:schemeClr val="accent1">
              <a:lumMod val="20000"/>
              <a:lumOff val="80000"/>
            </a:schemeClr>
          </a:solidFill>
          <a:ln>
            <a:solidFill>
              <a:schemeClr val="accent1"/>
            </a:solidFill>
          </a:ln>
          <a:effectLst>
            <a:softEdge rad="31750"/>
          </a:effectLst>
        </p:spPr>
        <p:txBody>
          <a:bodyPr wrap="square" rtlCol="0">
            <a:noAutofit/>
          </a:bodyPr>
          <a:p>
            <a:pPr indent="0">
              <a:buFont typeface="Wingdings" panose="05000000000000000000" charset="0"/>
              <a:buNone/>
            </a:pPr>
            <a:r>
              <a:rPr lang="en-US" sz="1200" b="1"/>
              <a:t>Rating with 5 doesn’t show any churn</a:t>
            </a:r>
            <a:endParaRPr lang="en-US" sz="1200" b="1"/>
          </a:p>
        </p:txBody>
      </p:sp>
      <p:sp>
        <p:nvSpPr>
          <p:cNvPr id="11" name="Text Box 10"/>
          <p:cNvSpPr txBox="1"/>
          <p:nvPr/>
        </p:nvSpPr>
        <p:spPr>
          <a:xfrm>
            <a:off x="4203065" y="5400675"/>
            <a:ext cx="1546860" cy="516890"/>
          </a:xfrm>
          <a:prstGeom prst="rect">
            <a:avLst/>
          </a:prstGeom>
          <a:solidFill>
            <a:schemeClr val="accent1">
              <a:lumMod val="20000"/>
              <a:lumOff val="80000"/>
            </a:schemeClr>
          </a:solidFill>
          <a:ln>
            <a:solidFill>
              <a:schemeClr val="accent1"/>
            </a:solidFill>
          </a:ln>
          <a:effectLst>
            <a:softEdge rad="31750"/>
          </a:effectLst>
        </p:spPr>
        <p:txBody>
          <a:bodyPr wrap="square" rtlCol="0">
            <a:noAutofit/>
          </a:bodyPr>
          <a:p>
            <a:pPr indent="0">
              <a:buFont typeface="Wingdings" panose="05000000000000000000" charset="0"/>
              <a:buNone/>
            </a:pPr>
            <a:r>
              <a:rPr lang="en-US" sz="1200" b="1"/>
              <a:t>49.5% of users have given rating score = 3</a:t>
            </a:r>
            <a:endParaRPr lang="en-US" sz="1200" b="1"/>
          </a:p>
        </p:txBody>
      </p:sp>
      <p:sp>
        <p:nvSpPr>
          <p:cNvPr id="12" name="Text Box 11"/>
          <p:cNvSpPr txBox="1"/>
          <p:nvPr/>
        </p:nvSpPr>
        <p:spPr>
          <a:xfrm>
            <a:off x="8507095" y="1230630"/>
            <a:ext cx="1924685" cy="516890"/>
          </a:xfrm>
          <a:prstGeom prst="rect">
            <a:avLst/>
          </a:prstGeom>
          <a:solidFill>
            <a:schemeClr val="accent1">
              <a:lumMod val="20000"/>
              <a:lumOff val="80000"/>
            </a:schemeClr>
          </a:solidFill>
          <a:ln>
            <a:solidFill>
              <a:schemeClr val="accent1"/>
            </a:solidFill>
          </a:ln>
          <a:effectLst>
            <a:softEdge rad="31750"/>
          </a:effectLst>
        </p:spPr>
        <p:txBody>
          <a:bodyPr wrap="square" rtlCol="0">
            <a:noAutofit/>
          </a:bodyPr>
          <a:p>
            <a:pPr indent="0">
              <a:buFont typeface="Wingdings" panose="05000000000000000000" charset="0"/>
              <a:buNone/>
            </a:pPr>
            <a:r>
              <a:rPr lang="en-US" sz="1200" b="1"/>
              <a:t>5.3% of Churn with 3 score ratings = Highest</a:t>
            </a:r>
            <a:endParaRPr lang="en-US" sz="1200" b="1"/>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203200" y="163195"/>
            <a:ext cx="5009515" cy="521970"/>
          </a:xfrm>
          <a:prstGeom prst="rect">
            <a:avLst/>
          </a:prstGeom>
          <a:noFill/>
        </p:spPr>
        <p:txBody>
          <a:bodyPr wrap="square" rtlCol="0" anchor="t">
            <a:spAutoFit/>
          </a:bodyPr>
          <a:p>
            <a:pPr algn="ctr"/>
            <a:r>
              <a:rPr lang="en-US" sz="2800" b="1" dirty="0">
                <a:solidFill>
                  <a:srgbClr val="0070C0"/>
                </a:solidFill>
                <a:latin typeface="Calibri" panose="020F0502020204030204" charset="0"/>
                <a:cs typeface="Calibri" panose="020F0502020204030204" charset="0"/>
                <a:sym typeface="+mn-ea"/>
              </a:rPr>
              <a:t>Exploratory Data Analysis(EDA)</a:t>
            </a:r>
            <a:endParaRPr lang="en-US" sz="2800" b="1" dirty="0">
              <a:solidFill>
                <a:srgbClr val="0070C0"/>
              </a:solidFill>
              <a:latin typeface="Calibri" panose="020F0502020204030204" charset="0"/>
              <a:cs typeface="Calibri" panose="020F0502020204030204" charset="0"/>
              <a:sym typeface="+mn-ea"/>
            </a:endParaRPr>
          </a:p>
        </p:txBody>
      </p:sp>
      <p:pic>
        <p:nvPicPr>
          <p:cNvPr id="5" name="Picture 4" descr="payment methods"/>
          <p:cNvPicPr>
            <a:picLocks noChangeAspect="1"/>
          </p:cNvPicPr>
          <p:nvPr/>
        </p:nvPicPr>
        <p:blipFill>
          <a:blip r:embed="rId1"/>
          <a:stretch>
            <a:fillRect/>
          </a:stretch>
        </p:blipFill>
        <p:spPr>
          <a:xfrm>
            <a:off x="203200" y="746760"/>
            <a:ext cx="5427345" cy="2811145"/>
          </a:xfrm>
          <a:prstGeom prst="rect">
            <a:avLst/>
          </a:prstGeom>
        </p:spPr>
      </p:pic>
      <p:pic>
        <p:nvPicPr>
          <p:cNvPr id="8" name="Picture 7" descr="payments vs gender"/>
          <p:cNvPicPr>
            <a:picLocks noChangeAspect="1"/>
          </p:cNvPicPr>
          <p:nvPr/>
        </p:nvPicPr>
        <p:blipFill>
          <a:blip r:embed="rId2"/>
          <a:stretch>
            <a:fillRect/>
          </a:stretch>
        </p:blipFill>
        <p:spPr>
          <a:xfrm>
            <a:off x="6096000" y="746760"/>
            <a:ext cx="4977130" cy="2815590"/>
          </a:xfrm>
          <a:prstGeom prst="rect">
            <a:avLst/>
          </a:prstGeom>
        </p:spPr>
      </p:pic>
      <p:pic>
        <p:nvPicPr>
          <p:cNvPr id="9" name="Picture 8" descr="Payment vs Account vs Segment"/>
          <p:cNvPicPr>
            <a:picLocks noChangeAspect="1"/>
          </p:cNvPicPr>
          <p:nvPr/>
        </p:nvPicPr>
        <p:blipFill>
          <a:blip r:embed="rId3"/>
          <a:stretch>
            <a:fillRect/>
          </a:stretch>
        </p:blipFill>
        <p:spPr>
          <a:xfrm>
            <a:off x="5630545" y="3656330"/>
            <a:ext cx="5573395" cy="3093720"/>
          </a:xfrm>
          <a:prstGeom prst="rect">
            <a:avLst/>
          </a:prstGeom>
        </p:spPr>
      </p:pic>
      <p:pic>
        <p:nvPicPr>
          <p:cNvPr id="10" name="Picture 9" descr="account segments"/>
          <p:cNvPicPr>
            <a:picLocks noChangeAspect="1"/>
          </p:cNvPicPr>
          <p:nvPr/>
        </p:nvPicPr>
        <p:blipFill>
          <a:blip r:embed="rId4"/>
          <a:stretch>
            <a:fillRect/>
          </a:stretch>
        </p:blipFill>
        <p:spPr>
          <a:xfrm>
            <a:off x="203200" y="3559175"/>
            <a:ext cx="5164455" cy="3064510"/>
          </a:xfrm>
          <a:prstGeom prst="rect">
            <a:avLst/>
          </a:prstGeom>
        </p:spPr>
      </p:pic>
      <p:sp>
        <p:nvSpPr>
          <p:cNvPr id="21" name="Text Box 20"/>
          <p:cNvSpPr txBox="1"/>
          <p:nvPr/>
        </p:nvSpPr>
        <p:spPr>
          <a:xfrm>
            <a:off x="3131820" y="1781810"/>
            <a:ext cx="2235835" cy="576580"/>
          </a:xfrm>
          <a:prstGeom prst="rect">
            <a:avLst/>
          </a:prstGeom>
          <a:solidFill>
            <a:schemeClr val="accent1">
              <a:lumMod val="20000"/>
              <a:lumOff val="80000"/>
            </a:schemeClr>
          </a:solidFill>
          <a:ln>
            <a:solidFill>
              <a:schemeClr val="accent1"/>
            </a:solidFill>
          </a:ln>
          <a:effectLst>
            <a:softEdge rad="31750"/>
          </a:effectLst>
        </p:spPr>
        <p:txBody>
          <a:bodyPr wrap="square" rtlCol="0">
            <a:noAutofit/>
          </a:bodyPr>
          <a:p>
            <a:pPr indent="0">
              <a:buFont typeface="Wingdings" panose="05000000000000000000" charset="0"/>
              <a:buNone/>
            </a:pPr>
            <a:r>
              <a:rPr lang="en-US" sz="1200" b="1"/>
              <a:t>Debit card have highest </a:t>
            </a:r>
            <a:r>
              <a:rPr lang="en-US" sz="1200" b="1"/>
              <a:t>users 41.7% both Male and Female</a:t>
            </a:r>
            <a:endParaRPr lang="en-US" sz="1200" b="1"/>
          </a:p>
        </p:txBody>
      </p:sp>
      <p:sp>
        <p:nvSpPr>
          <p:cNvPr id="11" name="Text Box 10"/>
          <p:cNvSpPr txBox="1"/>
          <p:nvPr/>
        </p:nvSpPr>
        <p:spPr>
          <a:xfrm>
            <a:off x="8552815" y="4802505"/>
            <a:ext cx="2341880" cy="577850"/>
          </a:xfrm>
          <a:prstGeom prst="rect">
            <a:avLst/>
          </a:prstGeom>
          <a:solidFill>
            <a:schemeClr val="accent1">
              <a:lumMod val="20000"/>
              <a:lumOff val="80000"/>
            </a:schemeClr>
          </a:solidFill>
          <a:ln>
            <a:solidFill>
              <a:schemeClr val="accent1"/>
            </a:solidFill>
          </a:ln>
          <a:effectLst>
            <a:softEdge rad="31750"/>
          </a:effectLst>
        </p:spPr>
        <p:txBody>
          <a:bodyPr wrap="square" rtlCol="0">
            <a:noAutofit/>
          </a:bodyPr>
          <a:p>
            <a:pPr indent="0">
              <a:buFont typeface="Wingdings" panose="05000000000000000000" charset="0"/>
              <a:buNone/>
            </a:pPr>
            <a:r>
              <a:rPr lang="en-US" sz="1200" b="1"/>
              <a:t>15.8% customers regular plus accounts pay throught debit card. </a:t>
            </a:r>
            <a:endParaRPr lang="en-US" sz="1200" b="1"/>
          </a:p>
        </p:txBody>
      </p:sp>
      <p:sp>
        <p:nvSpPr>
          <p:cNvPr id="12" name="Text Box 11"/>
          <p:cNvSpPr txBox="1"/>
          <p:nvPr/>
        </p:nvSpPr>
        <p:spPr>
          <a:xfrm>
            <a:off x="3257550" y="4514850"/>
            <a:ext cx="1820545" cy="568325"/>
          </a:xfrm>
          <a:prstGeom prst="rect">
            <a:avLst/>
          </a:prstGeom>
          <a:solidFill>
            <a:schemeClr val="accent1">
              <a:lumMod val="20000"/>
              <a:lumOff val="80000"/>
            </a:schemeClr>
          </a:solidFill>
          <a:ln>
            <a:solidFill>
              <a:schemeClr val="accent1"/>
            </a:solidFill>
          </a:ln>
          <a:effectLst>
            <a:softEdge rad="31750"/>
          </a:effectLst>
        </p:spPr>
        <p:txBody>
          <a:bodyPr wrap="square" rtlCol="0">
            <a:noAutofit/>
          </a:bodyPr>
          <a:p>
            <a:pPr indent="0">
              <a:buFont typeface="Wingdings" panose="05000000000000000000" charset="0"/>
              <a:buNone/>
            </a:pPr>
            <a:r>
              <a:rPr lang="en-US" sz="1200" b="1"/>
              <a:t>Regular plus = 37.5% have highest </a:t>
            </a:r>
            <a:r>
              <a:rPr lang="en-US" sz="1200" b="1"/>
              <a:t>no. of users</a:t>
            </a:r>
            <a:endParaRPr lang="en-US" sz="1200" b="1"/>
          </a:p>
        </p:txBody>
      </p:sp>
      <p:sp>
        <p:nvSpPr>
          <p:cNvPr id="13" name="Text Box 12"/>
          <p:cNvSpPr txBox="1"/>
          <p:nvPr/>
        </p:nvSpPr>
        <p:spPr>
          <a:xfrm>
            <a:off x="8634730" y="1781810"/>
            <a:ext cx="2178050" cy="587375"/>
          </a:xfrm>
          <a:prstGeom prst="rect">
            <a:avLst/>
          </a:prstGeom>
          <a:solidFill>
            <a:schemeClr val="accent1">
              <a:lumMod val="20000"/>
              <a:lumOff val="80000"/>
            </a:schemeClr>
          </a:solidFill>
          <a:ln>
            <a:solidFill>
              <a:schemeClr val="accent1"/>
            </a:solidFill>
          </a:ln>
          <a:effectLst>
            <a:softEdge rad="31750"/>
          </a:effectLst>
        </p:spPr>
        <p:txBody>
          <a:bodyPr wrap="square" rtlCol="0">
            <a:noAutofit/>
          </a:bodyPr>
          <a:p>
            <a:pPr indent="0">
              <a:buFont typeface="Wingdings" panose="05000000000000000000" charset="0"/>
              <a:buNone/>
            </a:pPr>
            <a:r>
              <a:rPr lang="en-US" sz="1200" b="1"/>
              <a:t>16.4 % of Female and 25.3 % of Males users use debit card</a:t>
            </a:r>
            <a:endParaRPr lang="en-US" sz="1200" b="1"/>
          </a:p>
        </p:txBody>
      </p:sp>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10514</Words>
  <Application>WPS Presentation</Application>
  <PresentationFormat>Widescreen</PresentationFormat>
  <Paragraphs>602</Paragraphs>
  <Slides>17</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17</vt:i4>
      </vt:variant>
    </vt:vector>
  </HeadingPairs>
  <TitlesOfParts>
    <vt:vector size="30" baseType="lpstr">
      <vt:lpstr>Arial</vt:lpstr>
      <vt:lpstr>SimSun</vt:lpstr>
      <vt:lpstr>Wingdings</vt:lpstr>
      <vt:lpstr>Calibri</vt:lpstr>
      <vt:lpstr>Wingdings</vt:lpstr>
      <vt:lpstr>Microsoft YaHei</vt:lpstr>
      <vt:lpstr>Arial Unicode MS</vt:lpstr>
      <vt:lpstr>Calibri Light</vt:lpstr>
      <vt:lpstr>CIDFont</vt:lpstr>
      <vt:lpstr>Liberation Mono</vt:lpstr>
      <vt:lpstr>Helvetica</vt:lpstr>
      <vt:lpstr>Segoe UI</vt:lpstr>
      <vt:lpstr>Custom Design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Rashmi P</dc:creator>
  <cp:lastModifiedBy>harih</cp:lastModifiedBy>
  <cp:revision>107</cp:revision>
  <dcterms:created xsi:type="dcterms:W3CDTF">2019-12-31T09:37:00Z</dcterms:created>
  <dcterms:modified xsi:type="dcterms:W3CDTF">2023-09-22T14:10:22Z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FBB9E088BF1C49E097D0B1A661FBDB3C_12</vt:lpwstr>
  </property>
  <property fmtid="{D5CDD505-2E9C-101B-9397-08002B2CF9AE}" pid="3" name="KSOProductBuildVer">
    <vt:lpwstr>1033-12.2.0.13215</vt:lpwstr>
  </property>
</Properties>
</file>