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13" r:id="rId3"/>
  </p:sldMasterIdLst>
  <p:notesMasterIdLst>
    <p:notesMasterId r:id="rId20"/>
  </p:notesMasterIdLst>
  <p:sldIdLst>
    <p:sldId id="256" r:id="rId4"/>
    <p:sldId id="257" r:id="rId5"/>
    <p:sldId id="258" r:id="rId6"/>
    <p:sldId id="259" r:id="rId7"/>
    <p:sldId id="260" r:id="rId8"/>
    <p:sldId id="261" r:id="rId9"/>
    <p:sldId id="276" r:id="rId10"/>
    <p:sldId id="280" r:id="rId11"/>
    <p:sldId id="268" r:id="rId12"/>
    <p:sldId id="283" r:id="rId13"/>
    <p:sldId id="269" r:id="rId14"/>
    <p:sldId id="281" r:id="rId15"/>
    <p:sldId id="282" r:id="rId16"/>
    <p:sldId id="273" r:id="rId17"/>
    <p:sldId id="274" r:id="rId18"/>
    <p:sldId id="275" r:id="rId19"/>
  </p:sldIdLst>
  <p:sldSz cx="12192000" cy="6858000"/>
  <p:notesSz cx="6858000" cy="9144000"/>
  <p:embeddedFontLst>
    <p:embeddedFont>
      <p:font typeface="Calibri" pitchFamily="34" charset="0"/>
      <p:regular r:id="rId21"/>
      <p:bold r:id="rId22"/>
      <p:italic r:id="rId23"/>
      <p:boldItalic r:id="rId24"/>
    </p:embeddedFont>
    <p:embeddedFont>
      <p:font typeface="Montserrat Light" charset="-93"/>
      <p:regular r:id="rId25"/>
      <p:italic r:id="rId26"/>
    </p:embeddedFont>
    <p:embeddedFont>
      <p:font typeface="Microsoft Yahei" pitchFamily="34" charset="-122"/>
      <p:regular r:id="rId27"/>
      <p:bold r:id="rId28"/>
    </p:embeddedFont>
    <p:embeddedFont>
      <p:font typeface="Montserrat Medium" charset="-93"/>
      <p:regular r:id="rId29"/>
      <p:italic r:id="rId30"/>
    </p:embeddedFont>
    <p:embeddedFont>
      <p:font typeface="Montserrat Black" charset="-93"/>
      <p:bold r:id="rId31"/>
      <p:boldItalic r:id="rId32"/>
    </p:embeddedFont>
    <p:embeddedFont>
      <p:font typeface="Fz Poppins Black"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B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BAA48D-7803-1995-79B9-BF1BCAEBF9BA}" v="88" dt="2024-05-24T11:43:29.239"/>
  </p1510:revLst>
</p1510:revInfo>
</file>

<file path=ppt/tableStyles.xml><?xml version="1.0" encoding="utf-8"?>
<a:tblStyleLst xmlns:a="http://schemas.openxmlformats.org/drawingml/2006/main" def="{6E831B24-7C06-46ED-86E6-E08FD51052A9}">
  <a:tblStyle styleId="{6E831B24-7C06-46ED-86E6-E08FD51052A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30"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font" Target="fonts/font13.fntdata"/><Relationship Id="rId59"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font" Target="fonts/font9.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5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441967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4491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91676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038865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89696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5" y="2196937"/>
            <a:ext cx="8418253"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ED1C2A"/>
                </a:solidFill>
                <a:latin typeface="Times New Roman" pitchFamily="18" charset="0"/>
                <a:cs typeface="Times New Roman" pitchFamily="18" charset="0"/>
                <a:sym typeface="Arial"/>
              </a:rPr>
              <a:t>ĐỒ ÁN TỐT NGHIỆP</a:t>
            </a:r>
            <a:endParaRPr sz="5400" b="1" i="0" u="none" strike="noStrike" cap="none" dirty="0">
              <a:solidFill>
                <a:srgbClr val="ED1C2A"/>
              </a:solidFill>
              <a:latin typeface="Times New Roman" pitchFamily="18" charset="0"/>
              <a:cs typeface="Times New Roman" pitchFamily="18" charset="0"/>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2985397" y="4456096"/>
            <a:ext cx="8498940" cy="584735"/>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itchFamily="18" charset="0"/>
                <a:cs typeface="Times New Roman" pitchFamily="18" charset="0"/>
                <a:sym typeface="Arial"/>
              </a:rPr>
              <a:t>MSV: </a:t>
            </a:r>
            <a:r>
              <a:rPr lang="en-US" sz="3200" b="1" i="0" u="none" strike="noStrike" cap="none" dirty="0" smtClean="0">
                <a:solidFill>
                  <a:schemeClr val="dk1"/>
                </a:solidFill>
                <a:latin typeface="Times New Roman" pitchFamily="18" charset="0"/>
                <a:cs typeface="Times New Roman" pitchFamily="18" charset="0"/>
                <a:sym typeface="Arial"/>
              </a:rPr>
              <a:t>2020603866</a:t>
            </a:r>
            <a:endParaRPr sz="3200" b="1" i="0" u="none" strike="noStrike" cap="none" dirty="0">
              <a:solidFill>
                <a:schemeClr val="dk1"/>
              </a:solidFill>
              <a:latin typeface="Times New Roman" pitchFamily="18" charset="0"/>
              <a:cs typeface="Times New Roman" pitchFamily="18" charset="0"/>
              <a:sym typeface="Arial"/>
            </a:endParaRPr>
          </a:p>
        </p:txBody>
      </p:sp>
      <p:sp>
        <p:nvSpPr>
          <p:cNvPr id="467" name="Google Shape;467;p1"/>
          <p:cNvSpPr txBox="1"/>
          <p:nvPr/>
        </p:nvSpPr>
        <p:spPr>
          <a:xfrm>
            <a:off x="2973091" y="5020679"/>
            <a:ext cx="8511246" cy="584735"/>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800"/>
              <a:buFont typeface="Arial"/>
              <a:buNone/>
            </a:pPr>
            <a:r>
              <a:rPr lang="en-US" sz="3200" b="1" i="0" u="none" strike="noStrike" cap="none" dirty="0" smtClean="0">
                <a:solidFill>
                  <a:schemeClr val="dk1"/>
                </a:solidFill>
                <a:latin typeface="Times New Roman" pitchFamily="18" charset="0"/>
                <a:cs typeface="Times New Roman" pitchFamily="18" charset="0"/>
                <a:sym typeface="Arial"/>
              </a:rPr>
              <a:t>GVHD: </a:t>
            </a:r>
            <a:r>
              <a:rPr lang="en-US" sz="3200" b="1" i="0" u="none" strike="noStrike" cap="none" dirty="0" err="1" smtClean="0">
                <a:solidFill>
                  <a:schemeClr val="dk1"/>
                </a:solidFill>
                <a:latin typeface="Times New Roman" pitchFamily="18" charset="0"/>
                <a:cs typeface="Times New Roman" pitchFamily="18" charset="0"/>
                <a:sym typeface="Arial"/>
              </a:rPr>
              <a:t>Th.S</a:t>
            </a:r>
            <a:r>
              <a:rPr lang="en-US" sz="3200" b="1" i="0" u="none" strike="noStrike" cap="none" dirty="0" smtClean="0">
                <a:solidFill>
                  <a:schemeClr val="dk1"/>
                </a:solidFill>
                <a:latin typeface="Times New Roman" pitchFamily="18" charset="0"/>
                <a:cs typeface="Times New Roman" pitchFamily="18" charset="0"/>
                <a:sym typeface="Arial"/>
              </a:rPr>
              <a:t> </a:t>
            </a:r>
            <a:r>
              <a:rPr lang="en-US" sz="3200" b="1" i="0" u="none" strike="noStrike" cap="none" dirty="0" err="1" smtClean="0">
                <a:solidFill>
                  <a:schemeClr val="dk1"/>
                </a:solidFill>
                <a:latin typeface="Times New Roman" pitchFamily="18" charset="0"/>
                <a:cs typeface="Times New Roman" pitchFamily="18" charset="0"/>
                <a:sym typeface="Arial"/>
              </a:rPr>
              <a:t>Lê</a:t>
            </a:r>
            <a:r>
              <a:rPr lang="en-US" sz="3200" b="1" i="0" u="none" strike="noStrike" cap="none" dirty="0" smtClean="0">
                <a:solidFill>
                  <a:schemeClr val="dk1"/>
                </a:solidFill>
                <a:latin typeface="Times New Roman" pitchFamily="18" charset="0"/>
                <a:cs typeface="Times New Roman" pitchFamily="18" charset="0"/>
                <a:sym typeface="Arial"/>
              </a:rPr>
              <a:t> </a:t>
            </a:r>
            <a:r>
              <a:rPr lang="en-US" sz="3200" b="1" i="0" u="none" strike="noStrike" cap="none" dirty="0" err="1" smtClean="0">
                <a:solidFill>
                  <a:schemeClr val="dk1"/>
                </a:solidFill>
                <a:latin typeface="Times New Roman" pitchFamily="18" charset="0"/>
                <a:cs typeface="Times New Roman" pitchFamily="18" charset="0"/>
                <a:sym typeface="Arial"/>
              </a:rPr>
              <a:t>Như</a:t>
            </a:r>
            <a:r>
              <a:rPr lang="en-US" sz="3200" b="1" i="0" u="none" strike="noStrike" cap="none" dirty="0" smtClean="0">
                <a:solidFill>
                  <a:schemeClr val="dk1"/>
                </a:solidFill>
                <a:latin typeface="Times New Roman" pitchFamily="18" charset="0"/>
                <a:cs typeface="Times New Roman" pitchFamily="18" charset="0"/>
                <a:sym typeface="Arial"/>
              </a:rPr>
              <a:t> </a:t>
            </a:r>
            <a:r>
              <a:rPr lang="en-US" sz="3200" b="1" i="0" u="none" strike="noStrike" cap="none" dirty="0" err="1" smtClean="0">
                <a:solidFill>
                  <a:schemeClr val="dk1"/>
                </a:solidFill>
                <a:latin typeface="Times New Roman" pitchFamily="18" charset="0"/>
                <a:cs typeface="Times New Roman" pitchFamily="18" charset="0"/>
                <a:sym typeface="Arial"/>
              </a:rPr>
              <a:t>Hiền</a:t>
            </a:r>
            <a:endParaRPr sz="3200" b="1" i="0" u="none" strike="noStrike" cap="none" dirty="0">
              <a:solidFill>
                <a:schemeClr val="dk1"/>
              </a:solidFill>
              <a:latin typeface="Times New Roman" pitchFamily="18" charset="0"/>
              <a:cs typeface="Times New Roman" pitchFamily="18" charset="0"/>
              <a:sym typeface="Arial"/>
            </a:endParaRPr>
          </a:p>
        </p:txBody>
      </p:sp>
      <p:sp>
        <p:nvSpPr>
          <p:cNvPr id="468" name="Google Shape;468;p1"/>
          <p:cNvSpPr txBox="1"/>
          <p:nvPr/>
        </p:nvSpPr>
        <p:spPr>
          <a:xfrm>
            <a:off x="2985397" y="3871361"/>
            <a:ext cx="6911640" cy="584735"/>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800"/>
              <a:buFont typeface="Arial"/>
              <a:buNone/>
            </a:pPr>
            <a:r>
              <a:rPr lang="en-US" sz="3200" b="1" i="0" u="none" strike="noStrike" cap="none" dirty="0" err="1">
                <a:solidFill>
                  <a:schemeClr val="dk1"/>
                </a:solidFill>
                <a:latin typeface="Times New Roman" pitchFamily="18" charset="0"/>
                <a:cs typeface="Times New Roman" pitchFamily="18" charset="0"/>
                <a:sym typeface="Arial"/>
              </a:rPr>
              <a:t>Sinh</a:t>
            </a:r>
            <a:r>
              <a:rPr lang="en-US" sz="3200" b="1" i="0" u="none" strike="noStrike" cap="none" dirty="0">
                <a:solidFill>
                  <a:schemeClr val="dk1"/>
                </a:solidFill>
                <a:latin typeface="Times New Roman" pitchFamily="18" charset="0"/>
                <a:cs typeface="Times New Roman" pitchFamily="18" charset="0"/>
                <a:sym typeface="Arial"/>
              </a:rPr>
              <a:t> </a:t>
            </a:r>
            <a:r>
              <a:rPr lang="en-US" sz="3200" b="1" i="0" u="none" strike="noStrike" cap="none" dirty="0" err="1">
                <a:solidFill>
                  <a:schemeClr val="dk1"/>
                </a:solidFill>
                <a:latin typeface="Times New Roman" pitchFamily="18" charset="0"/>
                <a:cs typeface="Times New Roman" pitchFamily="18" charset="0"/>
                <a:sym typeface="Arial"/>
              </a:rPr>
              <a:t>viên</a:t>
            </a:r>
            <a:r>
              <a:rPr lang="en-US" sz="3200" b="1" i="0" u="none" strike="noStrike" cap="none" dirty="0">
                <a:solidFill>
                  <a:schemeClr val="dk1"/>
                </a:solidFill>
                <a:latin typeface="Times New Roman" pitchFamily="18" charset="0"/>
                <a:cs typeface="Times New Roman" pitchFamily="18" charset="0"/>
                <a:sym typeface="Arial"/>
              </a:rPr>
              <a:t> </a:t>
            </a:r>
            <a:r>
              <a:rPr lang="en-US" sz="3200" b="1" i="0" u="none" strike="noStrike" cap="none" dirty="0" err="1">
                <a:solidFill>
                  <a:schemeClr val="dk1"/>
                </a:solidFill>
                <a:latin typeface="Times New Roman" pitchFamily="18" charset="0"/>
                <a:cs typeface="Times New Roman" pitchFamily="18" charset="0"/>
                <a:sym typeface="Arial"/>
              </a:rPr>
              <a:t>thực</a:t>
            </a:r>
            <a:r>
              <a:rPr lang="en-US" sz="3200" b="1" i="0" u="none" strike="noStrike" cap="none" dirty="0">
                <a:solidFill>
                  <a:schemeClr val="dk1"/>
                </a:solidFill>
                <a:latin typeface="Times New Roman" pitchFamily="18" charset="0"/>
                <a:cs typeface="Times New Roman" pitchFamily="18" charset="0"/>
                <a:sym typeface="Arial"/>
              </a:rPr>
              <a:t> </a:t>
            </a:r>
            <a:r>
              <a:rPr lang="en-US" sz="3200" b="1" i="0" u="none" strike="noStrike" cap="none" dirty="0" err="1" smtClean="0">
                <a:solidFill>
                  <a:schemeClr val="dk1"/>
                </a:solidFill>
                <a:latin typeface="Times New Roman" pitchFamily="18" charset="0"/>
                <a:cs typeface="Times New Roman" pitchFamily="18" charset="0"/>
                <a:sym typeface="Arial"/>
              </a:rPr>
              <a:t>hiện</a:t>
            </a:r>
            <a:r>
              <a:rPr lang="en-US" sz="3200" b="1" i="0" u="none" strike="noStrike" cap="none" dirty="0" smtClean="0">
                <a:solidFill>
                  <a:schemeClr val="dk1"/>
                </a:solidFill>
                <a:latin typeface="Times New Roman" pitchFamily="18" charset="0"/>
                <a:cs typeface="Times New Roman" pitchFamily="18" charset="0"/>
                <a:sym typeface="Arial"/>
              </a:rPr>
              <a:t>: </a:t>
            </a:r>
            <a:r>
              <a:rPr lang="en-US" sz="3200" b="1" i="0" u="none" strike="noStrike" cap="none" dirty="0" err="1" smtClean="0">
                <a:solidFill>
                  <a:schemeClr val="dk1"/>
                </a:solidFill>
                <a:latin typeface="Times New Roman" pitchFamily="18" charset="0"/>
                <a:cs typeface="Times New Roman" pitchFamily="18" charset="0"/>
                <a:sym typeface="Arial"/>
              </a:rPr>
              <a:t>Hoàng</a:t>
            </a:r>
            <a:r>
              <a:rPr lang="en-US" sz="3200" b="1" i="0" u="none" strike="noStrike" cap="none" dirty="0" smtClean="0">
                <a:solidFill>
                  <a:schemeClr val="dk1"/>
                </a:solidFill>
                <a:latin typeface="Times New Roman" pitchFamily="18" charset="0"/>
                <a:cs typeface="Times New Roman" pitchFamily="18" charset="0"/>
                <a:sym typeface="Arial"/>
              </a:rPr>
              <a:t> </a:t>
            </a:r>
            <a:r>
              <a:rPr lang="en-US" sz="3200" b="1" i="0" u="none" strike="noStrike" cap="none" dirty="0" err="1" smtClean="0">
                <a:solidFill>
                  <a:schemeClr val="dk1"/>
                </a:solidFill>
                <a:latin typeface="Times New Roman" pitchFamily="18" charset="0"/>
                <a:cs typeface="Times New Roman" pitchFamily="18" charset="0"/>
                <a:sym typeface="Arial"/>
              </a:rPr>
              <a:t>Hữu</a:t>
            </a:r>
            <a:r>
              <a:rPr lang="en-US" sz="3200" b="1" i="0" u="none" strike="noStrike" cap="none" dirty="0" smtClean="0">
                <a:solidFill>
                  <a:schemeClr val="dk1"/>
                </a:solidFill>
                <a:latin typeface="Times New Roman" pitchFamily="18" charset="0"/>
                <a:cs typeface="Times New Roman" pitchFamily="18" charset="0"/>
                <a:sym typeface="Arial"/>
              </a:rPr>
              <a:t> </a:t>
            </a:r>
            <a:r>
              <a:rPr lang="en-US" sz="3200" b="1" i="0" u="none" strike="noStrike" cap="none" dirty="0" err="1" smtClean="0">
                <a:solidFill>
                  <a:schemeClr val="dk1"/>
                </a:solidFill>
                <a:latin typeface="Times New Roman" pitchFamily="18" charset="0"/>
                <a:cs typeface="Times New Roman" pitchFamily="18" charset="0"/>
                <a:sym typeface="Arial"/>
              </a:rPr>
              <a:t>Đạt</a:t>
            </a:r>
            <a:endParaRPr sz="3200" b="1" i="0" u="none" strike="noStrike" cap="none" dirty="0">
              <a:solidFill>
                <a:schemeClr val="dk1"/>
              </a:solidFill>
              <a:latin typeface="Times New Roman" pitchFamily="18" charset="0"/>
              <a:cs typeface="Times New Roman" pitchFamily="18" charset="0"/>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02 tháng 06 năm 2024</a:t>
            </a:r>
            <a:endParaRPr sz="1400" b="0" i="0" u="none" strike="noStrike" cap="none">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Arial"/>
                <a:ea typeface="Arial"/>
                <a:cs typeface="Arial"/>
                <a:sym typeface="Arial"/>
              </a:rPr>
              <a:t>ĐẠI HỌC CÔNG NGHIỆP HÀ NỘI</a:t>
            </a:r>
            <a:endParaRPr sz="4000" b="1" i="0" u="none" strike="noStrike" cap="none" dirty="0">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
          <p:cNvSpPr/>
          <p:nvPr/>
        </p:nvSpPr>
        <p:spPr>
          <a:xfrm>
            <a:off x="2106719" y="415800"/>
            <a:ext cx="8138293"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b="1" i="0" u="none" strike="noStrike" cap="none" dirty="0" smtClean="0">
                <a:solidFill>
                  <a:srgbClr val="FF3737"/>
                </a:solidFill>
                <a:latin typeface="+mn-lt"/>
                <a:ea typeface="Calibri" panose="020F0502020204030204" pitchFamily="34" charset="0"/>
                <a:cs typeface="Times New Roman" pitchFamily="18" charset="0"/>
                <a:sym typeface="Calibri"/>
              </a:rPr>
              <a:t>Sơ đồ các actor của hệ thống</a:t>
            </a:r>
            <a:endParaRPr lang="vi-VN" sz="3200" b="0" i="0" u="none" strike="noStrike" cap="none" dirty="0">
              <a:solidFill>
                <a:schemeClr val="dk1"/>
              </a:solidFill>
              <a:latin typeface="+mn-lt"/>
              <a:ea typeface="Calibri" panose="020F0502020204030204" pitchFamily="34" charset="0"/>
              <a:cs typeface="Times New Roman" pitchFamily="18" charset="0"/>
              <a:sym typeface="Arial"/>
            </a:endParaRPr>
          </a:p>
        </p:txBody>
      </p:sp>
      <p:graphicFrame>
        <p:nvGraphicFramePr>
          <p:cNvPr id="816" name="Google Shape;816;p13"/>
          <p:cNvGraphicFramePr/>
          <p:nvPr>
            <p:extLst>
              <p:ext uri="{D42A27DB-BD31-4B8C-83A1-F6EECF244321}">
                <p14:modId xmlns:p14="http://schemas.microsoft.com/office/powerpoint/2010/main" val="2126036485"/>
              </p:ext>
            </p:extLst>
          </p:nvPr>
        </p:nvGraphicFramePr>
        <p:xfrm>
          <a:off x="1015260" y="1447800"/>
          <a:ext cx="9500350" cy="4419625"/>
        </p:xfrm>
        <a:graphic>
          <a:graphicData uri="http://schemas.openxmlformats.org/drawingml/2006/table">
            <a:tbl>
              <a:tblPr firstRow="1" firstCol="1" bandRow="1">
                <a:noFill/>
                <a:tableStyleId>{6E831B24-7C06-46ED-86E6-E08FD51052A9}</a:tableStyleId>
              </a:tblPr>
              <a:tblGrid>
                <a:gridCol w="779400">
                  <a:extLst>
                    <a:ext uri="{9D8B030D-6E8A-4147-A177-3AD203B41FA5}">
                      <a16:colId xmlns="" xmlns:a16="http://schemas.microsoft.com/office/drawing/2014/main" val="20000"/>
                    </a:ext>
                  </a:extLst>
                </a:gridCol>
                <a:gridCol w="2425175">
                  <a:extLst>
                    <a:ext uri="{9D8B030D-6E8A-4147-A177-3AD203B41FA5}">
                      <a16:colId xmlns="" xmlns:a16="http://schemas.microsoft.com/office/drawing/2014/main" val="20001"/>
                    </a:ext>
                  </a:extLst>
                </a:gridCol>
                <a:gridCol w="6295775">
                  <a:extLst>
                    <a:ext uri="{9D8B030D-6E8A-4147-A177-3AD203B41FA5}">
                      <a16:colId xmlns="" xmlns:a16="http://schemas.microsoft.com/office/drawing/2014/main" val="20002"/>
                    </a:ext>
                  </a:extLst>
                </a:gridCol>
              </a:tblGrid>
              <a:tr h="600625">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a:latin typeface="+mj-lt"/>
                          <a:cs typeface="Times New Roman" pitchFamily="18" charset="0"/>
                        </a:rPr>
                        <a:t>STT</a:t>
                      </a:r>
                      <a:endParaRPr sz="1200" u="none" strike="noStrike" cap="none" dirty="0">
                        <a:latin typeface="+mj-lt"/>
                        <a:ea typeface="Times New Roman"/>
                        <a:cs typeface="Times New Roman"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mj-lt"/>
                          <a:cs typeface="Times New Roman" pitchFamily="18" charset="0"/>
                        </a:rPr>
                        <a:t>Tên</a:t>
                      </a:r>
                      <a:r>
                        <a:rPr lang="en-US" sz="1800" u="none" strike="noStrike" cap="none" dirty="0">
                          <a:latin typeface="+mj-lt"/>
                          <a:cs typeface="Times New Roman" pitchFamily="18" charset="0"/>
                        </a:rPr>
                        <a:t> Actor</a:t>
                      </a:r>
                      <a:endParaRPr sz="1800" u="none" strike="noStrike" cap="none" dirty="0">
                        <a:latin typeface="+mj-lt"/>
                        <a:ea typeface="Times New Roman"/>
                        <a:cs typeface="Times New Roman"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dirty="0" err="1">
                          <a:latin typeface="+mj-lt"/>
                          <a:cs typeface="Times New Roman" pitchFamily="18" charset="0"/>
                        </a:rPr>
                        <a:t>Chức</a:t>
                      </a:r>
                      <a:r>
                        <a:rPr lang="en-US" sz="1800" u="none" strike="noStrike" cap="none" dirty="0">
                          <a:latin typeface="+mj-lt"/>
                          <a:cs typeface="Times New Roman" pitchFamily="18" charset="0"/>
                        </a:rPr>
                        <a:t> </a:t>
                      </a:r>
                      <a:r>
                        <a:rPr lang="en-US" sz="1800" u="none" strike="noStrike" cap="none" dirty="0" err="1">
                          <a:latin typeface="+mj-lt"/>
                          <a:cs typeface="Times New Roman" pitchFamily="18" charset="0"/>
                        </a:rPr>
                        <a:t>năng</a:t>
                      </a:r>
                      <a:endParaRPr sz="1800" u="none" strike="noStrike" cap="none" dirty="0">
                        <a:latin typeface="+mj-lt"/>
                        <a:ea typeface="Times New Roman"/>
                        <a:cs typeface="Times New Roman" pitchFamily="18" charset="0"/>
                        <a:sym typeface="Times New Roman"/>
                      </a:endParaRPr>
                    </a:p>
                  </a:txBody>
                  <a:tcPr marL="68575" marR="68575" marT="0" marB="0"/>
                </a:tc>
                <a:extLst>
                  <a:ext uri="{0D108BD9-81ED-4DB2-BD59-A6C34878D82A}">
                    <a16:rowId xmlns="" xmlns:a16="http://schemas.microsoft.com/office/drawing/2014/main" val="10000"/>
                  </a:ext>
                </a:extLst>
              </a:tr>
              <a:tr h="1940125">
                <a:tc>
                  <a:txBody>
                    <a:bodyPr/>
                    <a:lstStyle/>
                    <a:p>
                      <a:pPr marL="0" marR="0" lvl="0" indent="0" algn="ctr" rtl="0">
                        <a:lnSpc>
                          <a:spcPct val="150000"/>
                        </a:lnSpc>
                        <a:spcBef>
                          <a:spcPts val="0"/>
                        </a:spcBef>
                        <a:spcAft>
                          <a:spcPts val="0"/>
                        </a:spcAft>
                        <a:buClr>
                          <a:srgbClr val="000000"/>
                        </a:buClr>
                        <a:buSzPts val="1300"/>
                        <a:buFont typeface="Arial"/>
                        <a:buNone/>
                      </a:pPr>
                      <a:r>
                        <a:rPr lang="en-US" sz="1600" u="none" strike="noStrike" cap="none" dirty="0">
                          <a:latin typeface="+mj-lt"/>
                          <a:cs typeface="Times New Roman" pitchFamily="18" charset="0"/>
                        </a:rPr>
                        <a:t>1</a:t>
                      </a:r>
                      <a:endParaRPr sz="1200" u="none" strike="noStrike" cap="none" dirty="0">
                        <a:latin typeface="+mj-lt"/>
                        <a:ea typeface="Times New Roman"/>
                        <a:cs typeface="Times New Roman"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dirty="0">
                        <a:latin typeface="+mj-lt"/>
                        <a:ea typeface="Times New Roman"/>
                        <a:cs typeface="Times New Roman"/>
                        <a:sym typeface="Times New Roman"/>
                      </a:endParaRPr>
                    </a:p>
                  </a:txBody>
                  <a:tcPr marL="68575" marR="68575" marT="0" marB="0"/>
                </a:tc>
                <a:tc>
                  <a:txBody>
                    <a:bodyPr/>
                    <a:lstStyle/>
                    <a:p>
                      <a:pPr marL="0" marR="0" lvl="0" indent="0" algn="l" rtl="0">
                        <a:lnSpc>
                          <a:spcPct val="115000"/>
                        </a:lnSpc>
                        <a:spcBef>
                          <a:spcPts val="0"/>
                        </a:spcBef>
                        <a:spcAft>
                          <a:spcPts val="0"/>
                        </a:spcAft>
                        <a:buClr>
                          <a:srgbClr val="000000"/>
                        </a:buClr>
                        <a:buSzPts val="1300"/>
                        <a:buFont typeface="Arial"/>
                        <a:buNone/>
                      </a:pPr>
                      <a:endParaRPr sz="1600" u="none" strike="noStrike" cap="none" dirty="0">
                        <a:latin typeface="+mj-lt"/>
                        <a:ea typeface="Times New Roman"/>
                        <a:cs typeface="Times New Roman" pitchFamily="18" charset="0"/>
                        <a:sym typeface="Times New Roman"/>
                      </a:endParaRPr>
                    </a:p>
                  </a:txBody>
                  <a:tcPr marL="68575" marR="68575" marT="0" marB="0"/>
                </a:tc>
                <a:extLst>
                  <a:ext uri="{0D108BD9-81ED-4DB2-BD59-A6C34878D82A}">
                    <a16:rowId xmlns="" xmlns:a16="http://schemas.microsoft.com/office/drawing/2014/main" val="10001"/>
                  </a:ext>
                </a:extLst>
              </a:tr>
              <a:tr h="1878875">
                <a:tc>
                  <a:txBody>
                    <a:bodyPr/>
                    <a:lstStyle/>
                    <a:p>
                      <a:pPr marL="0" marR="0" lvl="0" indent="0" algn="ctr" rtl="0">
                        <a:lnSpc>
                          <a:spcPct val="150000"/>
                        </a:lnSpc>
                        <a:spcBef>
                          <a:spcPts val="0"/>
                        </a:spcBef>
                        <a:spcAft>
                          <a:spcPts val="0"/>
                        </a:spcAft>
                        <a:buClr>
                          <a:srgbClr val="000000"/>
                        </a:buClr>
                        <a:buSzPts val="1300"/>
                        <a:buFont typeface="Arial"/>
                        <a:buNone/>
                      </a:pPr>
                      <a:r>
                        <a:rPr lang="en-US" sz="1600" u="none" strike="noStrike" cap="none" dirty="0">
                          <a:latin typeface="+mj-lt"/>
                          <a:cs typeface="Times New Roman" pitchFamily="18" charset="0"/>
                        </a:rPr>
                        <a:t>2</a:t>
                      </a:r>
                      <a:endParaRPr sz="1200" u="none" strike="noStrike" cap="none" dirty="0">
                        <a:latin typeface="+mj-lt"/>
                        <a:ea typeface="Times New Roman"/>
                        <a:cs typeface="Times New Roman" pitchFamily="18" charset="0"/>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dirty="0">
                        <a:latin typeface="+mj-lt"/>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endParaRPr sz="1600" u="none" strike="noStrike" cap="none" dirty="0">
                        <a:latin typeface="+mj-lt"/>
                        <a:ea typeface="Times New Roman"/>
                        <a:cs typeface="Times New Roman"/>
                        <a:sym typeface="Times New Roman"/>
                      </a:endParaRPr>
                    </a:p>
                  </a:txBody>
                  <a:tcPr marL="68575" marR="68575" marT="0" marB="0"/>
                </a:tc>
                <a:extLst>
                  <a:ext uri="{0D108BD9-81ED-4DB2-BD59-A6C34878D82A}">
                    <a16:rowId xmlns="" xmlns:a16="http://schemas.microsoft.com/office/drawing/2014/main" val="10002"/>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093" y="2331041"/>
            <a:ext cx="953941" cy="148564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092" y="4145551"/>
            <a:ext cx="953941" cy="1558103"/>
          </a:xfrm>
          <a:prstGeom prst="rect">
            <a:avLst/>
          </a:prstGeom>
        </p:spPr>
      </p:pic>
      <p:sp>
        <p:nvSpPr>
          <p:cNvPr id="4" name="TextBox 3"/>
          <p:cNvSpPr txBox="1"/>
          <p:nvPr/>
        </p:nvSpPr>
        <p:spPr>
          <a:xfrm>
            <a:off x="4545106" y="2489088"/>
            <a:ext cx="5136776" cy="1169551"/>
          </a:xfrm>
          <a:prstGeom prst="rect">
            <a:avLst/>
          </a:prstGeom>
          <a:noFill/>
        </p:spPr>
        <p:txBody>
          <a:bodyPr wrap="square" rtlCol="0">
            <a:spAutoFit/>
          </a:bodyPr>
          <a:lstStyle/>
          <a:p>
            <a:pPr lvl="0"/>
            <a:r>
              <a:rPr lang="vi-VN" dirty="0">
                <a:cs typeface="Times New Roman" pitchFamily="18" charset="0"/>
              </a:rPr>
              <a:t>Là người tham gia vào trò chơi điện tử hoặc trò chơi bảng, thực hiện các hành động và quyết định trong trò chơi. Các trò chơi có thể có nhiều người chơi (multiplayer) hoặc chỉ có một người chơi (single-player).</a:t>
            </a:r>
            <a:endParaRPr lang="vi-VN" dirty="0">
              <a:ea typeface="Times New Roman"/>
              <a:cs typeface="Times New Roman" pitchFamily="18" charset="0"/>
              <a:sym typeface="Times New Roman"/>
            </a:endParaRPr>
          </a:p>
          <a:p>
            <a:endParaRPr lang="vi-VN" dirty="0"/>
          </a:p>
        </p:txBody>
      </p:sp>
      <p:sp>
        <p:nvSpPr>
          <p:cNvPr id="5" name="TextBox 4"/>
          <p:cNvSpPr txBox="1"/>
          <p:nvPr/>
        </p:nvSpPr>
        <p:spPr>
          <a:xfrm>
            <a:off x="4545107" y="4447548"/>
            <a:ext cx="5136775" cy="1169551"/>
          </a:xfrm>
          <a:prstGeom prst="rect">
            <a:avLst/>
          </a:prstGeom>
          <a:noFill/>
        </p:spPr>
        <p:txBody>
          <a:bodyPr wrap="square" rtlCol="0">
            <a:spAutoFit/>
          </a:bodyPr>
          <a:lstStyle/>
          <a:p>
            <a:pPr lvl="0"/>
            <a:r>
              <a:rPr lang="vi-VN" dirty="0"/>
              <a:t>Kẻ thù trong trò chơi hành động một cách hợp lý và thử thách người chơi bao gồm việc di chuyển, tấn công, phòng thủ, né tránh, và thực hiện các chiến thuật khác nhằm đánh bại hoặc cản trở người chơi..</a:t>
            </a:r>
            <a:endParaRPr lang="vi-VN" dirty="0">
              <a:ea typeface="Times New Roman"/>
              <a:cs typeface="Times New Roman"/>
              <a:sym typeface="Times New Roman"/>
            </a:endParaRPr>
          </a:p>
          <a:p>
            <a:endParaRPr lang="vi-VN" dirty="0"/>
          </a:p>
        </p:txBody>
      </p:sp>
    </p:spTree>
    <p:extLst>
      <p:ext uri="{BB962C8B-B14F-4D97-AF65-F5344CB8AC3E}">
        <p14:creationId xmlns:p14="http://schemas.microsoft.com/office/powerpoint/2010/main" val="863618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078728" y="359816"/>
            <a:ext cx="697196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b="1" i="0" u="none" strike="noStrike" cap="none" dirty="0" smtClean="0">
                <a:solidFill>
                  <a:srgbClr val="FF3737"/>
                </a:solidFill>
                <a:latin typeface="+mn-lt"/>
                <a:ea typeface="Calibri"/>
                <a:cs typeface="Times New Roman" pitchFamily="18" charset="0"/>
                <a:sym typeface="Calibri"/>
              </a:rPr>
              <a:t>Sơ đồ usecase tổng quát</a:t>
            </a:r>
            <a:endParaRPr lang="vi-VN" sz="3200" b="0" i="0" u="none" strike="noStrike" cap="none" dirty="0">
              <a:solidFill>
                <a:schemeClr val="dk1"/>
              </a:solidFill>
              <a:latin typeface="+mn-lt"/>
              <a:cs typeface="Times New Roman" pitchFamily="18" charset="0"/>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942" y="1295102"/>
            <a:ext cx="6554115" cy="42677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24">
                                            <p:txEl>
                                              <p:pRg st="0" end="0"/>
                                            </p:txEl>
                                          </p:spTgt>
                                        </p:tgtEl>
                                        <p:attrNameLst>
                                          <p:attrName>style.visibility</p:attrName>
                                        </p:attrNameLst>
                                      </p:cBhvr>
                                      <p:to>
                                        <p:strVal val="visible"/>
                                      </p:to>
                                    </p:set>
                                    <p:animEffect transition="in" filter="fade">
                                      <p:cBhvr>
                                        <p:cTn id="7" dur="1000"/>
                                        <p:tgtEl>
                                          <p:spTgt spid="824">
                                            <p:txEl>
                                              <p:pRg st="0" end="0"/>
                                            </p:txEl>
                                          </p:spTgt>
                                        </p:tgtEl>
                                      </p:cBhvr>
                                    </p:animEffect>
                                    <p:anim calcmode="lin" valueType="num">
                                      <p:cBhvr>
                                        <p:cTn id="8" dur="1000" fill="hold"/>
                                        <p:tgtEl>
                                          <p:spTgt spid="8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mj-lt"/>
                <a:ea typeface="Calibri"/>
                <a:cs typeface="Fz Poppins Black" pitchFamily="2" charset="0"/>
                <a:sym typeface="Calibri"/>
              </a:rPr>
              <a:t>Phần</a:t>
            </a:r>
            <a:r>
              <a:rPr lang="en-US" sz="4800" b="1" i="1" u="none" strike="noStrike" cap="none" dirty="0">
                <a:solidFill>
                  <a:srgbClr val="FF3737"/>
                </a:solidFill>
                <a:latin typeface="+mj-lt"/>
                <a:ea typeface="Calibri"/>
                <a:cs typeface="Fz Poppins Black" pitchFamily="2" charset="0"/>
                <a:sym typeface="Calibri"/>
              </a:rPr>
              <a:t> </a:t>
            </a:r>
            <a:r>
              <a:rPr lang="en-US" sz="4800" b="1" i="1" u="none" strike="noStrike" cap="none" dirty="0" smtClean="0">
                <a:solidFill>
                  <a:srgbClr val="FF3737"/>
                </a:solidFill>
                <a:latin typeface="+mj-lt"/>
                <a:ea typeface="Calibri"/>
                <a:cs typeface="Fz Poppins Black" pitchFamily="2" charset="0"/>
                <a:sym typeface="Calibri"/>
              </a:rPr>
              <a:t>03 </a:t>
            </a:r>
            <a:r>
              <a:rPr lang="en-US" sz="4800" b="1" i="1" u="none" strike="noStrike" cap="none" dirty="0">
                <a:solidFill>
                  <a:srgbClr val="FF3737"/>
                </a:solidFill>
                <a:latin typeface="+mj-lt"/>
                <a:ea typeface="Calibri"/>
                <a:cs typeface="Fz Poppins Black" pitchFamily="2" charset="0"/>
                <a:sym typeface="Calibri"/>
              </a:rPr>
              <a:t>:</a:t>
            </a:r>
            <a:endParaRPr sz="4800" b="0" i="0" u="none" strike="noStrike" cap="none" dirty="0">
              <a:solidFill>
                <a:schemeClr val="dk1"/>
              </a:solidFill>
              <a:latin typeface="+mj-lt"/>
              <a:cs typeface="Fz Poppins Black" pitchFamily="2" charset="0"/>
              <a:sym typeface="Arial"/>
            </a:endParaRPr>
          </a:p>
        </p:txBody>
      </p:sp>
      <p:grpSp>
        <p:nvGrpSpPr>
          <p:cNvPr id="564" name="Google Shape;564;p4"/>
          <p:cNvGrpSpPr/>
          <p:nvPr/>
        </p:nvGrpSpPr>
        <p:grpSpPr>
          <a:xfrm>
            <a:off x="6096000" y="2488407"/>
            <a:ext cx="4937098" cy="3416313"/>
            <a:chOff x="5894486" y="1707307"/>
            <a:chExt cx="5259520" cy="427853"/>
          </a:xfrm>
        </p:grpSpPr>
        <p:sp>
          <p:nvSpPr>
            <p:cNvPr id="565" name="Google Shape;565;p4"/>
            <p:cNvSpPr/>
            <p:nvPr/>
          </p:nvSpPr>
          <p:spPr>
            <a:xfrm>
              <a:off x="5894486" y="1707307"/>
              <a:ext cx="5259520" cy="21952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5400" b="1" i="0" u="none" strike="noStrike" cap="none" dirty="0" smtClean="0">
                  <a:solidFill>
                    <a:schemeClr val="dk1"/>
                  </a:solidFill>
                  <a:latin typeface="+mj-lt"/>
                  <a:cs typeface="Times New Roman" pitchFamily="18" charset="0"/>
                  <a:sym typeface="Arial"/>
                </a:rPr>
                <a:t>Demo </a:t>
              </a:r>
            </a:p>
            <a:p>
              <a:pPr marL="0" marR="0" lvl="0" indent="0" algn="ctr" rtl="0">
                <a:lnSpc>
                  <a:spcPct val="100000"/>
                </a:lnSpc>
                <a:spcBef>
                  <a:spcPts val="0"/>
                </a:spcBef>
                <a:spcAft>
                  <a:spcPts val="0"/>
                </a:spcAft>
                <a:buClr>
                  <a:srgbClr val="000000"/>
                </a:buClr>
                <a:buSzPts val="6000"/>
                <a:buFont typeface="Arial"/>
                <a:buNone/>
              </a:pPr>
              <a:r>
                <a:rPr lang="en-US" sz="5400" b="1" i="0" u="none" strike="noStrike" cap="none" dirty="0" err="1" smtClean="0">
                  <a:solidFill>
                    <a:schemeClr val="dk1"/>
                  </a:solidFill>
                  <a:latin typeface="+mj-lt"/>
                  <a:cs typeface="Times New Roman" pitchFamily="18" charset="0"/>
                  <a:sym typeface="Arial"/>
                </a:rPr>
                <a:t>Sản</a:t>
              </a:r>
              <a:r>
                <a:rPr lang="en-US" sz="5400" b="1" i="0" u="none" strike="noStrike" cap="none" dirty="0" smtClean="0">
                  <a:solidFill>
                    <a:schemeClr val="dk1"/>
                  </a:solidFill>
                  <a:latin typeface="+mj-lt"/>
                  <a:cs typeface="Times New Roman" pitchFamily="18" charset="0"/>
                  <a:sym typeface="Arial"/>
                </a:rPr>
                <a:t> </a:t>
              </a:r>
              <a:r>
                <a:rPr lang="en-US" sz="5400" b="1" i="0" u="none" strike="noStrike" cap="none" dirty="0" err="1" smtClean="0">
                  <a:solidFill>
                    <a:schemeClr val="dk1"/>
                  </a:solidFill>
                  <a:latin typeface="+mj-lt"/>
                  <a:cs typeface="Times New Roman" pitchFamily="18" charset="0"/>
                  <a:sym typeface="Arial"/>
                </a:rPr>
                <a:t>phẩm</a:t>
              </a:r>
              <a:endParaRPr lang="en-US" sz="5400" b="1" i="0" u="none" strike="noStrike" cap="none" dirty="0">
                <a:solidFill>
                  <a:schemeClr val="dk1"/>
                </a:solidFill>
                <a:latin typeface="+mj-lt"/>
                <a:cs typeface="Times New Roman" pitchFamily="18" charset="0"/>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016351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63"/>
                                        </p:tgtEl>
                                      </p:cBhvr>
                                    </p:animEffect>
                                    <p:anim calcmode="lin" valueType="num">
                                      <p:cBhvr>
                                        <p:cTn id="7" dur="1000"/>
                                        <p:tgtEl>
                                          <p:spTgt spid="563"/>
                                        </p:tgtEl>
                                        <p:attrNameLst>
                                          <p:attrName>ppt_x</p:attrName>
                                        </p:attrNameLst>
                                      </p:cBhvr>
                                      <p:tavLst>
                                        <p:tav tm="0">
                                          <p:val>
                                            <p:strVal val="ppt_x"/>
                                          </p:val>
                                        </p:tav>
                                        <p:tav tm="100000">
                                          <p:val>
                                            <p:strVal val="ppt_x"/>
                                          </p:val>
                                        </p:tav>
                                      </p:tavLst>
                                    </p:anim>
                                    <p:anim calcmode="lin" valueType="num">
                                      <p:cBhvr>
                                        <p:cTn id="8" dur="1000"/>
                                        <p:tgtEl>
                                          <p:spTgt spid="563"/>
                                        </p:tgtEl>
                                        <p:attrNameLst>
                                          <p:attrName>ppt_y</p:attrName>
                                        </p:attrNameLst>
                                      </p:cBhvr>
                                      <p:tavLst>
                                        <p:tav tm="0">
                                          <p:val>
                                            <p:strVal val="ppt_y"/>
                                          </p:val>
                                        </p:tav>
                                        <p:tav tm="100000">
                                          <p:val>
                                            <p:strVal val="ppt_y+.1"/>
                                          </p:val>
                                        </p:tav>
                                      </p:tavLst>
                                    </p:anim>
                                    <p:set>
                                      <p:cBhvr>
                                        <p:cTn id="9" dur="1" fill="hold">
                                          <p:stCondLst>
                                            <p:cond delay="999"/>
                                          </p:stCondLst>
                                        </p:cTn>
                                        <p:tgtEl>
                                          <p:spTgt spid="563"/>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564"/>
                                        </p:tgtEl>
                                      </p:cBhvr>
                                    </p:animEffect>
                                    <p:anim calcmode="lin" valueType="num">
                                      <p:cBhvr>
                                        <p:cTn id="12" dur="1000"/>
                                        <p:tgtEl>
                                          <p:spTgt spid="564"/>
                                        </p:tgtEl>
                                        <p:attrNameLst>
                                          <p:attrName>ppt_x</p:attrName>
                                        </p:attrNameLst>
                                      </p:cBhvr>
                                      <p:tavLst>
                                        <p:tav tm="0">
                                          <p:val>
                                            <p:strVal val="ppt_x"/>
                                          </p:val>
                                        </p:tav>
                                        <p:tav tm="100000">
                                          <p:val>
                                            <p:strVal val="ppt_x"/>
                                          </p:val>
                                        </p:tav>
                                      </p:tavLst>
                                    </p:anim>
                                    <p:anim calcmode="lin" valueType="num">
                                      <p:cBhvr>
                                        <p:cTn id="13" dur="1000"/>
                                        <p:tgtEl>
                                          <p:spTgt spid="564"/>
                                        </p:tgtEl>
                                        <p:attrNameLst>
                                          <p:attrName>ppt_y</p:attrName>
                                        </p:attrNameLst>
                                      </p:cBhvr>
                                      <p:tavLst>
                                        <p:tav tm="0">
                                          <p:val>
                                            <p:strVal val="ppt_y"/>
                                          </p:val>
                                        </p:tav>
                                        <p:tav tm="100000">
                                          <p:val>
                                            <p:strVal val="ppt_y+.1"/>
                                          </p:val>
                                        </p:tav>
                                      </p:tavLst>
                                    </p:anim>
                                    <p:set>
                                      <p:cBhvr>
                                        <p:cTn id="14" dur="1" fill="hold">
                                          <p:stCondLst>
                                            <p:cond delay="999"/>
                                          </p:stCondLst>
                                        </p:cTn>
                                        <p:tgtEl>
                                          <p:spTgt spid="5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mj-lt"/>
                <a:ea typeface="Calibri"/>
                <a:cs typeface="Fz Poppins Black" pitchFamily="2" charset="0"/>
                <a:sym typeface="Calibri"/>
              </a:rPr>
              <a:t>Phần</a:t>
            </a:r>
            <a:r>
              <a:rPr lang="en-US" sz="4800" b="1" i="1" u="none" strike="noStrike" cap="none" dirty="0">
                <a:solidFill>
                  <a:srgbClr val="FF3737"/>
                </a:solidFill>
                <a:latin typeface="+mj-lt"/>
                <a:ea typeface="Calibri"/>
                <a:cs typeface="Fz Poppins Black" pitchFamily="2" charset="0"/>
                <a:sym typeface="Calibri"/>
              </a:rPr>
              <a:t> </a:t>
            </a:r>
            <a:r>
              <a:rPr lang="en-US" sz="4800" b="1" i="1" u="none" strike="noStrike" cap="none" dirty="0" smtClean="0">
                <a:solidFill>
                  <a:srgbClr val="FF3737"/>
                </a:solidFill>
                <a:latin typeface="+mj-lt"/>
                <a:ea typeface="Calibri"/>
                <a:cs typeface="Fz Poppins Black" pitchFamily="2" charset="0"/>
                <a:sym typeface="Calibri"/>
              </a:rPr>
              <a:t>04 </a:t>
            </a:r>
            <a:r>
              <a:rPr lang="en-US" sz="4800" b="1" i="1" u="none" strike="noStrike" cap="none" dirty="0">
                <a:solidFill>
                  <a:srgbClr val="FF3737"/>
                </a:solidFill>
                <a:latin typeface="+mj-lt"/>
                <a:ea typeface="Calibri"/>
                <a:cs typeface="Fz Poppins Black" pitchFamily="2" charset="0"/>
                <a:sym typeface="Calibri"/>
              </a:rPr>
              <a:t>:</a:t>
            </a:r>
            <a:endParaRPr sz="4800" b="0" i="0" u="none" strike="noStrike" cap="none" dirty="0">
              <a:solidFill>
                <a:schemeClr val="dk1"/>
              </a:solidFill>
              <a:latin typeface="+mj-lt"/>
              <a:cs typeface="Fz Poppins Black" pitchFamily="2" charset="0"/>
              <a:sym typeface="Arial"/>
            </a:endParaRPr>
          </a:p>
        </p:txBody>
      </p:sp>
      <p:grpSp>
        <p:nvGrpSpPr>
          <p:cNvPr id="564" name="Google Shape;564;p4"/>
          <p:cNvGrpSpPr/>
          <p:nvPr/>
        </p:nvGrpSpPr>
        <p:grpSpPr>
          <a:xfrm>
            <a:off x="5908791" y="2132387"/>
            <a:ext cx="5036017" cy="3581893"/>
            <a:chOff x="5938579" y="1686570"/>
            <a:chExt cx="5364899" cy="448590"/>
          </a:xfrm>
        </p:grpSpPr>
        <p:sp>
          <p:nvSpPr>
            <p:cNvPr id="565" name="Google Shape;565;p4"/>
            <p:cNvSpPr/>
            <p:nvPr/>
          </p:nvSpPr>
          <p:spPr>
            <a:xfrm>
              <a:off x="5938579" y="1686570"/>
              <a:ext cx="5364899" cy="323599"/>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5400" b="1" i="0" u="none" strike="noStrike" cap="none" dirty="0" err="1" smtClean="0">
                  <a:solidFill>
                    <a:schemeClr val="dk1"/>
                  </a:solidFill>
                  <a:latin typeface="+mj-lt"/>
                  <a:cs typeface="Times New Roman" pitchFamily="18" charset="0"/>
                  <a:sym typeface="Arial"/>
                </a:rPr>
                <a:t>Hạn</a:t>
              </a:r>
              <a:r>
                <a:rPr lang="en-US" sz="5400" b="1" i="0" u="none" strike="noStrike" cap="none" dirty="0" smtClean="0">
                  <a:solidFill>
                    <a:schemeClr val="dk1"/>
                  </a:solidFill>
                  <a:latin typeface="+mj-lt"/>
                  <a:cs typeface="Times New Roman" pitchFamily="18" charset="0"/>
                  <a:sym typeface="Arial"/>
                </a:rPr>
                <a:t> </a:t>
              </a:r>
              <a:r>
                <a:rPr lang="en-US" sz="5400" b="1" i="0" u="none" strike="noStrike" cap="none" dirty="0" err="1" smtClean="0">
                  <a:solidFill>
                    <a:schemeClr val="dk1"/>
                  </a:solidFill>
                  <a:latin typeface="+mj-lt"/>
                  <a:cs typeface="Times New Roman" pitchFamily="18" charset="0"/>
                  <a:sym typeface="Arial"/>
                </a:rPr>
                <a:t>chế</a:t>
              </a:r>
              <a:r>
                <a:rPr lang="en-US" sz="5400" b="1" i="0" u="none" strike="noStrike" cap="none" dirty="0" smtClean="0">
                  <a:solidFill>
                    <a:schemeClr val="dk1"/>
                  </a:solidFill>
                  <a:latin typeface="+mj-lt"/>
                  <a:cs typeface="Times New Roman" pitchFamily="18" charset="0"/>
                  <a:sym typeface="Arial"/>
                </a:rPr>
                <a:t> &amp; </a:t>
              </a:r>
              <a:r>
                <a:rPr lang="en-US" sz="5400" b="1" i="0" u="none" strike="noStrike" cap="none" dirty="0" err="1" smtClean="0">
                  <a:solidFill>
                    <a:schemeClr val="dk1"/>
                  </a:solidFill>
                  <a:latin typeface="+mj-lt"/>
                  <a:cs typeface="Times New Roman" pitchFamily="18" charset="0"/>
                  <a:sym typeface="Arial"/>
                </a:rPr>
                <a:t>hướng</a:t>
              </a:r>
              <a:r>
                <a:rPr lang="en-US" sz="5400" b="1" i="0" u="none" strike="noStrike" cap="none" dirty="0" smtClean="0">
                  <a:solidFill>
                    <a:schemeClr val="dk1"/>
                  </a:solidFill>
                  <a:latin typeface="+mj-lt"/>
                  <a:cs typeface="Times New Roman" pitchFamily="18" charset="0"/>
                  <a:sym typeface="Arial"/>
                </a:rPr>
                <a:t> </a:t>
              </a:r>
              <a:r>
                <a:rPr lang="en-US" sz="5400" b="1" i="0" u="none" strike="noStrike" cap="none" dirty="0" err="1" smtClean="0">
                  <a:solidFill>
                    <a:schemeClr val="dk1"/>
                  </a:solidFill>
                  <a:latin typeface="+mj-lt"/>
                  <a:cs typeface="Times New Roman" pitchFamily="18" charset="0"/>
                  <a:sym typeface="Arial"/>
                </a:rPr>
                <a:t>phát</a:t>
              </a:r>
              <a:r>
                <a:rPr lang="en-US" sz="5400" b="1" i="0" u="none" strike="noStrike" cap="none" dirty="0" smtClean="0">
                  <a:solidFill>
                    <a:schemeClr val="dk1"/>
                  </a:solidFill>
                  <a:latin typeface="+mj-lt"/>
                  <a:cs typeface="Times New Roman" pitchFamily="18" charset="0"/>
                  <a:sym typeface="Arial"/>
                </a:rPr>
                <a:t> </a:t>
              </a:r>
              <a:r>
                <a:rPr lang="en-US" sz="5400" b="1" i="0" u="none" strike="noStrike" cap="none" dirty="0" err="1" smtClean="0">
                  <a:solidFill>
                    <a:schemeClr val="dk1"/>
                  </a:solidFill>
                  <a:latin typeface="+mj-lt"/>
                  <a:cs typeface="Times New Roman" pitchFamily="18" charset="0"/>
                  <a:sym typeface="Arial"/>
                </a:rPr>
                <a:t>triển</a:t>
              </a:r>
              <a:endParaRPr lang="en-US" sz="5400" b="1" i="0" u="none" strike="noStrike" cap="none" dirty="0">
                <a:solidFill>
                  <a:schemeClr val="dk1"/>
                </a:solidFill>
                <a:latin typeface="+mj-lt"/>
                <a:cs typeface="Times New Roman" pitchFamily="18" charset="0"/>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698774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63"/>
                                        </p:tgtEl>
                                      </p:cBhvr>
                                    </p:animEffect>
                                    <p:anim calcmode="lin" valueType="num">
                                      <p:cBhvr>
                                        <p:cTn id="7" dur="1000"/>
                                        <p:tgtEl>
                                          <p:spTgt spid="563"/>
                                        </p:tgtEl>
                                        <p:attrNameLst>
                                          <p:attrName>ppt_x</p:attrName>
                                        </p:attrNameLst>
                                      </p:cBhvr>
                                      <p:tavLst>
                                        <p:tav tm="0">
                                          <p:val>
                                            <p:strVal val="ppt_x"/>
                                          </p:val>
                                        </p:tav>
                                        <p:tav tm="100000">
                                          <p:val>
                                            <p:strVal val="ppt_x"/>
                                          </p:val>
                                        </p:tav>
                                      </p:tavLst>
                                    </p:anim>
                                    <p:anim calcmode="lin" valueType="num">
                                      <p:cBhvr>
                                        <p:cTn id="8" dur="1000"/>
                                        <p:tgtEl>
                                          <p:spTgt spid="563"/>
                                        </p:tgtEl>
                                        <p:attrNameLst>
                                          <p:attrName>ppt_y</p:attrName>
                                        </p:attrNameLst>
                                      </p:cBhvr>
                                      <p:tavLst>
                                        <p:tav tm="0">
                                          <p:val>
                                            <p:strVal val="ppt_y"/>
                                          </p:val>
                                        </p:tav>
                                        <p:tav tm="100000">
                                          <p:val>
                                            <p:strVal val="ppt_y+.1"/>
                                          </p:val>
                                        </p:tav>
                                      </p:tavLst>
                                    </p:anim>
                                    <p:set>
                                      <p:cBhvr>
                                        <p:cTn id="9" dur="1" fill="hold">
                                          <p:stCondLst>
                                            <p:cond delay="999"/>
                                          </p:stCondLst>
                                        </p:cTn>
                                        <p:tgtEl>
                                          <p:spTgt spid="563"/>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564"/>
                                        </p:tgtEl>
                                      </p:cBhvr>
                                    </p:animEffect>
                                    <p:anim calcmode="lin" valueType="num">
                                      <p:cBhvr>
                                        <p:cTn id="12" dur="1000"/>
                                        <p:tgtEl>
                                          <p:spTgt spid="564"/>
                                        </p:tgtEl>
                                        <p:attrNameLst>
                                          <p:attrName>ppt_x</p:attrName>
                                        </p:attrNameLst>
                                      </p:cBhvr>
                                      <p:tavLst>
                                        <p:tav tm="0">
                                          <p:val>
                                            <p:strVal val="ppt_x"/>
                                          </p:val>
                                        </p:tav>
                                        <p:tav tm="100000">
                                          <p:val>
                                            <p:strVal val="ppt_x"/>
                                          </p:val>
                                        </p:tav>
                                      </p:tavLst>
                                    </p:anim>
                                    <p:anim calcmode="lin" valueType="num">
                                      <p:cBhvr>
                                        <p:cTn id="13" dur="1000"/>
                                        <p:tgtEl>
                                          <p:spTgt spid="564"/>
                                        </p:tgtEl>
                                        <p:attrNameLst>
                                          <p:attrName>ppt_y</p:attrName>
                                        </p:attrNameLst>
                                      </p:cBhvr>
                                      <p:tavLst>
                                        <p:tav tm="0">
                                          <p:val>
                                            <p:strVal val="ppt_y"/>
                                          </p:val>
                                        </p:tav>
                                        <p:tav tm="100000">
                                          <p:val>
                                            <p:strVal val="ppt_y+.1"/>
                                          </p:val>
                                        </p:tav>
                                      </p:tavLst>
                                    </p:anim>
                                    <p:set>
                                      <p:cBhvr>
                                        <p:cTn id="14" dur="1" fill="hold">
                                          <p:stCondLst>
                                            <p:cond delay="999"/>
                                          </p:stCondLst>
                                        </p:cTn>
                                        <p:tgtEl>
                                          <p:spTgt spid="5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319295"/>
            <a:ext cx="3862440" cy="64487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600" b="1" i="0" u="none" strike="noStrike" cap="none" dirty="0" smtClean="0">
                <a:solidFill>
                  <a:srgbClr val="FF3737"/>
                </a:solidFill>
                <a:latin typeface="Times New Roman" pitchFamily="18" charset="0"/>
                <a:ea typeface="Calibri"/>
                <a:cs typeface="Times New Roman" pitchFamily="18" charset="0"/>
                <a:sym typeface="Calibri"/>
              </a:rPr>
              <a:t>HẠN CHẾ</a:t>
            </a:r>
            <a:endParaRPr lang="en-US" sz="3600" b="0" i="0" u="none" strike="noStrike" cap="none" dirty="0">
              <a:solidFill>
                <a:schemeClr val="dk1"/>
              </a:solidFill>
              <a:latin typeface="Times New Roman" pitchFamily="18" charset="0"/>
              <a:cs typeface="Times New Roman" pitchFamily="18" charset="0"/>
              <a:sym typeface="Arial"/>
            </a:endParaRPr>
          </a:p>
        </p:txBody>
      </p:sp>
      <p:grpSp>
        <p:nvGrpSpPr>
          <p:cNvPr id="887" name="Google Shape;887;p18"/>
          <p:cNvGrpSpPr/>
          <p:nvPr/>
        </p:nvGrpSpPr>
        <p:grpSpPr>
          <a:xfrm>
            <a:off x="2273540" y="3734160"/>
            <a:ext cx="2908059" cy="2153392"/>
            <a:chOff x="3216730" y="4110749"/>
            <a:chExt cx="2400222" cy="2153392"/>
          </a:xfrm>
        </p:grpSpPr>
        <p:sp>
          <p:nvSpPr>
            <p:cNvPr id="888" name="Google Shape;888;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9" name="Google Shape;889;p18"/>
            <p:cNvSpPr/>
            <p:nvPr/>
          </p:nvSpPr>
          <p:spPr>
            <a:xfrm>
              <a:off x="3299517" y="4350807"/>
              <a:ext cx="1858686" cy="1631175"/>
            </a:xfrm>
            <a:prstGeom prst="rect">
              <a:avLst/>
            </a:prstGeom>
            <a:noFill/>
            <a:ln>
              <a:noFill/>
            </a:ln>
          </p:spPr>
          <p:txBody>
            <a:bodyPr spcFirstLastPara="1" wrap="square" lIns="91425" tIns="45700" rIns="91425" bIns="45700" anchor="t" anchorCtr="0">
              <a:spAutoFit/>
            </a:bodyPr>
            <a:lstStyle/>
            <a:p>
              <a:pPr lvl="0">
                <a:buSzPts val="1800"/>
              </a:pPr>
              <a:r>
                <a:rPr lang="vi-VN" sz="2000" dirty="0" smtClean="0">
                  <a:solidFill>
                    <a:schemeClr val="dk1"/>
                  </a:solidFill>
                  <a:latin typeface="+mn-lt"/>
                </a:rPr>
                <a:t>Giao </a:t>
              </a:r>
              <a:r>
                <a:rPr lang="vi-VN" sz="2000" dirty="0">
                  <a:solidFill>
                    <a:schemeClr val="dk1"/>
                  </a:solidFill>
                  <a:latin typeface="+mn-lt"/>
                </a:rPr>
                <a:t>diện thiết kế các màn còn đơn </a:t>
              </a:r>
              <a:r>
                <a:rPr lang="vi-VN" sz="2000" dirty="0" smtClean="0">
                  <a:solidFill>
                    <a:schemeClr val="dk1"/>
                  </a:solidFill>
                  <a:latin typeface="+mn-lt"/>
                </a:rPr>
                <a:t>giản, chưa </a:t>
              </a:r>
              <a:r>
                <a:rPr lang="vi-VN" sz="2000" dirty="0">
                  <a:solidFill>
                    <a:schemeClr val="dk1"/>
                  </a:solidFill>
                  <a:latin typeface="+mn-lt"/>
                </a:rPr>
                <a:t>đa dạng hay nhiều loại bản đồ</a:t>
              </a:r>
              <a:endParaRPr sz="2000" b="0" i="0" u="none" strike="noStrike" cap="none" dirty="0">
                <a:solidFill>
                  <a:schemeClr val="dk1"/>
                </a:solidFill>
                <a:latin typeface="+mn-lt"/>
                <a:sym typeface="Arial"/>
              </a:endParaRPr>
            </a:p>
          </p:txBody>
        </p:sp>
      </p:grpSp>
      <p:grpSp>
        <p:nvGrpSpPr>
          <p:cNvPr id="890" name="Google Shape;890;p18"/>
          <p:cNvGrpSpPr/>
          <p:nvPr/>
        </p:nvGrpSpPr>
        <p:grpSpPr>
          <a:xfrm>
            <a:off x="2286000" y="1371600"/>
            <a:ext cx="7324165" cy="2153392"/>
            <a:chOff x="3229189" y="1748189"/>
            <a:chExt cx="2400222" cy="2153392"/>
          </a:xfrm>
        </p:grpSpPr>
        <p:sp>
          <p:nvSpPr>
            <p:cNvPr id="891" name="Google Shape;891;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2" name="Google Shape;892;p18"/>
            <p:cNvSpPr/>
            <p:nvPr/>
          </p:nvSpPr>
          <p:spPr>
            <a:xfrm>
              <a:off x="3325152" y="2021615"/>
              <a:ext cx="1825443" cy="1323399"/>
            </a:xfrm>
            <a:prstGeom prst="rect">
              <a:avLst/>
            </a:prstGeom>
            <a:noFill/>
            <a:ln>
              <a:noFill/>
            </a:ln>
          </p:spPr>
          <p:txBody>
            <a:bodyPr spcFirstLastPara="1" wrap="square" lIns="91425" tIns="45700" rIns="91425" bIns="45700" anchor="t" anchorCtr="0">
              <a:spAutoFit/>
            </a:bodyPr>
            <a:lstStyle/>
            <a:p>
              <a:pPr lvl="0">
                <a:buSzPts val="1800"/>
              </a:pPr>
              <a:r>
                <a:rPr lang="vi-VN" sz="2000" dirty="0" smtClean="0">
                  <a:solidFill>
                    <a:schemeClr val="dk1"/>
                  </a:solidFill>
                  <a:latin typeface="+mn-lt"/>
                </a:rPr>
                <a:t>Mặc </a:t>
              </a:r>
              <a:r>
                <a:rPr lang="vi-VN" sz="2000" dirty="0">
                  <a:solidFill>
                    <a:schemeClr val="dk1"/>
                  </a:solidFill>
                  <a:latin typeface="+mn-lt"/>
                </a:rPr>
                <a:t>dù có thể có những yếu tố chiến thuật, nhưng so với các game chiến thuật hoặc RPG, game top-down shooting thường có chiều sâu chiến thuật ít </a:t>
              </a:r>
              <a:r>
                <a:rPr lang="vi-VN" sz="2000" dirty="0" smtClean="0">
                  <a:solidFill>
                    <a:schemeClr val="dk1"/>
                  </a:solidFill>
                  <a:latin typeface="+mn-lt"/>
                </a:rPr>
                <a:t>hơn</a:t>
              </a:r>
              <a:r>
                <a:rPr lang="en-US" sz="2000" b="0" i="0" u="none" strike="noStrike" cap="none" dirty="0" smtClean="0">
                  <a:solidFill>
                    <a:schemeClr val="dk1"/>
                  </a:solidFill>
                  <a:latin typeface="+mn-lt"/>
                  <a:sym typeface="Arial"/>
                </a:rPr>
                <a:t>.</a:t>
              </a:r>
              <a:endParaRPr sz="1600" b="0" i="0" u="none" strike="noStrike" cap="none" dirty="0">
                <a:solidFill>
                  <a:srgbClr val="000000"/>
                </a:solidFill>
                <a:latin typeface="+mn-lt"/>
                <a:sym typeface="Arial"/>
              </a:endParaRPr>
            </a:p>
          </p:txBody>
        </p:sp>
      </p:grpSp>
      <p:grpSp>
        <p:nvGrpSpPr>
          <p:cNvPr id="893" name="Google Shape;893;p18"/>
          <p:cNvGrpSpPr/>
          <p:nvPr/>
        </p:nvGrpSpPr>
        <p:grpSpPr>
          <a:xfrm>
            <a:off x="6590227" y="3678358"/>
            <a:ext cx="3019938" cy="2153392"/>
            <a:chOff x="6541160" y="4110749"/>
            <a:chExt cx="2160815" cy="2153392"/>
          </a:xfrm>
        </p:grpSpPr>
        <p:sp>
          <p:nvSpPr>
            <p:cNvPr id="894" name="Google Shape;894;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5" name="Google Shape;895;p18"/>
            <p:cNvSpPr/>
            <p:nvPr/>
          </p:nvSpPr>
          <p:spPr>
            <a:xfrm>
              <a:off x="6571649" y="4273771"/>
              <a:ext cx="1925902" cy="1631175"/>
            </a:xfrm>
            <a:prstGeom prst="rect">
              <a:avLst/>
            </a:prstGeom>
            <a:noFill/>
            <a:ln>
              <a:noFill/>
            </a:ln>
          </p:spPr>
          <p:txBody>
            <a:bodyPr spcFirstLastPara="1" wrap="square" lIns="91425" tIns="45700" rIns="91425" bIns="45700" anchor="t" anchorCtr="0">
              <a:spAutoFit/>
            </a:bodyPr>
            <a:lstStyle/>
            <a:p>
              <a:pPr lvl="0">
                <a:buSzPts val="1800"/>
              </a:pPr>
              <a:r>
                <a:rPr lang="en-US" sz="2000" dirty="0" err="1" smtClean="0">
                  <a:solidFill>
                    <a:schemeClr val="dk1"/>
                  </a:solidFill>
                  <a:latin typeface="+mj-lt"/>
                  <a:cs typeface="Times New Roman" pitchFamily="18" charset="0"/>
                </a:rPr>
                <a:t>Với</a:t>
              </a:r>
              <a:r>
                <a:rPr lang="en-US" sz="2000" dirty="0" smtClean="0">
                  <a:solidFill>
                    <a:schemeClr val="dk1"/>
                  </a:solidFill>
                  <a:latin typeface="+mj-lt"/>
                  <a:cs typeface="Times New Roman" pitchFamily="18" charset="0"/>
                </a:rPr>
                <a:t> </a:t>
              </a:r>
              <a:r>
                <a:rPr lang="en-US" sz="2000" dirty="0" err="1" smtClean="0">
                  <a:solidFill>
                    <a:schemeClr val="dk1"/>
                  </a:solidFill>
                  <a:latin typeface="+mj-lt"/>
                  <a:cs typeface="Times New Roman" pitchFamily="18" charset="0"/>
                </a:rPr>
                <a:t>lối</a:t>
              </a:r>
              <a:r>
                <a:rPr lang="en-US" sz="2000" dirty="0" smtClean="0">
                  <a:solidFill>
                    <a:schemeClr val="dk1"/>
                  </a:solidFill>
                  <a:latin typeface="+mj-lt"/>
                  <a:cs typeface="Times New Roman" pitchFamily="18" charset="0"/>
                </a:rPr>
                <a:t> </a:t>
              </a:r>
              <a:r>
                <a:rPr lang="en-US" sz="2000" dirty="0" err="1" smtClean="0">
                  <a:solidFill>
                    <a:schemeClr val="dk1"/>
                  </a:solidFill>
                  <a:latin typeface="+mj-lt"/>
                  <a:cs typeface="Times New Roman" pitchFamily="18" charset="0"/>
                </a:rPr>
                <a:t>chơi</a:t>
              </a:r>
              <a:r>
                <a:rPr lang="en-US" sz="2000" dirty="0" smtClean="0">
                  <a:solidFill>
                    <a:schemeClr val="dk1"/>
                  </a:solidFill>
                  <a:latin typeface="+mj-lt"/>
                  <a:cs typeface="Times New Roman" pitchFamily="18" charset="0"/>
                </a:rPr>
                <a:t> </a:t>
              </a:r>
              <a:r>
                <a:rPr lang="en-US" sz="2000" dirty="0" err="1" smtClean="0">
                  <a:solidFill>
                    <a:schemeClr val="dk1"/>
                  </a:solidFill>
                  <a:latin typeface="+mj-lt"/>
                  <a:cs typeface="Times New Roman" pitchFamily="18" charset="0"/>
                </a:rPr>
                <a:t>tập</a:t>
              </a:r>
              <a:r>
                <a:rPr lang="en-US" sz="2000" dirty="0" smtClean="0">
                  <a:solidFill>
                    <a:schemeClr val="dk1"/>
                  </a:solidFill>
                  <a:latin typeface="+mj-lt"/>
                  <a:cs typeface="Times New Roman" pitchFamily="18" charset="0"/>
                </a:rPr>
                <a:t> </a:t>
              </a:r>
              <a:r>
                <a:rPr lang="en-US" sz="2000" dirty="0" err="1" smtClean="0">
                  <a:solidFill>
                    <a:schemeClr val="dk1"/>
                  </a:solidFill>
                  <a:latin typeface="+mj-lt"/>
                  <a:cs typeface="Times New Roman" pitchFamily="18" charset="0"/>
                </a:rPr>
                <a:t>trung</a:t>
              </a:r>
              <a:r>
                <a:rPr lang="en-US" sz="2000" dirty="0" smtClean="0">
                  <a:solidFill>
                    <a:schemeClr val="dk1"/>
                  </a:solidFill>
                  <a:latin typeface="+mj-lt"/>
                  <a:cs typeface="Times New Roman" pitchFamily="18" charset="0"/>
                </a:rPr>
                <a:t> </a:t>
              </a:r>
              <a:r>
                <a:rPr lang="en-US" sz="2000" dirty="0" err="1" smtClean="0">
                  <a:solidFill>
                    <a:schemeClr val="dk1"/>
                  </a:solidFill>
                  <a:latin typeface="+mj-lt"/>
                  <a:cs typeface="Times New Roman" pitchFamily="18" charset="0"/>
                </a:rPr>
                <a:t>vào</a:t>
              </a:r>
              <a:r>
                <a:rPr lang="en-US" sz="2000" dirty="0" smtClean="0">
                  <a:solidFill>
                    <a:schemeClr val="dk1"/>
                  </a:solidFill>
                  <a:latin typeface="+mj-lt"/>
                  <a:cs typeface="Times New Roman" pitchFamily="18" charset="0"/>
                </a:rPr>
                <a:t> </a:t>
              </a:r>
              <a:r>
                <a:rPr lang="en-US" sz="2000" dirty="0" err="1" smtClean="0">
                  <a:solidFill>
                    <a:schemeClr val="dk1"/>
                  </a:solidFill>
                  <a:latin typeface="+mj-lt"/>
                  <a:cs typeface="Times New Roman" pitchFamily="18" charset="0"/>
                </a:rPr>
                <a:t>bắn</a:t>
              </a:r>
              <a:r>
                <a:rPr lang="en-US" sz="2000" dirty="0" smtClean="0">
                  <a:solidFill>
                    <a:schemeClr val="dk1"/>
                  </a:solidFill>
                  <a:latin typeface="+mj-lt"/>
                  <a:cs typeface="Times New Roman" pitchFamily="18" charset="0"/>
                </a:rPr>
                <a:t> </a:t>
              </a:r>
              <a:r>
                <a:rPr lang="en-US" sz="2000" dirty="0" err="1" smtClean="0">
                  <a:solidFill>
                    <a:schemeClr val="dk1"/>
                  </a:solidFill>
                  <a:latin typeface="+mj-lt"/>
                  <a:cs typeface="Times New Roman" pitchFamily="18" charset="0"/>
                </a:rPr>
                <a:t>súng</a:t>
              </a:r>
              <a:r>
                <a:rPr lang="en-US" sz="2000" dirty="0" smtClean="0">
                  <a:solidFill>
                    <a:schemeClr val="dk1"/>
                  </a:solidFill>
                  <a:latin typeface="+mj-lt"/>
                  <a:cs typeface="Times New Roman" pitchFamily="18" charset="0"/>
                </a:rPr>
                <a:t> </a:t>
              </a:r>
              <a:r>
                <a:rPr lang="en-US" sz="2000" dirty="0" err="1" smtClean="0">
                  <a:solidFill>
                    <a:schemeClr val="dk1"/>
                  </a:solidFill>
                  <a:latin typeface="+mj-lt"/>
                  <a:cs typeface="Times New Roman" pitchFamily="18" charset="0"/>
                </a:rPr>
                <a:t>nên</a:t>
              </a:r>
              <a:r>
                <a:rPr lang="en-US" sz="2000" dirty="0" smtClean="0">
                  <a:solidFill>
                    <a:schemeClr val="dk1"/>
                  </a:solidFill>
                  <a:latin typeface="+mj-lt"/>
                  <a:cs typeface="Times New Roman" pitchFamily="18" charset="0"/>
                </a:rPr>
                <a:t> </a:t>
              </a:r>
              <a:r>
                <a:rPr lang="en-US" sz="2000" dirty="0" err="1" smtClean="0">
                  <a:solidFill>
                    <a:schemeClr val="dk1"/>
                  </a:solidFill>
                  <a:latin typeface="+mj-lt"/>
                  <a:cs typeface="Times New Roman" pitchFamily="18" charset="0"/>
                </a:rPr>
                <a:t>phát</a:t>
              </a:r>
              <a:r>
                <a:rPr lang="en-US" sz="2000" dirty="0" smtClean="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triển</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cốt</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truyện</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và</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xây</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dựng</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nhân</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vật</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có</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thể</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bị</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hạn</a:t>
              </a:r>
              <a:r>
                <a:rPr lang="en-US" sz="2000" dirty="0">
                  <a:solidFill>
                    <a:schemeClr val="dk1"/>
                  </a:solidFill>
                  <a:latin typeface="+mj-lt"/>
                  <a:cs typeface="Times New Roman" pitchFamily="18" charset="0"/>
                </a:rPr>
                <a:t> </a:t>
              </a:r>
              <a:r>
                <a:rPr lang="en-US" sz="2000" dirty="0" err="1">
                  <a:solidFill>
                    <a:schemeClr val="dk1"/>
                  </a:solidFill>
                  <a:latin typeface="+mj-lt"/>
                  <a:cs typeface="Times New Roman" pitchFamily="18" charset="0"/>
                </a:rPr>
                <a:t>chế</a:t>
              </a:r>
              <a:endParaRPr sz="2000" b="0" i="0" u="none" strike="noStrike" cap="none" dirty="0">
                <a:solidFill>
                  <a:schemeClr val="dk1"/>
                </a:solidFill>
                <a:latin typeface="+mj-lt"/>
                <a:cs typeface="Times New Roman" pitchFamily="18" charset="0"/>
                <a:sym typeface="Arial"/>
              </a:endParaRPr>
            </a:p>
          </p:txBody>
        </p:sp>
      </p:grpSp>
      <p:sp>
        <p:nvSpPr>
          <p:cNvPr id="896" name="Google Shape;896;p18"/>
          <p:cNvSpPr/>
          <p:nvPr/>
        </p:nvSpPr>
        <p:spPr>
          <a:xfrm>
            <a:off x="8053451"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1</a:t>
            </a:r>
            <a:endParaRPr sz="5400" b="0" i="0" u="none" strike="noStrike" cap="none" dirty="0">
              <a:solidFill>
                <a:srgbClr val="426687"/>
              </a:solidFill>
              <a:latin typeface="Arial"/>
              <a:ea typeface="Arial"/>
              <a:cs typeface="Arial"/>
              <a:sym typeface="Arial"/>
            </a:endParaRPr>
          </a:p>
        </p:txBody>
      </p:sp>
      <p:sp>
        <p:nvSpPr>
          <p:cNvPr id="897" name="Google Shape;897;p18"/>
          <p:cNvSpPr/>
          <p:nvPr/>
        </p:nvSpPr>
        <p:spPr>
          <a:xfrm>
            <a:off x="3590520" y="496422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2</a:t>
            </a:r>
            <a:endParaRPr sz="5400" b="0" i="0" u="none" strike="noStrike" cap="none" dirty="0">
              <a:solidFill>
                <a:srgbClr val="426687"/>
              </a:solidFill>
              <a:latin typeface="Arial"/>
              <a:ea typeface="Arial"/>
              <a:cs typeface="Arial"/>
              <a:sym typeface="Arial"/>
            </a:endParaRPr>
          </a:p>
        </p:txBody>
      </p:sp>
      <p:sp>
        <p:nvSpPr>
          <p:cNvPr id="898" name="Google Shape;898;p18"/>
          <p:cNvSpPr/>
          <p:nvPr/>
        </p:nvSpPr>
        <p:spPr>
          <a:xfrm>
            <a:off x="8100196" y="496422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3</a:t>
            </a:r>
            <a:endParaRPr sz="5400" b="0" i="0" u="none" strike="noStrike" cap="none" dirty="0">
              <a:solidFill>
                <a:srgbClr val="426687"/>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86"/>
                                        </p:tgtEl>
                                        <p:attrNameLst>
                                          <p:attrName>style.visibility</p:attrName>
                                        </p:attrNameLst>
                                      </p:cBhvr>
                                      <p:to>
                                        <p:strVal val="visible"/>
                                      </p:to>
                                    </p:set>
                                    <p:animEffect transition="in" filter="fade">
                                      <p:cBhvr>
                                        <p:cTn id="7" dur="1000"/>
                                        <p:tgtEl>
                                          <p:spTgt spid="886"/>
                                        </p:tgtEl>
                                      </p:cBhvr>
                                    </p:animEffect>
                                    <p:anim calcmode="lin" valueType="num">
                                      <p:cBhvr>
                                        <p:cTn id="8" dur="1000" fill="hold"/>
                                        <p:tgtEl>
                                          <p:spTgt spid="886"/>
                                        </p:tgtEl>
                                        <p:attrNameLst>
                                          <p:attrName>ppt_x</p:attrName>
                                        </p:attrNameLst>
                                      </p:cBhvr>
                                      <p:tavLst>
                                        <p:tav tm="0">
                                          <p:val>
                                            <p:strVal val="#ppt_x"/>
                                          </p:val>
                                        </p:tav>
                                        <p:tav tm="100000">
                                          <p:val>
                                            <p:strVal val="#ppt_x"/>
                                          </p:val>
                                        </p:tav>
                                      </p:tavLst>
                                    </p:anim>
                                    <p:anim calcmode="lin" valueType="num">
                                      <p:cBhvr>
                                        <p:cTn id="9" dur="1000" fill="hold"/>
                                        <p:tgtEl>
                                          <p:spTgt spid="8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90"/>
                                        </p:tgtEl>
                                        <p:attrNameLst>
                                          <p:attrName>style.visibility</p:attrName>
                                        </p:attrNameLst>
                                      </p:cBhvr>
                                      <p:to>
                                        <p:strVal val="visible"/>
                                      </p:to>
                                    </p:set>
                                    <p:animEffect transition="in" filter="fade">
                                      <p:cBhvr>
                                        <p:cTn id="14" dur="500"/>
                                        <p:tgtEl>
                                          <p:spTgt spid="890"/>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896"/>
                                        </p:tgtEl>
                                        <p:attrNameLst>
                                          <p:attrName>style.visibility</p:attrName>
                                        </p:attrNameLst>
                                      </p:cBhvr>
                                      <p:to>
                                        <p:strVal val="visible"/>
                                      </p:to>
                                    </p:set>
                                    <p:animEffect transition="in" filter="fade">
                                      <p:cBhvr>
                                        <p:cTn id="18" dur="500"/>
                                        <p:tgtEl>
                                          <p:spTgt spid="8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87"/>
                                        </p:tgtEl>
                                        <p:attrNameLst>
                                          <p:attrName>style.visibility</p:attrName>
                                        </p:attrNameLst>
                                      </p:cBhvr>
                                      <p:to>
                                        <p:strVal val="visible"/>
                                      </p:to>
                                    </p:set>
                                    <p:animEffect transition="in" filter="fade">
                                      <p:cBhvr>
                                        <p:cTn id="23" dur="500"/>
                                        <p:tgtEl>
                                          <p:spTgt spid="887"/>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897"/>
                                        </p:tgtEl>
                                        <p:attrNameLst>
                                          <p:attrName>style.visibility</p:attrName>
                                        </p:attrNameLst>
                                      </p:cBhvr>
                                      <p:to>
                                        <p:strVal val="visible"/>
                                      </p:to>
                                    </p:set>
                                    <p:animEffect transition="in" filter="fade">
                                      <p:cBhvr>
                                        <p:cTn id="27" dur="500"/>
                                        <p:tgtEl>
                                          <p:spTgt spid="89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93"/>
                                        </p:tgtEl>
                                        <p:attrNameLst>
                                          <p:attrName>style.visibility</p:attrName>
                                        </p:attrNameLst>
                                      </p:cBhvr>
                                      <p:to>
                                        <p:strVal val="visible"/>
                                      </p:to>
                                    </p:set>
                                    <p:animEffect transition="in" filter="fade">
                                      <p:cBhvr>
                                        <p:cTn id="32" dur="500"/>
                                        <p:tgtEl>
                                          <p:spTgt spid="893"/>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898"/>
                                        </p:tgtEl>
                                        <p:attrNameLst>
                                          <p:attrName>style.visibility</p:attrName>
                                        </p:attrNameLst>
                                      </p:cBhvr>
                                      <p:to>
                                        <p:strVal val="visible"/>
                                      </p:to>
                                    </p:set>
                                    <p:animEffect transition="in" filter="fade">
                                      <p:cBhvr>
                                        <p:cTn id="36" dur="500"/>
                                        <p:tgtEl>
                                          <p:spTgt spid="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19" y="378476"/>
            <a:ext cx="6440122"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b="1" i="0" u="none" strike="noStrike" cap="none" dirty="0" smtClean="0">
                <a:solidFill>
                  <a:srgbClr val="FF3737"/>
                </a:solidFill>
                <a:latin typeface="+mn-lt"/>
                <a:ea typeface="Calibri" panose="020F0502020204030204" pitchFamily="34" charset="0"/>
                <a:cs typeface="Times New Roman" pitchFamily="18" charset="0"/>
                <a:sym typeface="Calibri"/>
              </a:rPr>
              <a:t>Hướng phát triển đề tài</a:t>
            </a:r>
            <a:endParaRPr lang="vi-VN" sz="3200" b="0" i="0" u="none" strike="noStrike" cap="none" dirty="0">
              <a:solidFill>
                <a:schemeClr val="dk1"/>
              </a:solidFill>
              <a:latin typeface="+mn-lt"/>
              <a:ea typeface="Calibri" panose="020F0502020204030204" pitchFamily="34" charset="0"/>
              <a:cs typeface="Times New Roman" pitchFamily="18" charset="0"/>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144588"/>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6857345" y="1878322"/>
              <a:ext cx="5042647" cy="923289"/>
            </a:xfrm>
            <a:prstGeom prst="rect">
              <a:avLst/>
            </a:prstGeom>
            <a:noFill/>
            <a:ln>
              <a:noFill/>
            </a:ln>
          </p:spPr>
          <p:txBody>
            <a:bodyPr spcFirstLastPara="1" wrap="square" lIns="91425" tIns="45700" rIns="91425" bIns="45700" anchor="t" anchorCtr="0">
              <a:spAutoFit/>
            </a:bodyPr>
            <a:lstStyle/>
            <a:p>
              <a:pPr lvl="0" algn="just">
                <a:buSzPts val="1600"/>
              </a:pPr>
              <a:r>
                <a:rPr lang="vi-VN" sz="1800" dirty="0" smtClean="0">
                  <a:solidFill>
                    <a:schemeClr val="lt1"/>
                  </a:solidFill>
                  <a:latin typeface="+mn-lt"/>
                </a:rPr>
                <a:t>Tạo </a:t>
              </a:r>
              <a:r>
                <a:rPr lang="vi-VN" sz="1800" dirty="0">
                  <a:solidFill>
                    <a:schemeClr val="lt1"/>
                  </a:solidFill>
                  <a:latin typeface="+mn-lt"/>
                </a:rPr>
                <a:t>đồ họa </a:t>
              </a:r>
              <a:r>
                <a:rPr lang="vi-VN" sz="1800" dirty="0" smtClean="0">
                  <a:solidFill>
                    <a:schemeClr val="lt1"/>
                  </a:solidFill>
                  <a:latin typeface="+mn-lt"/>
                </a:rPr>
                <a:t>pixel chi </a:t>
              </a:r>
              <a:r>
                <a:rPr lang="vi-VN" sz="1800" dirty="0">
                  <a:solidFill>
                    <a:schemeClr val="lt1"/>
                  </a:solidFill>
                  <a:latin typeface="+mn-lt"/>
                </a:rPr>
                <a:t>tiết và phong cách, điều này có thể mang lại cảm giác hoài cổ và thu hút đối tượng người chơi yêu thích nghệ thuật</a:t>
              </a:r>
              <a:endParaRPr sz="2000" b="0" i="0" u="none" strike="noStrike" cap="none" dirty="0">
                <a:solidFill>
                  <a:schemeClr val="lt1"/>
                </a:solidFill>
                <a:latin typeface="+mn-lt"/>
                <a:ea typeface="Oi"/>
                <a:cs typeface="Oi"/>
                <a:sym typeface="Oi"/>
              </a:endParaRPr>
            </a:p>
          </p:txBody>
        </p:sp>
      </p:grpSp>
      <p:grpSp>
        <p:nvGrpSpPr>
          <p:cNvPr id="928" name="Google Shape;928;p19"/>
          <p:cNvGrpSpPr/>
          <p:nvPr/>
        </p:nvGrpSpPr>
        <p:grpSpPr>
          <a:xfrm>
            <a:off x="3335337" y="2868613"/>
            <a:ext cx="8323262" cy="1228724"/>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398198"/>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512859" y="4392720"/>
            <a:ext cx="5042645" cy="1200288"/>
          </a:xfrm>
          <a:prstGeom prst="rect">
            <a:avLst/>
          </a:prstGeom>
          <a:noFill/>
          <a:ln>
            <a:noFill/>
          </a:ln>
        </p:spPr>
        <p:txBody>
          <a:bodyPr spcFirstLastPara="1" wrap="square" lIns="91425" tIns="45700" rIns="91425" bIns="45700" anchor="t" anchorCtr="0">
            <a:spAutoFit/>
          </a:bodyPr>
          <a:lstStyle/>
          <a:p>
            <a:pPr lvl="0" algn="just">
              <a:buSzPts val="1800"/>
            </a:pPr>
            <a:r>
              <a:rPr lang="vi-VN" sz="1800" dirty="0" smtClean="0">
                <a:solidFill>
                  <a:schemeClr val="lt1"/>
                </a:solidFill>
                <a:latin typeface="+mn-lt"/>
              </a:rPr>
              <a:t>Tạo </a:t>
            </a:r>
            <a:r>
              <a:rPr lang="vi-VN" sz="1800" dirty="0">
                <a:solidFill>
                  <a:schemeClr val="lt1"/>
                </a:solidFill>
                <a:latin typeface="+mn-lt"/>
              </a:rPr>
              <a:t>ra nhiều loại bản đồ với các môi trường khác nhau như rừng, sa mạc, thành phố bị bỏ hoang, mỗi môi trường có đặc điểm và thử thách riêng.</a:t>
            </a:r>
            <a:endParaRPr sz="1800" b="0" i="0" u="none" strike="noStrike" cap="none" dirty="0">
              <a:solidFill>
                <a:schemeClr val="lt1"/>
              </a:solidFill>
              <a:latin typeface="+mn-lt"/>
              <a:ea typeface="Oi"/>
              <a:cs typeface="Oi"/>
              <a:sym typeface="Oi"/>
            </a:endParaRPr>
          </a:p>
        </p:txBody>
      </p:sp>
      <p:sp>
        <p:nvSpPr>
          <p:cNvPr id="941" name="Google Shape;941;p19"/>
          <p:cNvSpPr txBox="1"/>
          <p:nvPr/>
        </p:nvSpPr>
        <p:spPr>
          <a:xfrm>
            <a:off x="6512858" y="3015186"/>
            <a:ext cx="4818529" cy="923289"/>
          </a:xfrm>
          <a:prstGeom prst="rect">
            <a:avLst/>
          </a:prstGeom>
          <a:noFill/>
          <a:ln>
            <a:noFill/>
          </a:ln>
        </p:spPr>
        <p:txBody>
          <a:bodyPr spcFirstLastPara="1" wrap="square" lIns="91425" tIns="45700" rIns="91425" bIns="45700" anchor="t" anchorCtr="0">
            <a:spAutoFit/>
          </a:bodyPr>
          <a:lstStyle/>
          <a:p>
            <a:pPr lvl="0" algn="just">
              <a:buSzPts val="1800"/>
            </a:pPr>
            <a:r>
              <a:rPr lang="vi-VN" sz="1800" dirty="0" smtClean="0">
                <a:solidFill>
                  <a:schemeClr val="lt1"/>
                </a:solidFill>
                <a:latin typeface="+mn-lt"/>
              </a:rPr>
              <a:t>Sử </a:t>
            </a:r>
            <a:r>
              <a:rPr lang="vi-VN" sz="1800" dirty="0">
                <a:solidFill>
                  <a:schemeClr val="lt1"/>
                </a:solidFill>
                <a:latin typeface="+mn-lt"/>
              </a:rPr>
              <a:t>dụng các hiệu ứng ánh sáng, bóng, và hiệu ứng đặc biệt khác để làm cho game trở nên sống động và hấp dẫn hơn.</a:t>
            </a:r>
            <a:endParaRPr sz="1800" b="0" i="0" u="none" strike="noStrike" cap="none" dirty="0">
              <a:solidFill>
                <a:schemeClr val="lt1"/>
              </a:solidFill>
              <a:latin typeface="+mn-lt"/>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04"/>
                                        </p:tgtEl>
                                        <p:attrNameLst>
                                          <p:attrName>style.visibility</p:attrName>
                                        </p:attrNameLst>
                                      </p:cBhvr>
                                      <p:to>
                                        <p:strVal val="visible"/>
                                      </p:to>
                                    </p:set>
                                    <p:animEffect transition="in" filter="fade">
                                      <p:cBhvr>
                                        <p:cTn id="7" dur="1000"/>
                                        <p:tgtEl>
                                          <p:spTgt spid="904"/>
                                        </p:tgtEl>
                                      </p:cBhvr>
                                    </p:animEffect>
                                    <p:anim calcmode="lin" valueType="num">
                                      <p:cBhvr>
                                        <p:cTn id="8" dur="1000" fill="hold"/>
                                        <p:tgtEl>
                                          <p:spTgt spid="904"/>
                                        </p:tgtEl>
                                        <p:attrNameLst>
                                          <p:attrName>ppt_x</p:attrName>
                                        </p:attrNameLst>
                                      </p:cBhvr>
                                      <p:tavLst>
                                        <p:tav tm="0">
                                          <p:val>
                                            <p:strVal val="#ppt_x"/>
                                          </p:val>
                                        </p:tav>
                                        <p:tav tm="100000">
                                          <p:val>
                                            <p:strVal val="#ppt_x"/>
                                          </p:val>
                                        </p:tav>
                                      </p:tavLst>
                                    </p:anim>
                                    <p:anim calcmode="lin" valueType="num">
                                      <p:cBhvr>
                                        <p:cTn id="9" dur="1000" fill="hold"/>
                                        <p:tgtEl>
                                          <p:spTgt spid="90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921"/>
                                        </p:tgtEl>
                                        <p:attrNameLst>
                                          <p:attrName>style.visibility</p:attrName>
                                        </p:attrNameLst>
                                      </p:cBhvr>
                                      <p:to>
                                        <p:strVal val="visible"/>
                                      </p:to>
                                    </p:set>
                                    <p:anim calcmode="lin" valueType="num">
                                      <p:cBhvr additive="base">
                                        <p:cTn id="14" dur="1000"/>
                                        <p:tgtEl>
                                          <p:spTgt spid="921"/>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28"/>
                                        </p:tgtEl>
                                        <p:attrNameLst>
                                          <p:attrName>style.visibility</p:attrName>
                                        </p:attrNameLst>
                                      </p:cBhvr>
                                      <p:to>
                                        <p:strVal val="visible"/>
                                      </p:to>
                                    </p:set>
                                    <p:anim calcmode="lin" valueType="num">
                                      <p:cBhvr additive="base">
                                        <p:cTn id="19"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934"/>
                                        </p:tgtEl>
                                        <p:attrNameLst>
                                          <p:attrName>style.visibility</p:attrName>
                                        </p:attrNameLst>
                                      </p:cBhvr>
                                      <p:to>
                                        <p:strVal val="visible"/>
                                      </p:to>
                                    </p:set>
                                    <p:anim calcmode="lin" valueType="num">
                                      <p:cBhvr additive="base">
                                        <p:cTn id="24" dur="1000"/>
                                        <p:tgtEl>
                                          <p:spTgt spid="934"/>
                                        </p:tgtEl>
                                        <p:attrNameLst>
                                          <p:attrName>ppt_x</p:attrName>
                                        </p:attrNameLst>
                                      </p:cBhvr>
                                      <p:tavLst>
                                        <p:tav tm="0">
                                          <p:val>
                                            <p:strVal val="#ppt_x+1"/>
                                          </p:val>
                                        </p:tav>
                                        <p:tav tm="100000">
                                          <p:val>
                                            <p:strVal val="#ppt_x"/>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940"/>
                                        </p:tgtEl>
                                        <p:attrNameLst>
                                          <p:attrName>style.visibility</p:attrName>
                                        </p:attrNameLst>
                                      </p:cBhvr>
                                      <p:to>
                                        <p:strVal val="visible"/>
                                      </p:to>
                                    </p:set>
                                    <p:anim calcmode="lin" valueType="num">
                                      <p:cBhvr additive="base">
                                        <p:cTn id="28" dur="500"/>
                                        <p:tgtEl>
                                          <p:spTgt spid="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pic>
        <p:nvPicPr>
          <p:cNvPr id="948" name="Google Shape;948;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332846" y="2313304"/>
            <a:ext cx="6218280" cy="138354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200" b="1" i="0" u="none" strike="noStrike" cap="none" dirty="0">
                <a:solidFill>
                  <a:srgbClr val="404040"/>
                </a:solidFill>
                <a:latin typeface="+mj-lt"/>
                <a:ea typeface="Calibri"/>
                <a:cs typeface="Times New Roman" pitchFamily="18" charset="0"/>
                <a:sym typeface="Calibri"/>
              </a:rPr>
              <a:t>THANK YOU </a:t>
            </a:r>
            <a:endParaRPr sz="4200" b="0" i="0" u="none" strike="noStrike" cap="none" dirty="0">
              <a:solidFill>
                <a:schemeClr val="dk1"/>
              </a:solidFill>
              <a:latin typeface="+mj-lt"/>
              <a:cs typeface="Times New Roman" pitchFamily="18" charset="0"/>
              <a:sym typeface="Arial"/>
            </a:endParaRPr>
          </a:p>
          <a:p>
            <a:pPr marL="0" marR="0" lvl="0" indent="0" algn="l" rtl="0">
              <a:lnSpc>
                <a:spcPct val="100000"/>
              </a:lnSpc>
              <a:spcBef>
                <a:spcPts val="0"/>
              </a:spcBef>
              <a:spcAft>
                <a:spcPts val="0"/>
              </a:spcAft>
              <a:buClr>
                <a:srgbClr val="000000"/>
              </a:buClr>
              <a:buSzPts val="4400"/>
              <a:buFont typeface="Arial"/>
              <a:buNone/>
            </a:pPr>
            <a:r>
              <a:rPr lang="en-US" sz="4200" b="1" i="0" u="none" strike="noStrike" cap="none" dirty="0">
                <a:solidFill>
                  <a:srgbClr val="FF3737"/>
                </a:solidFill>
                <a:latin typeface="+mj-lt"/>
                <a:ea typeface="Calibri"/>
                <a:cs typeface="Times New Roman" pitchFamily="18" charset="0"/>
                <a:sym typeface="Calibri"/>
              </a:rPr>
              <a:t>FOR WATCHING</a:t>
            </a:r>
            <a:endParaRPr sz="4200" b="0" i="0" u="none" strike="noStrike" cap="none" dirty="0">
              <a:solidFill>
                <a:schemeClr val="dk1"/>
              </a:solidFill>
              <a:latin typeface="+mj-lt"/>
              <a:cs typeface="Times New Roman" pitchFamily="18" charset="0"/>
              <a:sym typeface="Arial"/>
            </a:endParaRPr>
          </a:p>
        </p:txBody>
      </p:sp>
      <p:sp>
        <p:nvSpPr>
          <p:cNvPr id="953" name="Google Shape;953;p20"/>
          <p:cNvSpPr/>
          <p:nvPr/>
        </p:nvSpPr>
        <p:spPr>
          <a:xfrm>
            <a:off x="350040" y="4207672"/>
            <a:ext cx="4786320" cy="142047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dirty="0" err="1">
                <a:solidFill>
                  <a:srgbClr val="595959"/>
                </a:solidFill>
                <a:latin typeface="+mj-lt"/>
                <a:ea typeface="Calibri"/>
                <a:cs typeface="Times New Roman" pitchFamily="18" charset="0"/>
                <a:sym typeface="Calibri"/>
              </a:rPr>
              <a:t>Em</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xin</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chân</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thành</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cảm</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ơn</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hội</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đồng</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thầy</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cô</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đã</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lắng</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nghe</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và</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theo</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dõi</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bài</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thuyết</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trình</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của</a:t>
            </a:r>
            <a:r>
              <a:rPr lang="en-US" sz="2400" b="0" i="0" u="none" strike="noStrike" cap="none" dirty="0">
                <a:solidFill>
                  <a:srgbClr val="595959"/>
                </a:solidFill>
                <a:latin typeface="+mj-lt"/>
                <a:ea typeface="Calibri"/>
                <a:cs typeface="Times New Roman" pitchFamily="18" charset="0"/>
                <a:sym typeface="Calibri"/>
              </a:rPr>
              <a:t> </a:t>
            </a:r>
            <a:r>
              <a:rPr lang="en-US" sz="2400" b="0" i="0" u="none" strike="noStrike" cap="none" dirty="0" err="1">
                <a:solidFill>
                  <a:srgbClr val="595959"/>
                </a:solidFill>
                <a:latin typeface="+mj-lt"/>
                <a:ea typeface="Calibri"/>
                <a:cs typeface="Times New Roman" pitchFamily="18" charset="0"/>
                <a:sym typeface="Calibri"/>
              </a:rPr>
              <a:t>em</a:t>
            </a:r>
            <a:r>
              <a:rPr lang="en-US" sz="2400" b="0" i="0" u="none" strike="noStrike" cap="none" dirty="0">
                <a:solidFill>
                  <a:srgbClr val="595959"/>
                </a:solidFill>
                <a:latin typeface="+mj-lt"/>
                <a:ea typeface="Calibri"/>
                <a:cs typeface="Times New Roman" pitchFamily="18" charset="0"/>
                <a:sym typeface="Calibri"/>
              </a:rPr>
              <a:t>.</a:t>
            </a:r>
            <a:endParaRPr sz="2400" b="0" i="0" u="none" strike="noStrike" cap="none" dirty="0">
              <a:solidFill>
                <a:schemeClr val="dk1"/>
              </a:solidFill>
              <a:latin typeface="+mj-lt"/>
              <a:cs typeface="Times New Roman" pitchFamily="18" charset="0"/>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81" name="Google Shape;481;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2" name="Google Shape;482;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02 tháng 06 năm 2024</a:t>
            </a:r>
            <a:endParaRPr sz="1400" b="0" i="0" u="none" strike="noStrike" cap="none">
              <a:solidFill>
                <a:srgbClr val="000000"/>
              </a:solidFill>
              <a:latin typeface="Times New Roman"/>
              <a:ea typeface="Times New Roman"/>
              <a:cs typeface="Times New Roman"/>
              <a:sym typeface="Times New Roman"/>
            </a:endParaRPr>
          </a:p>
        </p:txBody>
      </p:sp>
      <p:sp>
        <p:nvSpPr>
          <p:cNvPr id="483" name="Google Shape;483;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70C0"/>
                </a:solidFill>
                <a:latin typeface="Arial"/>
                <a:ea typeface="Arial"/>
                <a:cs typeface="Arial"/>
                <a:sym typeface="Arial"/>
              </a:rPr>
              <a:t>ĐẠI HỌC CÔNG NGHIỆP HÀ NỘI</a:t>
            </a:r>
            <a:endParaRPr sz="3600" b="1" i="0" u="none" strike="noStrike" cap="none" dirty="0">
              <a:solidFill>
                <a:srgbClr val="0070C0"/>
              </a:solidFill>
              <a:latin typeface="Arial"/>
              <a:ea typeface="Arial"/>
              <a:cs typeface="Arial"/>
              <a:sym typeface="Arial"/>
            </a:endParaRPr>
          </a:p>
        </p:txBody>
      </p:sp>
      <p:sp>
        <p:nvSpPr>
          <p:cNvPr id="484" name="Google Shape;484;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accent4"/>
                </a:solidFill>
                <a:latin typeface="Arial"/>
                <a:ea typeface="Arial"/>
                <a:cs typeface="Arial"/>
                <a:sym typeface="Arial"/>
              </a:rPr>
              <a:t>KHOA CÔNG NGHỆ THÔNG TIN</a:t>
            </a:r>
            <a:endParaRPr sz="2400" b="1" i="0" u="none" strike="noStrike" cap="none" dirty="0">
              <a:solidFill>
                <a:schemeClr val="accent4"/>
              </a:solidFill>
              <a:latin typeface="Arial"/>
              <a:ea typeface="Arial"/>
              <a:cs typeface="Arial"/>
              <a:sym typeface="Arial"/>
            </a:endParaRPr>
          </a:p>
        </p:txBody>
      </p:sp>
      <p:pic>
        <p:nvPicPr>
          <p:cNvPr id="485" name="Google Shape;485;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6" name="Google Shape;486;p2"/>
          <p:cNvSpPr txBox="1"/>
          <p:nvPr/>
        </p:nvSpPr>
        <p:spPr>
          <a:xfrm>
            <a:off x="685800" y="2421152"/>
            <a:ext cx="10874829"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vi-VN" sz="3600" b="1" i="0" u="none" strike="noStrike" cap="none" dirty="0">
                <a:solidFill>
                  <a:srgbClr val="ED1C2A"/>
                </a:solidFill>
                <a:latin typeface="+mj-lt"/>
                <a:ea typeface="Calibri"/>
                <a:cs typeface="Calibri"/>
                <a:sym typeface="Calibri"/>
              </a:rPr>
              <a:t>ĐỀ TÀI: XÂY DỰNG </a:t>
            </a:r>
            <a:r>
              <a:rPr lang="vi-VN" sz="3600" b="1" i="0" u="none" strike="noStrike" cap="none" dirty="0" smtClean="0">
                <a:solidFill>
                  <a:srgbClr val="ED1C2A"/>
                </a:solidFill>
                <a:latin typeface="+mj-lt"/>
                <a:ea typeface="Calibri"/>
                <a:cs typeface="Calibri"/>
                <a:sym typeface="Calibri"/>
              </a:rPr>
              <a:t>GAME TOP DOWN SHOOTING SỬ DỤNG NỀN TẢNG UNITY </a:t>
            </a:r>
            <a:r>
              <a:rPr lang="en-US" sz="3600" b="1" i="0" u="none" strike="noStrike" cap="none" dirty="0" smtClean="0">
                <a:solidFill>
                  <a:srgbClr val="ED1C2A"/>
                </a:solidFill>
                <a:latin typeface="+mj-lt"/>
                <a:ea typeface="Calibri"/>
                <a:cs typeface="Calibri"/>
                <a:sym typeface="Calibri"/>
              </a:rPr>
              <a:t>2</a:t>
            </a:r>
            <a:r>
              <a:rPr lang="vi-VN" sz="3600" b="1" i="0" u="none" strike="noStrike" cap="none" dirty="0" smtClean="0">
                <a:solidFill>
                  <a:srgbClr val="ED1C2A"/>
                </a:solidFill>
                <a:latin typeface="+mj-lt"/>
                <a:ea typeface="Calibri"/>
                <a:cs typeface="Calibri"/>
                <a:sym typeface="Calibri"/>
              </a:rPr>
              <a:t>D</a:t>
            </a:r>
            <a:endParaRPr lang="vi-VN" sz="3600" b="1" i="0" u="none" strike="noStrike" cap="none" dirty="0">
              <a:solidFill>
                <a:srgbClr val="ED1C2A"/>
              </a:solidFill>
              <a:latin typeface="+mj-lt"/>
              <a:ea typeface="Calibri"/>
              <a:cs typeface="Calibri"/>
              <a:sym typeface="Calibri"/>
            </a:endParaRPr>
          </a:p>
        </p:txBody>
      </p:sp>
      <p:sp>
        <p:nvSpPr>
          <p:cNvPr id="487" name="Google Shape;487;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769570" y="1904607"/>
            <a:ext cx="6619141" cy="1948199"/>
            <a:chOff x="4721445" y="1877813"/>
            <a:chExt cx="6619141" cy="1948199"/>
          </a:xfrm>
        </p:grpSpPr>
        <p:sp>
          <p:nvSpPr>
            <p:cNvPr id="494" name="Google Shape;494;p3"/>
            <p:cNvSpPr/>
            <p:nvPr/>
          </p:nvSpPr>
          <p:spPr>
            <a:xfrm>
              <a:off x="7107125" y="1877813"/>
              <a:ext cx="4233461" cy="92328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1" i="0" u="none" strike="noStrike" cap="none" dirty="0">
                  <a:solidFill>
                    <a:schemeClr val="lt1"/>
                  </a:solidFill>
                  <a:latin typeface="+mj-lt"/>
                  <a:cs typeface="Times New Roman" pitchFamily="18" charset="0"/>
                  <a:sym typeface="Arial"/>
                </a:rPr>
                <a:t>NỘI DUNG</a:t>
              </a:r>
              <a:endParaRPr sz="1400" b="1" i="0" u="none" strike="noStrike" cap="none" dirty="0">
                <a:solidFill>
                  <a:srgbClr val="000000"/>
                </a:solidFill>
                <a:latin typeface="+mj-lt"/>
                <a:cs typeface="Times New Roman" pitchFamily="18" charset="0"/>
                <a:sym typeface="Arial"/>
              </a:endParaRPr>
            </a:p>
          </p:txBody>
        </p:sp>
        <p:sp>
          <p:nvSpPr>
            <p:cNvPr id="495" name="Google Shape;495;p3"/>
            <p:cNvSpPr/>
            <p:nvPr/>
          </p:nvSpPr>
          <p:spPr>
            <a:xfrm>
              <a:off x="4721445" y="2902682"/>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1" i="0" u="none" strike="noStrike" cap="none" dirty="0">
                  <a:solidFill>
                    <a:schemeClr val="lt1"/>
                  </a:solidFill>
                  <a:latin typeface="+mj-lt"/>
                  <a:cs typeface="Times New Roman" pitchFamily="18" charset="0"/>
                  <a:sym typeface="Arial"/>
                </a:rPr>
                <a:t>CHÍNH</a:t>
              </a:r>
              <a:endParaRPr sz="4400" b="1" i="0" u="none" strike="noStrike" cap="none" dirty="0">
                <a:solidFill>
                  <a:schemeClr val="lt1"/>
                </a:solidFill>
                <a:latin typeface="+mj-lt"/>
                <a:cs typeface="Times New Roman" pitchFamily="18" charset="0"/>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35624" y="1310456"/>
            <a:ext cx="48531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b="0" i="0" u="none" strike="noStrike" cap="none" dirty="0" err="1">
                <a:solidFill>
                  <a:srgbClr val="3F3F3F"/>
                </a:solidFill>
                <a:latin typeface="+mj-lt"/>
                <a:ea typeface="Times New Roman"/>
                <a:cs typeface="Times New Roman" pitchFamily="18" charset="0"/>
                <a:sym typeface="Times New Roman"/>
              </a:rPr>
              <a:t>Tổng</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quan</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về</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đề</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tài</a:t>
            </a:r>
            <a:endParaRPr sz="2800" b="0" i="0" u="none" strike="noStrike" cap="none" dirty="0">
              <a:solidFill>
                <a:srgbClr val="3F3F3F"/>
              </a:solidFill>
              <a:latin typeface="+mj-lt"/>
              <a:ea typeface="Times New Roman"/>
              <a:cs typeface="Times New Roman" pitchFamily="18" charset="0"/>
              <a:sym typeface="Times New Roman"/>
            </a:endParaRPr>
          </a:p>
        </p:txBody>
      </p:sp>
      <p:grpSp>
        <p:nvGrpSpPr>
          <p:cNvPr id="501" name="Google Shape;501;p3"/>
          <p:cNvGrpSpPr/>
          <p:nvPr/>
        </p:nvGrpSpPr>
        <p:grpSpPr>
          <a:xfrm rot="-5400000">
            <a:off x="5060705" y="921408"/>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6065931" y="2341645"/>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3" y="892879"/>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2</a:t>
              </a:r>
              <a:endParaRPr sz="1400" b="0" i="0" u="none" strike="noStrike" cap="none" dirty="0">
                <a:solidFill>
                  <a:srgbClr val="000000"/>
                </a:solidFill>
                <a:latin typeface="Arial"/>
                <a:ea typeface="Arial"/>
                <a:cs typeface="Arial"/>
                <a:sym typeface="Arial"/>
              </a:endParaRPr>
            </a:p>
          </p:txBody>
        </p:sp>
      </p:grpSp>
      <p:grpSp>
        <p:nvGrpSpPr>
          <p:cNvPr id="523" name="Google Shape;523;p3"/>
          <p:cNvGrpSpPr/>
          <p:nvPr/>
        </p:nvGrpSpPr>
        <p:grpSpPr>
          <a:xfrm rot="-5400000">
            <a:off x="5025960" y="2053343"/>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695189" y="236625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7" name="Google Shape;527;p3"/>
          <p:cNvGrpSpPr/>
          <p:nvPr/>
        </p:nvGrpSpPr>
        <p:grpSpPr>
          <a:xfrm>
            <a:off x="6088768" y="3563280"/>
            <a:ext cx="880712" cy="810164"/>
            <a:chOff x="5917531" y="813457"/>
            <a:chExt cx="938013" cy="939583"/>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9" name="Google Shape;529;p3"/>
            <p:cNvSpPr/>
            <p:nvPr/>
          </p:nvSpPr>
          <p:spPr>
            <a:xfrm>
              <a:off x="6042863" y="883101"/>
              <a:ext cx="684331" cy="749531"/>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3</a:t>
              </a:r>
              <a:endParaRPr sz="1400" b="0" i="0" u="none" strike="noStrike" cap="none" dirty="0">
                <a:solidFill>
                  <a:srgbClr val="000000"/>
                </a:solidFill>
                <a:latin typeface="Arial"/>
                <a:ea typeface="Arial"/>
                <a:cs typeface="Arial"/>
                <a:sym typeface="Arial"/>
              </a:endParaRPr>
            </a:p>
          </p:txBody>
        </p:sp>
      </p:grpSp>
      <p:sp>
        <p:nvSpPr>
          <p:cNvPr id="530" name="Google Shape;530;p3"/>
          <p:cNvSpPr/>
          <p:nvPr/>
        </p:nvSpPr>
        <p:spPr>
          <a:xfrm>
            <a:off x="713661" y="3794467"/>
            <a:ext cx="48531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b="0" i="0" u="none" strike="noStrike" cap="none" dirty="0">
                <a:solidFill>
                  <a:srgbClr val="3F3F3F"/>
                </a:solidFill>
                <a:latin typeface="+mj-lt"/>
                <a:ea typeface="Times New Roman"/>
                <a:cs typeface="Times New Roman" pitchFamily="18" charset="0"/>
                <a:sym typeface="Times New Roman"/>
              </a:rPr>
              <a:t>Demo </a:t>
            </a:r>
            <a:r>
              <a:rPr lang="en-US" sz="2800" dirty="0" err="1">
                <a:solidFill>
                  <a:srgbClr val="3F3F3F"/>
                </a:solidFill>
                <a:latin typeface="+mj-lt"/>
                <a:ea typeface="Times New Roman"/>
                <a:cs typeface="Times New Roman" pitchFamily="18" charset="0"/>
                <a:sym typeface="Times New Roman"/>
              </a:rPr>
              <a:t>s</a:t>
            </a:r>
            <a:r>
              <a:rPr lang="en-US" sz="2800" b="0" i="0" u="none" strike="noStrike" cap="none" dirty="0" err="1" smtClean="0">
                <a:solidFill>
                  <a:srgbClr val="3F3F3F"/>
                </a:solidFill>
                <a:latin typeface="+mj-lt"/>
                <a:ea typeface="Times New Roman"/>
                <a:cs typeface="Times New Roman" pitchFamily="18" charset="0"/>
                <a:sym typeface="Times New Roman"/>
              </a:rPr>
              <a:t>ản</a:t>
            </a:r>
            <a:r>
              <a:rPr lang="en-US" sz="2800" b="0" i="0" u="none" strike="noStrike" cap="none" dirty="0" smtClean="0">
                <a:solidFill>
                  <a:srgbClr val="3F3F3F"/>
                </a:solidFill>
                <a:latin typeface="+mj-lt"/>
                <a:ea typeface="Times New Roman"/>
                <a:cs typeface="Times New Roman" pitchFamily="18" charset="0"/>
                <a:sym typeface="Times New Roman"/>
              </a:rPr>
              <a:t> </a:t>
            </a:r>
            <a:r>
              <a:rPr lang="en-US" sz="2800" dirty="0" err="1">
                <a:solidFill>
                  <a:srgbClr val="3F3F3F"/>
                </a:solidFill>
                <a:latin typeface="+mj-lt"/>
                <a:ea typeface="Times New Roman"/>
                <a:cs typeface="Times New Roman" pitchFamily="18" charset="0"/>
                <a:sym typeface="Times New Roman"/>
              </a:rPr>
              <a:t>p</a:t>
            </a:r>
            <a:r>
              <a:rPr lang="en-US" sz="2800" b="0" i="0" u="none" strike="noStrike" cap="none" dirty="0" err="1" smtClean="0">
                <a:solidFill>
                  <a:srgbClr val="3F3F3F"/>
                </a:solidFill>
                <a:latin typeface="+mj-lt"/>
                <a:ea typeface="Times New Roman"/>
                <a:cs typeface="Times New Roman" pitchFamily="18" charset="0"/>
                <a:sym typeface="Times New Roman"/>
              </a:rPr>
              <a:t>hẩm</a:t>
            </a:r>
            <a:endParaRPr sz="2800" b="0" i="0" u="none" strike="noStrike" cap="none" dirty="0">
              <a:solidFill>
                <a:srgbClr val="3F3F3F"/>
              </a:solidFill>
              <a:latin typeface="+mj-lt"/>
              <a:ea typeface="Times New Roman"/>
              <a:cs typeface="Times New Roman" pitchFamily="18" charset="0"/>
              <a:sym typeface="Times New Roman"/>
            </a:endParaRPr>
          </a:p>
        </p:txBody>
      </p:sp>
      <p:grpSp>
        <p:nvGrpSpPr>
          <p:cNvPr id="531" name="Google Shape;531;p3"/>
          <p:cNvGrpSpPr/>
          <p:nvPr/>
        </p:nvGrpSpPr>
        <p:grpSpPr>
          <a:xfrm rot="-5400000">
            <a:off x="5060705" y="3396146"/>
            <a:ext cx="18288" cy="822960"/>
            <a:chOff x="5839691" y="2713589"/>
            <a:chExt cx="1406625" cy="1430822"/>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3" name="Google Shape;533;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4" name="Google Shape;534;p3"/>
          <p:cNvSpPr/>
          <p:nvPr/>
        </p:nvSpPr>
        <p:spPr>
          <a:xfrm>
            <a:off x="729934" y="3592941"/>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5" name="Google Shape;535;p3"/>
          <p:cNvGrpSpPr/>
          <p:nvPr/>
        </p:nvGrpSpPr>
        <p:grpSpPr>
          <a:xfrm>
            <a:off x="6111199" y="4697445"/>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8"/>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4</a:t>
              </a:r>
              <a:endParaRPr sz="1400" b="0" i="0" u="none" strike="noStrike" cap="none" dirty="0">
                <a:solidFill>
                  <a:srgbClr val="000000"/>
                </a:solidFill>
                <a:latin typeface="Arial"/>
                <a:ea typeface="Arial"/>
                <a:cs typeface="Arial"/>
                <a:sym typeface="Arial"/>
              </a:endParaRPr>
            </a:p>
          </p:txBody>
        </p:sp>
      </p:grpSp>
      <p:sp>
        <p:nvSpPr>
          <p:cNvPr id="538" name="Google Shape;538;p3"/>
          <p:cNvSpPr/>
          <p:nvPr/>
        </p:nvSpPr>
        <p:spPr>
          <a:xfrm>
            <a:off x="760433" y="4921971"/>
            <a:ext cx="48531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b="0" i="0" u="none" strike="noStrike" cap="none" dirty="0" err="1">
                <a:solidFill>
                  <a:srgbClr val="3F3F3F"/>
                </a:solidFill>
                <a:latin typeface="+mj-lt"/>
                <a:ea typeface="Times New Roman"/>
                <a:cs typeface="Times New Roman" pitchFamily="18" charset="0"/>
                <a:sym typeface="Times New Roman"/>
              </a:rPr>
              <a:t>Hạn</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chế</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và</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hướng</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phát</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triển</a:t>
            </a:r>
            <a:endParaRPr sz="2800" b="0" i="0" u="none" strike="noStrike" cap="none" dirty="0">
              <a:solidFill>
                <a:srgbClr val="3F3F3F"/>
              </a:solidFill>
              <a:latin typeface="+mj-lt"/>
              <a:ea typeface="Times New Roman"/>
              <a:cs typeface="Times New Roman" pitchFamily="18" charset="0"/>
              <a:sym typeface="Times New Roman"/>
            </a:endParaRPr>
          </a:p>
        </p:txBody>
      </p:sp>
      <p:grpSp>
        <p:nvGrpSpPr>
          <p:cNvPr id="539" name="Google Shape;539;p3"/>
          <p:cNvGrpSpPr/>
          <p:nvPr/>
        </p:nvGrpSpPr>
        <p:grpSpPr>
          <a:xfrm rot="-5400000">
            <a:off x="5085514" y="4445839"/>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754743" y="4729718"/>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748568" y="2467811"/>
            <a:ext cx="48531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b="0" i="0" u="none" strike="noStrike" cap="none" dirty="0" err="1">
                <a:solidFill>
                  <a:srgbClr val="3F3F3F"/>
                </a:solidFill>
                <a:latin typeface="+mj-lt"/>
                <a:ea typeface="Times New Roman"/>
                <a:cs typeface="Times New Roman" pitchFamily="18" charset="0"/>
                <a:sym typeface="Times New Roman"/>
              </a:rPr>
              <a:t>Phân</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tích</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thiết</a:t>
            </a:r>
            <a:r>
              <a:rPr lang="en-US" sz="2800" b="0" i="0" u="none" strike="noStrike" cap="none" dirty="0">
                <a:solidFill>
                  <a:srgbClr val="3F3F3F"/>
                </a:solidFill>
                <a:latin typeface="+mj-lt"/>
                <a:ea typeface="Times New Roman"/>
                <a:cs typeface="Times New Roman" pitchFamily="18" charset="0"/>
                <a:sym typeface="Times New Roman"/>
              </a:rPr>
              <a:t> </a:t>
            </a:r>
            <a:r>
              <a:rPr lang="en-US" sz="2800" b="0" i="0" u="none" strike="noStrike" cap="none" dirty="0" err="1">
                <a:solidFill>
                  <a:srgbClr val="3F3F3F"/>
                </a:solidFill>
                <a:latin typeface="+mj-lt"/>
                <a:ea typeface="Times New Roman"/>
                <a:cs typeface="Times New Roman" pitchFamily="18" charset="0"/>
                <a:sym typeface="Times New Roman"/>
              </a:rPr>
              <a:t>kế</a:t>
            </a:r>
            <a:r>
              <a:rPr lang="en-US" sz="2800" b="0" i="0" u="none" strike="noStrike" cap="none" dirty="0">
                <a:solidFill>
                  <a:srgbClr val="3F3F3F"/>
                </a:solidFill>
                <a:latin typeface="+mj-lt"/>
                <a:ea typeface="Times New Roman"/>
                <a:cs typeface="Times New Roman" pitchFamily="18" charset="0"/>
                <a:sym typeface="Times New Roman"/>
              </a:rPr>
              <a:t> </a:t>
            </a:r>
            <a:r>
              <a:rPr lang="en-US" sz="2800" dirty="0" smtClean="0">
                <a:solidFill>
                  <a:srgbClr val="3F3F3F"/>
                </a:solidFill>
                <a:latin typeface="+mj-lt"/>
                <a:ea typeface="Times New Roman"/>
                <a:cs typeface="Times New Roman" pitchFamily="18" charset="0"/>
                <a:sym typeface="Times New Roman"/>
              </a:rPr>
              <a:t>game</a:t>
            </a:r>
            <a:endParaRPr sz="2800" b="0" i="0" u="none" strike="noStrike" cap="none" dirty="0">
              <a:solidFill>
                <a:srgbClr val="3F3F3F"/>
              </a:solidFill>
              <a:latin typeface="+mj-lt"/>
              <a:ea typeface="Times New Roman"/>
              <a:cs typeface="Times New Roman" pitchFamily="18" charset="0"/>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20"/>
                                        </p:tgtEl>
                                        <p:attrNameLst>
                                          <p:attrName>style.visibility</p:attrName>
                                        </p:attrNameLst>
                                      </p:cBhvr>
                                      <p:to>
                                        <p:strVal val="visible"/>
                                      </p:to>
                                    </p:set>
                                    <p:animEffect transition="in" filter="fade">
                                      <p:cBhvr>
                                        <p:cTn id="16" dur="500"/>
                                        <p:tgtEl>
                                          <p:spTgt spid="52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3"/>
                                        </p:tgtEl>
                                        <p:attrNameLst>
                                          <p:attrName>style.visibility</p:attrName>
                                        </p:attrNameLst>
                                      </p:cBhvr>
                                      <p:to>
                                        <p:strVal val="visible"/>
                                      </p:to>
                                    </p:set>
                                    <p:animEffect transition="in" filter="fade">
                                      <p:cBhvr>
                                        <p:cTn id="20" dur="500"/>
                                        <p:tgtEl>
                                          <p:spTgt spid="5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7"/>
                                        </p:tgtEl>
                                        <p:attrNameLst>
                                          <p:attrName>style.visibility</p:attrName>
                                        </p:attrNameLst>
                                      </p:cBhvr>
                                      <p:to>
                                        <p:strVal val="visible"/>
                                      </p:to>
                                    </p:set>
                                    <p:animEffect transition="in" filter="fade">
                                      <p:cBhvr>
                                        <p:cTn id="25" dur="500"/>
                                        <p:tgtEl>
                                          <p:spTgt spid="527"/>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30"/>
                                        </p:tgtEl>
                                        <p:attrNameLst>
                                          <p:attrName>style.visibility</p:attrName>
                                        </p:attrNameLst>
                                      </p:cBhvr>
                                      <p:to>
                                        <p:strVal val="visible"/>
                                      </p:to>
                                    </p:set>
                                    <p:animEffect transition="in" filter="fade">
                                      <p:cBhvr>
                                        <p:cTn id="29" dur="500"/>
                                        <p:tgtEl>
                                          <p:spTgt spid="5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35"/>
                                        </p:tgtEl>
                                        <p:attrNameLst>
                                          <p:attrName>style.visibility</p:attrName>
                                        </p:attrNameLst>
                                      </p:cBhvr>
                                      <p:to>
                                        <p:strVal val="visible"/>
                                      </p:to>
                                    </p:set>
                                    <p:animEffect transition="in" filter="fade">
                                      <p:cBhvr>
                                        <p:cTn id="34" dur="500"/>
                                        <p:tgtEl>
                                          <p:spTgt spid="53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8"/>
                                        </p:tgtEl>
                                        <p:attrNameLst>
                                          <p:attrName>style.visibility</p:attrName>
                                        </p:attrNameLst>
                                      </p:cBhvr>
                                      <p:to>
                                        <p:strVal val="visible"/>
                                      </p:to>
                                    </p:set>
                                    <p:animEffect transition="in" filter="fade">
                                      <p:cBhvr>
                                        <p:cTn id="38"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mj-lt"/>
                <a:ea typeface="Calibri"/>
                <a:cs typeface="Fz Poppins Black" pitchFamily="2" charset="0"/>
                <a:sym typeface="Calibri"/>
              </a:rPr>
              <a:t>Phần</a:t>
            </a:r>
            <a:r>
              <a:rPr lang="en-US" sz="4800" b="1" i="1" u="none" strike="noStrike" cap="none" dirty="0">
                <a:solidFill>
                  <a:srgbClr val="FF3737"/>
                </a:solidFill>
                <a:latin typeface="+mj-lt"/>
                <a:ea typeface="Calibri"/>
                <a:cs typeface="Fz Poppins Black" pitchFamily="2" charset="0"/>
                <a:sym typeface="Calibri"/>
              </a:rPr>
              <a:t> 01 :</a:t>
            </a:r>
            <a:endParaRPr sz="4800" b="0" i="0" u="none" strike="noStrike" cap="none" dirty="0">
              <a:solidFill>
                <a:schemeClr val="dk1"/>
              </a:solidFill>
              <a:latin typeface="+mj-lt"/>
              <a:cs typeface="Fz Poppins Black" pitchFamily="2" charset="0"/>
              <a:sym typeface="Arial"/>
            </a:endParaRPr>
          </a:p>
        </p:txBody>
      </p:sp>
      <p:grpSp>
        <p:nvGrpSpPr>
          <p:cNvPr id="564" name="Google Shape;564;p4"/>
          <p:cNvGrpSpPr/>
          <p:nvPr/>
        </p:nvGrpSpPr>
        <p:grpSpPr>
          <a:xfrm>
            <a:off x="6598997" y="2492508"/>
            <a:ext cx="4119281" cy="1752876"/>
            <a:chOff x="5894485" y="1769753"/>
            <a:chExt cx="4388294" cy="219527"/>
          </a:xfrm>
        </p:grpSpPr>
        <p:sp>
          <p:nvSpPr>
            <p:cNvPr id="565" name="Google Shape;565;p4"/>
            <p:cNvSpPr/>
            <p:nvPr/>
          </p:nvSpPr>
          <p:spPr>
            <a:xfrm>
              <a:off x="5894485" y="1769753"/>
              <a:ext cx="4388294" cy="21952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vi-VN" sz="5400" b="1" i="0" u="none" strike="noStrike" cap="none" dirty="0" smtClean="0">
                  <a:solidFill>
                    <a:srgbClr val="414141"/>
                  </a:solidFill>
                  <a:latin typeface="+mn-lt"/>
                  <a:ea typeface="Calibri"/>
                  <a:cs typeface="Times New Roman" pitchFamily="18" charset="0"/>
                  <a:sym typeface="Calibri"/>
                </a:rPr>
                <a:t>Tổng quan </a:t>
              </a:r>
              <a:r>
                <a:rPr lang="vi-VN" sz="5400" b="1" dirty="0" smtClean="0">
                  <a:solidFill>
                    <a:srgbClr val="414141"/>
                  </a:solidFill>
                  <a:latin typeface="+mn-lt"/>
                  <a:ea typeface="Calibri"/>
                  <a:cs typeface="Times New Roman" pitchFamily="18" charset="0"/>
                  <a:sym typeface="Calibri"/>
                </a:rPr>
                <a:t>v</a:t>
              </a:r>
              <a:r>
                <a:rPr lang="vi-VN" sz="5400" b="1" i="0" u="none" strike="noStrike" cap="none" dirty="0" smtClean="0">
                  <a:solidFill>
                    <a:srgbClr val="414141"/>
                  </a:solidFill>
                  <a:latin typeface="+mn-lt"/>
                  <a:ea typeface="Calibri"/>
                  <a:cs typeface="Times New Roman" pitchFamily="18" charset="0"/>
                  <a:sym typeface="Calibri"/>
                </a:rPr>
                <a:t>ề đề tài</a:t>
              </a:r>
              <a:endParaRPr lang="vi-VN" sz="5400" b="1" i="0" u="none" strike="noStrike" cap="none" dirty="0">
                <a:solidFill>
                  <a:schemeClr val="dk1"/>
                </a:solidFill>
                <a:latin typeface="+mn-lt"/>
                <a:cs typeface="Times New Roman" pitchFamily="18" charset="0"/>
                <a:sym typeface="Arial"/>
              </a:endParaRPr>
            </a:p>
          </p:txBody>
        </p:sp>
        <p:sp>
          <p:nvSpPr>
            <p:cNvPr id="566" name="Google Shape;566;p4"/>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63"/>
                                        </p:tgtEl>
                                      </p:cBhvr>
                                    </p:animEffect>
                                    <p:anim calcmode="lin" valueType="num">
                                      <p:cBhvr>
                                        <p:cTn id="7" dur="1000"/>
                                        <p:tgtEl>
                                          <p:spTgt spid="563"/>
                                        </p:tgtEl>
                                        <p:attrNameLst>
                                          <p:attrName>ppt_x</p:attrName>
                                        </p:attrNameLst>
                                      </p:cBhvr>
                                      <p:tavLst>
                                        <p:tav tm="0">
                                          <p:val>
                                            <p:strVal val="ppt_x"/>
                                          </p:val>
                                        </p:tav>
                                        <p:tav tm="100000">
                                          <p:val>
                                            <p:strVal val="ppt_x"/>
                                          </p:val>
                                        </p:tav>
                                      </p:tavLst>
                                    </p:anim>
                                    <p:anim calcmode="lin" valueType="num">
                                      <p:cBhvr>
                                        <p:cTn id="8" dur="1000"/>
                                        <p:tgtEl>
                                          <p:spTgt spid="563"/>
                                        </p:tgtEl>
                                        <p:attrNameLst>
                                          <p:attrName>ppt_y</p:attrName>
                                        </p:attrNameLst>
                                      </p:cBhvr>
                                      <p:tavLst>
                                        <p:tav tm="0">
                                          <p:val>
                                            <p:strVal val="ppt_y"/>
                                          </p:val>
                                        </p:tav>
                                        <p:tav tm="100000">
                                          <p:val>
                                            <p:strVal val="ppt_y+.1"/>
                                          </p:val>
                                        </p:tav>
                                      </p:tavLst>
                                    </p:anim>
                                    <p:set>
                                      <p:cBhvr>
                                        <p:cTn id="9" dur="1" fill="hold">
                                          <p:stCondLst>
                                            <p:cond delay="999"/>
                                          </p:stCondLst>
                                        </p:cTn>
                                        <p:tgtEl>
                                          <p:spTgt spid="563"/>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564"/>
                                        </p:tgtEl>
                                      </p:cBhvr>
                                    </p:animEffect>
                                    <p:anim calcmode="lin" valueType="num">
                                      <p:cBhvr>
                                        <p:cTn id="12" dur="1000"/>
                                        <p:tgtEl>
                                          <p:spTgt spid="564"/>
                                        </p:tgtEl>
                                        <p:attrNameLst>
                                          <p:attrName>ppt_x</p:attrName>
                                        </p:attrNameLst>
                                      </p:cBhvr>
                                      <p:tavLst>
                                        <p:tav tm="0">
                                          <p:val>
                                            <p:strVal val="ppt_x"/>
                                          </p:val>
                                        </p:tav>
                                        <p:tav tm="100000">
                                          <p:val>
                                            <p:strVal val="ppt_x"/>
                                          </p:val>
                                        </p:tav>
                                      </p:tavLst>
                                    </p:anim>
                                    <p:anim calcmode="lin" valueType="num">
                                      <p:cBhvr>
                                        <p:cTn id="13" dur="1000"/>
                                        <p:tgtEl>
                                          <p:spTgt spid="564"/>
                                        </p:tgtEl>
                                        <p:attrNameLst>
                                          <p:attrName>ppt_y</p:attrName>
                                        </p:attrNameLst>
                                      </p:cBhvr>
                                      <p:tavLst>
                                        <p:tav tm="0">
                                          <p:val>
                                            <p:strVal val="ppt_y"/>
                                          </p:val>
                                        </p:tav>
                                        <p:tav tm="100000">
                                          <p:val>
                                            <p:strVal val="ppt_y+.1"/>
                                          </p:val>
                                        </p:tav>
                                      </p:tavLst>
                                    </p:anim>
                                    <p:set>
                                      <p:cBhvr>
                                        <p:cTn id="14" dur="1" fill="hold">
                                          <p:stCondLst>
                                            <p:cond delay="999"/>
                                          </p:stCondLst>
                                        </p:cTn>
                                        <p:tgtEl>
                                          <p:spTgt spid="5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sp>
        <p:nvSpPr>
          <p:cNvPr id="580" name="Google Shape;580;p5"/>
          <p:cNvSpPr/>
          <p:nvPr/>
        </p:nvSpPr>
        <p:spPr>
          <a:xfrm>
            <a:off x="5511239" y="1307386"/>
            <a:ext cx="6566880" cy="2094120"/>
          </a:xfrm>
          <a:prstGeom prst="rect">
            <a:avLst/>
          </a:prstGeom>
          <a:solidFill>
            <a:schemeClr val="bg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
          <p:cNvSpPr/>
          <p:nvPr/>
        </p:nvSpPr>
        <p:spPr>
          <a:xfrm>
            <a:off x="5808995" y="-2869949"/>
            <a:ext cx="6383005" cy="2860868"/>
          </a:xfrm>
          <a:prstGeom prst="rect">
            <a:avLst/>
          </a:prstGeom>
          <a:noFill/>
          <a:ln>
            <a:noFill/>
          </a:ln>
        </p:spPr>
        <p:txBody>
          <a:bodyPr spcFirstLastPara="1" wrap="square" lIns="90000" tIns="45000" rIns="90000" bIns="45000" anchor="t" anchorCtr="0">
            <a:spAutoFit/>
          </a:bodyPr>
          <a:lstStyle/>
          <a:p>
            <a:pPr>
              <a:lnSpc>
                <a:spcPct val="120000"/>
              </a:lnSpc>
              <a:buSzPts val="2000"/>
            </a:pPr>
            <a:r>
              <a:rPr lang="en-US" sz="2000" b="0" i="0" u="none" strike="noStrike" cap="none">
                <a:solidFill>
                  <a:schemeClr val="tx1"/>
                </a:solidFill>
                <a:latin typeface="Montserrat Light" pitchFamily="2" charset="-93"/>
                <a:ea typeface="Times New Roman"/>
                <a:cs typeface="Times New Roman"/>
                <a:sym typeface="Times New Roman"/>
              </a:rPr>
              <a:t>Bằng việc lựa chọn đề tài “</a:t>
            </a:r>
            <a:r>
              <a:rPr lang="en-US" sz="2000" b="1" i="0" u="none" strike="noStrike" cap="none">
                <a:solidFill>
                  <a:schemeClr val="tx1"/>
                </a:solidFill>
                <a:latin typeface="Montserrat Light" pitchFamily="2" charset="-93"/>
                <a:ea typeface="Times New Roman"/>
                <a:cs typeface="Times New Roman"/>
                <a:sym typeface="Times New Roman"/>
              </a:rPr>
              <a:t>Xây dựng website thương mại</a:t>
            </a:r>
            <a:r>
              <a:rPr lang="en-US" sz="2000" b="0" i="0" u="none" strike="noStrike" cap="none">
                <a:solidFill>
                  <a:schemeClr val="tx1"/>
                </a:solidFill>
                <a:latin typeface="Montserrat Light" pitchFamily="2" charset="-93"/>
                <a:ea typeface="Times New Roman"/>
                <a:cs typeface="Times New Roman"/>
                <a:sym typeface="Times New Roman"/>
              </a:rPr>
              <a:t>”, em muốn</a:t>
            </a:r>
            <a:r>
              <a:rPr lang="vi-VN" sz="2000" b="0" i="0" u="none" strike="noStrike" cap="none">
                <a:solidFill>
                  <a:schemeClr val="tx1"/>
                </a:solidFill>
                <a:latin typeface="Montserrat Light" pitchFamily="2" charset="-93"/>
                <a:ea typeface="Times New Roman"/>
                <a:cs typeface="Times New Roman"/>
                <a:sym typeface="Times New Roman"/>
              </a:rPr>
              <a:t> </a:t>
            </a:r>
            <a:r>
              <a:rPr lang="vi-VN" sz="1800">
                <a:solidFill>
                  <a:schemeClr val="tx1"/>
                </a:solidFill>
                <a:latin typeface="Montserrat Light" pitchFamily="2" charset="-93"/>
                <a:ea typeface="Times New Roman" panose="02020603050405020304" pitchFamily="18" charset="0"/>
              </a:rPr>
              <a:t>tìm hiểu và đưa ra một giải pháp tốt nhằm giải quyết công việc bán hàng trực tuyến cho cửa hàng kinh doanh truyền thống hiện nay, mang lại cho cửa hàng rất nhiều lợi ích như: thuận lợi mua bán hàng hóa trực tuyến, dễ dàng nhận phản hồi từ phía khách hàng,…</a:t>
            </a:r>
          </a:p>
          <a:p>
            <a:pPr marL="0" marR="0" lvl="0" indent="0" algn="l" rtl="0">
              <a:lnSpc>
                <a:spcPct val="120000"/>
              </a:lnSpc>
              <a:spcBef>
                <a:spcPts val="0"/>
              </a:spcBef>
              <a:spcAft>
                <a:spcPts val="0"/>
              </a:spcAft>
              <a:buClr>
                <a:srgbClr val="000000"/>
              </a:buClr>
              <a:buSzPts val="2000"/>
              <a:buFont typeface="Arial"/>
              <a:buNone/>
            </a:pPr>
            <a:endParaRPr sz="2000" b="0" i="0" u="none" strike="noStrike" cap="none">
              <a:solidFill>
                <a:schemeClr val="tx1"/>
              </a:solidFill>
              <a:latin typeface="Montserrat Light" pitchFamily="2" charset="-93"/>
              <a:sym typeface="Arial"/>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1966760" y="-1182679"/>
            <a:ext cx="5805640"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200" b="1" i="0" u="none" strike="noStrike" cap="none">
                <a:solidFill>
                  <a:srgbClr val="FF3737"/>
                </a:solidFill>
                <a:latin typeface="Montserrat Black" pitchFamily="2" charset="-93"/>
                <a:ea typeface="Calibri"/>
                <a:cs typeface="Fz Poppins Black" pitchFamily="2" charset="0"/>
                <a:sym typeface="Calibri"/>
              </a:rPr>
              <a:t>1. TỔNG QUAN VỀ ĐỀ TÀI</a:t>
            </a:r>
            <a:endParaRPr sz="3200" b="0" i="0" u="none" strike="noStrike" cap="none">
              <a:solidFill>
                <a:schemeClr val="dk1"/>
              </a:solidFill>
              <a:latin typeface="Montserrat Black" pitchFamily="2" charset="-93"/>
              <a:cs typeface="Fz Poppins Black" pitchFamily="2" charset="0"/>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40" y="1073024"/>
            <a:ext cx="4579755" cy="25628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440" y="3744860"/>
            <a:ext cx="4579755" cy="251049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9203" y="1073023"/>
            <a:ext cx="6269032" cy="51823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0.01945 L 1.04167E-6 0.23055 " pathEditMode="relative" rAng="0" ptsTypes="AA">
                                      <p:cBhvr>
                                        <p:cTn id="6" dur="2000" fill="hold"/>
                                        <p:tgtEl>
                                          <p:spTgt spid="583"/>
                                        </p:tgtEl>
                                        <p:attrNameLst>
                                          <p:attrName>ppt_x</p:attrName>
                                          <p:attrName>ppt_y</p:attrName>
                                        </p:attrNameLst>
                                      </p:cBhvr>
                                      <p:rCtr x="0" y="1250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02344 -0.00417 L -0.02344 0.58032 " pathEditMode="relative" rAng="0" ptsTypes="AA">
                                      <p:cBhvr>
                                        <p:cTn id="10" dur="2000" fill="hold"/>
                                        <p:tgtEl>
                                          <p:spTgt spid="581"/>
                                        </p:tgtEl>
                                        <p:attrNameLst>
                                          <p:attrName>ppt_x</p:attrName>
                                          <p:attrName>ppt_y</p:attrName>
                                        </p:attrNameLst>
                                      </p:cBhvr>
                                      <p:rCtr x="0" y="29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 grpId="0"/>
      <p:bldP spid="5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342900"/>
            <a:ext cx="9156960"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b="1" i="0" u="none" strike="noStrike" cap="none" dirty="0" smtClean="0">
                <a:solidFill>
                  <a:schemeClr val="accent1">
                    <a:lumMod val="75000"/>
                  </a:schemeClr>
                </a:solidFill>
                <a:latin typeface="+mn-lt"/>
                <a:ea typeface="Calibri"/>
                <a:cs typeface="Times New Roman" pitchFamily="18" charset="0"/>
                <a:sym typeface="Calibri"/>
              </a:rPr>
              <a:t>Lý do chọn đề tài</a:t>
            </a:r>
            <a:endParaRPr lang="vi-VN" sz="3200" b="0" i="0" u="none" strike="noStrike" cap="none" dirty="0">
              <a:solidFill>
                <a:schemeClr val="accent1">
                  <a:lumMod val="75000"/>
                </a:schemeClr>
              </a:solidFill>
              <a:latin typeface="+mn-lt"/>
              <a:cs typeface="Times New Roman" pitchFamily="18" charset="0"/>
              <a:sym typeface="Arial"/>
            </a:endParaRPr>
          </a:p>
        </p:txBody>
      </p:sp>
      <p:grpSp>
        <p:nvGrpSpPr>
          <p:cNvPr id="593" name="Google Shape;593;p6"/>
          <p:cNvGrpSpPr/>
          <p:nvPr/>
        </p:nvGrpSpPr>
        <p:grpSpPr>
          <a:xfrm>
            <a:off x="4171161" y="963955"/>
            <a:ext cx="3353532" cy="3099002"/>
            <a:chOff x="4543425" y="2277493"/>
            <a:chExt cx="3105150" cy="2827907"/>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Montserrat Light" pitchFamily="2" charset="-93"/>
                <a:sym typeface="Arial"/>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14146" y="3007026"/>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Montserrat Light" pitchFamily="2" charset="-93"/>
                <a:sym typeface="Arial"/>
              </a:endParaRPr>
            </a:p>
          </p:txBody>
        </p:sp>
      </p:grpSp>
      <p:grpSp>
        <p:nvGrpSpPr>
          <p:cNvPr id="601" name="Google Shape;601;p6"/>
          <p:cNvGrpSpPr/>
          <p:nvPr/>
        </p:nvGrpSpPr>
        <p:grpSpPr>
          <a:xfrm>
            <a:off x="273230" y="968913"/>
            <a:ext cx="3439786" cy="3117936"/>
            <a:chOff x="7971474" y="2277493"/>
            <a:chExt cx="3150058" cy="2845184"/>
          </a:xfrm>
        </p:grpSpPr>
        <p:sp>
          <p:nvSpPr>
            <p:cNvPr id="602" name="Google Shape;602;p6"/>
            <p:cNvSpPr/>
            <p:nvPr/>
          </p:nvSpPr>
          <p:spPr>
            <a:xfrm>
              <a:off x="8016382" y="2846202"/>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lt1"/>
                </a:solidFill>
                <a:latin typeface="+mj-lt"/>
                <a:sym typeface="Arial"/>
              </a:endParaRPr>
            </a:p>
          </p:txBody>
        </p:sp>
        <p:sp>
          <p:nvSpPr>
            <p:cNvPr id="603" name="Google Shape;603;p6"/>
            <p:cNvSpPr txBox="1"/>
            <p:nvPr/>
          </p:nvSpPr>
          <p:spPr>
            <a:xfrm>
              <a:off x="8204896" y="3677214"/>
              <a:ext cx="2689700" cy="336986"/>
            </a:xfrm>
            <a:prstGeom prst="rect">
              <a:avLst/>
            </a:prstGeom>
            <a:noFill/>
            <a:ln>
              <a:noFill/>
            </a:ln>
          </p:spPr>
          <p:txBody>
            <a:bodyPr spcFirstLastPara="1" wrap="square" lIns="91425" tIns="45700" rIns="91425" bIns="45700" anchor="t" anchorCtr="0">
              <a:spAutoFit/>
            </a:bodyPr>
            <a:lstStyle/>
            <a:p>
              <a:pPr lvl="0" algn="ctr">
                <a:buSzPts val="2000"/>
              </a:pPr>
              <a:endParaRPr sz="1800" b="1" i="0" u="none" strike="noStrike" cap="none" dirty="0">
                <a:solidFill>
                  <a:schemeClr val="dk1"/>
                </a:solidFill>
                <a:latin typeface="Montserrat Light" pitchFamily="2" charset="-93"/>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Montserrat Light" pitchFamily="2" charset="-93"/>
                <a:sym typeface="Arial"/>
              </a:endParaRPr>
            </a:p>
          </p:txBody>
        </p:sp>
      </p:grpSp>
      <p:grpSp>
        <p:nvGrpSpPr>
          <p:cNvPr id="609" name="Google Shape;609;p6"/>
          <p:cNvGrpSpPr/>
          <p:nvPr/>
        </p:nvGrpSpPr>
        <p:grpSpPr>
          <a:xfrm>
            <a:off x="856547" y="4948586"/>
            <a:ext cx="9743804" cy="1015622"/>
            <a:chOff x="1061986" y="4966691"/>
            <a:chExt cx="9743804" cy="1015622"/>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1"/>
              <a:ext cx="8531307" cy="1015622"/>
            </a:xfrm>
            <a:prstGeom prst="rect">
              <a:avLst/>
            </a:prstGeom>
            <a:noFill/>
            <a:ln>
              <a:noFill/>
            </a:ln>
          </p:spPr>
          <p:txBody>
            <a:bodyPr spcFirstLastPara="1" wrap="square" lIns="91425" tIns="45700" rIns="91425" bIns="45700" anchor="t" anchorCtr="0">
              <a:spAutoFit/>
            </a:bodyPr>
            <a:lstStyle/>
            <a:p>
              <a:pPr lvl="0">
                <a:buSzPts val="2000"/>
              </a:pPr>
              <a:r>
                <a:rPr lang="en-US" sz="2000" i="0" u="none" strike="noStrike" cap="none" dirty="0" smtClean="0">
                  <a:solidFill>
                    <a:schemeClr val="dk1"/>
                  </a:solidFill>
                  <a:latin typeface="+mj-lt"/>
                  <a:ea typeface="Times New Roman"/>
                  <a:cs typeface="Times New Roman"/>
                  <a:sym typeface="Times New Roman"/>
                </a:rPr>
                <a:t>“</a:t>
              </a:r>
              <a:r>
                <a:rPr lang="vi-VN" sz="2000" dirty="0" smtClean="0">
                  <a:solidFill>
                    <a:schemeClr val="dk1"/>
                  </a:solidFill>
                  <a:latin typeface="+mj-lt"/>
                  <a:ea typeface="Times New Roman"/>
                  <a:cs typeface="Times New Roman"/>
                  <a:sym typeface="Times New Roman"/>
                </a:rPr>
                <a:t>Xây </a:t>
              </a:r>
              <a:r>
                <a:rPr lang="vi-VN" sz="2000" dirty="0">
                  <a:solidFill>
                    <a:schemeClr val="dk1"/>
                  </a:solidFill>
                  <a:latin typeface="+mj-lt"/>
                  <a:ea typeface="Times New Roman"/>
                  <a:cs typeface="Times New Roman"/>
                  <a:sym typeface="Times New Roman"/>
                </a:rPr>
                <a:t>dựng game Top Down Shooting sử dụng nền tảng Unity 2D” nhằm mang đến trải nghiệm giải trí, thử thách, và phát triển kỹ năng cho người chơi, đồng thời cung cấp một nền tảng cho sự sáng tạo và học hỏi trong việc phát triển </a:t>
              </a:r>
              <a:r>
                <a:rPr lang="vi-VN" sz="2000" dirty="0" smtClean="0">
                  <a:solidFill>
                    <a:schemeClr val="dk1"/>
                  </a:solidFill>
                  <a:latin typeface="+mj-lt"/>
                  <a:ea typeface="Times New Roman"/>
                  <a:cs typeface="Times New Roman"/>
                  <a:sym typeface="Times New Roman"/>
                </a:rPr>
                <a:t>game</a:t>
              </a:r>
              <a:r>
                <a:rPr lang="en-US" sz="2000" i="0" u="none" strike="noStrike" cap="none" dirty="0" smtClean="0">
                  <a:solidFill>
                    <a:schemeClr val="dk1"/>
                  </a:solidFill>
                  <a:latin typeface="+mj-lt"/>
                  <a:ea typeface="Times New Roman"/>
                  <a:cs typeface="Times New Roman"/>
                  <a:sym typeface="Times New Roman"/>
                </a:rPr>
                <a:t>.  </a:t>
              </a:r>
              <a:endParaRPr sz="2000" i="0" u="none" strike="noStrike" cap="none" dirty="0">
                <a:solidFill>
                  <a:schemeClr val="dk1"/>
                </a:solidFill>
                <a:latin typeface="+mj-lt"/>
                <a:ea typeface="Times New Roman"/>
                <a:cs typeface="Times New Roman"/>
                <a:sym typeface="Times New Roman"/>
              </a:endParaRPr>
            </a:p>
          </p:txBody>
        </p:sp>
      </p:grpSp>
      <p:grpSp>
        <p:nvGrpSpPr>
          <p:cNvPr id="612" name="Google Shape;612;p6"/>
          <p:cNvGrpSpPr/>
          <p:nvPr/>
        </p:nvGrpSpPr>
        <p:grpSpPr>
          <a:xfrm>
            <a:off x="8082738" y="982890"/>
            <a:ext cx="3323536" cy="3046257"/>
            <a:chOff x="1015001" y="879443"/>
            <a:chExt cx="3105150" cy="2845595"/>
          </a:xfrm>
        </p:grpSpPr>
        <p:grpSp>
          <p:nvGrpSpPr>
            <p:cNvPr id="613" name="Google Shape;613;p6"/>
            <p:cNvGrpSpPr/>
            <p:nvPr/>
          </p:nvGrpSpPr>
          <p:grpSpPr>
            <a:xfrm>
              <a:off x="1015001" y="879443"/>
              <a:ext cx="3105150" cy="2845595"/>
              <a:chOff x="1121329" y="2277493"/>
              <a:chExt cx="3105150" cy="2845595"/>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Montserrat Light" pitchFamily="2" charset="-93"/>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295360" y="1747165"/>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Montserrat Light" pitchFamily="2" charset="-93"/>
                <a:sym typeface="Arial"/>
              </a:endParaRPr>
            </a:p>
          </p:txBody>
        </p:sp>
      </p:grpSp>
      <p:sp>
        <p:nvSpPr>
          <p:cNvPr id="2" name="Rectangle 1"/>
          <p:cNvSpPr/>
          <p:nvPr/>
        </p:nvSpPr>
        <p:spPr>
          <a:xfrm>
            <a:off x="495920" y="2537257"/>
            <a:ext cx="3001488" cy="1323439"/>
          </a:xfrm>
          <a:prstGeom prst="rect">
            <a:avLst/>
          </a:prstGeom>
        </p:spPr>
        <p:txBody>
          <a:bodyPr wrap="square">
            <a:spAutoFit/>
          </a:bodyPr>
          <a:lstStyle/>
          <a:p>
            <a:r>
              <a:rPr lang="vi-VN" sz="2000" dirty="0" smtClean="0">
                <a:latin typeface="+mn-lt"/>
              </a:rPr>
              <a:t>Nhu </a:t>
            </a:r>
            <a:r>
              <a:rPr lang="vi-VN" sz="2000" dirty="0">
                <a:latin typeface="+mn-lt"/>
              </a:rPr>
              <a:t>cầu giải trí của con người ngày càng cao đặc biệt là các trò chơi có đồ họa sinh động</a:t>
            </a:r>
          </a:p>
        </p:txBody>
      </p:sp>
      <p:sp>
        <p:nvSpPr>
          <p:cNvPr id="29" name="Rectangle 28"/>
          <p:cNvSpPr/>
          <p:nvPr/>
        </p:nvSpPr>
        <p:spPr>
          <a:xfrm>
            <a:off x="4257276" y="2556409"/>
            <a:ext cx="3335830" cy="1323439"/>
          </a:xfrm>
          <a:prstGeom prst="rect">
            <a:avLst/>
          </a:prstGeom>
        </p:spPr>
        <p:txBody>
          <a:bodyPr wrap="square">
            <a:spAutoFit/>
          </a:bodyPr>
          <a:lstStyle/>
          <a:p>
            <a:r>
              <a:rPr lang="vi-VN" sz="2000" dirty="0">
                <a:latin typeface="+mn-lt"/>
              </a:rPr>
              <a:t>Ngành công nghiệp game đang phát triển mạnh mẽ với nhu cầu cao về các sản phẩm game chất lượng.</a:t>
            </a:r>
          </a:p>
        </p:txBody>
      </p:sp>
      <p:sp>
        <p:nvSpPr>
          <p:cNvPr id="30" name="Rectangle 29"/>
          <p:cNvSpPr/>
          <p:nvPr/>
        </p:nvSpPr>
        <p:spPr>
          <a:xfrm>
            <a:off x="8243762" y="2587689"/>
            <a:ext cx="3001488" cy="1015663"/>
          </a:xfrm>
          <a:prstGeom prst="rect">
            <a:avLst/>
          </a:prstGeom>
        </p:spPr>
        <p:txBody>
          <a:bodyPr wrap="square">
            <a:spAutoFit/>
          </a:bodyPr>
          <a:lstStyle/>
          <a:p>
            <a:r>
              <a:rPr lang="vi-VN" sz="2000" dirty="0">
                <a:latin typeface="+mn-lt"/>
              </a:rPr>
              <a:t>Cải thiện kỹ năng tư duy nhanh, </a:t>
            </a:r>
            <a:r>
              <a:rPr lang="vi-VN" sz="2000" dirty="0" smtClean="0">
                <a:latin typeface="+mn-lt"/>
              </a:rPr>
              <a:t>phản </a:t>
            </a:r>
            <a:r>
              <a:rPr lang="vi-VN" sz="2000" dirty="0">
                <a:latin typeface="+mn-lt"/>
              </a:rPr>
              <a:t>xạ của người </a:t>
            </a:r>
            <a:r>
              <a:rPr lang="vi-VN" sz="2000" dirty="0" smtClean="0">
                <a:latin typeface="+mn-lt"/>
              </a:rPr>
              <a:t>chơi.</a:t>
            </a:r>
            <a:endParaRPr lang="vi-VN" sz="20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92"/>
                                        </p:tgtEl>
                                        <p:attrNameLst>
                                          <p:attrName>style.visibility</p:attrName>
                                        </p:attrNameLst>
                                      </p:cBhvr>
                                      <p:to>
                                        <p:strVal val="visible"/>
                                      </p:to>
                                    </p:set>
                                    <p:animEffect transition="in" filter="fade">
                                      <p:cBhvr>
                                        <p:cTn id="7" dur="1000"/>
                                        <p:tgtEl>
                                          <p:spTgt spid="592"/>
                                        </p:tgtEl>
                                      </p:cBhvr>
                                    </p:animEffect>
                                    <p:anim calcmode="lin" valueType="num">
                                      <p:cBhvr>
                                        <p:cTn id="8" dur="1000" fill="hold"/>
                                        <p:tgtEl>
                                          <p:spTgt spid="592"/>
                                        </p:tgtEl>
                                        <p:attrNameLst>
                                          <p:attrName>ppt_x</p:attrName>
                                        </p:attrNameLst>
                                      </p:cBhvr>
                                      <p:tavLst>
                                        <p:tav tm="0">
                                          <p:val>
                                            <p:strVal val="#ppt_x"/>
                                          </p:val>
                                        </p:tav>
                                        <p:tav tm="100000">
                                          <p:val>
                                            <p:strVal val="#ppt_x"/>
                                          </p:val>
                                        </p:tav>
                                      </p:tavLst>
                                    </p:anim>
                                    <p:anim calcmode="lin" valueType="num">
                                      <p:cBhvr>
                                        <p:cTn id="9" dur="1000" fill="hold"/>
                                        <p:tgtEl>
                                          <p:spTgt spid="5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01"/>
                                        </p:tgtEl>
                                        <p:attrNameLst>
                                          <p:attrName>style.visibility</p:attrName>
                                        </p:attrNameLst>
                                      </p:cBhvr>
                                      <p:to>
                                        <p:strVal val="visible"/>
                                      </p:to>
                                    </p:set>
                                    <p:animEffect transition="in" filter="fade">
                                      <p:cBhvr>
                                        <p:cTn id="14" dur="1000"/>
                                        <p:tgtEl>
                                          <p:spTgt spid="601"/>
                                        </p:tgtEl>
                                      </p:cBhvr>
                                    </p:animEffect>
                                    <p:anim calcmode="lin" valueType="num">
                                      <p:cBhvr>
                                        <p:cTn id="15" dur="1000" fill="hold"/>
                                        <p:tgtEl>
                                          <p:spTgt spid="601"/>
                                        </p:tgtEl>
                                        <p:attrNameLst>
                                          <p:attrName>ppt_x</p:attrName>
                                        </p:attrNameLst>
                                      </p:cBhvr>
                                      <p:tavLst>
                                        <p:tav tm="0">
                                          <p:val>
                                            <p:strVal val="#ppt_x"/>
                                          </p:val>
                                        </p:tav>
                                        <p:tav tm="100000">
                                          <p:val>
                                            <p:strVal val="#ppt_x"/>
                                          </p:val>
                                        </p:tav>
                                      </p:tavLst>
                                    </p:anim>
                                    <p:anim calcmode="lin" valueType="num">
                                      <p:cBhvr>
                                        <p:cTn id="16" dur="1000" fill="hold"/>
                                        <p:tgtEl>
                                          <p:spTgt spid="60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93"/>
                                        </p:tgtEl>
                                        <p:attrNameLst>
                                          <p:attrName>style.visibility</p:attrName>
                                        </p:attrNameLst>
                                      </p:cBhvr>
                                      <p:to>
                                        <p:strVal val="visible"/>
                                      </p:to>
                                    </p:set>
                                    <p:animEffect transition="in" filter="fade">
                                      <p:cBhvr>
                                        <p:cTn id="21" dur="1000"/>
                                        <p:tgtEl>
                                          <p:spTgt spid="593"/>
                                        </p:tgtEl>
                                      </p:cBhvr>
                                    </p:animEffect>
                                    <p:anim calcmode="lin" valueType="num">
                                      <p:cBhvr>
                                        <p:cTn id="22" dur="1000" fill="hold"/>
                                        <p:tgtEl>
                                          <p:spTgt spid="593"/>
                                        </p:tgtEl>
                                        <p:attrNameLst>
                                          <p:attrName>ppt_x</p:attrName>
                                        </p:attrNameLst>
                                      </p:cBhvr>
                                      <p:tavLst>
                                        <p:tav tm="0">
                                          <p:val>
                                            <p:strVal val="#ppt_x"/>
                                          </p:val>
                                        </p:tav>
                                        <p:tav tm="100000">
                                          <p:val>
                                            <p:strVal val="#ppt_x"/>
                                          </p:val>
                                        </p:tav>
                                      </p:tavLst>
                                    </p:anim>
                                    <p:anim calcmode="lin" valueType="num">
                                      <p:cBhvr>
                                        <p:cTn id="23" dur="1000" fill="hold"/>
                                        <p:tgtEl>
                                          <p:spTgt spid="59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2"/>
                                        </p:tgtEl>
                                        <p:attrNameLst>
                                          <p:attrName>style.visibility</p:attrName>
                                        </p:attrNameLst>
                                      </p:cBhvr>
                                      <p:to>
                                        <p:strVal val="visible"/>
                                      </p:to>
                                    </p:set>
                                    <p:animEffect transition="in" filter="fade">
                                      <p:cBhvr>
                                        <p:cTn id="28" dur="1000"/>
                                        <p:tgtEl>
                                          <p:spTgt spid="612"/>
                                        </p:tgtEl>
                                      </p:cBhvr>
                                    </p:animEffect>
                                    <p:anim calcmode="lin" valueType="num">
                                      <p:cBhvr>
                                        <p:cTn id="29" dur="1000" fill="hold"/>
                                        <p:tgtEl>
                                          <p:spTgt spid="612"/>
                                        </p:tgtEl>
                                        <p:attrNameLst>
                                          <p:attrName>ppt_x</p:attrName>
                                        </p:attrNameLst>
                                      </p:cBhvr>
                                      <p:tavLst>
                                        <p:tav tm="0">
                                          <p:val>
                                            <p:strVal val="#ppt_x"/>
                                          </p:val>
                                        </p:tav>
                                        <p:tav tm="100000">
                                          <p:val>
                                            <p:strVal val="#ppt_x"/>
                                          </p:val>
                                        </p:tav>
                                      </p:tavLst>
                                    </p:anim>
                                    <p:anim calcmode="lin" valueType="num">
                                      <p:cBhvr>
                                        <p:cTn id="30" dur="1000" fill="hold"/>
                                        <p:tgtEl>
                                          <p:spTgt spid="6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9"/>
                                        </p:tgtEl>
                                        <p:attrNameLst>
                                          <p:attrName>style.visibility</p:attrName>
                                        </p:attrNameLst>
                                      </p:cBhvr>
                                      <p:to>
                                        <p:strVal val="visible"/>
                                      </p:to>
                                    </p:set>
                                    <p:animEffect transition="in" filter="fade">
                                      <p:cBhvr>
                                        <p:cTn id="35"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398940"/>
            <a:ext cx="9156960"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200" b="1" i="0" u="none" strike="noStrike" cap="none" dirty="0" err="1" smtClean="0">
                <a:solidFill>
                  <a:schemeClr val="accent1">
                    <a:lumMod val="75000"/>
                  </a:schemeClr>
                </a:solidFill>
                <a:latin typeface="+mj-lt"/>
                <a:ea typeface="Calibri"/>
                <a:cs typeface="Times New Roman" pitchFamily="18" charset="0"/>
                <a:sym typeface="Calibri"/>
              </a:rPr>
              <a:t>Công</a:t>
            </a:r>
            <a:r>
              <a:rPr lang="en-US" sz="3200" b="1" i="0" u="none" strike="noStrike" cap="none" dirty="0" smtClean="0">
                <a:solidFill>
                  <a:schemeClr val="accent1">
                    <a:lumMod val="75000"/>
                  </a:schemeClr>
                </a:solidFill>
                <a:latin typeface="+mj-lt"/>
                <a:ea typeface="Calibri"/>
                <a:cs typeface="Times New Roman" pitchFamily="18" charset="0"/>
                <a:sym typeface="Calibri"/>
              </a:rPr>
              <a:t> </a:t>
            </a:r>
            <a:r>
              <a:rPr lang="en-US" sz="3200" b="1" i="0" u="none" strike="noStrike" cap="none" dirty="0" err="1" smtClean="0">
                <a:solidFill>
                  <a:schemeClr val="accent1">
                    <a:lumMod val="75000"/>
                  </a:schemeClr>
                </a:solidFill>
                <a:latin typeface="+mj-lt"/>
                <a:ea typeface="Calibri"/>
                <a:cs typeface="Times New Roman" pitchFamily="18" charset="0"/>
                <a:sym typeface="Calibri"/>
              </a:rPr>
              <a:t>nghệ</a:t>
            </a:r>
            <a:r>
              <a:rPr lang="en-US" sz="3200" b="1" i="0" u="none" strike="noStrike" cap="none" dirty="0" smtClean="0">
                <a:solidFill>
                  <a:schemeClr val="accent1">
                    <a:lumMod val="75000"/>
                  </a:schemeClr>
                </a:solidFill>
                <a:latin typeface="+mj-lt"/>
                <a:ea typeface="Calibri"/>
                <a:cs typeface="Times New Roman" pitchFamily="18" charset="0"/>
                <a:sym typeface="Calibri"/>
              </a:rPr>
              <a:t> </a:t>
            </a:r>
            <a:r>
              <a:rPr lang="en-US" sz="3200" b="1" i="0" u="none" strike="noStrike" cap="none" dirty="0" err="1" smtClean="0">
                <a:solidFill>
                  <a:schemeClr val="accent1">
                    <a:lumMod val="75000"/>
                  </a:schemeClr>
                </a:solidFill>
                <a:latin typeface="+mj-lt"/>
                <a:ea typeface="Calibri"/>
                <a:cs typeface="Times New Roman" pitchFamily="18" charset="0"/>
                <a:sym typeface="Calibri"/>
              </a:rPr>
              <a:t>và</a:t>
            </a:r>
            <a:r>
              <a:rPr lang="en-US" sz="3200" b="1" i="0" u="none" strike="noStrike" cap="none" dirty="0" smtClean="0">
                <a:solidFill>
                  <a:schemeClr val="accent1">
                    <a:lumMod val="75000"/>
                  </a:schemeClr>
                </a:solidFill>
                <a:latin typeface="+mj-lt"/>
                <a:ea typeface="Calibri"/>
                <a:cs typeface="Times New Roman" pitchFamily="18" charset="0"/>
                <a:sym typeface="Calibri"/>
              </a:rPr>
              <a:t> </a:t>
            </a:r>
            <a:r>
              <a:rPr lang="en-US" sz="3200" b="1" i="0" u="none" strike="noStrike" cap="none" dirty="0" err="1" smtClean="0">
                <a:solidFill>
                  <a:schemeClr val="accent1">
                    <a:lumMod val="75000"/>
                  </a:schemeClr>
                </a:solidFill>
                <a:latin typeface="+mj-lt"/>
                <a:ea typeface="Calibri"/>
                <a:cs typeface="Times New Roman" pitchFamily="18" charset="0"/>
                <a:sym typeface="Calibri"/>
              </a:rPr>
              <a:t>ngôn</a:t>
            </a:r>
            <a:r>
              <a:rPr lang="en-US" sz="3200" b="1" i="0" u="none" strike="noStrike" cap="none" dirty="0" smtClean="0">
                <a:solidFill>
                  <a:schemeClr val="accent1">
                    <a:lumMod val="75000"/>
                  </a:schemeClr>
                </a:solidFill>
                <a:latin typeface="+mj-lt"/>
                <a:ea typeface="Calibri"/>
                <a:cs typeface="Times New Roman" pitchFamily="18" charset="0"/>
                <a:sym typeface="Calibri"/>
              </a:rPr>
              <a:t> </a:t>
            </a:r>
            <a:r>
              <a:rPr lang="en-US" sz="3200" b="1" i="0" u="none" strike="noStrike" cap="none" dirty="0" err="1" smtClean="0">
                <a:solidFill>
                  <a:schemeClr val="accent1">
                    <a:lumMod val="75000"/>
                  </a:schemeClr>
                </a:solidFill>
                <a:latin typeface="+mj-lt"/>
                <a:ea typeface="Calibri"/>
                <a:cs typeface="Times New Roman" pitchFamily="18" charset="0"/>
                <a:sym typeface="Calibri"/>
              </a:rPr>
              <a:t>ngữ</a:t>
            </a:r>
            <a:r>
              <a:rPr lang="en-US" sz="3200" b="1" i="0" u="none" strike="noStrike" cap="none" dirty="0" smtClean="0">
                <a:solidFill>
                  <a:schemeClr val="accent1">
                    <a:lumMod val="75000"/>
                  </a:schemeClr>
                </a:solidFill>
                <a:latin typeface="+mj-lt"/>
                <a:ea typeface="Calibri"/>
                <a:cs typeface="Times New Roman" pitchFamily="18" charset="0"/>
                <a:sym typeface="Calibri"/>
              </a:rPr>
              <a:t> </a:t>
            </a:r>
            <a:r>
              <a:rPr lang="en-US" sz="3200" b="1" i="0" u="none" strike="noStrike" cap="none" dirty="0" err="1" smtClean="0">
                <a:solidFill>
                  <a:schemeClr val="accent1">
                    <a:lumMod val="75000"/>
                  </a:schemeClr>
                </a:solidFill>
                <a:latin typeface="+mj-lt"/>
                <a:ea typeface="Calibri"/>
                <a:cs typeface="Times New Roman" pitchFamily="18" charset="0"/>
                <a:sym typeface="Calibri"/>
              </a:rPr>
              <a:t>sử</a:t>
            </a:r>
            <a:r>
              <a:rPr lang="en-US" sz="3200" b="1" i="0" u="none" strike="noStrike" cap="none" dirty="0" smtClean="0">
                <a:solidFill>
                  <a:schemeClr val="accent1">
                    <a:lumMod val="75000"/>
                  </a:schemeClr>
                </a:solidFill>
                <a:latin typeface="+mj-lt"/>
                <a:ea typeface="Calibri"/>
                <a:cs typeface="Times New Roman" pitchFamily="18" charset="0"/>
                <a:sym typeface="Calibri"/>
              </a:rPr>
              <a:t> </a:t>
            </a:r>
            <a:r>
              <a:rPr lang="en-US" sz="3200" b="1" i="0" u="none" strike="noStrike" cap="none" dirty="0" err="1" smtClean="0">
                <a:solidFill>
                  <a:schemeClr val="accent1">
                    <a:lumMod val="75000"/>
                  </a:schemeClr>
                </a:solidFill>
                <a:latin typeface="+mj-lt"/>
                <a:ea typeface="Calibri"/>
                <a:cs typeface="Times New Roman" pitchFamily="18" charset="0"/>
                <a:sym typeface="Calibri"/>
              </a:rPr>
              <a:t>dụng</a:t>
            </a:r>
            <a:endParaRPr lang="en-US" sz="3200" b="0" i="0" u="none" strike="noStrike" cap="none" dirty="0">
              <a:solidFill>
                <a:schemeClr val="accent1">
                  <a:lumMod val="75000"/>
                </a:schemeClr>
              </a:solidFill>
              <a:latin typeface="+mj-lt"/>
              <a:cs typeface="Times New Roman" pitchFamily="18" charset="0"/>
              <a:sym typeface="Arial"/>
            </a:endParaRPr>
          </a:p>
        </p:txBody>
      </p:sp>
      <p:sp>
        <p:nvSpPr>
          <p:cNvPr id="627" name="Google Shape;627;p7"/>
          <p:cNvSpPr/>
          <p:nvPr/>
        </p:nvSpPr>
        <p:spPr>
          <a:xfrm>
            <a:off x="15553904" y="728587"/>
            <a:ext cx="3436078" cy="3784198"/>
          </a:xfrm>
          <a:prstGeom prst="rect">
            <a:avLst/>
          </a:prstGeom>
          <a:noFill/>
          <a:ln>
            <a:noFill/>
          </a:ln>
        </p:spPr>
        <p:txBody>
          <a:bodyPr spcFirstLastPara="1" wrap="square" lIns="90000" tIns="45000" rIns="90000" bIns="45000" anchor="t" anchorCtr="0">
            <a:spAutoFit/>
          </a:bodyPr>
          <a:lstStyle/>
          <a:p>
            <a:pPr marR="0" lvl="0" algn="just" rtl="0">
              <a:lnSpc>
                <a:spcPct val="120000"/>
              </a:lnSpc>
              <a:spcBef>
                <a:spcPts val="0"/>
              </a:spcBef>
              <a:spcAft>
                <a:spcPts val="0"/>
              </a:spcAft>
              <a:buClr>
                <a:srgbClr val="000000"/>
              </a:buClr>
              <a:buSzPts val="2000"/>
            </a:pPr>
            <a:r>
              <a:rPr lang="vi-VN" sz="2000" i="0" u="none" strike="noStrike" cap="none">
                <a:solidFill>
                  <a:schemeClr val="tx1"/>
                </a:solidFill>
                <a:latin typeface="Montserrat Medium" pitchFamily="2" charset="-93"/>
                <a:ea typeface="Calibri"/>
                <a:cs typeface="Calibri"/>
                <a:sym typeface="Calibri"/>
              </a:rPr>
              <a:t>PHP, JavaScript là ngôn ngữ xây dựng web phổ biến với tốc độ nhanh, được tối ưu hóa cho các ứng dụng web. Giúp lập trình viên dễ dàng xây dựng trang web với tốc độ nhanh. </a:t>
            </a:r>
          </a:p>
          <a:p>
            <a:pPr marL="342900" marR="0" lvl="0" indent="-342900" algn="just" rtl="0">
              <a:lnSpc>
                <a:spcPct val="120000"/>
              </a:lnSpc>
              <a:spcBef>
                <a:spcPts val="0"/>
              </a:spcBef>
              <a:spcAft>
                <a:spcPts val="0"/>
              </a:spcAft>
              <a:buClr>
                <a:srgbClr val="000000"/>
              </a:buClr>
              <a:buSzPts val="2000"/>
              <a:buFont typeface="Arial" panose="020B0604020202020204" pitchFamily="34" charset="0"/>
              <a:buChar char="•"/>
            </a:pPr>
            <a:endParaRPr lang="vi-VN" sz="2000" i="0" u="none" strike="noStrike" cap="none">
              <a:solidFill>
                <a:schemeClr val="tx1"/>
              </a:solidFill>
              <a:latin typeface="Montserrat Medium" pitchFamily="2" charset="-93"/>
              <a:sym typeface="Arial"/>
            </a:endParaRPr>
          </a:p>
          <a:p>
            <a:pPr marR="0" lvl="0" algn="just" rtl="0">
              <a:lnSpc>
                <a:spcPct val="120000"/>
              </a:lnSpc>
              <a:spcBef>
                <a:spcPts val="0"/>
              </a:spcBef>
              <a:spcAft>
                <a:spcPts val="0"/>
              </a:spcAft>
              <a:buClr>
                <a:srgbClr val="000000"/>
              </a:buClr>
              <a:buSzPts val="2000"/>
            </a:pPr>
            <a:endParaRPr sz="2000" i="0" u="none" strike="noStrike" cap="none">
              <a:solidFill>
                <a:schemeClr val="tx1"/>
              </a:solidFill>
              <a:latin typeface="Montserrat Medium" pitchFamily="2" charset="-93"/>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0666" y="1287061"/>
            <a:ext cx="8105879" cy="4559557"/>
          </a:xfrm>
          <a:prstGeom prst="rect">
            <a:avLst/>
          </a:prstGeom>
        </p:spPr>
      </p:pic>
    </p:spTree>
    <p:extLst>
      <p:ext uri="{BB962C8B-B14F-4D97-AF65-F5344CB8AC3E}">
        <p14:creationId xmlns:p14="http://schemas.microsoft.com/office/powerpoint/2010/main" val="2689860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26"/>
                                        </p:tgtEl>
                                        <p:attrNameLst>
                                          <p:attrName>style.visibility</p:attrName>
                                        </p:attrNameLst>
                                      </p:cBhvr>
                                      <p:to>
                                        <p:strVal val="visible"/>
                                      </p:to>
                                    </p:set>
                                    <p:animEffect transition="in" filter="fade">
                                      <p:cBhvr>
                                        <p:cTn id="7" dur="1000"/>
                                        <p:tgtEl>
                                          <p:spTgt spid="626"/>
                                        </p:tgtEl>
                                      </p:cBhvr>
                                    </p:animEffect>
                                    <p:anim calcmode="lin" valueType="num">
                                      <p:cBhvr>
                                        <p:cTn id="8" dur="1000" fill="hold"/>
                                        <p:tgtEl>
                                          <p:spTgt spid="626"/>
                                        </p:tgtEl>
                                        <p:attrNameLst>
                                          <p:attrName>ppt_x</p:attrName>
                                        </p:attrNameLst>
                                      </p:cBhvr>
                                      <p:tavLst>
                                        <p:tav tm="0">
                                          <p:val>
                                            <p:strVal val="#ppt_x"/>
                                          </p:val>
                                        </p:tav>
                                        <p:tav tm="100000">
                                          <p:val>
                                            <p:strVal val="#ppt_x"/>
                                          </p:val>
                                        </p:tav>
                                      </p:tavLst>
                                    </p:anim>
                                    <p:anim calcmode="lin" valueType="num">
                                      <p:cBhvr>
                                        <p:cTn id="9" dur="1000" fill="hold"/>
                                        <p:tgtEl>
                                          <p:spTgt spid="6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mj-lt"/>
                <a:ea typeface="Calibri"/>
                <a:cs typeface="Fz Poppins Black" pitchFamily="2" charset="0"/>
                <a:sym typeface="Calibri"/>
              </a:rPr>
              <a:t>Phần</a:t>
            </a:r>
            <a:r>
              <a:rPr lang="en-US" sz="4800" b="1" i="1" u="none" strike="noStrike" cap="none" dirty="0">
                <a:solidFill>
                  <a:srgbClr val="FF3737"/>
                </a:solidFill>
                <a:latin typeface="+mj-lt"/>
                <a:ea typeface="Calibri"/>
                <a:cs typeface="Fz Poppins Black" pitchFamily="2" charset="0"/>
                <a:sym typeface="Calibri"/>
              </a:rPr>
              <a:t> </a:t>
            </a:r>
            <a:r>
              <a:rPr lang="en-US" sz="4800" b="1" i="1" u="none" strike="noStrike" cap="none" dirty="0" smtClean="0">
                <a:solidFill>
                  <a:srgbClr val="FF3737"/>
                </a:solidFill>
                <a:latin typeface="+mj-lt"/>
                <a:ea typeface="Calibri"/>
                <a:cs typeface="Fz Poppins Black" pitchFamily="2" charset="0"/>
                <a:sym typeface="Calibri"/>
              </a:rPr>
              <a:t>02 </a:t>
            </a:r>
            <a:r>
              <a:rPr lang="en-US" sz="4800" b="1" i="1" u="none" strike="noStrike" cap="none" dirty="0">
                <a:solidFill>
                  <a:srgbClr val="FF3737"/>
                </a:solidFill>
                <a:latin typeface="+mj-lt"/>
                <a:ea typeface="Calibri"/>
                <a:cs typeface="Fz Poppins Black" pitchFamily="2" charset="0"/>
                <a:sym typeface="Calibri"/>
              </a:rPr>
              <a:t>:</a:t>
            </a:r>
            <a:endParaRPr sz="4800" b="0" i="0" u="none" strike="noStrike" cap="none" dirty="0">
              <a:solidFill>
                <a:schemeClr val="dk1"/>
              </a:solidFill>
              <a:latin typeface="+mj-lt"/>
              <a:cs typeface="Fz Poppins Black" pitchFamily="2" charset="0"/>
              <a:sym typeface="Arial"/>
            </a:endParaRPr>
          </a:p>
        </p:txBody>
      </p:sp>
      <p:grpSp>
        <p:nvGrpSpPr>
          <p:cNvPr id="564" name="Google Shape;564;p4"/>
          <p:cNvGrpSpPr/>
          <p:nvPr/>
        </p:nvGrpSpPr>
        <p:grpSpPr>
          <a:xfrm>
            <a:off x="5867400" y="2498306"/>
            <a:ext cx="4657530" cy="2911890"/>
            <a:chOff x="5894486" y="1770480"/>
            <a:chExt cx="4961695" cy="364680"/>
          </a:xfrm>
        </p:grpSpPr>
        <p:sp>
          <p:nvSpPr>
            <p:cNvPr id="565" name="Google Shape;565;p4"/>
            <p:cNvSpPr/>
            <p:nvPr/>
          </p:nvSpPr>
          <p:spPr>
            <a:xfrm>
              <a:off x="5894486" y="1787020"/>
              <a:ext cx="4961695" cy="21952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5400" b="1" i="0" u="none" strike="noStrike" cap="none" dirty="0" err="1" smtClean="0">
                  <a:solidFill>
                    <a:schemeClr val="dk1"/>
                  </a:solidFill>
                  <a:latin typeface="+mj-lt"/>
                  <a:cs typeface="Times New Roman" pitchFamily="18" charset="0"/>
                  <a:sym typeface="Arial"/>
                </a:rPr>
                <a:t>Phân</a:t>
              </a:r>
              <a:r>
                <a:rPr lang="en-US" sz="5400" b="1" i="0" u="none" strike="noStrike" cap="none" dirty="0" smtClean="0">
                  <a:solidFill>
                    <a:schemeClr val="dk1"/>
                  </a:solidFill>
                  <a:latin typeface="+mj-lt"/>
                  <a:cs typeface="Times New Roman" pitchFamily="18" charset="0"/>
                  <a:sym typeface="Arial"/>
                </a:rPr>
                <a:t> </a:t>
              </a:r>
              <a:r>
                <a:rPr lang="en-US" sz="5400" b="1" i="0" u="none" strike="noStrike" cap="none" dirty="0" err="1" smtClean="0">
                  <a:solidFill>
                    <a:schemeClr val="dk1"/>
                  </a:solidFill>
                  <a:latin typeface="+mj-lt"/>
                  <a:cs typeface="Times New Roman" pitchFamily="18" charset="0"/>
                  <a:sym typeface="Arial"/>
                </a:rPr>
                <a:t>tích</a:t>
              </a:r>
              <a:r>
                <a:rPr lang="en-US" sz="5400" b="1" i="0" u="none" strike="noStrike" cap="none" dirty="0" smtClean="0">
                  <a:solidFill>
                    <a:schemeClr val="dk1"/>
                  </a:solidFill>
                  <a:latin typeface="+mj-lt"/>
                  <a:cs typeface="Times New Roman" pitchFamily="18" charset="0"/>
                  <a:sym typeface="Arial"/>
                </a:rPr>
                <a:t> </a:t>
              </a:r>
              <a:r>
                <a:rPr lang="en-US" sz="5400" b="1" i="0" u="none" strike="noStrike" cap="none" dirty="0" err="1" smtClean="0">
                  <a:solidFill>
                    <a:schemeClr val="dk1"/>
                  </a:solidFill>
                  <a:latin typeface="+mj-lt"/>
                  <a:cs typeface="Times New Roman" pitchFamily="18" charset="0"/>
                  <a:sym typeface="Arial"/>
                </a:rPr>
                <a:t>thiết</a:t>
              </a:r>
              <a:r>
                <a:rPr lang="en-US" sz="5400" b="1" i="0" u="none" strike="noStrike" cap="none" dirty="0" smtClean="0">
                  <a:solidFill>
                    <a:schemeClr val="dk1"/>
                  </a:solidFill>
                  <a:latin typeface="+mj-lt"/>
                  <a:cs typeface="Times New Roman" pitchFamily="18" charset="0"/>
                  <a:sym typeface="Arial"/>
                </a:rPr>
                <a:t> </a:t>
              </a:r>
              <a:r>
                <a:rPr lang="en-US" sz="5400" b="1" i="0" u="none" strike="noStrike" cap="none" dirty="0" err="1" smtClean="0">
                  <a:solidFill>
                    <a:schemeClr val="dk1"/>
                  </a:solidFill>
                  <a:latin typeface="+mj-lt"/>
                  <a:cs typeface="Times New Roman" pitchFamily="18" charset="0"/>
                  <a:sym typeface="Arial"/>
                </a:rPr>
                <a:t>kế</a:t>
              </a:r>
              <a:r>
                <a:rPr lang="en-US" sz="5400" b="1" i="0" u="none" strike="noStrike" cap="none" dirty="0" smtClean="0">
                  <a:solidFill>
                    <a:schemeClr val="dk1"/>
                  </a:solidFill>
                  <a:latin typeface="+mj-lt"/>
                  <a:cs typeface="Times New Roman" pitchFamily="18" charset="0"/>
                  <a:sym typeface="Arial"/>
                </a:rPr>
                <a:t> game</a:t>
              </a:r>
              <a:endParaRPr lang="en-US" sz="5400" b="1" i="0" u="none" strike="noStrike" cap="none" dirty="0">
                <a:solidFill>
                  <a:schemeClr val="dk1"/>
                </a:solidFill>
                <a:latin typeface="+mj-lt"/>
                <a:cs typeface="Times New Roman" pitchFamily="18" charset="0"/>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439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63"/>
                                        </p:tgtEl>
                                      </p:cBhvr>
                                    </p:animEffect>
                                    <p:anim calcmode="lin" valueType="num">
                                      <p:cBhvr>
                                        <p:cTn id="7" dur="1000"/>
                                        <p:tgtEl>
                                          <p:spTgt spid="563"/>
                                        </p:tgtEl>
                                        <p:attrNameLst>
                                          <p:attrName>ppt_x</p:attrName>
                                        </p:attrNameLst>
                                      </p:cBhvr>
                                      <p:tavLst>
                                        <p:tav tm="0">
                                          <p:val>
                                            <p:strVal val="ppt_x"/>
                                          </p:val>
                                        </p:tav>
                                        <p:tav tm="100000">
                                          <p:val>
                                            <p:strVal val="ppt_x"/>
                                          </p:val>
                                        </p:tav>
                                      </p:tavLst>
                                    </p:anim>
                                    <p:anim calcmode="lin" valueType="num">
                                      <p:cBhvr>
                                        <p:cTn id="8" dur="1000"/>
                                        <p:tgtEl>
                                          <p:spTgt spid="563"/>
                                        </p:tgtEl>
                                        <p:attrNameLst>
                                          <p:attrName>ppt_y</p:attrName>
                                        </p:attrNameLst>
                                      </p:cBhvr>
                                      <p:tavLst>
                                        <p:tav tm="0">
                                          <p:val>
                                            <p:strVal val="ppt_y"/>
                                          </p:val>
                                        </p:tav>
                                        <p:tav tm="100000">
                                          <p:val>
                                            <p:strVal val="ppt_y+.1"/>
                                          </p:val>
                                        </p:tav>
                                      </p:tavLst>
                                    </p:anim>
                                    <p:set>
                                      <p:cBhvr>
                                        <p:cTn id="9" dur="1" fill="hold">
                                          <p:stCondLst>
                                            <p:cond delay="999"/>
                                          </p:stCondLst>
                                        </p:cTn>
                                        <p:tgtEl>
                                          <p:spTgt spid="563"/>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564"/>
                                        </p:tgtEl>
                                      </p:cBhvr>
                                    </p:animEffect>
                                    <p:anim calcmode="lin" valueType="num">
                                      <p:cBhvr>
                                        <p:cTn id="12" dur="1000"/>
                                        <p:tgtEl>
                                          <p:spTgt spid="564"/>
                                        </p:tgtEl>
                                        <p:attrNameLst>
                                          <p:attrName>ppt_x</p:attrName>
                                        </p:attrNameLst>
                                      </p:cBhvr>
                                      <p:tavLst>
                                        <p:tav tm="0">
                                          <p:val>
                                            <p:strVal val="ppt_x"/>
                                          </p:val>
                                        </p:tav>
                                        <p:tav tm="100000">
                                          <p:val>
                                            <p:strVal val="ppt_x"/>
                                          </p:val>
                                        </p:tav>
                                      </p:tavLst>
                                    </p:anim>
                                    <p:anim calcmode="lin" valueType="num">
                                      <p:cBhvr>
                                        <p:cTn id="13" dur="1000"/>
                                        <p:tgtEl>
                                          <p:spTgt spid="564"/>
                                        </p:tgtEl>
                                        <p:attrNameLst>
                                          <p:attrName>ppt_y</p:attrName>
                                        </p:attrNameLst>
                                      </p:cBhvr>
                                      <p:tavLst>
                                        <p:tav tm="0">
                                          <p:val>
                                            <p:strVal val="ppt_y"/>
                                          </p:val>
                                        </p:tav>
                                        <p:tav tm="100000">
                                          <p:val>
                                            <p:strVal val="ppt_y+.1"/>
                                          </p:val>
                                        </p:tav>
                                      </p:tavLst>
                                    </p:anim>
                                    <p:set>
                                      <p:cBhvr>
                                        <p:cTn id="14" dur="1" fill="hold">
                                          <p:stCondLst>
                                            <p:cond delay="999"/>
                                          </p:stCondLst>
                                        </p:cTn>
                                        <p:tgtEl>
                                          <p:spTgt spid="5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4" name="TextBox 3"/>
          <p:cNvSpPr txBox="1"/>
          <p:nvPr/>
        </p:nvSpPr>
        <p:spPr>
          <a:xfrm>
            <a:off x="2281445" y="353048"/>
            <a:ext cx="3098925" cy="584775"/>
          </a:xfrm>
          <a:prstGeom prst="rect">
            <a:avLst/>
          </a:prstGeom>
          <a:noFill/>
        </p:spPr>
        <p:txBody>
          <a:bodyPr wrap="none" rtlCol="0">
            <a:spAutoFit/>
          </a:bodyPr>
          <a:lstStyle/>
          <a:p>
            <a:r>
              <a:rPr lang="en-US" sz="3200" b="1" dirty="0" err="1" smtClean="0">
                <a:solidFill>
                  <a:srgbClr val="FF0000"/>
                </a:solidFill>
                <a:latin typeface="+mj-lt"/>
                <a:cs typeface="Times New Roman" pitchFamily="18" charset="0"/>
              </a:rPr>
              <a:t>Kịch</a:t>
            </a:r>
            <a:r>
              <a:rPr lang="en-US" sz="3200" b="1" dirty="0" smtClean="0">
                <a:solidFill>
                  <a:srgbClr val="FF0000"/>
                </a:solidFill>
                <a:latin typeface="+mj-lt"/>
                <a:cs typeface="Times New Roman" pitchFamily="18" charset="0"/>
              </a:rPr>
              <a:t> </a:t>
            </a:r>
            <a:r>
              <a:rPr lang="en-US" sz="3200" b="1" dirty="0" err="1" smtClean="0">
                <a:solidFill>
                  <a:srgbClr val="FF0000"/>
                </a:solidFill>
                <a:latin typeface="+mj-lt"/>
                <a:cs typeface="Times New Roman" pitchFamily="18" charset="0"/>
              </a:rPr>
              <a:t>bản</a:t>
            </a:r>
            <a:r>
              <a:rPr lang="en-US" sz="3200" b="1" dirty="0" smtClean="0">
                <a:solidFill>
                  <a:srgbClr val="FF0000"/>
                </a:solidFill>
                <a:latin typeface="+mj-lt"/>
                <a:cs typeface="Times New Roman" pitchFamily="18" charset="0"/>
              </a:rPr>
              <a:t> game</a:t>
            </a:r>
            <a:endParaRPr lang="vi-VN" sz="3200" b="1" dirty="0">
              <a:solidFill>
                <a:srgbClr val="FF0000"/>
              </a:solidFill>
              <a:latin typeface="+mj-lt"/>
              <a:cs typeface="Times New Roman" pitchFamily="18" charset="0"/>
            </a:endParaRPr>
          </a:p>
        </p:txBody>
      </p:sp>
      <p:sp>
        <p:nvSpPr>
          <p:cNvPr id="5" name="Rounded Rectangle 4"/>
          <p:cNvSpPr/>
          <p:nvPr/>
        </p:nvSpPr>
        <p:spPr>
          <a:xfrm>
            <a:off x="331695" y="1344706"/>
            <a:ext cx="6391835" cy="4840941"/>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chemeClr val="tx1"/>
              </a:solidFill>
              <a:latin typeface="Times New Roman" pitchFamily="18" charset="0"/>
              <a:cs typeface="Times New Roman" pitchFamily="18" charset="0"/>
            </a:endParaRPr>
          </a:p>
        </p:txBody>
      </p:sp>
      <p:sp>
        <p:nvSpPr>
          <p:cNvPr id="6" name="TextBox 5"/>
          <p:cNvSpPr txBox="1"/>
          <p:nvPr/>
        </p:nvSpPr>
        <p:spPr>
          <a:xfrm>
            <a:off x="2532788" y="1515037"/>
            <a:ext cx="1989647" cy="461665"/>
          </a:xfrm>
          <a:prstGeom prst="rect">
            <a:avLst/>
          </a:prstGeom>
          <a:noFill/>
        </p:spPr>
        <p:txBody>
          <a:bodyPr wrap="none" rtlCol="0">
            <a:spAutoFit/>
          </a:bodyPr>
          <a:lstStyle/>
          <a:p>
            <a:r>
              <a:rPr lang="en-US" sz="2400" b="1" dirty="0" smtClean="0">
                <a:latin typeface="+mj-lt"/>
                <a:cs typeface="Times New Roman" pitchFamily="18" charset="0"/>
              </a:rPr>
              <a:t>CÁCH CHƠI</a:t>
            </a:r>
            <a:endParaRPr lang="vi-VN" sz="2400" b="1" dirty="0">
              <a:latin typeface="+mj-lt"/>
              <a:cs typeface="Times New Roman"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11" y="2144345"/>
            <a:ext cx="2291873" cy="16208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011" y="4025152"/>
            <a:ext cx="2264214" cy="17929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3151095" y="2562348"/>
            <a:ext cx="2855257" cy="923330"/>
          </a:xfrm>
          <a:prstGeom prst="rect">
            <a:avLst/>
          </a:prstGeom>
          <a:noFill/>
        </p:spPr>
        <p:txBody>
          <a:bodyPr wrap="square" rtlCol="0">
            <a:spAutoFit/>
          </a:bodyPr>
          <a:lstStyle/>
          <a:p>
            <a:r>
              <a:rPr lang="vi-VN" sz="1800" dirty="0">
                <a:latin typeface="+mn-lt"/>
                <a:cs typeface="Times New Roman" pitchFamily="18" charset="0"/>
              </a:rPr>
              <a:t>Người chơi sẽ điều khiển nhân vật của mình bằng các phím (A, S, D, W</a:t>
            </a:r>
            <a:r>
              <a:rPr lang="vi-VN" sz="1800" dirty="0" smtClean="0">
                <a:latin typeface="+mn-lt"/>
                <a:cs typeface="Times New Roman" pitchFamily="18" charset="0"/>
              </a:rPr>
              <a:t>).</a:t>
            </a:r>
            <a:endParaRPr lang="vi-VN" sz="1800" dirty="0">
              <a:latin typeface="+mn-lt"/>
              <a:cs typeface="Times New Roman" pitchFamily="18" charset="0"/>
            </a:endParaRPr>
          </a:p>
        </p:txBody>
      </p:sp>
      <p:sp>
        <p:nvSpPr>
          <p:cNvPr id="12" name="TextBox 11"/>
          <p:cNvSpPr txBox="1"/>
          <p:nvPr/>
        </p:nvSpPr>
        <p:spPr>
          <a:xfrm>
            <a:off x="3151096" y="4598457"/>
            <a:ext cx="2855257" cy="646331"/>
          </a:xfrm>
          <a:prstGeom prst="rect">
            <a:avLst/>
          </a:prstGeom>
          <a:noFill/>
        </p:spPr>
        <p:txBody>
          <a:bodyPr wrap="square" rtlCol="0">
            <a:spAutoFit/>
          </a:bodyPr>
          <a:lstStyle/>
          <a:p>
            <a:r>
              <a:rPr lang="vi-VN" sz="1800" dirty="0" smtClean="0">
                <a:latin typeface="+mn-lt"/>
                <a:cs typeface="Times New Roman" pitchFamily="18" charset="0"/>
              </a:rPr>
              <a:t>Người chơi nháy </a:t>
            </a:r>
            <a:r>
              <a:rPr lang="en-US" sz="1800" dirty="0" err="1" smtClean="0">
                <a:latin typeface="+mn-lt"/>
                <a:cs typeface="Times New Roman" pitchFamily="18" charset="0"/>
              </a:rPr>
              <a:t>chuột</a:t>
            </a:r>
            <a:r>
              <a:rPr lang="en-US" sz="1800" dirty="0" smtClean="0">
                <a:latin typeface="+mn-lt"/>
                <a:cs typeface="Times New Roman" pitchFamily="18" charset="0"/>
              </a:rPr>
              <a:t> </a:t>
            </a:r>
            <a:r>
              <a:rPr lang="en-US" sz="1800" dirty="0" err="1" smtClean="0">
                <a:latin typeface="+mn-lt"/>
                <a:cs typeface="Times New Roman" pitchFamily="18" charset="0"/>
              </a:rPr>
              <a:t>phải</a:t>
            </a:r>
            <a:r>
              <a:rPr lang="en-US" sz="1800" dirty="0" smtClean="0">
                <a:latin typeface="+mn-lt"/>
                <a:cs typeface="Times New Roman" pitchFamily="18" charset="0"/>
              </a:rPr>
              <a:t> </a:t>
            </a:r>
            <a:r>
              <a:rPr lang="en-US" sz="1800" dirty="0" err="1" smtClean="0">
                <a:latin typeface="+mn-lt"/>
                <a:cs typeface="Times New Roman" pitchFamily="18" charset="0"/>
              </a:rPr>
              <a:t>để</a:t>
            </a:r>
            <a:r>
              <a:rPr lang="en-US" sz="1800" dirty="0" smtClean="0">
                <a:latin typeface="+mn-lt"/>
                <a:cs typeface="Times New Roman" pitchFamily="18" charset="0"/>
              </a:rPr>
              <a:t> </a:t>
            </a:r>
            <a:r>
              <a:rPr lang="en-US" sz="1800" dirty="0" err="1" smtClean="0">
                <a:latin typeface="+mn-lt"/>
                <a:cs typeface="Times New Roman" pitchFamily="18" charset="0"/>
              </a:rPr>
              <a:t>tấn</a:t>
            </a:r>
            <a:r>
              <a:rPr lang="en-US" sz="1800" dirty="0" smtClean="0">
                <a:latin typeface="+mn-lt"/>
                <a:cs typeface="Times New Roman" pitchFamily="18" charset="0"/>
              </a:rPr>
              <a:t> </a:t>
            </a:r>
            <a:r>
              <a:rPr lang="en-US" sz="1800" dirty="0" err="1" smtClean="0">
                <a:latin typeface="+mn-lt"/>
                <a:cs typeface="Times New Roman" pitchFamily="18" charset="0"/>
              </a:rPr>
              <a:t>công</a:t>
            </a:r>
            <a:r>
              <a:rPr lang="en-US" sz="1800" dirty="0" smtClean="0">
                <a:latin typeface="+mn-lt"/>
                <a:cs typeface="Times New Roman" pitchFamily="18" charset="0"/>
              </a:rPr>
              <a:t>.</a:t>
            </a:r>
            <a:endParaRPr lang="vi-VN" sz="1800" dirty="0">
              <a:latin typeface="+mn-lt"/>
              <a:cs typeface="Times New Roman" pitchFamily="18" charset="0"/>
            </a:endParaRPr>
          </a:p>
        </p:txBody>
      </p:sp>
      <p:sp>
        <p:nvSpPr>
          <p:cNvPr id="9" name="Rounded Rectangle 8"/>
          <p:cNvSpPr/>
          <p:nvPr/>
        </p:nvSpPr>
        <p:spPr>
          <a:xfrm>
            <a:off x="8175811" y="1344706"/>
            <a:ext cx="3101789" cy="2312894"/>
          </a:xfrm>
          <a:prstGeom prst="roundRect">
            <a:avLst/>
          </a:prstGeom>
          <a:solidFill>
            <a:srgbClr val="00B0F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TextBox 13"/>
          <p:cNvSpPr txBox="1"/>
          <p:nvPr/>
        </p:nvSpPr>
        <p:spPr>
          <a:xfrm>
            <a:off x="8395706" y="1476930"/>
            <a:ext cx="2093843" cy="400110"/>
          </a:xfrm>
          <a:prstGeom prst="rect">
            <a:avLst/>
          </a:prstGeom>
          <a:noFill/>
        </p:spPr>
        <p:txBody>
          <a:bodyPr wrap="none" rtlCol="0">
            <a:spAutoFit/>
          </a:bodyPr>
          <a:lstStyle/>
          <a:p>
            <a:r>
              <a:rPr lang="en-US" sz="2000" b="1" dirty="0" err="1" smtClean="0">
                <a:latin typeface="+mj-lt"/>
                <a:cs typeface="Times New Roman" pitchFamily="18" charset="0"/>
              </a:rPr>
              <a:t>Điều</a:t>
            </a:r>
            <a:r>
              <a:rPr lang="en-US" sz="2000" b="1" dirty="0" smtClean="0">
                <a:latin typeface="+mj-lt"/>
                <a:cs typeface="Times New Roman" pitchFamily="18" charset="0"/>
              </a:rPr>
              <a:t> </a:t>
            </a:r>
            <a:r>
              <a:rPr lang="en-US" sz="2000" b="1" dirty="0" err="1" smtClean="0">
                <a:latin typeface="+mj-lt"/>
                <a:cs typeface="Times New Roman" pitchFamily="18" charset="0"/>
              </a:rPr>
              <a:t>kiện</a:t>
            </a:r>
            <a:r>
              <a:rPr lang="en-US" sz="2000" b="1" dirty="0" smtClean="0">
                <a:latin typeface="+mj-lt"/>
                <a:cs typeface="Times New Roman" pitchFamily="18" charset="0"/>
              </a:rPr>
              <a:t> </a:t>
            </a:r>
            <a:r>
              <a:rPr lang="en-US" sz="2000" b="1" dirty="0" err="1" smtClean="0">
                <a:latin typeface="+mj-lt"/>
                <a:cs typeface="Times New Roman" pitchFamily="18" charset="0"/>
              </a:rPr>
              <a:t>thắng</a:t>
            </a:r>
            <a:endParaRPr lang="vi-VN" sz="2000" b="1" dirty="0">
              <a:latin typeface="+mj-lt"/>
              <a:cs typeface="Times New Roman" pitchFamily="18" charset="0"/>
            </a:endParaRPr>
          </a:p>
        </p:txBody>
      </p:sp>
      <p:sp>
        <p:nvSpPr>
          <p:cNvPr id="15" name="TextBox 14"/>
          <p:cNvSpPr txBox="1"/>
          <p:nvPr/>
        </p:nvSpPr>
        <p:spPr>
          <a:xfrm>
            <a:off x="8260978" y="1987446"/>
            <a:ext cx="2909046" cy="1200329"/>
          </a:xfrm>
          <a:prstGeom prst="rect">
            <a:avLst/>
          </a:prstGeom>
          <a:noFill/>
        </p:spPr>
        <p:txBody>
          <a:bodyPr wrap="square" rtlCol="0">
            <a:spAutoFit/>
          </a:bodyPr>
          <a:lstStyle/>
          <a:p>
            <a:r>
              <a:rPr lang="en-US" sz="1800" dirty="0" smtClean="0">
                <a:latin typeface="+mj-lt"/>
                <a:cs typeface="Times New Roman" pitchFamily="18" charset="0"/>
              </a:rPr>
              <a:t>Ng</a:t>
            </a:r>
            <a:r>
              <a:rPr lang="vi-VN" sz="1800" dirty="0" smtClean="0">
                <a:latin typeface="+mj-lt"/>
                <a:cs typeface="Times New Roman" pitchFamily="18" charset="0"/>
              </a:rPr>
              <a:t>ười </a:t>
            </a:r>
            <a:r>
              <a:rPr lang="en-US" sz="1800" dirty="0" err="1" smtClean="0">
                <a:latin typeface="+mj-lt"/>
                <a:cs typeface="Times New Roman" pitchFamily="18" charset="0"/>
              </a:rPr>
              <a:t>ch</a:t>
            </a:r>
            <a:r>
              <a:rPr lang="vi-VN" sz="1800" dirty="0" smtClean="0">
                <a:latin typeface="+mj-lt"/>
                <a:cs typeface="Times New Roman" pitchFamily="18" charset="0"/>
              </a:rPr>
              <a:t>ơi đối </a:t>
            </a:r>
            <a:r>
              <a:rPr lang="vi-VN" sz="1800" dirty="0">
                <a:latin typeface="+mj-lt"/>
                <a:cs typeface="Times New Roman" pitchFamily="18" charset="0"/>
              </a:rPr>
              <a:t>đầu và đánh bại boss cuối cùng để hoàn thành màn chơi hoặc kết thúc game</a:t>
            </a:r>
          </a:p>
        </p:txBody>
      </p:sp>
      <p:sp>
        <p:nvSpPr>
          <p:cNvPr id="16" name="Rounded Rectangle 15"/>
          <p:cNvSpPr/>
          <p:nvPr/>
        </p:nvSpPr>
        <p:spPr>
          <a:xfrm>
            <a:off x="8175811" y="3892928"/>
            <a:ext cx="3101789" cy="2382366"/>
          </a:xfrm>
          <a:prstGeom prst="roundRect">
            <a:avLst/>
          </a:prstGeom>
          <a:solidFill>
            <a:srgbClr val="00B0F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p:cNvSpPr txBox="1"/>
          <p:nvPr/>
        </p:nvSpPr>
        <p:spPr>
          <a:xfrm>
            <a:off x="8548106" y="4025152"/>
            <a:ext cx="1936749" cy="400110"/>
          </a:xfrm>
          <a:prstGeom prst="rect">
            <a:avLst/>
          </a:prstGeom>
          <a:noFill/>
        </p:spPr>
        <p:txBody>
          <a:bodyPr wrap="none" rtlCol="0">
            <a:spAutoFit/>
          </a:bodyPr>
          <a:lstStyle/>
          <a:p>
            <a:r>
              <a:rPr lang="en-US" sz="2000" b="1" dirty="0" err="1" smtClean="0">
                <a:latin typeface="+mj-lt"/>
                <a:cs typeface="Times New Roman" pitchFamily="18" charset="0"/>
              </a:rPr>
              <a:t>Điều</a:t>
            </a:r>
            <a:r>
              <a:rPr lang="en-US" sz="2000" b="1" dirty="0" smtClean="0">
                <a:latin typeface="+mj-lt"/>
                <a:cs typeface="Times New Roman" pitchFamily="18" charset="0"/>
              </a:rPr>
              <a:t> </a:t>
            </a:r>
            <a:r>
              <a:rPr lang="en-US" sz="2000" b="1" dirty="0" err="1" smtClean="0">
                <a:latin typeface="+mj-lt"/>
                <a:cs typeface="Times New Roman" pitchFamily="18" charset="0"/>
              </a:rPr>
              <a:t>kiện</a:t>
            </a:r>
            <a:r>
              <a:rPr lang="en-US" sz="2000" b="1" dirty="0" smtClean="0">
                <a:latin typeface="+mj-lt"/>
                <a:cs typeface="Times New Roman" pitchFamily="18" charset="0"/>
              </a:rPr>
              <a:t> </a:t>
            </a:r>
            <a:r>
              <a:rPr lang="en-US" sz="2000" b="1" dirty="0" err="1" smtClean="0">
                <a:latin typeface="+mj-lt"/>
                <a:cs typeface="Times New Roman" pitchFamily="18" charset="0"/>
              </a:rPr>
              <a:t>thua</a:t>
            </a:r>
            <a:endParaRPr lang="vi-VN" sz="2000" b="1" dirty="0">
              <a:latin typeface="+mj-lt"/>
              <a:cs typeface="Times New Roman" pitchFamily="18" charset="0"/>
            </a:endParaRPr>
          </a:p>
        </p:txBody>
      </p:sp>
      <p:sp>
        <p:nvSpPr>
          <p:cNvPr id="18" name="TextBox 17"/>
          <p:cNvSpPr txBox="1"/>
          <p:nvPr/>
        </p:nvSpPr>
        <p:spPr>
          <a:xfrm>
            <a:off x="8399931" y="4571126"/>
            <a:ext cx="2631140" cy="1200329"/>
          </a:xfrm>
          <a:prstGeom prst="rect">
            <a:avLst/>
          </a:prstGeom>
          <a:noFill/>
        </p:spPr>
        <p:txBody>
          <a:bodyPr wrap="square" rtlCol="0">
            <a:spAutoFit/>
          </a:bodyPr>
          <a:lstStyle/>
          <a:p>
            <a:r>
              <a:rPr lang="en-US" sz="1800" dirty="0" smtClean="0">
                <a:latin typeface="+mj-lt"/>
                <a:cs typeface="Times New Roman" pitchFamily="18" charset="0"/>
              </a:rPr>
              <a:t>Ng</a:t>
            </a:r>
            <a:r>
              <a:rPr lang="vi-VN" sz="1800" dirty="0" smtClean="0">
                <a:latin typeface="+mj-lt"/>
                <a:cs typeface="Times New Roman" pitchFamily="18" charset="0"/>
              </a:rPr>
              <a:t>ười </a:t>
            </a:r>
            <a:r>
              <a:rPr lang="en-US" sz="1800" dirty="0" err="1" smtClean="0">
                <a:latin typeface="+mj-lt"/>
                <a:cs typeface="Times New Roman" pitchFamily="18" charset="0"/>
              </a:rPr>
              <a:t>ch</a:t>
            </a:r>
            <a:r>
              <a:rPr lang="vi-VN" sz="1800" dirty="0">
                <a:latin typeface="+mj-lt"/>
                <a:cs typeface="Times New Roman" pitchFamily="18" charset="0"/>
              </a:rPr>
              <a:t>ơi bị tiêu diệt hoàn toàn do hết máu hoặc bị kẻ thù tấn công quá </a:t>
            </a:r>
            <a:r>
              <a:rPr lang="vi-VN" sz="1800" dirty="0" smtClean="0">
                <a:latin typeface="+mj-lt"/>
                <a:cs typeface="Times New Roman" pitchFamily="18" charset="0"/>
              </a:rPr>
              <a:t>nhiều.</a:t>
            </a:r>
            <a:endParaRPr lang="vi-VN" sz="1800" dirty="0">
              <a:latin typeface="+mj-lt"/>
              <a:cs typeface="Times New Roman" pitchFamily="18" charset="0"/>
            </a:endParaRPr>
          </a:p>
        </p:txBody>
      </p:sp>
      <p:cxnSp>
        <p:nvCxnSpPr>
          <p:cNvPr id="13" name="Straight Arrow Connector 12"/>
          <p:cNvCxnSpPr/>
          <p:nvPr/>
        </p:nvCxnSpPr>
        <p:spPr>
          <a:xfrm flipV="1">
            <a:off x="6732000" y="2501152"/>
            <a:ext cx="1452281" cy="1264023"/>
          </a:xfrm>
          <a:prstGeom prst="straightConnector1">
            <a:avLst/>
          </a:prstGeom>
          <a:ln w="38100" cmpd="sng">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6" idx="1"/>
          </p:cNvCxnSpPr>
          <p:nvPr/>
        </p:nvCxnSpPr>
        <p:spPr>
          <a:xfrm>
            <a:off x="6723530" y="3765176"/>
            <a:ext cx="1452281" cy="13189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868</Words>
  <Application>Microsoft Office PowerPoint</Application>
  <PresentationFormat>Custom</PresentationFormat>
  <Paragraphs>124</Paragraphs>
  <Slides>16</Slides>
  <Notes>16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Arial</vt:lpstr>
      <vt:lpstr>Calibri</vt:lpstr>
      <vt:lpstr>Montserrat Light</vt:lpstr>
      <vt:lpstr>Microsoft Yahei</vt:lpstr>
      <vt:lpstr>Times New Roman</vt:lpstr>
      <vt:lpstr>Montserrat Medium</vt:lpstr>
      <vt:lpstr>Montserrat Black</vt:lpstr>
      <vt:lpstr>Oi</vt:lpstr>
      <vt:lpstr>Fz Poppins Black</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admin</cp:lastModifiedBy>
  <cp:revision>40</cp:revision>
  <dcterms:created xsi:type="dcterms:W3CDTF">2017-11-02T08:38:29Z</dcterms:created>
  <dcterms:modified xsi:type="dcterms:W3CDTF">2024-06-07T14:46:08Z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