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300" r:id="rId2"/>
    <p:sldId id="323" r:id="rId3"/>
    <p:sldId id="337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52" r:id="rId17"/>
    <p:sldId id="327" r:id="rId18"/>
  </p:sldIdLst>
  <p:sldSz cx="12192000" cy="6858000"/>
  <p:notesSz cx="6858000" cy="9144000"/>
  <p:embeddedFontLst>
    <p:embeddedFont>
      <p:font typeface="Atkinson Hyperlegible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baps" initials="y" lastIdx="17" clrIdx="0">
    <p:extLst>
      <p:ext uri="{19B8F6BF-5375-455C-9EA6-DF929625EA0E}">
        <p15:presenceInfo xmlns:p15="http://schemas.microsoft.com/office/powerpoint/2012/main" userId="yerbaps" providerId="None"/>
      </p:ext>
    </p:extLst>
  </p:cmAuthor>
  <p:cmAuthor id="2" name="karenv" initials="k" lastIdx="10" clrIdx="1">
    <p:extLst>
      <p:ext uri="{19B8F6BF-5375-455C-9EA6-DF929625EA0E}">
        <p15:presenceInfo xmlns:p15="http://schemas.microsoft.com/office/powerpoint/2012/main" userId="karen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BE6"/>
    <a:srgbClr val="C7DDF1"/>
    <a:srgbClr val="FC809B"/>
    <a:srgbClr val="557DBF"/>
    <a:srgbClr val="98D7CE"/>
    <a:srgbClr val="F2F2F2"/>
    <a:srgbClr val="31B09C"/>
    <a:srgbClr val="595959"/>
    <a:srgbClr val="B3C0E2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7544" autoAdjust="0"/>
  </p:normalViewPr>
  <p:slideViewPr>
    <p:cSldViewPr snapToGrid="0">
      <p:cViewPr varScale="1">
        <p:scale>
          <a:sx n="65" d="100"/>
          <a:sy n="65" d="100"/>
        </p:scale>
        <p:origin x="1176" y="3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hfa@who.in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1 of Module 3.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is to: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and interpret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report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and then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results.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lead to use of the data for planning, management and policy-making decisions.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6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step is archiving the data in a safe location, where it can be accessed for additional use and for comparison with future HHFAs.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step is called data curation and should not be neglected.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5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these steps must be supported by detailed planning, preparation and management activities.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65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has prepared an HHFA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package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support countries through each step of the HHFA. </a:t>
            </a:r>
            <a:endParaRPr lang="en-GB" dirty="0"/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8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resources provided in this package include: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 inventory platform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contains all the HHFA indicators;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questionnaires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countries can select and adapt to their context and needs;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is a software application customized for the HHFA, that is loaded onto tablets or mobile phones for data collection;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analysis platform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enables automated analysis of the HHFA data to produce the HHFA indicators organized into tables and graphs; and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HHFA archive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offers a secure central location for countries to store their survey reports and datasets.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these resources in more detail in Units 2 to 5 of this module.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63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package also provides a selection of guidance documents and training packages to support the HHFA process from start to finish.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4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resources can be found on the HHFA webpages.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resources, including training materials, can be accessed upon request by contacting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hhfa@who.int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3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1.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the HHFA indicator inventory platform.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you will be able to: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key steps involved in conducting an HHFA;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the HHFA tools, guidance documents and training packages.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is a comprehensive survey that represents a substantial investment for a country.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planning and systematic implementation are therefore essential.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1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HHFA involves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key steps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0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making the decision to conduct an HHFA, based on unmet information needs, the first step is for a country to decide on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it needs from the survey.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decision will inform the selection of modules and questions.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4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questionnaire must then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country needs.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followed by the same adaptation of the HHFA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3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the data collectors and their supervisors need thorough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4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followed by the field work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0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data collection is complete and the data have been reviewed and cleaned, the data are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outputs are produced in the form of tables and graphs.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73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769516"/>
                <a:ext cx="7504761" cy="1486120"/>
                <a:chOff x="3029663" y="2986158"/>
                <a:chExt cx="7504761" cy="14861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986158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/>
                    <a:t>Unit 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708607"/>
                  <a:ext cx="7504761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/>
                    <a:t>HHFA key steps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6: Interpret, communicate and use data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471A1B4-8435-4C3A-9EAC-19671F2FC8AA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028FB43-4EFE-4880-BF1D-9BEEE64B2AC4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16867A3-8750-454A-9412-CE230639A6AB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B2C481C-AE36-43C3-B852-87061FF7A01F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4429C-E2A9-421E-A16C-D750516DD449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C08484-8C85-4FD8-BE00-1ACBD3D49B9D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C95F75-F22D-4E44-BA26-91350D22D2BA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1B6C02-8A36-4FDF-BF9C-9A672141C58A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D56FE9A-1049-4C21-909B-C2B7DF744F22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EFCFAD-8A5B-4706-866E-8554EA2FBAC0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48FBDD-DB92-49B8-B3AD-7290E693AEC5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9F6C3EB-0486-4E25-AE1F-2BB73A4F8C97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6E912F-318F-410C-8743-0126D88A759F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A65A28-4C34-4045-87E7-DCFB13492185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AEA545E-766A-479E-B6D4-9624D254EFCE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6F2A73-7D51-45B0-A4D3-030B6A2F501D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RECTANGLE FADE">
            <a:extLst>
              <a:ext uri="{FF2B5EF4-FFF2-40B4-BE49-F238E27FC236}">
                <a16:creationId xmlns:a16="http://schemas.microsoft.com/office/drawing/2014/main" id="{AA640498-8F69-4D02-8A49-D334261556CB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7E262D-E8FD-44AD-8141-4B0E7B297031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7E7A916-7F01-4500-811E-53BC27B111A5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 data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C61C525-D1BF-4264-ACF5-A3C1E2F0CE9E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59245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7: Curate data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836A76-5394-4AB5-BBA4-D567A1F1FA19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8948EA-3ED7-419C-AC37-F9386E53CFF5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3AAC11-35CA-46D0-9706-773011F33E63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51BFC8-9A07-4777-B57C-207B298E841E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DD6458-3B95-40BA-B2AA-E83C51DBBA7B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EA44F-842D-4AAB-A449-394EAD4641B4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176625B-0FF7-4A89-97C0-EF02B40809DB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C68B2B-C1BB-451F-AACD-5FB9DA050935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A585E6-B0F3-41C6-9E9A-C8766C227D0A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9C52BFF-F663-4B3D-BD51-C5E310656A62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F2D1AA-C128-48B8-A734-EE1C5234718D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DF2298-26FD-43AF-B5EC-DE4153D339C1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F827146-49D3-4546-8B26-C023E7860984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7B9031B-7185-4561-A605-9466642545B7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FE8A9F-8DDE-45ED-9BD7-C4E3178C4FC8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C819492-F0E5-4ACF-82D0-11DC286382E0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 data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25B1BA3-626C-451A-B339-5A63F5AB7AA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RECTANGLE FADE">
            <a:extLst>
              <a:ext uri="{FF2B5EF4-FFF2-40B4-BE49-F238E27FC236}">
                <a16:creationId xmlns:a16="http://schemas.microsoft.com/office/drawing/2014/main" id="{69B233F4-259C-42C6-B6A6-9A6BDFC93F4A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D769D7-A0A8-4188-8135-97800ADE0E98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B17CF12-AFED-43C0-AD68-DF464B556473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8E8B946-B6A4-4AE0-AD08-115A7BE91DB5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6086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Key point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bracket">
            <a:extLst>
              <a:ext uri="{FF2B5EF4-FFF2-40B4-BE49-F238E27FC236}">
                <a16:creationId xmlns:a16="http://schemas.microsoft.com/office/drawing/2014/main" id="{F7AE6B6C-24F1-DB87-421C-2C0B8C38A661}"/>
              </a:ext>
            </a:extLst>
          </p:cNvPr>
          <p:cNvSpPr/>
          <p:nvPr/>
        </p:nvSpPr>
        <p:spPr>
          <a:xfrm rot="16200000" flipH="1" flipV="1">
            <a:off x="6014126" y="-1499999"/>
            <a:ext cx="166316" cy="11846350"/>
          </a:xfrm>
          <a:prstGeom prst="rightBracket">
            <a:avLst/>
          </a:prstGeom>
          <a:ln w="28575">
            <a:solidFill>
              <a:srgbClr val="31B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HFA modules caption">
            <a:extLst>
              <a:ext uri="{FF2B5EF4-FFF2-40B4-BE49-F238E27FC236}">
                <a16:creationId xmlns:a16="http://schemas.microsoft.com/office/drawing/2014/main" id="{F35E07CB-663A-4F73-8D8D-4A308B5D344A}"/>
              </a:ext>
            </a:extLst>
          </p:cNvPr>
          <p:cNvSpPr txBox="1"/>
          <p:nvPr/>
        </p:nvSpPr>
        <p:spPr>
          <a:xfrm>
            <a:off x="158400" y="4639647"/>
            <a:ext cx="11862057" cy="461665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595959"/>
                </a:solidFill>
              </a:rPr>
              <a:t>Plan, prepare and manage (detailed activities)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E7AD7-A02C-49D7-AA0B-261B09D3C679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6659AB-9823-42A1-95F4-EBB93DEDA88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DE0A38-7AC5-472D-964C-6114DBD124F4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F2A462-C539-4315-8B72-18500807D199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885F94-2556-433B-B7DE-7485C71E2347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ED9F7F-41C0-48EB-9BB7-6954877D3DFF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8F8940-1010-4968-9746-2C7746CC9E27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6D1CB3-4C00-4A02-812F-56DA6A0FCB1C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5DBEE6-B5B5-431C-9BF9-B85B046F148B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67814B-952A-44DD-8083-77978E18E36A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2BB702-3C10-4708-8398-89055DF7A6FD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E92F4B-A7BE-44C0-AFAE-2E797DEDF337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5AB687-3E39-40AD-A16F-5101FCB96019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40B1A1-7A67-433A-8754-E1289647EA23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6B0A99-E45F-404E-BCFF-E07319729D24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4F2962-A74D-4E30-B94E-1D4EFF33AC5D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662E25-C115-4AFD-AA59-8E0FEC5E1C03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 data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3C8CD5-25DA-447B-9A96-6477F8E232C7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DA92E2-2F00-491F-9E25-1CA4FB92D87A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961788-48BF-46EB-BE52-6DD3BA119089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940757-437F-412C-8F1D-7215CA6BE62B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582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07BF83-E5C0-31DF-F9D0-21794D34814E}"/>
              </a:ext>
            </a:extLst>
          </p:cNvPr>
          <p:cNvSpPr txBox="1"/>
          <p:nvPr/>
        </p:nvSpPr>
        <p:spPr>
          <a:xfrm>
            <a:off x="609456" y="5014128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GB" sz="2400" dirty="0"/>
              <a:t>WHO has prepared an HHFA </a:t>
            </a:r>
            <a:r>
              <a:rPr lang="en-GB" sz="2400" b="1" dirty="0"/>
              <a:t>resource package </a:t>
            </a:r>
            <a:r>
              <a:rPr lang="en-GB" sz="2400" dirty="0"/>
              <a:t>to support countries through each step of the HHFA.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4A3EF-6578-341A-9CC0-2E4058933539}"/>
              </a:ext>
            </a:extLst>
          </p:cNvPr>
          <p:cNvSpPr/>
          <p:nvPr/>
        </p:nvSpPr>
        <p:spPr>
          <a:xfrm>
            <a:off x="528887" y="5014128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8EA5E-A0E7-4F5F-B798-44AEE9278E88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F3F776-B023-49B8-88CE-2D9D07B52E2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A281C8-6757-4FF9-8A28-4FA531851E0A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19AF6-25A1-4026-BF79-00E3CD8BF1F4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D767FA-63C7-4A2A-9608-4567A55DAE1B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774DC7-FE4E-42EE-B287-9FEB2ADBC3B4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A049A-58AE-48AA-AE58-8AC55F5C0BBA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4696C8-BACE-474C-8C95-479E6FF9BF46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33DAC8-9290-443E-AA14-3B8856A4BD72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DDA138-6D44-4567-AAF0-190FC7121F84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7B2A1F-1C9D-45BD-99F3-F926322AE7C4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088922-FD01-440F-BEE7-061012ECF10E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39AFB7-026B-42C4-AB64-6143756453F2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F676F6-0C56-4778-88EC-842E6AE2E73A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ACD6FB-BF75-4A73-B7CE-21662406C0F1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F5FDB6-4A4C-429F-BE36-833DC148AB5E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805B193-6C99-44DD-AEE3-2A2076F78E2B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 data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6C9E3A-3424-4971-AB97-919E5F649C3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9DCDD4-E2E5-4A36-8A6F-75AB3BA315C8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9D6A70-4ACE-45B4-8D9B-3706CAEF602C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39E88D-9C13-4773-99EC-C82B69D89214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579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9B4A5A-AC5A-FFD7-99AA-C026C6DFC1D8}"/>
              </a:ext>
            </a:extLst>
          </p:cNvPr>
          <p:cNvSpPr/>
          <p:nvPr/>
        </p:nvSpPr>
        <p:spPr>
          <a:xfrm rot="5400000">
            <a:off x="11060851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D3DB5D-7BDA-86F9-158E-8D44BB8E6F68}"/>
              </a:ext>
            </a:extLst>
          </p:cNvPr>
          <p:cNvSpPr/>
          <p:nvPr/>
        </p:nvSpPr>
        <p:spPr>
          <a:xfrm rot="5400000">
            <a:off x="7658757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4BB250-B83F-E150-F918-C1B359FDDB23}"/>
              </a:ext>
            </a:extLst>
          </p:cNvPr>
          <p:cNvSpPr/>
          <p:nvPr/>
        </p:nvSpPr>
        <p:spPr>
          <a:xfrm rot="5400000">
            <a:off x="5931842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F9277-2316-4C2F-D39F-D6A14B0367A2}"/>
              </a:ext>
            </a:extLst>
          </p:cNvPr>
          <p:cNvSpPr/>
          <p:nvPr/>
        </p:nvSpPr>
        <p:spPr>
          <a:xfrm rot="5400000">
            <a:off x="2511528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37CBC4-FC6D-43F0-FABE-89B614AE5C20}"/>
              </a:ext>
            </a:extLst>
          </p:cNvPr>
          <p:cNvSpPr/>
          <p:nvPr/>
        </p:nvSpPr>
        <p:spPr>
          <a:xfrm rot="5400000">
            <a:off x="783145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grid1">
            <a:extLst>
              <a:ext uri="{FF2B5EF4-FFF2-40B4-BE49-F238E27FC236}">
                <a16:creationId xmlns:a16="http://schemas.microsoft.com/office/drawing/2014/main" id="{6C2360D3-D23B-73FB-5A1D-21C77064515C}"/>
              </a:ext>
            </a:extLst>
          </p:cNvPr>
          <p:cNvSpPr txBox="1"/>
          <p:nvPr/>
        </p:nvSpPr>
        <p:spPr>
          <a:xfrm>
            <a:off x="151026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Indicator inventory platform </a:t>
            </a:r>
          </a:p>
        </p:txBody>
      </p:sp>
      <p:sp>
        <p:nvSpPr>
          <p:cNvPr id="11" name="grid1">
            <a:extLst>
              <a:ext uri="{FF2B5EF4-FFF2-40B4-BE49-F238E27FC236}">
                <a16:creationId xmlns:a16="http://schemas.microsoft.com/office/drawing/2014/main" id="{501A95D5-6488-CB2D-DEAA-50B81D9A6141}"/>
              </a:ext>
            </a:extLst>
          </p:cNvPr>
          <p:cNvSpPr txBox="1"/>
          <p:nvPr/>
        </p:nvSpPr>
        <p:spPr>
          <a:xfrm>
            <a:off x="1881497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500" dirty="0"/>
              <a:t>Questionnaires</a:t>
            </a:r>
          </a:p>
        </p:txBody>
      </p:sp>
      <p:sp>
        <p:nvSpPr>
          <p:cNvPr id="12" name="grid1">
            <a:extLst>
              <a:ext uri="{FF2B5EF4-FFF2-40B4-BE49-F238E27FC236}">
                <a16:creationId xmlns:a16="http://schemas.microsoft.com/office/drawing/2014/main" id="{8604C69C-18FC-2ABB-4452-004CAEA9895D}"/>
              </a:ext>
            </a:extLst>
          </p:cNvPr>
          <p:cNvSpPr txBox="1"/>
          <p:nvPr/>
        </p:nvSpPr>
        <p:spPr>
          <a:xfrm>
            <a:off x="5331225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err="1"/>
              <a:t>CSPro</a:t>
            </a:r>
            <a:r>
              <a:rPr lang="en-GB" dirty="0"/>
              <a:t> tool</a:t>
            </a:r>
          </a:p>
        </p:txBody>
      </p:sp>
      <p:sp>
        <p:nvSpPr>
          <p:cNvPr id="13" name="grid1">
            <a:extLst>
              <a:ext uri="{FF2B5EF4-FFF2-40B4-BE49-F238E27FC236}">
                <a16:creationId xmlns:a16="http://schemas.microsoft.com/office/drawing/2014/main" id="{5638414F-852A-B40C-88C3-79992E05E764}"/>
              </a:ext>
            </a:extLst>
          </p:cNvPr>
          <p:cNvSpPr txBox="1"/>
          <p:nvPr/>
        </p:nvSpPr>
        <p:spPr>
          <a:xfrm>
            <a:off x="7027469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Data analysis platform</a:t>
            </a:r>
          </a:p>
        </p:txBody>
      </p:sp>
      <p:sp>
        <p:nvSpPr>
          <p:cNvPr id="14" name="grid1">
            <a:extLst>
              <a:ext uri="{FF2B5EF4-FFF2-40B4-BE49-F238E27FC236}">
                <a16:creationId xmlns:a16="http://schemas.microsoft.com/office/drawing/2014/main" id="{E3D643AB-DF46-E6E5-71E9-90743A262535}"/>
              </a:ext>
            </a:extLst>
          </p:cNvPr>
          <p:cNvSpPr txBox="1"/>
          <p:nvPr/>
        </p:nvSpPr>
        <p:spPr>
          <a:xfrm>
            <a:off x="10429563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Global HHFA archive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28A159-40EF-46E6-B8B3-5F1C5B631C7D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B3E0C8-189C-437A-82C8-D0D2FD9DD156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7270E8-818B-41C0-888F-961B6A7E6AA5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CD047E-030D-4D3E-9958-D082F9F627A6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30D967-2B05-4068-B738-6C7DE89A7C6C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12957-5AA1-40FB-A5D5-51EE1A003468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B67994-980D-4C42-8DD1-327A3DDB05CD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67FA78-8FF6-4521-AF65-539D308EF4E0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5B9791-0189-46B5-ACE3-DCD8F9F8DB27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0E3465-DBA3-4C01-8444-D28310EC58C0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4898F21-0E51-4CB1-A30B-441CD3358A07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75E5CA-145D-442D-98F5-B6907E408270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65AFE7-B93A-429A-8CE6-6680D7046A81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8DAC38F-2AAE-4A89-B0BE-2237363C779F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B6D091F-38FD-45CB-89DC-CF2ED992F79B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CBB0C-BC0F-46AE-BFC1-AD2A11D50658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65BF2D-FF91-4983-9BBE-1BBCEC338EDC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Interpret, communicate &amp; use data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8EE4ED-CCC5-4395-90CB-92053E303E5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6BD9BC1-E95E-4271-956B-17BBC4B3B38B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D7362E-7A95-4B1D-B392-CD927B1A01C4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1C1EB39-1064-421F-9C58-2B01023348E8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164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-0.120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1.875E-6 -0.1201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1201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1201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-0.120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1.04167E-6 -0.1201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-0.1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1" name="HHFA modules caption">
            <a:extLst>
              <a:ext uri="{FF2B5EF4-FFF2-40B4-BE49-F238E27FC236}">
                <a16:creationId xmlns:a16="http://schemas.microsoft.com/office/drawing/2014/main" id="{3E69BA26-7324-9FC1-D39D-59E65AEBFE60}"/>
              </a:ext>
            </a:extLst>
          </p:cNvPr>
          <p:cNvSpPr txBox="1"/>
          <p:nvPr/>
        </p:nvSpPr>
        <p:spPr>
          <a:xfrm>
            <a:off x="158400" y="4483280"/>
            <a:ext cx="11848914" cy="400110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595959"/>
                </a:solidFill>
              </a:rPr>
              <a:t>Plan, prepare and manage</a:t>
            </a:r>
          </a:p>
        </p:txBody>
      </p:sp>
      <p:sp>
        <p:nvSpPr>
          <p:cNvPr id="22" name="grid1">
            <a:extLst>
              <a:ext uri="{FF2B5EF4-FFF2-40B4-BE49-F238E27FC236}">
                <a16:creationId xmlns:a16="http://schemas.microsoft.com/office/drawing/2014/main" id="{293150DC-EE83-8640-F17D-AA96452C3C7F}"/>
              </a:ext>
            </a:extLst>
          </p:cNvPr>
          <p:cNvSpPr txBox="1"/>
          <p:nvPr/>
        </p:nvSpPr>
        <p:spPr>
          <a:xfrm>
            <a:off x="158400" y="5046540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comprehensive guide</a:t>
            </a:r>
          </a:p>
        </p:txBody>
      </p:sp>
      <p:sp>
        <p:nvSpPr>
          <p:cNvPr id="35" name="grid1">
            <a:extLst>
              <a:ext uri="{FF2B5EF4-FFF2-40B4-BE49-F238E27FC236}">
                <a16:creationId xmlns:a16="http://schemas.microsoft.com/office/drawing/2014/main" id="{05719DE5-E978-0DFC-90DB-B7032A6FF396}"/>
              </a:ext>
            </a:extLst>
          </p:cNvPr>
          <p:cNvSpPr txBox="1"/>
          <p:nvPr/>
        </p:nvSpPr>
        <p:spPr>
          <a:xfrm>
            <a:off x="158400" y="5579502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quick guide</a:t>
            </a:r>
          </a:p>
        </p:txBody>
      </p:sp>
      <p:sp>
        <p:nvSpPr>
          <p:cNvPr id="36" name="grid1">
            <a:extLst>
              <a:ext uri="{FF2B5EF4-FFF2-40B4-BE49-F238E27FC236}">
                <a16:creationId xmlns:a16="http://schemas.microsoft.com/office/drawing/2014/main" id="{F4E6245E-C4BE-6715-CB82-B1A78D6A3C9D}"/>
              </a:ext>
            </a:extLst>
          </p:cNvPr>
          <p:cNvSpPr txBox="1"/>
          <p:nvPr/>
        </p:nvSpPr>
        <p:spPr>
          <a:xfrm>
            <a:off x="158400" y="6112466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manager’s guide</a:t>
            </a:r>
          </a:p>
        </p:txBody>
      </p:sp>
      <p:sp>
        <p:nvSpPr>
          <p:cNvPr id="38" name="grid1">
            <a:extLst>
              <a:ext uri="{FF2B5EF4-FFF2-40B4-BE49-F238E27FC236}">
                <a16:creationId xmlns:a16="http://schemas.microsoft.com/office/drawing/2014/main" id="{3EBCA956-3A30-DFA2-7DF0-A7DEDBBBA96D}"/>
              </a:ext>
            </a:extLst>
          </p:cNvPr>
          <p:cNvSpPr txBox="1"/>
          <p:nvPr/>
        </p:nvSpPr>
        <p:spPr>
          <a:xfrm>
            <a:off x="6135978" y="5046540"/>
            <a:ext cx="58779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Powerpoint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packages</a:t>
            </a:r>
          </a:p>
        </p:txBody>
      </p:sp>
      <p:sp>
        <p:nvSpPr>
          <p:cNvPr id="39" name="grid1">
            <a:extLst>
              <a:ext uri="{FF2B5EF4-FFF2-40B4-BE49-F238E27FC236}">
                <a16:creationId xmlns:a16="http://schemas.microsoft.com/office/drawing/2014/main" id="{72077A70-CD3A-5641-C4FB-3085ECDE0181}"/>
              </a:ext>
            </a:extLst>
          </p:cNvPr>
          <p:cNvSpPr txBox="1"/>
          <p:nvPr/>
        </p:nvSpPr>
        <p:spPr>
          <a:xfrm>
            <a:off x="6134400" y="5580619"/>
            <a:ext cx="5893785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OpenWHO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elearning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packages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8F726-BA22-4C7D-A32D-3149ECF05ADC}"/>
              </a:ext>
            </a:extLst>
          </p:cNvPr>
          <p:cNvGrpSpPr/>
          <p:nvPr/>
        </p:nvGrpSpPr>
        <p:grpSpPr>
          <a:xfrm>
            <a:off x="151026" y="1696793"/>
            <a:ext cx="11890697" cy="3220773"/>
            <a:chOff x="151026" y="1696793"/>
            <a:chExt cx="11890697" cy="322077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41FBB1-392D-470D-8987-F7A290633EFD}"/>
                </a:ext>
              </a:extLst>
            </p:cNvPr>
            <p:cNvSpPr/>
            <p:nvPr/>
          </p:nvSpPr>
          <p:spPr>
            <a:xfrm rot="5400000">
              <a:off x="11060851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862E091-104C-48CE-8D87-0762255C2453}"/>
                </a:ext>
              </a:extLst>
            </p:cNvPr>
            <p:cNvSpPr/>
            <p:nvPr/>
          </p:nvSpPr>
          <p:spPr>
            <a:xfrm rot="5400000">
              <a:off x="7658757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6EC84C3-B14F-4726-84AD-76C9DB07D99C}"/>
                </a:ext>
              </a:extLst>
            </p:cNvPr>
            <p:cNvSpPr/>
            <p:nvPr/>
          </p:nvSpPr>
          <p:spPr>
            <a:xfrm rot="5400000">
              <a:off x="5931842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9470C3-F5C7-456E-A370-8C10979C1E05}"/>
                </a:ext>
              </a:extLst>
            </p:cNvPr>
            <p:cNvSpPr/>
            <p:nvPr/>
          </p:nvSpPr>
          <p:spPr>
            <a:xfrm rot="5400000">
              <a:off x="2511528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4A97B5-F4F0-4587-9B89-128BEE33E694}"/>
                </a:ext>
              </a:extLst>
            </p:cNvPr>
            <p:cNvSpPr/>
            <p:nvPr/>
          </p:nvSpPr>
          <p:spPr>
            <a:xfrm rot="5400000">
              <a:off x="783145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grid1">
              <a:extLst>
                <a:ext uri="{FF2B5EF4-FFF2-40B4-BE49-F238E27FC236}">
                  <a16:creationId xmlns:a16="http://schemas.microsoft.com/office/drawing/2014/main" id="{ADB12F9D-36C7-40A5-AEEA-D19094831599}"/>
                </a:ext>
              </a:extLst>
            </p:cNvPr>
            <p:cNvSpPr txBox="1"/>
            <p:nvPr/>
          </p:nvSpPr>
          <p:spPr>
            <a:xfrm>
              <a:off x="151026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Indicator inventory platform </a:t>
              </a:r>
            </a:p>
          </p:txBody>
        </p:sp>
        <p:sp>
          <p:nvSpPr>
            <p:cNvPr id="79" name="grid1">
              <a:extLst>
                <a:ext uri="{FF2B5EF4-FFF2-40B4-BE49-F238E27FC236}">
                  <a16:creationId xmlns:a16="http://schemas.microsoft.com/office/drawing/2014/main" id="{877E8F30-1B5E-4073-AF15-01571FD7FEFD}"/>
                </a:ext>
              </a:extLst>
            </p:cNvPr>
            <p:cNvSpPr txBox="1"/>
            <p:nvPr/>
          </p:nvSpPr>
          <p:spPr>
            <a:xfrm>
              <a:off x="1881497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500" dirty="0"/>
                <a:t>Questionnaires</a:t>
              </a:r>
            </a:p>
          </p:txBody>
        </p:sp>
        <p:sp>
          <p:nvSpPr>
            <p:cNvPr id="80" name="grid1">
              <a:extLst>
                <a:ext uri="{FF2B5EF4-FFF2-40B4-BE49-F238E27FC236}">
                  <a16:creationId xmlns:a16="http://schemas.microsoft.com/office/drawing/2014/main" id="{C9B7C54D-6085-40F9-91FC-AD832F8CF26E}"/>
                </a:ext>
              </a:extLst>
            </p:cNvPr>
            <p:cNvSpPr txBox="1"/>
            <p:nvPr/>
          </p:nvSpPr>
          <p:spPr>
            <a:xfrm>
              <a:off x="5331225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 err="1"/>
                <a:t>CSPro</a:t>
              </a:r>
              <a:r>
                <a:rPr lang="en-GB" dirty="0"/>
                <a:t> tool</a:t>
              </a:r>
            </a:p>
          </p:txBody>
        </p:sp>
        <p:sp>
          <p:nvSpPr>
            <p:cNvPr id="81" name="grid1">
              <a:extLst>
                <a:ext uri="{FF2B5EF4-FFF2-40B4-BE49-F238E27FC236}">
                  <a16:creationId xmlns:a16="http://schemas.microsoft.com/office/drawing/2014/main" id="{2FBFF08F-DFE6-4930-9A07-30DE38494B32}"/>
                </a:ext>
              </a:extLst>
            </p:cNvPr>
            <p:cNvSpPr txBox="1"/>
            <p:nvPr/>
          </p:nvSpPr>
          <p:spPr>
            <a:xfrm>
              <a:off x="7027469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Data analysis platform</a:t>
              </a:r>
            </a:p>
          </p:txBody>
        </p:sp>
        <p:sp>
          <p:nvSpPr>
            <p:cNvPr id="82" name="grid1">
              <a:extLst>
                <a:ext uri="{FF2B5EF4-FFF2-40B4-BE49-F238E27FC236}">
                  <a16:creationId xmlns:a16="http://schemas.microsoft.com/office/drawing/2014/main" id="{8B6631D7-8BB3-4404-8787-18589C4D148C}"/>
                </a:ext>
              </a:extLst>
            </p:cNvPr>
            <p:cNvSpPr txBox="1"/>
            <p:nvPr/>
          </p:nvSpPr>
          <p:spPr>
            <a:xfrm>
              <a:off x="10429563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Global HHFA archive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525FDA-3633-42A4-AFBB-2510CDA492CA}"/>
                </a:ext>
              </a:extLst>
            </p:cNvPr>
            <p:cNvGrpSpPr/>
            <p:nvPr/>
          </p:nvGrpSpPr>
          <p:grpSpPr>
            <a:xfrm>
              <a:off x="173218" y="1696793"/>
              <a:ext cx="1590893" cy="1648255"/>
              <a:chOff x="173218" y="2525138"/>
              <a:chExt cx="1590893" cy="164825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92A24B-08B9-4745-AD64-26EF6E52E254}"/>
                  </a:ext>
                </a:extLst>
              </p:cNvPr>
              <p:cNvSpPr/>
              <p:nvPr/>
            </p:nvSpPr>
            <p:spPr>
              <a:xfrm>
                <a:off x="17321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Decide information needs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D21A1-6954-487A-ADE3-9A76E8E568A8}"/>
                  </a:ext>
                </a:extLst>
              </p:cNvPr>
              <p:cNvSpPr/>
              <p:nvPr/>
            </p:nvSpPr>
            <p:spPr>
              <a:xfrm>
                <a:off x="74945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4037EB-9FE1-41E6-94A9-667674F86EE6}"/>
                </a:ext>
              </a:extLst>
            </p:cNvPr>
            <p:cNvGrpSpPr/>
            <p:nvPr/>
          </p:nvGrpSpPr>
          <p:grpSpPr>
            <a:xfrm>
              <a:off x="1886153" y="1696793"/>
              <a:ext cx="1590893" cy="1648255"/>
              <a:chOff x="1886153" y="2525138"/>
              <a:chExt cx="1590893" cy="164825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DC8C33E-E700-4FED-93C6-F8B203760BF3}"/>
                  </a:ext>
                </a:extLst>
              </p:cNvPr>
              <p:cNvSpPr/>
              <p:nvPr/>
            </p:nvSpPr>
            <p:spPr>
              <a:xfrm>
                <a:off x="188615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Adapt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questionnaire &amp;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CSPro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tool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EA199A6-1D62-43D7-9546-F1FBB128BF8A}"/>
                  </a:ext>
                </a:extLst>
              </p:cNvPr>
              <p:cNvSpPr/>
              <p:nvPr/>
            </p:nvSpPr>
            <p:spPr>
              <a:xfrm>
                <a:off x="246239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7C6DB1-D604-441B-A501-8EAB0F2D2D34}"/>
                </a:ext>
              </a:extLst>
            </p:cNvPr>
            <p:cNvGrpSpPr/>
            <p:nvPr/>
          </p:nvGrpSpPr>
          <p:grpSpPr>
            <a:xfrm>
              <a:off x="3599088" y="1696793"/>
              <a:ext cx="1590893" cy="1648255"/>
              <a:chOff x="3599088" y="2525138"/>
              <a:chExt cx="1590893" cy="164825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8D9EEA-8DB1-4236-8EEC-78E33CC9B95E}"/>
                  </a:ext>
                </a:extLst>
              </p:cNvPr>
              <p:cNvSpPr/>
              <p:nvPr/>
            </p:nvSpPr>
            <p:spPr>
              <a:xfrm>
                <a:off x="359908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Train data collectors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0B861D-EF1F-4DB4-977A-301B2A199E46}"/>
                  </a:ext>
                </a:extLst>
              </p:cNvPr>
              <p:cNvSpPr/>
              <p:nvPr/>
            </p:nvSpPr>
            <p:spPr>
              <a:xfrm>
                <a:off x="417532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F53909E-3510-41FD-A65D-D4EE522BF1DA}"/>
                </a:ext>
              </a:extLst>
            </p:cNvPr>
            <p:cNvGrpSpPr/>
            <p:nvPr/>
          </p:nvGrpSpPr>
          <p:grpSpPr>
            <a:xfrm>
              <a:off x="5312023" y="1696793"/>
              <a:ext cx="1590893" cy="1648255"/>
              <a:chOff x="5312023" y="2525138"/>
              <a:chExt cx="1590893" cy="1648255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78B081F-F85F-4EF0-9A03-9B4A0C239D35}"/>
                  </a:ext>
                </a:extLst>
              </p:cNvPr>
              <p:cNvSpPr/>
              <p:nvPr/>
            </p:nvSpPr>
            <p:spPr>
              <a:xfrm>
                <a:off x="531202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Collect data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71AB357-50BE-42BC-8434-6CED8F12887E}"/>
                  </a:ext>
                </a:extLst>
              </p:cNvPr>
              <p:cNvSpPr/>
              <p:nvPr/>
            </p:nvSpPr>
            <p:spPr>
              <a:xfrm>
                <a:off x="588826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6C43414-8A94-4A0A-AEE8-6EAF918A4A66}"/>
                </a:ext>
              </a:extLst>
            </p:cNvPr>
            <p:cNvGrpSpPr/>
            <p:nvPr/>
          </p:nvGrpSpPr>
          <p:grpSpPr>
            <a:xfrm>
              <a:off x="7024958" y="1696793"/>
              <a:ext cx="1590893" cy="1648255"/>
              <a:chOff x="7024958" y="2525138"/>
              <a:chExt cx="1590893" cy="164825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9C7C19-2D9D-4FC5-BA0D-9B42DEBBB355}"/>
                  </a:ext>
                </a:extLst>
              </p:cNvPr>
              <p:cNvSpPr/>
              <p:nvPr/>
            </p:nvSpPr>
            <p:spPr>
              <a:xfrm>
                <a:off x="702495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Analyse data 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5ED44A8-8B3A-450F-BC8A-6E02298B508B}"/>
                  </a:ext>
                </a:extLst>
              </p:cNvPr>
              <p:cNvSpPr/>
              <p:nvPr/>
            </p:nvSpPr>
            <p:spPr>
              <a:xfrm>
                <a:off x="760119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DD33E7-1CD4-456F-809F-4707EF30C72E}"/>
                </a:ext>
              </a:extLst>
            </p:cNvPr>
            <p:cNvGrpSpPr/>
            <p:nvPr/>
          </p:nvGrpSpPr>
          <p:grpSpPr>
            <a:xfrm>
              <a:off x="10450830" y="1696793"/>
              <a:ext cx="1590893" cy="1648255"/>
              <a:chOff x="10450830" y="2525138"/>
              <a:chExt cx="1590893" cy="164825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1597328-E2CE-4196-A959-82840AB921F1}"/>
                  </a:ext>
                </a:extLst>
              </p:cNvPr>
              <p:cNvSpPr/>
              <p:nvPr/>
            </p:nvSpPr>
            <p:spPr>
              <a:xfrm>
                <a:off x="10450830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Curate data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7896055-8ABF-46E7-92D9-BDC913AEC65B}"/>
                  </a:ext>
                </a:extLst>
              </p:cNvPr>
              <p:cNvSpPr/>
              <p:nvPr/>
            </p:nvSpPr>
            <p:spPr>
              <a:xfrm>
                <a:off x="11027070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EFD74-8A59-41F9-8F5D-2DF4A4DB7DCE}"/>
                </a:ext>
              </a:extLst>
            </p:cNvPr>
            <p:cNvGrpSpPr/>
            <p:nvPr/>
          </p:nvGrpSpPr>
          <p:grpSpPr>
            <a:xfrm>
              <a:off x="8737893" y="1696793"/>
              <a:ext cx="1590893" cy="1648255"/>
              <a:chOff x="8737893" y="2525138"/>
              <a:chExt cx="1590893" cy="164825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C8B4ED-84E0-44C6-9EBA-965B26EB82D8}"/>
                  </a:ext>
                </a:extLst>
              </p:cNvPr>
              <p:cNvSpPr/>
              <p:nvPr/>
            </p:nvSpPr>
            <p:spPr>
              <a:xfrm>
                <a:off x="873789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Interpret, communicate &amp; use data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E7D3152-247A-47E2-8268-76D364851D2D}"/>
                  </a:ext>
                </a:extLst>
              </p:cNvPr>
              <p:cNvSpPr/>
              <p:nvPr/>
            </p:nvSpPr>
            <p:spPr>
              <a:xfrm>
                <a:off x="931413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</a:t>
                </a:r>
                <a:endParaRPr lang="ar-SA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8996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2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8" name="grid1">
            <a:extLst>
              <a:ext uri="{FF2B5EF4-FFF2-40B4-BE49-F238E27FC236}">
                <a16:creationId xmlns:a16="http://schemas.microsoft.com/office/drawing/2014/main" id="{7A99B4C3-66A3-483E-86EC-A154C930B563}"/>
              </a:ext>
            </a:extLst>
          </p:cNvPr>
          <p:cNvSpPr txBox="1"/>
          <p:nvPr/>
        </p:nvSpPr>
        <p:spPr>
          <a:xfrm>
            <a:off x="734149" y="1338164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grid2">
            <a:extLst>
              <a:ext uri="{FF2B5EF4-FFF2-40B4-BE49-F238E27FC236}">
                <a16:creationId xmlns:a16="http://schemas.microsoft.com/office/drawing/2014/main" id="{964B62C7-4D43-4773-B5AC-1CCB84AB67EF}"/>
              </a:ext>
            </a:extLst>
          </p:cNvPr>
          <p:cNvSpPr txBox="1"/>
          <p:nvPr/>
        </p:nvSpPr>
        <p:spPr>
          <a:xfrm>
            <a:off x="6199796" y="1338164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content">
            <a:extLst>
              <a:ext uri="{FF2B5EF4-FFF2-40B4-BE49-F238E27FC236}">
                <a16:creationId xmlns:a16="http://schemas.microsoft.com/office/drawing/2014/main" id="{8B20E321-8C85-4F39-8224-CE2678C0D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45" y="1995475"/>
            <a:ext cx="3447721" cy="2424179"/>
          </a:xfrm>
          <a:prstGeom prst="rect">
            <a:avLst/>
          </a:prstGeom>
        </p:spPr>
      </p:pic>
      <p:sp>
        <p:nvSpPr>
          <p:cNvPr id="22" name="caption1">
            <a:extLst>
              <a:ext uri="{FF2B5EF4-FFF2-40B4-BE49-F238E27FC236}">
                <a16:creationId xmlns:a16="http://schemas.microsoft.com/office/drawing/2014/main" id="{CB716C2C-743A-4928-813E-BB4F0E0D57FB}"/>
              </a:ext>
            </a:extLst>
          </p:cNvPr>
          <p:cNvSpPr txBox="1"/>
          <p:nvPr/>
        </p:nvSpPr>
        <p:spPr>
          <a:xfrm>
            <a:off x="734149" y="4565084"/>
            <a:ext cx="5360075" cy="1425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 webpages: </a:t>
            </a:r>
            <a:r>
              <a:rPr lang="en-GB" sz="2400" dirty="0">
                <a:solidFill>
                  <a:schemeClr val="accent1"/>
                </a:solidFill>
              </a:rPr>
              <a:t>https://www.who.int/data/data-collection-tools/harmonized-health-facility-assessment/introduction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ption2">
            <a:extLst>
              <a:ext uri="{FF2B5EF4-FFF2-40B4-BE49-F238E27FC236}">
                <a16:creationId xmlns:a16="http://schemas.microsoft.com/office/drawing/2014/main" id="{93D00CB3-57A2-44AE-B33C-24527C7E1B39}"/>
              </a:ext>
            </a:extLst>
          </p:cNvPr>
          <p:cNvSpPr txBox="1"/>
          <p:nvPr/>
        </p:nvSpPr>
        <p:spPr>
          <a:xfrm>
            <a:off x="6486587" y="5063682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hhfa@who.int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831AB5-164B-42E2-A20F-B1F863077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3" y="1851287"/>
            <a:ext cx="2706908" cy="2568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457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You have now completed Unit 1.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427460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In the next unit, we will look at the HHFA indicator inventory platform.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03199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 be able to: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3144704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list the key steps involved in conducting an HHFA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F577F-609F-0B72-6156-D67874F46AC1}"/>
              </a:ext>
            </a:extLst>
          </p:cNvPr>
          <p:cNvSpPr txBox="1"/>
          <p:nvPr/>
        </p:nvSpPr>
        <p:spPr>
          <a:xfrm>
            <a:off x="3782477" y="3650893"/>
            <a:ext cx="8278894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outline the HHFA tools, guidance documents and training packages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276476"/>
            <a:ext cx="117692" cy="122400"/>
          </a:xfrm>
          <a:prstGeom prst="rect">
            <a:avLst/>
          </a:prstGeom>
        </p:spPr>
      </p:pic>
      <p:pic>
        <p:nvPicPr>
          <p:cNvPr id="15" name="bullet white">
            <a:extLst>
              <a:ext uri="{FF2B5EF4-FFF2-40B4-BE49-F238E27FC236}">
                <a16:creationId xmlns:a16="http://schemas.microsoft.com/office/drawing/2014/main" id="{D1121847-C67F-41F2-9ECA-39C638C29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1" y="3806308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8388879" cy="611122"/>
            <a:chOff x="-1235" y="-815"/>
            <a:chExt cx="8388879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76534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7 key steps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F6C32E-4776-42BC-89E7-D970FF4ADC5A}"/>
              </a:ext>
            </a:extLst>
          </p:cNvPr>
          <p:cNvSpPr txBox="1"/>
          <p:nvPr/>
        </p:nvSpPr>
        <p:spPr>
          <a:xfrm>
            <a:off x="609456" y="5014128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The HHFA is a comprehensive survey that represents a </a:t>
            </a:r>
          </a:p>
          <a:p>
            <a:pPr algn="ctr"/>
            <a:r>
              <a:rPr lang="en-GB" sz="2400" dirty="0"/>
              <a:t>substantial investment for a country.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E2AFC-B1F4-4210-A913-D765BB406F6F}"/>
              </a:ext>
            </a:extLst>
          </p:cNvPr>
          <p:cNvSpPr/>
          <p:nvPr/>
        </p:nvSpPr>
        <p:spPr>
          <a:xfrm>
            <a:off x="528887" y="5014128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ED4B3-4AC9-4A44-7A06-4292B7543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091349"/>
            <a:ext cx="3600000" cy="36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972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HHFA 7 key steps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32FC33-D0D5-4099-8941-D1356925EE11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8B5012-F9CB-C2C3-A21B-4CEE3439B278}"/>
              </a:ext>
            </a:extLst>
          </p:cNvPr>
          <p:cNvSpPr/>
          <p:nvPr/>
        </p:nvSpPr>
        <p:spPr>
          <a:xfrm>
            <a:off x="188615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questionnaire &amp;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CSPro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172C12-24B7-028D-B2B3-031BBE2B8740}"/>
              </a:ext>
            </a:extLst>
          </p:cNvPr>
          <p:cNvSpPr/>
          <p:nvPr/>
        </p:nvSpPr>
        <p:spPr>
          <a:xfrm>
            <a:off x="359908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data collectors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FAB90B-0C2B-5258-D52D-2988F5C31C75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4D38A8-B57B-C469-14FD-A582309EB7BB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0CF4E16-962E-97CD-68DD-DB3EE4C4D09F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CFDF49-19B2-7699-50CE-29DAD50995CF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FAEF3A-3D50-166F-AAE2-E61C70146B5B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55E324-FAEB-DA08-DF27-7772C08185C3}"/>
              </a:ext>
            </a:extLst>
          </p:cNvPr>
          <p:cNvSpPr/>
          <p:nvPr/>
        </p:nvSpPr>
        <p:spPr>
          <a:xfrm>
            <a:off x="246239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82EC5-7281-F5E2-A270-C1BB3166466F}"/>
              </a:ext>
            </a:extLst>
          </p:cNvPr>
          <p:cNvSpPr/>
          <p:nvPr/>
        </p:nvSpPr>
        <p:spPr>
          <a:xfrm>
            <a:off x="417532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9B59D-EBB8-5381-E8CA-DB3865AA65D1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2FCFBC-F525-DEC8-8F92-3C3941DE62DE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4A3655-68BE-996E-6A52-7130BED00888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10A1B-822B-8057-ADFC-ACB7094D5E07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060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1: Decide information needs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2E2B2A-7EFF-4F64-9FF2-8F05265909D0}"/>
              </a:ext>
            </a:extLst>
          </p:cNvPr>
          <p:cNvSpPr/>
          <p:nvPr/>
        </p:nvSpPr>
        <p:spPr>
          <a:xfrm>
            <a:off x="188615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questionnaire &amp;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CSPro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25285-09D0-4BDD-BB6D-2447E9CFDF19}"/>
              </a:ext>
            </a:extLst>
          </p:cNvPr>
          <p:cNvSpPr/>
          <p:nvPr/>
        </p:nvSpPr>
        <p:spPr>
          <a:xfrm>
            <a:off x="359908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data collectors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299A0AD-1BCA-41A0-AF58-1798C39A2FD9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911CC3-DC5E-4456-BFA6-4382DB69F3D3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7396185-362E-49B1-8487-AA6B757A03B1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407D1FA-DAD7-457A-BE73-9367472D47C7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73A7DC-003B-40B0-B50E-5BB77ED686E0}"/>
              </a:ext>
            </a:extLst>
          </p:cNvPr>
          <p:cNvSpPr/>
          <p:nvPr/>
        </p:nvSpPr>
        <p:spPr>
          <a:xfrm>
            <a:off x="246239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65DC4-C6F1-41A3-8CB2-63D84B955D2A}"/>
              </a:ext>
            </a:extLst>
          </p:cNvPr>
          <p:cNvSpPr/>
          <p:nvPr/>
        </p:nvSpPr>
        <p:spPr>
          <a:xfrm>
            <a:off x="417532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6D965A-B295-466B-8BD2-F0745626E39D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0BE6A1-2BD9-4CE3-9588-AD2722A10539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A15499-27A0-4DE2-81D5-47CCD7A0FB80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81BE34-8E5E-42E0-996F-D4F2DE10893C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FB33A-6EDF-D8A8-48F2-39F1B644C9AF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A2052B-36DF-4DFE-8A07-057B455CED1F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B817BA-F9AA-4EB1-80A6-07953EE523B8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D3C6A7-3C63-400E-B5C6-506B106A82EE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4026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2: Adapt questionnaire and </a:t>
              </a:r>
              <a:r>
                <a:rPr lang="en-GB" sz="3200" dirty="0" err="1">
                  <a:solidFill>
                    <a:srgbClr val="595959"/>
                  </a:solidFill>
                </a:rPr>
                <a:t>CSPro</a:t>
              </a:r>
              <a:r>
                <a:rPr lang="en-GB" sz="3200" dirty="0">
                  <a:solidFill>
                    <a:srgbClr val="595959"/>
                  </a:solidFill>
                </a:rPr>
                <a:t> tool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4F2D5ED-05E1-47AA-9ECF-3754DB018D3D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F2B59EB-9402-4553-B4AD-317BE039BAAD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3E25434-437F-462F-9964-7AFBB5BE9BB2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A1A6D67-E7E2-4BB4-B273-57C22BF6C65C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19202F-0F7A-4C5E-BD48-21443D2249FA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F1FCB2-D6FD-411A-AA29-E64D937B4B61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C307345-E970-46B8-9096-7519B7E1407B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5304EF9-622D-4AAF-884C-3B754259E77F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12DF609-5A94-448D-87D5-153F9704A06F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E55947-EB80-498D-8495-419B0286DF38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3DB9C2E-423D-444C-B5C3-60F5A04D218B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513FDD-5E80-43C9-AD7C-E2F6BB491D35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C5AC2C-E159-4B4C-A78D-076C09065BEE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RECTANGLE FADE">
            <a:extLst>
              <a:ext uri="{FF2B5EF4-FFF2-40B4-BE49-F238E27FC236}">
                <a16:creationId xmlns:a16="http://schemas.microsoft.com/office/drawing/2014/main" id="{A1464D83-4C09-4195-A91D-1B419A8F4A4A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97F75C-F0CD-471C-86B1-FCF7620A29DD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0AC1C45-B40E-44E9-A643-DBF276ECF198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0DD013-B95F-4809-AF92-4BF798FF1B4A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8012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3: Train data collectors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002DFBE4-2778-BE0A-08D6-445CACA5ED8E}"/>
              </a:ext>
            </a:extLst>
          </p:cNvPr>
          <p:cNvSpPr/>
          <p:nvPr/>
        </p:nvSpPr>
        <p:spPr>
          <a:xfrm>
            <a:off x="107745" y="1983594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4400664-A19E-40C4-8573-E8EEC81706D1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data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D11A38-0C5C-4048-B5EC-01A2325F978C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078CB8-E28C-466A-B1C9-AC87558ADA78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A0854CA-592C-4E74-8D4C-80033DB2FFFA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63BB5D-86F7-43BE-A7D0-DFE255097DA2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C16BF1-8E66-4FE1-8C1B-0ABE26458A5D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833062-DD41-4438-B099-3EC0843BC925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DEAE7E-CFEE-4C12-9C52-41802670AD03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FD8EA9F-5095-461D-BC79-4EDF915AFB4B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4855A9-7BF4-4D93-96AE-F56863042796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F96276-DB30-447B-9B09-7949EA4E8B4E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CCBC10E-1A7A-4F4E-ADF7-36CD6385441B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EB8FF50-8B02-4815-90CD-39327A5FC3FC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RECTANGLE FADE">
            <a:extLst>
              <a:ext uri="{FF2B5EF4-FFF2-40B4-BE49-F238E27FC236}">
                <a16:creationId xmlns:a16="http://schemas.microsoft.com/office/drawing/2014/main" id="{03750915-949F-4FD8-BEB6-AA09B8802C04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BB2C6A-CA07-486C-AD65-EBD5D1CAFD57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A3A8E13-FAF0-4D5B-8576-BD9AEAA84C3F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1E7A80-15C7-41EF-B7F6-0B02C3E91D23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4546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4: Collect data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9AC4D04-A027-453D-9D35-33C92F30A6BD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A62136-9CB3-4843-BD7B-40BD1EFBD8AE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D8AB52-42BF-4829-BA2C-1CF875466088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718F8-BE9F-45B3-9D59-DA456E978557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1E98C6-B062-47C9-875C-3AC7CB3531D8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E2123D2-9EC3-4D09-A60F-D534D31E41F9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64F4126-FA0F-422A-891F-14F5D564F81B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9D367C-44FE-4F06-8ADF-913FBB2272CD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FF3C6D-3540-492D-848B-3A0E8C31A48D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D461118-D5D6-42C3-A413-D3102CA669A0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45CFDD-D128-420B-B138-4714184CFD96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4DCB48-42AB-431A-9B8B-0A6B89460336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E2A934-4FCA-4352-B812-2AF355BEB623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FDB2F6-1751-4A70-A1D7-AE097B6D0EAF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RECTANGLE FADE">
            <a:extLst>
              <a:ext uri="{FF2B5EF4-FFF2-40B4-BE49-F238E27FC236}">
                <a16:creationId xmlns:a16="http://schemas.microsoft.com/office/drawing/2014/main" id="{11E0E4D4-0D48-41DD-949E-4F746EC54283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5F60C7-D3FA-4FC8-8452-CFF83E8C4F39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E14EAE-4D61-4B4F-AE0B-E507A665D341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FC0EDA4-7EDC-414F-9858-C3FB4742CEFD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2091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462698" cy="611122"/>
            <a:chOff x="-1235" y="-815"/>
            <a:chExt cx="10462698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7273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Step 5: Analyse data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ACF0F76-1F94-4AAF-B092-9A64EAF8336A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Interpret, communicate &amp; use data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C377BE2-E646-495D-B11B-40E26D3EF2A2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14507A-D2D3-4D66-9EAF-A317207AE051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CC52DA-2111-442D-9CDA-C49913A89C02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C29BC4B-8C96-4685-8C08-DE971C5C7123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DFFF86D-AC8B-41B5-A349-DE77F6690458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ar-S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97E00C-B13B-433C-BF2D-34C5B99E25F5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09936FA-6E21-4325-AD02-E80EA90B59C9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B9558E-3255-4E8E-B797-1529F9F68561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7257CAE-292C-4334-B05F-5B9F7F536673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006E535-113F-4210-AADA-A231004CAE7F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A66FD-06D9-4E99-BD09-1A8D43E377E0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3C6965-3DEA-44ED-932C-8A91C5823951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5D423C-3158-4D0C-B1CD-40797740A8B1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 data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A7A893-2B96-49B0-B57F-3D4FE927D963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RECTANGLE FADE">
            <a:extLst>
              <a:ext uri="{FF2B5EF4-FFF2-40B4-BE49-F238E27FC236}">
                <a16:creationId xmlns:a16="http://schemas.microsoft.com/office/drawing/2014/main" id="{172BDC9B-8160-43DA-92A1-C54D5C52D649}"/>
              </a:ext>
            </a:extLst>
          </p:cNvPr>
          <p:cNvSpPr/>
          <p:nvPr/>
        </p:nvSpPr>
        <p:spPr>
          <a:xfrm>
            <a:off x="435" y="2415727"/>
            <a:ext cx="12084554" cy="2026546"/>
          </a:xfrm>
          <a:prstGeom prst="rect">
            <a:avLst/>
          </a:prstGeom>
          <a:solidFill>
            <a:srgbClr val="F2F2F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D754762-C2F3-4F06-B6E7-36E1106818EC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1CD7DF5-00B7-4032-BB54-9B74496EF3DC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A6D27E7-A317-49F0-8C97-3876A023FEBF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ar-SA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7830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31B09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13132</TotalTime>
  <Words>1132</Words>
  <Application>Microsoft Office PowerPoint</Application>
  <PresentationFormat>Widescreen</PresentationFormat>
  <Paragraphs>276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HHFA_introduction_module3_unit1_en</dc:title>
  <dc:creator>WHO</dc:creator>
  <cp:lastModifiedBy>G Johnson</cp:lastModifiedBy>
  <cp:revision>239</cp:revision>
  <dcterms:created xsi:type="dcterms:W3CDTF">2022-07-29T14:12:36Z</dcterms:created>
  <dcterms:modified xsi:type="dcterms:W3CDTF">2022-11-07T14:42:50Z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