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300" r:id="rId2"/>
    <p:sldId id="323" r:id="rId3"/>
    <p:sldId id="366" r:id="rId4"/>
    <p:sldId id="313" r:id="rId5"/>
    <p:sldId id="324" r:id="rId6"/>
    <p:sldId id="338" r:id="rId7"/>
    <p:sldId id="329" r:id="rId8"/>
    <p:sldId id="336" r:id="rId9"/>
    <p:sldId id="337" r:id="rId10"/>
    <p:sldId id="339" r:id="rId11"/>
    <p:sldId id="340" r:id="rId12"/>
    <p:sldId id="341" r:id="rId13"/>
    <p:sldId id="327" r:id="rId14"/>
  </p:sldIdLst>
  <p:sldSz cx="12192000" cy="6858000"/>
  <p:notesSz cx="6858000" cy="9144000"/>
  <p:embeddedFontLst>
    <p:embeddedFont>
      <p:font typeface="Atkinson Hyperlegible"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rbaps" initials="y" lastIdx="1" clrIdx="0">
    <p:extLst>
      <p:ext uri="{19B8F6BF-5375-455C-9EA6-DF929625EA0E}">
        <p15:presenceInfo xmlns:p15="http://schemas.microsoft.com/office/powerpoint/2012/main" userId="yerbap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DBF"/>
    <a:srgbClr val="E8564F"/>
    <a:srgbClr val="F6A82B"/>
    <a:srgbClr val="E98396"/>
    <a:srgbClr val="7C3595"/>
    <a:srgbClr val="FBD4C9"/>
    <a:srgbClr val="FDEBCF"/>
    <a:srgbClr val="FDDFE2"/>
    <a:srgbClr val="D3BEDC"/>
    <a:srgbClr val="D2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1053" autoAdjust="0"/>
  </p:normalViewPr>
  <p:slideViewPr>
    <p:cSldViewPr snapToGrid="0">
      <p:cViewPr varScale="1">
        <p:scale>
          <a:sx n="67" d="100"/>
          <a:sy n="67" d="100"/>
        </p:scale>
        <p:origin x="1296" y="67"/>
      </p:cViewPr>
      <p:guideLst>
        <p:guide orient="horz" pos="2160"/>
        <p:guide pos="3840"/>
      </p:guideLst>
    </p:cSldViewPr>
  </p:slideViewPr>
  <p:notesTextViewPr>
    <p:cViewPr>
      <p:scale>
        <a:sx n="120" d="100"/>
        <a:sy n="120" d="100"/>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5448C-9631-42E7-A042-829907BF31F8}" type="datetimeFigureOut">
              <a:rPr lang="en-GB" smtClean="0"/>
              <a:t>07/11/2022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D9D50-C061-45AE-A04B-DE5F593CE4BE}" type="slidenum">
              <a:rPr lang="en-GB" smtClean="0"/>
              <a:t>‹#›</a:t>
            </a:fld>
            <a:endParaRPr lang="en-GB"/>
          </a:p>
        </p:txBody>
      </p:sp>
    </p:spTree>
    <p:extLst>
      <p:ext uri="{BB962C8B-B14F-4D97-AF65-F5344CB8AC3E}">
        <p14:creationId xmlns:p14="http://schemas.microsoft.com/office/powerpoint/2010/main" val="68095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Unit 3 of Module 3. </a:t>
            </a:r>
            <a:endParaRPr lang="en-GB" dirty="0"/>
          </a:p>
        </p:txBody>
      </p:sp>
      <p:sp>
        <p:nvSpPr>
          <p:cNvPr id="4" name="Slide Number Placeholder 3"/>
          <p:cNvSpPr>
            <a:spLocks noGrp="1"/>
          </p:cNvSpPr>
          <p:nvPr>
            <p:ph type="sldNum" sz="quarter" idx="5"/>
          </p:nvPr>
        </p:nvSpPr>
        <p:spPr/>
        <p:txBody>
          <a:bodyPr/>
          <a:lstStyle/>
          <a:p>
            <a:fld id="{7C1D9D50-C061-45AE-A04B-DE5F593CE4BE}" type="slidenum">
              <a:rPr lang="en-GB" smtClean="0"/>
              <a:t>1</a:t>
            </a:fld>
            <a:endParaRPr lang="en-GB"/>
          </a:p>
        </p:txBody>
      </p:sp>
    </p:spTree>
    <p:extLst>
      <p:ext uri="{BB962C8B-B14F-4D97-AF65-F5344CB8AC3E}">
        <p14:creationId xmlns:p14="http://schemas.microsoft.com/office/powerpoint/2010/main" val="1393379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HHFA also has combined facility audit questionnaires, with different combinations of the stand-alone facility audit questionnaires.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implementing any combination of the facility audit modules, a combined questionnaire should be used.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combined version integrates the questions from the different modules to facilitate data collection.</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10</a:t>
            </a:fld>
            <a:endParaRPr lang="en-GB"/>
          </a:p>
        </p:txBody>
      </p:sp>
    </p:spTree>
    <p:extLst>
      <p:ext uri="{BB962C8B-B14F-4D97-AF65-F5344CB8AC3E}">
        <p14:creationId xmlns:p14="http://schemas.microsoft.com/office/powerpoint/2010/main" val="203307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3. Based on core versus additional questions.</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Within the modules, there are further options, based on the type of questions used.</a:t>
            </a:r>
            <a:endParaRPr lang="en-GB"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For </a:t>
            </a:r>
            <a:r>
              <a:rPr lang="en-IE" sz="1200" b="1" kern="1200" dirty="0">
                <a:solidFill>
                  <a:schemeClr val="tx1"/>
                </a:solidFill>
                <a:effectLst/>
                <a:latin typeface="+mn-lt"/>
                <a:ea typeface="+mn-ea"/>
                <a:cs typeface="+mn-cs"/>
              </a:rPr>
              <a:t>Module 1</a:t>
            </a:r>
            <a:r>
              <a:rPr lang="en-IE" sz="1200" kern="1200" dirty="0">
                <a:solidFill>
                  <a:schemeClr val="tx1"/>
                </a:solidFill>
                <a:effectLst/>
                <a:latin typeface="+mn-lt"/>
                <a:ea typeface="+mn-ea"/>
                <a:cs typeface="+mn-cs"/>
              </a:rPr>
              <a:t>, there are three types of stand-alone questionnaires:</a:t>
            </a:r>
            <a:endParaRPr lang="en-GB"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IE" sz="1200" kern="1200" dirty="0">
                <a:solidFill>
                  <a:schemeClr val="tx1"/>
                </a:solidFill>
                <a:effectLst/>
                <a:latin typeface="+mn-lt"/>
                <a:ea typeface="+mn-ea"/>
                <a:cs typeface="+mn-cs"/>
              </a:rPr>
              <a:t>“core”, with core questions only;</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IE" sz="1200" kern="1200" dirty="0">
                <a:solidFill>
                  <a:schemeClr val="tx1"/>
                </a:solidFill>
                <a:effectLst/>
                <a:latin typeface="+mn-lt"/>
                <a:ea typeface="+mn-ea"/>
                <a:cs typeface="+mn-cs"/>
              </a:rPr>
              <a:t>“core plus additional”, with both types of questions; and</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IE" sz="1200" kern="1200" dirty="0">
                <a:solidFill>
                  <a:schemeClr val="tx1"/>
                </a:solidFill>
                <a:effectLst/>
                <a:latin typeface="+mn-lt"/>
                <a:ea typeface="+mn-ea"/>
                <a:cs typeface="+mn-cs"/>
              </a:rPr>
              <a:t>“supplementary”, with additional questions. This questionnaire specifically addresses the structural conditions of the facility and is therefore considered to provide supplementary information.</a:t>
            </a:r>
            <a:endParaRPr lang="en-GB"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t>
            </a:r>
            <a:r>
              <a:rPr lang="en-US" sz="1200" b="1" kern="1200" dirty="0">
                <a:solidFill>
                  <a:schemeClr val="tx1"/>
                </a:solidFill>
                <a:effectLst/>
                <a:latin typeface="+mn-lt"/>
                <a:ea typeface="+mn-ea"/>
                <a:cs typeface="+mn-cs"/>
              </a:rPr>
              <a:t>Module 2</a:t>
            </a:r>
            <a:r>
              <a:rPr lang="en-US" sz="1200" kern="1200" dirty="0">
                <a:solidFill>
                  <a:schemeClr val="tx1"/>
                </a:solidFill>
                <a:effectLst/>
                <a:latin typeface="+mn-lt"/>
                <a:ea typeface="+mn-ea"/>
                <a:cs typeface="+mn-cs"/>
              </a:rPr>
              <a:t>, there is only a “core” questionnaire – although it’s extensive.</a:t>
            </a:r>
            <a:endParaRPr lang="en-GB"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t>
            </a:r>
            <a:r>
              <a:rPr lang="en-US" sz="1200" b="1" kern="1200" dirty="0">
                <a:solidFill>
                  <a:schemeClr val="tx1"/>
                </a:solidFill>
                <a:effectLst/>
                <a:latin typeface="+mn-lt"/>
                <a:ea typeface="+mn-ea"/>
                <a:cs typeface="+mn-cs"/>
              </a:rPr>
              <a:t>Module 3</a:t>
            </a:r>
            <a:r>
              <a:rPr lang="en-US" sz="1200" kern="1200" dirty="0">
                <a:solidFill>
                  <a:schemeClr val="tx1"/>
                </a:solidFill>
                <a:effectLst/>
                <a:latin typeface="+mn-lt"/>
                <a:ea typeface="+mn-ea"/>
                <a:cs typeface="+mn-cs"/>
              </a:rPr>
              <a:t>, there is currently only the record review questionnaire.</a:t>
            </a:r>
            <a:endParaRPr lang="en-GB"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t>
            </a:r>
            <a:r>
              <a:rPr lang="en-US" sz="1200" b="1" kern="1200" dirty="0">
                <a:solidFill>
                  <a:schemeClr val="tx1"/>
                </a:solidFill>
                <a:effectLst/>
                <a:latin typeface="+mn-lt"/>
                <a:ea typeface="+mn-ea"/>
                <a:cs typeface="+mn-cs"/>
              </a:rPr>
              <a:t>Module 4</a:t>
            </a:r>
            <a:r>
              <a:rPr lang="en-US" sz="1200" kern="1200" dirty="0">
                <a:solidFill>
                  <a:schemeClr val="tx1"/>
                </a:solidFill>
                <a:effectLst/>
                <a:latin typeface="+mn-lt"/>
                <a:ea typeface="+mn-ea"/>
                <a:cs typeface="+mn-cs"/>
              </a:rPr>
              <a:t>, there is a “core” questionnaire and a “core plus additional” questionnaire.</a:t>
            </a:r>
            <a:endParaRPr lang="en-GB"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11</a:t>
            </a:fld>
            <a:endParaRPr lang="en-GB"/>
          </a:p>
        </p:txBody>
      </p:sp>
    </p:spTree>
    <p:extLst>
      <p:ext uri="{BB962C8B-B14F-4D97-AF65-F5344CB8AC3E}">
        <p14:creationId xmlns:p14="http://schemas.microsoft.com/office/powerpoint/2010/main" val="35286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“Combined” questionnaires contain only core questions, as it is not recommended to attempt to implement all 3 facility audit questionnaires containing all the core and additional questions, given the length of the questionnaires.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12</a:t>
            </a:fld>
            <a:endParaRPr lang="en-GB"/>
          </a:p>
        </p:txBody>
      </p:sp>
    </p:spTree>
    <p:extLst>
      <p:ext uri="{BB962C8B-B14F-4D97-AF65-F5344CB8AC3E}">
        <p14:creationId xmlns:p14="http://schemas.microsoft.com/office/powerpoint/2010/main" val="1976204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have now completed Unit 3.</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next unit, we will look at the HHFA </a:t>
            </a:r>
            <a:r>
              <a:rPr lang="en-US" sz="1200" kern="1200" dirty="0" err="1">
                <a:solidFill>
                  <a:schemeClr val="tx1"/>
                </a:solidFill>
                <a:effectLst/>
                <a:latin typeface="+mn-lt"/>
                <a:ea typeface="+mn-ea"/>
                <a:cs typeface="+mn-cs"/>
              </a:rPr>
              <a:t>CSPro</a:t>
            </a:r>
            <a:r>
              <a:rPr lang="en-US" sz="1200" kern="1200" dirty="0">
                <a:solidFill>
                  <a:schemeClr val="tx1"/>
                </a:solidFill>
                <a:effectLst/>
                <a:latin typeface="+mn-lt"/>
                <a:ea typeface="+mn-ea"/>
                <a:cs typeface="+mn-cs"/>
              </a:rPr>
              <a:t> tool.</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C1D9D50-C061-45AE-A04B-DE5F593CE4BE}" type="slidenum">
              <a:rPr lang="en-GB" smtClean="0"/>
              <a:t>13</a:t>
            </a:fld>
            <a:endParaRPr lang="en-GB"/>
          </a:p>
        </p:txBody>
      </p:sp>
    </p:spTree>
    <p:extLst>
      <p:ext uri="{BB962C8B-B14F-4D97-AF65-F5344CB8AC3E}">
        <p14:creationId xmlns:p14="http://schemas.microsoft.com/office/powerpoint/2010/main" val="374491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the end of this unit, you will be able to explain the different types of HHFA standard questionnaires.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2</a:t>
            </a:fld>
            <a:endParaRPr lang="en-GB"/>
          </a:p>
        </p:txBody>
      </p:sp>
    </p:spTree>
    <p:extLst>
      <p:ext uri="{BB962C8B-B14F-4D97-AF65-F5344CB8AC3E}">
        <p14:creationId xmlns:p14="http://schemas.microsoft.com/office/powerpoint/2010/main" val="174822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HHFA standard questionnaires </a:t>
            </a:r>
            <a:r>
              <a:rPr lang="en-US" sz="1200" b="0" kern="1200" dirty="0">
                <a:solidFill>
                  <a:schemeClr val="tx1"/>
                </a:solidFill>
                <a:effectLst/>
                <a:latin typeface="+mn-lt"/>
                <a:ea typeface="+mn-ea"/>
                <a:cs typeface="+mn-cs"/>
              </a:rPr>
              <a:t>are a tool to support Step 2 </a:t>
            </a:r>
            <a:r>
              <a:rPr lang="en-US" dirty="0"/>
              <a:t>in the 7 key steps of the HHFA.</a:t>
            </a:r>
            <a:endParaRPr lang="en-GB" sz="1200" kern="1200" dirty="0">
              <a:solidFill>
                <a:schemeClr val="tx1"/>
              </a:solidFill>
              <a:effectLst/>
              <a:highlight>
                <a:srgbClr val="FFFF00"/>
              </a:highligh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3</a:t>
            </a:fld>
            <a:endParaRPr lang="en-GB"/>
          </a:p>
        </p:txBody>
      </p:sp>
    </p:spTree>
    <p:extLst>
      <p:ext uri="{BB962C8B-B14F-4D97-AF65-F5344CB8AC3E}">
        <p14:creationId xmlns:p14="http://schemas.microsoft.com/office/powerpoint/2010/main" val="319754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HHFA resource package provides a selection of standard questionnaires, based on the four HHFA modules.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4</a:t>
            </a:fld>
            <a:endParaRPr lang="en-GB"/>
          </a:p>
        </p:txBody>
      </p:sp>
    </p:spTree>
    <p:extLst>
      <p:ext uri="{BB962C8B-B14F-4D97-AF65-F5344CB8AC3E}">
        <p14:creationId xmlns:p14="http://schemas.microsoft.com/office/powerpoint/2010/main" val="164253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Standardization is important because:</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ensures that HHFA data are collected consistently and are comparable across time and geographic areas; and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standard HHFA questions are linked to standard indicators and analysis tools.</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5</a:t>
            </a:fld>
            <a:endParaRPr lang="en-GB"/>
          </a:p>
        </p:txBody>
      </p:sp>
    </p:spTree>
    <p:extLst>
      <p:ext uri="{BB962C8B-B14F-4D97-AF65-F5344CB8AC3E}">
        <p14:creationId xmlns:p14="http://schemas.microsoft.com/office/powerpoint/2010/main" val="133167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the HHFA has the flexibility to enable countries to select questionnaires based on the modules they want to implement, and whether they want to use only the core questions, or also the additional questions.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HHFA also allows countries to adapt the questionnaire to the context and priorities of the country.</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6</a:t>
            </a:fld>
            <a:endParaRPr lang="en-GB"/>
          </a:p>
        </p:txBody>
      </p:sp>
    </p:spTree>
    <p:extLst>
      <p:ext uri="{BB962C8B-B14F-4D97-AF65-F5344CB8AC3E}">
        <p14:creationId xmlns:p14="http://schemas.microsoft.com/office/powerpoint/2010/main" val="280329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different types of HHFA questionnaires, based on:</a:t>
            </a:r>
            <a:endParaRPr lang="en-GB" dirty="0"/>
          </a:p>
          <a:p>
            <a:r>
              <a:rPr lang="en-US" dirty="0"/>
              <a:t> </a:t>
            </a:r>
            <a:endParaRPr lang="en-GB" dirty="0"/>
          </a:p>
          <a:p>
            <a:pPr marL="171450" lvl="0" indent="-171450">
              <a:buFont typeface="Arial" panose="020B0604020202020204" pitchFamily="34" charset="0"/>
              <a:buChar char="•"/>
            </a:pPr>
            <a:r>
              <a:rPr lang="en-US" dirty="0"/>
              <a:t>the data collection method;</a:t>
            </a:r>
            <a:endParaRPr lang="en-GB" dirty="0"/>
          </a:p>
          <a:p>
            <a:pPr marL="171450" lvl="0" indent="-171450">
              <a:buFont typeface="Arial" panose="020B0604020202020204" pitchFamily="34" charset="0"/>
              <a:buChar char="•"/>
            </a:pPr>
            <a:r>
              <a:rPr lang="en-US" dirty="0"/>
              <a:t>the module selected; and </a:t>
            </a:r>
            <a:endParaRPr lang="en-GB" dirty="0"/>
          </a:p>
          <a:p>
            <a:pPr marL="171450" lvl="0" indent="-171450">
              <a:buFont typeface="Arial" panose="020B0604020202020204" pitchFamily="34" charset="0"/>
              <a:buChar char="•"/>
            </a:pPr>
            <a:r>
              <a:rPr lang="en-US" dirty="0"/>
              <a:t>the use of core questions only, versus the use of core plus additional questions.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7</a:t>
            </a:fld>
            <a:endParaRPr lang="en-GB"/>
          </a:p>
        </p:txBody>
      </p:sp>
    </p:spTree>
    <p:extLst>
      <p:ext uri="{BB962C8B-B14F-4D97-AF65-F5344CB8AC3E}">
        <p14:creationId xmlns:p14="http://schemas.microsoft.com/office/powerpoint/2010/main" val="133167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1. Based on data collection methodology.</a:t>
            </a:r>
            <a:endParaRPr lang="en-GB"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dirty="0"/>
              <a:t>The questionnaires for </a:t>
            </a:r>
            <a:r>
              <a:rPr lang="en-US" b="1" dirty="0"/>
              <a:t>Module 1: Services availability</a:t>
            </a:r>
            <a:r>
              <a:rPr lang="en-US" dirty="0"/>
              <a:t>, </a:t>
            </a:r>
            <a:r>
              <a:rPr lang="en-US" b="1" dirty="0"/>
              <a:t>Module 2: Service readiness </a:t>
            </a:r>
            <a:r>
              <a:rPr lang="en-US" dirty="0"/>
              <a:t>and </a:t>
            </a:r>
            <a:r>
              <a:rPr lang="en-US" b="1" dirty="0"/>
              <a:t>Module 4: Management and finance </a:t>
            </a:r>
            <a:r>
              <a:rPr lang="en-US" dirty="0"/>
              <a:t>use the facility audit methodology, where data is collected through interviews with key facility staff, and observation of items and conditions in the facility. </a:t>
            </a:r>
            <a:endParaRPr lang="en-GB" dirty="0"/>
          </a:p>
          <a:p>
            <a:r>
              <a:rPr lang="en-US" dirty="0"/>
              <a:t> </a:t>
            </a:r>
            <a:endParaRPr lang="en-GB" dirty="0"/>
          </a:p>
          <a:p>
            <a:r>
              <a:rPr lang="en-US" dirty="0"/>
              <a:t>The questionnaire </a:t>
            </a:r>
            <a:r>
              <a:rPr lang="en-US" b="1" dirty="0"/>
              <a:t>for Module 3: Quality of care </a:t>
            </a:r>
            <a:r>
              <a:rPr lang="en-US" dirty="0"/>
              <a:t>uses the record review methodology, where data collectors review a sample of patient records to assess if required patient care processes have been documented.</a:t>
            </a:r>
            <a:endParaRPr lang="en-GB" dirty="0"/>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8</a:t>
            </a:fld>
            <a:endParaRPr lang="en-GB"/>
          </a:p>
        </p:txBody>
      </p:sp>
    </p:spTree>
    <p:extLst>
      <p:ext uri="{BB962C8B-B14F-4D97-AF65-F5344CB8AC3E}">
        <p14:creationId xmlns:p14="http://schemas.microsoft.com/office/powerpoint/2010/main" val="168946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 Based on modules – stand-alone or combined. </a:t>
            </a:r>
            <a:endParaRPr lang="en-GB"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dirty="0"/>
              <a:t>Each module has its own set of questionnaires. These module-specific questionnaires are called stand-alone questionnaires.</a:t>
            </a:r>
            <a:endParaRPr lang="en-GB" dirty="0">
              <a:highlight>
                <a:srgbClr val="FFFF00"/>
              </a:highlight>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country can choose to implement: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any one module; or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combination of modules.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implementing one of the facility audit modules on its own, the relevant stand-alone questionnaire should be used.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9</a:t>
            </a:fld>
            <a:endParaRPr lang="en-GB"/>
          </a:p>
        </p:txBody>
      </p:sp>
    </p:spTree>
    <p:extLst>
      <p:ext uri="{BB962C8B-B14F-4D97-AF65-F5344CB8AC3E}">
        <p14:creationId xmlns:p14="http://schemas.microsoft.com/office/powerpoint/2010/main" val="37703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79F1-05A3-4387-9047-8268792CE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C9257D8-8E90-4BD3-BD75-EC6A1FDFC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95127067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7B00-9E38-48BD-BD42-585E5B855D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162318-839A-4DDB-AF7F-45DACAE6C3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C987B4-2514-406D-B06A-514A36A97449}"/>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5" name="Footer Placeholder 4">
            <a:extLst>
              <a:ext uri="{FF2B5EF4-FFF2-40B4-BE49-F238E27FC236}">
                <a16:creationId xmlns:a16="http://schemas.microsoft.com/office/drawing/2014/main" id="{F07EC6CB-FB4B-4747-A6C9-07B449B88E7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A7130FBF-9DC0-41DC-B410-5E37DDED097C}"/>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288486488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54561-7F4C-422F-8E1F-711420A6B4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54B118-3C98-497F-B8E6-AEBCC31A99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89668B-8E65-4318-9CEE-0F1452AD7E84}"/>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5" name="Footer Placeholder 4">
            <a:extLst>
              <a:ext uri="{FF2B5EF4-FFF2-40B4-BE49-F238E27FC236}">
                <a16:creationId xmlns:a16="http://schemas.microsoft.com/office/drawing/2014/main" id="{FE3DDD7F-A795-48C9-A231-763010EBFAD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123A3BD-0C69-402D-A27C-A44D40452D00}"/>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173104688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6A1C-CFCE-4465-ABAA-B8C208D21A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C2C64-E46C-497D-8F72-DC94C614AA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C0DD8F-9785-4942-ACD0-C6B973D8EFAA}"/>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5" name="Footer Placeholder 4">
            <a:extLst>
              <a:ext uri="{FF2B5EF4-FFF2-40B4-BE49-F238E27FC236}">
                <a16:creationId xmlns:a16="http://schemas.microsoft.com/office/drawing/2014/main" id="{0E2E645A-8142-4BF4-AAEA-2FBD85F054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0B24A14-094F-464A-B7D7-1E73DADE4426}"/>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349098181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EEE-DAE7-4F47-8541-54166AF1B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A12E93-C960-4135-8A27-F88922A9C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DB0224-69A1-4B8A-9CFB-05EA2A0E1233}"/>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5" name="Footer Placeholder 4">
            <a:extLst>
              <a:ext uri="{FF2B5EF4-FFF2-40B4-BE49-F238E27FC236}">
                <a16:creationId xmlns:a16="http://schemas.microsoft.com/office/drawing/2014/main" id="{0EBEA8A2-0B04-40FB-8BDB-6D62EAEF7E8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57393D8-AEEE-4AA2-BCB6-53E8C3FD0789}"/>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400338824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C8C3-7C4A-4EE6-B177-515F3C8AE4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F43D30-0AED-4F72-8850-D78E9DA62B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7DBDC9-5432-419C-81D3-7339C35C66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BC437F-64CD-4199-9402-DB1AC565868D}"/>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6" name="Footer Placeholder 5">
            <a:extLst>
              <a:ext uri="{FF2B5EF4-FFF2-40B4-BE49-F238E27FC236}">
                <a16:creationId xmlns:a16="http://schemas.microsoft.com/office/drawing/2014/main" id="{60DE094F-4283-4248-A6E4-76FAA65312B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2653E755-361D-4A07-9A04-F3672E0B4E8E}"/>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345106574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F21F-A968-449D-9FA2-CD5BD9EEE6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607DC4-998D-4CFC-8745-1C33E9C6F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33E50B-6A8C-4134-8F3C-2EBD034B67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0FA19B-EC28-42AD-970C-0FBA3DF7C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7156B2-52AE-4203-82A9-0A3A38D4EC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9B79C6-97D2-47ED-9D6F-89F52B67B6C9}"/>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8" name="Footer Placeholder 7">
            <a:extLst>
              <a:ext uri="{FF2B5EF4-FFF2-40B4-BE49-F238E27FC236}">
                <a16:creationId xmlns:a16="http://schemas.microsoft.com/office/drawing/2014/main" id="{A5088382-302A-42A5-96FC-00CD76AF286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363C413-632F-487F-A064-ECCFF20CC198}"/>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5012856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E986-CC09-40CB-8794-728D3A4D50A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1C4580-E0E0-410E-A8EF-559635424170}"/>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4" name="Footer Placeholder 3">
            <a:extLst>
              <a:ext uri="{FF2B5EF4-FFF2-40B4-BE49-F238E27FC236}">
                <a16:creationId xmlns:a16="http://schemas.microsoft.com/office/drawing/2014/main" id="{7A0021B1-B1A5-4390-9931-62B9973AD62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16EE1ED0-6B72-4D34-AF65-543DAD8F5BA1}"/>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302150598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B427D-848C-4440-B914-46185C91A9CD}"/>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3" name="Footer Placeholder 2">
            <a:extLst>
              <a:ext uri="{FF2B5EF4-FFF2-40B4-BE49-F238E27FC236}">
                <a16:creationId xmlns:a16="http://schemas.microsoft.com/office/drawing/2014/main" id="{25E70E5F-7E9C-4E79-B83A-F4E7F164742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4BBC04C-EDBB-432A-BF79-45E0343C5533}"/>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74092397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281D-9C7D-4187-9515-3D6F62106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345368-E801-4D4A-B2F4-A47CEC9BB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4DDBD52-441C-459D-BF68-BD401B80A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D469C6-7A38-4890-B220-CFCECB42C6A1}"/>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6" name="Footer Placeholder 5">
            <a:extLst>
              <a:ext uri="{FF2B5EF4-FFF2-40B4-BE49-F238E27FC236}">
                <a16:creationId xmlns:a16="http://schemas.microsoft.com/office/drawing/2014/main" id="{D86B9655-B326-4380-AD04-96DBAA6BCDE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9750C96-C745-4135-AE92-FA4AE6EC7697}"/>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89938352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FD55-E903-4166-B501-905B0C2BA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2E65C9-DDAA-466A-A6FC-7D116EDC8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70AA80B-212E-41D3-87AF-FC58A5D07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63AF25-52CF-4127-AE62-8E55B6DAE27A}"/>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07/11/2022</a:t>
            </a:fld>
            <a:endParaRPr lang="en-GB"/>
          </a:p>
        </p:txBody>
      </p:sp>
      <p:sp>
        <p:nvSpPr>
          <p:cNvPr id="6" name="Footer Placeholder 5">
            <a:extLst>
              <a:ext uri="{FF2B5EF4-FFF2-40B4-BE49-F238E27FC236}">
                <a16:creationId xmlns:a16="http://schemas.microsoft.com/office/drawing/2014/main" id="{6294994E-CCCB-42D2-A6E5-F7BFB558CAB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1866B599-E99E-4B76-A90C-C8233724FA4A}"/>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264453919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AB451-C634-4A9E-BFB0-9D91D0869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E72FA12-8D9E-475C-A9D6-5357EB51C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7261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BB4486-8548-7693-0F10-43CD15A9C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grpSp>
        <p:nvGrpSpPr>
          <p:cNvPr id="2" name="Group 1">
            <a:extLst>
              <a:ext uri="{FF2B5EF4-FFF2-40B4-BE49-F238E27FC236}">
                <a16:creationId xmlns:a16="http://schemas.microsoft.com/office/drawing/2014/main" id="{AEFF31C0-596D-4351-B46F-8440B6312256}"/>
              </a:ext>
            </a:extLst>
          </p:cNvPr>
          <p:cNvGrpSpPr/>
          <p:nvPr/>
        </p:nvGrpSpPr>
        <p:grpSpPr>
          <a:xfrm>
            <a:off x="1" y="1805920"/>
            <a:ext cx="12175670" cy="3243080"/>
            <a:chOff x="1" y="1805920"/>
            <a:chExt cx="12175670" cy="3243080"/>
          </a:xfrm>
        </p:grpSpPr>
        <p:grpSp>
          <p:nvGrpSpPr>
            <p:cNvPr id="31" name="Group 30">
              <a:extLst>
                <a:ext uri="{FF2B5EF4-FFF2-40B4-BE49-F238E27FC236}">
                  <a16:creationId xmlns:a16="http://schemas.microsoft.com/office/drawing/2014/main" id="{B73EB9B5-8DB0-C2BA-6F75-5397B8DDBBCD}"/>
                </a:ext>
              </a:extLst>
            </p:cNvPr>
            <p:cNvGrpSpPr/>
            <p:nvPr/>
          </p:nvGrpSpPr>
          <p:grpSpPr>
            <a:xfrm>
              <a:off x="3225226" y="1805920"/>
              <a:ext cx="8950445" cy="3240000"/>
              <a:chOff x="3225226" y="1805920"/>
              <a:chExt cx="8950445" cy="3240000"/>
            </a:xfrm>
          </p:grpSpPr>
          <p:sp>
            <p:nvSpPr>
              <p:cNvPr id="32" name="Rectangle 31">
                <a:extLst>
                  <a:ext uri="{FF2B5EF4-FFF2-40B4-BE49-F238E27FC236}">
                    <a16:creationId xmlns:a16="http://schemas.microsoft.com/office/drawing/2014/main" id="{3209C60B-4EAE-983B-EB90-2186CBA79AFC}"/>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7A08889B-A57A-D7C8-EAE7-BACEAFFB47D7}"/>
                  </a:ext>
                </a:extLst>
              </p:cNvPr>
              <p:cNvGrpSpPr/>
              <p:nvPr/>
            </p:nvGrpSpPr>
            <p:grpSpPr>
              <a:xfrm>
                <a:off x="3497856" y="2675227"/>
                <a:ext cx="8526996" cy="1507547"/>
                <a:chOff x="3029663" y="2891869"/>
                <a:chExt cx="8526996" cy="1507547"/>
              </a:xfrm>
            </p:grpSpPr>
            <p:sp>
              <p:nvSpPr>
                <p:cNvPr id="35" name="TextBox 34">
                  <a:extLst>
                    <a:ext uri="{FF2B5EF4-FFF2-40B4-BE49-F238E27FC236}">
                      <a16:creationId xmlns:a16="http://schemas.microsoft.com/office/drawing/2014/main" id="{6C5CA4A5-1A67-5576-0CC7-176E1C118893}"/>
                    </a:ext>
                  </a:extLst>
                </p:cNvPr>
                <p:cNvSpPr txBox="1"/>
                <p:nvPr/>
              </p:nvSpPr>
              <p:spPr>
                <a:xfrm>
                  <a:off x="3029663" y="2891869"/>
                  <a:ext cx="4720763" cy="595869"/>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3600" dirty="0"/>
                    <a:t>Unit 3</a:t>
                  </a:r>
                </a:p>
              </p:txBody>
            </p:sp>
            <p:sp>
              <p:nvSpPr>
                <p:cNvPr id="36" name="TextBox 35">
                  <a:extLst>
                    <a:ext uri="{FF2B5EF4-FFF2-40B4-BE49-F238E27FC236}">
                      <a16:creationId xmlns:a16="http://schemas.microsoft.com/office/drawing/2014/main" id="{8E7EEC0C-39AC-6792-600F-2FF2EFB7D9EB}"/>
                    </a:ext>
                  </a:extLst>
                </p:cNvPr>
                <p:cNvSpPr txBox="1"/>
                <p:nvPr/>
              </p:nvSpPr>
              <p:spPr>
                <a:xfrm>
                  <a:off x="3029663" y="3635745"/>
                  <a:ext cx="8526996" cy="763671"/>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4800" dirty="0"/>
                    <a:t>HHFA standard questionnaires</a:t>
                  </a:r>
                </a:p>
              </p:txBody>
            </p:sp>
          </p:grpSp>
        </p:grpSp>
        <p:pic>
          <p:nvPicPr>
            <p:cNvPr id="10" name="Picture 9">
              <a:extLst>
                <a:ext uri="{FF2B5EF4-FFF2-40B4-BE49-F238E27FC236}">
                  <a16:creationId xmlns:a16="http://schemas.microsoft.com/office/drawing/2014/main" id="{837EE406-88EA-4B8D-8328-47404BB2918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Tree>
    <p:custDataLst>
      <p:tags r:id="rId1"/>
    </p:custDataLst>
    <p:extLst>
      <p:ext uri="{BB962C8B-B14F-4D97-AF65-F5344CB8AC3E}">
        <p14:creationId xmlns:p14="http://schemas.microsoft.com/office/powerpoint/2010/main" val="30067691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mod3 img">
            <a:extLst>
              <a:ext uri="{FF2B5EF4-FFF2-40B4-BE49-F238E27FC236}">
                <a16:creationId xmlns:a16="http://schemas.microsoft.com/office/drawing/2014/main" id="{21DA675E-48ED-4677-B424-F4A75202997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29903" y="2307767"/>
            <a:ext cx="1398818" cy="1979505"/>
          </a:xfrm>
          <a:prstGeom prst="rect">
            <a:avLst/>
          </a:prstGeom>
        </p:spPr>
      </p:pic>
      <p:sp>
        <p:nvSpPr>
          <p:cNvPr id="35" name="RECORD REVIEW FADE">
            <a:extLst>
              <a:ext uri="{FF2B5EF4-FFF2-40B4-BE49-F238E27FC236}">
                <a16:creationId xmlns:a16="http://schemas.microsoft.com/office/drawing/2014/main" id="{FC146FC4-13AC-40C0-AD12-3D23E70F3126}"/>
              </a:ext>
            </a:extLst>
          </p:cNvPr>
          <p:cNvSpPr/>
          <p:nvPr/>
        </p:nvSpPr>
        <p:spPr>
          <a:xfrm>
            <a:off x="5923722" y="894950"/>
            <a:ext cx="2961200" cy="3885770"/>
          </a:xfrm>
          <a:prstGeom prst="rect">
            <a:avLst/>
          </a:prstGeom>
          <a:solidFill>
            <a:srgbClr val="F2F2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2" name="slide title">
            <a:extLst>
              <a:ext uri="{FF2B5EF4-FFF2-40B4-BE49-F238E27FC236}">
                <a16:creationId xmlns:a16="http://schemas.microsoft.com/office/drawing/2014/main" id="{84D8390B-55BB-DC68-6C38-234C5F4C2E56}"/>
              </a:ext>
            </a:extLst>
          </p:cNvPr>
          <p:cNvGrpSpPr/>
          <p:nvPr/>
        </p:nvGrpSpPr>
        <p:grpSpPr>
          <a:xfrm>
            <a:off x="-1235" y="-815"/>
            <a:ext cx="11045953" cy="611122"/>
            <a:chOff x="-1235" y="-815"/>
            <a:chExt cx="11045953"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10310569" cy="584775"/>
            </a:xfrm>
            <a:prstGeom prst="rect">
              <a:avLst/>
            </a:prstGeom>
            <a:noFill/>
          </p:spPr>
          <p:txBody>
            <a:bodyPr wrap="square">
              <a:spAutoFit/>
            </a:bodyPr>
            <a:lstStyle/>
            <a:p>
              <a:r>
                <a:rPr lang="en-GB" sz="3200" dirty="0">
                  <a:solidFill>
                    <a:srgbClr val="595959"/>
                  </a:solidFill>
                </a:rPr>
                <a:t>2. Based on modules – stand-alone or combined. </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30" name="title mod1">
            <a:extLst>
              <a:ext uri="{FF2B5EF4-FFF2-40B4-BE49-F238E27FC236}">
                <a16:creationId xmlns:a16="http://schemas.microsoft.com/office/drawing/2014/main" id="{61D4DCED-C33A-40D6-A5EE-75D2027F3AFF}"/>
              </a:ext>
            </a:extLst>
          </p:cNvPr>
          <p:cNvSpPr txBox="1"/>
          <p:nvPr/>
        </p:nvSpPr>
        <p:spPr>
          <a:xfrm>
            <a:off x="1040974" y="1556861"/>
            <a:ext cx="2090120"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availability</a:t>
            </a:r>
          </a:p>
        </p:txBody>
      </p:sp>
      <p:sp>
        <p:nvSpPr>
          <p:cNvPr id="31" name="title mod2">
            <a:extLst>
              <a:ext uri="{FF2B5EF4-FFF2-40B4-BE49-F238E27FC236}">
                <a16:creationId xmlns:a16="http://schemas.microsoft.com/office/drawing/2014/main" id="{FCA48B0E-AF3A-4EF9-A299-F2B08360F016}"/>
              </a:ext>
            </a:extLst>
          </p:cNvPr>
          <p:cNvSpPr txBox="1"/>
          <p:nvPr/>
        </p:nvSpPr>
        <p:spPr>
          <a:xfrm>
            <a:off x="3756858" y="1528607"/>
            <a:ext cx="2056306"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readiness</a:t>
            </a:r>
          </a:p>
        </p:txBody>
      </p:sp>
      <p:sp>
        <p:nvSpPr>
          <p:cNvPr id="32" name="title mod3">
            <a:extLst>
              <a:ext uri="{FF2B5EF4-FFF2-40B4-BE49-F238E27FC236}">
                <a16:creationId xmlns:a16="http://schemas.microsoft.com/office/drawing/2014/main" id="{8EBE4685-390C-4B0B-AEB7-36132C11FC50}"/>
              </a:ext>
            </a:extLst>
          </p:cNvPr>
          <p:cNvSpPr txBox="1"/>
          <p:nvPr/>
        </p:nvSpPr>
        <p:spPr>
          <a:xfrm>
            <a:off x="6402861" y="1532704"/>
            <a:ext cx="2043731"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Quality </a:t>
            </a:r>
          </a:p>
          <a:p>
            <a:pPr algn="ctr"/>
            <a:r>
              <a:rPr lang="en-GB" sz="2400" dirty="0">
                <a:solidFill>
                  <a:schemeClr val="tx1">
                    <a:lumMod val="65000"/>
                    <a:lumOff val="35000"/>
                  </a:schemeClr>
                </a:solidFill>
              </a:rPr>
              <a:t>of care</a:t>
            </a:r>
          </a:p>
        </p:txBody>
      </p:sp>
      <p:sp>
        <p:nvSpPr>
          <p:cNvPr id="33" name="title mod4">
            <a:extLst>
              <a:ext uri="{FF2B5EF4-FFF2-40B4-BE49-F238E27FC236}">
                <a16:creationId xmlns:a16="http://schemas.microsoft.com/office/drawing/2014/main" id="{4B4A19FA-370C-4C90-9C6B-F8D777508EE0}"/>
              </a:ext>
            </a:extLst>
          </p:cNvPr>
          <p:cNvSpPr txBox="1"/>
          <p:nvPr/>
        </p:nvSpPr>
        <p:spPr>
          <a:xfrm>
            <a:off x="8988048" y="1530121"/>
            <a:ext cx="2076067"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Management </a:t>
            </a:r>
          </a:p>
          <a:p>
            <a:pPr algn="ctr"/>
            <a:r>
              <a:rPr lang="en-GB" sz="2400" dirty="0">
                <a:solidFill>
                  <a:schemeClr val="tx1">
                    <a:lumMod val="65000"/>
                    <a:lumOff val="35000"/>
                  </a:schemeClr>
                </a:solidFill>
              </a:rPr>
              <a:t>&amp; finance</a:t>
            </a:r>
          </a:p>
        </p:txBody>
      </p:sp>
      <p:pic>
        <p:nvPicPr>
          <p:cNvPr id="3" name="mod1 img">
            <a:extLst>
              <a:ext uri="{FF2B5EF4-FFF2-40B4-BE49-F238E27FC236}">
                <a16:creationId xmlns:a16="http://schemas.microsoft.com/office/drawing/2014/main" id="{278E41F1-ACC0-4636-9501-2A4345ED285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387481" y="2334413"/>
            <a:ext cx="1398939" cy="1979676"/>
          </a:xfrm>
          <a:prstGeom prst="rect">
            <a:avLst/>
          </a:prstGeom>
        </p:spPr>
      </p:pic>
      <p:pic>
        <p:nvPicPr>
          <p:cNvPr id="65" name="mod2 img">
            <a:extLst>
              <a:ext uri="{FF2B5EF4-FFF2-40B4-BE49-F238E27FC236}">
                <a16:creationId xmlns:a16="http://schemas.microsoft.com/office/drawing/2014/main" id="{DE2217DC-9FB6-4794-A518-6906C546372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089198" y="2307837"/>
            <a:ext cx="1398818" cy="1979505"/>
          </a:xfrm>
          <a:prstGeom prst="rect">
            <a:avLst/>
          </a:prstGeom>
        </p:spPr>
      </p:pic>
      <p:pic>
        <p:nvPicPr>
          <p:cNvPr id="67" name="mod4 img">
            <a:extLst>
              <a:ext uri="{FF2B5EF4-FFF2-40B4-BE49-F238E27FC236}">
                <a16:creationId xmlns:a16="http://schemas.microsoft.com/office/drawing/2014/main" id="{1A1A24EC-EC8E-49D8-8BA9-37395089FE3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321550" y="2307767"/>
            <a:ext cx="1398818" cy="1979505"/>
          </a:xfrm>
          <a:prstGeom prst="rect">
            <a:avLst/>
          </a:prstGeom>
        </p:spPr>
      </p:pic>
      <p:sp>
        <p:nvSpPr>
          <p:cNvPr id="24" name="TextBox 23">
            <a:extLst>
              <a:ext uri="{FF2B5EF4-FFF2-40B4-BE49-F238E27FC236}">
                <a16:creationId xmlns:a16="http://schemas.microsoft.com/office/drawing/2014/main" id="{B38A1A93-9AF8-4ED5-A01A-889650AB7C94}"/>
              </a:ext>
            </a:extLst>
          </p:cNvPr>
          <p:cNvSpPr txBox="1"/>
          <p:nvPr/>
        </p:nvSpPr>
        <p:spPr>
          <a:xfrm>
            <a:off x="1386865" y="5414177"/>
            <a:ext cx="9334119" cy="689301"/>
          </a:xfrm>
          <a:prstGeom prst="rect">
            <a:avLst/>
          </a:prstGeom>
          <a:solidFill>
            <a:srgbClr val="31B09C"/>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t>Combined questionnaire</a:t>
            </a:r>
          </a:p>
        </p:txBody>
      </p:sp>
      <p:cxnSp>
        <p:nvCxnSpPr>
          <p:cNvPr id="25" name="Straight Connector 24">
            <a:extLst>
              <a:ext uri="{FF2B5EF4-FFF2-40B4-BE49-F238E27FC236}">
                <a16:creationId xmlns:a16="http://schemas.microsoft.com/office/drawing/2014/main" id="{4EE5CF87-4DBD-45A2-B048-1DA5D17497B6}"/>
              </a:ext>
            </a:extLst>
          </p:cNvPr>
          <p:cNvCxnSpPr>
            <a:cxnSpLocks/>
          </p:cNvCxnSpPr>
          <p:nvPr/>
        </p:nvCxnSpPr>
        <p:spPr>
          <a:xfrm flipV="1">
            <a:off x="2086951" y="4324363"/>
            <a:ext cx="0" cy="1100088"/>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20487-4F5B-46EE-A6CA-42928D3A6A63}"/>
              </a:ext>
            </a:extLst>
          </p:cNvPr>
          <p:cNvCxnSpPr>
            <a:cxnSpLocks/>
          </p:cNvCxnSpPr>
          <p:nvPr/>
        </p:nvCxnSpPr>
        <p:spPr>
          <a:xfrm flipV="1">
            <a:off x="4797617" y="4297546"/>
            <a:ext cx="0" cy="1126905"/>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B32075F-C73C-4504-9ED7-34544041DCE5}"/>
              </a:ext>
            </a:extLst>
          </p:cNvPr>
          <p:cNvCxnSpPr>
            <a:cxnSpLocks/>
          </p:cNvCxnSpPr>
          <p:nvPr/>
        </p:nvCxnSpPr>
        <p:spPr>
          <a:xfrm flipV="1">
            <a:off x="10004902" y="4297546"/>
            <a:ext cx="0" cy="1126904"/>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653383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slide title">
            <a:extLst>
              <a:ext uri="{FF2B5EF4-FFF2-40B4-BE49-F238E27FC236}">
                <a16:creationId xmlns:a16="http://schemas.microsoft.com/office/drawing/2014/main" id="{84D8390B-55BB-DC68-6C38-234C5F4C2E56}"/>
              </a:ext>
            </a:extLst>
          </p:cNvPr>
          <p:cNvGrpSpPr/>
          <p:nvPr/>
        </p:nvGrpSpPr>
        <p:grpSpPr>
          <a:xfrm>
            <a:off x="-1235" y="-815"/>
            <a:ext cx="11045953" cy="611122"/>
            <a:chOff x="-1235" y="-815"/>
            <a:chExt cx="11045953"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10310569" cy="584775"/>
            </a:xfrm>
            <a:prstGeom prst="rect">
              <a:avLst/>
            </a:prstGeom>
            <a:noFill/>
          </p:spPr>
          <p:txBody>
            <a:bodyPr wrap="square">
              <a:spAutoFit/>
            </a:bodyPr>
            <a:lstStyle/>
            <a:p>
              <a:r>
                <a:rPr lang="en-GB" sz="3200" dirty="0">
                  <a:solidFill>
                    <a:srgbClr val="595959"/>
                  </a:solidFill>
                </a:rPr>
                <a:t>3. Based on core versus additional questions</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36" name="Rectangle 35">
            <a:extLst>
              <a:ext uri="{FF2B5EF4-FFF2-40B4-BE49-F238E27FC236}">
                <a16:creationId xmlns:a16="http://schemas.microsoft.com/office/drawing/2014/main" id="{16DDA03F-E727-472A-836D-E6ED67B6E1EC}"/>
              </a:ext>
            </a:extLst>
          </p:cNvPr>
          <p:cNvSpPr/>
          <p:nvPr/>
        </p:nvSpPr>
        <p:spPr>
          <a:xfrm>
            <a:off x="860090" y="960967"/>
            <a:ext cx="2557902" cy="1063176"/>
          </a:xfrm>
          <a:prstGeom prst="rect">
            <a:avLst/>
          </a:prstGeom>
          <a:solidFill>
            <a:srgbClr val="7C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7" name="Rectangle 36">
            <a:extLst>
              <a:ext uri="{FF2B5EF4-FFF2-40B4-BE49-F238E27FC236}">
                <a16:creationId xmlns:a16="http://schemas.microsoft.com/office/drawing/2014/main" id="{657340B5-2FE3-42E7-ACA9-223D086E833A}"/>
              </a:ext>
            </a:extLst>
          </p:cNvPr>
          <p:cNvSpPr/>
          <p:nvPr/>
        </p:nvSpPr>
        <p:spPr>
          <a:xfrm>
            <a:off x="3522695" y="960967"/>
            <a:ext cx="2557902" cy="1063176"/>
          </a:xfrm>
          <a:prstGeom prst="rect">
            <a:avLst/>
          </a:prstGeom>
          <a:solidFill>
            <a:srgbClr val="E98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8" name="Rectangle 37">
            <a:extLst>
              <a:ext uri="{FF2B5EF4-FFF2-40B4-BE49-F238E27FC236}">
                <a16:creationId xmlns:a16="http://schemas.microsoft.com/office/drawing/2014/main" id="{A14251A8-3F65-49B1-96BB-F948D0C1FCC8}"/>
              </a:ext>
            </a:extLst>
          </p:cNvPr>
          <p:cNvSpPr/>
          <p:nvPr/>
        </p:nvSpPr>
        <p:spPr>
          <a:xfrm>
            <a:off x="6201428" y="960967"/>
            <a:ext cx="2557902" cy="1063176"/>
          </a:xfrm>
          <a:prstGeom prst="rect">
            <a:avLst/>
          </a:prstGeom>
          <a:solidFill>
            <a:srgbClr val="F6A8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9" name="Rectangle 38">
            <a:extLst>
              <a:ext uri="{FF2B5EF4-FFF2-40B4-BE49-F238E27FC236}">
                <a16:creationId xmlns:a16="http://schemas.microsoft.com/office/drawing/2014/main" id="{228285C5-0CFA-44E9-B54D-10EFAA3E9DA0}"/>
              </a:ext>
            </a:extLst>
          </p:cNvPr>
          <p:cNvSpPr/>
          <p:nvPr/>
        </p:nvSpPr>
        <p:spPr>
          <a:xfrm>
            <a:off x="8864033" y="960967"/>
            <a:ext cx="2557902" cy="1063176"/>
          </a:xfrm>
          <a:prstGeom prst="rect">
            <a:avLst/>
          </a:prstGeom>
          <a:solidFill>
            <a:srgbClr val="E85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40" name="Rectangle 39">
            <a:extLst>
              <a:ext uri="{FF2B5EF4-FFF2-40B4-BE49-F238E27FC236}">
                <a16:creationId xmlns:a16="http://schemas.microsoft.com/office/drawing/2014/main" id="{A06D4715-8A1B-4D2B-ADF3-2592B53574C3}"/>
              </a:ext>
            </a:extLst>
          </p:cNvPr>
          <p:cNvSpPr/>
          <p:nvPr/>
        </p:nvSpPr>
        <p:spPr>
          <a:xfrm>
            <a:off x="860090" y="2093619"/>
            <a:ext cx="2557902" cy="1169494"/>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a:solidFill>
                  <a:schemeClr val="tx1">
                    <a:lumMod val="75000"/>
                    <a:lumOff val="25000"/>
                  </a:schemeClr>
                </a:solidFill>
              </a:rPr>
              <a:t>Core</a:t>
            </a:r>
          </a:p>
        </p:txBody>
      </p:sp>
      <p:sp>
        <p:nvSpPr>
          <p:cNvPr id="41" name="Rectangle 40">
            <a:extLst>
              <a:ext uri="{FF2B5EF4-FFF2-40B4-BE49-F238E27FC236}">
                <a16:creationId xmlns:a16="http://schemas.microsoft.com/office/drawing/2014/main" id="{07C21471-5F41-43DA-B7A5-E6D557FF4134}"/>
              </a:ext>
            </a:extLst>
          </p:cNvPr>
          <p:cNvSpPr/>
          <p:nvPr/>
        </p:nvSpPr>
        <p:spPr>
          <a:xfrm>
            <a:off x="3522695" y="2093619"/>
            <a:ext cx="2557902" cy="1169494"/>
          </a:xfrm>
          <a:prstGeom prst="rect">
            <a:avLst/>
          </a:prstGeom>
          <a:solidFill>
            <a:srgbClr val="FDD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Readiness:</a:t>
            </a:r>
          </a:p>
          <a:p>
            <a:r>
              <a:rPr lang="en-GB" sz="2000" b="1" dirty="0">
                <a:solidFill>
                  <a:schemeClr val="tx1">
                    <a:lumMod val="75000"/>
                    <a:lumOff val="25000"/>
                  </a:schemeClr>
                </a:solidFill>
              </a:rPr>
              <a:t>Core</a:t>
            </a:r>
          </a:p>
        </p:txBody>
      </p:sp>
      <p:sp>
        <p:nvSpPr>
          <p:cNvPr id="45" name="Rectangle 44">
            <a:extLst>
              <a:ext uri="{FF2B5EF4-FFF2-40B4-BE49-F238E27FC236}">
                <a16:creationId xmlns:a16="http://schemas.microsoft.com/office/drawing/2014/main" id="{A839872D-EB80-4FE8-A8F7-D5AA84047F1B}"/>
              </a:ext>
            </a:extLst>
          </p:cNvPr>
          <p:cNvSpPr/>
          <p:nvPr/>
        </p:nvSpPr>
        <p:spPr>
          <a:xfrm>
            <a:off x="6201428" y="2093619"/>
            <a:ext cx="2557902" cy="1169494"/>
          </a:xfrm>
          <a:prstGeom prst="rect">
            <a:avLst/>
          </a:prstGeom>
          <a:solidFill>
            <a:srgbClr val="FDE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Quality of care:</a:t>
            </a:r>
          </a:p>
          <a:p>
            <a:r>
              <a:rPr lang="en-GB" sz="2000" b="1" dirty="0">
                <a:solidFill>
                  <a:schemeClr val="tx1">
                    <a:lumMod val="75000"/>
                    <a:lumOff val="25000"/>
                  </a:schemeClr>
                </a:solidFill>
              </a:rPr>
              <a:t>Additional / Supplementary</a:t>
            </a:r>
          </a:p>
          <a:p>
            <a:r>
              <a:rPr lang="en-GB" sz="2000" dirty="0">
                <a:solidFill>
                  <a:schemeClr val="tx1">
                    <a:lumMod val="75000"/>
                    <a:lumOff val="25000"/>
                  </a:schemeClr>
                </a:solidFill>
              </a:rPr>
              <a:t>- Record review</a:t>
            </a:r>
          </a:p>
        </p:txBody>
      </p:sp>
      <p:sp>
        <p:nvSpPr>
          <p:cNvPr id="46" name="Rectangle 45">
            <a:extLst>
              <a:ext uri="{FF2B5EF4-FFF2-40B4-BE49-F238E27FC236}">
                <a16:creationId xmlns:a16="http://schemas.microsoft.com/office/drawing/2014/main" id="{4D2B9EB9-3AB4-439A-AB16-61B439B38902}"/>
              </a:ext>
            </a:extLst>
          </p:cNvPr>
          <p:cNvSpPr/>
          <p:nvPr/>
        </p:nvSpPr>
        <p:spPr>
          <a:xfrm>
            <a:off x="8864033" y="2093619"/>
            <a:ext cx="2557902" cy="1169494"/>
          </a:xfrm>
          <a:prstGeom prst="rect">
            <a:avLst/>
          </a:prstGeom>
          <a:solidFill>
            <a:srgbClr val="F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Management and Finance:</a:t>
            </a:r>
          </a:p>
          <a:p>
            <a:r>
              <a:rPr lang="en-GB" sz="2000" b="1" dirty="0">
                <a:solidFill>
                  <a:schemeClr val="tx1">
                    <a:lumMod val="75000"/>
                    <a:lumOff val="25000"/>
                  </a:schemeClr>
                </a:solidFill>
              </a:rPr>
              <a:t>Core</a:t>
            </a:r>
          </a:p>
        </p:txBody>
      </p:sp>
      <p:sp>
        <p:nvSpPr>
          <p:cNvPr id="47" name="Rectangle 46">
            <a:extLst>
              <a:ext uri="{FF2B5EF4-FFF2-40B4-BE49-F238E27FC236}">
                <a16:creationId xmlns:a16="http://schemas.microsoft.com/office/drawing/2014/main" id="{2874B0AC-930A-49C0-B152-A078DF497C3E}"/>
              </a:ext>
            </a:extLst>
          </p:cNvPr>
          <p:cNvSpPr/>
          <p:nvPr/>
        </p:nvSpPr>
        <p:spPr>
          <a:xfrm>
            <a:off x="8864033" y="3353793"/>
            <a:ext cx="2557902" cy="1169494"/>
          </a:xfrm>
          <a:prstGeom prst="rect">
            <a:avLst/>
          </a:prstGeom>
          <a:solidFill>
            <a:srgbClr val="F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Management and Finance:</a:t>
            </a:r>
          </a:p>
          <a:p>
            <a:r>
              <a:rPr lang="en-GB" sz="2000" b="1" dirty="0" err="1">
                <a:solidFill>
                  <a:schemeClr val="tx1">
                    <a:lumMod val="75000"/>
                    <a:lumOff val="25000"/>
                  </a:schemeClr>
                </a:solidFill>
              </a:rPr>
              <a:t>Core+Additional</a:t>
            </a:r>
            <a:endParaRPr lang="en-GB" sz="2000" b="1" dirty="0">
              <a:solidFill>
                <a:schemeClr val="tx1">
                  <a:lumMod val="75000"/>
                  <a:lumOff val="25000"/>
                </a:schemeClr>
              </a:solidFill>
            </a:endParaRPr>
          </a:p>
        </p:txBody>
      </p:sp>
      <p:sp>
        <p:nvSpPr>
          <p:cNvPr id="48" name="Rectangle 47">
            <a:extLst>
              <a:ext uri="{FF2B5EF4-FFF2-40B4-BE49-F238E27FC236}">
                <a16:creationId xmlns:a16="http://schemas.microsoft.com/office/drawing/2014/main" id="{6DBB4293-F0DD-410C-8775-9A68DE106E0D}"/>
              </a:ext>
            </a:extLst>
          </p:cNvPr>
          <p:cNvSpPr/>
          <p:nvPr/>
        </p:nvSpPr>
        <p:spPr>
          <a:xfrm>
            <a:off x="860090" y="3356981"/>
            <a:ext cx="2557902" cy="1169494"/>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err="1">
                <a:solidFill>
                  <a:schemeClr val="tx1">
                    <a:lumMod val="75000"/>
                    <a:lumOff val="25000"/>
                  </a:schemeClr>
                </a:solidFill>
              </a:rPr>
              <a:t>Core+Additional</a:t>
            </a:r>
            <a:endParaRPr lang="en-GB" sz="2000" b="1" dirty="0">
              <a:solidFill>
                <a:schemeClr val="tx1">
                  <a:lumMod val="75000"/>
                  <a:lumOff val="25000"/>
                </a:schemeClr>
              </a:solidFill>
            </a:endParaRPr>
          </a:p>
        </p:txBody>
      </p:sp>
      <p:sp>
        <p:nvSpPr>
          <p:cNvPr id="49" name="Rectangle 48">
            <a:extLst>
              <a:ext uri="{FF2B5EF4-FFF2-40B4-BE49-F238E27FC236}">
                <a16:creationId xmlns:a16="http://schemas.microsoft.com/office/drawing/2014/main" id="{6A2BD963-31F8-4B06-9BAC-8FE1DC7FA5CF}"/>
              </a:ext>
            </a:extLst>
          </p:cNvPr>
          <p:cNvSpPr/>
          <p:nvPr/>
        </p:nvSpPr>
        <p:spPr>
          <a:xfrm>
            <a:off x="860090" y="4609180"/>
            <a:ext cx="2557902" cy="1169495"/>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a:solidFill>
                  <a:schemeClr val="tx1">
                    <a:lumMod val="75000"/>
                    <a:lumOff val="25000"/>
                  </a:schemeClr>
                </a:solidFill>
              </a:rPr>
              <a:t>Additional / Supplementary</a:t>
            </a:r>
          </a:p>
          <a:p>
            <a:r>
              <a:rPr lang="en-GB" sz="2000" dirty="0">
                <a:solidFill>
                  <a:schemeClr val="tx1">
                    <a:lumMod val="75000"/>
                    <a:lumOff val="25000"/>
                  </a:schemeClr>
                </a:solidFill>
              </a:rPr>
              <a:t>- Building structure</a:t>
            </a:r>
          </a:p>
        </p:txBody>
      </p:sp>
    </p:spTree>
    <p:custDataLst>
      <p:tags r:id="rId1"/>
    </p:custDataLst>
    <p:extLst>
      <p:ext uri="{BB962C8B-B14F-4D97-AF65-F5344CB8AC3E}">
        <p14:creationId xmlns:p14="http://schemas.microsoft.com/office/powerpoint/2010/main" val="4676898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5" grpId="0" animBg="1"/>
      <p:bldP spid="46" grpId="0" animBg="1"/>
      <p:bldP spid="47" grpId="0" animBg="1"/>
      <p:bldP spid="48"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slide title">
            <a:extLst>
              <a:ext uri="{FF2B5EF4-FFF2-40B4-BE49-F238E27FC236}">
                <a16:creationId xmlns:a16="http://schemas.microsoft.com/office/drawing/2014/main" id="{84D8390B-55BB-DC68-6C38-234C5F4C2E56}"/>
              </a:ext>
            </a:extLst>
          </p:cNvPr>
          <p:cNvGrpSpPr/>
          <p:nvPr/>
        </p:nvGrpSpPr>
        <p:grpSpPr>
          <a:xfrm>
            <a:off x="-1235" y="-815"/>
            <a:ext cx="11045953" cy="611122"/>
            <a:chOff x="-1235" y="-815"/>
            <a:chExt cx="11045953"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10310569" cy="584775"/>
            </a:xfrm>
            <a:prstGeom prst="rect">
              <a:avLst/>
            </a:prstGeom>
            <a:noFill/>
          </p:spPr>
          <p:txBody>
            <a:bodyPr wrap="square">
              <a:spAutoFit/>
            </a:bodyPr>
            <a:lstStyle/>
            <a:p>
              <a:r>
                <a:rPr lang="en-GB" sz="3200" dirty="0">
                  <a:solidFill>
                    <a:srgbClr val="595959"/>
                  </a:solidFill>
                </a:rPr>
                <a:t>Key Point</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4" name="TextBox 23">
            <a:extLst>
              <a:ext uri="{FF2B5EF4-FFF2-40B4-BE49-F238E27FC236}">
                <a16:creationId xmlns:a16="http://schemas.microsoft.com/office/drawing/2014/main" id="{B38A1A93-9AF8-4ED5-A01A-889650AB7C94}"/>
              </a:ext>
            </a:extLst>
          </p:cNvPr>
          <p:cNvSpPr txBox="1"/>
          <p:nvPr/>
        </p:nvSpPr>
        <p:spPr>
          <a:xfrm>
            <a:off x="860091" y="6002005"/>
            <a:ext cx="10561844" cy="689301"/>
          </a:xfrm>
          <a:prstGeom prst="rect">
            <a:avLst/>
          </a:prstGeom>
          <a:solidFill>
            <a:srgbClr val="31B09C"/>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t>Combined questionnaire - core</a:t>
            </a:r>
          </a:p>
        </p:txBody>
      </p:sp>
      <p:sp>
        <p:nvSpPr>
          <p:cNvPr id="36" name="Rectangle 35">
            <a:extLst>
              <a:ext uri="{FF2B5EF4-FFF2-40B4-BE49-F238E27FC236}">
                <a16:creationId xmlns:a16="http://schemas.microsoft.com/office/drawing/2014/main" id="{16DDA03F-E727-472A-836D-E6ED67B6E1EC}"/>
              </a:ext>
            </a:extLst>
          </p:cNvPr>
          <p:cNvSpPr/>
          <p:nvPr/>
        </p:nvSpPr>
        <p:spPr>
          <a:xfrm>
            <a:off x="860090" y="960967"/>
            <a:ext cx="2557902" cy="1063176"/>
          </a:xfrm>
          <a:prstGeom prst="rect">
            <a:avLst/>
          </a:prstGeom>
          <a:solidFill>
            <a:srgbClr val="7C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7" name="Rectangle 36">
            <a:extLst>
              <a:ext uri="{FF2B5EF4-FFF2-40B4-BE49-F238E27FC236}">
                <a16:creationId xmlns:a16="http://schemas.microsoft.com/office/drawing/2014/main" id="{657340B5-2FE3-42E7-ACA9-223D086E833A}"/>
              </a:ext>
            </a:extLst>
          </p:cNvPr>
          <p:cNvSpPr/>
          <p:nvPr/>
        </p:nvSpPr>
        <p:spPr>
          <a:xfrm>
            <a:off x="3522695" y="960967"/>
            <a:ext cx="2557902" cy="1063176"/>
          </a:xfrm>
          <a:prstGeom prst="rect">
            <a:avLst/>
          </a:prstGeom>
          <a:solidFill>
            <a:srgbClr val="E98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8" name="Rectangle 37">
            <a:extLst>
              <a:ext uri="{FF2B5EF4-FFF2-40B4-BE49-F238E27FC236}">
                <a16:creationId xmlns:a16="http://schemas.microsoft.com/office/drawing/2014/main" id="{A14251A8-3F65-49B1-96BB-F948D0C1FCC8}"/>
              </a:ext>
            </a:extLst>
          </p:cNvPr>
          <p:cNvSpPr/>
          <p:nvPr/>
        </p:nvSpPr>
        <p:spPr>
          <a:xfrm>
            <a:off x="6201428" y="960967"/>
            <a:ext cx="2557902" cy="1063176"/>
          </a:xfrm>
          <a:prstGeom prst="rect">
            <a:avLst/>
          </a:prstGeom>
          <a:solidFill>
            <a:srgbClr val="F6A8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39" name="Rectangle 38">
            <a:extLst>
              <a:ext uri="{FF2B5EF4-FFF2-40B4-BE49-F238E27FC236}">
                <a16:creationId xmlns:a16="http://schemas.microsoft.com/office/drawing/2014/main" id="{228285C5-0CFA-44E9-B54D-10EFAA3E9DA0}"/>
              </a:ext>
            </a:extLst>
          </p:cNvPr>
          <p:cNvSpPr/>
          <p:nvPr/>
        </p:nvSpPr>
        <p:spPr>
          <a:xfrm>
            <a:off x="8864033" y="960967"/>
            <a:ext cx="2557902" cy="1063176"/>
          </a:xfrm>
          <a:prstGeom prst="rect">
            <a:avLst/>
          </a:prstGeom>
          <a:solidFill>
            <a:srgbClr val="E85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Questionnaires</a:t>
            </a:r>
          </a:p>
        </p:txBody>
      </p:sp>
      <p:sp>
        <p:nvSpPr>
          <p:cNvPr id="40" name="Rectangle 39">
            <a:extLst>
              <a:ext uri="{FF2B5EF4-FFF2-40B4-BE49-F238E27FC236}">
                <a16:creationId xmlns:a16="http://schemas.microsoft.com/office/drawing/2014/main" id="{A06D4715-8A1B-4D2B-ADF3-2592B53574C3}"/>
              </a:ext>
            </a:extLst>
          </p:cNvPr>
          <p:cNvSpPr/>
          <p:nvPr/>
        </p:nvSpPr>
        <p:spPr>
          <a:xfrm>
            <a:off x="860090" y="2093619"/>
            <a:ext cx="2557902" cy="1169494"/>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a:solidFill>
                  <a:schemeClr val="tx1">
                    <a:lumMod val="75000"/>
                    <a:lumOff val="25000"/>
                  </a:schemeClr>
                </a:solidFill>
              </a:rPr>
              <a:t>Core</a:t>
            </a:r>
          </a:p>
        </p:txBody>
      </p:sp>
      <p:sp>
        <p:nvSpPr>
          <p:cNvPr id="41" name="Rectangle 40">
            <a:extLst>
              <a:ext uri="{FF2B5EF4-FFF2-40B4-BE49-F238E27FC236}">
                <a16:creationId xmlns:a16="http://schemas.microsoft.com/office/drawing/2014/main" id="{07C21471-5F41-43DA-B7A5-E6D557FF4134}"/>
              </a:ext>
            </a:extLst>
          </p:cNvPr>
          <p:cNvSpPr/>
          <p:nvPr/>
        </p:nvSpPr>
        <p:spPr>
          <a:xfrm>
            <a:off x="3522695" y="2093619"/>
            <a:ext cx="2557902" cy="1169494"/>
          </a:xfrm>
          <a:prstGeom prst="rect">
            <a:avLst/>
          </a:prstGeom>
          <a:solidFill>
            <a:srgbClr val="FDD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Readiness:</a:t>
            </a:r>
          </a:p>
          <a:p>
            <a:r>
              <a:rPr lang="en-GB" sz="2000" b="1" dirty="0">
                <a:solidFill>
                  <a:schemeClr val="tx1">
                    <a:lumMod val="75000"/>
                    <a:lumOff val="25000"/>
                  </a:schemeClr>
                </a:solidFill>
              </a:rPr>
              <a:t>Core</a:t>
            </a:r>
          </a:p>
        </p:txBody>
      </p:sp>
      <p:sp>
        <p:nvSpPr>
          <p:cNvPr id="45" name="Rectangle 44">
            <a:extLst>
              <a:ext uri="{FF2B5EF4-FFF2-40B4-BE49-F238E27FC236}">
                <a16:creationId xmlns:a16="http://schemas.microsoft.com/office/drawing/2014/main" id="{A839872D-EB80-4FE8-A8F7-D5AA84047F1B}"/>
              </a:ext>
            </a:extLst>
          </p:cNvPr>
          <p:cNvSpPr/>
          <p:nvPr/>
        </p:nvSpPr>
        <p:spPr>
          <a:xfrm>
            <a:off x="6201428" y="2093619"/>
            <a:ext cx="2557902" cy="1169494"/>
          </a:xfrm>
          <a:prstGeom prst="rect">
            <a:avLst/>
          </a:prstGeom>
          <a:solidFill>
            <a:srgbClr val="FDE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Quality of care:</a:t>
            </a:r>
          </a:p>
          <a:p>
            <a:r>
              <a:rPr lang="en-GB" sz="2000" b="1" dirty="0">
                <a:solidFill>
                  <a:schemeClr val="tx1">
                    <a:lumMod val="75000"/>
                    <a:lumOff val="25000"/>
                  </a:schemeClr>
                </a:solidFill>
              </a:rPr>
              <a:t>Additional / Supplementary</a:t>
            </a:r>
          </a:p>
          <a:p>
            <a:r>
              <a:rPr lang="en-GB" sz="2000" dirty="0">
                <a:solidFill>
                  <a:schemeClr val="tx1">
                    <a:lumMod val="75000"/>
                    <a:lumOff val="25000"/>
                  </a:schemeClr>
                </a:solidFill>
              </a:rPr>
              <a:t>- Record review</a:t>
            </a:r>
          </a:p>
        </p:txBody>
      </p:sp>
      <p:sp>
        <p:nvSpPr>
          <p:cNvPr id="46" name="Rectangle 45">
            <a:extLst>
              <a:ext uri="{FF2B5EF4-FFF2-40B4-BE49-F238E27FC236}">
                <a16:creationId xmlns:a16="http://schemas.microsoft.com/office/drawing/2014/main" id="{4D2B9EB9-3AB4-439A-AB16-61B439B38902}"/>
              </a:ext>
            </a:extLst>
          </p:cNvPr>
          <p:cNvSpPr/>
          <p:nvPr/>
        </p:nvSpPr>
        <p:spPr>
          <a:xfrm>
            <a:off x="8864033" y="2093619"/>
            <a:ext cx="2557902" cy="1169494"/>
          </a:xfrm>
          <a:prstGeom prst="rect">
            <a:avLst/>
          </a:prstGeom>
          <a:solidFill>
            <a:srgbClr val="F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Management and Finance:</a:t>
            </a:r>
          </a:p>
          <a:p>
            <a:r>
              <a:rPr lang="en-GB" sz="2000" b="1" dirty="0">
                <a:solidFill>
                  <a:schemeClr val="tx1">
                    <a:lumMod val="75000"/>
                    <a:lumOff val="25000"/>
                  </a:schemeClr>
                </a:solidFill>
              </a:rPr>
              <a:t>Core</a:t>
            </a:r>
          </a:p>
        </p:txBody>
      </p:sp>
      <p:sp>
        <p:nvSpPr>
          <p:cNvPr id="47" name="Rectangle 46">
            <a:extLst>
              <a:ext uri="{FF2B5EF4-FFF2-40B4-BE49-F238E27FC236}">
                <a16:creationId xmlns:a16="http://schemas.microsoft.com/office/drawing/2014/main" id="{2874B0AC-930A-49C0-B152-A078DF497C3E}"/>
              </a:ext>
            </a:extLst>
          </p:cNvPr>
          <p:cNvSpPr/>
          <p:nvPr/>
        </p:nvSpPr>
        <p:spPr>
          <a:xfrm>
            <a:off x="8864033" y="3353793"/>
            <a:ext cx="2557902" cy="1169494"/>
          </a:xfrm>
          <a:prstGeom prst="rect">
            <a:avLst/>
          </a:prstGeom>
          <a:solidFill>
            <a:srgbClr val="F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Management and Finance:</a:t>
            </a:r>
          </a:p>
          <a:p>
            <a:r>
              <a:rPr lang="en-GB" sz="2000" b="1" dirty="0" err="1">
                <a:solidFill>
                  <a:schemeClr val="tx1">
                    <a:lumMod val="75000"/>
                    <a:lumOff val="25000"/>
                  </a:schemeClr>
                </a:solidFill>
              </a:rPr>
              <a:t>Core+Additional</a:t>
            </a:r>
            <a:endParaRPr lang="en-GB" sz="2000" b="1" dirty="0">
              <a:solidFill>
                <a:schemeClr val="tx1">
                  <a:lumMod val="75000"/>
                  <a:lumOff val="25000"/>
                </a:schemeClr>
              </a:solidFill>
            </a:endParaRPr>
          </a:p>
        </p:txBody>
      </p:sp>
      <p:sp>
        <p:nvSpPr>
          <p:cNvPr id="48" name="Rectangle 47">
            <a:extLst>
              <a:ext uri="{FF2B5EF4-FFF2-40B4-BE49-F238E27FC236}">
                <a16:creationId xmlns:a16="http://schemas.microsoft.com/office/drawing/2014/main" id="{6DBB4293-F0DD-410C-8775-9A68DE106E0D}"/>
              </a:ext>
            </a:extLst>
          </p:cNvPr>
          <p:cNvSpPr/>
          <p:nvPr/>
        </p:nvSpPr>
        <p:spPr>
          <a:xfrm>
            <a:off x="860090" y="3356981"/>
            <a:ext cx="2557902" cy="1169494"/>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err="1">
                <a:solidFill>
                  <a:schemeClr val="tx1">
                    <a:lumMod val="75000"/>
                    <a:lumOff val="25000"/>
                  </a:schemeClr>
                </a:solidFill>
              </a:rPr>
              <a:t>Core+Additional</a:t>
            </a:r>
            <a:endParaRPr lang="en-GB" sz="2000" b="1" dirty="0">
              <a:solidFill>
                <a:schemeClr val="tx1">
                  <a:lumMod val="75000"/>
                  <a:lumOff val="25000"/>
                </a:schemeClr>
              </a:solidFill>
            </a:endParaRPr>
          </a:p>
        </p:txBody>
      </p:sp>
      <p:sp>
        <p:nvSpPr>
          <p:cNvPr id="49" name="Rectangle 48">
            <a:extLst>
              <a:ext uri="{FF2B5EF4-FFF2-40B4-BE49-F238E27FC236}">
                <a16:creationId xmlns:a16="http://schemas.microsoft.com/office/drawing/2014/main" id="{6A2BD963-31F8-4B06-9BAC-8FE1DC7FA5CF}"/>
              </a:ext>
            </a:extLst>
          </p:cNvPr>
          <p:cNvSpPr/>
          <p:nvPr/>
        </p:nvSpPr>
        <p:spPr>
          <a:xfrm>
            <a:off x="860090" y="4609180"/>
            <a:ext cx="2557902" cy="1169495"/>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lumMod val="75000"/>
                    <a:lumOff val="25000"/>
                  </a:schemeClr>
                </a:solidFill>
              </a:rPr>
              <a:t>Availability:</a:t>
            </a:r>
          </a:p>
          <a:p>
            <a:r>
              <a:rPr lang="en-GB" sz="2000" b="1" dirty="0">
                <a:solidFill>
                  <a:schemeClr val="tx1">
                    <a:lumMod val="75000"/>
                    <a:lumOff val="25000"/>
                  </a:schemeClr>
                </a:solidFill>
              </a:rPr>
              <a:t>Additional / Supplementary</a:t>
            </a:r>
          </a:p>
          <a:p>
            <a:r>
              <a:rPr lang="en-GB" sz="2000" dirty="0">
                <a:solidFill>
                  <a:schemeClr val="tx1">
                    <a:lumMod val="75000"/>
                    <a:lumOff val="25000"/>
                  </a:schemeClr>
                </a:solidFill>
              </a:rPr>
              <a:t>- Building structure</a:t>
            </a:r>
          </a:p>
        </p:txBody>
      </p:sp>
      <p:grpSp>
        <p:nvGrpSpPr>
          <p:cNvPr id="2" name="Group 1">
            <a:extLst>
              <a:ext uri="{FF2B5EF4-FFF2-40B4-BE49-F238E27FC236}">
                <a16:creationId xmlns:a16="http://schemas.microsoft.com/office/drawing/2014/main" id="{FF355714-57C6-4E30-A112-0779BF18FD1C}"/>
              </a:ext>
            </a:extLst>
          </p:cNvPr>
          <p:cNvGrpSpPr/>
          <p:nvPr/>
        </p:nvGrpSpPr>
        <p:grpSpPr>
          <a:xfrm>
            <a:off x="512658" y="770015"/>
            <a:ext cx="11494285" cy="5127018"/>
            <a:chOff x="512658" y="770015"/>
            <a:chExt cx="11494285" cy="5127018"/>
          </a:xfrm>
        </p:grpSpPr>
        <p:sp>
          <p:nvSpPr>
            <p:cNvPr id="26" name="shape2 fade">
              <a:extLst>
                <a:ext uri="{FF2B5EF4-FFF2-40B4-BE49-F238E27FC236}">
                  <a16:creationId xmlns:a16="http://schemas.microsoft.com/office/drawing/2014/main" id="{6CB07150-0EC2-4795-B18D-CBAF87B3CB40}"/>
                </a:ext>
              </a:extLst>
            </p:cNvPr>
            <p:cNvSpPr/>
            <p:nvPr/>
          </p:nvSpPr>
          <p:spPr>
            <a:xfrm>
              <a:off x="734149" y="770015"/>
              <a:ext cx="10978880" cy="1254128"/>
            </a:xfrm>
            <a:prstGeom prst="rect">
              <a:avLst/>
            </a:prstGeom>
            <a:solidFill>
              <a:srgbClr val="F2F2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hape2 fade">
              <a:extLst>
                <a:ext uri="{FF2B5EF4-FFF2-40B4-BE49-F238E27FC236}">
                  <a16:creationId xmlns:a16="http://schemas.microsoft.com/office/drawing/2014/main" id="{F5F257EE-B851-4512-A144-6712C14A36DD}"/>
                </a:ext>
              </a:extLst>
            </p:cNvPr>
            <p:cNvSpPr/>
            <p:nvPr/>
          </p:nvSpPr>
          <p:spPr>
            <a:xfrm>
              <a:off x="512658" y="3332588"/>
              <a:ext cx="11494285" cy="2564445"/>
            </a:xfrm>
            <a:prstGeom prst="rect">
              <a:avLst/>
            </a:prstGeom>
            <a:solidFill>
              <a:srgbClr val="F2F2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hape2 fade">
              <a:extLst>
                <a:ext uri="{FF2B5EF4-FFF2-40B4-BE49-F238E27FC236}">
                  <a16:creationId xmlns:a16="http://schemas.microsoft.com/office/drawing/2014/main" id="{BA72DC7A-54B6-49DC-9B16-628980B0AB3C}"/>
                </a:ext>
              </a:extLst>
            </p:cNvPr>
            <p:cNvSpPr/>
            <p:nvPr/>
          </p:nvSpPr>
          <p:spPr>
            <a:xfrm>
              <a:off x="6185301" y="2038910"/>
              <a:ext cx="2588710" cy="2564445"/>
            </a:xfrm>
            <a:prstGeom prst="rect">
              <a:avLst/>
            </a:prstGeom>
            <a:solidFill>
              <a:srgbClr val="F2F2F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ustDataLst>
      <p:tags r:id="rId1"/>
    </p:custDataLst>
    <p:extLst>
      <p:ext uri="{BB962C8B-B14F-4D97-AF65-F5344CB8AC3E}">
        <p14:creationId xmlns:p14="http://schemas.microsoft.com/office/powerpoint/2010/main" val="1668076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1B7C6B9-D03A-9C24-1D70-4EFD1EB0386E}"/>
              </a:ext>
            </a:extLst>
          </p:cNvPr>
          <p:cNvGrpSpPr/>
          <p:nvPr/>
        </p:nvGrpSpPr>
        <p:grpSpPr>
          <a:xfrm>
            <a:off x="1" y="1805920"/>
            <a:ext cx="12175670" cy="3243080"/>
            <a:chOff x="1" y="1805920"/>
            <a:chExt cx="12175670" cy="3243080"/>
          </a:xfrm>
        </p:grpSpPr>
        <p:sp>
          <p:nvSpPr>
            <p:cNvPr id="31" name="Rectangle 30">
              <a:extLst>
                <a:ext uri="{FF2B5EF4-FFF2-40B4-BE49-F238E27FC236}">
                  <a16:creationId xmlns:a16="http://schemas.microsoft.com/office/drawing/2014/main" id="{C722E496-F0A4-4BBC-8A7E-23EC7AF1D461}"/>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a:extLst>
                <a:ext uri="{FF2B5EF4-FFF2-40B4-BE49-F238E27FC236}">
                  <a16:creationId xmlns:a16="http://schemas.microsoft.com/office/drawing/2014/main" id="{AF39FB24-B5A4-81D3-0EA4-95C7191023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
        <p:nvSpPr>
          <p:cNvPr id="11" name="TextBox 10">
            <a:extLst>
              <a:ext uri="{FF2B5EF4-FFF2-40B4-BE49-F238E27FC236}">
                <a16:creationId xmlns:a16="http://schemas.microsoft.com/office/drawing/2014/main" id="{9D060800-B7AB-63FD-EA24-369378A4F8DF}"/>
              </a:ext>
            </a:extLst>
          </p:cNvPr>
          <p:cNvSpPr txBox="1"/>
          <p:nvPr/>
        </p:nvSpPr>
        <p:spPr>
          <a:xfrm>
            <a:off x="3499200" y="2854974"/>
            <a:ext cx="7663630" cy="428002"/>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You have now completed Unit 3.</a:t>
            </a:r>
          </a:p>
        </p:txBody>
      </p:sp>
      <p:pic>
        <p:nvPicPr>
          <p:cNvPr id="13" name="Picture 12">
            <a:extLst>
              <a:ext uri="{FF2B5EF4-FFF2-40B4-BE49-F238E27FC236}">
                <a16:creationId xmlns:a16="http://schemas.microsoft.com/office/drawing/2014/main" id="{F68593BF-4BEE-2086-1B40-EC8859E1E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sp>
        <p:nvSpPr>
          <p:cNvPr id="12" name="TextBox 11">
            <a:extLst>
              <a:ext uri="{FF2B5EF4-FFF2-40B4-BE49-F238E27FC236}">
                <a16:creationId xmlns:a16="http://schemas.microsoft.com/office/drawing/2014/main" id="{ED3E103A-B4A6-49A9-9DE5-C38654D1AF97}"/>
              </a:ext>
            </a:extLst>
          </p:cNvPr>
          <p:cNvSpPr txBox="1"/>
          <p:nvPr/>
        </p:nvSpPr>
        <p:spPr>
          <a:xfrm>
            <a:off x="3499200" y="3500985"/>
            <a:ext cx="7528029" cy="428002"/>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In the next unit, we will look at the HHFA </a:t>
            </a:r>
            <a:r>
              <a:rPr lang="en-GB" sz="2400" dirty="0" err="1"/>
              <a:t>CSPro</a:t>
            </a:r>
            <a:r>
              <a:rPr lang="en-GB" sz="2400" dirty="0"/>
              <a:t> tool.</a:t>
            </a:r>
          </a:p>
        </p:txBody>
      </p:sp>
    </p:spTree>
    <p:custDataLst>
      <p:tags r:id="rId1"/>
    </p:custDataLst>
    <p:extLst>
      <p:ext uri="{BB962C8B-B14F-4D97-AF65-F5344CB8AC3E}">
        <p14:creationId xmlns:p14="http://schemas.microsoft.com/office/powerpoint/2010/main" val="7143635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1B7C6B9-D03A-9C24-1D70-4EFD1EB0386E}"/>
              </a:ext>
            </a:extLst>
          </p:cNvPr>
          <p:cNvGrpSpPr/>
          <p:nvPr/>
        </p:nvGrpSpPr>
        <p:grpSpPr>
          <a:xfrm>
            <a:off x="1" y="1805920"/>
            <a:ext cx="12175670" cy="3243080"/>
            <a:chOff x="1" y="1805920"/>
            <a:chExt cx="12175670" cy="3243080"/>
          </a:xfrm>
        </p:grpSpPr>
        <p:sp>
          <p:nvSpPr>
            <p:cNvPr id="31" name="Rectangle 30">
              <a:extLst>
                <a:ext uri="{FF2B5EF4-FFF2-40B4-BE49-F238E27FC236}">
                  <a16:creationId xmlns:a16="http://schemas.microsoft.com/office/drawing/2014/main" id="{C722E496-F0A4-4BBC-8A7E-23EC7AF1D461}"/>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a:extLst>
                <a:ext uri="{FF2B5EF4-FFF2-40B4-BE49-F238E27FC236}">
                  <a16:creationId xmlns:a16="http://schemas.microsoft.com/office/drawing/2014/main" id="{AF39FB24-B5A4-81D3-0EA4-95C7191023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
        <p:nvSpPr>
          <p:cNvPr id="11" name="TextBox 10">
            <a:extLst>
              <a:ext uri="{FF2B5EF4-FFF2-40B4-BE49-F238E27FC236}">
                <a16:creationId xmlns:a16="http://schemas.microsoft.com/office/drawing/2014/main" id="{9D060800-B7AB-63FD-EA24-369378A4F8DF}"/>
              </a:ext>
            </a:extLst>
          </p:cNvPr>
          <p:cNvSpPr txBox="1"/>
          <p:nvPr/>
        </p:nvSpPr>
        <p:spPr>
          <a:xfrm>
            <a:off x="3499200" y="2904136"/>
            <a:ext cx="7663630" cy="428002"/>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By the end of this unit, you will be able to:</a:t>
            </a:r>
          </a:p>
        </p:txBody>
      </p:sp>
      <p:pic>
        <p:nvPicPr>
          <p:cNvPr id="13" name="Picture 12">
            <a:extLst>
              <a:ext uri="{FF2B5EF4-FFF2-40B4-BE49-F238E27FC236}">
                <a16:creationId xmlns:a16="http://schemas.microsoft.com/office/drawing/2014/main" id="{F68593BF-4BEE-2086-1B40-EC8859E1E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sp>
        <p:nvSpPr>
          <p:cNvPr id="19" name="TextBox 18">
            <a:extLst>
              <a:ext uri="{FF2B5EF4-FFF2-40B4-BE49-F238E27FC236}">
                <a16:creationId xmlns:a16="http://schemas.microsoft.com/office/drawing/2014/main" id="{FB51BEA6-30C4-BF3A-513C-068EAD4C8451}"/>
              </a:ext>
            </a:extLst>
          </p:cNvPr>
          <p:cNvSpPr txBox="1"/>
          <p:nvPr/>
        </p:nvSpPr>
        <p:spPr>
          <a:xfrm>
            <a:off x="3782477" y="3445641"/>
            <a:ext cx="8278894" cy="428002"/>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explain the different types of HHFA standard questionnaires</a:t>
            </a:r>
          </a:p>
        </p:txBody>
      </p:sp>
      <p:pic>
        <p:nvPicPr>
          <p:cNvPr id="3" name="bullet white">
            <a:extLst>
              <a:ext uri="{FF2B5EF4-FFF2-40B4-BE49-F238E27FC236}">
                <a16:creationId xmlns:a16="http://schemas.microsoft.com/office/drawing/2014/main" id="{5144A0A6-322A-4B3E-AD56-6C04AF562D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1777" y="3592403"/>
            <a:ext cx="117692" cy="122400"/>
          </a:xfrm>
          <a:prstGeom prst="rect">
            <a:avLst/>
          </a:prstGeom>
        </p:spPr>
      </p:pic>
    </p:spTree>
    <p:custDataLst>
      <p:tags r:id="rId1"/>
    </p:custDataLst>
    <p:extLst>
      <p:ext uri="{BB962C8B-B14F-4D97-AF65-F5344CB8AC3E}">
        <p14:creationId xmlns:p14="http://schemas.microsoft.com/office/powerpoint/2010/main" val="3040685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90"/>
                                          </p:val>
                                        </p:tav>
                                        <p:tav tm="100000">
                                          <p:val>
                                            <p:fltVal val="0"/>
                                          </p:val>
                                        </p:tav>
                                      </p:tavLst>
                                    </p:anim>
                                    <p:animEffect transition="in" filter="fade">
                                      <p:cBhvr>
                                        <p:cTn id="15" dur="500"/>
                                        <p:tgtEl>
                                          <p:spTgt spid="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D8390B-55BB-DC68-6C38-234C5F4C2E56}"/>
              </a:ext>
            </a:extLst>
          </p:cNvPr>
          <p:cNvGrpSpPr/>
          <p:nvPr/>
        </p:nvGrpSpPr>
        <p:grpSpPr>
          <a:xfrm>
            <a:off x="-1235" y="-815"/>
            <a:ext cx="9750541" cy="611122"/>
            <a:chOff x="-1235" y="-815"/>
            <a:chExt cx="9750541"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9015157" cy="584775"/>
            </a:xfrm>
            <a:prstGeom prst="rect">
              <a:avLst/>
            </a:prstGeom>
            <a:noFill/>
          </p:spPr>
          <p:txBody>
            <a:bodyPr wrap="square">
              <a:spAutoFit/>
            </a:bodyPr>
            <a:lstStyle/>
            <a:p>
              <a:r>
                <a:rPr lang="en-GB" sz="3200" dirty="0">
                  <a:solidFill>
                    <a:srgbClr val="595959"/>
                  </a:solidFill>
                </a:rPr>
                <a:t>HHFA standard questionnaires</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9" name="Freeform: Shape 28">
            <a:extLst>
              <a:ext uri="{FF2B5EF4-FFF2-40B4-BE49-F238E27FC236}">
                <a16:creationId xmlns:a16="http://schemas.microsoft.com/office/drawing/2014/main" id="{AE9FA3F1-4729-4A62-BB7C-51C19CAAEB4E}"/>
              </a:ext>
            </a:extLst>
          </p:cNvPr>
          <p:cNvSpPr/>
          <p:nvPr/>
        </p:nvSpPr>
        <p:spPr>
          <a:xfrm rot="5400000">
            <a:off x="2511528" y="3363344"/>
            <a:ext cx="328314" cy="93101"/>
          </a:xfrm>
          <a:custGeom>
            <a:avLst/>
            <a:gdLst>
              <a:gd name="connsiteX0" fmla="*/ 0 w 538160"/>
              <a:gd name="connsiteY0" fmla="*/ 45720 h 91440"/>
              <a:gd name="connsiteX1" fmla="*/ 538160 w 538160"/>
              <a:gd name="connsiteY1" fmla="*/ 45720 h 91440"/>
            </a:gdLst>
            <a:ahLst/>
            <a:cxnLst>
              <a:cxn ang="0">
                <a:pos x="connsiteX0" y="connsiteY0"/>
              </a:cxn>
              <a:cxn ang="0">
                <a:pos x="connsiteX1" y="connsiteY1"/>
              </a:cxn>
            </a:cxnLst>
            <a:rect l="l" t="t" r="r" b="b"/>
            <a:pathLst>
              <a:path w="538160" h="91440">
                <a:moveTo>
                  <a:pt x="0" y="45720"/>
                </a:moveTo>
                <a:lnTo>
                  <a:pt x="538160" y="45720"/>
                </a:lnTo>
              </a:path>
            </a:pathLst>
          </a:custGeom>
          <a:noFill/>
          <a:ln w="25400">
            <a:solidFill>
              <a:srgbClr val="557DBF"/>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7561" tIns="42876" rIns="267561" bIns="42877"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lumMod val="75000"/>
                  <a:lumOff val="25000"/>
                </a:schemeClr>
              </a:solidFill>
            </a:endParaRPr>
          </a:p>
        </p:txBody>
      </p:sp>
      <p:sp>
        <p:nvSpPr>
          <p:cNvPr id="30" name="grid1">
            <a:extLst>
              <a:ext uri="{FF2B5EF4-FFF2-40B4-BE49-F238E27FC236}">
                <a16:creationId xmlns:a16="http://schemas.microsoft.com/office/drawing/2014/main" id="{11BAD869-8C06-4D97-A549-317165570833}"/>
              </a:ext>
            </a:extLst>
          </p:cNvPr>
          <p:cNvSpPr txBox="1"/>
          <p:nvPr/>
        </p:nvSpPr>
        <p:spPr>
          <a:xfrm>
            <a:off x="1881497" y="3571381"/>
            <a:ext cx="1590893" cy="1346185"/>
          </a:xfrm>
          <a:prstGeom prst="rect">
            <a:avLst/>
          </a:prstGeom>
          <a:solidFill>
            <a:srgbClr val="CBEBE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216000" rIns="144000" bIns="216000" numCol="1" spcCol="1270" anchor="ctr" anchorCtr="0">
            <a:noAutofit/>
          </a:bodyPr>
          <a:lstStyle>
            <a:defPPr>
              <a:defRPr lang="en-US"/>
            </a:defPPr>
            <a:lvl1pPr lvl="0" algn="ctr" defTabSz="2266950">
              <a:lnSpc>
                <a:spcPct val="90000"/>
              </a:lnSpc>
              <a:spcBef>
                <a:spcPct val="0"/>
              </a:spcBef>
              <a:spcAft>
                <a:spcPct val="35000"/>
              </a:spcAft>
              <a:defRPr sz="1600">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500" dirty="0"/>
              <a:t>Questionnaires</a:t>
            </a:r>
          </a:p>
        </p:txBody>
      </p:sp>
      <p:grpSp>
        <p:nvGrpSpPr>
          <p:cNvPr id="2" name="Group 1">
            <a:extLst>
              <a:ext uri="{FF2B5EF4-FFF2-40B4-BE49-F238E27FC236}">
                <a16:creationId xmlns:a16="http://schemas.microsoft.com/office/drawing/2014/main" id="{2F315462-2BD6-40CE-8991-0D328AF60D3E}"/>
              </a:ext>
            </a:extLst>
          </p:cNvPr>
          <p:cNvGrpSpPr/>
          <p:nvPr/>
        </p:nvGrpSpPr>
        <p:grpSpPr>
          <a:xfrm>
            <a:off x="173218" y="1696793"/>
            <a:ext cx="11868505" cy="1648255"/>
            <a:chOff x="173218" y="1696793"/>
            <a:chExt cx="11868505" cy="1648255"/>
          </a:xfrm>
        </p:grpSpPr>
        <p:grpSp>
          <p:nvGrpSpPr>
            <p:cNvPr id="52" name="Group 51">
              <a:extLst>
                <a:ext uri="{FF2B5EF4-FFF2-40B4-BE49-F238E27FC236}">
                  <a16:creationId xmlns:a16="http://schemas.microsoft.com/office/drawing/2014/main" id="{52525FDA-3633-42A4-AFBB-2510CDA492CA}"/>
                </a:ext>
              </a:extLst>
            </p:cNvPr>
            <p:cNvGrpSpPr/>
            <p:nvPr/>
          </p:nvGrpSpPr>
          <p:grpSpPr>
            <a:xfrm>
              <a:off x="173218" y="1696793"/>
              <a:ext cx="1590893" cy="1648255"/>
              <a:chOff x="173218" y="2525138"/>
              <a:chExt cx="1590893" cy="1648255"/>
            </a:xfrm>
          </p:grpSpPr>
          <p:sp>
            <p:nvSpPr>
              <p:cNvPr id="53" name="Freeform: Shape 52">
                <a:extLst>
                  <a:ext uri="{FF2B5EF4-FFF2-40B4-BE49-F238E27FC236}">
                    <a16:creationId xmlns:a16="http://schemas.microsoft.com/office/drawing/2014/main" id="{B892A24B-08B9-4745-AD64-26EF6E52E254}"/>
                  </a:ext>
                </a:extLst>
              </p:cNvPr>
              <p:cNvSpPr/>
              <p:nvPr/>
            </p:nvSpPr>
            <p:spPr>
              <a:xfrm>
                <a:off x="173218"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Decide information needs</a:t>
                </a:r>
                <a:endParaRPr lang="en-GB" sz="1600" kern="1200" dirty="0">
                  <a:solidFill>
                    <a:schemeClr val="tx1">
                      <a:lumMod val="75000"/>
                      <a:lumOff val="25000"/>
                    </a:schemeClr>
                  </a:solidFill>
                </a:endParaRPr>
              </a:p>
            </p:txBody>
          </p:sp>
          <p:sp>
            <p:nvSpPr>
              <p:cNvPr id="54" name="Oval 53">
                <a:extLst>
                  <a:ext uri="{FF2B5EF4-FFF2-40B4-BE49-F238E27FC236}">
                    <a16:creationId xmlns:a16="http://schemas.microsoft.com/office/drawing/2014/main" id="{BF4D21A1-6954-487A-ADE3-9A76E8E568A8}"/>
                  </a:ext>
                </a:extLst>
              </p:cNvPr>
              <p:cNvSpPr/>
              <p:nvPr/>
            </p:nvSpPr>
            <p:spPr>
              <a:xfrm>
                <a:off x="749458"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1</a:t>
                </a:r>
                <a:endParaRPr lang="ar-SA" sz="1600" b="1" dirty="0">
                  <a:solidFill>
                    <a:schemeClr val="tx1">
                      <a:lumMod val="75000"/>
                      <a:lumOff val="25000"/>
                    </a:schemeClr>
                  </a:solidFill>
                </a:endParaRPr>
              </a:p>
            </p:txBody>
          </p:sp>
        </p:grpSp>
        <p:grpSp>
          <p:nvGrpSpPr>
            <p:cNvPr id="55" name="Group 54">
              <a:extLst>
                <a:ext uri="{FF2B5EF4-FFF2-40B4-BE49-F238E27FC236}">
                  <a16:creationId xmlns:a16="http://schemas.microsoft.com/office/drawing/2014/main" id="{A64037EB-9FE1-41E6-94A9-667674F86EE6}"/>
                </a:ext>
              </a:extLst>
            </p:cNvPr>
            <p:cNvGrpSpPr/>
            <p:nvPr/>
          </p:nvGrpSpPr>
          <p:grpSpPr>
            <a:xfrm>
              <a:off x="1886153" y="1696793"/>
              <a:ext cx="1590893" cy="1648255"/>
              <a:chOff x="1886153" y="2525138"/>
              <a:chExt cx="1590893" cy="1648255"/>
            </a:xfrm>
          </p:grpSpPr>
          <p:sp>
            <p:nvSpPr>
              <p:cNvPr id="56" name="Freeform: Shape 55">
                <a:extLst>
                  <a:ext uri="{FF2B5EF4-FFF2-40B4-BE49-F238E27FC236}">
                    <a16:creationId xmlns:a16="http://schemas.microsoft.com/office/drawing/2014/main" id="{BDC8C33E-E700-4FED-93C6-F8B203760BF3}"/>
                  </a:ext>
                </a:extLst>
              </p:cNvPr>
              <p:cNvSpPr/>
              <p:nvPr/>
            </p:nvSpPr>
            <p:spPr>
              <a:xfrm>
                <a:off x="1886153"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fr-FR" sz="1600" dirty="0" err="1">
                    <a:solidFill>
                      <a:schemeClr val="tx1">
                        <a:lumMod val="75000"/>
                        <a:lumOff val="25000"/>
                      </a:schemeClr>
                    </a:solidFill>
                  </a:rPr>
                  <a:t>Adapt</a:t>
                </a:r>
                <a:r>
                  <a:rPr lang="fr-FR" sz="1600" dirty="0">
                    <a:solidFill>
                      <a:schemeClr val="tx1">
                        <a:lumMod val="75000"/>
                        <a:lumOff val="25000"/>
                      </a:schemeClr>
                    </a:solidFill>
                  </a:rPr>
                  <a:t> questionnaire &amp; </a:t>
                </a:r>
                <a:r>
                  <a:rPr lang="fr-FR" sz="1600" dirty="0" err="1">
                    <a:solidFill>
                      <a:schemeClr val="tx1">
                        <a:lumMod val="75000"/>
                        <a:lumOff val="25000"/>
                      </a:schemeClr>
                    </a:solidFill>
                  </a:rPr>
                  <a:t>CSPro</a:t>
                </a:r>
                <a:r>
                  <a:rPr lang="fr-FR" sz="1600" dirty="0">
                    <a:solidFill>
                      <a:schemeClr val="tx1">
                        <a:lumMod val="75000"/>
                        <a:lumOff val="25000"/>
                      </a:schemeClr>
                    </a:solidFill>
                  </a:rPr>
                  <a:t> </a:t>
                </a:r>
                <a:r>
                  <a:rPr lang="fr-FR" sz="1600" dirty="0" err="1">
                    <a:solidFill>
                      <a:schemeClr val="tx1">
                        <a:lumMod val="75000"/>
                        <a:lumOff val="25000"/>
                      </a:schemeClr>
                    </a:solidFill>
                  </a:rPr>
                  <a:t>tool</a:t>
                </a:r>
                <a:endParaRPr lang="en-GB" sz="1600" kern="1200" dirty="0">
                  <a:solidFill>
                    <a:schemeClr val="tx1">
                      <a:lumMod val="75000"/>
                      <a:lumOff val="25000"/>
                    </a:schemeClr>
                  </a:solidFill>
                </a:endParaRPr>
              </a:p>
            </p:txBody>
          </p:sp>
          <p:sp>
            <p:nvSpPr>
              <p:cNvPr id="57" name="Oval 56">
                <a:extLst>
                  <a:ext uri="{FF2B5EF4-FFF2-40B4-BE49-F238E27FC236}">
                    <a16:creationId xmlns:a16="http://schemas.microsoft.com/office/drawing/2014/main" id="{8EA199A6-1D62-43D7-9546-F1FBB128BF8A}"/>
                  </a:ext>
                </a:extLst>
              </p:cNvPr>
              <p:cNvSpPr/>
              <p:nvPr/>
            </p:nvSpPr>
            <p:spPr>
              <a:xfrm>
                <a:off x="2462393"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2</a:t>
                </a:r>
                <a:endParaRPr lang="ar-SA" sz="1600" b="1" dirty="0">
                  <a:solidFill>
                    <a:schemeClr val="tx1">
                      <a:lumMod val="75000"/>
                      <a:lumOff val="25000"/>
                    </a:schemeClr>
                  </a:solidFill>
                </a:endParaRPr>
              </a:p>
            </p:txBody>
          </p:sp>
        </p:grpSp>
        <p:grpSp>
          <p:nvGrpSpPr>
            <p:cNvPr id="58" name="Group 57">
              <a:extLst>
                <a:ext uri="{FF2B5EF4-FFF2-40B4-BE49-F238E27FC236}">
                  <a16:creationId xmlns:a16="http://schemas.microsoft.com/office/drawing/2014/main" id="{417C6DB1-D604-441B-A501-8EAB0F2D2D34}"/>
                </a:ext>
              </a:extLst>
            </p:cNvPr>
            <p:cNvGrpSpPr/>
            <p:nvPr/>
          </p:nvGrpSpPr>
          <p:grpSpPr>
            <a:xfrm>
              <a:off x="3599088" y="1696793"/>
              <a:ext cx="1590893" cy="1648255"/>
              <a:chOff x="3599088" y="2525138"/>
              <a:chExt cx="1590893" cy="1648255"/>
            </a:xfrm>
          </p:grpSpPr>
          <p:sp>
            <p:nvSpPr>
              <p:cNvPr id="59" name="Freeform: Shape 58">
                <a:extLst>
                  <a:ext uri="{FF2B5EF4-FFF2-40B4-BE49-F238E27FC236}">
                    <a16:creationId xmlns:a16="http://schemas.microsoft.com/office/drawing/2014/main" id="{4C8D9EEA-8DB1-4236-8EEC-78E33CC9B95E}"/>
                  </a:ext>
                </a:extLst>
              </p:cNvPr>
              <p:cNvSpPr/>
              <p:nvPr/>
            </p:nvSpPr>
            <p:spPr>
              <a:xfrm>
                <a:off x="3599088"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Train data collectors</a:t>
                </a:r>
                <a:endParaRPr lang="en-GB" sz="1600" kern="1200" dirty="0">
                  <a:solidFill>
                    <a:schemeClr val="tx1">
                      <a:lumMod val="75000"/>
                      <a:lumOff val="25000"/>
                    </a:schemeClr>
                  </a:solidFill>
                </a:endParaRPr>
              </a:p>
            </p:txBody>
          </p:sp>
          <p:sp>
            <p:nvSpPr>
              <p:cNvPr id="60" name="Oval 59">
                <a:extLst>
                  <a:ext uri="{FF2B5EF4-FFF2-40B4-BE49-F238E27FC236}">
                    <a16:creationId xmlns:a16="http://schemas.microsoft.com/office/drawing/2014/main" id="{F90B861D-EF1F-4DB4-977A-301B2A199E46}"/>
                  </a:ext>
                </a:extLst>
              </p:cNvPr>
              <p:cNvSpPr/>
              <p:nvPr/>
            </p:nvSpPr>
            <p:spPr>
              <a:xfrm>
                <a:off x="4175328"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3</a:t>
                </a:r>
                <a:endParaRPr lang="ar-SA" sz="1600" b="1" dirty="0">
                  <a:solidFill>
                    <a:schemeClr val="tx1">
                      <a:lumMod val="75000"/>
                      <a:lumOff val="25000"/>
                    </a:schemeClr>
                  </a:solidFill>
                </a:endParaRPr>
              </a:p>
            </p:txBody>
          </p:sp>
        </p:grpSp>
        <p:grpSp>
          <p:nvGrpSpPr>
            <p:cNvPr id="61" name="Group 60">
              <a:extLst>
                <a:ext uri="{FF2B5EF4-FFF2-40B4-BE49-F238E27FC236}">
                  <a16:creationId xmlns:a16="http://schemas.microsoft.com/office/drawing/2014/main" id="{FF53909E-3510-41FD-A65D-D4EE522BF1DA}"/>
                </a:ext>
              </a:extLst>
            </p:cNvPr>
            <p:cNvGrpSpPr/>
            <p:nvPr/>
          </p:nvGrpSpPr>
          <p:grpSpPr>
            <a:xfrm>
              <a:off x="5312023" y="1696793"/>
              <a:ext cx="1590893" cy="1648255"/>
              <a:chOff x="5312023" y="2525138"/>
              <a:chExt cx="1590893" cy="1648255"/>
            </a:xfrm>
          </p:grpSpPr>
          <p:sp>
            <p:nvSpPr>
              <p:cNvPr id="62" name="Freeform: Shape 61">
                <a:extLst>
                  <a:ext uri="{FF2B5EF4-FFF2-40B4-BE49-F238E27FC236}">
                    <a16:creationId xmlns:a16="http://schemas.microsoft.com/office/drawing/2014/main" id="{378B081F-F85F-4EF0-9A03-9B4A0C239D35}"/>
                  </a:ext>
                </a:extLst>
              </p:cNvPr>
              <p:cNvSpPr/>
              <p:nvPr/>
            </p:nvSpPr>
            <p:spPr>
              <a:xfrm>
                <a:off x="5312023"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Collect data</a:t>
                </a:r>
              </a:p>
            </p:txBody>
          </p:sp>
          <p:sp>
            <p:nvSpPr>
              <p:cNvPr id="63" name="Oval 62">
                <a:extLst>
                  <a:ext uri="{FF2B5EF4-FFF2-40B4-BE49-F238E27FC236}">
                    <a16:creationId xmlns:a16="http://schemas.microsoft.com/office/drawing/2014/main" id="{671AB357-50BE-42BC-8434-6CED8F12887E}"/>
                  </a:ext>
                </a:extLst>
              </p:cNvPr>
              <p:cNvSpPr/>
              <p:nvPr/>
            </p:nvSpPr>
            <p:spPr>
              <a:xfrm>
                <a:off x="5888263"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4</a:t>
                </a:r>
                <a:endParaRPr lang="ar-SA" sz="1600" b="1" dirty="0">
                  <a:solidFill>
                    <a:schemeClr val="tx1">
                      <a:lumMod val="75000"/>
                      <a:lumOff val="25000"/>
                    </a:schemeClr>
                  </a:solidFill>
                </a:endParaRPr>
              </a:p>
            </p:txBody>
          </p:sp>
        </p:grpSp>
        <p:grpSp>
          <p:nvGrpSpPr>
            <p:cNvPr id="64" name="Group 63">
              <a:extLst>
                <a:ext uri="{FF2B5EF4-FFF2-40B4-BE49-F238E27FC236}">
                  <a16:creationId xmlns:a16="http://schemas.microsoft.com/office/drawing/2014/main" id="{96C43414-8A94-4A0A-AEE8-6EAF918A4A66}"/>
                </a:ext>
              </a:extLst>
            </p:cNvPr>
            <p:cNvGrpSpPr/>
            <p:nvPr/>
          </p:nvGrpSpPr>
          <p:grpSpPr>
            <a:xfrm>
              <a:off x="7024958" y="1696793"/>
              <a:ext cx="1590893" cy="1648255"/>
              <a:chOff x="7024958" y="2525138"/>
              <a:chExt cx="1590893" cy="1648255"/>
            </a:xfrm>
          </p:grpSpPr>
          <p:sp>
            <p:nvSpPr>
              <p:cNvPr id="65" name="Freeform: Shape 64">
                <a:extLst>
                  <a:ext uri="{FF2B5EF4-FFF2-40B4-BE49-F238E27FC236}">
                    <a16:creationId xmlns:a16="http://schemas.microsoft.com/office/drawing/2014/main" id="{779C7C19-2D9D-4FC5-BA0D-9B42DEBBB355}"/>
                  </a:ext>
                </a:extLst>
              </p:cNvPr>
              <p:cNvSpPr/>
              <p:nvPr/>
            </p:nvSpPr>
            <p:spPr>
              <a:xfrm>
                <a:off x="7024958"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Analyse data </a:t>
                </a:r>
                <a:endParaRPr lang="en-GB" sz="1600" kern="1200" dirty="0">
                  <a:solidFill>
                    <a:schemeClr val="tx1">
                      <a:lumMod val="75000"/>
                      <a:lumOff val="25000"/>
                    </a:schemeClr>
                  </a:solidFill>
                </a:endParaRPr>
              </a:p>
            </p:txBody>
          </p:sp>
          <p:sp>
            <p:nvSpPr>
              <p:cNvPr id="66" name="Oval 65">
                <a:extLst>
                  <a:ext uri="{FF2B5EF4-FFF2-40B4-BE49-F238E27FC236}">
                    <a16:creationId xmlns:a16="http://schemas.microsoft.com/office/drawing/2014/main" id="{75ED44A8-8B3A-450F-BC8A-6E02298B508B}"/>
                  </a:ext>
                </a:extLst>
              </p:cNvPr>
              <p:cNvSpPr/>
              <p:nvPr/>
            </p:nvSpPr>
            <p:spPr>
              <a:xfrm>
                <a:off x="7601198"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5</a:t>
                </a:r>
                <a:endParaRPr lang="ar-SA" sz="1600" b="1" dirty="0">
                  <a:solidFill>
                    <a:schemeClr val="tx1">
                      <a:lumMod val="75000"/>
                      <a:lumOff val="25000"/>
                    </a:schemeClr>
                  </a:solidFill>
                </a:endParaRPr>
              </a:p>
            </p:txBody>
          </p:sp>
        </p:grpSp>
        <p:grpSp>
          <p:nvGrpSpPr>
            <p:cNvPr id="67" name="Group 66">
              <a:extLst>
                <a:ext uri="{FF2B5EF4-FFF2-40B4-BE49-F238E27FC236}">
                  <a16:creationId xmlns:a16="http://schemas.microsoft.com/office/drawing/2014/main" id="{F0DD33E7-1CD4-456F-809F-4707EF30C72E}"/>
                </a:ext>
              </a:extLst>
            </p:cNvPr>
            <p:cNvGrpSpPr/>
            <p:nvPr/>
          </p:nvGrpSpPr>
          <p:grpSpPr>
            <a:xfrm>
              <a:off x="10450830" y="1696793"/>
              <a:ext cx="1590893" cy="1648255"/>
              <a:chOff x="10450830" y="2525138"/>
              <a:chExt cx="1590893" cy="1648255"/>
            </a:xfrm>
          </p:grpSpPr>
          <p:sp>
            <p:nvSpPr>
              <p:cNvPr id="68" name="Freeform: Shape 67">
                <a:extLst>
                  <a:ext uri="{FF2B5EF4-FFF2-40B4-BE49-F238E27FC236}">
                    <a16:creationId xmlns:a16="http://schemas.microsoft.com/office/drawing/2014/main" id="{91597328-E2CE-4196-A959-82840AB921F1}"/>
                  </a:ext>
                </a:extLst>
              </p:cNvPr>
              <p:cNvSpPr/>
              <p:nvPr/>
            </p:nvSpPr>
            <p:spPr>
              <a:xfrm>
                <a:off x="10450830"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Curate data</a:t>
                </a:r>
                <a:endParaRPr lang="en-GB" sz="1600" kern="1200" dirty="0">
                  <a:solidFill>
                    <a:schemeClr val="tx1">
                      <a:lumMod val="75000"/>
                      <a:lumOff val="25000"/>
                    </a:schemeClr>
                  </a:solidFill>
                </a:endParaRPr>
              </a:p>
            </p:txBody>
          </p:sp>
          <p:sp>
            <p:nvSpPr>
              <p:cNvPr id="69" name="Oval 68">
                <a:extLst>
                  <a:ext uri="{FF2B5EF4-FFF2-40B4-BE49-F238E27FC236}">
                    <a16:creationId xmlns:a16="http://schemas.microsoft.com/office/drawing/2014/main" id="{07896055-8ABF-46E7-92D9-BDC913AEC65B}"/>
                  </a:ext>
                </a:extLst>
              </p:cNvPr>
              <p:cNvSpPr/>
              <p:nvPr/>
            </p:nvSpPr>
            <p:spPr>
              <a:xfrm>
                <a:off x="11027070"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7</a:t>
                </a:r>
              </a:p>
            </p:txBody>
          </p:sp>
        </p:grpSp>
        <p:grpSp>
          <p:nvGrpSpPr>
            <p:cNvPr id="70" name="Group 69">
              <a:extLst>
                <a:ext uri="{FF2B5EF4-FFF2-40B4-BE49-F238E27FC236}">
                  <a16:creationId xmlns:a16="http://schemas.microsoft.com/office/drawing/2014/main" id="{A61EFD74-8A59-41F9-8F5D-2DF4A4DB7DCE}"/>
                </a:ext>
              </a:extLst>
            </p:cNvPr>
            <p:cNvGrpSpPr/>
            <p:nvPr/>
          </p:nvGrpSpPr>
          <p:grpSpPr>
            <a:xfrm>
              <a:off x="8737893" y="1696793"/>
              <a:ext cx="1590893" cy="1648255"/>
              <a:chOff x="8737893" y="2525138"/>
              <a:chExt cx="1590893" cy="1648255"/>
            </a:xfrm>
          </p:grpSpPr>
          <p:sp>
            <p:nvSpPr>
              <p:cNvPr id="71" name="Freeform: Shape 70">
                <a:extLst>
                  <a:ext uri="{FF2B5EF4-FFF2-40B4-BE49-F238E27FC236}">
                    <a16:creationId xmlns:a16="http://schemas.microsoft.com/office/drawing/2014/main" id="{6CC8B4ED-84E0-44C6-9EBA-965B26EB82D8}"/>
                  </a:ext>
                </a:extLst>
              </p:cNvPr>
              <p:cNvSpPr/>
              <p:nvPr/>
            </p:nvSpPr>
            <p:spPr>
              <a:xfrm>
                <a:off x="8737893" y="2689670"/>
                <a:ext cx="1590893" cy="1483723"/>
              </a:xfrm>
              <a:custGeom>
                <a:avLst/>
                <a:gdLst>
                  <a:gd name="connsiteX0" fmla="*/ 0 w 2472872"/>
                  <a:gd name="connsiteY0" fmla="*/ 0 h 1483723"/>
                  <a:gd name="connsiteX1" fmla="*/ 2472872 w 2472872"/>
                  <a:gd name="connsiteY1" fmla="*/ 0 h 1483723"/>
                  <a:gd name="connsiteX2" fmla="*/ 2472872 w 2472872"/>
                  <a:gd name="connsiteY2" fmla="*/ 1483723 h 1483723"/>
                  <a:gd name="connsiteX3" fmla="*/ 0 w 2472872"/>
                  <a:gd name="connsiteY3" fmla="*/ 1483723 h 1483723"/>
                  <a:gd name="connsiteX4" fmla="*/ 0 w 2472872"/>
                  <a:gd name="connsiteY4" fmla="*/ 0 h 148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872" h="1483723">
                    <a:moveTo>
                      <a:pt x="0" y="0"/>
                    </a:moveTo>
                    <a:lnTo>
                      <a:pt x="2472872" y="0"/>
                    </a:lnTo>
                    <a:lnTo>
                      <a:pt x="2472872" y="1483723"/>
                    </a:lnTo>
                    <a:lnTo>
                      <a:pt x="0" y="1483723"/>
                    </a:lnTo>
                    <a:lnTo>
                      <a:pt x="0" y="0"/>
                    </a:lnTo>
                    <a:close/>
                  </a:path>
                </a:pathLst>
              </a:cu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000" tIns="360000" rIns="144000" bIns="216000" numCol="1" spcCol="1270" anchor="ctr" anchorCtr="0">
                <a:noAutofit/>
              </a:bodyPr>
              <a:lstStyle/>
              <a:p>
                <a:pPr lvl="0" algn="ctr" defTabSz="2266950">
                  <a:lnSpc>
                    <a:spcPct val="90000"/>
                  </a:lnSpc>
                  <a:spcBef>
                    <a:spcPct val="0"/>
                  </a:spcBef>
                  <a:spcAft>
                    <a:spcPct val="35000"/>
                  </a:spcAft>
                </a:pPr>
                <a:r>
                  <a:rPr lang="en-GB" sz="1600" dirty="0">
                    <a:solidFill>
                      <a:schemeClr val="tx1">
                        <a:lumMod val="75000"/>
                        <a:lumOff val="25000"/>
                      </a:schemeClr>
                    </a:solidFill>
                  </a:rPr>
                  <a:t>Interpret, communicate &amp; use data</a:t>
                </a:r>
              </a:p>
            </p:txBody>
          </p:sp>
          <p:sp>
            <p:nvSpPr>
              <p:cNvPr id="72" name="Oval 71">
                <a:extLst>
                  <a:ext uri="{FF2B5EF4-FFF2-40B4-BE49-F238E27FC236}">
                    <a16:creationId xmlns:a16="http://schemas.microsoft.com/office/drawing/2014/main" id="{0E7D3152-247A-47E2-8268-76D364851D2D}"/>
                  </a:ext>
                </a:extLst>
              </p:cNvPr>
              <p:cNvSpPr/>
              <p:nvPr/>
            </p:nvSpPr>
            <p:spPr>
              <a:xfrm>
                <a:off x="9314133" y="2525138"/>
                <a:ext cx="438412" cy="438412"/>
              </a:xfrm>
              <a:prstGeom prst="ellipse">
                <a:avLst/>
              </a:prstGeom>
              <a:solidFill>
                <a:srgbClr val="C7DDF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000" tIns="36000" rIns="108000" bIns="36000" numCol="1" spcCol="1270" anchor="ctr" anchorCtr="0">
                <a:noAutofit/>
              </a:bodyPr>
              <a:lstStyle/>
              <a:p>
                <a:pPr algn="ctr" defTabSz="2266950">
                  <a:lnSpc>
                    <a:spcPct val="90000"/>
                  </a:lnSpc>
                  <a:spcBef>
                    <a:spcPct val="0"/>
                  </a:spcBef>
                  <a:spcAft>
                    <a:spcPct val="35000"/>
                  </a:spcAft>
                </a:pPr>
                <a:r>
                  <a:rPr lang="en-GB" sz="1600" b="1" dirty="0">
                    <a:solidFill>
                      <a:schemeClr val="tx1">
                        <a:lumMod val="75000"/>
                        <a:lumOff val="25000"/>
                      </a:schemeClr>
                    </a:solidFill>
                  </a:rPr>
                  <a:t>6</a:t>
                </a:r>
                <a:endParaRPr lang="ar-SA" sz="1600" b="1" dirty="0">
                  <a:solidFill>
                    <a:schemeClr val="tx1">
                      <a:lumMod val="75000"/>
                      <a:lumOff val="25000"/>
                    </a:schemeClr>
                  </a:solidFill>
                </a:endParaRPr>
              </a:p>
            </p:txBody>
          </p:sp>
        </p:grpSp>
      </p:grpSp>
    </p:spTree>
    <p:custDataLst>
      <p:tags r:id="rId1"/>
    </p:custDataLst>
    <p:extLst>
      <p:ext uri="{BB962C8B-B14F-4D97-AF65-F5344CB8AC3E}">
        <p14:creationId xmlns:p14="http://schemas.microsoft.com/office/powerpoint/2010/main" val="6089962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500"/>
                                        <p:tgtEl>
                                          <p:spTgt spid="29"/>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D8390B-55BB-DC68-6C38-234C5F4C2E56}"/>
              </a:ext>
            </a:extLst>
          </p:cNvPr>
          <p:cNvGrpSpPr/>
          <p:nvPr/>
        </p:nvGrpSpPr>
        <p:grpSpPr>
          <a:xfrm>
            <a:off x="-1235" y="-815"/>
            <a:ext cx="9750541" cy="611122"/>
            <a:chOff x="-1235" y="-815"/>
            <a:chExt cx="9750541"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9015157" cy="584775"/>
            </a:xfrm>
            <a:prstGeom prst="rect">
              <a:avLst/>
            </a:prstGeom>
            <a:noFill/>
          </p:spPr>
          <p:txBody>
            <a:bodyPr wrap="square">
              <a:spAutoFit/>
            </a:bodyPr>
            <a:lstStyle/>
            <a:p>
              <a:r>
                <a:rPr lang="en-GB" sz="3200" dirty="0">
                  <a:solidFill>
                    <a:srgbClr val="595959"/>
                  </a:solidFill>
                </a:rPr>
                <a:t>HHFA standard questionnaires</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17" name="title mod1">
            <a:extLst>
              <a:ext uri="{FF2B5EF4-FFF2-40B4-BE49-F238E27FC236}">
                <a16:creationId xmlns:a16="http://schemas.microsoft.com/office/drawing/2014/main" id="{E74F1331-070A-4D00-9E99-84FDA2F87DA3}"/>
              </a:ext>
            </a:extLst>
          </p:cNvPr>
          <p:cNvSpPr txBox="1"/>
          <p:nvPr/>
        </p:nvSpPr>
        <p:spPr>
          <a:xfrm>
            <a:off x="1054226" y="1863532"/>
            <a:ext cx="2090120"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US" sz="2400" dirty="0">
                <a:solidFill>
                  <a:schemeClr val="tx1">
                    <a:lumMod val="65000"/>
                    <a:lumOff val="35000"/>
                  </a:schemeClr>
                </a:solidFill>
              </a:rPr>
              <a:t>M</a:t>
            </a:r>
            <a:r>
              <a:rPr lang="en-GB" sz="2400" dirty="0" err="1">
                <a:solidFill>
                  <a:schemeClr val="tx1">
                    <a:lumMod val="65000"/>
                    <a:lumOff val="35000"/>
                  </a:schemeClr>
                </a:solidFill>
              </a:rPr>
              <a:t>odule</a:t>
            </a:r>
            <a:r>
              <a:rPr lang="en-GB" sz="2400" dirty="0">
                <a:solidFill>
                  <a:schemeClr val="tx1">
                    <a:lumMod val="65000"/>
                    <a:lumOff val="35000"/>
                  </a:schemeClr>
                </a:solidFill>
              </a:rPr>
              <a:t> 1</a:t>
            </a:r>
          </a:p>
        </p:txBody>
      </p:sp>
      <p:sp>
        <p:nvSpPr>
          <p:cNvPr id="20" name="Right Bracket 19">
            <a:extLst>
              <a:ext uri="{FF2B5EF4-FFF2-40B4-BE49-F238E27FC236}">
                <a16:creationId xmlns:a16="http://schemas.microsoft.com/office/drawing/2014/main" id="{0F7C00B1-F322-46ED-91BF-69636A9090F7}"/>
              </a:ext>
            </a:extLst>
          </p:cNvPr>
          <p:cNvSpPr/>
          <p:nvPr/>
        </p:nvSpPr>
        <p:spPr>
          <a:xfrm rot="5400000">
            <a:off x="6125141" y="-1659445"/>
            <a:ext cx="153465" cy="11185122"/>
          </a:xfrm>
          <a:prstGeom prst="rightBracket">
            <a:avLst/>
          </a:prstGeom>
          <a:ln w="28575">
            <a:solidFill>
              <a:srgbClr val="557D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row: Down 20">
            <a:extLst>
              <a:ext uri="{FF2B5EF4-FFF2-40B4-BE49-F238E27FC236}">
                <a16:creationId xmlns:a16="http://schemas.microsoft.com/office/drawing/2014/main" id="{71CCAC98-D6BB-4D3C-9BDD-AD12C3500E02}"/>
              </a:ext>
            </a:extLst>
          </p:cNvPr>
          <p:cNvSpPr/>
          <p:nvPr/>
        </p:nvSpPr>
        <p:spPr>
          <a:xfrm>
            <a:off x="6022595" y="4331940"/>
            <a:ext cx="494871" cy="584775"/>
          </a:xfrm>
          <a:prstGeom prst="downArrow">
            <a:avLst/>
          </a:prstGeom>
          <a:solidFill>
            <a:srgbClr val="557D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itle mod1">
            <a:extLst>
              <a:ext uri="{FF2B5EF4-FFF2-40B4-BE49-F238E27FC236}">
                <a16:creationId xmlns:a16="http://schemas.microsoft.com/office/drawing/2014/main" id="{FA610607-C2A6-40B6-8040-DAEDA8300F1F}"/>
              </a:ext>
            </a:extLst>
          </p:cNvPr>
          <p:cNvSpPr txBox="1"/>
          <p:nvPr/>
        </p:nvSpPr>
        <p:spPr>
          <a:xfrm>
            <a:off x="3102975" y="5024805"/>
            <a:ext cx="6533899"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US" sz="2400" b="1" dirty="0">
                <a:solidFill>
                  <a:schemeClr val="tx1">
                    <a:lumMod val="65000"/>
                    <a:lumOff val="35000"/>
                  </a:schemeClr>
                </a:solidFill>
              </a:rPr>
              <a:t>H</a:t>
            </a:r>
            <a:r>
              <a:rPr lang="en-GB" sz="2400" b="1" dirty="0">
                <a:solidFill>
                  <a:schemeClr val="tx1">
                    <a:lumMod val="65000"/>
                    <a:lumOff val="35000"/>
                  </a:schemeClr>
                </a:solidFill>
              </a:rPr>
              <a:t>HFA standard questionnaires</a:t>
            </a:r>
          </a:p>
        </p:txBody>
      </p:sp>
      <p:sp>
        <p:nvSpPr>
          <p:cNvPr id="23" name="Rectangle 22">
            <a:extLst>
              <a:ext uri="{FF2B5EF4-FFF2-40B4-BE49-F238E27FC236}">
                <a16:creationId xmlns:a16="http://schemas.microsoft.com/office/drawing/2014/main" id="{1C86AB36-AA1C-4FD4-BC13-734E6A84956F}"/>
              </a:ext>
            </a:extLst>
          </p:cNvPr>
          <p:cNvSpPr/>
          <p:nvPr/>
        </p:nvSpPr>
        <p:spPr>
          <a:xfrm>
            <a:off x="820335" y="2440218"/>
            <a:ext cx="2557902" cy="1063176"/>
          </a:xfrm>
          <a:prstGeom prst="rect">
            <a:avLst/>
          </a:prstGeom>
          <a:solidFill>
            <a:srgbClr val="7C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Service availability </a:t>
            </a:r>
            <a:endParaRPr lang="en-GB" sz="2400" dirty="0"/>
          </a:p>
        </p:txBody>
      </p:sp>
      <p:sp>
        <p:nvSpPr>
          <p:cNvPr id="24" name="Rectangle 23">
            <a:extLst>
              <a:ext uri="{FF2B5EF4-FFF2-40B4-BE49-F238E27FC236}">
                <a16:creationId xmlns:a16="http://schemas.microsoft.com/office/drawing/2014/main" id="{6B5EA4FE-0FF3-4D9E-83E6-FCC8946BD724}"/>
              </a:ext>
            </a:extLst>
          </p:cNvPr>
          <p:cNvSpPr/>
          <p:nvPr/>
        </p:nvSpPr>
        <p:spPr>
          <a:xfrm>
            <a:off x="3610774" y="2440218"/>
            <a:ext cx="2557902" cy="1063176"/>
          </a:xfrm>
          <a:prstGeom prst="rect">
            <a:avLst/>
          </a:prstGeom>
          <a:solidFill>
            <a:srgbClr val="E98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Service </a:t>
            </a:r>
          </a:p>
          <a:p>
            <a:pPr algn="ctr"/>
            <a:r>
              <a:rPr lang="en-US" sz="2400"/>
              <a:t>readiness</a:t>
            </a:r>
            <a:endParaRPr lang="en-GB" sz="2400" dirty="0"/>
          </a:p>
        </p:txBody>
      </p:sp>
      <p:sp>
        <p:nvSpPr>
          <p:cNvPr id="25" name="Rectangle 24">
            <a:extLst>
              <a:ext uri="{FF2B5EF4-FFF2-40B4-BE49-F238E27FC236}">
                <a16:creationId xmlns:a16="http://schemas.microsoft.com/office/drawing/2014/main" id="{2DC3930E-314E-479C-9A5D-97F1F88E4D6A}"/>
              </a:ext>
            </a:extLst>
          </p:cNvPr>
          <p:cNvSpPr/>
          <p:nvPr/>
        </p:nvSpPr>
        <p:spPr>
          <a:xfrm>
            <a:off x="6369925" y="2440218"/>
            <a:ext cx="2557902" cy="1063176"/>
          </a:xfrm>
          <a:prstGeom prst="rect">
            <a:avLst/>
          </a:prstGeom>
          <a:solidFill>
            <a:srgbClr val="F6A8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Quality </a:t>
            </a:r>
          </a:p>
          <a:p>
            <a:pPr algn="ctr"/>
            <a:r>
              <a:rPr lang="en-US" sz="2400"/>
              <a:t>of care</a:t>
            </a:r>
            <a:endParaRPr lang="en-GB" sz="2400" dirty="0"/>
          </a:p>
        </p:txBody>
      </p:sp>
      <p:sp>
        <p:nvSpPr>
          <p:cNvPr id="26" name="Rectangle 25">
            <a:extLst>
              <a:ext uri="{FF2B5EF4-FFF2-40B4-BE49-F238E27FC236}">
                <a16:creationId xmlns:a16="http://schemas.microsoft.com/office/drawing/2014/main" id="{4B2C8412-155D-4472-ADC8-EBB4825F815A}"/>
              </a:ext>
            </a:extLst>
          </p:cNvPr>
          <p:cNvSpPr/>
          <p:nvPr/>
        </p:nvSpPr>
        <p:spPr>
          <a:xfrm>
            <a:off x="9129076" y="2440218"/>
            <a:ext cx="2557902" cy="1063176"/>
          </a:xfrm>
          <a:prstGeom prst="rect">
            <a:avLst/>
          </a:prstGeom>
          <a:solidFill>
            <a:srgbClr val="E85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Management &amp; finance</a:t>
            </a:r>
            <a:endParaRPr lang="en-GB" sz="2400" dirty="0"/>
          </a:p>
        </p:txBody>
      </p:sp>
      <p:sp>
        <p:nvSpPr>
          <p:cNvPr id="27" name="title mod1">
            <a:extLst>
              <a:ext uri="{FF2B5EF4-FFF2-40B4-BE49-F238E27FC236}">
                <a16:creationId xmlns:a16="http://schemas.microsoft.com/office/drawing/2014/main" id="{4C6A5BFF-16FD-4C91-9D02-2626ECC95951}"/>
              </a:ext>
            </a:extLst>
          </p:cNvPr>
          <p:cNvSpPr txBox="1"/>
          <p:nvPr/>
        </p:nvSpPr>
        <p:spPr>
          <a:xfrm>
            <a:off x="9362967" y="1863532"/>
            <a:ext cx="2090120"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US" sz="2400" dirty="0">
                <a:solidFill>
                  <a:schemeClr val="tx1">
                    <a:lumMod val="65000"/>
                    <a:lumOff val="35000"/>
                  </a:schemeClr>
                </a:solidFill>
              </a:rPr>
              <a:t>M</a:t>
            </a:r>
            <a:r>
              <a:rPr lang="en-GB" sz="2400" dirty="0" err="1">
                <a:solidFill>
                  <a:schemeClr val="tx1">
                    <a:lumMod val="65000"/>
                    <a:lumOff val="35000"/>
                  </a:schemeClr>
                </a:solidFill>
              </a:rPr>
              <a:t>odule</a:t>
            </a:r>
            <a:r>
              <a:rPr lang="en-GB" sz="2400" dirty="0">
                <a:solidFill>
                  <a:schemeClr val="tx1">
                    <a:lumMod val="65000"/>
                    <a:lumOff val="35000"/>
                  </a:schemeClr>
                </a:solidFill>
              </a:rPr>
              <a:t> 4</a:t>
            </a:r>
          </a:p>
        </p:txBody>
      </p:sp>
      <p:sp>
        <p:nvSpPr>
          <p:cNvPr id="28" name="title mod1">
            <a:extLst>
              <a:ext uri="{FF2B5EF4-FFF2-40B4-BE49-F238E27FC236}">
                <a16:creationId xmlns:a16="http://schemas.microsoft.com/office/drawing/2014/main" id="{1C3C0CC9-EA9E-49FF-81EA-D8D58F9A245E}"/>
              </a:ext>
            </a:extLst>
          </p:cNvPr>
          <p:cNvSpPr txBox="1"/>
          <p:nvPr/>
        </p:nvSpPr>
        <p:spPr>
          <a:xfrm>
            <a:off x="6603816" y="1863532"/>
            <a:ext cx="2090120"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US" sz="2400" dirty="0">
                <a:solidFill>
                  <a:schemeClr val="tx1">
                    <a:lumMod val="65000"/>
                    <a:lumOff val="35000"/>
                  </a:schemeClr>
                </a:solidFill>
              </a:rPr>
              <a:t>M</a:t>
            </a:r>
            <a:r>
              <a:rPr lang="en-GB" sz="2400" dirty="0" err="1">
                <a:solidFill>
                  <a:schemeClr val="tx1">
                    <a:lumMod val="65000"/>
                    <a:lumOff val="35000"/>
                  </a:schemeClr>
                </a:solidFill>
              </a:rPr>
              <a:t>odule</a:t>
            </a:r>
            <a:r>
              <a:rPr lang="en-GB" sz="2400" dirty="0">
                <a:solidFill>
                  <a:schemeClr val="tx1">
                    <a:lumMod val="65000"/>
                    <a:lumOff val="35000"/>
                  </a:schemeClr>
                </a:solidFill>
              </a:rPr>
              <a:t> 3</a:t>
            </a:r>
          </a:p>
        </p:txBody>
      </p:sp>
      <p:sp>
        <p:nvSpPr>
          <p:cNvPr id="29" name="title mod1">
            <a:extLst>
              <a:ext uri="{FF2B5EF4-FFF2-40B4-BE49-F238E27FC236}">
                <a16:creationId xmlns:a16="http://schemas.microsoft.com/office/drawing/2014/main" id="{843D3943-D59D-4DE1-B132-4FC0229A86E1}"/>
              </a:ext>
            </a:extLst>
          </p:cNvPr>
          <p:cNvSpPr txBox="1"/>
          <p:nvPr/>
        </p:nvSpPr>
        <p:spPr>
          <a:xfrm>
            <a:off x="3844665" y="1863532"/>
            <a:ext cx="2090120"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US" sz="2400" dirty="0">
                <a:solidFill>
                  <a:schemeClr val="tx1">
                    <a:lumMod val="65000"/>
                    <a:lumOff val="35000"/>
                  </a:schemeClr>
                </a:solidFill>
              </a:rPr>
              <a:t>M</a:t>
            </a:r>
            <a:r>
              <a:rPr lang="en-GB" sz="2400" dirty="0" err="1">
                <a:solidFill>
                  <a:schemeClr val="tx1">
                    <a:lumMod val="65000"/>
                    <a:lumOff val="35000"/>
                  </a:schemeClr>
                </a:solidFill>
              </a:rPr>
              <a:t>odule</a:t>
            </a:r>
            <a:r>
              <a:rPr lang="en-GB" sz="2400" dirty="0">
                <a:solidFill>
                  <a:schemeClr val="tx1">
                    <a:lumMod val="65000"/>
                    <a:lumOff val="35000"/>
                  </a:schemeClr>
                </a:solidFill>
              </a:rPr>
              <a:t> 2</a:t>
            </a:r>
          </a:p>
        </p:txBody>
      </p:sp>
    </p:spTree>
    <p:custDataLst>
      <p:tags r:id="rId1"/>
    </p:custDataLst>
    <p:extLst>
      <p:ext uri="{BB962C8B-B14F-4D97-AF65-F5344CB8AC3E}">
        <p14:creationId xmlns:p14="http://schemas.microsoft.com/office/powerpoint/2010/main" val="28284769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p:bldP spid="23" grpId="0" animBg="1"/>
      <p:bldP spid="24" grpId="0" animBg="1"/>
      <p:bldP spid="25" grpId="0" animBg="1"/>
      <p:bldP spid="26" grpId="0" animBg="1"/>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D8390B-55BB-DC68-6C38-234C5F4C2E56}"/>
              </a:ext>
            </a:extLst>
          </p:cNvPr>
          <p:cNvGrpSpPr/>
          <p:nvPr/>
        </p:nvGrpSpPr>
        <p:grpSpPr>
          <a:xfrm>
            <a:off x="-1235" y="-815"/>
            <a:ext cx="10849857" cy="611122"/>
            <a:chOff x="-1235" y="-815"/>
            <a:chExt cx="10849857"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50" y="21600"/>
              <a:ext cx="10114472" cy="584775"/>
            </a:xfrm>
            <a:prstGeom prst="rect">
              <a:avLst/>
            </a:prstGeom>
            <a:noFill/>
          </p:spPr>
          <p:txBody>
            <a:bodyPr wrap="square">
              <a:spAutoFit/>
            </a:bodyPr>
            <a:lstStyle/>
            <a:p>
              <a:r>
                <a:rPr lang="en-GB" sz="3200" dirty="0">
                  <a:solidFill>
                    <a:srgbClr val="595959"/>
                  </a:solidFill>
                </a:rPr>
                <a:t>HHFA standard questionnaires</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8" name="grid1">
            <a:extLst>
              <a:ext uri="{FF2B5EF4-FFF2-40B4-BE49-F238E27FC236}">
                <a16:creationId xmlns:a16="http://schemas.microsoft.com/office/drawing/2014/main" id="{2ADAA921-D994-4200-B363-CDE1813A7AA0}"/>
              </a:ext>
            </a:extLst>
          </p:cNvPr>
          <p:cNvSpPr txBox="1"/>
          <p:nvPr/>
        </p:nvSpPr>
        <p:spPr>
          <a:xfrm>
            <a:off x="712385" y="1351722"/>
            <a:ext cx="5360074" cy="4630789"/>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29" name="grid2">
            <a:extLst>
              <a:ext uri="{FF2B5EF4-FFF2-40B4-BE49-F238E27FC236}">
                <a16:creationId xmlns:a16="http://schemas.microsoft.com/office/drawing/2014/main" id="{A0933DC7-732C-40E8-99F7-50ACA10A071B}"/>
              </a:ext>
            </a:extLst>
          </p:cNvPr>
          <p:cNvSpPr txBox="1"/>
          <p:nvPr/>
        </p:nvSpPr>
        <p:spPr>
          <a:xfrm>
            <a:off x="6199796" y="1351722"/>
            <a:ext cx="5360074" cy="4630789"/>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30" name="bulletText1">
            <a:extLst>
              <a:ext uri="{FF2B5EF4-FFF2-40B4-BE49-F238E27FC236}">
                <a16:creationId xmlns:a16="http://schemas.microsoft.com/office/drawing/2014/main" id="{4DE4EE38-19EB-476B-AA1F-536214443554}"/>
              </a:ext>
            </a:extLst>
          </p:cNvPr>
          <p:cNvSpPr txBox="1"/>
          <p:nvPr/>
        </p:nvSpPr>
        <p:spPr>
          <a:xfrm>
            <a:off x="905696" y="1886338"/>
            <a:ext cx="4973452"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HHFA </a:t>
            </a:r>
            <a:r>
              <a:rPr lang="en-GB" sz="2400" b="1" dirty="0">
                <a:solidFill>
                  <a:schemeClr val="tx1">
                    <a:lumMod val="65000"/>
                    <a:lumOff val="35000"/>
                  </a:schemeClr>
                </a:solidFill>
              </a:rPr>
              <a:t>standardization</a:t>
            </a:r>
            <a:r>
              <a:rPr lang="en-GB" sz="2400" dirty="0">
                <a:solidFill>
                  <a:schemeClr val="tx1">
                    <a:lumMod val="65000"/>
                    <a:lumOff val="35000"/>
                  </a:schemeClr>
                </a:solidFill>
              </a:rPr>
              <a:t> </a:t>
            </a:r>
            <a:br>
              <a:rPr lang="en-GB" sz="2400" dirty="0">
                <a:solidFill>
                  <a:schemeClr val="tx1">
                    <a:lumMod val="65000"/>
                    <a:lumOff val="35000"/>
                  </a:schemeClr>
                </a:solidFill>
              </a:rPr>
            </a:br>
            <a:r>
              <a:rPr lang="en-GB" sz="2400" dirty="0">
                <a:solidFill>
                  <a:schemeClr val="tx1">
                    <a:lumMod val="65000"/>
                    <a:lumOff val="35000"/>
                  </a:schemeClr>
                </a:solidFill>
              </a:rPr>
              <a:t>ensures that:</a:t>
            </a:r>
          </a:p>
        </p:txBody>
      </p:sp>
      <p:sp>
        <p:nvSpPr>
          <p:cNvPr id="36" name="bulletText7">
            <a:extLst>
              <a:ext uri="{FF2B5EF4-FFF2-40B4-BE49-F238E27FC236}">
                <a16:creationId xmlns:a16="http://schemas.microsoft.com/office/drawing/2014/main" id="{45877631-708D-4AF5-96EA-176E83F333E7}"/>
              </a:ext>
            </a:extLst>
          </p:cNvPr>
          <p:cNvSpPr txBox="1"/>
          <p:nvPr/>
        </p:nvSpPr>
        <p:spPr>
          <a:xfrm>
            <a:off x="6830488" y="1886338"/>
            <a:ext cx="4626491"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HHFA data are collected consistently</a:t>
            </a:r>
          </a:p>
        </p:txBody>
      </p:sp>
      <p:sp>
        <p:nvSpPr>
          <p:cNvPr id="38" name="bulletText9">
            <a:extLst>
              <a:ext uri="{FF2B5EF4-FFF2-40B4-BE49-F238E27FC236}">
                <a16:creationId xmlns:a16="http://schemas.microsoft.com/office/drawing/2014/main" id="{734D7426-1BF8-4C5B-9181-2EE69D0E9BAF}"/>
              </a:ext>
            </a:extLst>
          </p:cNvPr>
          <p:cNvSpPr txBox="1"/>
          <p:nvPr/>
        </p:nvSpPr>
        <p:spPr>
          <a:xfrm>
            <a:off x="6823920" y="2986085"/>
            <a:ext cx="4633059" cy="1092800"/>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HHFA data are comparable across time and geographic areas</a:t>
            </a:r>
          </a:p>
        </p:txBody>
      </p:sp>
      <p:sp>
        <p:nvSpPr>
          <p:cNvPr id="41" name="bulletText12">
            <a:extLst>
              <a:ext uri="{FF2B5EF4-FFF2-40B4-BE49-F238E27FC236}">
                <a16:creationId xmlns:a16="http://schemas.microsoft.com/office/drawing/2014/main" id="{BABDF203-14D8-4E29-8D52-1BF40D03AC5C}"/>
              </a:ext>
            </a:extLst>
          </p:cNvPr>
          <p:cNvSpPr txBox="1"/>
          <p:nvPr/>
        </p:nvSpPr>
        <p:spPr>
          <a:xfrm>
            <a:off x="6846557" y="4413478"/>
            <a:ext cx="4242976" cy="1092800"/>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standard HHFA questions are linked to standard indicators and analysis tools</a:t>
            </a:r>
          </a:p>
        </p:txBody>
      </p:sp>
      <p:pic>
        <p:nvPicPr>
          <p:cNvPr id="51" name="bullet07">
            <a:extLst>
              <a:ext uri="{FF2B5EF4-FFF2-40B4-BE49-F238E27FC236}">
                <a16:creationId xmlns:a16="http://schemas.microsoft.com/office/drawing/2014/main" id="{92E68F58-68F2-49A9-B8CA-DE31EB204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591" y="2034390"/>
            <a:ext cx="117692" cy="122400"/>
          </a:xfrm>
          <a:prstGeom prst="rect">
            <a:avLst/>
          </a:prstGeom>
        </p:spPr>
      </p:pic>
      <p:pic>
        <p:nvPicPr>
          <p:cNvPr id="53" name="bullet09">
            <a:extLst>
              <a:ext uri="{FF2B5EF4-FFF2-40B4-BE49-F238E27FC236}">
                <a16:creationId xmlns:a16="http://schemas.microsoft.com/office/drawing/2014/main" id="{42CC6FC8-C52A-42F9-BDC9-CF87B43ED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500" y="3138886"/>
            <a:ext cx="117692" cy="122400"/>
          </a:xfrm>
          <a:prstGeom prst="rect">
            <a:avLst/>
          </a:prstGeom>
        </p:spPr>
      </p:pic>
      <p:pic>
        <p:nvPicPr>
          <p:cNvPr id="56" name="bullet12">
            <a:extLst>
              <a:ext uri="{FF2B5EF4-FFF2-40B4-BE49-F238E27FC236}">
                <a16:creationId xmlns:a16="http://schemas.microsoft.com/office/drawing/2014/main" id="{0734E0A3-3443-4923-92C2-CD25E7944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504" y="4567508"/>
            <a:ext cx="117692" cy="122400"/>
          </a:xfrm>
          <a:prstGeom prst="rect">
            <a:avLst/>
          </a:prstGeom>
        </p:spPr>
      </p:pic>
    </p:spTree>
    <p:custDataLst>
      <p:tags r:id="rId1"/>
    </p:custDataLst>
    <p:extLst>
      <p:ext uri="{BB962C8B-B14F-4D97-AF65-F5344CB8AC3E}">
        <p14:creationId xmlns:p14="http://schemas.microsoft.com/office/powerpoint/2010/main" val="209320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p:cTn id="20" dur="500" fill="hold"/>
                                        <p:tgtEl>
                                          <p:spTgt spid="51"/>
                                        </p:tgtEl>
                                        <p:attrNameLst>
                                          <p:attrName>ppt_w</p:attrName>
                                        </p:attrNameLst>
                                      </p:cBhvr>
                                      <p:tavLst>
                                        <p:tav tm="0">
                                          <p:val>
                                            <p:fltVal val="0"/>
                                          </p:val>
                                        </p:tav>
                                        <p:tav tm="100000">
                                          <p:val>
                                            <p:strVal val="#ppt_w"/>
                                          </p:val>
                                        </p:tav>
                                      </p:tavLst>
                                    </p:anim>
                                    <p:anim calcmode="lin" valueType="num">
                                      <p:cBhvr>
                                        <p:cTn id="21" dur="500" fill="hold"/>
                                        <p:tgtEl>
                                          <p:spTgt spid="51"/>
                                        </p:tgtEl>
                                        <p:attrNameLst>
                                          <p:attrName>ppt_h</p:attrName>
                                        </p:attrNameLst>
                                      </p:cBhvr>
                                      <p:tavLst>
                                        <p:tav tm="0">
                                          <p:val>
                                            <p:fltVal val="0"/>
                                          </p:val>
                                        </p:tav>
                                        <p:tav tm="100000">
                                          <p:val>
                                            <p:strVal val="#ppt_h"/>
                                          </p:val>
                                        </p:tav>
                                      </p:tavLst>
                                    </p:anim>
                                    <p:anim calcmode="lin" valueType="num">
                                      <p:cBhvr>
                                        <p:cTn id="22" dur="500" fill="hold"/>
                                        <p:tgtEl>
                                          <p:spTgt spid="51"/>
                                        </p:tgtEl>
                                        <p:attrNameLst>
                                          <p:attrName>style.rotation</p:attrName>
                                        </p:attrNameLst>
                                      </p:cBhvr>
                                      <p:tavLst>
                                        <p:tav tm="0">
                                          <p:val>
                                            <p:fltVal val="90"/>
                                          </p:val>
                                        </p:tav>
                                        <p:tav tm="100000">
                                          <p:val>
                                            <p:fltVal val="0"/>
                                          </p:val>
                                        </p:tav>
                                      </p:tavLst>
                                    </p:anim>
                                    <p:animEffect transition="in" filter="fade">
                                      <p:cBhvr>
                                        <p:cTn id="23" dur="500"/>
                                        <p:tgtEl>
                                          <p:spTgt spid="5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 calcmode="lin" valueType="num">
                                      <p:cBhvr>
                                        <p:cTn id="34" dur="500" fill="hold"/>
                                        <p:tgtEl>
                                          <p:spTgt spid="53"/>
                                        </p:tgtEl>
                                        <p:attrNameLst>
                                          <p:attrName>style.rotation</p:attrName>
                                        </p:attrNameLst>
                                      </p:cBhvr>
                                      <p:tavLst>
                                        <p:tav tm="0">
                                          <p:val>
                                            <p:fltVal val="90"/>
                                          </p:val>
                                        </p:tav>
                                        <p:tav tm="100000">
                                          <p:val>
                                            <p:fltVal val="0"/>
                                          </p:val>
                                        </p:tav>
                                      </p:tavLst>
                                    </p:anim>
                                    <p:animEffect transition="in" filter="fade">
                                      <p:cBhvr>
                                        <p:cTn id="35" dur="500"/>
                                        <p:tgtEl>
                                          <p:spTgt spid="5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56"/>
                                        </p:tgtEl>
                                        <p:attrNameLst>
                                          <p:attrName>style.visibility</p:attrName>
                                        </p:attrNameLst>
                                      </p:cBhvr>
                                      <p:to>
                                        <p:strVal val="visible"/>
                                      </p:to>
                                    </p:set>
                                    <p:anim calcmode="lin" valueType="num">
                                      <p:cBhvr>
                                        <p:cTn id="44" dur="500" fill="hold"/>
                                        <p:tgtEl>
                                          <p:spTgt spid="56"/>
                                        </p:tgtEl>
                                        <p:attrNameLst>
                                          <p:attrName>ppt_w</p:attrName>
                                        </p:attrNameLst>
                                      </p:cBhvr>
                                      <p:tavLst>
                                        <p:tav tm="0">
                                          <p:val>
                                            <p:fltVal val="0"/>
                                          </p:val>
                                        </p:tav>
                                        <p:tav tm="100000">
                                          <p:val>
                                            <p:strVal val="#ppt_w"/>
                                          </p:val>
                                        </p:tav>
                                      </p:tavLst>
                                    </p:anim>
                                    <p:anim calcmode="lin" valueType="num">
                                      <p:cBhvr>
                                        <p:cTn id="45" dur="500" fill="hold"/>
                                        <p:tgtEl>
                                          <p:spTgt spid="56"/>
                                        </p:tgtEl>
                                        <p:attrNameLst>
                                          <p:attrName>ppt_h</p:attrName>
                                        </p:attrNameLst>
                                      </p:cBhvr>
                                      <p:tavLst>
                                        <p:tav tm="0">
                                          <p:val>
                                            <p:fltVal val="0"/>
                                          </p:val>
                                        </p:tav>
                                        <p:tav tm="100000">
                                          <p:val>
                                            <p:strVal val="#ppt_h"/>
                                          </p:val>
                                        </p:tav>
                                      </p:tavLst>
                                    </p:anim>
                                    <p:anim calcmode="lin" valueType="num">
                                      <p:cBhvr>
                                        <p:cTn id="46" dur="500" fill="hold"/>
                                        <p:tgtEl>
                                          <p:spTgt spid="56"/>
                                        </p:tgtEl>
                                        <p:attrNameLst>
                                          <p:attrName>style.rotation</p:attrName>
                                        </p:attrNameLst>
                                      </p:cBhvr>
                                      <p:tavLst>
                                        <p:tav tm="0">
                                          <p:val>
                                            <p:fltVal val="90"/>
                                          </p:val>
                                        </p:tav>
                                        <p:tav tm="100000">
                                          <p:val>
                                            <p:fltVal val="0"/>
                                          </p:val>
                                        </p:tav>
                                      </p:tavLst>
                                    </p:anim>
                                    <p:animEffect transition="in" filter="fade">
                                      <p:cBhvr>
                                        <p:cTn id="47" dur="500"/>
                                        <p:tgtEl>
                                          <p:spTgt spid="56"/>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6" grpId="0"/>
      <p:bldP spid="38"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D8390B-55BB-DC68-6C38-234C5F4C2E56}"/>
              </a:ext>
            </a:extLst>
          </p:cNvPr>
          <p:cNvGrpSpPr/>
          <p:nvPr/>
        </p:nvGrpSpPr>
        <p:grpSpPr>
          <a:xfrm>
            <a:off x="-1235" y="-815"/>
            <a:ext cx="9750541" cy="611122"/>
            <a:chOff x="-1235" y="-815"/>
            <a:chExt cx="9750541"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9015157" cy="584775"/>
            </a:xfrm>
            <a:prstGeom prst="rect">
              <a:avLst/>
            </a:prstGeom>
            <a:noFill/>
          </p:spPr>
          <p:txBody>
            <a:bodyPr wrap="square">
              <a:spAutoFit/>
            </a:bodyPr>
            <a:lstStyle/>
            <a:p>
              <a:r>
                <a:rPr lang="en-GB" sz="3200" dirty="0">
                  <a:solidFill>
                    <a:srgbClr val="595959"/>
                  </a:solidFill>
                </a:rPr>
                <a:t>HHFA standard questionnaires</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0" name="grid1">
            <a:extLst>
              <a:ext uri="{FF2B5EF4-FFF2-40B4-BE49-F238E27FC236}">
                <a16:creationId xmlns:a16="http://schemas.microsoft.com/office/drawing/2014/main" id="{72D29B16-5AAD-4D15-9FE4-AD5AA5929381}"/>
              </a:ext>
            </a:extLst>
          </p:cNvPr>
          <p:cNvSpPr txBox="1"/>
          <p:nvPr/>
        </p:nvSpPr>
        <p:spPr>
          <a:xfrm>
            <a:off x="712385" y="1351722"/>
            <a:ext cx="5360074" cy="4630789"/>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21" name="grid2">
            <a:extLst>
              <a:ext uri="{FF2B5EF4-FFF2-40B4-BE49-F238E27FC236}">
                <a16:creationId xmlns:a16="http://schemas.microsoft.com/office/drawing/2014/main" id="{BCB39060-47CF-41BF-9172-9CF13A953B9B}"/>
              </a:ext>
            </a:extLst>
          </p:cNvPr>
          <p:cNvSpPr txBox="1"/>
          <p:nvPr/>
        </p:nvSpPr>
        <p:spPr>
          <a:xfrm>
            <a:off x="6199796" y="1351722"/>
            <a:ext cx="5360074" cy="4630789"/>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24" name="bulletText1">
            <a:extLst>
              <a:ext uri="{FF2B5EF4-FFF2-40B4-BE49-F238E27FC236}">
                <a16:creationId xmlns:a16="http://schemas.microsoft.com/office/drawing/2014/main" id="{58E926D7-1532-4AFE-A394-19D9B2E4EC0E}"/>
              </a:ext>
            </a:extLst>
          </p:cNvPr>
          <p:cNvSpPr txBox="1"/>
          <p:nvPr/>
        </p:nvSpPr>
        <p:spPr>
          <a:xfrm>
            <a:off x="905696" y="1886338"/>
            <a:ext cx="4973452"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HHFA </a:t>
            </a:r>
            <a:r>
              <a:rPr lang="en-GB" sz="2400" b="1" dirty="0">
                <a:solidFill>
                  <a:schemeClr val="tx1">
                    <a:lumMod val="65000"/>
                    <a:lumOff val="35000"/>
                  </a:schemeClr>
                </a:solidFill>
              </a:rPr>
              <a:t>flexibility</a:t>
            </a:r>
            <a:r>
              <a:rPr lang="en-GB" sz="2400" dirty="0">
                <a:solidFill>
                  <a:schemeClr val="tx1">
                    <a:lumMod val="65000"/>
                    <a:lumOff val="35000"/>
                  </a:schemeClr>
                </a:solidFill>
              </a:rPr>
              <a:t> </a:t>
            </a:r>
            <a:br>
              <a:rPr lang="en-GB" sz="2400" dirty="0">
                <a:solidFill>
                  <a:schemeClr val="tx1">
                    <a:lumMod val="65000"/>
                    <a:lumOff val="35000"/>
                  </a:schemeClr>
                </a:solidFill>
              </a:rPr>
            </a:br>
            <a:r>
              <a:rPr lang="en-GB" sz="2400" dirty="0">
                <a:solidFill>
                  <a:schemeClr val="tx1">
                    <a:lumMod val="65000"/>
                    <a:lumOff val="35000"/>
                  </a:schemeClr>
                </a:solidFill>
              </a:rPr>
              <a:t>enables countries to:</a:t>
            </a:r>
          </a:p>
        </p:txBody>
      </p:sp>
      <p:sp>
        <p:nvSpPr>
          <p:cNvPr id="25" name="bulletText7">
            <a:extLst>
              <a:ext uri="{FF2B5EF4-FFF2-40B4-BE49-F238E27FC236}">
                <a16:creationId xmlns:a16="http://schemas.microsoft.com/office/drawing/2014/main" id="{60B2B097-4F58-407F-83EE-DCE5481D34AF}"/>
              </a:ext>
            </a:extLst>
          </p:cNvPr>
          <p:cNvSpPr txBox="1"/>
          <p:nvPr/>
        </p:nvSpPr>
        <p:spPr>
          <a:xfrm>
            <a:off x="6830488" y="1886338"/>
            <a:ext cx="4626491"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select modules</a:t>
            </a:r>
          </a:p>
        </p:txBody>
      </p:sp>
      <p:sp>
        <p:nvSpPr>
          <p:cNvPr id="26" name="bulletText9">
            <a:extLst>
              <a:ext uri="{FF2B5EF4-FFF2-40B4-BE49-F238E27FC236}">
                <a16:creationId xmlns:a16="http://schemas.microsoft.com/office/drawing/2014/main" id="{20B5D201-B6C5-4E4D-8850-2ACCE9F97445}"/>
              </a:ext>
            </a:extLst>
          </p:cNvPr>
          <p:cNvSpPr txBox="1"/>
          <p:nvPr/>
        </p:nvSpPr>
        <p:spPr>
          <a:xfrm>
            <a:off x="6830488" y="2657356"/>
            <a:ext cx="4633059"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select questionnaires and questions</a:t>
            </a:r>
          </a:p>
        </p:txBody>
      </p:sp>
      <p:sp>
        <p:nvSpPr>
          <p:cNvPr id="27" name="bulletText12">
            <a:extLst>
              <a:ext uri="{FF2B5EF4-FFF2-40B4-BE49-F238E27FC236}">
                <a16:creationId xmlns:a16="http://schemas.microsoft.com/office/drawing/2014/main" id="{D0B72F1A-6631-404E-BEB9-20376994CED2}"/>
              </a:ext>
            </a:extLst>
          </p:cNvPr>
          <p:cNvSpPr txBox="1"/>
          <p:nvPr/>
        </p:nvSpPr>
        <p:spPr>
          <a:xfrm>
            <a:off x="6846557" y="3760773"/>
            <a:ext cx="4242976"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adapt questionnaires</a:t>
            </a:r>
          </a:p>
        </p:txBody>
      </p:sp>
      <p:pic>
        <p:nvPicPr>
          <p:cNvPr id="28" name="bullet07">
            <a:extLst>
              <a:ext uri="{FF2B5EF4-FFF2-40B4-BE49-F238E27FC236}">
                <a16:creationId xmlns:a16="http://schemas.microsoft.com/office/drawing/2014/main" id="{2E9F0180-29A9-472D-93DD-40BDCC6F18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591" y="2034390"/>
            <a:ext cx="117692" cy="122400"/>
          </a:xfrm>
          <a:prstGeom prst="rect">
            <a:avLst/>
          </a:prstGeom>
        </p:spPr>
      </p:pic>
      <p:pic>
        <p:nvPicPr>
          <p:cNvPr id="29" name="bullet09">
            <a:extLst>
              <a:ext uri="{FF2B5EF4-FFF2-40B4-BE49-F238E27FC236}">
                <a16:creationId xmlns:a16="http://schemas.microsoft.com/office/drawing/2014/main" id="{A69573DA-3B7A-4ED2-BBE8-46F79A98A2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5068" y="2810157"/>
            <a:ext cx="117692" cy="122400"/>
          </a:xfrm>
          <a:prstGeom prst="rect">
            <a:avLst/>
          </a:prstGeom>
        </p:spPr>
      </p:pic>
      <p:pic>
        <p:nvPicPr>
          <p:cNvPr id="30" name="bullet12">
            <a:extLst>
              <a:ext uri="{FF2B5EF4-FFF2-40B4-BE49-F238E27FC236}">
                <a16:creationId xmlns:a16="http://schemas.microsoft.com/office/drawing/2014/main" id="{978DE0FD-93DA-49B7-BD43-F61F1C5FA3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504" y="3914803"/>
            <a:ext cx="117692" cy="122400"/>
          </a:xfrm>
          <a:prstGeom prst="rect">
            <a:avLst/>
          </a:prstGeom>
        </p:spPr>
      </p:pic>
    </p:spTree>
    <p:custDataLst>
      <p:tags r:id="rId1"/>
    </p:custDataLst>
    <p:extLst>
      <p:ext uri="{BB962C8B-B14F-4D97-AF65-F5344CB8AC3E}">
        <p14:creationId xmlns:p14="http://schemas.microsoft.com/office/powerpoint/2010/main" val="3423319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 calcmode="lin" valueType="num">
                                      <p:cBhvr>
                                        <p:cTn id="22" dur="500" fill="hold"/>
                                        <p:tgtEl>
                                          <p:spTgt spid="28"/>
                                        </p:tgtEl>
                                        <p:attrNameLst>
                                          <p:attrName>style.rotation</p:attrName>
                                        </p:attrNameLst>
                                      </p:cBhvr>
                                      <p:tavLst>
                                        <p:tav tm="0">
                                          <p:val>
                                            <p:fltVal val="90"/>
                                          </p:val>
                                        </p:tav>
                                        <p:tav tm="100000">
                                          <p:val>
                                            <p:fltVal val="0"/>
                                          </p:val>
                                        </p:tav>
                                      </p:tavLst>
                                    </p:anim>
                                    <p:animEffect transition="in" filter="fade">
                                      <p:cBhvr>
                                        <p:cTn id="23" dur="500"/>
                                        <p:tgtEl>
                                          <p:spTgt spid="2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 calcmode="lin" valueType="num">
                                      <p:cBhvr>
                                        <p:cTn id="34" dur="500" fill="hold"/>
                                        <p:tgtEl>
                                          <p:spTgt spid="29"/>
                                        </p:tgtEl>
                                        <p:attrNameLst>
                                          <p:attrName>style.rotation</p:attrName>
                                        </p:attrNameLst>
                                      </p:cBhvr>
                                      <p:tavLst>
                                        <p:tav tm="0">
                                          <p:val>
                                            <p:fltVal val="90"/>
                                          </p:val>
                                        </p:tav>
                                        <p:tav tm="100000">
                                          <p:val>
                                            <p:fltVal val="0"/>
                                          </p:val>
                                        </p:tav>
                                      </p:tavLst>
                                    </p:anim>
                                    <p:animEffect transition="in" filter="fade">
                                      <p:cBhvr>
                                        <p:cTn id="35" dur="500"/>
                                        <p:tgtEl>
                                          <p:spTgt spid="2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 calcmode="lin" valueType="num">
                                      <p:cBhvr>
                                        <p:cTn id="46" dur="500" fill="hold"/>
                                        <p:tgtEl>
                                          <p:spTgt spid="30"/>
                                        </p:tgtEl>
                                        <p:attrNameLst>
                                          <p:attrName>style.rotation</p:attrName>
                                        </p:attrNameLst>
                                      </p:cBhvr>
                                      <p:tavLst>
                                        <p:tav tm="0">
                                          <p:val>
                                            <p:fltVal val="90"/>
                                          </p:val>
                                        </p:tav>
                                        <p:tav tm="100000">
                                          <p:val>
                                            <p:fltVal val="0"/>
                                          </p:val>
                                        </p:tav>
                                      </p:tavLst>
                                    </p:anim>
                                    <p:animEffect transition="in" filter="fade">
                                      <p:cBhvr>
                                        <p:cTn id="47" dur="500"/>
                                        <p:tgtEl>
                                          <p:spTgt spid="30"/>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4D8390B-55BB-DC68-6C38-234C5F4C2E56}"/>
              </a:ext>
            </a:extLst>
          </p:cNvPr>
          <p:cNvGrpSpPr/>
          <p:nvPr/>
        </p:nvGrpSpPr>
        <p:grpSpPr>
          <a:xfrm>
            <a:off x="-1235" y="-815"/>
            <a:ext cx="10849857" cy="611122"/>
            <a:chOff x="-1235" y="-815"/>
            <a:chExt cx="10849857"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50" y="21600"/>
              <a:ext cx="10114472" cy="584775"/>
            </a:xfrm>
            <a:prstGeom prst="rect">
              <a:avLst/>
            </a:prstGeom>
            <a:noFill/>
          </p:spPr>
          <p:txBody>
            <a:bodyPr wrap="square">
              <a:spAutoFit/>
            </a:bodyPr>
            <a:lstStyle/>
            <a:p>
              <a:r>
                <a:rPr lang="fr-FR" sz="3200" dirty="0">
                  <a:solidFill>
                    <a:srgbClr val="595959"/>
                  </a:solidFill>
                </a:rPr>
                <a:t>Types of HHFA standard questionnaires</a:t>
              </a:r>
              <a:endParaRPr lang="en-GB" sz="3200" dirty="0">
                <a:solidFill>
                  <a:srgbClr val="595959"/>
                </a:solidFill>
              </a:endParaRP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8" name="TextBox 7">
            <a:extLst>
              <a:ext uri="{FF2B5EF4-FFF2-40B4-BE49-F238E27FC236}">
                <a16:creationId xmlns:a16="http://schemas.microsoft.com/office/drawing/2014/main" id="{51FBAF18-7324-06C4-EDC1-BA1C07448FE3}"/>
              </a:ext>
            </a:extLst>
          </p:cNvPr>
          <p:cNvSpPr txBox="1"/>
          <p:nvPr/>
        </p:nvSpPr>
        <p:spPr>
          <a:xfrm>
            <a:off x="5065512" y="1755490"/>
            <a:ext cx="5844095"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fr-FR" sz="2400" dirty="0" err="1">
                <a:solidFill>
                  <a:schemeClr val="tx1">
                    <a:lumMod val="65000"/>
                    <a:lumOff val="35000"/>
                  </a:schemeClr>
                </a:solidFill>
              </a:rPr>
              <a:t>Different</a:t>
            </a:r>
            <a:r>
              <a:rPr lang="fr-FR" sz="2400" dirty="0">
                <a:solidFill>
                  <a:schemeClr val="tx1">
                    <a:lumMod val="65000"/>
                    <a:lumOff val="35000"/>
                  </a:schemeClr>
                </a:solidFill>
              </a:rPr>
              <a:t> types of HHFA questionnaires are </a:t>
            </a:r>
            <a:r>
              <a:rPr lang="fr-FR" sz="2400" dirty="0" err="1">
                <a:solidFill>
                  <a:schemeClr val="tx1">
                    <a:lumMod val="65000"/>
                    <a:lumOff val="35000"/>
                  </a:schemeClr>
                </a:solidFill>
              </a:rPr>
              <a:t>based</a:t>
            </a:r>
            <a:r>
              <a:rPr lang="fr-FR" sz="2400" dirty="0">
                <a:solidFill>
                  <a:schemeClr val="tx1">
                    <a:lumMod val="65000"/>
                    <a:lumOff val="35000"/>
                  </a:schemeClr>
                </a:solidFill>
              </a:rPr>
              <a:t> on:</a:t>
            </a:r>
            <a:endParaRPr lang="en-GB" sz="2400" dirty="0">
              <a:solidFill>
                <a:schemeClr val="tx1">
                  <a:lumMod val="65000"/>
                  <a:lumOff val="35000"/>
                </a:schemeClr>
              </a:solidFill>
            </a:endParaRPr>
          </a:p>
        </p:txBody>
      </p:sp>
      <p:sp>
        <p:nvSpPr>
          <p:cNvPr id="13" name="bulletText1">
            <a:extLst>
              <a:ext uri="{FF2B5EF4-FFF2-40B4-BE49-F238E27FC236}">
                <a16:creationId xmlns:a16="http://schemas.microsoft.com/office/drawing/2014/main" id="{1A888DB7-7699-4793-8D18-791EAB9E320D}"/>
              </a:ext>
            </a:extLst>
          </p:cNvPr>
          <p:cNvSpPr txBox="1"/>
          <p:nvPr/>
        </p:nvSpPr>
        <p:spPr>
          <a:xfrm>
            <a:off x="5791385" y="2860641"/>
            <a:ext cx="5666465"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data collection method</a:t>
            </a:r>
          </a:p>
        </p:txBody>
      </p:sp>
      <p:sp>
        <p:nvSpPr>
          <p:cNvPr id="14" name="bulletText2">
            <a:extLst>
              <a:ext uri="{FF2B5EF4-FFF2-40B4-BE49-F238E27FC236}">
                <a16:creationId xmlns:a16="http://schemas.microsoft.com/office/drawing/2014/main" id="{D712CC60-CE7B-4135-B74A-1E3EAD1A9728}"/>
              </a:ext>
            </a:extLst>
          </p:cNvPr>
          <p:cNvSpPr txBox="1"/>
          <p:nvPr/>
        </p:nvSpPr>
        <p:spPr>
          <a:xfrm>
            <a:off x="5791385" y="3647415"/>
            <a:ext cx="5666465"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module selection </a:t>
            </a:r>
          </a:p>
        </p:txBody>
      </p:sp>
      <p:sp>
        <p:nvSpPr>
          <p:cNvPr id="15" name="bulletText3">
            <a:extLst>
              <a:ext uri="{FF2B5EF4-FFF2-40B4-BE49-F238E27FC236}">
                <a16:creationId xmlns:a16="http://schemas.microsoft.com/office/drawing/2014/main" id="{315247FE-E925-4CFA-A1E3-58C2C4C99F64}"/>
              </a:ext>
            </a:extLst>
          </p:cNvPr>
          <p:cNvSpPr txBox="1"/>
          <p:nvPr/>
        </p:nvSpPr>
        <p:spPr>
          <a:xfrm>
            <a:off x="5791386" y="4434189"/>
            <a:ext cx="5666464"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core and additional questions</a:t>
            </a:r>
            <a:endParaRPr lang="en-GB" sz="2400" b="1" dirty="0">
              <a:solidFill>
                <a:schemeClr val="tx1">
                  <a:lumMod val="65000"/>
                  <a:lumOff val="35000"/>
                </a:schemeClr>
              </a:solidFill>
            </a:endParaRPr>
          </a:p>
        </p:txBody>
      </p:sp>
      <p:pic>
        <p:nvPicPr>
          <p:cNvPr id="11" name="bullet">
            <a:extLst>
              <a:ext uri="{FF2B5EF4-FFF2-40B4-BE49-F238E27FC236}">
                <a16:creationId xmlns:a16="http://schemas.microsoft.com/office/drawing/2014/main" id="{66B20B66-210B-4C38-BCE9-CB2D518BA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926" y="3019197"/>
            <a:ext cx="117692" cy="122400"/>
          </a:xfrm>
          <a:prstGeom prst="rect">
            <a:avLst/>
          </a:prstGeom>
        </p:spPr>
      </p:pic>
      <p:pic>
        <p:nvPicPr>
          <p:cNvPr id="23" name="bullet2">
            <a:extLst>
              <a:ext uri="{FF2B5EF4-FFF2-40B4-BE49-F238E27FC236}">
                <a16:creationId xmlns:a16="http://schemas.microsoft.com/office/drawing/2014/main" id="{95FB0FA6-8F12-4920-B986-CDD45AB4B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355" y="3792135"/>
            <a:ext cx="117692" cy="122400"/>
          </a:xfrm>
          <a:prstGeom prst="rect">
            <a:avLst/>
          </a:prstGeom>
        </p:spPr>
      </p:pic>
      <p:pic>
        <p:nvPicPr>
          <p:cNvPr id="24" name="bullet3">
            <a:extLst>
              <a:ext uri="{FF2B5EF4-FFF2-40B4-BE49-F238E27FC236}">
                <a16:creationId xmlns:a16="http://schemas.microsoft.com/office/drawing/2014/main" id="{B869B2D1-3604-4ED4-8CCB-D7958AC50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926" y="4592346"/>
            <a:ext cx="117692" cy="122400"/>
          </a:xfrm>
          <a:prstGeom prst="rect">
            <a:avLst/>
          </a:prstGeom>
        </p:spPr>
      </p:pic>
      <p:pic>
        <p:nvPicPr>
          <p:cNvPr id="17" name="Picture 16">
            <a:extLst>
              <a:ext uri="{FF2B5EF4-FFF2-40B4-BE49-F238E27FC236}">
                <a16:creationId xmlns:a16="http://schemas.microsoft.com/office/drawing/2014/main" id="{1D129F1A-B8E4-46AC-94B0-D515EC94AA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150" y="2017416"/>
            <a:ext cx="3318327" cy="2669744"/>
          </a:xfrm>
          <a:prstGeom prst="rect">
            <a:avLst/>
          </a:prstGeom>
        </p:spPr>
      </p:pic>
    </p:spTree>
    <p:custDataLst>
      <p:tags r:id="rId1"/>
    </p:custDataLst>
    <p:extLst>
      <p:ext uri="{BB962C8B-B14F-4D97-AF65-F5344CB8AC3E}">
        <p14:creationId xmlns:p14="http://schemas.microsoft.com/office/powerpoint/2010/main" val="2944334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 calcmode="lin" valueType="num">
                                      <p:cBhvr>
                                        <p:cTn id="14" dur="500" fill="hold"/>
                                        <p:tgtEl>
                                          <p:spTgt spid="11"/>
                                        </p:tgtEl>
                                        <p:attrNameLst>
                                          <p:attrName>style.rotation</p:attrName>
                                        </p:attrNameLst>
                                      </p:cBhvr>
                                      <p:tavLst>
                                        <p:tav tm="0">
                                          <p:val>
                                            <p:fltVal val="90"/>
                                          </p:val>
                                        </p:tav>
                                        <p:tav tm="100000">
                                          <p:val>
                                            <p:fltVal val="0"/>
                                          </p:val>
                                        </p:tav>
                                      </p:tavLst>
                                    </p:anim>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 calcmode="lin" valueType="num">
                                      <p:cBhvr>
                                        <p:cTn id="26" dur="500" fill="hold"/>
                                        <p:tgtEl>
                                          <p:spTgt spid="23"/>
                                        </p:tgtEl>
                                        <p:attrNameLst>
                                          <p:attrName>style.rotation</p:attrName>
                                        </p:attrNameLst>
                                      </p:cBhvr>
                                      <p:tavLst>
                                        <p:tav tm="0">
                                          <p:val>
                                            <p:fltVal val="90"/>
                                          </p:val>
                                        </p:tav>
                                        <p:tav tm="100000">
                                          <p:val>
                                            <p:fltVal val="0"/>
                                          </p:val>
                                        </p:tav>
                                      </p:tavLst>
                                    </p:anim>
                                    <p:animEffect transition="in" filter="fade">
                                      <p:cBhvr>
                                        <p:cTn id="27" dur="500"/>
                                        <p:tgtEl>
                                          <p:spTgt spid="2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 calcmode="lin" valueType="num">
                                      <p:cBhvr>
                                        <p:cTn id="38" dur="500" fill="hold"/>
                                        <p:tgtEl>
                                          <p:spTgt spid="24"/>
                                        </p:tgtEl>
                                        <p:attrNameLst>
                                          <p:attrName>style.rotation</p:attrName>
                                        </p:attrNameLst>
                                      </p:cBhvr>
                                      <p:tavLst>
                                        <p:tav tm="0">
                                          <p:val>
                                            <p:fltVal val="90"/>
                                          </p:val>
                                        </p:tav>
                                        <p:tav tm="100000">
                                          <p:val>
                                            <p:fltVal val="0"/>
                                          </p:val>
                                        </p:tav>
                                      </p:tavLst>
                                    </p:anim>
                                    <p:animEffect transition="in" filter="fade">
                                      <p:cBhvr>
                                        <p:cTn id="39" dur="500"/>
                                        <p:tgtEl>
                                          <p:spTgt spid="2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slide title">
            <a:extLst>
              <a:ext uri="{FF2B5EF4-FFF2-40B4-BE49-F238E27FC236}">
                <a16:creationId xmlns:a16="http://schemas.microsoft.com/office/drawing/2014/main" id="{84D8390B-55BB-DC68-6C38-234C5F4C2E56}"/>
              </a:ext>
            </a:extLst>
          </p:cNvPr>
          <p:cNvGrpSpPr/>
          <p:nvPr/>
        </p:nvGrpSpPr>
        <p:grpSpPr>
          <a:xfrm>
            <a:off x="-1235" y="-815"/>
            <a:ext cx="11045953" cy="611122"/>
            <a:chOff x="-1235" y="-815"/>
            <a:chExt cx="11045953"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10310569" cy="584775"/>
            </a:xfrm>
            <a:prstGeom prst="rect">
              <a:avLst/>
            </a:prstGeom>
            <a:noFill/>
          </p:spPr>
          <p:txBody>
            <a:bodyPr wrap="square">
              <a:spAutoFit/>
            </a:bodyPr>
            <a:lstStyle/>
            <a:p>
              <a:r>
                <a:rPr lang="en-GB" sz="3200" dirty="0">
                  <a:solidFill>
                    <a:srgbClr val="595959"/>
                  </a:solidFill>
                </a:rPr>
                <a:t>1. Based on data collection methodology</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30" name="title mod1">
            <a:extLst>
              <a:ext uri="{FF2B5EF4-FFF2-40B4-BE49-F238E27FC236}">
                <a16:creationId xmlns:a16="http://schemas.microsoft.com/office/drawing/2014/main" id="{61D4DCED-C33A-40D6-A5EE-75D2027F3AFF}"/>
              </a:ext>
            </a:extLst>
          </p:cNvPr>
          <p:cNvSpPr txBox="1"/>
          <p:nvPr/>
        </p:nvSpPr>
        <p:spPr>
          <a:xfrm>
            <a:off x="1147297" y="941183"/>
            <a:ext cx="2090120"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availability</a:t>
            </a:r>
          </a:p>
        </p:txBody>
      </p:sp>
      <p:sp>
        <p:nvSpPr>
          <p:cNvPr id="31" name="title mod2">
            <a:extLst>
              <a:ext uri="{FF2B5EF4-FFF2-40B4-BE49-F238E27FC236}">
                <a16:creationId xmlns:a16="http://schemas.microsoft.com/office/drawing/2014/main" id="{FCA48B0E-AF3A-4EF9-A299-F2B08360F016}"/>
              </a:ext>
            </a:extLst>
          </p:cNvPr>
          <p:cNvSpPr txBox="1"/>
          <p:nvPr/>
        </p:nvSpPr>
        <p:spPr>
          <a:xfrm>
            <a:off x="3741584" y="941183"/>
            <a:ext cx="2056306"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readiness</a:t>
            </a:r>
          </a:p>
        </p:txBody>
      </p:sp>
      <p:sp>
        <p:nvSpPr>
          <p:cNvPr id="32" name="title mod3">
            <a:extLst>
              <a:ext uri="{FF2B5EF4-FFF2-40B4-BE49-F238E27FC236}">
                <a16:creationId xmlns:a16="http://schemas.microsoft.com/office/drawing/2014/main" id="{8EBE4685-390C-4B0B-AEB7-36132C11FC50}"/>
              </a:ext>
            </a:extLst>
          </p:cNvPr>
          <p:cNvSpPr txBox="1"/>
          <p:nvPr/>
        </p:nvSpPr>
        <p:spPr>
          <a:xfrm>
            <a:off x="6319132" y="945280"/>
            <a:ext cx="2043731"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Quality </a:t>
            </a:r>
          </a:p>
          <a:p>
            <a:pPr algn="ctr"/>
            <a:r>
              <a:rPr lang="en-GB" sz="2400" dirty="0">
                <a:solidFill>
                  <a:schemeClr val="tx1">
                    <a:lumMod val="65000"/>
                    <a:lumOff val="35000"/>
                  </a:schemeClr>
                </a:solidFill>
              </a:rPr>
              <a:t>of care</a:t>
            </a:r>
          </a:p>
        </p:txBody>
      </p:sp>
      <p:sp>
        <p:nvSpPr>
          <p:cNvPr id="33" name="title mod4">
            <a:extLst>
              <a:ext uri="{FF2B5EF4-FFF2-40B4-BE49-F238E27FC236}">
                <a16:creationId xmlns:a16="http://schemas.microsoft.com/office/drawing/2014/main" id="{4B4A19FA-370C-4C90-9C6B-F8D777508EE0}"/>
              </a:ext>
            </a:extLst>
          </p:cNvPr>
          <p:cNvSpPr txBox="1"/>
          <p:nvPr/>
        </p:nvSpPr>
        <p:spPr>
          <a:xfrm>
            <a:off x="8884922" y="941183"/>
            <a:ext cx="2076067"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Management </a:t>
            </a:r>
          </a:p>
          <a:p>
            <a:pPr algn="ctr"/>
            <a:r>
              <a:rPr lang="en-GB" sz="2400" dirty="0">
                <a:solidFill>
                  <a:schemeClr val="tx1">
                    <a:lumMod val="65000"/>
                    <a:lumOff val="35000"/>
                  </a:schemeClr>
                </a:solidFill>
              </a:rPr>
              <a:t>&amp; finance</a:t>
            </a:r>
          </a:p>
        </p:txBody>
      </p:sp>
      <p:pic>
        <p:nvPicPr>
          <p:cNvPr id="3" name="mod1 img">
            <a:extLst>
              <a:ext uri="{FF2B5EF4-FFF2-40B4-BE49-F238E27FC236}">
                <a16:creationId xmlns:a16="http://schemas.microsoft.com/office/drawing/2014/main" id="{278E41F1-ACC0-4636-9501-2A4345ED28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3804" y="1718735"/>
            <a:ext cx="1398939" cy="1979676"/>
          </a:xfrm>
          <a:prstGeom prst="rect">
            <a:avLst/>
          </a:prstGeom>
        </p:spPr>
      </p:pic>
      <p:pic>
        <p:nvPicPr>
          <p:cNvPr id="65" name="mod2 img">
            <a:extLst>
              <a:ext uri="{FF2B5EF4-FFF2-40B4-BE49-F238E27FC236}">
                <a16:creationId xmlns:a16="http://schemas.microsoft.com/office/drawing/2014/main" id="{DE2217DC-9FB6-4794-A518-6906C546372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073924" y="1720413"/>
            <a:ext cx="1398818" cy="1979505"/>
          </a:xfrm>
          <a:prstGeom prst="rect">
            <a:avLst/>
          </a:prstGeom>
        </p:spPr>
      </p:pic>
      <p:pic>
        <p:nvPicPr>
          <p:cNvPr id="66" name="mod3 img">
            <a:extLst>
              <a:ext uri="{FF2B5EF4-FFF2-40B4-BE49-F238E27FC236}">
                <a16:creationId xmlns:a16="http://schemas.microsoft.com/office/drawing/2014/main" id="{21DA675E-48ED-4677-B424-F4A75202997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46174" y="1720343"/>
            <a:ext cx="1398818" cy="1979505"/>
          </a:xfrm>
          <a:prstGeom prst="rect">
            <a:avLst/>
          </a:prstGeom>
        </p:spPr>
      </p:pic>
      <p:pic>
        <p:nvPicPr>
          <p:cNvPr id="67" name="mod4 img">
            <a:extLst>
              <a:ext uri="{FF2B5EF4-FFF2-40B4-BE49-F238E27FC236}">
                <a16:creationId xmlns:a16="http://schemas.microsoft.com/office/drawing/2014/main" id="{1A1A24EC-EC8E-49D8-8BA9-37395089FE39}"/>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218424" y="1718829"/>
            <a:ext cx="1398818" cy="1979505"/>
          </a:xfrm>
          <a:prstGeom prst="rect">
            <a:avLst/>
          </a:prstGeom>
        </p:spPr>
      </p:pic>
      <p:cxnSp>
        <p:nvCxnSpPr>
          <p:cNvPr id="5" name="Straight Connector 4">
            <a:extLst>
              <a:ext uri="{FF2B5EF4-FFF2-40B4-BE49-F238E27FC236}">
                <a16:creationId xmlns:a16="http://schemas.microsoft.com/office/drawing/2014/main" id="{CC1D9937-7E70-4F33-A180-428EDDC3D736}"/>
              </a:ext>
            </a:extLst>
          </p:cNvPr>
          <p:cNvCxnSpPr>
            <a:cxnSpLocks/>
            <a:stCxn id="3" idx="2"/>
          </p:cNvCxnSpPr>
          <p:nvPr/>
        </p:nvCxnSpPr>
        <p:spPr>
          <a:xfrm flipH="1">
            <a:off x="2192357" y="3698411"/>
            <a:ext cx="917" cy="1819460"/>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888211-8511-4232-B98E-B7F3D9AE3B47}"/>
              </a:ext>
            </a:extLst>
          </p:cNvPr>
          <p:cNvCxnSpPr>
            <a:cxnSpLocks/>
          </p:cNvCxnSpPr>
          <p:nvPr/>
        </p:nvCxnSpPr>
        <p:spPr>
          <a:xfrm flipH="1">
            <a:off x="4760998" y="3698411"/>
            <a:ext cx="12336" cy="1819460"/>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FAF79A-77D1-417A-9260-38ECF25393BC}"/>
              </a:ext>
            </a:extLst>
          </p:cNvPr>
          <p:cNvCxnSpPr>
            <a:cxnSpLocks/>
          </p:cNvCxnSpPr>
          <p:nvPr/>
        </p:nvCxnSpPr>
        <p:spPr>
          <a:xfrm flipH="1">
            <a:off x="9913247" y="3698334"/>
            <a:ext cx="5504" cy="1819460"/>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3121EA-F721-4E95-85CD-7E6C42F51646}"/>
              </a:ext>
            </a:extLst>
          </p:cNvPr>
          <p:cNvCxnSpPr/>
          <p:nvPr/>
        </p:nvCxnSpPr>
        <p:spPr>
          <a:xfrm>
            <a:off x="2192357" y="5519378"/>
            <a:ext cx="7725476" cy="0"/>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sp>
        <p:nvSpPr>
          <p:cNvPr id="36" name="facility audit">
            <a:extLst>
              <a:ext uri="{FF2B5EF4-FFF2-40B4-BE49-F238E27FC236}">
                <a16:creationId xmlns:a16="http://schemas.microsoft.com/office/drawing/2014/main" id="{5FE01576-5659-4778-B9B4-573FC68C233F}"/>
              </a:ext>
            </a:extLst>
          </p:cNvPr>
          <p:cNvSpPr txBox="1"/>
          <p:nvPr/>
        </p:nvSpPr>
        <p:spPr>
          <a:xfrm>
            <a:off x="4023083" y="5691509"/>
            <a:ext cx="4145833" cy="584772"/>
          </a:xfrm>
          <a:prstGeom prst="rect">
            <a:avLst/>
          </a:prstGeom>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b="1" dirty="0">
                <a:solidFill>
                  <a:srgbClr val="595959"/>
                </a:solidFill>
              </a:rPr>
              <a:t>Facility audit</a:t>
            </a:r>
          </a:p>
          <a:p>
            <a:pPr algn="ctr"/>
            <a:r>
              <a:rPr lang="en-GB" sz="2400" dirty="0">
                <a:solidFill>
                  <a:srgbClr val="595959"/>
                </a:solidFill>
              </a:rPr>
              <a:t>(interviews &amp; observation)</a:t>
            </a:r>
          </a:p>
        </p:txBody>
      </p:sp>
      <p:sp>
        <p:nvSpPr>
          <p:cNvPr id="37" name="record review">
            <a:extLst>
              <a:ext uri="{FF2B5EF4-FFF2-40B4-BE49-F238E27FC236}">
                <a16:creationId xmlns:a16="http://schemas.microsoft.com/office/drawing/2014/main" id="{2CCAEA3A-9863-45FA-90D7-80B4F4817FF2}"/>
              </a:ext>
            </a:extLst>
          </p:cNvPr>
          <p:cNvSpPr txBox="1"/>
          <p:nvPr/>
        </p:nvSpPr>
        <p:spPr>
          <a:xfrm>
            <a:off x="6100157" y="4251882"/>
            <a:ext cx="2531274" cy="438524"/>
          </a:xfrm>
          <a:prstGeom prst="rect">
            <a:avLst/>
          </a:prstGeom>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b="1" dirty="0">
                <a:solidFill>
                  <a:srgbClr val="595959"/>
                </a:solidFill>
              </a:rPr>
              <a:t>Record review</a:t>
            </a:r>
          </a:p>
        </p:txBody>
      </p:sp>
      <p:cxnSp>
        <p:nvCxnSpPr>
          <p:cNvPr id="16" name="record connector">
            <a:extLst>
              <a:ext uri="{FF2B5EF4-FFF2-40B4-BE49-F238E27FC236}">
                <a16:creationId xmlns:a16="http://schemas.microsoft.com/office/drawing/2014/main" id="{4DDB239E-72E9-499F-95A8-867A035E8D14}"/>
              </a:ext>
            </a:extLst>
          </p:cNvPr>
          <p:cNvCxnSpPr>
            <a:stCxn id="66" idx="2"/>
          </p:cNvCxnSpPr>
          <p:nvPr/>
        </p:nvCxnSpPr>
        <p:spPr>
          <a:xfrm flipH="1">
            <a:off x="7340997" y="3699848"/>
            <a:ext cx="4587" cy="552034"/>
          </a:xfrm>
          <a:prstGeom prst="line">
            <a:avLst/>
          </a:prstGeom>
          <a:ln w="38100">
            <a:solidFill>
              <a:srgbClr val="31B09C"/>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256907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500"/>
                                        <p:tgtEl>
                                          <p:spTgt spid="28"/>
                                        </p:tgtEl>
                                      </p:cBhvr>
                                    </p:animEffect>
                                  </p:childTnLst>
                                </p:cTn>
                              </p:par>
                              <p:par>
                                <p:cTn id="30" presetID="22" presetClass="entr" presetSubtype="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500"/>
                                        <p:tgtEl>
                                          <p:spTgt spid="16"/>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slide title">
            <a:extLst>
              <a:ext uri="{FF2B5EF4-FFF2-40B4-BE49-F238E27FC236}">
                <a16:creationId xmlns:a16="http://schemas.microsoft.com/office/drawing/2014/main" id="{84D8390B-55BB-DC68-6C38-234C5F4C2E56}"/>
              </a:ext>
            </a:extLst>
          </p:cNvPr>
          <p:cNvGrpSpPr/>
          <p:nvPr/>
        </p:nvGrpSpPr>
        <p:grpSpPr>
          <a:xfrm>
            <a:off x="-1235" y="-815"/>
            <a:ext cx="11045953" cy="611122"/>
            <a:chOff x="-1235" y="-815"/>
            <a:chExt cx="11045953"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21600"/>
              <a:ext cx="10310569" cy="584775"/>
            </a:xfrm>
            <a:prstGeom prst="rect">
              <a:avLst/>
            </a:prstGeom>
            <a:noFill/>
          </p:spPr>
          <p:txBody>
            <a:bodyPr wrap="square">
              <a:spAutoFit/>
            </a:bodyPr>
            <a:lstStyle/>
            <a:p>
              <a:r>
                <a:rPr lang="en-GB" sz="3200" dirty="0">
                  <a:solidFill>
                    <a:srgbClr val="595959"/>
                  </a:solidFill>
                </a:rPr>
                <a:t>2. Based on modules – stand-alone or combined </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4" name="title mod1">
            <a:extLst>
              <a:ext uri="{FF2B5EF4-FFF2-40B4-BE49-F238E27FC236}">
                <a16:creationId xmlns:a16="http://schemas.microsoft.com/office/drawing/2014/main" id="{9AE4060B-FA4C-4ACB-9851-6A23A66E6BCA}"/>
              </a:ext>
            </a:extLst>
          </p:cNvPr>
          <p:cNvSpPr txBox="1"/>
          <p:nvPr/>
        </p:nvSpPr>
        <p:spPr>
          <a:xfrm>
            <a:off x="1040974" y="1556861"/>
            <a:ext cx="2090120"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availability</a:t>
            </a:r>
          </a:p>
        </p:txBody>
      </p:sp>
      <p:sp>
        <p:nvSpPr>
          <p:cNvPr id="25" name="title mod2">
            <a:extLst>
              <a:ext uri="{FF2B5EF4-FFF2-40B4-BE49-F238E27FC236}">
                <a16:creationId xmlns:a16="http://schemas.microsoft.com/office/drawing/2014/main" id="{D5A290CE-9154-4E7E-B405-FCB939C492F8}"/>
              </a:ext>
            </a:extLst>
          </p:cNvPr>
          <p:cNvSpPr txBox="1"/>
          <p:nvPr/>
        </p:nvSpPr>
        <p:spPr>
          <a:xfrm>
            <a:off x="3756858" y="1528607"/>
            <a:ext cx="2056306"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Service </a:t>
            </a:r>
          </a:p>
          <a:p>
            <a:pPr algn="ctr"/>
            <a:r>
              <a:rPr lang="en-GB" sz="2400" dirty="0">
                <a:solidFill>
                  <a:schemeClr val="tx1">
                    <a:lumMod val="65000"/>
                    <a:lumOff val="35000"/>
                  </a:schemeClr>
                </a:solidFill>
              </a:rPr>
              <a:t>readiness</a:t>
            </a:r>
          </a:p>
        </p:txBody>
      </p:sp>
      <p:sp>
        <p:nvSpPr>
          <p:cNvPr id="26" name="title mod3">
            <a:extLst>
              <a:ext uri="{FF2B5EF4-FFF2-40B4-BE49-F238E27FC236}">
                <a16:creationId xmlns:a16="http://schemas.microsoft.com/office/drawing/2014/main" id="{10ADA7D3-08D8-4B62-BA7C-0E7E4D007576}"/>
              </a:ext>
            </a:extLst>
          </p:cNvPr>
          <p:cNvSpPr txBox="1"/>
          <p:nvPr/>
        </p:nvSpPr>
        <p:spPr>
          <a:xfrm>
            <a:off x="6402861" y="1532704"/>
            <a:ext cx="2043731"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Quality </a:t>
            </a:r>
          </a:p>
          <a:p>
            <a:pPr algn="ctr"/>
            <a:r>
              <a:rPr lang="en-GB" sz="2400" dirty="0">
                <a:solidFill>
                  <a:schemeClr val="tx1">
                    <a:lumMod val="65000"/>
                    <a:lumOff val="35000"/>
                  </a:schemeClr>
                </a:solidFill>
              </a:rPr>
              <a:t>of care</a:t>
            </a:r>
          </a:p>
        </p:txBody>
      </p:sp>
      <p:sp>
        <p:nvSpPr>
          <p:cNvPr id="27" name="title mod4">
            <a:extLst>
              <a:ext uri="{FF2B5EF4-FFF2-40B4-BE49-F238E27FC236}">
                <a16:creationId xmlns:a16="http://schemas.microsoft.com/office/drawing/2014/main" id="{27EBF3B8-F589-4961-8640-7E6BEEBBDC7A}"/>
              </a:ext>
            </a:extLst>
          </p:cNvPr>
          <p:cNvSpPr txBox="1"/>
          <p:nvPr/>
        </p:nvSpPr>
        <p:spPr>
          <a:xfrm>
            <a:off x="8988048" y="1530121"/>
            <a:ext cx="2076067"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Management </a:t>
            </a:r>
          </a:p>
          <a:p>
            <a:pPr algn="ctr"/>
            <a:r>
              <a:rPr lang="en-GB" sz="2400" dirty="0">
                <a:solidFill>
                  <a:schemeClr val="tx1">
                    <a:lumMod val="65000"/>
                    <a:lumOff val="35000"/>
                  </a:schemeClr>
                </a:solidFill>
              </a:rPr>
              <a:t>&amp; finance</a:t>
            </a:r>
          </a:p>
        </p:txBody>
      </p:sp>
      <p:pic>
        <p:nvPicPr>
          <p:cNvPr id="28" name="mod1 img">
            <a:extLst>
              <a:ext uri="{FF2B5EF4-FFF2-40B4-BE49-F238E27FC236}">
                <a16:creationId xmlns:a16="http://schemas.microsoft.com/office/drawing/2014/main" id="{05AC7311-28EC-465A-9FDD-6EDF743EECA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87481" y="2334413"/>
            <a:ext cx="1398939" cy="1979676"/>
          </a:xfrm>
          <a:prstGeom prst="rect">
            <a:avLst/>
          </a:prstGeom>
        </p:spPr>
      </p:pic>
      <p:pic>
        <p:nvPicPr>
          <p:cNvPr id="29" name="mod2 img">
            <a:extLst>
              <a:ext uri="{FF2B5EF4-FFF2-40B4-BE49-F238E27FC236}">
                <a16:creationId xmlns:a16="http://schemas.microsoft.com/office/drawing/2014/main" id="{044B774A-1EF6-4AB9-B653-B77E4E7BAE8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089198" y="2307837"/>
            <a:ext cx="1398818" cy="1979505"/>
          </a:xfrm>
          <a:prstGeom prst="rect">
            <a:avLst/>
          </a:prstGeom>
        </p:spPr>
      </p:pic>
      <p:pic>
        <p:nvPicPr>
          <p:cNvPr id="34" name="mod3 img">
            <a:extLst>
              <a:ext uri="{FF2B5EF4-FFF2-40B4-BE49-F238E27FC236}">
                <a16:creationId xmlns:a16="http://schemas.microsoft.com/office/drawing/2014/main" id="{DFC11BD9-0E17-465A-9222-9DCE82BF3D1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729903" y="2307767"/>
            <a:ext cx="1398818" cy="1979505"/>
          </a:xfrm>
          <a:prstGeom prst="rect">
            <a:avLst/>
          </a:prstGeom>
        </p:spPr>
      </p:pic>
      <p:pic>
        <p:nvPicPr>
          <p:cNvPr id="35" name="mod4 img">
            <a:extLst>
              <a:ext uri="{FF2B5EF4-FFF2-40B4-BE49-F238E27FC236}">
                <a16:creationId xmlns:a16="http://schemas.microsoft.com/office/drawing/2014/main" id="{AA85A45A-8041-4880-AAA2-6FD8F0DA776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321550" y="2307767"/>
            <a:ext cx="1398818" cy="1979505"/>
          </a:xfrm>
          <a:prstGeom prst="rect">
            <a:avLst/>
          </a:prstGeom>
        </p:spPr>
      </p:pic>
      <p:sp>
        <p:nvSpPr>
          <p:cNvPr id="36" name="mod1 txt">
            <a:extLst>
              <a:ext uri="{FF2B5EF4-FFF2-40B4-BE49-F238E27FC236}">
                <a16:creationId xmlns:a16="http://schemas.microsoft.com/office/drawing/2014/main" id="{60F2B2BF-6C05-468D-ADEC-830543AD8A25}"/>
              </a:ext>
            </a:extLst>
          </p:cNvPr>
          <p:cNvSpPr/>
          <p:nvPr/>
        </p:nvSpPr>
        <p:spPr>
          <a:xfrm>
            <a:off x="870465" y="4463034"/>
            <a:ext cx="2520000" cy="1004552"/>
          </a:xfrm>
          <a:prstGeom prst="rect">
            <a:avLst/>
          </a:prstGeom>
          <a:solidFill>
            <a:srgbClr val="D3BEDC"/>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Ins="90000" bIns="90000" rtlCol="0" anchor="t"/>
          <a:lstStyle/>
          <a:p>
            <a:pPr algn="ctr">
              <a:spcAft>
                <a:spcPts val="1200"/>
              </a:spcAft>
            </a:pPr>
            <a:r>
              <a:rPr lang="en-GB" sz="2000" dirty="0">
                <a:solidFill>
                  <a:srgbClr val="595959"/>
                </a:solidFill>
              </a:rPr>
              <a:t>stand-alone questionnaire</a:t>
            </a:r>
          </a:p>
        </p:txBody>
      </p:sp>
      <p:sp>
        <p:nvSpPr>
          <p:cNvPr id="37" name="mod2 txt">
            <a:extLst>
              <a:ext uri="{FF2B5EF4-FFF2-40B4-BE49-F238E27FC236}">
                <a16:creationId xmlns:a16="http://schemas.microsoft.com/office/drawing/2014/main" id="{5067C2A9-B376-4558-A016-839ADD79961D}"/>
              </a:ext>
            </a:extLst>
          </p:cNvPr>
          <p:cNvSpPr/>
          <p:nvPr/>
        </p:nvSpPr>
        <p:spPr>
          <a:xfrm>
            <a:off x="3517536" y="4464263"/>
            <a:ext cx="2520000" cy="1003323"/>
          </a:xfrm>
          <a:prstGeom prst="rect">
            <a:avLst/>
          </a:prstGeom>
          <a:solidFill>
            <a:srgbClr val="FDDFE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Ins="90000" bIns="90000" rtlCol="0" anchor="t"/>
          <a:lstStyle/>
          <a:p>
            <a:pPr algn="ctr">
              <a:spcAft>
                <a:spcPts val="1200"/>
              </a:spcAft>
            </a:pPr>
            <a:r>
              <a:rPr lang="en-GB" sz="2000" dirty="0">
                <a:solidFill>
                  <a:srgbClr val="595959"/>
                </a:solidFill>
              </a:rPr>
              <a:t>stand-alone questionnaire</a:t>
            </a:r>
          </a:p>
          <a:p>
            <a:pPr algn="ctr">
              <a:spcAft>
                <a:spcPts val="1200"/>
              </a:spcAft>
            </a:pPr>
            <a:endParaRPr lang="en-GB" sz="2000" dirty="0"/>
          </a:p>
        </p:txBody>
      </p:sp>
      <p:sp>
        <p:nvSpPr>
          <p:cNvPr id="38" name="mod3 txt">
            <a:extLst>
              <a:ext uri="{FF2B5EF4-FFF2-40B4-BE49-F238E27FC236}">
                <a16:creationId xmlns:a16="http://schemas.microsoft.com/office/drawing/2014/main" id="{7A5C3F6F-630C-469C-AF8F-7780E41360F5}"/>
              </a:ext>
            </a:extLst>
          </p:cNvPr>
          <p:cNvSpPr/>
          <p:nvPr/>
        </p:nvSpPr>
        <p:spPr>
          <a:xfrm>
            <a:off x="6154463" y="4464263"/>
            <a:ext cx="2520000" cy="1003323"/>
          </a:xfrm>
          <a:prstGeom prst="rect">
            <a:avLst/>
          </a:prstGeom>
          <a:solidFill>
            <a:srgbClr val="FDEBCF"/>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Ins="90000" bIns="90000" rtlCol="0" anchor="t"/>
          <a:lstStyle/>
          <a:p>
            <a:pPr algn="ctr">
              <a:spcAft>
                <a:spcPts val="1200"/>
              </a:spcAft>
            </a:pPr>
            <a:r>
              <a:rPr lang="en-GB" sz="2000" dirty="0">
                <a:solidFill>
                  <a:srgbClr val="595959"/>
                </a:solidFill>
              </a:rPr>
              <a:t>stand-alone questionnaire</a:t>
            </a:r>
            <a:endParaRPr lang="en-GB" sz="2000" dirty="0"/>
          </a:p>
        </p:txBody>
      </p:sp>
      <p:sp>
        <p:nvSpPr>
          <p:cNvPr id="39" name="mod4 txt">
            <a:extLst>
              <a:ext uri="{FF2B5EF4-FFF2-40B4-BE49-F238E27FC236}">
                <a16:creationId xmlns:a16="http://schemas.microsoft.com/office/drawing/2014/main" id="{A5125BEB-2C3A-400C-AFF5-F2D8BBB625C6}"/>
              </a:ext>
            </a:extLst>
          </p:cNvPr>
          <p:cNvSpPr/>
          <p:nvPr/>
        </p:nvSpPr>
        <p:spPr>
          <a:xfrm>
            <a:off x="8791391" y="4464263"/>
            <a:ext cx="2520000" cy="1003323"/>
          </a:xfrm>
          <a:prstGeom prst="rect">
            <a:avLst/>
          </a:prstGeom>
          <a:solidFill>
            <a:srgbClr val="FBD4C9"/>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Ins="90000" rtlCol="0" anchor="t"/>
          <a:lstStyle/>
          <a:p>
            <a:pPr algn="ctr">
              <a:spcAft>
                <a:spcPts val="1200"/>
              </a:spcAft>
            </a:pPr>
            <a:r>
              <a:rPr lang="en-GB" sz="2000" dirty="0">
                <a:solidFill>
                  <a:srgbClr val="595959"/>
                </a:solidFill>
              </a:rPr>
              <a:t>stand-alone questionnaire</a:t>
            </a:r>
          </a:p>
        </p:txBody>
      </p:sp>
    </p:spTree>
    <p:custDataLst>
      <p:tags r:id="rId1"/>
    </p:custDataLst>
    <p:extLst>
      <p:ext uri="{BB962C8B-B14F-4D97-AF65-F5344CB8AC3E}">
        <p14:creationId xmlns:p14="http://schemas.microsoft.com/office/powerpoint/2010/main" val="17776944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ppt_x</p:attrName>
                                        </p:attrNameLst>
                                      </p:cBhvr>
                                      <p:tavLst>
                                        <p:tav tm="0">
                                          <p:val>
                                            <p:strVal val="#ppt_x"/>
                                          </p:val>
                                        </p:tav>
                                        <p:tav tm="100000">
                                          <p:val>
                                            <p:strVal val="#ppt_x"/>
                                          </p:val>
                                        </p:tav>
                                      </p:tavLst>
                                    </p:anim>
                                    <p:anim calcmode="lin" valueType="num">
                                      <p:cBhvr>
                                        <p:cTn id="17"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anim calcmode="lin" valueType="num">
                                      <p:cBhvr>
                                        <p:cTn id="31" dur="500" fill="hold"/>
                                        <p:tgtEl>
                                          <p:spTgt spid="37"/>
                                        </p:tgtEl>
                                        <p:attrNameLst>
                                          <p:attrName>ppt_x</p:attrName>
                                        </p:attrNameLst>
                                      </p:cBhvr>
                                      <p:tavLst>
                                        <p:tav tm="0">
                                          <p:val>
                                            <p:strVal val="#ppt_x"/>
                                          </p:val>
                                        </p:tav>
                                        <p:tav tm="100000">
                                          <p:val>
                                            <p:strVal val="#ppt_x"/>
                                          </p:val>
                                        </p:tav>
                                      </p:tavLst>
                                    </p:anim>
                                    <p:anim calcmode="lin" valueType="num">
                                      <p:cBhvr>
                                        <p:cTn id="32"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anim calcmode="lin" valueType="num">
                                      <p:cBhvr>
                                        <p:cTn id="46" dur="500" fill="hold"/>
                                        <p:tgtEl>
                                          <p:spTgt spid="38"/>
                                        </p:tgtEl>
                                        <p:attrNameLst>
                                          <p:attrName>ppt_x</p:attrName>
                                        </p:attrNameLst>
                                      </p:cBhvr>
                                      <p:tavLst>
                                        <p:tav tm="0">
                                          <p:val>
                                            <p:strVal val="#ppt_x"/>
                                          </p:val>
                                        </p:tav>
                                        <p:tav tm="100000">
                                          <p:val>
                                            <p:strVal val="#ppt_x"/>
                                          </p:val>
                                        </p:tav>
                                      </p:tavLst>
                                    </p:anim>
                                    <p:anim calcmode="lin" valueType="num">
                                      <p:cBhvr>
                                        <p:cTn id="47"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anim calcmode="lin" valueType="num">
                                      <p:cBhvr>
                                        <p:cTn id="61" dur="500" fill="hold"/>
                                        <p:tgtEl>
                                          <p:spTgt spid="39"/>
                                        </p:tgtEl>
                                        <p:attrNameLst>
                                          <p:attrName>ppt_x</p:attrName>
                                        </p:attrNameLst>
                                      </p:cBhvr>
                                      <p:tavLst>
                                        <p:tav tm="0">
                                          <p:val>
                                            <p:strVal val="#ppt_x"/>
                                          </p:val>
                                        </p:tav>
                                        <p:tav tm="100000">
                                          <p:val>
                                            <p:strVal val="#ppt_x"/>
                                          </p:val>
                                        </p:tav>
                                      </p:tavLst>
                                    </p:anim>
                                    <p:anim calcmode="lin" valueType="num">
                                      <p:cBhvr>
                                        <p:cTn id="62"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36" grpId="0" animBg="1"/>
      <p:bldP spid="37" grpId="0" animBg="1"/>
      <p:bldP spid="38" grpId="0" animBg="1"/>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tkinson Hyperlegible"/>
        <a:ea typeface=""/>
        <a:cs typeface=""/>
      </a:majorFont>
      <a:minorFont>
        <a:latin typeface="Atkinson Hyperlegib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12861</TotalTime>
  <Words>992</Words>
  <Application>Microsoft Office PowerPoint</Application>
  <PresentationFormat>Widescreen</PresentationFormat>
  <Paragraphs>198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Atkinson Hyperlegible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HHFA_introduction_module3_unit3_en</dc:title>
  <dc:creator>WHO</dc:creator>
  <cp:lastModifiedBy>G Johnson</cp:lastModifiedBy>
  <cp:revision>134</cp:revision>
  <dcterms:created xsi:type="dcterms:W3CDTF">2022-07-29T14:12:36Z</dcterms:created>
  <dcterms:modified xsi:type="dcterms:W3CDTF">2022-11-07T14:47:44Z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49A61451-EF37-459D-B250-D6265FEC33DA</vt:lpwstr>
  </property>
  <property fmtid="{D5CDD505-2E9C-101B-9397-08002B2CF9AE}" pid="3" name="ArticulatePath">
    <vt:lpwstr>skin-v0.2</vt:lpwstr>
  </property>
</Properties>
</file>