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300" r:id="rId2"/>
    <p:sldId id="323" r:id="rId3"/>
    <p:sldId id="308" r:id="rId4"/>
    <p:sldId id="2141411497" r:id="rId5"/>
    <p:sldId id="2141411501" r:id="rId6"/>
    <p:sldId id="314" r:id="rId7"/>
    <p:sldId id="2141411506" r:id="rId8"/>
    <p:sldId id="2141411503" r:id="rId9"/>
    <p:sldId id="2141411504" r:id="rId10"/>
    <p:sldId id="2141411505" r:id="rId11"/>
    <p:sldId id="2141411492" r:id="rId12"/>
  </p:sldIdLst>
  <p:sldSz cx="12192000" cy="6858000"/>
  <p:notesSz cx="6858000" cy="9144000"/>
  <p:embeddedFontLst>
    <p:embeddedFont>
      <p:font typeface="Atkinson Hyperlegible" pitchFamily="2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rbaps" initials="y" lastIdx="17" clrIdx="0"/>
  <p:cmAuthor id="2" name="karenv" initials="k" lastIdx="10" clrIdx="1"/>
  <p:cmAuthor id="3" name="VENTER, Wendy" initials="VW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BE6"/>
    <a:srgbClr val="C7DDF1"/>
    <a:srgbClr val="FC809B"/>
    <a:srgbClr val="557DBF"/>
    <a:srgbClr val="98D7CE"/>
    <a:srgbClr val="F2F2F2"/>
    <a:srgbClr val="31B09C"/>
    <a:srgbClr val="595959"/>
    <a:srgbClr val="B3C0E2"/>
    <a:srgbClr val="FB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72398" autoAdjust="0"/>
  </p:normalViewPr>
  <p:slideViewPr>
    <p:cSldViewPr snapToGrid="0">
      <p:cViewPr varScale="1">
        <p:scale>
          <a:sx n="80" d="100"/>
          <a:sy n="80" d="100"/>
        </p:scale>
        <p:origin x="1560" y="8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448C-9631-42E7-A042-829907BF31F8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D9D50-C061-45AE-A04B-DE5F593CE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5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Unit 1 of Module 2.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unit will briefly introduce the HHFA data analysis platform.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379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Details about how to adapt and use the data analysis platform can be found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HHFA Comprehensive guide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HHFA Data analysis platform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OpenWHO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51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now completed Unit 1.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next unit, we will look at the outputs of the HHFA data analysis platform.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end of this unit,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will: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HHFA data analysis platform; and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briefly explain country configuration and adaptation of the platform.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2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HHFA data collection is complete, the data are checked and cleaned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CSPro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final, </a:t>
            </a:r>
            <a:r>
              <a:rPr lang="en-US" sz="12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clean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set is then exported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CSPro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uploaded to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HHFA data analysis platform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60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HHFA data analysis platform is an online software application that was specifically built for analysis of HHFA data.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650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platform automatically calculates the HHFA indicators and displays them in standard tables and graphs -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analysis platform outputs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a country can also choose to conduct the analysis by exporting their HHFA data to any other statistical software, such as Stata or SPSS.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63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The data analysis platform organizes the standard tables and graphs into a standard report outline that can be generated in Word and can serve as a template for the country HHFA report.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39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uploading the final data set to the platform, the country team must create a </a:t>
            </a:r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country-specific analysis version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 “instance”) in the data analysis platform.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country team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decides who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have access to their country HHFA instance.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260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the platform must be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configured specifically for the country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Country configuration includes: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inserting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survey 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inserting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facility identifying information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selecting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questionnaires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implemented by the country; and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selecting the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stratifier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analysis.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Stratifier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variables will be explained later in this module.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09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using the platform, countries can </a:t>
            </a:r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standard analysis outputs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their needs. For example, by removing indicators that they do not require.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also </a:t>
            </a:r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additional indicators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tables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on country-specific changes to the questionnaire.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12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79F1-05A3-4387-9047-8268792CE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257D8-8E90-4BD3-BD75-EC6A1FDFC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7067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7B00-9E38-48BD-BD42-585E5B85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62318-839A-4DDB-AF7F-45DACAE6C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87B4-2514-406D-B06A-514A36A9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EC6CB-FB4B-4747-A6C9-07B449B8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0FBF-9DC0-41DC-B410-5E37DDED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648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54561-7F4C-422F-8E1F-711420A6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4B118-3C98-497F-B8E6-AEBCC31A9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668B-8E65-4318-9CEE-0F1452AD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DDD7F-A795-48C9-A231-763010EB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3A3BD-0C69-402D-A27C-A44D4045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4688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6A1C-CFCE-4465-ABAA-B8C208D2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2C64-E46C-497D-8F72-DC94C614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DD8F-9785-4942-ACD0-C6B973D8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E645A-8142-4BF4-AAEA-2FBD85F0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4A14-094F-464A-B7D7-1E73DADE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8181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BEEE-DAE7-4F47-8541-54166AF1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2E93-C960-4135-8A27-F88922A9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0224-69A1-4B8A-9CFB-05EA2A0E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A8A2-0B04-40FB-8BDB-6D62EAEF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393D8-AEEE-4AA2-BCB6-53E8C3FD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8824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C8C3-7C4A-4EE6-B177-515F3C8A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3D30-0AED-4F72-8850-D78E9DA62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DBDC9-5432-419C-81D3-7339C35C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C437F-64CD-4199-9402-DB1AC565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E094F-4283-4248-A6E4-76FAA653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E755-361D-4A07-9A04-F3672E0B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6574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F21F-A968-449D-9FA2-CD5BD9EE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07DC4-998D-4CFC-8745-1C33E9C6F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3E50B-6A8C-4134-8F3C-2EBD034B6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A19B-EC28-42AD-970C-0FBA3DF7C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156B2-52AE-4203-82A9-0A3A38D4E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B79C6-97D2-47ED-9D6F-89F52B67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88382-302A-42A5-96FC-00CD76AF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3C413-632F-487F-A064-ECCFF20C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8560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E986-CC09-40CB-8794-728D3A4D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C4580-E0E0-410E-A8EF-55963542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021B1-B1A5-4390-9931-62B9973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E1ED0-6B72-4D34-AF65-543DAD8F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50598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B427D-848C-4440-B914-46185C91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70E5F-7E9C-4E79-B83A-F4E7F164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BC04C-EDBB-432A-BF79-45E0343C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92397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281D-9C7D-4187-9515-3D6F6210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5368-E801-4D4A-B2F4-A47CEC9B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DBD52-441C-459D-BF68-BD401B80A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69C6-7A38-4890-B220-CFCECB42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9655-B326-4380-AD04-96DBAA6B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50C96-C745-4135-AE92-FA4AE6EC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8352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FD55-E903-4166-B501-905B0C2B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E65C9-DDAA-466A-A6FC-7D116EDC8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A80B-212E-41D3-87AF-FC58A5D07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3AF25-52CF-4127-AE62-8E55B6DA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4994E-CCCB-42D2-A6E5-F7BFB558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B599-E99E-4B76-A90C-C8233724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3919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AB451-C634-4A9E-BFB0-9D91D086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FA12-8D9E-475C-A9D6-5357EB51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1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BB4486-8548-7693-0F10-43CD15A9C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grpSp>
        <p:nvGrpSpPr>
          <p:cNvPr id="3" name="Group 1">
            <a:extLst>
              <a:ext uri="{FF2B5EF4-FFF2-40B4-BE49-F238E27FC236}">
                <a16:creationId xmlns:a16="http://schemas.microsoft.com/office/drawing/2014/main" id="{80F99E19-BE13-463A-8FA3-CEB8876DCE68}"/>
              </a:ext>
            </a:extLst>
          </p:cNvPr>
          <p:cNvGrpSpPr/>
          <p:nvPr/>
        </p:nvGrpSpPr>
        <p:grpSpPr>
          <a:xfrm>
            <a:off x="0" y="1807460"/>
            <a:ext cx="12175670" cy="3243080"/>
            <a:chOff x="0" y="1807460"/>
            <a:chExt cx="12175670" cy="32430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3EB9B5-8DB0-C2BA-6F75-5397B8DDBBCD}"/>
                </a:ext>
              </a:extLst>
            </p:cNvPr>
            <p:cNvGrpSpPr/>
            <p:nvPr/>
          </p:nvGrpSpPr>
          <p:grpSpPr>
            <a:xfrm>
              <a:off x="3225225" y="1807460"/>
              <a:ext cx="8950445" cy="3240000"/>
              <a:chOff x="3225226" y="1805920"/>
              <a:chExt cx="8950445" cy="32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209C60B-4EAE-983B-EB90-2186CBA79AFC}"/>
                  </a:ext>
                </a:extLst>
              </p:cNvPr>
              <p:cNvSpPr/>
              <p:nvPr/>
            </p:nvSpPr>
            <p:spPr>
              <a:xfrm>
                <a:off x="3225226" y="1805920"/>
                <a:ext cx="8950445" cy="3240000"/>
              </a:xfrm>
              <a:prstGeom prst="rect">
                <a:avLst/>
              </a:prstGeom>
              <a:solidFill>
                <a:srgbClr val="25B1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7EEC0C-39AC-6792-600F-2FF2EFB7D9EB}"/>
                  </a:ext>
                </a:extLst>
              </p:cNvPr>
              <p:cNvSpPr txBox="1"/>
              <p:nvPr/>
            </p:nvSpPr>
            <p:spPr>
              <a:xfrm>
                <a:off x="3497856" y="3491965"/>
                <a:ext cx="7504761" cy="76367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b">
                <a:spAutoFit/>
              </a:bodyPr>
              <a:lstStyle>
                <a:lvl1pPr algn="r">
                  <a:lnSpc>
                    <a:spcPct val="90000"/>
                  </a:lnSpc>
                  <a:spcBef>
                    <a:spcPct val="0"/>
                  </a:spcBef>
                  <a:buNone/>
                  <a:defRPr sz="44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GB" sz="4800" dirty="0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7EE406-88EA-4B8D-8328-47404BB29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4" y="1808985"/>
              <a:ext cx="3243079" cy="32400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5D2BA8-927B-4DA3-83FD-ADA14F2A89D1}"/>
                </a:ext>
              </a:extLst>
            </p:cNvPr>
            <p:cNvSpPr txBox="1"/>
            <p:nvPr/>
          </p:nvSpPr>
          <p:spPr>
            <a:xfrm>
              <a:off x="3497856" y="2397434"/>
              <a:ext cx="4720763" cy="595869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spAutoFit/>
            </a:bodyPr>
            <a:lstStyle>
              <a:lvl1pPr algn="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GB" sz="3600" dirty="0"/>
                <a:t>Unit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A9E832-66F5-4824-B1A1-C6CA1F7D161F}"/>
                </a:ext>
              </a:extLst>
            </p:cNvPr>
            <p:cNvSpPr txBox="1"/>
            <p:nvPr/>
          </p:nvSpPr>
          <p:spPr>
            <a:xfrm>
              <a:off x="3497856" y="3170996"/>
              <a:ext cx="7504761" cy="1428468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spAutoFit/>
            </a:bodyPr>
            <a:lstStyle>
              <a:lvl1pPr algn="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GB" sz="4800" dirty="0"/>
                <a:t>The HHFA data analysis platform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06769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11C2849-6A91-B650-FDA0-1FFD204E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-1522" y="-528"/>
            <a:ext cx="611122" cy="610548"/>
          </a:xfrm>
          <a:prstGeom prst="rect">
            <a:avLst/>
          </a:prstGeom>
        </p:spPr>
      </p:pic>
      <p:sp>
        <p:nvSpPr>
          <p:cNvPr id="2" name="grid1">
            <a:extLst>
              <a:ext uri="{FF2B5EF4-FFF2-40B4-BE49-F238E27FC236}">
                <a16:creationId xmlns:a16="http://schemas.microsoft.com/office/drawing/2014/main" id="{D61F9243-FE1A-97E5-7BC6-7862D478981D}"/>
              </a:ext>
            </a:extLst>
          </p:cNvPr>
          <p:cNvSpPr txBox="1"/>
          <p:nvPr/>
        </p:nvSpPr>
        <p:spPr>
          <a:xfrm>
            <a:off x="734150" y="1333461"/>
            <a:ext cx="5360074" cy="4630615"/>
          </a:xfrm>
          <a:prstGeom prst="rect">
            <a:avLst/>
          </a:prstGeom>
          <a:solidFill>
            <a:srgbClr val="CBEBE6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grid2">
            <a:extLst>
              <a:ext uri="{FF2B5EF4-FFF2-40B4-BE49-F238E27FC236}">
                <a16:creationId xmlns:a16="http://schemas.microsoft.com/office/drawing/2014/main" id="{07C19065-355D-20C1-A917-7B7BC40650DF}"/>
              </a:ext>
            </a:extLst>
          </p:cNvPr>
          <p:cNvSpPr txBox="1"/>
          <p:nvPr/>
        </p:nvSpPr>
        <p:spPr>
          <a:xfrm>
            <a:off x="6199796" y="1333461"/>
            <a:ext cx="5360074" cy="4630615"/>
          </a:xfrm>
          <a:prstGeom prst="rect">
            <a:avLst/>
          </a:prstGeom>
          <a:solidFill>
            <a:srgbClr val="C7DDF1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aption1">
            <a:extLst>
              <a:ext uri="{FF2B5EF4-FFF2-40B4-BE49-F238E27FC236}">
                <a16:creationId xmlns:a16="http://schemas.microsoft.com/office/drawing/2014/main" id="{F0B98466-E387-A2D2-F1A1-699370EB4FD7}"/>
              </a:ext>
            </a:extLst>
          </p:cNvPr>
          <p:cNvSpPr txBox="1"/>
          <p:nvPr/>
        </p:nvSpPr>
        <p:spPr>
          <a:xfrm>
            <a:off x="1028363" y="4663177"/>
            <a:ext cx="478648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HHFA Comprehensive guide</a:t>
            </a:r>
          </a:p>
        </p:txBody>
      </p:sp>
      <p:sp>
        <p:nvSpPr>
          <p:cNvPr id="18" name="caption2">
            <a:extLst>
              <a:ext uri="{FF2B5EF4-FFF2-40B4-BE49-F238E27FC236}">
                <a16:creationId xmlns:a16="http://schemas.microsoft.com/office/drawing/2014/main" id="{F4064464-674F-2517-2F80-D1BADDF9B61E}"/>
              </a:ext>
            </a:extLst>
          </p:cNvPr>
          <p:cNvSpPr txBox="1"/>
          <p:nvPr/>
        </p:nvSpPr>
        <p:spPr>
          <a:xfrm>
            <a:off x="6381017" y="4663177"/>
            <a:ext cx="4986065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HHFA Data analysis platform</a:t>
            </a:r>
          </a:p>
          <a:p>
            <a:pPr algn="ctr"/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OpenWHO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course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DDE8D1-5A79-FD0C-33E9-D30361880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39" y="2033721"/>
            <a:ext cx="3579020" cy="2265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F42100-4748-4B5F-941E-2858E89D3C12}"/>
              </a:ext>
            </a:extLst>
          </p:cNvPr>
          <p:cNvSpPr txBox="1"/>
          <p:nvPr/>
        </p:nvSpPr>
        <p:spPr>
          <a:xfrm>
            <a:off x="734150" y="21482"/>
            <a:ext cx="8867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595959"/>
                </a:solidFill>
              </a:rPr>
              <a:t>Using the HHFA data analysis platform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C8ED37-C765-4B90-A336-C6AE90135D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15" y="1651097"/>
            <a:ext cx="1922144" cy="27203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16518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1B7C6B9-D03A-9C24-1D70-4EFD1EB0386E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22E496-F0A4-4BBC-8A7E-23EC7AF1D461}"/>
                </a:ext>
              </a:extLst>
            </p:cNvPr>
            <p:cNvSpPr/>
            <p:nvPr/>
          </p:nvSpPr>
          <p:spPr>
            <a:xfrm>
              <a:off x="3225226" y="1805920"/>
              <a:ext cx="8950445" cy="3240000"/>
            </a:xfrm>
            <a:prstGeom prst="rect">
              <a:avLst/>
            </a:prstGeom>
            <a:solidFill>
              <a:srgbClr val="25B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F39FB24-B5A4-81D3-0EA4-95C71910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060800-B7AB-63FD-EA24-369378A4F8DF}"/>
              </a:ext>
            </a:extLst>
          </p:cNvPr>
          <p:cNvSpPr txBox="1"/>
          <p:nvPr/>
        </p:nvSpPr>
        <p:spPr>
          <a:xfrm>
            <a:off x="3499200" y="2677993"/>
            <a:ext cx="7663630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You have now completed Unit 1.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593BF-4BEE-2086-1B40-EC8859E1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3E103A-B4A6-49A9-9DE5-C38654D1AF97}"/>
              </a:ext>
            </a:extLst>
          </p:cNvPr>
          <p:cNvSpPr txBox="1"/>
          <p:nvPr/>
        </p:nvSpPr>
        <p:spPr>
          <a:xfrm>
            <a:off x="3499200" y="3427460"/>
            <a:ext cx="7528029" cy="76040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In the next unit, we will look at the outputs of the HHFA data analysis platform.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7503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1B7C6B9-D03A-9C24-1D70-4EFD1EB0386E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22E496-F0A4-4BBC-8A7E-23EC7AF1D461}"/>
                </a:ext>
              </a:extLst>
            </p:cNvPr>
            <p:cNvSpPr/>
            <p:nvPr/>
          </p:nvSpPr>
          <p:spPr>
            <a:xfrm>
              <a:off x="3225226" y="1805920"/>
              <a:ext cx="8950445" cy="3240000"/>
            </a:xfrm>
            <a:prstGeom prst="rect">
              <a:avLst/>
            </a:prstGeom>
            <a:solidFill>
              <a:srgbClr val="25B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F39FB24-B5A4-81D3-0EA4-95C71910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060800-B7AB-63FD-EA24-369378A4F8DF}"/>
              </a:ext>
            </a:extLst>
          </p:cNvPr>
          <p:cNvSpPr txBox="1"/>
          <p:nvPr/>
        </p:nvSpPr>
        <p:spPr>
          <a:xfrm>
            <a:off x="3499200" y="2585393"/>
            <a:ext cx="7663630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By the end of this unit, you will: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593BF-4BEE-2086-1B40-EC8859E1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51BEA6-30C4-BF3A-513C-068EAD4C8451}"/>
              </a:ext>
            </a:extLst>
          </p:cNvPr>
          <p:cNvSpPr txBox="1"/>
          <p:nvPr/>
        </p:nvSpPr>
        <p:spPr>
          <a:xfrm>
            <a:off x="3782477" y="3126898"/>
            <a:ext cx="8278894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describe the HHFA data analysis platform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F577F-609F-0B72-6156-D67874F46AC1}"/>
              </a:ext>
            </a:extLst>
          </p:cNvPr>
          <p:cNvSpPr txBox="1"/>
          <p:nvPr/>
        </p:nvSpPr>
        <p:spPr>
          <a:xfrm>
            <a:off x="3782477" y="3627392"/>
            <a:ext cx="8278894" cy="76040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explain country configuration and adaptation </a:t>
            </a:r>
            <a:br>
              <a:rPr lang="en-GB" sz="2400" dirty="0"/>
            </a:br>
            <a:r>
              <a:rPr lang="en-GB" sz="2400" dirty="0"/>
              <a:t>of the platform</a:t>
            </a:r>
          </a:p>
        </p:txBody>
      </p:sp>
      <p:pic>
        <p:nvPicPr>
          <p:cNvPr id="3" name="bullet white">
            <a:extLst>
              <a:ext uri="{FF2B5EF4-FFF2-40B4-BE49-F238E27FC236}">
                <a16:creationId xmlns:a16="http://schemas.microsoft.com/office/drawing/2014/main" id="{5144A0A6-322A-4B3E-AD56-6C04AF562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77" y="3273660"/>
            <a:ext cx="117692" cy="122400"/>
          </a:xfrm>
          <a:prstGeom prst="rect">
            <a:avLst/>
          </a:prstGeom>
        </p:spPr>
      </p:pic>
      <p:pic>
        <p:nvPicPr>
          <p:cNvPr id="15" name="bullet white">
            <a:extLst>
              <a:ext uri="{FF2B5EF4-FFF2-40B4-BE49-F238E27FC236}">
                <a16:creationId xmlns:a16="http://schemas.microsoft.com/office/drawing/2014/main" id="{D1121847-C67F-41F2-9ECA-39C638C297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41" y="3788502"/>
            <a:ext cx="117692" cy="12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0685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10163807" cy="611122"/>
            <a:chOff x="-1235" y="-815"/>
            <a:chExt cx="10163807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50" y="21600"/>
              <a:ext cx="942842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Phase C: Data processing and analysis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40AB595-1D04-4301-9FF7-4B67E59FB817}"/>
              </a:ext>
            </a:extLst>
          </p:cNvPr>
          <p:cNvSpPr txBox="1"/>
          <p:nvPr/>
        </p:nvSpPr>
        <p:spPr>
          <a:xfrm>
            <a:off x="609313" y="3574667"/>
            <a:ext cx="3524036" cy="1958535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50400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data collection </a:t>
            </a:r>
          </a:p>
          <a:p>
            <a:pPr algn="ctr"/>
            <a:r>
              <a:rPr lang="en-GB" sz="2400" dirty="0">
                <a:solidFill>
                  <a:srgbClr val="595959"/>
                </a:solidFill>
              </a:rPr>
              <a:t>complete</a:t>
            </a:r>
          </a:p>
        </p:txBody>
      </p:sp>
      <p:grpSp>
        <p:nvGrpSpPr>
          <p:cNvPr id="20" name="circle 1">
            <a:extLst>
              <a:ext uri="{FF2B5EF4-FFF2-40B4-BE49-F238E27FC236}">
                <a16:creationId xmlns:a16="http://schemas.microsoft.com/office/drawing/2014/main" id="{236A5EBF-9235-41A8-9E62-C0E7C49F5535}"/>
              </a:ext>
            </a:extLst>
          </p:cNvPr>
          <p:cNvGrpSpPr/>
          <p:nvPr/>
        </p:nvGrpSpPr>
        <p:grpSpPr>
          <a:xfrm>
            <a:off x="1171498" y="1763275"/>
            <a:ext cx="2399666" cy="2399666"/>
            <a:chOff x="470234" y="1852537"/>
            <a:chExt cx="2295039" cy="2295039"/>
          </a:xfrm>
        </p:grpSpPr>
        <p:sp>
          <p:nvSpPr>
            <p:cNvPr id="21" name="circle">
              <a:extLst>
                <a:ext uri="{FF2B5EF4-FFF2-40B4-BE49-F238E27FC236}">
                  <a16:creationId xmlns:a16="http://schemas.microsoft.com/office/drawing/2014/main" id="{3D462AD9-EE6E-468F-98A6-1EA4252DE7E8}"/>
                </a:ext>
              </a:extLst>
            </p:cNvPr>
            <p:cNvSpPr/>
            <p:nvPr/>
          </p:nvSpPr>
          <p:spPr>
            <a:xfrm>
              <a:off x="470234" y="1852537"/>
              <a:ext cx="2295039" cy="2295039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E0BB92E-092E-46A9-9D6E-E1637231D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774" y="2205699"/>
              <a:ext cx="1128826" cy="1690189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609AD5-DDE7-424F-97B5-962065F383CE}"/>
              </a:ext>
            </a:extLst>
          </p:cNvPr>
          <p:cNvSpPr txBox="1"/>
          <p:nvPr/>
        </p:nvSpPr>
        <p:spPr>
          <a:xfrm>
            <a:off x="4418757" y="3574667"/>
            <a:ext cx="3524036" cy="1958535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50400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data cleaned in </a:t>
            </a:r>
            <a:r>
              <a:rPr lang="en-GB" sz="2400" dirty="0" err="1">
                <a:solidFill>
                  <a:srgbClr val="595959"/>
                </a:solidFill>
              </a:rPr>
              <a:t>CSPro</a:t>
            </a:r>
            <a:endParaRPr lang="en-GB" sz="2400" dirty="0">
              <a:solidFill>
                <a:srgbClr val="595959"/>
              </a:solidFill>
            </a:endParaRPr>
          </a:p>
        </p:txBody>
      </p:sp>
      <p:grpSp>
        <p:nvGrpSpPr>
          <p:cNvPr id="24" name="circle 1">
            <a:extLst>
              <a:ext uri="{FF2B5EF4-FFF2-40B4-BE49-F238E27FC236}">
                <a16:creationId xmlns:a16="http://schemas.microsoft.com/office/drawing/2014/main" id="{ECE31020-7A9E-4AFC-B068-495F650FB53D}"/>
              </a:ext>
            </a:extLst>
          </p:cNvPr>
          <p:cNvGrpSpPr/>
          <p:nvPr/>
        </p:nvGrpSpPr>
        <p:grpSpPr>
          <a:xfrm>
            <a:off x="4980942" y="1763275"/>
            <a:ext cx="2399666" cy="2399666"/>
            <a:chOff x="470234" y="1852537"/>
            <a:chExt cx="2295039" cy="2295039"/>
          </a:xfrm>
        </p:grpSpPr>
        <p:sp>
          <p:nvSpPr>
            <p:cNvPr id="25" name="circle">
              <a:extLst>
                <a:ext uri="{FF2B5EF4-FFF2-40B4-BE49-F238E27FC236}">
                  <a16:creationId xmlns:a16="http://schemas.microsoft.com/office/drawing/2014/main" id="{B21710FD-E0AC-4FAC-90F0-87AB18A0CF1A}"/>
                </a:ext>
              </a:extLst>
            </p:cNvPr>
            <p:cNvSpPr/>
            <p:nvPr/>
          </p:nvSpPr>
          <p:spPr>
            <a:xfrm>
              <a:off x="470234" y="1852537"/>
              <a:ext cx="2295039" cy="2295039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5B314-717F-405D-B464-0189DB93C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246" y="2425689"/>
              <a:ext cx="1570582" cy="1199749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76392AC-CDA7-4825-BA3A-E955F5559A69}"/>
              </a:ext>
            </a:extLst>
          </p:cNvPr>
          <p:cNvSpPr txBox="1"/>
          <p:nvPr/>
        </p:nvSpPr>
        <p:spPr>
          <a:xfrm>
            <a:off x="8228201" y="3574667"/>
            <a:ext cx="3524036" cy="1958535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50400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data analysis platform</a:t>
            </a:r>
          </a:p>
        </p:txBody>
      </p:sp>
      <p:grpSp>
        <p:nvGrpSpPr>
          <p:cNvPr id="28" name="circle 1">
            <a:extLst>
              <a:ext uri="{FF2B5EF4-FFF2-40B4-BE49-F238E27FC236}">
                <a16:creationId xmlns:a16="http://schemas.microsoft.com/office/drawing/2014/main" id="{A28F9374-821C-470D-A749-DB188AD4087B}"/>
              </a:ext>
            </a:extLst>
          </p:cNvPr>
          <p:cNvGrpSpPr/>
          <p:nvPr/>
        </p:nvGrpSpPr>
        <p:grpSpPr>
          <a:xfrm>
            <a:off x="8790386" y="1763275"/>
            <a:ext cx="2399666" cy="2399666"/>
            <a:chOff x="470234" y="1852537"/>
            <a:chExt cx="2295039" cy="2295039"/>
          </a:xfrm>
        </p:grpSpPr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997C03C0-D688-429D-A165-320975D5781C}"/>
                </a:ext>
              </a:extLst>
            </p:cNvPr>
            <p:cNvSpPr/>
            <p:nvPr/>
          </p:nvSpPr>
          <p:spPr>
            <a:xfrm>
              <a:off x="470234" y="1852537"/>
              <a:ext cx="2295039" cy="2295039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6EF80B7-E1FC-4EF5-A17A-FE0E254E0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350" y="2208075"/>
              <a:ext cx="1670657" cy="1417364"/>
            </a:xfrm>
            <a:prstGeom prst="rect">
              <a:avLst/>
            </a:prstGeom>
          </p:spPr>
        </p:pic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8AE8EFD-0B81-4D2D-9430-AABEAEEE8092}"/>
              </a:ext>
            </a:extLst>
          </p:cNvPr>
          <p:cNvSpPr/>
          <p:nvPr/>
        </p:nvSpPr>
        <p:spPr>
          <a:xfrm>
            <a:off x="7940959" y="2697671"/>
            <a:ext cx="300306" cy="384904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84BE349-AB88-4083-9918-FF8850D1F8AA}"/>
              </a:ext>
            </a:extLst>
          </p:cNvPr>
          <p:cNvSpPr/>
          <p:nvPr/>
        </p:nvSpPr>
        <p:spPr>
          <a:xfrm>
            <a:off x="4184643" y="2697671"/>
            <a:ext cx="300306" cy="384904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6226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7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0754959" cy="611122"/>
            <a:chOff x="-1235" y="-815"/>
            <a:chExt cx="10754959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49" y="21482"/>
              <a:ext cx="1001957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Phase C: Data processing and analysis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5" name="TextBox 52">
            <a:extLst>
              <a:ext uri="{FF2B5EF4-FFF2-40B4-BE49-F238E27FC236}">
                <a16:creationId xmlns:a16="http://schemas.microsoft.com/office/drawing/2014/main" id="{CB7DD65F-9484-44D0-894C-AD7C43088827}"/>
              </a:ext>
            </a:extLst>
          </p:cNvPr>
          <p:cNvSpPr txBox="1"/>
          <p:nvPr/>
        </p:nvSpPr>
        <p:spPr>
          <a:xfrm>
            <a:off x="4521844" y="2603753"/>
            <a:ext cx="3148313" cy="1696792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75600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data analysis platform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BBFA8E-620E-82CC-ADD7-0D2E29892592}"/>
              </a:ext>
            </a:extLst>
          </p:cNvPr>
          <p:cNvGrpSpPr/>
          <p:nvPr/>
        </p:nvGrpSpPr>
        <p:grpSpPr>
          <a:xfrm>
            <a:off x="4896167" y="990760"/>
            <a:ext cx="2399666" cy="2399666"/>
            <a:chOff x="6282459" y="2081777"/>
            <a:chExt cx="2399666" cy="2399666"/>
          </a:xfrm>
        </p:grpSpPr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C5ABE8DA-BA95-477D-A2B8-FF123EE14E1E}"/>
                </a:ext>
              </a:extLst>
            </p:cNvPr>
            <p:cNvSpPr/>
            <p:nvPr/>
          </p:nvSpPr>
          <p:spPr>
            <a:xfrm>
              <a:off x="6282459" y="2081777"/>
              <a:ext cx="2399666" cy="2399666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58" name="healthcare facility">
              <a:extLst>
                <a:ext uri="{FF2B5EF4-FFF2-40B4-BE49-F238E27FC236}">
                  <a16:creationId xmlns:a16="http://schemas.microsoft.com/office/drawing/2014/main" id="{7568AE89-1686-79FE-1560-67AADC56D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740" y="2598873"/>
              <a:ext cx="1609490" cy="136547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86C38C-5192-4201-B81C-EF8D32F2B3C0}"/>
              </a:ext>
            </a:extLst>
          </p:cNvPr>
          <p:cNvSpPr txBox="1"/>
          <p:nvPr/>
        </p:nvSpPr>
        <p:spPr>
          <a:xfrm>
            <a:off x="609456" y="4842009"/>
            <a:ext cx="10973087" cy="1343253"/>
          </a:xfrm>
          <a:prstGeom prst="rect">
            <a:avLst/>
          </a:prstGeom>
          <a:solidFill>
            <a:srgbClr val="31B09C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/>
              <a:t>An online software application built for analysis of HHFA data.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E73CFA-14EE-44E1-A0AE-3D78DED91CB1}"/>
              </a:ext>
            </a:extLst>
          </p:cNvPr>
          <p:cNvSpPr/>
          <p:nvPr/>
        </p:nvSpPr>
        <p:spPr>
          <a:xfrm>
            <a:off x="536770" y="4842009"/>
            <a:ext cx="80255" cy="1343253"/>
          </a:xfrm>
          <a:prstGeom prst="rect">
            <a:avLst/>
          </a:prstGeom>
          <a:solidFill>
            <a:srgbClr val="1B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0147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0754959" cy="611122"/>
            <a:chOff x="-1235" y="-815"/>
            <a:chExt cx="10754959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49" y="21482"/>
              <a:ext cx="1001957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Phase C: Data processing and analysis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2" name="TextBox 48">
            <a:extLst>
              <a:ext uri="{FF2B5EF4-FFF2-40B4-BE49-F238E27FC236}">
                <a16:creationId xmlns:a16="http://schemas.microsoft.com/office/drawing/2014/main" id="{8F6278E6-70FB-4D80-80AA-2913D37BF473}"/>
              </a:ext>
            </a:extLst>
          </p:cNvPr>
          <p:cNvSpPr txBox="1"/>
          <p:nvPr/>
        </p:nvSpPr>
        <p:spPr>
          <a:xfrm>
            <a:off x="3309675" y="3265022"/>
            <a:ext cx="2699343" cy="1696792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75600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data cleaned in </a:t>
            </a:r>
            <a:r>
              <a:rPr lang="en-GB" sz="2400" dirty="0" err="1">
                <a:solidFill>
                  <a:srgbClr val="595959"/>
                </a:solidFill>
              </a:rPr>
              <a:t>CSPro</a:t>
            </a:r>
            <a:endParaRPr lang="en-GB" sz="2400" dirty="0">
              <a:solidFill>
                <a:srgbClr val="595959"/>
              </a:solidFill>
            </a:endParaRPr>
          </a:p>
        </p:txBody>
      </p:sp>
      <p:sp>
        <p:nvSpPr>
          <p:cNvPr id="5" name="TextBox 52">
            <a:extLst>
              <a:ext uri="{FF2B5EF4-FFF2-40B4-BE49-F238E27FC236}">
                <a16:creationId xmlns:a16="http://schemas.microsoft.com/office/drawing/2014/main" id="{CB7DD65F-9484-44D0-894C-AD7C43088827}"/>
              </a:ext>
            </a:extLst>
          </p:cNvPr>
          <p:cNvSpPr txBox="1"/>
          <p:nvPr/>
        </p:nvSpPr>
        <p:spPr>
          <a:xfrm>
            <a:off x="6184139" y="3265022"/>
            <a:ext cx="2699343" cy="1696792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75600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data analysis platform</a:t>
            </a:r>
          </a:p>
        </p:txBody>
      </p:sp>
      <p:sp>
        <p:nvSpPr>
          <p:cNvPr id="7" name="TextBox 56">
            <a:extLst>
              <a:ext uri="{FF2B5EF4-FFF2-40B4-BE49-F238E27FC236}">
                <a16:creationId xmlns:a16="http://schemas.microsoft.com/office/drawing/2014/main" id="{72ED5AC4-7F6E-42D5-8842-AD38D7195F19}"/>
              </a:ext>
            </a:extLst>
          </p:cNvPr>
          <p:cNvSpPr txBox="1"/>
          <p:nvPr/>
        </p:nvSpPr>
        <p:spPr>
          <a:xfrm>
            <a:off x="9056181" y="3265022"/>
            <a:ext cx="2699343" cy="1696792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82800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standard analysis outputs 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BB4588-B3DB-C808-E9AF-3C4D4A261C05}"/>
              </a:ext>
            </a:extLst>
          </p:cNvPr>
          <p:cNvSpPr/>
          <p:nvPr/>
        </p:nvSpPr>
        <p:spPr>
          <a:xfrm>
            <a:off x="6004474" y="2642427"/>
            <a:ext cx="300306" cy="384904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96D4B9F-0DC7-51CA-CCAB-4AA07A3E7D46}"/>
              </a:ext>
            </a:extLst>
          </p:cNvPr>
          <p:cNvSpPr/>
          <p:nvPr/>
        </p:nvSpPr>
        <p:spPr>
          <a:xfrm>
            <a:off x="8898616" y="2621527"/>
            <a:ext cx="300306" cy="384904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B55810-DF9E-1391-AF60-523762EC33EE}"/>
              </a:ext>
            </a:extLst>
          </p:cNvPr>
          <p:cNvGrpSpPr/>
          <p:nvPr/>
        </p:nvGrpSpPr>
        <p:grpSpPr>
          <a:xfrm>
            <a:off x="9198922" y="1652029"/>
            <a:ext cx="2399666" cy="2399666"/>
            <a:chOff x="9140306" y="2081777"/>
            <a:chExt cx="2399666" cy="2399666"/>
          </a:xfrm>
        </p:grpSpPr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B679E9B2-3A25-4660-8A94-E63C79033E97}"/>
                </a:ext>
              </a:extLst>
            </p:cNvPr>
            <p:cNvSpPr/>
            <p:nvPr/>
          </p:nvSpPr>
          <p:spPr>
            <a:xfrm>
              <a:off x="9140306" y="2081777"/>
              <a:ext cx="2399666" cy="2399666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D744AC6-4235-6FB6-4070-585A7203F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9409" y="2636973"/>
              <a:ext cx="906629" cy="1294007"/>
            </a:xfrm>
            <a:prstGeom prst="rect">
              <a:avLst/>
            </a:prstGeom>
          </p:spPr>
        </p:pic>
      </p:grpSp>
      <p:sp>
        <p:nvSpPr>
          <p:cNvPr id="51" name="TextBox 48">
            <a:extLst>
              <a:ext uri="{FF2B5EF4-FFF2-40B4-BE49-F238E27FC236}">
                <a16:creationId xmlns:a16="http://schemas.microsoft.com/office/drawing/2014/main" id="{6608F61F-8055-5AD2-5DF6-92251A389E88}"/>
              </a:ext>
            </a:extLst>
          </p:cNvPr>
          <p:cNvSpPr txBox="1"/>
          <p:nvPr/>
        </p:nvSpPr>
        <p:spPr>
          <a:xfrm>
            <a:off x="409472" y="3265022"/>
            <a:ext cx="2699343" cy="1696792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75600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data collection complete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81EF292-874E-EE90-F60D-79AAA8C5E9B6}"/>
              </a:ext>
            </a:extLst>
          </p:cNvPr>
          <p:cNvSpPr/>
          <p:nvPr/>
        </p:nvSpPr>
        <p:spPr>
          <a:xfrm>
            <a:off x="3108815" y="2642427"/>
            <a:ext cx="300306" cy="384904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01CE337-97F5-3602-B223-B8E953911908}"/>
              </a:ext>
            </a:extLst>
          </p:cNvPr>
          <p:cNvGrpSpPr/>
          <p:nvPr/>
        </p:nvGrpSpPr>
        <p:grpSpPr>
          <a:xfrm>
            <a:off x="581888" y="1652029"/>
            <a:ext cx="2399666" cy="2399666"/>
            <a:chOff x="527816" y="2081777"/>
            <a:chExt cx="2399666" cy="2399666"/>
          </a:xfrm>
        </p:grpSpPr>
        <p:sp>
          <p:nvSpPr>
            <p:cNvPr id="53" name="circle">
              <a:extLst>
                <a:ext uri="{FF2B5EF4-FFF2-40B4-BE49-F238E27FC236}">
                  <a16:creationId xmlns:a16="http://schemas.microsoft.com/office/drawing/2014/main" id="{78F7887E-BBDC-9EFB-8F06-FF57B5850D9C}"/>
                </a:ext>
              </a:extLst>
            </p:cNvPr>
            <p:cNvSpPr/>
            <p:nvPr/>
          </p:nvSpPr>
          <p:spPr>
            <a:xfrm>
              <a:off x="527816" y="2081777"/>
              <a:ext cx="2399666" cy="2399666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883507B-DD12-950F-37F5-3C3FC2E49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215" y="2415071"/>
              <a:ext cx="1106868" cy="1657311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3671BB-57A5-2A3D-028D-9A19ED96F247}"/>
              </a:ext>
            </a:extLst>
          </p:cNvPr>
          <p:cNvGrpSpPr/>
          <p:nvPr/>
        </p:nvGrpSpPr>
        <p:grpSpPr>
          <a:xfrm>
            <a:off x="3482091" y="1652029"/>
            <a:ext cx="2399666" cy="2399666"/>
            <a:chOff x="3423475" y="2081777"/>
            <a:chExt cx="2399666" cy="2399666"/>
          </a:xfrm>
        </p:grpSpPr>
        <p:sp>
          <p:nvSpPr>
            <p:cNvPr id="18" name="circle">
              <a:extLst>
                <a:ext uri="{FF2B5EF4-FFF2-40B4-BE49-F238E27FC236}">
                  <a16:creationId xmlns:a16="http://schemas.microsoft.com/office/drawing/2014/main" id="{631BAB33-50BA-4DE8-82CB-39F84F30A020}"/>
                </a:ext>
              </a:extLst>
            </p:cNvPr>
            <p:cNvSpPr/>
            <p:nvPr/>
          </p:nvSpPr>
          <p:spPr>
            <a:xfrm>
              <a:off x="3423475" y="2081777"/>
              <a:ext cx="2399666" cy="2399666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450F903-DFCB-EDF9-BCA2-BE245192B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999" y="2781355"/>
              <a:ext cx="1404885" cy="1073175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BBFA8E-620E-82CC-ADD7-0D2E29892592}"/>
              </a:ext>
            </a:extLst>
          </p:cNvPr>
          <p:cNvGrpSpPr/>
          <p:nvPr/>
        </p:nvGrpSpPr>
        <p:grpSpPr>
          <a:xfrm>
            <a:off x="6341075" y="1652029"/>
            <a:ext cx="2399666" cy="2399666"/>
            <a:chOff x="6282459" y="2081777"/>
            <a:chExt cx="2399666" cy="2399666"/>
          </a:xfrm>
        </p:grpSpPr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C5ABE8DA-BA95-477D-A2B8-FF123EE14E1E}"/>
                </a:ext>
              </a:extLst>
            </p:cNvPr>
            <p:cNvSpPr/>
            <p:nvPr/>
          </p:nvSpPr>
          <p:spPr>
            <a:xfrm>
              <a:off x="6282459" y="2081777"/>
              <a:ext cx="2399666" cy="2399666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58" name="healthcare facility">
              <a:extLst>
                <a:ext uri="{FF2B5EF4-FFF2-40B4-BE49-F238E27FC236}">
                  <a16:creationId xmlns:a16="http://schemas.microsoft.com/office/drawing/2014/main" id="{7568AE89-1686-79FE-1560-67AADC56D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740" y="2598873"/>
              <a:ext cx="1609490" cy="1365471"/>
            </a:xfrm>
            <a:prstGeom prst="rect">
              <a:avLst/>
            </a:prstGeom>
          </p:spPr>
        </p:pic>
      </p:grpSp>
      <p:sp>
        <p:nvSpPr>
          <p:cNvPr id="25" name="Sentence stem">
            <a:extLst>
              <a:ext uri="{FF2B5EF4-FFF2-40B4-BE49-F238E27FC236}">
                <a16:creationId xmlns:a16="http://schemas.microsoft.com/office/drawing/2014/main" id="{6B7230B7-1564-4F0F-9399-672FF1F975E1}"/>
              </a:ext>
            </a:extLst>
          </p:cNvPr>
          <p:cNvSpPr txBox="1"/>
          <p:nvPr/>
        </p:nvSpPr>
        <p:spPr>
          <a:xfrm>
            <a:off x="527712" y="5356765"/>
            <a:ext cx="11370484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country can also export HHFA data to other statistical software, e.g. Stata/SPSS.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244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48" grpId="0" animBg="1"/>
      <p:bldP spid="49" grpId="0" animBg="1"/>
      <p:bldP spid="51" grpId="0" animBg="1"/>
      <p:bldP spid="55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8913741" cy="611122"/>
            <a:chOff x="-1235" y="-815"/>
            <a:chExt cx="8913741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81783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Phase C: Data processing and analysis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440E75F-9A78-49B0-819B-4FE9E88FA5EF}"/>
              </a:ext>
            </a:extLst>
          </p:cNvPr>
          <p:cNvGrpSpPr/>
          <p:nvPr/>
        </p:nvGrpSpPr>
        <p:grpSpPr>
          <a:xfrm>
            <a:off x="609313" y="1569452"/>
            <a:ext cx="3875353" cy="3875353"/>
            <a:chOff x="438171" y="1469910"/>
            <a:chExt cx="4106641" cy="4106641"/>
          </a:xfrm>
        </p:grpSpPr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CA65E44A-DA94-4E64-8A54-D63711309563}"/>
                </a:ext>
              </a:extLst>
            </p:cNvPr>
            <p:cNvSpPr/>
            <p:nvPr/>
          </p:nvSpPr>
          <p:spPr>
            <a:xfrm>
              <a:off x="438171" y="1469910"/>
              <a:ext cx="4106641" cy="4106641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7F268A-7CBE-41F7-8803-B747CDDBC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447" y="2182364"/>
              <a:ext cx="1894886" cy="270452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EE99576-6C3E-4298-B707-13D3EDD78BD4}"/>
              </a:ext>
            </a:extLst>
          </p:cNvPr>
          <p:cNvSpPr txBox="1"/>
          <p:nvPr/>
        </p:nvSpPr>
        <p:spPr>
          <a:xfrm>
            <a:off x="4823328" y="2178118"/>
            <a:ext cx="7244375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analysis platform organises tables/graphs into a standard report outline, that can:</a:t>
            </a:r>
          </a:p>
        </p:txBody>
      </p:sp>
      <p:sp>
        <p:nvSpPr>
          <p:cNvPr id="11" name="bulletText1">
            <a:extLst>
              <a:ext uri="{FF2B5EF4-FFF2-40B4-BE49-F238E27FC236}">
                <a16:creationId xmlns:a16="http://schemas.microsoft.com/office/drawing/2014/main" id="{B4000653-19F2-4F75-B4D8-2F6067B937D2}"/>
              </a:ext>
            </a:extLst>
          </p:cNvPr>
          <p:cNvSpPr txBox="1"/>
          <p:nvPr/>
        </p:nvSpPr>
        <p:spPr>
          <a:xfrm>
            <a:off x="5368962" y="3215097"/>
            <a:ext cx="6422387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generated in Word</a:t>
            </a:r>
          </a:p>
        </p:txBody>
      </p:sp>
      <p:sp>
        <p:nvSpPr>
          <p:cNvPr id="12" name="bulletText2">
            <a:extLst>
              <a:ext uri="{FF2B5EF4-FFF2-40B4-BE49-F238E27FC236}">
                <a16:creationId xmlns:a16="http://schemas.microsoft.com/office/drawing/2014/main" id="{73693FC6-D9AA-4970-951E-49EE0102CA7D}"/>
              </a:ext>
            </a:extLst>
          </p:cNvPr>
          <p:cNvSpPr txBox="1"/>
          <p:nvPr/>
        </p:nvSpPr>
        <p:spPr>
          <a:xfrm>
            <a:off x="5368962" y="3975066"/>
            <a:ext cx="6420948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 as a template for the country HHFA report</a:t>
            </a:r>
          </a:p>
        </p:txBody>
      </p:sp>
      <p:pic>
        <p:nvPicPr>
          <p:cNvPr id="14" name="bullet01">
            <a:extLst>
              <a:ext uri="{FF2B5EF4-FFF2-40B4-BE49-F238E27FC236}">
                <a16:creationId xmlns:a16="http://schemas.microsoft.com/office/drawing/2014/main" id="{E6CF3884-6376-4704-94A0-D81485B66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92" y="3384729"/>
            <a:ext cx="115041" cy="122400"/>
          </a:xfrm>
          <a:prstGeom prst="rect">
            <a:avLst/>
          </a:prstGeom>
        </p:spPr>
      </p:pic>
      <p:pic>
        <p:nvPicPr>
          <p:cNvPr id="15" name="bullet02">
            <a:extLst>
              <a:ext uri="{FF2B5EF4-FFF2-40B4-BE49-F238E27FC236}">
                <a16:creationId xmlns:a16="http://schemas.microsoft.com/office/drawing/2014/main" id="{03823477-F521-4C83-9A8B-E5A635E17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92" y="4160247"/>
            <a:ext cx="117692" cy="12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21379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9602435" cy="611122"/>
            <a:chOff x="-1235" y="-815"/>
            <a:chExt cx="960243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88670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Using the HHFA data analysis platform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2FBCF7-5F61-DB6B-9043-166AD474A1E8}"/>
              </a:ext>
            </a:extLst>
          </p:cNvPr>
          <p:cNvGrpSpPr/>
          <p:nvPr/>
        </p:nvGrpSpPr>
        <p:grpSpPr>
          <a:xfrm>
            <a:off x="609313" y="1569600"/>
            <a:ext cx="3877200" cy="3877200"/>
            <a:chOff x="9224846" y="1816007"/>
            <a:chExt cx="2399666" cy="2399666"/>
          </a:xfrm>
        </p:grpSpPr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EBCCADBE-C3DD-CEBE-0FBC-15B1FDEB320B}"/>
                </a:ext>
              </a:extLst>
            </p:cNvPr>
            <p:cNvSpPr/>
            <p:nvPr/>
          </p:nvSpPr>
          <p:spPr>
            <a:xfrm>
              <a:off x="9224846" y="1816007"/>
              <a:ext cx="2399666" cy="2399666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healthcare facility">
              <a:extLst>
                <a:ext uri="{FF2B5EF4-FFF2-40B4-BE49-F238E27FC236}">
                  <a16:creationId xmlns:a16="http://schemas.microsoft.com/office/drawing/2014/main" id="{78FA5CD7-1441-48B1-F3AE-9AD6E26AB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154" y="2433073"/>
              <a:ext cx="1457050" cy="1236142"/>
            </a:xfrm>
            <a:prstGeom prst="rect">
              <a:avLst/>
            </a:prstGeom>
          </p:spPr>
        </p:pic>
      </p:grpSp>
      <p:sp>
        <p:nvSpPr>
          <p:cNvPr id="12" name="bulletText4">
            <a:extLst>
              <a:ext uri="{FF2B5EF4-FFF2-40B4-BE49-F238E27FC236}">
                <a16:creationId xmlns:a16="http://schemas.microsoft.com/office/drawing/2014/main" id="{FAA3B2C4-3DE1-41DA-A874-1DFE7BB096D0}"/>
              </a:ext>
            </a:extLst>
          </p:cNvPr>
          <p:cNvSpPr txBox="1"/>
          <p:nvPr/>
        </p:nvSpPr>
        <p:spPr>
          <a:xfrm>
            <a:off x="5461101" y="3102295"/>
            <a:ext cx="6121586" cy="12003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creates a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country-specific analysis version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(or “instance”) in the data analysis platform</a:t>
            </a:r>
          </a:p>
        </p:txBody>
      </p:sp>
      <p:pic>
        <p:nvPicPr>
          <p:cNvPr id="13" name="bullet04">
            <a:extLst>
              <a:ext uri="{FF2B5EF4-FFF2-40B4-BE49-F238E27FC236}">
                <a16:creationId xmlns:a16="http://schemas.microsoft.com/office/drawing/2014/main" id="{D3DFF316-A9E4-4815-899D-D0B4361B3F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31" y="3267662"/>
            <a:ext cx="117692" cy="122400"/>
          </a:xfrm>
          <a:prstGeom prst="rect">
            <a:avLst/>
          </a:prstGeom>
        </p:spPr>
      </p:pic>
      <p:sp>
        <p:nvSpPr>
          <p:cNvPr id="14" name="bulletText4">
            <a:extLst>
              <a:ext uri="{FF2B5EF4-FFF2-40B4-BE49-F238E27FC236}">
                <a16:creationId xmlns:a16="http://schemas.microsoft.com/office/drawing/2014/main" id="{1E918F86-84E9-4AC7-9951-6E64DB66AE85}"/>
              </a:ext>
            </a:extLst>
          </p:cNvPr>
          <p:cNvSpPr txBox="1"/>
          <p:nvPr/>
        </p:nvSpPr>
        <p:spPr>
          <a:xfrm>
            <a:off x="5461101" y="4462610"/>
            <a:ext cx="6121586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decides who will have access to their country HHFA instance</a:t>
            </a:r>
          </a:p>
        </p:txBody>
      </p:sp>
      <p:pic>
        <p:nvPicPr>
          <p:cNvPr id="15" name="bullet04">
            <a:extLst>
              <a:ext uri="{FF2B5EF4-FFF2-40B4-BE49-F238E27FC236}">
                <a16:creationId xmlns:a16="http://schemas.microsoft.com/office/drawing/2014/main" id="{FE3493EB-1C0F-4318-B719-D4926D057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31" y="4643961"/>
            <a:ext cx="117692" cy="122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97348F-AEBE-4444-927B-3B6CBD4AEAAE}"/>
              </a:ext>
            </a:extLst>
          </p:cNvPr>
          <p:cNvSpPr txBox="1"/>
          <p:nvPr/>
        </p:nvSpPr>
        <p:spPr>
          <a:xfrm>
            <a:off x="4752882" y="2096786"/>
            <a:ext cx="7093613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uploading the final data set to the platform, the country team: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8306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850FB2F-4FE5-67E5-046E-27DD31473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9" y="2911870"/>
            <a:ext cx="4295943" cy="3946130"/>
          </a:xfrm>
          <a:prstGeom prst="rect">
            <a:avLst/>
          </a:prstGeom>
        </p:spPr>
      </p:pic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9602435" cy="611122"/>
            <a:chOff x="-1235" y="-815"/>
            <a:chExt cx="960243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88670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Using the HHFA data analysis platform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2FBCF7-5F61-DB6B-9043-166AD474A1E8}"/>
              </a:ext>
            </a:extLst>
          </p:cNvPr>
          <p:cNvGrpSpPr/>
          <p:nvPr/>
        </p:nvGrpSpPr>
        <p:grpSpPr>
          <a:xfrm>
            <a:off x="1864971" y="1785044"/>
            <a:ext cx="2914923" cy="2914923"/>
            <a:chOff x="9224846" y="1816007"/>
            <a:chExt cx="2399666" cy="2399666"/>
          </a:xfrm>
        </p:grpSpPr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EBCCADBE-C3DD-CEBE-0FBC-15B1FDEB320B}"/>
                </a:ext>
              </a:extLst>
            </p:cNvPr>
            <p:cNvSpPr/>
            <p:nvPr/>
          </p:nvSpPr>
          <p:spPr>
            <a:xfrm>
              <a:off x="9224846" y="1816007"/>
              <a:ext cx="2399666" cy="2399666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healthcare facility">
              <a:extLst>
                <a:ext uri="{FF2B5EF4-FFF2-40B4-BE49-F238E27FC236}">
                  <a16:creationId xmlns:a16="http://schemas.microsoft.com/office/drawing/2014/main" id="{78FA5CD7-1441-48B1-F3AE-9AD6E26AB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154" y="2433073"/>
              <a:ext cx="1457050" cy="123614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833D744-7172-4E14-BF7D-B79BD864F9AB}"/>
              </a:ext>
            </a:extLst>
          </p:cNvPr>
          <p:cNvSpPr txBox="1"/>
          <p:nvPr/>
        </p:nvSpPr>
        <p:spPr>
          <a:xfrm>
            <a:off x="4805162" y="1475034"/>
            <a:ext cx="4961891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Country configuration includes:</a:t>
            </a:r>
          </a:p>
        </p:txBody>
      </p:sp>
      <p:sp>
        <p:nvSpPr>
          <p:cNvPr id="11" name="bulletText1">
            <a:extLst>
              <a:ext uri="{FF2B5EF4-FFF2-40B4-BE49-F238E27FC236}">
                <a16:creationId xmlns:a16="http://schemas.microsoft.com/office/drawing/2014/main" id="{350BFB28-6A14-416C-9BEC-D4142013F803}"/>
              </a:ext>
            </a:extLst>
          </p:cNvPr>
          <p:cNvSpPr txBox="1"/>
          <p:nvPr/>
        </p:nvSpPr>
        <p:spPr>
          <a:xfrm>
            <a:off x="5484736" y="2303323"/>
            <a:ext cx="602342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inserting the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survey name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</a:t>
            </a:r>
          </a:p>
        </p:txBody>
      </p:sp>
      <p:sp>
        <p:nvSpPr>
          <p:cNvPr id="12" name="bulletText2">
            <a:extLst>
              <a:ext uri="{FF2B5EF4-FFF2-40B4-BE49-F238E27FC236}">
                <a16:creationId xmlns:a16="http://schemas.microsoft.com/office/drawing/2014/main" id="{CA77FE60-DA02-4947-9B7F-5385189A9C2A}"/>
              </a:ext>
            </a:extLst>
          </p:cNvPr>
          <p:cNvSpPr txBox="1"/>
          <p:nvPr/>
        </p:nvSpPr>
        <p:spPr>
          <a:xfrm>
            <a:off x="5484736" y="3098295"/>
            <a:ext cx="6461600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inserting the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facility identifying information</a:t>
            </a:r>
          </a:p>
        </p:txBody>
      </p:sp>
      <p:sp>
        <p:nvSpPr>
          <p:cNvPr id="13" name="bulletText3">
            <a:extLst>
              <a:ext uri="{FF2B5EF4-FFF2-40B4-BE49-F238E27FC236}">
                <a16:creationId xmlns:a16="http://schemas.microsoft.com/office/drawing/2014/main" id="{57512218-5558-4D3B-9B3F-5EBDFD0B1A32}"/>
              </a:ext>
            </a:extLst>
          </p:cNvPr>
          <p:cNvSpPr txBox="1"/>
          <p:nvPr/>
        </p:nvSpPr>
        <p:spPr>
          <a:xfrm>
            <a:off x="5484737" y="3893268"/>
            <a:ext cx="6334224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selecting the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questionnaires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implemented by the country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bullet">
            <a:extLst>
              <a:ext uri="{FF2B5EF4-FFF2-40B4-BE49-F238E27FC236}">
                <a16:creationId xmlns:a16="http://schemas.microsoft.com/office/drawing/2014/main" id="{49031D5B-D2AE-461A-AE23-935A06B2B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77" y="2461879"/>
            <a:ext cx="117692" cy="122400"/>
          </a:xfrm>
          <a:prstGeom prst="rect">
            <a:avLst/>
          </a:prstGeom>
        </p:spPr>
      </p:pic>
      <p:pic>
        <p:nvPicPr>
          <p:cNvPr id="15" name="bullet2">
            <a:extLst>
              <a:ext uri="{FF2B5EF4-FFF2-40B4-BE49-F238E27FC236}">
                <a16:creationId xmlns:a16="http://schemas.microsoft.com/office/drawing/2014/main" id="{2BA33CDB-45DB-45A7-A29C-D6CF774C47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706" y="3241896"/>
            <a:ext cx="117692" cy="122400"/>
          </a:xfrm>
          <a:prstGeom prst="rect">
            <a:avLst/>
          </a:prstGeom>
        </p:spPr>
      </p:pic>
      <p:pic>
        <p:nvPicPr>
          <p:cNvPr id="16" name="bullet3">
            <a:extLst>
              <a:ext uri="{FF2B5EF4-FFF2-40B4-BE49-F238E27FC236}">
                <a16:creationId xmlns:a16="http://schemas.microsoft.com/office/drawing/2014/main" id="{7D2C85BC-8C18-473E-A191-42F4834FE5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77" y="4051425"/>
            <a:ext cx="117692" cy="122400"/>
          </a:xfrm>
          <a:prstGeom prst="rect">
            <a:avLst/>
          </a:prstGeom>
        </p:spPr>
      </p:pic>
      <p:sp>
        <p:nvSpPr>
          <p:cNvPr id="17" name="bulletText3">
            <a:extLst>
              <a:ext uri="{FF2B5EF4-FFF2-40B4-BE49-F238E27FC236}">
                <a16:creationId xmlns:a16="http://schemas.microsoft.com/office/drawing/2014/main" id="{E1EFD3AB-671B-498B-8D83-51C9CA4B9D67}"/>
              </a:ext>
            </a:extLst>
          </p:cNvPr>
          <p:cNvSpPr txBox="1"/>
          <p:nvPr/>
        </p:nvSpPr>
        <p:spPr>
          <a:xfrm>
            <a:off x="5484737" y="5020640"/>
            <a:ext cx="5855857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selecting the </a:t>
            </a:r>
            <a:r>
              <a:rPr lang="en-GB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stratifier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b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analysis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bullet3">
            <a:extLst>
              <a:ext uri="{FF2B5EF4-FFF2-40B4-BE49-F238E27FC236}">
                <a16:creationId xmlns:a16="http://schemas.microsoft.com/office/drawing/2014/main" id="{4DCB353B-9A9A-465D-8E8F-4DBE698756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77" y="5178797"/>
            <a:ext cx="117692" cy="12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07062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0.10352 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9602435" cy="611122"/>
            <a:chOff x="-1235" y="-815"/>
            <a:chExt cx="960243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88670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Using the HHFA data analysis platform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0449E16-AEE6-4EED-9F20-1DABD735ACEA}"/>
              </a:ext>
            </a:extLst>
          </p:cNvPr>
          <p:cNvSpPr txBox="1"/>
          <p:nvPr/>
        </p:nvSpPr>
        <p:spPr>
          <a:xfrm>
            <a:off x="609313" y="3738443"/>
            <a:ext cx="3524036" cy="1958535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50400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countries can adapt outputs (e.g. removing indicators)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E0B53D-6C79-4019-ACCF-84C126CC7BA9}"/>
              </a:ext>
            </a:extLst>
          </p:cNvPr>
          <p:cNvSpPr txBox="1"/>
          <p:nvPr/>
        </p:nvSpPr>
        <p:spPr>
          <a:xfrm>
            <a:off x="4418757" y="3738443"/>
            <a:ext cx="3524036" cy="1958535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50400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additional indicators </a:t>
            </a:r>
            <a:br>
              <a:rPr lang="en-GB" sz="2400" dirty="0">
                <a:solidFill>
                  <a:srgbClr val="595959"/>
                </a:solidFill>
              </a:rPr>
            </a:br>
            <a:r>
              <a:rPr lang="en-GB" sz="2400" dirty="0">
                <a:solidFill>
                  <a:srgbClr val="595959"/>
                </a:solidFill>
              </a:rPr>
              <a:t>and tables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024456-9381-49D3-A4D7-5E9F964878F4}"/>
              </a:ext>
            </a:extLst>
          </p:cNvPr>
          <p:cNvSpPr txBox="1"/>
          <p:nvPr/>
        </p:nvSpPr>
        <p:spPr>
          <a:xfrm>
            <a:off x="8228201" y="3738443"/>
            <a:ext cx="3524036" cy="1958535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50400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country-specific changes to questionnaire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2FBCF7-5F61-DB6B-9043-166AD474A1E8}"/>
              </a:ext>
            </a:extLst>
          </p:cNvPr>
          <p:cNvGrpSpPr/>
          <p:nvPr/>
        </p:nvGrpSpPr>
        <p:grpSpPr>
          <a:xfrm>
            <a:off x="913869" y="1453870"/>
            <a:ext cx="2914923" cy="2914923"/>
            <a:chOff x="9224846" y="1816007"/>
            <a:chExt cx="2399666" cy="2399666"/>
          </a:xfrm>
        </p:grpSpPr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EBCCADBE-C3DD-CEBE-0FBC-15B1FDEB320B}"/>
                </a:ext>
              </a:extLst>
            </p:cNvPr>
            <p:cNvSpPr/>
            <p:nvPr/>
          </p:nvSpPr>
          <p:spPr>
            <a:xfrm>
              <a:off x="9224846" y="1816007"/>
              <a:ext cx="2399666" cy="2399666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healthcare facility">
              <a:extLst>
                <a:ext uri="{FF2B5EF4-FFF2-40B4-BE49-F238E27FC236}">
                  <a16:creationId xmlns:a16="http://schemas.microsoft.com/office/drawing/2014/main" id="{78FA5CD7-1441-48B1-F3AE-9AD6E26AB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6917" y="2435480"/>
              <a:ext cx="1457050" cy="1236142"/>
            </a:xfrm>
            <a:prstGeom prst="rect">
              <a:avLst/>
            </a:prstGeom>
          </p:spPr>
        </p:pic>
      </p:grpSp>
      <p:grpSp>
        <p:nvGrpSpPr>
          <p:cNvPr id="9" name="circle 1">
            <a:extLst>
              <a:ext uri="{FF2B5EF4-FFF2-40B4-BE49-F238E27FC236}">
                <a16:creationId xmlns:a16="http://schemas.microsoft.com/office/drawing/2014/main" id="{98182EB4-8210-7E53-758A-13CEB2DD68BD}"/>
              </a:ext>
            </a:extLst>
          </p:cNvPr>
          <p:cNvGrpSpPr>
            <a:grpSpLocks noChangeAspect="1"/>
          </p:cNvGrpSpPr>
          <p:nvPr/>
        </p:nvGrpSpPr>
        <p:grpSpPr>
          <a:xfrm>
            <a:off x="8532758" y="1453870"/>
            <a:ext cx="2916000" cy="2916000"/>
            <a:chOff x="470234" y="1852537"/>
            <a:chExt cx="2295039" cy="2295039"/>
          </a:xfrm>
        </p:grpSpPr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A045DDDD-5F02-30CD-9E6F-78C492BA11A2}"/>
                </a:ext>
              </a:extLst>
            </p:cNvPr>
            <p:cNvSpPr/>
            <p:nvPr/>
          </p:nvSpPr>
          <p:spPr>
            <a:xfrm>
              <a:off x="470234" y="1852537"/>
              <a:ext cx="2295039" cy="2295039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0F67C13-81F0-4E3C-2158-F3DCEAAF9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15" y="2404606"/>
              <a:ext cx="1650612" cy="132799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26A12F-B102-1C9B-05E8-0DE7FF22E851}"/>
              </a:ext>
            </a:extLst>
          </p:cNvPr>
          <p:cNvGrpSpPr>
            <a:grpSpLocks noChangeAspect="1"/>
          </p:cNvGrpSpPr>
          <p:nvPr/>
        </p:nvGrpSpPr>
        <p:grpSpPr>
          <a:xfrm>
            <a:off x="4722775" y="1453870"/>
            <a:ext cx="2916000" cy="2916000"/>
            <a:chOff x="9224846" y="1816007"/>
            <a:chExt cx="2399666" cy="2399666"/>
          </a:xfrm>
        </p:grpSpPr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2E8AA955-AFB3-45C9-473D-3CBDDC8E5FC9}"/>
                </a:ext>
              </a:extLst>
            </p:cNvPr>
            <p:cNvSpPr/>
            <p:nvPr/>
          </p:nvSpPr>
          <p:spPr>
            <a:xfrm>
              <a:off x="9224846" y="1816007"/>
              <a:ext cx="2399666" cy="2399666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EF3B86-CA92-000A-BF25-28B745939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78495" y="2169589"/>
              <a:ext cx="1692368" cy="1692503"/>
            </a:xfrm>
            <a:prstGeom prst="rect">
              <a:avLst/>
            </a:prstGeom>
          </p:spPr>
        </p:pic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3FE4B1C-9985-778C-A885-E66527C7DE6B}"/>
              </a:ext>
            </a:extLst>
          </p:cNvPr>
          <p:cNvSpPr/>
          <p:nvPr/>
        </p:nvSpPr>
        <p:spPr>
          <a:xfrm flipH="1">
            <a:off x="4117381" y="2907820"/>
            <a:ext cx="300306" cy="384904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DF39F1A-4B48-A560-468D-B95EAFF3EEAE}"/>
              </a:ext>
            </a:extLst>
          </p:cNvPr>
          <p:cNvSpPr/>
          <p:nvPr/>
        </p:nvSpPr>
        <p:spPr>
          <a:xfrm flipH="1">
            <a:off x="7921571" y="2906597"/>
            <a:ext cx="300306" cy="384904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577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31B09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13848</TotalTime>
  <Words>706</Words>
  <Application>Microsoft Office PowerPoint</Application>
  <PresentationFormat>Widescreen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Atkinson Hyperlegible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HHFA_dic_module2_unit1_en</dc:title>
  <dc:creator>WHO</dc:creator>
  <cp:lastModifiedBy>Alycia Kearney</cp:lastModifiedBy>
  <cp:revision>298</cp:revision>
  <dcterms:created xsi:type="dcterms:W3CDTF">2022-07-29T14:12:36Z</dcterms:created>
  <dcterms:modified xsi:type="dcterms:W3CDTF">2023-02-02T10:26:25Z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49A61451-EF37-459D-B250-D6265FEC33DA</vt:lpwstr>
  </property>
  <property fmtid="{D5CDD505-2E9C-101B-9397-08002B2CF9AE}" pid="3" name="ArticulatePath">
    <vt:lpwstr>skin-v0.2</vt:lpwstr>
  </property>
</Properties>
</file>