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9" r:id="rId5"/>
  </p:sldMasterIdLst>
  <p:notesMasterIdLst>
    <p:notesMasterId r:id="rId15"/>
  </p:notesMasterIdLst>
  <p:sldIdLst>
    <p:sldId id="300" r:id="rId6"/>
    <p:sldId id="323" r:id="rId7"/>
    <p:sldId id="354" r:id="rId8"/>
    <p:sldId id="362" r:id="rId9"/>
    <p:sldId id="363" r:id="rId10"/>
    <p:sldId id="364" r:id="rId11"/>
    <p:sldId id="366" r:id="rId12"/>
    <p:sldId id="352" r:id="rId13"/>
    <p:sldId id="3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ath Chatterji" initials="SC" lastIdx="5" clrIdx="0"/>
  <p:cmAuthor id="2" name="PALMQUIST, Alyssa" initials="PA" lastIdx="5" clrIdx="1"/>
  <p:cmAuthor id="3" name="CHU, Hong Anh" initials="CHA" lastIdx="2" clrIdx="2"/>
  <p:cmAuthor id="4" name="VENTER, Wendy" initials="VW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B3C0E2"/>
    <a:srgbClr val="0070C0"/>
    <a:srgbClr val="F48D30"/>
    <a:srgbClr val="FBD5B3"/>
    <a:srgbClr val="FCE5D0"/>
    <a:srgbClr val="03978C"/>
    <a:srgbClr val="FFD13F"/>
    <a:srgbClr val="A2D668"/>
    <a:srgbClr val="008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932EB-9F81-484F-84B5-83D8D259E6A7}" v="1" dt="2022-11-14T11:35:26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74697" autoAdjust="0"/>
  </p:normalViewPr>
  <p:slideViewPr>
    <p:cSldViewPr snapToGrid="0">
      <p:cViewPr varScale="1">
        <p:scale>
          <a:sx n="62" d="100"/>
          <a:sy n="62" d="100"/>
        </p:scale>
        <p:origin x="1310" y="58"/>
      </p:cViewPr>
      <p:guideLst>
        <p:guide orient="horz" pos="3768"/>
        <p:guide pos="3840"/>
      </p:guideLst>
    </p:cSldViewPr>
  </p:slid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tkinson Hyperlegibl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tkinson Hyperlegible" pitchFamily="2" charset="0"/>
              </a:defRPr>
            </a:lvl1pPr>
          </a:lstStyle>
          <a:p>
            <a:fld id="{AC329B07-2A7B-4627-B7A5-ACEE8D96FC90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tkinson Hyperlegibl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tkinson Hyperlegible" pitchFamily="2" charset="0"/>
              </a:defRPr>
            </a:lvl1pPr>
          </a:lstStyle>
          <a:p>
            <a:fld id="{32416680-9B87-48DD-8F89-5DC997830C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4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tkinson Hyperlegibl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hfa@who.in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Welcome to Unit 2, the HHFA resource package.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7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By the end of this unit, you will be able to: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 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list the key steps of an HHFA;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list the key HHFA tools; and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tkinson Hyperlegible" pitchFamily="2" charset="0"/>
                <a:ea typeface="+mn-ea"/>
                <a:cs typeface="+mn-cs"/>
              </a:rPr>
              <a:t>access the HHFA resource package through the WHO HHFA webpages.</a:t>
            </a:r>
            <a:endParaRPr lang="en-IE" sz="1200" kern="1200" dirty="0">
              <a:solidFill>
                <a:schemeClr val="tx1"/>
              </a:solidFill>
              <a:effectLst/>
              <a:latin typeface="Atkinson Hyperlegible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2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 successful HHFA requires a systematic approach, involving </a:t>
            </a:r>
            <a:r>
              <a:rPr lang="en-US" sz="1800" b="1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7 key steps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Step 1, the country must decide on the information that is needed from the HHFA.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Step 2, the HHFA questionnaires are adapted to the country context, followed by adaptation of the </a:t>
            </a:r>
            <a:r>
              <a:rPr lang="en-US" sz="1800" dirty="0" err="1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CSPro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tool.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Step 3 involves thorough training of the HHFA data collectors.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Step 4, the data collectors visit health facilities to collect the HHFA data.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Once data collection is complete, the data are analyzed in Step 5.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In Step 6, the results of the analysis are reviewed, interpreted and communicated to various stakeholders.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main goal of the HHFA is that these results will be used to improve health services.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IE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Finally, Step 7, data curation, requires that the HHFA data are securely stored for future use.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0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All these steps must be supported by detailed planning, preparation and management activities.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WHO has prepared an HHFA</a:t>
            </a:r>
            <a:r>
              <a:rPr lang="en-US" sz="1800" b="1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resource package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to support countries through each step of the HHFA.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8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resources provided in this package include: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An online 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indicator inventory platform;</a:t>
            </a: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set of 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standard questionnaires;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CSPro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electronic data collection tool,</a:t>
            </a: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containing the questionnaires, that is used on tablets or mobile phones for data collection;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data analysis platform; </a:t>
            </a: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and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global HHFA archive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These resources are discussed in further detail in the various </a:t>
            </a:r>
            <a:r>
              <a:rPr lang="en-US" sz="1800" dirty="0" err="1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OpenWHO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 HHFA courses.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46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HHFA resource package also provides a selection of guidance documents and training packages to support the HHFA process from start to finish.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4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The HHFA resources can be found on the HHFA webpages. 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Additional resources, including training materials, can be accessed upon request by contacting </a:t>
            </a:r>
            <a:r>
              <a:rPr lang="en-US" sz="1800" u="sng" dirty="0">
                <a:solidFill>
                  <a:srgbClr val="0000FF"/>
                </a:solidFill>
                <a:effectLst/>
                <a:ea typeface="Cambria" panose="02040503050406030204" pitchFamily="18" charset="0"/>
                <a:cs typeface="Cambria" panose="02040503050406030204" pitchFamily="18" charset="0"/>
                <a:hlinkClick r:id="rId3"/>
              </a:rPr>
              <a:t>hhfa@who.int</a:t>
            </a:r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3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You have now completed Unit 2.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dirty="0">
                <a:effectLst/>
                <a:ea typeface="Cambria" panose="02040503050406030204" pitchFamily="18" charset="0"/>
                <a:cs typeface="Cambria" panose="02040503050406030204" pitchFamily="18" charset="0"/>
              </a:rPr>
              <a:t>Now try the end-of-module quiz.</a:t>
            </a:r>
            <a:endParaRPr lang="en-GB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D9D50-C061-45AE-A04B-DE5F593CE4B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91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5BC84F-7DB7-8145-8176-B79865AB0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1331479"/>
            <a:ext cx="2849336" cy="876719"/>
          </a:xfrm>
          <a:prstGeom prst="rect">
            <a:avLst/>
          </a:prstGeom>
        </p:spPr>
      </p:pic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2EBFA58B-1957-F941-8328-FF54A18CFE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462" y="2783794"/>
            <a:ext cx="10737350" cy="5131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title</a:t>
            </a:r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B6328AE-B700-634D-A221-A54E30D0B7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462" y="3322274"/>
            <a:ext cx="10737350" cy="5131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title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673927-921E-8449-9AB2-61E2D1B6C5CC}"/>
              </a:ext>
            </a:extLst>
          </p:cNvPr>
          <p:cNvCxnSpPr>
            <a:cxnSpLocks/>
          </p:cNvCxnSpPr>
          <p:nvPr userDrawn="1"/>
        </p:nvCxnSpPr>
        <p:spPr>
          <a:xfrm>
            <a:off x="459462" y="2911644"/>
            <a:ext cx="0" cy="876584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60BC40E-909F-0147-AC79-A54D7AE696FD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43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50574-99B7-9C42-BBA2-126F875026C0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E1344E1-5993-2B49-9504-CA0DCEA923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854" y="417757"/>
            <a:ext cx="10737350" cy="10260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3 line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4FF794A-34C7-CD41-B7CA-D3D9267BCA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507" y="1905829"/>
            <a:ext cx="2688743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D0F69E-0921-7141-9D95-14B115204F79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110909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969980E-E040-724D-A998-A533D7C521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59557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ine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256" y="420960"/>
            <a:ext cx="3907751" cy="249383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5 line title</a:t>
            </a:r>
          </a:p>
          <a:p>
            <a:pPr lvl="0"/>
            <a:endParaRPr lang="en-US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AE2846CB-02AE-D04C-A926-7EC70E8A62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079" y="3145700"/>
            <a:ext cx="2815725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60E6C-C049-414C-87D1-B181BF437818}"/>
              </a:ext>
            </a:extLst>
          </p:cNvPr>
          <p:cNvCxnSpPr>
            <a:cxnSpLocks/>
          </p:cNvCxnSpPr>
          <p:nvPr userDrawn="1"/>
        </p:nvCxnSpPr>
        <p:spPr>
          <a:xfrm>
            <a:off x="433291" y="554760"/>
            <a:ext cx="0" cy="2045482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036FA59-B04D-1E45-B033-AC4B9A1F65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25655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970" y="417757"/>
            <a:ext cx="3915544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208" y="1100913"/>
            <a:ext cx="3895225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9BF78-E0C1-D34D-A6AF-FA50A3B98573}"/>
              </a:ext>
            </a:extLst>
          </p:cNvPr>
          <p:cNvSpPr/>
          <p:nvPr userDrawn="1"/>
        </p:nvSpPr>
        <p:spPr>
          <a:xfrm>
            <a:off x="5625297" y="302646"/>
            <a:ext cx="2753176" cy="2753176"/>
          </a:xfrm>
          <a:prstGeom prst="ellipse">
            <a:avLst/>
          </a:prstGeom>
          <a:solidFill>
            <a:schemeClr val="accent2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16462-770E-424E-B8BB-0E6DC6430ED9}"/>
              </a:ext>
            </a:extLst>
          </p:cNvPr>
          <p:cNvSpPr/>
          <p:nvPr userDrawn="1"/>
        </p:nvSpPr>
        <p:spPr>
          <a:xfrm>
            <a:off x="6526037" y="855190"/>
            <a:ext cx="4978076" cy="49780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941274A-DDBC-654A-BEB9-7FA80C2EF7B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617352" y="946505"/>
            <a:ext cx="4795447" cy="4795447"/>
          </a:xfrm>
          <a:prstGeom prst="ellipse">
            <a:avLst/>
          </a:prstGeom>
          <a:solidFill>
            <a:srgbClr val="008DCA"/>
          </a:solidFill>
        </p:spPr>
        <p:txBody>
          <a:bodyPr anchor="ctr"/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from </a:t>
            </a:r>
          </a:p>
          <a:p>
            <a:r>
              <a:rPr lang="en-US"/>
              <a:t>Portrait folder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782948B-9D9C-EE42-B6DE-6DAC723602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856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182F51D-2F25-0049-B16C-CDD346F2828A}"/>
              </a:ext>
            </a:extLst>
          </p:cNvPr>
          <p:cNvSpPr/>
          <p:nvPr userDrawn="1"/>
        </p:nvSpPr>
        <p:spPr>
          <a:xfrm>
            <a:off x="2439778" y="1665288"/>
            <a:ext cx="5836735" cy="5836735"/>
          </a:xfrm>
          <a:prstGeom prst="ellipse">
            <a:avLst/>
          </a:prstGeom>
          <a:solidFill>
            <a:schemeClr val="accent2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C1421038-EBD4-9944-8F9A-C59723B6DA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-1643985" y="-757121"/>
            <a:ext cx="6794938" cy="6794938"/>
          </a:xfrm>
          <a:prstGeom prst="ellipse">
            <a:avLst/>
          </a:prstGeom>
          <a:solidFill>
            <a:srgbClr val="008DCA"/>
          </a:solidFill>
        </p:spPr>
        <p:txBody>
          <a:bodyPr anchor="ctr"/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from </a:t>
            </a:r>
          </a:p>
          <a:p>
            <a:r>
              <a:rPr lang="en-US"/>
              <a:t>Portrait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 rot="5400000">
            <a:off x="8488657" y="3152481"/>
            <a:ext cx="6858002" cy="553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38394" y="425070"/>
            <a:ext cx="5157977" cy="10260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spc="3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quote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8047B89-3126-6C47-9D3C-60835CC8A3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8394" y="5540041"/>
            <a:ext cx="2111774" cy="10260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5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Place</a:t>
            </a:r>
          </a:p>
          <a:p>
            <a:pPr lvl="0"/>
            <a:r>
              <a:rPr lang="en-US"/>
              <a:t>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5579002" y="1196975"/>
            <a:ext cx="0" cy="507682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BB6D524-2E88-0943-A73F-BF0927F04E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146" y="542668"/>
            <a:ext cx="420240" cy="3632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4666660-689D-7846-9F17-35A33EC1DCF9}"/>
              </a:ext>
            </a:extLst>
          </p:cNvPr>
          <p:cNvSpPr/>
          <p:nvPr userDrawn="1"/>
        </p:nvSpPr>
        <p:spPr>
          <a:xfrm>
            <a:off x="-1751733" y="-847151"/>
            <a:ext cx="6993341" cy="69933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3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 rot="5400000">
            <a:off x="-3155580" y="3151559"/>
            <a:ext cx="6858002" cy="55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9BF78-E0C1-D34D-A6AF-FA50A3B98573}"/>
              </a:ext>
            </a:extLst>
          </p:cNvPr>
          <p:cNvSpPr/>
          <p:nvPr userDrawn="1"/>
        </p:nvSpPr>
        <p:spPr>
          <a:xfrm>
            <a:off x="4138012" y="-2461351"/>
            <a:ext cx="5383321" cy="5383321"/>
          </a:xfrm>
          <a:prstGeom prst="ellipse">
            <a:avLst/>
          </a:prstGeom>
          <a:solidFill>
            <a:schemeClr val="accent2"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16462-770E-424E-B8BB-0E6DC6430ED9}"/>
              </a:ext>
            </a:extLst>
          </p:cNvPr>
          <p:cNvSpPr/>
          <p:nvPr userDrawn="1"/>
        </p:nvSpPr>
        <p:spPr>
          <a:xfrm>
            <a:off x="6096000" y="768160"/>
            <a:ext cx="7264072" cy="7264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941274A-DDBC-654A-BEB9-7FA80C2EF7B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97036" y="869196"/>
            <a:ext cx="7062001" cy="7062001"/>
          </a:xfrm>
          <a:prstGeom prst="ellipse">
            <a:avLst/>
          </a:prstGeom>
          <a:solidFill>
            <a:srgbClr val="008DCA"/>
          </a:solidFill>
        </p:spPr>
        <p:txBody>
          <a:bodyPr anchor="ctr"/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from </a:t>
            </a:r>
          </a:p>
          <a:p>
            <a:r>
              <a:rPr lang="en-US"/>
              <a:t>Portrait folder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98083BA4-5A2D-0C4D-AC5E-AB19E4F732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8233" y="420240"/>
            <a:ext cx="3893626" cy="451269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5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 spc="3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GB"/>
              <a:t>Click to edit pull quote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5DBD22-8D90-BD48-9249-CECA6ADBDF42}"/>
              </a:ext>
            </a:extLst>
          </p:cNvPr>
          <p:cNvCxnSpPr>
            <a:cxnSpLocks/>
          </p:cNvCxnSpPr>
          <p:nvPr userDrawn="1"/>
        </p:nvCxnSpPr>
        <p:spPr>
          <a:xfrm>
            <a:off x="1739160" y="1212893"/>
            <a:ext cx="0" cy="5060907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5BCDDE35-0E29-8042-A47F-55F1D9C470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8304" y="552828"/>
            <a:ext cx="420240" cy="3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4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35EAD9-3212-8044-8439-79021BBA566E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962A4C0-9818-1E44-8E49-B4C420001F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908F508-6D8D-3346-B98B-54B679B283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6795" y="416764"/>
            <a:ext cx="9828438" cy="5039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D8704E9-26D7-3042-8490-8566E4CEF7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106" y="1095793"/>
            <a:ext cx="9785032" cy="5039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31A281F-3EB3-7441-9CDD-DE4A2FA0A3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424912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5522" y="419562"/>
            <a:ext cx="4147517" cy="11528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AEF90-C7A9-CA4D-9406-CFFFAE9B512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3952" y="549276"/>
            <a:ext cx="5437185" cy="5290692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Picture, Screenshot </a:t>
            </a:r>
          </a:p>
          <a:p>
            <a:r>
              <a:rPr lang="en-US"/>
              <a:t>or Graphic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12FE75D-650B-B347-8A8A-D321842C05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8F95142-0BAF-D946-8292-1F13E447C0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998" y="1496198"/>
            <a:ext cx="5510540" cy="44512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25015D1-BD8B-7C4E-92FD-019A38B6EA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65860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A28D36-E7BA-7946-9A1C-B4B4DC4F6143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2725" y="417908"/>
            <a:ext cx="3936638" cy="8905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AE2846CB-02AE-D04C-A926-7EC70E8A62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998" y="1496198"/>
            <a:ext cx="6950402" cy="44512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0381C17-FF14-9A4E-A11E-F0DA24EE9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AA3672A-C8F5-B44D-8371-78DB3616FB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02293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457D65-DF90-C84D-A13C-E15ED780DDFC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5458" y="418451"/>
            <a:ext cx="3936637" cy="1316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AE2846CB-02AE-D04C-A926-7EC70E8A62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54474"/>
            <a:ext cx="5545138" cy="503853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F955B4C-1176-844B-97DA-AD3705C0A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293" y="1493446"/>
            <a:ext cx="5327397" cy="33789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98FEE9A0-4A46-D04E-8A49-1378FF530E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918770C-ED23-DF41-A63D-A2E490CF1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964371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CE67D3-E46F-4D41-BE3F-120F8AEBEC79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4506" y="419562"/>
            <a:ext cx="8404179" cy="5483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AE2846CB-02AE-D04C-A926-7EC70E8A62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52341" y="1098362"/>
            <a:ext cx="8383859" cy="3761772"/>
          </a:xfrm>
          <a:prstGeom prst="rect">
            <a:avLst/>
          </a:prstGeom>
        </p:spPr>
        <p:txBody>
          <a:bodyPr numCol="2" spcCol="540000"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Bullet 1</a:t>
            </a:r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FAB0BEEF-061D-B641-95EC-F423CFD7C1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ED96C86-6F48-3340-BE80-61494E977C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602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5A7E6A4-B355-4E4A-ABA1-23E36E4843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676" y="2816048"/>
            <a:ext cx="10542748" cy="812799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Section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91AC2-2B7E-AA45-A69B-35905E1497B4}"/>
              </a:ext>
            </a:extLst>
          </p:cNvPr>
          <p:cNvCxnSpPr>
            <a:cxnSpLocks/>
          </p:cNvCxnSpPr>
          <p:nvPr userDrawn="1"/>
        </p:nvCxnSpPr>
        <p:spPr>
          <a:xfrm>
            <a:off x="562462" y="2939799"/>
            <a:ext cx="0" cy="565297"/>
          </a:xfrm>
          <a:prstGeom prst="line">
            <a:avLst/>
          </a:prstGeom>
          <a:ln w="12700">
            <a:solidFill>
              <a:srgbClr val="008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0D6AE55-C322-E840-BA54-4749933AAFE6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4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AD93DB-2658-8647-AD91-BEDE3E3E7F31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FAB0BEEF-061D-B641-95EC-F423CFD7C1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FE35A716-220B-F449-92F1-7B17E75575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4506" y="419562"/>
            <a:ext cx="8404179" cy="5483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B0547A7B-D45D-CE4E-9150-7582764CE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52341" y="1098362"/>
            <a:ext cx="8383859" cy="3761772"/>
          </a:xfrm>
          <a:prstGeom prst="rect">
            <a:avLst/>
          </a:prstGeom>
        </p:spPr>
        <p:txBody>
          <a:bodyPr numCol="1" spcCol="540000"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Bullet 1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73EA851-8C72-F54D-99CB-7265890D5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125466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-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86EC03-4927-9B4B-8C59-A851E374BC32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E6BA1F65-2692-6C4D-B5ED-BA15D708D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6106" y="2523807"/>
            <a:ext cx="5535294" cy="330239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31669BA-4E35-B845-868D-A4A77ABC56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27C05B9-FE33-A14A-8C26-19BEA9BE28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4506" y="419562"/>
            <a:ext cx="8404179" cy="5483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91E4CEC-5BF6-044C-B836-3A2C34694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52341" y="1098362"/>
            <a:ext cx="8383859" cy="890776"/>
          </a:xfrm>
          <a:prstGeom prst="rect">
            <a:avLst/>
          </a:prstGeom>
        </p:spPr>
        <p:txBody>
          <a:bodyPr numCol="2" spcCol="540000"/>
          <a:lstStyle>
            <a:lvl1pPr marL="285750" indent="-2857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Bullet 1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AF29271-B341-2641-A0DD-FDCAA87675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21799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subhead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9F3E2-5437-C644-84BE-EC693E8A883A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6795" y="416764"/>
            <a:ext cx="8329249" cy="4609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D94A61B-BE4E-6C4F-A23A-4FE31AF681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106" y="1095793"/>
            <a:ext cx="8292464" cy="1247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31669BA-4E35-B845-868D-A4A77ABC56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9036EC1-D6B5-E24F-B143-A14E841201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5147" y="2492022"/>
            <a:ext cx="2683041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545A54F-BD1C-E34D-8A34-9913CD25B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65147" y="3883942"/>
            <a:ext cx="2683041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3E171AB-2C6B-D347-A8BB-F4B23D4CE4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1066" y="2490378"/>
            <a:ext cx="6930072" cy="1247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7DD26FC-EA5A-0A42-B4F7-B478E9810C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1066" y="3882298"/>
            <a:ext cx="6930072" cy="12474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A20428-73E1-E748-AC8E-77DA5806DF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06513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subhead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83F7797-626B-984B-AF13-4FDAE1BC0F8B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31669BA-4E35-B845-868D-A4A77ABC56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7DB8412-A63F-8C43-A759-23235F44E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442B1-5625-4C4B-A5F6-044E6899AE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839" y="3435259"/>
            <a:ext cx="2667543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9B58F3E6-7D13-AB4C-9440-78B938A43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02000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D09DDB8-C490-F94B-8E7D-7DC88AE6EC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00639" y="3435259"/>
            <a:ext cx="2650899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EB72443C-BF9B-0540-9764-CB0FB79D90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247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A5D0D9E2-3EAB-B34B-92A4-8FFF4DF6C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7886" y="3435259"/>
            <a:ext cx="2678452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89C70AE-AF1B-F443-8E4A-A23FE3B27A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6795" y="416764"/>
            <a:ext cx="9828438" cy="5039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8B530844-F81B-2C4A-B7C4-71D5DB0701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106" y="1095793"/>
            <a:ext cx="9785032" cy="5039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59A8129-903D-4941-930B-A829625244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230545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subhead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CF26703-331D-BC45-B22F-3A89785EDAC0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6795" y="416764"/>
            <a:ext cx="9828438" cy="5039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1 line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D94A61B-BE4E-6C4F-A23A-4FE31AF681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6106" y="1095793"/>
            <a:ext cx="9785032" cy="5039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31669BA-4E35-B845-868D-A4A77ABC56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378626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7DB8412-A63F-8C43-A759-23235F44E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5009" y="2603782"/>
            <a:ext cx="2646529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442B1-5625-4C4B-A5F6-044E6899AE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03648" y="3435259"/>
            <a:ext cx="2647890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86DEA09A-9CAE-C54B-84BC-0A0BC24EE4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547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E091496E-3E25-AA4E-BFAF-BF2B1C9DC8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186" y="3435259"/>
            <a:ext cx="2667543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9B58F3E6-7D13-AB4C-9440-78B938A43C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4507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D09DDB8-C490-F94B-8E7D-7DC88AE6EC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3146" y="3435259"/>
            <a:ext cx="2683192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EB72443C-BF9B-0540-9764-CB0FB79D90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59307" y="2603782"/>
            <a:ext cx="2667543" cy="724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1" kern="1200" dirty="0">
                <a:solidFill>
                  <a:schemeClr val="tx1"/>
                </a:solidFill>
                <a:highlight>
                  <a:srgbClr val="C2ECFF"/>
                </a:highligh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  <a:p>
            <a:pPr lvl="0"/>
            <a:r>
              <a:rPr lang="en-US"/>
              <a:t>2/3 lines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A5D0D9E2-3EAB-B34B-92A4-8FFF4DF6C3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57946" y="3435259"/>
            <a:ext cx="2683192" cy="4535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6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1AB31908-8E3C-DF44-895E-F15D4BDE2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81245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s with icon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14A91FC-C007-0D4C-9877-58183CE0126F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5F955B4C-1176-844B-97DA-AD3705C0A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68358" y="3212742"/>
            <a:ext cx="4072780" cy="24130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A113126-FAE5-0547-845C-1F744CAECB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0968" y="3212742"/>
            <a:ext cx="4080432" cy="24130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1DCB30E-B39C-454F-B8B3-D28C80C9C0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8106" y="1901736"/>
            <a:ext cx="2675144" cy="20233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2F76FEE-EEAA-8448-8839-02F1EF5F3B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644" y="418949"/>
            <a:ext cx="10737341" cy="1316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  <a:p>
            <a:pPr lvl="0"/>
            <a:endParaRPr lang="en-US"/>
          </a:p>
        </p:txBody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FF891636-E2F9-C44E-8944-6C2CADB98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5663" y="198913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8F56D6FD-52CA-D944-899D-97685FDAED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43813" y="198913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41C3E3-7349-094F-8152-DCA9E70A1F24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76105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9E033D9-8609-404E-8F3C-5CD2CD3CDB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800553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s with icon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D98BD4-0303-3848-8CEA-7D1D1D8D3B34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A113126-FAE5-0547-845C-1F744CAECB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2748" y="3351925"/>
            <a:ext cx="3454440" cy="19915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DF755E6-B3A8-864F-A0F0-CC097C91B2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8344" y="3351925"/>
            <a:ext cx="3454440" cy="19915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586B56A-AB72-EC4D-9407-DF3B67169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1455" y="3351925"/>
            <a:ext cx="3436437" cy="19915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7249F8F-547E-884E-9AEC-FC59F9DA79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035" y="417776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FBDCF6D-0ADB-AC4E-8E16-65CE05649E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41" y="1120238"/>
            <a:ext cx="10717031" cy="3130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59068ED3-8DCE-2B4C-818C-12010A8DB6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3" y="199421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1">
            <a:extLst>
              <a:ext uri="{FF2B5EF4-FFF2-40B4-BE49-F238E27FC236}">
                <a16:creationId xmlns:a16="http://schemas.microsoft.com/office/drawing/2014/main" id="{B4A7983A-9A6D-7D48-A647-2FF5BF3A909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29357" y="199421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1">
            <a:extLst>
              <a:ext uri="{FF2B5EF4-FFF2-40B4-BE49-F238E27FC236}">
                <a16:creationId xmlns:a16="http://schemas.microsoft.com/office/drawing/2014/main" id="{0B6200F2-4B18-CA41-8152-F02491CB1D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91373" y="1994218"/>
            <a:ext cx="974296" cy="9742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7175C-2A66-F541-80F8-FF19AF25FAF5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81B1F30-E18E-D146-B42B-8EBEA82AE3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415420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828" y="417757"/>
            <a:ext cx="11185327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5804" y="1100038"/>
            <a:ext cx="11185334" cy="6982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CEAEC0-57B1-ED40-A979-C284AC975B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6524" y="3199169"/>
            <a:ext cx="1381760" cy="1381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DD4E132D-D925-2449-A6D5-B364918216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33755" y="3199169"/>
            <a:ext cx="1381760" cy="1381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409D32B6-DFD3-5E4C-AB7E-8EA1F6E7354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47973" y="3199169"/>
            <a:ext cx="1381760" cy="1381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6D9B531F-AC77-D044-BAAB-A129AA107F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679198" y="3199169"/>
            <a:ext cx="1381760" cy="1381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F054930D-BD7E-8445-AEC1-55CB819292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1582" y="4779829"/>
            <a:ext cx="1743020" cy="5655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295F3F16-2D5B-8643-AAA4-9ABA70CB31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83812" y="4779829"/>
            <a:ext cx="1743020" cy="5655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A3EA64A3-0C50-C04E-BC01-143FDD2852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49575" y="4779829"/>
            <a:ext cx="1743020" cy="5655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57EE20CD-8C4D-E64D-BC08-26822E8B99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95018" y="4779829"/>
            <a:ext cx="1743020" cy="5655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F1C654-7D3B-1949-8DA3-E5FE328D5281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F62EE926-FCC1-8A4E-AA94-CB7A6C61C3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609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whole page pa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13303"/>
            <a:ext cx="12192000" cy="669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A79FA4-F9E8-D644-B795-DEF82EA653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888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69" y="50386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667569" y="62827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888" y="1413114"/>
            <a:ext cx="10717031" cy="3130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5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256AA3C9-9B2A-46B6-AD5A-CE82EA0DE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28925" y="6440986"/>
            <a:ext cx="289931" cy="1376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67" b="1">
                <a:solidFill>
                  <a:schemeClr val="bg1">
                    <a:lumMod val="50000"/>
                  </a:schemeClr>
                </a:solidFill>
                <a:latin typeface="Catamaran Medium" panose="00000600000000000000" pitchFamily="2" charset="0"/>
                <a:cs typeface="Times New Roman" panose="02020603050405020304" pitchFamily="18" charset="0"/>
              </a:defRPr>
            </a:lvl1pPr>
          </a:lstStyle>
          <a:p>
            <a:fld id="{A74CE0EA-F3B5-4684-BA10-C594598FDB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7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5A7E6A4-B355-4E4A-ABA1-23E36E4843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753" y="2380896"/>
            <a:ext cx="5173431" cy="1652624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2 lines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91AC2-2B7E-AA45-A69B-35905E1497B4}"/>
              </a:ext>
            </a:extLst>
          </p:cNvPr>
          <p:cNvCxnSpPr>
            <a:cxnSpLocks/>
          </p:cNvCxnSpPr>
          <p:nvPr userDrawn="1"/>
        </p:nvCxnSpPr>
        <p:spPr>
          <a:xfrm>
            <a:off x="555539" y="2525751"/>
            <a:ext cx="0" cy="1371600"/>
          </a:xfrm>
          <a:prstGeom prst="line">
            <a:avLst/>
          </a:prstGeom>
          <a:ln w="12700">
            <a:solidFill>
              <a:srgbClr val="008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3C7769D-2E05-8043-89A6-42C5157E7D12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72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F37D5-C9D9-7240-89E7-0300510048EC}"/>
              </a:ext>
            </a:extLst>
          </p:cNvPr>
          <p:cNvCxnSpPr/>
          <p:nvPr userDrawn="1"/>
        </p:nvCxnSpPr>
        <p:spPr>
          <a:xfrm>
            <a:off x="387350" y="720870"/>
            <a:ext cx="0" cy="317500"/>
          </a:xfrm>
          <a:prstGeom prst="line">
            <a:avLst/>
          </a:prstGeom>
          <a:ln w="12700">
            <a:solidFill>
              <a:srgbClr val="008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EA2816ED-CA67-3B45-B5CC-9B22D1BC864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4426" y="1374573"/>
            <a:ext cx="10126124" cy="26161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487E04A-9944-E749-813E-77947D65320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4420" y="1972386"/>
            <a:ext cx="685800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 marL="216000" indent="-216000">
              <a:buSzPct val="67000"/>
              <a:buFontTx/>
              <a:buBlip>
                <a:blip r:embed="rId2"/>
              </a:buBlip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List item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B152B-B947-124E-BC00-B45431A2526B}"/>
              </a:ext>
            </a:extLst>
          </p:cNvPr>
          <p:cNvSpPr/>
          <p:nvPr userDrawn="1"/>
        </p:nvSpPr>
        <p:spPr>
          <a:xfrm>
            <a:off x="0" y="6346825"/>
            <a:ext cx="12192000" cy="514350"/>
          </a:xfrm>
          <a:prstGeom prst="rect">
            <a:avLst/>
          </a:prstGeom>
          <a:solidFill>
            <a:srgbClr val="008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19973B1-8F7D-7642-8087-9E57F2D038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420" y="720870"/>
            <a:ext cx="10126120" cy="317500"/>
          </a:xfrm>
          <a:prstGeom prst="rect">
            <a:avLst/>
          </a:prstGeom>
        </p:spPr>
        <p:txBody>
          <a:bodyPr lIns="0" anchor="ctr" anchorCtr="0"/>
          <a:lstStyle>
            <a:lvl1pPr>
              <a:defRPr sz="2700" b="1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2" name="Slide Number Placeholder 12">
            <a:extLst>
              <a:ext uri="{FF2B5EF4-FFF2-40B4-BE49-F238E27FC236}">
                <a16:creationId xmlns:a16="http://schemas.microsoft.com/office/drawing/2014/main" id="{0D0F6DDC-3049-984E-ACD8-553F49AC4BF2}"/>
              </a:ext>
            </a:extLst>
          </p:cNvPr>
          <p:cNvSpPr txBox="1">
            <a:spLocks/>
          </p:cNvSpPr>
          <p:nvPr userDrawn="1"/>
        </p:nvSpPr>
        <p:spPr>
          <a:xfrm>
            <a:off x="11683997" y="6356350"/>
            <a:ext cx="508001" cy="50165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400" b="0" i="0" kern="1200">
                <a:solidFill>
                  <a:srgbClr val="0093D5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E38FAB-B259-F54A-9829-55A3B8FA4CAF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/>
        </p:nvSpPr>
        <p:spPr>
          <a:xfrm>
            <a:off x="0" y="6213303"/>
            <a:ext cx="12192000" cy="669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A79FA4-F9E8-D644-B795-DEF82EA653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888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69" y="50386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/>
        </p:nvCxnSpPr>
        <p:spPr>
          <a:xfrm>
            <a:off x="667569" y="62827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888" y="1397351"/>
            <a:ext cx="3895225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5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4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FD64-FDB9-4389-8405-94C2FFCA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0E8E-390D-482B-B269-D82B54D98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C30F9-4ECD-41D2-B9B0-2FCA90451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0B6CC-4645-4FB6-8950-0E3B9078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FB7-E585-4392-A0B0-1250BF98239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2A668-966C-40C9-8A97-59A22AEF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1475F-81CB-49D1-BF1F-F42876DF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ECCB-8AC4-4A32-A11A-19B19C41D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82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8750-1706-47F1-B1F3-224EAD130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E59C6-0AC8-4FA5-A86C-489F58710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F77E2-9E60-4A05-A23A-90B3A6D2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2581-21C9-4072-87BA-B4392321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5B7C-6DCB-4A82-BA17-E7216389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7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3EE7-8877-4CC8-9A5A-333A53B9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9607-CE5E-4DF7-B03F-6E12BC59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10BD5-AE67-4678-91D4-CA743A52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1A98-F866-4DD3-9E9A-BB302BC3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2BF7-8555-424E-8F82-B322F829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E270-435E-4BF3-8F7A-EC35BDA4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3D5-BA32-4377-989C-63B2C90C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26B5-65AD-4F03-97A8-70A6486A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179E-2E3B-42A4-9C58-FDA1B0D3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DA5A-66B4-47CE-9D41-6302B96E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95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5069-DD31-498B-8B9A-00D1099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0D1F-0B76-4690-9AE9-1BDAD7673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74D4F-9445-4C70-8817-B0A32070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1795-183E-40D4-93DF-35C007DC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9F0B-F0AD-4031-9221-811374F9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4B2D4-C505-40D7-B7BC-695BAA7F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9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3849-9C75-4DF1-9FD4-691BA790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763B-F4CF-4395-97E3-B2EFE25D7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B58E6-BA8D-4937-A2AA-5C706CFBF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3F7DB-BA59-4016-8B03-3367E35F4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8785F-6B65-4F77-8676-61D853A13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71059-B7C2-4253-BAE2-EEB846EF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94560-7B69-4A48-A916-1E4FE05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93794-9E95-4F22-AFDE-8805AF6E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1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0CFD-80A7-49EE-8467-EA41D9F7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AE5D0-E2DF-4A67-805C-95A571C9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D062-BBAB-4F67-8B93-C0A2A95B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AF0E2-FBBD-4971-8CB9-B9CAC9AF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63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08CF0-B238-4B10-8E8D-2741A55C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1B52C-9467-4E6C-AECE-53F9FE90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B8851-4B26-44BB-8B53-86F46167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FE2989-66CD-954D-B1E1-8D0ABCF0B799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556" y="41775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208" y="1102366"/>
            <a:ext cx="11186930" cy="609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5711D74-9AF9-CE4E-8E7E-B951C2E8F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482323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ED7-3518-4AB7-BF8B-83FA041D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81DC-BD5A-422D-A9C8-EE500B44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D4CB-1702-4CB2-BD1B-04A3A9D8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2E9CC-4EEC-4941-A01C-AC5E3422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9AD39-8C3F-4AA9-B675-2622A4D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38C33-05C6-4A9A-B016-86FF076B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1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1289-C766-4B4C-B5B9-E9E89053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E464B-FC93-41E2-9C27-EC8AF2C76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3D0A5-CFB8-4826-941D-89975EAE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C68F9-2052-4E81-A3DA-F99D1190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68304-D5FE-44A9-998F-D16FE7CA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8E2EF-C6E3-4F4C-B48E-91A2734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47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B412-CC48-48B4-B5BB-19744797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59851-0B32-44EB-B75B-4E509F89A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9194-A31A-4727-9B62-E5F2A147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310E-A93A-4EE0-8349-AA119997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0E83-7073-4B8C-88C7-22690183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25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4760A-BCBB-4A4D-A4AF-C77C0C8AB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1375B-92F7-4567-AB84-15E04B90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6B77-30F9-4A72-9FD9-2A57A044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1F5F-5A10-4D34-83E5-EDFB432163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91BC-879D-4D08-83DF-461E4068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3632-E918-486D-9634-6403F49F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A9B7-6724-431C-92D2-2E8D2C8F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221" y="41775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6" y="1100913"/>
            <a:ext cx="2686054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A87F5-29F5-FA4F-B045-4C976A6D084E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E2B1793-C34B-4A4D-915B-78DEF5C47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7022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879" y="422587"/>
            <a:ext cx="10737350" cy="5315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1 line title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02F867C-A66E-5C48-862B-37D091C335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760" y="1495166"/>
            <a:ext cx="2678409" cy="2367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50EBAB-0BF3-9C46-B663-F1D8B4705103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27978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7DFCBEF-7D08-494F-A9E1-2F28E0FB4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2926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50574-99B7-9C42-BBA2-126F875026C0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E1344E1-5993-2B49-9504-CA0DCEA923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854" y="417757"/>
            <a:ext cx="10737350" cy="10260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2 line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4FF794A-34C7-CD41-B7CA-D3D9267BCA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507" y="1494692"/>
            <a:ext cx="11186631" cy="6092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D0F69E-0921-7141-9D95-14B115204F79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76105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969980E-E040-724D-A998-A533D7C521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911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B1C581-8339-2B48-A1B6-509D9310A36A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A79FA4-F9E8-D644-B795-DEF82EA653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854" y="417757"/>
            <a:ext cx="10737350" cy="10260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2 line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8047B89-3126-6C47-9D3C-60835CC8A3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507" y="1494692"/>
            <a:ext cx="2688743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E9978-810C-5E42-B2A9-D46BE2FA7A15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76105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0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55BCAA-76DC-394A-B480-FA61872E7E15}"/>
              </a:ext>
            </a:extLst>
          </p:cNvPr>
          <p:cNvSpPr/>
          <p:nvPr userDrawn="1"/>
        </p:nvSpPr>
        <p:spPr>
          <a:xfrm>
            <a:off x="0" y="6273800"/>
            <a:ext cx="12192000" cy="609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5B0D2B-96BB-FF49-843C-ED52B962BB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135" y="417634"/>
            <a:ext cx="4100054" cy="10860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 line title</a:t>
            </a:r>
          </a:p>
          <a:p>
            <a:pPr lvl="0"/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66F42-F724-6944-833E-2D848FFD25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507" y="1494369"/>
            <a:ext cx="4100054" cy="11627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2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paragraph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F40DD9-7E3F-094C-B6FF-B42D5A4650E2}"/>
              </a:ext>
            </a:extLst>
          </p:cNvPr>
          <p:cNvCxnSpPr>
            <a:cxnSpLocks/>
          </p:cNvCxnSpPr>
          <p:nvPr userDrawn="1"/>
        </p:nvCxnSpPr>
        <p:spPr>
          <a:xfrm>
            <a:off x="433889" y="557150"/>
            <a:ext cx="0" cy="761051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9FF785EC-8A60-3746-B8D0-E30099DCCE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014" y="6444210"/>
            <a:ext cx="1237989" cy="184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050" b="0" kern="1200" spc="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2107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90" r:id="rId29"/>
    <p:sldLayoutId id="2147483691" r:id="rId30"/>
    <p:sldLayoutId id="2147483692" r:id="rId31"/>
    <p:sldLayoutId id="2147483698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47">
          <p15:clr>
            <a:srgbClr val="F26B43"/>
          </p15:clr>
        </p15:guide>
        <p15:guide id="3" pos="1096">
          <p15:clr>
            <a:srgbClr val="F26B43"/>
          </p15:clr>
        </p15:guide>
        <p15:guide id="4" pos="1232">
          <p15:clr>
            <a:srgbClr val="F26B43"/>
          </p15:clr>
        </p15:guide>
        <p15:guide id="5" pos="1980">
          <p15:clr>
            <a:srgbClr val="F26B43"/>
          </p15:clr>
        </p15:guide>
        <p15:guide id="6" pos="2139">
          <p15:clr>
            <a:srgbClr val="F26B43"/>
          </p15:clr>
        </p15:guide>
        <p15:guide id="7" pos="2865">
          <p15:clr>
            <a:srgbClr val="F26B43"/>
          </p15:clr>
        </p15:guide>
        <p15:guide id="8" pos="3024">
          <p15:clr>
            <a:srgbClr val="F26B43"/>
          </p15:clr>
        </p15:guide>
        <p15:guide id="9" pos="3749">
          <p15:clr>
            <a:srgbClr val="F26B43"/>
          </p15:clr>
        </p15:guide>
        <p15:guide id="10" pos="3908">
          <p15:clr>
            <a:srgbClr val="F26B43"/>
          </p15:clr>
        </p15:guide>
        <p15:guide id="11" pos="4656">
          <p15:clr>
            <a:srgbClr val="F26B43"/>
          </p15:clr>
        </p15:guide>
        <p15:guide id="12" pos="4815">
          <p15:clr>
            <a:srgbClr val="F26B43"/>
          </p15:clr>
        </p15:guide>
        <p15:guide id="13" pos="5541">
          <p15:clr>
            <a:srgbClr val="F26B43"/>
          </p15:clr>
        </p15:guide>
        <p15:guide id="14" pos="5700">
          <p15:clr>
            <a:srgbClr val="F26B43"/>
          </p15:clr>
        </p15:guide>
        <p15:guide id="15" pos="6448">
          <p15:clr>
            <a:srgbClr val="F26B43"/>
          </p15:clr>
        </p15:guide>
        <p15:guide id="16" pos="6584">
          <p15:clr>
            <a:srgbClr val="F26B43"/>
          </p15:clr>
        </p15:guide>
        <p15:guide id="17" orient="horz" pos="1003">
          <p15:clr>
            <a:srgbClr val="F26B43"/>
          </p15:clr>
        </p15:guide>
        <p15:guide id="18" orient="horz" pos="3952">
          <p15:clr>
            <a:srgbClr val="F26B43"/>
          </p15:clr>
        </p15:guide>
        <p15:guide id="19" pos="7333">
          <p15:clr>
            <a:srgbClr val="F26B43"/>
          </p15:clr>
        </p15:guide>
        <p15:guide id="21" orient="horz" pos="346">
          <p15:clr>
            <a:srgbClr val="F26B43"/>
          </p15:clr>
        </p15:guide>
        <p15:guide id="22" orient="horz" pos="754">
          <p15:clr>
            <a:srgbClr val="F26B43"/>
          </p15:clr>
        </p15:guide>
        <p15:guide id="23" orient="horz" pos="12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EC514-FDCD-48CD-B44D-810E3FC0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C952-E9D5-474C-91C8-D2997E18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DB0E-FD83-416A-BDC4-A7AC2BFA6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2" charset="0"/>
              </a:defRPr>
            </a:lvl1pPr>
          </a:lstStyle>
          <a:p>
            <a:fld id="{08121F5F-5A10-4D34-83E5-EDFB432163D7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262C3-B931-49F1-B5DB-506D28D6A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7707-AE69-4747-A390-D0FB6A8CE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2" charset="0"/>
              </a:defRPr>
            </a:lvl1pPr>
          </a:lstStyle>
          <a:p>
            <a:fld id="{4044A9B7-6724-431C-92D2-2E8D2C8F4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BB4486-8548-7693-0F10-43CD15A9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EFF31C0-596D-4351-B46F-8440B6312256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3EB9B5-8DB0-C2BA-6F75-5397B8DDBBCD}"/>
                </a:ext>
              </a:extLst>
            </p:cNvPr>
            <p:cNvGrpSpPr/>
            <p:nvPr/>
          </p:nvGrpSpPr>
          <p:grpSpPr>
            <a:xfrm>
              <a:off x="3225226" y="1805920"/>
              <a:ext cx="8950445" cy="3240000"/>
              <a:chOff x="3225226" y="1805920"/>
              <a:chExt cx="8950445" cy="32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09C60B-4EAE-983B-EB90-2186CBA79AFC}"/>
                  </a:ext>
                </a:extLst>
              </p:cNvPr>
              <p:cNvSpPr/>
              <p:nvPr/>
            </p:nvSpPr>
            <p:spPr>
              <a:xfrm>
                <a:off x="3225226" y="1805920"/>
                <a:ext cx="8950445" cy="3240000"/>
              </a:xfrm>
              <a:prstGeom prst="rect">
                <a:avLst/>
              </a:prstGeom>
              <a:solidFill>
                <a:srgbClr val="25B1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Atkinson Hyperlegible" pitchFamily="2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A08889B-A57A-D7C8-EAE7-BACEAFFB47D7}"/>
                  </a:ext>
                </a:extLst>
              </p:cNvPr>
              <p:cNvGrpSpPr/>
              <p:nvPr/>
            </p:nvGrpSpPr>
            <p:grpSpPr>
              <a:xfrm>
                <a:off x="3497856" y="2769516"/>
                <a:ext cx="8363936" cy="1486120"/>
                <a:chOff x="3029663" y="2986158"/>
                <a:chExt cx="8363936" cy="148612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C5CA4A5-1A67-5576-0CC7-176E1C118893}"/>
                    </a:ext>
                  </a:extLst>
                </p:cNvPr>
                <p:cNvSpPr txBox="1"/>
                <p:nvPr/>
              </p:nvSpPr>
              <p:spPr>
                <a:xfrm>
                  <a:off x="3029663" y="2986158"/>
                  <a:ext cx="4720763" cy="59586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3600" dirty="0">
                      <a:latin typeface="Atkinson Hyperlegible" pitchFamily="2" charset="0"/>
                    </a:rPr>
                    <a:t>Unit 2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7EEC0C-39AC-6792-600F-2FF2EFB7D9EB}"/>
                    </a:ext>
                  </a:extLst>
                </p:cNvPr>
                <p:cNvSpPr txBox="1"/>
                <p:nvPr/>
              </p:nvSpPr>
              <p:spPr>
                <a:xfrm>
                  <a:off x="3029663" y="3708607"/>
                  <a:ext cx="8363936" cy="76367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b">
                  <a:spAutoFit/>
                </a:bodyPr>
                <a:lstStyle>
                  <a:lvl1pPr algn="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>
                      <a:solidFill>
                        <a:schemeClr val="bg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GB" sz="4800" dirty="0">
                      <a:latin typeface="Atkinson Hyperlegible" pitchFamily="2" charset="0"/>
                    </a:rPr>
                    <a:t>HHFA resource package</a:t>
                  </a:r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EE406-88EA-4B8D-8328-47404BB2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067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tkinson Hyperlegible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ECD35-817F-118B-551D-8FB8B95B466B}"/>
              </a:ext>
            </a:extLst>
          </p:cNvPr>
          <p:cNvSpPr txBox="1"/>
          <p:nvPr/>
        </p:nvSpPr>
        <p:spPr>
          <a:xfrm>
            <a:off x="3499200" y="2550551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By the end of this unit, you will be able to: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9019C-2F8C-C96A-E575-261D7524DE25}"/>
              </a:ext>
            </a:extLst>
          </p:cNvPr>
          <p:cNvSpPr txBox="1"/>
          <p:nvPr/>
        </p:nvSpPr>
        <p:spPr>
          <a:xfrm>
            <a:off x="3803123" y="3086017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list the key steps of an HHFA</a:t>
            </a:r>
          </a:p>
        </p:txBody>
      </p:sp>
      <p:pic>
        <p:nvPicPr>
          <p:cNvPr id="4" name="bullet white">
            <a:extLst>
              <a:ext uri="{FF2B5EF4-FFF2-40B4-BE49-F238E27FC236}">
                <a16:creationId xmlns:a16="http://schemas.microsoft.com/office/drawing/2014/main" id="{8F51375D-DEB1-2289-A747-C1AF5DE26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238818"/>
            <a:ext cx="117692" cy="12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0895F-4A45-B7BC-2257-C2A05682DAD8}"/>
              </a:ext>
            </a:extLst>
          </p:cNvPr>
          <p:cNvSpPr txBox="1"/>
          <p:nvPr/>
        </p:nvSpPr>
        <p:spPr>
          <a:xfrm>
            <a:off x="3803123" y="3514037"/>
            <a:ext cx="8278894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list the key HHFA tools</a:t>
            </a:r>
          </a:p>
        </p:txBody>
      </p:sp>
      <p:pic>
        <p:nvPicPr>
          <p:cNvPr id="6" name="bullet white">
            <a:extLst>
              <a:ext uri="{FF2B5EF4-FFF2-40B4-BE49-F238E27FC236}">
                <a16:creationId xmlns:a16="http://schemas.microsoft.com/office/drawing/2014/main" id="{514F0191-900B-DD5C-419F-9258E14D8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3666838"/>
            <a:ext cx="117692" cy="12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1E1B61-E198-F349-F69B-8E2F95594F75}"/>
              </a:ext>
            </a:extLst>
          </p:cNvPr>
          <p:cNvSpPr txBox="1"/>
          <p:nvPr/>
        </p:nvSpPr>
        <p:spPr>
          <a:xfrm>
            <a:off x="3803123" y="3931056"/>
            <a:ext cx="8278894" cy="75713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access the HHFA resource package through the WHO HHFA webpages</a:t>
            </a:r>
          </a:p>
        </p:txBody>
      </p:sp>
      <p:pic>
        <p:nvPicPr>
          <p:cNvPr id="8" name="bullet white">
            <a:extLst>
              <a:ext uri="{FF2B5EF4-FFF2-40B4-BE49-F238E27FC236}">
                <a16:creationId xmlns:a16="http://schemas.microsoft.com/office/drawing/2014/main" id="{9F1D574A-D019-287D-6F0D-177D2812B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7" y="4094840"/>
            <a:ext cx="117692" cy="12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068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A9519A-14DB-E90C-DDB9-A433446CA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AA725F-A1B2-1729-FE48-060DF82B061C}"/>
              </a:ext>
            </a:extLst>
          </p:cNvPr>
          <p:cNvSpPr/>
          <p:nvPr/>
        </p:nvSpPr>
        <p:spPr>
          <a:xfrm>
            <a:off x="3303639" y="1091381"/>
            <a:ext cx="5648632" cy="4896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7 key steps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32FC33-D0D5-4099-8941-D1356925EE11}"/>
              </a:ext>
            </a:extLst>
          </p:cNvPr>
          <p:cNvSpPr/>
          <p:nvPr/>
        </p:nvSpPr>
        <p:spPr>
          <a:xfrm>
            <a:off x="17321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Decide information needs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8B5012-F9CB-C2C3-A21B-4CEE3439B278}"/>
              </a:ext>
            </a:extLst>
          </p:cNvPr>
          <p:cNvSpPr/>
          <p:nvPr/>
        </p:nvSpPr>
        <p:spPr>
          <a:xfrm>
            <a:off x="188615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Adapt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 questionnaire &amp;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CSPro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tool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172C12-24B7-028D-B2B3-031BBE2B8740}"/>
              </a:ext>
            </a:extLst>
          </p:cNvPr>
          <p:cNvSpPr/>
          <p:nvPr/>
        </p:nvSpPr>
        <p:spPr>
          <a:xfrm>
            <a:off x="359908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Train data collectors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7FAB90B-0C2B-5258-D52D-2988F5C31C75}"/>
              </a:ext>
            </a:extLst>
          </p:cNvPr>
          <p:cNvSpPr/>
          <p:nvPr/>
        </p:nvSpPr>
        <p:spPr>
          <a:xfrm>
            <a:off x="531202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Collect data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4D38A8-B57B-C469-14FD-A582309EB7BB}"/>
              </a:ext>
            </a:extLst>
          </p:cNvPr>
          <p:cNvSpPr/>
          <p:nvPr/>
        </p:nvSpPr>
        <p:spPr>
          <a:xfrm>
            <a:off x="7024958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Analyse data 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0CF4E16-962E-97CD-68DD-DB3EE4C4D09F}"/>
              </a:ext>
            </a:extLst>
          </p:cNvPr>
          <p:cNvSpPr/>
          <p:nvPr/>
        </p:nvSpPr>
        <p:spPr>
          <a:xfrm>
            <a:off x="8737893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Interpret, communicate &amp; use data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DCFDF49-19B2-7699-50CE-29DAD50995CF}"/>
              </a:ext>
            </a:extLst>
          </p:cNvPr>
          <p:cNvSpPr/>
          <p:nvPr/>
        </p:nvSpPr>
        <p:spPr>
          <a:xfrm>
            <a:off x="10450830" y="2689670"/>
            <a:ext cx="1590893" cy="1483723"/>
          </a:xfrm>
          <a:custGeom>
            <a:avLst/>
            <a:gdLst>
              <a:gd name="connsiteX0" fmla="*/ 0 w 2472872"/>
              <a:gd name="connsiteY0" fmla="*/ 0 h 1483723"/>
              <a:gd name="connsiteX1" fmla="*/ 2472872 w 2472872"/>
              <a:gd name="connsiteY1" fmla="*/ 0 h 1483723"/>
              <a:gd name="connsiteX2" fmla="*/ 2472872 w 2472872"/>
              <a:gd name="connsiteY2" fmla="*/ 1483723 h 1483723"/>
              <a:gd name="connsiteX3" fmla="*/ 0 w 2472872"/>
              <a:gd name="connsiteY3" fmla="*/ 1483723 h 1483723"/>
              <a:gd name="connsiteX4" fmla="*/ 0 w 2472872"/>
              <a:gd name="connsiteY4" fmla="*/ 0 h 14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872" h="1483723">
                <a:moveTo>
                  <a:pt x="0" y="0"/>
                </a:moveTo>
                <a:lnTo>
                  <a:pt x="2472872" y="0"/>
                </a:lnTo>
                <a:lnTo>
                  <a:pt x="2472872" y="1483723"/>
                </a:lnTo>
                <a:lnTo>
                  <a:pt x="0" y="1483723"/>
                </a:lnTo>
                <a:lnTo>
                  <a:pt x="0" y="0"/>
                </a:lnTo>
                <a:close/>
              </a:path>
            </a:pathLst>
          </a:cu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0" rIns="144000" bIns="216000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Curate data</a:t>
            </a:r>
            <a:endParaRPr lang="en-GB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FAEF3A-3D50-166F-AAE2-E61C70146B5B}"/>
              </a:ext>
            </a:extLst>
          </p:cNvPr>
          <p:cNvSpPr/>
          <p:nvPr/>
        </p:nvSpPr>
        <p:spPr>
          <a:xfrm>
            <a:off x="74945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1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55E324-FAEB-DA08-DF27-7772C08185C3}"/>
              </a:ext>
            </a:extLst>
          </p:cNvPr>
          <p:cNvSpPr/>
          <p:nvPr/>
        </p:nvSpPr>
        <p:spPr>
          <a:xfrm>
            <a:off x="246239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2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B82EC5-7281-F5E2-A270-C1BB3166466F}"/>
              </a:ext>
            </a:extLst>
          </p:cNvPr>
          <p:cNvSpPr/>
          <p:nvPr/>
        </p:nvSpPr>
        <p:spPr>
          <a:xfrm>
            <a:off x="417532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3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59B59D-EBB8-5381-E8CA-DB3865AA65D1}"/>
              </a:ext>
            </a:extLst>
          </p:cNvPr>
          <p:cNvSpPr/>
          <p:nvPr/>
        </p:nvSpPr>
        <p:spPr>
          <a:xfrm>
            <a:off x="588826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4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2FCFBC-F525-DEC8-8F92-3C3941DE62DE}"/>
              </a:ext>
            </a:extLst>
          </p:cNvPr>
          <p:cNvSpPr/>
          <p:nvPr/>
        </p:nvSpPr>
        <p:spPr>
          <a:xfrm>
            <a:off x="7601198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5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4A3655-68BE-996E-6A52-7130BED00888}"/>
              </a:ext>
            </a:extLst>
          </p:cNvPr>
          <p:cNvSpPr/>
          <p:nvPr/>
        </p:nvSpPr>
        <p:spPr>
          <a:xfrm>
            <a:off x="9314133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6</a:t>
            </a:r>
            <a:endParaRPr lang="x-none" sz="1600" b="1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10A1B-822B-8057-ADFC-ACB7094D5E07}"/>
              </a:ext>
            </a:extLst>
          </p:cNvPr>
          <p:cNvSpPr/>
          <p:nvPr/>
        </p:nvSpPr>
        <p:spPr>
          <a:xfrm>
            <a:off x="11027070" y="2525138"/>
            <a:ext cx="438412" cy="438412"/>
          </a:xfrm>
          <a:prstGeom prst="ellipse">
            <a:avLst/>
          </a:prstGeom>
          <a:solidFill>
            <a:srgbClr val="C7DDF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36000" rIns="108000" bIns="36000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06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Key point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0" name="bracket">
            <a:extLst>
              <a:ext uri="{FF2B5EF4-FFF2-40B4-BE49-F238E27FC236}">
                <a16:creationId xmlns:a16="http://schemas.microsoft.com/office/drawing/2014/main" id="{F7AE6B6C-24F1-DB87-421C-2C0B8C38A661}"/>
              </a:ext>
            </a:extLst>
          </p:cNvPr>
          <p:cNvSpPr/>
          <p:nvPr/>
        </p:nvSpPr>
        <p:spPr>
          <a:xfrm rot="16200000" flipH="1" flipV="1">
            <a:off x="6014126" y="-1499999"/>
            <a:ext cx="166316" cy="11846350"/>
          </a:xfrm>
          <a:prstGeom prst="rightBracket">
            <a:avLst/>
          </a:prstGeom>
          <a:ln w="28575">
            <a:solidFill>
              <a:srgbClr val="31B0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Atkinson Hyperlegible" pitchFamily="2" charset="0"/>
            </a:endParaRPr>
          </a:p>
        </p:txBody>
      </p:sp>
      <p:sp>
        <p:nvSpPr>
          <p:cNvPr id="11" name="HHFA modules caption">
            <a:extLst>
              <a:ext uri="{FF2B5EF4-FFF2-40B4-BE49-F238E27FC236}">
                <a16:creationId xmlns:a16="http://schemas.microsoft.com/office/drawing/2014/main" id="{F35E07CB-663A-4F73-8D8D-4A308B5D344A}"/>
              </a:ext>
            </a:extLst>
          </p:cNvPr>
          <p:cNvSpPr txBox="1"/>
          <p:nvPr/>
        </p:nvSpPr>
        <p:spPr>
          <a:xfrm>
            <a:off x="158400" y="4639647"/>
            <a:ext cx="11862057" cy="461665"/>
          </a:xfrm>
          <a:prstGeom prst="rect">
            <a:avLst/>
          </a:prstGeom>
          <a:solidFill>
            <a:srgbClr val="C7D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595959"/>
                </a:solidFill>
                <a:latin typeface="Atkinson Hyperlegible" pitchFamily="2" charset="0"/>
              </a:rPr>
              <a:t>Plan, prepare and manage (detailed activities)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BE7AD7-A02C-49D7-AA0B-261B09D3C679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6659AB-9823-42A1-95F4-EBB93DEDA884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DE0A38-7AC5-472D-964C-6114DBD124F4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1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F2A462-C539-4315-8B72-18500807D199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2885F94-2556-433B-B7DE-7485C71E2347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ED9F7F-41C0-48EB-9BB7-6954877D3DFF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2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8F8940-1010-4968-9746-2C7746CC9E27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C6D1CB3-4C00-4A02-812F-56DA6A0FCB1C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5DBEE6-B5B5-431C-9BF9-B85B046F148B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3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67814B-952A-44DD-8083-77978E18E36A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2BB702-3C10-4708-8398-89055DF7A6FD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Collect data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CE92F4B-A7BE-44C0-AFAE-2E797DEDF337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4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5AB687-3E39-40AD-A16F-5101FCB96019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40B1A1-7A67-433A-8754-E1289647EA23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6B0A99-E45F-404E-BCFF-E07319729D24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5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4F2962-A74D-4E30-B94E-1D4EFF33AC5D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6662E25-C115-4AFD-AA59-8E0FEC5E1C03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Interpret, communicate &amp; use data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33C8CD5-25DA-447B-9A96-6477F8E232C7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6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DA92E2-2F00-491F-9E25-1CA4FB92D87A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A961788-48BF-46EB-BE52-6DD3BA119089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8940757-437F-412C-8F1D-7215CA6BE62B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5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07BF83-E5C0-31DF-F9D0-21794D34814E}"/>
              </a:ext>
            </a:extLst>
          </p:cNvPr>
          <p:cNvSpPr txBox="1"/>
          <p:nvPr/>
        </p:nvSpPr>
        <p:spPr>
          <a:xfrm>
            <a:off x="609456" y="5014128"/>
            <a:ext cx="10973087" cy="1343253"/>
          </a:xfrm>
          <a:prstGeom prst="rect">
            <a:avLst/>
          </a:prstGeom>
          <a:solidFill>
            <a:srgbClr val="31B09C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GB" sz="2400" dirty="0">
                <a:latin typeface="Atkinson Hyperlegible" pitchFamily="2" charset="0"/>
              </a:rPr>
              <a:t>WHO has prepared an HHFA </a:t>
            </a:r>
            <a:r>
              <a:rPr lang="en-GB" sz="2400" b="1" dirty="0">
                <a:latin typeface="Atkinson Hyperlegible" pitchFamily="2" charset="0"/>
              </a:rPr>
              <a:t>resource package </a:t>
            </a:r>
            <a:r>
              <a:rPr lang="en-GB" sz="2400" dirty="0">
                <a:latin typeface="Atkinson Hyperlegible" pitchFamily="2" charset="0"/>
              </a:rPr>
              <a:t>to support countries through each step of the HHFA.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4A3EF-6578-341A-9CC0-2E4058933539}"/>
              </a:ext>
            </a:extLst>
          </p:cNvPr>
          <p:cNvSpPr/>
          <p:nvPr/>
        </p:nvSpPr>
        <p:spPr>
          <a:xfrm>
            <a:off x="528887" y="5014128"/>
            <a:ext cx="80255" cy="1343253"/>
          </a:xfrm>
          <a:prstGeom prst="rect">
            <a:avLst/>
          </a:prstGeom>
          <a:solidFill>
            <a:srgbClr val="1B9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tkinson Hyperlegible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8EA5E-A0E7-4F5F-B798-44AEE9278E88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F3F776-B023-49B8-88CE-2D9D07B52E24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A281C8-6757-4FF9-8A28-4FA531851E0A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1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619AF6-25A1-4026-BF79-00E3CD8BF1F4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D767FA-63C7-4A2A-9608-4567A55DAE1B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774DC7-FE4E-42EE-B287-9FEB2ADBC3B4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2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1A049A-58AE-48AA-AE58-8AC55F5C0BBA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4696C8-BACE-474C-8C95-479E6FF9BF46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33DAC8-9290-443E-AA14-3B8856A4BD72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3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DDA138-6D44-4567-AAF0-190FC7121F84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7B2A1F-1C9D-45BD-99F3-F926322AE7C4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Collect data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088922-FD01-440F-BEE7-061012ECF10E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4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39AFB7-026B-42C4-AB64-6143756453F2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8F676F6-0C56-4778-88EC-842E6AE2E73A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ACD6FB-BF75-4A73-B7CE-21662406C0F1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5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8F5FDB6-4A4C-429F-BE36-833DC148AB5E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805B193-6C99-44DD-AEE3-2A2076F78E2B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Interpret, communicate &amp; use data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6C9E3A-3424-4971-AB97-919E5F649C3D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6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9DCDD4-E2E5-4A36-8A6F-75AB3BA315C8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89D6A70-4ACE-45B4-8D9B-3706CAEF602C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939E88D-9C13-4773-99EC-C82B69D89214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05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9B4A5A-AC5A-FFD7-99AA-C026C6DFC1D8}"/>
              </a:ext>
            </a:extLst>
          </p:cNvPr>
          <p:cNvSpPr/>
          <p:nvPr/>
        </p:nvSpPr>
        <p:spPr>
          <a:xfrm rot="5400000">
            <a:off x="11060851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D3DB5D-7BDA-86F9-158E-8D44BB8E6F68}"/>
              </a:ext>
            </a:extLst>
          </p:cNvPr>
          <p:cNvSpPr/>
          <p:nvPr/>
        </p:nvSpPr>
        <p:spPr>
          <a:xfrm rot="5400000">
            <a:off x="7658757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C4BB250-B83F-E150-F918-C1B359FDDB23}"/>
              </a:ext>
            </a:extLst>
          </p:cNvPr>
          <p:cNvSpPr/>
          <p:nvPr/>
        </p:nvSpPr>
        <p:spPr>
          <a:xfrm rot="5400000">
            <a:off x="5931842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7F9277-2316-4C2F-D39F-D6A14B0367A2}"/>
              </a:ext>
            </a:extLst>
          </p:cNvPr>
          <p:cNvSpPr/>
          <p:nvPr/>
        </p:nvSpPr>
        <p:spPr>
          <a:xfrm rot="5400000">
            <a:off x="2511528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37CBC4-FC6D-43F0-FABE-89B614AE5C20}"/>
              </a:ext>
            </a:extLst>
          </p:cNvPr>
          <p:cNvSpPr/>
          <p:nvPr/>
        </p:nvSpPr>
        <p:spPr>
          <a:xfrm rot="5400000">
            <a:off x="783145" y="3363344"/>
            <a:ext cx="328314" cy="93101"/>
          </a:xfrm>
          <a:custGeom>
            <a:avLst/>
            <a:gdLst>
              <a:gd name="connsiteX0" fmla="*/ 0 w 538160"/>
              <a:gd name="connsiteY0" fmla="*/ 45720 h 91440"/>
              <a:gd name="connsiteX1" fmla="*/ 538160 w 53816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8160" h="91440">
                <a:moveTo>
                  <a:pt x="0" y="45720"/>
                </a:moveTo>
                <a:lnTo>
                  <a:pt x="538160" y="45720"/>
                </a:lnTo>
              </a:path>
            </a:pathLst>
          </a:custGeom>
          <a:noFill/>
          <a:ln w="25400">
            <a:solidFill>
              <a:srgbClr val="557DBF"/>
            </a:solidFill>
            <a:tailEnd type="triangle" w="lg" len="lg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7561" tIns="42876" rIns="267561" bIns="4287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00" kern="1200" dirty="0">
              <a:solidFill>
                <a:schemeClr val="tx1">
                  <a:lumMod val="75000"/>
                  <a:lumOff val="25000"/>
                </a:schemeClr>
              </a:solidFill>
              <a:latin typeface="Atkinson Hyperlegible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10" name="grid1">
            <a:extLst>
              <a:ext uri="{FF2B5EF4-FFF2-40B4-BE49-F238E27FC236}">
                <a16:creationId xmlns:a16="http://schemas.microsoft.com/office/drawing/2014/main" id="{6C2360D3-D23B-73FB-5A1D-21C77064515C}"/>
              </a:ext>
            </a:extLst>
          </p:cNvPr>
          <p:cNvSpPr txBox="1"/>
          <p:nvPr/>
        </p:nvSpPr>
        <p:spPr>
          <a:xfrm>
            <a:off x="151026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latin typeface="Atkinson Hyperlegible" pitchFamily="2" charset="0"/>
              </a:rPr>
              <a:t>Indicator inventory platform </a:t>
            </a:r>
          </a:p>
        </p:txBody>
      </p:sp>
      <p:sp>
        <p:nvSpPr>
          <p:cNvPr id="11" name="grid1">
            <a:extLst>
              <a:ext uri="{FF2B5EF4-FFF2-40B4-BE49-F238E27FC236}">
                <a16:creationId xmlns:a16="http://schemas.microsoft.com/office/drawing/2014/main" id="{501A95D5-6488-CB2D-DEAA-50B81D9A6141}"/>
              </a:ext>
            </a:extLst>
          </p:cNvPr>
          <p:cNvSpPr txBox="1"/>
          <p:nvPr/>
        </p:nvSpPr>
        <p:spPr>
          <a:xfrm>
            <a:off x="1881497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500" dirty="0">
                <a:latin typeface="Atkinson Hyperlegible" pitchFamily="2" charset="0"/>
              </a:rPr>
              <a:t>Questionnaires</a:t>
            </a:r>
          </a:p>
        </p:txBody>
      </p:sp>
      <p:sp>
        <p:nvSpPr>
          <p:cNvPr id="12" name="grid1">
            <a:extLst>
              <a:ext uri="{FF2B5EF4-FFF2-40B4-BE49-F238E27FC236}">
                <a16:creationId xmlns:a16="http://schemas.microsoft.com/office/drawing/2014/main" id="{8604C69C-18FC-2ABB-4452-004CAEA9895D}"/>
              </a:ext>
            </a:extLst>
          </p:cNvPr>
          <p:cNvSpPr txBox="1"/>
          <p:nvPr/>
        </p:nvSpPr>
        <p:spPr>
          <a:xfrm>
            <a:off x="5331225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 err="1">
                <a:latin typeface="Atkinson Hyperlegible" pitchFamily="2" charset="0"/>
              </a:rPr>
              <a:t>CSPro</a:t>
            </a:r>
            <a:r>
              <a:rPr lang="en-GB" dirty="0">
                <a:latin typeface="Atkinson Hyperlegible" pitchFamily="2" charset="0"/>
              </a:rPr>
              <a:t> tool</a:t>
            </a:r>
          </a:p>
        </p:txBody>
      </p:sp>
      <p:sp>
        <p:nvSpPr>
          <p:cNvPr id="13" name="grid1">
            <a:extLst>
              <a:ext uri="{FF2B5EF4-FFF2-40B4-BE49-F238E27FC236}">
                <a16:creationId xmlns:a16="http://schemas.microsoft.com/office/drawing/2014/main" id="{5638414F-852A-B40C-88C3-79992E05E764}"/>
              </a:ext>
            </a:extLst>
          </p:cNvPr>
          <p:cNvSpPr txBox="1"/>
          <p:nvPr/>
        </p:nvSpPr>
        <p:spPr>
          <a:xfrm>
            <a:off x="7027469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latin typeface="Atkinson Hyperlegible" pitchFamily="2" charset="0"/>
              </a:rPr>
              <a:t>Data analysis platform</a:t>
            </a:r>
          </a:p>
        </p:txBody>
      </p:sp>
      <p:sp>
        <p:nvSpPr>
          <p:cNvPr id="14" name="grid1">
            <a:extLst>
              <a:ext uri="{FF2B5EF4-FFF2-40B4-BE49-F238E27FC236}">
                <a16:creationId xmlns:a16="http://schemas.microsoft.com/office/drawing/2014/main" id="{E3D643AB-DF46-E6E5-71E9-90743A262535}"/>
              </a:ext>
            </a:extLst>
          </p:cNvPr>
          <p:cNvSpPr txBox="1"/>
          <p:nvPr/>
        </p:nvSpPr>
        <p:spPr>
          <a:xfrm>
            <a:off x="10429563" y="3571381"/>
            <a:ext cx="1590893" cy="1346185"/>
          </a:xfrm>
          <a:prstGeom prst="rect">
            <a:avLst/>
          </a:prstGeom>
          <a:solidFill>
            <a:srgbClr val="CBEB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216000" rIns="144000" bIns="216000" numCol="1" spcCol="1270" anchor="ctr" anchorCtr="0">
            <a:noAutofit/>
          </a:bodyPr>
          <a:lstStyle>
            <a:defPPr>
              <a:defRPr lang="en-US"/>
            </a:defPPr>
            <a:lvl1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latin typeface="Atkinson Hyperlegible" pitchFamily="2" charset="0"/>
              </a:rPr>
              <a:t>Global HHFA archive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28A159-40EF-46E6-B8B3-5F1C5B631C7D}"/>
              </a:ext>
            </a:extLst>
          </p:cNvPr>
          <p:cNvGrpSpPr/>
          <p:nvPr/>
        </p:nvGrpSpPr>
        <p:grpSpPr>
          <a:xfrm>
            <a:off x="173218" y="2525138"/>
            <a:ext cx="1590893" cy="1648255"/>
            <a:chOff x="173218" y="2525138"/>
            <a:chExt cx="1590893" cy="164825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EB3E0C8-189C-437A-82C8-D0D2FD9DD156}"/>
                </a:ext>
              </a:extLst>
            </p:cNvPr>
            <p:cNvSpPr/>
            <p:nvPr/>
          </p:nvSpPr>
          <p:spPr>
            <a:xfrm>
              <a:off x="17321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Decide information needs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7270E8-818B-41C0-888F-961B6A7E6AA5}"/>
                </a:ext>
              </a:extLst>
            </p:cNvPr>
            <p:cNvSpPr/>
            <p:nvPr/>
          </p:nvSpPr>
          <p:spPr>
            <a:xfrm>
              <a:off x="74945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1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CD047E-030D-4D3E-9958-D082F9F627A6}"/>
              </a:ext>
            </a:extLst>
          </p:cNvPr>
          <p:cNvGrpSpPr/>
          <p:nvPr/>
        </p:nvGrpSpPr>
        <p:grpSpPr>
          <a:xfrm>
            <a:off x="1886153" y="2525138"/>
            <a:ext cx="1590893" cy="1648255"/>
            <a:chOff x="1886153" y="2525138"/>
            <a:chExt cx="1590893" cy="164825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730D967-2B05-4068-B738-6C7DE89A7C6C}"/>
                </a:ext>
              </a:extLst>
            </p:cNvPr>
            <p:cNvSpPr/>
            <p:nvPr/>
          </p:nvSpPr>
          <p:spPr>
            <a:xfrm>
              <a:off x="188615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Adapt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questionnaire &amp;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CSPro</a:t>
              </a:r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 </a:t>
              </a:r>
              <a:r>
                <a:rPr lang="fr-F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tool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7112957-5AA1-40FB-A5D5-51EE1A003468}"/>
                </a:ext>
              </a:extLst>
            </p:cNvPr>
            <p:cNvSpPr/>
            <p:nvPr/>
          </p:nvSpPr>
          <p:spPr>
            <a:xfrm>
              <a:off x="246239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2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B67994-980D-4C42-8DD1-327A3DDB05CD}"/>
              </a:ext>
            </a:extLst>
          </p:cNvPr>
          <p:cNvGrpSpPr/>
          <p:nvPr/>
        </p:nvGrpSpPr>
        <p:grpSpPr>
          <a:xfrm>
            <a:off x="3599088" y="2525138"/>
            <a:ext cx="1590893" cy="1648255"/>
            <a:chOff x="3599088" y="2525138"/>
            <a:chExt cx="1590893" cy="1648255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67FA78-8FF6-4521-AF65-539D308EF4E0}"/>
                </a:ext>
              </a:extLst>
            </p:cNvPr>
            <p:cNvSpPr/>
            <p:nvPr/>
          </p:nvSpPr>
          <p:spPr>
            <a:xfrm>
              <a:off x="359908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Train data collectors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5B9791-0189-46B5-ACE3-DCD8F9F8DB27}"/>
                </a:ext>
              </a:extLst>
            </p:cNvPr>
            <p:cNvSpPr/>
            <p:nvPr/>
          </p:nvSpPr>
          <p:spPr>
            <a:xfrm>
              <a:off x="417532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3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0E3465-DBA3-4C01-8444-D28310EC58C0}"/>
              </a:ext>
            </a:extLst>
          </p:cNvPr>
          <p:cNvGrpSpPr/>
          <p:nvPr/>
        </p:nvGrpSpPr>
        <p:grpSpPr>
          <a:xfrm>
            <a:off x="5312023" y="2525138"/>
            <a:ext cx="1590893" cy="1648255"/>
            <a:chOff x="5312023" y="2525138"/>
            <a:chExt cx="1590893" cy="164825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4898F21-0E51-4CB1-A30B-441CD3358A07}"/>
                </a:ext>
              </a:extLst>
            </p:cNvPr>
            <p:cNvSpPr/>
            <p:nvPr/>
          </p:nvSpPr>
          <p:spPr>
            <a:xfrm>
              <a:off x="531202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Collect data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75E5CA-145D-442D-98F5-B6907E408270}"/>
                </a:ext>
              </a:extLst>
            </p:cNvPr>
            <p:cNvSpPr/>
            <p:nvPr/>
          </p:nvSpPr>
          <p:spPr>
            <a:xfrm>
              <a:off x="588826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4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65AFE7-B93A-429A-8CE6-6680D7046A81}"/>
              </a:ext>
            </a:extLst>
          </p:cNvPr>
          <p:cNvGrpSpPr/>
          <p:nvPr/>
        </p:nvGrpSpPr>
        <p:grpSpPr>
          <a:xfrm>
            <a:off x="7024958" y="2525138"/>
            <a:ext cx="1590893" cy="1648255"/>
            <a:chOff x="7024958" y="2525138"/>
            <a:chExt cx="1590893" cy="164825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8DAC38F-2AAE-4A89-B0BE-2237363C779F}"/>
                </a:ext>
              </a:extLst>
            </p:cNvPr>
            <p:cNvSpPr/>
            <p:nvPr/>
          </p:nvSpPr>
          <p:spPr>
            <a:xfrm>
              <a:off x="7024958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Analyse data 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B6D091F-38FD-45CB-89DC-CF2ED992F79B}"/>
                </a:ext>
              </a:extLst>
            </p:cNvPr>
            <p:cNvSpPr/>
            <p:nvPr/>
          </p:nvSpPr>
          <p:spPr>
            <a:xfrm>
              <a:off x="7601198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5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3CBB0C-BC0F-46AE-BFC1-AD2A11D50658}"/>
              </a:ext>
            </a:extLst>
          </p:cNvPr>
          <p:cNvGrpSpPr/>
          <p:nvPr/>
        </p:nvGrpSpPr>
        <p:grpSpPr>
          <a:xfrm>
            <a:off x="8737893" y="2525138"/>
            <a:ext cx="1590893" cy="1648255"/>
            <a:chOff x="8737893" y="2525138"/>
            <a:chExt cx="1590893" cy="1648255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65BF2D-FF91-4983-9BBE-1BBCEC338EDC}"/>
                </a:ext>
              </a:extLst>
            </p:cNvPr>
            <p:cNvSpPr/>
            <p:nvPr/>
          </p:nvSpPr>
          <p:spPr>
            <a:xfrm>
              <a:off x="8737893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Interpret, communicate &amp; use data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8EE4ED-CCC5-4395-90CB-92053E303E5D}"/>
                </a:ext>
              </a:extLst>
            </p:cNvPr>
            <p:cNvSpPr/>
            <p:nvPr/>
          </p:nvSpPr>
          <p:spPr>
            <a:xfrm>
              <a:off x="9314133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6</a:t>
              </a:r>
              <a:endParaRPr lang="x-non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6BD9BC1-E95E-4271-956B-17BBC4B3B38B}"/>
              </a:ext>
            </a:extLst>
          </p:cNvPr>
          <p:cNvGrpSpPr/>
          <p:nvPr/>
        </p:nvGrpSpPr>
        <p:grpSpPr>
          <a:xfrm>
            <a:off x="10450830" y="2525138"/>
            <a:ext cx="1590893" cy="1648255"/>
            <a:chOff x="10450830" y="2525138"/>
            <a:chExt cx="1590893" cy="1648255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3D7362E-7A95-4B1D-B392-CD927B1A01C4}"/>
                </a:ext>
              </a:extLst>
            </p:cNvPr>
            <p:cNvSpPr/>
            <p:nvPr/>
          </p:nvSpPr>
          <p:spPr>
            <a:xfrm>
              <a:off x="10450830" y="2689670"/>
              <a:ext cx="1590893" cy="1483723"/>
            </a:xfrm>
            <a:custGeom>
              <a:avLst/>
              <a:gdLst>
                <a:gd name="connsiteX0" fmla="*/ 0 w 2472872"/>
                <a:gd name="connsiteY0" fmla="*/ 0 h 1483723"/>
                <a:gd name="connsiteX1" fmla="*/ 2472872 w 2472872"/>
                <a:gd name="connsiteY1" fmla="*/ 0 h 1483723"/>
                <a:gd name="connsiteX2" fmla="*/ 2472872 w 2472872"/>
                <a:gd name="connsiteY2" fmla="*/ 1483723 h 1483723"/>
                <a:gd name="connsiteX3" fmla="*/ 0 w 2472872"/>
                <a:gd name="connsiteY3" fmla="*/ 1483723 h 1483723"/>
                <a:gd name="connsiteX4" fmla="*/ 0 w 2472872"/>
                <a:gd name="connsiteY4" fmla="*/ 0 h 14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872" h="1483723">
                  <a:moveTo>
                    <a:pt x="0" y="0"/>
                  </a:moveTo>
                  <a:lnTo>
                    <a:pt x="2472872" y="0"/>
                  </a:lnTo>
                  <a:lnTo>
                    <a:pt x="2472872" y="1483723"/>
                  </a:lnTo>
                  <a:lnTo>
                    <a:pt x="0" y="1483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360000" rIns="144000" bIns="216000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Curate data</a:t>
              </a:r>
              <a:endParaRPr lang="en-GB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1C1EB39-1064-421F-9C58-2B01023348E8}"/>
                </a:ext>
              </a:extLst>
            </p:cNvPr>
            <p:cNvSpPr/>
            <p:nvPr/>
          </p:nvSpPr>
          <p:spPr>
            <a:xfrm>
              <a:off x="11027070" y="2525138"/>
              <a:ext cx="438412" cy="438412"/>
            </a:xfrm>
            <a:prstGeom prst="ellipse">
              <a:avLst/>
            </a:prstGeom>
            <a:solidFill>
              <a:srgbClr val="C7DDF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36000" rIns="108000" bIns="36000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rPr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16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2.91667E-6 -0.120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1.875E-6 -0.1201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-0.1201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1201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3.75E-6 -0.1201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1.04167E-6 -0.1201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4.16667E-6 -0.1201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31" name="HHFA modules caption">
            <a:extLst>
              <a:ext uri="{FF2B5EF4-FFF2-40B4-BE49-F238E27FC236}">
                <a16:creationId xmlns:a16="http://schemas.microsoft.com/office/drawing/2014/main" id="{3E69BA26-7324-9FC1-D39D-59E65AEBFE60}"/>
              </a:ext>
            </a:extLst>
          </p:cNvPr>
          <p:cNvSpPr txBox="1"/>
          <p:nvPr/>
        </p:nvSpPr>
        <p:spPr>
          <a:xfrm>
            <a:off x="158400" y="4483280"/>
            <a:ext cx="11848914" cy="400110"/>
          </a:xfrm>
          <a:prstGeom prst="rect">
            <a:avLst/>
          </a:prstGeom>
          <a:solidFill>
            <a:srgbClr val="C7DD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595959"/>
                </a:solidFill>
                <a:latin typeface="Atkinson Hyperlegible" pitchFamily="2" charset="0"/>
              </a:rPr>
              <a:t>Plan, prepare and manage</a:t>
            </a:r>
          </a:p>
        </p:txBody>
      </p:sp>
      <p:sp>
        <p:nvSpPr>
          <p:cNvPr id="22" name="grid1">
            <a:extLst>
              <a:ext uri="{FF2B5EF4-FFF2-40B4-BE49-F238E27FC236}">
                <a16:creationId xmlns:a16="http://schemas.microsoft.com/office/drawing/2014/main" id="{293150DC-EE83-8640-F17D-AA96452C3C7F}"/>
              </a:ext>
            </a:extLst>
          </p:cNvPr>
          <p:cNvSpPr txBox="1"/>
          <p:nvPr/>
        </p:nvSpPr>
        <p:spPr>
          <a:xfrm>
            <a:off x="158400" y="5046540"/>
            <a:ext cx="59710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HHFA comprehensive guide</a:t>
            </a:r>
          </a:p>
        </p:txBody>
      </p:sp>
      <p:sp>
        <p:nvSpPr>
          <p:cNvPr id="35" name="grid1">
            <a:extLst>
              <a:ext uri="{FF2B5EF4-FFF2-40B4-BE49-F238E27FC236}">
                <a16:creationId xmlns:a16="http://schemas.microsoft.com/office/drawing/2014/main" id="{05719DE5-E978-0DFC-90DB-B7032A6FF396}"/>
              </a:ext>
            </a:extLst>
          </p:cNvPr>
          <p:cNvSpPr txBox="1"/>
          <p:nvPr/>
        </p:nvSpPr>
        <p:spPr>
          <a:xfrm>
            <a:off x="158400" y="5579502"/>
            <a:ext cx="59710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HHFA quick guide</a:t>
            </a:r>
          </a:p>
        </p:txBody>
      </p:sp>
      <p:sp>
        <p:nvSpPr>
          <p:cNvPr id="36" name="grid1">
            <a:extLst>
              <a:ext uri="{FF2B5EF4-FFF2-40B4-BE49-F238E27FC236}">
                <a16:creationId xmlns:a16="http://schemas.microsoft.com/office/drawing/2014/main" id="{F4E6245E-C4BE-6715-CB82-B1A78D6A3C9D}"/>
              </a:ext>
            </a:extLst>
          </p:cNvPr>
          <p:cNvSpPr txBox="1"/>
          <p:nvPr/>
        </p:nvSpPr>
        <p:spPr>
          <a:xfrm>
            <a:off x="158400" y="6112466"/>
            <a:ext cx="59710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Data manager guide</a:t>
            </a:r>
          </a:p>
        </p:txBody>
      </p:sp>
      <p:sp>
        <p:nvSpPr>
          <p:cNvPr id="38" name="grid1">
            <a:extLst>
              <a:ext uri="{FF2B5EF4-FFF2-40B4-BE49-F238E27FC236}">
                <a16:creationId xmlns:a16="http://schemas.microsoft.com/office/drawing/2014/main" id="{3EBCA956-3A30-DFA2-7DF0-A7DEDBBBA96D}"/>
              </a:ext>
            </a:extLst>
          </p:cNvPr>
          <p:cNvSpPr txBox="1"/>
          <p:nvPr/>
        </p:nvSpPr>
        <p:spPr>
          <a:xfrm>
            <a:off x="6135978" y="5046540"/>
            <a:ext cx="5877906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Powerpoint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 training packages</a:t>
            </a:r>
          </a:p>
        </p:txBody>
      </p:sp>
      <p:sp>
        <p:nvSpPr>
          <p:cNvPr id="39" name="grid1">
            <a:extLst>
              <a:ext uri="{FF2B5EF4-FFF2-40B4-BE49-F238E27FC236}">
                <a16:creationId xmlns:a16="http://schemas.microsoft.com/office/drawing/2014/main" id="{72077A70-CD3A-5641-C4FB-3085ECDE0181}"/>
              </a:ext>
            </a:extLst>
          </p:cNvPr>
          <p:cNvSpPr txBox="1"/>
          <p:nvPr/>
        </p:nvSpPr>
        <p:spPr>
          <a:xfrm>
            <a:off x="6134400" y="5580619"/>
            <a:ext cx="5893785" cy="530729"/>
          </a:xfrm>
          <a:prstGeom prst="rect">
            <a:avLst/>
          </a:prstGeom>
          <a:solidFill>
            <a:srgbClr val="CBEBE6"/>
          </a:solidFill>
          <a:ln>
            <a:solidFill>
              <a:schemeClr val="bg1"/>
            </a:solidFill>
          </a:ln>
        </p:spPr>
        <p:txBody>
          <a:bodyPr vert="horz" wrap="square" lIns="39600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OpenWHO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elearning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 packages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F8F726-BA22-4C7D-A32D-3149ECF05ADC}"/>
              </a:ext>
            </a:extLst>
          </p:cNvPr>
          <p:cNvGrpSpPr/>
          <p:nvPr/>
        </p:nvGrpSpPr>
        <p:grpSpPr>
          <a:xfrm>
            <a:off x="151026" y="1699200"/>
            <a:ext cx="11890697" cy="3220773"/>
            <a:chOff x="151026" y="1696793"/>
            <a:chExt cx="11890697" cy="3220773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941FBB1-392D-470D-8987-F7A290633EFD}"/>
                </a:ext>
              </a:extLst>
            </p:cNvPr>
            <p:cNvSpPr/>
            <p:nvPr/>
          </p:nvSpPr>
          <p:spPr>
            <a:xfrm rot="5400000">
              <a:off x="11060851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862E091-104C-48CE-8D87-0762255C2453}"/>
                </a:ext>
              </a:extLst>
            </p:cNvPr>
            <p:cNvSpPr/>
            <p:nvPr/>
          </p:nvSpPr>
          <p:spPr>
            <a:xfrm rot="5400000">
              <a:off x="7658757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6EC84C3-B14F-4726-84AD-76C9DB07D99C}"/>
                </a:ext>
              </a:extLst>
            </p:cNvPr>
            <p:cNvSpPr/>
            <p:nvPr/>
          </p:nvSpPr>
          <p:spPr>
            <a:xfrm rot="5400000">
              <a:off x="5931842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B9470C3-F5C7-456E-A370-8C10979C1E05}"/>
                </a:ext>
              </a:extLst>
            </p:cNvPr>
            <p:cNvSpPr/>
            <p:nvPr/>
          </p:nvSpPr>
          <p:spPr>
            <a:xfrm rot="5400000">
              <a:off x="2511528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F4A97B5-F4F0-4587-9B89-128BEE33E694}"/>
                </a:ext>
              </a:extLst>
            </p:cNvPr>
            <p:cNvSpPr/>
            <p:nvPr/>
          </p:nvSpPr>
          <p:spPr>
            <a:xfrm rot="5400000">
              <a:off x="783145" y="3363344"/>
              <a:ext cx="328314" cy="93101"/>
            </a:xfrm>
            <a:custGeom>
              <a:avLst/>
              <a:gdLst>
                <a:gd name="connsiteX0" fmla="*/ 0 w 538160"/>
                <a:gd name="connsiteY0" fmla="*/ 45720 h 91440"/>
                <a:gd name="connsiteX1" fmla="*/ 538160 w 538160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8160" h="91440">
                  <a:moveTo>
                    <a:pt x="0" y="45720"/>
                  </a:moveTo>
                  <a:lnTo>
                    <a:pt x="538160" y="45720"/>
                  </a:lnTo>
                </a:path>
              </a:pathLst>
            </a:custGeom>
            <a:noFill/>
            <a:ln w="25400">
              <a:solidFill>
                <a:srgbClr val="557DBF"/>
              </a:solidFill>
              <a:tailEnd type="triangle" w="lg" len="lg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561" tIns="42876" rIns="267561" bIns="4287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5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endParaRPr>
            </a:p>
          </p:txBody>
        </p:sp>
        <p:sp>
          <p:nvSpPr>
            <p:cNvPr id="78" name="grid1">
              <a:extLst>
                <a:ext uri="{FF2B5EF4-FFF2-40B4-BE49-F238E27FC236}">
                  <a16:creationId xmlns:a16="http://schemas.microsoft.com/office/drawing/2014/main" id="{ADB12F9D-36C7-40A5-AEEA-D19094831599}"/>
                </a:ext>
              </a:extLst>
            </p:cNvPr>
            <p:cNvSpPr txBox="1"/>
            <p:nvPr/>
          </p:nvSpPr>
          <p:spPr>
            <a:xfrm>
              <a:off x="151026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latin typeface="Atkinson Hyperlegible" pitchFamily="2" charset="0"/>
                </a:rPr>
                <a:t>Indicator inventory platform </a:t>
              </a:r>
            </a:p>
          </p:txBody>
        </p:sp>
        <p:sp>
          <p:nvSpPr>
            <p:cNvPr id="79" name="grid1">
              <a:extLst>
                <a:ext uri="{FF2B5EF4-FFF2-40B4-BE49-F238E27FC236}">
                  <a16:creationId xmlns:a16="http://schemas.microsoft.com/office/drawing/2014/main" id="{877E8F30-1B5E-4073-AF15-01571FD7FEFD}"/>
                </a:ext>
              </a:extLst>
            </p:cNvPr>
            <p:cNvSpPr txBox="1"/>
            <p:nvPr/>
          </p:nvSpPr>
          <p:spPr>
            <a:xfrm>
              <a:off x="1881497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500" dirty="0">
                  <a:latin typeface="Atkinson Hyperlegible" pitchFamily="2" charset="0"/>
                </a:rPr>
                <a:t>Questionnaires</a:t>
              </a:r>
            </a:p>
          </p:txBody>
        </p:sp>
        <p:sp>
          <p:nvSpPr>
            <p:cNvPr id="80" name="grid1">
              <a:extLst>
                <a:ext uri="{FF2B5EF4-FFF2-40B4-BE49-F238E27FC236}">
                  <a16:creationId xmlns:a16="http://schemas.microsoft.com/office/drawing/2014/main" id="{C9B7C54D-6085-40F9-91FC-AD832F8CF26E}"/>
                </a:ext>
              </a:extLst>
            </p:cNvPr>
            <p:cNvSpPr txBox="1"/>
            <p:nvPr/>
          </p:nvSpPr>
          <p:spPr>
            <a:xfrm>
              <a:off x="5331225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 err="1">
                  <a:latin typeface="Atkinson Hyperlegible" pitchFamily="2" charset="0"/>
                </a:rPr>
                <a:t>CSPro</a:t>
              </a:r>
              <a:r>
                <a:rPr lang="en-GB" dirty="0">
                  <a:latin typeface="Atkinson Hyperlegible" pitchFamily="2" charset="0"/>
                </a:rPr>
                <a:t> tool</a:t>
              </a:r>
            </a:p>
          </p:txBody>
        </p:sp>
        <p:sp>
          <p:nvSpPr>
            <p:cNvPr id="81" name="grid1">
              <a:extLst>
                <a:ext uri="{FF2B5EF4-FFF2-40B4-BE49-F238E27FC236}">
                  <a16:creationId xmlns:a16="http://schemas.microsoft.com/office/drawing/2014/main" id="{2FBFF08F-DFE6-4930-9A07-30DE38494B32}"/>
                </a:ext>
              </a:extLst>
            </p:cNvPr>
            <p:cNvSpPr txBox="1"/>
            <p:nvPr/>
          </p:nvSpPr>
          <p:spPr>
            <a:xfrm>
              <a:off x="7027469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latin typeface="Atkinson Hyperlegible" pitchFamily="2" charset="0"/>
                </a:rPr>
                <a:t>Data analysis platform</a:t>
              </a:r>
            </a:p>
          </p:txBody>
        </p:sp>
        <p:sp>
          <p:nvSpPr>
            <p:cNvPr id="82" name="grid1">
              <a:extLst>
                <a:ext uri="{FF2B5EF4-FFF2-40B4-BE49-F238E27FC236}">
                  <a16:creationId xmlns:a16="http://schemas.microsoft.com/office/drawing/2014/main" id="{8B6631D7-8BB3-4404-8787-18589C4D148C}"/>
                </a:ext>
              </a:extLst>
            </p:cNvPr>
            <p:cNvSpPr txBox="1"/>
            <p:nvPr/>
          </p:nvSpPr>
          <p:spPr>
            <a:xfrm>
              <a:off x="10429563" y="3571381"/>
              <a:ext cx="1590893" cy="1346185"/>
            </a:xfrm>
            <a:prstGeom prst="rect">
              <a:avLst/>
            </a:prstGeom>
            <a:solidFill>
              <a:srgbClr val="CBEB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4000" tIns="216000" rIns="144000" bIns="216000" numCol="1" spcCol="1270" anchor="ctr" anchorCtr="0">
              <a:noAutofit/>
            </a:bodyPr>
            <a:lstStyle>
              <a:defPPr>
                <a:defRPr lang="en-US"/>
              </a:defPPr>
              <a:lvl1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>
                  <a:latin typeface="Atkinson Hyperlegible" pitchFamily="2" charset="0"/>
                </a:rPr>
                <a:t>Global HHFA archive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2525FDA-3633-42A4-AFBB-2510CDA492CA}"/>
                </a:ext>
              </a:extLst>
            </p:cNvPr>
            <p:cNvGrpSpPr/>
            <p:nvPr/>
          </p:nvGrpSpPr>
          <p:grpSpPr>
            <a:xfrm>
              <a:off x="173218" y="1696793"/>
              <a:ext cx="1590893" cy="1648255"/>
              <a:chOff x="173218" y="2525138"/>
              <a:chExt cx="1590893" cy="164825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892A24B-08B9-4745-AD64-26EF6E52E254}"/>
                  </a:ext>
                </a:extLst>
              </p:cNvPr>
              <p:cNvSpPr/>
              <p:nvPr/>
            </p:nvSpPr>
            <p:spPr>
              <a:xfrm>
                <a:off x="173218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Decide information needs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F4D21A1-6954-487A-ADE3-9A76E8E568A8}"/>
                  </a:ext>
                </a:extLst>
              </p:cNvPr>
              <p:cNvSpPr/>
              <p:nvPr/>
            </p:nvSpPr>
            <p:spPr>
              <a:xfrm>
                <a:off x="749458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1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4037EB-9FE1-41E6-94A9-667674F86EE6}"/>
                </a:ext>
              </a:extLst>
            </p:cNvPr>
            <p:cNvGrpSpPr/>
            <p:nvPr/>
          </p:nvGrpSpPr>
          <p:grpSpPr>
            <a:xfrm>
              <a:off x="1886153" y="1696793"/>
              <a:ext cx="1590893" cy="1648255"/>
              <a:chOff x="1886153" y="2525138"/>
              <a:chExt cx="1590893" cy="164825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DC8C33E-E700-4FED-93C6-F8B203760BF3}"/>
                  </a:ext>
                </a:extLst>
              </p:cNvPr>
              <p:cNvSpPr/>
              <p:nvPr/>
            </p:nvSpPr>
            <p:spPr>
              <a:xfrm>
                <a:off x="1886153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Adapt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 questionnaire &amp; </a:t>
                </a:r>
                <a:r>
                  <a:rPr lang="fr-F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CSPro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 </a:t>
                </a:r>
                <a:r>
                  <a:rPr lang="fr-F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tool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EA199A6-1D62-43D7-9546-F1FBB128BF8A}"/>
                  </a:ext>
                </a:extLst>
              </p:cNvPr>
              <p:cNvSpPr/>
              <p:nvPr/>
            </p:nvSpPr>
            <p:spPr>
              <a:xfrm>
                <a:off x="2462393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2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17C6DB1-D604-441B-A501-8EAB0F2D2D34}"/>
                </a:ext>
              </a:extLst>
            </p:cNvPr>
            <p:cNvGrpSpPr/>
            <p:nvPr/>
          </p:nvGrpSpPr>
          <p:grpSpPr>
            <a:xfrm>
              <a:off x="3599088" y="1696793"/>
              <a:ext cx="1590893" cy="1648255"/>
              <a:chOff x="3599088" y="2525138"/>
              <a:chExt cx="1590893" cy="164825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C8D9EEA-8DB1-4236-8EEC-78E33CC9B95E}"/>
                  </a:ext>
                </a:extLst>
              </p:cNvPr>
              <p:cNvSpPr/>
              <p:nvPr/>
            </p:nvSpPr>
            <p:spPr>
              <a:xfrm>
                <a:off x="3599088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Train data collectors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90B861D-EF1F-4DB4-977A-301B2A199E46}"/>
                  </a:ext>
                </a:extLst>
              </p:cNvPr>
              <p:cNvSpPr/>
              <p:nvPr/>
            </p:nvSpPr>
            <p:spPr>
              <a:xfrm>
                <a:off x="4175328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3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F53909E-3510-41FD-A65D-D4EE522BF1DA}"/>
                </a:ext>
              </a:extLst>
            </p:cNvPr>
            <p:cNvGrpSpPr/>
            <p:nvPr/>
          </p:nvGrpSpPr>
          <p:grpSpPr>
            <a:xfrm>
              <a:off x="5312023" y="1696793"/>
              <a:ext cx="1590893" cy="1648255"/>
              <a:chOff x="5312023" y="2525138"/>
              <a:chExt cx="1590893" cy="1648255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78B081F-F85F-4EF0-9A03-9B4A0C239D35}"/>
                  </a:ext>
                </a:extLst>
              </p:cNvPr>
              <p:cNvSpPr/>
              <p:nvPr/>
            </p:nvSpPr>
            <p:spPr>
              <a:xfrm>
                <a:off x="5312023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Collect data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71AB357-50BE-42BC-8434-6CED8F12887E}"/>
                  </a:ext>
                </a:extLst>
              </p:cNvPr>
              <p:cNvSpPr/>
              <p:nvPr/>
            </p:nvSpPr>
            <p:spPr>
              <a:xfrm>
                <a:off x="5888263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4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6C43414-8A94-4A0A-AEE8-6EAF918A4A66}"/>
                </a:ext>
              </a:extLst>
            </p:cNvPr>
            <p:cNvGrpSpPr/>
            <p:nvPr/>
          </p:nvGrpSpPr>
          <p:grpSpPr>
            <a:xfrm>
              <a:off x="7024958" y="1696793"/>
              <a:ext cx="1590893" cy="1648255"/>
              <a:chOff x="7024958" y="2525138"/>
              <a:chExt cx="1590893" cy="1648255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9C7C19-2D9D-4FC5-BA0D-9B42DEBBB355}"/>
                  </a:ext>
                </a:extLst>
              </p:cNvPr>
              <p:cNvSpPr/>
              <p:nvPr/>
            </p:nvSpPr>
            <p:spPr>
              <a:xfrm>
                <a:off x="7024958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Analyse data 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5ED44A8-8B3A-450F-BC8A-6E02298B508B}"/>
                  </a:ext>
                </a:extLst>
              </p:cNvPr>
              <p:cNvSpPr/>
              <p:nvPr/>
            </p:nvSpPr>
            <p:spPr>
              <a:xfrm>
                <a:off x="7601198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5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0DD33E7-1CD4-456F-809F-4707EF30C72E}"/>
                </a:ext>
              </a:extLst>
            </p:cNvPr>
            <p:cNvGrpSpPr/>
            <p:nvPr/>
          </p:nvGrpSpPr>
          <p:grpSpPr>
            <a:xfrm>
              <a:off x="10450830" y="1696793"/>
              <a:ext cx="1590893" cy="1648255"/>
              <a:chOff x="10450830" y="2525138"/>
              <a:chExt cx="1590893" cy="1648255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1597328-E2CE-4196-A959-82840AB921F1}"/>
                  </a:ext>
                </a:extLst>
              </p:cNvPr>
              <p:cNvSpPr/>
              <p:nvPr/>
            </p:nvSpPr>
            <p:spPr>
              <a:xfrm>
                <a:off x="10450830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Curate data</a:t>
                </a:r>
                <a:endParaRPr lang="en-GB" sz="16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7896055-8ABF-46E7-92D9-BDC913AEC65B}"/>
                  </a:ext>
                </a:extLst>
              </p:cNvPr>
              <p:cNvSpPr/>
              <p:nvPr/>
            </p:nvSpPr>
            <p:spPr>
              <a:xfrm>
                <a:off x="11027070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7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61EFD74-8A59-41F9-8F5D-2DF4A4DB7DCE}"/>
                </a:ext>
              </a:extLst>
            </p:cNvPr>
            <p:cNvGrpSpPr/>
            <p:nvPr/>
          </p:nvGrpSpPr>
          <p:grpSpPr>
            <a:xfrm>
              <a:off x="8737893" y="1696793"/>
              <a:ext cx="1590893" cy="1648255"/>
              <a:chOff x="8737893" y="2525138"/>
              <a:chExt cx="1590893" cy="1648255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C8B4ED-84E0-44C6-9EBA-965B26EB82D8}"/>
                  </a:ext>
                </a:extLst>
              </p:cNvPr>
              <p:cNvSpPr/>
              <p:nvPr/>
            </p:nvSpPr>
            <p:spPr>
              <a:xfrm>
                <a:off x="8737893" y="2689670"/>
                <a:ext cx="1590893" cy="1483723"/>
              </a:xfrm>
              <a:custGeom>
                <a:avLst/>
                <a:gdLst>
                  <a:gd name="connsiteX0" fmla="*/ 0 w 2472872"/>
                  <a:gd name="connsiteY0" fmla="*/ 0 h 1483723"/>
                  <a:gd name="connsiteX1" fmla="*/ 2472872 w 2472872"/>
                  <a:gd name="connsiteY1" fmla="*/ 0 h 1483723"/>
                  <a:gd name="connsiteX2" fmla="*/ 2472872 w 2472872"/>
                  <a:gd name="connsiteY2" fmla="*/ 1483723 h 1483723"/>
                  <a:gd name="connsiteX3" fmla="*/ 0 w 2472872"/>
                  <a:gd name="connsiteY3" fmla="*/ 1483723 h 1483723"/>
                  <a:gd name="connsiteX4" fmla="*/ 0 w 2472872"/>
                  <a:gd name="connsiteY4" fmla="*/ 0 h 148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2872" h="1483723">
                    <a:moveTo>
                      <a:pt x="0" y="0"/>
                    </a:moveTo>
                    <a:lnTo>
                      <a:pt x="2472872" y="0"/>
                    </a:lnTo>
                    <a:lnTo>
                      <a:pt x="2472872" y="1483723"/>
                    </a:lnTo>
                    <a:lnTo>
                      <a:pt x="0" y="1483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4000" tIns="360000" rIns="144000" bIns="216000" numCol="1" spcCol="1270" anchor="ctr" anchorCtr="0">
                <a:noAutofit/>
              </a:bodyPr>
              <a:lstStyle/>
              <a:p>
                <a:pPr lvl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Interpret, communicate &amp; use data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E7D3152-247A-47E2-8268-76D364851D2D}"/>
                  </a:ext>
                </a:extLst>
              </p:cNvPr>
              <p:cNvSpPr/>
              <p:nvPr/>
            </p:nvSpPr>
            <p:spPr>
              <a:xfrm>
                <a:off x="9314133" y="2525138"/>
                <a:ext cx="438412" cy="438412"/>
              </a:xfrm>
              <a:prstGeom prst="ellipse">
                <a:avLst/>
              </a:prstGeom>
              <a:solidFill>
                <a:srgbClr val="C7DDF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8000" tIns="36000" rIns="108000" bIns="36000" numCol="1" spcCol="1270" anchor="ctr" anchorCtr="0">
                <a:noAutofit/>
              </a:bodyPr>
              <a:lstStyle/>
              <a:p>
                <a:pPr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tkinson Hyperlegible" pitchFamily="2" charset="0"/>
                  </a:rPr>
                  <a:t>6</a:t>
                </a:r>
                <a:endParaRPr lang="x-non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tkinson Hyperlegible" pitchFamily="2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89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11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2" grpId="0" animBg="1"/>
      <p:bldP spid="35" grpId="0" animBg="1"/>
      <p:bldP spid="36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4D8390B-55BB-DC68-6C38-234C5F4C2E56}"/>
              </a:ext>
            </a:extLst>
          </p:cNvPr>
          <p:cNvGrpSpPr/>
          <p:nvPr/>
        </p:nvGrpSpPr>
        <p:grpSpPr>
          <a:xfrm>
            <a:off x="-1235" y="-815"/>
            <a:ext cx="9750541" cy="611122"/>
            <a:chOff x="-1235" y="-815"/>
            <a:chExt cx="9750541" cy="61112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D478BE-FBDA-DC64-8558-B8C0FB8235B4}"/>
                </a:ext>
              </a:extLst>
            </p:cNvPr>
            <p:cNvSpPr txBox="1"/>
            <p:nvPr/>
          </p:nvSpPr>
          <p:spPr>
            <a:xfrm>
              <a:off x="734149" y="21600"/>
              <a:ext cx="90151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>
                  <a:solidFill>
                    <a:srgbClr val="595959"/>
                  </a:solidFill>
                  <a:latin typeface="Atkinson Hyperlegible" pitchFamily="2" charset="0"/>
                </a:rPr>
                <a:t>HHFA resource package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BCD590-2449-7FDC-111E-501E5119F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2" y="-528"/>
              <a:ext cx="611122" cy="610548"/>
            </a:xfrm>
            <a:prstGeom prst="rect">
              <a:avLst/>
            </a:prstGeom>
          </p:spPr>
        </p:pic>
      </p:grpSp>
      <p:sp>
        <p:nvSpPr>
          <p:cNvPr id="8" name="grid1">
            <a:extLst>
              <a:ext uri="{FF2B5EF4-FFF2-40B4-BE49-F238E27FC236}">
                <a16:creationId xmlns:a16="http://schemas.microsoft.com/office/drawing/2014/main" id="{DE8B2571-3005-0961-28C4-F311748E9AC1}"/>
              </a:ext>
            </a:extLst>
          </p:cNvPr>
          <p:cNvSpPr txBox="1"/>
          <p:nvPr/>
        </p:nvSpPr>
        <p:spPr>
          <a:xfrm>
            <a:off x="734149" y="1338164"/>
            <a:ext cx="5360074" cy="4630615"/>
          </a:xfrm>
          <a:prstGeom prst="rect">
            <a:avLst/>
          </a:prstGeom>
          <a:solidFill>
            <a:srgbClr val="CBEBE6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grid2">
            <a:extLst>
              <a:ext uri="{FF2B5EF4-FFF2-40B4-BE49-F238E27FC236}">
                <a16:creationId xmlns:a16="http://schemas.microsoft.com/office/drawing/2014/main" id="{C28C7118-261E-14F2-BF31-04B69CEF81F5}"/>
              </a:ext>
            </a:extLst>
          </p:cNvPr>
          <p:cNvSpPr txBox="1"/>
          <p:nvPr/>
        </p:nvSpPr>
        <p:spPr>
          <a:xfrm>
            <a:off x="6199796" y="1338164"/>
            <a:ext cx="5360074" cy="4630615"/>
          </a:xfrm>
          <a:prstGeom prst="rect">
            <a:avLst/>
          </a:prstGeom>
          <a:solidFill>
            <a:srgbClr val="C7DDF1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tkinson Hyperlegible" pitchFamily="2" charset="0"/>
            </a:endParaRPr>
          </a:p>
        </p:txBody>
      </p:sp>
      <p:pic>
        <p:nvPicPr>
          <p:cNvPr id="10" name="content">
            <a:extLst>
              <a:ext uri="{FF2B5EF4-FFF2-40B4-BE49-F238E27FC236}">
                <a16:creationId xmlns:a16="http://schemas.microsoft.com/office/drawing/2014/main" id="{EBA26CDC-30B6-CA90-E526-ECF9401C3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45" y="1995475"/>
            <a:ext cx="3447721" cy="2424179"/>
          </a:xfrm>
          <a:prstGeom prst="rect">
            <a:avLst/>
          </a:prstGeom>
        </p:spPr>
      </p:pic>
      <p:sp>
        <p:nvSpPr>
          <p:cNvPr id="11" name="caption1">
            <a:extLst>
              <a:ext uri="{FF2B5EF4-FFF2-40B4-BE49-F238E27FC236}">
                <a16:creationId xmlns:a16="http://schemas.microsoft.com/office/drawing/2014/main" id="{8BF1C4A4-8C9F-616E-C784-D14D581DE2BD}"/>
              </a:ext>
            </a:extLst>
          </p:cNvPr>
          <p:cNvSpPr txBox="1"/>
          <p:nvPr/>
        </p:nvSpPr>
        <p:spPr>
          <a:xfrm>
            <a:off x="734149" y="4565084"/>
            <a:ext cx="5360075" cy="14251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HHFA webpages: </a:t>
            </a:r>
            <a:r>
              <a:rPr lang="en-GB" sz="2400" dirty="0">
                <a:solidFill>
                  <a:schemeClr val="accent1"/>
                </a:solidFill>
                <a:latin typeface="Atkinson Hyperlegible" pitchFamily="2" charset="0"/>
              </a:rPr>
              <a:t>https://www.who.int/data/data-collection-tools/harmonized-health-facility-assessment/introduction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Atkinson Hyperlegible" pitchFamily="2" charset="0"/>
            </a:endParaRPr>
          </a:p>
        </p:txBody>
      </p:sp>
      <p:sp>
        <p:nvSpPr>
          <p:cNvPr id="12" name="caption2">
            <a:extLst>
              <a:ext uri="{FF2B5EF4-FFF2-40B4-BE49-F238E27FC236}">
                <a16:creationId xmlns:a16="http://schemas.microsoft.com/office/drawing/2014/main" id="{65919398-93A3-9B0C-2762-EB6C8EB848CE}"/>
              </a:ext>
            </a:extLst>
          </p:cNvPr>
          <p:cNvSpPr txBox="1"/>
          <p:nvPr/>
        </p:nvSpPr>
        <p:spPr>
          <a:xfrm>
            <a:off x="6486587" y="5063682"/>
            <a:ext cx="4786489" cy="42800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tkinson Hyperlegible" pitchFamily="2" charset="0"/>
              </a:rPr>
              <a:t>hhfa@who.int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4122C8-7753-91B3-496F-424194A79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73" y="1851287"/>
            <a:ext cx="2706908" cy="2568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14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1B7C6B9-D03A-9C24-1D70-4EFD1EB0386E}"/>
              </a:ext>
            </a:extLst>
          </p:cNvPr>
          <p:cNvGrpSpPr/>
          <p:nvPr/>
        </p:nvGrpSpPr>
        <p:grpSpPr>
          <a:xfrm>
            <a:off x="1" y="1805920"/>
            <a:ext cx="12175670" cy="3243080"/>
            <a:chOff x="1" y="1805920"/>
            <a:chExt cx="12175670" cy="3243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22E496-F0A4-4BBC-8A7E-23EC7AF1D461}"/>
                </a:ext>
              </a:extLst>
            </p:cNvPr>
            <p:cNvSpPr/>
            <p:nvPr/>
          </p:nvSpPr>
          <p:spPr>
            <a:xfrm>
              <a:off x="3225226" y="1805920"/>
              <a:ext cx="8950445" cy="3240000"/>
            </a:xfrm>
            <a:prstGeom prst="rect">
              <a:avLst/>
            </a:prstGeom>
            <a:solidFill>
              <a:srgbClr val="25B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tkinson Hyperlegible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39FB24-B5A4-81D3-0EA4-95C71910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-1523" y="1807445"/>
              <a:ext cx="3243079" cy="324003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D060800-B7AB-63FD-EA24-369378A4F8DF}"/>
              </a:ext>
            </a:extLst>
          </p:cNvPr>
          <p:cNvSpPr txBox="1"/>
          <p:nvPr/>
        </p:nvSpPr>
        <p:spPr>
          <a:xfrm>
            <a:off x="3499200" y="2677993"/>
            <a:ext cx="7663630" cy="42800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You have now completed Unit 2.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593BF-4BEE-2086-1B40-EC8859E1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25" y="236365"/>
            <a:ext cx="2141567" cy="655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3E103A-B4A6-49A9-9DE5-C38654D1AF97}"/>
              </a:ext>
            </a:extLst>
          </p:cNvPr>
          <p:cNvSpPr txBox="1"/>
          <p:nvPr/>
        </p:nvSpPr>
        <p:spPr>
          <a:xfrm>
            <a:off x="3499200" y="3763129"/>
            <a:ext cx="7528029" cy="4247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latin typeface="Atkinson Hyperlegible" pitchFamily="2" charset="0"/>
              </a:rPr>
              <a:t>Now try the end-of-module quiz.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3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WHO DDI 2">
      <a:dk1>
        <a:srgbClr val="000000"/>
      </a:dk1>
      <a:lt1>
        <a:srgbClr val="FFFFFF"/>
      </a:lt1>
      <a:dk2>
        <a:srgbClr val="002C5F"/>
      </a:dk2>
      <a:lt2>
        <a:srgbClr val="EBEBEB"/>
      </a:lt2>
      <a:accent1>
        <a:srgbClr val="008DC9"/>
      </a:accent1>
      <a:accent2>
        <a:srgbClr val="78D5FF"/>
      </a:accent2>
      <a:accent3>
        <a:srgbClr val="FFCC00"/>
      </a:accent3>
      <a:accent4>
        <a:srgbClr val="002C5F"/>
      </a:accent4>
      <a:accent5>
        <a:srgbClr val="00A173"/>
      </a:accent5>
      <a:accent6>
        <a:srgbClr val="696969"/>
      </a:accent6>
      <a:hlink>
        <a:srgbClr val="008DC9"/>
      </a:hlink>
      <a:folHlink>
        <a:srgbClr val="878787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d879b36-96f5-4c4e-979a-9eb1cd712529">
      <UserInfo>
        <DisplayName>VENTER, Wendy</DisplayName>
        <AccountId>82</AccountId>
        <AccountType/>
      </UserInfo>
      <UserInfo>
        <DisplayName>CHU, Hong Anh</DisplayName>
        <AccountId>48</AccountId>
        <AccountType/>
      </UserInfo>
      <UserInfo>
        <DisplayName>MA FAT, Doris</DisplayName>
        <AccountId>56</AccountId>
        <AccountType/>
      </UserInfo>
      <UserInfo>
        <DisplayName>ZHAO, Luhua</DisplayName>
        <AccountId>18</AccountId>
        <AccountType/>
      </UserInfo>
      <UserInfo>
        <DisplayName>BADR, Azza Mohamed</DisplayName>
        <AccountId>285</AccountId>
        <AccountType/>
      </UserInfo>
      <UserInfo>
        <DisplayName>CHATTERJI, Somnath</DisplayName>
        <AccountId>19</AccountId>
        <AccountType/>
      </UserInfo>
      <UserInfo>
        <DisplayName>FRASER, Emily Jane</DisplayName>
        <AccountId>835</AccountId>
        <AccountType/>
      </UserInfo>
      <UserInfo>
        <DisplayName>GUTIERREZ LOBOS, Benjamin</DisplayName>
        <AccountId>785</AccountId>
        <AccountType/>
      </UserInfo>
      <UserInfo>
        <DisplayName>TOMASKA, Nola</DisplayName>
        <AccountId>69</AccountId>
        <AccountType/>
      </UserInfo>
      <UserInfo>
        <DisplayName>NAIDOO, Nirmala</DisplayName>
        <AccountId>60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B383CFE351E4980079CAB43D24491" ma:contentTypeVersion="13" ma:contentTypeDescription="Create a new document." ma:contentTypeScope="" ma:versionID="21903c200076b3ec55be68dd2bdf11fe">
  <xsd:schema xmlns:xsd="http://www.w3.org/2001/XMLSchema" xmlns:xs="http://www.w3.org/2001/XMLSchema" xmlns:p="http://schemas.microsoft.com/office/2006/metadata/properties" xmlns:ns2="1022376e-cd63-4e3a-9ae1-c617fc1c4f2c" xmlns:ns3="bd879b36-96f5-4c4e-979a-9eb1cd712529" targetNamespace="http://schemas.microsoft.com/office/2006/metadata/properties" ma:root="true" ma:fieldsID="f489635911e13f24b7b9894dba5432d9" ns2:_="" ns3:_="">
    <xsd:import namespace="1022376e-cd63-4e3a-9ae1-c617fc1c4f2c"/>
    <xsd:import namespace="bd879b36-96f5-4c4e-979a-9eb1cd712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2376e-cd63-4e3a-9ae1-c617fc1c4f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879b36-96f5-4c4e-979a-9eb1cd71252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7C4A28-27A6-4D40-96DC-F28675483A58}">
  <ds:schemaRefs>
    <ds:schemaRef ds:uri="http://schemas.microsoft.com/office/2006/metadata/properties"/>
    <ds:schemaRef ds:uri="http://schemas.openxmlformats.org/package/2006/metadata/core-properties"/>
    <ds:schemaRef ds:uri="1022376e-cd63-4e3a-9ae1-c617fc1c4f2c"/>
    <ds:schemaRef ds:uri="http://purl.org/dc/terms/"/>
    <ds:schemaRef ds:uri="http://schemas.microsoft.com/office/2006/documentManagement/types"/>
    <ds:schemaRef ds:uri="http://purl.org/dc/dcmitype/"/>
    <ds:schemaRef ds:uri="bd879b36-96f5-4c4e-979a-9eb1cd712529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779C37-014B-4ABC-AADD-17C930C33C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B3D44C-EB71-42AB-9166-97A50C655F0C}">
  <ds:schemaRefs>
    <ds:schemaRef ds:uri="1022376e-cd63-4e3a-9ae1-c617fc1c4f2c"/>
    <ds:schemaRef ds:uri="bd879b36-96f5-4c4e-979a-9eb1cd7125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12313</TotalTime>
  <Words>705</Words>
  <Application>Microsoft Office PowerPoint</Application>
  <PresentationFormat>Widescreen</PresentationFormat>
  <Paragraphs>156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Atkinson Hyperlegible</vt:lpstr>
      <vt:lpstr>Calibri</vt:lpstr>
      <vt:lpstr>Calibri Light</vt:lpstr>
      <vt:lpstr>Cambria</vt:lpstr>
      <vt:lpstr>Catamaran Medium</vt:lpstr>
      <vt:lpstr>Symbol</vt:lpstr>
      <vt:lpstr>Trebuchet MS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HHFA_dc_tot_module1_unit2_en</dc:title>
  <dc:creator>WHO</dc:creator>
  <cp:lastModifiedBy>G Johnson</cp:lastModifiedBy>
  <cp:revision>692</cp:revision>
  <dcterms:created xsi:type="dcterms:W3CDTF">2021-03-29T07:45:20Z</dcterms:created>
  <dcterms:modified xsi:type="dcterms:W3CDTF">2022-11-14T11:35:58Z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0x0101002BAB383CFE351E4980079CAB43D24491</vt:lpwstr>
  </property>
</Properties>
</file>