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300" r:id="rId2"/>
    <p:sldId id="323" r:id="rId3"/>
    <p:sldId id="341" r:id="rId4"/>
    <p:sldId id="345" r:id="rId5"/>
    <p:sldId id="328" r:id="rId6"/>
    <p:sldId id="329" r:id="rId7"/>
    <p:sldId id="330" r:id="rId8"/>
    <p:sldId id="331" r:id="rId9"/>
    <p:sldId id="347" r:id="rId10"/>
    <p:sldId id="332" r:id="rId11"/>
    <p:sldId id="333" r:id="rId12"/>
    <p:sldId id="334" r:id="rId13"/>
    <p:sldId id="335" r:id="rId14"/>
    <p:sldId id="337" r:id="rId15"/>
    <p:sldId id="338" r:id="rId16"/>
    <p:sldId id="340" r:id="rId17"/>
    <p:sldId id="327" r:id="rId18"/>
  </p:sldIdLst>
  <p:sldSz cx="12192000" cy="6858000"/>
  <p:notesSz cx="6858000" cy="9144000"/>
  <p:embeddedFontLst>
    <p:embeddedFont>
      <p:font typeface="Atkinson Hyperlegible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1B09C"/>
    <a:srgbClr val="595959"/>
    <a:srgbClr val="98D7CE"/>
    <a:srgbClr val="BAECE4"/>
    <a:srgbClr val="C7DDF1"/>
    <a:srgbClr val="DEEBF7"/>
    <a:srgbClr val="B3C0E2"/>
    <a:srgbClr val="262626"/>
    <a:srgbClr val="FBA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74269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448C-9631-42E7-A042-829907BF31F8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9D50-C061-45AE-A04B-DE5F593CE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Unit 1 of Module 2.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at sub-section 18.2 – antenatal care. Here, the questions cover information on: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availability, related to the availability of ANC services and specific ANC components offered at the facility;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Equipment/commodities, checking if the equipment and commodities needed to provide those services are available and functioning at the ANC site; 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quality, checking if the relevant guideline documents are available at the site and if the staff was recently trained to provide the service.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categories of information can be organized into a summary table that provides a quick overview of the content of the sub-section.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and second columns show the questionnaire section and sub-section numbers and names.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column represents the availability of ANC services and specific ANC components available to pregnant women in the facility.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fourth column highlights the questions about essential equipment and commodities available in the site, and whether they actually work.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columns illustrate information collected on support for quality, such as: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628650" lvl="1" indent="-171450" rtl="0" fontAlgn="base">
              <a:buFont typeface="Courier New" panose="02070309020205020404" pitchFamily="49" charset="0"/>
              <a:buChar char="o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availability of different documents, such as guidelines and job aids; and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628650" lvl="1" indent="-171450" rtl="0" fontAlgn="base">
              <a:buFont typeface="Courier New" panose="02070309020205020404" pitchFamily="49" charset="0"/>
              <a:buChar char="o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the staff received service-related training in the past 2 years.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9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now look at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Sub-section 22.1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Delivery care, as an example of a sub-section collecting all the categories of information in the readiness sections.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categories include: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availability;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conditions;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Equipment and commodities; 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Medicines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and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quality services. </a:t>
            </a: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516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availability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the different service packages for delivery care, whether there is 24-hour coverage for delivery services, and PMTCT services for women delivering in the facility.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for normal deliveries it is looking at: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oxytocin administration;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labour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partograph;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for newborn care, it looks at: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hygienic cord care;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thermal protection;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 skin-to-skin contact;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 placement of the newborn on the breast;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rooming in; and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delayed cord clamping.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conditions for this sub-section is thorough. It collects details about the: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and conditions of toilets for patients, visitors and staff;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cleanliness and safety at the delivery site; and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precautions for infection prevention and control. </a:t>
            </a: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39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Equipment and commodities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questionnaire collects information about availability and functionality of a long list of equipment and commodities for delivery care, including oxygen availability and resuscitation equipment and commodities.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sub-section also collects information about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are expected to be present at the site.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and like other sub-sections, the questionnaire collects information about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quality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1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summary, we can say that: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questionnaire is divided into 31 sections;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section is divided into sub-sections;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sub-sections in the readiness modules are most commonly organized around information on: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availability;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conditions;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Equipment and commodities;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Medicines; and 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quality.</a:t>
            </a:r>
          </a:p>
          <a:p>
            <a:pPr marL="457200" lvl="1" indent="0">
              <a:buFont typeface="Arial"/>
              <a:buNone/>
            </a:pP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categories of information in the management and finance modules are less standardized;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emphasis on the categories of information varies depending on the particular section or sub-section.</a:t>
            </a:r>
            <a:endParaRPr lang="en-IE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45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now completed Unit 1.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 unit, we will look at the questionnaire structure.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try the practice 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1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end of this unit, you will be able to: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how the questionnaire content is organized;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the categories of information collected in the service readiness sections.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base">
              <a:buFont typeface="Arial" panose="020B0604020202020204" pitchFamily="34" charset="0"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use the HHFA combined core questionnaire to demonstrate the questionnaire content.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combined core questionnaire contains the core questions from the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Readiness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and finance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questionnaire is organized into 31 sections. 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8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1 contains essential information for identifying the facility, such as: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facility name,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region and district in which it is located,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managing authority (for example, ministry of health, non-governmental organization, or private sector), 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GPS coordinates.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2 to 11 contain questions that belong mainly to the modules of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and finance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3  – ‘Health workforce’ – and Section 4 – ‘Facility beds and isolation units’ - contain questions related to 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5 to 11 mainly relate to 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and finance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module, such as: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628650" lvl="1" indent="-171450" rtl="0" fontAlgn="base">
              <a:buFont typeface="Courier New" panose="02070309020205020404" pitchFamily="49" charset="0"/>
              <a:buChar char="o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5 on ‘Governance and management’;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628650" lvl="1" indent="-171450" rtl="0" fontAlgn="base">
              <a:buFont typeface="Courier New" panose="02070309020205020404" pitchFamily="49" charset="0"/>
              <a:buChar char="o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9 on ‘Health financing and accounting’;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​or</a:t>
            </a:r>
          </a:p>
          <a:p>
            <a:pPr marL="628650" lvl="1" indent="-171450" rtl="0" fontAlgn="base">
              <a:buFont typeface="Courier New" panose="02070309020205020404" pitchFamily="49" charset="0"/>
              <a:buChar char="o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11 on ‘Facility data reporting systems’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1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sections from Section 12 onwards are related to 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Readiness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module.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sections use a consistent structure in the way information is collected, and we will look at an example later in this unit.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12 to 26 relate to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services involving interaction between a health worker and a client, such as: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13 on ‘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Outpatient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services’;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15 on ‘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Noncommunicable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diseases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services’;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21 on ‘Immunization services’; and 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25 on ‘Surgical services’.</a:t>
            </a: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1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27 onwards cover services that support the delivery of the services assessed in the previous sections, such as Section 29 on ‘Laboratory services’, or Section 31 on ‘Pharmaceutical commodities’. 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79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section is further subdivided into sub-sections. 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Section 18, on Outpatient maternal and newborn health services, is subdivided into 4 sub-sections: 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planning;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Antenatal care;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Prevention of mother-to-child transmission (or PMTCT); and 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Outpatient postnatal care. 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17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structure of the questionnaire sections and their sub-sections will vary according to the topic being assessed.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in Sections 13 to 26, the sub-sections all contain some or all of the following categories of information: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availability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​;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conditions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​;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Equipment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commodities;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Medicines; and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quality services.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79F1-05A3-4387-9047-8268792C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257D8-8E90-4BD3-BD75-EC6A1FDFC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7067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B00-9E38-48BD-BD42-585E5B85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2318-839A-4DDB-AF7F-45DACAE6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87B4-2514-406D-B06A-514A36A9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C6CB-FB4B-4747-A6C9-07B449B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0FBF-9DC0-41DC-B410-5E37DDE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48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4561-7F4C-422F-8E1F-711420A6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B118-3C98-497F-B8E6-AEBCC31A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668B-8E65-4318-9CEE-0F1452A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DD7F-A795-48C9-A231-763010E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A3BD-0C69-402D-A27C-A44D4045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468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A1C-CFCE-4465-ABAA-B8C208D2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2C64-E46C-497D-8F72-DC94C61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DD8F-9785-4942-ACD0-C6B973D8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645A-8142-4BF4-AAEA-2FBD85F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4A14-094F-464A-B7D7-1E73DADE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818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BEEE-DAE7-4F47-8541-54166AF1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2E93-C960-4135-8A27-F88922A9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0224-69A1-4B8A-9CFB-05EA2A0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A8A2-0B04-40FB-8BDB-6D62EAEF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93D8-AEEE-4AA2-BCB6-53E8C3FD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8824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C8C3-7C4A-4EE6-B177-515F3C8A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3D30-0AED-4F72-8850-D78E9DA6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BDC9-5432-419C-81D3-7339C35C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437F-64CD-4199-9402-DB1AC565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094F-4283-4248-A6E4-76FAA65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E755-361D-4A07-9A04-F3672E0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657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F21F-A968-449D-9FA2-CD5BD9E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7DC4-998D-4CFC-8745-1C33E9C6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E50B-6A8C-4134-8F3C-2EBD034B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A19B-EC28-42AD-970C-0FBA3DF7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56B2-52AE-4203-82A9-0A3A38D4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B79C6-97D2-47ED-9D6F-89F52B6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8382-302A-42A5-96FC-00CD76AF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3C413-632F-487F-A064-ECCFF20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8560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E986-CC09-40CB-8794-728D3A4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C4580-E0E0-410E-A8EF-55963542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21B1-B1A5-4390-9931-62B9973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E1ED0-6B72-4D34-AF65-543DAD8F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0598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B427D-848C-4440-B914-46185C91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70E5F-7E9C-4E79-B83A-F4E7F164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BC04C-EDBB-432A-BF79-45E0343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2397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281D-9C7D-4187-9515-3D6F6210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5368-E801-4D4A-B2F4-A47CEC9B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BD52-441C-459D-BF68-BD401B80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9C6-7A38-4890-B220-CFCECB42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9655-B326-4380-AD04-96DBAA6B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0C96-C745-4135-AE92-FA4AE6EC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8352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D55-E903-4166-B501-905B0C2B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65C9-DDAA-466A-A6FC-7D116EDC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A80B-212E-41D3-87AF-FC58A5D0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3AF25-52CF-4127-AE62-8E55B6DA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994E-CCCB-42D2-A6E5-F7BFB558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B599-E99E-4B76-A90C-C8233724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3919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AB451-C634-4A9E-BFB0-9D91D086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FA12-8D9E-475C-A9D6-5357EB51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B4486-8548-7693-0F10-43CD15A9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FF31C0-596D-4351-B46F-8440B6312256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EB9B5-8DB0-C2BA-6F75-5397B8DDBBCD}"/>
                </a:ext>
              </a:extLst>
            </p:cNvPr>
            <p:cNvGrpSpPr/>
            <p:nvPr/>
          </p:nvGrpSpPr>
          <p:grpSpPr>
            <a:xfrm>
              <a:off x="3225226" y="1805920"/>
              <a:ext cx="8950445" cy="3240000"/>
              <a:chOff x="3225226" y="1805920"/>
              <a:chExt cx="8950445" cy="32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09C60B-4EAE-983B-EB90-2186CBA79AFC}"/>
                  </a:ext>
                </a:extLst>
              </p:cNvPr>
              <p:cNvSpPr/>
              <p:nvPr/>
            </p:nvSpPr>
            <p:spPr>
              <a:xfrm>
                <a:off x="3225226" y="180592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A08889B-A57A-D7C8-EAE7-BACEAFFB47D7}"/>
                  </a:ext>
                </a:extLst>
              </p:cNvPr>
              <p:cNvGrpSpPr/>
              <p:nvPr/>
            </p:nvGrpSpPr>
            <p:grpSpPr>
              <a:xfrm>
                <a:off x="3497856" y="2675227"/>
                <a:ext cx="8363936" cy="1507547"/>
                <a:chOff x="3029663" y="2891869"/>
                <a:chExt cx="8363936" cy="150754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5CA4A5-1A67-5576-0CC7-176E1C118893}"/>
                    </a:ext>
                  </a:extLst>
                </p:cNvPr>
                <p:cNvSpPr txBox="1"/>
                <p:nvPr/>
              </p:nvSpPr>
              <p:spPr>
                <a:xfrm>
                  <a:off x="3029663" y="2891869"/>
                  <a:ext cx="4720763" cy="59586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3600" dirty="0"/>
                    <a:t>Unit 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7EEC0C-39AC-6792-600F-2FF2EFB7D9EB}"/>
                    </a:ext>
                  </a:extLst>
                </p:cNvPr>
                <p:cNvSpPr txBox="1"/>
                <p:nvPr/>
              </p:nvSpPr>
              <p:spPr>
                <a:xfrm>
                  <a:off x="3029663" y="3635745"/>
                  <a:ext cx="8363936" cy="76367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4800" dirty="0"/>
                    <a:t>HHFA questionnaire content</a:t>
                  </a: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EE406-88EA-4B8D-8328-47404BB2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06769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977335" cy="611122"/>
            <a:chOff x="-1235" y="-815"/>
            <a:chExt cx="1197733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1241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Questionnaire content: What do the questions ask about?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7830E2-3225-4675-97B3-B18631C50249}"/>
              </a:ext>
            </a:extLst>
          </p:cNvPr>
          <p:cNvSpPr txBox="1"/>
          <p:nvPr/>
        </p:nvSpPr>
        <p:spPr>
          <a:xfrm>
            <a:off x="734150" y="1080084"/>
            <a:ext cx="1094768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GB" altLang="en-US" sz="2800" b="1" spc="20" dirty="0">
                <a:solidFill>
                  <a:srgbClr val="31B09C"/>
                </a:solidFill>
              </a:rPr>
              <a:t>18. Outpatient maternal and </a:t>
            </a:r>
            <a:r>
              <a:rPr lang="en-GB" altLang="en-US" sz="2800" b="1" spc="20" dirty="0" err="1">
                <a:solidFill>
                  <a:srgbClr val="31B09C"/>
                </a:solidFill>
              </a:rPr>
              <a:t>newborn</a:t>
            </a:r>
            <a:r>
              <a:rPr lang="en-GB" altLang="en-US" sz="2800" b="1" spc="20" dirty="0">
                <a:solidFill>
                  <a:srgbClr val="31B09C"/>
                </a:solidFill>
              </a:rPr>
              <a:t> health services</a:t>
            </a:r>
          </a:p>
          <a:p>
            <a:pPr marL="857250" lvl="3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US" altLang="en-US" sz="2400" spc="20" dirty="0">
                <a:solidFill>
                  <a:srgbClr val="595959"/>
                </a:solidFill>
              </a:rPr>
              <a:t>18.1 Family planning</a:t>
            </a:r>
          </a:p>
          <a:p>
            <a:pPr marL="857250" lvl="3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US" altLang="en-US" sz="2400" spc="20" dirty="0">
                <a:solidFill>
                  <a:srgbClr val="31B09C"/>
                </a:solidFill>
              </a:rPr>
              <a:t>18.2 Antenatal care</a:t>
            </a:r>
          </a:p>
          <a:p>
            <a:endParaRPr lang="en-GB" dirty="0"/>
          </a:p>
        </p:txBody>
      </p:sp>
      <p:sp>
        <p:nvSpPr>
          <p:cNvPr id="13" name="bulletText3">
            <a:extLst>
              <a:ext uri="{FF2B5EF4-FFF2-40B4-BE49-F238E27FC236}">
                <a16:creationId xmlns:a16="http://schemas.microsoft.com/office/drawing/2014/main" id="{CEE01566-1457-4265-95E4-5E0B9EC6A5D7}"/>
              </a:ext>
            </a:extLst>
          </p:cNvPr>
          <p:cNvSpPr txBox="1"/>
          <p:nvPr/>
        </p:nvSpPr>
        <p:spPr>
          <a:xfrm>
            <a:off x="2672906" y="2948473"/>
            <a:ext cx="8604694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availability (availability of ANC services at the facility)</a:t>
            </a:r>
          </a:p>
        </p:txBody>
      </p:sp>
      <p:sp>
        <p:nvSpPr>
          <p:cNvPr id="15" name="bulletText5">
            <a:extLst>
              <a:ext uri="{FF2B5EF4-FFF2-40B4-BE49-F238E27FC236}">
                <a16:creationId xmlns:a16="http://schemas.microsoft.com/office/drawing/2014/main" id="{B69AFAE3-BF0C-4BD4-84A5-2B9AECB23378}"/>
              </a:ext>
            </a:extLst>
          </p:cNvPr>
          <p:cNvSpPr txBox="1"/>
          <p:nvPr/>
        </p:nvSpPr>
        <p:spPr>
          <a:xfrm>
            <a:off x="2700666" y="3596007"/>
            <a:ext cx="8981172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Equipment/commodities (availability and functionality of needed equipment and commodities to provide services)</a:t>
            </a:r>
          </a:p>
        </p:txBody>
      </p:sp>
      <p:sp>
        <p:nvSpPr>
          <p:cNvPr id="16" name="bulletText6">
            <a:extLst>
              <a:ext uri="{FF2B5EF4-FFF2-40B4-BE49-F238E27FC236}">
                <a16:creationId xmlns:a16="http://schemas.microsoft.com/office/drawing/2014/main" id="{12004323-E1F9-4E8B-BD4C-C428EED752DA}"/>
              </a:ext>
            </a:extLst>
          </p:cNvPr>
          <p:cNvSpPr txBox="1"/>
          <p:nvPr/>
        </p:nvSpPr>
        <p:spPr>
          <a:xfrm>
            <a:off x="2700665" y="4558576"/>
            <a:ext cx="9189499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for quality (availability of relevant guideline documents at the site and recent staff training on service provision)</a:t>
            </a:r>
          </a:p>
        </p:txBody>
      </p:sp>
      <p:pic>
        <p:nvPicPr>
          <p:cNvPr id="17" name="bullet03">
            <a:extLst>
              <a:ext uri="{FF2B5EF4-FFF2-40B4-BE49-F238E27FC236}">
                <a16:creationId xmlns:a16="http://schemas.microsoft.com/office/drawing/2014/main" id="{BDE84730-C7E5-48F3-AB1D-7875DA7FF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39" y="3087597"/>
            <a:ext cx="117692" cy="122400"/>
          </a:xfrm>
          <a:prstGeom prst="rect">
            <a:avLst/>
          </a:prstGeom>
        </p:spPr>
      </p:pic>
      <p:pic>
        <p:nvPicPr>
          <p:cNvPr id="22" name="bullet05">
            <a:extLst>
              <a:ext uri="{FF2B5EF4-FFF2-40B4-BE49-F238E27FC236}">
                <a16:creationId xmlns:a16="http://schemas.microsoft.com/office/drawing/2014/main" id="{5DAA6A89-6C74-4F0D-ACF4-7C9EB74F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39" y="3748808"/>
            <a:ext cx="117692" cy="122400"/>
          </a:xfrm>
          <a:prstGeom prst="rect">
            <a:avLst/>
          </a:prstGeom>
        </p:spPr>
      </p:pic>
      <p:pic>
        <p:nvPicPr>
          <p:cNvPr id="23" name="bullet06">
            <a:extLst>
              <a:ext uri="{FF2B5EF4-FFF2-40B4-BE49-F238E27FC236}">
                <a16:creationId xmlns:a16="http://schemas.microsoft.com/office/drawing/2014/main" id="{0C8E925E-63E8-4FFC-A04E-6B35DC580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66" y="4703012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9242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979875" cy="611122"/>
            <a:chOff x="-1235" y="-815"/>
            <a:chExt cx="11979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1244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Categories of information: What do the questions ask about?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DBC79C2-4C35-49FC-A5B3-3BC43AB12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9" y="1392489"/>
            <a:ext cx="10495141" cy="4364539"/>
          </a:xfrm>
          <a:prstGeom prst="rect">
            <a:avLst/>
          </a:prstGeom>
        </p:spPr>
      </p:pic>
      <p:sp>
        <p:nvSpPr>
          <p:cNvPr id="14" name="highlight 01">
            <a:extLst>
              <a:ext uri="{FF2B5EF4-FFF2-40B4-BE49-F238E27FC236}">
                <a16:creationId xmlns:a16="http://schemas.microsoft.com/office/drawing/2014/main" id="{46891F53-0FBD-4260-A09D-28D567DF9405}"/>
              </a:ext>
            </a:extLst>
          </p:cNvPr>
          <p:cNvSpPr/>
          <p:nvPr/>
        </p:nvSpPr>
        <p:spPr>
          <a:xfrm>
            <a:off x="848429" y="1397353"/>
            <a:ext cx="1692000" cy="435967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ighlight 02">
            <a:extLst>
              <a:ext uri="{FF2B5EF4-FFF2-40B4-BE49-F238E27FC236}">
                <a16:creationId xmlns:a16="http://schemas.microsoft.com/office/drawing/2014/main" id="{34DB53FE-C368-46C2-9082-4A0EFE8254F7}"/>
              </a:ext>
            </a:extLst>
          </p:cNvPr>
          <p:cNvSpPr/>
          <p:nvPr/>
        </p:nvSpPr>
        <p:spPr>
          <a:xfrm>
            <a:off x="2555001" y="1399774"/>
            <a:ext cx="3408636" cy="435725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highlight 03">
            <a:extLst>
              <a:ext uri="{FF2B5EF4-FFF2-40B4-BE49-F238E27FC236}">
                <a16:creationId xmlns:a16="http://schemas.microsoft.com/office/drawing/2014/main" id="{58C58160-786C-4EB6-A657-BBC0EEE53441}"/>
              </a:ext>
            </a:extLst>
          </p:cNvPr>
          <p:cNvSpPr/>
          <p:nvPr/>
        </p:nvSpPr>
        <p:spPr>
          <a:xfrm>
            <a:off x="5964594" y="1399772"/>
            <a:ext cx="2552805" cy="435725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highlight 04">
            <a:extLst>
              <a:ext uri="{FF2B5EF4-FFF2-40B4-BE49-F238E27FC236}">
                <a16:creationId xmlns:a16="http://schemas.microsoft.com/office/drawing/2014/main" id="{307B2DCA-778D-4564-820B-25725080D8D9}"/>
              </a:ext>
            </a:extLst>
          </p:cNvPr>
          <p:cNvSpPr/>
          <p:nvPr/>
        </p:nvSpPr>
        <p:spPr>
          <a:xfrm>
            <a:off x="8517399" y="1690365"/>
            <a:ext cx="1530072" cy="406554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E1D2D-8F1D-43F6-A7DB-3494073F412D}"/>
              </a:ext>
            </a:extLst>
          </p:cNvPr>
          <p:cNvSpPr/>
          <p:nvPr/>
        </p:nvSpPr>
        <p:spPr>
          <a:xfrm rot="5400000" flipV="1">
            <a:off x="1436296" y="767546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1A7ACC-3847-4D34-9337-792CED1BFC7F}"/>
              </a:ext>
            </a:extLst>
          </p:cNvPr>
          <p:cNvSpPr/>
          <p:nvPr/>
        </p:nvSpPr>
        <p:spPr>
          <a:xfrm rot="5400000" flipV="1">
            <a:off x="3976663" y="751851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92818D9-7865-4710-9F79-0D094FA313F1}"/>
              </a:ext>
            </a:extLst>
          </p:cNvPr>
          <p:cNvSpPr/>
          <p:nvPr/>
        </p:nvSpPr>
        <p:spPr>
          <a:xfrm rot="5400000" flipV="1">
            <a:off x="6958340" y="752391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E9B72F1-0909-42ED-95E2-26402A521893}"/>
              </a:ext>
            </a:extLst>
          </p:cNvPr>
          <p:cNvSpPr/>
          <p:nvPr/>
        </p:nvSpPr>
        <p:spPr>
          <a:xfrm rot="5400000" flipV="1">
            <a:off x="8999779" y="767546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highlight 05">
            <a:extLst>
              <a:ext uri="{FF2B5EF4-FFF2-40B4-BE49-F238E27FC236}">
                <a16:creationId xmlns:a16="http://schemas.microsoft.com/office/drawing/2014/main" id="{6C07C643-2FC6-4227-A1E4-25808A00C18F}"/>
              </a:ext>
            </a:extLst>
          </p:cNvPr>
          <p:cNvSpPr/>
          <p:nvPr/>
        </p:nvSpPr>
        <p:spPr>
          <a:xfrm>
            <a:off x="10049154" y="1683659"/>
            <a:ext cx="1240589" cy="406554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D63826B-B715-494D-9F60-5A451DB5181B}"/>
              </a:ext>
            </a:extLst>
          </p:cNvPr>
          <p:cNvSpPr/>
          <p:nvPr/>
        </p:nvSpPr>
        <p:spPr>
          <a:xfrm rot="5400000" flipV="1">
            <a:off x="10490483" y="751852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77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977335" cy="611122"/>
            <a:chOff x="-1235" y="-815"/>
            <a:chExt cx="1197733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1241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Questionnaire content: Sub-section (example)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7830E2-3225-4675-97B3-B18631C50249}"/>
              </a:ext>
            </a:extLst>
          </p:cNvPr>
          <p:cNvSpPr txBox="1"/>
          <p:nvPr/>
        </p:nvSpPr>
        <p:spPr>
          <a:xfrm>
            <a:off x="734150" y="1173018"/>
            <a:ext cx="1094768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GB" altLang="en-US" sz="2800" b="1" spc="20" dirty="0">
                <a:solidFill>
                  <a:srgbClr val="31B09C"/>
                </a:solidFill>
              </a:rPr>
              <a:t>22. Inpatient delivery, postnatal and </a:t>
            </a:r>
            <a:r>
              <a:rPr lang="en-GB" altLang="en-US" sz="2800" b="1" spc="20" dirty="0" err="1">
                <a:solidFill>
                  <a:srgbClr val="31B09C"/>
                </a:solidFill>
              </a:rPr>
              <a:t>newborn</a:t>
            </a:r>
            <a:r>
              <a:rPr lang="en-GB" altLang="en-US" sz="2800" b="1" spc="20" dirty="0">
                <a:solidFill>
                  <a:srgbClr val="31B09C"/>
                </a:solidFill>
              </a:rPr>
              <a:t> services</a:t>
            </a:r>
          </a:p>
          <a:p>
            <a:pPr marL="857250" lvl="3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US" altLang="en-US" sz="2400" spc="20" dirty="0">
                <a:solidFill>
                  <a:srgbClr val="31B09C"/>
                </a:solidFill>
              </a:rPr>
              <a:t>22.1  Delivery care</a:t>
            </a:r>
            <a:endParaRPr lang="en-GB" dirty="0"/>
          </a:p>
        </p:txBody>
      </p:sp>
      <p:sp>
        <p:nvSpPr>
          <p:cNvPr id="15" name="bulletText5">
            <a:extLst>
              <a:ext uri="{FF2B5EF4-FFF2-40B4-BE49-F238E27FC236}">
                <a16:creationId xmlns:a16="http://schemas.microsoft.com/office/drawing/2014/main" id="{B69AFAE3-BF0C-4BD4-84A5-2B9AECB23378}"/>
              </a:ext>
            </a:extLst>
          </p:cNvPr>
          <p:cNvSpPr txBox="1"/>
          <p:nvPr/>
        </p:nvSpPr>
        <p:spPr>
          <a:xfrm>
            <a:off x="2758842" y="3224718"/>
            <a:ext cx="8981172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Site conditions</a:t>
            </a:r>
          </a:p>
        </p:txBody>
      </p:sp>
      <p:pic>
        <p:nvPicPr>
          <p:cNvPr id="17" name="bullet01">
            <a:extLst>
              <a:ext uri="{FF2B5EF4-FFF2-40B4-BE49-F238E27FC236}">
                <a16:creationId xmlns:a16="http://schemas.microsoft.com/office/drawing/2014/main" id="{BDE84730-C7E5-48F3-AB1D-7875DA7FF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75" y="2703874"/>
            <a:ext cx="117692" cy="122400"/>
          </a:xfrm>
          <a:prstGeom prst="rect">
            <a:avLst/>
          </a:prstGeom>
        </p:spPr>
      </p:pic>
      <p:sp>
        <p:nvSpPr>
          <p:cNvPr id="13" name="bulletText1">
            <a:extLst>
              <a:ext uri="{FF2B5EF4-FFF2-40B4-BE49-F238E27FC236}">
                <a16:creationId xmlns:a16="http://schemas.microsoft.com/office/drawing/2014/main" id="{CEE01566-1457-4265-95E4-5E0B9EC6A5D7}"/>
              </a:ext>
            </a:extLst>
          </p:cNvPr>
          <p:cNvSpPr txBox="1"/>
          <p:nvPr/>
        </p:nvSpPr>
        <p:spPr>
          <a:xfrm>
            <a:off x="2758842" y="2564750"/>
            <a:ext cx="8604694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availability</a:t>
            </a:r>
          </a:p>
        </p:txBody>
      </p:sp>
      <p:pic>
        <p:nvPicPr>
          <p:cNvPr id="22" name="bullet03">
            <a:extLst>
              <a:ext uri="{FF2B5EF4-FFF2-40B4-BE49-F238E27FC236}">
                <a16:creationId xmlns:a16="http://schemas.microsoft.com/office/drawing/2014/main" id="{5DAA6A89-6C74-4F0D-ACF4-7C9EB74F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75" y="3337006"/>
            <a:ext cx="117692" cy="122400"/>
          </a:xfrm>
          <a:prstGeom prst="rect">
            <a:avLst/>
          </a:prstGeom>
        </p:spPr>
      </p:pic>
      <p:pic>
        <p:nvPicPr>
          <p:cNvPr id="26" name="bullet04">
            <a:extLst>
              <a:ext uri="{FF2B5EF4-FFF2-40B4-BE49-F238E27FC236}">
                <a16:creationId xmlns:a16="http://schemas.microsoft.com/office/drawing/2014/main" id="{FDBF205C-36F2-4C85-8890-0084509F2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75" y="3999708"/>
            <a:ext cx="117692" cy="122400"/>
          </a:xfrm>
          <a:prstGeom prst="rect">
            <a:avLst/>
          </a:prstGeom>
        </p:spPr>
      </p:pic>
      <p:sp>
        <p:nvSpPr>
          <p:cNvPr id="24" name="bulletText4">
            <a:extLst>
              <a:ext uri="{FF2B5EF4-FFF2-40B4-BE49-F238E27FC236}">
                <a16:creationId xmlns:a16="http://schemas.microsoft.com/office/drawing/2014/main" id="{D8D71117-9488-452E-9773-DD8842B768B1}"/>
              </a:ext>
            </a:extLst>
          </p:cNvPr>
          <p:cNvSpPr txBox="1"/>
          <p:nvPr/>
        </p:nvSpPr>
        <p:spPr>
          <a:xfrm>
            <a:off x="2758842" y="3884686"/>
            <a:ext cx="8604694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Equipment/commodities</a:t>
            </a:r>
          </a:p>
        </p:txBody>
      </p:sp>
      <p:pic>
        <p:nvPicPr>
          <p:cNvPr id="27" name="bullet05">
            <a:extLst>
              <a:ext uri="{FF2B5EF4-FFF2-40B4-BE49-F238E27FC236}">
                <a16:creationId xmlns:a16="http://schemas.microsoft.com/office/drawing/2014/main" id="{62C69A74-78D1-4B64-AD67-AF062CC21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75" y="4665244"/>
            <a:ext cx="117692" cy="122400"/>
          </a:xfrm>
          <a:prstGeom prst="rect">
            <a:avLst/>
          </a:prstGeom>
        </p:spPr>
      </p:pic>
      <p:sp>
        <p:nvSpPr>
          <p:cNvPr id="25" name="bulletText5">
            <a:extLst>
              <a:ext uri="{FF2B5EF4-FFF2-40B4-BE49-F238E27FC236}">
                <a16:creationId xmlns:a16="http://schemas.microsoft.com/office/drawing/2014/main" id="{227BF896-E8B5-41E3-B870-82AEA4CA7C99}"/>
              </a:ext>
            </a:extLst>
          </p:cNvPr>
          <p:cNvSpPr txBox="1"/>
          <p:nvPr/>
        </p:nvSpPr>
        <p:spPr>
          <a:xfrm>
            <a:off x="2758842" y="4544654"/>
            <a:ext cx="8816798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Medicines</a:t>
            </a:r>
          </a:p>
        </p:txBody>
      </p:sp>
      <p:pic>
        <p:nvPicPr>
          <p:cNvPr id="3" name="bullet05">
            <a:extLst>
              <a:ext uri="{FF2B5EF4-FFF2-40B4-BE49-F238E27FC236}">
                <a16:creationId xmlns:a16="http://schemas.microsoft.com/office/drawing/2014/main" id="{42E9B8A5-D73E-30CB-FC0C-EC58ACC9A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75" y="5325212"/>
            <a:ext cx="117692" cy="122400"/>
          </a:xfrm>
          <a:prstGeom prst="rect">
            <a:avLst/>
          </a:prstGeom>
        </p:spPr>
      </p:pic>
      <p:sp>
        <p:nvSpPr>
          <p:cNvPr id="4" name="bulletText5">
            <a:extLst>
              <a:ext uri="{FF2B5EF4-FFF2-40B4-BE49-F238E27FC236}">
                <a16:creationId xmlns:a16="http://schemas.microsoft.com/office/drawing/2014/main" id="{4FFE421E-5E6C-1CD4-0DC9-B2185A9E9A4D}"/>
              </a:ext>
            </a:extLst>
          </p:cNvPr>
          <p:cNvSpPr txBox="1"/>
          <p:nvPr/>
        </p:nvSpPr>
        <p:spPr>
          <a:xfrm>
            <a:off x="2758842" y="5204622"/>
            <a:ext cx="8816798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for quality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063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24" grpId="0"/>
      <p:bldP spid="2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979875" cy="611122"/>
            <a:chOff x="-1235" y="-815"/>
            <a:chExt cx="11979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1244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Categories of information: What do the questions ask about?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B2ECA24-A419-4CAC-977F-EE00C53BF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28" y="1125156"/>
            <a:ext cx="10016944" cy="5570018"/>
          </a:xfrm>
          <a:prstGeom prst="rect">
            <a:avLst/>
          </a:prstGeom>
        </p:spPr>
      </p:pic>
      <p:sp>
        <p:nvSpPr>
          <p:cNvPr id="14" name="highlight 01">
            <a:extLst>
              <a:ext uri="{FF2B5EF4-FFF2-40B4-BE49-F238E27FC236}">
                <a16:creationId xmlns:a16="http://schemas.microsoft.com/office/drawing/2014/main" id="{46891F53-0FBD-4260-A09D-28D567DF9405}"/>
              </a:ext>
            </a:extLst>
          </p:cNvPr>
          <p:cNvSpPr/>
          <p:nvPr/>
        </p:nvSpPr>
        <p:spPr>
          <a:xfrm>
            <a:off x="2386401" y="1125156"/>
            <a:ext cx="4792165" cy="5570018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E1D2D-8F1D-43F6-A7DB-3494073F412D}"/>
              </a:ext>
            </a:extLst>
          </p:cNvPr>
          <p:cNvSpPr/>
          <p:nvPr/>
        </p:nvSpPr>
        <p:spPr>
          <a:xfrm rot="5400000" flipV="1">
            <a:off x="4499827" y="626464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ighlight 02">
            <a:extLst>
              <a:ext uri="{FF2B5EF4-FFF2-40B4-BE49-F238E27FC236}">
                <a16:creationId xmlns:a16="http://schemas.microsoft.com/office/drawing/2014/main" id="{4A63A9DE-B620-4F12-980E-3E5F85BA63C4}"/>
              </a:ext>
            </a:extLst>
          </p:cNvPr>
          <p:cNvSpPr/>
          <p:nvPr/>
        </p:nvSpPr>
        <p:spPr>
          <a:xfrm>
            <a:off x="2375996" y="2281073"/>
            <a:ext cx="4788130" cy="17588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ighlight 03">
            <a:extLst>
              <a:ext uri="{FF2B5EF4-FFF2-40B4-BE49-F238E27FC236}">
                <a16:creationId xmlns:a16="http://schemas.microsoft.com/office/drawing/2014/main" id="{30519D9C-B063-49C3-81C1-48E7B2CD049B}"/>
              </a:ext>
            </a:extLst>
          </p:cNvPr>
          <p:cNvSpPr/>
          <p:nvPr/>
        </p:nvSpPr>
        <p:spPr>
          <a:xfrm>
            <a:off x="2375996" y="2456954"/>
            <a:ext cx="4788130" cy="176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ighlight 04">
            <a:extLst>
              <a:ext uri="{FF2B5EF4-FFF2-40B4-BE49-F238E27FC236}">
                <a16:creationId xmlns:a16="http://schemas.microsoft.com/office/drawing/2014/main" id="{7BAEA21B-7494-43F4-AA8C-5758C35B587C}"/>
              </a:ext>
            </a:extLst>
          </p:cNvPr>
          <p:cNvSpPr/>
          <p:nvPr/>
        </p:nvSpPr>
        <p:spPr>
          <a:xfrm>
            <a:off x="2375996" y="2813695"/>
            <a:ext cx="4788130" cy="176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ighlight 05">
            <a:extLst>
              <a:ext uri="{FF2B5EF4-FFF2-40B4-BE49-F238E27FC236}">
                <a16:creationId xmlns:a16="http://schemas.microsoft.com/office/drawing/2014/main" id="{AA4E4A66-1134-49A1-9838-F219C6AAABB3}"/>
              </a:ext>
            </a:extLst>
          </p:cNvPr>
          <p:cNvSpPr/>
          <p:nvPr/>
        </p:nvSpPr>
        <p:spPr>
          <a:xfrm>
            <a:off x="2375996" y="2990095"/>
            <a:ext cx="4788130" cy="176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ghlight 06">
            <a:extLst>
              <a:ext uri="{FF2B5EF4-FFF2-40B4-BE49-F238E27FC236}">
                <a16:creationId xmlns:a16="http://schemas.microsoft.com/office/drawing/2014/main" id="{4603FE99-16F5-46E2-BC52-47412AC2035D}"/>
              </a:ext>
            </a:extLst>
          </p:cNvPr>
          <p:cNvSpPr/>
          <p:nvPr/>
        </p:nvSpPr>
        <p:spPr>
          <a:xfrm>
            <a:off x="2375996" y="3157575"/>
            <a:ext cx="4788130" cy="176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ighlight 07">
            <a:extLst>
              <a:ext uri="{FF2B5EF4-FFF2-40B4-BE49-F238E27FC236}">
                <a16:creationId xmlns:a16="http://schemas.microsoft.com/office/drawing/2014/main" id="{E5947A22-C258-4A0A-9935-ED7263F1CFBB}"/>
              </a:ext>
            </a:extLst>
          </p:cNvPr>
          <p:cNvSpPr/>
          <p:nvPr/>
        </p:nvSpPr>
        <p:spPr>
          <a:xfrm>
            <a:off x="2375996" y="3329515"/>
            <a:ext cx="4788130" cy="176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highlight 08">
            <a:extLst>
              <a:ext uri="{FF2B5EF4-FFF2-40B4-BE49-F238E27FC236}">
                <a16:creationId xmlns:a16="http://schemas.microsoft.com/office/drawing/2014/main" id="{B7EADA98-95D7-4264-83DC-05CB9674B9B9}"/>
              </a:ext>
            </a:extLst>
          </p:cNvPr>
          <p:cNvSpPr/>
          <p:nvPr/>
        </p:nvSpPr>
        <p:spPr>
          <a:xfrm>
            <a:off x="2375996" y="3505915"/>
            <a:ext cx="4788130" cy="176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highlight 09">
            <a:extLst>
              <a:ext uri="{FF2B5EF4-FFF2-40B4-BE49-F238E27FC236}">
                <a16:creationId xmlns:a16="http://schemas.microsoft.com/office/drawing/2014/main" id="{122C1DD2-55CC-49E7-A798-3E0A3FC5D3D9}"/>
              </a:ext>
            </a:extLst>
          </p:cNvPr>
          <p:cNvSpPr/>
          <p:nvPr/>
        </p:nvSpPr>
        <p:spPr>
          <a:xfrm>
            <a:off x="2375996" y="3685394"/>
            <a:ext cx="4788130" cy="176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118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979875" cy="611122"/>
            <a:chOff x="-1235" y="-815"/>
            <a:chExt cx="11979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1244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Categories of information: What do the questions ask about?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B2ECA24-A419-4CAC-977F-EE00C53BF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8" y="1126800"/>
            <a:ext cx="10016944" cy="5570018"/>
          </a:xfrm>
          <a:prstGeom prst="rect">
            <a:avLst/>
          </a:prstGeom>
        </p:spPr>
      </p:pic>
      <p:sp>
        <p:nvSpPr>
          <p:cNvPr id="14" name="highlight 01">
            <a:extLst>
              <a:ext uri="{FF2B5EF4-FFF2-40B4-BE49-F238E27FC236}">
                <a16:creationId xmlns:a16="http://schemas.microsoft.com/office/drawing/2014/main" id="{46891F53-0FBD-4260-A09D-28D567DF9405}"/>
              </a:ext>
            </a:extLst>
          </p:cNvPr>
          <p:cNvSpPr/>
          <p:nvPr/>
        </p:nvSpPr>
        <p:spPr>
          <a:xfrm>
            <a:off x="7149877" y="1144799"/>
            <a:ext cx="3953395" cy="555914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E1D2D-8F1D-43F6-A7DB-3494073F412D}"/>
              </a:ext>
            </a:extLst>
          </p:cNvPr>
          <p:cNvSpPr/>
          <p:nvPr/>
        </p:nvSpPr>
        <p:spPr>
          <a:xfrm rot="5400000" flipV="1">
            <a:off x="9004409" y="616922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ighlight 02">
            <a:extLst>
              <a:ext uri="{FF2B5EF4-FFF2-40B4-BE49-F238E27FC236}">
                <a16:creationId xmlns:a16="http://schemas.microsoft.com/office/drawing/2014/main" id="{E98A563A-5152-46F3-BAA5-B000EACD8B17}"/>
              </a:ext>
            </a:extLst>
          </p:cNvPr>
          <p:cNvSpPr/>
          <p:nvPr/>
        </p:nvSpPr>
        <p:spPr>
          <a:xfrm>
            <a:off x="7168761" y="1889091"/>
            <a:ext cx="3934511" cy="55768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highlight 03">
            <a:extLst>
              <a:ext uri="{FF2B5EF4-FFF2-40B4-BE49-F238E27FC236}">
                <a16:creationId xmlns:a16="http://schemas.microsoft.com/office/drawing/2014/main" id="{6A75F1DF-7930-451C-B884-B82DA058A145}"/>
              </a:ext>
            </a:extLst>
          </p:cNvPr>
          <p:cNvSpPr/>
          <p:nvPr/>
        </p:nvSpPr>
        <p:spPr>
          <a:xfrm>
            <a:off x="7168760" y="2457960"/>
            <a:ext cx="3934511" cy="153123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ighlight 04">
            <a:extLst>
              <a:ext uri="{FF2B5EF4-FFF2-40B4-BE49-F238E27FC236}">
                <a16:creationId xmlns:a16="http://schemas.microsoft.com/office/drawing/2014/main" id="{0F35009E-9947-4334-89F9-6DD5AF1DC174}"/>
              </a:ext>
            </a:extLst>
          </p:cNvPr>
          <p:cNvSpPr/>
          <p:nvPr/>
        </p:nvSpPr>
        <p:spPr>
          <a:xfrm>
            <a:off x="7168759" y="4000380"/>
            <a:ext cx="3934511" cy="2696438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373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979875" cy="611122"/>
            <a:chOff x="-1235" y="-815"/>
            <a:chExt cx="11979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1244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Categories of information: What do the questions ask about?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66DDB18-F60D-4CF7-A2F5-B0EC73937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31" y="1442482"/>
            <a:ext cx="9136139" cy="5127606"/>
          </a:xfrm>
          <a:prstGeom prst="rect">
            <a:avLst/>
          </a:prstGeom>
        </p:spPr>
      </p:pic>
      <p:sp>
        <p:nvSpPr>
          <p:cNvPr id="14" name="highlight 01">
            <a:extLst>
              <a:ext uri="{FF2B5EF4-FFF2-40B4-BE49-F238E27FC236}">
                <a16:creationId xmlns:a16="http://schemas.microsoft.com/office/drawing/2014/main" id="{46891F53-0FBD-4260-A09D-28D567DF9405}"/>
              </a:ext>
            </a:extLst>
          </p:cNvPr>
          <p:cNvSpPr/>
          <p:nvPr/>
        </p:nvSpPr>
        <p:spPr>
          <a:xfrm>
            <a:off x="2770510" y="1460427"/>
            <a:ext cx="3600699" cy="5127606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E1D2D-8F1D-43F6-A7DB-3494073F412D}"/>
              </a:ext>
            </a:extLst>
          </p:cNvPr>
          <p:cNvSpPr/>
          <p:nvPr/>
        </p:nvSpPr>
        <p:spPr>
          <a:xfrm rot="5400000" flipV="1">
            <a:off x="4314764" y="686765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ghlight 01">
            <a:extLst>
              <a:ext uri="{FF2B5EF4-FFF2-40B4-BE49-F238E27FC236}">
                <a16:creationId xmlns:a16="http://schemas.microsoft.com/office/drawing/2014/main" id="{17361B52-9307-4BC3-BCBE-E61E3DE34F77}"/>
              </a:ext>
            </a:extLst>
          </p:cNvPr>
          <p:cNvSpPr/>
          <p:nvPr/>
        </p:nvSpPr>
        <p:spPr>
          <a:xfrm>
            <a:off x="6404876" y="1460427"/>
            <a:ext cx="1728000" cy="510966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DE61DD0-7F86-4D2A-AEB9-80467657CD3F}"/>
              </a:ext>
            </a:extLst>
          </p:cNvPr>
          <p:cNvSpPr/>
          <p:nvPr/>
        </p:nvSpPr>
        <p:spPr>
          <a:xfrm rot="5400000" flipV="1">
            <a:off x="6842341" y="672876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highlight 01">
            <a:extLst>
              <a:ext uri="{FF2B5EF4-FFF2-40B4-BE49-F238E27FC236}">
                <a16:creationId xmlns:a16="http://schemas.microsoft.com/office/drawing/2014/main" id="{8588EA0C-09F8-4A88-9AD1-31609D891589}"/>
              </a:ext>
            </a:extLst>
          </p:cNvPr>
          <p:cNvSpPr/>
          <p:nvPr/>
        </p:nvSpPr>
        <p:spPr>
          <a:xfrm>
            <a:off x="8132876" y="1456372"/>
            <a:ext cx="2497527" cy="5127606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54EF11-038C-412B-997F-D6015F5564DF}"/>
              </a:ext>
            </a:extLst>
          </p:cNvPr>
          <p:cNvSpPr/>
          <p:nvPr/>
        </p:nvSpPr>
        <p:spPr>
          <a:xfrm rot="5400000" flipV="1">
            <a:off x="8945108" y="686766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063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1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977335" cy="611122"/>
            <a:chOff x="-1235" y="-815"/>
            <a:chExt cx="1197733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1241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Summary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5" name="bulletText5">
            <a:extLst>
              <a:ext uri="{FF2B5EF4-FFF2-40B4-BE49-F238E27FC236}">
                <a16:creationId xmlns:a16="http://schemas.microsoft.com/office/drawing/2014/main" id="{B69AFAE3-BF0C-4BD4-84A5-2B9AECB23378}"/>
              </a:ext>
            </a:extLst>
          </p:cNvPr>
          <p:cNvSpPr txBox="1"/>
          <p:nvPr/>
        </p:nvSpPr>
        <p:spPr>
          <a:xfrm>
            <a:off x="1972689" y="2515324"/>
            <a:ext cx="8981172" cy="14219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sub-sections in the readiness modules are most commonly organized around information on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availability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Site conditions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Equipment and commodities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Medicines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for quality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​</a:t>
            </a:r>
          </a:p>
        </p:txBody>
      </p:sp>
      <p:pic>
        <p:nvPicPr>
          <p:cNvPr id="17" name="bullet01">
            <a:extLst>
              <a:ext uri="{FF2B5EF4-FFF2-40B4-BE49-F238E27FC236}">
                <a16:creationId xmlns:a16="http://schemas.microsoft.com/office/drawing/2014/main" id="{BDE84730-C7E5-48F3-AB1D-7875DA7FF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62" y="1212358"/>
            <a:ext cx="117692" cy="122400"/>
          </a:xfrm>
          <a:prstGeom prst="rect">
            <a:avLst/>
          </a:prstGeom>
        </p:spPr>
      </p:pic>
      <p:sp>
        <p:nvSpPr>
          <p:cNvPr id="13" name="bulletText1">
            <a:extLst>
              <a:ext uri="{FF2B5EF4-FFF2-40B4-BE49-F238E27FC236}">
                <a16:creationId xmlns:a16="http://schemas.microsoft.com/office/drawing/2014/main" id="{CEE01566-1457-4265-95E4-5E0B9EC6A5D7}"/>
              </a:ext>
            </a:extLst>
          </p:cNvPr>
          <p:cNvSpPr txBox="1"/>
          <p:nvPr/>
        </p:nvSpPr>
        <p:spPr>
          <a:xfrm>
            <a:off x="1944929" y="1073234"/>
            <a:ext cx="8604694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questionnaire is divided into 31 sections</a:t>
            </a:r>
          </a:p>
        </p:txBody>
      </p:sp>
      <p:pic>
        <p:nvPicPr>
          <p:cNvPr id="18" name="bullet02">
            <a:extLst>
              <a:ext uri="{FF2B5EF4-FFF2-40B4-BE49-F238E27FC236}">
                <a16:creationId xmlns:a16="http://schemas.microsoft.com/office/drawing/2014/main" id="{64635354-7B7E-45F3-9577-64BEFCCBD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62" y="1962177"/>
            <a:ext cx="117692" cy="122400"/>
          </a:xfrm>
          <a:prstGeom prst="rect">
            <a:avLst/>
          </a:prstGeom>
        </p:spPr>
      </p:pic>
      <p:sp>
        <p:nvSpPr>
          <p:cNvPr id="14" name="bulletText2">
            <a:extLst>
              <a:ext uri="{FF2B5EF4-FFF2-40B4-BE49-F238E27FC236}">
                <a16:creationId xmlns:a16="http://schemas.microsoft.com/office/drawing/2014/main" id="{C733ED57-9FE8-4723-BF68-2952C7D99ECA}"/>
              </a:ext>
            </a:extLst>
          </p:cNvPr>
          <p:cNvSpPr txBox="1"/>
          <p:nvPr/>
        </p:nvSpPr>
        <p:spPr>
          <a:xfrm>
            <a:off x="1974125" y="1818049"/>
            <a:ext cx="8816798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section is divided into sub-sections</a:t>
            </a:r>
          </a:p>
        </p:txBody>
      </p:sp>
      <p:pic>
        <p:nvPicPr>
          <p:cNvPr id="22" name="bullet03">
            <a:extLst>
              <a:ext uri="{FF2B5EF4-FFF2-40B4-BE49-F238E27FC236}">
                <a16:creationId xmlns:a16="http://schemas.microsoft.com/office/drawing/2014/main" id="{5DAA6A89-6C74-4F0D-ACF4-7C9EB74F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62" y="2658935"/>
            <a:ext cx="117692" cy="122400"/>
          </a:xfrm>
          <a:prstGeom prst="rect">
            <a:avLst/>
          </a:prstGeom>
        </p:spPr>
      </p:pic>
      <p:pic>
        <p:nvPicPr>
          <p:cNvPr id="26" name="bullet04">
            <a:extLst>
              <a:ext uri="{FF2B5EF4-FFF2-40B4-BE49-F238E27FC236}">
                <a16:creationId xmlns:a16="http://schemas.microsoft.com/office/drawing/2014/main" id="{FDBF205C-36F2-4C85-8890-0084509F2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62" y="4400676"/>
            <a:ext cx="117692" cy="122400"/>
          </a:xfrm>
          <a:prstGeom prst="rect">
            <a:avLst/>
          </a:prstGeom>
        </p:spPr>
      </p:pic>
      <p:sp>
        <p:nvSpPr>
          <p:cNvPr id="24" name="bulletText4">
            <a:extLst>
              <a:ext uri="{FF2B5EF4-FFF2-40B4-BE49-F238E27FC236}">
                <a16:creationId xmlns:a16="http://schemas.microsoft.com/office/drawing/2014/main" id="{D8D71117-9488-452E-9773-DD8842B768B1}"/>
              </a:ext>
            </a:extLst>
          </p:cNvPr>
          <p:cNvSpPr txBox="1"/>
          <p:nvPr/>
        </p:nvSpPr>
        <p:spPr>
          <a:xfrm>
            <a:off x="1944929" y="4256957"/>
            <a:ext cx="8604694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categories of information in the management and finance modules are less standardized</a:t>
            </a:r>
          </a:p>
        </p:txBody>
      </p:sp>
      <p:pic>
        <p:nvPicPr>
          <p:cNvPr id="27" name="bullet05">
            <a:extLst>
              <a:ext uri="{FF2B5EF4-FFF2-40B4-BE49-F238E27FC236}">
                <a16:creationId xmlns:a16="http://schemas.microsoft.com/office/drawing/2014/main" id="{62C69A74-78D1-4B64-AD67-AF062CC21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62" y="5520566"/>
            <a:ext cx="117692" cy="122400"/>
          </a:xfrm>
          <a:prstGeom prst="rect">
            <a:avLst/>
          </a:prstGeom>
        </p:spPr>
      </p:pic>
      <p:sp>
        <p:nvSpPr>
          <p:cNvPr id="25" name="bulletText5">
            <a:extLst>
              <a:ext uri="{FF2B5EF4-FFF2-40B4-BE49-F238E27FC236}">
                <a16:creationId xmlns:a16="http://schemas.microsoft.com/office/drawing/2014/main" id="{227BF896-E8B5-41E3-B870-82AEA4CA7C99}"/>
              </a:ext>
            </a:extLst>
          </p:cNvPr>
          <p:cNvSpPr txBox="1"/>
          <p:nvPr/>
        </p:nvSpPr>
        <p:spPr>
          <a:xfrm>
            <a:off x="1974125" y="5385628"/>
            <a:ext cx="8816798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emphasis on the categories of information varies depending on the particular section/sub-section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903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4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525594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You have now completed Unit 1.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E103A-B4A6-49A9-9DE5-C38654D1AF97}"/>
              </a:ext>
            </a:extLst>
          </p:cNvPr>
          <p:cNvSpPr txBox="1"/>
          <p:nvPr/>
        </p:nvSpPr>
        <p:spPr>
          <a:xfrm>
            <a:off x="3499200" y="3205297"/>
            <a:ext cx="7528029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In the next unit, we will look at the questionnaire structure.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5D4BF-F630-710E-3F21-C2AC1746A5B6}"/>
              </a:ext>
            </a:extLst>
          </p:cNvPr>
          <p:cNvSpPr txBox="1"/>
          <p:nvPr/>
        </p:nvSpPr>
        <p:spPr>
          <a:xfrm>
            <a:off x="3499200" y="4217399"/>
            <a:ext cx="7528029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First, try the practice exercise.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363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779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By the end of this unit, you will be able to: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1BEA6-30C4-BF3A-513C-068EAD4C8451}"/>
              </a:ext>
            </a:extLst>
          </p:cNvPr>
          <p:cNvSpPr txBox="1"/>
          <p:nvPr/>
        </p:nvSpPr>
        <p:spPr>
          <a:xfrm>
            <a:off x="3782477" y="3219498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describe how the questionnaire content is organized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F577F-609F-0B72-6156-D67874F46AC1}"/>
              </a:ext>
            </a:extLst>
          </p:cNvPr>
          <p:cNvSpPr txBox="1"/>
          <p:nvPr/>
        </p:nvSpPr>
        <p:spPr>
          <a:xfrm>
            <a:off x="3782477" y="3730201"/>
            <a:ext cx="8278894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list the categories of information collected in the service readiness sections</a:t>
            </a:r>
          </a:p>
        </p:txBody>
      </p:sp>
      <p:pic>
        <p:nvPicPr>
          <p:cNvPr id="3" name="bullet white">
            <a:extLst>
              <a:ext uri="{FF2B5EF4-FFF2-40B4-BE49-F238E27FC236}">
                <a16:creationId xmlns:a16="http://schemas.microsoft.com/office/drawing/2014/main" id="{5144A0A6-322A-4B3E-AD56-6C04AF56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366260"/>
            <a:ext cx="117692" cy="122400"/>
          </a:xfrm>
          <a:prstGeom prst="rect">
            <a:avLst/>
          </a:prstGeom>
        </p:spPr>
      </p:pic>
      <p:pic>
        <p:nvPicPr>
          <p:cNvPr id="15" name="bullet white">
            <a:extLst>
              <a:ext uri="{FF2B5EF4-FFF2-40B4-BE49-F238E27FC236}">
                <a16:creationId xmlns:a16="http://schemas.microsoft.com/office/drawing/2014/main" id="{D1121847-C67F-41F2-9ECA-39C638C29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41" y="3881102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685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6831385" cy="611122"/>
            <a:chOff x="-1235" y="-815"/>
            <a:chExt cx="683138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Questionnaire content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3884A44-27DF-F28B-16CF-09B7DB03C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223" y="1128549"/>
            <a:ext cx="3214265" cy="4550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BD04E-0960-47C4-B239-FF4C26AEAB26}"/>
              </a:ext>
            </a:extLst>
          </p:cNvPr>
          <p:cNvSpPr txBox="1"/>
          <p:nvPr/>
        </p:nvSpPr>
        <p:spPr>
          <a:xfrm>
            <a:off x="804512" y="1128549"/>
            <a:ext cx="4961891" cy="4839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Combined core questionnaire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35C89-435F-40DD-9212-7F65E8F5A398}"/>
              </a:ext>
            </a:extLst>
          </p:cNvPr>
          <p:cNvSpPr txBox="1"/>
          <p:nvPr/>
        </p:nvSpPr>
        <p:spPr>
          <a:xfrm>
            <a:off x="889119" y="1874295"/>
            <a:ext cx="49618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Modules:</a:t>
            </a:r>
          </a:p>
        </p:txBody>
      </p:sp>
      <p:sp>
        <p:nvSpPr>
          <p:cNvPr id="15" name="bulletText2">
            <a:extLst>
              <a:ext uri="{FF2B5EF4-FFF2-40B4-BE49-F238E27FC236}">
                <a16:creationId xmlns:a16="http://schemas.microsoft.com/office/drawing/2014/main" id="{2E448826-873A-49DB-83D0-BFD90B257FFB}"/>
              </a:ext>
            </a:extLst>
          </p:cNvPr>
          <p:cNvSpPr txBox="1"/>
          <p:nvPr/>
        </p:nvSpPr>
        <p:spPr>
          <a:xfrm>
            <a:off x="1292849" y="3090870"/>
            <a:ext cx="5918269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Readiness</a:t>
            </a:r>
          </a:p>
        </p:txBody>
      </p:sp>
      <p:sp>
        <p:nvSpPr>
          <p:cNvPr id="16" name="bulletText3">
            <a:extLst>
              <a:ext uri="{FF2B5EF4-FFF2-40B4-BE49-F238E27FC236}">
                <a16:creationId xmlns:a16="http://schemas.microsoft.com/office/drawing/2014/main" id="{4236E352-2862-4D09-98F5-2EFA0291D6DE}"/>
              </a:ext>
            </a:extLst>
          </p:cNvPr>
          <p:cNvSpPr txBox="1"/>
          <p:nvPr/>
        </p:nvSpPr>
        <p:spPr>
          <a:xfrm>
            <a:off x="1293211" y="3762604"/>
            <a:ext cx="5805254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 and finance</a:t>
            </a:r>
          </a:p>
        </p:txBody>
      </p:sp>
      <p:pic>
        <p:nvPicPr>
          <p:cNvPr id="17" name="bullet02">
            <a:extLst>
              <a:ext uri="{FF2B5EF4-FFF2-40B4-BE49-F238E27FC236}">
                <a16:creationId xmlns:a16="http://schemas.microsoft.com/office/drawing/2014/main" id="{BB3BA459-9DD9-4C59-843D-6F4ED40B6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" y="3260502"/>
            <a:ext cx="117692" cy="122400"/>
          </a:xfrm>
          <a:prstGeom prst="rect">
            <a:avLst/>
          </a:prstGeom>
        </p:spPr>
      </p:pic>
      <p:pic>
        <p:nvPicPr>
          <p:cNvPr id="18" name="bullet03">
            <a:extLst>
              <a:ext uri="{FF2B5EF4-FFF2-40B4-BE49-F238E27FC236}">
                <a16:creationId xmlns:a16="http://schemas.microsoft.com/office/drawing/2014/main" id="{30DDA667-2C4B-45FB-9C2C-8D64ADEC3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41" y="3947785"/>
            <a:ext cx="117692" cy="122400"/>
          </a:xfrm>
          <a:prstGeom prst="rect">
            <a:avLst/>
          </a:prstGeom>
        </p:spPr>
      </p:pic>
      <p:sp>
        <p:nvSpPr>
          <p:cNvPr id="22" name="bulletText1">
            <a:extLst>
              <a:ext uri="{FF2B5EF4-FFF2-40B4-BE49-F238E27FC236}">
                <a16:creationId xmlns:a16="http://schemas.microsoft.com/office/drawing/2014/main" id="{54218BE6-2A2E-4B5E-BDA4-1E570E7D9C4B}"/>
              </a:ext>
            </a:extLst>
          </p:cNvPr>
          <p:cNvSpPr txBox="1"/>
          <p:nvPr/>
        </p:nvSpPr>
        <p:spPr>
          <a:xfrm>
            <a:off x="1292849" y="2425025"/>
            <a:ext cx="5334649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Availability</a:t>
            </a:r>
          </a:p>
        </p:txBody>
      </p:sp>
      <p:pic>
        <p:nvPicPr>
          <p:cNvPr id="23" name="bullet01">
            <a:extLst>
              <a:ext uri="{FF2B5EF4-FFF2-40B4-BE49-F238E27FC236}">
                <a16:creationId xmlns:a16="http://schemas.microsoft.com/office/drawing/2014/main" id="{98E3217A-41AB-49B0-95E5-3E88AFA1F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" y="2594657"/>
            <a:ext cx="117692" cy="122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219D02-4DDC-445A-A602-80FF0C238D65}"/>
              </a:ext>
            </a:extLst>
          </p:cNvPr>
          <p:cNvSpPr txBox="1"/>
          <p:nvPr/>
        </p:nvSpPr>
        <p:spPr>
          <a:xfrm>
            <a:off x="889119" y="4633415"/>
            <a:ext cx="49618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Sections:</a:t>
            </a:r>
          </a:p>
        </p:txBody>
      </p:sp>
      <p:sp>
        <p:nvSpPr>
          <p:cNvPr id="25" name="bulletText1">
            <a:extLst>
              <a:ext uri="{FF2B5EF4-FFF2-40B4-BE49-F238E27FC236}">
                <a16:creationId xmlns:a16="http://schemas.microsoft.com/office/drawing/2014/main" id="{A2EC6FB7-364D-4E5A-A1B6-396D88EC68AC}"/>
              </a:ext>
            </a:extLst>
          </p:cNvPr>
          <p:cNvSpPr txBox="1"/>
          <p:nvPr/>
        </p:nvSpPr>
        <p:spPr>
          <a:xfrm>
            <a:off x="1292849" y="5132155"/>
            <a:ext cx="5334649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</a:p>
        </p:txBody>
      </p:sp>
      <p:pic>
        <p:nvPicPr>
          <p:cNvPr id="26" name="bullet01">
            <a:extLst>
              <a:ext uri="{FF2B5EF4-FFF2-40B4-BE49-F238E27FC236}">
                <a16:creationId xmlns:a16="http://schemas.microsoft.com/office/drawing/2014/main" id="{B26D0D8F-0B01-4CE8-AE89-23539B6FE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" y="5301787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54619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22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6831385" cy="611122"/>
            <a:chOff x="-1235" y="-815"/>
            <a:chExt cx="683138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Questionnaire content: Sections 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3884A44-27DF-F28B-16CF-09B7DB03C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3872"/>
            <a:ext cx="5326123" cy="4625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BD04E-0960-47C4-B239-FF4C26AEAB26}"/>
              </a:ext>
            </a:extLst>
          </p:cNvPr>
          <p:cNvSpPr txBox="1"/>
          <p:nvPr/>
        </p:nvSpPr>
        <p:spPr>
          <a:xfrm>
            <a:off x="804512" y="1128549"/>
            <a:ext cx="4961891" cy="4839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1</a:t>
            </a:r>
          </a:p>
        </p:txBody>
      </p:sp>
      <p:sp>
        <p:nvSpPr>
          <p:cNvPr id="15" name="bulletText2">
            <a:extLst>
              <a:ext uri="{FF2B5EF4-FFF2-40B4-BE49-F238E27FC236}">
                <a16:creationId xmlns:a16="http://schemas.microsoft.com/office/drawing/2014/main" id="{2E448826-873A-49DB-83D0-BFD90B257FFB}"/>
              </a:ext>
            </a:extLst>
          </p:cNvPr>
          <p:cNvSpPr txBox="1"/>
          <p:nvPr/>
        </p:nvSpPr>
        <p:spPr>
          <a:xfrm>
            <a:off x="1819975" y="2477865"/>
            <a:ext cx="427961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facility name</a:t>
            </a:r>
          </a:p>
        </p:txBody>
      </p:sp>
      <p:sp>
        <p:nvSpPr>
          <p:cNvPr id="16" name="bulletText3">
            <a:extLst>
              <a:ext uri="{FF2B5EF4-FFF2-40B4-BE49-F238E27FC236}">
                <a16:creationId xmlns:a16="http://schemas.microsoft.com/office/drawing/2014/main" id="{4236E352-2862-4D09-98F5-2EFA0291D6DE}"/>
              </a:ext>
            </a:extLst>
          </p:cNvPr>
          <p:cNvSpPr txBox="1"/>
          <p:nvPr/>
        </p:nvSpPr>
        <p:spPr>
          <a:xfrm>
            <a:off x="1820336" y="3149599"/>
            <a:ext cx="4279251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region/district</a:t>
            </a:r>
          </a:p>
        </p:txBody>
      </p:sp>
      <p:pic>
        <p:nvPicPr>
          <p:cNvPr id="17" name="bullet02">
            <a:extLst>
              <a:ext uri="{FF2B5EF4-FFF2-40B4-BE49-F238E27FC236}">
                <a16:creationId xmlns:a16="http://schemas.microsoft.com/office/drawing/2014/main" id="{BB3BA459-9DD9-4C59-843D-6F4ED40B6DD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04" y="2647497"/>
            <a:ext cx="117692" cy="122400"/>
          </a:xfrm>
          <a:prstGeom prst="rect">
            <a:avLst/>
          </a:prstGeom>
        </p:spPr>
      </p:pic>
      <p:pic>
        <p:nvPicPr>
          <p:cNvPr id="18" name="bullet03">
            <a:extLst>
              <a:ext uri="{FF2B5EF4-FFF2-40B4-BE49-F238E27FC236}">
                <a16:creationId xmlns:a16="http://schemas.microsoft.com/office/drawing/2014/main" id="{30DDA667-2C4B-45FB-9C2C-8D64ADEC3EC9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66" y="3334780"/>
            <a:ext cx="117692" cy="122400"/>
          </a:xfrm>
          <a:prstGeom prst="rect">
            <a:avLst/>
          </a:prstGeom>
        </p:spPr>
      </p:pic>
      <p:sp>
        <p:nvSpPr>
          <p:cNvPr id="22" name="bulletText1">
            <a:extLst>
              <a:ext uri="{FF2B5EF4-FFF2-40B4-BE49-F238E27FC236}">
                <a16:creationId xmlns:a16="http://schemas.microsoft.com/office/drawing/2014/main" id="{54218BE6-2A2E-4B5E-BDA4-1E570E7D9C4B}"/>
              </a:ext>
            </a:extLst>
          </p:cNvPr>
          <p:cNvSpPr txBox="1"/>
          <p:nvPr/>
        </p:nvSpPr>
        <p:spPr>
          <a:xfrm>
            <a:off x="1292849" y="1814364"/>
            <a:ext cx="5334649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Facility identifiers:</a:t>
            </a:r>
          </a:p>
        </p:txBody>
      </p:sp>
      <p:pic>
        <p:nvPicPr>
          <p:cNvPr id="23" name="bullet01">
            <a:extLst>
              <a:ext uri="{FF2B5EF4-FFF2-40B4-BE49-F238E27FC236}">
                <a16:creationId xmlns:a16="http://schemas.microsoft.com/office/drawing/2014/main" id="{98E3217A-41AB-49B0-95E5-3E88AFA1F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" y="1983996"/>
            <a:ext cx="117692" cy="122400"/>
          </a:xfrm>
          <a:prstGeom prst="rect">
            <a:avLst/>
          </a:prstGeom>
        </p:spPr>
      </p:pic>
      <p:sp>
        <p:nvSpPr>
          <p:cNvPr id="25" name="bulletText1">
            <a:extLst>
              <a:ext uri="{FF2B5EF4-FFF2-40B4-BE49-F238E27FC236}">
                <a16:creationId xmlns:a16="http://schemas.microsoft.com/office/drawing/2014/main" id="{A2EC6FB7-364D-4E5A-A1B6-396D88EC68AC}"/>
              </a:ext>
            </a:extLst>
          </p:cNvPr>
          <p:cNvSpPr txBox="1"/>
          <p:nvPr/>
        </p:nvSpPr>
        <p:spPr>
          <a:xfrm>
            <a:off x="1819974" y="3821333"/>
            <a:ext cx="4355863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managing authority</a:t>
            </a:r>
          </a:p>
        </p:txBody>
      </p:sp>
      <p:pic>
        <p:nvPicPr>
          <p:cNvPr id="26" name="bullet01">
            <a:extLst>
              <a:ext uri="{FF2B5EF4-FFF2-40B4-BE49-F238E27FC236}">
                <a16:creationId xmlns:a16="http://schemas.microsoft.com/office/drawing/2014/main" id="{B26D0D8F-0B01-4CE8-AE89-23539B6FE86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04" y="3990965"/>
            <a:ext cx="117692" cy="122400"/>
          </a:xfrm>
          <a:prstGeom prst="rect">
            <a:avLst/>
          </a:prstGeom>
        </p:spPr>
      </p:pic>
      <p:sp>
        <p:nvSpPr>
          <p:cNvPr id="27" name="bulletText1">
            <a:extLst>
              <a:ext uri="{FF2B5EF4-FFF2-40B4-BE49-F238E27FC236}">
                <a16:creationId xmlns:a16="http://schemas.microsoft.com/office/drawing/2014/main" id="{C85DF721-F600-4643-96FD-4DBA9E234DF5}"/>
              </a:ext>
            </a:extLst>
          </p:cNvPr>
          <p:cNvSpPr txBox="1"/>
          <p:nvPr/>
        </p:nvSpPr>
        <p:spPr>
          <a:xfrm>
            <a:off x="1819974" y="4484834"/>
            <a:ext cx="4355863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GPS coordinates</a:t>
            </a:r>
          </a:p>
        </p:txBody>
      </p:sp>
      <p:pic>
        <p:nvPicPr>
          <p:cNvPr id="28" name="bullet01">
            <a:extLst>
              <a:ext uri="{FF2B5EF4-FFF2-40B4-BE49-F238E27FC236}">
                <a16:creationId xmlns:a16="http://schemas.microsoft.com/office/drawing/2014/main" id="{BC60BED5-53B8-40D7-A700-CBE02F88C6F6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04" y="4654466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90612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22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6831385" cy="611122"/>
            <a:chOff x="-1235" y="-815"/>
            <a:chExt cx="683138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Questionnaire content: Sections 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4F6D06C-4515-4BB1-BD41-E17DFBF9C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06" y="1370758"/>
            <a:ext cx="5873680" cy="45962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2F186B-DA89-4CDE-A129-E2274D0640C3}"/>
              </a:ext>
            </a:extLst>
          </p:cNvPr>
          <p:cNvSpPr txBox="1"/>
          <p:nvPr/>
        </p:nvSpPr>
        <p:spPr>
          <a:xfrm>
            <a:off x="804512" y="1177317"/>
            <a:ext cx="4961891" cy="4839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Sections 2–11</a:t>
            </a:r>
          </a:p>
        </p:txBody>
      </p:sp>
      <p:sp>
        <p:nvSpPr>
          <p:cNvPr id="15" name="bulletText1">
            <a:extLst>
              <a:ext uri="{FF2B5EF4-FFF2-40B4-BE49-F238E27FC236}">
                <a16:creationId xmlns:a16="http://schemas.microsoft.com/office/drawing/2014/main" id="{F7AD679C-7711-47EA-9094-C2EF7C2302EF}"/>
              </a:ext>
            </a:extLst>
          </p:cNvPr>
          <p:cNvSpPr txBox="1"/>
          <p:nvPr/>
        </p:nvSpPr>
        <p:spPr>
          <a:xfrm>
            <a:off x="1292849" y="1863132"/>
            <a:ext cx="2559823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Availability</a:t>
            </a:r>
          </a:p>
        </p:txBody>
      </p:sp>
      <p:pic>
        <p:nvPicPr>
          <p:cNvPr id="16" name="bullet01">
            <a:extLst>
              <a:ext uri="{FF2B5EF4-FFF2-40B4-BE49-F238E27FC236}">
                <a16:creationId xmlns:a16="http://schemas.microsoft.com/office/drawing/2014/main" id="{0D5034E9-340C-49C5-9B82-CEB45C9C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" y="2032764"/>
            <a:ext cx="117692" cy="122400"/>
          </a:xfrm>
          <a:prstGeom prst="rect">
            <a:avLst/>
          </a:prstGeom>
        </p:spPr>
      </p:pic>
      <p:sp>
        <p:nvSpPr>
          <p:cNvPr id="17" name="bulletText2">
            <a:extLst>
              <a:ext uri="{FF2B5EF4-FFF2-40B4-BE49-F238E27FC236}">
                <a16:creationId xmlns:a16="http://schemas.microsoft.com/office/drawing/2014/main" id="{AA3562E1-B231-467C-BCF3-DCDD37EAEE88}"/>
              </a:ext>
            </a:extLst>
          </p:cNvPr>
          <p:cNvSpPr txBox="1"/>
          <p:nvPr/>
        </p:nvSpPr>
        <p:spPr>
          <a:xfrm>
            <a:off x="1279084" y="2528853"/>
            <a:ext cx="3853748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 and finance</a:t>
            </a:r>
          </a:p>
        </p:txBody>
      </p:sp>
      <p:pic>
        <p:nvPicPr>
          <p:cNvPr id="18" name="bullet02">
            <a:extLst>
              <a:ext uri="{FF2B5EF4-FFF2-40B4-BE49-F238E27FC236}">
                <a16:creationId xmlns:a16="http://schemas.microsoft.com/office/drawing/2014/main" id="{64B5211C-C46C-4B2E-B834-6C2F8B795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" y="2698485"/>
            <a:ext cx="117692" cy="122400"/>
          </a:xfrm>
          <a:prstGeom prst="rect">
            <a:avLst/>
          </a:prstGeom>
        </p:spPr>
      </p:pic>
      <p:sp>
        <p:nvSpPr>
          <p:cNvPr id="22" name="highlight 01">
            <a:extLst>
              <a:ext uri="{FF2B5EF4-FFF2-40B4-BE49-F238E27FC236}">
                <a16:creationId xmlns:a16="http://schemas.microsoft.com/office/drawing/2014/main" id="{179BA79A-603D-4B2C-B423-C76E4B3095D9}"/>
              </a:ext>
            </a:extLst>
          </p:cNvPr>
          <p:cNvSpPr/>
          <p:nvPr/>
        </p:nvSpPr>
        <p:spPr>
          <a:xfrm>
            <a:off x="5353841" y="1900979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highlight 02">
            <a:extLst>
              <a:ext uri="{FF2B5EF4-FFF2-40B4-BE49-F238E27FC236}">
                <a16:creationId xmlns:a16="http://schemas.microsoft.com/office/drawing/2014/main" id="{07CE944C-3ACD-406F-8E24-7E97E52C600A}"/>
              </a:ext>
            </a:extLst>
          </p:cNvPr>
          <p:cNvSpPr/>
          <p:nvPr/>
        </p:nvSpPr>
        <p:spPr>
          <a:xfrm>
            <a:off x="5367606" y="2363466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highlight block">
            <a:extLst>
              <a:ext uri="{FF2B5EF4-FFF2-40B4-BE49-F238E27FC236}">
                <a16:creationId xmlns:a16="http://schemas.microsoft.com/office/drawing/2014/main" id="{A2B47367-8374-4CA4-9D4F-3D6A6FCED774}"/>
              </a:ext>
            </a:extLst>
          </p:cNvPr>
          <p:cNvSpPr/>
          <p:nvPr/>
        </p:nvSpPr>
        <p:spPr>
          <a:xfrm>
            <a:off x="5367606" y="2809595"/>
            <a:ext cx="5873680" cy="3188029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highlight 03">
            <a:extLst>
              <a:ext uri="{FF2B5EF4-FFF2-40B4-BE49-F238E27FC236}">
                <a16:creationId xmlns:a16="http://schemas.microsoft.com/office/drawing/2014/main" id="{630F0C05-DDD4-44A1-8272-329834BA980D}"/>
              </a:ext>
            </a:extLst>
          </p:cNvPr>
          <p:cNvSpPr/>
          <p:nvPr/>
        </p:nvSpPr>
        <p:spPr>
          <a:xfrm>
            <a:off x="5365130" y="2817185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highlight 04">
            <a:extLst>
              <a:ext uri="{FF2B5EF4-FFF2-40B4-BE49-F238E27FC236}">
                <a16:creationId xmlns:a16="http://schemas.microsoft.com/office/drawing/2014/main" id="{466B313C-8492-416C-A694-8FC14D1B776E}"/>
              </a:ext>
            </a:extLst>
          </p:cNvPr>
          <p:cNvSpPr/>
          <p:nvPr/>
        </p:nvSpPr>
        <p:spPr>
          <a:xfrm>
            <a:off x="5353841" y="4573997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highlight 05">
            <a:extLst>
              <a:ext uri="{FF2B5EF4-FFF2-40B4-BE49-F238E27FC236}">
                <a16:creationId xmlns:a16="http://schemas.microsoft.com/office/drawing/2014/main" id="{03A781A0-F44E-4DC7-AE24-A4D7D17069D8}"/>
              </a:ext>
            </a:extLst>
          </p:cNvPr>
          <p:cNvSpPr/>
          <p:nvPr/>
        </p:nvSpPr>
        <p:spPr>
          <a:xfrm>
            <a:off x="5367606" y="5476795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934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6831385" cy="611122"/>
            <a:chOff x="-1235" y="-815"/>
            <a:chExt cx="683138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Questionnaire content: Sections 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5" name="highlight 25">
            <a:extLst>
              <a:ext uri="{FF2B5EF4-FFF2-40B4-BE49-F238E27FC236}">
                <a16:creationId xmlns:a16="http://schemas.microsoft.com/office/drawing/2014/main" id="{11916E60-8098-4C9B-92DC-D25C1EB5C384}"/>
              </a:ext>
            </a:extLst>
          </p:cNvPr>
          <p:cNvSpPr/>
          <p:nvPr/>
        </p:nvSpPr>
        <p:spPr>
          <a:xfrm>
            <a:off x="1471783" y="5804305"/>
            <a:ext cx="8960400" cy="35265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E00D57-E9EB-4F40-89BC-7AC93B194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93" y="1053695"/>
            <a:ext cx="5876436" cy="5268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862A6-B780-4F9B-8CED-1AF60316B279}"/>
              </a:ext>
            </a:extLst>
          </p:cNvPr>
          <p:cNvSpPr txBox="1"/>
          <p:nvPr/>
        </p:nvSpPr>
        <p:spPr>
          <a:xfrm>
            <a:off x="804512" y="1177317"/>
            <a:ext cx="4961891" cy="4839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Sections 12–26</a:t>
            </a:r>
          </a:p>
        </p:txBody>
      </p:sp>
      <p:sp>
        <p:nvSpPr>
          <p:cNvPr id="11" name="bulletText1">
            <a:extLst>
              <a:ext uri="{FF2B5EF4-FFF2-40B4-BE49-F238E27FC236}">
                <a16:creationId xmlns:a16="http://schemas.microsoft.com/office/drawing/2014/main" id="{35C42797-B346-422A-A520-FB0F1DF82434}"/>
              </a:ext>
            </a:extLst>
          </p:cNvPr>
          <p:cNvSpPr txBox="1"/>
          <p:nvPr/>
        </p:nvSpPr>
        <p:spPr>
          <a:xfrm>
            <a:off x="1292849" y="1863132"/>
            <a:ext cx="2559823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Readiness:</a:t>
            </a:r>
          </a:p>
        </p:txBody>
      </p:sp>
      <p:pic>
        <p:nvPicPr>
          <p:cNvPr id="12" name="bullet01">
            <a:extLst>
              <a:ext uri="{FF2B5EF4-FFF2-40B4-BE49-F238E27FC236}">
                <a16:creationId xmlns:a16="http://schemas.microsoft.com/office/drawing/2014/main" id="{541F47E3-FFF4-4943-804E-725737725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" y="2032764"/>
            <a:ext cx="117692" cy="122400"/>
          </a:xfrm>
          <a:prstGeom prst="rect">
            <a:avLst/>
          </a:prstGeom>
        </p:spPr>
      </p:pic>
      <p:sp>
        <p:nvSpPr>
          <p:cNvPr id="16" name="bulletText2">
            <a:extLst>
              <a:ext uri="{FF2B5EF4-FFF2-40B4-BE49-F238E27FC236}">
                <a16:creationId xmlns:a16="http://schemas.microsoft.com/office/drawing/2014/main" id="{85C063A5-7D13-4D8D-ABA2-B97BB7C52816}"/>
              </a:ext>
            </a:extLst>
          </p:cNvPr>
          <p:cNvSpPr txBox="1"/>
          <p:nvPr/>
        </p:nvSpPr>
        <p:spPr>
          <a:xfrm>
            <a:off x="1741307" y="2488661"/>
            <a:ext cx="2941225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programmes and services</a:t>
            </a:r>
          </a:p>
        </p:txBody>
      </p:sp>
      <p:pic>
        <p:nvPicPr>
          <p:cNvPr id="17" name="bullet02">
            <a:extLst>
              <a:ext uri="{FF2B5EF4-FFF2-40B4-BE49-F238E27FC236}">
                <a16:creationId xmlns:a16="http://schemas.microsoft.com/office/drawing/2014/main" id="{42A43FFE-51E6-4D66-86E4-CD030623A060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7" y="2658293"/>
            <a:ext cx="117692" cy="122400"/>
          </a:xfrm>
          <a:prstGeom prst="rect">
            <a:avLst/>
          </a:prstGeom>
        </p:spPr>
      </p:pic>
      <p:sp>
        <p:nvSpPr>
          <p:cNvPr id="18" name="highlight 01">
            <a:extLst>
              <a:ext uri="{FF2B5EF4-FFF2-40B4-BE49-F238E27FC236}">
                <a16:creationId xmlns:a16="http://schemas.microsoft.com/office/drawing/2014/main" id="{4E8D6117-2EE5-4EFB-974B-526621DCBB2F}"/>
              </a:ext>
            </a:extLst>
          </p:cNvPr>
          <p:cNvSpPr/>
          <p:nvPr/>
        </p:nvSpPr>
        <p:spPr>
          <a:xfrm>
            <a:off x="5361901" y="1351814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highlight 02">
            <a:extLst>
              <a:ext uri="{FF2B5EF4-FFF2-40B4-BE49-F238E27FC236}">
                <a16:creationId xmlns:a16="http://schemas.microsoft.com/office/drawing/2014/main" id="{154448D1-967F-47CC-A55C-CB0493DA605F}"/>
              </a:ext>
            </a:extLst>
          </p:cNvPr>
          <p:cNvSpPr/>
          <p:nvPr/>
        </p:nvSpPr>
        <p:spPr>
          <a:xfrm>
            <a:off x="5353841" y="2074946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highlight 02">
            <a:extLst>
              <a:ext uri="{FF2B5EF4-FFF2-40B4-BE49-F238E27FC236}">
                <a16:creationId xmlns:a16="http://schemas.microsoft.com/office/drawing/2014/main" id="{08AEED77-F634-45E0-A040-B1577F08A6BA}"/>
              </a:ext>
            </a:extLst>
          </p:cNvPr>
          <p:cNvSpPr/>
          <p:nvPr/>
        </p:nvSpPr>
        <p:spPr>
          <a:xfrm>
            <a:off x="5353841" y="4167455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highlight 02">
            <a:extLst>
              <a:ext uri="{FF2B5EF4-FFF2-40B4-BE49-F238E27FC236}">
                <a16:creationId xmlns:a16="http://schemas.microsoft.com/office/drawing/2014/main" id="{63FDEC10-DE93-45AF-BD82-B2570F346AC4}"/>
              </a:ext>
            </a:extLst>
          </p:cNvPr>
          <p:cNvSpPr/>
          <p:nvPr/>
        </p:nvSpPr>
        <p:spPr>
          <a:xfrm>
            <a:off x="5353841" y="5570232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80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1" grpId="0"/>
      <p:bldP spid="16" grpId="0"/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6831385" cy="611122"/>
            <a:chOff x="-1235" y="-815"/>
            <a:chExt cx="683138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Questionnaire content: Sections 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4460488-662A-4D6B-9317-FED50208E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88" y="1874420"/>
            <a:ext cx="5852483" cy="2151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E7C0C-9ACD-48E8-90E8-46C0BA5B7D4F}"/>
              </a:ext>
            </a:extLst>
          </p:cNvPr>
          <p:cNvSpPr txBox="1"/>
          <p:nvPr/>
        </p:nvSpPr>
        <p:spPr>
          <a:xfrm>
            <a:off x="804512" y="1177317"/>
            <a:ext cx="4961891" cy="4839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Sections 27–31</a:t>
            </a:r>
          </a:p>
        </p:txBody>
      </p:sp>
      <p:sp>
        <p:nvSpPr>
          <p:cNvPr id="12" name="bulletText1">
            <a:extLst>
              <a:ext uri="{FF2B5EF4-FFF2-40B4-BE49-F238E27FC236}">
                <a16:creationId xmlns:a16="http://schemas.microsoft.com/office/drawing/2014/main" id="{50CCFE77-8755-40A9-8D3A-C9E134568C46}"/>
              </a:ext>
            </a:extLst>
          </p:cNvPr>
          <p:cNvSpPr txBox="1"/>
          <p:nvPr/>
        </p:nvSpPr>
        <p:spPr>
          <a:xfrm>
            <a:off x="1292849" y="1863132"/>
            <a:ext cx="2559823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Readiness:</a:t>
            </a:r>
          </a:p>
        </p:txBody>
      </p:sp>
      <p:pic>
        <p:nvPicPr>
          <p:cNvPr id="13" name="bullet01">
            <a:extLst>
              <a:ext uri="{FF2B5EF4-FFF2-40B4-BE49-F238E27FC236}">
                <a16:creationId xmlns:a16="http://schemas.microsoft.com/office/drawing/2014/main" id="{2612A674-979F-4E89-8EE9-88EAEDFEB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" y="2032764"/>
            <a:ext cx="117692" cy="122400"/>
          </a:xfrm>
          <a:prstGeom prst="rect">
            <a:avLst/>
          </a:prstGeom>
        </p:spPr>
      </p:pic>
      <p:sp>
        <p:nvSpPr>
          <p:cNvPr id="15" name="bulletText2">
            <a:extLst>
              <a:ext uri="{FF2B5EF4-FFF2-40B4-BE49-F238E27FC236}">
                <a16:creationId xmlns:a16="http://schemas.microsoft.com/office/drawing/2014/main" id="{A3DA5207-74C0-4141-A70C-ACEA28A08067}"/>
              </a:ext>
            </a:extLst>
          </p:cNvPr>
          <p:cNvSpPr txBox="1"/>
          <p:nvPr/>
        </p:nvSpPr>
        <p:spPr>
          <a:xfrm>
            <a:off x="1741307" y="2488661"/>
            <a:ext cx="294122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services</a:t>
            </a:r>
          </a:p>
        </p:txBody>
      </p:sp>
      <p:pic>
        <p:nvPicPr>
          <p:cNvPr id="16" name="bullet02">
            <a:extLst>
              <a:ext uri="{FF2B5EF4-FFF2-40B4-BE49-F238E27FC236}">
                <a16:creationId xmlns:a16="http://schemas.microsoft.com/office/drawing/2014/main" id="{8F32E727-8104-468F-9C9D-E2ED31DDFDF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7" y="2658293"/>
            <a:ext cx="117692" cy="122400"/>
          </a:xfrm>
          <a:prstGeom prst="rect">
            <a:avLst/>
          </a:prstGeom>
        </p:spPr>
      </p:pic>
      <p:sp>
        <p:nvSpPr>
          <p:cNvPr id="17" name="highlight 01">
            <a:extLst>
              <a:ext uri="{FF2B5EF4-FFF2-40B4-BE49-F238E27FC236}">
                <a16:creationId xmlns:a16="http://schemas.microsoft.com/office/drawing/2014/main" id="{FC7255AE-4B53-4EDE-B094-4C7EAE825194}"/>
              </a:ext>
            </a:extLst>
          </p:cNvPr>
          <p:cNvSpPr/>
          <p:nvPr/>
        </p:nvSpPr>
        <p:spPr>
          <a:xfrm>
            <a:off x="5391891" y="2724259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ighlight 02">
            <a:extLst>
              <a:ext uri="{FF2B5EF4-FFF2-40B4-BE49-F238E27FC236}">
                <a16:creationId xmlns:a16="http://schemas.microsoft.com/office/drawing/2014/main" id="{59131D39-5466-4E1E-85C1-ECA0E8F9B38F}"/>
              </a:ext>
            </a:extLst>
          </p:cNvPr>
          <p:cNvSpPr/>
          <p:nvPr/>
        </p:nvSpPr>
        <p:spPr>
          <a:xfrm>
            <a:off x="5391891" y="3518142"/>
            <a:ext cx="5873680" cy="4104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4192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 animBg="1"/>
      <p:bldP spid="17" grpI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034235" cy="611122"/>
            <a:chOff x="-1235" y="-815"/>
            <a:chExt cx="1003423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92988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Questionnaire content: Sub-section (example)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7830E2-3225-4675-97B3-B18631C50249}"/>
              </a:ext>
            </a:extLst>
          </p:cNvPr>
          <p:cNvSpPr txBox="1"/>
          <p:nvPr/>
        </p:nvSpPr>
        <p:spPr>
          <a:xfrm>
            <a:off x="734150" y="1949590"/>
            <a:ext cx="1094768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US" altLang="en-US" sz="2800" b="1" spc="20" dirty="0">
                <a:solidFill>
                  <a:srgbClr val="31B09C"/>
                </a:solidFill>
              </a:rPr>
              <a:t>18. Outpatient maternal and newborn health services </a:t>
            </a:r>
          </a:p>
          <a:p>
            <a:pPr marL="857250" lvl="3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US" altLang="en-US" sz="2400" spc="20" dirty="0">
                <a:solidFill>
                  <a:srgbClr val="595959"/>
                </a:solidFill>
              </a:rPr>
              <a:t>18.1 Family planning</a:t>
            </a:r>
          </a:p>
          <a:p>
            <a:pPr marL="857250" lvl="3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US" altLang="en-US" sz="2400" spc="20" dirty="0">
                <a:solidFill>
                  <a:srgbClr val="595959"/>
                </a:solidFill>
              </a:rPr>
              <a:t>18.2 Antenatal care</a:t>
            </a:r>
          </a:p>
          <a:p>
            <a:pPr marL="857250" lvl="3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US" altLang="en-US" sz="2400" spc="20" dirty="0">
                <a:solidFill>
                  <a:srgbClr val="595959"/>
                </a:solidFill>
              </a:rPr>
              <a:t>18.3 Prevention of mother-to-child transmission</a:t>
            </a:r>
          </a:p>
          <a:p>
            <a:pPr marL="857250" lvl="3" indent="0">
              <a:spcBef>
                <a:spcPts val="0"/>
              </a:spcBef>
              <a:spcAft>
                <a:spcPts val="1800"/>
              </a:spcAft>
              <a:buClr>
                <a:srgbClr val="1E7FB8"/>
              </a:buClr>
              <a:buNone/>
            </a:pPr>
            <a:r>
              <a:rPr lang="en-US" altLang="en-US" sz="2400" spc="20" dirty="0">
                <a:solidFill>
                  <a:srgbClr val="595959"/>
                </a:solidFill>
              </a:rPr>
              <a:t>18.4 Outpatient postnatal care</a:t>
            </a:r>
            <a:endParaRPr lang="en-GB" altLang="en-US" sz="2400" spc="20" dirty="0">
              <a:solidFill>
                <a:srgbClr val="595959"/>
              </a:solidFill>
            </a:endParaRPr>
          </a:p>
          <a:p>
            <a:endParaRPr lang="en-GB" dirty="0"/>
          </a:p>
        </p:txBody>
      </p:sp>
      <p:sp>
        <p:nvSpPr>
          <p:cNvPr id="8" name="highlight 01">
            <a:extLst>
              <a:ext uri="{FF2B5EF4-FFF2-40B4-BE49-F238E27FC236}">
                <a16:creationId xmlns:a16="http://schemas.microsoft.com/office/drawing/2014/main" id="{B5040CF5-FC26-404F-A5B8-D4ABF6AB7385}"/>
              </a:ext>
            </a:extLst>
          </p:cNvPr>
          <p:cNvSpPr/>
          <p:nvPr/>
        </p:nvSpPr>
        <p:spPr>
          <a:xfrm>
            <a:off x="1422112" y="2562353"/>
            <a:ext cx="8445787" cy="5760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ighlight 02">
            <a:extLst>
              <a:ext uri="{FF2B5EF4-FFF2-40B4-BE49-F238E27FC236}">
                <a16:creationId xmlns:a16="http://schemas.microsoft.com/office/drawing/2014/main" id="{0CB06E32-6751-4BB6-B2FE-9E7BB40D5A62}"/>
              </a:ext>
            </a:extLst>
          </p:cNvPr>
          <p:cNvSpPr/>
          <p:nvPr/>
        </p:nvSpPr>
        <p:spPr>
          <a:xfrm>
            <a:off x="1422112" y="3153432"/>
            <a:ext cx="8445787" cy="5760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ighlight 03">
            <a:extLst>
              <a:ext uri="{FF2B5EF4-FFF2-40B4-BE49-F238E27FC236}">
                <a16:creationId xmlns:a16="http://schemas.microsoft.com/office/drawing/2014/main" id="{D7DC0096-7C6F-4F52-8080-1B4D64CAF89E}"/>
              </a:ext>
            </a:extLst>
          </p:cNvPr>
          <p:cNvSpPr/>
          <p:nvPr/>
        </p:nvSpPr>
        <p:spPr>
          <a:xfrm>
            <a:off x="1422112" y="3745455"/>
            <a:ext cx="8445787" cy="5760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ighlight 04">
            <a:extLst>
              <a:ext uri="{FF2B5EF4-FFF2-40B4-BE49-F238E27FC236}">
                <a16:creationId xmlns:a16="http://schemas.microsoft.com/office/drawing/2014/main" id="{BC00CA68-6B61-4EB5-8CA2-A1557F25500B}"/>
              </a:ext>
            </a:extLst>
          </p:cNvPr>
          <p:cNvSpPr/>
          <p:nvPr/>
        </p:nvSpPr>
        <p:spPr>
          <a:xfrm>
            <a:off x="1422112" y="4348629"/>
            <a:ext cx="8445787" cy="5760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013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B75A2-2C46-5F21-C23C-875A421F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239" y="886048"/>
            <a:ext cx="2693523" cy="3813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7DF2E-3D7C-F02A-CAB5-D775C7F63F7A}"/>
              </a:ext>
            </a:extLst>
          </p:cNvPr>
          <p:cNvSpPr txBox="1"/>
          <p:nvPr/>
        </p:nvSpPr>
        <p:spPr>
          <a:xfrm>
            <a:off x="609457" y="4842009"/>
            <a:ext cx="10973087" cy="1343253"/>
          </a:xfrm>
          <a:prstGeom prst="rect">
            <a:avLst/>
          </a:prstGeom>
          <a:solidFill>
            <a:srgbClr val="31B09C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/>
              <a:t>The structure of the questionnaire sections and their sub-sections will vary according to the topic being assessed. 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56999A-7300-FF42-FB88-B9F668FD397B}"/>
              </a:ext>
            </a:extLst>
          </p:cNvPr>
          <p:cNvSpPr/>
          <p:nvPr/>
        </p:nvSpPr>
        <p:spPr>
          <a:xfrm>
            <a:off x="314704" y="676657"/>
            <a:ext cx="11267839" cy="58189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878387" cy="611122"/>
            <a:chOff x="-1235" y="-815"/>
            <a:chExt cx="11878387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11430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Categories of information: What do the questions ask about?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EE7C0C-9ACD-48E8-90E8-46C0BA5B7D4F}"/>
              </a:ext>
            </a:extLst>
          </p:cNvPr>
          <p:cNvSpPr txBox="1"/>
          <p:nvPr/>
        </p:nvSpPr>
        <p:spPr>
          <a:xfrm>
            <a:off x="804512" y="1066789"/>
            <a:ext cx="4961891" cy="4839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Sections 13–26</a:t>
            </a:r>
          </a:p>
        </p:txBody>
      </p:sp>
      <p:sp>
        <p:nvSpPr>
          <p:cNvPr id="12" name="bulletText1">
            <a:extLst>
              <a:ext uri="{FF2B5EF4-FFF2-40B4-BE49-F238E27FC236}">
                <a16:creationId xmlns:a16="http://schemas.microsoft.com/office/drawing/2014/main" id="{50CCFE77-8755-40A9-8D3A-C9E134568C46}"/>
              </a:ext>
            </a:extLst>
          </p:cNvPr>
          <p:cNvSpPr txBox="1"/>
          <p:nvPr/>
        </p:nvSpPr>
        <p:spPr>
          <a:xfrm>
            <a:off x="1292849" y="1752604"/>
            <a:ext cx="3942342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 common categories of information: </a:t>
            </a:r>
          </a:p>
        </p:txBody>
      </p:sp>
      <p:pic>
        <p:nvPicPr>
          <p:cNvPr id="13" name="bullet01">
            <a:extLst>
              <a:ext uri="{FF2B5EF4-FFF2-40B4-BE49-F238E27FC236}">
                <a16:creationId xmlns:a16="http://schemas.microsoft.com/office/drawing/2014/main" id="{2612A674-979F-4E89-8EE9-88EAEDFEB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" y="1922236"/>
            <a:ext cx="117692" cy="122400"/>
          </a:xfrm>
          <a:prstGeom prst="rect">
            <a:avLst/>
          </a:prstGeom>
        </p:spPr>
      </p:pic>
      <p:sp>
        <p:nvSpPr>
          <p:cNvPr id="15" name="bulletText2">
            <a:extLst>
              <a:ext uri="{FF2B5EF4-FFF2-40B4-BE49-F238E27FC236}">
                <a16:creationId xmlns:a16="http://schemas.microsoft.com/office/drawing/2014/main" id="{A3DA5207-74C0-4141-A70C-ACEA28A08067}"/>
              </a:ext>
            </a:extLst>
          </p:cNvPr>
          <p:cNvSpPr txBox="1"/>
          <p:nvPr/>
        </p:nvSpPr>
        <p:spPr>
          <a:xfrm>
            <a:off x="1741307" y="2709725"/>
            <a:ext cx="294122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availability</a:t>
            </a:r>
          </a:p>
        </p:txBody>
      </p:sp>
      <p:pic>
        <p:nvPicPr>
          <p:cNvPr id="16" name="bullet02">
            <a:extLst>
              <a:ext uri="{FF2B5EF4-FFF2-40B4-BE49-F238E27FC236}">
                <a16:creationId xmlns:a16="http://schemas.microsoft.com/office/drawing/2014/main" id="{8F32E727-8104-468F-9C9D-E2ED31DDFDF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7" y="2879357"/>
            <a:ext cx="117692" cy="122400"/>
          </a:xfrm>
          <a:prstGeom prst="rect">
            <a:avLst/>
          </a:prstGeom>
        </p:spPr>
      </p:pic>
      <p:sp>
        <p:nvSpPr>
          <p:cNvPr id="17" name="bulletText3">
            <a:extLst>
              <a:ext uri="{FF2B5EF4-FFF2-40B4-BE49-F238E27FC236}">
                <a16:creationId xmlns:a16="http://schemas.microsoft.com/office/drawing/2014/main" id="{0018B959-AD91-4FA0-ADD3-1E4A4E8ADA36}"/>
              </a:ext>
            </a:extLst>
          </p:cNvPr>
          <p:cNvSpPr txBox="1"/>
          <p:nvPr/>
        </p:nvSpPr>
        <p:spPr>
          <a:xfrm>
            <a:off x="1741307" y="3297513"/>
            <a:ext cx="294122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Site conditions</a:t>
            </a:r>
          </a:p>
        </p:txBody>
      </p:sp>
      <p:pic>
        <p:nvPicPr>
          <p:cNvPr id="18" name="bullet03">
            <a:extLst>
              <a:ext uri="{FF2B5EF4-FFF2-40B4-BE49-F238E27FC236}">
                <a16:creationId xmlns:a16="http://schemas.microsoft.com/office/drawing/2014/main" id="{278DE2A4-D2E5-4B85-B3E2-52B2C16E4C0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7" y="3467145"/>
            <a:ext cx="117692" cy="122400"/>
          </a:xfrm>
          <a:prstGeom prst="rect">
            <a:avLst/>
          </a:prstGeom>
        </p:spPr>
      </p:pic>
      <p:sp>
        <p:nvSpPr>
          <p:cNvPr id="22" name="bulletText4">
            <a:extLst>
              <a:ext uri="{FF2B5EF4-FFF2-40B4-BE49-F238E27FC236}">
                <a16:creationId xmlns:a16="http://schemas.microsoft.com/office/drawing/2014/main" id="{E7BD1C47-957A-4131-9C75-5404391EE009}"/>
              </a:ext>
            </a:extLst>
          </p:cNvPr>
          <p:cNvSpPr txBox="1"/>
          <p:nvPr/>
        </p:nvSpPr>
        <p:spPr>
          <a:xfrm>
            <a:off x="1741307" y="3885301"/>
            <a:ext cx="2941225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Equipment and commodities</a:t>
            </a:r>
          </a:p>
        </p:txBody>
      </p:sp>
      <p:pic>
        <p:nvPicPr>
          <p:cNvPr id="23" name="bullet04">
            <a:extLst>
              <a:ext uri="{FF2B5EF4-FFF2-40B4-BE49-F238E27FC236}">
                <a16:creationId xmlns:a16="http://schemas.microsoft.com/office/drawing/2014/main" id="{34D648D8-A666-4544-A75A-4AE01FABAAF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7" y="4043210"/>
            <a:ext cx="117692" cy="122400"/>
          </a:xfrm>
          <a:prstGeom prst="rect">
            <a:avLst/>
          </a:prstGeom>
        </p:spPr>
      </p:pic>
      <p:sp>
        <p:nvSpPr>
          <p:cNvPr id="24" name="bulletText5">
            <a:extLst>
              <a:ext uri="{FF2B5EF4-FFF2-40B4-BE49-F238E27FC236}">
                <a16:creationId xmlns:a16="http://schemas.microsoft.com/office/drawing/2014/main" id="{2BCA6F65-172C-48C4-AF47-4C376DAEFBAE}"/>
              </a:ext>
            </a:extLst>
          </p:cNvPr>
          <p:cNvSpPr txBox="1"/>
          <p:nvPr/>
        </p:nvSpPr>
        <p:spPr>
          <a:xfrm>
            <a:off x="1741307" y="4809214"/>
            <a:ext cx="294122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Medicines</a:t>
            </a:r>
          </a:p>
        </p:txBody>
      </p:sp>
      <p:pic>
        <p:nvPicPr>
          <p:cNvPr id="25" name="bullet05">
            <a:extLst>
              <a:ext uri="{FF2B5EF4-FFF2-40B4-BE49-F238E27FC236}">
                <a16:creationId xmlns:a16="http://schemas.microsoft.com/office/drawing/2014/main" id="{CAB1A8D4-B583-42E4-90FF-E0CF1B05420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7" y="4954403"/>
            <a:ext cx="117692" cy="122400"/>
          </a:xfrm>
          <a:prstGeom prst="rect">
            <a:avLst/>
          </a:prstGeom>
        </p:spPr>
      </p:pic>
      <p:sp>
        <p:nvSpPr>
          <p:cNvPr id="26" name="bulletText6">
            <a:extLst>
              <a:ext uri="{FF2B5EF4-FFF2-40B4-BE49-F238E27FC236}">
                <a16:creationId xmlns:a16="http://schemas.microsoft.com/office/drawing/2014/main" id="{406E2650-2A2F-4918-A18D-0125675238DE}"/>
              </a:ext>
            </a:extLst>
          </p:cNvPr>
          <p:cNvSpPr txBox="1"/>
          <p:nvPr/>
        </p:nvSpPr>
        <p:spPr>
          <a:xfrm>
            <a:off x="1741307" y="5398963"/>
            <a:ext cx="2941225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for quality services</a:t>
            </a:r>
          </a:p>
        </p:txBody>
      </p:sp>
      <p:pic>
        <p:nvPicPr>
          <p:cNvPr id="27" name="bullet06">
            <a:extLst>
              <a:ext uri="{FF2B5EF4-FFF2-40B4-BE49-F238E27FC236}">
                <a16:creationId xmlns:a16="http://schemas.microsoft.com/office/drawing/2014/main" id="{0253243F-C511-4037-B494-9EA26EE1338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7" y="5568595"/>
            <a:ext cx="117692" cy="12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A0F366-1E77-4C8A-9E80-E11A960F69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04" y="1180817"/>
            <a:ext cx="5852483" cy="4976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1280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 animBg="1"/>
      <p:bldP spid="11" grpId="0"/>
      <p:bldP spid="12" grpId="0"/>
      <p:bldP spid="15" grpId="0"/>
      <p:bldP spid="17" grpId="0"/>
      <p:bldP spid="22" grpId="0"/>
      <p:bldP spid="24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15903</TotalTime>
  <Words>1555</Words>
  <Application>Microsoft Office PowerPoint</Application>
  <PresentationFormat>Widescreen</PresentationFormat>
  <Paragraphs>213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Atkinson Hyperlegible</vt:lpstr>
      <vt:lpstr>Courier New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HHFA_dc_tot_module2_unit1_en</dc:title>
  <dc:creator>WHO</dc:creator>
  <cp:lastModifiedBy>G Johnson</cp:lastModifiedBy>
  <cp:revision>216</cp:revision>
  <dcterms:created xsi:type="dcterms:W3CDTF">2022-07-29T14:12:36Z</dcterms:created>
  <dcterms:modified xsi:type="dcterms:W3CDTF">2023-01-25T09:21:09Z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49A61451-EF37-459D-B250-D6265FEC33DA</vt:lpwstr>
  </property>
  <property fmtid="{D5CDD505-2E9C-101B-9397-08002B2CF9AE}" pid="3" name="ArticulatePath">
    <vt:lpwstr>skin-v0.2</vt:lpwstr>
  </property>
</Properties>
</file>