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9" r:id="rId2"/>
  </p:sldMasterIdLst>
  <p:notesMasterIdLst>
    <p:notesMasterId r:id="rId26"/>
  </p:notesMasterIdLst>
  <p:handoutMasterIdLst>
    <p:handoutMasterId r:id="rId27"/>
  </p:handoutMasterIdLst>
  <p:sldIdLst>
    <p:sldId id="256" r:id="rId3"/>
    <p:sldId id="276" r:id="rId4"/>
    <p:sldId id="287" r:id="rId5"/>
    <p:sldId id="277" r:id="rId6"/>
    <p:sldId id="257" r:id="rId7"/>
    <p:sldId id="290" r:id="rId8"/>
    <p:sldId id="291" r:id="rId9"/>
    <p:sldId id="292" r:id="rId10"/>
    <p:sldId id="294" r:id="rId11"/>
    <p:sldId id="296" r:id="rId12"/>
    <p:sldId id="297" r:id="rId13"/>
    <p:sldId id="298" r:id="rId14"/>
    <p:sldId id="299" r:id="rId15"/>
    <p:sldId id="301" r:id="rId16"/>
    <p:sldId id="285" r:id="rId17"/>
    <p:sldId id="278" r:id="rId18"/>
    <p:sldId id="279" r:id="rId19"/>
    <p:sldId id="280" r:id="rId20"/>
    <p:sldId id="281" r:id="rId21"/>
    <p:sldId id="282" r:id="rId22"/>
    <p:sldId id="283" r:id="rId23"/>
    <p:sldId id="284" r:id="rId24"/>
    <p:sldId id="28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CF044AD-8BC2-7F3B-BC62-26C5411E8C71}" name="VENTER, Wendy" initials="VW" userId="S::venterw@who.int::c0669ad9-b3e8-40cc-ac16-4ce7248a352d" providerId="AD"/>
  <p188:author id="{EE6898E0-163B-1704-6952-ADA81CE912E9}" name="Yolanda Barbera" initials="YB" userId="Yolanda Barbera"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FB8"/>
    <a:srgbClr val="CDE7F7"/>
    <a:srgbClr val="B0D9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4FF95C-3D1D-4121-8EB8-62AC21E68371}" v="151" dt="2022-04-27T12:56:24.481"/>
    <p1510:client id="{951F14E8-7B2D-4358-BAF9-7BB533F407F6}" v="253" dt="2022-04-27T07:07:47.9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59972" autoAdjust="0"/>
  </p:normalViewPr>
  <p:slideViewPr>
    <p:cSldViewPr snapToGrid="0">
      <p:cViewPr varScale="1">
        <p:scale>
          <a:sx n="34" d="100"/>
          <a:sy n="34" d="100"/>
        </p:scale>
        <p:origin x="1752" y="5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488"/>
    </p:cViewPr>
  </p:sorterViewPr>
  <p:notesViewPr>
    <p:cSldViewPr snapToGrid="0">
      <p:cViewPr varScale="1">
        <p:scale>
          <a:sx n="56" d="100"/>
          <a:sy n="56" d="100"/>
        </p:scale>
        <p:origin x="252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B94F4B-DFF9-4333-9BB6-A6648530F1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E2777A1-0F53-4E42-A536-89550571F9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C81CAC-FD70-400D-A669-05E63F5CAC14}" type="datetimeFigureOut">
              <a:rPr lang="en-US" smtClean="0"/>
              <a:t>4/21/2023</a:t>
            </a:fld>
            <a:endParaRPr lang="en-US"/>
          </a:p>
        </p:txBody>
      </p:sp>
      <p:sp>
        <p:nvSpPr>
          <p:cNvPr id="4" name="Footer Placeholder 3">
            <a:extLst>
              <a:ext uri="{FF2B5EF4-FFF2-40B4-BE49-F238E27FC236}">
                <a16:creationId xmlns:a16="http://schemas.microsoft.com/office/drawing/2014/main" id="{A540FFBE-BBCD-47C5-8B4F-57276CDFA5F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6AFF388-F192-42A2-A243-4FBA902FC52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D02926-0D3C-4830-B985-21E275913C90}" type="slidenum">
              <a:rPr lang="en-US" smtClean="0"/>
              <a:t>‹#›</a:t>
            </a:fld>
            <a:endParaRPr lang="en-US"/>
          </a:p>
        </p:txBody>
      </p:sp>
    </p:spTree>
    <p:extLst>
      <p:ext uri="{BB962C8B-B14F-4D97-AF65-F5344CB8AC3E}">
        <p14:creationId xmlns:p14="http://schemas.microsoft.com/office/powerpoint/2010/main" val="171752564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AF4F00-4FE8-4A82-BB49-8A713BA72DE9}" type="datetimeFigureOut">
              <a:rPr lang="en-US" smtClean="0"/>
              <a:t>4/21/2023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2B93E2-34A9-4064-91EC-25F1BC387396}" type="slidenum">
              <a:rPr lang="en-US" smtClean="0"/>
              <a:t>‹#›</a:t>
            </a:fld>
            <a:endParaRPr lang="en-US"/>
          </a:p>
        </p:txBody>
      </p:sp>
    </p:spTree>
    <p:extLst>
      <p:ext uri="{BB962C8B-B14F-4D97-AF65-F5344CB8AC3E}">
        <p14:creationId xmlns:p14="http://schemas.microsoft.com/office/powerpoint/2010/main" val="2589749266"/>
      </p:ext>
    </p:extLst>
  </p:cSld>
  <p:clrMap bg1="lt1" tx1="dk1" bg2="lt2" tx2="dk2" accent1="accent1" accent2="accent2" accent3="accent3" accent4="accent4" accent5="accent5" accent6="accent6" hlink="hlink" folHlink="folHlink"/>
  <p:notesStyle>
    <a:lvl1pPr marL="0" algn="just" defTabSz="914400" rtl="0" eaLnBrk="1" latinLnBrk="0" hangingPunct="1">
      <a:defRPr sz="1200" kern="1200">
        <a:solidFill>
          <a:schemeClr val="tx1"/>
        </a:solidFill>
        <a:latin typeface="+mn-lt"/>
        <a:ea typeface="+mn-ea"/>
        <a:cs typeface="+mn-cs"/>
      </a:defRPr>
    </a:lvl1pPr>
    <a:lvl2pPr marL="457200" algn="just" defTabSz="914400" rtl="0" eaLnBrk="1" latinLnBrk="0" hangingPunct="1">
      <a:defRPr sz="1200" kern="1200">
        <a:solidFill>
          <a:schemeClr val="tx1"/>
        </a:solidFill>
        <a:latin typeface="+mn-lt"/>
        <a:ea typeface="+mn-ea"/>
        <a:cs typeface="+mn-cs"/>
      </a:defRPr>
    </a:lvl2pPr>
    <a:lvl3pPr marL="914400" algn="just" defTabSz="914400" rtl="0" eaLnBrk="1" latinLnBrk="0" hangingPunct="1">
      <a:defRPr sz="1200" kern="1200">
        <a:solidFill>
          <a:schemeClr val="tx1"/>
        </a:solidFill>
        <a:latin typeface="+mn-lt"/>
        <a:ea typeface="+mn-ea"/>
        <a:cs typeface="+mn-cs"/>
      </a:defRPr>
    </a:lvl3pPr>
    <a:lvl4pPr marL="1371600" algn="just" defTabSz="914400" rtl="0" eaLnBrk="1" latinLnBrk="0" hangingPunct="1">
      <a:defRPr sz="1200" kern="1200">
        <a:solidFill>
          <a:schemeClr val="tx1"/>
        </a:solidFill>
        <a:latin typeface="+mn-lt"/>
        <a:ea typeface="+mn-ea"/>
        <a:cs typeface="+mn-cs"/>
      </a:defRPr>
    </a:lvl4pPr>
    <a:lvl5pPr marL="1828800" algn="just"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2B93E2-34A9-4064-91EC-25F1BC387396}" type="slidenum">
              <a:rPr lang="en-US" smtClean="0"/>
              <a:t>1</a:t>
            </a:fld>
            <a:endParaRPr lang="en-US"/>
          </a:p>
        </p:txBody>
      </p:sp>
    </p:spTree>
    <p:extLst>
      <p:ext uri="{BB962C8B-B14F-4D97-AF65-F5344CB8AC3E}">
        <p14:creationId xmlns:p14="http://schemas.microsoft.com/office/powerpoint/2010/main" val="2516256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answer is:</a:t>
            </a:r>
          </a:p>
          <a:p>
            <a:r>
              <a:rPr lang="en-US" b="1" dirty="0"/>
              <a:t>Show respect for the respondent</a:t>
            </a:r>
          </a:p>
        </p:txBody>
      </p:sp>
      <p:sp>
        <p:nvSpPr>
          <p:cNvPr id="4" name="Slide Number Placeholder 3"/>
          <p:cNvSpPr>
            <a:spLocks noGrp="1"/>
          </p:cNvSpPr>
          <p:nvPr>
            <p:ph type="sldNum" sz="quarter" idx="5"/>
          </p:nvPr>
        </p:nvSpPr>
        <p:spPr/>
        <p:txBody>
          <a:bodyPr/>
          <a:lstStyle/>
          <a:p>
            <a:fld id="{32416680-9B87-48DD-8F89-5DC997830C42}" type="slidenum">
              <a:rPr lang="en-US" smtClean="0"/>
              <a:t>10</a:t>
            </a:fld>
            <a:endParaRPr lang="en-US"/>
          </a:p>
        </p:txBody>
      </p:sp>
    </p:spTree>
    <p:extLst>
      <p:ext uri="{BB962C8B-B14F-4D97-AF65-F5344CB8AC3E}">
        <p14:creationId xmlns:p14="http://schemas.microsoft.com/office/powerpoint/2010/main" val="1189596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Arial Black" panose="020B0A04020102020204" pitchFamily="34" charset="0"/>
              </a:rPr>
              <a:t>The right answer is:</a:t>
            </a:r>
          </a:p>
          <a:p>
            <a:r>
              <a:rPr lang="en-US" sz="1800" b="1" i="0" u="none" strike="noStrike" baseline="0" dirty="0">
                <a:solidFill>
                  <a:srgbClr val="000000"/>
                </a:solidFill>
                <a:latin typeface="Arial Black" panose="020B0A04020102020204" pitchFamily="34" charset="0"/>
              </a:rPr>
              <a:t>Never suggest answers to the respondents </a:t>
            </a:r>
            <a:endParaRPr lang="en-US" dirty="0"/>
          </a:p>
        </p:txBody>
      </p:sp>
      <p:sp>
        <p:nvSpPr>
          <p:cNvPr id="4" name="Slide Number Placeholder 3"/>
          <p:cNvSpPr>
            <a:spLocks noGrp="1"/>
          </p:cNvSpPr>
          <p:nvPr>
            <p:ph type="sldNum" sz="quarter" idx="5"/>
          </p:nvPr>
        </p:nvSpPr>
        <p:spPr/>
        <p:txBody>
          <a:bodyPr/>
          <a:lstStyle/>
          <a:p>
            <a:fld id="{32416680-9B87-48DD-8F89-5DC997830C42}" type="slidenum">
              <a:rPr lang="en-US" smtClean="0"/>
              <a:t>11</a:t>
            </a:fld>
            <a:endParaRPr lang="en-US"/>
          </a:p>
        </p:txBody>
      </p:sp>
    </p:spTree>
    <p:extLst>
      <p:ext uri="{BB962C8B-B14F-4D97-AF65-F5344CB8AC3E}">
        <p14:creationId xmlns:p14="http://schemas.microsoft.com/office/powerpoint/2010/main" val="2949409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Arial Black" panose="020B0A04020102020204" pitchFamily="34" charset="0"/>
              </a:rPr>
              <a:t>The right answer is:</a:t>
            </a:r>
          </a:p>
          <a:p>
            <a:r>
              <a:rPr lang="en-US" sz="1800" b="1" i="0" u="none" strike="noStrike" baseline="0" dirty="0">
                <a:solidFill>
                  <a:srgbClr val="000000"/>
                </a:solidFill>
                <a:latin typeface="Arial Black" panose="020B0A04020102020204" pitchFamily="34" charset="0"/>
              </a:rPr>
              <a:t>Request consent from the health facility in charge prior to asking questions </a:t>
            </a:r>
            <a:endParaRPr lang="en-US" dirty="0"/>
          </a:p>
        </p:txBody>
      </p:sp>
      <p:sp>
        <p:nvSpPr>
          <p:cNvPr id="4" name="Slide Number Placeholder 3"/>
          <p:cNvSpPr>
            <a:spLocks noGrp="1"/>
          </p:cNvSpPr>
          <p:nvPr>
            <p:ph type="sldNum" sz="quarter" idx="5"/>
          </p:nvPr>
        </p:nvSpPr>
        <p:spPr/>
        <p:txBody>
          <a:bodyPr/>
          <a:lstStyle/>
          <a:p>
            <a:fld id="{32416680-9B87-48DD-8F89-5DC997830C42}" type="slidenum">
              <a:rPr lang="en-US" smtClean="0"/>
              <a:t>12</a:t>
            </a:fld>
            <a:endParaRPr lang="en-US"/>
          </a:p>
        </p:txBody>
      </p:sp>
    </p:spTree>
    <p:extLst>
      <p:ext uri="{BB962C8B-B14F-4D97-AF65-F5344CB8AC3E}">
        <p14:creationId xmlns:p14="http://schemas.microsoft.com/office/powerpoint/2010/main" val="2425777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Arial Black" panose="020B0A04020102020204" pitchFamily="34" charset="0"/>
              </a:rPr>
              <a:t>The right answer is:</a:t>
            </a:r>
          </a:p>
          <a:p>
            <a:r>
              <a:rPr lang="en-US" sz="1800" b="1" i="0" u="none" strike="noStrike" baseline="0" dirty="0">
                <a:solidFill>
                  <a:srgbClr val="000000"/>
                </a:solidFill>
                <a:latin typeface="Arial Black" panose="020B0A04020102020204" pitchFamily="34" charset="0"/>
              </a:rPr>
              <a:t>Ask all applicable questions </a:t>
            </a:r>
            <a:endParaRPr lang="en-US" dirty="0"/>
          </a:p>
        </p:txBody>
      </p:sp>
      <p:sp>
        <p:nvSpPr>
          <p:cNvPr id="4" name="Slide Number Placeholder 3"/>
          <p:cNvSpPr>
            <a:spLocks noGrp="1"/>
          </p:cNvSpPr>
          <p:nvPr>
            <p:ph type="sldNum" sz="quarter" idx="5"/>
          </p:nvPr>
        </p:nvSpPr>
        <p:spPr/>
        <p:txBody>
          <a:bodyPr/>
          <a:lstStyle/>
          <a:p>
            <a:fld id="{32416680-9B87-48DD-8F89-5DC997830C42}" type="slidenum">
              <a:rPr lang="en-US" smtClean="0"/>
              <a:t>13</a:t>
            </a:fld>
            <a:endParaRPr lang="en-US"/>
          </a:p>
        </p:txBody>
      </p:sp>
    </p:spTree>
    <p:extLst>
      <p:ext uri="{BB962C8B-B14F-4D97-AF65-F5344CB8AC3E}">
        <p14:creationId xmlns:p14="http://schemas.microsoft.com/office/powerpoint/2010/main" val="2850146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416680-9B87-48DD-8F89-5DC997830C42}" type="slidenum">
              <a:rPr lang="en-US" smtClean="0"/>
              <a:t>14</a:t>
            </a:fld>
            <a:endParaRPr lang="en-US"/>
          </a:p>
        </p:txBody>
      </p:sp>
    </p:spTree>
    <p:extLst>
      <p:ext uri="{BB962C8B-B14F-4D97-AF65-F5344CB8AC3E}">
        <p14:creationId xmlns:p14="http://schemas.microsoft.com/office/powerpoint/2010/main" val="4280535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2416680-9B87-48DD-8F89-5DC997830C42}" type="slidenum">
              <a:rPr lang="en-US" smtClean="0"/>
              <a:t>15</a:t>
            </a:fld>
            <a:endParaRPr lang="en-US"/>
          </a:p>
        </p:txBody>
      </p:sp>
    </p:spTree>
    <p:extLst>
      <p:ext uri="{BB962C8B-B14F-4D97-AF65-F5344CB8AC3E}">
        <p14:creationId xmlns:p14="http://schemas.microsoft.com/office/powerpoint/2010/main" val="658061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 typeface="Arial" panose="020B0604020202020204" pitchFamily="34" charset="0"/>
              <a:buChar char="•"/>
            </a:pPr>
            <a:r>
              <a:rPr lang="en-US" sz="1200" b="0" i="0" u="none" strike="noStrike" baseline="0" dirty="0">
                <a:solidFill>
                  <a:srgbClr val="000000"/>
                </a:solidFill>
                <a:latin typeface="+mn-lt"/>
              </a:rPr>
              <a:t>If an informant is giving irrelevant or </a:t>
            </a:r>
            <a:r>
              <a:rPr lang="en-US" sz="1200" b="0" i="0" u="none" strike="noStrike" baseline="0" dirty="0">
                <a:solidFill>
                  <a:srgbClr val="000000"/>
                </a:solidFill>
                <a:highlight>
                  <a:srgbClr val="FFFF00"/>
                </a:highlight>
                <a:latin typeface="+mn-lt"/>
              </a:rPr>
              <a:t>unnecessarily long answers </a:t>
            </a:r>
            <a:r>
              <a:rPr lang="en-US" sz="1200" b="0" i="0" u="none" strike="noStrike" baseline="0" dirty="0">
                <a:solidFill>
                  <a:srgbClr val="000000"/>
                </a:solidFill>
                <a:latin typeface="+mn-lt"/>
              </a:rPr>
              <a:t>or complaining about something, the data collector should not stop them abruptly or rudely, but listen to what they have to say. </a:t>
            </a:r>
          </a:p>
          <a:p>
            <a:pPr marL="171450" indent="-171450" algn="just">
              <a:buFont typeface="Arial" panose="020B0604020202020204" pitchFamily="34" charset="0"/>
              <a:buChar char="•"/>
            </a:pPr>
            <a:r>
              <a:rPr lang="en-US" sz="1200" b="0" i="0" u="none" strike="noStrike" baseline="0" dirty="0">
                <a:solidFill>
                  <a:srgbClr val="000000"/>
                </a:solidFill>
                <a:latin typeface="+mn-lt"/>
              </a:rPr>
              <a:t>Then the data collector should try to </a:t>
            </a:r>
            <a:r>
              <a:rPr lang="en-US" sz="1200" b="1" i="0" u="none" strike="noStrike" baseline="0" dirty="0">
                <a:solidFill>
                  <a:srgbClr val="1E7FB8"/>
                </a:solidFill>
                <a:latin typeface="+mn-lt"/>
              </a:rPr>
              <a:t>steer them gently back to the original question</a:t>
            </a:r>
            <a:r>
              <a:rPr lang="en-US" sz="1200" b="0" i="0" u="none" strike="noStrike" baseline="0" dirty="0">
                <a:solidFill>
                  <a:srgbClr val="000000"/>
                </a:solidFill>
                <a:latin typeface="+mn-lt"/>
              </a:rPr>
              <a:t>. </a:t>
            </a:r>
          </a:p>
          <a:p>
            <a:pPr marL="171450" indent="-171450" algn="just">
              <a:buFont typeface="Arial" panose="020B0604020202020204" pitchFamily="34" charset="0"/>
              <a:buChar char="•"/>
            </a:pPr>
            <a:r>
              <a:rPr lang="en-US" sz="1200" b="0" i="0" u="none" strike="noStrike" baseline="0" dirty="0">
                <a:solidFill>
                  <a:srgbClr val="000000"/>
                </a:solidFill>
                <a:latin typeface="+mn-lt"/>
              </a:rPr>
              <a:t>The dat</a:t>
            </a:r>
            <a:r>
              <a:rPr lang="en-US" sz="1200" dirty="0">
                <a:solidFill>
                  <a:srgbClr val="000000"/>
                </a:solidFill>
                <a:latin typeface="+mn-lt"/>
              </a:rPr>
              <a:t>a collector</a:t>
            </a:r>
            <a:r>
              <a:rPr lang="en-US" sz="1200" b="0" i="0" u="none" strike="noStrike" baseline="0" dirty="0">
                <a:solidFill>
                  <a:srgbClr val="000000"/>
                </a:solidFill>
                <a:latin typeface="+mn-lt"/>
              </a:rPr>
              <a:t> can also write down what they say and tell them that it is duly noted. </a:t>
            </a:r>
          </a:p>
          <a:p>
            <a:pPr marL="171450" indent="-171450" algn="just">
              <a:buFont typeface="Arial" panose="020B0604020202020204" pitchFamily="34" charset="0"/>
              <a:buChar char="•"/>
            </a:pPr>
            <a:r>
              <a:rPr lang="en-US" sz="1200" b="0" i="0" u="none" strike="noStrike" baseline="0" dirty="0">
                <a:solidFill>
                  <a:srgbClr val="000000"/>
                </a:solidFill>
                <a:latin typeface="+mn-lt"/>
              </a:rPr>
              <a:t>A good atmosphere must be maintained throughout the interview. The best atmosphere for an interview is one in which the respondent sees the data collector as a friendly, sympathetic, and responsive person who cares about them. </a:t>
            </a:r>
          </a:p>
          <a:p>
            <a:pPr marL="171450" indent="-171450" algn="just">
              <a:buFont typeface="Arial" panose="020B0604020202020204" pitchFamily="34" charset="0"/>
              <a:buChar char="•"/>
            </a:pPr>
            <a:endParaRPr lang="en-US" sz="1200" b="0" i="0" u="none" strike="noStrike" baseline="0" dirty="0">
              <a:solidFill>
                <a:srgbClr val="000000"/>
              </a:solidFill>
              <a:latin typeface="+mn-lt"/>
            </a:endParaRPr>
          </a:p>
          <a:p>
            <a:pPr marL="171450" indent="-171450" algn="just">
              <a:buFont typeface="Arial" panose="020B0604020202020204" pitchFamily="34" charset="0"/>
              <a:buChar char="•"/>
            </a:pPr>
            <a:endParaRPr lang="en-US" sz="1200" b="0" i="0" u="none" strike="noStrike" baseline="0" dirty="0">
              <a:solidFill>
                <a:srgbClr val="000000"/>
              </a:solidFill>
              <a:latin typeface="+mn-lt"/>
            </a:endParaRPr>
          </a:p>
          <a:p>
            <a:endParaRPr lang="en-US" dirty="0"/>
          </a:p>
        </p:txBody>
      </p:sp>
      <p:sp>
        <p:nvSpPr>
          <p:cNvPr id="4" name="Slide Number Placeholder 3"/>
          <p:cNvSpPr>
            <a:spLocks noGrp="1"/>
          </p:cNvSpPr>
          <p:nvPr>
            <p:ph type="sldNum" sz="quarter" idx="5"/>
          </p:nvPr>
        </p:nvSpPr>
        <p:spPr/>
        <p:txBody>
          <a:bodyPr/>
          <a:lstStyle/>
          <a:p>
            <a:fld id="{32416680-9B87-48DD-8F89-5DC997830C42}" type="slidenum">
              <a:rPr lang="en-US" smtClean="0"/>
              <a:t>16</a:t>
            </a:fld>
            <a:endParaRPr lang="en-US"/>
          </a:p>
        </p:txBody>
      </p:sp>
    </p:spTree>
    <p:extLst>
      <p:ext uri="{BB962C8B-B14F-4D97-AF65-F5344CB8AC3E}">
        <p14:creationId xmlns:p14="http://schemas.microsoft.com/office/powerpoint/2010/main" val="2847298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spcBef>
                <a:spcPts val="0"/>
              </a:spcBef>
              <a:spcAft>
                <a:spcPts val="600"/>
              </a:spcAft>
              <a:buFont typeface="Arial" panose="020B0604020202020204" pitchFamily="34" charset="0"/>
              <a:buChar char="•"/>
            </a:pPr>
            <a:r>
              <a:rPr lang="en-US" sz="1200" b="0" i="0" u="none" strike="noStrike" baseline="0" dirty="0">
                <a:solidFill>
                  <a:srgbClr val="000000"/>
                </a:solidFill>
                <a:latin typeface="+mn-lt"/>
              </a:rPr>
              <a:t>The respondent may not be in the right mood at that particular time or may have misunderstood the purpose of the visit. </a:t>
            </a:r>
          </a:p>
          <a:p>
            <a:pPr marL="171450" indent="-171450" algn="just">
              <a:spcBef>
                <a:spcPts val="0"/>
              </a:spcBef>
              <a:spcAft>
                <a:spcPts val="600"/>
              </a:spcAft>
              <a:buFont typeface="Arial" panose="020B0604020202020204" pitchFamily="34" charset="0"/>
              <a:buChar char="•"/>
            </a:pPr>
            <a:r>
              <a:rPr lang="en-US" sz="1200" b="0" i="0" u="none" strike="noStrike" baseline="0" dirty="0">
                <a:solidFill>
                  <a:srgbClr val="000000"/>
                </a:solidFill>
                <a:latin typeface="+mn-lt"/>
              </a:rPr>
              <a:t>The data collector should try to </a:t>
            </a:r>
            <a:r>
              <a:rPr lang="en-US" sz="1200" b="1" i="0" u="none" strike="noStrike" baseline="0" dirty="0">
                <a:solidFill>
                  <a:srgbClr val="1E7FB8"/>
                </a:solidFill>
                <a:latin typeface="+mn-lt"/>
              </a:rPr>
              <a:t>find out why the respondent is unwilling to participate</a:t>
            </a:r>
            <a:r>
              <a:rPr lang="en-US" sz="1200" b="0" i="0" u="none" strike="noStrike" baseline="0" dirty="0">
                <a:solidFill>
                  <a:srgbClr val="000000"/>
                </a:solidFill>
                <a:latin typeface="+mn-lt"/>
              </a:rPr>
              <a:t>, and respond accordingly.</a:t>
            </a:r>
            <a:r>
              <a:rPr lang="en-US" sz="1200" b="1" dirty="0">
                <a:solidFill>
                  <a:srgbClr val="000000"/>
                </a:solidFill>
                <a:latin typeface="+mn-lt"/>
              </a:rPr>
              <a:t> </a:t>
            </a:r>
          </a:p>
          <a:p>
            <a:pPr marL="171450" indent="-171450" algn="just">
              <a:spcBef>
                <a:spcPts val="0"/>
              </a:spcBef>
              <a:spcAft>
                <a:spcPts val="600"/>
              </a:spcAft>
              <a:buFont typeface="Arial" panose="020B0604020202020204" pitchFamily="34" charset="0"/>
              <a:buChar char="•"/>
            </a:pPr>
            <a:r>
              <a:rPr lang="en-US" sz="1200" b="0" i="0" u="none" strike="noStrike" baseline="0" dirty="0">
                <a:solidFill>
                  <a:srgbClr val="000000"/>
                </a:solidFill>
                <a:latin typeface="+mn-lt"/>
              </a:rPr>
              <a:t>Some points can be used to persuade a respondent to participate: </a:t>
            </a:r>
          </a:p>
          <a:p>
            <a:pPr marL="171450" indent="-171450" algn="just">
              <a:spcBef>
                <a:spcPts val="0"/>
              </a:spcBef>
              <a:spcAft>
                <a:spcPts val="600"/>
              </a:spcAft>
              <a:buFont typeface="Arial" panose="020B0604020202020204" pitchFamily="34" charset="0"/>
              <a:buChar char="•"/>
            </a:pPr>
            <a:r>
              <a:rPr lang="en-US" sz="1200" b="0" i="0" u="none" strike="noStrike" baseline="0" dirty="0">
                <a:solidFill>
                  <a:srgbClr val="000000"/>
                </a:solidFill>
                <a:latin typeface="+mn-lt"/>
              </a:rPr>
              <a:t>The information they provide will help the Ministry of Health and the government to better understand the effectiveness of programs and make improvements to </a:t>
            </a:r>
            <a:r>
              <a:rPr lang="en-US" sz="1200" dirty="0">
                <a:solidFill>
                  <a:srgbClr val="000000"/>
                </a:solidFill>
                <a:latin typeface="+mn-lt"/>
              </a:rPr>
              <a:t>health services </a:t>
            </a:r>
            <a:r>
              <a:rPr lang="en-US" sz="1200" b="0" i="0" u="none" strike="noStrike" baseline="0" dirty="0">
                <a:solidFill>
                  <a:srgbClr val="000000"/>
                </a:solidFill>
                <a:latin typeface="+mn-lt"/>
              </a:rPr>
              <a:t>that will ultimately help the clients. </a:t>
            </a:r>
          </a:p>
          <a:p>
            <a:pPr marL="171450" indent="-171450" algn="just">
              <a:spcBef>
                <a:spcPts val="0"/>
              </a:spcBef>
              <a:spcAft>
                <a:spcPts val="600"/>
              </a:spcAft>
              <a:buFont typeface="Arial" panose="020B0604020202020204" pitchFamily="34" charset="0"/>
              <a:buChar char="•"/>
            </a:pPr>
            <a:r>
              <a:rPr lang="en-US" sz="1200" b="0" i="0" u="none" strike="noStrike" baseline="0" dirty="0">
                <a:solidFill>
                  <a:srgbClr val="000000"/>
                </a:solidFill>
                <a:latin typeface="+mn-lt"/>
              </a:rPr>
              <a:t>If confidentiality is an issue, the data collector should reassure the respondent that everyone working on the survey has pledged to maintain confidentiality and that the respondent's name will not be shared with others, including their supervisors or colleagues. </a:t>
            </a:r>
          </a:p>
          <a:p>
            <a:pPr marL="171450" indent="-171450" algn="just">
              <a:spcBef>
                <a:spcPts val="0"/>
              </a:spcBef>
              <a:spcAft>
                <a:spcPts val="600"/>
              </a:spcAft>
              <a:buFont typeface="Arial" panose="020B0604020202020204" pitchFamily="34" charset="0"/>
              <a:buChar char="•"/>
            </a:pPr>
            <a:r>
              <a:rPr lang="en-US" sz="1200" b="0" i="0" u="none" strike="noStrike" baseline="0" dirty="0">
                <a:solidFill>
                  <a:srgbClr val="000000"/>
                </a:solidFill>
                <a:latin typeface="+mn-lt"/>
              </a:rPr>
              <a:t>The respondent cannot be replaced by anyone else. </a:t>
            </a:r>
          </a:p>
          <a:p>
            <a:endParaRPr lang="en-US" dirty="0"/>
          </a:p>
        </p:txBody>
      </p:sp>
      <p:sp>
        <p:nvSpPr>
          <p:cNvPr id="4" name="Slide Number Placeholder 3"/>
          <p:cNvSpPr>
            <a:spLocks noGrp="1"/>
          </p:cNvSpPr>
          <p:nvPr>
            <p:ph type="sldNum" sz="quarter" idx="5"/>
          </p:nvPr>
        </p:nvSpPr>
        <p:spPr/>
        <p:txBody>
          <a:bodyPr/>
          <a:lstStyle/>
          <a:p>
            <a:fld id="{32416680-9B87-48DD-8F89-5DC997830C42}" type="slidenum">
              <a:rPr lang="en-US" smtClean="0"/>
              <a:t>17</a:t>
            </a:fld>
            <a:endParaRPr lang="en-US"/>
          </a:p>
        </p:txBody>
      </p:sp>
    </p:spTree>
    <p:extLst>
      <p:ext uri="{BB962C8B-B14F-4D97-AF65-F5344CB8AC3E}">
        <p14:creationId xmlns:p14="http://schemas.microsoft.com/office/powerpoint/2010/main" val="3636455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 typeface="Arial" panose="020B0604020202020204" pitchFamily="34" charset="0"/>
              <a:buChar char="•"/>
            </a:pPr>
            <a:r>
              <a:rPr lang="en-US" sz="1200" b="0" i="0" u="none" strike="noStrike" baseline="0" dirty="0">
                <a:solidFill>
                  <a:srgbClr val="000000"/>
                </a:solidFill>
                <a:latin typeface="+mn-lt"/>
              </a:rPr>
              <a:t>There may be other situations where the respondent simply says, </a:t>
            </a:r>
            <a:r>
              <a:rPr lang="en-US" sz="1200" b="0" i="1" u="none" strike="noStrike" baseline="0" dirty="0">
                <a:solidFill>
                  <a:srgbClr val="000000"/>
                </a:solidFill>
                <a:latin typeface="+mn-lt"/>
              </a:rPr>
              <a:t>“I don’t know”</a:t>
            </a:r>
            <a:r>
              <a:rPr lang="en-US" sz="1200" b="0" i="0" u="none" strike="noStrike" baseline="0" dirty="0">
                <a:solidFill>
                  <a:srgbClr val="000000"/>
                </a:solidFill>
                <a:latin typeface="+mn-lt"/>
              </a:rPr>
              <a:t>, gives an irrelevant answer, acts bored or detached, contradicts something they have already said, or refuses to answer the question. </a:t>
            </a:r>
          </a:p>
          <a:p>
            <a:pPr marL="171450" indent="-171450" algn="just">
              <a:buFont typeface="Arial" panose="020B0604020202020204" pitchFamily="34" charset="0"/>
              <a:buChar char="•"/>
            </a:pPr>
            <a:r>
              <a:rPr lang="en-US" sz="1200" b="0" i="0" u="none" strike="noStrike" baseline="0" dirty="0">
                <a:solidFill>
                  <a:srgbClr val="000000"/>
                </a:solidFill>
                <a:latin typeface="+mn-lt"/>
              </a:rPr>
              <a:t>This happens most</a:t>
            </a:r>
            <a:r>
              <a:rPr lang="en-US" sz="1200" b="0" i="0" u="none" strike="noStrike" baseline="0" dirty="0">
                <a:solidFill>
                  <a:srgbClr val="000000"/>
                </a:solidFill>
                <a:highlight>
                  <a:srgbClr val="FFFF00"/>
                </a:highlight>
                <a:latin typeface="+mn-lt"/>
              </a:rPr>
              <a:t>ly</a:t>
            </a:r>
            <a:r>
              <a:rPr lang="en-US" sz="1200" b="0" i="0" u="none" strike="noStrike" baseline="0" dirty="0">
                <a:solidFill>
                  <a:srgbClr val="000000"/>
                </a:solidFill>
                <a:latin typeface="+mn-lt"/>
              </a:rPr>
              <a:t> when the respondent is concerned about their other </a:t>
            </a:r>
            <a:r>
              <a:rPr lang="en-US" sz="1200" b="0" i="0" u="none" strike="noStrike" baseline="0" dirty="0">
                <a:solidFill>
                  <a:srgbClr val="000000"/>
                </a:solidFill>
                <a:highlight>
                  <a:srgbClr val="FFFF00"/>
                </a:highlight>
                <a:latin typeface="+mn-lt"/>
              </a:rPr>
              <a:t>work </a:t>
            </a:r>
            <a:r>
              <a:rPr lang="en-US" sz="1200" b="0" i="0" u="none" strike="noStrike" baseline="0" dirty="0">
                <a:solidFill>
                  <a:srgbClr val="000000"/>
                </a:solidFill>
                <a:latin typeface="+mn-lt"/>
              </a:rPr>
              <a:t>responsibilities and wants to get back to them. </a:t>
            </a:r>
          </a:p>
          <a:p>
            <a:pPr marL="171450" indent="-171450" algn="just">
              <a:buFont typeface="Arial" panose="020B0604020202020204" pitchFamily="34" charset="0"/>
              <a:buChar char="•"/>
            </a:pPr>
            <a:r>
              <a:rPr lang="en-US" sz="1200" b="0" i="0" u="none" strike="noStrike" baseline="0" dirty="0">
                <a:solidFill>
                  <a:srgbClr val="000000"/>
                </a:solidFill>
                <a:latin typeface="+mn-lt"/>
              </a:rPr>
              <a:t>In these cases, the data collector must try </a:t>
            </a:r>
            <a:r>
              <a:rPr lang="en-US" sz="1200" i="0" u="none" strike="noStrike" baseline="0" dirty="0">
                <a:latin typeface="+mn-lt"/>
              </a:rPr>
              <a:t>to</a:t>
            </a:r>
            <a:r>
              <a:rPr lang="en-US" sz="1200" b="1" i="0" u="none" strike="noStrike" baseline="0" dirty="0">
                <a:solidFill>
                  <a:srgbClr val="1E7FB8"/>
                </a:solidFill>
                <a:latin typeface="+mn-lt"/>
              </a:rPr>
              <a:t> re-interest the respondent </a:t>
            </a:r>
            <a:r>
              <a:rPr lang="en-US" sz="1200" b="0" i="0" u="none" strike="noStrike" baseline="0" dirty="0">
                <a:solidFill>
                  <a:srgbClr val="000000"/>
                </a:solidFill>
                <a:latin typeface="+mn-lt"/>
              </a:rPr>
              <a:t>in the conversation. </a:t>
            </a:r>
          </a:p>
          <a:p>
            <a:pPr marL="171450" indent="-171450" algn="just">
              <a:buFont typeface="Arial" panose="020B0604020202020204" pitchFamily="34" charset="0"/>
              <a:buChar char="•"/>
            </a:pPr>
            <a:r>
              <a:rPr lang="en-US" sz="1200" b="0" i="0" u="none" strike="noStrike" baseline="0" dirty="0">
                <a:solidFill>
                  <a:srgbClr val="000000"/>
                </a:solidFill>
                <a:latin typeface="+mn-lt"/>
              </a:rPr>
              <a:t>For example, if the data collector senses that the respondent is growing restless, they should be reassured that there are not many more questions and that their responses are very valuable. </a:t>
            </a:r>
          </a:p>
          <a:p>
            <a:endParaRPr lang="en-US" dirty="0"/>
          </a:p>
        </p:txBody>
      </p:sp>
      <p:sp>
        <p:nvSpPr>
          <p:cNvPr id="4" name="Slide Number Placeholder 3"/>
          <p:cNvSpPr>
            <a:spLocks noGrp="1"/>
          </p:cNvSpPr>
          <p:nvPr>
            <p:ph type="sldNum" sz="quarter" idx="5"/>
          </p:nvPr>
        </p:nvSpPr>
        <p:spPr/>
        <p:txBody>
          <a:bodyPr/>
          <a:lstStyle/>
          <a:p>
            <a:fld id="{32416680-9B87-48DD-8F89-5DC997830C42}" type="slidenum">
              <a:rPr lang="en-US" smtClean="0"/>
              <a:t>18</a:t>
            </a:fld>
            <a:endParaRPr lang="en-US"/>
          </a:p>
        </p:txBody>
      </p:sp>
    </p:spTree>
    <p:extLst>
      <p:ext uri="{BB962C8B-B14F-4D97-AF65-F5344CB8AC3E}">
        <p14:creationId xmlns:p14="http://schemas.microsoft.com/office/powerpoint/2010/main" val="2672382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2416680-9B87-48DD-8F89-5DC997830C42}" type="slidenum">
              <a:rPr lang="en-US" smtClean="0"/>
              <a:t>19</a:t>
            </a:fld>
            <a:endParaRPr lang="en-US"/>
          </a:p>
        </p:txBody>
      </p:sp>
    </p:spTree>
    <p:extLst>
      <p:ext uri="{BB962C8B-B14F-4D97-AF65-F5344CB8AC3E}">
        <p14:creationId xmlns:p14="http://schemas.microsoft.com/office/powerpoint/2010/main" val="331254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spcBef>
                <a:spcPts val="0"/>
              </a:spcBef>
              <a:spcAft>
                <a:spcPts val="600"/>
              </a:spcAft>
              <a:buClr>
                <a:srgbClr val="1E7FB8"/>
              </a:buClr>
              <a:buNone/>
            </a:pPr>
            <a:r>
              <a:rPr lang="en-US" altLang="en-US" spc="20" dirty="0">
                <a:latin typeface="+mn-lt"/>
              </a:rPr>
              <a:t>By the end of this module, you will be able to:</a:t>
            </a:r>
          </a:p>
          <a:p>
            <a:pPr marL="182880" indent="-182880">
              <a:spcBef>
                <a:spcPts val="0"/>
              </a:spcBef>
              <a:spcAft>
                <a:spcPts val="600"/>
              </a:spcAft>
              <a:buClr>
                <a:srgbClr val="557DBF"/>
              </a:buClr>
              <a:buSzPts val="1000"/>
              <a:buFont typeface="Symbol" panose="05050102010706020507" pitchFamily="18" charset="2"/>
              <a:buChar char=""/>
            </a:pPr>
            <a:r>
              <a:rPr lang="en-US" sz="1200" dirty="0">
                <a:latin typeface="+mn-lt"/>
                <a:ea typeface="Times New Roman" panose="02020603050405020304" pitchFamily="18" charset="0"/>
                <a:cs typeface="Times New Roman" panose="02020603050405020304" pitchFamily="18" charset="0"/>
              </a:rPr>
              <a:t>Describe the interviewing practices recommended for the HHFA.</a:t>
            </a:r>
          </a:p>
          <a:p>
            <a:pPr marL="182880" marR="0" lvl="0" indent="-182880">
              <a:spcBef>
                <a:spcPts val="0"/>
              </a:spcBef>
              <a:spcAft>
                <a:spcPts val="600"/>
              </a:spcAft>
              <a:buClr>
                <a:srgbClr val="557DBF"/>
              </a:buClr>
              <a:buSzPts val="1000"/>
              <a:buFont typeface="Symbol" panose="05050102010706020507" pitchFamily="18" charset="2"/>
              <a:buChar char=""/>
            </a:pPr>
            <a:r>
              <a:rPr lang="en-US" sz="1200" dirty="0">
                <a:latin typeface="+mn-lt"/>
                <a:ea typeface="Times New Roman" panose="02020603050405020304" pitchFamily="18" charset="0"/>
                <a:cs typeface="Times New Roman" panose="02020603050405020304" pitchFamily="18" charset="0"/>
              </a:rPr>
              <a:t>Describe</a:t>
            </a:r>
            <a:r>
              <a:rPr lang="en-US" sz="1200" dirty="0">
                <a:effectLst/>
                <a:latin typeface="+mn-lt"/>
                <a:ea typeface="Times New Roman" panose="02020603050405020304" pitchFamily="18" charset="0"/>
                <a:cs typeface="Times New Roman" panose="02020603050405020304" pitchFamily="18" charset="0"/>
              </a:rPr>
              <a:t> tips to handle difficult situations with respondents.</a:t>
            </a:r>
          </a:p>
          <a:p>
            <a:pPr marL="182880" marR="0" lvl="0" indent="-182880">
              <a:spcBef>
                <a:spcPts val="0"/>
              </a:spcBef>
              <a:spcAft>
                <a:spcPts val="600"/>
              </a:spcAft>
              <a:buClr>
                <a:srgbClr val="557DBF"/>
              </a:buClr>
              <a:buSzPts val="1000"/>
              <a:buFont typeface="Symbol" panose="05050102010706020507" pitchFamily="18" charset="2"/>
              <a:buChar char=""/>
            </a:pPr>
            <a:r>
              <a:rPr lang="en-GB" sz="1200" dirty="0">
                <a:latin typeface="+mn-lt"/>
                <a:ea typeface="Times New Roman" panose="02020603050405020304" pitchFamily="18" charset="0"/>
                <a:cs typeface="Times New Roman" panose="02020603050405020304" pitchFamily="18" charset="0"/>
              </a:rPr>
              <a:t>List reasons behind respondents’ hesitance to answer questions about sensitive topics.</a:t>
            </a:r>
          </a:p>
          <a:p>
            <a:pPr marL="182880" marR="0" lvl="0" indent="-182880">
              <a:spcBef>
                <a:spcPts val="0"/>
              </a:spcBef>
              <a:spcAft>
                <a:spcPts val="600"/>
              </a:spcAft>
              <a:buClr>
                <a:srgbClr val="557DBF"/>
              </a:buClr>
              <a:buSzPts val="1000"/>
              <a:buFont typeface="Symbol" panose="05050102010706020507" pitchFamily="18" charset="2"/>
              <a:buChar char=""/>
            </a:pPr>
            <a:r>
              <a:rPr lang="en-GB" sz="1200" dirty="0">
                <a:latin typeface="+mn-lt"/>
                <a:ea typeface="Times New Roman" panose="02020603050405020304" pitchFamily="18" charset="0"/>
                <a:cs typeface="Times New Roman" panose="02020603050405020304" pitchFamily="18" charset="0"/>
              </a:rPr>
              <a:t>Provide appropriate responses to address respondent’s hesitance to answer questions about sensitive topics.</a:t>
            </a:r>
            <a:endParaRPr lang="en-GB" altLang="en-US" sz="1200" spc="20" dirty="0">
              <a:latin typeface="+mn-lt"/>
            </a:endParaRPr>
          </a:p>
          <a:p>
            <a:pPr marL="171450" indent="-171450">
              <a:buFont typeface="Arial" panose="020B0604020202020204" pitchFamily="34" charset="0"/>
              <a:buChar char="•"/>
            </a:pPr>
            <a:endParaRPr lang="en-US" sz="9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2416680-9B87-48DD-8F89-5DC997830C42}" type="slidenum">
              <a:rPr lang="en-US" smtClean="0"/>
              <a:t>2</a:t>
            </a:fld>
            <a:endParaRPr lang="en-US"/>
          </a:p>
        </p:txBody>
      </p:sp>
    </p:spTree>
    <p:extLst>
      <p:ext uri="{BB962C8B-B14F-4D97-AF65-F5344CB8AC3E}">
        <p14:creationId xmlns:p14="http://schemas.microsoft.com/office/powerpoint/2010/main" val="654814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a:lnSpc>
                <a:spcPct val="107000"/>
              </a:lnSpc>
              <a:spcBef>
                <a:spcPts val="0"/>
              </a:spcBef>
              <a:spcAft>
                <a:spcPts val="0"/>
              </a:spcAft>
              <a:buFont typeface="Arial" panose="020B0604020202020204" pitchFamily="34" charset="0"/>
              <a:buChar char="•"/>
            </a:pPr>
            <a:r>
              <a:rPr lang="en-US" sz="1200" dirty="0">
                <a:effectLst/>
                <a:latin typeface="+mn-lt"/>
                <a:ea typeface="Calibri" panose="020F0502020204030204" pitchFamily="34" charset="0"/>
                <a:cs typeface="Times New Roman" panose="02020603050405020304" pitchFamily="18" charset="0"/>
              </a:rPr>
              <a:t>Some respondents may hesitate to answer questions about sensitive topics, such as abortion. The main reasons for such a hesitance are:</a:t>
            </a:r>
          </a:p>
          <a:p>
            <a:pPr marL="171450" marR="0" lvl="0" indent="-171450" algn="just">
              <a:lnSpc>
                <a:spcPct val="107000"/>
              </a:lnSpc>
              <a:spcBef>
                <a:spcPts val="0"/>
              </a:spcBef>
              <a:spcAft>
                <a:spcPts val="0"/>
              </a:spcAft>
              <a:buFont typeface="Arial" panose="020B0604020202020204" pitchFamily="34" charset="0"/>
              <a:buChar char="•"/>
            </a:pPr>
            <a:r>
              <a:rPr lang="en-US" sz="1200" dirty="0">
                <a:effectLst/>
                <a:latin typeface="+mn-lt"/>
                <a:ea typeface="Calibri" panose="020F0502020204030204" pitchFamily="34" charset="0"/>
                <a:cs typeface="Times New Roman" panose="02020603050405020304" pitchFamily="18" charset="0"/>
              </a:rPr>
              <a:t>Fear of criminal charges –</a:t>
            </a:r>
            <a:r>
              <a:rPr lang="en-US" sz="1200" baseline="0" dirty="0">
                <a:effectLst/>
                <a:latin typeface="+mn-lt"/>
                <a:ea typeface="Calibri" panose="020F0502020204030204" pitchFamily="34" charset="0"/>
                <a:cs typeface="Times New Roman" panose="02020603050405020304" pitchFamily="18" charset="0"/>
              </a:rPr>
              <a:t>providers and administrators may fear legal repercussions if they are not sure of the legal status of the services they provide, or if they believe local law enforcement is not aware of legal indications for abortion</a:t>
            </a:r>
          </a:p>
          <a:p>
            <a:pPr marL="171450" marR="0" lvl="0" indent="-171450" algn="just"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200" dirty="0">
                <a:effectLst/>
                <a:latin typeface="+mn-lt"/>
                <a:ea typeface="Calibri" panose="020F0502020204030204" pitchFamily="34" charset="0"/>
                <a:cs typeface="Times New Roman" panose="02020603050405020304" pitchFamily="18" charset="0"/>
              </a:rPr>
              <a:t>Fear of losing funding – donor funding may prohibit provision of abortion services </a:t>
            </a:r>
          </a:p>
          <a:p>
            <a:pPr marL="171450" marR="0" lvl="0" indent="-171450" algn="just">
              <a:lnSpc>
                <a:spcPct val="107000"/>
              </a:lnSpc>
              <a:spcBef>
                <a:spcPts val="0"/>
              </a:spcBef>
              <a:spcAft>
                <a:spcPts val="0"/>
              </a:spcAft>
              <a:buFont typeface="Arial" panose="020B0604020202020204" pitchFamily="34" charset="0"/>
              <a:buChar char="•"/>
            </a:pPr>
            <a:r>
              <a:rPr lang="en-US" sz="1200" dirty="0">
                <a:effectLst/>
                <a:latin typeface="+mn-lt"/>
                <a:ea typeface="Calibri" panose="020F0502020204030204" pitchFamily="34" charset="0"/>
                <a:cs typeface="Times New Roman" panose="02020603050405020304" pitchFamily="18" charset="0"/>
              </a:rPr>
              <a:t>Fear of damage to reputation of provider / facility - community pressure, losing clients because of providing abortion</a:t>
            </a:r>
          </a:p>
          <a:p>
            <a:pPr marL="171450" marR="0" lvl="0" indent="-171450" algn="just">
              <a:lnSpc>
                <a:spcPct val="107000"/>
              </a:lnSpc>
              <a:spcBef>
                <a:spcPts val="0"/>
              </a:spcBef>
              <a:spcAft>
                <a:spcPts val="0"/>
              </a:spcAft>
              <a:buFont typeface="Arial" panose="020B0604020202020204" pitchFamily="34" charset="0"/>
              <a:buChar char="•"/>
            </a:pPr>
            <a:r>
              <a:rPr lang="en-US" sz="1200" dirty="0">
                <a:effectLst/>
                <a:latin typeface="+mn-lt"/>
                <a:ea typeface="Calibri" panose="020F0502020204030204" pitchFamily="34" charset="0"/>
                <a:cs typeface="Times New Roman" panose="02020603050405020304" pitchFamily="18" charset="0"/>
              </a:rPr>
              <a:t>Fear of career stalling – other</a:t>
            </a:r>
            <a:r>
              <a:rPr lang="en-US" sz="1200" baseline="0" dirty="0">
                <a:effectLst/>
                <a:latin typeface="+mn-lt"/>
                <a:ea typeface="Calibri" panose="020F0502020204030204" pitchFamily="34" charset="0"/>
                <a:cs typeface="Times New Roman" panose="02020603050405020304" pitchFamily="18" charset="0"/>
              </a:rPr>
              <a:t> providers or administrators may stigmatize the abortion provider, and this may affect their relationships with colleagues and higher-ups, and their career negatively</a:t>
            </a:r>
            <a:endParaRPr lang="en-US" sz="1200" dirty="0">
              <a:effectLst/>
              <a:latin typeface="+mn-lt"/>
              <a:ea typeface="Calibri" panose="020F0502020204030204" pitchFamily="34" charset="0"/>
              <a:cs typeface="Times New Roman" panose="02020603050405020304" pitchFamily="18" charset="0"/>
            </a:endParaRPr>
          </a:p>
          <a:p>
            <a:pPr marL="171450" marR="0" lvl="0" indent="-171450" algn="just">
              <a:lnSpc>
                <a:spcPct val="107000"/>
              </a:lnSpc>
              <a:spcBef>
                <a:spcPts val="0"/>
              </a:spcBef>
              <a:spcAft>
                <a:spcPts val="800"/>
              </a:spcAft>
              <a:buFont typeface="Arial" panose="020B0604020202020204" pitchFamily="34" charset="0"/>
              <a:buChar char="•"/>
            </a:pPr>
            <a:r>
              <a:rPr lang="en-US" sz="1200" dirty="0">
                <a:effectLst/>
                <a:latin typeface="+mn-lt"/>
                <a:ea typeface="Calibri" panose="020F0502020204030204" pitchFamily="34" charset="0"/>
                <a:cs typeface="Times New Roman" panose="02020603050405020304" pitchFamily="18" charset="0"/>
              </a:rPr>
              <a:t>Strong feelings about abortion or </a:t>
            </a:r>
            <a:r>
              <a:rPr lang="en-US" sz="1200" dirty="0">
                <a:effectLst/>
                <a:highlight>
                  <a:srgbClr val="FFFF00"/>
                </a:highlight>
                <a:latin typeface="+mn-lt"/>
                <a:ea typeface="Calibri" panose="020F0502020204030204" pitchFamily="34" charset="0"/>
                <a:cs typeface="Times New Roman" panose="02020603050405020304" pitchFamily="18" charset="0"/>
              </a:rPr>
              <a:t>SRHR (need to write out in full) </a:t>
            </a:r>
            <a:r>
              <a:rPr lang="en-US" sz="1200" dirty="0">
                <a:effectLst/>
                <a:latin typeface="+mn-lt"/>
                <a:ea typeface="Calibri" panose="020F0502020204030204" pitchFamily="34" charset="0"/>
                <a:cs typeface="Times New Roman" panose="02020603050405020304" pitchFamily="18" charset="0"/>
              </a:rPr>
              <a:t>– conscientious</a:t>
            </a:r>
            <a:r>
              <a:rPr lang="en-US" sz="1200" baseline="0" dirty="0">
                <a:effectLst/>
                <a:latin typeface="+mn-lt"/>
                <a:ea typeface="Calibri" panose="020F0502020204030204" pitchFamily="34" charset="0"/>
                <a:cs typeface="Times New Roman" panose="02020603050405020304" pitchFamily="18" charset="0"/>
              </a:rPr>
              <a:t> objection, </a:t>
            </a:r>
            <a:r>
              <a:rPr lang="en-US" sz="1200" baseline="0" dirty="0" err="1">
                <a:effectLst/>
                <a:latin typeface="+mn-lt"/>
                <a:ea typeface="Calibri" panose="020F0502020204030204" pitchFamily="34" charset="0"/>
                <a:cs typeface="Times New Roman" panose="02020603050405020304" pitchFamily="18" charset="0"/>
              </a:rPr>
              <a:t>etc</a:t>
            </a:r>
            <a:endParaRPr lang="en-US" sz="1200" dirty="0">
              <a:effectLst/>
              <a:latin typeface="+mn-lt"/>
              <a:ea typeface="Calibri" panose="020F0502020204030204" pitchFamily="34" charset="0"/>
              <a:cs typeface="Times New Roman" panose="02020603050405020304" pitchFamily="18" charset="0"/>
            </a:endParaRPr>
          </a:p>
          <a:p>
            <a:pPr algn="just"/>
            <a:endParaRPr lang="en-US" dirty="0">
              <a:latin typeface="+mn-lt"/>
            </a:endParaRPr>
          </a:p>
          <a:p>
            <a:pPr algn="just"/>
            <a:r>
              <a:rPr lang="en-US" b="1" dirty="0">
                <a:latin typeface="+mn-lt"/>
              </a:rPr>
              <a:t>So how do all these fears, worries, and thoughts express themselves when you try to interview providers or administrators? Here are some common objections and questions you may hear:</a:t>
            </a:r>
          </a:p>
          <a:p>
            <a:endParaRPr lang="en-GB" dirty="0"/>
          </a:p>
        </p:txBody>
      </p:sp>
      <p:sp>
        <p:nvSpPr>
          <p:cNvPr id="4" name="Slide Number Placeholder 3"/>
          <p:cNvSpPr>
            <a:spLocks noGrp="1"/>
          </p:cNvSpPr>
          <p:nvPr>
            <p:ph type="sldNum" sz="quarter" idx="5"/>
          </p:nvPr>
        </p:nvSpPr>
        <p:spPr/>
        <p:txBody>
          <a:bodyPr/>
          <a:lstStyle/>
          <a:p>
            <a:fld id="{32416680-9B87-48DD-8F89-5DC997830C42}" type="slidenum">
              <a:rPr lang="en-US" smtClean="0"/>
              <a:t>20</a:t>
            </a:fld>
            <a:endParaRPr lang="en-US"/>
          </a:p>
        </p:txBody>
      </p:sp>
    </p:spTree>
    <p:extLst>
      <p:ext uri="{BB962C8B-B14F-4D97-AF65-F5344CB8AC3E}">
        <p14:creationId xmlns:p14="http://schemas.microsoft.com/office/powerpoint/2010/main" val="2093626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2880" indent="-182880">
              <a:buFont typeface="Arial" panose="020B0604020202020204" pitchFamily="34" charset="0"/>
              <a:buChar char="•"/>
            </a:pPr>
            <a:r>
              <a:rPr lang="en-US" b="1" dirty="0">
                <a:solidFill>
                  <a:srgbClr val="1E7FB8"/>
                </a:solidFill>
                <a:latin typeface="+mn-lt"/>
              </a:rPr>
              <a:t>Why are you asking me this? I can’t talk about it.</a:t>
            </a:r>
          </a:p>
          <a:p>
            <a:pPr marL="182880" lvl="1" indent="-182880" algn="just">
              <a:lnSpc>
                <a:spcPct val="100000"/>
              </a:lnSpc>
              <a:spcBef>
                <a:spcPts val="0"/>
              </a:spcBef>
              <a:spcAft>
                <a:spcPts val="600"/>
              </a:spcAft>
              <a:buFont typeface="Arial" panose="020B0604020202020204" pitchFamily="34" charset="0"/>
              <a:buChar char="•"/>
            </a:pPr>
            <a:r>
              <a:rPr lang="en-US" dirty="0">
                <a:latin typeface="+mn-lt"/>
              </a:rPr>
              <a:t>First, show you have heard the person: </a:t>
            </a:r>
            <a:r>
              <a:rPr lang="en-US" sz="2200" i="1" dirty="0">
                <a:latin typeface="+mn-lt"/>
              </a:rPr>
              <a:t>“</a:t>
            </a:r>
            <a:r>
              <a:rPr lang="en-US" sz="1200" kern="1200" dirty="0">
                <a:solidFill>
                  <a:schemeClr val="tx1"/>
                </a:solidFill>
                <a:latin typeface="+mn-lt"/>
                <a:ea typeface="+mn-ea"/>
                <a:cs typeface="+mn-cs"/>
              </a:rPr>
              <a:t>I understand your hesitation, abortion can be a sensitive topic to discuss. Let me try to explain why we are asking”.</a:t>
            </a:r>
          </a:p>
          <a:p>
            <a:pPr marL="182880" lvl="1" indent="-182880" algn="just">
              <a:lnSpc>
                <a:spcPct val="100000"/>
              </a:lnSpc>
              <a:spcBef>
                <a:spcPts val="0"/>
              </a:spcBef>
              <a:spcAft>
                <a:spcPts val="600"/>
              </a:spcAft>
              <a:buFont typeface="Arial" panose="020B0604020202020204" pitchFamily="34" charset="0"/>
              <a:buChar char="•"/>
            </a:pPr>
            <a:r>
              <a:rPr lang="en-US" sz="1200" kern="1200" dirty="0">
                <a:solidFill>
                  <a:schemeClr val="tx1"/>
                </a:solidFill>
                <a:latin typeface="+mn-lt"/>
                <a:ea typeface="+mn-ea"/>
                <a:cs typeface="+mn-cs"/>
              </a:rPr>
              <a:t>Then, explain the purpose and importance: “This is part of a large national survey called the HHFA that is being conducted in many different countries. We are asking about many different health topics, not just abortion”. “It is very important that we understand how abortion care is provided, to decrease morbidity and death from unsafe abortion”</a:t>
            </a:r>
          </a:p>
          <a:p>
            <a:pPr marL="182880" lvl="1" indent="-182880" algn="just">
              <a:lnSpc>
                <a:spcPct val="100000"/>
              </a:lnSpc>
              <a:spcBef>
                <a:spcPts val="0"/>
              </a:spcBef>
              <a:spcAft>
                <a:spcPts val="600"/>
              </a:spcAft>
              <a:buFont typeface="Arial" panose="020B0604020202020204" pitchFamily="34" charset="0"/>
              <a:buChar char="•"/>
            </a:pPr>
            <a:r>
              <a:rPr lang="en-US" sz="1200" kern="1200" dirty="0">
                <a:solidFill>
                  <a:schemeClr val="tx1"/>
                </a:solidFill>
                <a:latin typeface="+mn-lt"/>
                <a:ea typeface="+mn-ea"/>
                <a:cs typeface="+mn-cs"/>
              </a:rPr>
              <a:t>Explain that the HHFA is backed by the government: “The MoH has approved these questions and has an interest in learning about the abortion care provision”</a:t>
            </a:r>
          </a:p>
          <a:p>
            <a:endParaRPr lang="en-GB" dirty="0"/>
          </a:p>
        </p:txBody>
      </p:sp>
      <p:sp>
        <p:nvSpPr>
          <p:cNvPr id="4" name="Slide Number Placeholder 3"/>
          <p:cNvSpPr>
            <a:spLocks noGrp="1"/>
          </p:cNvSpPr>
          <p:nvPr>
            <p:ph type="sldNum" sz="quarter" idx="5"/>
          </p:nvPr>
        </p:nvSpPr>
        <p:spPr/>
        <p:txBody>
          <a:bodyPr/>
          <a:lstStyle/>
          <a:p>
            <a:fld id="{32416680-9B87-48DD-8F89-5DC997830C42}" type="slidenum">
              <a:rPr lang="en-US" smtClean="0"/>
              <a:t>21</a:t>
            </a:fld>
            <a:endParaRPr lang="en-US"/>
          </a:p>
        </p:txBody>
      </p:sp>
    </p:spTree>
    <p:extLst>
      <p:ext uri="{BB962C8B-B14F-4D97-AF65-F5344CB8AC3E}">
        <p14:creationId xmlns:p14="http://schemas.microsoft.com/office/powerpoint/2010/main" val="1842585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2880" indent="-182880">
              <a:buFont typeface="Arial" panose="020B0604020202020204" pitchFamily="34" charset="0"/>
              <a:buChar char="•"/>
            </a:pPr>
            <a:r>
              <a:rPr lang="en-US" b="1" dirty="0">
                <a:solidFill>
                  <a:srgbClr val="1E7FB8"/>
                </a:solidFill>
                <a:latin typeface="+mn-lt"/>
              </a:rPr>
              <a:t>We don’t provide abortion at this facility</a:t>
            </a:r>
          </a:p>
          <a:p>
            <a:pPr marL="182880" lvl="1" indent="-182880" algn="just">
              <a:lnSpc>
                <a:spcPct val="100000"/>
              </a:lnSpc>
              <a:spcBef>
                <a:spcPts val="0"/>
              </a:spcBef>
              <a:spcAft>
                <a:spcPts val="600"/>
              </a:spcAft>
              <a:buFont typeface="Arial" panose="020B0604020202020204" pitchFamily="34" charset="0"/>
              <a:buChar char="•"/>
            </a:pPr>
            <a:r>
              <a:rPr lang="en-US" dirty="0">
                <a:latin typeface="+mn-lt"/>
              </a:rPr>
              <a:t>First, show you have heard the person</a:t>
            </a:r>
            <a:r>
              <a:rPr lang="en-US" sz="1200" kern="1200" dirty="0">
                <a:solidFill>
                  <a:schemeClr val="tx1"/>
                </a:solidFill>
                <a:latin typeface="+mn-lt"/>
                <a:ea typeface="+mn-ea"/>
                <a:cs typeface="+mn-cs"/>
              </a:rPr>
              <a:t>: “Yes, I understand that some facilities don’t provide abortion care”.</a:t>
            </a:r>
          </a:p>
          <a:p>
            <a:pPr marL="182880" lvl="1" indent="-182880" algn="just">
              <a:lnSpc>
                <a:spcPct val="100000"/>
              </a:lnSpc>
              <a:spcBef>
                <a:spcPts val="0"/>
              </a:spcBef>
              <a:spcAft>
                <a:spcPts val="600"/>
              </a:spcAft>
              <a:buFont typeface="Arial" panose="020B0604020202020204" pitchFamily="34" charset="0"/>
              <a:buChar char="•"/>
            </a:pPr>
            <a:r>
              <a:rPr lang="en-US" sz="1200" kern="1200" dirty="0">
                <a:solidFill>
                  <a:schemeClr val="tx1"/>
                </a:solidFill>
                <a:latin typeface="+mn-lt"/>
                <a:ea typeface="+mn-ea"/>
                <a:cs typeface="+mn-cs"/>
              </a:rPr>
              <a:t>Then, provide clarifications: “We are not just asking about inducing abortions, but also about care for women who come in with miscarriages or incomplete abortions, as we call them. Do you provide care to women in that situation?”</a:t>
            </a:r>
          </a:p>
          <a:p>
            <a:endParaRPr lang="en-GB" dirty="0"/>
          </a:p>
        </p:txBody>
      </p:sp>
      <p:sp>
        <p:nvSpPr>
          <p:cNvPr id="4" name="Slide Number Placeholder 3"/>
          <p:cNvSpPr>
            <a:spLocks noGrp="1"/>
          </p:cNvSpPr>
          <p:nvPr>
            <p:ph type="sldNum" sz="quarter" idx="5"/>
          </p:nvPr>
        </p:nvSpPr>
        <p:spPr/>
        <p:txBody>
          <a:bodyPr/>
          <a:lstStyle/>
          <a:p>
            <a:fld id="{32416680-9B87-48DD-8F89-5DC997830C42}" type="slidenum">
              <a:rPr lang="en-US" smtClean="0"/>
              <a:t>22</a:t>
            </a:fld>
            <a:endParaRPr lang="en-US"/>
          </a:p>
        </p:txBody>
      </p:sp>
    </p:spTree>
    <p:extLst>
      <p:ext uri="{BB962C8B-B14F-4D97-AF65-F5344CB8AC3E}">
        <p14:creationId xmlns:p14="http://schemas.microsoft.com/office/powerpoint/2010/main" val="2737893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2880" indent="-182880" algn="just">
              <a:spcBef>
                <a:spcPts val="0"/>
              </a:spcBef>
              <a:spcAft>
                <a:spcPts val="600"/>
              </a:spcAft>
              <a:buFont typeface="Arial" panose="020B0604020202020204" pitchFamily="34" charset="0"/>
              <a:buChar char="•"/>
            </a:pPr>
            <a:r>
              <a:rPr lang="en-US" sz="1200" dirty="0">
                <a:latin typeface="+mj-lt"/>
              </a:rPr>
              <a:t>Recommended practices for the HHFA are aimed at ensuring respondent’s </a:t>
            </a:r>
            <a:r>
              <a:rPr lang="en-US" sz="1200" b="1" dirty="0">
                <a:solidFill>
                  <a:srgbClr val="1E7FB8"/>
                </a:solidFill>
                <a:latin typeface="+mj-lt"/>
              </a:rPr>
              <a:t>collaboration</a:t>
            </a:r>
            <a:r>
              <a:rPr lang="en-US" sz="1200" dirty="0">
                <a:latin typeface="+mj-lt"/>
              </a:rPr>
              <a:t> (e.g. requesting consent, showing respect, listening carefully, thanking at the end of the interview), collecting </a:t>
            </a:r>
            <a:r>
              <a:rPr lang="en-US" sz="1200" b="1" dirty="0">
                <a:solidFill>
                  <a:srgbClr val="1E7FB8"/>
                </a:solidFill>
                <a:latin typeface="+mj-lt"/>
              </a:rPr>
              <a:t>accurate</a:t>
            </a:r>
            <a:r>
              <a:rPr lang="en-US" sz="1200" dirty="0">
                <a:latin typeface="+mj-lt"/>
              </a:rPr>
              <a:t> and </a:t>
            </a:r>
            <a:r>
              <a:rPr lang="en-US" sz="1200" b="1" dirty="0">
                <a:solidFill>
                  <a:srgbClr val="1E7FB8"/>
                </a:solidFill>
                <a:latin typeface="+mj-lt"/>
              </a:rPr>
              <a:t>complete</a:t>
            </a:r>
            <a:r>
              <a:rPr lang="en-US" sz="1200" dirty="0">
                <a:latin typeface="+mj-lt"/>
              </a:rPr>
              <a:t> data (e.g. reading questions as written, never suggesting answers, probing only when necessary, asking all applicable questions).</a:t>
            </a:r>
          </a:p>
          <a:p>
            <a:pPr marL="182880" indent="-182880" algn="just">
              <a:spcBef>
                <a:spcPts val="0"/>
              </a:spcBef>
              <a:spcAft>
                <a:spcPts val="600"/>
              </a:spcAft>
              <a:buFont typeface="Arial" panose="020B0604020202020204" pitchFamily="34" charset="0"/>
              <a:buChar char="•"/>
            </a:pPr>
            <a:r>
              <a:rPr lang="en-US" sz="1200" dirty="0">
                <a:latin typeface="+mj-lt"/>
              </a:rPr>
              <a:t>Depending on the situations, you may need to </a:t>
            </a:r>
            <a:r>
              <a:rPr lang="en-US" sz="1200" b="1" dirty="0">
                <a:solidFill>
                  <a:srgbClr val="1E7FB8"/>
                </a:solidFill>
                <a:latin typeface="+mj-lt"/>
              </a:rPr>
              <a:t>steer</a:t>
            </a:r>
            <a:r>
              <a:rPr lang="en-US" sz="1200" dirty="0">
                <a:latin typeface="+mj-lt"/>
              </a:rPr>
              <a:t> the respondent gently back to the original question, </a:t>
            </a:r>
            <a:r>
              <a:rPr lang="en-US" sz="1200" b="1" dirty="0">
                <a:solidFill>
                  <a:srgbClr val="1E7FB8"/>
                </a:solidFill>
                <a:latin typeface="+mj-lt"/>
              </a:rPr>
              <a:t>find out </a:t>
            </a:r>
            <a:r>
              <a:rPr lang="en-US" sz="1200" dirty="0">
                <a:latin typeface="+mj-lt"/>
              </a:rPr>
              <a:t>why the respondent is reluctant to participate, and </a:t>
            </a:r>
            <a:r>
              <a:rPr lang="en-US" sz="1200" b="1" dirty="0">
                <a:solidFill>
                  <a:srgbClr val="1E7FB8"/>
                </a:solidFill>
                <a:latin typeface="+mj-lt"/>
              </a:rPr>
              <a:t>re-interest</a:t>
            </a:r>
            <a:r>
              <a:rPr lang="en-US" sz="1200" dirty="0">
                <a:latin typeface="+mj-lt"/>
              </a:rPr>
              <a:t> the respondent in the conversation.</a:t>
            </a:r>
          </a:p>
          <a:p>
            <a:pPr marL="182880" indent="-182880" algn="just">
              <a:spcBef>
                <a:spcPts val="0"/>
              </a:spcBef>
              <a:spcAft>
                <a:spcPts val="600"/>
              </a:spcAft>
              <a:buFont typeface="Arial" panose="020B0604020202020204" pitchFamily="34" charset="0"/>
              <a:buChar char="•"/>
            </a:pPr>
            <a:r>
              <a:rPr lang="en-US" sz="1200" dirty="0">
                <a:latin typeface="+mj-lt"/>
              </a:rPr>
              <a:t>Respondents may hesitate to answer questions about sensitive topics because of a variety of reasons, like fear of criminal charges, police harassment, losing funding, reputational damage, career stalling, or conscientious objection.</a:t>
            </a:r>
          </a:p>
          <a:p>
            <a:pPr marL="182880" indent="-182880" algn="just">
              <a:spcBef>
                <a:spcPts val="0"/>
              </a:spcBef>
              <a:spcAft>
                <a:spcPts val="600"/>
              </a:spcAft>
              <a:buFont typeface="Arial" panose="020B0604020202020204" pitchFamily="34" charset="0"/>
              <a:buChar char="•"/>
            </a:pPr>
            <a:r>
              <a:rPr lang="en-US" sz="1200" dirty="0">
                <a:latin typeface="+mj-lt"/>
              </a:rPr>
              <a:t>Appropriate responses in these situations consist in showing that we </a:t>
            </a:r>
            <a:r>
              <a:rPr lang="en-US" sz="1200" b="1" dirty="0">
                <a:solidFill>
                  <a:srgbClr val="1E7FB8"/>
                </a:solidFill>
                <a:latin typeface="+mj-lt"/>
              </a:rPr>
              <a:t>hear the person’s objections</a:t>
            </a:r>
            <a:r>
              <a:rPr lang="en-US" sz="1200" dirty="0">
                <a:latin typeface="+mj-lt"/>
              </a:rPr>
              <a:t>, </a:t>
            </a:r>
            <a:r>
              <a:rPr lang="en-US" sz="1200" b="1" dirty="0">
                <a:solidFill>
                  <a:srgbClr val="1E7FB8"/>
                </a:solidFill>
                <a:latin typeface="+mj-lt"/>
              </a:rPr>
              <a:t>explaining the purpose </a:t>
            </a:r>
            <a:r>
              <a:rPr lang="en-US" sz="1200" dirty="0">
                <a:latin typeface="+mj-lt"/>
              </a:rPr>
              <a:t>of the questions on the sensitive topics, and </a:t>
            </a:r>
            <a:r>
              <a:rPr lang="en-US" sz="1200" b="1" dirty="0">
                <a:solidFill>
                  <a:srgbClr val="1E7FB8"/>
                </a:solidFill>
                <a:latin typeface="+mj-lt"/>
              </a:rPr>
              <a:t>reassuring about the lack of reprisals </a:t>
            </a:r>
            <a:r>
              <a:rPr lang="en-US" sz="1200" dirty="0">
                <a:latin typeface="+mj-lt"/>
              </a:rPr>
              <a:t>for providing the information.</a:t>
            </a:r>
          </a:p>
          <a:p>
            <a:pPr marL="0" indent="0">
              <a:buFont typeface="Arial" panose="020B0604020202020204" pitchFamily="34" charset="0"/>
              <a:buNone/>
            </a:pPr>
            <a:endParaRPr lang="en-US"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2416680-9B87-48DD-8F89-5DC997830C42}" type="slidenum">
              <a:rPr lang="en-US" smtClean="0"/>
              <a:t>23</a:t>
            </a:fld>
            <a:endParaRPr lang="en-US"/>
          </a:p>
        </p:txBody>
      </p:sp>
    </p:spTree>
    <p:extLst>
      <p:ext uri="{BB962C8B-B14F-4D97-AF65-F5344CB8AC3E}">
        <p14:creationId xmlns:p14="http://schemas.microsoft.com/office/powerpoint/2010/main" val="1143604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2880" indent="-18288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Collecting data that accurately reflect health services available at a facility, whether it is a small health post or an urban hospital, requires skill and practice. The data collectors should remember that the survey findings are only as good as the data from which they are calculated, and that the quality of that data depends to a large extent on the data collector. </a:t>
            </a:r>
          </a:p>
          <a:p>
            <a:pPr marL="182880" indent="-18288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This module provides basic instructions on the practices that should be used when interviewing respondents, reasons behind respondent’s hesitance to answer questions about sensitive topics, and tips for how to handle difficult situations that data collectors might encounter while conducting an interview.</a:t>
            </a:r>
          </a:p>
        </p:txBody>
      </p:sp>
      <p:sp>
        <p:nvSpPr>
          <p:cNvPr id="4" name="Slide Number Placeholder 3"/>
          <p:cNvSpPr>
            <a:spLocks noGrp="1"/>
          </p:cNvSpPr>
          <p:nvPr>
            <p:ph type="sldNum" sz="quarter" idx="5"/>
          </p:nvPr>
        </p:nvSpPr>
        <p:spPr/>
        <p:txBody>
          <a:bodyPr/>
          <a:lstStyle/>
          <a:p>
            <a:fld id="{32416680-9B87-48DD-8F89-5DC997830C42}" type="slidenum">
              <a:rPr lang="en-US" smtClean="0"/>
              <a:t>3</a:t>
            </a:fld>
            <a:endParaRPr lang="en-US"/>
          </a:p>
        </p:txBody>
      </p:sp>
    </p:spTree>
    <p:extLst>
      <p:ext uri="{BB962C8B-B14F-4D97-AF65-F5344CB8AC3E}">
        <p14:creationId xmlns:p14="http://schemas.microsoft.com/office/powerpoint/2010/main" val="3411550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2416680-9B87-48DD-8F89-5DC997830C42}" type="slidenum">
              <a:rPr lang="en-US" smtClean="0"/>
              <a:t>4</a:t>
            </a:fld>
            <a:endParaRPr lang="en-US"/>
          </a:p>
        </p:txBody>
      </p:sp>
    </p:spTree>
    <p:extLst>
      <p:ext uri="{BB962C8B-B14F-4D97-AF65-F5344CB8AC3E}">
        <p14:creationId xmlns:p14="http://schemas.microsoft.com/office/powerpoint/2010/main" val="3351453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spcBef>
                <a:spcPts val="0"/>
              </a:spcBef>
              <a:spcAft>
                <a:spcPts val="1200"/>
              </a:spcAft>
              <a:buFont typeface="+mj-lt"/>
              <a:buNone/>
            </a:pPr>
            <a:r>
              <a:rPr lang="en-US" spc="20" dirty="0">
                <a:highlight>
                  <a:srgbClr val="FFFF00"/>
                </a:highlight>
                <a:latin typeface="+mn-lt"/>
              </a:rPr>
              <a:t>This slide shows a list of basic practices that the data collector should keep in mind during each interview:</a:t>
            </a:r>
          </a:p>
          <a:p>
            <a:pPr marL="182880" lvl="1" indent="-182880">
              <a:spcBef>
                <a:spcPts val="0"/>
              </a:spcBef>
              <a:spcAft>
                <a:spcPts val="1200"/>
              </a:spcAft>
              <a:buFont typeface="+mj-lt"/>
              <a:buAutoNum type="arabicPeriod"/>
            </a:pPr>
            <a:r>
              <a:rPr lang="en-US" spc="20" dirty="0">
                <a:latin typeface="+mn-lt"/>
              </a:rPr>
              <a:t>Request consent from the facility in charge before asking questions</a:t>
            </a:r>
          </a:p>
          <a:p>
            <a:pPr marL="182880" lvl="1" indent="-182880">
              <a:spcBef>
                <a:spcPts val="0"/>
              </a:spcBef>
              <a:spcAft>
                <a:spcPts val="1200"/>
              </a:spcAft>
              <a:buFont typeface="+mj-lt"/>
              <a:buAutoNum type="arabicPeriod"/>
            </a:pPr>
            <a:r>
              <a:rPr lang="en-US" spc="20" dirty="0">
                <a:latin typeface="+mn-lt"/>
              </a:rPr>
              <a:t>Show respect for the respondent</a:t>
            </a:r>
          </a:p>
          <a:p>
            <a:pPr marL="182880" lvl="1" indent="-182880">
              <a:spcBef>
                <a:spcPts val="0"/>
              </a:spcBef>
              <a:spcAft>
                <a:spcPts val="1200"/>
              </a:spcAft>
              <a:buFont typeface="+mj-lt"/>
              <a:buAutoNum type="arabicPeriod"/>
            </a:pPr>
            <a:r>
              <a:rPr lang="en-US" spc="20" dirty="0">
                <a:latin typeface="+mn-lt"/>
              </a:rPr>
              <a:t>Listen carefully to the respondent</a:t>
            </a:r>
          </a:p>
          <a:p>
            <a:pPr marL="182880" lvl="1" indent="-182880">
              <a:spcBef>
                <a:spcPts val="0"/>
              </a:spcBef>
              <a:spcAft>
                <a:spcPts val="1200"/>
              </a:spcAft>
              <a:buFont typeface="+mj-lt"/>
              <a:buAutoNum type="arabicPeriod"/>
            </a:pPr>
            <a:r>
              <a:rPr lang="en-US" spc="20" dirty="0">
                <a:latin typeface="+mn-lt"/>
              </a:rPr>
              <a:t>Read every question exactly as written</a:t>
            </a:r>
          </a:p>
          <a:p>
            <a:pPr marL="182880" lvl="1" indent="-182880">
              <a:spcBef>
                <a:spcPts val="0"/>
              </a:spcBef>
              <a:spcAft>
                <a:spcPts val="1200"/>
              </a:spcAft>
              <a:buFont typeface="+mj-lt"/>
              <a:buAutoNum type="arabicPeriod"/>
            </a:pPr>
            <a:r>
              <a:rPr lang="en-US" spc="20" dirty="0">
                <a:latin typeface="+mn-lt"/>
              </a:rPr>
              <a:t>Never suggest answers to the respondents</a:t>
            </a:r>
          </a:p>
          <a:p>
            <a:pPr marL="182880" lvl="1" indent="-182880">
              <a:spcBef>
                <a:spcPts val="0"/>
              </a:spcBef>
              <a:spcAft>
                <a:spcPts val="1200"/>
              </a:spcAft>
              <a:buFont typeface="+mj-lt"/>
              <a:buAutoNum type="arabicPeriod"/>
            </a:pPr>
            <a:r>
              <a:rPr lang="en-US" spc="20" dirty="0">
                <a:latin typeface="+mn-lt"/>
              </a:rPr>
              <a:t>Probe for a response when necessary</a:t>
            </a:r>
          </a:p>
          <a:p>
            <a:pPr marL="182880" lvl="1" indent="-182880">
              <a:spcBef>
                <a:spcPts val="0"/>
              </a:spcBef>
              <a:spcAft>
                <a:spcPts val="1200"/>
              </a:spcAft>
              <a:buFont typeface="+mj-lt"/>
              <a:buAutoNum type="arabicPeriod"/>
            </a:pPr>
            <a:r>
              <a:rPr lang="en-US" spc="20" dirty="0">
                <a:latin typeface="+mn-lt"/>
              </a:rPr>
              <a:t>Remain neutral </a:t>
            </a:r>
          </a:p>
          <a:p>
            <a:pPr marL="182880" lvl="1" indent="-182880">
              <a:spcBef>
                <a:spcPts val="0"/>
              </a:spcBef>
              <a:spcAft>
                <a:spcPts val="1200"/>
              </a:spcAft>
              <a:buFont typeface="+mj-lt"/>
              <a:buAutoNum type="arabicPeriod"/>
            </a:pPr>
            <a:r>
              <a:rPr lang="en-US" spc="20" dirty="0">
                <a:latin typeface="+mn-lt"/>
              </a:rPr>
              <a:t>Ask all applicable questions</a:t>
            </a:r>
          </a:p>
          <a:p>
            <a:pPr marL="182880" lvl="1" indent="-182880">
              <a:spcBef>
                <a:spcPts val="0"/>
              </a:spcBef>
              <a:spcAft>
                <a:spcPts val="1200"/>
              </a:spcAft>
              <a:buFont typeface="+mj-lt"/>
              <a:buAutoNum type="arabicPeriod"/>
            </a:pPr>
            <a:r>
              <a:rPr lang="en-US" spc="20" dirty="0">
                <a:latin typeface="+mn-lt"/>
              </a:rPr>
              <a:t>Thank the respondent at the end of the interview</a:t>
            </a:r>
          </a:p>
          <a:p>
            <a:pPr marL="0" marR="0" algn="just">
              <a:spcBef>
                <a:spcPts val="0"/>
              </a:spcBef>
              <a:spcAft>
                <a:spcPts val="600"/>
              </a:spcAft>
            </a:pPr>
            <a:r>
              <a:rPr lang="en-US" dirty="0">
                <a:effectLst/>
                <a:highlight>
                  <a:srgbClr val="FFFF00"/>
                </a:highlight>
                <a:latin typeface="+mj-lt"/>
                <a:ea typeface="Times New Roman" panose="02020603050405020304" pitchFamily="18" charset="0"/>
              </a:rPr>
              <a:t>We will now examine each of these practices in further detail.</a:t>
            </a:r>
          </a:p>
          <a:p>
            <a:pPr marL="0" marR="0" algn="just">
              <a:spcBef>
                <a:spcPts val="0"/>
              </a:spcBef>
              <a:spcAft>
                <a:spcPts val="600"/>
              </a:spcAft>
            </a:pPr>
            <a:endParaRPr lang="en-US" dirty="0">
              <a:effectLst/>
              <a:latin typeface="+mj-lt"/>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2416680-9B87-48DD-8F89-5DC997830C42}" type="slidenum">
              <a:rPr lang="en-US" smtClean="0"/>
              <a:t>5</a:t>
            </a:fld>
            <a:endParaRPr lang="en-US"/>
          </a:p>
        </p:txBody>
      </p:sp>
    </p:spTree>
    <p:extLst>
      <p:ext uri="{BB962C8B-B14F-4D97-AF65-F5344CB8AC3E}">
        <p14:creationId xmlns:p14="http://schemas.microsoft.com/office/powerpoint/2010/main" val="3792629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416680-9B87-48DD-8F89-5DC997830C42}" type="slidenum">
              <a:rPr lang="en-US" smtClean="0"/>
              <a:t>6</a:t>
            </a:fld>
            <a:endParaRPr lang="en-US"/>
          </a:p>
        </p:txBody>
      </p:sp>
    </p:spTree>
    <p:extLst>
      <p:ext uri="{BB962C8B-B14F-4D97-AF65-F5344CB8AC3E}">
        <p14:creationId xmlns:p14="http://schemas.microsoft.com/office/powerpoint/2010/main" val="134397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answer is:</a:t>
            </a:r>
          </a:p>
          <a:p>
            <a:r>
              <a:rPr lang="en-US" b="1" dirty="0"/>
              <a:t>Listen carefully to the respondent</a:t>
            </a:r>
          </a:p>
        </p:txBody>
      </p:sp>
      <p:sp>
        <p:nvSpPr>
          <p:cNvPr id="4" name="Slide Number Placeholder 3"/>
          <p:cNvSpPr>
            <a:spLocks noGrp="1"/>
          </p:cNvSpPr>
          <p:nvPr>
            <p:ph type="sldNum" sz="quarter" idx="5"/>
          </p:nvPr>
        </p:nvSpPr>
        <p:spPr/>
        <p:txBody>
          <a:bodyPr/>
          <a:lstStyle/>
          <a:p>
            <a:fld id="{32416680-9B87-48DD-8F89-5DC997830C42}" type="slidenum">
              <a:rPr lang="en-US" smtClean="0"/>
              <a:t>7</a:t>
            </a:fld>
            <a:endParaRPr lang="en-US"/>
          </a:p>
        </p:txBody>
      </p:sp>
    </p:spTree>
    <p:extLst>
      <p:ext uri="{BB962C8B-B14F-4D97-AF65-F5344CB8AC3E}">
        <p14:creationId xmlns:p14="http://schemas.microsoft.com/office/powerpoint/2010/main" val="3421905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answer is:</a:t>
            </a:r>
          </a:p>
          <a:p>
            <a:r>
              <a:rPr lang="en-US" b="1" dirty="0"/>
              <a:t>Remain neutral</a:t>
            </a:r>
          </a:p>
          <a:p>
            <a:endParaRPr lang="en-US" dirty="0"/>
          </a:p>
        </p:txBody>
      </p:sp>
      <p:sp>
        <p:nvSpPr>
          <p:cNvPr id="4" name="Slide Number Placeholder 3"/>
          <p:cNvSpPr>
            <a:spLocks noGrp="1"/>
          </p:cNvSpPr>
          <p:nvPr>
            <p:ph type="sldNum" sz="quarter" idx="5"/>
          </p:nvPr>
        </p:nvSpPr>
        <p:spPr/>
        <p:txBody>
          <a:bodyPr/>
          <a:lstStyle/>
          <a:p>
            <a:fld id="{32416680-9B87-48DD-8F89-5DC997830C42}" type="slidenum">
              <a:rPr lang="en-US" smtClean="0"/>
              <a:t>8</a:t>
            </a:fld>
            <a:endParaRPr lang="en-US"/>
          </a:p>
        </p:txBody>
      </p:sp>
    </p:spTree>
    <p:extLst>
      <p:ext uri="{BB962C8B-B14F-4D97-AF65-F5344CB8AC3E}">
        <p14:creationId xmlns:p14="http://schemas.microsoft.com/office/powerpoint/2010/main" val="4066115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answer 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spc="20" dirty="0">
                <a:solidFill>
                  <a:schemeClr val="accent1"/>
                </a:solidFill>
                <a:latin typeface="Trebuchet MS" panose="020B0603020202020204" pitchFamily="34" charset="0"/>
              </a:rPr>
              <a:t>Read every question exactly as written and in sequence</a:t>
            </a:r>
          </a:p>
          <a:p>
            <a:endParaRPr lang="en-US" dirty="0"/>
          </a:p>
        </p:txBody>
      </p:sp>
      <p:sp>
        <p:nvSpPr>
          <p:cNvPr id="4" name="Slide Number Placeholder 3"/>
          <p:cNvSpPr>
            <a:spLocks noGrp="1"/>
          </p:cNvSpPr>
          <p:nvPr>
            <p:ph type="sldNum" sz="quarter" idx="5"/>
          </p:nvPr>
        </p:nvSpPr>
        <p:spPr/>
        <p:txBody>
          <a:bodyPr/>
          <a:lstStyle/>
          <a:p>
            <a:fld id="{32416680-9B87-48DD-8F89-5DC997830C42}" type="slidenum">
              <a:rPr lang="en-US" smtClean="0"/>
              <a:t>9</a:t>
            </a:fld>
            <a:endParaRPr lang="en-US"/>
          </a:p>
        </p:txBody>
      </p:sp>
    </p:spTree>
    <p:extLst>
      <p:ext uri="{BB962C8B-B14F-4D97-AF65-F5344CB8AC3E}">
        <p14:creationId xmlns:p14="http://schemas.microsoft.com/office/powerpoint/2010/main" val="13721279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1E7F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8ACD4-D8C4-4B19-9525-B94244CFA4A3}"/>
              </a:ext>
            </a:extLst>
          </p:cNvPr>
          <p:cNvSpPr>
            <a:spLocks noGrp="1"/>
          </p:cNvSpPr>
          <p:nvPr>
            <p:ph type="title"/>
          </p:nvPr>
        </p:nvSpPr>
        <p:spPr>
          <a:xfrm>
            <a:off x="831850" y="1709738"/>
            <a:ext cx="10515600" cy="2852737"/>
          </a:xfrm>
        </p:spPr>
        <p:txBody>
          <a:bodyPr anchor="b">
            <a:normAutofit/>
          </a:bodyPr>
          <a:lstStyle>
            <a:lvl1pPr>
              <a:defRPr sz="4800" b="1">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70928EC-ADB8-4440-A663-01E57170390F}"/>
              </a:ext>
            </a:extLst>
          </p:cNvPr>
          <p:cNvSpPr>
            <a:spLocks noGrp="1"/>
          </p:cNvSpPr>
          <p:nvPr>
            <p:ph type="body" idx="1"/>
          </p:nvPr>
        </p:nvSpPr>
        <p:spPr>
          <a:xfrm>
            <a:off x="831850" y="4589463"/>
            <a:ext cx="10515600" cy="1500187"/>
          </a:xfrm>
        </p:spPr>
        <p:txBody>
          <a:bodyPr>
            <a:normAutofit/>
          </a:bodyPr>
          <a:lstStyle>
            <a:lvl1pPr marL="0" indent="0">
              <a:buNone/>
              <a:defRPr sz="40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EFDF2276-621A-4D68-8360-B188656483BF}"/>
              </a:ext>
            </a:extLst>
          </p:cNvPr>
          <p:cNvSpPr>
            <a:spLocks noGrp="1"/>
          </p:cNvSpPr>
          <p:nvPr>
            <p:ph type="dt" sz="half" idx="10"/>
          </p:nvPr>
        </p:nvSpPr>
        <p:spPr/>
        <p:txBody>
          <a:bodyPr/>
          <a:lstStyle/>
          <a:p>
            <a:fld id="{EBC1A4D5-E088-4668-A169-5B8A605B715D}" type="datetimeFigureOut">
              <a:rPr lang="en-US" smtClean="0"/>
              <a:t>4/21/2023</a:t>
            </a:fld>
            <a:endParaRPr lang="en-US"/>
          </a:p>
        </p:txBody>
      </p:sp>
      <p:sp>
        <p:nvSpPr>
          <p:cNvPr id="5" name="Footer Placeholder 4">
            <a:extLst>
              <a:ext uri="{FF2B5EF4-FFF2-40B4-BE49-F238E27FC236}">
                <a16:creationId xmlns:a16="http://schemas.microsoft.com/office/drawing/2014/main" id="{1A82FC6D-8F3E-4EC3-8126-9F68179007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2A19D7-BD52-4490-858B-18C58D56BFDB}"/>
              </a:ext>
            </a:extLst>
          </p:cNvPr>
          <p:cNvSpPr>
            <a:spLocks noGrp="1"/>
          </p:cNvSpPr>
          <p:nvPr>
            <p:ph type="sldNum" sz="quarter" idx="12"/>
          </p:nvPr>
        </p:nvSpPr>
        <p:spPr/>
        <p:txBody>
          <a:bodyPr/>
          <a:lstStyle/>
          <a:p>
            <a:fld id="{90B0BF5F-30F1-4673-90F9-E55046477A5D}" type="slidenum">
              <a:rPr lang="en-US" smtClean="0"/>
              <a:t>‹#›</a:t>
            </a:fld>
            <a:endParaRPr lang="en-US"/>
          </a:p>
        </p:txBody>
      </p:sp>
      <p:pic>
        <p:nvPicPr>
          <p:cNvPr id="7" name="Picture 6">
            <a:extLst>
              <a:ext uri="{FF2B5EF4-FFF2-40B4-BE49-F238E27FC236}">
                <a16:creationId xmlns:a16="http://schemas.microsoft.com/office/drawing/2014/main" id="{309F908D-AF0B-45FF-BB24-10AE9A599DE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6845" y="306712"/>
            <a:ext cx="1631302" cy="1631302"/>
          </a:xfrm>
          <a:prstGeom prst="rect">
            <a:avLst/>
          </a:prstGeom>
        </p:spPr>
      </p:pic>
    </p:spTree>
    <p:extLst>
      <p:ext uri="{BB962C8B-B14F-4D97-AF65-F5344CB8AC3E}">
        <p14:creationId xmlns:p14="http://schemas.microsoft.com/office/powerpoint/2010/main" val="1801007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F96E79-D6BE-45DC-8CE1-CED208C7563D}"/>
              </a:ext>
            </a:extLst>
          </p:cNvPr>
          <p:cNvSpPr>
            <a:spLocks noGrp="1"/>
          </p:cNvSpPr>
          <p:nvPr>
            <p:ph idx="1"/>
          </p:nvPr>
        </p:nvSpPr>
        <p:spPr>
          <a:xfrm>
            <a:off x="5183188" y="1590675"/>
            <a:ext cx="6172200" cy="4270375"/>
          </a:xfrm>
        </p:spPr>
        <p:txBody>
          <a:bodyPr/>
          <a:lstStyle>
            <a:lvl1pPr>
              <a:defRPr sz="2800"/>
            </a:lvl1pPr>
            <a:lvl2pPr marL="685800" indent="-228600">
              <a:buFont typeface="Symbol" panose="05050102010706020507" pitchFamily="18" charset="2"/>
              <a:buChar char="-"/>
              <a:defRPr sz="2400"/>
            </a:lvl2pPr>
            <a:lvl3pPr marL="1143000" indent="-228600">
              <a:buFont typeface="Wingdings" panose="05000000000000000000" pitchFamily="2" charset="2"/>
              <a:buChar char="§"/>
              <a:defRPr sz="2000"/>
            </a:lvl3pPr>
            <a:lvl4pPr marL="1600200" indent="-228600">
              <a:buFont typeface="Symbol" panose="05050102010706020507" pitchFamily="18" charset="2"/>
              <a:buChar char="¾"/>
              <a:defRPr sz="2000"/>
            </a:lvl4pPr>
            <a:lvl5pPr marL="2057400" indent="-228600">
              <a:buFont typeface="Courier New" panose="02070309020205020404" pitchFamily="49" charset="0"/>
              <a:buChar char="o"/>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118AF4E-2A94-4B59-A40A-82C41E0CECB1}"/>
              </a:ext>
            </a:extLst>
          </p:cNvPr>
          <p:cNvSpPr>
            <a:spLocks noGrp="1"/>
          </p:cNvSpPr>
          <p:nvPr>
            <p:ph type="body" sz="half" idx="2"/>
          </p:nvPr>
        </p:nvSpPr>
        <p:spPr>
          <a:xfrm>
            <a:off x="839788" y="1590675"/>
            <a:ext cx="3932237" cy="4278313"/>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E8FE514-EE51-488C-9288-0C383FEA7D2F}"/>
              </a:ext>
            </a:extLst>
          </p:cNvPr>
          <p:cNvSpPr>
            <a:spLocks noGrp="1"/>
          </p:cNvSpPr>
          <p:nvPr>
            <p:ph type="dt" sz="half" idx="10"/>
          </p:nvPr>
        </p:nvSpPr>
        <p:spPr/>
        <p:txBody>
          <a:bodyPr/>
          <a:lstStyle/>
          <a:p>
            <a:fld id="{EBC1A4D5-E088-4668-A169-5B8A605B715D}" type="datetimeFigureOut">
              <a:rPr lang="en-US" smtClean="0"/>
              <a:t>4/21/2023</a:t>
            </a:fld>
            <a:endParaRPr lang="en-US"/>
          </a:p>
        </p:txBody>
      </p:sp>
      <p:sp>
        <p:nvSpPr>
          <p:cNvPr id="6" name="Footer Placeholder 5">
            <a:extLst>
              <a:ext uri="{FF2B5EF4-FFF2-40B4-BE49-F238E27FC236}">
                <a16:creationId xmlns:a16="http://schemas.microsoft.com/office/drawing/2014/main" id="{4D4C3BF4-C4A6-4D61-A79A-4896B5C838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45AAEE-0A70-4089-A5C4-5CC0B0F7E3BB}"/>
              </a:ext>
            </a:extLst>
          </p:cNvPr>
          <p:cNvSpPr>
            <a:spLocks noGrp="1"/>
          </p:cNvSpPr>
          <p:nvPr>
            <p:ph type="sldNum" sz="quarter" idx="12"/>
          </p:nvPr>
        </p:nvSpPr>
        <p:spPr/>
        <p:txBody>
          <a:bodyPr/>
          <a:lstStyle/>
          <a:p>
            <a:fld id="{90B0BF5F-30F1-4673-90F9-E55046477A5D}" type="slidenum">
              <a:rPr lang="en-US" smtClean="0"/>
              <a:t>‹#›</a:t>
            </a:fld>
            <a:endParaRPr lang="en-US"/>
          </a:p>
        </p:txBody>
      </p:sp>
      <p:pic>
        <p:nvPicPr>
          <p:cNvPr id="8" name="Picture 7" descr="Logo, company name&#10;&#10;Description automatically generated">
            <a:extLst>
              <a:ext uri="{FF2B5EF4-FFF2-40B4-BE49-F238E27FC236}">
                <a16:creationId xmlns:a16="http://schemas.microsoft.com/office/drawing/2014/main" id="{70850D87-D07C-4D1A-BADE-6D887A265D1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3261" b="24401"/>
          <a:stretch/>
        </p:blipFill>
        <p:spPr>
          <a:xfrm>
            <a:off x="0" y="0"/>
            <a:ext cx="2076157" cy="813816"/>
          </a:xfrm>
          <a:prstGeom prst="rect">
            <a:avLst/>
          </a:prstGeom>
        </p:spPr>
      </p:pic>
      <p:sp>
        <p:nvSpPr>
          <p:cNvPr id="10" name="Title 1">
            <a:extLst>
              <a:ext uri="{FF2B5EF4-FFF2-40B4-BE49-F238E27FC236}">
                <a16:creationId xmlns:a16="http://schemas.microsoft.com/office/drawing/2014/main" id="{BF00FD31-F1F0-4726-A986-83BBAF7132D3}"/>
              </a:ext>
            </a:extLst>
          </p:cNvPr>
          <p:cNvSpPr txBox="1">
            <a:spLocks/>
          </p:cNvSpPr>
          <p:nvPr userDrawn="1"/>
        </p:nvSpPr>
        <p:spPr>
          <a:xfrm>
            <a:off x="2133600" y="0"/>
            <a:ext cx="10058400" cy="813816"/>
          </a:xfrm>
          <a:prstGeom prst="rect">
            <a:avLst/>
          </a:prstGeom>
          <a:solidFill>
            <a:srgbClr val="1E7FB8"/>
          </a:solidFill>
        </p:spPr>
        <p:txBody>
          <a:bodyPr vert="horz" lIns="91440" tIns="45720" rIns="91440" bIns="45720" rtlCol="0" anchor="ctr">
            <a:normAutofit/>
          </a:bodyPr>
          <a:lstStyle>
            <a:lvl1pPr marL="227013" indent="0" algn="l" defTabSz="914400" rtl="0" eaLnBrk="1" latinLnBrk="0" hangingPunct="1">
              <a:lnSpc>
                <a:spcPct val="90000"/>
              </a:lnSpc>
              <a:spcBef>
                <a:spcPct val="0"/>
              </a:spcBef>
              <a:buNone/>
              <a:tabLst/>
              <a:defRPr sz="3200" b="1" kern="1200">
                <a:solidFill>
                  <a:schemeClr val="bg1"/>
                </a:solidFill>
                <a:latin typeface="Atkinson Hyperlegible" pitchFamily="50" charset="0"/>
                <a:ea typeface="+mj-ea"/>
                <a:cs typeface="+mj-cs"/>
              </a:defRPr>
            </a:lvl1pPr>
          </a:lstStyle>
          <a:p>
            <a:pPr marL="111125" indent="0"/>
            <a:endParaRPr lang="en-US" dirty="0"/>
          </a:p>
        </p:txBody>
      </p:sp>
      <p:sp>
        <p:nvSpPr>
          <p:cNvPr id="2" name="Title 1">
            <a:extLst>
              <a:ext uri="{FF2B5EF4-FFF2-40B4-BE49-F238E27FC236}">
                <a16:creationId xmlns:a16="http://schemas.microsoft.com/office/drawing/2014/main" id="{BC256561-05E7-4F8E-A997-9DB261AA0DAF}"/>
              </a:ext>
            </a:extLst>
          </p:cNvPr>
          <p:cNvSpPr>
            <a:spLocks noGrp="1"/>
          </p:cNvSpPr>
          <p:nvPr>
            <p:ph type="title"/>
          </p:nvPr>
        </p:nvSpPr>
        <p:spPr>
          <a:xfrm>
            <a:off x="2133600" y="17463"/>
            <a:ext cx="10058400" cy="796354"/>
          </a:xfrm>
        </p:spPr>
        <p:txBody>
          <a:bodyPr/>
          <a:lstStyle>
            <a:lvl1pPr marL="111125" indent="0">
              <a:defRPr b="1">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205899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57DE3D-7A96-4F48-BE58-F9DFF673A90F}"/>
              </a:ext>
            </a:extLst>
          </p:cNvPr>
          <p:cNvSpPr>
            <a:spLocks noGrp="1"/>
          </p:cNvSpPr>
          <p:nvPr>
            <p:ph type="pic" idx="1"/>
          </p:nvPr>
        </p:nvSpPr>
        <p:spPr>
          <a:xfrm>
            <a:off x="5183188" y="1590674"/>
            <a:ext cx="6172200" cy="4270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FE8019B-6F2E-4037-BD89-18A2EA69A18A}"/>
              </a:ext>
            </a:extLst>
          </p:cNvPr>
          <p:cNvSpPr>
            <a:spLocks noGrp="1"/>
          </p:cNvSpPr>
          <p:nvPr>
            <p:ph type="body" sz="half" idx="2"/>
          </p:nvPr>
        </p:nvSpPr>
        <p:spPr>
          <a:xfrm>
            <a:off x="839788" y="1590674"/>
            <a:ext cx="3932237" cy="427831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5D5373A-28F0-4884-BEB8-4DB46CBC4FC2}"/>
              </a:ext>
            </a:extLst>
          </p:cNvPr>
          <p:cNvSpPr>
            <a:spLocks noGrp="1"/>
          </p:cNvSpPr>
          <p:nvPr>
            <p:ph type="dt" sz="half" idx="10"/>
          </p:nvPr>
        </p:nvSpPr>
        <p:spPr/>
        <p:txBody>
          <a:bodyPr/>
          <a:lstStyle/>
          <a:p>
            <a:fld id="{EBC1A4D5-E088-4668-A169-5B8A605B715D}" type="datetimeFigureOut">
              <a:rPr lang="en-US" smtClean="0"/>
              <a:t>4/21/2023</a:t>
            </a:fld>
            <a:endParaRPr lang="en-US"/>
          </a:p>
        </p:txBody>
      </p:sp>
      <p:sp>
        <p:nvSpPr>
          <p:cNvPr id="6" name="Footer Placeholder 5">
            <a:extLst>
              <a:ext uri="{FF2B5EF4-FFF2-40B4-BE49-F238E27FC236}">
                <a16:creationId xmlns:a16="http://schemas.microsoft.com/office/drawing/2014/main" id="{7884588D-030F-4B81-9061-8F574445F6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2517A5-6C2E-481D-B1F5-70F1A8B6F69D}"/>
              </a:ext>
            </a:extLst>
          </p:cNvPr>
          <p:cNvSpPr>
            <a:spLocks noGrp="1"/>
          </p:cNvSpPr>
          <p:nvPr>
            <p:ph type="sldNum" sz="quarter" idx="12"/>
          </p:nvPr>
        </p:nvSpPr>
        <p:spPr/>
        <p:txBody>
          <a:bodyPr/>
          <a:lstStyle/>
          <a:p>
            <a:fld id="{90B0BF5F-30F1-4673-90F9-E55046477A5D}" type="slidenum">
              <a:rPr lang="en-US" smtClean="0"/>
              <a:t>‹#›</a:t>
            </a:fld>
            <a:endParaRPr lang="en-US"/>
          </a:p>
        </p:txBody>
      </p:sp>
      <p:pic>
        <p:nvPicPr>
          <p:cNvPr id="8" name="Picture 7" descr="Logo, company name&#10;&#10;Description automatically generated">
            <a:extLst>
              <a:ext uri="{FF2B5EF4-FFF2-40B4-BE49-F238E27FC236}">
                <a16:creationId xmlns:a16="http://schemas.microsoft.com/office/drawing/2014/main" id="{29A1648A-1B4A-4A3D-9191-49EF3A94118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3261" b="24401"/>
          <a:stretch/>
        </p:blipFill>
        <p:spPr>
          <a:xfrm>
            <a:off x="0" y="0"/>
            <a:ext cx="2076157" cy="813816"/>
          </a:xfrm>
          <a:prstGeom prst="rect">
            <a:avLst/>
          </a:prstGeom>
        </p:spPr>
      </p:pic>
      <p:sp>
        <p:nvSpPr>
          <p:cNvPr id="9" name="Title 1">
            <a:extLst>
              <a:ext uri="{FF2B5EF4-FFF2-40B4-BE49-F238E27FC236}">
                <a16:creationId xmlns:a16="http://schemas.microsoft.com/office/drawing/2014/main" id="{A25128DA-E3EE-4E05-B571-E684DBCBC9E6}"/>
              </a:ext>
            </a:extLst>
          </p:cNvPr>
          <p:cNvSpPr txBox="1">
            <a:spLocks/>
          </p:cNvSpPr>
          <p:nvPr userDrawn="1"/>
        </p:nvSpPr>
        <p:spPr>
          <a:xfrm>
            <a:off x="2133600" y="17461"/>
            <a:ext cx="10058400" cy="813816"/>
          </a:xfrm>
          <a:prstGeom prst="rect">
            <a:avLst/>
          </a:prstGeom>
          <a:solidFill>
            <a:srgbClr val="1E7FB8"/>
          </a:solidFill>
        </p:spPr>
        <p:txBody>
          <a:bodyPr vert="horz" lIns="91440" tIns="45720" rIns="91440" bIns="45720" rtlCol="0" anchor="ctr">
            <a:normAutofit/>
          </a:bodyPr>
          <a:lstStyle>
            <a:lvl1pPr marL="227013" indent="0" algn="l" defTabSz="914400" rtl="0" eaLnBrk="1" latinLnBrk="0" hangingPunct="1">
              <a:lnSpc>
                <a:spcPct val="90000"/>
              </a:lnSpc>
              <a:spcBef>
                <a:spcPct val="0"/>
              </a:spcBef>
              <a:buNone/>
              <a:tabLst/>
              <a:defRPr sz="3200" b="1" kern="1200">
                <a:solidFill>
                  <a:schemeClr val="bg1"/>
                </a:solidFill>
                <a:latin typeface="Atkinson Hyperlegible" pitchFamily="50" charset="0"/>
                <a:ea typeface="+mj-ea"/>
                <a:cs typeface="+mj-cs"/>
              </a:defRPr>
            </a:lvl1pPr>
          </a:lstStyle>
          <a:p>
            <a:pPr marL="111125" indent="0"/>
            <a:endParaRPr lang="en-US" dirty="0"/>
          </a:p>
        </p:txBody>
      </p:sp>
      <p:sp>
        <p:nvSpPr>
          <p:cNvPr id="2" name="Title 1">
            <a:extLst>
              <a:ext uri="{FF2B5EF4-FFF2-40B4-BE49-F238E27FC236}">
                <a16:creationId xmlns:a16="http://schemas.microsoft.com/office/drawing/2014/main" id="{86893F7B-DE5C-4E5B-A04F-64E1A0A5B89D}"/>
              </a:ext>
            </a:extLst>
          </p:cNvPr>
          <p:cNvSpPr>
            <a:spLocks noGrp="1"/>
          </p:cNvSpPr>
          <p:nvPr>
            <p:ph type="title"/>
          </p:nvPr>
        </p:nvSpPr>
        <p:spPr>
          <a:xfrm>
            <a:off x="2133600" y="17461"/>
            <a:ext cx="10058400" cy="813816"/>
          </a:xfrm>
        </p:spPr>
        <p:txBody>
          <a:bodyPr/>
          <a:lstStyle>
            <a:lvl1pPr marL="111125" indent="0">
              <a:defRPr b="1">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51159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821E69-A30C-44D1-B1F5-C26C75681139}"/>
              </a:ext>
            </a:extLst>
          </p:cNvPr>
          <p:cNvSpPr>
            <a:spLocks noGrp="1"/>
          </p:cNvSpPr>
          <p:nvPr>
            <p:ph type="dt" sz="half" idx="10"/>
          </p:nvPr>
        </p:nvSpPr>
        <p:spPr/>
        <p:txBody>
          <a:bodyPr/>
          <a:lstStyle/>
          <a:p>
            <a:fld id="{EBC1A4D5-E088-4668-A169-5B8A605B715D}" type="datetimeFigureOut">
              <a:rPr lang="en-US" smtClean="0"/>
              <a:t>4/21/2023</a:t>
            </a:fld>
            <a:endParaRPr lang="en-US"/>
          </a:p>
        </p:txBody>
      </p:sp>
      <p:sp>
        <p:nvSpPr>
          <p:cNvPr id="3" name="Footer Placeholder 2">
            <a:extLst>
              <a:ext uri="{FF2B5EF4-FFF2-40B4-BE49-F238E27FC236}">
                <a16:creationId xmlns:a16="http://schemas.microsoft.com/office/drawing/2014/main" id="{46061D59-EF98-4D20-95DC-C5E180FA92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9A6AC9-D50A-461B-9EAC-3D4E50AB7118}"/>
              </a:ext>
            </a:extLst>
          </p:cNvPr>
          <p:cNvSpPr>
            <a:spLocks noGrp="1"/>
          </p:cNvSpPr>
          <p:nvPr>
            <p:ph type="sldNum" sz="quarter" idx="12"/>
          </p:nvPr>
        </p:nvSpPr>
        <p:spPr/>
        <p:txBody>
          <a:bodyPr/>
          <a:lstStyle/>
          <a:p>
            <a:fld id="{90B0BF5F-30F1-4673-90F9-E55046477A5D}" type="slidenum">
              <a:rPr lang="en-US" smtClean="0"/>
              <a:t>‹#›</a:t>
            </a:fld>
            <a:endParaRPr lang="en-US"/>
          </a:p>
        </p:txBody>
      </p:sp>
    </p:spTree>
    <p:extLst>
      <p:ext uri="{BB962C8B-B14F-4D97-AF65-F5344CB8AC3E}">
        <p14:creationId xmlns:p14="http://schemas.microsoft.com/office/powerpoint/2010/main" val="53757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3EE7-8877-4CC8-9A5A-333A53B9C2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AD9607-CE5E-4DF7-B03F-6E12BC59B1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110BD5-AE67-4678-91D4-CA743A52B124}"/>
              </a:ext>
            </a:extLst>
          </p:cNvPr>
          <p:cNvSpPr>
            <a:spLocks noGrp="1"/>
          </p:cNvSpPr>
          <p:nvPr>
            <p:ph type="dt" sz="half" idx="10"/>
          </p:nvPr>
        </p:nvSpPr>
        <p:spPr/>
        <p:txBody>
          <a:bodyPr/>
          <a:lstStyle/>
          <a:p>
            <a:fld id="{08121F5F-5A10-4D34-83E5-EDFB432163D7}" type="datetimeFigureOut">
              <a:rPr lang="en-US" smtClean="0"/>
              <a:t>4/21/2023</a:t>
            </a:fld>
            <a:endParaRPr lang="en-US"/>
          </a:p>
        </p:txBody>
      </p:sp>
      <p:sp>
        <p:nvSpPr>
          <p:cNvPr id="5" name="Footer Placeholder 4">
            <a:extLst>
              <a:ext uri="{FF2B5EF4-FFF2-40B4-BE49-F238E27FC236}">
                <a16:creationId xmlns:a16="http://schemas.microsoft.com/office/drawing/2014/main" id="{F9571A98-F866-4DD3-9E9A-BB302BC31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A2BF7-8555-424E-8F82-B322F829C567}"/>
              </a:ext>
            </a:extLst>
          </p:cNvPr>
          <p:cNvSpPr>
            <a:spLocks noGrp="1"/>
          </p:cNvSpPr>
          <p:nvPr>
            <p:ph type="sldNum" sz="quarter" idx="12"/>
          </p:nvPr>
        </p:nvSpPr>
        <p:spPr/>
        <p:txBody>
          <a:bodyPr/>
          <a:lstStyle/>
          <a:p>
            <a:fld id="{4044A9B7-6724-431C-92D2-2E8D2C8F4F8E}" type="slidenum">
              <a:rPr lang="en-US" smtClean="0"/>
              <a:t>‹#›</a:t>
            </a:fld>
            <a:endParaRPr lang="en-US"/>
          </a:p>
        </p:txBody>
      </p:sp>
    </p:spTree>
    <p:extLst>
      <p:ext uri="{BB962C8B-B14F-4D97-AF65-F5344CB8AC3E}">
        <p14:creationId xmlns:p14="http://schemas.microsoft.com/office/powerpoint/2010/main" val="26572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512BB-7F64-49C8-83EC-F80291843672}"/>
              </a:ext>
            </a:extLst>
          </p:cNvPr>
          <p:cNvSpPr>
            <a:spLocks noGrp="1"/>
          </p:cNvSpPr>
          <p:nvPr>
            <p:ph type="title" hasCustomPrompt="1"/>
          </p:nvPr>
        </p:nvSpPr>
        <p:spPr>
          <a:xfrm>
            <a:off x="2618403" y="0"/>
            <a:ext cx="9573597" cy="869335"/>
          </a:xfrm>
          <a:solidFill>
            <a:srgbClr val="1E7FB8"/>
          </a:solidFill>
        </p:spPr>
        <p:txBody>
          <a:bodyPr/>
          <a:lstStyle>
            <a:lvl1pPr marL="457200" indent="0">
              <a:defRPr>
                <a:solidFill>
                  <a:schemeClr val="bg1"/>
                </a:solidFill>
              </a:defRPr>
            </a:lvl1pPr>
          </a:lstStyle>
          <a:p>
            <a:pPr lvl="0"/>
            <a:r>
              <a:rPr lang="en-US" dirty="0"/>
              <a:t>Click to edit Master text styles</a:t>
            </a:r>
          </a:p>
        </p:txBody>
      </p:sp>
      <p:sp>
        <p:nvSpPr>
          <p:cNvPr id="3" name="Content Placeholder 2">
            <a:extLst>
              <a:ext uri="{FF2B5EF4-FFF2-40B4-BE49-F238E27FC236}">
                <a16:creationId xmlns:a16="http://schemas.microsoft.com/office/drawing/2014/main" id="{CB2C50E4-A8D7-4E91-9AD3-DA37B05D8BCC}"/>
              </a:ext>
            </a:extLst>
          </p:cNvPr>
          <p:cNvSpPr>
            <a:spLocks noGrp="1"/>
          </p:cNvSpPr>
          <p:nvPr>
            <p:ph idx="1" hasCustomPrompt="1"/>
          </p:nvPr>
        </p:nvSpPr>
        <p:spPr>
          <a:xfrm>
            <a:off x="838200" y="1595535"/>
            <a:ext cx="10515600" cy="4581428"/>
          </a:xfrm>
        </p:spPr>
        <p:txBody>
          <a:body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55392-5358-41E8-93A9-894451E80D98}"/>
              </a:ext>
            </a:extLst>
          </p:cNvPr>
          <p:cNvSpPr>
            <a:spLocks noGrp="1"/>
          </p:cNvSpPr>
          <p:nvPr>
            <p:ph type="dt" sz="half" idx="10"/>
          </p:nvPr>
        </p:nvSpPr>
        <p:spPr/>
        <p:txBody>
          <a:bodyPr/>
          <a:lstStyle/>
          <a:p>
            <a:fld id="{EBC1A4D5-E088-4668-A169-5B8A605B715D}" type="datetimeFigureOut">
              <a:rPr lang="en-US" smtClean="0"/>
              <a:t>4/21/2023</a:t>
            </a:fld>
            <a:endParaRPr lang="en-US"/>
          </a:p>
        </p:txBody>
      </p:sp>
      <p:sp>
        <p:nvSpPr>
          <p:cNvPr id="5" name="Footer Placeholder 4">
            <a:extLst>
              <a:ext uri="{FF2B5EF4-FFF2-40B4-BE49-F238E27FC236}">
                <a16:creationId xmlns:a16="http://schemas.microsoft.com/office/drawing/2014/main" id="{9C38CDF4-455B-45CD-BF8A-36CB9D9F7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D1777-0D7B-4659-B380-8863C83C9DD4}"/>
              </a:ext>
            </a:extLst>
          </p:cNvPr>
          <p:cNvSpPr>
            <a:spLocks noGrp="1"/>
          </p:cNvSpPr>
          <p:nvPr>
            <p:ph type="sldNum" sz="quarter" idx="12"/>
          </p:nvPr>
        </p:nvSpPr>
        <p:spPr/>
        <p:txBody>
          <a:bodyPr/>
          <a:lstStyle/>
          <a:p>
            <a:fld id="{90B0BF5F-30F1-4673-90F9-E55046477A5D}" type="slidenum">
              <a:rPr lang="en-US" smtClean="0"/>
              <a:t>‹#›</a:t>
            </a:fld>
            <a:endParaRPr lang="en-US"/>
          </a:p>
        </p:txBody>
      </p:sp>
      <p:pic>
        <p:nvPicPr>
          <p:cNvPr id="10" name="Picture 9" descr="Logo, company name&#10;&#10;Description automatically generated">
            <a:extLst>
              <a:ext uri="{FF2B5EF4-FFF2-40B4-BE49-F238E27FC236}">
                <a16:creationId xmlns:a16="http://schemas.microsoft.com/office/drawing/2014/main" id="{CAC836E6-7E35-4D4F-B70C-33914271797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3261" b="24401"/>
          <a:stretch/>
        </p:blipFill>
        <p:spPr>
          <a:xfrm>
            <a:off x="0" y="0"/>
            <a:ext cx="2618403" cy="1026367"/>
          </a:xfrm>
          <a:prstGeom prst="rect">
            <a:avLst/>
          </a:prstGeom>
        </p:spPr>
      </p:pic>
    </p:spTree>
    <p:extLst>
      <p:ext uri="{BB962C8B-B14F-4D97-AF65-F5344CB8AC3E}">
        <p14:creationId xmlns:p14="http://schemas.microsoft.com/office/powerpoint/2010/main" val="2513487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1E7F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8ACD4-D8C4-4B19-9525-B94244CFA4A3}"/>
              </a:ext>
            </a:extLst>
          </p:cNvPr>
          <p:cNvSpPr>
            <a:spLocks noGrp="1"/>
          </p:cNvSpPr>
          <p:nvPr>
            <p:ph type="title"/>
          </p:nvPr>
        </p:nvSpPr>
        <p:spPr>
          <a:xfrm>
            <a:off x="831850" y="1709738"/>
            <a:ext cx="10515600" cy="2852737"/>
          </a:xfrm>
        </p:spPr>
        <p:txBody>
          <a:bodyPr anchor="b">
            <a:normAutofit/>
          </a:bodyPr>
          <a:lstStyle>
            <a:lvl1pPr>
              <a:defRPr sz="4800" b="1">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70928EC-ADB8-4440-A663-01E57170390F}"/>
              </a:ext>
            </a:extLst>
          </p:cNvPr>
          <p:cNvSpPr>
            <a:spLocks noGrp="1"/>
          </p:cNvSpPr>
          <p:nvPr>
            <p:ph type="body" idx="1"/>
          </p:nvPr>
        </p:nvSpPr>
        <p:spPr>
          <a:xfrm>
            <a:off x="831850" y="4589463"/>
            <a:ext cx="10515600" cy="1500187"/>
          </a:xfrm>
        </p:spPr>
        <p:txBody>
          <a:bodyPr>
            <a:normAutofit/>
          </a:bodyPr>
          <a:lstStyle>
            <a:lvl1pPr marL="0" indent="0">
              <a:buNone/>
              <a:defRPr sz="4000" b="0" i="1">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EFDF2276-621A-4D68-8360-B188656483BF}"/>
              </a:ext>
            </a:extLst>
          </p:cNvPr>
          <p:cNvSpPr>
            <a:spLocks noGrp="1"/>
          </p:cNvSpPr>
          <p:nvPr>
            <p:ph type="dt" sz="half" idx="10"/>
          </p:nvPr>
        </p:nvSpPr>
        <p:spPr/>
        <p:txBody>
          <a:bodyPr/>
          <a:lstStyle/>
          <a:p>
            <a:fld id="{EBC1A4D5-E088-4668-A169-5B8A605B715D}" type="datetimeFigureOut">
              <a:rPr lang="en-US" smtClean="0"/>
              <a:t>4/21/2023</a:t>
            </a:fld>
            <a:endParaRPr lang="en-US"/>
          </a:p>
        </p:txBody>
      </p:sp>
      <p:sp>
        <p:nvSpPr>
          <p:cNvPr id="5" name="Footer Placeholder 4">
            <a:extLst>
              <a:ext uri="{FF2B5EF4-FFF2-40B4-BE49-F238E27FC236}">
                <a16:creationId xmlns:a16="http://schemas.microsoft.com/office/drawing/2014/main" id="{1A82FC6D-8F3E-4EC3-8126-9F68179007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2A19D7-BD52-4490-858B-18C58D56BFDB}"/>
              </a:ext>
            </a:extLst>
          </p:cNvPr>
          <p:cNvSpPr>
            <a:spLocks noGrp="1"/>
          </p:cNvSpPr>
          <p:nvPr>
            <p:ph type="sldNum" sz="quarter" idx="12"/>
          </p:nvPr>
        </p:nvSpPr>
        <p:spPr/>
        <p:txBody>
          <a:bodyPr/>
          <a:lstStyle/>
          <a:p>
            <a:fld id="{90B0BF5F-30F1-4673-90F9-E55046477A5D}" type="slidenum">
              <a:rPr lang="en-US" smtClean="0"/>
              <a:t>‹#›</a:t>
            </a:fld>
            <a:endParaRPr lang="en-US"/>
          </a:p>
        </p:txBody>
      </p:sp>
      <p:pic>
        <p:nvPicPr>
          <p:cNvPr id="7" name="Picture 6">
            <a:extLst>
              <a:ext uri="{FF2B5EF4-FFF2-40B4-BE49-F238E27FC236}">
                <a16:creationId xmlns:a16="http://schemas.microsoft.com/office/drawing/2014/main" id="{309F908D-AF0B-45FF-BB24-10AE9A599DE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6845" y="306712"/>
            <a:ext cx="1631302" cy="1631302"/>
          </a:xfrm>
          <a:prstGeom prst="rect">
            <a:avLst/>
          </a:prstGeom>
        </p:spPr>
      </p:pic>
    </p:spTree>
    <p:extLst>
      <p:ext uri="{BB962C8B-B14F-4D97-AF65-F5344CB8AC3E}">
        <p14:creationId xmlns:p14="http://schemas.microsoft.com/office/powerpoint/2010/main" val="1801007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E7FB8"/>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E8661A8-2C2C-4CDC-AC54-2058954E363F}"/>
              </a:ext>
            </a:extLst>
          </p:cNvPr>
          <p:cNvSpPr>
            <a:spLocks noGrp="1"/>
          </p:cNvSpPr>
          <p:nvPr>
            <p:ph type="subTitle" idx="1"/>
          </p:nvPr>
        </p:nvSpPr>
        <p:spPr>
          <a:xfrm>
            <a:off x="0" y="3626498"/>
            <a:ext cx="12192000" cy="1631302"/>
          </a:xfrm>
          <a:solidFill>
            <a:srgbClr val="B0D9F2"/>
          </a:solidFill>
        </p:spPr>
        <p:txBody>
          <a:bodyPr>
            <a:normAutofit/>
          </a:bodyPr>
          <a:lstStyle>
            <a:lvl1pPr marL="461963" indent="0" algn="l">
              <a:buNone/>
              <a:defRPr sz="3200" b="0" i="1">
                <a:solidFill>
                  <a:schemeClr val="tx1">
                    <a:lumMod val="50000"/>
                    <a:lumOff val="50000"/>
                  </a:schemeClr>
                </a:solidFill>
                <a:latin typeface="Atkinson Hyperlegible"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0BE5EF2-A6B1-4C04-AA64-071B8126550B}"/>
              </a:ext>
            </a:extLst>
          </p:cNvPr>
          <p:cNvSpPr>
            <a:spLocks noGrp="1"/>
          </p:cNvSpPr>
          <p:nvPr>
            <p:ph type="dt" sz="half" idx="10"/>
          </p:nvPr>
        </p:nvSpPr>
        <p:spPr/>
        <p:txBody>
          <a:bodyPr/>
          <a:lstStyle/>
          <a:p>
            <a:fld id="{EBC1A4D5-E088-4668-A169-5B8A605B715D}" type="datetimeFigureOut">
              <a:rPr lang="en-US" smtClean="0"/>
              <a:t>4/21/2023</a:t>
            </a:fld>
            <a:endParaRPr lang="en-US"/>
          </a:p>
        </p:txBody>
      </p:sp>
      <p:sp>
        <p:nvSpPr>
          <p:cNvPr id="5" name="Footer Placeholder 4">
            <a:extLst>
              <a:ext uri="{FF2B5EF4-FFF2-40B4-BE49-F238E27FC236}">
                <a16:creationId xmlns:a16="http://schemas.microsoft.com/office/drawing/2014/main" id="{121754CC-D489-4B99-9D1C-DF09BD9E3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449F2-CC01-4E71-A60A-33AFC2E81A4D}"/>
              </a:ext>
            </a:extLst>
          </p:cNvPr>
          <p:cNvSpPr>
            <a:spLocks noGrp="1"/>
          </p:cNvSpPr>
          <p:nvPr>
            <p:ph type="sldNum" sz="quarter" idx="12"/>
          </p:nvPr>
        </p:nvSpPr>
        <p:spPr/>
        <p:txBody>
          <a:bodyPr/>
          <a:lstStyle/>
          <a:p>
            <a:fld id="{90B0BF5F-30F1-4673-90F9-E55046477A5D}" type="slidenum">
              <a:rPr lang="en-US" smtClean="0"/>
              <a:t>‹#›</a:t>
            </a:fld>
            <a:endParaRPr lang="en-US"/>
          </a:p>
        </p:txBody>
      </p:sp>
      <p:pic>
        <p:nvPicPr>
          <p:cNvPr id="8" name="Picture 7">
            <a:extLst>
              <a:ext uri="{FF2B5EF4-FFF2-40B4-BE49-F238E27FC236}">
                <a16:creationId xmlns:a16="http://schemas.microsoft.com/office/drawing/2014/main" id="{ABACE263-E0FF-45D5-B7B5-0A7AEAB54AA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6845" y="306712"/>
            <a:ext cx="1631302" cy="1631302"/>
          </a:xfrm>
          <a:prstGeom prst="rect">
            <a:avLst/>
          </a:prstGeom>
        </p:spPr>
      </p:pic>
      <p:sp>
        <p:nvSpPr>
          <p:cNvPr id="12" name="Title 11">
            <a:extLst>
              <a:ext uri="{FF2B5EF4-FFF2-40B4-BE49-F238E27FC236}">
                <a16:creationId xmlns:a16="http://schemas.microsoft.com/office/drawing/2014/main" id="{09E0B9FA-C4C0-4A76-AA74-88C28170298B}"/>
              </a:ext>
            </a:extLst>
          </p:cNvPr>
          <p:cNvSpPr>
            <a:spLocks noGrp="1"/>
          </p:cNvSpPr>
          <p:nvPr>
            <p:ph type="title"/>
          </p:nvPr>
        </p:nvSpPr>
        <p:spPr>
          <a:xfrm>
            <a:off x="563880" y="2783840"/>
            <a:ext cx="10515600" cy="826466"/>
          </a:xfrm>
        </p:spPr>
        <p:txBody>
          <a:bodyPr>
            <a:normAutofit/>
          </a:bodyPr>
          <a:lstStyle>
            <a:lvl1pPr>
              <a:defRPr sz="4000" b="1">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36036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0BA49C5-276F-407E-8847-D70780CA5E33}"/>
              </a:ext>
            </a:extLst>
          </p:cNvPr>
          <p:cNvSpPr>
            <a:spLocks noGrp="1"/>
          </p:cNvSpPr>
          <p:nvPr>
            <p:ph type="dt" sz="half" idx="10"/>
          </p:nvPr>
        </p:nvSpPr>
        <p:spPr/>
        <p:txBody>
          <a:bodyPr/>
          <a:lstStyle/>
          <a:p>
            <a:fld id="{EBC1A4D5-E088-4668-A169-5B8A605B715D}" type="datetimeFigureOut">
              <a:rPr lang="en-US" smtClean="0"/>
              <a:t>4/21/2023</a:t>
            </a:fld>
            <a:endParaRPr lang="en-US"/>
          </a:p>
        </p:txBody>
      </p:sp>
      <p:sp>
        <p:nvSpPr>
          <p:cNvPr id="4" name="Footer Placeholder 3">
            <a:extLst>
              <a:ext uri="{FF2B5EF4-FFF2-40B4-BE49-F238E27FC236}">
                <a16:creationId xmlns:a16="http://schemas.microsoft.com/office/drawing/2014/main" id="{0747EDBD-3B04-4159-A21E-4439EB916F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B3E2E5-82A3-4387-906B-B75F1066B352}"/>
              </a:ext>
            </a:extLst>
          </p:cNvPr>
          <p:cNvSpPr>
            <a:spLocks noGrp="1"/>
          </p:cNvSpPr>
          <p:nvPr>
            <p:ph type="sldNum" sz="quarter" idx="12"/>
          </p:nvPr>
        </p:nvSpPr>
        <p:spPr/>
        <p:txBody>
          <a:bodyPr/>
          <a:lstStyle/>
          <a:p>
            <a:fld id="{90B0BF5F-30F1-4673-90F9-E55046477A5D}" type="slidenum">
              <a:rPr lang="en-US" smtClean="0"/>
              <a:t>‹#›</a:t>
            </a:fld>
            <a:endParaRPr lang="en-US"/>
          </a:p>
        </p:txBody>
      </p:sp>
      <p:pic>
        <p:nvPicPr>
          <p:cNvPr id="6" name="Picture 5" descr="Logo, company name&#10;&#10;Description automatically generated">
            <a:extLst>
              <a:ext uri="{FF2B5EF4-FFF2-40B4-BE49-F238E27FC236}">
                <a16:creationId xmlns:a16="http://schemas.microsoft.com/office/drawing/2014/main" id="{04307EBA-ED02-46B5-87FC-197A5626BDA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3261" b="24401"/>
          <a:stretch/>
        </p:blipFill>
        <p:spPr>
          <a:xfrm>
            <a:off x="1" y="0"/>
            <a:ext cx="2072639" cy="812437"/>
          </a:xfrm>
          <a:prstGeom prst="rect">
            <a:avLst/>
          </a:prstGeom>
        </p:spPr>
      </p:pic>
      <p:sp>
        <p:nvSpPr>
          <p:cNvPr id="7" name="Title 1">
            <a:extLst>
              <a:ext uri="{FF2B5EF4-FFF2-40B4-BE49-F238E27FC236}">
                <a16:creationId xmlns:a16="http://schemas.microsoft.com/office/drawing/2014/main" id="{6671DFEE-B926-4ABA-A830-7F461A4A907A}"/>
              </a:ext>
            </a:extLst>
          </p:cNvPr>
          <p:cNvSpPr txBox="1">
            <a:spLocks/>
          </p:cNvSpPr>
          <p:nvPr userDrawn="1"/>
        </p:nvSpPr>
        <p:spPr>
          <a:xfrm>
            <a:off x="2133600" y="1"/>
            <a:ext cx="10058400" cy="812436"/>
          </a:xfrm>
          <a:prstGeom prst="rect">
            <a:avLst/>
          </a:prstGeom>
          <a:solidFill>
            <a:srgbClr val="1E7FB8"/>
          </a:solidFill>
        </p:spPr>
        <p:txBody>
          <a:bodyPr vert="horz" lIns="91440" tIns="45720" rIns="91440" bIns="45720" rtlCol="0" anchor="ctr">
            <a:normAutofit/>
          </a:bodyPr>
          <a:lstStyle>
            <a:lvl1pPr marL="227013" indent="0" algn="l" defTabSz="914400" rtl="0" eaLnBrk="1" latinLnBrk="0" hangingPunct="1">
              <a:lnSpc>
                <a:spcPct val="90000"/>
              </a:lnSpc>
              <a:spcBef>
                <a:spcPct val="0"/>
              </a:spcBef>
              <a:buNone/>
              <a:tabLst/>
              <a:defRPr sz="3200" b="1" kern="1200">
                <a:solidFill>
                  <a:schemeClr val="bg1"/>
                </a:solidFill>
                <a:latin typeface="Atkinson Hyperlegible" pitchFamily="50" charset="0"/>
                <a:ea typeface="+mj-ea"/>
                <a:cs typeface="+mj-cs"/>
              </a:defRPr>
            </a:lvl1pPr>
          </a:lstStyle>
          <a:p>
            <a:pPr marL="111125" indent="0"/>
            <a:endParaRPr lang="en-US" dirty="0"/>
          </a:p>
        </p:txBody>
      </p:sp>
      <p:sp>
        <p:nvSpPr>
          <p:cNvPr id="2" name="Title 1">
            <a:extLst>
              <a:ext uri="{FF2B5EF4-FFF2-40B4-BE49-F238E27FC236}">
                <a16:creationId xmlns:a16="http://schemas.microsoft.com/office/drawing/2014/main" id="{E361633C-42A2-45C9-A16B-C979FF6BA084}"/>
              </a:ext>
            </a:extLst>
          </p:cNvPr>
          <p:cNvSpPr>
            <a:spLocks noGrp="1"/>
          </p:cNvSpPr>
          <p:nvPr>
            <p:ph type="title"/>
          </p:nvPr>
        </p:nvSpPr>
        <p:spPr>
          <a:xfrm>
            <a:off x="2133600" y="1"/>
            <a:ext cx="10058399" cy="812436"/>
          </a:xfrm>
        </p:spPr>
        <p:txBody>
          <a:bodyPr/>
          <a:lstStyle>
            <a:lvl1pPr marL="111125" indent="0">
              <a:defRPr b="1">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064343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 line title - 1">
    <p:spTree>
      <p:nvGrpSpPr>
        <p:cNvPr id="1" name=""/>
        <p:cNvGrpSpPr/>
        <p:nvPr/>
      </p:nvGrpSpPr>
      <p:grpSpPr>
        <a:xfrm>
          <a:off x="0" y="0"/>
          <a:ext cx="0" cy="0"/>
          <a:chOff x="0" y="0"/>
          <a:chExt cx="0" cy="0"/>
        </a:xfrm>
      </p:grpSpPr>
      <p:sp>
        <p:nvSpPr>
          <p:cNvPr id="10" name="Text Placeholder 12">
            <a:extLst>
              <a:ext uri="{FF2B5EF4-FFF2-40B4-BE49-F238E27FC236}">
                <a16:creationId xmlns:a16="http://schemas.microsoft.com/office/drawing/2014/main" id="{902F867C-A66E-5C48-862B-37D091C3351F}"/>
              </a:ext>
            </a:extLst>
          </p:cNvPr>
          <p:cNvSpPr>
            <a:spLocks noGrp="1"/>
          </p:cNvSpPr>
          <p:nvPr>
            <p:ph type="body" sz="quarter" idx="12" hasCustomPrompt="1"/>
          </p:nvPr>
        </p:nvSpPr>
        <p:spPr>
          <a:xfrm>
            <a:off x="619760" y="1611272"/>
            <a:ext cx="10972800" cy="410568"/>
          </a:xfrm>
          <a:prstGeom prst="rect">
            <a:avLst/>
          </a:prstGeo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b="0" spc="20"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edit paragraph</a:t>
            </a:r>
            <a:endParaRPr lang="en-US" dirty="0"/>
          </a:p>
        </p:txBody>
      </p:sp>
      <p:sp>
        <p:nvSpPr>
          <p:cNvPr id="7" name="Text Placeholder 8">
            <a:extLst>
              <a:ext uri="{FF2B5EF4-FFF2-40B4-BE49-F238E27FC236}">
                <a16:creationId xmlns:a16="http://schemas.microsoft.com/office/drawing/2014/main" id="{75711D74-9AF9-CE4E-8E7E-B951C2E8FA55}"/>
              </a:ext>
            </a:extLst>
          </p:cNvPr>
          <p:cNvSpPr>
            <a:spLocks noGrp="1"/>
          </p:cNvSpPr>
          <p:nvPr>
            <p:ph type="body" sz="quarter" idx="10" hasCustomPrompt="1"/>
          </p:nvPr>
        </p:nvSpPr>
        <p:spPr>
          <a:xfrm>
            <a:off x="459014" y="6444210"/>
            <a:ext cx="1237989" cy="184760"/>
          </a:xfrm>
          <a:prstGeom prst="rect">
            <a:avLst/>
          </a:prstGeom>
        </p:spPr>
        <p:txBody>
          <a:bodyPr/>
          <a:lstStyle>
            <a:lvl1pPr marL="0" indent="0">
              <a:buNone/>
              <a:defRPr lang="en-US" sz="1050" b="0" kern="1200" spc="70" baseline="0" dirty="0">
                <a:solidFill>
                  <a:schemeClr val="bg1"/>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a:t>SOURCE</a:t>
            </a:r>
          </a:p>
        </p:txBody>
      </p:sp>
      <p:pic>
        <p:nvPicPr>
          <p:cNvPr id="9" name="Picture 8" descr="Logo, company name&#10;&#10;Description automatically generated">
            <a:extLst>
              <a:ext uri="{FF2B5EF4-FFF2-40B4-BE49-F238E27FC236}">
                <a16:creationId xmlns:a16="http://schemas.microsoft.com/office/drawing/2014/main" id="{825AA162-6C7D-437E-8F3B-B9CE9AD1674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3261" b="24401"/>
          <a:stretch/>
        </p:blipFill>
        <p:spPr>
          <a:xfrm>
            <a:off x="0" y="0"/>
            <a:ext cx="2076155" cy="813816"/>
          </a:xfrm>
          <a:prstGeom prst="rect">
            <a:avLst/>
          </a:prstGeom>
        </p:spPr>
      </p:pic>
      <p:sp>
        <p:nvSpPr>
          <p:cNvPr id="13" name="Title 1">
            <a:extLst>
              <a:ext uri="{FF2B5EF4-FFF2-40B4-BE49-F238E27FC236}">
                <a16:creationId xmlns:a16="http://schemas.microsoft.com/office/drawing/2014/main" id="{B954D145-31EE-441B-B67E-D5067396E6B7}"/>
              </a:ext>
            </a:extLst>
          </p:cNvPr>
          <p:cNvSpPr txBox="1">
            <a:spLocks/>
          </p:cNvSpPr>
          <p:nvPr userDrawn="1"/>
        </p:nvSpPr>
        <p:spPr>
          <a:xfrm>
            <a:off x="2133600" y="0"/>
            <a:ext cx="10058400" cy="813816"/>
          </a:xfrm>
          <a:prstGeom prst="rect">
            <a:avLst/>
          </a:prstGeom>
          <a:solidFill>
            <a:srgbClr val="1E7FB8"/>
          </a:solidFill>
        </p:spPr>
        <p:txBody>
          <a:bodyPr vert="horz" lIns="91440" tIns="45720" rIns="91440" bIns="45720" rtlCol="0" anchor="ctr">
            <a:normAutofit/>
          </a:bodyPr>
          <a:lstStyle>
            <a:lvl1pPr marL="227013" indent="0" algn="l" defTabSz="914400" rtl="0" eaLnBrk="1" latinLnBrk="0" hangingPunct="1">
              <a:lnSpc>
                <a:spcPct val="90000"/>
              </a:lnSpc>
              <a:spcBef>
                <a:spcPct val="0"/>
              </a:spcBef>
              <a:buNone/>
              <a:tabLst/>
              <a:defRPr sz="3200" b="1" kern="1200">
                <a:solidFill>
                  <a:schemeClr val="bg1"/>
                </a:solidFill>
                <a:latin typeface="Atkinson Hyperlegible" pitchFamily="50" charset="0"/>
                <a:ea typeface="+mj-ea"/>
                <a:cs typeface="+mj-cs"/>
              </a:defRPr>
            </a:lvl1pPr>
          </a:lstStyle>
          <a:p>
            <a:pPr marL="111125" indent="0"/>
            <a:endParaRPr lang="en-US" dirty="0"/>
          </a:p>
        </p:txBody>
      </p:sp>
      <p:sp>
        <p:nvSpPr>
          <p:cNvPr id="2" name="Date Placeholder 1">
            <a:extLst>
              <a:ext uri="{FF2B5EF4-FFF2-40B4-BE49-F238E27FC236}">
                <a16:creationId xmlns:a16="http://schemas.microsoft.com/office/drawing/2014/main" id="{4B233D7C-B44D-4A96-8B5B-49C790706386}"/>
              </a:ext>
            </a:extLst>
          </p:cNvPr>
          <p:cNvSpPr>
            <a:spLocks noGrp="1"/>
          </p:cNvSpPr>
          <p:nvPr>
            <p:ph type="dt" sz="half" idx="13"/>
          </p:nvPr>
        </p:nvSpPr>
        <p:spPr/>
        <p:txBody>
          <a:bodyPr/>
          <a:lstStyle/>
          <a:p>
            <a:fld id="{EBC1A4D5-E088-4668-A169-5B8A605B715D}" type="datetimeFigureOut">
              <a:rPr lang="en-US" smtClean="0"/>
              <a:t>4/21/2023</a:t>
            </a:fld>
            <a:endParaRPr lang="en-US"/>
          </a:p>
        </p:txBody>
      </p:sp>
      <p:sp>
        <p:nvSpPr>
          <p:cNvPr id="3" name="Footer Placeholder 2">
            <a:extLst>
              <a:ext uri="{FF2B5EF4-FFF2-40B4-BE49-F238E27FC236}">
                <a16:creationId xmlns:a16="http://schemas.microsoft.com/office/drawing/2014/main" id="{EB56C00B-374D-4260-A91F-E975C73ECDD2}"/>
              </a:ext>
            </a:extLst>
          </p:cNvPr>
          <p:cNvSpPr>
            <a:spLocks noGrp="1"/>
          </p:cNvSpPr>
          <p:nvPr>
            <p:ph type="ftr" sz="quarter" idx="14"/>
          </p:nvPr>
        </p:nvSpPr>
        <p:spPr/>
        <p:txBody>
          <a:bodyPr/>
          <a:lstStyle/>
          <a:p>
            <a:endParaRPr lang="en-US"/>
          </a:p>
        </p:txBody>
      </p:sp>
      <p:sp>
        <p:nvSpPr>
          <p:cNvPr id="4" name="Slide Number Placeholder 3">
            <a:extLst>
              <a:ext uri="{FF2B5EF4-FFF2-40B4-BE49-F238E27FC236}">
                <a16:creationId xmlns:a16="http://schemas.microsoft.com/office/drawing/2014/main" id="{98A163D7-B00C-434B-A2CF-95CFC89B8FEF}"/>
              </a:ext>
            </a:extLst>
          </p:cNvPr>
          <p:cNvSpPr>
            <a:spLocks noGrp="1"/>
          </p:cNvSpPr>
          <p:nvPr>
            <p:ph type="sldNum" sz="quarter" idx="15"/>
          </p:nvPr>
        </p:nvSpPr>
        <p:spPr/>
        <p:txBody>
          <a:bodyPr/>
          <a:lstStyle/>
          <a:p>
            <a:fld id="{90B0BF5F-30F1-4673-90F9-E55046477A5D}" type="slidenum">
              <a:rPr lang="en-US" smtClean="0"/>
              <a:t>‹#›</a:t>
            </a:fld>
            <a:endParaRPr lang="en-US"/>
          </a:p>
        </p:txBody>
      </p:sp>
      <p:sp>
        <p:nvSpPr>
          <p:cNvPr id="8" name="Title 7">
            <a:extLst>
              <a:ext uri="{FF2B5EF4-FFF2-40B4-BE49-F238E27FC236}">
                <a16:creationId xmlns:a16="http://schemas.microsoft.com/office/drawing/2014/main" id="{7B9C8779-9C22-448A-A2C4-7932B4732F33}"/>
              </a:ext>
            </a:extLst>
          </p:cNvPr>
          <p:cNvSpPr>
            <a:spLocks noGrp="1"/>
          </p:cNvSpPr>
          <p:nvPr>
            <p:ph type="title"/>
          </p:nvPr>
        </p:nvSpPr>
        <p:spPr>
          <a:xfrm>
            <a:off x="2133600" y="-8180"/>
            <a:ext cx="10058400" cy="813816"/>
          </a:xfrm>
        </p:spPr>
        <p:txBody>
          <a:bodyPr/>
          <a:lstStyle>
            <a:lvl1pPr marL="111125" indent="0">
              <a:defRPr b="1">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005547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2C50E4-A8D7-4E91-9AD3-DA37B05D8BCC}"/>
              </a:ext>
            </a:extLst>
          </p:cNvPr>
          <p:cNvSpPr>
            <a:spLocks noGrp="1"/>
          </p:cNvSpPr>
          <p:nvPr>
            <p:ph idx="1"/>
          </p:nvPr>
        </p:nvSpPr>
        <p:spPr>
          <a:xfrm>
            <a:off x="838200" y="1595535"/>
            <a:ext cx="10515600" cy="4581428"/>
          </a:xfrm>
        </p:spPr>
        <p:txBody>
          <a:bodyPr/>
          <a:lstStyle>
            <a:lvl2pPr marL="685800" indent="-228600">
              <a:buFont typeface="Symbol" panose="05050102010706020507" pitchFamily="18" charset="2"/>
              <a:buChar char="-"/>
              <a:defRPr/>
            </a:lvl2pPr>
            <a:lvl3pPr marL="1143000" indent="-228600">
              <a:buFont typeface="Wingdings" panose="05000000000000000000" pitchFamily="2" charset="2"/>
              <a:buChar char="§"/>
              <a:defRPr/>
            </a:lvl3pPr>
            <a:lvl4pPr marL="1600200" indent="-228600">
              <a:buFont typeface="Symbol" panose="05050102010706020507" pitchFamily="18" charset="2"/>
              <a:buChar char="¾"/>
              <a:defRPr sz="2000"/>
            </a:lvl4pPr>
            <a:lvl5pPr marL="2057400" indent="-228600">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55392-5358-41E8-93A9-894451E80D98}"/>
              </a:ext>
            </a:extLst>
          </p:cNvPr>
          <p:cNvSpPr>
            <a:spLocks noGrp="1"/>
          </p:cNvSpPr>
          <p:nvPr>
            <p:ph type="dt" sz="half" idx="10"/>
          </p:nvPr>
        </p:nvSpPr>
        <p:spPr/>
        <p:txBody>
          <a:bodyPr/>
          <a:lstStyle/>
          <a:p>
            <a:fld id="{EBC1A4D5-E088-4668-A169-5B8A605B715D}" type="datetimeFigureOut">
              <a:rPr lang="en-US" smtClean="0"/>
              <a:t>4/21/2023</a:t>
            </a:fld>
            <a:endParaRPr lang="en-US"/>
          </a:p>
        </p:txBody>
      </p:sp>
      <p:sp>
        <p:nvSpPr>
          <p:cNvPr id="5" name="Footer Placeholder 4">
            <a:extLst>
              <a:ext uri="{FF2B5EF4-FFF2-40B4-BE49-F238E27FC236}">
                <a16:creationId xmlns:a16="http://schemas.microsoft.com/office/drawing/2014/main" id="{9C38CDF4-455B-45CD-BF8A-36CB9D9F7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D1777-0D7B-4659-B380-8863C83C9DD4}"/>
              </a:ext>
            </a:extLst>
          </p:cNvPr>
          <p:cNvSpPr>
            <a:spLocks noGrp="1"/>
          </p:cNvSpPr>
          <p:nvPr>
            <p:ph type="sldNum" sz="quarter" idx="12"/>
          </p:nvPr>
        </p:nvSpPr>
        <p:spPr/>
        <p:txBody>
          <a:bodyPr/>
          <a:lstStyle/>
          <a:p>
            <a:fld id="{90B0BF5F-30F1-4673-90F9-E55046477A5D}" type="slidenum">
              <a:rPr lang="en-US" smtClean="0"/>
              <a:t>‹#›</a:t>
            </a:fld>
            <a:endParaRPr lang="en-US"/>
          </a:p>
        </p:txBody>
      </p:sp>
      <p:pic>
        <p:nvPicPr>
          <p:cNvPr id="10" name="Picture 9" descr="Logo, company name&#10;&#10;Description automatically generated">
            <a:extLst>
              <a:ext uri="{FF2B5EF4-FFF2-40B4-BE49-F238E27FC236}">
                <a16:creationId xmlns:a16="http://schemas.microsoft.com/office/drawing/2014/main" id="{CAC836E6-7E35-4D4F-B70C-33914271797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3261" b="24401"/>
          <a:stretch/>
        </p:blipFill>
        <p:spPr>
          <a:xfrm>
            <a:off x="0" y="0"/>
            <a:ext cx="2076157" cy="813816"/>
          </a:xfrm>
          <a:prstGeom prst="rect">
            <a:avLst/>
          </a:prstGeom>
        </p:spPr>
      </p:pic>
      <p:sp>
        <p:nvSpPr>
          <p:cNvPr id="8" name="Title 1">
            <a:extLst>
              <a:ext uri="{FF2B5EF4-FFF2-40B4-BE49-F238E27FC236}">
                <a16:creationId xmlns:a16="http://schemas.microsoft.com/office/drawing/2014/main" id="{9B121F4F-2F05-4E2F-9B88-A203FAEFBFB0}"/>
              </a:ext>
            </a:extLst>
          </p:cNvPr>
          <p:cNvSpPr txBox="1">
            <a:spLocks/>
          </p:cNvSpPr>
          <p:nvPr userDrawn="1"/>
        </p:nvSpPr>
        <p:spPr>
          <a:xfrm>
            <a:off x="2133600" y="0"/>
            <a:ext cx="10058400" cy="813816"/>
          </a:xfrm>
          <a:prstGeom prst="rect">
            <a:avLst/>
          </a:prstGeom>
          <a:solidFill>
            <a:srgbClr val="1E7FB8"/>
          </a:solidFill>
        </p:spPr>
        <p:txBody>
          <a:bodyPr vert="horz" lIns="91440" tIns="45720" rIns="91440" bIns="45720" rtlCol="0" anchor="ctr">
            <a:normAutofit/>
          </a:bodyPr>
          <a:lstStyle>
            <a:lvl1pPr marL="227013" indent="0" algn="l" defTabSz="914400" rtl="0" eaLnBrk="1" latinLnBrk="0" hangingPunct="1">
              <a:lnSpc>
                <a:spcPct val="90000"/>
              </a:lnSpc>
              <a:spcBef>
                <a:spcPct val="0"/>
              </a:spcBef>
              <a:buNone/>
              <a:tabLst/>
              <a:defRPr sz="3200" b="1" kern="1200">
                <a:solidFill>
                  <a:schemeClr val="bg1"/>
                </a:solidFill>
                <a:latin typeface="Atkinson Hyperlegible" pitchFamily="50" charset="0"/>
                <a:ea typeface="+mj-ea"/>
                <a:cs typeface="+mj-cs"/>
              </a:defRPr>
            </a:lvl1pPr>
          </a:lstStyle>
          <a:p>
            <a:pPr marL="111125" indent="0"/>
            <a:endParaRPr lang="en-US" dirty="0"/>
          </a:p>
        </p:txBody>
      </p:sp>
      <p:sp>
        <p:nvSpPr>
          <p:cNvPr id="11" name="Title 10">
            <a:extLst>
              <a:ext uri="{FF2B5EF4-FFF2-40B4-BE49-F238E27FC236}">
                <a16:creationId xmlns:a16="http://schemas.microsoft.com/office/drawing/2014/main" id="{1E3ADD77-3A71-41D3-8EA7-2CFA94035078}"/>
              </a:ext>
            </a:extLst>
          </p:cNvPr>
          <p:cNvSpPr>
            <a:spLocks noGrp="1"/>
          </p:cNvSpPr>
          <p:nvPr>
            <p:ph type="title"/>
          </p:nvPr>
        </p:nvSpPr>
        <p:spPr>
          <a:xfrm>
            <a:off x="2133600" y="1"/>
            <a:ext cx="10058400" cy="813816"/>
          </a:xfrm>
        </p:spPr>
        <p:txBody>
          <a:bodyPr/>
          <a:lstStyle>
            <a:lvl1pPr marL="111125" indent="0">
              <a:defRPr b="1">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513487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21D97-F1E1-4719-95C3-289FC5352E7E}"/>
              </a:ext>
            </a:extLst>
          </p:cNvPr>
          <p:cNvSpPr>
            <a:spLocks noGrp="1"/>
          </p:cNvSpPr>
          <p:nvPr>
            <p:ph sz="half" idx="1"/>
          </p:nvPr>
        </p:nvSpPr>
        <p:spPr>
          <a:xfrm>
            <a:off x="838200" y="1595535"/>
            <a:ext cx="5181600" cy="4581428"/>
          </a:xfrm>
        </p:spPr>
        <p:txBody>
          <a:bodyPr/>
          <a:lstStyle>
            <a:lvl2pPr marL="685800" indent="-228600">
              <a:buFont typeface="Symbol" panose="05050102010706020507" pitchFamily="18" charset="2"/>
              <a:buChar char="-"/>
              <a:defRPr/>
            </a:lvl2pPr>
            <a:lvl3pPr marL="1143000" indent="-228600">
              <a:buFont typeface="Wingdings" panose="05000000000000000000" pitchFamily="2" charset="2"/>
              <a:buChar char="§"/>
              <a:defRPr/>
            </a:lvl3pPr>
            <a:lvl4pPr marL="1600200" indent="-228600">
              <a:buFont typeface="Symbol" panose="05050102010706020507" pitchFamily="18" charset="2"/>
              <a:buChar char="¾"/>
              <a:defRPr sz="2000"/>
            </a:lvl4pPr>
            <a:lvl5pPr marL="2057400" indent="-228600">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C20AED8-8A52-4F4B-B98D-7914C2AFD2C9}"/>
              </a:ext>
            </a:extLst>
          </p:cNvPr>
          <p:cNvSpPr>
            <a:spLocks noGrp="1"/>
          </p:cNvSpPr>
          <p:nvPr>
            <p:ph sz="half" idx="2"/>
          </p:nvPr>
        </p:nvSpPr>
        <p:spPr>
          <a:xfrm>
            <a:off x="6172200" y="1595535"/>
            <a:ext cx="5181600" cy="4581428"/>
          </a:xfrm>
        </p:spPr>
        <p:txBody>
          <a:bodyPr/>
          <a:lstStyle>
            <a:lvl2pPr marL="685800" indent="-228600">
              <a:buFont typeface="Symbol" panose="05050102010706020507" pitchFamily="18" charset="2"/>
              <a:buChar char="-"/>
              <a:defRPr/>
            </a:lvl2pPr>
            <a:lvl3pPr marL="1143000" indent="-228600">
              <a:buFont typeface="Wingdings" panose="05000000000000000000" pitchFamily="2" charset="2"/>
              <a:buChar char="§"/>
              <a:defRPr/>
            </a:lvl3pPr>
            <a:lvl4pPr marL="1600200" indent="-228600">
              <a:buFont typeface="Symbol" panose="05050102010706020507" pitchFamily="18" charset="2"/>
              <a:buChar char="¾"/>
              <a:defRPr sz="2000"/>
            </a:lvl4pPr>
            <a:lvl5pPr marL="2057400" indent="-228600">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52242FC4-6E30-4E18-BFEB-792408106B6F}"/>
              </a:ext>
            </a:extLst>
          </p:cNvPr>
          <p:cNvSpPr>
            <a:spLocks noGrp="1"/>
          </p:cNvSpPr>
          <p:nvPr>
            <p:ph type="dt" sz="half" idx="10"/>
          </p:nvPr>
        </p:nvSpPr>
        <p:spPr/>
        <p:txBody>
          <a:bodyPr/>
          <a:lstStyle/>
          <a:p>
            <a:fld id="{EBC1A4D5-E088-4668-A169-5B8A605B715D}" type="datetimeFigureOut">
              <a:rPr lang="en-US" smtClean="0"/>
              <a:t>4/21/2023</a:t>
            </a:fld>
            <a:endParaRPr lang="en-US"/>
          </a:p>
        </p:txBody>
      </p:sp>
      <p:sp>
        <p:nvSpPr>
          <p:cNvPr id="6" name="Footer Placeholder 5">
            <a:extLst>
              <a:ext uri="{FF2B5EF4-FFF2-40B4-BE49-F238E27FC236}">
                <a16:creationId xmlns:a16="http://schemas.microsoft.com/office/drawing/2014/main" id="{936A8D9A-2BA9-4D0C-A88C-0FCBF6A699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AA2C74-5736-447F-9CBB-783B7170A95B}"/>
              </a:ext>
            </a:extLst>
          </p:cNvPr>
          <p:cNvSpPr>
            <a:spLocks noGrp="1"/>
          </p:cNvSpPr>
          <p:nvPr>
            <p:ph type="sldNum" sz="quarter" idx="12"/>
          </p:nvPr>
        </p:nvSpPr>
        <p:spPr/>
        <p:txBody>
          <a:bodyPr/>
          <a:lstStyle/>
          <a:p>
            <a:fld id="{90B0BF5F-30F1-4673-90F9-E55046477A5D}" type="slidenum">
              <a:rPr lang="en-US" smtClean="0"/>
              <a:t>‹#›</a:t>
            </a:fld>
            <a:endParaRPr lang="en-US"/>
          </a:p>
        </p:txBody>
      </p:sp>
      <p:pic>
        <p:nvPicPr>
          <p:cNvPr id="8" name="Picture 7" descr="Logo, company name&#10;&#10;Description automatically generated">
            <a:extLst>
              <a:ext uri="{FF2B5EF4-FFF2-40B4-BE49-F238E27FC236}">
                <a16:creationId xmlns:a16="http://schemas.microsoft.com/office/drawing/2014/main" id="{60AAD3ED-F508-4411-9829-DE3624C53F7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3261" b="24401"/>
          <a:stretch/>
        </p:blipFill>
        <p:spPr>
          <a:xfrm>
            <a:off x="0" y="0"/>
            <a:ext cx="2076157" cy="813816"/>
          </a:xfrm>
          <a:prstGeom prst="rect">
            <a:avLst/>
          </a:prstGeom>
        </p:spPr>
      </p:pic>
      <p:sp>
        <p:nvSpPr>
          <p:cNvPr id="9" name="Title 1">
            <a:extLst>
              <a:ext uri="{FF2B5EF4-FFF2-40B4-BE49-F238E27FC236}">
                <a16:creationId xmlns:a16="http://schemas.microsoft.com/office/drawing/2014/main" id="{8D700809-6857-46C1-BE1A-4CA19DF0722B}"/>
              </a:ext>
            </a:extLst>
          </p:cNvPr>
          <p:cNvSpPr txBox="1">
            <a:spLocks/>
          </p:cNvSpPr>
          <p:nvPr userDrawn="1"/>
        </p:nvSpPr>
        <p:spPr>
          <a:xfrm>
            <a:off x="2133600" y="0"/>
            <a:ext cx="10058400" cy="813816"/>
          </a:xfrm>
          <a:prstGeom prst="rect">
            <a:avLst/>
          </a:prstGeom>
          <a:solidFill>
            <a:srgbClr val="1E7FB8"/>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bg1"/>
                </a:solidFill>
                <a:latin typeface="Atkinson Hyperlegible" pitchFamily="50" charset="0"/>
                <a:ea typeface="+mj-ea"/>
                <a:cs typeface="+mj-cs"/>
              </a:defRPr>
            </a:lvl1pPr>
          </a:lstStyle>
          <a:p>
            <a:pPr marL="111125" indent="0"/>
            <a:endParaRPr lang="en-US" b="1" dirty="0"/>
          </a:p>
        </p:txBody>
      </p:sp>
      <p:sp>
        <p:nvSpPr>
          <p:cNvPr id="2" name="Title 1">
            <a:extLst>
              <a:ext uri="{FF2B5EF4-FFF2-40B4-BE49-F238E27FC236}">
                <a16:creationId xmlns:a16="http://schemas.microsoft.com/office/drawing/2014/main" id="{AC3A4A06-9653-46AC-8FF4-C318C9FEDF11}"/>
              </a:ext>
            </a:extLst>
          </p:cNvPr>
          <p:cNvSpPr>
            <a:spLocks noGrp="1"/>
          </p:cNvSpPr>
          <p:nvPr>
            <p:ph type="title"/>
          </p:nvPr>
        </p:nvSpPr>
        <p:spPr>
          <a:xfrm>
            <a:off x="2133600" y="0"/>
            <a:ext cx="10058400" cy="813816"/>
          </a:xfrm>
        </p:spPr>
        <p:txBody>
          <a:bodyPr/>
          <a:lstStyle>
            <a:lvl1pPr marL="111125" indent="0">
              <a:defRPr b="1">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69510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CA1C76-1FDB-43F0-A3F6-50D0FB4A0E90}"/>
              </a:ext>
            </a:extLst>
          </p:cNvPr>
          <p:cNvSpPr>
            <a:spLocks noGrp="1"/>
          </p:cNvSpPr>
          <p:nvPr>
            <p:ph type="body" idx="1"/>
          </p:nvPr>
        </p:nvSpPr>
        <p:spPr>
          <a:xfrm>
            <a:off x="839788" y="1635740"/>
            <a:ext cx="5157787" cy="8693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8FB366A-1492-4DFD-9AB8-2F32A3472CE0}"/>
              </a:ext>
            </a:extLst>
          </p:cNvPr>
          <p:cNvSpPr>
            <a:spLocks noGrp="1"/>
          </p:cNvSpPr>
          <p:nvPr>
            <p:ph sz="half" idx="2"/>
          </p:nvPr>
        </p:nvSpPr>
        <p:spPr>
          <a:xfrm>
            <a:off x="839788" y="2505075"/>
            <a:ext cx="5157787" cy="3684588"/>
          </a:xfrm>
        </p:spPr>
        <p:txBody>
          <a:bodyPr/>
          <a:lstStyle>
            <a:lvl2pPr marL="685800" indent="-228600">
              <a:buFont typeface="Symbol" panose="05050102010706020507" pitchFamily="18" charset="2"/>
              <a:buChar char="-"/>
              <a:defRPr/>
            </a:lvl2pPr>
            <a:lvl3pPr marL="1143000" indent="-228600">
              <a:buFont typeface="Wingdings" panose="05000000000000000000" pitchFamily="2" charset="2"/>
              <a:buChar char="§"/>
              <a:defRPr sz="2000"/>
            </a:lvl3pPr>
            <a:lvl4pPr marL="1600200" indent="-228600">
              <a:buFont typeface="Symbol" panose="05050102010706020507" pitchFamily="18" charset="2"/>
              <a:buChar char="¾"/>
              <a:defRPr sz="2000"/>
            </a:lvl4pPr>
            <a:lvl5pPr marL="2057400" indent="-228600">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93E1E6C7-28FE-493D-8E48-94B0BB8A06A5}"/>
              </a:ext>
            </a:extLst>
          </p:cNvPr>
          <p:cNvSpPr>
            <a:spLocks noGrp="1"/>
          </p:cNvSpPr>
          <p:nvPr>
            <p:ph type="body" sz="quarter" idx="3"/>
          </p:nvPr>
        </p:nvSpPr>
        <p:spPr>
          <a:xfrm>
            <a:off x="6172200" y="1635740"/>
            <a:ext cx="5183188" cy="8693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A3E9C0-F77E-4682-AB00-79703EBFA0CE}"/>
              </a:ext>
            </a:extLst>
          </p:cNvPr>
          <p:cNvSpPr>
            <a:spLocks noGrp="1"/>
          </p:cNvSpPr>
          <p:nvPr>
            <p:ph sz="quarter" idx="4"/>
          </p:nvPr>
        </p:nvSpPr>
        <p:spPr>
          <a:xfrm>
            <a:off x="6172200" y="2505075"/>
            <a:ext cx="5183188" cy="3684588"/>
          </a:xfrm>
        </p:spPr>
        <p:txBody>
          <a:bodyPr/>
          <a:lstStyle>
            <a:lvl2pPr marL="685800" indent="-228600">
              <a:buFont typeface="Symbol" panose="05050102010706020507" pitchFamily="18" charset="2"/>
              <a:buChar char="-"/>
              <a:defRPr/>
            </a:lvl2pPr>
            <a:lvl3pPr marL="1143000" indent="-228600">
              <a:buFont typeface="Wingdings" panose="05000000000000000000" pitchFamily="2" charset="2"/>
              <a:buChar char="§"/>
              <a:defRPr sz="2000"/>
            </a:lvl3pPr>
            <a:lvl4pPr marL="1600200" indent="-228600">
              <a:buFont typeface="Symbol" panose="05050102010706020507" pitchFamily="18" charset="2"/>
              <a:buChar char="¾"/>
              <a:defRPr sz="2000"/>
            </a:lvl4pPr>
            <a:lvl5pPr marL="2057400" indent="-228600">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1175218-2652-40DE-8DD2-CCDC20E97BB5}"/>
              </a:ext>
            </a:extLst>
          </p:cNvPr>
          <p:cNvSpPr>
            <a:spLocks noGrp="1"/>
          </p:cNvSpPr>
          <p:nvPr>
            <p:ph type="dt" sz="half" idx="10"/>
          </p:nvPr>
        </p:nvSpPr>
        <p:spPr/>
        <p:txBody>
          <a:bodyPr/>
          <a:lstStyle/>
          <a:p>
            <a:fld id="{EBC1A4D5-E088-4668-A169-5B8A605B715D}" type="datetimeFigureOut">
              <a:rPr lang="en-US" smtClean="0"/>
              <a:t>4/21/2023</a:t>
            </a:fld>
            <a:endParaRPr lang="en-US"/>
          </a:p>
        </p:txBody>
      </p:sp>
      <p:sp>
        <p:nvSpPr>
          <p:cNvPr id="8" name="Footer Placeholder 7">
            <a:extLst>
              <a:ext uri="{FF2B5EF4-FFF2-40B4-BE49-F238E27FC236}">
                <a16:creationId xmlns:a16="http://schemas.microsoft.com/office/drawing/2014/main" id="{E7BD951A-E97E-4E39-B1C5-4B13F57338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3CBD2F-E1EE-4C29-B90A-3FFE6288CF3A}"/>
              </a:ext>
            </a:extLst>
          </p:cNvPr>
          <p:cNvSpPr>
            <a:spLocks noGrp="1"/>
          </p:cNvSpPr>
          <p:nvPr>
            <p:ph type="sldNum" sz="quarter" idx="12"/>
          </p:nvPr>
        </p:nvSpPr>
        <p:spPr/>
        <p:txBody>
          <a:bodyPr/>
          <a:lstStyle/>
          <a:p>
            <a:fld id="{90B0BF5F-30F1-4673-90F9-E55046477A5D}" type="slidenum">
              <a:rPr lang="en-US" smtClean="0"/>
              <a:t>‹#›</a:t>
            </a:fld>
            <a:endParaRPr lang="en-US"/>
          </a:p>
        </p:txBody>
      </p:sp>
      <p:pic>
        <p:nvPicPr>
          <p:cNvPr id="10" name="Picture 9" descr="Logo, company name&#10;&#10;Description automatically generated">
            <a:extLst>
              <a:ext uri="{FF2B5EF4-FFF2-40B4-BE49-F238E27FC236}">
                <a16:creationId xmlns:a16="http://schemas.microsoft.com/office/drawing/2014/main" id="{AA0520C5-21C2-408F-8AC2-02024488E4F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3261" b="24401"/>
          <a:stretch/>
        </p:blipFill>
        <p:spPr>
          <a:xfrm>
            <a:off x="0" y="0"/>
            <a:ext cx="2076157" cy="813816"/>
          </a:xfrm>
          <a:prstGeom prst="rect">
            <a:avLst/>
          </a:prstGeom>
        </p:spPr>
      </p:pic>
      <p:sp>
        <p:nvSpPr>
          <p:cNvPr id="11" name="Title 1">
            <a:extLst>
              <a:ext uri="{FF2B5EF4-FFF2-40B4-BE49-F238E27FC236}">
                <a16:creationId xmlns:a16="http://schemas.microsoft.com/office/drawing/2014/main" id="{6CAA0559-9596-4CBC-9E6E-B8C013E06275}"/>
              </a:ext>
            </a:extLst>
          </p:cNvPr>
          <p:cNvSpPr txBox="1">
            <a:spLocks/>
          </p:cNvSpPr>
          <p:nvPr userDrawn="1"/>
        </p:nvSpPr>
        <p:spPr>
          <a:xfrm>
            <a:off x="2133600" y="0"/>
            <a:ext cx="10058400" cy="813816"/>
          </a:xfrm>
          <a:prstGeom prst="rect">
            <a:avLst/>
          </a:prstGeom>
          <a:solidFill>
            <a:srgbClr val="1E7FB8"/>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bg1"/>
                </a:solidFill>
                <a:latin typeface="Atkinson Hyperlegible" pitchFamily="50" charset="0"/>
                <a:ea typeface="+mj-ea"/>
                <a:cs typeface="+mj-cs"/>
              </a:defRPr>
            </a:lvl1pPr>
          </a:lstStyle>
          <a:p>
            <a:pPr marL="111125" indent="0"/>
            <a:endParaRPr lang="en-US" b="1" dirty="0"/>
          </a:p>
        </p:txBody>
      </p:sp>
      <p:sp>
        <p:nvSpPr>
          <p:cNvPr id="2" name="Title 1">
            <a:extLst>
              <a:ext uri="{FF2B5EF4-FFF2-40B4-BE49-F238E27FC236}">
                <a16:creationId xmlns:a16="http://schemas.microsoft.com/office/drawing/2014/main" id="{E96BC999-D011-44AE-91A0-C20D07942418}"/>
              </a:ext>
            </a:extLst>
          </p:cNvPr>
          <p:cNvSpPr>
            <a:spLocks noGrp="1"/>
          </p:cNvSpPr>
          <p:nvPr>
            <p:ph type="title"/>
          </p:nvPr>
        </p:nvSpPr>
        <p:spPr>
          <a:xfrm>
            <a:off x="2133600" y="5555"/>
            <a:ext cx="10058400" cy="808261"/>
          </a:xfrm>
        </p:spPr>
        <p:txBody>
          <a:bodyPr/>
          <a:lstStyle>
            <a:lvl1pPr marL="111125" indent="0">
              <a:defRPr b="1">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450384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A446D6-CE59-4990-B5EA-BA31AE7AA5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5DBB434-BF9B-402D-A099-2D42A1B7BE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8FA0489-AF90-4720-8B0D-E27EC71068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C1A4D5-E088-4668-A169-5B8A605B715D}" type="datetimeFigureOut">
              <a:rPr lang="en-US" smtClean="0"/>
              <a:t>4/21/2023</a:t>
            </a:fld>
            <a:endParaRPr lang="en-US"/>
          </a:p>
        </p:txBody>
      </p:sp>
      <p:sp>
        <p:nvSpPr>
          <p:cNvPr id="5" name="Footer Placeholder 4">
            <a:extLst>
              <a:ext uri="{FF2B5EF4-FFF2-40B4-BE49-F238E27FC236}">
                <a16:creationId xmlns:a16="http://schemas.microsoft.com/office/drawing/2014/main" id="{D58F35FF-5A2A-4DB8-AF9A-87EF62AAE6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F79087-FE8C-4B7C-A5B8-AD80C585CD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B0BF5F-30F1-4673-90F9-E55046477A5D}" type="slidenum">
              <a:rPr lang="en-US" smtClean="0"/>
              <a:t>‹#›</a:t>
            </a:fld>
            <a:endParaRPr lang="en-US"/>
          </a:p>
        </p:txBody>
      </p:sp>
    </p:spTree>
    <p:extLst>
      <p:ext uri="{BB962C8B-B14F-4D97-AF65-F5344CB8AC3E}">
        <p14:creationId xmlns:p14="http://schemas.microsoft.com/office/powerpoint/2010/main" val="3687150608"/>
      </p:ext>
    </p:extLst>
  </p:cSld>
  <p:clrMap bg1="lt1" tx1="dk1" bg2="lt2" tx2="dk2" accent1="accent1" accent2="accent2" accent3="accent3" accent4="accent4" accent5="accent5" accent6="accent6" hlink="hlink" folHlink="folHlink"/>
  <p:sldLayoutIdLst>
    <p:sldLayoutId id="2147483664" r:id="rId1"/>
    <p:sldLayoutId id="2147483713" r:id="rId2"/>
    <p:sldLayoutId id="2147483651" r:id="rId3"/>
    <p:sldLayoutId id="2147483649" r:id="rId4"/>
    <p:sldLayoutId id="2147483654" r:id="rId5"/>
    <p:sldLayoutId id="2147483661" r:id="rId6"/>
    <p:sldLayoutId id="2147483650" r:id="rId7"/>
    <p:sldLayoutId id="2147483652" r:id="rId8"/>
    <p:sldLayoutId id="2147483653" r:id="rId9"/>
    <p:sldLayoutId id="2147483656" r:id="rId10"/>
    <p:sldLayoutId id="2147483657" r:id="rId11"/>
    <p:sldLayoutId id="2147483655" r:id="rId12"/>
  </p:sldLayoutIdLst>
  <p:txStyles>
    <p:titleStyle>
      <a:lvl1pPr algn="l" defTabSz="914400" rtl="0" eaLnBrk="1" latinLnBrk="0" hangingPunct="1">
        <a:lnSpc>
          <a:spcPct val="90000"/>
        </a:lnSpc>
        <a:spcBef>
          <a:spcPct val="0"/>
        </a:spcBef>
        <a:buNone/>
        <a:defRPr sz="3200" kern="1200">
          <a:solidFill>
            <a:srgbClr val="1E7FB8"/>
          </a:solidFill>
          <a:latin typeface="Atkinson Hyperlegible"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tkinson Hyperlegible" pitchFamily="50" charset="0"/>
          <a:ea typeface="+mn-ea"/>
          <a:cs typeface="+mn-cs"/>
        </a:defRPr>
      </a:lvl1pPr>
      <a:lvl2pPr marL="685800" indent="-228600" algn="l" defTabSz="914400" rtl="0" eaLnBrk="1" latinLnBrk="0" hangingPunct="1">
        <a:lnSpc>
          <a:spcPct val="90000"/>
        </a:lnSpc>
        <a:spcBef>
          <a:spcPts val="500"/>
        </a:spcBef>
        <a:buFont typeface="Symbol" panose="05050102010706020507" pitchFamily="18" charset="2"/>
        <a:buChar char="-"/>
        <a:defRPr sz="2400" kern="1200">
          <a:solidFill>
            <a:schemeClr val="tx1"/>
          </a:solidFill>
          <a:latin typeface="Atkinson Hyperlegible" pitchFamily="50" charset="0"/>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Atkinson Hyperlegible" pitchFamily="50" charset="0"/>
          <a:ea typeface="+mn-ea"/>
          <a:cs typeface="+mn-cs"/>
        </a:defRPr>
      </a:lvl3pPr>
      <a:lvl4pPr marL="1600200" indent="-228600" algn="l" defTabSz="914400" rtl="0" eaLnBrk="1" latinLnBrk="0" hangingPunct="1">
        <a:lnSpc>
          <a:spcPct val="90000"/>
        </a:lnSpc>
        <a:spcBef>
          <a:spcPts val="500"/>
        </a:spcBef>
        <a:buFont typeface="Symbol" panose="05050102010706020507" pitchFamily="18" charset="2"/>
        <a:buChar char="¾"/>
        <a:defRPr sz="2000" kern="1200">
          <a:solidFill>
            <a:schemeClr val="tx1"/>
          </a:solidFill>
          <a:latin typeface="Atkinson Hyperlegible" pitchFamily="50" charset="0"/>
          <a:ea typeface="+mn-ea"/>
          <a:cs typeface="+mn-cs"/>
        </a:defRPr>
      </a:lvl4pPr>
      <a:lvl5pPr marL="20574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Atkinson Hyperlegible"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7EC514-FDCD-48CD-B44D-810E3FC0EC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87C952-E9D5-474C-91C8-D2997E1867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10DB0E-FD83-416A-BDC4-A7AC2BFA6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121F5F-5A10-4D34-83E5-EDFB432163D7}" type="datetimeFigureOut">
              <a:rPr lang="en-US" smtClean="0"/>
              <a:t>4/21/2023</a:t>
            </a:fld>
            <a:endParaRPr lang="en-US"/>
          </a:p>
        </p:txBody>
      </p:sp>
      <p:sp>
        <p:nvSpPr>
          <p:cNvPr id="5" name="Footer Placeholder 4">
            <a:extLst>
              <a:ext uri="{FF2B5EF4-FFF2-40B4-BE49-F238E27FC236}">
                <a16:creationId xmlns:a16="http://schemas.microsoft.com/office/drawing/2014/main" id="{DE3262C3-B931-49F1-B5DB-506D28D6AC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5F7707-AE69-4747-A390-D0FB6A8CEB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44A9B7-6724-431C-92D2-2E8D2C8F4F8E}" type="slidenum">
              <a:rPr lang="en-US" smtClean="0"/>
              <a:t>‹#›</a:t>
            </a:fld>
            <a:endParaRPr lang="en-US"/>
          </a:p>
        </p:txBody>
      </p:sp>
    </p:spTree>
    <p:extLst>
      <p:ext uri="{BB962C8B-B14F-4D97-AF65-F5344CB8AC3E}">
        <p14:creationId xmlns:p14="http://schemas.microsoft.com/office/powerpoint/2010/main" val="1718406036"/>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7FB8"/>
        </a:solidFill>
        <a:effectLst/>
      </p:bgPr>
    </p:bg>
    <p:spTree>
      <p:nvGrpSpPr>
        <p:cNvPr id="1" name=""/>
        <p:cNvGrpSpPr/>
        <p:nvPr/>
      </p:nvGrpSpPr>
      <p:grpSpPr>
        <a:xfrm>
          <a:off x="0" y="0"/>
          <a:ext cx="0" cy="0"/>
          <a:chOff x="0" y="0"/>
          <a:chExt cx="0" cy="0"/>
        </a:xfrm>
      </p:grpSpPr>
      <p:sp>
        <p:nvSpPr>
          <p:cNvPr id="36"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Two people having a discussion&#10;&#10;Description automatically generated with low confidence">
            <a:extLst>
              <a:ext uri="{FF2B5EF4-FFF2-40B4-BE49-F238E27FC236}">
                <a16:creationId xmlns:a16="http://schemas.microsoft.com/office/drawing/2014/main" id="{4198E035-8F1F-899D-A6CB-A749D68B6602}"/>
              </a:ext>
            </a:extLst>
          </p:cNvPr>
          <p:cNvPicPr>
            <a:picLocks noChangeAspect="1"/>
          </p:cNvPicPr>
          <p:nvPr/>
        </p:nvPicPr>
        <p:blipFill rotWithShape="1">
          <a:blip r:embed="rId3">
            <a:extLst>
              <a:ext uri="{28A0092B-C50C-407E-A947-70E740481C1C}">
                <a14:useLocalDpi xmlns:a14="http://schemas.microsoft.com/office/drawing/2010/main" val="0"/>
              </a:ext>
            </a:extLst>
          </a:blip>
          <a:srcRect l="1272"/>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5" name="Title 1">
            <a:extLst>
              <a:ext uri="{FF2B5EF4-FFF2-40B4-BE49-F238E27FC236}">
                <a16:creationId xmlns:a16="http://schemas.microsoft.com/office/drawing/2014/main" id="{310A8B7C-3DF6-A022-4215-583DB3C7982C}"/>
              </a:ext>
            </a:extLst>
          </p:cNvPr>
          <p:cNvSpPr txBox="1">
            <a:spLocks/>
          </p:cNvSpPr>
          <p:nvPr/>
        </p:nvSpPr>
        <p:spPr>
          <a:xfrm>
            <a:off x="7028496" y="3525253"/>
            <a:ext cx="4087306" cy="288911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a:solidFill>
                  <a:schemeClr val="bg1"/>
                </a:solidFill>
                <a:latin typeface="Atkinson Hyperlegible" pitchFamily="50" charset="0"/>
                <a:ea typeface="+mj-ea"/>
                <a:cs typeface="+mj-cs"/>
              </a:defRPr>
            </a:lvl1pPr>
          </a:lstStyle>
          <a:p>
            <a:r>
              <a:rPr lang="en-US" sz="3600" dirty="0">
                <a:solidFill>
                  <a:schemeClr val="tx1"/>
                </a:solidFill>
                <a:latin typeface="+mj-lt"/>
              </a:rPr>
              <a:t>Module 3. Interviewing practices</a:t>
            </a:r>
          </a:p>
        </p:txBody>
      </p:sp>
    </p:spTree>
    <p:extLst>
      <p:ext uri="{BB962C8B-B14F-4D97-AF65-F5344CB8AC3E}">
        <p14:creationId xmlns:p14="http://schemas.microsoft.com/office/powerpoint/2010/main" val="235949671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5B865E2-3D2C-46D3-8589-40EE6A556FC2}"/>
              </a:ext>
            </a:extLst>
          </p:cNvPr>
          <p:cNvSpPr>
            <a:spLocks noGrp="1"/>
          </p:cNvSpPr>
          <p:nvPr>
            <p:ph type="title"/>
          </p:nvPr>
        </p:nvSpPr>
        <p:spPr>
          <a:xfrm>
            <a:off x="558166" y="991518"/>
            <a:ext cx="3330978" cy="4623217"/>
          </a:xfrm>
        </p:spPr>
        <p:txBody>
          <a:bodyPr>
            <a:normAutofit/>
          </a:bodyPr>
          <a:lstStyle/>
          <a:p>
            <a:r>
              <a:rPr lang="en-US" sz="4000" b="1" dirty="0">
                <a:solidFill>
                  <a:srgbClr val="FFFFFF"/>
                </a:solidFill>
                <a:latin typeface="Atkinson Hyperlegible" pitchFamily="50" charset="0"/>
              </a:rPr>
              <a:t>Practice</a:t>
            </a:r>
            <a:r>
              <a:rPr lang="en-US" sz="4000" dirty="0">
                <a:solidFill>
                  <a:srgbClr val="FFFFFF"/>
                </a:solidFill>
                <a:latin typeface="Atkinson Hyperlegible" pitchFamily="50" charset="0"/>
              </a:rPr>
              <a:t>: </a:t>
            </a:r>
            <a:br>
              <a:rPr lang="en-US" sz="4000" dirty="0">
                <a:solidFill>
                  <a:srgbClr val="FFFFFF"/>
                </a:solidFill>
                <a:latin typeface="Atkinson Hyperlegible" pitchFamily="50" charset="0"/>
              </a:rPr>
            </a:br>
            <a:r>
              <a:rPr lang="en-US" sz="4000" dirty="0">
                <a:solidFill>
                  <a:srgbClr val="FFFFFF"/>
                </a:solidFill>
                <a:latin typeface="Atkinson Hyperlegible" pitchFamily="50" charset="0"/>
              </a:rPr>
              <a:t>Text 4</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83DAB410-E80A-4056-9F21-4F27AC72A5F5}"/>
              </a:ext>
            </a:extLst>
          </p:cNvPr>
          <p:cNvSpPr>
            <a:spLocks noGrp="1"/>
          </p:cNvSpPr>
          <p:nvPr>
            <p:ph idx="1"/>
          </p:nvPr>
        </p:nvSpPr>
        <p:spPr>
          <a:xfrm>
            <a:off x="4447308" y="636190"/>
            <a:ext cx="6906491" cy="5902722"/>
          </a:xfrm>
        </p:spPr>
        <p:txBody>
          <a:bodyPr anchor="ctr">
            <a:normAutofit/>
          </a:bodyPr>
          <a:lstStyle/>
          <a:p>
            <a:pPr marL="0" indent="0" algn="just">
              <a:buNone/>
            </a:pPr>
            <a:r>
              <a:rPr lang="en-US" sz="2400" b="0" i="0" u="none" strike="noStrike" baseline="0" dirty="0">
                <a:solidFill>
                  <a:srgbClr val="000000"/>
                </a:solidFill>
                <a:latin typeface="Atkinson Hyperlegible" pitchFamily="50" charset="0"/>
              </a:rPr>
              <a:t>One basic way to show respect for a health worker at work is to be considerate of what they need to accomplish during their workday and to let them know that there will be no interference with their client-related tasks. </a:t>
            </a:r>
          </a:p>
          <a:p>
            <a:pPr marL="0" indent="0" algn="just">
              <a:buNone/>
            </a:pPr>
            <a:r>
              <a:rPr lang="en-US" sz="2400" b="0" i="0" u="none" strike="noStrike" baseline="0" dirty="0">
                <a:solidFill>
                  <a:srgbClr val="000000"/>
                </a:solidFill>
                <a:latin typeface="Atkinson Hyperlegible" pitchFamily="50" charset="0"/>
              </a:rPr>
              <a:t>To accomplish this: </a:t>
            </a:r>
          </a:p>
          <a:p>
            <a:pPr marL="457200" indent="-457200">
              <a:buAutoNum type="arabicParenR"/>
            </a:pPr>
            <a:r>
              <a:rPr lang="en-US" sz="2400" b="0" i="0" u="none" strike="noStrike" baseline="0" dirty="0">
                <a:solidFill>
                  <a:srgbClr val="000000"/>
                </a:solidFill>
                <a:latin typeface="Atkinson Hyperlegible" pitchFamily="50" charset="0"/>
              </a:rPr>
              <a:t>If the health worker is busy with a client, the data collector should wait until that visit is completed before approaching him/her;</a:t>
            </a:r>
          </a:p>
          <a:p>
            <a:pPr marL="457200" indent="-457200">
              <a:buAutoNum type="arabicParenR"/>
            </a:pPr>
            <a:r>
              <a:rPr lang="en-US" sz="2400" b="0" i="0" u="none" strike="noStrike" baseline="0" dirty="0">
                <a:solidFill>
                  <a:srgbClr val="000000"/>
                </a:solidFill>
                <a:latin typeface="Atkinson Hyperlegible" pitchFamily="50" charset="0"/>
              </a:rPr>
              <a:t>the data collector should wait until there are no clients around or until there is a qualified person available to complete the questionnaire. </a:t>
            </a:r>
            <a:endParaRPr lang="en-US" sz="2400" b="0" i="0" u="none" strike="noStrike" baseline="0" dirty="0">
              <a:solidFill>
                <a:srgbClr val="000000"/>
              </a:solidFill>
              <a:highlight>
                <a:srgbClr val="00FF00"/>
              </a:highlight>
              <a:latin typeface="Atkinson Hyperlegible" pitchFamily="50" charset="0"/>
            </a:endParaRPr>
          </a:p>
        </p:txBody>
      </p:sp>
    </p:spTree>
    <p:extLst>
      <p:ext uri="{BB962C8B-B14F-4D97-AF65-F5344CB8AC3E}">
        <p14:creationId xmlns:p14="http://schemas.microsoft.com/office/powerpoint/2010/main" val="1612642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5B865E2-3D2C-46D3-8589-40EE6A556FC2}"/>
              </a:ext>
            </a:extLst>
          </p:cNvPr>
          <p:cNvSpPr>
            <a:spLocks noGrp="1"/>
          </p:cNvSpPr>
          <p:nvPr>
            <p:ph type="title"/>
          </p:nvPr>
        </p:nvSpPr>
        <p:spPr>
          <a:xfrm>
            <a:off x="558166" y="991518"/>
            <a:ext cx="3330978" cy="4623217"/>
          </a:xfrm>
        </p:spPr>
        <p:txBody>
          <a:bodyPr>
            <a:normAutofit/>
          </a:bodyPr>
          <a:lstStyle/>
          <a:p>
            <a:r>
              <a:rPr lang="en-US" sz="4000" b="1" dirty="0">
                <a:solidFill>
                  <a:srgbClr val="FFFFFF"/>
                </a:solidFill>
                <a:latin typeface="Atkinson Hyperlegible" pitchFamily="50" charset="0"/>
              </a:rPr>
              <a:t>Practice</a:t>
            </a:r>
            <a:r>
              <a:rPr lang="en-US" sz="4000" dirty="0">
                <a:solidFill>
                  <a:srgbClr val="FFFFFF"/>
                </a:solidFill>
                <a:latin typeface="Atkinson Hyperlegible" pitchFamily="50" charset="0"/>
              </a:rPr>
              <a:t>: </a:t>
            </a:r>
            <a:br>
              <a:rPr lang="en-US" sz="4000" dirty="0">
                <a:solidFill>
                  <a:srgbClr val="FFFFFF"/>
                </a:solidFill>
                <a:latin typeface="Atkinson Hyperlegible" pitchFamily="50" charset="0"/>
              </a:rPr>
            </a:br>
            <a:r>
              <a:rPr lang="en-US" sz="4000" dirty="0">
                <a:solidFill>
                  <a:srgbClr val="FFFFFF"/>
                </a:solidFill>
                <a:latin typeface="Atkinson Hyperlegible" pitchFamily="50" charset="0"/>
              </a:rPr>
              <a:t>Text 5</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83DAB410-E80A-4056-9F21-4F27AC72A5F5}"/>
              </a:ext>
            </a:extLst>
          </p:cNvPr>
          <p:cNvSpPr>
            <a:spLocks noGrp="1"/>
          </p:cNvSpPr>
          <p:nvPr>
            <p:ph idx="1"/>
          </p:nvPr>
        </p:nvSpPr>
        <p:spPr>
          <a:xfrm>
            <a:off x="4447308" y="636190"/>
            <a:ext cx="6906491" cy="5902722"/>
          </a:xfrm>
        </p:spPr>
        <p:txBody>
          <a:bodyPr anchor="ctr">
            <a:normAutofit/>
          </a:bodyPr>
          <a:lstStyle/>
          <a:p>
            <a:pPr marL="0" indent="0" algn="just">
              <a:buNone/>
            </a:pPr>
            <a:r>
              <a:rPr lang="en-US" b="0" i="0" u="none" strike="noStrike" baseline="0" dirty="0">
                <a:solidFill>
                  <a:srgbClr val="000000"/>
                </a:solidFill>
                <a:latin typeface="Atkinson Hyperlegible" pitchFamily="50" charset="0"/>
              </a:rPr>
              <a:t>If the respondent's answer is not relevant to a question, the interviewer should not prompt them by saying something like </a:t>
            </a:r>
            <a:r>
              <a:rPr lang="en-US" b="0" i="1" u="none" strike="noStrike" baseline="0" dirty="0">
                <a:solidFill>
                  <a:srgbClr val="000000"/>
                </a:solidFill>
                <a:latin typeface="Atkinson Hyperlegible" pitchFamily="50" charset="0"/>
              </a:rPr>
              <a:t>“I suppose you mean that…Is that right?” </a:t>
            </a:r>
          </a:p>
          <a:p>
            <a:pPr marL="0" indent="0" algn="just">
              <a:buNone/>
            </a:pPr>
            <a:r>
              <a:rPr lang="en-US" b="0" i="0" u="none" strike="noStrike" baseline="0" dirty="0">
                <a:solidFill>
                  <a:srgbClr val="000000"/>
                </a:solidFill>
                <a:latin typeface="Atkinson Hyperlegible" pitchFamily="50" charset="0"/>
              </a:rPr>
              <a:t>In many cases, the respondents will agree with the interviewer’s interpretation of their answer, even when that is not what they meant. </a:t>
            </a:r>
          </a:p>
        </p:txBody>
      </p:sp>
    </p:spTree>
    <p:extLst>
      <p:ext uri="{BB962C8B-B14F-4D97-AF65-F5344CB8AC3E}">
        <p14:creationId xmlns:p14="http://schemas.microsoft.com/office/powerpoint/2010/main" val="1634807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5B865E2-3D2C-46D3-8589-40EE6A556FC2}"/>
              </a:ext>
            </a:extLst>
          </p:cNvPr>
          <p:cNvSpPr>
            <a:spLocks noGrp="1"/>
          </p:cNvSpPr>
          <p:nvPr>
            <p:ph type="title"/>
          </p:nvPr>
        </p:nvSpPr>
        <p:spPr>
          <a:xfrm>
            <a:off x="558166" y="991518"/>
            <a:ext cx="3330978" cy="4623217"/>
          </a:xfrm>
        </p:spPr>
        <p:txBody>
          <a:bodyPr>
            <a:normAutofit/>
          </a:bodyPr>
          <a:lstStyle/>
          <a:p>
            <a:r>
              <a:rPr lang="en-US" sz="4000" b="1" dirty="0">
                <a:solidFill>
                  <a:srgbClr val="FFFFFF"/>
                </a:solidFill>
                <a:latin typeface="Atkinson Hyperlegible" pitchFamily="50" charset="0"/>
              </a:rPr>
              <a:t>Practice</a:t>
            </a:r>
            <a:r>
              <a:rPr lang="en-US" sz="4000" dirty="0">
                <a:solidFill>
                  <a:srgbClr val="FFFFFF"/>
                </a:solidFill>
                <a:latin typeface="Atkinson Hyperlegible" pitchFamily="50" charset="0"/>
              </a:rPr>
              <a:t>: </a:t>
            </a:r>
            <a:br>
              <a:rPr lang="en-US" sz="4000" dirty="0">
                <a:solidFill>
                  <a:srgbClr val="FFFFFF"/>
                </a:solidFill>
                <a:latin typeface="Atkinson Hyperlegible" pitchFamily="50" charset="0"/>
              </a:rPr>
            </a:br>
            <a:r>
              <a:rPr lang="en-US" sz="4000" dirty="0">
                <a:solidFill>
                  <a:srgbClr val="FFFFFF"/>
                </a:solidFill>
                <a:latin typeface="Atkinson Hyperlegible" pitchFamily="50" charset="0"/>
              </a:rPr>
              <a:t>Text 6</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83DAB410-E80A-4056-9F21-4F27AC72A5F5}"/>
              </a:ext>
            </a:extLst>
          </p:cNvPr>
          <p:cNvSpPr>
            <a:spLocks noGrp="1"/>
          </p:cNvSpPr>
          <p:nvPr>
            <p:ph idx="1"/>
          </p:nvPr>
        </p:nvSpPr>
        <p:spPr>
          <a:xfrm>
            <a:off x="4447308" y="636190"/>
            <a:ext cx="6906491" cy="5902722"/>
          </a:xfrm>
        </p:spPr>
        <p:txBody>
          <a:bodyPr anchor="ctr">
            <a:normAutofit/>
          </a:bodyPr>
          <a:lstStyle/>
          <a:p>
            <a:pPr marL="0" marR="0" lvl="0" indent="0" algn="just" defTabSz="914400" rtl="0" eaLnBrk="1" fontAlgn="auto" latinLnBrk="0" hangingPunct="1">
              <a:spcAft>
                <a:spcPts val="0"/>
              </a:spcAft>
              <a:buClrTx/>
              <a:buSzTx/>
              <a:buFontTx/>
              <a:buNone/>
              <a:tabLst/>
              <a:defRPr/>
            </a:pPr>
            <a:r>
              <a:rPr lang="en-US" sz="2800" b="0" i="0" baseline="0" dirty="0">
                <a:latin typeface="Atkinson Hyperlegible" pitchFamily="50" charset="0"/>
              </a:rPr>
              <a:t>On arrival at each facility, the team leader must request consent from the facility in-charge before  the team can proceed with the survey.  </a:t>
            </a:r>
          </a:p>
          <a:p>
            <a:pPr marL="0" marR="0" lvl="0" indent="0" algn="just" defTabSz="914400" rtl="0" eaLnBrk="1" fontAlgn="auto" latinLnBrk="0" hangingPunct="1">
              <a:spcAft>
                <a:spcPts val="0"/>
              </a:spcAft>
              <a:buClrTx/>
              <a:buSzTx/>
              <a:buFontTx/>
              <a:buNone/>
              <a:tabLst/>
              <a:defRPr/>
            </a:pPr>
            <a:r>
              <a:rPr lang="en-US" sz="2800" b="0" i="0" baseline="0" dirty="0">
                <a:latin typeface="Atkinson Hyperlegible" pitchFamily="50" charset="0"/>
              </a:rPr>
              <a:t>A standard consent form and some background information is read in its entirety to the in-charge and his/her signature of consent is requested. </a:t>
            </a:r>
          </a:p>
          <a:p>
            <a:pPr marL="0" marR="0" lvl="0" indent="0" algn="just" defTabSz="914400" rtl="0" eaLnBrk="1" fontAlgn="auto" latinLnBrk="0" hangingPunct="1">
              <a:spcAft>
                <a:spcPts val="0"/>
              </a:spcAft>
              <a:buClrTx/>
              <a:buSzTx/>
              <a:buFontTx/>
              <a:buNone/>
              <a:tabLst/>
              <a:defRPr/>
            </a:pPr>
            <a:r>
              <a:rPr lang="en-US" dirty="0">
                <a:latin typeface="Atkinson Hyperlegible" pitchFamily="50" charset="0"/>
              </a:rPr>
              <a:t>The team leader then provides the response in section 1 of the questionnaire to confirm that consent has been received. The survey cannot proceed without the consent of the facility in </a:t>
            </a:r>
            <a:r>
              <a:rPr lang="en-US" sz="2800" b="0" i="0" baseline="0" dirty="0">
                <a:latin typeface="Atkinson Hyperlegible" pitchFamily="50" charset="0"/>
              </a:rPr>
              <a:t>charge.</a:t>
            </a:r>
          </a:p>
        </p:txBody>
      </p:sp>
    </p:spTree>
    <p:extLst>
      <p:ext uri="{BB962C8B-B14F-4D97-AF65-F5344CB8AC3E}">
        <p14:creationId xmlns:p14="http://schemas.microsoft.com/office/powerpoint/2010/main" val="3592464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5B865E2-3D2C-46D3-8589-40EE6A556FC2}"/>
              </a:ext>
            </a:extLst>
          </p:cNvPr>
          <p:cNvSpPr>
            <a:spLocks noGrp="1"/>
          </p:cNvSpPr>
          <p:nvPr>
            <p:ph type="title"/>
          </p:nvPr>
        </p:nvSpPr>
        <p:spPr>
          <a:xfrm>
            <a:off x="558166" y="991518"/>
            <a:ext cx="3330978" cy="4623217"/>
          </a:xfrm>
        </p:spPr>
        <p:txBody>
          <a:bodyPr>
            <a:normAutofit/>
          </a:bodyPr>
          <a:lstStyle/>
          <a:p>
            <a:r>
              <a:rPr lang="en-US" sz="4000" b="1" dirty="0">
                <a:solidFill>
                  <a:srgbClr val="FFFFFF"/>
                </a:solidFill>
                <a:latin typeface="Atkinson Hyperlegible" pitchFamily="50" charset="0"/>
              </a:rPr>
              <a:t>Practice</a:t>
            </a:r>
            <a:r>
              <a:rPr lang="en-US" sz="4000" dirty="0">
                <a:solidFill>
                  <a:srgbClr val="FFFFFF"/>
                </a:solidFill>
                <a:latin typeface="Atkinson Hyperlegible" pitchFamily="50" charset="0"/>
              </a:rPr>
              <a:t>: </a:t>
            </a:r>
            <a:br>
              <a:rPr lang="en-US" sz="4000" dirty="0">
                <a:solidFill>
                  <a:srgbClr val="FFFFFF"/>
                </a:solidFill>
                <a:latin typeface="Atkinson Hyperlegible" pitchFamily="50" charset="0"/>
              </a:rPr>
            </a:br>
            <a:r>
              <a:rPr lang="en-US" sz="4000" dirty="0">
                <a:solidFill>
                  <a:srgbClr val="FFFFFF"/>
                </a:solidFill>
                <a:latin typeface="Atkinson Hyperlegible" pitchFamily="50" charset="0"/>
              </a:rPr>
              <a:t>Text 7</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83DAB410-E80A-4056-9F21-4F27AC72A5F5}"/>
              </a:ext>
            </a:extLst>
          </p:cNvPr>
          <p:cNvSpPr>
            <a:spLocks noGrp="1"/>
          </p:cNvSpPr>
          <p:nvPr>
            <p:ph idx="1"/>
          </p:nvPr>
        </p:nvSpPr>
        <p:spPr>
          <a:xfrm>
            <a:off x="4447308" y="636190"/>
            <a:ext cx="6906491" cy="5902722"/>
          </a:xfrm>
        </p:spPr>
        <p:txBody>
          <a:bodyPr anchor="ctr">
            <a:normAutofit lnSpcReduction="10000"/>
          </a:bodyPr>
          <a:lstStyle/>
          <a:p>
            <a:pPr marL="0" indent="0" algn="just">
              <a:buNone/>
            </a:pPr>
            <a:r>
              <a:rPr lang="en-US" sz="2800" b="0" i="0" u="none" strike="noStrike" baseline="0" dirty="0">
                <a:solidFill>
                  <a:srgbClr val="000000"/>
                </a:solidFill>
                <a:latin typeface="Atkinson Hyperlegible" pitchFamily="50" charset="0"/>
              </a:rPr>
              <a:t>In most cases, the data collector will ask questions in the sequence in which they appear in the questionnaire. However, because the organization of facilities often differs, </a:t>
            </a:r>
            <a:r>
              <a:rPr lang="en-US" sz="2800" dirty="0">
                <a:solidFill>
                  <a:srgbClr val="000000"/>
                </a:solidFill>
                <a:latin typeface="Atkinson Hyperlegible" pitchFamily="50" charset="0"/>
              </a:rPr>
              <a:t>data collectors</a:t>
            </a:r>
            <a:r>
              <a:rPr lang="en-US" sz="2800" b="0" i="0" u="none" strike="noStrike" baseline="0" dirty="0">
                <a:solidFill>
                  <a:srgbClr val="000000"/>
                </a:solidFill>
                <a:latin typeface="Atkinson Hyperlegible" pitchFamily="50" charset="0"/>
              </a:rPr>
              <a:t> may find that to complete one section </a:t>
            </a:r>
            <a:r>
              <a:rPr lang="en-US" sz="2800" dirty="0">
                <a:solidFill>
                  <a:srgbClr val="000000"/>
                </a:solidFill>
                <a:latin typeface="Atkinson Hyperlegible" pitchFamily="50" charset="0"/>
              </a:rPr>
              <a:t>they have</a:t>
            </a:r>
            <a:r>
              <a:rPr lang="en-US" sz="2800" b="0" i="0" u="none" strike="noStrike" baseline="0" dirty="0">
                <a:solidFill>
                  <a:srgbClr val="000000"/>
                </a:solidFill>
                <a:latin typeface="Atkinson Hyperlegible" pitchFamily="50" charset="0"/>
              </a:rPr>
              <a:t> to talk to more than one respondent, or go to different areas of the facility. </a:t>
            </a:r>
          </a:p>
          <a:p>
            <a:pPr marL="0" indent="0" algn="just">
              <a:buNone/>
            </a:pPr>
            <a:r>
              <a:rPr lang="en-US" sz="2800" b="0" i="0" u="none" strike="noStrike" baseline="0" dirty="0">
                <a:solidFill>
                  <a:srgbClr val="000000"/>
                </a:solidFill>
                <a:latin typeface="Atkinson Hyperlegible" pitchFamily="50" charset="0"/>
              </a:rPr>
              <a:t>It is up to the data collector to ensure that when sections of the questionnaire are skipped because the information must be collected from a different respondent or location, that those sections are completed before departure from the facility. </a:t>
            </a:r>
          </a:p>
        </p:txBody>
      </p:sp>
    </p:spTree>
    <p:extLst>
      <p:ext uri="{BB962C8B-B14F-4D97-AF65-F5344CB8AC3E}">
        <p14:creationId xmlns:p14="http://schemas.microsoft.com/office/powerpoint/2010/main" val="3213498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5B865E2-3D2C-46D3-8589-40EE6A556FC2}"/>
              </a:ext>
            </a:extLst>
          </p:cNvPr>
          <p:cNvSpPr>
            <a:spLocks noGrp="1"/>
          </p:cNvSpPr>
          <p:nvPr>
            <p:ph type="title"/>
          </p:nvPr>
        </p:nvSpPr>
        <p:spPr>
          <a:xfrm>
            <a:off x="558166" y="991518"/>
            <a:ext cx="3330978" cy="4623217"/>
          </a:xfrm>
        </p:spPr>
        <p:txBody>
          <a:bodyPr>
            <a:normAutofit/>
          </a:bodyPr>
          <a:lstStyle/>
          <a:p>
            <a:r>
              <a:rPr lang="en-US" sz="4000" b="1" dirty="0">
                <a:solidFill>
                  <a:srgbClr val="FFFFFF"/>
                </a:solidFill>
                <a:latin typeface="Trebuchet MS" panose="020B0603020202020204" pitchFamily="34" charset="0"/>
              </a:rPr>
              <a:t>Solutions</a:t>
            </a:r>
            <a:r>
              <a:rPr lang="en-US" sz="4000" dirty="0">
                <a:solidFill>
                  <a:srgbClr val="FFFFFF"/>
                </a:solidFill>
                <a:latin typeface="Trebuchet MS" panose="020B0603020202020204" pitchFamily="34" charset="0"/>
              </a:rPr>
              <a:t>:</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83DAB410-E80A-4056-9F21-4F27AC72A5F5}"/>
              </a:ext>
            </a:extLst>
          </p:cNvPr>
          <p:cNvSpPr>
            <a:spLocks noGrp="1"/>
          </p:cNvSpPr>
          <p:nvPr>
            <p:ph idx="1"/>
          </p:nvPr>
        </p:nvSpPr>
        <p:spPr>
          <a:xfrm>
            <a:off x="4444262" y="636190"/>
            <a:ext cx="7442938" cy="5902722"/>
          </a:xfrm>
        </p:spPr>
        <p:txBody>
          <a:bodyPr anchor="ctr">
            <a:normAutofit/>
          </a:bodyPr>
          <a:lstStyle/>
          <a:p>
            <a:pPr marL="365760" indent="-365760"/>
            <a:r>
              <a:rPr lang="en-US" dirty="0">
                <a:latin typeface="Atkinson Hyperlegible" pitchFamily="50" charset="0"/>
              </a:rPr>
              <a:t>Text 1: </a:t>
            </a:r>
            <a:r>
              <a:rPr lang="en-US" b="1" dirty="0">
                <a:latin typeface="Atkinson Hyperlegible" pitchFamily="50" charset="0"/>
              </a:rPr>
              <a:t>Listen carefully to the respondent</a:t>
            </a:r>
          </a:p>
          <a:p>
            <a:pPr marL="365760" indent="-365760"/>
            <a:r>
              <a:rPr lang="en-US" dirty="0">
                <a:latin typeface="Atkinson Hyperlegible" pitchFamily="50" charset="0"/>
              </a:rPr>
              <a:t>Text 2: </a:t>
            </a:r>
            <a:r>
              <a:rPr lang="en-US" b="1" dirty="0">
                <a:latin typeface="Atkinson Hyperlegible" pitchFamily="50" charset="0"/>
              </a:rPr>
              <a:t>Remain neutral</a:t>
            </a:r>
          </a:p>
          <a:p>
            <a:pPr marL="365760" indent="-365760"/>
            <a:r>
              <a:rPr lang="en-US" dirty="0">
                <a:latin typeface="Atkinson Hyperlegible" pitchFamily="50" charset="0"/>
              </a:rPr>
              <a:t>Text 3: </a:t>
            </a:r>
            <a:r>
              <a:rPr lang="en-US" b="1" spc="20" dirty="0">
                <a:latin typeface="Atkinson Hyperlegible" pitchFamily="50" charset="0"/>
              </a:rPr>
              <a:t>Read every question exactly as written and in sequence</a:t>
            </a:r>
            <a:endParaRPr lang="en-US" b="1" dirty="0">
              <a:latin typeface="Atkinson Hyperlegible" pitchFamily="50" charset="0"/>
            </a:endParaRPr>
          </a:p>
          <a:p>
            <a:pPr marL="365760" indent="-365760"/>
            <a:r>
              <a:rPr lang="en-US" dirty="0">
                <a:latin typeface="Atkinson Hyperlegible" pitchFamily="50" charset="0"/>
              </a:rPr>
              <a:t>Text 4: </a:t>
            </a:r>
            <a:r>
              <a:rPr lang="en-US" b="1" dirty="0">
                <a:latin typeface="Atkinson Hyperlegible" pitchFamily="50" charset="0"/>
              </a:rPr>
              <a:t>Show respect for the respondent</a:t>
            </a:r>
          </a:p>
          <a:p>
            <a:pPr marL="365760" indent="-365760"/>
            <a:r>
              <a:rPr lang="en-US" dirty="0">
                <a:latin typeface="Atkinson Hyperlegible" pitchFamily="50" charset="0"/>
              </a:rPr>
              <a:t>Text 5: </a:t>
            </a:r>
            <a:r>
              <a:rPr lang="en-US" b="1" i="0" u="none" strike="noStrike" baseline="0" dirty="0">
                <a:latin typeface="Atkinson Hyperlegible" pitchFamily="50" charset="0"/>
              </a:rPr>
              <a:t>Never suggest answers to the respondents </a:t>
            </a:r>
            <a:endParaRPr lang="en-US" b="1" dirty="0">
              <a:latin typeface="Atkinson Hyperlegible" pitchFamily="50" charset="0"/>
            </a:endParaRPr>
          </a:p>
          <a:p>
            <a:pPr marL="365760" indent="-365760"/>
            <a:r>
              <a:rPr lang="en-US" dirty="0">
                <a:latin typeface="Atkinson Hyperlegible" pitchFamily="50" charset="0"/>
              </a:rPr>
              <a:t>Text 6: </a:t>
            </a:r>
            <a:r>
              <a:rPr lang="en-US" b="1" i="0" u="none" strike="noStrike" baseline="0" dirty="0">
                <a:latin typeface="Atkinson Hyperlegible" pitchFamily="50" charset="0"/>
              </a:rPr>
              <a:t>Request consent from the health facility in-charge prior to asking questions </a:t>
            </a:r>
            <a:endParaRPr lang="en-US" b="1" dirty="0">
              <a:latin typeface="Atkinson Hyperlegible" pitchFamily="50" charset="0"/>
            </a:endParaRPr>
          </a:p>
          <a:p>
            <a:pPr marL="365760" indent="-365760"/>
            <a:r>
              <a:rPr lang="en-US" dirty="0">
                <a:latin typeface="Atkinson Hyperlegible" pitchFamily="50" charset="0"/>
              </a:rPr>
              <a:t>Text 7: </a:t>
            </a:r>
            <a:r>
              <a:rPr lang="en-US" b="1" i="0" u="none" strike="noStrike" baseline="0" dirty="0">
                <a:latin typeface="Atkinson Hyperlegible" pitchFamily="50" charset="0"/>
              </a:rPr>
              <a:t>Ask all applicable questions </a:t>
            </a:r>
            <a:endParaRPr lang="en-US" b="1" dirty="0">
              <a:latin typeface="Atkinson Hyperlegible" pitchFamily="50" charset="0"/>
            </a:endParaRPr>
          </a:p>
        </p:txBody>
      </p:sp>
    </p:spTree>
    <p:extLst>
      <p:ext uri="{BB962C8B-B14F-4D97-AF65-F5344CB8AC3E}">
        <p14:creationId xmlns:p14="http://schemas.microsoft.com/office/powerpoint/2010/main" val="36174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616D82-F325-480B-8150-6FD1337281A2}"/>
              </a:ext>
            </a:extLst>
          </p:cNvPr>
          <p:cNvSpPr>
            <a:spLocks noGrp="1"/>
          </p:cNvSpPr>
          <p:nvPr>
            <p:ph type="subTitle" idx="1"/>
          </p:nvPr>
        </p:nvSpPr>
        <p:spPr>
          <a:xfrm>
            <a:off x="0" y="4099464"/>
            <a:ext cx="12192000" cy="1631302"/>
          </a:xfrm>
        </p:spPr>
        <p:txBody>
          <a:bodyPr/>
          <a:lstStyle/>
          <a:p>
            <a:pPr>
              <a:lnSpc>
                <a:spcPct val="150000"/>
              </a:lnSpc>
            </a:pPr>
            <a:r>
              <a:rPr lang="en-US" b="1" dirty="0">
                <a:latin typeface="+mj-lt"/>
              </a:rPr>
              <a:t>Additional tips</a:t>
            </a:r>
            <a:endParaRPr lang="en-GB" b="1" dirty="0">
              <a:latin typeface="+mj-lt"/>
            </a:endParaRPr>
          </a:p>
        </p:txBody>
      </p:sp>
    </p:spTree>
    <p:extLst>
      <p:ext uri="{BB962C8B-B14F-4D97-AF65-F5344CB8AC3E}">
        <p14:creationId xmlns:p14="http://schemas.microsoft.com/office/powerpoint/2010/main" val="35473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3DAB410-E80A-4056-9F21-4F27AC72A5F5}"/>
              </a:ext>
            </a:extLst>
          </p:cNvPr>
          <p:cNvSpPr>
            <a:spLocks noGrp="1"/>
          </p:cNvSpPr>
          <p:nvPr>
            <p:ph idx="1"/>
          </p:nvPr>
        </p:nvSpPr>
        <p:spPr/>
        <p:txBody>
          <a:bodyPr anchor="ctr">
            <a:noAutofit/>
          </a:bodyPr>
          <a:lstStyle/>
          <a:p>
            <a:pPr marL="0" indent="0" algn="just">
              <a:buNone/>
            </a:pPr>
            <a:r>
              <a:rPr lang="en-US" sz="2400" b="0" i="0" u="none" strike="noStrike" baseline="0" dirty="0">
                <a:solidFill>
                  <a:srgbClr val="000000"/>
                </a:solidFill>
                <a:latin typeface="+mn-lt"/>
              </a:rPr>
              <a:t>If an informant is giving irrelevant or unnecessarily</a:t>
            </a:r>
            <a:r>
              <a:rPr lang="en-US" sz="2400" b="0" i="0" u="none" strike="noStrike" dirty="0">
                <a:solidFill>
                  <a:srgbClr val="000000"/>
                </a:solidFill>
                <a:latin typeface="+mn-lt"/>
              </a:rPr>
              <a:t> long</a:t>
            </a:r>
            <a:r>
              <a:rPr lang="en-US" sz="2400" b="0" i="0" u="none" strike="noStrike" baseline="0" dirty="0">
                <a:solidFill>
                  <a:srgbClr val="000000"/>
                </a:solidFill>
                <a:latin typeface="+mn-lt"/>
              </a:rPr>
              <a:t> answers or complaining about something, the data collector should not stop </a:t>
            </a:r>
            <a:r>
              <a:rPr lang="en-US" sz="2400" dirty="0">
                <a:solidFill>
                  <a:srgbClr val="000000"/>
                </a:solidFill>
                <a:latin typeface="+mn-lt"/>
              </a:rPr>
              <a:t>them</a:t>
            </a:r>
            <a:r>
              <a:rPr lang="en-US" sz="2400" b="0" i="0" u="none" strike="noStrike" baseline="0" dirty="0">
                <a:solidFill>
                  <a:srgbClr val="000000"/>
                </a:solidFill>
                <a:latin typeface="+mn-lt"/>
              </a:rPr>
              <a:t> abruptly or rudely, but listen to what they have to say. </a:t>
            </a:r>
          </a:p>
          <a:p>
            <a:pPr marL="0" indent="0" algn="just">
              <a:buNone/>
            </a:pPr>
            <a:r>
              <a:rPr lang="en-US" sz="2400" b="0" i="0" u="none" strike="noStrike" baseline="0" dirty="0">
                <a:solidFill>
                  <a:srgbClr val="000000"/>
                </a:solidFill>
                <a:latin typeface="+mn-lt"/>
              </a:rPr>
              <a:t>Then the data collector should try to </a:t>
            </a:r>
            <a:r>
              <a:rPr lang="en-US" sz="2400" b="1" i="0" u="none" strike="noStrike" baseline="0" dirty="0">
                <a:solidFill>
                  <a:srgbClr val="1E7FB8"/>
                </a:solidFill>
                <a:latin typeface="+mn-lt"/>
              </a:rPr>
              <a:t>steer them gently back to the original question</a:t>
            </a:r>
            <a:r>
              <a:rPr lang="en-US" sz="2400" b="0" i="0" u="none" strike="noStrike" baseline="0" dirty="0">
                <a:solidFill>
                  <a:srgbClr val="000000"/>
                </a:solidFill>
                <a:latin typeface="+mn-lt"/>
              </a:rPr>
              <a:t>. </a:t>
            </a:r>
          </a:p>
          <a:p>
            <a:pPr marL="0" indent="0" algn="just">
              <a:buNone/>
            </a:pPr>
            <a:r>
              <a:rPr lang="en-US" sz="2400" b="0" i="0" u="none" strike="noStrike" baseline="0" dirty="0">
                <a:solidFill>
                  <a:srgbClr val="000000"/>
                </a:solidFill>
                <a:latin typeface="+mn-lt"/>
              </a:rPr>
              <a:t>The dat</a:t>
            </a:r>
            <a:r>
              <a:rPr lang="en-US" sz="2400" dirty="0">
                <a:solidFill>
                  <a:srgbClr val="000000"/>
                </a:solidFill>
                <a:latin typeface="+mn-lt"/>
              </a:rPr>
              <a:t>a collector</a:t>
            </a:r>
            <a:r>
              <a:rPr lang="en-US" sz="2400" b="0" i="0" u="none" strike="noStrike" baseline="0" dirty="0">
                <a:solidFill>
                  <a:srgbClr val="000000"/>
                </a:solidFill>
                <a:latin typeface="+mn-lt"/>
              </a:rPr>
              <a:t> can also write down what </a:t>
            </a:r>
            <a:r>
              <a:rPr lang="en-US" sz="2400" dirty="0">
                <a:solidFill>
                  <a:srgbClr val="000000"/>
                </a:solidFill>
                <a:latin typeface="+mn-lt"/>
              </a:rPr>
              <a:t>they say</a:t>
            </a:r>
            <a:r>
              <a:rPr lang="en-US" sz="2400" b="0" i="0" u="none" strike="noStrike" baseline="0" dirty="0">
                <a:solidFill>
                  <a:srgbClr val="000000"/>
                </a:solidFill>
                <a:latin typeface="+mn-lt"/>
              </a:rPr>
              <a:t> and tell them that it is duly noted. </a:t>
            </a:r>
          </a:p>
          <a:p>
            <a:pPr marL="0" indent="0" algn="just">
              <a:buNone/>
            </a:pPr>
            <a:r>
              <a:rPr lang="en-US" sz="2400" b="0" i="0" u="none" strike="noStrike" baseline="0" dirty="0">
                <a:solidFill>
                  <a:srgbClr val="000000"/>
                </a:solidFill>
                <a:latin typeface="+mn-lt"/>
              </a:rPr>
              <a:t>A good atmosphere must be maintained throughout the interview. The best atmosphere for an interview is one in which the respondent sees the data collector as a friendly, sympathetic, and responsive person who cares about </a:t>
            </a:r>
            <a:r>
              <a:rPr lang="en-US" sz="2400" dirty="0">
                <a:solidFill>
                  <a:srgbClr val="000000"/>
                </a:solidFill>
                <a:latin typeface="+mn-lt"/>
              </a:rPr>
              <a:t>them</a:t>
            </a:r>
            <a:r>
              <a:rPr lang="en-US" sz="2400" b="0" i="0" u="none" strike="noStrike" baseline="0" dirty="0">
                <a:solidFill>
                  <a:srgbClr val="000000"/>
                </a:solidFill>
                <a:latin typeface="+mn-lt"/>
              </a:rPr>
              <a:t>. </a:t>
            </a:r>
          </a:p>
        </p:txBody>
      </p:sp>
      <p:sp>
        <p:nvSpPr>
          <p:cNvPr id="5" name="Title 4">
            <a:extLst>
              <a:ext uri="{FF2B5EF4-FFF2-40B4-BE49-F238E27FC236}">
                <a16:creationId xmlns:a16="http://schemas.microsoft.com/office/drawing/2014/main" id="{75B865E2-3D2C-46D3-8589-40EE6A556FC2}"/>
              </a:ext>
            </a:extLst>
          </p:cNvPr>
          <p:cNvSpPr>
            <a:spLocks noGrp="1"/>
          </p:cNvSpPr>
          <p:nvPr>
            <p:ph type="title"/>
          </p:nvPr>
        </p:nvSpPr>
        <p:spPr/>
        <p:txBody>
          <a:bodyPr>
            <a:normAutofit/>
          </a:bodyPr>
          <a:lstStyle/>
          <a:p>
            <a:r>
              <a:rPr lang="en-US" dirty="0">
                <a:solidFill>
                  <a:srgbClr val="FFFFFF"/>
                </a:solidFill>
                <a:latin typeface="+mj-lt"/>
              </a:rPr>
              <a:t>Tips for respondents who are very talkative</a:t>
            </a:r>
          </a:p>
        </p:txBody>
      </p:sp>
    </p:spTree>
    <p:extLst>
      <p:ext uri="{BB962C8B-B14F-4D97-AF65-F5344CB8AC3E}">
        <p14:creationId xmlns:p14="http://schemas.microsoft.com/office/powerpoint/2010/main" val="186745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3DAB410-E80A-4056-9F21-4F27AC72A5F5}"/>
              </a:ext>
            </a:extLst>
          </p:cNvPr>
          <p:cNvSpPr>
            <a:spLocks noGrp="1"/>
          </p:cNvSpPr>
          <p:nvPr>
            <p:ph idx="1"/>
          </p:nvPr>
        </p:nvSpPr>
        <p:spPr/>
        <p:txBody>
          <a:bodyPr anchor="ctr">
            <a:noAutofit/>
          </a:bodyPr>
          <a:lstStyle/>
          <a:p>
            <a:pPr marL="0" indent="0" algn="just">
              <a:spcBef>
                <a:spcPts val="0"/>
              </a:spcBef>
              <a:spcAft>
                <a:spcPts val="600"/>
              </a:spcAft>
              <a:buNone/>
            </a:pPr>
            <a:r>
              <a:rPr lang="en-US" sz="2400" b="0" i="0" u="none" strike="noStrike" baseline="0" dirty="0">
                <a:solidFill>
                  <a:srgbClr val="000000"/>
                </a:solidFill>
                <a:latin typeface="+mn-lt"/>
              </a:rPr>
              <a:t>The respondent may not be in the right mood at that particular time or may have misunderstood the purpose of the visit. </a:t>
            </a:r>
          </a:p>
          <a:p>
            <a:pPr marL="0" indent="0" algn="just">
              <a:spcBef>
                <a:spcPts val="0"/>
              </a:spcBef>
              <a:spcAft>
                <a:spcPts val="600"/>
              </a:spcAft>
              <a:buNone/>
            </a:pPr>
            <a:r>
              <a:rPr lang="en-US" sz="2400" b="0" i="0" u="none" strike="noStrike" baseline="0" dirty="0">
                <a:solidFill>
                  <a:srgbClr val="000000"/>
                </a:solidFill>
                <a:latin typeface="+mn-lt"/>
              </a:rPr>
              <a:t>The data collector should try to </a:t>
            </a:r>
            <a:r>
              <a:rPr lang="en-US" sz="2400" b="1" i="0" u="none" strike="noStrike" baseline="0" dirty="0">
                <a:solidFill>
                  <a:srgbClr val="1E7FB8"/>
                </a:solidFill>
                <a:latin typeface="+mn-lt"/>
              </a:rPr>
              <a:t>find out why the respondent is unwilling to participate</a:t>
            </a:r>
            <a:r>
              <a:rPr lang="en-US" sz="2400" b="0" i="0" u="none" strike="noStrike" baseline="0" dirty="0">
                <a:solidFill>
                  <a:srgbClr val="000000"/>
                </a:solidFill>
                <a:latin typeface="+mn-lt"/>
              </a:rPr>
              <a:t>, and respond accordingly.</a:t>
            </a:r>
            <a:r>
              <a:rPr lang="en-US" sz="2400" b="1" dirty="0">
                <a:solidFill>
                  <a:srgbClr val="000000"/>
                </a:solidFill>
                <a:latin typeface="+mn-lt"/>
              </a:rPr>
              <a:t> </a:t>
            </a:r>
          </a:p>
          <a:p>
            <a:pPr marL="0" indent="0" algn="just">
              <a:spcBef>
                <a:spcPts val="0"/>
              </a:spcBef>
              <a:spcAft>
                <a:spcPts val="600"/>
              </a:spcAft>
              <a:buNone/>
            </a:pPr>
            <a:r>
              <a:rPr lang="en-US" sz="2400" b="0" i="0" u="none" strike="noStrike" baseline="0" dirty="0">
                <a:solidFill>
                  <a:srgbClr val="000000"/>
                </a:solidFill>
                <a:latin typeface="+mn-lt"/>
              </a:rPr>
              <a:t>Some points can be used to persuade a respondent to participate: </a:t>
            </a:r>
          </a:p>
          <a:p>
            <a:pPr algn="just">
              <a:spcBef>
                <a:spcPts val="0"/>
              </a:spcBef>
              <a:spcAft>
                <a:spcPts val="600"/>
              </a:spcAft>
            </a:pPr>
            <a:r>
              <a:rPr lang="en-US" sz="2400" b="0" i="0" u="none" strike="noStrike" baseline="0" dirty="0">
                <a:solidFill>
                  <a:srgbClr val="000000"/>
                </a:solidFill>
                <a:latin typeface="+mn-lt"/>
              </a:rPr>
              <a:t>The information </a:t>
            </a:r>
            <a:r>
              <a:rPr lang="en-US" sz="2400" dirty="0">
                <a:solidFill>
                  <a:srgbClr val="000000"/>
                </a:solidFill>
                <a:latin typeface="+mn-lt"/>
              </a:rPr>
              <a:t>they</a:t>
            </a:r>
            <a:r>
              <a:rPr lang="en-US" sz="2400" b="0" i="0" u="none" strike="noStrike" baseline="0" dirty="0">
                <a:solidFill>
                  <a:srgbClr val="000000"/>
                </a:solidFill>
                <a:latin typeface="+mn-lt"/>
              </a:rPr>
              <a:t> provide will help the Ministry of Health and the government to better understand the effectiveness of programs and make improvements to </a:t>
            </a:r>
            <a:r>
              <a:rPr lang="en-US" sz="2400" dirty="0">
                <a:solidFill>
                  <a:srgbClr val="000000"/>
                </a:solidFill>
                <a:latin typeface="+mn-lt"/>
              </a:rPr>
              <a:t>health services </a:t>
            </a:r>
            <a:r>
              <a:rPr lang="en-US" sz="2400" b="0" i="0" u="none" strike="noStrike" baseline="0" dirty="0">
                <a:solidFill>
                  <a:srgbClr val="000000"/>
                </a:solidFill>
                <a:latin typeface="+mn-lt"/>
              </a:rPr>
              <a:t>that will ultimately help the clients. </a:t>
            </a:r>
          </a:p>
          <a:p>
            <a:pPr algn="just">
              <a:spcBef>
                <a:spcPts val="0"/>
              </a:spcBef>
              <a:spcAft>
                <a:spcPts val="600"/>
              </a:spcAft>
            </a:pPr>
            <a:r>
              <a:rPr lang="en-US" sz="2400" b="0" i="0" u="none" strike="noStrike" baseline="0" dirty="0">
                <a:solidFill>
                  <a:srgbClr val="000000"/>
                </a:solidFill>
                <a:latin typeface="+mn-lt"/>
              </a:rPr>
              <a:t>If confidentiality is an issue, the data collector should reassure the respondent that everyone working on the survey has pledged to maintain confidentiality and that the respondent's name will not be shared with others, including </a:t>
            </a:r>
            <a:r>
              <a:rPr lang="en-US" sz="2400" dirty="0">
                <a:solidFill>
                  <a:srgbClr val="000000"/>
                </a:solidFill>
                <a:latin typeface="+mn-lt"/>
              </a:rPr>
              <a:t>their</a:t>
            </a:r>
            <a:r>
              <a:rPr lang="en-US" sz="2400" b="0" i="0" u="none" strike="noStrike" baseline="0" dirty="0">
                <a:solidFill>
                  <a:srgbClr val="000000"/>
                </a:solidFill>
                <a:latin typeface="+mn-lt"/>
              </a:rPr>
              <a:t> supervisors or colleagues. </a:t>
            </a:r>
          </a:p>
          <a:p>
            <a:pPr algn="just">
              <a:spcBef>
                <a:spcPts val="0"/>
              </a:spcBef>
              <a:spcAft>
                <a:spcPts val="600"/>
              </a:spcAft>
            </a:pPr>
            <a:r>
              <a:rPr lang="en-US" sz="2400" b="0" i="0" u="none" strike="noStrike" baseline="0" dirty="0">
                <a:solidFill>
                  <a:srgbClr val="000000"/>
                </a:solidFill>
                <a:latin typeface="+mn-lt"/>
              </a:rPr>
              <a:t>The respondent cannot be replaced by anyone else. </a:t>
            </a:r>
          </a:p>
        </p:txBody>
      </p:sp>
      <p:sp>
        <p:nvSpPr>
          <p:cNvPr id="5" name="Title 4">
            <a:extLst>
              <a:ext uri="{FF2B5EF4-FFF2-40B4-BE49-F238E27FC236}">
                <a16:creationId xmlns:a16="http://schemas.microsoft.com/office/drawing/2014/main" id="{75B865E2-3D2C-46D3-8589-40EE6A556FC2}"/>
              </a:ext>
            </a:extLst>
          </p:cNvPr>
          <p:cNvSpPr>
            <a:spLocks noGrp="1"/>
          </p:cNvSpPr>
          <p:nvPr>
            <p:ph type="title"/>
          </p:nvPr>
        </p:nvSpPr>
        <p:spPr/>
        <p:txBody>
          <a:bodyPr>
            <a:normAutofit/>
          </a:bodyPr>
          <a:lstStyle/>
          <a:p>
            <a:r>
              <a:rPr lang="en-US" b="1" dirty="0">
                <a:solidFill>
                  <a:srgbClr val="FFFFFF"/>
                </a:solidFill>
                <a:latin typeface="+mj-lt"/>
              </a:rPr>
              <a:t>Tips for respondents reluctant to participate</a:t>
            </a:r>
            <a:endParaRPr lang="en-US" dirty="0">
              <a:solidFill>
                <a:srgbClr val="FFFFFF"/>
              </a:solidFill>
              <a:latin typeface="+mj-lt"/>
            </a:endParaRPr>
          </a:p>
        </p:txBody>
      </p:sp>
    </p:spTree>
    <p:extLst>
      <p:ext uri="{BB962C8B-B14F-4D97-AF65-F5344CB8AC3E}">
        <p14:creationId xmlns:p14="http://schemas.microsoft.com/office/powerpoint/2010/main" val="79702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3DAB410-E80A-4056-9F21-4F27AC72A5F5}"/>
              </a:ext>
            </a:extLst>
          </p:cNvPr>
          <p:cNvSpPr>
            <a:spLocks noGrp="1"/>
          </p:cNvSpPr>
          <p:nvPr>
            <p:ph idx="1"/>
          </p:nvPr>
        </p:nvSpPr>
        <p:spPr/>
        <p:txBody>
          <a:bodyPr anchor="ctr">
            <a:normAutofit/>
          </a:bodyPr>
          <a:lstStyle/>
          <a:p>
            <a:pPr marL="0" indent="0" algn="just">
              <a:buNone/>
            </a:pPr>
            <a:r>
              <a:rPr lang="en-US" sz="2400" b="0" i="0" u="none" strike="noStrike" baseline="0" dirty="0">
                <a:solidFill>
                  <a:srgbClr val="000000"/>
                </a:solidFill>
                <a:latin typeface="+mn-lt"/>
              </a:rPr>
              <a:t>There may be other situations where the respondent simply says, </a:t>
            </a:r>
            <a:r>
              <a:rPr lang="en-US" sz="2400" b="0" i="1" u="none" strike="noStrike" baseline="0" dirty="0">
                <a:solidFill>
                  <a:srgbClr val="000000"/>
                </a:solidFill>
                <a:latin typeface="+mn-lt"/>
              </a:rPr>
              <a:t>“I don’t know”</a:t>
            </a:r>
            <a:r>
              <a:rPr lang="en-US" sz="2400" b="0" i="0" u="none" strike="noStrike" baseline="0" dirty="0">
                <a:solidFill>
                  <a:srgbClr val="000000"/>
                </a:solidFill>
                <a:latin typeface="+mn-lt"/>
              </a:rPr>
              <a:t>, gives an irrelevant answer, acts bored or detached, contradicts something they have already said, or refuses to answer the question. </a:t>
            </a:r>
          </a:p>
          <a:p>
            <a:pPr marL="0" indent="0" algn="just">
              <a:buNone/>
            </a:pPr>
            <a:r>
              <a:rPr lang="en-US" sz="2400" b="0" i="0" u="none" strike="noStrike" baseline="0" dirty="0">
                <a:solidFill>
                  <a:srgbClr val="000000"/>
                </a:solidFill>
                <a:latin typeface="+mn-lt"/>
              </a:rPr>
              <a:t>This happens most when the respondent is concerned about their other </a:t>
            </a:r>
            <a:r>
              <a:rPr lang="en-US" sz="2400" dirty="0">
                <a:solidFill>
                  <a:srgbClr val="000000"/>
                </a:solidFill>
                <a:latin typeface="+mn-lt"/>
              </a:rPr>
              <a:t>work</a:t>
            </a:r>
            <a:r>
              <a:rPr lang="en-US" sz="2400" b="0" i="0" u="none" strike="noStrike" baseline="0" dirty="0">
                <a:solidFill>
                  <a:srgbClr val="000000"/>
                </a:solidFill>
                <a:latin typeface="+mn-lt"/>
              </a:rPr>
              <a:t> responsibilities and wants to get back to them. </a:t>
            </a:r>
          </a:p>
          <a:p>
            <a:pPr marL="0" indent="0" algn="just">
              <a:buNone/>
            </a:pPr>
            <a:r>
              <a:rPr lang="en-US" sz="2400" b="0" i="0" u="none" strike="noStrike" baseline="0" dirty="0">
                <a:solidFill>
                  <a:srgbClr val="000000"/>
                </a:solidFill>
                <a:latin typeface="+mn-lt"/>
              </a:rPr>
              <a:t>In these cases, the data collector must try </a:t>
            </a:r>
            <a:r>
              <a:rPr lang="en-US" sz="2400" i="0" u="none" strike="noStrike" baseline="0" dirty="0">
                <a:latin typeface="+mn-lt"/>
              </a:rPr>
              <a:t>to</a:t>
            </a:r>
            <a:r>
              <a:rPr lang="en-US" sz="2400" b="1" i="0" u="none" strike="noStrike" baseline="0" dirty="0">
                <a:solidFill>
                  <a:srgbClr val="1E7FB8"/>
                </a:solidFill>
                <a:latin typeface="+mn-lt"/>
              </a:rPr>
              <a:t> re-interest the respondent </a:t>
            </a:r>
            <a:r>
              <a:rPr lang="en-US" sz="2400" b="0" i="0" u="none" strike="noStrike" baseline="0" dirty="0">
                <a:solidFill>
                  <a:srgbClr val="000000"/>
                </a:solidFill>
                <a:latin typeface="+mn-lt"/>
              </a:rPr>
              <a:t>in the conversation. </a:t>
            </a:r>
          </a:p>
          <a:p>
            <a:pPr marL="0" indent="0" algn="just">
              <a:buNone/>
            </a:pPr>
            <a:r>
              <a:rPr lang="en-US" sz="2400" b="0" i="0" u="none" strike="noStrike" baseline="0" dirty="0">
                <a:solidFill>
                  <a:srgbClr val="000000"/>
                </a:solidFill>
                <a:latin typeface="+mn-lt"/>
              </a:rPr>
              <a:t>For example, if the data collector senses that the respondent is growing restless, </a:t>
            </a:r>
            <a:r>
              <a:rPr lang="en-US" sz="2400" dirty="0">
                <a:solidFill>
                  <a:srgbClr val="000000"/>
                </a:solidFill>
                <a:latin typeface="+mn-lt"/>
              </a:rPr>
              <a:t>they</a:t>
            </a:r>
            <a:r>
              <a:rPr lang="en-US" sz="2400" b="0" i="0" u="none" strike="noStrike" baseline="0" dirty="0">
                <a:solidFill>
                  <a:srgbClr val="000000"/>
                </a:solidFill>
                <a:latin typeface="+mn-lt"/>
              </a:rPr>
              <a:t> should be reassured that there are not many more questions and that </a:t>
            </a:r>
            <a:r>
              <a:rPr lang="en-US" sz="2400" dirty="0">
                <a:solidFill>
                  <a:srgbClr val="000000"/>
                </a:solidFill>
                <a:latin typeface="+mn-lt"/>
              </a:rPr>
              <a:t>their</a:t>
            </a:r>
            <a:r>
              <a:rPr lang="en-US" sz="2400" b="0" i="0" u="none" strike="noStrike" baseline="0" dirty="0">
                <a:solidFill>
                  <a:srgbClr val="000000"/>
                </a:solidFill>
                <a:latin typeface="+mn-lt"/>
              </a:rPr>
              <a:t> responses are very valuable. </a:t>
            </a:r>
          </a:p>
        </p:txBody>
      </p:sp>
      <p:sp>
        <p:nvSpPr>
          <p:cNvPr id="5" name="Title 4">
            <a:extLst>
              <a:ext uri="{FF2B5EF4-FFF2-40B4-BE49-F238E27FC236}">
                <a16:creationId xmlns:a16="http://schemas.microsoft.com/office/drawing/2014/main" id="{75B865E2-3D2C-46D3-8589-40EE6A556FC2}"/>
              </a:ext>
            </a:extLst>
          </p:cNvPr>
          <p:cNvSpPr>
            <a:spLocks noGrp="1"/>
          </p:cNvSpPr>
          <p:nvPr>
            <p:ph type="title"/>
          </p:nvPr>
        </p:nvSpPr>
        <p:spPr/>
        <p:txBody>
          <a:bodyPr>
            <a:normAutofit/>
          </a:bodyPr>
          <a:lstStyle/>
          <a:p>
            <a:r>
              <a:rPr lang="en-US" b="1" dirty="0">
                <a:solidFill>
                  <a:srgbClr val="FFFFFF"/>
                </a:solidFill>
                <a:latin typeface="+mj-lt"/>
              </a:rPr>
              <a:t>Tips for respondents who seem bored</a:t>
            </a:r>
            <a:endParaRPr lang="en-US" dirty="0">
              <a:solidFill>
                <a:srgbClr val="FFFFFF"/>
              </a:solidFill>
              <a:latin typeface="+mj-lt"/>
            </a:endParaRPr>
          </a:p>
        </p:txBody>
      </p:sp>
    </p:spTree>
    <p:extLst>
      <p:ext uri="{BB962C8B-B14F-4D97-AF65-F5344CB8AC3E}">
        <p14:creationId xmlns:p14="http://schemas.microsoft.com/office/powerpoint/2010/main" val="314835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616D82-F325-480B-8150-6FD1337281A2}"/>
              </a:ext>
            </a:extLst>
          </p:cNvPr>
          <p:cNvSpPr>
            <a:spLocks noGrp="1"/>
          </p:cNvSpPr>
          <p:nvPr>
            <p:ph type="subTitle" idx="1"/>
          </p:nvPr>
        </p:nvSpPr>
        <p:spPr>
          <a:xfrm>
            <a:off x="0" y="4099464"/>
            <a:ext cx="12192000" cy="1631302"/>
          </a:xfrm>
        </p:spPr>
        <p:txBody>
          <a:bodyPr>
            <a:normAutofit/>
          </a:bodyPr>
          <a:lstStyle/>
          <a:p>
            <a:pPr>
              <a:lnSpc>
                <a:spcPct val="150000"/>
              </a:lnSpc>
            </a:pPr>
            <a:r>
              <a:rPr lang="en-US" sz="3600" b="1" dirty="0">
                <a:latin typeface="+mj-lt"/>
              </a:rPr>
              <a:t>Tips for collecting data on sensitive topics</a:t>
            </a:r>
            <a:endParaRPr lang="en-GB" sz="3600" b="1" dirty="0">
              <a:latin typeface="+mj-lt"/>
            </a:endParaRPr>
          </a:p>
        </p:txBody>
      </p:sp>
    </p:spTree>
    <p:extLst>
      <p:ext uri="{BB962C8B-B14F-4D97-AF65-F5344CB8AC3E}">
        <p14:creationId xmlns:p14="http://schemas.microsoft.com/office/powerpoint/2010/main" val="2386715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B64F9B4-F7A1-480A-93C4-6FF726A28DF1}"/>
              </a:ext>
            </a:extLst>
          </p:cNvPr>
          <p:cNvSpPr>
            <a:spLocks noGrp="1"/>
          </p:cNvSpPr>
          <p:nvPr>
            <p:ph type="title"/>
          </p:nvPr>
        </p:nvSpPr>
        <p:spPr/>
        <p:txBody>
          <a:bodyPr/>
          <a:lstStyle/>
          <a:p>
            <a:pPr marL="228600"/>
            <a:r>
              <a:rPr lang="en-US" b="1" dirty="0"/>
              <a:t>Learning objectives</a:t>
            </a:r>
          </a:p>
        </p:txBody>
      </p:sp>
      <p:sp>
        <p:nvSpPr>
          <p:cNvPr id="8" name="Text Placeholder 2">
            <a:extLst>
              <a:ext uri="{FF2B5EF4-FFF2-40B4-BE49-F238E27FC236}">
                <a16:creationId xmlns:a16="http://schemas.microsoft.com/office/drawing/2014/main" id="{E62CE19B-2743-4A4A-A65B-C90F13BA53CA}"/>
              </a:ext>
            </a:extLst>
          </p:cNvPr>
          <p:cNvSpPr>
            <a:spLocks noGrp="1"/>
          </p:cNvSpPr>
          <p:nvPr>
            <p:ph idx="1"/>
          </p:nvPr>
        </p:nvSpPr>
        <p:spPr>
          <a:xfrm>
            <a:off x="838200" y="1595535"/>
            <a:ext cx="6257925" cy="4581428"/>
          </a:xfrm>
        </p:spPr>
        <p:txBody>
          <a:bodyPr lIns="91440" tIns="45720" rIns="91440" bIns="45720" anchor="t">
            <a:normAutofit/>
          </a:bodyPr>
          <a:lstStyle/>
          <a:p>
            <a:pPr marL="0" lvl="1" indent="0">
              <a:spcBef>
                <a:spcPts val="0"/>
              </a:spcBef>
              <a:spcAft>
                <a:spcPts val="600"/>
              </a:spcAft>
              <a:buClr>
                <a:srgbClr val="1E7FB8"/>
              </a:buClr>
              <a:buNone/>
            </a:pPr>
            <a:r>
              <a:rPr lang="en-US" altLang="en-US" spc="20" dirty="0">
                <a:latin typeface="+mn-lt"/>
              </a:rPr>
              <a:t>By the end of this module, you will be able to:</a:t>
            </a:r>
          </a:p>
          <a:p>
            <a:pPr marL="342900" indent="-342900">
              <a:spcBef>
                <a:spcPts val="0"/>
              </a:spcBef>
              <a:spcAft>
                <a:spcPts val="600"/>
              </a:spcAft>
              <a:buClr>
                <a:srgbClr val="557DBF"/>
              </a:buClr>
              <a:buSzPts val="1000"/>
              <a:buFont typeface="Symbol" panose="05050102010706020507" pitchFamily="18" charset="2"/>
              <a:buChar char=""/>
            </a:pPr>
            <a:r>
              <a:rPr lang="en-US" sz="2400" dirty="0">
                <a:latin typeface="+mn-lt"/>
                <a:ea typeface="Times New Roman" panose="02020603050405020304" pitchFamily="18" charset="0"/>
                <a:cs typeface="Times New Roman" panose="02020603050405020304" pitchFamily="18" charset="0"/>
              </a:rPr>
              <a:t>List and describe the interviewing practices recommended for the HHFA</a:t>
            </a:r>
          </a:p>
          <a:p>
            <a:pPr marL="342900" marR="0" lvl="0" indent="-342900">
              <a:spcBef>
                <a:spcPts val="0"/>
              </a:spcBef>
              <a:spcAft>
                <a:spcPts val="600"/>
              </a:spcAft>
              <a:buClr>
                <a:srgbClr val="557DBF"/>
              </a:buClr>
              <a:buSzPts val="1000"/>
              <a:buFont typeface="Symbol" panose="05050102010706020507" pitchFamily="18" charset="2"/>
              <a:buChar char=""/>
            </a:pPr>
            <a:r>
              <a:rPr lang="en-US" sz="2400" dirty="0">
                <a:latin typeface="+mn-lt"/>
                <a:ea typeface="Times New Roman" panose="02020603050405020304" pitchFamily="18" charset="0"/>
                <a:cs typeface="Times New Roman" panose="02020603050405020304" pitchFamily="18" charset="0"/>
              </a:rPr>
              <a:t>Describe</a:t>
            </a:r>
            <a:r>
              <a:rPr lang="en-US" sz="2400" dirty="0">
                <a:effectLst/>
                <a:latin typeface="+mn-lt"/>
                <a:ea typeface="Times New Roman" panose="02020603050405020304" pitchFamily="18" charset="0"/>
                <a:cs typeface="Times New Roman" panose="02020603050405020304" pitchFamily="18" charset="0"/>
              </a:rPr>
              <a:t> tips to handle difficult situations with respondents</a:t>
            </a:r>
          </a:p>
          <a:p>
            <a:pPr marL="342900" marR="0" lvl="0" indent="-342900">
              <a:spcBef>
                <a:spcPts val="0"/>
              </a:spcBef>
              <a:spcAft>
                <a:spcPts val="600"/>
              </a:spcAft>
              <a:buClr>
                <a:srgbClr val="557DBF"/>
              </a:buClr>
              <a:buSzPts val="1000"/>
              <a:buFont typeface="Symbol" panose="05050102010706020507" pitchFamily="18" charset="2"/>
              <a:buChar char=""/>
            </a:pPr>
            <a:r>
              <a:rPr lang="en-GB" sz="2400" dirty="0">
                <a:latin typeface="+mn-lt"/>
                <a:ea typeface="Times New Roman" panose="02020603050405020304" pitchFamily="18" charset="0"/>
                <a:cs typeface="Times New Roman" panose="02020603050405020304" pitchFamily="18" charset="0"/>
              </a:rPr>
              <a:t>List reasons behind respondents’ hesitance to answer questions about sensitive topics</a:t>
            </a:r>
          </a:p>
          <a:p>
            <a:pPr marL="342900" marR="0" lvl="0" indent="-342900">
              <a:spcBef>
                <a:spcPts val="0"/>
              </a:spcBef>
              <a:spcAft>
                <a:spcPts val="600"/>
              </a:spcAft>
              <a:buClr>
                <a:srgbClr val="557DBF"/>
              </a:buClr>
              <a:buSzPts val="1000"/>
              <a:buFont typeface="Symbol" panose="05050102010706020507" pitchFamily="18" charset="2"/>
              <a:buChar char=""/>
            </a:pPr>
            <a:r>
              <a:rPr lang="en-GB" sz="2400" dirty="0">
                <a:latin typeface="+mn-lt"/>
                <a:ea typeface="Times New Roman" panose="02020603050405020304" pitchFamily="18" charset="0"/>
                <a:cs typeface="Times New Roman" panose="02020603050405020304" pitchFamily="18" charset="0"/>
              </a:rPr>
              <a:t>Provide appropriate responses to address respondent’s hesitance</a:t>
            </a:r>
            <a:endParaRPr lang="en-GB" altLang="en-US" sz="2400" spc="20" dirty="0">
              <a:latin typeface="+mn-lt"/>
            </a:endParaRPr>
          </a:p>
          <a:p>
            <a:pPr lvl="1" indent="-285750">
              <a:lnSpc>
                <a:spcPct val="130000"/>
              </a:lnSpc>
              <a:spcBef>
                <a:spcPts val="0"/>
              </a:spcBef>
              <a:spcAft>
                <a:spcPts val="600"/>
              </a:spcAft>
              <a:buFont typeface="Symbol" panose="05050102010706020507" pitchFamily="18" charset="2"/>
              <a:buChar char="¾"/>
            </a:pPr>
            <a:endParaRPr lang="en-GB" altLang="en-US" spc="20" dirty="0">
              <a:latin typeface="Trebuchet MS" panose="020B0603020202020204" pitchFamily="34" charset="0"/>
            </a:endParaRPr>
          </a:p>
          <a:p>
            <a:pPr marL="171450" lvl="1">
              <a:lnSpc>
                <a:spcPct val="130000"/>
              </a:lnSpc>
              <a:spcBef>
                <a:spcPts val="0"/>
              </a:spcBef>
              <a:spcAft>
                <a:spcPts val="600"/>
              </a:spcAft>
            </a:pPr>
            <a:endParaRPr lang="en-GB" altLang="en-US" spc="20" dirty="0">
              <a:latin typeface="Trebuchet MS" panose="020B0603020202020204" pitchFamily="34" charset="0"/>
            </a:endParaRPr>
          </a:p>
          <a:p>
            <a:pPr lvl="1" indent="-285750">
              <a:lnSpc>
                <a:spcPct val="130000"/>
              </a:lnSpc>
              <a:spcBef>
                <a:spcPts val="0"/>
              </a:spcBef>
              <a:spcAft>
                <a:spcPts val="600"/>
              </a:spcAft>
              <a:buFont typeface="Symbol" panose="05050102010706020507" pitchFamily="18" charset="2"/>
              <a:buChar char="¾"/>
            </a:pPr>
            <a:endParaRPr lang="en-GB" altLang="en-US" spc="20" dirty="0">
              <a:latin typeface="Trebuchet MS" panose="020B0603020202020204" pitchFamily="34" charset="0"/>
            </a:endParaRPr>
          </a:p>
          <a:p>
            <a:pPr>
              <a:lnSpc>
                <a:spcPct val="80000"/>
              </a:lnSpc>
            </a:pPr>
            <a:endParaRPr lang="en-US" altLang="en-US" dirty="0">
              <a:ea typeface="ＭＳ Ｐゴシック" panose="020B0600070205080204" pitchFamily="34" charset="-128"/>
            </a:endParaRPr>
          </a:p>
          <a:p>
            <a:pPr marL="228600" lvl="1" indent="-228600">
              <a:spcBef>
                <a:spcPts val="0"/>
              </a:spcBef>
              <a:spcAft>
                <a:spcPts val="600"/>
              </a:spcAft>
              <a:buFont typeface="Arial" panose="020B0604020202020204" pitchFamily="34" charset="0"/>
              <a:buChar char="•"/>
            </a:pPr>
            <a:endParaRPr lang="en-US" b="1" spc="20" dirty="0">
              <a:solidFill>
                <a:schemeClr val="accent1"/>
              </a:solidFill>
              <a:latin typeface="Trebuchet MS" panose="020B0603020202020204" pitchFamily="34" charset="0"/>
            </a:endParaRPr>
          </a:p>
          <a:p>
            <a:pPr marL="228600" lvl="1" indent="-228600">
              <a:spcBef>
                <a:spcPts val="0"/>
              </a:spcBef>
              <a:spcAft>
                <a:spcPts val="600"/>
              </a:spcAft>
              <a:buFont typeface="Arial" panose="020B0604020202020204" pitchFamily="34" charset="0"/>
              <a:buChar char="•"/>
            </a:pPr>
            <a:endParaRPr lang="en-US" b="1" spc="20" dirty="0">
              <a:solidFill>
                <a:schemeClr val="accent1"/>
              </a:solidFill>
              <a:latin typeface="Trebuchet MS" panose="020B0603020202020204" pitchFamily="34" charset="0"/>
            </a:endParaRPr>
          </a:p>
        </p:txBody>
      </p:sp>
      <p:pic>
        <p:nvPicPr>
          <p:cNvPr id="10" name="Picture 9" descr="Person with idea concept">
            <a:extLst>
              <a:ext uri="{FF2B5EF4-FFF2-40B4-BE49-F238E27FC236}">
                <a16:creationId xmlns:a16="http://schemas.microsoft.com/office/drawing/2014/main" id="{9118ABB0-5A3C-D8F4-76A3-0AF584EDE364}"/>
              </a:ext>
            </a:extLst>
          </p:cNvPr>
          <p:cNvPicPr>
            <a:picLocks noChangeAspect="1"/>
          </p:cNvPicPr>
          <p:nvPr/>
        </p:nvPicPr>
        <p:blipFill rotWithShape="1">
          <a:blip r:embed="rId3"/>
          <a:srcRect l="31672" r="23209" b="-1"/>
          <a:stretch/>
        </p:blipFill>
        <p:spPr>
          <a:xfrm>
            <a:off x="7556429" y="0"/>
            <a:ext cx="4635571" cy="6857990"/>
          </a:xfrm>
          <a:prstGeom prst="rect">
            <a:avLst/>
          </a:prstGeom>
          <a:effectLst/>
        </p:spPr>
      </p:pic>
    </p:spTree>
    <p:extLst>
      <p:ext uri="{BB962C8B-B14F-4D97-AF65-F5344CB8AC3E}">
        <p14:creationId xmlns:p14="http://schemas.microsoft.com/office/powerpoint/2010/main" val="427329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7EB951-008F-18F8-76D3-CB30DD2DC7D4}"/>
              </a:ext>
            </a:extLst>
          </p:cNvPr>
          <p:cNvSpPr>
            <a:spLocks noGrp="1"/>
          </p:cNvSpPr>
          <p:nvPr>
            <p:ph type="title"/>
          </p:nvPr>
        </p:nvSpPr>
        <p:spPr/>
        <p:txBody>
          <a:bodyPr>
            <a:noAutofit/>
          </a:bodyPr>
          <a:lstStyle/>
          <a:p>
            <a:r>
              <a:rPr lang="en-US" dirty="0"/>
              <a:t>Reasons behind respondents’ hesitance</a:t>
            </a:r>
          </a:p>
        </p:txBody>
      </p:sp>
      <p:sp>
        <p:nvSpPr>
          <p:cNvPr id="3" name="Text Placeholder 2">
            <a:extLst>
              <a:ext uri="{FF2B5EF4-FFF2-40B4-BE49-F238E27FC236}">
                <a16:creationId xmlns:a16="http://schemas.microsoft.com/office/drawing/2014/main" id="{422E15A9-733B-44EA-9871-147026356AF6}"/>
              </a:ext>
            </a:extLst>
          </p:cNvPr>
          <p:cNvSpPr>
            <a:spLocks noGrp="1"/>
          </p:cNvSpPr>
          <p:nvPr>
            <p:ph type="body" sz="quarter" idx="4294967295"/>
          </p:nvPr>
        </p:nvSpPr>
        <p:spPr>
          <a:xfrm>
            <a:off x="367862" y="1550659"/>
            <a:ext cx="11125200" cy="4830762"/>
          </a:xfrm>
        </p:spPr>
        <p:txBody>
          <a:bodyPr lIns="91440" tIns="45720" rIns="91440" bIns="45720" anchor="t">
            <a:normAutofit/>
          </a:bodyPr>
          <a:lstStyle/>
          <a:p>
            <a:pPr marL="571500" lvl="1" indent="-342900">
              <a:spcBef>
                <a:spcPts val="0"/>
              </a:spcBef>
              <a:spcAft>
                <a:spcPts val="600"/>
              </a:spcAft>
              <a:buFont typeface="Arial" panose="020B0604020202020204" pitchFamily="34" charset="0"/>
              <a:buChar char="•"/>
            </a:pPr>
            <a:r>
              <a:rPr lang="en-US" dirty="0"/>
              <a:t>Fear of criminal charges or harassment by police</a:t>
            </a:r>
          </a:p>
          <a:p>
            <a:pPr marL="571500" lvl="1" indent="-342900">
              <a:spcBef>
                <a:spcPts val="0"/>
              </a:spcBef>
              <a:spcAft>
                <a:spcPts val="600"/>
              </a:spcAft>
              <a:buFont typeface="Arial" panose="020B0604020202020204" pitchFamily="34" charset="0"/>
              <a:buChar char="•"/>
            </a:pPr>
            <a:r>
              <a:rPr lang="en-US" dirty="0"/>
              <a:t>Fear of losing funding</a:t>
            </a:r>
          </a:p>
          <a:p>
            <a:pPr marL="571500" lvl="1" indent="-342900">
              <a:spcBef>
                <a:spcPts val="0"/>
              </a:spcBef>
              <a:spcAft>
                <a:spcPts val="600"/>
              </a:spcAft>
              <a:buFont typeface="Arial" panose="020B0604020202020204" pitchFamily="34" charset="0"/>
              <a:buChar char="•"/>
            </a:pPr>
            <a:r>
              <a:rPr lang="en-US" dirty="0"/>
              <a:t>Fear of damage to reputation of provider/facility, relating to abortion stigma</a:t>
            </a:r>
          </a:p>
          <a:p>
            <a:pPr marL="571500" lvl="1" indent="-342900">
              <a:spcBef>
                <a:spcPts val="0"/>
              </a:spcBef>
              <a:spcAft>
                <a:spcPts val="600"/>
              </a:spcAft>
              <a:buFont typeface="Arial" panose="020B0604020202020204" pitchFamily="34" charset="0"/>
              <a:buChar char="•"/>
            </a:pPr>
            <a:r>
              <a:rPr lang="en-US" dirty="0"/>
              <a:t>Fear of career stalling, relating to abortion stigma</a:t>
            </a:r>
          </a:p>
          <a:p>
            <a:pPr marL="571500" lvl="1" indent="-342900">
              <a:spcBef>
                <a:spcPts val="0"/>
              </a:spcBef>
              <a:spcAft>
                <a:spcPts val="600"/>
              </a:spcAft>
              <a:buFont typeface="Arial" panose="020B0604020202020204" pitchFamily="34" charset="0"/>
              <a:buChar char="•"/>
            </a:pPr>
            <a:r>
              <a:rPr lang="en-US" dirty="0"/>
              <a:t>Strong feelings about abortion in particular or about sexual and reproductive health and rights more generally</a:t>
            </a:r>
            <a:endParaRPr lang="en-US" b="1" dirty="0"/>
          </a:p>
          <a:p>
            <a:pPr marL="0" lvl="1" indent="0">
              <a:lnSpc>
                <a:spcPct val="120000"/>
              </a:lnSpc>
              <a:spcBef>
                <a:spcPts val="1200"/>
              </a:spcBef>
              <a:spcAft>
                <a:spcPts val="600"/>
              </a:spcAft>
              <a:buNone/>
            </a:pPr>
            <a:endParaRPr lang="en-US" b="1" spc="20" dirty="0">
              <a:solidFill>
                <a:schemeClr val="accent1"/>
              </a:solidFill>
              <a:latin typeface="Trebuchet MS" panose="020B0603020202020204" pitchFamily="34" charset="0"/>
            </a:endParaRPr>
          </a:p>
        </p:txBody>
      </p:sp>
    </p:spTree>
    <p:extLst>
      <p:ext uri="{BB962C8B-B14F-4D97-AF65-F5344CB8AC3E}">
        <p14:creationId xmlns:p14="http://schemas.microsoft.com/office/powerpoint/2010/main" val="43141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7EB951-008F-18F8-76D3-CB30DD2DC7D4}"/>
              </a:ext>
            </a:extLst>
          </p:cNvPr>
          <p:cNvSpPr>
            <a:spLocks noGrp="1"/>
          </p:cNvSpPr>
          <p:nvPr>
            <p:ph type="title"/>
          </p:nvPr>
        </p:nvSpPr>
        <p:spPr/>
        <p:txBody>
          <a:bodyPr/>
          <a:lstStyle/>
          <a:p>
            <a:r>
              <a:rPr lang="en-US" dirty="0"/>
              <a:t>Common objections and suggested responses</a:t>
            </a:r>
          </a:p>
        </p:txBody>
      </p:sp>
      <p:sp>
        <p:nvSpPr>
          <p:cNvPr id="3" name="Text Placeholder 2">
            <a:extLst>
              <a:ext uri="{FF2B5EF4-FFF2-40B4-BE49-F238E27FC236}">
                <a16:creationId xmlns:a16="http://schemas.microsoft.com/office/drawing/2014/main" id="{422E15A9-733B-44EA-9871-147026356AF6}"/>
              </a:ext>
            </a:extLst>
          </p:cNvPr>
          <p:cNvSpPr>
            <a:spLocks noGrp="1"/>
          </p:cNvSpPr>
          <p:nvPr>
            <p:ph type="body" sz="quarter" idx="4294967295"/>
          </p:nvPr>
        </p:nvSpPr>
        <p:spPr>
          <a:xfrm>
            <a:off x="367862" y="1550659"/>
            <a:ext cx="11125200" cy="4830762"/>
          </a:xfrm>
        </p:spPr>
        <p:txBody>
          <a:bodyPr lIns="91440" tIns="45720" rIns="91440" bIns="45720" anchor="t">
            <a:normAutofit fontScale="92500" lnSpcReduction="10000"/>
          </a:bodyPr>
          <a:lstStyle/>
          <a:p>
            <a:pPr marL="342900" indent="-342900">
              <a:buFont typeface="Arial" panose="020B0604020202020204" pitchFamily="34" charset="0"/>
              <a:buChar char="•"/>
            </a:pPr>
            <a:r>
              <a:rPr lang="en-US" b="1" dirty="0">
                <a:solidFill>
                  <a:srgbClr val="1E7FB8"/>
                </a:solidFill>
                <a:latin typeface="+mn-lt"/>
              </a:rPr>
              <a:t>Why are you asking me this? I can’t talk about it.</a:t>
            </a:r>
          </a:p>
          <a:p>
            <a:pPr marL="0" indent="0" algn="just">
              <a:buNone/>
            </a:pPr>
            <a:endParaRPr lang="en-US" sz="2400" b="1" dirty="0">
              <a:solidFill>
                <a:srgbClr val="1E7FB8"/>
              </a:solidFill>
              <a:latin typeface="+mn-lt"/>
            </a:endParaRPr>
          </a:p>
          <a:p>
            <a:pPr marL="800100" lvl="1" indent="-342900" algn="just">
              <a:lnSpc>
                <a:spcPct val="100000"/>
              </a:lnSpc>
              <a:spcBef>
                <a:spcPts val="0"/>
              </a:spcBef>
              <a:spcAft>
                <a:spcPts val="600"/>
              </a:spcAft>
              <a:buFont typeface="Arial" panose="020B0604020202020204" pitchFamily="34" charset="0"/>
              <a:buChar char="•"/>
            </a:pPr>
            <a:r>
              <a:rPr lang="en-US" dirty="0">
                <a:latin typeface="+mn-lt"/>
              </a:rPr>
              <a:t>First, show you have heard the person:</a:t>
            </a:r>
          </a:p>
          <a:p>
            <a:pPr marL="914400" lvl="2" indent="0" algn="just">
              <a:lnSpc>
                <a:spcPct val="100000"/>
              </a:lnSpc>
              <a:spcBef>
                <a:spcPts val="0"/>
              </a:spcBef>
              <a:spcAft>
                <a:spcPts val="600"/>
              </a:spcAft>
              <a:buNone/>
            </a:pPr>
            <a:r>
              <a:rPr lang="en-US" sz="2200" i="1" dirty="0">
                <a:latin typeface="+mn-lt"/>
              </a:rPr>
              <a:t>“I understand your hesitation, abortion can be a sensitive topic to discuss. Let me try to explain why we are asking”.</a:t>
            </a:r>
          </a:p>
          <a:p>
            <a:pPr marL="800100" lvl="1" indent="-342900" algn="just">
              <a:lnSpc>
                <a:spcPct val="100000"/>
              </a:lnSpc>
              <a:spcBef>
                <a:spcPts val="0"/>
              </a:spcBef>
              <a:spcAft>
                <a:spcPts val="600"/>
              </a:spcAft>
              <a:buFont typeface="Arial" panose="020B0604020202020204" pitchFamily="34" charset="0"/>
              <a:buChar char="•"/>
            </a:pPr>
            <a:r>
              <a:rPr lang="en-US" dirty="0">
                <a:latin typeface="+mn-lt"/>
              </a:rPr>
              <a:t>Then, explain the purpose and importance:</a:t>
            </a:r>
          </a:p>
          <a:p>
            <a:pPr marL="914400" lvl="2" indent="0" algn="just">
              <a:lnSpc>
                <a:spcPct val="100000"/>
              </a:lnSpc>
              <a:spcBef>
                <a:spcPts val="0"/>
              </a:spcBef>
              <a:spcAft>
                <a:spcPts val="600"/>
              </a:spcAft>
              <a:buNone/>
            </a:pPr>
            <a:r>
              <a:rPr lang="en-US" sz="2200" i="1" dirty="0">
                <a:latin typeface="+mn-lt"/>
              </a:rPr>
              <a:t>“This is part of a large national survey called the HHFA that is being conducted in many different countries. We are asking about many different health topics, not just abortion”</a:t>
            </a:r>
          </a:p>
          <a:p>
            <a:pPr marL="914400" lvl="2" indent="0" algn="just">
              <a:lnSpc>
                <a:spcPct val="100000"/>
              </a:lnSpc>
              <a:spcBef>
                <a:spcPts val="0"/>
              </a:spcBef>
              <a:spcAft>
                <a:spcPts val="600"/>
              </a:spcAft>
              <a:buNone/>
            </a:pPr>
            <a:r>
              <a:rPr lang="en-US" sz="2200" i="1" dirty="0">
                <a:latin typeface="+mn-lt"/>
              </a:rPr>
              <a:t>“It is very important that we understand how abortion care is provided, to decrease morbidity and death from unsafe abortion”</a:t>
            </a:r>
          </a:p>
          <a:p>
            <a:pPr marL="800100" lvl="1" indent="-342900" algn="just">
              <a:lnSpc>
                <a:spcPct val="100000"/>
              </a:lnSpc>
              <a:spcBef>
                <a:spcPts val="0"/>
              </a:spcBef>
              <a:spcAft>
                <a:spcPts val="600"/>
              </a:spcAft>
              <a:buFont typeface="Arial" panose="020B0604020202020204" pitchFamily="34" charset="0"/>
              <a:buChar char="•"/>
            </a:pPr>
            <a:r>
              <a:rPr lang="en-US" dirty="0">
                <a:latin typeface="+mn-lt"/>
              </a:rPr>
              <a:t>Explain that the HHFA is backed by the government:</a:t>
            </a:r>
          </a:p>
          <a:p>
            <a:pPr marL="914400" lvl="2" indent="0" algn="just">
              <a:lnSpc>
                <a:spcPct val="100000"/>
              </a:lnSpc>
              <a:spcBef>
                <a:spcPts val="0"/>
              </a:spcBef>
              <a:spcAft>
                <a:spcPts val="600"/>
              </a:spcAft>
              <a:buNone/>
            </a:pPr>
            <a:r>
              <a:rPr lang="en-US" sz="2200" i="1" dirty="0">
                <a:latin typeface="+mn-lt"/>
              </a:rPr>
              <a:t>“The MoH has approved these questions and has an interest in learning about the abortion care provision”</a:t>
            </a:r>
          </a:p>
          <a:p>
            <a:pPr marL="228600" lvl="1" indent="-228600">
              <a:lnSpc>
                <a:spcPct val="120000"/>
              </a:lnSpc>
              <a:spcBef>
                <a:spcPts val="1200"/>
              </a:spcBef>
              <a:spcAft>
                <a:spcPts val="600"/>
              </a:spcAft>
              <a:buFont typeface="Arial" panose="020B0604020202020204" pitchFamily="34" charset="0"/>
              <a:buChar char="•"/>
            </a:pPr>
            <a:endParaRPr lang="en-US" b="1" spc="20" dirty="0">
              <a:solidFill>
                <a:schemeClr val="accent1"/>
              </a:solidFill>
              <a:latin typeface="Trebuchet MS" panose="020B0603020202020204" pitchFamily="34" charset="0"/>
            </a:endParaRPr>
          </a:p>
        </p:txBody>
      </p:sp>
    </p:spTree>
    <p:extLst>
      <p:ext uri="{BB962C8B-B14F-4D97-AF65-F5344CB8AC3E}">
        <p14:creationId xmlns:p14="http://schemas.microsoft.com/office/powerpoint/2010/main" val="113056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7EB951-008F-18F8-76D3-CB30DD2DC7D4}"/>
              </a:ext>
            </a:extLst>
          </p:cNvPr>
          <p:cNvSpPr>
            <a:spLocks noGrp="1"/>
          </p:cNvSpPr>
          <p:nvPr>
            <p:ph type="title"/>
          </p:nvPr>
        </p:nvSpPr>
        <p:spPr/>
        <p:txBody>
          <a:bodyPr/>
          <a:lstStyle/>
          <a:p>
            <a:r>
              <a:rPr lang="en-US" dirty="0"/>
              <a:t>Common objections and suggested responses</a:t>
            </a:r>
          </a:p>
        </p:txBody>
      </p:sp>
      <p:sp>
        <p:nvSpPr>
          <p:cNvPr id="3" name="Text Placeholder 2">
            <a:extLst>
              <a:ext uri="{FF2B5EF4-FFF2-40B4-BE49-F238E27FC236}">
                <a16:creationId xmlns:a16="http://schemas.microsoft.com/office/drawing/2014/main" id="{422E15A9-733B-44EA-9871-147026356AF6}"/>
              </a:ext>
            </a:extLst>
          </p:cNvPr>
          <p:cNvSpPr>
            <a:spLocks noGrp="1"/>
          </p:cNvSpPr>
          <p:nvPr>
            <p:ph type="body" sz="quarter" idx="4294967295"/>
          </p:nvPr>
        </p:nvSpPr>
        <p:spPr>
          <a:xfrm>
            <a:off x="367862" y="1550659"/>
            <a:ext cx="11125200" cy="4830762"/>
          </a:xfrm>
        </p:spPr>
        <p:txBody>
          <a:bodyPr lIns="91440" tIns="45720" rIns="91440" bIns="45720" anchor="t">
            <a:normAutofit/>
          </a:bodyPr>
          <a:lstStyle/>
          <a:p>
            <a:pPr marL="342900" indent="-342900"/>
            <a:r>
              <a:rPr lang="en-US" b="1" dirty="0">
                <a:solidFill>
                  <a:srgbClr val="1E7FB8"/>
                </a:solidFill>
                <a:latin typeface="+mn-lt"/>
              </a:rPr>
              <a:t>We don’t provide abortion at this facility</a:t>
            </a:r>
          </a:p>
          <a:p>
            <a:pPr marL="0" indent="0" algn="just">
              <a:buNone/>
            </a:pPr>
            <a:endParaRPr lang="en-US" sz="2400" b="1" dirty="0">
              <a:solidFill>
                <a:srgbClr val="1E7FB8"/>
              </a:solidFill>
              <a:latin typeface="+mn-lt"/>
            </a:endParaRPr>
          </a:p>
          <a:p>
            <a:pPr marL="800100" lvl="1" indent="-342900" algn="just">
              <a:lnSpc>
                <a:spcPct val="100000"/>
              </a:lnSpc>
              <a:spcBef>
                <a:spcPts val="0"/>
              </a:spcBef>
              <a:spcAft>
                <a:spcPts val="600"/>
              </a:spcAft>
              <a:buFont typeface="Arial" panose="020B0604020202020204" pitchFamily="34" charset="0"/>
              <a:buChar char="•"/>
            </a:pPr>
            <a:r>
              <a:rPr lang="en-US" dirty="0">
                <a:latin typeface="+mn-lt"/>
              </a:rPr>
              <a:t>First, show you have heard the person:</a:t>
            </a:r>
          </a:p>
          <a:p>
            <a:pPr marL="914400" lvl="2" indent="0" algn="just">
              <a:lnSpc>
                <a:spcPct val="100000"/>
              </a:lnSpc>
              <a:spcBef>
                <a:spcPts val="0"/>
              </a:spcBef>
              <a:spcAft>
                <a:spcPts val="600"/>
              </a:spcAft>
              <a:buNone/>
            </a:pPr>
            <a:r>
              <a:rPr lang="en-US" sz="2200" i="1" dirty="0">
                <a:latin typeface="+mn-lt"/>
              </a:rPr>
              <a:t>“Yes, I understand that some facilities don’t provide abortion care”.</a:t>
            </a:r>
          </a:p>
          <a:p>
            <a:pPr marL="800100" lvl="1" indent="-342900" algn="just">
              <a:lnSpc>
                <a:spcPct val="100000"/>
              </a:lnSpc>
              <a:spcBef>
                <a:spcPts val="0"/>
              </a:spcBef>
              <a:spcAft>
                <a:spcPts val="600"/>
              </a:spcAft>
              <a:buFont typeface="Arial" panose="020B0604020202020204" pitchFamily="34" charset="0"/>
              <a:buChar char="•"/>
            </a:pPr>
            <a:r>
              <a:rPr lang="en-US" dirty="0">
                <a:latin typeface="+mn-lt"/>
              </a:rPr>
              <a:t>Then, provide clarifications: </a:t>
            </a:r>
          </a:p>
          <a:p>
            <a:pPr marL="914400" lvl="2" indent="0" algn="just">
              <a:lnSpc>
                <a:spcPct val="100000"/>
              </a:lnSpc>
              <a:spcBef>
                <a:spcPts val="0"/>
              </a:spcBef>
              <a:spcAft>
                <a:spcPts val="600"/>
              </a:spcAft>
              <a:buNone/>
            </a:pPr>
            <a:r>
              <a:rPr lang="en-US" sz="2200" i="1" dirty="0">
                <a:latin typeface="+mn-lt"/>
              </a:rPr>
              <a:t>“We are not just asking about inducing abortions, but also about care for women who come in with miscarriages or incomplete abortions, as we call them. Do you provide care to women in that situation?”</a:t>
            </a:r>
          </a:p>
          <a:p>
            <a:pPr marL="0" lvl="1" indent="0">
              <a:lnSpc>
                <a:spcPct val="120000"/>
              </a:lnSpc>
              <a:spcBef>
                <a:spcPts val="1200"/>
              </a:spcBef>
              <a:spcAft>
                <a:spcPts val="600"/>
              </a:spcAft>
              <a:buNone/>
            </a:pPr>
            <a:endParaRPr lang="en-US" b="1" spc="20" dirty="0">
              <a:solidFill>
                <a:schemeClr val="accent1"/>
              </a:solidFill>
              <a:latin typeface="Trebuchet MS" panose="020B0603020202020204" pitchFamily="34" charset="0"/>
            </a:endParaRPr>
          </a:p>
        </p:txBody>
      </p:sp>
    </p:spTree>
    <p:extLst>
      <p:ext uri="{BB962C8B-B14F-4D97-AF65-F5344CB8AC3E}">
        <p14:creationId xmlns:p14="http://schemas.microsoft.com/office/powerpoint/2010/main" val="351578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B64F9B4-F7A1-480A-93C4-6FF726A28DF1}"/>
              </a:ext>
            </a:extLst>
          </p:cNvPr>
          <p:cNvSpPr>
            <a:spLocks noGrp="1"/>
          </p:cNvSpPr>
          <p:nvPr>
            <p:ph type="title"/>
          </p:nvPr>
        </p:nvSpPr>
        <p:spPr/>
        <p:txBody>
          <a:bodyPr/>
          <a:lstStyle/>
          <a:p>
            <a:pPr marL="228600"/>
            <a:r>
              <a:rPr lang="en-US" b="1" dirty="0"/>
              <a:t>Summary</a:t>
            </a:r>
          </a:p>
        </p:txBody>
      </p:sp>
      <p:sp>
        <p:nvSpPr>
          <p:cNvPr id="2" name="Text Placeholder 1">
            <a:extLst>
              <a:ext uri="{FF2B5EF4-FFF2-40B4-BE49-F238E27FC236}">
                <a16:creationId xmlns:a16="http://schemas.microsoft.com/office/drawing/2014/main" id="{6FF2C7F5-73AE-40D4-9736-8815398128B8}"/>
              </a:ext>
            </a:extLst>
          </p:cNvPr>
          <p:cNvSpPr>
            <a:spLocks noGrp="1"/>
          </p:cNvSpPr>
          <p:nvPr>
            <p:ph idx="1"/>
          </p:nvPr>
        </p:nvSpPr>
        <p:spPr/>
        <p:txBody>
          <a:bodyPr>
            <a:noAutofit/>
          </a:bodyPr>
          <a:lstStyle/>
          <a:p>
            <a:pPr marL="514350" indent="-514350" algn="just">
              <a:spcBef>
                <a:spcPts val="0"/>
              </a:spcBef>
              <a:spcAft>
                <a:spcPts val="600"/>
              </a:spcAft>
              <a:buFont typeface="+mj-lt"/>
              <a:buAutoNum type="arabicPeriod"/>
            </a:pPr>
            <a:r>
              <a:rPr lang="en-US" sz="2000" dirty="0">
                <a:latin typeface="+mj-lt"/>
              </a:rPr>
              <a:t>Recommended practices for the HHFA are aimed at ensuring respondent’s </a:t>
            </a:r>
            <a:r>
              <a:rPr lang="en-US" sz="2000" b="1" dirty="0">
                <a:solidFill>
                  <a:srgbClr val="1E7FB8"/>
                </a:solidFill>
                <a:latin typeface="+mj-lt"/>
              </a:rPr>
              <a:t>collaboration</a:t>
            </a:r>
            <a:r>
              <a:rPr lang="en-US" sz="2000" dirty="0">
                <a:latin typeface="+mj-lt"/>
              </a:rPr>
              <a:t> (e.g. requesting consent, showing respect, listening carefully, thanking at the end of the interview), collecting </a:t>
            </a:r>
            <a:r>
              <a:rPr lang="en-US" sz="2000" b="1" dirty="0">
                <a:solidFill>
                  <a:srgbClr val="1E7FB8"/>
                </a:solidFill>
                <a:latin typeface="+mj-lt"/>
              </a:rPr>
              <a:t>accurate</a:t>
            </a:r>
            <a:r>
              <a:rPr lang="en-US" sz="2000" dirty="0">
                <a:latin typeface="+mj-lt"/>
              </a:rPr>
              <a:t> and </a:t>
            </a:r>
            <a:r>
              <a:rPr lang="en-US" sz="2000" b="1" dirty="0">
                <a:solidFill>
                  <a:srgbClr val="1E7FB8"/>
                </a:solidFill>
                <a:latin typeface="+mj-lt"/>
              </a:rPr>
              <a:t>complete</a:t>
            </a:r>
            <a:r>
              <a:rPr lang="en-US" sz="2000" dirty="0">
                <a:latin typeface="+mj-lt"/>
              </a:rPr>
              <a:t> data (e.g. reading questions as written, never suggesting answers, probing only when necessary, asking all applicable questions).</a:t>
            </a:r>
          </a:p>
          <a:p>
            <a:pPr marL="514350" indent="-514350" algn="just">
              <a:spcBef>
                <a:spcPts val="0"/>
              </a:spcBef>
              <a:spcAft>
                <a:spcPts val="600"/>
              </a:spcAft>
              <a:buFont typeface="+mj-lt"/>
              <a:buAutoNum type="arabicPeriod"/>
            </a:pPr>
            <a:r>
              <a:rPr lang="en-US" sz="2000" dirty="0">
                <a:latin typeface="+mj-lt"/>
              </a:rPr>
              <a:t>Depending on the situations, you may need to </a:t>
            </a:r>
            <a:r>
              <a:rPr lang="en-US" sz="2000" b="1" dirty="0">
                <a:solidFill>
                  <a:srgbClr val="1E7FB8"/>
                </a:solidFill>
                <a:latin typeface="+mj-lt"/>
              </a:rPr>
              <a:t>steer</a:t>
            </a:r>
            <a:r>
              <a:rPr lang="en-US" sz="2000" dirty="0">
                <a:latin typeface="+mj-lt"/>
              </a:rPr>
              <a:t> the respondent gently back to the original question, </a:t>
            </a:r>
            <a:r>
              <a:rPr lang="en-US" sz="2000" b="1" dirty="0">
                <a:solidFill>
                  <a:srgbClr val="1E7FB8"/>
                </a:solidFill>
                <a:latin typeface="+mj-lt"/>
              </a:rPr>
              <a:t>find out </a:t>
            </a:r>
            <a:r>
              <a:rPr lang="en-US" sz="2000" dirty="0">
                <a:latin typeface="+mj-lt"/>
              </a:rPr>
              <a:t>why the respondent is reluctant to participate, and </a:t>
            </a:r>
            <a:r>
              <a:rPr lang="en-US" sz="2000" b="1" dirty="0">
                <a:solidFill>
                  <a:srgbClr val="1E7FB8"/>
                </a:solidFill>
                <a:latin typeface="+mj-lt"/>
              </a:rPr>
              <a:t>re-interest</a:t>
            </a:r>
            <a:r>
              <a:rPr lang="en-US" sz="2000" dirty="0">
                <a:latin typeface="+mj-lt"/>
              </a:rPr>
              <a:t> the respondent in the conversation.</a:t>
            </a:r>
          </a:p>
          <a:p>
            <a:pPr marL="514350" indent="-514350" algn="just">
              <a:spcBef>
                <a:spcPts val="0"/>
              </a:spcBef>
              <a:spcAft>
                <a:spcPts val="600"/>
              </a:spcAft>
              <a:buFont typeface="+mj-lt"/>
              <a:buAutoNum type="arabicPeriod"/>
            </a:pPr>
            <a:r>
              <a:rPr lang="en-US" sz="2000" dirty="0">
                <a:latin typeface="+mj-lt"/>
              </a:rPr>
              <a:t>Respondents may hesitate to answer questions about sensitive topics because of a variety of reasons, like fear of criminal charges, police harassment, losing funding, reputational damage, career stalling, or conscientious objection.</a:t>
            </a:r>
          </a:p>
          <a:p>
            <a:pPr marL="514350" indent="-514350" algn="just">
              <a:spcBef>
                <a:spcPts val="0"/>
              </a:spcBef>
              <a:spcAft>
                <a:spcPts val="600"/>
              </a:spcAft>
              <a:buFont typeface="+mj-lt"/>
              <a:buAutoNum type="arabicPeriod"/>
            </a:pPr>
            <a:r>
              <a:rPr lang="en-US" sz="2000" dirty="0">
                <a:latin typeface="+mj-lt"/>
              </a:rPr>
              <a:t>Appropriate responses in these situations consist in showing that we </a:t>
            </a:r>
            <a:r>
              <a:rPr lang="en-US" sz="2000" b="1" dirty="0">
                <a:solidFill>
                  <a:srgbClr val="1E7FB8"/>
                </a:solidFill>
                <a:latin typeface="+mj-lt"/>
              </a:rPr>
              <a:t>hear the person’s objections</a:t>
            </a:r>
            <a:r>
              <a:rPr lang="en-US" sz="2000" dirty="0">
                <a:latin typeface="+mj-lt"/>
              </a:rPr>
              <a:t>, </a:t>
            </a:r>
            <a:r>
              <a:rPr lang="en-US" sz="2000" b="1" dirty="0">
                <a:solidFill>
                  <a:srgbClr val="1E7FB8"/>
                </a:solidFill>
                <a:latin typeface="+mj-lt"/>
              </a:rPr>
              <a:t>explaining the purpose </a:t>
            </a:r>
            <a:r>
              <a:rPr lang="en-US" sz="2000" dirty="0">
                <a:latin typeface="+mj-lt"/>
              </a:rPr>
              <a:t>of the questions on the sensitive topics, and </a:t>
            </a:r>
            <a:r>
              <a:rPr lang="en-US" sz="2000" b="1" dirty="0">
                <a:solidFill>
                  <a:srgbClr val="1E7FB8"/>
                </a:solidFill>
                <a:latin typeface="+mj-lt"/>
              </a:rPr>
              <a:t>reassuring about the lack of reprisals </a:t>
            </a:r>
            <a:r>
              <a:rPr lang="en-US" sz="2000" dirty="0">
                <a:latin typeface="+mj-lt"/>
              </a:rPr>
              <a:t>for providing the information.</a:t>
            </a:r>
          </a:p>
        </p:txBody>
      </p:sp>
    </p:spTree>
    <p:extLst>
      <p:ext uri="{BB962C8B-B14F-4D97-AF65-F5344CB8AC3E}">
        <p14:creationId xmlns:p14="http://schemas.microsoft.com/office/powerpoint/2010/main" val="791278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AE710C-BCA8-16FE-595A-075B033E9ACC}"/>
              </a:ext>
            </a:extLst>
          </p:cNvPr>
          <p:cNvSpPr>
            <a:spLocks noGrp="1"/>
          </p:cNvSpPr>
          <p:nvPr>
            <p:ph type="title"/>
          </p:nvPr>
        </p:nvSpPr>
        <p:spPr/>
        <p:txBody>
          <a:bodyPr/>
          <a:lstStyle/>
          <a:p>
            <a:r>
              <a:rPr lang="en-US" b="1" dirty="0"/>
              <a:t>Introduction</a:t>
            </a:r>
            <a:endParaRPr lang="en-US" dirty="0"/>
          </a:p>
        </p:txBody>
      </p:sp>
      <p:sp>
        <p:nvSpPr>
          <p:cNvPr id="3" name="Text Placeholder 2">
            <a:extLst>
              <a:ext uri="{FF2B5EF4-FFF2-40B4-BE49-F238E27FC236}">
                <a16:creationId xmlns:a16="http://schemas.microsoft.com/office/drawing/2014/main" id="{422E15A9-733B-44EA-9871-147026356AF6}"/>
              </a:ext>
            </a:extLst>
          </p:cNvPr>
          <p:cNvSpPr>
            <a:spLocks noGrp="1"/>
          </p:cNvSpPr>
          <p:nvPr>
            <p:ph type="body" sz="quarter" idx="4294967295"/>
          </p:nvPr>
        </p:nvSpPr>
        <p:spPr>
          <a:xfrm>
            <a:off x="619125" y="1395084"/>
            <a:ext cx="10892330" cy="5102225"/>
          </a:xfrm>
        </p:spPr>
        <p:txBody>
          <a:bodyPr lIns="91440" tIns="45720" rIns="91440" bIns="45720" anchor="t">
            <a:normAutofit/>
          </a:bodyPr>
          <a:lstStyle/>
          <a:p>
            <a:pPr marL="403225" indent="-403225" algn="just"/>
            <a:r>
              <a:rPr lang="en-US" dirty="0">
                <a:solidFill>
                  <a:srgbClr val="000000"/>
                </a:solidFill>
                <a:latin typeface="+mn-lt"/>
              </a:rPr>
              <a:t>Collecting data that accurately reflect health services available at a facility, whether it is a small health post or an urban hospital, requires skill and practice. </a:t>
            </a:r>
          </a:p>
          <a:p>
            <a:pPr marL="403225" indent="-403225" algn="just"/>
            <a:r>
              <a:rPr lang="en-US" dirty="0">
                <a:solidFill>
                  <a:srgbClr val="000000"/>
                </a:solidFill>
                <a:latin typeface="+mn-lt"/>
              </a:rPr>
              <a:t>The data collectors should remember that the survey findings are only as good as the data from which they are calculated, and that the quality of that data depends to a large extent on them. </a:t>
            </a:r>
          </a:p>
          <a:p>
            <a:pPr marL="403225" indent="-403225" algn="just"/>
            <a:r>
              <a:rPr lang="en-US" dirty="0">
                <a:solidFill>
                  <a:srgbClr val="000000"/>
                </a:solidFill>
                <a:latin typeface="+mn-lt"/>
              </a:rPr>
              <a:t>This module provides basic instructions on the practices that should be used when interviewing respondents, reasons behind respondent’s hesitance to answer questions about sensitive topics, and tips for how to handle difficult situations that data collectors might encounter while conducting an interview.</a:t>
            </a:r>
          </a:p>
        </p:txBody>
      </p:sp>
    </p:spTree>
    <p:extLst>
      <p:ext uri="{BB962C8B-B14F-4D97-AF65-F5344CB8AC3E}">
        <p14:creationId xmlns:p14="http://schemas.microsoft.com/office/powerpoint/2010/main" val="3582608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616D82-F325-480B-8150-6FD1337281A2}"/>
              </a:ext>
            </a:extLst>
          </p:cNvPr>
          <p:cNvSpPr>
            <a:spLocks noGrp="1"/>
          </p:cNvSpPr>
          <p:nvPr>
            <p:ph type="subTitle" idx="1"/>
          </p:nvPr>
        </p:nvSpPr>
        <p:spPr>
          <a:xfrm>
            <a:off x="0" y="4099464"/>
            <a:ext cx="12192000" cy="1631302"/>
          </a:xfrm>
        </p:spPr>
        <p:txBody>
          <a:bodyPr/>
          <a:lstStyle/>
          <a:p>
            <a:pPr>
              <a:lnSpc>
                <a:spcPct val="150000"/>
              </a:lnSpc>
            </a:pPr>
            <a:r>
              <a:rPr lang="en-US" b="1" dirty="0">
                <a:latin typeface="+mj-lt"/>
              </a:rPr>
              <a:t>Recommended practices</a:t>
            </a:r>
            <a:endParaRPr lang="en-GB" b="1" dirty="0">
              <a:latin typeface="+mj-lt"/>
            </a:endParaRPr>
          </a:p>
        </p:txBody>
      </p:sp>
    </p:spTree>
    <p:extLst>
      <p:ext uri="{BB962C8B-B14F-4D97-AF65-F5344CB8AC3E}">
        <p14:creationId xmlns:p14="http://schemas.microsoft.com/office/powerpoint/2010/main" val="1188624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AE710C-BCA8-16FE-595A-075B033E9ACC}"/>
              </a:ext>
            </a:extLst>
          </p:cNvPr>
          <p:cNvSpPr>
            <a:spLocks noGrp="1"/>
          </p:cNvSpPr>
          <p:nvPr>
            <p:ph type="title"/>
          </p:nvPr>
        </p:nvSpPr>
        <p:spPr/>
        <p:txBody>
          <a:bodyPr/>
          <a:lstStyle/>
          <a:p>
            <a:r>
              <a:rPr lang="en-US" dirty="0"/>
              <a:t>General interviewing practices</a:t>
            </a:r>
          </a:p>
        </p:txBody>
      </p:sp>
      <p:sp>
        <p:nvSpPr>
          <p:cNvPr id="3" name="Text Placeholder 2">
            <a:extLst>
              <a:ext uri="{FF2B5EF4-FFF2-40B4-BE49-F238E27FC236}">
                <a16:creationId xmlns:a16="http://schemas.microsoft.com/office/drawing/2014/main" id="{422E15A9-733B-44EA-9871-147026356AF6}"/>
              </a:ext>
            </a:extLst>
          </p:cNvPr>
          <p:cNvSpPr>
            <a:spLocks noGrp="1"/>
          </p:cNvSpPr>
          <p:nvPr>
            <p:ph type="body" sz="quarter" idx="4294967295"/>
          </p:nvPr>
        </p:nvSpPr>
        <p:spPr>
          <a:xfrm>
            <a:off x="619125" y="1395084"/>
            <a:ext cx="10892330" cy="5102225"/>
          </a:xfrm>
        </p:spPr>
        <p:txBody>
          <a:bodyPr lIns="91440" tIns="45720" rIns="91440" bIns="45720" anchor="t">
            <a:normAutofit/>
          </a:bodyPr>
          <a:lstStyle/>
          <a:p>
            <a:pPr marL="457200" lvl="1" indent="-457200">
              <a:spcBef>
                <a:spcPts val="0"/>
              </a:spcBef>
              <a:spcAft>
                <a:spcPts val="1200"/>
              </a:spcAft>
              <a:buFont typeface="+mj-lt"/>
              <a:buAutoNum type="arabicPeriod"/>
            </a:pPr>
            <a:r>
              <a:rPr lang="en-US" spc="20" dirty="0">
                <a:latin typeface="+mn-lt"/>
              </a:rPr>
              <a:t>Request consent from the facility in charge before asking questions</a:t>
            </a:r>
          </a:p>
          <a:p>
            <a:pPr marL="457200" lvl="1" indent="-457200">
              <a:spcBef>
                <a:spcPts val="0"/>
              </a:spcBef>
              <a:spcAft>
                <a:spcPts val="1200"/>
              </a:spcAft>
              <a:buFont typeface="+mj-lt"/>
              <a:buAutoNum type="arabicPeriod"/>
            </a:pPr>
            <a:r>
              <a:rPr lang="en-US" spc="20" dirty="0">
                <a:latin typeface="+mn-lt"/>
              </a:rPr>
              <a:t>Show respect for the respondent</a:t>
            </a:r>
          </a:p>
          <a:p>
            <a:pPr marL="457200" lvl="1" indent="-457200">
              <a:spcBef>
                <a:spcPts val="0"/>
              </a:spcBef>
              <a:spcAft>
                <a:spcPts val="1200"/>
              </a:spcAft>
              <a:buFont typeface="+mj-lt"/>
              <a:buAutoNum type="arabicPeriod"/>
            </a:pPr>
            <a:r>
              <a:rPr lang="en-US" spc="20" dirty="0">
                <a:latin typeface="+mn-lt"/>
              </a:rPr>
              <a:t>Listen carefully to the respondent</a:t>
            </a:r>
          </a:p>
          <a:p>
            <a:pPr marL="457200" lvl="1" indent="-457200">
              <a:spcBef>
                <a:spcPts val="0"/>
              </a:spcBef>
              <a:spcAft>
                <a:spcPts val="1200"/>
              </a:spcAft>
              <a:buFont typeface="+mj-lt"/>
              <a:buAutoNum type="arabicPeriod"/>
            </a:pPr>
            <a:r>
              <a:rPr lang="en-US" spc="20" dirty="0">
                <a:latin typeface="+mn-lt"/>
              </a:rPr>
              <a:t>Read every question exactly as written</a:t>
            </a:r>
          </a:p>
          <a:p>
            <a:pPr marL="457200" lvl="1" indent="-457200">
              <a:spcBef>
                <a:spcPts val="0"/>
              </a:spcBef>
              <a:spcAft>
                <a:spcPts val="1200"/>
              </a:spcAft>
              <a:buFont typeface="+mj-lt"/>
              <a:buAutoNum type="arabicPeriod"/>
            </a:pPr>
            <a:r>
              <a:rPr lang="en-US" spc="20" dirty="0">
                <a:latin typeface="+mn-lt"/>
              </a:rPr>
              <a:t>Never suggest answers to the respondents</a:t>
            </a:r>
          </a:p>
          <a:p>
            <a:pPr marL="457200" lvl="1" indent="-457200">
              <a:spcBef>
                <a:spcPts val="0"/>
              </a:spcBef>
              <a:spcAft>
                <a:spcPts val="1200"/>
              </a:spcAft>
              <a:buFont typeface="+mj-lt"/>
              <a:buAutoNum type="arabicPeriod"/>
            </a:pPr>
            <a:r>
              <a:rPr lang="en-US" spc="20" dirty="0">
                <a:latin typeface="+mn-lt"/>
              </a:rPr>
              <a:t>Probe for a response when necessary</a:t>
            </a:r>
          </a:p>
          <a:p>
            <a:pPr marL="457200" lvl="1" indent="-457200">
              <a:spcBef>
                <a:spcPts val="0"/>
              </a:spcBef>
              <a:spcAft>
                <a:spcPts val="1200"/>
              </a:spcAft>
              <a:buFont typeface="+mj-lt"/>
              <a:buAutoNum type="arabicPeriod"/>
            </a:pPr>
            <a:r>
              <a:rPr lang="en-US" spc="20" dirty="0">
                <a:latin typeface="+mn-lt"/>
              </a:rPr>
              <a:t>Remain neutral </a:t>
            </a:r>
          </a:p>
          <a:p>
            <a:pPr marL="457200" lvl="1" indent="-457200">
              <a:spcBef>
                <a:spcPts val="0"/>
              </a:spcBef>
              <a:spcAft>
                <a:spcPts val="1200"/>
              </a:spcAft>
              <a:buFont typeface="+mj-lt"/>
              <a:buAutoNum type="arabicPeriod"/>
            </a:pPr>
            <a:r>
              <a:rPr lang="en-US" spc="20" dirty="0">
                <a:latin typeface="+mn-lt"/>
              </a:rPr>
              <a:t>Ask all applicable questions</a:t>
            </a:r>
          </a:p>
          <a:p>
            <a:pPr marL="457200" lvl="1" indent="-457200">
              <a:spcBef>
                <a:spcPts val="0"/>
              </a:spcBef>
              <a:spcAft>
                <a:spcPts val="1200"/>
              </a:spcAft>
              <a:buFont typeface="+mj-lt"/>
              <a:buAutoNum type="arabicPeriod"/>
            </a:pPr>
            <a:r>
              <a:rPr lang="en-US" spc="20" dirty="0">
                <a:latin typeface="+mn-lt"/>
              </a:rPr>
              <a:t>Thank the respondent at the end of the interview</a:t>
            </a:r>
          </a:p>
        </p:txBody>
      </p:sp>
    </p:spTree>
    <p:extLst>
      <p:ext uri="{BB962C8B-B14F-4D97-AF65-F5344CB8AC3E}">
        <p14:creationId xmlns:p14="http://schemas.microsoft.com/office/powerpoint/2010/main" val="327373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5B865E2-3D2C-46D3-8589-40EE6A556FC2}"/>
              </a:ext>
            </a:extLst>
          </p:cNvPr>
          <p:cNvSpPr>
            <a:spLocks noGrp="1"/>
          </p:cNvSpPr>
          <p:nvPr>
            <p:ph type="title"/>
          </p:nvPr>
        </p:nvSpPr>
        <p:spPr>
          <a:xfrm>
            <a:off x="558166" y="991518"/>
            <a:ext cx="3330978" cy="4623217"/>
          </a:xfrm>
        </p:spPr>
        <p:txBody>
          <a:bodyPr>
            <a:normAutofit/>
          </a:bodyPr>
          <a:lstStyle/>
          <a:p>
            <a:r>
              <a:rPr lang="en-US" sz="4000" b="1" dirty="0">
                <a:solidFill>
                  <a:srgbClr val="FFFFFF"/>
                </a:solidFill>
                <a:latin typeface="Atkinson Hyperlegible" pitchFamily="50" charset="0"/>
              </a:rPr>
              <a:t>Practice</a:t>
            </a:r>
            <a:r>
              <a:rPr lang="en-US" sz="4000" dirty="0">
                <a:solidFill>
                  <a:srgbClr val="FFFFFF"/>
                </a:solidFill>
                <a:latin typeface="Atkinson Hyperlegible" pitchFamily="50" charset="0"/>
              </a:rPr>
              <a:t>: Overall review of interviewer skills</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83DAB410-E80A-4056-9F21-4F27AC72A5F5}"/>
              </a:ext>
            </a:extLst>
          </p:cNvPr>
          <p:cNvSpPr>
            <a:spLocks noGrp="1"/>
          </p:cNvSpPr>
          <p:nvPr>
            <p:ph idx="1"/>
          </p:nvPr>
        </p:nvSpPr>
        <p:spPr>
          <a:xfrm>
            <a:off x="4447308" y="636190"/>
            <a:ext cx="6906491" cy="5585619"/>
          </a:xfrm>
        </p:spPr>
        <p:txBody>
          <a:bodyPr anchor="ctr">
            <a:normAutofit/>
          </a:bodyPr>
          <a:lstStyle/>
          <a:p>
            <a:pPr marL="0" indent="0">
              <a:buNone/>
            </a:pPr>
            <a:endParaRPr lang="en-US" sz="2600" dirty="0">
              <a:latin typeface="Atkinson Hyperlegible" pitchFamily="50" charset="0"/>
            </a:endParaRPr>
          </a:p>
          <a:p>
            <a:r>
              <a:rPr lang="en-US" sz="2600" dirty="0">
                <a:latin typeface="Atkinson Hyperlegible" pitchFamily="50" charset="0"/>
              </a:rPr>
              <a:t>Show participants the following 7 texts and ask them to identify the practice that the text is referring to.</a:t>
            </a:r>
          </a:p>
          <a:p>
            <a:r>
              <a:rPr lang="en-US" sz="2600" dirty="0">
                <a:latin typeface="Atkinson Hyperlegible" pitchFamily="50" charset="0"/>
              </a:rPr>
              <a:t>For each text, identify a volunteer to read aloud and if needed, provide clarifications.</a:t>
            </a:r>
          </a:p>
          <a:p>
            <a:r>
              <a:rPr lang="en-US" sz="2600" dirty="0">
                <a:latin typeface="Atkinson Hyperlegible" pitchFamily="50" charset="0"/>
              </a:rPr>
              <a:t>Give pairs enough time to read, discuss and identify the practice.</a:t>
            </a:r>
          </a:p>
          <a:p>
            <a:r>
              <a:rPr lang="en-US" sz="2600" dirty="0">
                <a:latin typeface="Atkinson Hyperlegible" pitchFamily="50" charset="0"/>
              </a:rPr>
              <a:t>Once all the slides with text have finished, show the slide with the solutions, solicit participants’ inputs, and provide clarifications as needed.</a:t>
            </a:r>
          </a:p>
          <a:p>
            <a:pPr marL="0" indent="0">
              <a:buNone/>
            </a:pPr>
            <a:endParaRPr lang="en-US" sz="2400" dirty="0">
              <a:latin typeface="Trebuchet MS" panose="020B0603020202020204" pitchFamily="34" charset="0"/>
            </a:endParaRPr>
          </a:p>
        </p:txBody>
      </p:sp>
    </p:spTree>
    <p:extLst>
      <p:ext uri="{BB962C8B-B14F-4D97-AF65-F5344CB8AC3E}">
        <p14:creationId xmlns:p14="http://schemas.microsoft.com/office/powerpoint/2010/main" val="479847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5B865E2-3D2C-46D3-8589-40EE6A556FC2}"/>
              </a:ext>
            </a:extLst>
          </p:cNvPr>
          <p:cNvSpPr>
            <a:spLocks noGrp="1"/>
          </p:cNvSpPr>
          <p:nvPr>
            <p:ph type="title"/>
          </p:nvPr>
        </p:nvSpPr>
        <p:spPr>
          <a:xfrm>
            <a:off x="558166" y="991518"/>
            <a:ext cx="3330978" cy="4623217"/>
          </a:xfrm>
        </p:spPr>
        <p:txBody>
          <a:bodyPr>
            <a:normAutofit/>
          </a:bodyPr>
          <a:lstStyle/>
          <a:p>
            <a:r>
              <a:rPr lang="en-US" sz="4000" b="1" dirty="0">
                <a:solidFill>
                  <a:srgbClr val="FFFFFF"/>
                </a:solidFill>
                <a:latin typeface="Atkinson Hyperlegible" pitchFamily="50" charset="0"/>
              </a:rPr>
              <a:t>Practice</a:t>
            </a:r>
            <a:r>
              <a:rPr lang="en-US" sz="4000" dirty="0">
                <a:solidFill>
                  <a:srgbClr val="FFFFFF"/>
                </a:solidFill>
                <a:latin typeface="Atkinson Hyperlegible" pitchFamily="50" charset="0"/>
              </a:rPr>
              <a:t>: </a:t>
            </a:r>
            <a:br>
              <a:rPr lang="en-US" sz="4000" dirty="0">
                <a:solidFill>
                  <a:srgbClr val="FFFFFF"/>
                </a:solidFill>
                <a:latin typeface="Atkinson Hyperlegible" pitchFamily="50" charset="0"/>
              </a:rPr>
            </a:br>
            <a:r>
              <a:rPr lang="en-US" sz="4000" dirty="0">
                <a:solidFill>
                  <a:srgbClr val="FFFFFF"/>
                </a:solidFill>
                <a:latin typeface="Atkinson Hyperlegible" pitchFamily="50" charset="0"/>
              </a:rPr>
              <a:t>Text 1</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83DAB410-E80A-4056-9F21-4F27AC72A5F5}"/>
              </a:ext>
            </a:extLst>
          </p:cNvPr>
          <p:cNvSpPr>
            <a:spLocks noGrp="1"/>
          </p:cNvSpPr>
          <p:nvPr>
            <p:ph idx="1"/>
          </p:nvPr>
        </p:nvSpPr>
        <p:spPr>
          <a:xfrm>
            <a:off x="4444262" y="477639"/>
            <a:ext cx="6906491" cy="5902722"/>
          </a:xfrm>
        </p:spPr>
        <p:txBody>
          <a:bodyPr anchor="ctr">
            <a:normAutofit/>
          </a:bodyPr>
          <a:lstStyle/>
          <a:p>
            <a:pPr marL="0" indent="0" algn="just">
              <a:buNone/>
            </a:pPr>
            <a:r>
              <a:rPr lang="en-US" b="0" i="0" u="none" strike="noStrike" baseline="0" dirty="0">
                <a:solidFill>
                  <a:srgbClr val="000000"/>
                </a:solidFill>
                <a:latin typeface="Atkinson Hyperlegible" pitchFamily="50" charset="0"/>
              </a:rPr>
              <a:t>Most questions in the questionnaire require the data collector to listen to what the respondent says and record it by selecting an already coded response. If the response does not fit in any of the listed categories, the data collector must record exactly the answer given by the respondent. </a:t>
            </a:r>
          </a:p>
          <a:p>
            <a:pPr marL="0" indent="0" algn="just">
              <a:buNone/>
            </a:pPr>
            <a:r>
              <a:rPr lang="en-US" b="0" i="0" u="none" strike="noStrike" baseline="0" dirty="0">
                <a:solidFill>
                  <a:srgbClr val="000000"/>
                </a:solidFill>
                <a:latin typeface="Atkinson Hyperlegible" pitchFamily="50" charset="0"/>
              </a:rPr>
              <a:t>In either case, the data collector should listen well and avoid rushing into selecting or recording a response before </a:t>
            </a:r>
            <a:r>
              <a:rPr lang="en-US" dirty="0">
                <a:solidFill>
                  <a:srgbClr val="000000"/>
                </a:solidFill>
                <a:latin typeface="Atkinson Hyperlegible" pitchFamily="50" charset="0"/>
              </a:rPr>
              <a:t>they really listened to the respondent. </a:t>
            </a:r>
            <a:r>
              <a:rPr lang="en-US" b="0" i="0" u="none" strike="noStrike" baseline="0" dirty="0">
                <a:solidFill>
                  <a:srgbClr val="000000"/>
                </a:solidFill>
                <a:latin typeface="Atkinson Hyperlegible" pitchFamily="50" charset="0"/>
              </a:rPr>
              <a:t>This may be taken as a sign of disrespect or not paying attention. </a:t>
            </a:r>
          </a:p>
        </p:txBody>
      </p:sp>
    </p:spTree>
    <p:extLst>
      <p:ext uri="{BB962C8B-B14F-4D97-AF65-F5344CB8AC3E}">
        <p14:creationId xmlns:p14="http://schemas.microsoft.com/office/powerpoint/2010/main" val="25785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5B865E2-3D2C-46D3-8589-40EE6A556FC2}"/>
              </a:ext>
            </a:extLst>
          </p:cNvPr>
          <p:cNvSpPr>
            <a:spLocks noGrp="1"/>
          </p:cNvSpPr>
          <p:nvPr>
            <p:ph type="title"/>
          </p:nvPr>
        </p:nvSpPr>
        <p:spPr>
          <a:xfrm>
            <a:off x="558166" y="991518"/>
            <a:ext cx="3330978" cy="4623217"/>
          </a:xfrm>
        </p:spPr>
        <p:txBody>
          <a:bodyPr>
            <a:normAutofit/>
          </a:bodyPr>
          <a:lstStyle/>
          <a:p>
            <a:r>
              <a:rPr lang="en-US" sz="4000" b="1" dirty="0">
                <a:solidFill>
                  <a:srgbClr val="FFFFFF"/>
                </a:solidFill>
                <a:latin typeface="Atkinson Hyperlegible" pitchFamily="50" charset="0"/>
              </a:rPr>
              <a:t>Practice</a:t>
            </a:r>
            <a:r>
              <a:rPr lang="en-US" sz="4000" dirty="0">
                <a:solidFill>
                  <a:srgbClr val="FFFFFF"/>
                </a:solidFill>
                <a:latin typeface="Atkinson Hyperlegible" pitchFamily="50" charset="0"/>
              </a:rPr>
              <a:t>: </a:t>
            </a:r>
            <a:br>
              <a:rPr lang="en-US" sz="4000" dirty="0">
                <a:solidFill>
                  <a:srgbClr val="FFFFFF"/>
                </a:solidFill>
                <a:latin typeface="Atkinson Hyperlegible" pitchFamily="50" charset="0"/>
              </a:rPr>
            </a:br>
            <a:r>
              <a:rPr lang="en-US" sz="4000" dirty="0">
                <a:solidFill>
                  <a:srgbClr val="FFFFFF"/>
                </a:solidFill>
                <a:latin typeface="Atkinson Hyperlegible" pitchFamily="50" charset="0"/>
              </a:rPr>
              <a:t>Text 2</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83DAB410-E80A-4056-9F21-4F27AC72A5F5}"/>
              </a:ext>
            </a:extLst>
          </p:cNvPr>
          <p:cNvSpPr>
            <a:spLocks noGrp="1"/>
          </p:cNvSpPr>
          <p:nvPr>
            <p:ph idx="1"/>
          </p:nvPr>
        </p:nvSpPr>
        <p:spPr>
          <a:xfrm>
            <a:off x="4447308" y="636190"/>
            <a:ext cx="6906491" cy="5902722"/>
          </a:xfrm>
        </p:spPr>
        <p:txBody>
          <a:bodyPr anchor="ctr">
            <a:normAutofit/>
          </a:bodyPr>
          <a:lstStyle/>
          <a:p>
            <a:pPr marL="0" indent="0" algn="just">
              <a:buNone/>
            </a:pPr>
            <a:r>
              <a:rPr lang="en-US" sz="2800" b="0" i="0" u="none" strike="noStrike" baseline="0" dirty="0">
                <a:solidFill>
                  <a:srgbClr val="000000"/>
                </a:solidFill>
                <a:latin typeface="Atkinson Hyperlegible" pitchFamily="50" charset="0"/>
              </a:rPr>
              <a:t>If a respondent has specific questions that require the data collector’s medical opinion or advice, they should politely respond by saying that they are here to collect information to provide an overview of the services, and that </a:t>
            </a:r>
            <a:r>
              <a:rPr lang="en-US" sz="2800" dirty="0">
                <a:solidFill>
                  <a:srgbClr val="000000"/>
                </a:solidFill>
                <a:latin typeface="Atkinson Hyperlegible" pitchFamily="50" charset="0"/>
              </a:rPr>
              <a:t>they are</a:t>
            </a:r>
            <a:r>
              <a:rPr lang="en-US" sz="2800" b="0" i="0" u="none" strike="noStrike" baseline="0" dirty="0">
                <a:solidFill>
                  <a:srgbClr val="000000"/>
                </a:solidFill>
                <a:latin typeface="Atkinson Hyperlegible" pitchFamily="50" charset="0"/>
              </a:rPr>
              <a:t> interested in the systems and practices at this facility. </a:t>
            </a:r>
          </a:p>
          <a:p>
            <a:pPr marL="0" indent="0" algn="just">
              <a:buNone/>
            </a:pPr>
            <a:r>
              <a:rPr lang="en-US" sz="2800" b="0" i="0" u="none" strike="noStrike" baseline="0" dirty="0">
                <a:solidFill>
                  <a:srgbClr val="000000"/>
                </a:solidFill>
                <a:latin typeface="Atkinson Hyperlegible" pitchFamily="50" charset="0"/>
              </a:rPr>
              <a:t>Explaining this and then simply stating, </a:t>
            </a:r>
            <a:r>
              <a:rPr lang="en-US" sz="2800" b="0" i="1" u="none" strike="noStrike" baseline="0" dirty="0">
                <a:solidFill>
                  <a:srgbClr val="000000"/>
                </a:solidFill>
                <a:latin typeface="Atkinson Hyperlegible" pitchFamily="50" charset="0"/>
              </a:rPr>
              <a:t>“I am not in a position to provide any advice or opinions” </a:t>
            </a:r>
            <a:r>
              <a:rPr lang="en-US" sz="2800" b="0" i="0" u="none" strike="noStrike" baseline="0" dirty="0">
                <a:solidFill>
                  <a:srgbClr val="000000"/>
                </a:solidFill>
                <a:latin typeface="Atkinson Hyperlegible" pitchFamily="50" charset="0"/>
              </a:rPr>
              <a:t>may be sufficient. </a:t>
            </a:r>
          </a:p>
          <a:p>
            <a:pPr marL="0" indent="0" algn="just">
              <a:buNone/>
            </a:pPr>
            <a:r>
              <a:rPr lang="en-US" sz="2800" b="0" i="0" u="none" strike="noStrike" baseline="0" dirty="0">
                <a:solidFill>
                  <a:srgbClr val="000000"/>
                </a:solidFill>
                <a:latin typeface="Atkinson Hyperlegible" pitchFamily="50" charset="0"/>
              </a:rPr>
              <a:t>It is important to remember that the job is not to educate respondents, but only to collect information from them. </a:t>
            </a:r>
          </a:p>
        </p:txBody>
      </p:sp>
    </p:spTree>
    <p:extLst>
      <p:ext uri="{BB962C8B-B14F-4D97-AF65-F5344CB8AC3E}">
        <p14:creationId xmlns:p14="http://schemas.microsoft.com/office/powerpoint/2010/main" val="1613904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5B865E2-3D2C-46D3-8589-40EE6A556FC2}"/>
              </a:ext>
            </a:extLst>
          </p:cNvPr>
          <p:cNvSpPr>
            <a:spLocks noGrp="1"/>
          </p:cNvSpPr>
          <p:nvPr>
            <p:ph type="title"/>
          </p:nvPr>
        </p:nvSpPr>
        <p:spPr>
          <a:xfrm>
            <a:off x="558166" y="991518"/>
            <a:ext cx="3330978" cy="4623217"/>
          </a:xfrm>
        </p:spPr>
        <p:txBody>
          <a:bodyPr>
            <a:normAutofit/>
          </a:bodyPr>
          <a:lstStyle/>
          <a:p>
            <a:r>
              <a:rPr lang="en-US" sz="4000" b="1" dirty="0">
                <a:solidFill>
                  <a:srgbClr val="FFFFFF"/>
                </a:solidFill>
                <a:latin typeface="Atkinson Hyperlegible" pitchFamily="50" charset="0"/>
              </a:rPr>
              <a:t>Practice</a:t>
            </a:r>
            <a:r>
              <a:rPr lang="en-US" sz="4000" dirty="0">
                <a:solidFill>
                  <a:srgbClr val="FFFFFF"/>
                </a:solidFill>
                <a:latin typeface="Atkinson Hyperlegible" pitchFamily="50" charset="0"/>
              </a:rPr>
              <a:t>: </a:t>
            </a:r>
            <a:br>
              <a:rPr lang="en-US" sz="4000" dirty="0">
                <a:solidFill>
                  <a:srgbClr val="FFFFFF"/>
                </a:solidFill>
                <a:latin typeface="Atkinson Hyperlegible" pitchFamily="50" charset="0"/>
              </a:rPr>
            </a:br>
            <a:r>
              <a:rPr lang="en-US" sz="4000" dirty="0">
                <a:solidFill>
                  <a:srgbClr val="FFFFFF"/>
                </a:solidFill>
                <a:latin typeface="Atkinson Hyperlegible" pitchFamily="50" charset="0"/>
              </a:rPr>
              <a:t>Text 3</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83DAB410-E80A-4056-9F21-4F27AC72A5F5}"/>
              </a:ext>
            </a:extLst>
          </p:cNvPr>
          <p:cNvSpPr>
            <a:spLocks noGrp="1"/>
          </p:cNvSpPr>
          <p:nvPr>
            <p:ph idx="1"/>
          </p:nvPr>
        </p:nvSpPr>
        <p:spPr>
          <a:xfrm>
            <a:off x="4447308" y="636190"/>
            <a:ext cx="6906491" cy="5902722"/>
          </a:xfrm>
        </p:spPr>
        <p:txBody>
          <a:bodyPr anchor="ctr">
            <a:normAutofit/>
          </a:bodyPr>
          <a:lstStyle/>
          <a:p>
            <a:pPr marL="0" indent="0" algn="just">
              <a:buNone/>
            </a:pPr>
            <a:r>
              <a:rPr lang="en-US" sz="2800" b="0" i="0" u="none" strike="noStrike" baseline="0" dirty="0">
                <a:solidFill>
                  <a:srgbClr val="000000"/>
                </a:solidFill>
                <a:latin typeface="Atkinson Hyperlegible" pitchFamily="50" charset="0"/>
              </a:rPr>
              <a:t>The data collector should speak slowly and clearly so that respondents will not have difficulty in hearing or understanding the question. </a:t>
            </a:r>
          </a:p>
          <a:p>
            <a:pPr marL="0" indent="0" algn="just">
              <a:buNone/>
            </a:pPr>
            <a:r>
              <a:rPr lang="en-US" sz="2800" b="0" i="0" u="none" strike="noStrike" baseline="0" dirty="0">
                <a:solidFill>
                  <a:srgbClr val="000000"/>
                </a:solidFill>
                <a:latin typeface="Atkinson Hyperlegible" pitchFamily="50" charset="0"/>
              </a:rPr>
              <a:t>At times, the data collector may need to repeat a question in order to be sure the respondent understands it. </a:t>
            </a:r>
          </a:p>
          <a:p>
            <a:pPr marL="0" indent="0" algn="just">
              <a:buNone/>
            </a:pPr>
            <a:r>
              <a:rPr lang="en-US" sz="2800" b="1" i="1" u="none" strike="noStrike" baseline="0" dirty="0">
                <a:solidFill>
                  <a:srgbClr val="000000"/>
                </a:solidFill>
                <a:latin typeface="Atkinson Hyperlegible" pitchFamily="50" charset="0"/>
              </a:rPr>
              <a:t>In these cases, the data collector should not paraphrase the question but repeat it exactly as it is written. </a:t>
            </a:r>
            <a:endParaRPr lang="en-US" sz="2800" b="0" i="0" u="none" strike="noStrike" baseline="0" dirty="0">
              <a:solidFill>
                <a:srgbClr val="000000"/>
              </a:solidFill>
              <a:latin typeface="Atkinson Hyperlegible" pitchFamily="50" charset="0"/>
            </a:endParaRPr>
          </a:p>
        </p:txBody>
      </p:sp>
    </p:spTree>
    <p:extLst>
      <p:ext uri="{BB962C8B-B14F-4D97-AF65-F5344CB8AC3E}">
        <p14:creationId xmlns:p14="http://schemas.microsoft.com/office/powerpoint/2010/main" val="4123612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penWHO">
      <a:majorFont>
        <a:latin typeface="Atkinson Hyperlegible"/>
        <a:ea typeface=""/>
        <a:cs typeface=""/>
      </a:majorFont>
      <a:minorFont>
        <a:latin typeface="Atkinson Hyperlegib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penWHO">
      <a:majorFont>
        <a:latin typeface="Atkinson Hyperlegible"/>
        <a:ea typeface=""/>
        <a:cs typeface=""/>
      </a:majorFont>
      <a:minorFont>
        <a:latin typeface="Atkinson Hyperlegib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740</TotalTime>
  <Words>3138</Words>
  <Application>Microsoft Office PowerPoint</Application>
  <PresentationFormat>Widescreen</PresentationFormat>
  <Paragraphs>202</Paragraphs>
  <Slides>23</Slides>
  <Notes>23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Arial</vt:lpstr>
      <vt:lpstr>Arial Black</vt:lpstr>
      <vt:lpstr>Atkinson Hyperlegible</vt:lpstr>
      <vt:lpstr>Calibri</vt:lpstr>
      <vt:lpstr>Calibri Light</vt:lpstr>
      <vt:lpstr>Courier New</vt:lpstr>
      <vt:lpstr>Symbol</vt:lpstr>
      <vt:lpstr>Trebuchet MS</vt:lpstr>
      <vt:lpstr>Wingdings</vt:lpstr>
      <vt:lpstr>Office Theme</vt:lpstr>
      <vt:lpstr>Office Theme</vt:lpstr>
      <vt:lpstr>PowerPoint Presentation</vt:lpstr>
      <vt:lpstr>Learning objectives</vt:lpstr>
      <vt:lpstr>Introduction</vt:lpstr>
      <vt:lpstr>PowerPoint Presentation</vt:lpstr>
      <vt:lpstr>General interviewing practices</vt:lpstr>
      <vt:lpstr>Practice: Overall review of interviewer skills</vt:lpstr>
      <vt:lpstr>Practice:  Text 1</vt:lpstr>
      <vt:lpstr>Practice:  Text 2</vt:lpstr>
      <vt:lpstr>Practice:  Text 3</vt:lpstr>
      <vt:lpstr>Practice:  Text 4</vt:lpstr>
      <vt:lpstr>Practice:  Text 5</vt:lpstr>
      <vt:lpstr>Practice:  Text 6</vt:lpstr>
      <vt:lpstr>Practice:  Text 7</vt:lpstr>
      <vt:lpstr>Solutions:</vt:lpstr>
      <vt:lpstr>PowerPoint Presentation</vt:lpstr>
      <vt:lpstr>Tips for respondents who are very talkative</vt:lpstr>
      <vt:lpstr>Tips for respondents reluctant to participate</vt:lpstr>
      <vt:lpstr>Tips for respondents who seem bored</vt:lpstr>
      <vt:lpstr>PowerPoint Presentation</vt:lpstr>
      <vt:lpstr>Reasons behind respondents’ hesitance</vt:lpstr>
      <vt:lpstr>Common objections and suggested responses</vt:lpstr>
      <vt:lpstr>Common objections and suggested responses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Yolanda Barbera</dc:creator>
  <cp:lastModifiedBy>Yolanda Barbera</cp:lastModifiedBy>
  <cp:revision>35</cp:revision>
  <dcterms:created xsi:type="dcterms:W3CDTF">2022-04-26T09:46:33Z</dcterms:created>
  <dcterms:modified xsi:type="dcterms:W3CDTF">2023-04-21T09:30:39Z</dcterms:modified>
</cp:coreProperties>
</file>