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tags/tag3.xml" ContentType="application/vnd.openxmlformats-officedocument.presentationml.tags+xml"/>
  <Override PartName="/ppt/notesSlides/notesSlide3.xml" ContentType="application/vnd.openxmlformats-officedocument.presentationml.notesSlide+xml"/>
  <Override PartName="/ppt/tags/tag4.xml" ContentType="application/vnd.openxmlformats-officedocument.presentationml.tags+xml"/>
  <Override PartName="/ppt/notesSlides/notesSlide4.xml" ContentType="application/vnd.openxmlformats-officedocument.presentationml.notesSlide+xml"/>
  <Override PartName="/ppt/tags/tag5.xml" ContentType="application/vnd.openxmlformats-officedocument.presentationml.tags+xml"/>
  <Override PartName="/ppt/notesSlides/notesSlide5.xml" ContentType="application/vnd.openxmlformats-officedocument.presentationml.notesSlide+xml"/>
  <Override PartName="/ppt/tags/tag6.xml" ContentType="application/vnd.openxmlformats-officedocument.presentationml.tags+xml"/>
  <Override PartName="/ppt/notesSlides/notesSlide6.xml" ContentType="application/vnd.openxmlformats-officedocument.presentationml.notesSlide+xml"/>
  <Override PartName="/ppt/tags/tag7.xml" ContentType="application/vnd.openxmlformats-officedocument.presentationml.tags+xml"/>
  <Override PartName="/ppt/notesSlides/notesSlide7.xml" ContentType="application/vnd.openxmlformats-officedocument.presentationml.notesSlide+xml"/>
  <Override PartName="/ppt/tags/tag8.xml" ContentType="application/vnd.openxmlformats-officedocument.presentationml.tags+xml"/>
  <Override PartName="/ppt/notesSlides/notesSlide8.xml" ContentType="application/vnd.openxmlformats-officedocument.presentationml.notesSlide+xml"/>
  <Override PartName="/ppt/tags/tag9.xml" ContentType="application/vnd.openxmlformats-officedocument.presentationml.tags+xml"/>
  <Override PartName="/ppt/notesSlides/notesSlide9.xml" ContentType="application/vnd.openxmlformats-officedocument.presentationml.notesSlide+xml"/>
  <Override PartName="/ppt/tags/tag10.xml" ContentType="application/vnd.openxmlformats-officedocument.presentationml.tags+xml"/>
  <Override PartName="/ppt/notesSlides/notesSlide10.xml" ContentType="application/vnd.openxmlformats-officedocument.presentationml.notesSlide+xml"/>
  <Override PartName="/ppt/tags/tag11.xml" ContentType="application/vnd.openxmlformats-officedocument.presentationml.tags+xml"/>
  <Override PartName="/ppt/notesSlides/notesSlide11.xml" ContentType="application/vnd.openxmlformats-officedocument.presentationml.notesSlide+xml"/>
  <Override PartName="/ppt/comments/comment1.xml" ContentType="application/vnd.openxmlformats-officedocument.presentationml.comments+xml"/>
  <Override PartName="/ppt/tags/tag12.xml" ContentType="application/vnd.openxmlformats-officedocument.presentationml.tags+xml"/>
  <Override PartName="/ppt/notesSlides/notesSlide12.xml" ContentType="application/vnd.openxmlformats-officedocument.presentationml.notesSlide+xml"/>
  <Override PartName="/ppt/comments/comment2.xml" ContentType="application/vnd.openxmlformats-officedocument.presentationml.comments+xml"/>
  <Override PartName="/ppt/tags/tag13.xml" ContentType="application/vnd.openxmlformats-officedocument.presentationml.tags+xml"/>
  <Override PartName="/ppt/notesSlides/notesSlide13.xml" ContentType="application/vnd.openxmlformats-officedocument.presentationml.notesSlide+xml"/>
  <Override PartName="/ppt/comments/comment3.xml" ContentType="application/vnd.openxmlformats-officedocument.presentationml.comments+xml"/>
  <Override PartName="/ppt/tags/tag14.xml" ContentType="application/vnd.openxmlformats-officedocument.presentationml.tags+xml"/>
  <Override PartName="/ppt/notesSlides/notesSlide14.xml" ContentType="application/vnd.openxmlformats-officedocument.presentationml.notesSlide+xml"/>
  <Override PartName="/ppt/comments/comment4.xml" ContentType="application/vnd.openxmlformats-officedocument.presentationml.comments+xml"/>
  <Override PartName="/ppt/tags/tag15.xml" ContentType="application/vnd.openxmlformats-officedocument.presentationml.tags+xml"/>
  <Override PartName="/ppt/notesSlides/notesSlide1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authors.xml" ContentType="application/vnd.ms-powerpoint.author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18"/>
  </p:notesMasterIdLst>
  <p:sldIdLst>
    <p:sldId id="2076138210" r:id="rId3"/>
    <p:sldId id="2076138240" r:id="rId4"/>
    <p:sldId id="2076138241" r:id="rId5"/>
    <p:sldId id="2076138250" r:id="rId6"/>
    <p:sldId id="2076138260" r:id="rId7"/>
    <p:sldId id="2076138252" r:id="rId8"/>
    <p:sldId id="2076138257" r:id="rId9"/>
    <p:sldId id="2076138268" r:id="rId10"/>
    <p:sldId id="2076138258" r:id="rId11"/>
    <p:sldId id="2076138259" r:id="rId12"/>
    <p:sldId id="2076138246" r:id="rId13"/>
    <p:sldId id="2076138235" r:id="rId14"/>
    <p:sldId id="2076138238" r:id="rId15"/>
    <p:sldId id="2076138267" r:id="rId16"/>
    <p:sldId id="2076138248"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573A442C-2A9B-00CD-F0B7-C4D91057F0AC}" name="Ashley Sheffel" initials="AS" userId="Ashley Sheffel" providerId="None"/>
  <p188:author id="{D110E6C8-EBDF-AD15-63E7-819D847B16AC}" name="Yolanda Barbera" initials="YB" userId="S::yolandabarbera@yolandabarberalainez.onmicrosoft.com::28aca0f4-1aaa-4658-bd47-4c769d147d54" providerId="AD"/>
  <p188:author id="{5280DADF-DD70-A136-2347-57EDDA2CC5D3}" name="Karen Virapen" initials="KV" userId="b334dfaddee2ba9d" providerId="Windows Live"/>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Ashley Sheffel" initials="AS" lastIdx="13" clrIdx="0">
    <p:extLst>
      <p:ext uri="{19B8F6BF-5375-455C-9EA6-DF929625EA0E}">
        <p15:presenceInfo xmlns:p15="http://schemas.microsoft.com/office/powerpoint/2012/main" userId="Ashley Sheffel" providerId="None"/>
      </p:ext>
    </p:extLst>
  </p:cmAuthor>
  <p:cmAuthor id="2" name="Yolanda Barbera" initials="YB" lastIdx="7" clrIdx="1">
    <p:extLst>
      <p:ext uri="{19B8F6BF-5375-455C-9EA6-DF929625EA0E}">
        <p15:presenceInfo xmlns:p15="http://schemas.microsoft.com/office/powerpoint/2012/main" userId="S::yolandabarbera@yolandabarberalainez.onmicrosoft.com::28aca0f4-1aaa-4658-bd47-4c769d147d54" providerId="AD"/>
      </p:ext>
    </p:extLst>
  </p:cmAuthor>
  <p:cmAuthor id="3" name="VENTER, Wendy" initials="VW" lastIdx="1" clrIdx="2">
    <p:extLst>
      <p:ext uri="{19B8F6BF-5375-455C-9EA6-DF929625EA0E}">
        <p15:presenceInfo xmlns:p15="http://schemas.microsoft.com/office/powerpoint/2012/main" userId="S::venterw@who.int::c0669ad9-b3e8-40cc-ac16-4ce7248a352d" providerId="AD"/>
      </p:ext>
    </p:extLst>
  </p:cmAuthor>
  <p:cmAuthor id="4" name="karenv" initials="k" lastIdx="5" clrIdx="3">
    <p:extLst>
      <p:ext uri="{19B8F6BF-5375-455C-9EA6-DF929625EA0E}">
        <p15:presenceInfo xmlns:p15="http://schemas.microsoft.com/office/powerpoint/2012/main" userId="karenv"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3ABE503-EFD5-4344-9C2E-628F77CB3A56}" v="4" dt="2023-07-10T13:55:18.122"/>
    <p1510:client id="{C2EFF372-B556-4B6B-B4F9-92D25CE76B6C}" v="3" dt="2023-07-27T16:38:53.96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7" autoAdjust="0"/>
    <p:restoredTop sz="69492" autoAdjust="0"/>
  </p:normalViewPr>
  <p:slideViewPr>
    <p:cSldViewPr snapToGrid="0">
      <p:cViewPr>
        <p:scale>
          <a:sx n="124" d="100"/>
          <a:sy n="124" d="100"/>
        </p:scale>
        <p:origin x="90" y="-858"/>
      </p:cViewPr>
      <p:guideLst/>
    </p:cSldViewPr>
  </p:slideViewPr>
  <p:notesTextViewPr>
    <p:cViewPr>
      <p:scale>
        <a:sx n="3" d="2"/>
        <a:sy n="3" d="2"/>
      </p:scale>
      <p:origin x="0" y="0"/>
    </p:cViewPr>
  </p:notesTextViewPr>
  <p:notesViewPr>
    <p:cSldViewPr snapToGrid="0">
      <p:cViewPr varScale="1">
        <p:scale>
          <a:sx n="87" d="100"/>
          <a:sy n="87" d="100"/>
        </p:scale>
        <p:origin x="3090"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26" Type="http://schemas.microsoft.com/office/2018/10/relationships/authors" Target="authors.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microsoft.com/office/2015/10/relationships/revisionInfo" Target="revisionInfo.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microsoft.com/office/2016/11/relationships/changesInfo" Target="changesInfos/changesInfo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commentAuthors" Target="commentAuthor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ren Virapen" userId="b334dfaddee2ba9d" providerId="Windows Live" clId="Web-{C2EFF372-B556-4B6B-B4F9-92D25CE76B6C}"/>
    <pc:docChg chg="">
      <pc:chgData name="Karen Virapen" userId="b334dfaddee2ba9d" providerId="Windows Live" clId="Web-{C2EFF372-B556-4B6B-B4F9-92D25CE76B6C}" dt="2023-07-27T16:38:53.965" v="2"/>
      <pc:docMkLst>
        <pc:docMk/>
      </pc:docMkLst>
      <pc:sldChg chg="delCm">
        <pc:chgData name="Karen Virapen" userId="b334dfaddee2ba9d" providerId="Windows Live" clId="Web-{C2EFF372-B556-4B6B-B4F9-92D25CE76B6C}" dt="2023-07-27T16:38:45.246" v="0"/>
        <pc:sldMkLst>
          <pc:docMk/>
          <pc:sldMk cId="825823609" sldId="2076138235"/>
        </pc:sldMkLst>
        <pc:extLst>
          <p:ext xmlns:p="http://schemas.openxmlformats.org/presentationml/2006/main" uri="{D6D511B9-2390-475A-947B-AFAB55BFBCF1}">
            <pc226:cmChg xmlns:pc226="http://schemas.microsoft.com/office/powerpoint/2022/06/main/command" xmlns="" chg="del">
              <pc226:chgData name="Karen Virapen" userId="b334dfaddee2ba9d" providerId="Windows Live" clId="Web-{C2EFF372-B556-4B6B-B4F9-92D25CE76B6C}" dt="2023-07-27T16:38:45.246" v="0"/>
              <pc2:cmMkLst xmlns:pc2="http://schemas.microsoft.com/office/powerpoint/2019/9/main/command">
                <pc:docMk/>
                <pc:sldMk cId="825823609" sldId="2076138235"/>
                <pc2:cmMk id="{5866B29A-2901-40D1-8331-EF1B1F12E8C7}"/>
              </pc2:cmMkLst>
            </pc226:cmChg>
          </p:ext>
        </pc:extLst>
      </pc:sldChg>
      <pc:sldChg chg="delCm">
        <pc:chgData name="Karen Virapen" userId="b334dfaddee2ba9d" providerId="Windows Live" clId="Web-{C2EFF372-B556-4B6B-B4F9-92D25CE76B6C}" dt="2023-07-27T16:38:49.168" v="1"/>
        <pc:sldMkLst>
          <pc:docMk/>
          <pc:sldMk cId="58326054" sldId="2076138238"/>
        </pc:sldMkLst>
        <pc:extLst>
          <p:ext xmlns:p="http://schemas.openxmlformats.org/presentationml/2006/main" uri="{D6D511B9-2390-475A-947B-AFAB55BFBCF1}">
            <pc226:cmChg xmlns:pc226="http://schemas.microsoft.com/office/powerpoint/2022/06/main/command" xmlns="" chg="del">
              <pc226:chgData name="Karen Virapen" userId="b334dfaddee2ba9d" providerId="Windows Live" clId="Web-{C2EFF372-B556-4B6B-B4F9-92D25CE76B6C}" dt="2023-07-27T16:38:49.168" v="1"/>
              <pc2:cmMkLst xmlns:pc2="http://schemas.microsoft.com/office/powerpoint/2019/9/main/command">
                <pc:docMk/>
                <pc:sldMk cId="58326054" sldId="2076138238"/>
                <pc2:cmMk id="{E5A9D30E-C193-49A2-83EF-C7459D22D8F1}"/>
              </pc2:cmMkLst>
            </pc226:cmChg>
          </p:ext>
        </pc:extLst>
      </pc:sldChg>
      <pc:sldChg chg="delCm">
        <pc:chgData name="Karen Virapen" userId="b334dfaddee2ba9d" providerId="Windows Live" clId="Web-{C2EFF372-B556-4B6B-B4F9-92D25CE76B6C}" dt="2023-07-27T16:38:53.965" v="2"/>
        <pc:sldMkLst>
          <pc:docMk/>
          <pc:sldMk cId="2275098486" sldId="2076138267"/>
        </pc:sldMkLst>
        <pc:extLst>
          <p:ext xmlns:p="http://schemas.openxmlformats.org/presentationml/2006/main" uri="{D6D511B9-2390-475A-947B-AFAB55BFBCF1}">
            <pc226:cmChg xmlns:pc226="http://schemas.microsoft.com/office/powerpoint/2022/06/main/command" xmlns="" chg="del">
              <pc226:chgData name="Karen Virapen" userId="b334dfaddee2ba9d" providerId="Windows Live" clId="Web-{C2EFF372-B556-4B6B-B4F9-92D25CE76B6C}" dt="2023-07-27T16:38:53.965" v="2"/>
              <pc2:cmMkLst xmlns:pc2="http://schemas.microsoft.com/office/powerpoint/2019/9/main/command">
                <pc:docMk/>
                <pc:sldMk cId="2275098486" sldId="2076138267"/>
                <pc2:cmMk id="{72A2F257-5E60-418F-ACA0-79E16BF5085E}"/>
              </pc2:cmMkLst>
            </pc226:cmChg>
          </p:ext>
        </pc:extLst>
      </pc:sldChg>
    </pc:docChg>
  </pc:docChgLst>
  <pc:docChgLst>
    <pc:chgData name="Karen Virapen" userId="b334dfaddee2ba9d" providerId="Windows Live" clId="Web-{B3ABE503-EFD5-4344-9C2E-628F77CB3A56}"/>
    <pc:docChg chg="mod">
      <pc:chgData name="Karen Virapen" userId="b334dfaddee2ba9d" providerId="Windows Live" clId="Web-{B3ABE503-EFD5-4344-9C2E-628F77CB3A56}" dt="2023-07-10T13:55:18.122" v="3"/>
      <pc:docMkLst>
        <pc:docMk/>
      </pc:docMkLst>
      <pc:sldChg chg="modCm">
        <pc:chgData name="Karen Virapen" userId="b334dfaddee2ba9d" providerId="Windows Live" clId="Web-{B3ABE503-EFD5-4344-9C2E-628F77CB3A56}" dt="2023-07-10T13:55:06.574" v="1"/>
        <pc:sldMkLst>
          <pc:docMk/>
          <pc:sldMk cId="825823609" sldId="2076138235"/>
        </pc:sldMkLst>
        <pc:extLst>
          <p:ext xmlns:p="http://schemas.openxmlformats.org/presentationml/2006/main" uri="{D6D511B9-2390-475A-947B-AFAB55BFBCF1}">
            <pc226:cmChg xmlns:pc226="http://schemas.microsoft.com/office/powerpoint/2022/06/main/command" xmlns="" chg="">
              <pc226:chgData name="Karen Virapen" userId="b334dfaddee2ba9d" providerId="Windows Live" clId="Web-{B3ABE503-EFD5-4344-9C2E-628F77CB3A56}" dt="2023-07-10T13:55:06.574" v="1"/>
              <pc2:cmMkLst xmlns:pc2="http://schemas.microsoft.com/office/powerpoint/2019/9/main/command">
                <pc:docMk/>
                <pc:sldMk cId="825823609" sldId="2076138235"/>
                <pc2:cmMk id="{5866B29A-2901-40D1-8331-EF1B1F12E8C7}"/>
              </pc2:cmMkLst>
              <pc226:cmRplyChg chg="add">
                <pc226:chgData name="Karen Virapen" userId="b334dfaddee2ba9d" providerId="Windows Live" clId="Web-{B3ABE503-EFD5-4344-9C2E-628F77CB3A56}" dt="2023-07-10T13:55:06.574" v="1"/>
                <pc2:cmRplyMkLst xmlns:pc2="http://schemas.microsoft.com/office/powerpoint/2019/9/main/command">
                  <pc:docMk/>
                  <pc:sldMk cId="825823609" sldId="2076138235"/>
                  <pc2:cmMk id="{5866B29A-2901-40D1-8331-EF1B1F12E8C7}"/>
                  <pc2:cmRplyMk id="{D690B2F7-63AA-4898-8310-367AB3251972}"/>
                </pc2:cmRplyMkLst>
              </pc226:cmRplyChg>
            </pc226:cmChg>
          </p:ext>
        </pc:extLst>
      </pc:sldChg>
      <pc:sldChg chg="modCm">
        <pc:chgData name="Karen Virapen" userId="b334dfaddee2ba9d" providerId="Windows Live" clId="Web-{B3ABE503-EFD5-4344-9C2E-628F77CB3A56}" dt="2023-07-10T13:55:12.981" v="2"/>
        <pc:sldMkLst>
          <pc:docMk/>
          <pc:sldMk cId="58326054" sldId="2076138238"/>
        </pc:sldMkLst>
        <pc:extLst>
          <p:ext xmlns:p="http://schemas.openxmlformats.org/presentationml/2006/main" uri="{D6D511B9-2390-475A-947B-AFAB55BFBCF1}">
            <pc226:cmChg xmlns:pc226="http://schemas.microsoft.com/office/powerpoint/2022/06/main/command" xmlns="" chg="">
              <pc226:chgData name="Karen Virapen" userId="b334dfaddee2ba9d" providerId="Windows Live" clId="Web-{B3ABE503-EFD5-4344-9C2E-628F77CB3A56}" dt="2023-07-10T13:55:12.981" v="2"/>
              <pc2:cmMkLst xmlns:pc2="http://schemas.microsoft.com/office/powerpoint/2019/9/main/command">
                <pc:docMk/>
                <pc:sldMk cId="58326054" sldId="2076138238"/>
                <pc2:cmMk id="{E5A9D30E-C193-49A2-83EF-C7459D22D8F1}"/>
              </pc2:cmMkLst>
              <pc226:cmRplyChg chg="add">
                <pc226:chgData name="Karen Virapen" userId="b334dfaddee2ba9d" providerId="Windows Live" clId="Web-{B3ABE503-EFD5-4344-9C2E-628F77CB3A56}" dt="2023-07-10T13:55:12.981" v="2"/>
                <pc2:cmRplyMkLst xmlns:pc2="http://schemas.microsoft.com/office/powerpoint/2019/9/main/command">
                  <pc:docMk/>
                  <pc:sldMk cId="58326054" sldId="2076138238"/>
                  <pc2:cmMk id="{E5A9D30E-C193-49A2-83EF-C7459D22D8F1}"/>
                  <pc2:cmRplyMk id="{D635B542-068F-48E9-91FA-4D1080E242D5}"/>
                </pc2:cmRplyMkLst>
              </pc226:cmRplyChg>
            </pc226:cmChg>
          </p:ext>
        </pc:extLst>
      </pc:sldChg>
      <pc:sldChg chg="modCm">
        <pc:chgData name="Karen Virapen" userId="b334dfaddee2ba9d" providerId="Windows Live" clId="Web-{B3ABE503-EFD5-4344-9C2E-628F77CB3A56}" dt="2023-07-10T13:55:18.122" v="3"/>
        <pc:sldMkLst>
          <pc:docMk/>
          <pc:sldMk cId="2275098486" sldId="2076138267"/>
        </pc:sldMkLst>
        <pc:extLst>
          <p:ext xmlns:p="http://schemas.openxmlformats.org/presentationml/2006/main" uri="{D6D511B9-2390-475A-947B-AFAB55BFBCF1}">
            <pc226:cmChg xmlns:pc226="http://schemas.microsoft.com/office/powerpoint/2022/06/main/command" xmlns="" chg="">
              <pc226:chgData name="Karen Virapen" userId="b334dfaddee2ba9d" providerId="Windows Live" clId="Web-{B3ABE503-EFD5-4344-9C2E-628F77CB3A56}" dt="2023-07-10T13:55:18.122" v="3"/>
              <pc2:cmMkLst xmlns:pc2="http://schemas.microsoft.com/office/powerpoint/2019/9/main/command">
                <pc:docMk/>
                <pc:sldMk cId="2275098486" sldId="2076138267"/>
                <pc2:cmMk id="{72A2F257-5E60-418F-ACA0-79E16BF5085E}"/>
              </pc2:cmMkLst>
              <pc226:cmRplyChg chg="add">
                <pc226:chgData name="Karen Virapen" userId="b334dfaddee2ba9d" providerId="Windows Live" clId="Web-{B3ABE503-EFD5-4344-9C2E-628F77CB3A56}" dt="2023-07-10T13:55:18.122" v="3"/>
                <pc2:cmRplyMkLst xmlns:pc2="http://schemas.microsoft.com/office/powerpoint/2019/9/main/command">
                  <pc:docMk/>
                  <pc:sldMk cId="2275098486" sldId="2076138267"/>
                  <pc2:cmMk id="{72A2F257-5E60-418F-ACA0-79E16BF5085E}"/>
                  <pc2:cmRplyMk id="{A97DE8E4-B748-43DE-A02C-AAD5FED00B46}"/>
                </pc2:cmRplyMkLst>
              </pc226:cmRplyChg>
            </pc226:cmChg>
          </p:ext>
        </pc:extLst>
      </pc:sldChg>
    </pc:docChg>
  </pc:docChgLst>
</pc:chgInfo>
</file>

<file path=ppt/comments/comment1.xml><?xml version="1.0" encoding="utf-8"?>
<p:cmLst xmlns:a="http://schemas.openxmlformats.org/drawingml/2006/main" xmlns:r="http://schemas.openxmlformats.org/officeDocument/2006/relationships" xmlns:p="http://schemas.openxmlformats.org/presentationml/2006/main">
  <p:cm authorId="4" dt="2023-07-27T17:44:52.617" idx="1">
    <p:pos x="10" y="10"/>
    <p:text>Note: I see there was a comment that the tables are different in Module 4 Unit 6 and 7 than the other units in this module. In my version, the tables are the same style. They were all copied directly out of the source file. So there is no difference to the table in this version of the file (I'm looking at it side by side with the table in Module 4, Unit 3, slide 3) - the table headers are  white here, and the rows are alternate grey and white, just like the other tables.</p:text>
    <p:extLst>
      <p:ext uri="{C676402C-5697-4E1C-873F-D02D1690AC5C}">
        <p15:threadingInfo xmlns:p15="http://schemas.microsoft.com/office/powerpoint/2012/main" timeZoneBias="-60"/>
      </p:ext>
    </p:extLst>
  </p:cm>
  <p:cm authorId="4" dt="2023-07-27T17:47:14.636" idx="2">
    <p:pos x="10" y="106"/>
    <p:text>It could be that opening the files in Google Drive has corrupted the file for you. We do not recommend opening PowerPoints in Google Drive as it can cause unexpected behaviours (e.g. animations changing, appearance of certain items in the PPT changing if Google does not have access to that font family or colour palette). So please download the file to your computer and view, rather than viewing in Google Drive.</p:text>
    <p:extLst>
      <p:ext uri="{C676402C-5697-4E1C-873F-D02D1690AC5C}">
        <p15:threadingInfo xmlns:p15="http://schemas.microsoft.com/office/powerpoint/2012/main" timeZoneBias="-60">
          <p15:parentCm authorId="4" idx="1"/>
        </p15:threadingInfo>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4" dt="2023-07-27T17:54:42.659" idx="3">
    <p:pos x="6612" y="1448"/>
    <p:text>Image updated</p:text>
    <p:extLst>
      <p:ext uri="{C676402C-5697-4E1C-873F-D02D1690AC5C}">
        <p15:threadingInfo xmlns:p15="http://schemas.microsoft.com/office/powerpoint/2012/main" timeZoneBias="-6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4" dt="2023-07-27T17:56:33.906" idx="4">
    <p:pos x="4377" y="1389"/>
    <p:text>screenshot updated</p:text>
    <p:extLst>
      <p:ext uri="{C676402C-5697-4E1C-873F-D02D1690AC5C}">
        <p15:threadingInfo xmlns:p15="http://schemas.microsoft.com/office/powerpoint/2012/main" timeZoneBias="-6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4" dt="2023-07-27T17:57:37.213" idx="5">
    <p:pos x="2391" y="2285"/>
    <p:text>Screenshot updated</p:text>
    <p:extLst>
      <p:ext uri="{C676402C-5697-4E1C-873F-D02D1690AC5C}">
        <p15:threadingInfo xmlns:p15="http://schemas.microsoft.com/office/powerpoint/2012/main" timeZoneBias="-6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A654381-49F4-4B21-8601-F619027FFA67}" type="datetimeFigureOut">
              <a:rPr lang="en-US" smtClean="0"/>
              <a:t>7/27/2023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990549-8914-4EDA-8C5F-7A95EB135047}" type="slidenum">
              <a:rPr lang="en-US" smtClean="0"/>
              <a:t>‹#›</a:t>
            </a:fld>
            <a:endParaRPr lang="en-US"/>
          </a:p>
        </p:txBody>
      </p:sp>
    </p:spTree>
    <p:extLst>
      <p:ext uri="{BB962C8B-B14F-4D97-AF65-F5344CB8AC3E}">
        <p14:creationId xmlns:p14="http://schemas.microsoft.com/office/powerpoint/2010/main" val="14908062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dirty="0">
                <a:effectLst/>
                <a:latin typeface="Calibri" panose="020F0502020204030204" pitchFamily="34" charset="0"/>
                <a:ea typeface="Calibri" panose="020F0502020204030204" pitchFamily="34" charset="0"/>
                <a:cs typeface="Cambria" panose="02040503050406030204" pitchFamily="18" charset="0"/>
              </a:rPr>
              <a:t>Welcome to Unit 6 of Module 4. </a:t>
            </a:r>
            <a:endParaRPr lang="en-GB" dirty="0"/>
          </a:p>
        </p:txBody>
      </p:sp>
      <p:sp>
        <p:nvSpPr>
          <p:cNvPr id="4" name="Slide Number Placeholder 3"/>
          <p:cNvSpPr>
            <a:spLocks noGrp="1"/>
          </p:cNvSpPr>
          <p:nvPr>
            <p:ph type="sldNum" sz="quarter" idx="5"/>
          </p:nvPr>
        </p:nvSpPr>
        <p:spPr/>
        <p:txBody>
          <a:bodyPr/>
          <a:lstStyle/>
          <a:p>
            <a:fld id="{7C1D9D50-C061-45AE-A04B-DE5F593CE4BE}" type="slidenum">
              <a:rPr lang="en-GB" smtClean="0"/>
              <a:t>1</a:t>
            </a:fld>
            <a:endParaRPr lang="en-GB"/>
          </a:p>
        </p:txBody>
      </p:sp>
    </p:spTree>
    <p:extLst>
      <p:ext uri="{BB962C8B-B14F-4D97-AF65-F5344CB8AC3E}">
        <p14:creationId xmlns:p14="http://schemas.microsoft.com/office/powerpoint/2010/main" val="13933798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defTabSz="914400" rtl="0" eaLnBrk="1" latinLnBrk="0" hangingPunct="1">
              <a:buSzPct val="100000"/>
              <a:buFont typeface="Arial" panose="020B0604020202020204" pitchFamily="34" charset="0"/>
              <a:buNone/>
            </a:pPr>
            <a:r>
              <a:rPr lang="en-US" kern="1200" dirty="0">
                <a:solidFill>
                  <a:schemeClr val="tx1"/>
                </a:solidFill>
                <a:latin typeface="Calibri" panose="020F0502020204030204" pitchFamily="34" charset="0"/>
                <a:cs typeface="Calibri" panose="020F0502020204030204" pitchFamily="34" charset="0"/>
              </a:rPr>
              <a:t>Remember, not all questions are expected to be an exact match and not all differences are indicative of data quality problems. For example:</a:t>
            </a:r>
          </a:p>
          <a:p>
            <a:pPr marL="342900" lvl="0" indent="-342900" algn="l" defTabSz="914400" rtl="0" eaLnBrk="1" latinLnBrk="0" hangingPunct="1">
              <a:buSzPct val="100000"/>
              <a:buFont typeface="Arial" panose="020B0604020202020204" pitchFamily="34" charset="0"/>
              <a:buChar char="•"/>
            </a:pPr>
            <a:endParaRPr lang="en-US" kern="1200" dirty="0">
              <a:solidFill>
                <a:schemeClr val="tx1"/>
              </a:solidFill>
              <a:latin typeface="Calibri" panose="020F0502020204030204" pitchFamily="34" charset="0"/>
              <a:cs typeface="Calibri" panose="020F0502020204030204" pitchFamily="34" charset="0"/>
            </a:endParaRPr>
          </a:p>
          <a:p>
            <a:pPr marL="628650" lvl="3" indent="-171450">
              <a:buSzPct val="100000"/>
              <a:buFont typeface="Arial" panose="020B0604020202020204" pitchFamily="34" charset="0"/>
              <a:buChar char="•"/>
            </a:pPr>
            <a:r>
              <a:rPr lang="en-US" dirty="0">
                <a:latin typeface="Calibri" panose="020F0502020204030204" pitchFamily="34" charset="0"/>
                <a:cs typeface="Calibri" panose="020F0502020204030204" pitchFamily="34" charset="0"/>
              </a:rPr>
              <a:t>minor differences in the spelling of facility location, or other text-only fields; and</a:t>
            </a:r>
          </a:p>
          <a:p>
            <a:pPr marL="628650" lvl="3" indent="-171450">
              <a:buSzPct val="100000"/>
              <a:buFont typeface="Arial" panose="020B0604020202020204" pitchFamily="34" charset="0"/>
              <a:buChar char="•"/>
            </a:pPr>
            <a:r>
              <a:rPr lang="en-US" dirty="0">
                <a:latin typeface="Calibri" panose="020F0502020204030204" pitchFamily="34" charset="0"/>
                <a:cs typeface="Calibri" panose="020F0502020204030204" pitchFamily="34" charset="0"/>
              </a:rPr>
              <a:t>differences in issues likely to change quickly, such as the availability of medicines, which may be true differences if the data was not collected on the same day. </a:t>
            </a:r>
          </a:p>
          <a:p>
            <a:pPr marL="457200" marR="0" lvl="0" indent="-457200" algn="l" defTabSz="914400" rtl="0" eaLnBrk="1" fontAlgn="auto" latinLnBrk="0" hangingPunct="1">
              <a:spcAft>
                <a:spcPts val="0"/>
              </a:spcAft>
              <a:buClrTx/>
              <a:buSzPct val="100000"/>
              <a:buFont typeface="Arial" panose="020B0604020202020204" pitchFamily="34" charset="0"/>
              <a:buChar char="•"/>
              <a:tabLst/>
              <a:defRPr/>
            </a:pPr>
            <a:endParaRPr lang="en-US" kern="1200" dirty="0">
              <a:solidFill>
                <a:schemeClr val="tx1"/>
              </a:solidFill>
              <a:latin typeface="Calibri" panose="020F0502020204030204" pitchFamily="34" charset="0"/>
              <a:cs typeface="Calibri" panose="020F0502020204030204" pitchFamily="34" charset="0"/>
            </a:endParaRPr>
          </a:p>
          <a:p>
            <a:pPr marL="0" marR="0" lvl="0" indent="0" algn="l" defTabSz="914400" rtl="0" eaLnBrk="1" fontAlgn="auto" latinLnBrk="0" hangingPunct="1">
              <a:spcAft>
                <a:spcPts val="0"/>
              </a:spcAft>
              <a:buClrTx/>
              <a:buSzPct val="100000"/>
              <a:buFont typeface="Arial" panose="020B0604020202020204" pitchFamily="34" charset="0"/>
              <a:buNone/>
              <a:tabLst/>
              <a:defRPr/>
            </a:pPr>
            <a:r>
              <a:rPr lang="en-US" kern="1200" dirty="0">
                <a:solidFill>
                  <a:schemeClr val="tx1"/>
                </a:solidFill>
                <a:latin typeface="Calibri" panose="020F0502020204030204" pitchFamily="34" charset="0"/>
                <a:cs typeface="Calibri" panose="020F0502020204030204" pitchFamily="34" charset="0"/>
              </a:rPr>
              <a:t>The comparison results must </a:t>
            </a:r>
            <a:r>
              <a:rPr lang="en-US" b="0" kern="1200" dirty="0">
                <a:solidFill>
                  <a:schemeClr val="tx1"/>
                </a:solidFill>
                <a:latin typeface="Calibri" panose="020F0502020204030204" pitchFamily="34" charset="0"/>
                <a:cs typeface="Calibri" panose="020F0502020204030204" pitchFamily="34" charset="0"/>
              </a:rPr>
              <a:t>therefore</a:t>
            </a:r>
            <a:r>
              <a:rPr lang="en-US" kern="1200" dirty="0">
                <a:solidFill>
                  <a:schemeClr val="tx1"/>
                </a:solidFill>
                <a:latin typeface="Calibri" panose="020F0502020204030204" pitchFamily="34" charset="0"/>
                <a:cs typeface="Calibri" panose="020F0502020204030204" pitchFamily="34" charset="0"/>
              </a:rPr>
              <a:t> be interpreted with a view toward identifying differences that may be indicative of a problem with data quality.</a:t>
            </a:r>
          </a:p>
        </p:txBody>
      </p:sp>
      <p:sp>
        <p:nvSpPr>
          <p:cNvPr id="4" name="Slide Number Placeholder 3"/>
          <p:cNvSpPr>
            <a:spLocks noGrp="1"/>
          </p:cNvSpPr>
          <p:nvPr>
            <p:ph type="sldNum" sz="quarter" idx="5"/>
          </p:nvPr>
        </p:nvSpPr>
        <p:spPr/>
        <p:txBody>
          <a:bodyPr/>
          <a:lstStyle/>
          <a:p>
            <a:fld id="{7C1D9D50-C061-45AE-A04B-DE5F593CE4BE}" type="slidenum">
              <a:rPr lang="en-GB" smtClean="0"/>
              <a:t>10</a:t>
            </a:fld>
            <a:endParaRPr lang="en-GB"/>
          </a:p>
        </p:txBody>
      </p:sp>
    </p:spTree>
    <p:extLst>
      <p:ext uri="{BB962C8B-B14F-4D97-AF65-F5344CB8AC3E}">
        <p14:creationId xmlns:p14="http://schemas.microsoft.com/office/powerpoint/2010/main" val="31826258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Pts val="2800"/>
              <a:buFont typeface="Arial" panose="020B0604020202020204" pitchFamily="34" charset="0"/>
              <a:buNone/>
              <a:tabLst/>
              <a:defRPr/>
            </a:pPr>
            <a:r>
              <a:rPr lang="en-GB" dirty="0"/>
              <a:t>There are a number of tasks that the supervisor must carry out in the </a:t>
            </a:r>
            <a:r>
              <a:rPr lang="en-GB" dirty="0" err="1"/>
              <a:t>CSPro</a:t>
            </a:r>
            <a:r>
              <a:rPr lang="en-GB" dirty="0"/>
              <a:t> HHFA application. ​</a:t>
            </a:r>
          </a:p>
          <a:p>
            <a:pPr marL="0" marR="0" lvl="0" indent="0" algn="l" defTabSz="914400" rtl="0" eaLnBrk="1" fontAlgn="auto" latinLnBrk="0" hangingPunct="1">
              <a:lnSpc>
                <a:spcPct val="100000"/>
              </a:lnSpc>
              <a:spcBef>
                <a:spcPts val="0"/>
              </a:spcBef>
              <a:spcAft>
                <a:spcPts val="0"/>
              </a:spcAft>
              <a:buClrTx/>
              <a:buSzPts val="2800"/>
              <a:buFont typeface="Arial" panose="020B0604020202020204" pitchFamily="34" charset="0"/>
              <a:buNone/>
              <a:tabLst/>
              <a:defRPr/>
            </a:pPr>
            <a:endParaRPr lang="en-GB" dirty="0"/>
          </a:p>
          <a:p>
            <a:pPr marL="0" marR="0" lvl="0" indent="0" algn="l" defTabSz="914400" rtl="0" eaLnBrk="1" fontAlgn="auto" latinLnBrk="0" hangingPunct="1">
              <a:lnSpc>
                <a:spcPct val="100000"/>
              </a:lnSpc>
              <a:spcBef>
                <a:spcPts val="0"/>
              </a:spcBef>
              <a:spcAft>
                <a:spcPts val="0"/>
              </a:spcAft>
              <a:buClrTx/>
              <a:buSzPts val="2800"/>
              <a:buFont typeface="Arial" panose="020B0604020202020204" pitchFamily="34" charset="0"/>
              <a:buNone/>
              <a:tabLst/>
              <a:defRPr/>
            </a:pPr>
            <a:r>
              <a:rPr lang="en-GB" dirty="0"/>
              <a:t>In this unit, we will look at the tasks that the </a:t>
            </a:r>
            <a:r>
              <a:rPr lang="en-GB" b="1" dirty="0"/>
              <a:t>supervisor </a:t>
            </a:r>
            <a:r>
              <a:rPr lang="en-GB" dirty="0"/>
              <a:t>needs to validate the data collected in the randomly selected health facilities:​</a:t>
            </a:r>
          </a:p>
          <a:p>
            <a:pPr marL="0" marR="0" lvl="0" indent="0" algn="l" defTabSz="914400" rtl="0" eaLnBrk="1" fontAlgn="auto" latinLnBrk="0" hangingPunct="1">
              <a:lnSpc>
                <a:spcPct val="100000"/>
              </a:lnSpc>
              <a:spcBef>
                <a:spcPts val="0"/>
              </a:spcBef>
              <a:spcAft>
                <a:spcPts val="0"/>
              </a:spcAft>
              <a:buClrTx/>
              <a:buSzPts val="2800"/>
              <a:buFont typeface="Arial" panose="020B0604020202020204" pitchFamily="34" charset="0"/>
              <a:buNone/>
              <a:tabLst/>
              <a:defRPr/>
            </a:pPr>
            <a:endParaRPr lang="en-GB" dirty="0"/>
          </a:p>
          <a:p>
            <a:pPr marL="228600" marR="0" lvl="0" indent="-228600" algn="l" defTabSz="914400" rtl="0" eaLnBrk="1" fontAlgn="auto" latinLnBrk="0" hangingPunct="1">
              <a:lnSpc>
                <a:spcPct val="100000"/>
              </a:lnSpc>
              <a:spcBef>
                <a:spcPts val="0"/>
              </a:spcBef>
              <a:spcAft>
                <a:spcPts val="0"/>
              </a:spcAft>
              <a:buClrTx/>
              <a:buSzPct val="100000"/>
              <a:buFont typeface="+mj-lt"/>
              <a:buAutoNum type="arabicPeriod"/>
              <a:tabLst/>
              <a:defRPr/>
            </a:pPr>
            <a:r>
              <a:rPr lang="en-GB" dirty="0"/>
              <a:t>select sections for validation;​</a:t>
            </a:r>
          </a:p>
          <a:p>
            <a:pPr marL="228600" marR="0" lvl="0" indent="-228600" algn="l" defTabSz="914400" rtl="0" eaLnBrk="1" fontAlgn="auto" latinLnBrk="0" hangingPunct="1">
              <a:lnSpc>
                <a:spcPct val="100000"/>
              </a:lnSpc>
              <a:spcBef>
                <a:spcPts val="0"/>
              </a:spcBef>
              <a:spcAft>
                <a:spcPts val="0"/>
              </a:spcAft>
              <a:buClrTx/>
              <a:buSzPct val="100000"/>
              <a:buFont typeface="+mj-lt"/>
              <a:buAutoNum type="arabicPeriod"/>
              <a:tabLst/>
              <a:defRPr/>
            </a:pPr>
            <a:r>
              <a:rPr lang="en-GB" dirty="0"/>
              <a:t>validate facility data; and​</a:t>
            </a:r>
          </a:p>
          <a:p>
            <a:pPr marL="228600" marR="0" lvl="0" indent="-228600" algn="l" defTabSz="914400" rtl="0" eaLnBrk="1" fontAlgn="auto" latinLnBrk="0" hangingPunct="1">
              <a:lnSpc>
                <a:spcPct val="100000"/>
              </a:lnSpc>
              <a:spcBef>
                <a:spcPts val="0"/>
              </a:spcBef>
              <a:spcAft>
                <a:spcPts val="0"/>
              </a:spcAft>
              <a:buClrTx/>
              <a:buSzPct val="100000"/>
              <a:buFont typeface="+mj-lt"/>
              <a:buAutoNum type="arabicPeriod"/>
              <a:tabLst/>
              <a:defRPr/>
            </a:pPr>
            <a:r>
              <a:rPr lang="en-GB" dirty="0"/>
              <a:t>sync validation data.​</a:t>
            </a:r>
          </a:p>
          <a:p>
            <a:pPr marL="0" marR="0" lvl="0" indent="0" algn="l" defTabSz="914400" rtl="0" eaLnBrk="1" fontAlgn="auto" latinLnBrk="0" hangingPunct="1">
              <a:lnSpc>
                <a:spcPct val="100000"/>
              </a:lnSpc>
              <a:spcBef>
                <a:spcPts val="0"/>
              </a:spcBef>
              <a:spcAft>
                <a:spcPts val="0"/>
              </a:spcAft>
              <a:buClrTx/>
              <a:buSzPts val="2800"/>
              <a:buFont typeface="Arial" panose="020B0604020202020204" pitchFamily="34" charset="0"/>
              <a:buNone/>
              <a:tabLst/>
              <a:defRPr/>
            </a:pPr>
            <a:r>
              <a:rPr lang="en-GB" dirty="0"/>
              <a:t>​</a:t>
            </a:r>
          </a:p>
          <a:p>
            <a:pPr marL="0" marR="0" lvl="0" indent="0" algn="l" defTabSz="914400" rtl="0" eaLnBrk="1" fontAlgn="auto" latinLnBrk="0" hangingPunct="1">
              <a:lnSpc>
                <a:spcPct val="100000"/>
              </a:lnSpc>
              <a:spcBef>
                <a:spcPts val="0"/>
              </a:spcBef>
              <a:spcAft>
                <a:spcPts val="0"/>
              </a:spcAft>
              <a:buClrTx/>
              <a:buSzPts val="2800"/>
              <a:buFont typeface="Arial" panose="020B0604020202020204" pitchFamily="34" charset="0"/>
              <a:buNone/>
              <a:tabLst/>
              <a:defRPr/>
            </a:pPr>
            <a:r>
              <a:rPr lang="en-GB" dirty="0"/>
              <a:t>Note that, when conducting a supervisor validation visit, only </a:t>
            </a:r>
            <a:r>
              <a:rPr lang="en-GB" b="1" dirty="0"/>
              <a:t>one person </a:t>
            </a:r>
            <a:r>
              <a:rPr lang="en-GB" dirty="0"/>
              <a:t>can collect data; in other words, the sections cannot be divided amongst multiple supervisors to collect data at a single facility.​</a:t>
            </a:r>
            <a:endParaRPr lang="en-US" kern="1200" dirty="0">
              <a:ea typeface="+mn-ea"/>
              <a:cs typeface="+mn-cs"/>
            </a:endParaRPr>
          </a:p>
        </p:txBody>
      </p:sp>
      <p:sp>
        <p:nvSpPr>
          <p:cNvPr id="4" name="Slide Number Placeholder 3"/>
          <p:cNvSpPr>
            <a:spLocks noGrp="1"/>
          </p:cNvSpPr>
          <p:nvPr>
            <p:ph type="sldNum" sz="quarter" idx="5"/>
          </p:nvPr>
        </p:nvSpPr>
        <p:spPr/>
        <p:txBody>
          <a:bodyPr/>
          <a:lstStyle/>
          <a:p>
            <a:fld id="{7C1D9D50-C061-45AE-A04B-DE5F593CE4BE}" type="slidenum">
              <a:rPr lang="en-GB" smtClean="0"/>
              <a:t>11</a:t>
            </a:fld>
            <a:endParaRPr lang="en-GB"/>
          </a:p>
        </p:txBody>
      </p:sp>
    </p:spTree>
    <p:extLst>
      <p:ext uri="{BB962C8B-B14F-4D97-AF65-F5344CB8AC3E}">
        <p14:creationId xmlns:p14="http://schemas.microsoft.com/office/powerpoint/2010/main" val="17419448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SzPts val="2800"/>
            </a:pPr>
            <a:r>
              <a:rPr lang="en-US" sz="1200" dirty="0">
                <a:latin typeface="Calibri" panose="020F0502020204030204" pitchFamily="34" charset="0"/>
                <a:cs typeface="Calibri" panose="020F0502020204030204" pitchFamily="34" charset="0"/>
              </a:rPr>
              <a:t>The selection of sections for validation is done by the supervisor.  </a:t>
            </a:r>
          </a:p>
          <a:p>
            <a:pPr marL="0" indent="0">
              <a:buSzPts val="2800"/>
            </a:pPr>
            <a:endParaRPr lang="en-US" sz="1200" dirty="0">
              <a:latin typeface="Calibri" panose="020F0502020204030204" pitchFamily="34" charset="0"/>
              <a:cs typeface="Calibri" panose="020F0502020204030204" pitchFamily="34" charset="0"/>
            </a:endParaRPr>
          </a:p>
          <a:p>
            <a:pPr marL="0" indent="0">
              <a:buSzPts val="2800"/>
            </a:pPr>
            <a:r>
              <a:rPr lang="en-US" sz="1200" b="0" dirty="0">
                <a:latin typeface="Calibri" panose="020F0502020204030204" pitchFamily="34" charset="0"/>
                <a:cs typeface="Calibri" panose="020F0502020204030204" pitchFamily="34" charset="0"/>
              </a:rPr>
              <a:t>This is similar to the assignment of sections to data collectors that team leaders do before arrival at the facility, and that we saw in unit 3.  </a:t>
            </a:r>
          </a:p>
          <a:p>
            <a:pPr marL="0" indent="0">
              <a:buSzPts val="2800"/>
            </a:pPr>
            <a:endParaRPr lang="en-US" sz="1200" b="0" dirty="0">
              <a:latin typeface="Calibri" panose="020F0502020204030204" pitchFamily="34" charset="0"/>
              <a:cs typeface="Calibri" panose="020F0502020204030204" pitchFamily="34" charset="0"/>
            </a:endParaRPr>
          </a:p>
          <a:p>
            <a:pPr marL="0" indent="0">
              <a:buSzPts val="2800"/>
            </a:pPr>
            <a:r>
              <a:rPr lang="en-US" sz="1200" dirty="0">
                <a:latin typeface="Calibri" panose="020F0502020204030204" pitchFamily="34" charset="0"/>
                <a:cs typeface="Calibri" panose="020F0502020204030204" pitchFamily="34" charset="0"/>
              </a:rPr>
              <a:t>It requires the supervisor to:</a:t>
            </a:r>
          </a:p>
          <a:p>
            <a:pPr marL="0" indent="0">
              <a:buSzPts val="2800"/>
            </a:pPr>
            <a:endParaRPr lang="en-US" sz="1200" dirty="0">
              <a:latin typeface="Calibri" panose="020F0502020204030204" pitchFamily="34" charset="0"/>
              <a:cs typeface="Calibri" panose="020F0502020204030204" pitchFamily="34" charset="0"/>
            </a:endParaRPr>
          </a:p>
          <a:p>
            <a:pPr marL="171450" indent="-171450">
              <a:buSzPct val="100000"/>
              <a:buFont typeface="Arial" panose="020B0604020202020204" pitchFamily="34" charset="0"/>
              <a:buChar char="•"/>
            </a:pPr>
            <a:r>
              <a:rPr lang="en-US" sz="1200" dirty="0">
                <a:latin typeface="Calibri" panose="020F0502020204030204" pitchFamily="34" charset="0"/>
                <a:cs typeface="Calibri" panose="020F0502020204030204" pitchFamily="34" charset="0"/>
              </a:rPr>
              <a:t>log in to CSPro and click on the “select the facility sections for validation” option from the main menu;</a:t>
            </a:r>
          </a:p>
          <a:p>
            <a:pPr marL="171450" indent="-171450">
              <a:buSzPct val="100000"/>
              <a:buFont typeface="Arial" panose="020B0604020202020204" pitchFamily="34" charset="0"/>
              <a:buChar char="•"/>
            </a:pPr>
            <a:r>
              <a:rPr lang="en-US" sz="1200" dirty="0">
                <a:latin typeface="Calibri" panose="020F0502020204030204" pitchFamily="34" charset="0"/>
                <a:cs typeface="Calibri" panose="020F0502020204030204" pitchFamily="34" charset="0"/>
              </a:rPr>
              <a:t>select the region, then the district, and then the facility to make assignments for;</a:t>
            </a:r>
          </a:p>
          <a:p>
            <a:pPr marL="171450" marR="0" lvl="0" indent="-171450" algn="l" defTabSz="914400" rtl="0" eaLnBrk="1" fontAlgn="auto" latinLnBrk="0" hangingPunct="1">
              <a:lnSpc>
                <a:spcPct val="100000"/>
              </a:lnSpc>
              <a:spcBef>
                <a:spcPts val="0"/>
              </a:spcBef>
              <a:spcAft>
                <a:spcPts val="0"/>
              </a:spcAft>
              <a:buClrTx/>
              <a:buSzPct val="100000"/>
              <a:buFont typeface="Arial" panose="020B0604020202020204" pitchFamily="34" charset="0"/>
              <a:buChar char="•"/>
              <a:tabLst/>
              <a:defRPr/>
            </a:pPr>
            <a:r>
              <a:rPr lang="en-US" sz="1200" dirty="0">
                <a:latin typeface="Calibri" panose="020F0502020204030204" pitchFamily="34" charset="0"/>
                <a:cs typeface="Calibri" panose="020F0502020204030204" pitchFamily="34" charset="0"/>
              </a:rPr>
              <a:t>select the sections to validate; </a:t>
            </a:r>
            <a:r>
              <a:rPr lang="en-US" sz="1200" b="0" dirty="0">
                <a:latin typeface="Calibri" panose="020F0502020204030204" pitchFamily="34" charset="0"/>
                <a:cs typeface="Calibri" panose="020F0502020204030204" pitchFamily="34" charset="0"/>
              </a:rPr>
              <a:t>and</a:t>
            </a:r>
          </a:p>
          <a:p>
            <a:pPr marL="171450" marR="0" lvl="0" indent="-171450" algn="l" defTabSz="914400" rtl="0" eaLnBrk="1" fontAlgn="auto" latinLnBrk="0" hangingPunct="1">
              <a:lnSpc>
                <a:spcPct val="100000"/>
              </a:lnSpc>
              <a:spcBef>
                <a:spcPts val="0"/>
              </a:spcBef>
              <a:spcAft>
                <a:spcPts val="0"/>
              </a:spcAft>
              <a:buClrTx/>
              <a:buSzPct val="100000"/>
              <a:buFont typeface="Arial" panose="020B0604020202020204" pitchFamily="34" charset="0"/>
              <a:buChar char="•"/>
              <a:tabLst/>
              <a:defRPr/>
            </a:pPr>
            <a:r>
              <a:rPr lang="en-US" sz="1200" dirty="0">
                <a:latin typeface="Calibri" panose="020F0502020204030204" pitchFamily="34" charset="0"/>
                <a:cs typeface="Calibri" panose="020F0502020204030204" pitchFamily="34" charset="0"/>
              </a:rPr>
              <a:t>confirm the assignments.</a:t>
            </a:r>
          </a:p>
          <a:p>
            <a:pPr marL="0" marR="0" lvl="0" indent="0" algn="l" defTabSz="914400" rtl="0" eaLnBrk="1" fontAlgn="auto" latinLnBrk="0" hangingPunct="1">
              <a:lnSpc>
                <a:spcPct val="100000"/>
              </a:lnSpc>
              <a:spcBef>
                <a:spcPts val="0"/>
              </a:spcBef>
              <a:spcAft>
                <a:spcPts val="0"/>
              </a:spcAft>
              <a:buClrTx/>
              <a:buSzPts val="2800"/>
              <a:buFontTx/>
              <a:buNone/>
              <a:tabLst/>
              <a:defRPr/>
            </a:pPr>
            <a:endParaRPr lang="en-US" sz="1000" dirty="0">
              <a:latin typeface="Trebuchet MS" panose="020B0603020202020204" pitchFamily="34" charset="0"/>
            </a:endParaRPr>
          </a:p>
          <a:p>
            <a:pPr marL="0" indent="0">
              <a:buSzPts val="2800"/>
              <a:buNone/>
            </a:pPr>
            <a:endParaRPr lang="en-US" sz="1200" dirty="0">
              <a:solidFill>
                <a:schemeClr val="tx1">
                  <a:lumMod val="65000"/>
                  <a:lumOff val="35000"/>
                </a:schemeClr>
              </a:solidFill>
              <a:latin typeface="Atkinson Hyperlegible" pitchFamily="50" charset="0"/>
            </a:endParaRPr>
          </a:p>
          <a:p>
            <a:pPr marL="0" indent="0">
              <a:buSzPts val="2800"/>
              <a:buNone/>
            </a:pPr>
            <a:endParaRPr lang="en-US" sz="1200" dirty="0">
              <a:solidFill>
                <a:schemeClr val="tx1">
                  <a:lumMod val="65000"/>
                  <a:lumOff val="35000"/>
                </a:schemeClr>
              </a:solidFill>
              <a:latin typeface="Atkinson Hyperlegible" pitchFamily="50" charset="0"/>
            </a:endParaRPr>
          </a:p>
          <a:p>
            <a:pPr marL="0" indent="0">
              <a:buSzPts val="2800"/>
              <a:buNone/>
            </a:pPr>
            <a:endParaRPr lang="en-US" sz="1200" dirty="0">
              <a:solidFill>
                <a:schemeClr val="tx1">
                  <a:lumMod val="65000"/>
                  <a:lumOff val="35000"/>
                </a:schemeClr>
              </a:solidFill>
              <a:latin typeface="Atkinson Hyperlegible" pitchFamily="50" charset="0"/>
            </a:endParaRPr>
          </a:p>
        </p:txBody>
      </p:sp>
      <p:sp>
        <p:nvSpPr>
          <p:cNvPr id="4" name="Slide Number Placeholder 3"/>
          <p:cNvSpPr>
            <a:spLocks noGrp="1"/>
          </p:cNvSpPr>
          <p:nvPr>
            <p:ph type="sldNum" sz="quarter" idx="5"/>
          </p:nvPr>
        </p:nvSpPr>
        <p:spPr/>
        <p:txBody>
          <a:bodyPr/>
          <a:lstStyle/>
          <a:p>
            <a:fld id="{7C1D9D50-C061-45AE-A04B-DE5F593CE4BE}" type="slidenum">
              <a:rPr lang="en-GB" smtClean="0"/>
              <a:t>12</a:t>
            </a:fld>
            <a:endParaRPr lang="en-GB"/>
          </a:p>
        </p:txBody>
      </p:sp>
    </p:spTree>
    <p:extLst>
      <p:ext uri="{BB962C8B-B14F-4D97-AF65-F5344CB8AC3E}">
        <p14:creationId xmlns:p14="http://schemas.microsoft.com/office/powerpoint/2010/main" val="23104048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SzPts val="2800"/>
              <a:buNone/>
            </a:pPr>
            <a:r>
              <a:rPr lang="en-US" sz="1200" b="0" dirty="0"/>
              <a:t>The data collection that the supervisor does for validation is similar to the data collection that data collectors do, and that we saw in unit 4. </a:t>
            </a:r>
          </a:p>
          <a:p>
            <a:pPr marL="0" indent="0">
              <a:buSzPts val="2800"/>
              <a:buNone/>
            </a:pPr>
            <a:endParaRPr lang="en-US" sz="1200" b="1" dirty="0"/>
          </a:p>
          <a:p>
            <a:pPr marL="0" indent="0">
              <a:buSzPts val="2800"/>
              <a:buNone/>
            </a:pPr>
            <a:r>
              <a:rPr lang="en-US" sz="1200" dirty="0"/>
              <a:t> It requires the supervisor to:</a:t>
            </a:r>
          </a:p>
          <a:p>
            <a:pPr marL="0" indent="0">
              <a:buSzPts val="2800"/>
              <a:buNone/>
            </a:pPr>
            <a:endParaRPr lang="en-US" sz="1200" dirty="0"/>
          </a:p>
          <a:p>
            <a:pPr marL="171450" indent="-171450">
              <a:buSzPct val="100000"/>
              <a:buFont typeface="Arial" panose="020B0604020202020204" pitchFamily="34" charset="0"/>
              <a:buChar char="•"/>
            </a:pPr>
            <a:r>
              <a:rPr lang="en-US" sz="1200" dirty="0"/>
              <a:t>select </a:t>
            </a:r>
            <a:r>
              <a:rPr lang="en-US" sz="1200" b="0" dirty="0"/>
              <a:t>“Validate facility data” option from the main menu;</a:t>
            </a:r>
          </a:p>
          <a:p>
            <a:pPr marL="171450" indent="-171450">
              <a:buSzPct val="100000"/>
              <a:buFont typeface="Arial" panose="020B0604020202020204" pitchFamily="34" charset="0"/>
              <a:buChar char="•"/>
            </a:pPr>
            <a:r>
              <a:rPr lang="en-US" sz="1200" dirty="0"/>
              <a:t>select the facility among those listed and confirm the selection;</a:t>
            </a:r>
          </a:p>
          <a:p>
            <a:pPr marL="171450" indent="-171450">
              <a:buSzPct val="100000"/>
              <a:buFont typeface="Arial" panose="020B0604020202020204" pitchFamily="34" charset="0"/>
              <a:buChar char="•"/>
            </a:pPr>
            <a:r>
              <a:rPr lang="en-US" sz="1200" dirty="0"/>
              <a:t>record the status of the facility;</a:t>
            </a:r>
          </a:p>
          <a:p>
            <a:pPr marL="171450" indent="-171450">
              <a:buSzPct val="100000"/>
              <a:buFont typeface="Arial" panose="020B0604020202020204" pitchFamily="34" charset="0"/>
              <a:buChar char="•"/>
            </a:pPr>
            <a:r>
              <a:rPr lang="en-US" sz="1200" dirty="0"/>
              <a:t>collect GPS coordinates; and</a:t>
            </a:r>
          </a:p>
          <a:p>
            <a:pPr marL="171450" indent="-171450">
              <a:buSzPct val="100000"/>
              <a:buFont typeface="Arial" panose="020B0604020202020204" pitchFamily="34" charset="0"/>
              <a:buChar char="•"/>
            </a:pPr>
            <a:r>
              <a:rPr lang="en-US" sz="1200" dirty="0"/>
              <a:t>start data collection navigation through the flow control form.</a:t>
            </a:r>
          </a:p>
        </p:txBody>
      </p:sp>
      <p:sp>
        <p:nvSpPr>
          <p:cNvPr id="4" name="Slide Number Placeholder 3"/>
          <p:cNvSpPr>
            <a:spLocks noGrp="1"/>
          </p:cNvSpPr>
          <p:nvPr>
            <p:ph type="sldNum" sz="quarter" idx="5"/>
          </p:nvPr>
        </p:nvSpPr>
        <p:spPr/>
        <p:txBody>
          <a:bodyPr/>
          <a:lstStyle/>
          <a:p>
            <a:fld id="{7C1D9D50-C061-45AE-A04B-DE5F593CE4BE}" type="slidenum">
              <a:rPr lang="en-GB" smtClean="0"/>
              <a:t>13</a:t>
            </a:fld>
            <a:endParaRPr lang="en-GB"/>
          </a:p>
        </p:txBody>
      </p:sp>
    </p:spTree>
    <p:extLst>
      <p:ext uri="{BB962C8B-B14F-4D97-AF65-F5344CB8AC3E}">
        <p14:creationId xmlns:p14="http://schemas.microsoft.com/office/powerpoint/2010/main" val="39636432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0" dirty="0"/>
              <a:t>Once the validation data has been entered and saved, the supervisor needs to sync it to the </a:t>
            </a:r>
            <a:r>
              <a:rPr lang="en-US" b="1" dirty="0"/>
              <a:t>server</a:t>
            </a:r>
            <a:r>
              <a:rPr lang="en-US" b="0" dirty="0"/>
              <a:t>.</a:t>
            </a:r>
          </a:p>
          <a:p>
            <a:pPr marL="0" indent="0">
              <a:buFont typeface="Arial" panose="020B0604020202020204" pitchFamily="34" charset="0"/>
              <a:buNone/>
            </a:pPr>
            <a:endParaRPr lang="en-US" b="0" dirty="0"/>
          </a:p>
          <a:p>
            <a:pPr marL="0" indent="0">
              <a:buFont typeface="Arial" panose="020B0604020202020204" pitchFamily="34" charset="0"/>
              <a:buNone/>
            </a:pPr>
            <a:r>
              <a:rPr lang="en-US" dirty="0"/>
              <a:t>This is similar to the way the data collector and the team leader synced data, but in this case, in addition to syncing data with the server, </a:t>
            </a:r>
            <a:r>
              <a:rPr lang="en-US" b="0" dirty="0"/>
              <a:t>the syncing process also creates a </a:t>
            </a:r>
            <a:r>
              <a:rPr lang="en-US" b="1" dirty="0"/>
              <a:t>combined data record </a:t>
            </a:r>
            <a:r>
              <a:rPr lang="en-US" b="0" dirty="0"/>
              <a:t>for the facility. </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200" b="0" kern="1200" dirty="0">
              <a:solidFill>
                <a:schemeClr val="tx1"/>
              </a:solidFill>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0" kern="1200" dirty="0">
                <a:solidFill>
                  <a:schemeClr val="tx1"/>
                </a:solidFill>
                <a:ea typeface="+mn-ea"/>
                <a:cs typeface="+mn-cs"/>
              </a:rPr>
              <a:t>The HHFA </a:t>
            </a:r>
            <a:r>
              <a:rPr lang="en-US" sz="1200" kern="1200" dirty="0">
                <a:solidFill>
                  <a:schemeClr val="tx1"/>
                </a:solidFill>
                <a:ea typeface="+mn-ea"/>
                <a:cs typeface="+mn-cs"/>
              </a:rPr>
              <a:t>data managers will:</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200" kern="1200" dirty="0">
              <a:solidFill>
                <a:schemeClr val="tx1"/>
              </a:solidFill>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a typeface="+mn-ea"/>
                <a:cs typeface="+mn-cs"/>
              </a:rPr>
              <a:t>support the comparison between supervisor validation data and data collector data; and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a typeface="+mn-ea"/>
                <a:cs typeface="+mn-cs"/>
              </a:rPr>
              <a:t>provide a report of discrepancies.</a:t>
            </a:r>
            <a:endParaRPr lang="en-US" dirty="0"/>
          </a:p>
          <a:p>
            <a:pPr marL="0" marR="0" lvl="0" indent="0" algn="l" defTabSz="914400" rtl="0" eaLnBrk="1" fontAlgn="auto" latinLnBrk="0" hangingPunct="1">
              <a:lnSpc>
                <a:spcPct val="100000"/>
              </a:lnSpc>
              <a:spcBef>
                <a:spcPts val="0"/>
              </a:spcBef>
              <a:spcAft>
                <a:spcPts val="0"/>
              </a:spcAft>
              <a:buClrTx/>
              <a:buSzPts val="2800"/>
              <a:buFontTx/>
              <a:buNone/>
              <a:tabLst/>
              <a:defRPr/>
            </a:pPr>
            <a:endParaRPr lang="en-US" sz="1000" dirty="0">
              <a:latin typeface="Trebuchet MS" panose="020B0603020202020204" pitchFamily="34" charset="0"/>
            </a:endParaRPr>
          </a:p>
          <a:p>
            <a:pPr marL="0" indent="0">
              <a:buSzPts val="2800"/>
              <a:buNone/>
            </a:pPr>
            <a:endParaRPr lang="en-US" sz="1200" dirty="0">
              <a:solidFill>
                <a:schemeClr val="tx1">
                  <a:lumMod val="65000"/>
                  <a:lumOff val="35000"/>
                </a:schemeClr>
              </a:solidFill>
              <a:latin typeface="Atkinson Hyperlegible" pitchFamily="50" charset="0"/>
            </a:endParaRPr>
          </a:p>
          <a:p>
            <a:pPr marL="0" indent="0">
              <a:buSzPts val="2800"/>
              <a:buNone/>
            </a:pPr>
            <a:endParaRPr lang="en-US" sz="1200" dirty="0">
              <a:solidFill>
                <a:schemeClr val="tx1">
                  <a:lumMod val="65000"/>
                  <a:lumOff val="35000"/>
                </a:schemeClr>
              </a:solidFill>
              <a:latin typeface="Atkinson Hyperlegible" pitchFamily="50" charset="0"/>
            </a:endParaRPr>
          </a:p>
          <a:p>
            <a:pPr marL="0" indent="0">
              <a:buSzPts val="2800"/>
              <a:buNone/>
            </a:pPr>
            <a:endParaRPr lang="en-US" sz="1200" dirty="0">
              <a:solidFill>
                <a:schemeClr val="tx1">
                  <a:lumMod val="65000"/>
                  <a:lumOff val="35000"/>
                </a:schemeClr>
              </a:solidFill>
              <a:latin typeface="Atkinson Hyperlegible" pitchFamily="50" charset="0"/>
            </a:endParaRPr>
          </a:p>
        </p:txBody>
      </p:sp>
      <p:sp>
        <p:nvSpPr>
          <p:cNvPr id="4" name="Slide Number Placeholder 3"/>
          <p:cNvSpPr>
            <a:spLocks noGrp="1"/>
          </p:cNvSpPr>
          <p:nvPr>
            <p:ph type="sldNum" sz="quarter" idx="5"/>
          </p:nvPr>
        </p:nvSpPr>
        <p:spPr/>
        <p:txBody>
          <a:bodyPr/>
          <a:lstStyle/>
          <a:p>
            <a:fld id="{7C1D9D50-C061-45AE-A04B-DE5F593CE4BE}" type="slidenum">
              <a:rPr lang="en-GB" smtClean="0"/>
              <a:t>14</a:t>
            </a:fld>
            <a:endParaRPr lang="en-GB"/>
          </a:p>
        </p:txBody>
      </p:sp>
    </p:spTree>
    <p:extLst>
      <p:ext uri="{BB962C8B-B14F-4D97-AF65-F5344CB8AC3E}">
        <p14:creationId xmlns:p14="http://schemas.microsoft.com/office/powerpoint/2010/main" val="18646531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effectLst/>
                <a:latin typeface="Calibri" panose="020F0502020204030204" pitchFamily="34" charset="0"/>
                <a:ea typeface="Cambria" panose="02040503050406030204" pitchFamily="18" charset="0"/>
                <a:cs typeface="Cambria" panose="02040503050406030204" pitchFamily="18" charset="0"/>
              </a:rPr>
              <a:t>You have now completed Unit 6.</a:t>
            </a:r>
            <a:endParaRPr lang="en-GB" sz="1400" dirty="0">
              <a:effectLst/>
              <a:latin typeface="Cambria" panose="02040503050406030204" pitchFamily="18" charset="0"/>
              <a:ea typeface="Cambria" panose="02040503050406030204" pitchFamily="18" charset="0"/>
              <a:cs typeface="Cambria" panose="02040503050406030204" pitchFamily="18" charset="0"/>
            </a:endParaRPr>
          </a:p>
          <a:p>
            <a:r>
              <a:rPr lang="en-US" sz="1200" dirty="0">
                <a:effectLst/>
                <a:latin typeface="Calibri" panose="020F0502020204030204" pitchFamily="34" charset="0"/>
                <a:ea typeface="Cambria" panose="02040503050406030204" pitchFamily="18" charset="0"/>
                <a:cs typeface="Cambria" panose="02040503050406030204" pitchFamily="18" charset="0"/>
              </a:rPr>
              <a:t> </a:t>
            </a:r>
            <a:endParaRPr lang="en-GB" sz="1400" dirty="0">
              <a:effectLst/>
              <a:latin typeface="Cambria" panose="02040503050406030204" pitchFamily="18" charset="0"/>
              <a:ea typeface="Cambria" panose="02040503050406030204" pitchFamily="18" charset="0"/>
              <a:cs typeface="Cambria" panose="02040503050406030204" pitchFamily="18" charset="0"/>
            </a:endParaRPr>
          </a:p>
          <a:p>
            <a:r>
              <a:rPr lang="en-US" sz="1200" dirty="0">
                <a:effectLst/>
                <a:latin typeface="Calibri" panose="020F0502020204030204" pitchFamily="34" charset="0"/>
                <a:ea typeface="Cambria" panose="02040503050406030204" pitchFamily="18" charset="0"/>
                <a:cs typeface="Cambria" panose="02040503050406030204" pitchFamily="18" charset="0"/>
              </a:rPr>
              <a:t>In the next unit, we will look at how to track progress toward survey completion.</a:t>
            </a:r>
            <a:endParaRPr lang="en-GB" sz="1400" dirty="0">
              <a:effectLst/>
              <a:latin typeface="Cambria" panose="02040503050406030204" pitchFamily="18" charset="0"/>
              <a:ea typeface="Cambria" panose="02040503050406030204" pitchFamily="18" charset="0"/>
              <a:cs typeface="Cambria" panose="02040503050406030204" pitchFamily="18" charset="0"/>
            </a:endParaRPr>
          </a:p>
        </p:txBody>
      </p:sp>
      <p:sp>
        <p:nvSpPr>
          <p:cNvPr id="4" name="Slide Number Placeholder 3"/>
          <p:cNvSpPr>
            <a:spLocks noGrp="1"/>
          </p:cNvSpPr>
          <p:nvPr>
            <p:ph type="sldNum" sz="quarter" idx="5"/>
          </p:nvPr>
        </p:nvSpPr>
        <p:spPr/>
        <p:txBody>
          <a:bodyPr/>
          <a:lstStyle/>
          <a:p>
            <a:fld id="{7C1D9D50-C061-45AE-A04B-DE5F593CE4BE}" type="slidenum">
              <a:rPr lang="en-GB" smtClean="0"/>
              <a:t>15</a:t>
            </a:fld>
            <a:endParaRPr lang="en-GB"/>
          </a:p>
        </p:txBody>
      </p:sp>
    </p:spTree>
    <p:extLst>
      <p:ext uri="{BB962C8B-B14F-4D97-AF65-F5344CB8AC3E}">
        <p14:creationId xmlns:p14="http://schemas.microsoft.com/office/powerpoint/2010/main" val="37449177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1200" dirty="0">
                <a:effectLst/>
                <a:latin typeface="Calibri" panose="020F0502020204030204" pitchFamily="34" charset="0"/>
                <a:ea typeface="Calibri" panose="020F0502020204030204" pitchFamily="34" charset="0"/>
                <a:cs typeface="Cambria" panose="02040503050406030204" pitchFamily="18" charset="0"/>
              </a:rPr>
              <a:t>By the end of this unit, you will be able to:</a:t>
            </a:r>
          </a:p>
          <a:p>
            <a:endParaRPr lang="en-GB" sz="1400" dirty="0">
              <a:effectLst/>
              <a:latin typeface="Cambria" panose="02040503050406030204" pitchFamily="18" charset="0"/>
              <a:ea typeface="Cambria" panose="02040503050406030204" pitchFamily="18" charset="0"/>
              <a:cs typeface="Cambria" panose="02040503050406030204" pitchFamily="18" charset="0"/>
            </a:endParaRPr>
          </a:p>
          <a:p>
            <a:pPr marL="171450" indent="-171450">
              <a:buFont typeface="Arial" panose="020B0604020202020204" pitchFamily="34" charset="0"/>
              <a:buChar char="•"/>
            </a:pPr>
            <a:r>
              <a:rPr lang="en-IE" sz="1200" dirty="0">
                <a:solidFill>
                  <a:srgbClr val="000000"/>
                </a:solidFill>
                <a:effectLst/>
                <a:latin typeface="Calibri" panose="020F0502020204030204" pitchFamily="34" charset="0"/>
                <a:ea typeface="Calibri" panose="020F0502020204030204" pitchFamily="34" charset="0"/>
                <a:cs typeface="Cambria" panose="02040503050406030204" pitchFamily="18" charset="0"/>
              </a:rPr>
              <a:t>explain the supervisor’s role to assure data quality</a:t>
            </a:r>
          </a:p>
          <a:p>
            <a:pPr marL="171450" lvl="0" indent="-171450">
              <a:buFont typeface="Arial" panose="020B0604020202020204" pitchFamily="34" charset="0"/>
              <a:buChar char="•"/>
            </a:pPr>
            <a:r>
              <a:rPr lang="en-IE" sz="1200" dirty="0">
                <a:solidFill>
                  <a:srgbClr val="000000"/>
                </a:solidFill>
                <a:effectLst/>
                <a:latin typeface="Calibri" panose="020F0502020204030204" pitchFamily="34" charset="0"/>
                <a:ea typeface="Calibri" panose="020F0502020204030204" pitchFamily="34" charset="0"/>
                <a:cs typeface="Cambria" panose="02040503050406030204" pitchFamily="18" charset="0"/>
              </a:rPr>
              <a:t>identify the steps in the validation process, and</a:t>
            </a:r>
            <a:endParaRPr lang="en-IE" sz="1200" b="1" dirty="0">
              <a:solidFill>
                <a:srgbClr val="000000"/>
              </a:solidFill>
              <a:effectLst/>
              <a:latin typeface="Calibri" panose="020F0502020204030204" pitchFamily="34" charset="0"/>
              <a:ea typeface="Calibri" panose="020F0502020204030204" pitchFamily="34" charset="0"/>
              <a:cs typeface="Cambria" panose="02040503050406030204" pitchFamily="18" charset="0"/>
            </a:endParaRPr>
          </a:p>
          <a:p>
            <a:pPr marL="171450" lvl="0" indent="-171450">
              <a:buFont typeface="Arial" panose="020B0604020202020204" pitchFamily="34" charset="0"/>
              <a:buChar char="•"/>
            </a:pPr>
            <a:r>
              <a:rPr lang="en-IE" sz="1200" dirty="0">
                <a:solidFill>
                  <a:srgbClr val="000000"/>
                </a:solidFill>
                <a:effectLst/>
                <a:latin typeface="Calibri" panose="020F0502020204030204" pitchFamily="34" charset="0"/>
                <a:ea typeface="Calibri" panose="020F0502020204030204" pitchFamily="34" charset="0"/>
                <a:cs typeface="Cambria" panose="02040503050406030204" pitchFamily="18" charset="0"/>
              </a:rPr>
              <a:t>list the </a:t>
            </a:r>
            <a:r>
              <a:rPr lang="en-IE" sz="1200" dirty="0" err="1">
                <a:solidFill>
                  <a:srgbClr val="000000"/>
                </a:solidFill>
                <a:effectLst/>
                <a:latin typeface="Calibri" panose="020F0502020204030204" pitchFamily="34" charset="0"/>
                <a:ea typeface="Calibri" panose="020F0502020204030204" pitchFamily="34" charset="0"/>
                <a:cs typeface="Cambria" panose="02040503050406030204" pitchFamily="18" charset="0"/>
              </a:rPr>
              <a:t>CSPro</a:t>
            </a:r>
            <a:r>
              <a:rPr lang="en-IE" sz="1200" dirty="0">
                <a:solidFill>
                  <a:srgbClr val="000000"/>
                </a:solidFill>
                <a:effectLst/>
                <a:latin typeface="Calibri" panose="020F0502020204030204" pitchFamily="34" charset="0"/>
                <a:ea typeface="Calibri" panose="020F0502020204030204" pitchFamily="34" charset="0"/>
                <a:cs typeface="Cambria" panose="02040503050406030204" pitchFamily="18" charset="0"/>
              </a:rPr>
              <a:t> data collection tasks for the supervisor to validate data.</a:t>
            </a:r>
            <a:endParaRPr lang="en-GB" dirty="0"/>
          </a:p>
        </p:txBody>
      </p:sp>
      <p:sp>
        <p:nvSpPr>
          <p:cNvPr id="4" name="Slide Number Placeholder 3"/>
          <p:cNvSpPr>
            <a:spLocks noGrp="1"/>
          </p:cNvSpPr>
          <p:nvPr>
            <p:ph type="sldNum" sz="quarter" idx="5"/>
          </p:nvPr>
        </p:nvSpPr>
        <p:spPr/>
        <p:txBody>
          <a:bodyPr/>
          <a:lstStyle/>
          <a:p>
            <a:fld id="{7C1D9D50-C061-45AE-A04B-DE5F593CE4BE}" type="slidenum">
              <a:rPr lang="en-GB" smtClean="0"/>
              <a:t>2</a:t>
            </a:fld>
            <a:endParaRPr lang="en-GB"/>
          </a:p>
        </p:txBody>
      </p:sp>
    </p:spTree>
    <p:extLst>
      <p:ext uri="{BB962C8B-B14F-4D97-AF65-F5344CB8AC3E}">
        <p14:creationId xmlns:p14="http://schemas.microsoft.com/office/powerpoint/2010/main" val="17482223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Data quality assurance is an ongoing process throughout the entire survey process.</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All survey team members have a role to play in ensuring data quality.</a:t>
            </a:r>
          </a:p>
        </p:txBody>
      </p:sp>
      <p:sp>
        <p:nvSpPr>
          <p:cNvPr id="4" name="Slide Number Placeholder 3"/>
          <p:cNvSpPr>
            <a:spLocks noGrp="1"/>
          </p:cNvSpPr>
          <p:nvPr>
            <p:ph type="sldNum" sz="quarter" idx="5"/>
          </p:nvPr>
        </p:nvSpPr>
        <p:spPr/>
        <p:txBody>
          <a:bodyPr/>
          <a:lstStyle/>
          <a:p>
            <a:fld id="{7C1D9D50-C061-45AE-A04B-DE5F593CE4BE}" type="slidenum">
              <a:rPr lang="en-GB" smtClean="0"/>
              <a:t>3</a:t>
            </a:fld>
            <a:endParaRPr lang="en-GB"/>
          </a:p>
        </p:txBody>
      </p:sp>
    </p:spTree>
    <p:extLst>
      <p:ext uri="{BB962C8B-B14F-4D97-AF65-F5344CB8AC3E}">
        <p14:creationId xmlns:p14="http://schemas.microsoft.com/office/powerpoint/2010/main" val="24277761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nSpc>
                <a:spcPct val="150000"/>
              </a:lnSpc>
              <a:buFont typeface="Arial" panose="020B0604020202020204" pitchFamily="34" charset="0"/>
              <a:buNone/>
            </a:pPr>
            <a:r>
              <a:rPr lang="en-US" dirty="0">
                <a:cs typeface="Calibri Light" panose="020F0302020204030204" pitchFamily="34" charset="0"/>
              </a:rPr>
              <a:t>Data quality assurance procedures include:</a:t>
            </a:r>
          </a:p>
          <a:p>
            <a:pPr marL="0" indent="0">
              <a:lnSpc>
                <a:spcPct val="150000"/>
              </a:lnSpc>
              <a:buFont typeface="Arial" panose="020B0604020202020204" pitchFamily="34" charset="0"/>
              <a:buNone/>
            </a:pPr>
            <a:endParaRPr lang="en-US" dirty="0">
              <a:cs typeface="Calibri Light" panose="020F0302020204030204" pitchFamily="34" charset="0"/>
            </a:endParaRPr>
          </a:p>
          <a:p>
            <a:pPr marL="354330" lvl="1" indent="-171450">
              <a:lnSpc>
                <a:spcPct val="150000"/>
              </a:lnSpc>
              <a:spcBef>
                <a:spcPts val="0"/>
              </a:spcBef>
              <a:buSzPct val="100000"/>
              <a:buFont typeface="Arial" panose="020B0604020202020204" pitchFamily="34" charset="0"/>
              <a:buChar char="•"/>
            </a:pPr>
            <a:r>
              <a:rPr lang="en-US" dirty="0">
                <a:cs typeface="Calibri Light" panose="020F0302020204030204" pitchFamily="34" charset="0"/>
              </a:rPr>
              <a:t>electronic data collection with automated skip patterns, range checks, consistency checks, and auto-fills; </a:t>
            </a:r>
          </a:p>
          <a:p>
            <a:pPr marL="354330" lvl="1" indent="-171450">
              <a:lnSpc>
                <a:spcPct val="150000"/>
              </a:lnSpc>
              <a:spcBef>
                <a:spcPts val="0"/>
              </a:spcBef>
              <a:buSzPct val="100000"/>
              <a:buFont typeface="Arial" panose="020B0604020202020204" pitchFamily="34" charset="0"/>
              <a:buChar char="•"/>
            </a:pPr>
            <a:r>
              <a:rPr lang="en-US" dirty="0">
                <a:cs typeface="Calibri Light" panose="020F0302020204030204" pitchFamily="34" charset="0"/>
              </a:rPr>
              <a:t>frequent mobile phone communication for rapid problem-solving and information-sharing;</a:t>
            </a:r>
          </a:p>
          <a:p>
            <a:pPr marL="354330" lvl="1" indent="-171450">
              <a:lnSpc>
                <a:spcPct val="150000"/>
              </a:lnSpc>
              <a:spcBef>
                <a:spcPts val="0"/>
              </a:spcBef>
              <a:buSzPct val="100000"/>
              <a:buFont typeface="Arial" panose="020B0604020202020204" pitchFamily="34" charset="0"/>
              <a:buChar char="•"/>
            </a:pPr>
            <a:r>
              <a:rPr lang="en-US" dirty="0">
                <a:cs typeface="Calibri Light" panose="020F0302020204030204" pitchFamily="34" charset="0"/>
              </a:rPr>
              <a:t>field supervision by survey coordinators and supervisors; </a:t>
            </a:r>
          </a:p>
          <a:p>
            <a:pPr marL="354330" lvl="1" indent="-171450">
              <a:lnSpc>
                <a:spcPct val="150000"/>
              </a:lnSpc>
              <a:spcBef>
                <a:spcPts val="0"/>
              </a:spcBef>
              <a:buSzPct val="100000"/>
              <a:buFont typeface="Arial" panose="020B0604020202020204" pitchFamily="34" charset="0"/>
              <a:buChar char="•"/>
            </a:pPr>
            <a:r>
              <a:rPr lang="en-US" b="1" dirty="0">
                <a:cs typeface="Calibri Light" panose="020F0302020204030204" pitchFamily="34" charset="0"/>
              </a:rPr>
              <a:t>validation</a:t>
            </a:r>
            <a:r>
              <a:rPr lang="en-US" b="1" dirty="0">
                <a:solidFill>
                  <a:schemeClr val="accent1"/>
                </a:solidFill>
                <a:cs typeface="Calibri Light" panose="020F0302020204030204" pitchFamily="34" charset="0"/>
              </a:rPr>
              <a:t> </a:t>
            </a:r>
            <a:r>
              <a:rPr lang="en-US" dirty="0">
                <a:cs typeface="Calibri Light" panose="020F0302020204030204" pitchFamily="34" charset="0"/>
              </a:rPr>
              <a:t>through a sample of facilities to be re-surveyed by a quality assurance team (generally supervisors or an external quality assurance team); and</a:t>
            </a:r>
          </a:p>
          <a:p>
            <a:pPr marL="354330" marR="0" lvl="1" indent="-171450" algn="l" defTabSz="914400" rtl="0" eaLnBrk="1" fontAlgn="auto" latinLnBrk="0" hangingPunct="1">
              <a:lnSpc>
                <a:spcPct val="150000"/>
              </a:lnSpc>
              <a:spcBef>
                <a:spcPts val="0"/>
              </a:spcBef>
              <a:spcAft>
                <a:spcPts val="0"/>
              </a:spcAft>
              <a:buClrTx/>
              <a:buSzPct val="100000"/>
              <a:buFont typeface="Arial" panose="020B0604020202020204" pitchFamily="34" charset="0"/>
              <a:buChar char="•"/>
              <a:tabLst/>
              <a:defRPr/>
            </a:pPr>
            <a:r>
              <a:rPr lang="en-US" dirty="0">
                <a:cs typeface="Calibri Light" panose="020F0302020204030204" pitchFamily="34" charset="0"/>
              </a:rPr>
              <a:t>team leaders and supervisors’ </a:t>
            </a:r>
            <a:r>
              <a:rPr lang="en-US" b="1" dirty="0">
                <a:cs typeface="Calibri Light" panose="020F0302020204030204" pitchFamily="34" charset="0"/>
              </a:rPr>
              <a:t>monitoring of data completeness and correctness</a:t>
            </a:r>
            <a:r>
              <a:rPr lang="en-US" b="0" dirty="0">
                <a:cs typeface="Calibri Light" panose="020F0302020204030204" pitchFamily="34" charset="0"/>
              </a:rPr>
              <a:t>.</a:t>
            </a:r>
            <a:endParaRPr lang="en-US" dirty="0">
              <a:cs typeface="Calibri Light" panose="020F0302020204030204" pitchFamily="34" charset="0"/>
            </a:endParaRPr>
          </a:p>
          <a:p>
            <a:endParaRPr lang="en-GB" dirty="0">
              <a:cs typeface="Calibri Light" panose="020F0302020204030204" pitchFamily="34" charset="0"/>
            </a:endParaRPr>
          </a:p>
        </p:txBody>
      </p:sp>
      <p:sp>
        <p:nvSpPr>
          <p:cNvPr id="4" name="Slide Number Placeholder 3"/>
          <p:cNvSpPr>
            <a:spLocks noGrp="1"/>
          </p:cNvSpPr>
          <p:nvPr>
            <p:ph type="sldNum" sz="quarter" idx="5"/>
          </p:nvPr>
        </p:nvSpPr>
        <p:spPr/>
        <p:txBody>
          <a:bodyPr/>
          <a:lstStyle/>
          <a:p>
            <a:fld id="{7C1D9D50-C061-45AE-A04B-DE5F593CE4BE}" type="slidenum">
              <a:rPr lang="en-GB" smtClean="0"/>
              <a:t>4</a:t>
            </a:fld>
            <a:endParaRPr lang="en-GB"/>
          </a:p>
        </p:txBody>
      </p:sp>
    </p:spTree>
    <p:extLst>
      <p:ext uri="{BB962C8B-B14F-4D97-AF65-F5344CB8AC3E}">
        <p14:creationId xmlns:p14="http://schemas.microsoft.com/office/powerpoint/2010/main" val="37765438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nSpc>
                <a:spcPct val="150000"/>
              </a:lnSpc>
              <a:buFont typeface="Arial" panose="020B0604020202020204" pitchFamily="34" charset="0"/>
              <a:buNone/>
            </a:pPr>
            <a:r>
              <a:rPr lang="en-US" dirty="0"/>
              <a:t>As we learned in Unit 2 regarding user roles, the supervisor has 2 main roles in </a:t>
            </a:r>
            <a:r>
              <a:rPr lang="en-US" b="0" dirty="0"/>
              <a:t>assuring</a:t>
            </a:r>
            <a:r>
              <a:rPr lang="en-US" dirty="0"/>
              <a:t> HHFA survey data quality:</a:t>
            </a:r>
          </a:p>
          <a:p>
            <a:pPr marL="0" indent="0">
              <a:lnSpc>
                <a:spcPct val="150000"/>
              </a:lnSpc>
              <a:buFont typeface="Arial" panose="020B0604020202020204" pitchFamily="34" charset="0"/>
              <a:buNone/>
            </a:pPr>
            <a:endParaRPr lang="en-US" dirty="0"/>
          </a:p>
          <a:p>
            <a:pPr marL="228600" lvl="1" indent="-228600">
              <a:lnSpc>
                <a:spcPct val="150000"/>
              </a:lnSpc>
              <a:buFont typeface="+mj-lt"/>
              <a:buAutoNum type="arabicPeriod"/>
            </a:pPr>
            <a:r>
              <a:rPr lang="en-US" b="1" dirty="0"/>
              <a:t>validation</a:t>
            </a:r>
            <a:r>
              <a:rPr lang="en-US" b="0" dirty="0"/>
              <a:t> of data collector’s data; and</a:t>
            </a:r>
            <a:endParaRPr lang="en-US" b="0" kern="1200" spc="20" dirty="0"/>
          </a:p>
          <a:p>
            <a:pPr marL="228600" lvl="1" indent="-228600">
              <a:lnSpc>
                <a:spcPct val="150000"/>
              </a:lnSpc>
              <a:buFont typeface="+mj-lt"/>
              <a:buAutoNum type="arabicPeriod"/>
            </a:pPr>
            <a:r>
              <a:rPr lang="en-US" b="1" kern="1200" spc="20" dirty="0">
                <a:ea typeface="+mn-ea"/>
                <a:cs typeface="+mn-cs"/>
              </a:rPr>
              <a:t>tracking</a:t>
            </a:r>
            <a:r>
              <a:rPr lang="en-US" b="0" kern="1200" spc="20" dirty="0">
                <a:ea typeface="+mn-ea"/>
                <a:cs typeface="+mn-cs"/>
              </a:rPr>
              <a:t> progress </a:t>
            </a:r>
            <a:r>
              <a:rPr lang="en-US" b="0" dirty="0"/>
              <a:t>towards survey completion.</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C1D9D50-C061-45AE-A04B-DE5F593CE4BE}" type="slidenum">
              <a:rPr kumimoji="0" lang="en-GB"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GB"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9659860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SzPts val="2800"/>
              <a:buFont typeface="Arial"/>
              <a:buNone/>
            </a:pPr>
            <a:r>
              <a:rPr lang="en-US" dirty="0"/>
              <a:t>The supervisor will do a </a:t>
            </a:r>
            <a:r>
              <a:rPr lang="en-US" b="1" dirty="0"/>
              <a:t>validation visit </a:t>
            </a:r>
            <a:r>
              <a:rPr lang="en-US" dirty="0"/>
              <a:t>in 10% of health facilities. </a:t>
            </a:r>
          </a:p>
          <a:p>
            <a:pPr marL="0" indent="0">
              <a:buSzPts val="2800"/>
              <a:buFont typeface="Arial"/>
              <a:buNone/>
            </a:pPr>
            <a:endParaRPr lang="en-US" dirty="0"/>
          </a:p>
          <a:p>
            <a:pPr marL="0" indent="0">
              <a:buSzPts val="2800"/>
              <a:buFont typeface="Arial"/>
              <a:buNone/>
            </a:pPr>
            <a:r>
              <a:rPr lang="en-US" dirty="0"/>
              <a:t>This means that they will return to a selection of the sampled facilities.</a:t>
            </a:r>
          </a:p>
          <a:p>
            <a:pPr marL="0" indent="0">
              <a:buSzPts val="2800"/>
              <a:buFont typeface="Arial"/>
              <a:buNone/>
            </a:pPr>
            <a:endParaRPr lang="en-US" dirty="0"/>
          </a:p>
          <a:p>
            <a:pPr marL="0" indent="0">
              <a:buSzPts val="2800"/>
              <a:buFont typeface="Arial"/>
              <a:buNone/>
            </a:pPr>
            <a:r>
              <a:rPr lang="en-US" dirty="0"/>
              <a:t>The facilities </a:t>
            </a:r>
            <a:r>
              <a:rPr lang="en-US" b="0" dirty="0"/>
              <a:t>for validation </a:t>
            </a:r>
            <a:r>
              <a:rPr lang="en-US" dirty="0"/>
              <a:t>are randomly selected.</a:t>
            </a:r>
          </a:p>
          <a:p>
            <a:pPr marL="0" indent="0">
              <a:buSzPts val="2800"/>
              <a:buFont typeface="Arial"/>
              <a:buNone/>
            </a:pPr>
            <a:endParaRPr lang="en-US" dirty="0"/>
          </a:p>
          <a:p>
            <a:pPr marL="0" indent="0">
              <a:buSzPts val="2800"/>
              <a:buFont typeface="Arial"/>
              <a:buNone/>
            </a:pPr>
            <a:r>
              <a:rPr lang="en-US" dirty="0"/>
              <a:t>Supervisors collect data again to make sure that the data obtained by the data collectors is accurate and reliable.</a:t>
            </a:r>
          </a:p>
          <a:p>
            <a:pPr marL="0" indent="0">
              <a:buSzPts val="2800"/>
              <a:buFont typeface="Arial"/>
              <a:buNone/>
            </a:pP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C1D9D50-C061-45AE-A04B-DE5F593CE4BE}" type="slidenum">
              <a:rPr kumimoji="0" lang="en-GB"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GB"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8320520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nSpc>
                <a:spcPct val="90000"/>
              </a:lnSpc>
              <a:spcBef>
                <a:spcPts val="1000"/>
              </a:spcBef>
              <a:buSzPts val="2800"/>
              <a:buFont typeface="Arial"/>
              <a:buNone/>
            </a:pPr>
            <a:r>
              <a:rPr lang="en-US" dirty="0"/>
              <a:t>A supervisor validation may be conducted using:</a:t>
            </a:r>
          </a:p>
          <a:p>
            <a:pPr marL="0" indent="0">
              <a:lnSpc>
                <a:spcPct val="90000"/>
              </a:lnSpc>
              <a:spcBef>
                <a:spcPts val="1000"/>
              </a:spcBef>
              <a:buSzPts val="2800"/>
              <a:buFont typeface="Arial"/>
              <a:buNone/>
            </a:pPr>
            <a:endParaRPr lang="en-US" dirty="0"/>
          </a:p>
          <a:p>
            <a:pPr marL="171450" indent="-171450">
              <a:buSzPct val="100000"/>
              <a:buFont typeface="Arial" panose="020B0604020202020204" pitchFamily="34" charset="0"/>
              <a:buChar char="•"/>
            </a:pPr>
            <a:r>
              <a:rPr lang="en-US" dirty="0"/>
              <a:t>either the entire HHFA questionnaire</a:t>
            </a:r>
            <a:r>
              <a:rPr lang="en-US" strike="noStrike" baseline="0" dirty="0"/>
              <a:t>; or</a:t>
            </a:r>
            <a:endParaRPr lang="en-US" strike="noStrike" dirty="0"/>
          </a:p>
          <a:p>
            <a:pPr marL="171450" indent="-171450">
              <a:buSzPct val="100000"/>
              <a:buFont typeface="Arial" panose="020B0604020202020204" pitchFamily="34" charset="0"/>
              <a:buChar char="•"/>
            </a:pPr>
            <a:r>
              <a:rPr lang="en-US" dirty="0"/>
              <a:t>selected sections of the questionnaire. </a:t>
            </a:r>
          </a:p>
        </p:txBody>
      </p:sp>
      <p:sp>
        <p:nvSpPr>
          <p:cNvPr id="4" name="Slide Number Placeholder 3"/>
          <p:cNvSpPr>
            <a:spLocks noGrp="1"/>
          </p:cNvSpPr>
          <p:nvPr>
            <p:ph type="sldNum" sz="quarter" idx="5"/>
          </p:nvPr>
        </p:nvSpPr>
        <p:spPr/>
        <p:txBody>
          <a:bodyPr/>
          <a:lstStyle/>
          <a:p>
            <a:fld id="{7C1D9D50-C061-45AE-A04B-DE5F593CE4BE}" type="slidenum">
              <a:rPr lang="en-GB" smtClean="0"/>
              <a:t>7</a:t>
            </a:fld>
            <a:endParaRPr lang="en-GB"/>
          </a:p>
        </p:txBody>
      </p:sp>
    </p:spTree>
    <p:extLst>
      <p:ext uri="{BB962C8B-B14F-4D97-AF65-F5344CB8AC3E}">
        <p14:creationId xmlns:p14="http://schemas.microsoft.com/office/powerpoint/2010/main" val="17783543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SzPts val="2800"/>
              <a:buFont typeface="Arial"/>
              <a:buNone/>
            </a:pPr>
            <a:r>
              <a:rPr lang="en-US" sz="1200" b="0" dirty="0"/>
              <a:t>If validation is conducted on selected sections of the questionnaire, different sections should be selected across different facilities, so that all sections are covered across the validation process for a specific team.</a:t>
            </a:r>
          </a:p>
          <a:p>
            <a:pPr marL="0" indent="0">
              <a:buSzPts val="2800"/>
              <a:buFont typeface="Arial"/>
              <a:buNone/>
            </a:pPr>
            <a:endParaRPr lang="en-US" sz="1200" b="0" dirty="0"/>
          </a:p>
          <a:p>
            <a:pPr marL="0" marR="0" lvl="0" indent="0" algn="l" defTabSz="914400" rtl="0" eaLnBrk="1" fontAlgn="auto" latinLnBrk="0" hangingPunct="1">
              <a:spcAft>
                <a:spcPts val="0"/>
              </a:spcAft>
              <a:buClrTx/>
              <a:buSzPts val="2800"/>
              <a:buFont typeface="Arial"/>
              <a:buNone/>
              <a:tabLst/>
              <a:defRPr/>
            </a:pPr>
            <a:r>
              <a:rPr lang="en-GB" sz="1200" dirty="0"/>
              <a:t>The survey coordination committee will decide which of the methods will be used.</a:t>
            </a:r>
          </a:p>
          <a:p>
            <a:endParaRPr lang="en-GB" dirty="0"/>
          </a:p>
        </p:txBody>
      </p:sp>
      <p:sp>
        <p:nvSpPr>
          <p:cNvPr id="4" name="Slide Number Placeholder 3"/>
          <p:cNvSpPr>
            <a:spLocks noGrp="1"/>
          </p:cNvSpPr>
          <p:nvPr>
            <p:ph type="sldNum" sz="quarter" idx="5"/>
          </p:nvPr>
        </p:nvSpPr>
        <p:spPr/>
        <p:txBody>
          <a:bodyPr/>
          <a:lstStyle/>
          <a:p>
            <a:fld id="{7C1D9D50-C061-45AE-A04B-DE5F593CE4BE}" type="slidenum">
              <a:rPr lang="en-GB" smtClean="0"/>
              <a:t>8</a:t>
            </a:fld>
            <a:endParaRPr lang="en-GB"/>
          </a:p>
        </p:txBody>
      </p:sp>
    </p:spTree>
    <p:extLst>
      <p:ext uri="{BB962C8B-B14F-4D97-AF65-F5344CB8AC3E}">
        <p14:creationId xmlns:p14="http://schemas.microsoft.com/office/powerpoint/2010/main" val="25385278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SzPct val="100000"/>
              <a:buFont typeface="+mj-lt"/>
              <a:buNone/>
            </a:pPr>
            <a:r>
              <a:rPr lang="en-US" b="0" dirty="0">
                <a:latin typeface="Calibri" panose="020F0502020204030204" pitchFamily="34" charset="0"/>
                <a:cs typeface="Calibri" panose="020F0502020204030204" pitchFamily="34" charset="0"/>
              </a:rPr>
              <a:t>Data validation involves a number of steps:</a:t>
            </a:r>
          </a:p>
          <a:p>
            <a:pPr marL="0" indent="0">
              <a:buSzPct val="100000"/>
              <a:buFont typeface="+mj-lt"/>
              <a:buNone/>
            </a:pPr>
            <a:endParaRPr lang="en-US" b="1" dirty="0">
              <a:latin typeface="Calibri" panose="020F0502020204030204" pitchFamily="34" charset="0"/>
              <a:cs typeface="Calibri" panose="020F0502020204030204" pitchFamily="34" charset="0"/>
            </a:endParaRPr>
          </a:p>
          <a:p>
            <a:pPr marL="182880" indent="-182880">
              <a:spcAft>
                <a:spcPts val="600"/>
              </a:spcAft>
              <a:buSzPct val="100000"/>
              <a:buFont typeface="+mj-lt"/>
              <a:buAutoNum type="arabicPeriod"/>
            </a:pPr>
            <a:r>
              <a:rPr lang="en-US" b="0" dirty="0">
                <a:latin typeface="Calibri" panose="020F0502020204030204" pitchFamily="34" charset="0"/>
                <a:cs typeface="Calibri" panose="020F0502020204030204" pitchFamily="34" charset="0"/>
              </a:rPr>
              <a:t>random selection of facilities for validation;</a:t>
            </a:r>
          </a:p>
          <a:p>
            <a:pPr marL="182880" marR="0" lvl="0" indent="-182880" algn="l" defTabSz="914400" rtl="0" eaLnBrk="1" fontAlgn="auto" latinLnBrk="0" hangingPunct="1">
              <a:spcAft>
                <a:spcPts val="600"/>
              </a:spcAft>
              <a:buClrTx/>
              <a:buSzPct val="100000"/>
              <a:buFont typeface="+mj-lt"/>
              <a:buAutoNum type="arabicPeriod"/>
              <a:tabLst/>
              <a:defRPr/>
            </a:pPr>
            <a:r>
              <a:rPr lang="en-US" b="0" kern="1200" dirty="0">
                <a:solidFill>
                  <a:schemeClr val="tx1"/>
                </a:solidFill>
                <a:latin typeface="Calibri" panose="020F0502020204030204" pitchFamily="34" charset="0"/>
                <a:cs typeface="Calibri" panose="020F0502020204030204" pitchFamily="34" charset="0"/>
              </a:rPr>
              <a:t>validation visit as soon as possible after the data collectors’ visit (ideally on the same day);</a:t>
            </a:r>
          </a:p>
          <a:p>
            <a:pPr marL="182880" indent="-182880" algn="l" defTabSz="914400" rtl="0" eaLnBrk="1" latinLnBrk="0" hangingPunct="1">
              <a:spcAft>
                <a:spcPts val="600"/>
              </a:spcAft>
              <a:buSzPct val="100000"/>
              <a:buFont typeface="+mj-lt"/>
              <a:buAutoNum type="arabicPeriod"/>
            </a:pPr>
            <a:r>
              <a:rPr lang="en-US" b="0" kern="1200" dirty="0">
                <a:solidFill>
                  <a:schemeClr val="tx1"/>
                </a:solidFill>
                <a:latin typeface="Calibri" panose="020F0502020204030204" pitchFamily="34" charset="0"/>
                <a:cs typeface="Calibri" panose="020F0502020204030204" pitchFamily="34" charset="0"/>
              </a:rPr>
              <a:t>comparison of the validation data obtained with that collected by the data collectors;</a:t>
            </a:r>
          </a:p>
          <a:p>
            <a:pPr marL="365760" marR="0" lvl="1" indent="-182880" algn="l" defTabSz="914400" rtl="0" eaLnBrk="1" fontAlgn="auto" latinLnBrk="0" hangingPunct="1">
              <a:spcAft>
                <a:spcPts val="600"/>
              </a:spcAft>
              <a:buClrTx/>
              <a:buSzPct val="100000"/>
              <a:buFont typeface="Arial"/>
              <a:buChar char="•"/>
              <a:tabLst/>
              <a:defRPr/>
            </a:pPr>
            <a:r>
              <a:rPr lang="en-US" b="0" dirty="0">
                <a:latin typeface="Calibri" panose="020F0502020204030204" pitchFamily="34" charset="0"/>
                <a:cs typeface="Calibri" panose="020F0502020204030204" pitchFamily="34" charset="0"/>
              </a:rPr>
              <a:t>note that it is important to use the HHFA CSPro application to collect all supervisor validation data, as this will facilitate comparison of data between supervisor validations and data collectors;</a:t>
            </a:r>
          </a:p>
          <a:p>
            <a:pPr marL="365760" lvl="1" indent="-182880" algn="l" defTabSz="914400" rtl="0" eaLnBrk="1" latinLnBrk="0" hangingPunct="1">
              <a:spcAft>
                <a:spcPts val="600"/>
              </a:spcAft>
              <a:buSzPct val="100000"/>
              <a:buFont typeface="Arial"/>
              <a:buChar char="•"/>
            </a:pPr>
            <a:r>
              <a:rPr lang="en-US" b="0" kern="1200" dirty="0">
                <a:solidFill>
                  <a:schemeClr val="tx1"/>
                </a:solidFill>
                <a:latin typeface="Calibri" panose="020F0502020204030204" pitchFamily="34" charset="0"/>
                <a:cs typeface="Calibri" panose="020F0502020204030204" pitchFamily="34" charset="0"/>
              </a:rPr>
              <a:t>the HHFA data managers will support the comparison between supervisor validation data and data collector data, and provide a report of discrepancies.</a:t>
            </a:r>
          </a:p>
          <a:p>
            <a:pPr marL="182880" indent="-182880">
              <a:spcAft>
                <a:spcPts val="600"/>
              </a:spcAft>
              <a:buSzPct val="100000"/>
              <a:buFont typeface="+mj-lt"/>
              <a:buAutoNum type="arabicPeriod" startAt="4"/>
            </a:pPr>
            <a:r>
              <a:rPr lang="en-US" b="0" dirty="0">
                <a:latin typeface="Calibri" panose="020F0502020204030204" pitchFamily="34" charset="0"/>
                <a:cs typeface="Calibri" panose="020F0502020204030204" pitchFamily="34" charset="0"/>
              </a:rPr>
              <a:t>identification and resolution of any issues or mistakes through discussion with data collectors; and</a:t>
            </a:r>
          </a:p>
          <a:p>
            <a:pPr marL="182880" indent="-182880">
              <a:spcAft>
                <a:spcPts val="600"/>
              </a:spcAft>
              <a:buSzPct val="100000"/>
              <a:buFont typeface="+mj-lt"/>
              <a:buAutoNum type="arabicPeriod" startAt="4"/>
            </a:pPr>
            <a:r>
              <a:rPr lang="en-US" b="0" dirty="0">
                <a:latin typeface="Calibri" panose="020F0502020204030204" pitchFamily="34" charset="0"/>
                <a:cs typeface="Calibri" panose="020F0502020204030204" pitchFamily="34" charset="0"/>
              </a:rPr>
              <a:t>analysis of the consistency of responses (exact matching between validation data and data collector data) as a measure of quality control.</a:t>
            </a:r>
          </a:p>
          <a:p>
            <a:endParaRPr lang="en-GB" dirty="0">
              <a:latin typeface="Calibri" panose="020F0502020204030204" pitchFamily="34" charset="0"/>
              <a:cs typeface="Calibri" panose="020F0502020204030204" pitchFamily="34" charset="0"/>
            </a:endParaRPr>
          </a:p>
        </p:txBody>
      </p:sp>
      <p:sp>
        <p:nvSpPr>
          <p:cNvPr id="4" name="Slide Number Placeholder 3"/>
          <p:cNvSpPr>
            <a:spLocks noGrp="1"/>
          </p:cNvSpPr>
          <p:nvPr>
            <p:ph type="sldNum" sz="quarter" idx="5"/>
          </p:nvPr>
        </p:nvSpPr>
        <p:spPr/>
        <p:txBody>
          <a:bodyPr/>
          <a:lstStyle/>
          <a:p>
            <a:fld id="{7C1D9D50-C061-45AE-A04B-DE5F593CE4BE}" type="slidenum">
              <a:rPr lang="en-GB" smtClean="0"/>
              <a:t>9</a:t>
            </a:fld>
            <a:endParaRPr lang="en-GB"/>
          </a:p>
        </p:txBody>
      </p:sp>
    </p:spTree>
    <p:extLst>
      <p:ext uri="{BB962C8B-B14F-4D97-AF65-F5344CB8AC3E}">
        <p14:creationId xmlns:p14="http://schemas.microsoft.com/office/powerpoint/2010/main" val="19515485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AE6A1C-CFCE-4465-ABAA-B8C208D21AD1}"/>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91FC2C64-E46C-497D-8F72-DC94C614AAE1}"/>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8C0DD8F-9785-4942-ACD0-C6B973D8EFAA}"/>
              </a:ext>
            </a:extLst>
          </p:cNvPr>
          <p:cNvSpPr>
            <a:spLocks noGrp="1"/>
          </p:cNvSpPr>
          <p:nvPr>
            <p:ph type="dt" sz="half" idx="10"/>
          </p:nvPr>
        </p:nvSpPr>
        <p:spPr>
          <a:xfrm>
            <a:off x="838200" y="6356350"/>
            <a:ext cx="2743200" cy="365125"/>
          </a:xfrm>
          <a:prstGeom prst="rect">
            <a:avLst/>
          </a:prstGeom>
        </p:spPr>
        <p:txBody>
          <a:bodyPr/>
          <a:lstStyle/>
          <a:p>
            <a:fld id="{AEC5B31D-876A-49B2-B646-47FFB1DCA0BD}" type="datetimeFigureOut">
              <a:rPr lang="en-GB" smtClean="0"/>
              <a:t>27/07/2023</a:t>
            </a:fld>
            <a:endParaRPr lang="en-GB"/>
          </a:p>
        </p:txBody>
      </p:sp>
      <p:sp>
        <p:nvSpPr>
          <p:cNvPr id="5" name="Footer Placeholder 4">
            <a:extLst>
              <a:ext uri="{FF2B5EF4-FFF2-40B4-BE49-F238E27FC236}">
                <a16:creationId xmlns:a16="http://schemas.microsoft.com/office/drawing/2014/main" id="{0E2E645A-8142-4BF4-AAEA-2FBD85F054C1}"/>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E0B24A14-094F-464A-B7D7-1E73DADE4426}"/>
              </a:ext>
            </a:extLst>
          </p:cNvPr>
          <p:cNvSpPr>
            <a:spLocks noGrp="1"/>
          </p:cNvSpPr>
          <p:nvPr>
            <p:ph type="sldNum" sz="quarter" idx="12"/>
          </p:nvPr>
        </p:nvSpPr>
        <p:spPr>
          <a:xfrm>
            <a:off x="8610600" y="6356350"/>
            <a:ext cx="2743200" cy="365125"/>
          </a:xfrm>
          <a:prstGeom prst="rect">
            <a:avLst/>
          </a:prstGeom>
        </p:spPr>
        <p:txBody>
          <a:bodyPr/>
          <a:lstStyle/>
          <a:p>
            <a:fld id="{4C47FFBA-7019-4803-B61A-8256B9E3646F}" type="slidenum">
              <a:rPr lang="en-GB" smtClean="0"/>
              <a:t>‹#›</a:t>
            </a:fld>
            <a:endParaRPr lang="en-GB"/>
          </a:p>
        </p:txBody>
      </p:sp>
    </p:spTree>
    <p:extLst>
      <p:ext uri="{BB962C8B-B14F-4D97-AF65-F5344CB8AC3E}">
        <p14:creationId xmlns:p14="http://schemas.microsoft.com/office/powerpoint/2010/main" val="3490981816"/>
      </p:ext>
    </p:extLst>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AE6A1C-CFCE-4465-ABAA-B8C208D21AD1}"/>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91FC2C64-E46C-497D-8F72-DC94C614AAE1}"/>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8C0DD8F-9785-4942-ACD0-C6B973D8EFAA}"/>
              </a:ext>
            </a:extLst>
          </p:cNvPr>
          <p:cNvSpPr>
            <a:spLocks noGrp="1"/>
          </p:cNvSpPr>
          <p:nvPr>
            <p:ph type="dt" sz="half" idx="10"/>
          </p:nvPr>
        </p:nvSpPr>
        <p:spPr>
          <a:xfrm>
            <a:off x="838200" y="6356350"/>
            <a:ext cx="2743200" cy="365125"/>
          </a:xfrm>
          <a:prstGeom prst="rect">
            <a:avLst/>
          </a:prstGeom>
        </p:spPr>
        <p:txBody>
          <a:bodyPr/>
          <a:lstStyle/>
          <a:p>
            <a:fld id="{AEC5B31D-876A-49B2-B646-47FFB1DCA0BD}" type="datetimeFigureOut">
              <a:rPr lang="en-GB" smtClean="0"/>
              <a:t>27/07/2023</a:t>
            </a:fld>
            <a:endParaRPr lang="en-GB"/>
          </a:p>
        </p:txBody>
      </p:sp>
      <p:sp>
        <p:nvSpPr>
          <p:cNvPr id="5" name="Footer Placeholder 4">
            <a:extLst>
              <a:ext uri="{FF2B5EF4-FFF2-40B4-BE49-F238E27FC236}">
                <a16:creationId xmlns:a16="http://schemas.microsoft.com/office/drawing/2014/main" id="{0E2E645A-8142-4BF4-AAEA-2FBD85F054C1}"/>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E0B24A14-094F-464A-B7D7-1E73DADE4426}"/>
              </a:ext>
            </a:extLst>
          </p:cNvPr>
          <p:cNvSpPr>
            <a:spLocks noGrp="1"/>
          </p:cNvSpPr>
          <p:nvPr>
            <p:ph type="sldNum" sz="quarter" idx="12"/>
          </p:nvPr>
        </p:nvSpPr>
        <p:spPr>
          <a:xfrm>
            <a:off x="8610600" y="6356350"/>
            <a:ext cx="2743200" cy="365125"/>
          </a:xfrm>
          <a:prstGeom prst="rect">
            <a:avLst/>
          </a:prstGeom>
        </p:spPr>
        <p:txBody>
          <a:bodyPr/>
          <a:lstStyle/>
          <a:p>
            <a:fld id="{4C47FFBA-7019-4803-B61A-8256B9E3646F}" type="slidenum">
              <a:rPr lang="en-GB" smtClean="0"/>
              <a:t>‹#›</a:t>
            </a:fld>
            <a:endParaRPr lang="en-GB"/>
          </a:p>
        </p:txBody>
      </p:sp>
    </p:spTree>
    <p:extLst>
      <p:ext uri="{BB962C8B-B14F-4D97-AF65-F5344CB8AC3E}">
        <p14:creationId xmlns:p14="http://schemas.microsoft.com/office/powerpoint/2010/main" val="2577010154"/>
      </p:ext>
    </p:extLst>
  </p:cSld>
  <p:clrMapOvr>
    <a:masterClrMapping/>
  </p:clrMapOvr>
  <p:transition spd="med">
    <p:fade/>
  </p:transition>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9AAB451-C634-4A9E-BFB0-9D91D08690E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endParaRPr lang="en-GB" dirty="0"/>
          </a:p>
        </p:txBody>
      </p:sp>
      <p:sp>
        <p:nvSpPr>
          <p:cNvPr id="3" name="Text Placeholder 2">
            <a:extLst>
              <a:ext uri="{FF2B5EF4-FFF2-40B4-BE49-F238E27FC236}">
                <a16:creationId xmlns:a16="http://schemas.microsoft.com/office/drawing/2014/main" id="{5E72FA12-8D9E-475C-A9D6-5357EB51C45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772613205"/>
      </p:ext>
    </p:extLst>
  </p:cSld>
  <p:clrMap bg1="lt1" tx1="dk1" bg2="lt2" tx2="dk2" accent1="accent1" accent2="accent2" accent3="accent3" accent4="accent4" accent5="accent5" accent6="accent6" hlink="hlink" folHlink="folHlink"/>
  <p:sldLayoutIdLst>
    <p:sldLayoutId id="2147483650" r:id="rId1"/>
  </p:sldLayoutIdLst>
  <p:transition spd="med">
    <p:fade/>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9AAB451-C634-4A9E-BFB0-9D91D08690E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endParaRPr lang="en-GB" dirty="0"/>
          </a:p>
        </p:txBody>
      </p:sp>
      <p:sp>
        <p:nvSpPr>
          <p:cNvPr id="3" name="Text Placeholder 2">
            <a:extLst>
              <a:ext uri="{FF2B5EF4-FFF2-40B4-BE49-F238E27FC236}">
                <a16:creationId xmlns:a16="http://schemas.microsoft.com/office/drawing/2014/main" id="{5E72FA12-8D9E-475C-A9D6-5357EB51C45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986683541"/>
      </p:ext>
    </p:extLst>
  </p:cSld>
  <p:clrMap bg1="lt1" tx1="dk1" bg2="lt2" tx2="dk2" accent1="accent1" accent2="accent2" accent3="accent3" accent4="accent4" accent5="accent5" accent6="accent6" hlink="hlink" folHlink="folHlink"/>
  <p:sldLayoutIdLst>
    <p:sldLayoutId id="2147483662" r:id="rId1"/>
  </p:sldLayoutIdLst>
  <p:transition spd="med">
    <p:fade/>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xml"/><Relationship Id="rId5" Type="http://schemas.openxmlformats.org/officeDocument/2006/relationships/image" Target="../media/image2.pn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xml"/><Relationship Id="rId1" Type="http://schemas.openxmlformats.org/officeDocument/2006/relationships/tags" Target="../tags/tag10.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xml"/><Relationship Id="rId1" Type="http://schemas.openxmlformats.org/officeDocument/2006/relationships/tags" Target="../tags/tag11.xml"/><Relationship Id="rId5" Type="http://schemas.openxmlformats.org/officeDocument/2006/relationships/comments" Target="../comments/comment1.xm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8" Type="http://schemas.openxmlformats.org/officeDocument/2006/relationships/comments" Target="../comments/comment2.xml"/><Relationship Id="rId3" Type="http://schemas.openxmlformats.org/officeDocument/2006/relationships/notesSlide" Target="../notesSlides/notesSlide12.xml"/><Relationship Id="rId7" Type="http://schemas.openxmlformats.org/officeDocument/2006/relationships/image" Target="../media/image7.png"/><Relationship Id="rId2" Type="http://schemas.openxmlformats.org/officeDocument/2006/relationships/slideLayout" Target="../slideLayouts/slideLayout1.xml"/><Relationship Id="rId1" Type="http://schemas.openxmlformats.org/officeDocument/2006/relationships/tags" Target="../tags/tag12.xml"/><Relationship Id="rId6" Type="http://schemas.openxmlformats.org/officeDocument/2006/relationships/image" Target="../media/image13.png"/><Relationship Id="rId5" Type="http://schemas.openxmlformats.org/officeDocument/2006/relationships/image" Target="../media/image4.pn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8" Type="http://schemas.openxmlformats.org/officeDocument/2006/relationships/comments" Target="../comments/comment3.xml"/><Relationship Id="rId3" Type="http://schemas.openxmlformats.org/officeDocument/2006/relationships/notesSlide" Target="../notesSlides/notesSlide13.xml"/><Relationship Id="rId7" Type="http://schemas.openxmlformats.org/officeDocument/2006/relationships/image" Target="../media/image7.png"/><Relationship Id="rId2" Type="http://schemas.openxmlformats.org/officeDocument/2006/relationships/slideLayout" Target="../slideLayouts/slideLayout1.xml"/><Relationship Id="rId1" Type="http://schemas.openxmlformats.org/officeDocument/2006/relationships/tags" Target="../tags/tag13.xml"/><Relationship Id="rId6" Type="http://schemas.openxmlformats.org/officeDocument/2006/relationships/image" Target="../media/image13.png"/><Relationship Id="rId5" Type="http://schemas.openxmlformats.org/officeDocument/2006/relationships/image" Target="../media/image4.png"/><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notesSlide" Target="../notesSlides/notesSlide14.xml"/><Relationship Id="rId7" Type="http://schemas.openxmlformats.org/officeDocument/2006/relationships/image" Target="../media/image16.png"/><Relationship Id="rId2" Type="http://schemas.openxmlformats.org/officeDocument/2006/relationships/slideLayout" Target="../slideLayouts/slideLayout1.xml"/><Relationship Id="rId1" Type="http://schemas.openxmlformats.org/officeDocument/2006/relationships/tags" Target="../tags/tag14.xml"/><Relationship Id="rId6" Type="http://schemas.openxmlformats.org/officeDocument/2006/relationships/image" Target="../media/image15.png"/><Relationship Id="rId5" Type="http://schemas.openxmlformats.org/officeDocument/2006/relationships/image" Target="../media/image14.png"/><Relationship Id="rId10" Type="http://schemas.openxmlformats.org/officeDocument/2006/relationships/comments" Target="../comments/comment4.xml"/><Relationship Id="rId4" Type="http://schemas.openxmlformats.org/officeDocument/2006/relationships/image" Target="../media/image2.png"/><Relationship Id="rId9"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xml"/><Relationship Id="rId1" Type="http://schemas.openxmlformats.org/officeDocument/2006/relationships/tags" Target="../tags/tag15.xml"/><Relationship Id="rId5" Type="http://schemas.openxmlformats.org/officeDocument/2006/relationships/image" Target="../media/image1.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tags" Target="../tags/tag2.xml"/><Relationship Id="rId6" Type="http://schemas.openxmlformats.org/officeDocument/2006/relationships/image" Target="../media/image3.png"/><Relationship Id="rId5" Type="http://schemas.openxmlformats.org/officeDocument/2006/relationships/image" Target="../media/image1.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7" Type="http://schemas.openxmlformats.org/officeDocument/2006/relationships/image" Target="../media/image6.png"/><Relationship Id="rId2" Type="http://schemas.openxmlformats.org/officeDocument/2006/relationships/slideLayout" Target="../slideLayouts/slideLayout1.xml"/><Relationship Id="rId1" Type="http://schemas.openxmlformats.org/officeDocument/2006/relationships/tags" Target="../tags/tag3.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tags" Target="../tags/tag4.xml"/><Relationship Id="rId5" Type="http://schemas.openxmlformats.org/officeDocument/2006/relationships/image" Target="../media/image2.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5.xml"/><Relationship Id="rId6" Type="http://schemas.openxmlformats.org/officeDocument/2006/relationships/image" Target="../media/image4.png"/><Relationship Id="rId5" Type="http://schemas.openxmlformats.org/officeDocument/2006/relationships/image" Target="../media/image7.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7" Type="http://schemas.openxmlformats.org/officeDocument/2006/relationships/image" Target="../media/image8.png"/><Relationship Id="rId2" Type="http://schemas.openxmlformats.org/officeDocument/2006/relationships/slideLayout" Target="../slideLayouts/slideLayout2.xml"/><Relationship Id="rId1" Type="http://schemas.openxmlformats.org/officeDocument/2006/relationships/tags" Target="../tags/tag6.xml"/><Relationship Id="rId6" Type="http://schemas.openxmlformats.org/officeDocument/2006/relationships/image" Target="../media/image7.png"/><Relationship Id="rId5" Type="http://schemas.openxmlformats.org/officeDocument/2006/relationships/image" Target="../media/image4.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7" Type="http://schemas.openxmlformats.org/officeDocument/2006/relationships/image" Target="../media/image4.png"/><Relationship Id="rId2" Type="http://schemas.openxmlformats.org/officeDocument/2006/relationships/slideLayout" Target="../slideLayouts/slideLayout1.xml"/><Relationship Id="rId1" Type="http://schemas.openxmlformats.org/officeDocument/2006/relationships/tags" Target="../tags/tag7.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xml"/><Relationship Id="rId1" Type="http://schemas.openxmlformats.org/officeDocument/2006/relationships/tags" Target="../tags/tag8.xml"/><Relationship Id="rId6" Type="http://schemas.openxmlformats.org/officeDocument/2006/relationships/image" Target="../media/image10.png"/><Relationship Id="rId5" Type="http://schemas.openxmlformats.org/officeDocument/2006/relationships/image" Target="../media/image7.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xml"/><Relationship Id="rId1" Type="http://schemas.openxmlformats.org/officeDocument/2006/relationships/tags" Target="../tags/tag9.xml"/><Relationship Id="rId5" Type="http://schemas.openxmlformats.org/officeDocument/2006/relationships/image" Target="../media/image7.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75BB4486-8548-7693-0F10-43CD15A9C01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20225" y="236365"/>
            <a:ext cx="2141567" cy="655855"/>
          </a:xfrm>
          <a:prstGeom prst="rect">
            <a:avLst/>
          </a:prstGeom>
        </p:spPr>
      </p:pic>
      <p:grpSp>
        <p:nvGrpSpPr>
          <p:cNvPr id="2" name="Group 1">
            <a:extLst>
              <a:ext uri="{FF2B5EF4-FFF2-40B4-BE49-F238E27FC236}">
                <a16:creationId xmlns:a16="http://schemas.microsoft.com/office/drawing/2014/main" id="{AEFF31C0-596D-4351-B46F-8440B6312256}"/>
              </a:ext>
            </a:extLst>
          </p:cNvPr>
          <p:cNvGrpSpPr/>
          <p:nvPr/>
        </p:nvGrpSpPr>
        <p:grpSpPr>
          <a:xfrm>
            <a:off x="1" y="1805920"/>
            <a:ext cx="12175670" cy="3243080"/>
            <a:chOff x="1" y="1805920"/>
            <a:chExt cx="12175670" cy="3243080"/>
          </a:xfrm>
        </p:grpSpPr>
        <p:grpSp>
          <p:nvGrpSpPr>
            <p:cNvPr id="31" name="Group 30">
              <a:extLst>
                <a:ext uri="{FF2B5EF4-FFF2-40B4-BE49-F238E27FC236}">
                  <a16:creationId xmlns:a16="http://schemas.microsoft.com/office/drawing/2014/main" id="{B73EB9B5-8DB0-C2BA-6F75-5397B8DDBBCD}"/>
                </a:ext>
              </a:extLst>
            </p:cNvPr>
            <p:cNvGrpSpPr/>
            <p:nvPr/>
          </p:nvGrpSpPr>
          <p:grpSpPr>
            <a:xfrm>
              <a:off x="3225226" y="1805920"/>
              <a:ext cx="8950445" cy="3240000"/>
              <a:chOff x="3225226" y="1805920"/>
              <a:chExt cx="8950445" cy="3240000"/>
            </a:xfrm>
          </p:grpSpPr>
          <p:sp>
            <p:nvSpPr>
              <p:cNvPr id="32" name="Rectangle 31">
                <a:extLst>
                  <a:ext uri="{FF2B5EF4-FFF2-40B4-BE49-F238E27FC236}">
                    <a16:creationId xmlns:a16="http://schemas.microsoft.com/office/drawing/2014/main" id="{3209C60B-4EAE-983B-EB90-2186CBA79AFC}"/>
                  </a:ext>
                </a:extLst>
              </p:cNvPr>
              <p:cNvSpPr/>
              <p:nvPr/>
            </p:nvSpPr>
            <p:spPr>
              <a:xfrm>
                <a:off x="3225226" y="1805920"/>
                <a:ext cx="8950445" cy="3240000"/>
              </a:xfrm>
              <a:prstGeom prst="rect">
                <a:avLst/>
              </a:prstGeom>
              <a:solidFill>
                <a:srgbClr val="25B1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33" name="Group 32">
                <a:extLst>
                  <a:ext uri="{FF2B5EF4-FFF2-40B4-BE49-F238E27FC236}">
                    <a16:creationId xmlns:a16="http://schemas.microsoft.com/office/drawing/2014/main" id="{7A08889B-A57A-D7C8-EAE7-BACEAFFB47D7}"/>
                  </a:ext>
                </a:extLst>
              </p:cNvPr>
              <p:cNvGrpSpPr/>
              <p:nvPr/>
            </p:nvGrpSpPr>
            <p:grpSpPr>
              <a:xfrm>
                <a:off x="3497856" y="2666315"/>
                <a:ext cx="8363936" cy="1516459"/>
                <a:chOff x="3029663" y="2882957"/>
                <a:chExt cx="8363936" cy="1516459"/>
              </a:xfrm>
            </p:grpSpPr>
            <p:sp>
              <p:nvSpPr>
                <p:cNvPr id="35" name="TextBox 34">
                  <a:extLst>
                    <a:ext uri="{FF2B5EF4-FFF2-40B4-BE49-F238E27FC236}">
                      <a16:creationId xmlns:a16="http://schemas.microsoft.com/office/drawing/2014/main" id="{6C5CA4A5-1A67-5576-0CC7-176E1C118893}"/>
                    </a:ext>
                  </a:extLst>
                </p:cNvPr>
                <p:cNvSpPr txBox="1"/>
                <p:nvPr/>
              </p:nvSpPr>
              <p:spPr>
                <a:xfrm>
                  <a:off x="3029663" y="2882957"/>
                  <a:ext cx="4720763" cy="604781"/>
                </a:xfrm>
                <a:prstGeom prst="rect">
                  <a:avLst/>
                </a:prstGeom>
              </p:spPr>
              <p:txBody>
                <a:bodyPr vert="horz" wrap="square" lIns="91440" tIns="45720" rIns="91440" bIns="45720" rtlCol="0" anchor="b">
                  <a:spAutoFit/>
                </a:bodyPr>
                <a:lstStyle>
                  <a:lvl1pPr algn="r">
                    <a:lnSpc>
                      <a:spcPct val="90000"/>
                    </a:lnSpc>
                    <a:spcBef>
                      <a:spcPct val="0"/>
                    </a:spcBef>
                    <a:buNone/>
                    <a:defRPr sz="4400">
                      <a:solidFill>
                        <a:schemeClr val="bg1"/>
                      </a:solidFill>
                      <a:latin typeface="+mj-lt"/>
                      <a:ea typeface="+mj-ea"/>
                      <a:cs typeface="+mj-cs"/>
                    </a:defRPr>
                  </a:lvl1pPr>
                </a:lstStyle>
                <a:p>
                  <a:pPr algn="l"/>
                  <a:r>
                    <a:rPr lang="en-GB" sz="3600" dirty="0"/>
                    <a:t>Unit 6</a:t>
                  </a:r>
                </a:p>
              </p:txBody>
            </p:sp>
            <p:sp>
              <p:nvSpPr>
                <p:cNvPr id="36" name="TextBox 35">
                  <a:extLst>
                    <a:ext uri="{FF2B5EF4-FFF2-40B4-BE49-F238E27FC236}">
                      <a16:creationId xmlns:a16="http://schemas.microsoft.com/office/drawing/2014/main" id="{8E7EEC0C-39AC-6792-600F-2FF2EFB7D9EB}"/>
                    </a:ext>
                  </a:extLst>
                </p:cNvPr>
                <p:cNvSpPr txBox="1"/>
                <p:nvPr/>
              </p:nvSpPr>
              <p:spPr>
                <a:xfrm>
                  <a:off x="3029663" y="3623819"/>
                  <a:ext cx="8363936" cy="775597"/>
                </a:xfrm>
                <a:prstGeom prst="rect">
                  <a:avLst/>
                </a:prstGeom>
              </p:spPr>
              <p:txBody>
                <a:bodyPr vert="horz" wrap="square" lIns="91440" tIns="45720" rIns="91440" bIns="45720" rtlCol="0" anchor="b">
                  <a:spAutoFit/>
                </a:bodyPr>
                <a:lstStyle>
                  <a:lvl1pPr algn="r">
                    <a:lnSpc>
                      <a:spcPct val="90000"/>
                    </a:lnSpc>
                    <a:spcBef>
                      <a:spcPct val="0"/>
                    </a:spcBef>
                    <a:buNone/>
                    <a:defRPr sz="4400">
                      <a:solidFill>
                        <a:schemeClr val="bg1"/>
                      </a:solidFill>
                      <a:latin typeface="+mj-lt"/>
                      <a:ea typeface="+mj-ea"/>
                      <a:cs typeface="+mj-cs"/>
                    </a:defRPr>
                  </a:lvl1pPr>
                </a:lstStyle>
                <a:p>
                  <a:pPr algn="l"/>
                  <a:r>
                    <a:rPr lang="en-GB" sz="4800" dirty="0"/>
                    <a:t>Supervisor validations</a:t>
                  </a:r>
                </a:p>
              </p:txBody>
            </p:sp>
          </p:grpSp>
        </p:grpSp>
        <p:pic>
          <p:nvPicPr>
            <p:cNvPr id="10" name="Picture 9">
              <a:extLst>
                <a:ext uri="{FF2B5EF4-FFF2-40B4-BE49-F238E27FC236}">
                  <a16:creationId xmlns:a16="http://schemas.microsoft.com/office/drawing/2014/main" id="{837EE406-88EA-4B8D-8328-47404BB29182}"/>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rot="5400000">
              <a:off x="-1523" y="1807445"/>
              <a:ext cx="3243079" cy="3240031"/>
            </a:xfrm>
            <a:prstGeom prst="rect">
              <a:avLst/>
            </a:prstGeom>
          </p:spPr>
        </p:pic>
      </p:grpSp>
    </p:spTree>
    <p:custDataLst>
      <p:tags r:id="rId1"/>
    </p:custDataLst>
    <p:extLst>
      <p:ext uri="{BB962C8B-B14F-4D97-AF65-F5344CB8AC3E}">
        <p14:creationId xmlns:p14="http://schemas.microsoft.com/office/powerpoint/2010/main" val="3006769173"/>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 name="header">
            <a:extLst>
              <a:ext uri="{FF2B5EF4-FFF2-40B4-BE49-F238E27FC236}">
                <a16:creationId xmlns:a16="http://schemas.microsoft.com/office/drawing/2014/main" id="{699553F2-C25F-470D-A372-3BDCD3C1A7BF}"/>
              </a:ext>
            </a:extLst>
          </p:cNvPr>
          <p:cNvGrpSpPr/>
          <p:nvPr/>
        </p:nvGrpSpPr>
        <p:grpSpPr>
          <a:xfrm>
            <a:off x="-1235" y="-815"/>
            <a:ext cx="10754959" cy="611122"/>
            <a:chOff x="-1235" y="-815"/>
            <a:chExt cx="10754959" cy="611122"/>
          </a:xfrm>
        </p:grpSpPr>
        <p:sp>
          <p:nvSpPr>
            <p:cNvPr id="36" name="TextBox 35">
              <a:extLst>
                <a:ext uri="{FF2B5EF4-FFF2-40B4-BE49-F238E27FC236}">
                  <a16:creationId xmlns:a16="http://schemas.microsoft.com/office/drawing/2014/main" id="{B79CBDCE-F294-4C3B-A424-48CB3C945151}"/>
                </a:ext>
              </a:extLst>
            </p:cNvPr>
            <p:cNvSpPr txBox="1"/>
            <p:nvPr/>
          </p:nvSpPr>
          <p:spPr>
            <a:xfrm>
              <a:off x="734149" y="21482"/>
              <a:ext cx="10019575" cy="584775"/>
            </a:xfrm>
            <a:prstGeom prst="rect">
              <a:avLst/>
            </a:prstGeom>
            <a:noFill/>
          </p:spPr>
          <p:txBody>
            <a:bodyPr wrap="square">
              <a:spAutoFit/>
            </a:bodyPr>
            <a:lstStyle/>
            <a:p>
              <a:r>
                <a:rPr lang="en-GB" sz="3200" dirty="0">
                  <a:solidFill>
                    <a:srgbClr val="595959"/>
                  </a:solidFill>
                </a:rPr>
                <a:t>Data validation steps</a:t>
              </a:r>
            </a:p>
          </p:txBody>
        </p:sp>
        <p:pic>
          <p:nvPicPr>
            <p:cNvPr id="37" name="Picture 36">
              <a:extLst>
                <a:ext uri="{FF2B5EF4-FFF2-40B4-BE49-F238E27FC236}">
                  <a16:creationId xmlns:a16="http://schemas.microsoft.com/office/drawing/2014/main" id="{1D680305-BB55-4E36-89B4-7EFA54233F9F}"/>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rot="5400000">
              <a:off x="-1522" y="-528"/>
              <a:ext cx="611122" cy="610548"/>
            </a:xfrm>
            <a:prstGeom prst="rect">
              <a:avLst/>
            </a:prstGeom>
          </p:spPr>
        </p:pic>
      </p:grpSp>
      <p:sp>
        <p:nvSpPr>
          <p:cNvPr id="50" name="Google Shape;162;p6">
            <a:extLst>
              <a:ext uri="{FF2B5EF4-FFF2-40B4-BE49-F238E27FC236}">
                <a16:creationId xmlns:a16="http://schemas.microsoft.com/office/drawing/2014/main" id="{3095A32E-8AAA-0BE5-7DC1-C778FC27BAFD}"/>
              </a:ext>
            </a:extLst>
          </p:cNvPr>
          <p:cNvSpPr txBox="1"/>
          <p:nvPr/>
        </p:nvSpPr>
        <p:spPr>
          <a:xfrm>
            <a:off x="1052178" y="1148482"/>
            <a:ext cx="6062606" cy="1089489"/>
          </a:xfrm>
          <a:prstGeom prst="rect">
            <a:avLst/>
          </a:prstGeom>
          <a:noFill/>
          <a:ln>
            <a:noFill/>
          </a:ln>
        </p:spPr>
        <p:txBody>
          <a:bodyPr spcFirstLastPara="1" wrap="square" lIns="91425" tIns="45700" rIns="91425" bIns="45700" anchor="t" anchorCtr="0">
            <a:spAutoFit/>
          </a:bodyPr>
          <a:lstStyle/>
          <a:p>
            <a:pPr lvl="0">
              <a:lnSpc>
                <a:spcPct val="90000"/>
              </a:lnSpc>
              <a:buClr>
                <a:srgbClr val="595959"/>
              </a:buClr>
              <a:buSzPts val="2400"/>
            </a:pPr>
            <a:r>
              <a:rPr lang="en-GB" sz="2400" dirty="0">
                <a:solidFill>
                  <a:srgbClr val="595959"/>
                </a:solidFill>
                <a:ea typeface="Atkinson Hyperlegible"/>
                <a:cs typeface="Atkinson Hyperlegible"/>
                <a:sym typeface="Atkinson Hyperlegible"/>
              </a:rPr>
              <a:t>Not all questions are expected to be an exact match and not all differences are indicative of data quality problems.</a:t>
            </a:r>
            <a:endParaRPr sz="2400" i="0" u="none" strike="noStrike" cap="none" dirty="0">
              <a:solidFill>
                <a:srgbClr val="595959"/>
              </a:solidFill>
              <a:latin typeface="Atkinson Hyperlegible"/>
              <a:ea typeface="Atkinson Hyperlegible"/>
              <a:cs typeface="Atkinson Hyperlegible"/>
              <a:sym typeface="Atkinson Hyperlegible"/>
            </a:endParaRPr>
          </a:p>
        </p:txBody>
      </p:sp>
      <p:sp>
        <p:nvSpPr>
          <p:cNvPr id="51" name="Google Shape;163;p6">
            <a:extLst>
              <a:ext uri="{FF2B5EF4-FFF2-40B4-BE49-F238E27FC236}">
                <a16:creationId xmlns:a16="http://schemas.microsoft.com/office/drawing/2014/main" id="{CD4622E5-2C0B-4EF3-568F-C8C72CD8E77B}"/>
              </a:ext>
            </a:extLst>
          </p:cNvPr>
          <p:cNvSpPr txBox="1"/>
          <p:nvPr/>
        </p:nvSpPr>
        <p:spPr>
          <a:xfrm>
            <a:off x="1052178" y="2440999"/>
            <a:ext cx="4869127" cy="428002"/>
          </a:xfrm>
          <a:prstGeom prst="rect">
            <a:avLst/>
          </a:prstGeom>
          <a:noFill/>
          <a:ln>
            <a:noFill/>
          </a:ln>
        </p:spPr>
        <p:txBody>
          <a:bodyPr spcFirstLastPara="1" wrap="square" lIns="91425" tIns="45700" rIns="91425" bIns="45700" anchor="t" anchorCtr="0">
            <a:spAutoFit/>
          </a:bodyPr>
          <a:lstStyle/>
          <a:p>
            <a:pPr marL="0" marR="0" lvl="0" indent="0" algn="l" rtl="0">
              <a:lnSpc>
                <a:spcPct val="90000"/>
              </a:lnSpc>
              <a:spcBef>
                <a:spcPts val="0"/>
              </a:spcBef>
              <a:spcAft>
                <a:spcPts val="0"/>
              </a:spcAft>
              <a:buClr>
                <a:srgbClr val="595959"/>
              </a:buClr>
              <a:buSzPts val="2400"/>
              <a:buFont typeface="Atkinson Hyperlegible"/>
              <a:buNone/>
            </a:pPr>
            <a:r>
              <a:rPr lang="en-GB" sz="2400" b="1" dirty="0">
                <a:solidFill>
                  <a:srgbClr val="595959"/>
                </a:solidFill>
                <a:latin typeface="Atkinson Hyperlegible"/>
                <a:ea typeface="Atkinson Hyperlegible"/>
                <a:cs typeface="Atkinson Hyperlegible"/>
                <a:sym typeface="Atkinson Hyperlegible"/>
              </a:rPr>
              <a:t>For example:</a:t>
            </a:r>
            <a:endParaRPr sz="2400" b="1" i="0" u="none" strike="noStrike" cap="none" dirty="0">
              <a:solidFill>
                <a:srgbClr val="595959"/>
              </a:solidFill>
              <a:latin typeface="Atkinson Hyperlegible"/>
              <a:ea typeface="Atkinson Hyperlegible"/>
              <a:cs typeface="Atkinson Hyperlegible"/>
              <a:sym typeface="Atkinson Hyperlegible"/>
            </a:endParaRPr>
          </a:p>
        </p:txBody>
      </p:sp>
      <p:sp>
        <p:nvSpPr>
          <p:cNvPr id="52" name="Google Shape;164;p6">
            <a:extLst>
              <a:ext uri="{FF2B5EF4-FFF2-40B4-BE49-F238E27FC236}">
                <a16:creationId xmlns:a16="http://schemas.microsoft.com/office/drawing/2014/main" id="{6592896A-82E1-B426-F01C-63C814C7C3B5}"/>
              </a:ext>
            </a:extLst>
          </p:cNvPr>
          <p:cNvSpPr txBox="1"/>
          <p:nvPr/>
        </p:nvSpPr>
        <p:spPr>
          <a:xfrm>
            <a:off x="1446788" y="3072029"/>
            <a:ext cx="5354845" cy="424691"/>
          </a:xfrm>
          <a:prstGeom prst="rect">
            <a:avLst/>
          </a:prstGeom>
          <a:noFill/>
          <a:ln>
            <a:noFill/>
          </a:ln>
        </p:spPr>
        <p:txBody>
          <a:bodyPr spcFirstLastPara="1" wrap="square" lIns="91425" tIns="45700" rIns="91425" bIns="45700" anchor="t" anchorCtr="0">
            <a:spAutoFit/>
          </a:bodyPr>
          <a:lstStyle/>
          <a:p>
            <a:pPr lvl="0">
              <a:lnSpc>
                <a:spcPct val="90000"/>
              </a:lnSpc>
              <a:buClr>
                <a:srgbClr val="595959"/>
              </a:buClr>
              <a:buSzPts val="2400"/>
            </a:pPr>
            <a:r>
              <a:rPr lang="en-GB" sz="2400" dirty="0">
                <a:solidFill>
                  <a:srgbClr val="595959"/>
                </a:solidFill>
                <a:ea typeface="Atkinson Hyperlegible"/>
                <a:cs typeface="Atkinson Hyperlegible"/>
                <a:sym typeface="Atkinson Hyperlegible"/>
              </a:rPr>
              <a:t>minor differences in text-only fields</a:t>
            </a:r>
          </a:p>
        </p:txBody>
      </p:sp>
      <p:sp>
        <p:nvSpPr>
          <p:cNvPr id="53" name="Google Shape;165;p6">
            <a:extLst>
              <a:ext uri="{FF2B5EF4-FFF2-40B4-BE49-F238E27FC236}">
                <a16:creationId xmlns:a16="http://schemas.microsoft.com/office/drawing/2014/main" id="{C77A4EA0-BD6B-C2F6-2A09-ADE7E1C70A61}"/>
              </a:ext>
            </a:extLst>
          </p:cNvPr>
          <p:cNvSpPr txBox="1"/>
          <p:nvPr/>
        </p:nvSpPr>
        <p:spPr>
          <a:xfrm>
            <a:off x="1446788" y="3699748"/>
            <a:ext cx="5130039" cy="1089489"/>
          </a:xfrm>
          <a:prstGeom prst="rect">
            <a:avLst/>
          </a:prstGeom>
          <a:noFill/>
          <a:ln>
            <a:noFill/>
          </a:ln>
        </p:spPr>
        <p:txBody>
          <a:bodyPr spcFirstLastPara="1" wrap="square" lIns="91425" tIns="45700" rIns="91425" bIns="45700" anchor="t" anchorCtr="0">
            <a:spAutoFit/>
          </a:bodyPr>
          <a:lstStyle/>
          <a:p>
            <a:pPr lvl="0">
              <a:lnSpc>
                <a:spcPct val="90000"/>
              </a:lnSpc>
              <a:buClr>
                <a:srgbClr val="595959"/>
              </a:buClr>
              <a:buSzPts val="2400"/>
            </a:pPr>
            <a:r>
              <a:rPr lang="en-GB" sz="2400" dirty="0">
                <a:solidFill>
                  <a:srgbClr val="595959"/>
                </a:solidFill>
                <a:ea typeface="Atkinson Hyperlegible"/>
                <a:cs typeface="Atkinson Hyperlegible"/>
                <a:sym typeface="Atkinson Hyperlegible"/>
              </a:rPr>
              <a:t>differences in issues likely to change quickly, such as the availability of medicines</a:t>
            </a:r>
            <a:endParaRPr sz="2400" dirty="0">
              <a:solidFill>
                <a:srgbClr val="595959"/>
              </a:solidFill>
              <a:latin typeface="Atkinson Hyperlegible"/>
              <a:ea typeface="Atkinson Hyperlegible"/>
              <a:cs typeface="Atkinson Hyperlegible"/>
              <a:sym typeface="Atkinson Hyperlegible"/>
            </a:endParaRPr>
          </a:p>
        </p:txBody>
      </p:sp>
      <p:pic>
        <p:nvPicPr>
          <p:cNvPr id="54" name="Google Shape;166;p6">
            <a:extLst>
              <a:ext uri="{FF2B5EF4-FFF2-40B4-BE49-F238E27FC236}">
                <a16:creationId xmlns:a16="http://schemas.microsoft.com/office/drawing/2014/main" id="{9B79412E-8A26-5CF0-31A7-FAD11B7808A3}"/>
              </a:ext>
            </a:extLst>
          </p:cNvPr>
          <p:cNvPicPr preferRelativeResize="0"/>
          <p:nvPr/>
        </p:nvPicPr>
        <p:blipFill rotWithShape="1">
          <a:blip r:embed="rId5">
            <a:alphaModFix/>
          </a:blip>
          <a:srcRect/>
          <a:stretch/>
        </p:blipFill>
        <p:spPr>
          <a:xfrm>
            <a:off x="1130363" y="3222469"/>
            <a:ext cx="117692" cy="122400"/>
          </a:xfrm>
          <a:prstGeom prst="rect">
            <a:avLst/>
          </a:prstGeom>
          <a:noFill/>
          <a:ln>
            <a:noFill/>
          </a:ln>
        </p:spPr>
      </p:pic>
      <p:pic>
        <p:nvPicPr>
          <p:cNvPr id="55" name="Google Shape;167;p6">
            <a:extLst>
              <a:ext uri="{FF2B5EF4-FFF2-40B4-BE49-F238E27FC236}">
                <a16:creationId xmlns:a16="http://schemas.microsoft.com/office/drawing/2014/main" id="{D9931F86-5146-5865-D8D3-11329A95B544}"/>
              </a:ext>
            </a:extLst>
          </p:cNvPr>
          <p:cNvPicPr preferRelativeResize="0"/>
          <p:nvPr/>
        </p:nvPicPr>
        <p:blipFill rotWithShape="1">
          <a:blip r:embed="rId5">
            <a:alphaModFix/>
          </a:blip>
          <a:srcRect/>
          <a:stretch/>
        </p:blipFill>
        <p:spPr>
          <a:xfrm>
            <a:off x="1130363" y="3860713"/>
            <a:ext cx="117692" cy="122400"/>
          </a:xfrm>
          <a:prstGeom prst="rect">
            <a:avLst/>
          </a:prstGeom>
          <a:noFill/>
          <a:ln>
            <a:noFill/>
          </a:ln>
        </p:spPr>
      </p:pic>
      <p:sp>
        <p:nvSpPr>
          <p:cNvPr id="56" name="Google Shape;161;p6">
            <a:extLst>
              <a:ext uri="{FF2B5EF4-FFF2-40B4-BE49-F238E27FC236}">
                <a16:creationId xmlns:a16="http://schemas.microsoft.com/office/drawing/2014/main" id="{B77E7A51-0AB9-57B9-A3BA-A84FD6800FD2}"/>
              </a:ext>
            </a:extLst>
          </p:cNvPr>
          <p:cNvSpPr txBox="1"/>
          <p:nvPr/>
        </p:nvSpPr>
        <p:spPr>
          <a:xfrm>
            <a:off x="734149" y="5337867"/>
            <a:ext cx="10655476" cy="968802"/>
          </a:xfrm>
          <a:prstGeom prst="rect">
            <a:avLst/>
          </a:prstGeom>
          <a:solidFill>
            <a:srgbClr val="CBEBE6"/>
          </a:solid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chemeClr val="lt1"/>
              </a:buClr>
              <a:buSzPts val="2400"/>
              <a:buFont typeface="Atkinson Hyperlegible"/>
              <a:buNone/>
            </a:pPr>
            <a:endParaRPr sz="2400" b="0" i="0" u="none" strike="noStrike" cap="none">
              <a:solidFill>
                <a:srgbClr val="595959"/>
              </a:solidFill>
              <a:latin typeface="Atkinson Hyperlegible"/>
              <a:ea typeface="Atkinson Hyperlegible"/>
              <a:cs typeface="Atkinson Hyperlegible"/>
              <a:sym typeface="Atkinson Hyperlegible"/>
            </a:endParaRPr>
          </a:p>
        </p:txBody>
      </p:sp>
      <p:sp>
        <p:nvSpPr>
          <p:cNvPr id="57" name="Google Shape;162;p6">
            <a:extLst>
              <a:ext uri="{FF2B5EF4-FFF2-40B4-BE49-F238E27FC236}">
                <a16:creationId xmlns:a16="http://schemas.microsoft.com/office/drawing/2014/main" id="{1FCD9E89-1E11-2678-031C-D107AF1BF1CD}"/>
              </a:ext>
            </a:extLst>
          </p:cNvPr>
          <p:cNvSpPr txBox="1"/>
          <p:nvPr/>
        </p:nvSpPr>
        <p:spPr>
          <a:xfrm>
            <a:off x="1052177" y="5443723"/>
            <a:ext cx="10337447" cy="757090"/>
          </a:xfrm>
          <a:prstGeom prst="rect">
            <a:avLst/>
          </a:prstGeom>
          <a:noFill/>
          <a:ln>
            <a:noFill/>
          </a:ln>
        </p:spPr>
        <p:txBody>
          <a:bodyPr spcFirstLastPara="1" wrap="square" lIns="91425" tIns="45700" rIns="91425" bIns="45700" anchor="t" anchorCtr="0">
            <a:spAutoFit/>
          </a:bodyPr>
          <a:lstStyle/>
          <a:p>
            <a:pPr lvl="0">
              <a:lnSpc>
                <a:spcPct val="90000"/>
              </a:lnSpc>
              <a:buClr>
                <a:srgbClr val="595959"/>
              </a:buClr>
              <a:buSzPts val="2400"/>
            </a:pPr>
            <a:r>
              <a:rPr lang="en-GB" sz="2400" dirty="0">
                <a:solidFill>
                  <a:srgbClr val="595959"/>
                </a:solidFill>
                <a:ea typeface="Atkinson Hyperlegible"/>
                <a:cs typeface="Atkinson Hyperlegible"/>
                <a:sym typeface="Atkinson Hyperlegible"/>
              </a:rPr>
              <a:t>Comparison results must be interpreted with a view toward identifying differences indicative of data quality problems.</a:t>
            </a:r>
          </a:p>
        </p:txBody>
      </p:sp>
      <p:grpSp>
        <p:nvGrpSpPr>
          <p:cNvPr id="58" name="Group 57">
            <a:extLst>
              <a:ext uri="{FF2B5EF4-FFF2-40B4-BE49-F238E27FC236}">
                <a16:creationId xmlns:a16="http://schemas.microsoft.com/office/drawing/2014/main" id="{F95356B8-FB86-0A02-445D-04B4C7A1B8AA}"/>
              </a:ext>
            </a:extLst>
          </p:cNvPr>
          <p:cNvGrpSpPr/>
          <p:nvPr/>
        </p:nvGrpSpPr>
        <p:grpSpPr>
          <a:xfrm>
            <a:off x="7514273" y="1034385"/>
            <a:ext cx="3875352" cy="3875353"/>
            <a:chOff x="438171" y="1469910"/>
            <a:chExt cx="4106641" cy="4106641"/>
          </a:xfrm>
        </p:grpSpPr>
        <p:sp>
          <p:nvSpPr>
            <p:cNvPr id="59" name="circle">
              <a:extLst>
                <a:ext uri="{FF2B5EF4-FFF2-40B4-BE49-F238E27FC236}">
                  <a16:creationId xmlns:a16="http://schemas.microsoft.com/office/drawing/2014/main" id="{4A3866B0-7E08-CED4-8FB4-A962E1CD11CC}"/>
                </a:ext>
              </a:extLst>
            </p:cNvPr>
            <p:cNvSpPr/>
            <p:nvPr/>
          </p:nvSpPr>
          <p:spPr>
            <a:xfrm>
              <a:off x="438171" y="1469910"/>
              <a:ext cx="4106641" cy="4106641"/>
            </a:xfrm>
            <a:prstGeom prst="ellipse">
              <a:avLst/>
            </a:prstGeom>
            <a:solidFill>
              <a:srgbClr val="CBEB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60" name="Picture 59">
              <a:extLst>
                <a:ext uri="{FF2B5EF4-FFF2-40B4-BE49-F238E27FC236}">
                  <a16:creationId xmlns:a16="http://schemas.microsoft.com/office/drawing/2014/main" id="{422A0907-2642-77F6-D77E-A6F7050C02C1}"/>
                </a:ext>
              </a:extLst>
            </p:cNvPr>
            <p:cNvPicPr>
              <a:picLocks noChangeAspect="1"/>
            </p:cNvPicPr>
            <p:nvPr/>
          </p:nvPicPr>
          <p:blipFill rotWithShape="1">
            <a:blip r:embed="rId6">
              <a:extLst>
                <a:ext uri="{28A0092B-C50C-407E-A947-70E740481C1C}">
                  <a14:useLocalDpi xmlns:a14="http://schemas.microsoft.com/office/drawing/2010/main" val="0"/>
                </a:ext>
              </a:extLst>
            </a:blip>
            <a:srcRect l="28285" t="20409" r="30085" b="20431"/>
            <a:stretch/>
          </p:blipFill>
          <p:spPr>
            <a:xfrm>
              <a:off x="1417475" y="1996979"/>
              <a:ext cx="2148033" cy="3052502"/>
            </a:xfrm>
            <a:prstGeom prst="rect">
              <a:avLst/>
            </a:prstGeom>
          </p:spPr>
        </p:pic>
      </p:grpSp>
    </p:spTree>
    <p:custDataLst>
      <p:tags r:id="rId1"/>
    </p:custDataLst>
    <p:extLst>
      <p:ext uri="{BB962C8B-B14F-4D97-AF65-F5344CB8AC3E}">
        <p14:creationId xmlns:p14="http://schemas.microsoft.com/office/powerpoint/2010/main" val="584329702"/>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fade">
                                      <p:cBhvr>
                                        <p:cTn id="7" dur="500"/>
                                        <p:tgtEl>
                                          <p:spTgt spid="5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1"/>
                                        </p:tgtEl>
                                        <p:attrNameLst>
                                          <p:attrName>style.visibility</p:attrName>
                                        </p:attrNameLst>
                                      </p:cBhvr>
                                      <p:to>
                                        <p:strVal val="visible"/>
                                      </p:to>
                                    </p:set>
                                    <p:animEffect transition="in" filter="fade">
                                      <p:cBhvr>
                                        <p:cTn id="12" dur="500"/>
                                        <p:tgtEl>
                                          <p:spTgt spid="5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4"/>
                                        </p:tgtEl>
                                        <p:attrNameLst>
                                          <p:attrName>style.visibility</p:attrName>
                                        </p:attrNameLst>
                                      </p:cBhvr>
                                      <p:to>
                                        <p:strVal val="visible"/>
                                      </p:to>
                                    </p:set>
                                    <p:animEffect transition="in" filter="fade">
                                      <p:cBhvr>
                                        <p:cTn id="17" dur="500"/>
                                        <p:tgtEl>
                                          <p:spTgt spid="54"/>
                                        </p:tgtEl>
                                      </p:cBhvr>
                                    </p:animEffect>
                                  </p:childTnLst>
                                </p:cTn>
                              </p:par>
                            </p:childTnLst>
                          </p:cTn>
                        </p:par>
                        <p:par>
                          <p:cTn id="18" fill="hold">
                            <p:stCondLst>
                              <p:cond delay="500"/>
                            </p:stCondLst>
                            <p:childTnLst>
                              <p:par>
                                <p:cTn id="19" presetID="10" presetClass="entr" presetSubtype="0" fill="hold" nodeType="afterEffect">
                                  <p:stCondLst>
                                    <p:cond delay="0"/>
                                  </p:stCondLst>
                                  <p:childTnLst>
                                    <p:set>
                                      <p:cBhvr>
                                        <p:cTn id="20" dur="1" fill="hold">
                                          <p:stCondLst>
                                            <p:cond delay="0"/>
                                          </p:stCondLst>
                                        </p:cTn>
                                        <p:tgtEl>
                                          <p:spTgt spid="52"/>
                                        </p:tgtEl>
                                        <p:attrNameLst>
                                          <p:attrName>style.visibility</p:attrName>
                                        </p:attrNameLst>
                                      </p:cBhvr>
                                      <p:to>
                                        <p:strVal val="visible"/>
                                      </p:to>
                                    </p:set>
                                    <p:animEffect transition="in" filter="fade">
                                      <p:cBhvr>
                                        <p:cTn id="21" dur="500"/>
                                        <p:tgtEl>
                                          <p:spTgt spid="52"/>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55"/>
                                        </p:tgtEl>
                                        <p:attrNameLst>
                                          <p:attrName>style.visibility</p:attrName>
                                        </p:attrNameLst>
                                      </p:cBhvr>
                                      <p:to>
                                        <p:strVal val="visible"/>
                                      </p:to>
                                    </p:set>
                                    <p:animEffect transition="in" filter="fade">
                                      <p:cBhvr>
                                        <p:cTn id="26" dur="500"/>
                                        <p:tgtEl>
                                          <p:spTgt spid="55"/>
                                        </p:tgtEl>
                                      </p:cBhvr>
                                    </p:animEffect>
                                  </p:childTnLst>
                                </p:cTn>
                              </p:par>
                            </p:childTnLst>
                          </p:cTn>
                        </p:par>
                        <p:par>
                          <p:cTn id="27" fill="hold">
                            <p:stCondLst>
                              <p:cond delay="500"/>
                            </p:stCondLst>
                            <p:childTnLst>
                              <p:par>
                                <p:cTn id="28" presetID="10" presetClass="entr" presetSubtype="0" fill="hold" nodeType="afterEffect">
                                  <p:stCondLst>
                                    <p:cond delay="0"/>
                                  </p:stCondLst>
                                  <p:childTnLst>
                                    <p:set>
                                      <p:cBhvr>
                                        <p:cTn id="29" dur="1" fill="hold">
                                          <p:stCondLst>
                                            <p:cond delay="0"/>
                                          </p:stCondLst>
                                        </p:cTn>
                                        <p:tgtEl>
                                          <p:spTgt spid="53"/>
                                        </p:tgtEl>
                                        <p:attrNameLst>
                                          <p:attrName>style.visibility</p:attrName>
                                        </p:attrNameLst>
                                      </p:cBhvr>
                                      <p:to>
                                        <p:strVal val="visible"/>
                                      </p:to>
                                    </p:set>
                                    <p:animEffect transition="in" filter="fade">
                                      <p:cBhvr>
                                        <p:cTn id="30" dur="500"/>
                                        <p:tgtEl>
                                          <p:spTgt spid="53"/>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56"/>
                                        </p:tgtEl>
                                        <p:attrNameLst>
                                          <p:attrName>style.visibility</p:attrName>
                                        </p:attrNameLst>
                                      </p:cBhvr>
                                      <p:to>
                                        <p:strVal val="visible"/>
                                      </p:to>
                                    </p:set>
                                    <p:animEffect transition="in" filter="fade">
                                      <p:cBhvr>
                                        <p:cTn id="35" dur="500"/>
                                        <p:tgtEl>
                                          <p:spTgt spid="56"/>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57"/>
                                        </p:tgtEl>
                                        <p:attrNameLst>
                                          <p:attrName>style.visibility</p:attrName>
                                        </p:attrNameLst>
                                      </p:cBhvr>
                                      <p:to>
                                        <p:strVal val="visible"/>
                                      </p:to>
                                    </p:set>
                                    <p:animEffect transition="in" filter="fade">
                                      <p:cBhvr>
                                        <p:cTn id="38" dur="5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animBg="1"/>
      <p:bldP spid="5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20">
            <a:extLst>
              <a:ext uri="{FF2B5EF4-FFF2-40B4-BE49-F238E27FC236}">
                <a16:creationId xmlns:a16="http://schemas.microsoft.com/office/drawing/2014/main" id="{B11C2849-6A91-B650-FDA0-1FFD204ECDEF}"/>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rot="5400000">
            <a:off x="-1522" y="-528"/>
            <a:ext cx="611122" cy="610548"/>
          </a:xfrm>
          <a:prstGeom prst="rect">
            <a:avLst/>
          </a:prstGeom>
        </p:spPr>
      </p:pic>
      <p:graphicFrame>
        <p:nvGraphicFramePr>
          <p:cNvPr id="2" name="Table 5">
            <a:extLst>
              <a:ext uri="{FF2B5EF4-FFF2-40B4-BE49-F238E27FC236}">
                <a16:creationId xmlns:a16="http://schemas.microsoft.com/office/drawing/2014/main" id="{0D00634A-14F7-0965-5272-C083754D36A3}"/>
              </a:ext>
            </a:extLst>
          </p:cNvPr>
          <p:cNvGraphicFramePr>
            <a:graphicFrameLocks noGrp="1"/>
          </p:cNvGraphicFramePr>
          <p:nvPr>
            <p:extLst>
              <p:ext uri="{D42A27DB-BD31-4B8C-83A1-F6EECF244321}">
                <p14:modId xmlns:p14="http://schemas.microsoft.com/office/powerpoint/2010/main" val="446003082"/>
              </p:ext>
            </p:extLst>
          </p:nvPr>
        </p:nvGraphicFramePr>
        <p:xfrm>
          <a:off x="609311" y="1346761"/>
          <a:ext cx="10969031" cy="3390639"/>
        </p:xfrm>
        <a:graphic>
          <a:graphicData uri="http://schemas.openxmlformats.org/drawingml/2006/table">
            <a:tbl>
              <a:tblPr firstRow="1" bandRow="1">
                <a:tableStyleId>{91EBBBCC-DAD2-459C-BE2E-F6DE35CF9A28}</a:tableStyleId>
              </a:tblPr>
              <a:tblGrid>
                <a:gridCol w="622846">
                  <a:extLst>
                    <a:ext uri="{9D8B030D-6E8A-4147-A177-3AD203B41FA5}">
                      <a16:colId xmlns:a16="http://schemas.microsoft.com/office/drawing/2014/main" val="726383620"/>
                    </a:ext>
                  </a:extLst>
                </a:gridCol>
                <a:gridCol w="1705007">
                  <a:extLst>
                    <a:ext uri="{9D8B030D-6E8A-4147-A177-3AD203B41FA5}">
                      <a16:colId xmlns:a16="http://schemas.microsoft.com/office/drawing/2014/main" val="3897154107"/>
                    </a:ext>
                  </a:extLst>
                </a:gridCol>
                <a:gridCol w="4981216">
                  <a:extLst>
                    <a:ext uri="{9D8B030D-6E8A-4147-A177-3AD203B41FA5}">
                      <a16:colId xmlns:a16="http://schemas.microsoft.com/office/drawing/2014/main" val="1138646085"/>
                    </a:ext>
                  </a:extLst>
                </a:gridCol>
                <a:gridCol w="3659962">
                  <a:extLst>
                    <a:ext uri="{9D8B030D-6E8A-4147-A177-3AD203B41FA5}">
                      <a16:colId xmlns:a16="http://schemas.microsoft.com/office/drawing/2014/main" val="3420881606"/>
                    </a:ext>
                  </a:extLst>
                </a:gridCol>
              </a:tblGrid>
              <a:tr h="484377">
                <a:tc>
                  <a:txBody>
                    <a:bodyPr/>
                    <a:lstStyle/>
                    <a:p>
                      <a:r>
                        <a:rPr lang="en-US" sz="2000" b="0" dirty="0">
                          <a:latin typeface="+mn-lt"/>
                        </a:rPr>
                        <a:t>No.</a:t>
                      </a:r>
                    </a:p>
                  </a:txBody>
                  <a:tcPr anchor="ctr">
                    <a:solidFill>
                      <a:schemeClr val="accent1"/>
                    </a:solidFill>
                  </a:tcPr>
                </a:tc>
                <a:tc>
                  <a:txBody>
                    <a:bodyPr/>
                    <a:lstStyle/>
                    <a:p>
                      <a:r>
                        <a:rPr lang="en-US" sz="2000" b="0" dirty="0">
                          <a:latin typeface="+mn-lt"/>
                        </a:rPr>
                        <a:t>Who?</a:t>
                      </a:r>
                    </a:p>
                  </a:txBody>
                  <a:tcPr anchor="ctr">
                    <a:solidFill>
                      <a:schemeClr val="accent1"/>
                    </a:solidFill>
                  </a:tcPr>
                </a:tc>
                <a:tc>
                  <a:txBody>
                    <a:bodyPr/>
                    <a:lstStyle/>
                    <a:p>
                      <a:r>
                        <a:rPr lang="en-US" sz="2000" b="0" dirty="0">
                          <a:latin typeface="+mn-lt"/>
                        </a:rPr>
                        <a:t>What?</a:t>
                      </a:r>
                    </a:p>
                  </a:txBody>
                  <a:tcPr anchor="ctr">
                    <a:solidFill>
                      <a:schemeClr val="accent1"/>
                    </a:solidFill>
                  </a:tcPr>
                </a:tc>
                <a:tc>
                  <a:txBody>
                    <a:bodyPr/>
                    <a:lstStyle/>
                    <a:p>
                      <a:r>
                        <a:rPr lang="en-US" sz="2000" b="0" dirty="0">
                          <a:latin typeface="+mn-lt"/>
                        </a:rPr>
                        <a:t>When?</a:t>
                      </a:r>
                    </a:p>
                  </a:txBody>
                  <a:tcPr anchor="ctr">
                    <a:solidFill>
                      <a:schemeClr val="accent1"/>
                    </a:solidFill>
                  </a:tcPr>
                </a:tc>
                <a:extLst>
                  <a:ext uri="{0D108BD9-81ED-4DB2-BD59-A6C34878D82A}">
                    <a16:rowId xmlns:a16="http://schemas.microsoft.com/office/drawing/2014/main" val="2824545839"/>
                  </a:ext>
                </a:extLst>
              </a:tr>
              <a:tr h="484377">
                <a:tc>
                  <a:txBody>
                    <a:bodyPr/>
                    <a:lstStyle/>
                    <a:p>
                      <a:r>
                        <a:rPr lang="en-US" sz="2000" dirty="0">
                          <a:latin typeface="+mn-lt"/>
                        </a:rPr>
                        <a:t>1</a:t>
                      </a:r>
                    </a:p>
                  </a:txBody>
                  <a:tcPr/>
                </a:tc>
                <a:tc>
                  <a:txBody>
                    <a:bodyPr/>
                    <a:lstStyle/>
                    <a:p>
                      <a:r>
                        <a:rPr lang="en-US" sz="2000" dirty="0">
                          <a:latin typeface="+mn-lt"/>
                        </a:rPr>
                        <a:t>Supervisor</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2000" dirty="0">
                          <a:latin typeface="+mn-lt"/>
                        </a:rPr>
                        <a:t>Select sections for validation</a:t>
                      </a:r>
                    </a:p>
                  </a:txBody>
                  <a:tcPr/>
                </a:tc>
                <a:tc>
                  <a:txBody>
                    <a:bodyPr/>
                    <a:lstStyle/>
                    <a:p>
                      <a:r>
                        <a:rPr lang="en-US" sz="2000" dirty="0">
                          <a:latin typeface="+mn-lt"/>
                        </a:rPr>
                        <a:t>Before arrival at facility</a:t>
                      </a:r>
                    </a:p>
                  </a:txBody>
                  <a:tcPr/>
                </a:tc>
                <a:extLst>
                  <a:ext uri="{0D108BD9-81ED-4DB2-BD59-A6C34878D82A}">
                    <a16:rowId xmlns:a16="http://schemas.microsoft.com/office/drawing/2014/main" val="3835562010"/>
                  </a:ext>
                </a:extLst>
              </a:tr>
              <a:tr h="484377">
                <a:tc>
                  <a:txBody>
                    <a:bodyPr/>
                    <a:lstStyle/>
                    <a:p>
                      <a:r>
                        <a:rPr lang="en-US" sz="2000" dirty="0">
                          <a:latin typeface="+mn-lt"/>
                        </a:rPr>
                        <a:t>2</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000" b="0" i="0" u="none" strike="noStrike" kern="0" cap="none" spc="0" normalizeH="0" baseline="0" noProof="0">
                          <a:ln>
                            <a:noFill/>
                          </a:ln>
                          <a:solidFill>
                            <a:srgbClr val="000000"/>
                          </a:solidFill>
                          <a:effectLst/>
                          <a:uLnTx/>
                          <a:uFillTx/>
                          <a:latin typeface="+mn-lt"/>
                          <a:ea typeface="+mn-ea"/>
                          <a:cs typeface="+mn-cs"/>
                          <a:sym typeface="Arial"/>
                        </a:rPr>
                        <a:t>Supervisor</a:t>
                      </a:r>
                      <a:endParaRPr kumimoji="0" lang="en-US" sz="2000" b="0" i="0" u="none" strike="noStrike" kern="0" cap="none" spc="0" normalizeH="0" baseline="0" noProof="0" dirty="0">
                        <a:ln>
                          <a:noFill/>
                        </a:ln>
                        <a:solidFill>
                          <a:srgbClr val="000000"/>
                        </a:solidFill>
                        <a:effectLst/>
                        <a:uLnTx/>
                        <a:uFillTx/>
                        <a:latin typeface="+mn-lt"/>
                        <a:ea typeface="+mn-ea"/>
                        <a:cs typeface="+mn-cs"/>
                        <a:sym typeface="Arial"/>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2000" dirty="0">
                          <a:latin typeface="+mn-lt"/>
                        </a:rPr>
                        <a:t>Validate facility data</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2000" dirty="0">
                          <a:latin typeface="+mn-lt"/>
                        </a:rPr>
                        <a:t>At facility</a:t>
                      </a:r>
                    </a:p>
                  </a:txBody>
                  <a:tcPr/>
                </a:tc>
                <a:extLst>
                  <a:ext uri="{0D108BD9-81ED-4DB2-BD59-A6C34878D82A}">
                    <a16:rowId xmlns:a16="http://schemas.microsoft.com/office/drawing/2014/main" val="3624138782"/>
                  </a:ext>
                </a:extLst>
              </a:tr>
              <a:tr h="484377">
                <a:tc>
                  <a:txBody>
                    <a:bodyPr/>
                    <a:lstStyle/>
                    <a:p>
                      <a:r>
                        <a:rPr lang="en-US" sz="2000" dirty="0">
                          <a:latin typeface="+mn-lt"/>
                        </a:rPr>
                        <a:t>3</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000" b="0" i="0" u="none" strike="noStrike" kern="0" cap="none" spc="0" normalizeH="0" baseline="0" noProof="0">
                          <a:ln>
                            <a:noFill/>
                          </a:ln>
                          <a:solidFill>
                            <a:srgbClr val="000000"/>
                          </a:solidFill>
                          <a:effectLst/>
                          <a:uLnTx/>
                          <a:uFillTx/>
                          <a:latin typeface="+mn-lt"/>
                          <a:ea typeface="+mn-ea"/>
                          <a:cs typeface="+mn-cs"/>
                          <a:sym typeface="Arial"/>
                        </a:rPr>
                        <a:t>Supervisor</a:t>
                      </a:r>
                      <a:endParaRPr kumimoji="0" lang="en-US" sz="2000" b="0" i="0" u="none" strike="noStrike" kern="0" cap="none" spc="0" normalizeH="0" baseline="0" noProof="0" dirty="0">
                        <a:ln>
                          <a:noFill/>
                        </a:ln>
                        <a:solidFill>
                          <a:srgbClr val="000000"/>
                        </a:solidFill>
                        <a:effectLst/>
                        <a:uLnTx/>
                        <a:uFillTx/>
                        <a:latin typeface="+mn-lt"/>
                        <a:ea typeface="+mn-ea"/>
                        <a:cs typeface="+mn-cs"/>
                        <a:sym typeface="Arial"/>
                      </a:endParaRPr>
                    </a:p>
                  </a:txBody>
                  <a:tcPr/>
                </a:tc>
                <a:tc>
                  <a:txBody>
                    <a:bodyPr/>
                    <a:lstStyle/>
                    <a:p>
                      <a:r>
                        <a:rPr lang="en-US" sz="2000" dirty="0">
                          <a:latin typeface="+mn-lt"/>
                        </a:rPr>
                        <a:t>Sync validation data</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000" b="0" i="0" u="none" strike="noStrike" kern="0" cap="none" spc="0" normalizeH="0" baseline="0" noProof="0" dirty="0">
                          <a:ln>
                            <a:noFill/>
                          </a:ln>
                          <a:solidFill>
                            <a:srgbClr val="000000"/>
                          </a:solidFill>
                          <a:effectLst/>
                          <a:uLnTx/>
                          <a:uFillTx/>
                          <a:latin typeface="+mn-lt"/>
                          <a:ea typeface="+mn-ea"/>
                          <a:cs typeface="+mn-cs"/>
                          <a:sym typeface="Arial"/>
                        </a:rPr>
                        <a:t>End of the day</a:t>
                      </a:r>
                    </a:p>
                  </a:txBody>
                  <a:tcPr/>
                </a:tc>
                <a:extLst>
                  <a:ext uri="{0D108BD9-81ED-4DB2-BD59-A6C34878D82A}">
                    <a16:rowId xmlns:a16="http://schemas.microsoft.com/office/drawing/2014/main" val="2201048683"/>
                  </a:ext>
                </a:extLst>
              </a:tr>
              <a:tr h="484377">
                <a:tc>
                  <a:txBody>
                    <a:bodyPr/>
                    <a:lstStyle/>
                    <a:p>
                      <a:r>
                        <a:rPr lang="en-US" sz="2000" dirty="0">
                          <a:latin typeface="+mn-lt"/>
                        </a:rPr>
                        <a:t>4</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000" b="0" i="0" u="none" strike="noStrike" kern="0" cap="none" spc="0" normalizeH="0" baseline="0" noProof="0" dirty="0">
                          <a:ln>
                            <a:noFill/>
                          </a:ln>
                          <a:solidFill>
                            <a:srgbClr val="000000"/>
                          </a:solidFill>
                          <a:effectLst/>
                          <a:uLnTx/>
                          <a:uFillTx/>
                          <a:latin typeface="+mn-lt"/>
                          <a:ea typeface="+mn-ea"/>
                          <a:cs typeface="+mn-cs"/>
                          <a:sym typeface="Arial"/>
                        </a:rPr>
                        <a:t>Supervisor</a:t>
                      </a:r>
                    </a:p>
                  </a:txBody>
                  <a:tcPr/>
                </a:tc>
                <a:tc>
                  <a:txBody>
                    <a:bodyPr/>
                    <a:lstStyle/>
                    <a:p>
                      <a:r>
                        <a:rPr lang="en-US" sz="2000" dirty="0">
                          <a:latin typeface="+mn-lt"/>
                        </a:rPr>
                        <a:t>Download all data</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000" b="0" i="0" u="none" strike="noStrike" kern="0" cap="none" spc="0" normalizeH="0" baseline="0" noProof="0" dirty="0">
                          <a:ln>
                            <a:noFill/>
                          </a:ln>
                          <a:solidFill>
                            <a:srgbClr val="000000"/>
                          </a:solidFill>
                          <a:effectLst/>
                          <a:uLnTx/>
                          <a:uFillTx/>
                          <a:latin typeface="+mn-lt"/>
                          <a:ea typeface="+mn-ea"/>
                          <a:cs typeface="+mn-cs"/>
                          <a:sym typeface="Arial"/>
                        </a:rPr>
                        <a:t>As needed</a:t>
                      </a:r>
                    </a:p>
                  </a:txBody>
                  <a:tcPr/>
                </a:tc>
                <a:extLst>
                  <a:ext uri="{0D108BD9-81ED-4DB2-BD59-A6C34878D82A}">
                    <a16:rowId xmlns:a16="http://schemas.microsoft.com/office/drawing/2014/main" val="2415694425"/>
                  </a:ext>
                </a:extLst>
              </a:tr>
              <a:tr h="484377">
                <a:tc>
                  <a:txBody>
                    <a:bodyPr/>
                    <a:lstStyle/>
                    <a:p>
                      <a:r>
                        <a:rPr lang="en-US" sz="2000" dirty="0">
                          <a:latin typeface="+mn-lt"/>
                        </a:rPr>
                        <a:t>5</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000" b="0" i="0" u="none" strike="noStrike" kern="0" cap="none" spc="0" normalizeH="0" baseline="0" noProof="0" dirty="0">
                          <a:ln>
                            <a:noFill/>
                          </a:ln>
                          <a:solidFill>
                            <a:srgbClr val="000000"/>
                          </a:solidFill>
                          <a:effectLst/>
                          <a:uLnTx/>
                          <a:uFillTx/>
                          <a:latin typeface="+mn-lt"/>
                          <a:ea typeface="+mn-ea"/>
                          <a:cs typeface="+mn-cs"/>
                          <a:sym typeface="Arial"/>
                        </a:rPr>
                        <a:t>Supervisor</a:t>
                      </a:r>
                    </a:p>
                  </a:txBody>
                  <a:tcPr/>
                </a:tc>
                <a:tc>
                  <a:txBody>
                    <a:bodyPr/>
                    <a:lstStyle/>
                    <a:p>
                      <a:r>
                        <a:rPr lang="en-US" sz="2000" dirty="0">
                          <a:latin typeface="+mn-lt"/>
                        </a:rPr>
                        <a:t>View reports</a:t>
                      </a:r>
                    </a:p>
                  </a:txBody>
                  <a:tcPr/>
                </a:tc>
                <a:tc>
                  <a:txBody>
                    <a:bodyPr/>
                    <a:lstStyle/>
                    <a:p>
                      <a:r>
                        <a:rPr lang="en-US" sz="2000" dirty="0">
                          <a:latin typeface="+mn-lt"/>
                        </a:rPr>
                        <a:t>As needed</a:t>
                      </a:r>
                    </a:p>
                  </a:txBody>
                  <a:tcPr/>
                </a:tc>
                <a:extLst>
                  <a:ext uri="{0D108BD9-81ED-4DB2-BD59-A6C34878D82A}">
                    <a16:rowId xmlns:a16="http://schemas.microsoft.com/office/drawing/2014/main" val="3458063879"/>
                  </a:ext>
                </a:extLst>
              </a:tr>
              <a:tr h="484377">
                <a:tc>
                  <a:txBody>
                    <a:bodyPr/>
                    <a:lstStyle/>
                    <a:p>
                      <a:r>
                        <a:rPr lang="en-US" sz="2000" dirty="0">
                          <a:latin typeface="+mn-lt"/>
                        </a:rPr>
                        <a:t>6</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000" b="0" i="0" u="none" strike="noStrike" kern="0" cap="none" spc="0" normalizeH="0" baseline="0" noProof="0" dirty="0">
                          <a:ln>
                            <a:noFill/>
                          </a:ln>
                          <a:solidFill>
                            <a:srgbClr val="000000"/>
                          </a:solidFill>
                          <a:effectLst/>
                          <a:uLnTx/>
                          <a:uFillTx/>
                          <a:latin typeface="+mn-lt"/>
                          <a:ea typeface="+mn-ea"/>
                          <a:cs typeface="+mn-cs"/>
                          <a:sym typeface="Arial"/>
                        </a:rPr>
                        <a:t>Supervisor</a:t>
                      </a:r>
                    </a:p>
                  </a:txBody>
                  <a:tcPr/>
                </a:tc>
                <a:tc>
                  <a:txBody>
                    <a:bodyPr/>
                    <a:lstStyle/>
                    <a:p>
                      <a:r>
                        <a:rPr lang="en-US" sz="2000" dirty="0">
                          <a:latin typeface="+mn-lt"/>
                        </a:rPr>
                        <a:t>Update application</a:t>
                      </a:r>
                    </a:p>
                  </a:txBody>
                  <a:tcPr/>
                </a:tc>
                <a:tc>
                  <a:txBody>
                    <a:bodyPr/>
                    <a:lstStyle/>
                    <a:p>
                      <a:r>
                        <a:rPr lang="en-US" sz="2000" dirty="0">
                          <a:latin typeface="+mn-lt"/>
                        </a:rPr>
                        <a:t>As needed</a:t>
                      </a:r>
                    </a:p>
                  </a:txBody>
                  <a:tcPr/>
                </a:tc>
                <a:extLst>
                  <a:ext uri="{0D108BD9-81ED-4DB2-BD59-A6C34878D82A}">
                    <a16:rowId xmlns:a16="http://schemas.microsoft.com/office/drawing/2014/main" val="4164467945"/>
                  </a:ext>
                </a:extLst>
              </a:tr>
            </a:tbl>
          </a:graphicData>
        </a:graphic>
      </p:graphicFrame>
      <p:sp>
        <p:nvSpPr>
          <p:cNvPr id="4" name="h1 tasks">
            <a:extLst>
              <a:ext uri="{FF2B5EF4-FFF2-40B4-BE49-F238E27FC236}">
                <a16:creationId xmlns:a16="http://schemas.microsoft.com/office/drawing/2014/main" id="{E796E01C-AB4E-4F1F-8A78-EB409458D940}"/>
              </a:ext>
            </a:extLst>
          </p:cNvPr>
          <p:cNvSpPr/>
          <p:nvPr/>
        </p:nvSpPr>
        <p:spPr>
          <a:xfrm>
            <a:off x="2804160" y="1828799"/>
            <a:ext cx="5059680" cy="2908601"/>
          </a:xfrm>
          <a:prstGeom prst="rect">
            <a:avLst/>
          </a:prstGeom>
          <a:solidFill>
            <a:srgbClr val="FDDEA3">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TextBox 2">
            <a:extLst>
              <a:ext uri="{FF2B5EF4-FFF2-40B4-BE49-F238E27FC236}">
                <a16:creationId xmlns:a16="http://schemas.microsoft.com/office/drawing/2014/main" id="{254C5C59-9B46-7675-EC7A-3C1B91715245}"/>
              </a:ext>
            </a:extLst>
          </p:cNvPr>
          <p:cNvSpPr txBox="1"/>
          <p:nvPr/>
        </p:nvSpPr>
        <p:spPr>
          <a:xfrm>
            <a:off x="758167" y="51319"/>
            <a:ext cx="11244490" cy="584775"/>
          </a:xfrm>
          <a:prstGeom prst="rect">
            <a:avLst/>
          </a:prstGeom>
          <a:noFill/>
        </p:spPr>
        <p:txBody>
          <a:bodyPr wrap="square">
            <a:spAutoFit/>
          </a:bodyPr>
          <a:lstStyle/>
          <a:p>
            <a:r>
              <a:rPr lang="en-GB" sz="3200" dirty="0">
                <a:solidFill>
                  <a:srgbClr val="595959"/>
                </a:solidFill>
              </a:rPr>
              <a:t>Supervisor’s tasks in the </a:t>
            </a:r>
            <a:r>
              <a:rPr lang="en-GB" sz="3200" dirty="0" err="1">
                <a:solidFill>
                  <a:srgbClr val="595959"/>
                </a:solidFill>
              </a:rPr>
              <a:t>CSPro</a:t>
            </a:r>
            <a:r>
              <a:rPr lang="en-GB" sz="3200" dirty="0">
                <a:solidFill>
                  <a:srgbClr val="595959"/>
                </a:solidFill>
              </a:rPr>
              <a:t> HHFA application</a:t>
            </a:r>
          </a:p>
        </p:txBody>
      </p:sp>
      <p:sp>
        <p:nvSpPr>
          <p:cNvPr id="6" name="Google Shape;161;p6">
            <a:extLst>
              <a:ext uri="{FF2B5EF4-FFF2-40B4-BE49-F238E27FC236}">
                <a16:creationId xmlns:a16="http://schemas.microsoft.com/office/drawing/2014/main" id="{E79A4F67-8587-0BB4-EF1B-463FE7D71E04}"/>
              </a:ext>
            </a:extLst>
          </p:cNvPr>
          <p:cNvSpPr txBox="1"/>
          <p:nvPr/>
        </p:nvSpPr>
        <p:spPr>
          <a:xfrm>
            <a:off x="734149" y="5337867"/>
            <a:ext cx="10655476" cy="968802"/>
          </a:xfrm>
          <a:prstGeom prst="rect">
            <a:avLst/>
          </a:prstGeom>
          <a:solidFill>
            <a:srgbClr val="CBEBE6"/>
          </a:solid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chemeClr val="lt1"/>
              </a:buClr>
              <a:buSzPts val="2400"/>
              <a:buFont typeface="Atkinson Hyperlegible"/>
              <a:buNone/>
            </a:pPr>
            <a:endParaRPr sz="2400" b="0" i="0" u="none" strike="noStrike" cap="none">
              <a:solidFill>
                <a:srgbClr val="595959"/>
              </a:solidFill>
              <a:latin typeface="Atkinson Hyperlegible"/>
              <a:ea typeface="Atkinson Hyperlegible"/>
              <a:cs typeface="Atkinson Hyperlegible"/>
              <a:sym typeface="Atkinson Hyperlegible"/>
            </a:endParaRPr>
          </a:p>
        </p:txBody>
      </p:sp>
      <p:sp>
        <p:nvSpPr>
          <p:cNvPr id="8" name="Google Shape;162;p6">
            <a:extLst>
              <a:ext uri="{FF2B5EF4-FFF2-40B4-BE49-F238E27FC236}">
                <a16:creationId xmlns:a16="http://schemas.microsoft.com/office/drawing/2014/main" id="{6F96686A-C25B-6E50-65F4-AFB34614F440}"/>
              </a:ext>
            </a:extLst>
          </p:cNvPr>
          <p:cNvSpPr txBox="1"/>
          <p:nvPr/>
        </p:nvSpPr>
        <p:spPr>
          <a:xfrm>
            <a:off x="1052177" y="5443723"/>
            <a:ext cx="10337447" cy="757090"/>
          </a:xfrm>
          <a:prstGeom prst="rect">
            <a:avLst/>
          </a:prstGeom>
          <a:noFill/>
          <a:ln>
            <a:noFill/>
          </a:ln>
        </p:spPr>
        <p:txBody>
          <a:bodyPr spcFirstLastPara="1" wrap="square" lIns="91425" tIns="45700" rIns="91425" bIns="45700" anchor="t" anchorCtr="0">
            <a:spAutoFit/>
          </a:bodyPr>
          <a:lstStyle/>
          <a:p>
            <a:pPr lvl="0">
              <a:lnSpc>
                <a:spcPct val="90000"/>
              </a:lnSpc>
              <a:buClr>
                <a:srgbClr val="595959"/>
              </a:buClr>
              <a:buSzPts val="2400"/>
            </a:pPr>
            <a:r>
              <a:rPr lang="en-GB" sz="2400" dirty="0">
                <a:solidFill>
                  <a:srgbClr val="595959"/>
                </a:solidFill>
                <a:ea typeface="Atkinson Hyperlegible"/>
                <a:cs typeface="Atkinson Hyperlegible"/>
                <a:sym typeface="Atkinson Hyperlegible"/>
              </a:rPr>
              <a:t>When conducting a supervisor validation visit, </a:t>
            </a:r>
            <a:r>
              <a:rPr lang="en-GB" sz="2400" b="1" dirty="0">
                <a:solidFill>
                  <a:srgbClr val="595959"/>
                </a:solidFill>
                <a:ea typeface="Atkinson Hyperlegible"/>
                <a:cs typeface="Atkinson Hyperlegible"/>
                <a:sym typeface="Atkinson Hyperlegible"/>
              </a:rPr>
              <a:t>only one </a:t>
            </a:r>
            <a:r>
              <a:rPr lang="en-GB" sz="2400" dirty="0">
                <a:solidFill>
                  <a:srgbClr val="595959"/>
                </a:solidFill>
                <a:ea typeface="Atkinson Hyperlegible"/>
                <a:cs typeface="Atkinson Hyperlegible"/>
                <a:sym typeface="Atkinson Hyperlegible"/>
              </a:rPr>
              <a:t>person can collect data.</a:t>
            </a:r>
          </a:p>
        </p:txBody>
      </p:sp>
      <p:sp>
        <p:nvSpPr>
          <p:cNvPr id="9" name="h2 supervisor">
            <a:extLst>
              <a:ext uri="{FF2B5EF4-FFF2-40B4-BE49-F238E27FC236}">
                <a16:creationId xmlns:a16="http://schemas.microsoft.com/office/drawing/2014/main" id="{0FBB456A-1916-4872-8B02-C4F099AAF72A}"/>
              </a:ext>
            </a:extLst>
          </p:cNvPr>
          <p:cNvSpPr/>
          <p:nvPr/>
        </p:nvSpPr>
        <p:spPr>
          <a:xfrm>
            <a:off x="1207007" y="1828799"/>
            <a:ext cx="1597153" cy="1450849"/>
          </a:xfrm>
          <a:prstGeom prst="rect">
            <a:avLst/>
          </a:prstGeom>
          <a:solidFill>
            <a:srgbClr val="FDDEA3">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h3 task1">
            <a:extLst>
              <a:ext uri="{FF2B5EF4-FFF2-40B4-BE49-F238E27FC236}">
                <a16:creationId xmlns:a16="http://schemas.microsoft.com/office/drawing/2014/main" id="{E5217E02-818A-4C77-841E-D7FBC36842D6}"/>
              </a:ext>
            </a:extLst>
          </p:cNvPr>
          <p:cNvSpPr/>
          <p:nvPr/>
        </p:nvSpPr>
        <p:spPr>
          <a:xfrm>
            <a:off x="609311" y="1828800"/>
            <a:ext cx="10969031" cy="485336"/>
          </a:xfrm>
          <a:prstGeom prst="rect">
            <a:avLst/>
          </a:prstGeom>
          <a:solidFill>
            <a:srgbClr val="FDDEA3">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h3 task2">
            <a:extLst>
              <a:ext uri="{FF2B5EF4-FFF2-40B4-BE49-F238E27FC236}">
                <a16:creationId xmlns:a16="http://schemas.microsoft.com/office/drawing/2014/main" id="{9D0DC267-4162-44B0-B0F2-E6D5C773D496}"/>
              </a:ext>
            </a:extLst>
          </p:cNvPr>
          <p:cNvSpPr/>
          <p:nvPr/>
        </p:nvSpPr>
        <p:spPr>
          <a:xfrm>
            <a:off x="609311" y="2314136"/>
            <a:ext cx="10969031" cy="485336"/>
          </a:xfrm>
          <a:prstGeom prst="rect">
            <a:avLst/>
          </a:prstGeom>
          <a:solidFill>
            <a:srgbClr val="FDDEA3">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h3 task3">
            <a:extLst>
              <a:ext uri="{FF2B5EF4-FFF2-40B4-BE49-F238E27FC236}">
                <a16:creationId xmlns:a16="http://schemas.microsoft.com/office/drawing/2014/main" id="{14EA1839-8F47-4A8C-814E-717F336BAC46}"/>
              </a:ext>
            </a:extLst>
          </p:cNvPr>
          <p:cNvSpPr/>
          <p:nvPr/>
        </p:nvSpPr>
        <p:spPr>
          <a:xfrm>
            <a:off x="609311" y="2805258"/>
            <a:ext cx="10969031" cy="485336"/>
          </a:xfrm>
          <a:prstGeom prst="rect">
            <a:avLst/>
          </a:prstGeom>
          <a:solidFill>
            <a:srgbClr val="FDDEA3">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custDataLst>
      <p:tags r:id="rId1"/>
    </p:custDataLst>
    <p:extLst>
      <p:ext uri="{BB962C8B-B14F-4D97-AF65-F5344CB8AC3E}">
        <p14:creationId xmlns:p14="http://schemas.microsoft.com/office/powerpoint/2010/main" val="3374022763"/>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grpId="1" nodeType="clickEffect">
                                  <p:stCondLst>
                                    <p:cond delay="0"/>
                                  </p:stCondLst>
                                  <p:childTnLst>
                                    <p:animEffect transition="out" filter="fade">
                                      <p:cBhvr>
                                        <p:cTn id="16" dur="500"/>
                                        <p:tgtEl>
                                          <p:spTgt spid="4"/>
                                        </p:tgtEl>
                                      </p:cBhvr>
                                    </p:animEffect>
                                    <p:set>
                                      <p:cBhvr>
                                        <p:cTn id="17" dur="1" fill="hold">
                                          <p:stCondLst>
                                            <p:cond delay="499"/>
                                          </p:stCondLst>
                                        </p:cTn>
                                        <p:tgtEl>
                                          <p:spTgt spid="4"/>
                                        </p:tgtEl>
                                        <p:attrNameLst>
                                          <p:attrName>style.visibility</p:attrName>
                                        </p:attrNameLst>
                                      </p:cBhvr>
                                      <p:to>
                                        <p:strVal val="hidden"/>
                                      </p:to>
                                    </p:set>
                                  </p:childTnLst>
                                </p:cTn>
                              </p:par>
                            </p:childTnLst>
                          </p:cTn>
                        </p:par>
                        <p:par>
                          <p:cTn id="18" fill="hold">
                            <p:stCondLst>
                              <p:cond delay="500"/>
                            </p:stCondLst>
                            <p:childTnLst>
                              <p:par>
                                <p:cTn id="19" presetID="10" presetClass="entr" presetSubtype="0" fill="hold" grpId="0" nodeType="after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500"/>
                                        <p:tgtEl>
                                          <p:spTgt spid="9"/>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xit" presetSubtype="0" fill="hold" grpId="1" nodeType="clickEffect">
                                  <p:stCondLst>
                                    <p:cond delay="0"/>
                                  </p:stCondLst>
                                  <p:childTnLst>
                                    <p:animEffect transition="out" filter="fade">
                                      <p:cBhvr>
                                        <p:cTn id="25" dur="500"/>
                                        <p:tgtEl>
                                          <p:spTgt spid="9"/>
                                        </p:tgtEl>
                                      </p:cBhvr>
                                    </p:animEffect>
                                    <p:set>
                                      <p:cBhvr>
                                        <p:cTn id="26" dur="1" fill="hold">
                                          <p:stCondLst>
                                            <p:cond delay="499"/>
                                          </p:stCondLst>
                                        </p:cTn>
                                        <p:tgtEl>
                                          <p:spTgt spid="9"/>
                                        </p:tgtEl>
                                        <p:attrNameLst>
                                          <p:attrName>style.visibility</p:attrName>
                                        </p:attrNameLst>
                                      </p:cBhvr>
                                      <p:to>
                                        <p:strVal val="hidden"/>
                                      </p:to>
                                    </p:set>
                                  </p:childTnLst>
                                </p:cTn>
                              </p:par>
                            </p:childTnLst>
                          </p:cTn>
                        </p:par>
                        <p:par>
                          <p:cTn id="27" fill="hold">
                            <p:stCondLst>
                              <p:cond delay="500"/>
                            </p:stCondLst>
                            <p:childTnLst>
                              <p:par>
                                <p:cTn id="28" presetID="10" presetClass="entr" presetSubtype="0" fill="hold" grpId="0" nodeType="after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fade">
                                      <p:cBhvr>
                                        <p:cTn id="30" dur="500"/>
                                        <p:tgtEl>
                                          <p:spTgt spid="10"/>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xit" presetSubtype="0" fill="hold" grpId="1" nodeType="clickEffect">
                                  <p:stCondLst>
                                    <p:cond delay="0"/>
                                  </p:stCondLst>
                                  <p:childTnLst>
                                    <p:animEffect transition="out" filter="fade">
                                      <p:cBhvr>
                                        <p:cTn id="34" dur="500"/>
                                        <p:tgtEl>
                                          <p:spTgt spid="10"/>
                                        </p:tgtEl>
                                      </p:cBhvr>
                                    </p:animEffect>
                                    <p:set>
                                      <p:cBhvr>
                                        <p:cTn id="35" dur="1" fill="hold">
                                          <p:stCondLst>
                                            <p:cond delay="499"/>
                                          </p:stCondLst>
                                        </p:cTn>
                                        <p:tgtEl>
                                          <p:spTgt spid="10"/>
                                        </p:tgtEl>
                                        <p:attrNameLst>
                                          <p:attrName>style.visibility</p:attrName>
                                        </p:attrNameLst>
                                      </p:cBhvr>
                                      <p:to>
                                        <p:strVal val="hidden"/>
                                      </p:to>
                                    </p:set>
                                  </p:childTnLst>
                                </p:cTn>
                              </p:par>
                            </p:childTnLst>
                          </p:cTn>
                        </p:par>
                        <p:par>
                          <p:cTn id="36" fill="hold">
                            <p:stCondLst>
                              <p:cond delay="500"/>
                            </p:stCondLst>
                            <p:childTnLst>
                              <p:par>
                                <p:cTn id="37" presetID="10" presetClass="entr" presetSubtype="0" fill="hold" grpId="0" nodeType="afterEffect">
                                  <p:stCondLst>
                                    <p:cond delay="0"/>
                                  </p:stCondLst>
                                  <p:childTnLst>
                                    <p:set>
                                      <p:cBhvr>
                                        <p:cTn id="38" dur="1" fill="hold">
                                          <p:stCondLst>
                                            <p:cond delay="0"/>
                                          </p:stCondLst>
                                        </p:cTn>
                                        <p:tgtEl>
                                          <p:spTgt spid="11"/>
                                        </p:tgtEl>
                                        <p:attrNameLst>
                                          <p:attrName>style.visibility</p:attrName>
                                        </p:attrNameLst>
                                      </p:cBhvr>
                                      <p:to>
                                        <p:strVal val="visible"/>
                                      </p:to>
                                    </p:set>
                                    <p:animEffect transition="in" filter="fade">
                                      <p:cBhvr>
                                        <p:cTn id="39" dur="500"/>
                                        <p:tgtEl>
                                          <p:spTgt spid="11"/>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xit" presetSubtype="0" fill="hold" grpId="1" nodeType="clickEffect">
                                  <p:stCondLst>
                                    <p:cond delay="0"/>
                                  </p:stCondLst>
                                  <p:childTnLst>
                                    <p:animEffect transition="out" filter="fade">
                                      <p:cBhvr>
                                        <p:cTn id="43" dur="500"/>
                                        <p:tgtEl>
                                          <p:spTgt spid="11"/>
                                        </p:tgtEl>
                                      </p:cBhvr>
                                    </p:animEffect>
                                    <p:set>
                                      <p:cBhvr>
                                        <p:cTn id="44" dur="1" fill="hold">
                                          <p:stCondLst>
                                            <p:cond delay="499"/>
                                          </p:stCondLst>
                                        </p:cTn>
                                        <p:tgtEl>
                                          <p:spTgt spid="11"/>
                                        </p:tgtEl>
                                        <p:attrNameLst>
                                          <p:attrName>style.visibility</p:attrName>
                                        </p:attrNameLst>
                                      </p:cBhvr>
                                      <p:to>
                                        <p:strVal val="hidden"/>
                                      </p:to>
                                    </p:set>
                                  </p:childTnLst>
                                </p:cTn>
                              </p:par>
                            </p:childTnLst>
                          </p:cTn>
                        </p:par>
                        <p:par>
                          <p:cTn id="45" fill="hold">
                            <p:stCondLst>
                              <p:cond delay="500"/>
                            </p:stCondLst>
                            <p:childTnLst>
                              <p:par>
                                <p:cTn id="46" presetID="10" presetClass="entr" presetSubtype="0" fill="hold" grpId="0" nodeType="afterEffect">
                                  <p:stCondLst>
                                    <p:cond delay="0"/>
                                  </p:stCondLst>
                                  <p:childTnLst>
                                    <p:set>
                                      <p:cBhvr>
                                        <p:cTn id="47" dur="1" fill="hold">
                                          <p:stCondLst>
                                            <p:cond delay="0"/>
                                          </p:stCondLst>
                                        </p:cTn>
                                        <p:tgtEl>
                                          <p:spTgt spid="12"/>
                                        </p:tgtEl>
                                        <p:attrNameLst>
                                          <p:attrName>style.visibility</p:attrName>
                                        </p:attrNameLst>
                                      </p:cBhvr>
                                      <p:to>
                                        <p:strVal val="visible"/>
                                      </p:to>
                                    </p:set>
                                    <p:animEffect transition="in" filter="fade">
                                      <p:cBhvr>
                                        <p:cTn id="48" dur="500"/>
                                        <p:tgtEl>
                                          <p:spTgt spid="12"/>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xit" presetSubtype="0" fill="hold" grpId="1" nodeType="clickEffect">
                                  <p:stCondLst>
                                    <p:cond delay="0"/>
                                  </p:stCondLst>
                                  <p:childTnLst>
                                    <p:animEffect transition="out" filter="fade">
                                      <p:cBhvr>
                                        <p:cTn id="52" dur="500"/>
                                        <p:tgtEl>
                                          <p:spTgt spid="12"/>
                                        </p:tgtEl>
                                      </p:cBhvr>
                                    </p:animEffect>
                                    <p:set>
                                      <p:cBhvr>
                                        <p:cTn id="53" dur="1" fill="hold">
                                          <p:stCondLst>
                                            <p:cond delay="499"/>
                                          </p:stCondLst>
                                        </p:cTn>
                                        <p:tgtEl>
                                          <p:spTgt spid="12"/>
                                        </p:tgtEl>
                                        <p:attrNameLst>
                                          <p:attrName>style.visibility</p:attrName>
                                        </p:attrNameLst>
                                      </p:cBhvr>
                                      <p:to>
                                        <p:strVal val="hidden"/>
                                      </p:to>
                                    </p:set>
                                  </p:childTnLst>
                                </p:cTn>
                              </p:par>
                            </p:childTnLst>
                          </p:cTn>
                        </p:par>
                        <p:par>
                          <p:cTn id="54" fill="hold">
                            <p:stCondLst>
                              <p:cond delay="500"/>
                            </p:stCondLst>
                            <p:childTnLst>
                              <p:par>
                                <p:cTn id="55" presetID="10" presetClass="entr" presetSubtype="0" fill="hold" grpId="0" nodeType="afterEffect">
                                  <p:stCondLst>
                                    <p:cond delay="0"/>
                                  </p:stCondLst>
                                  <p:childTnLst>
                                    <p:set>
                                      <p:cBhvr>
                                        <p:cTn id="56" dur="1" fill="hold">
                                          <p:stCondLst>
                                            <p:cond delay="0"/>
                                          </p:stCondLst>
                                        </p:cTn>
                                        <p:tgtEl>
                                          <p:spTgt spid="6"/>
                                        </p:tgtEl>
                                        <p:attrNameLst>
                                          <p:attrName>style.visibility</p:attrName>
                                        </p:attrNameLst>
                                      </p:cBhvr>
                                      <p:to>
                                        <p:strVal val="visible"/>
                                      </p:to>
                                    </p:set>
                                    <p:animEffect transition="in" filter="fade">
                                      <p:cBhvr>
                                        <p:cTn id="57" dur="500"/>
                                        <p:tgtEl>
                                          <p:spTgt spid="6"/>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8"/>
                                        </p:tgtEl>
                                        <p:attrNameLst>
                                          <p:attrName>style.visibility</p:attrName>
                                        </p:attrNameLst>
                                      </p:cBhvr>
                                      <p:to>
                                        <p:strVal val="visible"/>
                                      </p:to>
                                    </p:set>
                                    <p:animEffect transition="in" filter="fade">
                                      <p:cBhvr>
                                        <p:cTn id="6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6" grpId="0" animBg="1"/>
      <p:bldP spid="8" grpId="0"/>
      <p:bldP spid="9" grpId="0" animBg="1"/>
      <p:bldP spid="9" grpId="1" animBg="1"/>
      <p:bldP spid="10" grpId="0" animBg="1"/>
      <p:bldP spid="10" grpId="1" animBg="1"/>
      <p:bldP spid="11" grpId="0" animBg="1"/>
      <p:bldP spid="11" grpId="1" animBg="1"/>
      <p:bldP spid="12" grpId="0" animBg="1"/>
      <p:bldP spid="12" grpId="1"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header">
            <a:extLst>
              <a:ext uri="{FF2B5EF4-FFF2-40B4-BE49-F238E27FC236}">
                <a16:creationId xmlns:a16="http://schemas.microsoft.com/office/drawing/2014/main" id="{E216B21A-68AA-E28F-1ED8-D79135148729}"/>
              </a:ext>
            </a:extLst>
          </p:cNvPr>
          <p:cNvGrpSpPr/>
          <p:nvPr/>
        </p:nvGrpSpPr>
        <p:grpSpPr>
          <a:xfrm>
            <a:off x="-1235" y="-815"/>
            <a:ext cx="11979875" cy="611122"/>
            <a:chOff x="-1235" y="-815"/>
            <a:chExt cx="11979875" cy="611122"/>
          </a:xfrm>
        </p:grpSpPr>
        <p:sp>
          <p:nvSpPr>
            <p:cNvPr id="20" name="TextBox 19">
              <a:extLst>
                <a:ext uri="{FF2B5EF4-FFF2-40B4-BE49-F238E27FC236}">
                  <a16:creationId xmlns:a16="http://schemas.microsoft.com/office/drawing/2014/main" id="{D43D8187-3F54-29A0-47BF-D2FFEE1F55ED}"/>
                </a:ext>
              </a:extLst>
            </p:cNvPr>
            <p:cNvSpPr txBox="1"/>
            <p:nvPr/>
          </p:nvSpPr>
          <p:spPr>
            <a:xfrm>
              <a:off x="734150" y="21482"/>
              <a:ext cx="11244490" cy="584775"/>
            </a:xfrm>
            <a:prstGeom prst="rect">
              <a:avLst/>
            </a:prstGeom>
            <a:noFill/>
          </p:spPr>
          <p:txBody>
            <a:bodyPr wrap="square">
              <a:spAutoFit/>
            </a:bodyPr>
            <a:lstStyle/>
            <a:p>
              <a:r>
                <a:rPr lang="en-GB" sz="3200" dirty="0">
                  <a:solidFill>
                    <a:srgbClr val="595959"/>
                  </a:solidFill>
                </a:rPr>
                <a:t>1. Select sections for data collection</a:t>
              </a:r>
            </a:p>
          </p:txBody>
        </p:sp>
        <p:pic>
          <p:nvPicPr>
            <p:cNvPr id="21" name="Picture 20">
              <a:extLst>
                <a:ext uri="{FF2B5EF4-FFF2-40B4-BE49-F238E27FC236}">
                  <a16:creationId xmlns:a16="http://schemas.microsoft.com/office/drawing/2014/main" id="{B11C2849-6A91-B650-FDA0-1FFD204ECDEF}"/>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rot="5400000">
              <a:off x="-1522" y="-528"/>
              <a:ext cx="611122" cy="610548"/>
            </a:xfrm>
            <a:prstGeom prst="rect">
              <a:avLst/>
            </a:prstGeom>
          </p:spPr>
        </p:pic>
      </p:grpSp>
      <p:sp>
        <p:nvSpPr>
          <p:cNvPr id="2" name="grid1">
            <a:extLst>
              <a:ext uri="{FF2B5EF4-FFF2-40B4-BE49-F238E27FC236}">
                <a16:creationId xmlns:a16="http://schemas.microsoft.com/office/drawing/2014/main" id="{3248747F-E897-76CB-2AFF-3CC3771EAF40}"/>
              </a:ext>
            </a:extLst>
          </p:cNvPr>
          <p:cNvSpPr txBox="1"/>
          <p:nvPr/>
        </p:nvSpPr>
        <p:spPr>
          <a:xfrm>
            <a:off x="741211" y="762658"/>
            <a:ext cx="10825719" cy="1105991"/>
          </a:xfrm>
          <a:prstGeom prst="rect">
            <a:avLst/>
          </a:prstGeom>
          <a:solidFill>
            <a:srgbClr val="CBEBE6"/>
          </a:solidFill>
        </p:spPr>
        <p:txBody>
          <a:bodyPr vert="horz" wrap="square" lIns="91440" tIns="45720" rIns="91440" bIns="45720" rtlCol="0" anchor="ctr">
            <a:noAutofit/>
          </a:bodyPr>
          <a:lstStyle>
            <a:lvl1pPr algn="r">
              <a:lnSpc>
                <a:spcPct val="90000"/>
              </a:lnSpc>
              <a:spcBef>
                <a:spcPct val="0"/>
              </a:spcBef>
              <a:buNone/>
              <a:defRPr sz="4400">
                <a:solidFill>
                  <a:schemeClr val="bg1"/>
                </a:solidFill>
                <a:latin typeface="+mj-lt"/>
                <a:ea typeface="+mj-ea"/>
                <a:cs typeface="+mj-cs"/>
              </a:defRPr>
            </a:lvl1pPr>
          </a:lstStyle>
          <a:p>
            <a:pPr algn="ctr"/>
            <a:endParaRPr lang="en-GB" sz="2400" dirty="0">
              <a:solidFill>
                <a:schemeClr val="tx1">
                  <a:lumMod val="65000"/>
                  <a:lumOff val="35000"/>
                </a:schemeClr>
              </a:solidFill>
            </a:endParaRPr>
          </a:p>
        </p:txBody>
      </p:sp>
      <p:sp>
        <p:nvSpPr>
          <p:cNvPr id="3" name="caption1">
            <a:extLst>
              <a:ext uri="{FF2B5EF4-FFF2-40B4-BE49-F238E27FC236}">
                <a16:creationId xmlns:a16="http://schemas.microsoft.com/office/drawing/2014/main" id="{2B70A404-718E-717B-2ED7-0DF30798E960}"/>
              </a:ext>
            </a:extLst>
          </p:cNvPr>
          <p:cNvSpPr txBox="1"/>
          <p:nvPr/>
        </p:nvSpPr>
        <p:spPr>
          <a:xfrm>
            <a:off x="1984830" y="958988"/>
            <a:ext cx="8786311" cy="760401"/>
          </a:xfrm>
          <a:prstGeom prst="rect">
            <a:avLst/>
          </a:prstGeom>
        </p:spPr>
        <p:txBody>
          <a:bodyPr vert="horz" wrap="square" lIns="91440" tIns="45720" rIns="91440" bIns="45720" rtlCol="0" anchor="t">
            <a:spAutoFit/>
          </a:bodyPr>
          <a:lstStyle>
            <a:lvl1pPr algn="r">
              <a:lnSpc>
                <a:spcPct val="90000"/>
              </a:lnSpc>
              <a:spcBef>
                <a:spcPct val="0"/>
              </a:spcBef>
              <a:buNone/>
              <a:defRPr sz="4400">
                <a:solidFill>
                  <a:schemeClr val="bg1"/>
                </a:solidFill>
                <a:latin typeface="+mj-lt"/>
                <a:ea typeface="+mj-ea"/>
                <a:cs typeface="+mj-cs"/>
              </a:defRPr>
            </a:lvl1pPr>
          </a:lstStyle>
          <a:p>
            <a:pPr algn="l"/>
            <a:r>
              <a:rPr lang="en-GB" sz="2400" dirty="0">
                <a:solidFill>
                  <a:schemeClr val="tx1">
                    <a:lumMod val="65000"/>
                    <a:lumOff val="35000"/>
                  </a:schemeClr>
                </a:solidFill>
              </a:rPr>
              <a:t>The selection of sections for validation is done by the supervisor. </a:t>
            </a:r>
          </a:p>
        </p:txBody>
      </p:sp>
      <p:pic>
        <p:nvPicPr>
          <p:cNvPr id="4" name="Picture 3">
            <a:extLst>
              <a:ext uri="{FF2B5EF4-FFF2-40B4-BE49-F238E27FC236}">
                <a16:creationId xmlns:a16="http://schemas.microsoft.com/office/drawing/2014/main" id="{11A4FD74-06C9-1267-7AEE-9305272755C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97466" y="852658"/>
            <a:ext cx="931109" cy="931109"/>
          </a:xfrm>
          <a:prstGeom prst="rect">
            <a:avLst/>
          </a:prstGeom>
        </p:spPr>
      </p:pic>
      <p:sp>
        <p:nvSpPr>
          <p:cNvPr id="9" name="grid2">
            <a:extLst>
              <a:ext uri="{FF2B5EF4-FFF2-40B4-BE49-F238E27FC236}">
                <a16:creationId xmlns:a16="http://schemas.microsoft.com/office/drawing/2014/main" id="{AF3EF847-DC3D-4B57-8120-F16C17BA8F71}"/>
              </a:ext>
            </a:extLst>
          </p:cNvPr>
          <p:cNvSpPr txBox="1"/>
          <p:nvPr/>
        </p:nvSpPr>
        <p:spPr>
          <a:xfrm>
            <a:off x="6199795" y="1956562"/>
            <a:ext cx="5360074" cy="4541436"/>
          </a:xfrm>
          <a:prstGeom prst="rect">
            <a:avLst/>
          </a:prstGeom>
          <a:solidFill>
            <a:srgbClr val="C7DDF1"/>
          </a:solidFill>
        </p:spPr>
        <p:txBody>
          <a:bodyPr vert="horz" wrap="square" lIns="91440" tIns="45720" rIns="91440" bIns="45720" rtlCol="0" anchor="ctr">
            <a:noAutofit/>
          </a:bodyPr>
          <a:lstStyle>
            <a:lvl1pPr algn="r">
              <a:lnSpc>
                <a:spcPct val="90000"/>
              </a:lnSpc>
              <a:spcBef>
                <a:spcPct val="0"/>
              </a:spcBef>
              <a:buNone/>
              <a:defRPr sz="4400">
                <a:solidFill>
                  <a:schemeClr val="bg1"/>
                </a:solidFill>
                <a:latin typeface="+mj-lt"/>
                <a:ea typeface="+mj-ea"/>
                <a:cs typeface="+mj-cs"/>
              </a:defRPr>
            </a:lvl1pPr>
          </a:lstStyle>
          <a:p>
            <a:pPr algn="ctr"/>
            <a:endParaRPr lang="en-GB" sz="2400" dirty="0">
              <a:solidFill>
                <a:schemeClr val="tx1">
                  <a:lumMod val="65000"/>
                  <a:lumOff val="35000"/>
                </a:schemeClr>
              </a:solidFill>
            </a:endParaRPr>
          </a:p>
        </p:txBody>
      </p:sp>
      <p:sp>
        <p:nvSpPr>
          <p:cNvPr id="10" name="grid1">
            <a:extLst>
              <a:ext uri="{FF2B5EF4-FFF2-40B4-BE49-F238E27FC236}">
                <a16:creationId xmlns:a16="http://schemas.microsoft.com/office/drawing/2014/main" id="{BA10DF99-023C-442E-A039-C166F759BBF3}"/>
              </a:ext>
            </a:extLst>
          </p:cNvPr>
          <p:cNvSpPr txBox="1"/>
          <p:nvPr/>
        </p:nvSpPr>
        <p:spPr>
          <a:xfrm>
            <a:off x="734150" y="1956562"/>
            <a:ext cx="5360074" cy="4541436"/>
          </a:xfrm>
          <a:prstGeom prst="rect">
            <a:avLst/>
          </a:prstGeom>
          <a:solidFill>
            <a:srgbClr val="CBEBE6"/>
          </a:solidFill>
        </p:spPr>
        <p:txBody>
          <a:bodyPr vert="horz" wrap="square" lIns="91440" tIns="45720" rIns="91440" bIns="45720" rtlCol="0" anchor="ctr">
            <a:noAutofit/>
          </a:bodyPr>
          <a:lstStyle>
            <a:lvl1pPr algn="r">
              <a:lnSpc>
                <a:spcPct val="90000"/>
              </a:lnSpc>
              <a:spcBef>
                <a:spcPct val="0"/>
              </a:spcBef>
              <a:buNone/>
              <a:defRPr sz="4400">
                <a:solidFill>
                  <a:schemeClr val="bg1"/>
                </a:solidFill>
                <a:latin typeface="+mj-lt"/>
                <a:ea typeface="+mj-ea"/>
                <a:cs typeface="+mj-cs"/>
              </a:defRPr>
            </a:lvl1pPr>
          </a:lstStyle>
          <a:p>
            <a:pPr algn="ctr"/>
            <a:endParaRPr lang="en-GB" sz="2400" dirty="0">
              <a:solidFill>
                <a:schemeClr val="tx1">
                  <a:lumMod val="65000"/>
                  <a:lumOff val="35000"/>
                </a:schemeClr>
              </a:solidFill>
            </a:endParaRPr>
          </a:p>
        </p:txBody>
      </p:sp>
      <p:pic>
        <p:nvPicPr>
          <p:cNvPr id="11" name="Picture 10">
            <a:extLst>
              <a:ext uri="{FF2B5EF4-FFF2-40B4-BE49-F238E27FC236}">
                <a16:creationId xmlns:a16="http://schemas.microsoft.com/office/drawing/2014/main" id="{7191D0CA-67DF-4521-9F9C-56398609EBE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286626" y="2298651"/>
            <a:ext cx="3209924" cy="3889803"/>
          </a:xfrm>
          <a:prstGeom prst="rect">
            <a:avLst/>
          </a:prstGeom>
        </p:spPr>
      </p:pic>
      <p:sp>
        <p:nvSpPr>
          <p:cNvPr id="12" name="01 highlight">
            <a:extLst>
              <a:ext uri="{FF2B5EF4-FFF2-40B4-BE49-F238E27FC236}">
                <a16:creationId xmlns:a16="http://schemas.microsoft.com/office/drawing/2014/main" id="{0560A856-42DC-4935-A094-2EB48BF38D3C}"/>
              </a:ext>
            </a:extLst>
          </p:cNvPr>
          <p:cNvSpPr/>
          <p:nvPr/>
        </p:nvSpPr>
        <p:spPr>
          <a:xfrm>
            <a:off x="7645099" y="3099939"/>
            <a:ext cx="2588600" cy="268653"/>
          </a:xfrm>
          <a:prstGeom prst="rect">
            <a:avLst/>
          </a:prstGeom>
          <a:solidFill>
            <a:schemeClr val="accent4">
              <a:lumMod val="60000"/>
              <a:lumOff val="4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3" name="bulletText1">
            <a:extLst>
              <a:ext uri="{FF2B5EF4-FFF2-40B4-BE49-F238E27FC236}">
                <a16:creationId xmlns:a16="http://schemas.microsoft.com/office/drawing/2014/main" id="{168DEB09-F01C-459B-BF2A-4A9C7BE74108}"/>
              </a:ext>
            </a:extLst>
          </p:cNvPr>
          <p:cNvSpPr txBox="1"/>
          <p:nvPr/>
        </p:nvSpPr>
        <p:spPr>
          <a:xfrm>
            <a:off x="1346465" y="2670377"/>
            <a:ext cx="4626491" cy="1098762"/>
          </a:xfrm>
          <a:prstGeom prst="rect">
            <a:avLst/>
          </a:prstGeom>
        </p:spPr>
        <p:txBody>
          <a:bodyPr vert="horz" wrap="square" lIns="91440" tIns="45720" rIns="91440" bIns="45720" rtlCol="0" anchor="t">
            <a:spAutoFit/>
          </a:bodyPr>
          <a:lstStyle>
            <a:lvl1pPr algn="r">
              <a:lnSpc>
                <a:spcPct val="90000"/>
              </a:lnSpc>
              <a:spcBef>
                <a:spcPct val="0"/>
              </a:spcBef>
              <a:buNone/>
              <a:defRPr sz="4400">
                <a:solidFill>
                  <a:schemeClr val="bg1"/>
                </a:solidFill>
                <a:latin typeface="+mj-lt"/>
                <a:ea typeface="+mj-ea"/>
                <a:cs typeface="+mj-cs"/>
              </a:defRPr>
            </a:lvl1pPr>
          </a:lstStyle>
          <a:p>
            <a:pPr algn="l"/>
            <a:r>
              <a:rPr lang="en-GB" sz="2400" dirty="0">
                <a:solidFill>
                  <a:schemeClr val="tx1">
                    <a:lumMod val="65000"/>
                    <a:lumOff val="35000"/>
                  </a:schemeClr>
                </a:solidFill>
              </a:rPr>
              <a:t>login to </a:t>
            </a:r>
            <a:r>
              <a:rPr lang="en-GB" sz="2400" dirty="0" err="1">
                <a:solidFill>
                  <a:schemeClr val="tx1">
                    <a:lumMod val="65000"/>
                    <a:lumOff val="35000"/>
                  </a:schemeClr>
                </a:solidFill>
              </a:rPr>
              <a:t>CSPro</a:t>
            </a:r>
            <a:r>
              <a:rPr lang="en-GB" sz="2400" dirty="0">
                <a:solidFill>
                  <a:schemeClr val="tx1">
                    <a:lumMod val="65000"/>
                    <a:lumOff val="35000"/>
                  </a:schemeClr>
                </a:solidFill>
              </a:rPr>
              <a:t> and click on “</a:t>
            </a:r>
            <a:r>
              <a:rPr lang="en-GB" sz="2400" b="1" dirty="0">
                <a:solidFill>
                  <a:schemeClr val="tx1">
                    <a:lumMod val="65000"/>
                    <a:lumOff val="35000"/>
                  </a:schemeClr>
                </a:solidFill>
              </a:rPr>
              <a:t>Select the facility sections for validation</a:t>
            </a:r>
            <a:r>
              <a:rPr lang="en-GB" sz="2400" dirty="0">
                <a:solidFill>
                  <a:schemeClr val="tx1">
                    <a:lumMod val="65000"/>
                    <a:lumOff val="35000"/>
                  </a:schemeClr>
                </a:solidFill>
              </a:rPr>
              <a:t>”</a:t>
            </a:r>
          </a:p>
        </p:txBody>
      </p:sp>
      <p:pic>
        <p:nvPicPr>
          <p:cNvPr id="14" name="bullet01">
            <a:extLst>
              <a:ext uri="{FF2B5EF4-FFF2-40B4-BE49-F238E27FC236}">
                <a16:creationId xmlns:a16="http://schemas.microsoft.com/office/drawing/2014/main" id="{6214E9CF-54DB-44C9-AAD7-C317456CAC0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26073" y="2761939"/>
            <a:ext cx="117692" cy="122400"/>
          </a:xfrm>
          <a:prstGeom prst="rect">
            <a:avLst/>
          </a:prstGeom>
        </p:spPr>
      </p:pic>
      <p:sp>
        <p:nvSpPr>
          <p:cNvPr id="16" name="bulletText2">
            <a:extLst>
              <a:ext uri="{FF2B5EF4-FFF2-40B4-BE49-F238E27FC236}">
                <a16:creationId xmlns:a16="http://schemas.microsoft.com/office/drawing/2014/main" id="{CC14387B-F2FE-4E46-81C9-2FCFBB7D03C4}"/>
              </a:ext>
            </a:extLst>
          </p:cNvPr>
          <p:cNvSpPr txBox="1"/>
          <p:nvPr/>
        </p:nvSpPr>
        <p:spPr>
          <a:xfrm>
            <a:off x="1346465" y="3984022"/>
            <a:ext cx="4626491" cy="766364"/>
          </a:xfrm>
          <a:prstGeom prst="rect">
            <a:avLst/>
          </a:prstGeom>
        </p:spPr>
        <p:txBody>
          <a:bodyPr vert="horz" wrap="square" lIns="91440" tIns="45720" rIns="91440" bIns="45720" rtlCol="0" anchor="t">
            <a:spAutoFit/>
          </a:bodyPr>
          <a:lstStyle>
            <a:lvl1pPr algn="r">
              <a:lnSpc>
                <a:spcPct val="90000"/>
              </a:lnSpc>
              <a:spcBef>
                <a:spcPct val="0"/>
              </a:spcBef>
              <a:buNone/>
              <a:defRPr sz="4400">
                <a:solidFill>
                  <a:schemeClr val="bg1"/>
                </a:solidFill>
                <a:latin typeface="+mj-lt"/>
                <a:ea typeface="+mj-ea"/>
                <a:cs typeface="+mj-cs"/>
              </a:defRPr>
            </a:lvl1pPr>
          </a:lstStyle>
          <a:p>
            <a:pPr algn="l"/>
            <a:r>
              <a:rPr lang="en-GB" sz="2400" b="1" dirty="0">
                <a:solidFill>
                  <a:schemeClr val="tx1">
                    <a:lumMod val="65000"/>
                    <a:lumOff val="35000"/>
                  </a:schemeClr>
                </a:solidFill>
              </a:rPr>
              <a:t>select</a:t>
            </a:r>
            <a:r>
              <a:rPr lang="en-GB" sz="2400" dirty="0">
                <a:solidFill>
                  <a:schemeClr val="tx1">
                    <a:lumMod val="65000"/>
                    <a:lumOff val="35000"/>
                  </a:schemeClr>
                </a:solidFill>
              </a:rPr>
              <a:t> the region, district and </a:t>
            </a:r>
            <a:r>
              <a:rPr lang="en-GB" sz="2400" b="1" dirty="0">
                <a:solidFill>
                  <a:schemeClr val="tx1">
                    <a:lumMod val="65000"/>
                    <a:lumOff val="35000"/>
                  </a:schemeClr>
                </a:solidFill>
              </a:rPr>
              <a:t>facility</a:t>
            </a:r>
            <a:r>
              <a:rPr lang="en-GB" sz="2400" dirty="0">
                <a:solidFill>
                  <a:schemeClr val="tx1">
                    <a:lumMod val="65000"/>
                    <a:lumOff val="35000"/>
                  </a:schemeClr>
                </a:solidFill>
              </a:rPr>
              <a:t> </a:t>
            </a:r>
          </a:p>
        </p:txBody>
      </p:sp>
      <p:pic>
        <p:nvPicPr>
          <p:cNvPr id="17" name="bullet02">
            <a:extLst>
              <a:ext uri="{FF2B5EF4-FFF2-40B4-BE49-F238E27FC236}">
                <a16:creationId xmlns:a16="http://schemas.microsoft.com/office/drawing/2014/main" id="{D97D2939-DEA1-433C-B356-2FE496CE479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26073" y="4125098"/>
            <a:ext cx="117692" cy="122400"/>
          </a:xfrm>
          <a:prstGeom prst="rect">
            <a:avLst/>
          </a:prstGeom>
        </p:spPr>
      </p:pic>
      <p:sp>
        <p:nvSpPr>
          <p:cNvPr id="15" name="bulletText3">
            <a:extLst>
              <a:ext uri="{FF2B5EF4-FFF2-40B4-BE49-F238E27FC236}">
                <a16:creationId xmlns:a16="http://schemas.microsoft.com/office/drawing/2014/main" id="{AB2AFB22-4DD3-4371-BCAD-102154FF4579}"/>
              </a:ext>
            </a:extLst>
          </p:cNvPr>
          <p:cNvSpPr txBox="1"/>
          <p:nvPr/>
        </p:nvSpPr>
        <p:spPr>
          <a:xfrm>
            <a:off x="1346465" y="4963943"/>
            <a:ext cx="4528729" cy="433965"/>
          </a:xfrm>
          <a:prstGeom prst="rect">
            <a:avLst/>
          </a:prstGeom>
        </p:spPr>
        <p:txBody>
          <a:bodyPr vert="horz" wrap="square" lIns="91440" tIns="45720" rIns="91440" bIns="45720" rtlCol="0" anchor="t">
            <a:spAutoFit/>
          </a:bodyPr>
          <a:lstStyle>
            <a:lvl1pPr algn="r">
              <a:lnSpc>
                <a:spcPct val="90000"/>
              </a:lnSpc>
              <a:spcBef>
                <a:spcPct val="0"/>
              </a:spcBef>
              <a:buNone/>
              <a:defRPr sz="4400">
                <a:solidFill>
                  <a:schemeClr val="bg1"/>
                </a:solidFill>
                <a:latin typeface="+mj-lt"/>
                <a:ea typeface="+mj-ea"/>
                <a:cs typeface="+mj-cs"/>
              </a:defRPr>
            </a:lvl1pPr>
          </a:lstStyle>
          <a:p>
            <a:pPr algn="l"/>
            <a:r>
              <a:rPr lang="en-GB" sz="2400" b="1" dirty="0">
                <a:solidFill>
                  <a:schemeClr val="tx1">
                    <a:lumMod val="65000"/>
                    <a:lumOff val="35000"/>
                  </a:schemeClr>
                </a:solidFill>
              </a:rPr>
              <a:t>select</a:t>
            </a:r>
            <a:r>
              <a:rPr lang="en-GB" sz="2400" dirty="0">
                <a:solidFill>
                  <a:schemeClr val="tx1">
                    <a:lumMod val="65000"/>
                    <a:lumOff val="35000"/>
                  </a:schemeClr>
                </a:solidFill>
              </a:rPr>
              <a:t> the </a:t>
            </a:r>
            <a:r>
              <a:rPr lang="en-GB" sz="2400" b="1" dirty="0">
                <a:solidFill>
                  <a:schemeClr val="tx1">
                    <a:lumMod val="65000"/>
                    <a:lumOff val="35000"/>
                  </a:schemeClr>
                </a:solidFill>
              </a:rPr>
              <a:t>sections</a:t>
            </a:r>
            <a:r>
              <a:rPr lang="en-GB" sz="2400" dirty="0">
                <a:solidFill>
                  <a:schemeClr val="tx1">
                    <a:lumMod val="65000"/>
                    <a:lumOff val="35000"/>
                  </a:schemeClr>
                </a:solidFill>
              </a:rPr>
              <a:t> to validate</a:t>
            </a:r>
          </a:p>
        </p:txBody>
      </p:sp>
      <p:pic>
        <p:nvPicPr>
          <p:cNvPr id="18" name="bullet03">
            <a:extLst>
              <a:ext uri="{FF2B5EF4-FFF2-40B4-BE49-F238E27FC236}">
                <a16:creationId xmlns:a16="http://schemas.microsoft.com/office/drawing/2014/main" id="{34AC311E-E9B4-44ED-8420-DF1929C57FB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26073" y="5119726"/>
            <a:ext cx="117692" cy="122400"/>
          </a:xfrm>
          <a:prstGeom prst="rect">
            <a:avLst/>
          </a:prstGeom>
        </p:spPr>
      </p:pic>
      <p:sp>
        <p:nvSpPr>
          <p:cNvPr id="5" name="bulletText3">
            <a:extLst>
              <a:ext uri="{FF2B5EF4-FFF2-40B4-BE49-F238E27FC236}">
                <a16:creationId xmlns:a16="http://schemas.microsoft.com/office/drawing/2014/main" id="{6F1BCAEB-ABDF-8974-F78F-DB63A70F564C}"/>
              </a:ext>
            </a:extLst>
          </p:cNvPr>
          <p:cNvSpPr txBox="1"/>
          <p:nvPr/>
        </p:nvSpPr>
        <p:spPr>
          <a:xfrm>
            <a:off x="1346465" y="5611465"/>
            <a:ext cx="4528729" cy="433965"/>
          </a:xfrm>
          <a:prstGeom prst="rect">
            <a:avLst/>
          </a:prstGeom>
        </p:spPr>
        <p:txBody>
          <a:bodyPr vert="horz" wrap="square" lIns="91440" tIns="45720" rIns="91440" bIns="45720" rtlCol="0" anchor="t">
            <a:spAutoFit/>
          </a:bodyPr>
          <a:lstStyle>
            <a:lvl1pPr algn="r">
              <a:lnSpc>
                <a:spcPct val="90000"/>
              </a:lnSpc>
              <a:spcBef>
                <a:spcPct val="0"/>
              </a:spcBef>
              <a:buNone/>
              <a:defRPr sz="4400">
                <a:solidFill>
                  <a:schemeClr val="bg1"/>
                </a:solidFill>
                <a:latin typeface="+mj-lt"/>
                <a:ea typeface="+mj-ea"/>
                <a:cs typeface="+mj-cs"/>
              </a:defRPr>
            </a:lvl1pPr>
          </a:lstStyle>
          <a:p>
            <a:pPr algn="l"/>
            <a:r>
              <a:rPr lang="en-GB" sz="2400" b="1" dirty="0">
                <a:solidFill>
                  <a:schemeClr val="tx1">
                    <a:lumMod val="65000"/>
                    <a:lumOff val="35000"/>
                  </a:schemeClr>
                </a:solidFill>
              </a:rPr>
              <a:t>confirm</a:t>
            </a:r>
            <a:r>
              <a:rPr lang="en-GB" sz="2400" dirty="0">
                <a:solidFill>
                  <a:schemeClr val="tx1">
                    <a:lumMod val="65000"/>
                    <a:lumOff val="35000"/>
                  </a:schemeClr>
                </a:solidFill>
              </a:rPr>
              <a:t> the </a:t>
            </a:r>
            <a:r>
              <a:rPr lang="en-GB" sz="2400" b="1" dirty="0">
                <a:solidFill>
                  <a:schemeClr val="tx1">
                    <a:lumMod val="65000"/>
                    <a:lumOff val="35000"/>
                  </a:schemeClr>
                </a:solidFill>
              </a:rPr>
              <a:t>assignments</a:t>
            </a:r>
          </a:p>
        </p:txBody>
      </p:sp>
      <p:pic>
        <p:nvPicPr>
          <p:cNvPr id="6" name="bullet03">
            <a:extLst>
              <a:ext uri="{FF2B5EF4-FFF2-40B4-BE49-F238E27FC236}">
                <a16:creationId xmlns:a16="http://schemas.microsoft.com/office/drawing/2014/main" id="{865B730E-0086-6309-F970-D773A1DFA6C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26111" y="5747379"/>
            <a:ext cx="117692" cy="122400"/>
          </a:xfrm>
          <a:prstGeom prst="rect">
            <a:avLst/>
          </a:prstGeom>
        </p:spPr>
      </p:pic>
    </p:spTree>
    <p:custDataLst>
      <p:tags r:id="rId1"/>
    </p:custDataLst>
    <p:extLst>
      <p:ext uri="{BB962C8B-B14F-4D97-AF65-F5344CB8AC3E}">
        <p14:creationId xmlns:p14="http://schemas.microsoft.com/office/powerpoint/2010/main" val="825823609"/>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500"/>
                                        <p:tgtEl>
                                          <p:spTgt spid="3"/>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500"/>
                                        <p:tgtEl>
                                          <p:spTgt spid="10"/>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par>
                                <p:cTn id="23" presetID="10" presetClass="entr" presetSubtype="0" fill="hold" nodeType="with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fade">
                                      <p:cBhvr>
                                        <p:cTn id="25" dur="500"/>
                                        <p:tgtEl>
                                          <p:spTgt spid="11"/>
                                        </p:tgtEl>
                                      </p:cBhvr>
                                    </p:animEffect>
                                  </p:childTnLst>
                                </p:cTn>
                              </p:par>
                            </p:childTnLst>
                          </p:cTn>
                        </p:par>
                      </p:childTnLst>
                    </p:cTn>
                  </p:par>
                  <p:par>
                    <p:cTn id="26" fill="hold">
                      <p:stCondLst>
                        <p:cond delay="indefinite"/>
                      </p:stCondLst>
                      <p:childTnLst>
                        <p:par>
                          <p:cTn id="27" fill="hold">
                            <p:stCondLst>
                              <p:cond delay="0"/>
                            </p:stCondLst>
                            <p:childTnLst>
                              <p:par>
                                <p:cTn id="28" presetID="31" presetClass="entr" presetSubtype="0" fill="hold" nodeType="clickEffect">
                                  <p:stCondLst>
                                    <p:cond delay="0"/>
                                  </p:stCondLst>
                                  <p:childTnLst>
                                    <p:set>
                                      <p:cBhvr>
                                        <p:cTn id="29" dur="1" fill="hold">
                                          <p:stCondLst>
                                            <p:cond delay="0"/>
                                          </p:stCondLst>
                                        </p:cTn>
                                        <p:tgtEl>
                                          <p:spTgt spid="14"/>
                                        </p:tgtEl>
                                        <p:attrNameLst>
                                          <p:attrName>style.visibility</p:attrName>
                                        </p:attrNameLst>
                                      </p:cBhvr>
                                      <p:to>
                                        <p:strVal val="visible"/>
                                      </p:to>
                                    </p:set>
                                    <p:anim calcmode="lin" valueType="num">
                                      <p:cBhvr>
                                        <p:cTn id="30" dur="500" fill="hold"/>
                                        <p:tgtEl>
                                          <p:spTgt spid="14"/>
                                        </p:tgtEl>
                                        <p:attrNameLst>
                                          <p:attrName>ppt_w</p:attrName>
                                        </p:attrNameLst>
                                      </p:cBhvr>
                                      <p:tavLst>
                                        <p:tav tm="0">
                                          <p:val>
                                            <p:fltVal val="0"/>
                                          </p:val>
                                        </p:tav>
                                        <p:tav tm="100000">
                                          <p:val>
                                            <p:strVal val="#ppt_w"/>
                                          </p:val>
                                        </p:tav>
                                      </p:tavLst>
                                    </p:anim>
                                    <p:anim calcmode="lin" valueType="num">
                                      <p:cBhvr>
                                        <p:cTn id="31" dur="500" fill="hold"/>
                                        <p:tgtEl>
                                          <p:spTgt spid="14"/>
                                        </p:tgtEl>
                                        <p:attrNameLst>
                                          <p:attrName>ppt_h</p:attrName>
                                        </p:attrNameLst>
                                      </p:cBhvr>
                                      <p:tavLst>
                                        <p:tav tm="0">
                                          <p:val>
                                            <p:fltVal val="0"/>
                                          </p:val>
                                        </p:tav>
                                        <p:tav tm="100000">
                                          <p:val>
                                            <p:strVal val="#ppt_h"/>
                                          </p:val>
                                        </p:tav>
                                      </p:tavLst>
                                    </p:anim>
                                    <p:anim calcmode="lin" valueType="num">
                                      <p:cBhvr>
                                        <p:cTn id="32" dur="500" fill="hold"/>
                                        <p:tgtEl>
                                          <p:spTgt spid="14"/>
                                        </p:tgtEl>
                                        <p:attrNameLst>
                                          <p:attrName>style.rotation</p:attrName>
                                        </p:attrNameLst>
                                      </p:cBhvr>
                                      <p:tavLst>
                                        <p:tav tm="0">
                                          <p:val>
                                            <p:fltVal val="90"/>
                                          </p:val>
                                        </p:tav>
                                        <p:tav tm="100000">
                                          <p:val>
                                            <p:fltVal val="0"/>
                                          </p:val>
                                        </p:tav>
                                      </p:tavLst>
                                    </p:anim>
                                    <p:animEffect transition="in" filter="fade">
                                      <p:cBhvr>
                                        <p:cTn id="33" dur="500"/>
                                        <p:tgtEl>
                                          <p:spTgt spid="14"/>
                                        </p:tgtEl>
                                      </p:cBhvr>
                                    </p:animEffect>
                                  </p:childTnLst>
                                </p:cTn>
                              </p:par>
                            </p:childTnLst>
                          </p:cTn>
                        </p:par>
                        <p:par>
                          <p:cTn id="34" fill="hold">
                            <p:stCondLst>
                              <p:cond delay="500"/>
                            </p:stCondLst>
                            <p:childTnLst>
                              <p:par>
                                <p:cTn id="35" presetID="10" presetClass="entr" presetSubtype="0" fill="hold" grpId="0" nodeType="after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fade">
                                      <p:cBhvr>
                                        <p:cTn id="37" dur="500"/>
                                        <p:tgtEl>
                                          <p:spTgt spid="13"/>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2"/>
                                        </p:tgtEl>
                                        <p:attrNameLst>
                                          <p:attrName>style.visibility</p:attrName>
                                        </p:attrNameLst>
                                      </p:cBhvr>
                                      <p:to>
                                        <p:strVal val="visible"/>
                                      </p:to>
                                    </p:set>
                                    <p:animEffect transition="in" filter="fade">
                                      <p:cBhvr>
                                        <p:cTn id="40" dur="500"/>
                                        <p:tgtEl>
                                          <p:spTgt spid="12"/>
                                        </p:tgtEl>
                                      </p:cBhvr>
                                    </p:animEffect>
                                  </p:childTnLst>
                                </p:cTn>
                              </p:par>
                            </p:childTnLst>
                          </p:cTn>
                        </p:par>
                      </p:childTnLst>
                    </p:cTn>
                  </p:par>
                  <p:par>
                    <p:cTn id="41" fill="hold">
                      <p:stCondLst>
                        <p:cond delay="indefinite"/>
                      </p:stCondLst>
                      <p:childTnLst>
                        <p:par>
                          <p:cTn id="42" fill="hold">
                            <p:stCondLst>
                              <p:cond delay="0"/>
                            </p:stCondLst>
                            <p:childTnLst>
                              <p:par>
                                <p:cTn id="43" presetID="31" presetClass="entr" presetSubtype="0" fill="hold" nodeType="clickEffect">
                                  <p:stCondLst>
                                    <p:cond delay="0"/>
                                  </p:stCondLst>
                                  <p:childTnLst>
                                    <p:set>
                                      <p:cBhvr>
                                        <p:cTn id="44" dur="1" fill="hold">
                                          <p:stCondLst>
                                            <p:cond delay="0"/>
                                          </p:stCondLst>
                                        </p:cTn>
                                        <p:tgtEl>
                                          <p:spTgt spid="17"/>
                                        </p:tgtEl>
                                        <p:attrNameLst>
                                          <p:attrName>style.visibility</p:attrName>
                                        </p:attrNameLst>
                                      </p:cBhvr>
                                      <p:to>
                                        <p:strVal val="visible"/>
                                      </p:to>
                                    </p:set>
                                    <p:anim calcmode="lin" valueType="num">
                                      <p:cBhvr>
                                        <p:cTn id="45" dur="500" fill="hold"/>
                                        <p:tgtEl>
                                          <p:spTgt spid="17"/>
                                        </p:tgtEl>
                                        <p:attrNameLst>
                                          <p:attrName>ppt_w</p:attrName>
                                        </p:attrNameLst>
                                      </p:cBhvr>
                                      <p:tavLst>
                                        <p:tav tm="0">
                                          <p:val>
                                            <p:fltVal val="0"/>
                                          </p:val>
                                        </p:tav>
                                        <p:tav tm="100000">
                                          <p:val>
                                            <p:strVal val="#ppt_w"/>
                                          </p:val>
                                        </p:tav>
                                      </p:tavLst>
                                    </p:anim>
                                    <p:anim calcmode="lin" valueType="num">
                                      <p:cBhvr>
                                        <p:cTn id="46" dur="500" fill="hold"/>
                                        <p:tgtEl>
                                          <p:spTgt spid="17"/>
                                        </p:tgtEl>
                                        <p:attrNameLst>
                                          <p:attrName>ppt_h</p:attrName>
                                        </p:attrNameLst>
                                      </p:cBhvr>
                                      <p:tavLst>
                                        <p:tav tm="0">
                                          <p:val>
                                            <p:fltVal val="0"/>
                                          </p:val>
                                        </p:tav>
                                        <p:tav tm="100000">
                                          <p:val>
                                            <p:strVal val="#ppt_h"/>
                                          </p:val>
                                        </p:tav>
                                      </p:tavLst>
                                    </p:anim>
                                    <p:anim calcmode="lin" valueType="num">
                                      <p:cBhvr>
                                        <p:cTn id="47" dur="500" fill="hold"/>
                                        <p:tgtEl>
                                          <p:spTgt spid="17"/>
                                        </p:tgtEl>
                                        <p:attrNameLst>
                                          <p:attrName>style.rotation</p:attrName>
                                        </p:attrNameLst>
                                      </p:cBhvr>
                                      <p:tavLst>
                                        <p:tav tm="0">
                                          <p:val>
                                            <p:fltVal val="90"/>
                                          </p:val>
                                        </p:tav>
                                        <p:tav tm="100000">
                                          <p:val>
                                            <p:fltVal val="0"/>
                                          </p:val>
                                        </p:tav>
                                      </p:tavLst>
                                    </p:anim>
                                    <p:animEffect transition="in" filter="fade">
                                      <p:cBhvr>
                                        <p:cTn id="48" dur="500"/>
                                        <p:tgtEl>
                                          <p:spTgt spid="17"/>
                                        </p:tgtEl>
                                      </p:cBhvr>
                                    </p:animEffect>
                                  </p:childTnLst>
                                </p:cTn>
                              </p:par>
                            </p:childTnLst>
                          </p:cTn>
                        </p:par>
                        <p:par>
                          <p:cTn id="49" fill="hold">
                            <p:stCondLst>
                              <p:cond delay="500"/>
                            </p:stCondLst>
                            <p:childTnLst>
                              <p:par>
                                <p:cTn id="50" presetID="10" presetClass="entr" presetSubtype="0" fill="hold" grpId="0" nodeType="afterEffect">
                                  <p:stCondLst>
                                    <p:cond delay="0"/>
                                  </p:stCondLst>
                                  <p:childTnLst>
                                    <p:set>
                                      <p:cBhvr>
                                        <p:cTn id="51" dur="1" fill="hold">
                                          <p:stCondLst>
                                            <p:cond delay="0"/>
                                          </p:stCondLst>
                                        </p:cTn>
                                        <p:tgtEl>
                                          <p:spTgt spid="16"/>
                                        </p:tgtEl>
                                        <p:attrNameLst>
                                          <p:attrName>style.visibility</p:attrName>
                                        </p:attrNameLst>
                                      </p:cBhvr>
                                      <p:to>
                                        <p:strVal val="visible"/>
                                      </p:to>
                                    </p:set>
                                    <p:animEffect transition="in" filter="fade">
                                      <p:cBhvr>
                                        <p:cTn id="52" dur="500"/>
                                        <p:tgtEl>
                                          <p:spTgt spid="16"/>
                                        </p:tgtEl>
                                      </p:cBhvr>
                                    </p:animEffect>
                                  </p:childTnLst>
                                </p:cTn>
                              </p:par>
                              <p:par>
                                <p:cTn id="53" presetID="10" presetClass="exit" presetSubtype="0" fill="hold" grpId="1" nodeType="withEffect">
                                  <p:stCondLst>
                                    <p:cond delay="0"/>
                                  </p:stCondLst>
                                  <p:childTnLst>
                                    <p:animEffect transition="out" filter="fade">
                                      <p:cBhvr>
                                        <p:cTn id="54" dur="500"/>
                                        <p:tgtEl>
                                          <p:spTgt spid="12"/>
                                        </p:tgtEl>
                                      </p:cBhvr>
                                    </p:animEffect>
                                    <p:set>
                                      <p:cBhvr>
                                        <p:cTn id="55" dur="1" fill="hold">
                                          <p:stCondLst>
                                            <p:cond delay="499"/>
                                          </p:stCondLst>
                                        </p:cTn>
                                        <p:tgtEl>
                                          <p:spTgt spid="12"/>
                                        </p:tgtEl>
                                        <p:attrNameLst>
                                          <p:attrName>style.visibility</p:attrName>
                                        </p:attrNameLst>
                                      </p:cBhvr>
                                      <p:to>
                                        <p:strVal val="hidden"/>
                                      </p:to>
                                    </p:set>
                                  </p:childTnLst>
                                </p:cTn>
                              </p:par>
                            </p:childTnLst>
                          </p:cTn>
                        </p:par>
                      </p:childTnLst>
                    </p:cTn>
                  </p:par>
                  <p:par>
                    <p:cTn id="56" fill="hold">
                      <p:stCondLst>
                        <p:cond delay="indefinite"/>
                      </p:stCondLst>
                      <p:childTnLst>
                        <p:par>
                          <p:cTn id="57" fill="hold">
                            <p:stCondLst>
                              <p:cond delay="0"/>
                            </p:stCondLst>
                            <p:childTnLst>
                              <p:par>
                                <p:cTn id="58" presetID="31" presetClass="entr" presetSubtype="0" fill="hold" nodeType="clickEffect">
                                  <p:stCondLst>
                                    <p:cond delay="0"/>
                                  </p:stCondLst>
                                  <p:childTnLst>
                                    <p:set>
                                      <p:cBhvr>
                                        <p:cTn id="59" dur="1" fill="hold">
                                          <p:stCondLst>
                                            <p:cond delay="0"/>
                                          </p:stCondLst>
                                        </p:cTn>
                                        <p:tgtEl>
                                          <p:spTgt spid="18"/>
                                        </p:tgtEl>
                                        <p:attrNameLst>
                                          <p:attrName>style.visibility</p:attrName>
                                        </p:attrNameLst>
                                      </p:cBhvr>
                                      <p:to>
                                        <p:strVal val="visible"/>
                                      </p:to>
                                    </p:set>
                                    <p:anim calcmode="lin" valueType="num">
                                      <p:cBhvr>
                                        <p:cTn id="60" dur="500" fill="hold"/>
                                        <p:tgtEl>
                                          <p:spTgt spid="18"/>
                                        </p:tgtEl>
                                        <p:attrNameLst>
                                          <p:attrName>ppt_w</p:attrName>
                                        </p:attrNameLst>
                                      </p:cBhvr>
                                      <p:tavLst>
                                        <p:tav tm="0">
                                          <p:val>
                                            <p:fltVal val="0"/>
                                          </p:val>
                                        </p:tav>
                                        <p:tav tm="100000">
                                          <p:val>
                                            <p:strVal val="#ppt_w"/>
                                          </p:val>
                                        </p:tav>
                                      </p:tavLst>
                                    </p:anim>
                                    <p:anim calcmode="lin" valueType="num">
                                      <p:cBhvr>
                                        <p:cTn id="61" dur="500" fill="hold"/>
                                        <p:tgtEl>
                                          <p:spTgt spid="18"/>
                                        </p:tgtEl>
                                        <p:attrNameLst>
                                          <p:attrName>ppt_h</p:attrName>
                                        </p:attrNameLst>
                                      </p:cBhvr>
                                      <p:tavLst>
                                        <p:tav tm="0">
                                          <p:val>
                                            <p:fltVal val="0"/>
                                          </p:val>
                                        </p:tav>
                                        <p:tav tm="100000">
                                          <p:val>
                                            <p:strVal val="#ppt_h"/>
                                          </p:val>
                                        </p:tav>
                                      </p:tavLst>
                                    </p:anim>
                                    <p:anim calcmode="lin" valueType="num">
                                      <p:cBhvr>
                                        <p:cTn id="62" dur="500" fill="hold"/>
                                        <p:tgtEl>
                                          <p:spTgt spid="18"/>
                                        </p:tgtEl>
                                        <p:attrNameLst>
                                          <p:attrName>style.rotation</p:attrName>
                                        </p:attrNameLst>
                                      </p:cBhvr>
                                      <p:tavLst>
                                        <p:tav tm="0">
                                          <p:val>
                                            <p:fltVal val="90"/>
                                          </p:val>
                                        </p:tav>
                                        <p:tav tm="100000">
                                          <p:val>
                                            <p:fltVal val="0"/>
                                          </p:val>
                                        </p:tav>
                                      </p:tavLst>
                                    </p:anim>
                                    <p:animEffect transition="in" filter="fade">
                                      <p:cBhvr>
                                        <p:cTn id="63" dur="500"/>
                                        <p:tgtEl>
                                          <p:spTgt spid="18"/>
                                        </p:tgtEl>
                                      </p:cBhvr>
                                    </p:animEffect>
                                  </p:childTnLst>
                                </p:cTn>
                              </p:par>
                            </p:childTnLst>
                          </p:cTn>
                        </p:par>
                        <p:par>
                          <p:cTn id="64" fill="hold">
                            <p:stCondLst>
                              <p:cond delay="500"/>
                            </p:stCondLst>
                            <p:childTnLst>
                              <p:par>
                                <p:cTn id="65" presetID="10" presetClass="entr" presetSubtype="0" fill="hold" grpId="0" nodeType="afterEffect">
                                  <p:stCondLst>
                                    <p:cond delay="0"/>
                                  </p:stCondLst>
                                  <p:childTnLst>
                                    <p:set>
                                      <p:cBhvr>
                                        <p:cTn id="66" dur="1" fill="hold">
                                          <p:stCondLst>
                                            <p:cond delay="0"/>
                                          </p:stCondLst>
                                        </p:cTn>
                                        <p:tgtEl>
                                          <p:spTgt spid="15"/>
                                        </p:tgtEl>
                                        <p:attrNameLst>
                                          <p:attrName>style.visibility</p:attrName>
                                        </p:attrNameLst>
                                      </p:cBhvr>
                                      <p:to>
                                        <p:strVal val="visible"/>
                                      </p:to>
                                    </p:set>
                                    <p:animEffect transition="in" filter="fade">
                                      <p:cBhvr>
                                        <p:cTn id="67" dur="500"/>
                                        <p:tgtEl>
                                          <p:spTgt spid="15"/>
                                        </p:tgtEl>
                                      </p:cBhvr>
                                    </p:animEffect>
                                  </p:childTnLst>
                                </p:cTn>
                              </p:par>
                            </p:childTnLst>
                          </p:cTn>
                        </p:par>
                      </p:childTnLst>
                    </p:cTn>
                  </p:par>
                  <p:par>
                    <p:cTn id="68" fill="hold">
                      <p:stCondLst>
                        <p:cond delay="indefinite"/>
                      </p:stCondLst>
                      <p:childTnLst>
                        <p:par>
                          <p:cTn id="69" fill="hold">
                            <p:stCondLst>
                              <p:cond delay="0"/>
                            </p:stCondLst>
                            <p:childTnLst>
                              <p:par>
                                <p:cTn id="70" presetID="31" presetClass="entr" presetSubtype="0" fill="hold" nodeType="clickEffect">
                                  <p:stCondLst>
                                    <p:cond delay="0"/>
                                  </p:stCondLst>
                                  <p:childTnLst>
                                    <p:set>
                                      <p:cBhvr>
                                        <p:cTn id="71" dur="1" fill="hold">
                                          <p:stCondLst>
                                            <p:cond delay="0"/>
                                          </p:stCondLst>
                                        </p:cTn>
                                        <p:tgtEl>
                                          <p:spTgt spid="6"/>
                                        </p:tgtEl>
                                        <p:attrNameLst>
                                          <p:attrName>style.visibility</p:attrName>
                                        </p:attrNameLst>
                                      </p:cBhvr>
                                      <p:to>
                                        <p:strVal val="visible"/>
                                      </p:to>
                                    </p:set>
                                    <p:anim calcmode="lin" valueType="num">
                                      <p:cBhvr>
                                        <p:cTn id="72" dur="500" fill="hold"/>
                                        <p:tgtEl>
                                          <p:spTgt spid="6"/>
                                        </p:tgtEl>
                                        <p:attrNameLst>
                                          <p:attrName>ppt_w</p:attrName>
                                        </p:attrNameLst>
                                      </p:cBhvr>
                                      <p:tavLst>
                                        <p:tav tm="0">
                                          <p:val>
                                            <p:fltVal val="0"/>
                                          </p:val>
                                        </p:tav>
                                        <p:tav tm="100000">
                                          <p:val>
                                            <p:strVal val="#ppt_w"/>
                                          </p:val>
                                        </p:tav>
                                      </p:tavLst>
                                    </p:anim>
                                    <p:anim calcmode="lin" valueType="num">
                                      <p:cBhvr>
                                        <p:cTn id="73" dur="500" fill="hold"/>
                                        <p:tgtEl>
                                          <p:spTgt spid="6"/>
                                        </p:tgtEl>
                                        <p:attrNameLst>
                                          <p:attrName>ppt_h</p:attrName>
                                        </p:attrNameLst>
                                      </p:cBhvr>
                                      <p:tavLst>
                                        <p:tav tm="0">
                                          <p:val>
                                            <p:fltVal val="0"/>
                                          </p:val>
                                        </p:tav>
                                        <p:tav tm="100000">
                                          <p:val>
                                            <p:strVal val="#ppt_h"/>
                                          </p:val>
                                        </p:tav>
                                      </p:tavLst>
                                    </p:anim>
                                    <p:anim calcmode="lin" valueType="num">
                                      <p:cBhvr>
                                        <p:cTn id="74" dur="500" fill="hold"/>
                                        <p:tgtEl>
                                          <p:spTgt spid="6"/>
                                        </p:tgtEl>
                                        <p:attrNameLst>
                                          <p:attrName>style.rotation</p:attrName>
                                        </p:attrNameLst>
                                      </p:cBhvr>
                                      <p:tavLst>
                                        <p:tav tm="0">
                                          <p:val>
                                            <p:fltVal val="90"/>
                                          </p:val>
                                        </p:tav>
                                        <p:tav tm="100000">
                                          <p:val>
                                            <p:fltVal val="0"/>
                                          </p:val>
                                        </p:tav>
                                      </p:tavLst>
                                    </p:anim>
                                    <p:animEffect transition="in" filter="fade">
                                      <p:cBhvr>
                                        <p:cTn id="75" dur="500"/>
                                        <p:tgtEl>
                                          <p:spTgt spid="6"/>
                                        </p:tgtEl>
                                      </p:cBhvr>
                                    </p:animEffect>
                                  </p:childTnLst>
                                </p:cTn>
                              </p:par>
                            </p:childTnLst>
                          </p:cTn>
                        </p:par>
                        <p:par>
                          <p:cTn id="76" fill="hold">
                            <p:stCondLst>
                              <p:cond delay="500"/>
                            </p:stCondLst>
                            <p:childTnLst>
                              <p:par>
                                <p:cTn id="77" presetID="10" presetClass="entr" presetSubtype="0" fill="hold" grpId="0" nodeType="afterEffect">
                                  <p:stCondLst>
                                    <p:cond delay="0"/>
                                  </p:stCondLst>
                                  <p:childTnLst>
                                    <p:set>
                                      <p:cBhvr>
                                        <p:cTn id="78" dur="1" fill="hold">
                                          <p:stCondLst>
                                            <p:cond delay="0"/>
                                          </p:stCondLst>
                                        </p:cTn>
                                        <p:tgtEl>
                                          <p:spTgt spid="5"/>
                                        </p:tgtEl>
                                        <p:attrNameLst>
                                          <p:attrName>style.visibility</p:attrName>
                                        </p:attrNameLst>
                                      </p:cBhvr>
                                      <p:to>
                                        <p:strVal val="visible"/>
                                      </p:to>
                                    </p:set>
                                    <p:animEffect transition="in" filter="fade">
                                      <p:cBhvr>
                                        <p:cTn id="7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9" grpId="0" animBg="1"/>
      <p:bldP spid="10" grpId="0" animBg="1"/>
      <p:bldP spid="12" grpId="0" animBg="1"/>
      <p:bldP spid="12" grpId="1" animBg="1"/>
      <p:bldP spid="13" grpId="0"/>
      <p:bldP spid="16" grpId="0"/>
      <p:bldP spid="15" grpId="0"/>
      <p:bldP spid="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header">
            <a:extLst>
              <a:ext uri="{FF2B5EF4-FFF2-40B4-BE49-F238E27FC236}">
                <a16:creationId xmlns:a16="http://schemas.microsoft.com/office/drawing/2014/main" id="{E216B21A-68AA-E28F-1ED8-D79135148729}"/>
              </a:ext>
            </a:extLst>
          </p:cNvPr>
          <p:cNvGrpSpPr/>
          <p:nvPr/>
        </p:nvGrpSpPr>
        <p:grpSpPr>
          <a:xfrm>
            <a:off x="-1235" y="-815"/>
            <a:ext cx="11979875" cy="611122"/>
            <a:chOff x="-1235" y="-815"/>
            <a:chExt cx="11979875" cy="611122"/>
          </a:xfrm>
        </p:grpSpPr>
        <p:sp>
          <p:nvSpPr>
            <p:cNvPr id="20" name="TextBox 19">
              <a:extLst>
                <a:ext uri="{FF2B5EF4-FFF2-40B4-BE49-F238E27FC236}">
                  <a16:creationId xmlns:a16="http://schemas.microsoft.com/office/drawing/2014/main" id="{D43D8187-3F54-29A0-47BF-D2FFEE1F55ED}"/>
                </a:ext>
              </a:extLst>
            </p:cNvPr>
            <p:cNvSpPr txBox="1"/>
            <p:nvPr/>
          </p:nvSpPr>
          <p:spPr>
            <a:xfrm>
              <a:off x="734150" y="21482"/>
              <a:ext cx="11244490" cy="584775"/>
            </a:xfrm>
            <a:prstGeom prst="rect">
              <a:avLst/>
            </a:prstGeom>
            <a:noFill/>
          </p:spPr>
          <p:txBody>
            <a:bodyPr wrap="square">
              <a:spAutoFit/>
            </a:bodyPr>
            <a:lstStyle/>
            <a:p>
              <a:r>
                <a:rPr lang="en-GB" sz="3200" dirty="0">
                  <a:solidFill>
                    <a:srgbClr val="595959"/>
                  </a:solidFill>
                </a:rPr>
                <a:t>2. Validate facility data</a:t>
              </a:r>
            </a:p>
          </p:txBody>
        </p:sp>
        <p:pic>
          <p:nvPicPr>
            <p:cNvPr id="21" name="Picture 20">
              <a:extLst>
                <a:ext uri="{FF2B5EF4-FFF2-40B4-BE49-F238E27FC236}">
                  <a16:creationId xmlns:a16="http://schemas.microsoft.com/office/drawing/2014/main" id="{B11C2849-6A91-B650-FDA0-1FFD204ECDEF}"/>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rot="5400000">
              <a:off x="-1522" y="-528"/>
              <a:ext cx="611122" cy="610548"/>
            </a:xfrm>
            <a:prstGeom prst="rect">
              <a:avLst/>
            </a:prstGeom>
          </p:spPr>
        </p:pic>
      </p:grpSp>
      <p:sp>
        <p:nvSpPr>
          <p:cNvPr id="3" name="Text Placeholder 2">
            <a:extLst>
              <a:ext uri="{FF2B5EF4-FFF2-40B4-BE49-F238E27FC236}">
                <a16:creationId xmlns:a16="http://schemas.microsoft.com/office/drawing/2014/main" id="{9891A225-622A-A7C3-88DD-637FBF4EB11E}"/>
              </a:ext>
            </a:extLst>
          </p:cNvPr>
          <p:cNvSpPr txBox="1">
            <a:spLocks/>
          </p:cNvSpPr>
          <p:nvPr/>
        </p:nvSpPr>
        <p:spPr>
          <a:xfrm>
            <a:off x="502535" y="4859605"/>
            <a:ext cx="11186930" cy="1243483"/>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SzPts val="2800"/>
              <a:buNone/>
            </a:pPr>
            <a:endParaRPr lang="en-US" sz="2400" dirty="0">
              <a:solidFill>
                <a:schemeClr val="tx1">
                  <a:lumMod val="65000"/>
                  <a:lumOff val="35000"/>
                </a:schemeClr>
              </a:solidFill>
              <a:latin typeface="Atkinson Hyperlegible" pitchFamily="50" charset="0"/>
            </a:endParaRPr>
          </a:p>
        </p:txBody>
      </p:sp>
      <p:sp>
        <p:nvSpPr>
          <p:cNvPr id="2" name="grid1">
            <a:extLst>
              <a:ext uri="{FF2B5EF4-FFF2-40B4-BE49-F238E27FC236}">
                <a16:creationId xmlns:a16="http://schemas.microsoft.com/office/drawing/2014/main" id="{46BBC8D0-BDE9-5092-422D-24826D1D84D3}"/>
              </a:ext>
            </a:extLst>
          </p:cNvPr>
          <p:cNvSpPr txBox="1"/>
          <p:nvPr/>
        </p:nvSpPr>
        <p:spPr>
          <a:xfrm>
            <a:off x="741211" y="762658"/>
            <a:ext cx="10825719" cy="1105991"/>
          </a:xfrm>
          <a:prstGeom prst="rect">
            <a:avLst/>
          </a:prstGeom>
          <a:solidFill>
            <a:srgbClr val="CBEBE6"/>
          </a:solidFill>
        </p:spPr>
        <p:txBody>
          <a:bodyPr vert="horz" wrap="square" lIns="91440" tIns="45720" rIns="91440" bIns="45720" rtlCol="0" anchor="ctr">
            <a:noAutofit/>
          </a:bodyPr>
          <a:lstStyle>
            <a:lvl1pPr algn="r">
              <a:lnSpc>
                <a:spcPct val="90000"/>
              </a:lnSpc>
              <a:spcBef>
                <a:spcPct val="0"/>
              </a:spcBef>
              <a:buNone/>
              <a:defRPr sz="4400">
                <a:solidFill>
                  <a:schemeClr val="bg1"/>
                </a:solidFill>
                <a:latin typeface="+mj-lt"/>
                <a:ea typeface="+mj-ea"/>
                <a:cs typeface="+mj-cs"/>
              </a:defRPr>
            </a:lvl1pPr>
          </a:lstStyle>
          <a:p>
            <a:pPr algn="ctr"/>
            <a:endParaRPr lang="en-GB" sz="2400" dirty="0">
              <a:solidFill>
                <a:schemeClr val="tx1">
                  <a:lumMod val="65000"/>
                  <a:lumOff val="35000"/>
                </a:schemeClr>
              </a:solidFill>
            </a:endParaRPr>
          </a:p>
        </p:txBody>
      </p:sp>
      <p:sp>
        <p:nvSpPr>
          <p:cNvPr id="5" name="caption1">
            <a:extLst>
              <a:ext uri="{FF2B5EF4-FFF2-40B4-BE49-F238E27FC236}">
                <a16:creationId xmlns:a16="http://schemas.microsoft.com/office/drawing/2014/main" id="{2ACEDCB4-EB24-763C-EB87-BBD360FE0D3C}"/>
              </a:ext>
            </a:extLst>
          </p:cNvPr>
          <p:cNvSpPr txBox="1"/>
          <p:nvPr/>
        </p:nvSpPr>
        <p:spPr>
          <a:xfrm>
            <a:off x="2062310" y="1101652"/>
            <a:ext cx="8786311" cy="428002"/>
          </a:xfrm>
          <a:prstGeom prst="rect">
            <a:avLst/>
          </a:prstGeom>
        </p:spPr>
        <p:txBody>
          <a:bodyPr vert="horz" wrap="square" lIns="91440" tIns="45720" rIns="91440" bIns="45720" rtlCol="0" anchor="t">
            <a:spAutoFit/>
          </a:bodyPr>
          <a:lstStyle>
            <a:lvl1pPr algn="r">
              <a:lnSpc>
                <a:spcPct val="90000"/>
              </a:lnSpc>
              <a:spcBef>
                <a:spcPct val="0"/>
              </a:spcBef>
              <a:buNone/>
              <a:defRPr sz="4400">
                <a:solidFill>
                  <a:schemeClr val="bg1"/>
                </a:solidFill>
                <a:latin typeface="+mj-lt"/>
                <a:ea typeface="+mj-ea"/>
                <a:cs typeface="+mj-cs"/>
              </a:defRPr>
            </a:lvl1pPr>
          </a:lstStyle>
          <a:p>
            <a:pPr algn="l"/>
            <a:r>
              <a:rPr lang="en-GB" sz="2400" dirty="0">
                <a:solidFill>
                  <a:schemeClr val="tx1">
                    <a:lumMod val="65000"/>
                    <a:lumOff val="35000"/>
                  </a:schemeClr>
                </a:solidFill>
              </a:rPr>
              <a:t>The supervisor collects data for validation. </a:t>
            </a:r>
          </a:p>
        </p:txBody>
      </p:sp>
      <p:pic>
        <p:nvPicPr>
          <p:cNvPr id="6" name="Picture 5">
            <a:extLst>
              <a:ext uri="{FF2B5EF4-FFF2-40B4-BE49-F238E27FC236}">
                <a16:creationId xmlns:a16="http://schemas.microsoft.com/office/drawing/2014/main" id="{C295E9DA-AE20-7BD8-3CCC-292E222566D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97466" y="852658"/>
            <a:ext cx="931109" cy="931109"/>
          </a:xfrm>
          <a:prstGeom prst="rect">
            <a:avLst/>
          </a:prstGeom>
        </p:spPr>
      </p:pic>
      <p:sp>
        <p:nvSpPr>
          <p:cNvPr id="10" name="grid2">
            <a:extLst>
              <a:ext uri="{FF2B5EF4-FFF2-40B4-BE49-F238E27FC236}">
                <a16:creationId xmlns:a16="http://schemas.microsoft.com/office/drawing/2014/main" id="{4D392809-F57B-4785-9844-8634A0BA59FC}"/>
              </a:ext>
            </a:extLst>
          </p:cNvPr>
          <p:cNvSpPr txBox="1"/>
          <p:nvPr/>
        </p:nvSpPr>
        <p:spPr>
          <a:xfrm>
            <a:off x="6199795" y="1998395"/>
            <a:ext cx="5360074" cy="4499603"/>
          </a:xfrm>
          <a:prstGeom prst="rect">
            <a:avLst/>
          </a:prstGeom>
          <a:solidFill>
            <a:srgbClr val="C7DDF1"/>
          </a:solidFill>
        </p:spPr>
        <p:txBody>
          <a:bodyPr vert="horz" wrap="square" lIns="91440" tIns="45720" rIns="91440" bIns="45720" rtlCol="0" anchor="ctr">
            <a:noAutofit/>
          </a:bodyPr>
          <a:lstStyle>
            <a:lvl1pPr algn="r">
              <a:lnSpc>
                <a:spcPct val="90000"/>
              </a:lnSpc>
              <a:spcBef>
                <a:spcPct val="0"/>
              </a:spcBef>
              <a:buNone/>
              <a:defRPr sz="4400">
                <a:solidFill>
                  <a:schemeClr val="bg1"/>
                </a:solidFill>
                <a:latin typeface="+mj-lt"/>
                <a:ea typeface="+mj-ea"/>
                <a:cs typeface="+mj-cs"/>
              </a:defRPr>
            </a:lvl1pPr>
          </a:lstStyle>
          <a:p>
            <a:pPr algn="ctr"/>
            <a:endParaRPr lang="en-GB" sz="2400" dirty="0">
              <a:solidFill>
                <a:schemeClr val="tx1">
                  <a:lumMod val="65000"/>
                  <a:lumOff val="35000"/>
                </a:schemeClr>
              </a:solidFill>
            </a:endParaRPr>
          </a:p>
        </p:txBody>
      </p:sp>
      <p:sp>
        <p:nvSpPr>
          <p:cNvPr id="11" name="grid1">
            <a:extLst>
              <a:ext uri="{FF2B5EF4-FFF2-40B4-BE49-F238E27FC236}">
                <a16:creationId xmlns:a16="http://schemas.microsoft.com/office/drawing/2014/main" id="{40FD6D63-5D97-4976-B693-93982E9B595C}"/>
              </a:ext>
            </a:extLst>
          </p:cNvPr>
          <p:cNvSpPr txBox="1"/>
          <p:nvPr/>
        </p:nvSpPr>
        <p:spPr>
          <a:xfrm>
            <a:off x="734150" y="1998395"/>
            <a:ext cx="5360074" cy="4499603"/>
          </a:xfrm>
          <a:prstGeom prst="rect">
            <a:avLst/>
          </a:prstGeom>
          <a:solidFill>
            <a:srgbClr val="CBEBE6"/>
          </a:solidFill>
        </p:spPr>
        <p:txBody>
          <a:bodyPr vert="horz" wrap="square" lIns="91440" tIns="45720" rIns="91440" bIns="45720" rtlCol="0" anchor="ctr">
            <a:noAutofit/>
          </a:bodyPr>
          <a:lstStyle>
            <a:lvl1pPr algn="r">
              <a:lnSpc>
                <a:spcPct val="90000"/>
              </a:lnSpc>
              <a:spcBef>
                <a:spcPct val="0"/>
              </a:spcBef>
              <a:buNone/>
              <a:defRPr sz="4400">
                <a:solidFill>
                  <a:schemeClr val="bg1"/>
                </a:solidFill>
                <a:latin typeface="+mj-lt"/>
                <a:ea typeface="+mj-ea"/>
                <a:cs typeface="+mj-cs"/>
              </a:defRPr>
            </a:lvl1pPr>
          </a:lstStyle>
          <a:p>
            <a:pPr algn="ctr"/>
            <a:endParaRPr lang="en-GB" sz="2400" dirty="0">
              <a:solidFill>
                <a:schemeClr val="tx1">
                  <a:lumMod val="65000"/>
                  <a:lumOff val="35000"/>
                </a:schemeClr>
              </a:solidFill>
            </a:endParaRPr>
          </a:p>
        </p:txBody>
      </p:sp>
      <p:pic>
        <p:nvPicPr>
          <p:cNvPr id="12" name="Picture 11">
            <a:extLst>
              <a:ext uri="{FF2B5EF4-FFF2-40B4-BE49-F238E27FC236}">
                <a16:creationId xmlns:a16="http://schemas.microsoft.com/office/drawing/2014/main" id="{1AF56596-F6CE-4F4D-9603-161892E8D39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286400" y="2300400"/>
            <a:ext cx="3211407" cy="3891600"/>
          </a:xfrm>
          <a:prstGeom prst="rect">
            <a:avLst/>
          </a:prstGeom>
        </p:spPr>
      </p:pic>
      <p:sp>
        <p:nvSpPr>
          <p:cNvPr id="13" name="01 highlight">
            <a:extLst>
              <a:ext uri="{FF2B5EF4-FFF2-40B4-BE49-F238E27FC236}">
                <a16:creationId xmlns:a16="http://schemas.microsoft.com/office/drawing/2014/main" id="{04F35E7E-0112-44AE-A85B-B8CE599AD649}"/>
              </a:ext>
            </a:extLst>
          </p:cNvPr>
          <p:cNvSpPr/>
          <p:nvPr/>
        </p:nvSpPr>
        <p:spPr>
          <a:xfrm>
            <a:off x="7657623" y="3379967"/>
            <a:ext cx="2578115" cy="248516"/>
          </a:xfrm>
          <a:prstGeom prst="rect">
            <a:avLst/>
          </a:prstGeom>
          <a:solidFill>
            <a:schemeClr val="accent4">
              <a:lumMod val="60000"/>
              <a:lumOff val="4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bulletText1">
            <a:extLst>
              <a:ext uri="{FF2B5EF4-FFF2-40B4-BE49-F238E27FC236}">
                <a16:creationId xmlns:a16="http://schemas.microsoft.com/office/drawing/2014/main" id="{B393D75D-EC78-4CAB-A03E-B1B8E67D211D}"/>
              </a:ext>
            </a:extLst>
          </p:cNvPr>
          <p:cNvSpPr txBox="1"/>
          <p:nvPr/>
        </p:nvSpPr>
        <p:spPr>
          <a:xfrm>
            <a:off x="1363020" y="2619239"/>
            <a:ext cx="4626491" cy="433965"/>
          </a:xfrm>
          <a:prstGeom prst="rect">
            <a:avLst/>
          </a:prstGeom>
        </p:spPr>
        <p:txBody>
          <a:bodyPr vert="horz" wrap="square" lIns="91440" tIns="45720" rIns="91440" bIns="45720" rtlCol="0" anchor="t">
            <a:spAutoFit/>
          </a:bodyPr>
          <a:lstStyle>
            <a:lvl1pPr algn="r">
              <a:lnSpc>
                <a:spcPct val="90000"/>
              </a:lnSpc>
              <a:spcBef>
                <a:spcPct val="0"/>
              </a:spcBef>
              <a:buNone/>
              <a:defRPr sz="4400">
                <a:solidFill>
                  <a:schemeClr val="bg1"/>
                </a:solidFill>
                <a:latin typeface="+mj-lt"/>
                <a:ea typeface="+mj-ea"/>
                <a:cs typeface="+mj-cs"/>
              </a:defRPr>
            </a:lvl1pPr>
          </a:lstStyle>
          <a:p>
            <a:pPr algn="l"/>
            <a:r>
              <a:rPr lang="en-GB" sz="2400" dirty="0">
                <a:solidFill>
                  <a:schemeClr val="tx1">
                    <a:lumMod val="65000"/>
                    <a:lumOff val="35000"/>
                  </a:schemeClr>
                </a:solidFill>
              </a:rPr>
              <a:t>select “</a:t>
            </a:r>
            <a:r>
              <a:rPr lang="en-GB" sz="2400" b="1" dirty="0">
                <a:solidFill>
                  <a:schemeClr val="tx1">
                    <a:lumMod val="65000"/>
                    <a:lumOff val="35000"/>
                  </a:schemeClr>
                </a:solidFill>
              </a:rPr>
              <a:t>Validate facility data</a:t>
            </a:r>
            <a:r>
              <a:rPr lang="en-GB" sz="2400" dirty="0">
                <a:solidFill>
                  <a:schemeClr val="tx1">
                    <a:lumMod val="65000"/>
                    <a:lumOff val="35000"/>
                  </a:schemeClr>
                </a:solidFill>
              </a:rPr>
              <a:t>” </a:t>
            </a:r>
          </a:p>
        </p:txBody>
      </p:sp>
      <p:pic>
        <p:nvPicPr>
          <p:cNvPr id="15" name="bullet01">
            <a:extLst>
              <a:ext uri="{FF2B5EF4-FFF2-40B4-BE49-F238E27FC236}">
                <a16:creationId xmlns:a16="http://schemas.microsoft.com/office/drawing/2014/main" id="{9961E733-9E52-4C86-85ED-9EF518519B7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26073" y="2757092"/>
            <a:ext cx="117692" cy="122400"/>
          </a:xfrm>
          <a:prstGeom prst="rect">
            <a:avLst/>
          </a:prstGeom>
        </p:spPr>
      </p:pic>
      <p:sp>
        <p:nvSpPr>
          <p:cNvPr id="16" name="bulletText3">
            <a:extLst>
              <a:ext uri="{FF2B5EF4-FFF2-40B4-BE49-F238E27FC236}">
                <a16:creationId xmlns:a16="http://schemas.microsoft.com/office/drawing/2014/main" id="{BB3AE008-332E-4B62-A426-E92C9B176B5E}"/>
              </a:ext>
            </a:extLst>
          </p:cNvPr>
          <p:cNvSpPr txBox="1"/>
          <p:nvPr/>
        </p:nvSpPr>
        <p:spPr>
          <a:xfrm>
            <a:off x="1363020" y="4262178"/>
            <a:ext cx="4528729" cy="766364"/>
          </a:xfrm>
          <a:prstGeom prst="rect">
            <a:avLst/>
          </a:prstGeom>
        </p:spPr>
        <p:txBody>
          <a:bodyPr vert="horz" wrap="square" lIns="91440" tIns="45720" rIns="91440" bIns="45720" rtlCol="0" anchor="t">
            <a:spAutoFit/>
          </a:bodyPr>
          <a:lstStyle>
            <a:lvl1pPr algn="r">
              <a:lnSpc>
                <a:spcPct val="90000"/>
              </a:lnSpc>
              <a:spcBef>
                <a:spcPct val="0"/>
              </a:spcBef>
              <a:buNone/>
              <a:defRPr sz="4400">
                <a:solidFill>
                  <a:schemeClr val="bg1"/>
                </a:solidFill>
                <a:latin typeface="+mj-lt"/>
                <a:ea typeface="+mj-ea"/>
                <a:cs typeface="+mj-cs"/>
              </a:defRPr>
            </a:lvl1pPr>
          </a:lstStyle>
          <a:p>
            <a:pPr algn="l"/>
            <a:r>
              <a:rPr lang="en-GB" sz="2400" dirty="0">
                <a:solidFill>
                  <a:schemeClr val="tx1">
                    <a:lumMod val="65000"/>
                    <a:lumOff val="35000"/>
                  </a:schemeClr>
                </a:solidFill>
              </a:rPr>
              <a:t>record the </a:t>
            </a:r>
            <a:r>
              <a:rPr lang="en-GB" sz="2400" b="1" dirty="0">
                <a:solidFill>
                  <a:schemeClr val="tx1">
                    <a:lumMod val="65000"/>
                    <a:lumOff val="35000"/>
                  </a:schemeClr>
                </a:solidFill>
              </a:rPr>
              <a:t>status</a:t>
            </a:r>
            <a:r>
              <a:rPr lang="en-GB" sz="2400" dirty="0">
                <a:solidFill>
                  <a:schemeClr val="tx1">
                    <a:lumMod val="65000"/>
                    <a:lumOff val="35000"/>
                  </a:schemeClr>
                </a:solidFill>
              </a:rPr>
              <a:t> of the </a:t>
            </a:r>
            <a:r>
              <a:rPr lang="en-GB" sz="2400" b="1" dirty="0">
                <a:solidFill>
                  <a:schemeClr val="tx1">
                    <a:lumMod val="65000"/>
                    <a:lumOff val="35000"/>
                  </a:schemeClr>
                </a:solidFill>
              </a:rPr>
              <a:t>facility</a:t>
            </a:r>
            <a:r>
              <a:rPr lang="en-GB" sz="2400" dirty="0">
                <a:solidFill>
                  <a:schemeClr val="tx1">
                    <a:lumMod val="65000"/>
                    <a:lumOff val="35000"/>
                  </a:schemeClr>
                </a:solidFill>
              </a:rPr>
              <a:t> and collect </a:t>
            </a:r>
            <a:r>
              <a:rPr lang="en-GB" sz="2400" b="1" dirty="0">
                <a:solidFill>
                  <a:schemeClr val="tx1">
                    <a:lumMod val="65000"/>
                    <a:lumOff val="35000"/>
                  </a:schemeClr>
                </a:solidFill>
              </a:rPr>
              <a:t>GPS</a:t>
            </a:r>
            <a:r>
              <a:rPr lang="en-GB" sz="2400" dirty="0">
                <a:solidFill>
                  <a:schemeClr val="tx1">
                    <a:lumMod val="65000"/>
                    <a:lumOff val="35000"/>
                  </a:schemeClr>
                </a:solidFill>
              </a:rPr>
              <a:t> </a:t>
            </a:r>
            <a:r>
              <a:rPr lang="en-GB" sz="2400" b="1" dirty="0">
                <a:solidFill>
                  <a:schemeClr val="tx1">
                    <a:lumMod val="65000"/>
                    <a:lumOff val="35000"/>
                  </a:schemeClr>
                </a:solidFill>
              </a:rPr>
              <a:t>coordinates</a:t>
            </a:r>
          </a:p>
        </p:txBody>
      </p:sp>
      <p:sp>
        <p:nvSpPr>
          <p:cNvPr id="17" name="bulletText2">
            <a:extLst>
              <a:ext uri="{FF2B5EF4-FFF2-40B4-BE49-F238E27FC236}">
                <a16:creationId xmlns:a16="http://schemas.microsoft.com/office/drawing/2014/main" id="{DD039A21-4797-45B2-9CC0-AD6AFD5285A0}"/>
              </a:ext>
            </a:extLst>
          </p:cNvPr>
          <p:cNvSpPr txBox="1"/>
          <p:nvPr/>
        </p:nvSpPr>
        <p:spPr>
          <a:xfrm>
            <a:off x="1363020" y="3274509"/>
            <a:ext cx="4626491" cy="766364"/>
          </a:xfrm>
          <a:prstGeom prst="rect">
            <a:avLst/>
          </a:prstGeom>
        </p:spPr>
        <p:txBody>
          <a:bodyPr vert="horz" wrap="square" lIns="91440" tIns="45720" rIns="91440" bIns="45720" rtlCol="0" anchor="t">
            <a:spAutoFit/>
          </a:bodyPr>
          <a:lstStyle>
            <a:lvl1pPr algn="r">
              <a:lnSpc>
                <a:spcPct val="90000"/>
              </a:lnSpc>
              <a:spcBef>
                <a:spcPct val="0"/>
              </a:spcBef>
              <a:buNone/>
              <a:defRPr sz="4400">
                <a:solidFill>
                  <a:schemeClr val="bg1"/>
                </a:solidFill>
                <a:latin typeface="+mj-lt"/>
                <a:ea typeface="+mj-ea"/>
                <a:cs typeface="+mj-cs"/>
              </a:defRPr>
            </a:lvl1pPr>
          </a:lstStyle>
          <a:p>
            <a:pPr algn="l"/>
            <a:r>
              <a:rPr lang="en-GB" sz="2400" b="1" dirty="0">
                <a:solidFill>
                  <a:schemeClr val="tx1">
                    <a:lumMod val="65000"/>
                    <a:lumOff val="35000"/>
                  </a:schemeClr>
                </a:solidFill>
              </a:rPr>
              <a:t>select </a:t>
            </a:r>
            <a:r>
              <a:rPr lang="en-GB" sz="2400" dirty="0">
                <a:solidFill>
                  <a:schemeClr val="tx1">
                    <a:lumMod val="65000"/>
                    <a:lumOff val="35000"/>
                  </a:schemeClr>
                </a:solidFill>
              </a:rPr>
              <a:t>the</a:t>
            </a:r>
            <a:r>
              <a:rPr lang="en-GB" sz="2400" b="1" dirty="0">
                <a:solidFill>
                  <a:schemeClr val="tx1">
                    <a:lumMod val="65000"/>
                    <a:lumOff val="35000"/>
                  </a:schemeClr>
                </a:solidFill>
              </a:rPr>
              <a:t> facility </a:t>
            </a:r>
            <a:r>
              <a:rPr lang="en-GB" sz="2400" dirty="0">
                <a:solidFill>
                  <a:schemeClr val="tx1">
                    <a:lumMod val="65000"/>
                    <a:lumOff val="35000"/>
                  </a:schemeClr>
                </a:solidFill>
              </a:rPr>
              <a:t>and </a:t>
            </a:r>
            <a:r>
              <a:rPr lang="en-GB" sz="2400" b="1" dirty="0">
                <a:solidFill>
                  <a:schemeClr val="tx1">
                    <a:lumMod val="65000"/>
                    <a:lumOff val="35000"/>
                  </a:schemeClr>
                </a:solidFill>
              </a:rPr>
              <a:t>confirm</a:t>
            </a:r>
            <a:r>
              <a:rPr lang="en-GB" sz="2400" dirty="0">
                <a:solidFill>
                  <a:schemeClr val="tx1">
                    <a:lumMod val="65000"/>
                    <a:lumOff val="35000"/>
                  </a:schemeClr>
                </a:solidFill>
              </a:rPr>
              <a:t> selection</a:t>
            </a:r>
          </a:p>
        </p:txBody>
      </p:sp>
      <p:pic>
        <p:nvPicPr>
          <p:cNvPr id="18" name="bullet02">
            <a:extLst>
              <a:ext uri="{FF2B5EF4-FFF2-40B4-BE49-F238E27FC236}">
                <a16:creationId xmlns:a16="http://schemas.microsoft.com/office/drawing/2014/main" id="{A195FAA5-7C07-490A-ACC7-266766444E5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26073" y="3419044"/>
            <a:ext cx="117692" cy="122400"/>
          </a:xfrm>
          <a:prstGeom prst="rect">
            <a:avLst/>
          </a:prstGeom>
        </p:spPr>
      </p:pic>
      <p:pic>
        <p:nvPicPr>
          <p:cNvPr id="22" name="bullet03">
            <a:extLst>
              <a:ext uri="{FF2B5EF4-FFF2-40B4-BE49-F238E27FC236}">
                <a16:creationId xmlns:a16="http://schemas.microsoft.com/office/drawing/2014/main" id="{77CA1C74-588C-4B9F-8CCC-6511A442BFB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26073" y="4408871"/>
            <a:ext cx="117692" cy="122400"/>
          </a:xfrm>
          <a:prstGeom prst="rect">
            <a:avLst/>
          </a:prstGeom>
        </p:spPr>
      </p:pic>
      <p:sp>
        <p:nvSpPr>
          <p:cNvPr id="23" name="bulletText4">
            <a:extLst>
              <a:ext uri="{FF2B5EF4-FFF2-40B4-BE49-F238E27FC236}">
                <a16:creationId xmlns:a16="http://schemas.microsoft.com/office/drawing/2014/main" id="{8977CC9D-36D8-458E-AF47-44370A976034}"/>
              </a:ext>
            </a:extLst>
          </p:cNvPr>
          <p:cNvSpPr txBox="1"/>
          <p:nvPr/>
        </p:nvSpPr>
        <p:spPr>
          <a:xfrm>
            <a:off x="1363020" y="5246405"/>
            <a:ext cx="4528729" cy="1098762"/>
          </a:xfrm>
          <a:prstGeom prst="rect">
            <a:avLst/>
          </a:prstGeom>
        </p:spPr>
        <p:txBody>
          <a:bodyPr vert="horz" wrap="square" lIns="91440" tIns="45720" rIns="91440" bIns="45720" rtlCol="0" anchor="t">
            <a:spAutoFit/>
          </a:bodyPr>
          <a:lstStyle>
            <a:lvl1pPr algn="r">
              <a:lnSpc>
                <a:spcPct val="90000"/>
              </a:lnSpc>
              <a:spcBef>
                <a:spcPct val="0"/>
              </a:spcBef>
              <a:buNone/>
              <a:defRPr sz="4400">
                <a:solidFill>
                  <a:schemeClr val="bg1"/>
                </a:solidFill>
                <a:latin typeface="+mj-lt"/>
                <a:ea typeface="+mj-ea"/>
                <a:cs typeface="+mj-cs"/>
              </a:defRPr>
            </a:lvl1pPr>
          </a:lstStyle>
          <a:p>
            <a:pPr algn="l"/>
            <a:r>
              <a:rPr lang="en-GB" sz="2400" b="1" dirty="0">
                <a:solidFill>
                  <a:schemeClr val="tx1">
                    <a:lumMod val="65000"/>
                    <a:lumOff val="35000"/>
                  </a:schemeClr>
                </a:solidFill>
              </a:rPr>
              <a:t>start data collection </a:t>
            </a:r>
            <a:r>
              <a:rPr lang="en-GB" sz="2400" dirty="0">
                <a:solidFill>
                  <a:schemeClr val="tx1">
                    <a:lumMod val="65000"/>
                    <a:lumOff val="35000"/>
                  </a:schemeClr>
                </a:solidFill>
              </a:rPr>
              <a:t>navigation through the flow control form</a:t>
            </a:r>
          </a:p>
        </p:txBody>
      </p:sp>
      <p:pic>
        <p:nvPicPr>
          <p:cNvPr id="24" name="bullet04">
            <a:extLst>
              <a:ext uri="{FF2B5EF4-FFF2-40B4-BE49-F238E27FC236}">
                <a16:creationId xmlns:a16="http://schemas.microsoft.com/office/drawing/2014/main" id="{D2F77F1A-EB98-470D-8BDB-B12C306A3C1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26073" y="5379936"/>
            <a:ext cx="117692" cy="122400"/>
          </a:xfrm>
          <a:prstGeom prst="rect">
            <a:avLst/>
          </a:prstGeom>
        </p:spPr>
      </p:pic>
    </p:spTree>
    <p:custDataLst>
      <p:tags r:id="rId1"/>
    </p:custDataLst>
    <p:extLst>
      <p:ext uri="{BB962C8B-B14F-4D97-AF65-F5344CB8AC3E}">
        <p14:creationId xmlns:p14="http://schemas.microsoft.com/office/powerpoint/2010/main" val="58326054"/>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500"/>
                                        <p:tgtEl>
                                          <p:spTgt spid="5"/>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500"/>
                                        <p:tgtEl>
                                          <p:spTgt spid="11"/>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par>
                                <p:cTn id="23" presetID="10" presetClass="entr" presetSubtype="0" fill="hold" nodeType="with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fade">
                                      <p:cBhvr>
                                        <p:cTn id="25" dur="500"/>
                                        <p:tgtEl>
                                          <p:spTgt spid="12"/>
                                        </p:tgtEl>
                                      </p:cBhvr>
                                    </p:animEffect>
                                  </p:childTnLst>
                                </p:cTn>
                              </p:par>
                            </p:childTnLst>
                          </p:cTn>
                        </p:par>
                      </p:childTnLst>
                    </p:cTn>
                  </p:par>
                  <p:par>
                    <p:cTn id="26" fill="hold">
                      <p:stCondLst>
                        <p:cond delay="indefinite"/>
                      </p:stCondLst>
                      <p:childTnLst>
                        <p:par>
                          <p:cTn id="27" fill="hold">
                            <p:stCondLst>
                              <p:cond delay="0"/>
                            </p:stCondLst>
                            <p:childTnLst>
                              <p:par>
                                <p:cTn id="28" presetID="31" presetClass="entr" presetSubtype="0" fill="hold" nodeType="clickEffect">
                                  <p:stCondLst>
                                    <p:cond delay="0"/>
                                  </p:stCondLst>
                                  <p:childTnLst>
                                    <p:set>
                                      <p:cBhvr>
                                        <p:cTn id="29" dur="1" fill="hold">
                                          <p:stCondLst>
                                            <p:cond delay="0"/>
                                          </p:stCondLst>
                                        </p:cTn>
                                        <p:tgtEl>
                                          <p:spTgt spid="15"/>
                                        </p:tgtEl>
                                        <p:attrNameLst>
                                          <p:attrName>style.visibility</p:attrName>
                                        </p:attrNameLst>
                                      </p:cBhvr>
                                      <p:to>
                                        <p:strVal val="visible"/>
                                      </p:to>
                                    </p:set>
                                    <p:anim calcmode="lin" valueType="num">
                                      <p:cBhvr>
                                        <p:cTn id="30" dur="500" fill="hold"/>
                                        <p:tgtEl>
                                          <p:spTgt spid="15"/>
                                        </p:tgtEl>
                                        <p:attrNameLst>
                                          <p:attrName>ppt_w</p:attrName>
                                        </p:attrNameLst>
                                      </p:cBhvr>
                                      <p:tavLst>
                                        <p:tav tm="0">
                                          <p:val>
                                            <p:fltVal val="0"/>
                                          </p:val>
                                        </p:tav>
                                        <p:tav tm="100000">
                                          <p:val>
                                            <p:strVal val="#ppt_w"/>
                                          </p:val>
                                        </p:tav>
                                      </p:tavLst>
                                    </p:anim>
                                    <p:anim calcmode="lin" valueType="num">
                                      <p:cBhvr>
                                        <p:cTn id="31" dur="500" fill="hold"/>
                                        <p:tgtEl>
                                          <p:spTgt spid="15"/>
                                        </p:tgtEl>
                                        <p:attrNameLst>
                                          <p:attrName>ppt_h</p:attrName>
                                        </p:attrNameLst>
                                      </p:cBhvr>
                                      <p:tavLst>
                                        <p:tav tm="0">
                                          <p:val>
                                            <p:fltVal val="0"/>
                                          </p:val>
                                        </p:tav>
                                        <p:tav tm="100000">
                                          <p:val>
                                            <p:strVal val="#ppt_h"/>
                                          </p:val>
                                        </p:tav>
                                      </p:tavLst>
                                    </p:anim>
                                    <p:anim calcmode="lin" valueType="num">
                                      <p:cBhvr>
                                        <p:cTn id="32" dur="500" fill="hold"/>
                                        <p:tgtEl>
                                          <p:spTgt spid="15"/>
                                        </p:tgtEl>
                                        <p:attrNameLst>
                                          <p:attrName>style.rotation</p:attrName>
                                        </p:attrNameLst>
                                      </p:cBhvr>
                                      <p:tavLst>
                                        <p:tav tm="0">
                                          <p:val>
                                            <p:fltVal val="90"/>
                                          </p:val>
                                        </p:tav>
                                        <p:tav tm="100000">
                                          <p:val>
                                            <p:fltVal val="0"/>
                                          </p:val>
                                        </p:tav>
                                      </p:tavLst>
                                    </p:anim>
                                    <p:animEffect transition="in" filter="fade">
                                      <p:cBhvr>
                                        <p:cTn id="33" dur="500"/>
                                        <p:tgtEl>
                                          <p:spTgt spid="15"/>
                                        </p:tgtEl>
                                      </p:cBhvr>
                                    </p:animEffect>
                                  </p:childTnLst>
                                </p:cTn>
                              </p:par>
                            </p:childTnLst>
                          </p:cTn>
                        </p:par>
                        <p:par>
                          <p:cTn id="34" fill="hold">
                            <p:stCondLst>
                              <p:cond delay="500"/>
                            </p:stCondLst>
                            <p:childTnLst>
                              <p:par>
                                <p:cTn id="35" presetID="10" presetClass="entr" presetSubtype="0" fill="hold" grpId="0" nodeType="after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fade">
                                      <p:cBhvr>
                                        <p:cTn id="37" dur="500"/>
                                        <p:tgtEl>
                                          <p:spTgt spid="14"/>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3"/>
                                        </p:tgtEl>
                                        <p:attrNameLst>
                                          <p:attrName>style.visibility</p:attrName>
                                        </p:attrNameLst>
                                      </p:cBhvr>
                                      <p:to>
                                        <p:strVal val="visible"/>
                                      </p:to>
                                    </p:set>
                                    <p:animEffect transition="in" filter="fade">
                                      <p:cBhvr>
                                        <p:cTn id="40" dur="500"/>
                                        <p:tgtEl>
                                          <p:spTgt spid="13"/>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xit" presetSubtype="0" fill="hold" grpId="1" nodeType="clickEffect">
                                  <p:stCondLst>
                                    <p:cond delay="0"/>
                                  </p:stCondLst>
                                  <p:childTnLst>
                                    <p:animEffect transition="out" filter="fade">
                                      <p:cBhvr>
                                        <p:cTn id="44" dur="500"/>
                                        <p:tgtEl>
                                          <p:spTgt spid="13"/>
                                        </p:tgtEl>
                                      </p:cBhvr>
                                    </p:animEffect>
                                    <p:set>
                                      <p:cBhvr>
                                        <p:cTn id="45" dur="1" fill="hold">
                                          <p:stCondLst>
                                            <p:cond delay="499"/>
                                          </p:stCondLst>
                                        </p:cTn>
                                        <p:tgtEl>
                                          <p:spTgt spid="13"/>
                                        </p:tgtEl>
                                        <p:attrNameLst>
                                          <p:attrName>style.visibility</p:attrName>
                                        </p:attrNameLst>
                                      </p:cBhvr>
                                      <p:to>
                                        <p:strVal val="hidden"/>
                                      </p:to>
                                    </p:set>
                                  </p:childTnLst>
                                </p:cTn>
                              </p:par>
                              <p:par>
                                <p:cTn id="46" presetID="31" presetClass="entr" presetSubtype="0" fill="hold" nodeType="withEffect">
                                  <p:stCondLst>
                                    <p:cond delay="0"/>
                                  </p:stCondLst>
                                  <p:childTnLst>
                                    <p:set>
                                      <p:cBhvr>
                                        <p:cTn id="47" dur="1" fill="hold">
                                          <p:stCondLst>
                                            <p:cond delay="0"/>
                                          </p:stCondLst>
                                        </p:cTn>
                                        <p:tgtEl>
                                          <p:spTgt spid="18"/>
                                        </p:tgtEl>
                                        <p:attrNameLst>
                                          <p:attrName>style.visibility</p:attrName>
                                        </p:attrNameLst>
                                      </p:cBhvr>
                                      <p:to>
                                        <p:strVal val="visible"/>
                                      </p:to>
                                    </p:set>
                                    <p:anim calcmode="lin" valueType="num">
                                      <p:cBhvr>
                                        <p:cTn id="48" dur="500" fill="hold"/>
                                        <p:tgtEl>
                                          <p:spTgt spid="18"/>
                                        </p:tgtEl>
                                        <p:attrNameLst>
                                          <p:attrName>ppt_w</p:attrName>
                                        </p:attrNameLst>
                                      </p:cBhvr>
                                      <p:tavLst>
                                        <p:tav tm="0">
                                          <p:val>
                                            <p:fltVal val="0"/>
                                          </p:val>
                                        </p:tav>
                                        <p:tav tm="100000">
                                          <p:val>
                                            <p:strVal val="#ppt_w"/>
                                          </p:val>
                                        </p:tav>
                                      </p:tavLst>
                                    </p:anim>
                                    <p:anim calcmode="lin" valueType="num">
                                      <p:cBhvr>
                                        <p:cTn id="49" dur="500" fill="hold"/>
                                        <p:tgtEl>
                                          <p:spTgt spid="18"/>
                                        </p:tgtEl>
                                        <p:attrNameLst>
                                          <p:attrName>ppt_h</p:attrName>
                                        </p:attrNameLst>
                                      </p:cBhvr>
                                      <p:tavLst>
                                        <p:tav tm="0">
                                          <p:val>
                                            <p:fltVal val="0"/>
                                          </p:val>
                                        </p:tav>
                                        <p:tav tm="100000">
                                          <p:val>
                                            <p:strVal val="#ppt_h"/>
                                          </p:val>
                                        </p:tav>
                                      </p:tavLst>
                                    </p:anim>
                                    <p:anim calcmode="lin" valueType="num">
                                      <p:cBhvr>
                                        <p:cTn id="50" dur="500" fill="hold"/>
                                        <p:tgtEl>
                                          <p:spTgt spid="18"/>
                                        </p:tgtEl>
                                        <p:attrNameLst>
                                          <p:attrName>style.rotation</p:attrName>
                                        </p:attrNameLst>
                                      </p:cBhvr>
                                      <p:tavLst>
                                        <p:tav tm="0">
                                          <p:val>
                                            <p:fltVal val="90"/>
                                          </p:val>
                                        </p:tav>
                                        <p:tav tm="100000">
                                          <p:val>
                                            <p:fltVal val="0"/>
                                          </p:val>
                                        </p:tav>
                                      </p:tavLst>
                                    </p:anim>
                                    <p:animEffect transition="in" filter="fade">
                                      <p:cBhvr>
                                        <p:cTn id="51" dur="500"/>
                                        <p:tgtEl>
                                          <p:spTgt spid="18"/>
                                        </p:tgtEl>
                                      </p:cBhvr>
                                    </p:animEffect>
                                  </p:childTnLst>
                                </p:cTn>
                              </p:par>
                            </p:childTnLst>
                          </p:cTn>
                        </p:par>
                        <p:par>
                          <p:cTn id="52" fill="hold">
                            <p:stCondLst>
                              <p:cond delay="500"/>
                            </p:stCondLst>
                            <p:childTnLst>
                              <p:par>
                                <p:cTn id="53" presetID="10" presetClass="entr" presetSubtype="0" fill="hold" grpId="0" nodeType="afterEffect">
                                  <p:stCondLst>
                                    <p:cond delay="0"/>
                                  </p:stCondLst>
                                  <p:childTnLst>
                                    <p:set>
                                      <p:cBhvr>
                                        <p:cTn id="54" dur="1" fill="hold">
                                          <p:stCondLst>
                                            <p:cond delay="0"/>
                                          </p:stCondLst>
                                        </p:cTn>
                                        <p:tgtEl>
                                          <p:spTgt spid="17"/>
                                        </p:tgtEl>
                                        <p:attrNameLst>
                                          <p:attrName>style.visibility</p:attrName>
                                        </p:attrNameLst>
                                      </p:cBhvr>
                                      <p:to>
                                        <p:strVal val="visible"/>
                                      </p:to>
                                    </p:set>
                                    <p:animEffect transition="in" filter="fade">
                                      <p:cBhvr>
                                        <p:cTn id="55" dur="500"/>
                                        <p:tgtEl>
                                          <p:spTgt spid="17"/>
                                        </p:tgtEl>
                                      </p:cBhvr>
                                    </p:animEffect>
                                  </p:childTnLst>
                                </p:cTn>
                              </p:par>
                            </p:childTnLst>
                          </p:cTn>
                        </p:par>
                      </p:childTnLst>
                    </p:cTn>
                  </p:par>
                  <p:par>
                    <p:cTn id="56" fill="hold">
                      <p:stCondLst>
                        <p:cond delay="indefinite"/>
                      </p:stCondLst>
                      <p:childTnLst>
                        <p:par>
                          <p:cTn id="57" fill="hold">
                            <p:stCondLst>
                              <p:cond delay="0"/>
                            </p:stCondLst>
                            <p:childTnLst>
                              <p:par>
                                <p:cTn id="58" presetID="31" presetClass="entr" presetSubtype="0" fill="hold" nodeType="clickEffect">
                                  <p:stCondLst>
                                    <p:cond delay="0"/>
                                  </p:stCondLst>
                                  <p:childTnLst>
                                    <p:set>
                                      <p:cBhvr>
                                        <p:cTn id="59" dur="1" fill="hold">
                                          <p:stCondLst>
                                            <p:cond delay="0"/>
                                          </p:stCondLst>
                                        </p:cTn>
                                        <p:tgtEl>
                                          <p:spTgt spid="22"/>
                                        </p:tgtEl>
                                        <p:attrNameLst>
                                          <p:attrName>style.visibility</p:attrName>
                                        </p:attrNameLst>
                                      </p:cBhvr>
                                      <p:to>
                                        <p:strVal val="visible"/>
                                      </p:to>
                                    </p:set>
                                    <p:anim calcmode="lin" valueType="num">
                                      <p:cBhvr>
                                        <p:cTn id="60" dur="500" fill="hold"/>
                                        <p:tgtEl>
                                          <p:spTgt spid="22"/>
                                        </p:tgtEl>
                                        <p:attrNameLst>
                                          <p:attrName>ppt_w</p:attrName>
                                        </p:attrNameLst>
                                      </p:cBhvr>
                                      <p:tavLst>
                                        <p:tav tm="0">
                                          <p:val>
                                            <p:fltVal val="0"/>
                                          </p:val>
                                        </p:tav>
                                        <p:tav tm="100000">
                                          <p:val>
                                            <p:strVal val="#ppt_w"/>
                                          </p:val>
                                        </p:tav>
                                      </p:tavLst>
                                    </p:anim>
                                    <p:anim calcmode="lin" valueType="num">
                                      <p:cBhvr>
                                        <p:cTn id="61" dur="500" fill="hold"/>
                                        <p:tgtEl>
                                          <p:spTgt spid="22"/>
                                        </p:tgtEl>
                                        <p:attrNameLst>
                                          <p:attrName>ppt_h</p:attrName>
                                        </p:attrNameLst>
                                      </p:cBhvr>
                                      <p:tavLst>
                                        <p:tav tm="0">
                                          <p:val>
                                            <p:fltVal val="0"/>
                                          </p:val>
                                        </p:tav>
                                        <p:tav tm="100000">
                                          <p:val>
                                            <p:strVal val="#ppt_h"/>
                                          </p:val>
                                        </p:tav>
                                      </p:tavLst>
                                    </p:anim>
                                    <p:anim calcmode="lin" valueType="num">
                                      <p:cBhvr>
                                        <p:cTn id="62" dur="500" fill="hold"/>
                                        <p:tgtEl>
                                          <p:spTgt spid="22"/>
                                        </p:tgtEl>
                                        <p:attrNameLst>
                                          <p:attrName>style.rotation</p:attrName>
                                        </p:attrNameLst>
                                      </p:cBhvr>
                                      <p:tavLst>
                                        <p:tav tm="0">
                                          <p:val>
                                            <p:fltVal val="90"/>
                                          </p:val>
                                        </p:tav>
                                        <p:tav tm="100000">
                                          <p:val>
                                            <p:fltVal val="0"/>
                                          </p:val>
                                        </p:tav>
                                      </p:tavLst>
                                    </p:anim>
                                    <p:animEffect transition="in" filter="fade">
                                      <p:cBhvr>
                                        <p:cTn id="63" dur="500"/>
                                        <p:tgtEl>
                                          <p:spTgt spid="22"/>
                                        </p:tgtEl>
                                      </p:cBhvr>
                                    </p:animEffect>
                                  </p:childTnLst>
                                </p:cTn>
                              </p:par>
                            </p:childTnLst>
                          </p:cTn>
                        </p:par>
                        <p:par>
                          <p:cTn id="64" fill="hold">
                            <p:stCondLst>
                              <p:cond delay="500"/>
                            </p:stCondLst>
                            <p:childTnLst>
                              <p:par>
                                <p:cTn id="65" presetID="10" presetClass="entr" presetSubtype="0" fill="hold" grpId="0" nodeType="afterEffect">
                                  <p:stCondLst>
                                    <p:cond delay="0"/>
                                  </p:stCondLst>
                                  <p:childTnLst>
                                    <p:set>
                                      <p:cBhvr>
                                        <p:cTn id="66" dur="1" fill="hold">
                                          <p:stCondLst>
                                            <p:cond delay="0"/>
                                          </p:stCondLst>
                                        </p:cTn>
                                        <p:tgtEl>
                                          <p:spTgt spid="16"/>
                                        </p:tgtEl>
                                        <p:attrNameLst>
                                          <p:attrName>style.visibility</p:attrName>
                                        </p:attrNameLst>
                                      </p:cBhvr>
                                      <p:to>
                                        <p:strVal val="visible"/>
                                      </p:to>
                                    </p:set>
                                    <p:animEffect transition="in" filter="fade">
                                      <p:cBhvr>
                                        <p:cTn id="67" dur="500"/>
                                        <p:tgtEl>
                                          <p:spTgt spid="16"/>
                                        </p:tgtEl>
                                      </p:cBhvr>
                                    </p:animEffect>
                                  </p:childTnLst>
                                </p:cTn>
                              </p:par>
                            </p:childTnLst>
                          </p:cTn>
                        </p:par>
                      </p:childTnLst>
                    </p:cTn>
                  </p:par>
                  <p:par>
                    <p:cTn id="68" fill="hold">
                      <p:stCondLst>
                        <p:cond delay="indefinite"/>
                      </p:stCondLst>
                      <p:childTnLst>
                        <p:par>
                          <p:cTn id="69" fill="hold">
                            <p:stCondLst>
                              <p:cond delay="0"/>
                            </p:stCondLst>
                            <p:childTnLst>
                              <p:par>
                                <p:cTn id="70" presetID="31" presetClass="entr" presetSubtype="0" fill="hold" nodeType="clickEffect">
                                  <p:stCondLst>
                                    <p:cond delay="0"/>
                                  </p:stCondLst>
                                  <p:childTnLst>
                                    <p:set>
                                      <p:cBhvr>
                                        <p:cTn id="71" dur="1" fill="hold">
                                          <p:stCondLst>
                                            <p:cond delay="0"/>
                                          </p:stCondLst>
                                        </p:cTn>
                                        <p:tgtEl>
                                          <p:spTgt spid="24"/>
                                        </p:tgtEl>
                                        <p:attrNameLst>
                                          <p:attrName>style.visibility</p:attrName>
                                        </p:attrNameLst>
                                      </p:cBhvr>
                                      <p:to>
                                        <p:strVal val="visible"/>
                                      </p:to>
                                    </p:set>
                                    <p:anim calcmode="lin" valueType="num">
                                      <p:cBhvr>
                                        <p:cTn id="72" dur="500" fill="hold"/>
                                        <p:tgtEl>
                                          <p:spTgt spid="24"/>
                                        </p:tgtEl>
                                        <p:attrNameLst>
                                          <p:attrName>ppt_w</p:attrName>
                                        </p:attrNameLst>
                                      </p:cBhvr>
                                      <p:tavLst>
                                        <p:tav tm="0">
                                          <p:val>
                                            <p:fltVal val="0"/>
                                          </p:val>
                                        </p:tav>
                                        <p:tav tm="100000">
                                          <p:val>
                                            <p:strVal val="#ppt_w"/>
                                          </p:val>
                                        </p:tav>
                                      </p:tavLst>
                                    </p:anim>
                                    <p:anim calcmode="lin" valueType="num">
                                      <p:cBhvr>
                                        <p:cTn id="73" dur="500" fill="hold"/>
                                        <p:tgtEl>
                                          <p:spTgt spid="24"/>
                                        </p:tgtEl>
                                        <p:attrNameLst>
                                          <p:attrName>ppt_h</p:attrName>
                                        </p:attrNameLst>
                                      </p:cBhvr>
                                      <p:tavLst>
                                        <p:tav tm="0">
                                          <p:val>
                                            <p:fltVal val="0"/>
                                          </p:val>
                                        </p:tav>
                                        <p:tav tm="100000">
                                          <p:val>
                                            <p:strVal val="#ppt_h"/>
                                          </p:val>
                                        </p:tav>
                                      </p:tavLst>
                                    </p:anim>
                                    <p:anim calcmode="lin" valueType="num">
                                      <p:cBhvr>
                                        <p:cTn id="74" dur="500" fill="hold"/>
                                        <p:tgtEl>
                                          <p:spTgt spid="24"/>
                                        </p:tgtEl>
                                        <p:attrNameLst>
                                          <p:attrName>style.rotation</p:attrName>
                                        </p:attrNameLst>
                                      </p:cBhvr>
                                      <p:tavLst>
                                        <p:tav tm="0">
                                          <p:val>
                                            <p:fltVal val="90"/>
                                          </p:val>
                                        </p:tav>
                                        <p:tav tm="100000">
                                          <p:val>
                                            <p:fltVal val="0"/>
                                          </p:val>
                                        </p:tav>
                                      </p:tavLst>
                                    </p:anim>
                                    <p:animEffect transition="in" filter="fade">
                                      <p:cBhvr>
                                        <p:cTn id="75" dur="500"/>
                                        <p:tgtEl>
                                          <p:spTgt spid="24"/>
                                        </p:tgtEl>
                                      </p:cBhvr>
                                    </p:animEffect>
                                  </p:childTnLst>
                                </p:cTn>
                              </p:par>
                            </p:childTnLst>
                          </p:cTn>
                        </p:par>
                        <p:par>
                          <p:cTn id="76" fill="hold">
                            <p:stCondLst>
                              <p:cond delay="500"/>
                            </p:stCondLst>
                            <p:childTnLst>
                              <p:par>
                                <p:cTn id="77" presetID="10" presetClass="entr" presetSubtype="0" fill="hold" grpId="0" nodeType="afterEffect">
                                  <p:stCondLst>
                                    <p:cond delay="0"/>
                                  </p:stCondLst>
                                  <p:childTnLst>
                                    <p:set>
                                      <p:cBhvr>
                                        <p:cTn id="78" dur="1" fill="hold">
                                          <p:stCondLst>
                                            <p:cond delay="0"/>
                                          </p:stCondLst>
                                        </p:cTn>
                                        <p:tgtEl>
                                          <p:spTgt spid="23"/>
                                        </p:tgtEl>
                                        <p:attrNameLst>
                                          <p:attrName>style.visibility</p:attrName>
                                        </p:attrNameLst>
                                      </p:cBhvr>
                                      <p:to>
                                        <p:strVal val="visible"/>
                                      </p:to>
                                    </p:set>
                                    <p:animEffect transition="in" filter="fade">
                                      <p:cBhvr>
                                        <p:cTn id="79"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p:bldP spid="10" grpId="0" animBg="1"/>
      <p:bldP spid="11" grpId="0" animBg="1"/>
      <p:bldP spid="13" grpId="0" animBg="1"/>
      <p:bldP spid="13" grpId="1" animBg="1"/>
      <p:bldP spid="14" grpId="0"/>
      <p:bldP spid="16" grpId="0"/>
      <p:bldP spid="17" grpId="0"/>
      <p:bldP spid="2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header">
            <a:extLst>
              <a:ext uri="{FF2B5EF4-FFF2-40B4-BE49-F238E27FC236}">
                <a16:creationId xmlns:a16="http://schemas.microsoft.com/office/drawing/2014/main" id="{E216B21A-68AA-E28F-1ED8-D79135148729}"/>
              </a:ext>
            </a:extLst>
          </p:cNvPr>
          <p:cNvGrpSpPr/>
          <p:nvPr/>
        </p:nvGrpSpPr>
        <p:grpSpPr>
          <a:xfrm>
            <a:off x="-1235" y="-815"/>
            <a:ext cx="11979875" cy="611122"/>
            <a:chOff x="-1235" y="-815"/>
            <a:chExt cx="11979875" cy="611122"/>
          </a:xfrm>
        </p:grpSpPr>
        <p:sp>
          <p:nvSpPr>
            <p:cNvPr id="20" name="TextBox 19">
              <a:extLst>
                <a:ext uri="{FF2B5EF4-FFF2-40B4-BE49-F238E27FC236}">
                  <a16:creationId xmlns:a16="http://schemas.microsoft.com/office/drawing/2014/main" id="{D43D8187-3F54-29A0-47BF-D2FFEE1F55ED}"/>
                </a:ext>
              </a:extLst>
            </p:cNvPr>
            <p:cNvSpPr txBox="1"/>
            <p:nvPr/>
          </p:nvSpPr>
          <p:spPr>
            <a:xfrm>
              <a:off x="734150" y="21482"/>
              <a:ext cx="11244490" cy="584775"/>
            </a:xfrm>
            <a:prstGeom prst="rect">
              <a:avLst/>
            </a:prstGeom>
            <a:noFill/>
          </p:spPr>
          <p:txBody>
            <a:bodyPr wrap="square">
              <a:spAutoFit/>
            </a:bodyPr>
            <a:lstStyle/>
            <a:p>
              <a:r>
                <a:rPr lang="en-GB" sz="3200" dirty="0">
                  <a:solidFill>
                    <a:srgbClr val="595959"/>
                  </a:solidFill>
                </a:rPr>
                <a:t>3. Sync validation data</a:t>
              </a:r>
            </a:p>
          </p:txBody>
        </p:sp>
        <p:pic>
          <p:nvPicPr>
            <p:cNvPr id="21" name="Picture 20">
              <a:extLst>
                <a:ext uri="{FF2B5EF4-FFF2-40B4-BE49-F238E27FC236}">
                  <a16:creationId xmlns:a16="http://schemas.microsoft.com/office/drawing/2014/main" id="{B11C2849-6A91-B650-FDA0-1FFD204ECDEF}"/>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rot="5400000">
              <a:off x="-1522" y="-528"/>
              <a:ext cx="611122" cy="610548"/>
            </a:xfrm>
            <a:prstGeom prst="rect">
              <a:avLst/>
            </a:prstGeom>
          </p:spPr>
        </p:pic>
      </p:grpSp>
      <p:sp>
        <p:nvSpPr>
          <p:cNvPr id="18" name="grid1">
            <a:extLst>
              <a:ext uri="{FF2B5EF4-FFF2-40B4-BE49-F238E27FC236}">
                <a16:creationId xmlns:a16="http://schemas.microsoft.com/office/drawing/2014/main" id="{A9ADFC39-6B63-406A-BEC0-D9CC979C6082}"/>
              </a:ext>
            </a:extLst>
          </p:cNvPr>
          <p:cNvSpPr txBox="1"/>
          <p:nvPr/>
        </p:nvSpPr>
        <p:spPr>
          <a:xfrm>
            <a:off x="741211" y="762658"/>
            <a:ext cx="10825719" cy="1105991"/>
          </a:xfrm>
          <a:prstGeom prst="rect">
            <a:avLst/>
          </a:prstGeom>
          <a:solidFill>
            <a:srgbClr val="CBEBE6"/>
          </a:solidFill>
        </p:spPr>
        <p:txBody>
          <a:bodyPr vert="horz" wrap="square" lIns="91440" tIns="45720" rIns="91440" bIns="45720" rtlCol="0" anchor="ctr">
            <a:noAutofit/>
          </a:bodyPr>
          <a:lstStyle>
            <a:lvl1pPr algn="r">
              <a:lnSpc>
                <a:spcPct val="90000"/>
              </a:lnSpc>
              <a:spcBef>
                <a:spcPct val="0"/>
              </a:spcBef>
              <a:buNone/>
              <a:defRPr sz="4400">
                <a:solidFill>
                  <a:schemeClr val="bg1"/>
                </a:solidFill>
                <a:latin typeface="+mj-lt"/>
                <a:ea typeface="+mj-ea"/>
                <a:cs typeface="+mj-cs"/>
              </a:defRPr>
            </a:lvl1pPr>
          </a:lstStyle>
          <a:p>
            <a:pPr algn="ctr"/>
            <a:endParaRPr lang="en-GB" sz="2400" dirty="0">
              <a:solidFill>
                <a:schemeClr val="tx1">
                  <a:lumMod val="65000"/>
                  <a:lumOff val="35000"/>
                </a:schemeClr>
              </a:solidFill>
            </a:endParaRPr>
          </a:p>
        </p:txBody>
      </p:sp>
      <p:pic>
        <p:nvPicPr>
          <p:cNvPr id="22" name="data record">
            <a:extLst>
              <a:ext uri="{FF2B5EF4-FFF2-40B4-BE49-F238E27FC236}">
                <a16:creationId xmlns:a16="http://schemas.microsoft.com/office/drawing/2014/main" id="{F61B6B2A-E413-491D-8AD8-5B5B21BECF9A}"/>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5517865" y="4798685"/>
            <a:ext cx="1156265" cy="1358650"/>
          </a:xfrm>
          <a:prstGeom prst="rect">
            <a:avLst/>
          </a:prstGeom>
        </p:spPr>
      </p:pic>
      <p:cxnSp>
        <p:nvCxnSpPr>
          <p:cNvPr id="23" name="Straight Arrow Connector 22">
            <a:extLst>
              <a:ext uri="{FF2B5EF4-FFF2-40B4-BE49-F238E27FC236}">
                <a16:creationId xmlns:a16="http://schemas.microsoft.com/office/drawing/2014/main" id="{E381B416-B88D-467C-8CFD-39EBA79AA539}"/>
              </a:ext>
            </a:extLst>
          </p:cNvPr>
          <p:cNvCxnSpPr>
            <a:cxnSpLocks/>
          </p:cNvCxnSpPr>
          <p:nvPr/>
        </p:nvCxnSpPr>
        <p:spPr>
          <a:xfrm flipV="1">
            <a:off x="3784666" y="3293216"/>
            <a:ext cx="1004310" cy="713078"/>
          </a:xfrm>
          <a:prstGeom prst="straightConnector1">
            <a:avLst/>
          </a:prstGeom>
          <a:ln w="76200">
            <a:solidFill>
              <a:srgbClr val="31B09C"/>
            </a:solidFill>
            <a:tailEnd type="triangle"/>
          </a:ln>
        </p:spPr>
        <p:style>
          <a:lnRef idx="1">
            <a:schemeClr val="accent5"/>
          </a:lnRef>
          <a:fillRef idx="0">
            <a:schemeClr val="accent5"/>
          </a:fillRef>
          <a:effectRef idx="0">
            <a:schemeClr val="accent5"/>
          </a:effectRef>
          <a:fontRef idx="minor">
            <a:schemeClr val="tx1"/>
          </a:fontRef>
        </p:style>
      </p:cxnSp>
      <p:cxnSp>
        <p:nvCxnSpPr>
          <p:cNvPr id="25" name="Straight Arrow Connector 24">
            <a:extLst>
              <a:ext uri="{FF2B5EF4-FFF2-40B4-BE49-F238E27FC236}">
                <a16:creationId xmlns:a16="http://schemas.microsoft.com/office/drawing/2014/main" id="{0F3AB8B4-52F0-433B-BD86-76C0D5C8B3FD}"/>
              </a:ext>
            </a:extLst>
          </p:cNvPr>
          <p:cNvCxnSpPr>
            <a:cxnSpLocks/>
          </p:cNvCxnSpPr>
          <p:nvPr/>
        </p:nvCxnSpPr>
        <p:spPr>
          <a:xfrm>
            <a:off x="6095997" y="3761584"/>
            <a:ext cx="0" cy="805538"/>
          </a:xfrm>
          <a:prstGeom prst="straightConnector1">
            <a:avLst/>
          </a:prstGeom>
          <a:ln w="76200">
            <a:solidFill>
              <a:srgbClr val="31B09C"/>
            </a:solidFill>
            <a:tailEnd type="triangle"/>
          </a:ln>
        </p:spPr>
        <p:style>
          <a:lnRef idx="1">
            <a:schemeClr val="accent5"/>
          </a:lnRef>
          <a:fillRef idx="0">
            <a:schemeClr val="accent5"/>
          </a:fillRef>
          <a:effectRef idx="0">
            <a:schemeClr val="accent5"/>
          </a:effectRef>
          <a:fontRef idx="minor">
            <a:schemeClr val="tx1"/>
          </a:fontRef>
        </p:style>
      </p:cxnSp>
      <p:sp>
        <p:nvSpPr>
          <p:cNvPr id="27" name="server">
            <a:extLst>
              <a:ext uri="{FF2B5EF4-FFF2-40B4-BE49-F238E27FC236}">
                <a16:creationId xmlns:a16="http://schemas.microsoft.com/office/drawing/2014/main" id="{7DD8E1C2-F59A-4BF5-A2BB-1A85AE739C73}"/>
              </a:ext>
            </a:extLst>
          </p:cNvPr>
          <p:cNvSpPr/>
          <p:nvPr/>
        </p:nvSpPr>
        <p:spPr>
          <a:xfrm>
            <a:off x="4979358" y="2441725"/>
            <a:ext cx="2313538" cy="1132137"/>
          </a:xfrm>
          <a:prstGeom prst="cloud">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2000" dirty="0">
                <a:latin typeface="+mj-lt"/>
              </a:rPr>
              <a:t>Central Server</a:t>
            </a:r>
          </a:p>
        </p:txBody>
      </p:sp>
      <p:cxnSp>
        <p:nvCxnSpPr>
          <p:cNvPr id="28" name="Straight Arrow Connector 27">
            <a:extLst>
              <a:ext uri="{FF2B5EF4-FFF2-40B4-BE49-F238E27FC236}">
                <a16:creationId xmlns:a16="http://schemas.microsoft.com/office/drawing/2014/main" id="{C51F42DC-9EB9-41B6-B2E8-77D8AFD563DF}"/>
              </a:ext>
            </a:extLst>
          </p:cNvPr>
          <p:cNvCxnSpPr>
            <a:cxnSpLocks/>
          </p:cNvCxnSpPr>
          <p:nvPr/>
        </p:nvCxnSpPr>
        <p:spPr>
          <a:xfrm flipH="1" flipV="1">
            <a:off x="7475867" y="3293214"/>
            <a:ext cx="898024" cy="533992"/>
          </a:xfrm>
          <a:prstGeom prst="straightConnector1">
            <a:avLst/>
          </a:prstGeom>
          <a:ln w="76200">
            <a:solidFill>
              <a:srgbClr val="31B09C"/>
            </a:solidFill>
            <a:tailEnd type="triangle"/>
          </a:ln>
        </p:spPr>
        <p:style>
          <a:lnRef idx="1">
            <a:schemeClr val="accent5"/>
          </a:lnRef>
          <a:fillRef idx="0">
            <a:schemeClr val="accent5"/>
          </a:fillRef>
          <a:effectRef idx="0">
            <a:schemeClr val="accent5"/>
          </a:effectRef>
          <a:fontRef idx="minor">
            <a:schemeClr val="tx1"/>
          </a:fontRef>
        </p:style>
      </p:cxnSp>
      <p:grpSp>
        <p:nvGrpSpPr>
          <p:cNvPr id="29" name="Group 28">
            <a:extLst>
              <a:ext uri="{FF2B5EF4-FFF2-40B4-BE49-F238E27FC236}">
                <a16:creationId xmlns:a16="http://schemas.microsoft.com/office/drawing/2014/main" id="{9B30AF21-585E-48DE-A28E-632D3078280A}"/>
              </a:ext>
            </a:extLst>
          </p:cNvPr>
          <p:cNvGrpSpPr/>
          <p:nvPr/>
        </p:nvGrpSpPr>
        <p:grpSpPr>
          <a:xfrm>
            <a:off x="10095411" y="3480936"/>
            <a:ext cx="1483200" cy="1483200"/>
            <a:chOff x="22507" y="1447159"/>
            <a:chExt cx="4106641" cy="4106641"/>
          </a:xfrm>
        </p:grpSpPr>
        <p:sp>
          <p:nvSpPr>
            <p:cNvPr id="30" name="circle">
              <a:extLst>
                <a:ext uri="{FF2B5EF4-FFF2-40B4-BE49-F238E27FC236}">
                  <a16:creationId xmlns:a16="http://schemas.microsoft.com/office/drawing/2014/main" id="{D4742EA8-9019-4E6A-AF9B-BF64A5F5CEDF}"/>
                </a:ext>
              </a:extLst>
            </p:cNvPr>
            <p:cNvSpPr/>
            <p:nvPr/>
          </p:nvSpPr>
          <p:spPr>
            <a:xfrm>
              <a:off x="22507" y="1447159"/>
              <a:ext cx="4106641" cy="4106641"/>
            </a:xfrm>
            <a:prstGeom prst="ellipse">
              <a:avLst/>
            </a:prstGeom>
            <a:solidFill>
              <a:srgbClr val="CBEB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31" name="Picture 30">
              <a:extLst>
                <a:ext uri="{FF2B5EF4-FFF2-40B4-BE49-F238E27FC236}">
                  <a16:creationId xmlns:a16="http://schemas.microsoft.com/office/drawing/2014/main" id="{B55E5401-5969-4896-B27A-02C59E5B0B83}"/>
                </a:ext>
              </a:extLst>
            </p:cNvPr>
            <p:cNvPicPr>
              <a:picLocks noChangeAspect="1"/>
            </p:cNvPicPr>
            <p:nvPr/>
          </p:nvPicPr>
          <p:blipFill>
            <a:blip r:embed="rId6">
              <a:extLst>
                <a:ext uri="{28A0092B-C50C-407E-A947-70E740481C1C}">
                  <a14:useLocalDpi xmlns:a14="http://schemas.microsoft.com/office/drawing/2010/main" val="0"/>
                </a:ext>
              </a:extLst>
            </a:blip>
            <a:srcRect l="4739" r="4739"/>
            <a:stretch/>
          </p:blipFill>
          <p:spPr>
            <a:xfrm>
              <a:off x="1177721" y="2224209"/>
              <a:ext cx="1796212" cy="2552544"/>
            </a:xfrm>
            <a:prstGeom prst="rect">
              <a:avLst/>
            </a:prstGeom>
          </p:spPr>
        </p:pic>
      </p:grpSp>
      <p:grpSp>
        <p:nvGrpSpPr>
          <p:cNvPr id="32" name="Group 31">
            <a:extLst>
              <a:ext uri="{FF2B5EF4-FFF2-40B4-BE49-F238E27FC236}">
                <a16:creationId xmlns:a16="http://schemas.microsoft.com/office/drawing/2014/main" id="{AF2BEF51-B909-4202-9B71-84F5FABE9923}"/>
              </a:ext>
            </a:extLst>
          </p:cNvPr>
          <p:cNvGrpSpPr/>
          <p:nvPr/>
        </p:nvGrpSpPr>
        <p:grpSpPr>
          <a:xfrm>
            <a:off x="8475404" y="3480936"/>
            <a:ext cx="1483200" cy="1483200"/>
            <a:chOff x="8272999" y="3348573"/>
            <a:chExt cx="1483200" cy="1483200"/>
          </a:xfrm>
        </p:grpSpPr>
        <p:sp>
          <p:nvSpPr>
            <p:cNvPr id="33" name="circle">
              <a:extLst>
                <a:ext uri="{FF2B5EF4-FFF2-40B4-BE49-F238E27FC236}">
                  <a16:creationId xmlns:a16="http://schemas.microsoft.com/office/drawing/2014/main" id="{EDA2370C-3CDC-4FAF-87C9-E8AF41D0BF9A}"/>
                </a:ext>
              </a:extLst>
            </p:cNvPr>
            <p:cNvSpPr/>
            <p:nvPr/>
          </p:nvSpPr>
          <p:spPr>
            <a:xfrm>
              <a:off x="8272999" y="3348573"/>
              <a:ext cx="1483200" cy="1483200"/>
            </a:xfrm>
            <a:prstGeom prst="ellipse">
              <a:avLst/>
            </a:prstGeom>
            <a:solidFill>
              <a:srgbClr val="CBEB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34" name="Picture 2">
              <a:extLst>
                <a:ext uri="{FF2B5EF4-FFF2-40B4-BE49-F238E27FC236}">
                  <a16:creationId xmlns:a16="http://schemas.microsoft.com/office/drawing/2014/main" id="{5E3F9527-FF67-47F1-BF34-5FC94F2A3F3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374513" y="3450087"/>
              <a:ext cx="1280173" cy="1280173"/>
            </a:xfrm>
            <a:prstGeom prst="rect">
              <a:avLst/>
            </a:prstGeom>
            <a:noFill/>
            <a:extLst>
              <a:ext uri="{909E8E84-426E-40DD-AFC4-6F175D3DCCD1}">
                <a14:hiddenFill xmlns:a14="http://schemas.microsoft.com/office/drawing/2010/main">
                  <a:solidFill>
                    <a:srgbClr val="FFFFFF"/>
                  </a:solidFill>
                </a14:hiddenFill>
              </a:ext>
            </a:extLst>
          </p:spPr>
        </p:pic>
      </p:grpSp>
      <p:pic>
        <p:nvPicPr>
          <p:cNvPr id="35" name="Picture 34">
            <a:extLst>
              <a:ext uri="{FF2B5EF4-FFF2-40B4-BE49-F238E27FC236}">
                <a16:creationId xmlns:a16="http://schemas.microsoft.com/office/drawing/2014/main" id="{E806CB5D-2592-4E87-B8B6-6D09CD3CEB91}"/>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16466" y="2441726"/>
            <a:ext cx="3217443" cy="3898916"/>
          </a:xfrm>
          <a:prstGeom prst="rect">
            <a:avLst/>
          </a:prstGeom>
        </p:spPr>
      </p:pic>
      <p:sp>
        <p:nvSpPr>
          <p:cNvPr id="36" name="caption1">
            <a:extLst>
              <a:ext uri="{FF2B5EF4-FFF2-40B4-BE49-F238E27FC236}">
                <a16:creationId xmlns:a16="http://schemas.microsoft.com/office/drawing/2014/main" id="{FACFA990-C1C1-428B-9D63-2DA2FFB86DD6}"/>
              </a:ext>
            </a:extLst>
          </p:cNvPr>
          <p:cNvSpPr txBox="1"/>
          <p:nvPr/>
        </p:nvSpPr>
        <p:spPr>
          <a:xfrm>
            <a:off x="1984830" y="963079"/>
            <a:ext cx="8786311" cy="766364"/>
          </a:xfrm>
          <a:prstGeom prst="rect">
            <a:avLst/>
          </a:prstGeom>
        </p:spPr>
        <p:txBody>
          <a:bodyPr vert="horz" wrap="square" lIns="91440" tIns="45720" rIns="91440" bIns="45720" rtlCol="0" anchor="t">
            <a:spAutoFit/>
          </a:bodyPr>
          <a:lstStyle>
            <a:lvl1pPr algn="r">
              <a:lnSpc>
                <a:spcPct val="90000"/>
              </a:lnSpc>
              <a:spcBef>
                <a:spcPct val="0"/>
              </a:spcBef>
              <a:buNone/>
              <a:defRPr sz="4400">
                <a:solidFill>
                  <a:schemeClr val="bg1"/>
                </a:solidFill>
                <a:latin typeface="+mj-lt"/>
                <a:ea typeface="+mj-ea"/>
                <a:cs typeface="+mj-cs"/>
              </a:defRPr>
            </a:lvl1pPr>
          </a:lstStyle>
          <a:p>
            <a:pPr algn="l"/>
            <a:r>
              <a:rPr lang="en-GB" sz="2400" dirty="0">
                <a:solidFill>
                  <a:schemeClr val="tx1">
                    <a:lumMod val="65000"/>
                    <a:lumOff val="35000"/>
                  </a:schemeClr>
                </a:solidFill>
              </a:rPr>
              <a:t>Once validation data has been saved, the supervisor syncs it to the server.</a:t>
            </a:r>
          </a:p>
        </p:txBody>
      </p:sp>
      <p:sp>
        <p:nvSpPr>
          <p:cNvPr id="37" name="01 highlight">
            <a:extLst>
              <a:ext uri="{FF2B5EF4-FFF2-40B4-BE49-F238E27FC236}">
                <a16:creationId xmlns:a16="http://schemas.microsoft.com/office/drawing/2014/main" id="{0E5A2253-A360-4AF0-B4B2-060581EFA352}"/>
              </a:ext>
            </a:extLst>
          </p:cNvPr>
          <p:cNvSpPr/>
          <p:nvPr/>
        </p:nvSpPr>
        <p:spPr>
          <a:xfrm>
            <a:off x="897465" y="3788728"/>
            <a:ext cx="2583401" cy="276126"/>
          </a:xfrm>
          <a:prstGeom prst="rect">
            <a:avLst/>
          </a:prstGeom>
          <a:solidFill>
            <a:schemeClr val="accent4">
              <a:lumMod val="60000"/>
              <a:lumOff val="4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38" name="Picture 37">
            <a:extLst>
              <a:ext uri="{FF2B5EF4-FFF2-40B4-BE49-F238E27FC236}">
                <a16:creationId xmlns:a16="http://schemas.microsoft.com/office/drawing/2014/main" id="{612B2B64-A792-46E6-B8F3-200EEB772BC7}"/>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97466" y="852658"/>
            <a:ext cx="931109" cy="931109"/>
          </a:xfrm>
          <a:prstGeom prst="rect">
            <a:avLst/>
          </a:prstGeom>
        </p:spPr>
      </p:pic>
    </p:spTree>
    <p:custDataLst>
      <p:tags r:id="rId1"/>
    </p:custDataLst>
    <p:extLst>
      <p:ext uri="{BB962C8B-B14F-4D97-AF65-F5344CB8AC3E}">
        <p14:creationId xmlns:p14="http://schemas.microsoft.com/office/powerpoint/2010/main" val="2275098486"/>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left)">
                                      <p:cBhvr>
                                        <p:cTn id="7" dur="500"/>
                                        <p:tgtEl>
                                          <p:spTgt spid="18"/>
                                        </p:tgtEl>
                                      </p:cBhvr>
                                    </p:animEffect>
                                  </p:childTnLst>
                                </p:cTn>
                              </p:par>
                              <p:par>
                                <p:cTn id="8" presetID="10" presetClass="entr" presetSubtype="0" fill="hold" nodeType="withEffect">
                                  <p:stCondLst>
                                    <p:cond delay="0"/>
                                  </p:stCondLst>
                                  <p:childTnLst>
                                    <p:set>
                                      <p:cBhvr>
                                        <p:cTn id="9" dur="1" fill="hold">
                                          <p:stCondLst>
                                            <p:cond delay="0"/>
                                          </p:stCondLst>
                                        </p:cTn>
                                        <p:tgtEl>
                                          <p:spTgt spid="38"/>
                                        </p:tgtEl>
                                        <p:attrNameLst>
                                          <p:attrName>style.visibility</p:attrName>
                                        </p:attrNameLst>
                                      </p:cBhvr>
                                      <p:to>
                                        <p:strVal val="visible"/>
                                      </p:to>
                                    </p:set>
                                    <p:animEffect transition="in" filter="fade">
                                      <p:cBhvr>
                                        <p:cTn id="10" dur="500"/>
                                        <p:tgtEl>
                                          <p:spTgt spid="38"/>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36"/>
                                        </p:tgtEl>
                                        <p:attrNameLst>
                                          <p:attrName>style.visibility</p:attrName>
                                        </p:attrNameLst>
                                      </p:cBhvr>
                                      <p:to>
                                        <p:strVal val="visible"/>
                                      </p:to>
                                    </p:set>
                                    <p:animEffect transition="in" filter="fade">
                                      <p:cBhvr>
                                        <p:cTn id="14" dur="500"/>
                                        <p:tgtEl>
                                          <p:spTgt spid="36"/>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35"/>
                                        </p:tgtEl>
                                        <p:attrNameLst>
                                          <p:attrName>style.visibility</p:attrName>
                                        </p:attrNameLst>
                                      </p:cBhvr>
                                      <p:to>
                                        <p:strVal val="visible"/>
                                      </p:to>
                                    </p:set>
                                    <p:animEffect transition="in" filter="fade">
                                      <p:cBhvr>
                                        <p:cTn id="19" dur="500"/>
                                        <p:tgtEl>
                                          <p:spTgt spid="35"/>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7"/>
                                        </p:tgtEl>
                                        <p:attrNameLst>
                                          <p:attrName>style.visibility</p:attrName>
                                        </p:attrNameLst>
                                      </p:cBhvr>
                                      <p:to>
                                        <p:strVal val="visible"/>
                                      </p:to>
                                    </p:set>
                                    <p:animEffect transition="in" filter="fade">
                                      <p:cBhvr>
                                        <p:cTn id="22" dur="500"/>
                                        <p:tgtEl>
                                          <p:spTgt spid="37"/>
                                        </p:tgtEl>
                                      </p:cBhvr>
                                    </p:animEffect>
                                  </p:childTnLst>
                                </p:cTn>
                              </p:par>
                            </p:childTnLst>
                          </p:cTn>
                        </p:par>
                        <p:par>
                          <p:cTn id="23" fill="hold">
                            <p:stCondLst>
                              <p:cond delay="500"/>
                            </p:stCondLst>
                            <p:childTnLst>
                              <p:par>
                                <p:cTn id="24" presetID="22" presetClass="entr" presetSubtype="8" fill="hold" nodeType="afterEffect">
                                  <p:stCondLst>
                                    <p:cond delay="0"/>
                                  </p:stCondLst>
                                  <p:childTnLst>
                                    <p:set>
                                      <p:cBhvr>
                                        <p:cTn id="25" dur="1" fill="hold">
                                          <p:stCondLst>
                                            <p:cond delay="0"/>
                                          </p:stCondLst>
                                        </p:cTn>
                                        <p:tgtEl>
                                          <p:spTgt spid="23"/>
                                        </p:tgtEl>
                                        <p:attrNameLst>
                                          <p:attrName>style.visibility</p:attrName>
                                        </p:attrNameLst>
                                      </p:cBhvr>
                                      <p:to>
                                        <p:strVal val="visible"/>
                                      </p:to>
                                    </p:set>
                                    <p:animEffect transition="in" filter="wipe(left)">
                                      <p:cBhvr>
                                        <p:cTn id="26" dur="500"/>
                                        <p:tgtEl>
                                          <p:spTgt spid="23"/>
                                        </p:tgtEl>
                                      </p:cBhvr>
                                    </p:animEffect>
                                  </p:childTnLst>
                                </p:cTn>
                              </p:par>
                            </p:childTnLst>
                          </p:cTn>
                        </p:par>
                        <p:par>
                          <p:cTn id="27" fill="hold">
                            <p:stCondLst>
                              <p:cond delay="1000"/>
                            </p:stCondLst>
                            <p:childTnLst>
                              <p:par>
                                <p:cTn id="28" presetID="10" presetClass="entr" presetSubtype="0" fill="hold" grpId="0" nodeType="afterEffect">
                                  <p:stCondLst>
                                    <p:cond delay="0"/>
                                  </p:stCondLst>
                                  <p:childTnLst>
                                    <p:set>
                                      <p:cBhvr>
                                        <p:cTn id="29" dur="1" fill="hold">
                                          <p:stCondLst>
                                            <p:cond delay="0"/>
                                          </p:stCondLst>
                                        </p:cTn>
                                        <p:tgtEl>
                                          <p:spTgt spid="27"/>
                                        </p:tgtEl>
                                        <p:attrNameLst>
                                          <p:attrName>style.visibility</p:attrName>
                                        </p:attrNameLst>
                                      </p:cBhvr>
                                      <p:to>
                                        <p:strVal val="visible"/>
                                      </p:to>
                                    </p:set>
                                    <p:animEffect transition="in" filter="fade">
                                      <p:cBhvr>
                                        <p:cTn id="30" dur="500"/>
                                        <p:tgtEl>
                                          <p:spTgt spid="27"/>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xit" presetSubtype="0" fill="hold" grpId="1" nodeType="clickEffect">
                                  <p:stCondLst>
                                    <p:cond delay="0"/>
                                  </p:stCondLst>
                                  <p:childTnLst>
                                    <p:animEffect transition="out" filter="fade">
                                      <p:cBhvr>
                                        <p:cTn id="34" dur="500"/>
                                        <p:tgtEl>
                                          <p:spTgt spid="37"/>
                                        </p:tgtEl>
                                      </p:cBhvr>
                                    </p:animEffect>
                                    <p:set>
                                      <p:cBhvr>
                                        <p:cTn id="35" dur="1" fill="hold">
                                          <p:stCondLst>
                                            <p:cond delay="499"/>
                                          </p:stCondLst>
                                        </p:cTn>
                                        <p:tgtEl>
                                          <p:spTgt spid="37"/>
                                        </p:tgtEl>
                                        <p:attrNameLst>
                                          <p:attrName>style.visibility</p:attrName>
                                        </p:attrNameLst>
                                      </p:cBhvr>
                                      <p:to>
                                        <p:strVal val="hidden"/>
                                      </p:to>
                                    </p:set>
                                  </p:childTnLst>
                                </p:cTn>
                              </p:par>
                              <p:par>
                                <p:cTn id="36" presetID="22" presetClass="entr" presetSubtype="1" fill="hold" nodeType="withEffect">
                                  <p:stCondLst>
                                    <p:cond delay="0"/>
                                  </p:stCondLst>
                                  <p:childTnLst>
                                    <p:set>
                                      <p:cBhvr>
                                        <p:cTn id="37" dur="1" fill="hold">
                                          <p:stCondLst>
                                            <p:cond delay="0"/>
                                          </p:stCondLst>
                                        </p:cTn>
                                        <p:tgtEl>
                                          <p:spTgt spid="25"/>
                                        </p:tgtEl>
                                        <p:attrNameLst>
                                          <p:attrName>style.visibility</p:attrName>
                                        </p:attrNameLst>
                                      </p:cBhvr>
                                      <p:to>
                                        <p:strVal val="visible"/>
                                      </p:to>
                                    </p:set>
                                    <p:animEffect transition="in" filter="wipe(up)">
                                      <p:cBhvr>
                                        <p:cTn id="38" dur="500"/>
                                        <p:tgtEl>
                                          <p:spTgt spid="25"/>
                                        </p:tgtEl>
                                      </p:cBhvr>
                                    </p:animEffect>
                                  </p:childTnLst>
                                </p:cTn>
                              </p:par>
                            </p:childTnLst>
                          </p:cTn>
                        </p:par>
                        <p:par>
                          <p:cTn id="39" fill="hold">
                            <p:stCondLst>
                              <p:cond delay="500"/>
                            </p:stCondLst>
                            <p:childTnLst>
                              <p:par>
                                <p:cTn id="40" presetID="10" presetClass="entr" presetSubtype="0" fill="hold" nodeType="afterEffect">
                                  <p:stCondLst>
                                    <p:cond delay="0"/>
                                  </p:stCondLst>
                                  <p:childTnLst>
                                    <p:set>
                                      <p:cBhvr>
                                        <p:cTn id="41" dur="1" fill="hold">
                                          <p:stCondLst>
                                            <p:cond delay="0"/>
                                          </p:stCondLst>
                                        </p:cTn>
                                        <p:tgtEl>
                                          <p:spTgt spid="22"/>
                                        </p:tgtEl>
                                        <p:attrNameLst>
                                          <p:attrName>style.visibility</p:attrName>
                                        </p:attrNameLst>
                                      </p:cBhvr>
                                      <p:to>
                                        <p:strVal val="visible"/>
                                      </p:to>
                                    </p:set>
                                    <p:animEffect transition="in" filter="fade">
                                      <p:cBhvr>
                                        <p:cTn id="42" dur="500"/>
                                        <p:tgtEl>
                                          <p:spTgt spid="22"/>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2"/>
                                        </p:tgtEl>
                                        <p:attrNameLst>
                                          <p:attrName>style.visibility</p:attrName>
                                        </p:attrNameLst>
                                      </p:cBhvr>
                                      <p:to>
                                        <p:strVal val="visible"/>
                                      </p:to>
                                    </p:set>
                                    <p:animEffect transition="in" filter="fade">
                                      <p:cBhvr>
                                        <p:cTn id="47" dur="500"/>
                                        <p:tgtEl>
                                          <p:spTgt spid="32"/>
                                        </p:tgtEl>
                                      </p:cBhvr>
                                    </p:animEffect>
                                  </p:childTnLst>
                                </p:cTn>
                              </p:par>
                            </p:childTnLst>
                          </p:cTn>
                        </p:par>
                        <p:par>
                          <p:cTn id="48" fill="hold">
                            <p:stCondLst>
                              <p:cond delay="500"/>
                            </p:stCondLst>
                            <p:childTnLst>
                              <p:par>
                                <p:cTn id="49" presetID="22" presetClass="entr" presetSubtype="2" fill="hold" nodeType="afterEffect">
                                  <p:stCondLst>
                                    <p:cond delay="0"/>
                                  </p:stCondLst>
                                  <p:childTnLst>
                                    <p:set>
                                      <p:cBhvr>
                                        <p:cTn id="50" dur="1" fill="hold">
                                          <p:stCondLst>
                                            <p:cond delay="0"/>
                                          </p:stCondLst>
                                        </p:cTn>
                                        <p:tgtEl>
                                          <p:spTgt spid="28"/>
                                        </p:tgtEl>
                                        <p:attrNameLst>
                                          <p:attrName>style.visibility</p:attrName>
                                        </p:attrNameLst>
                                      </p:cBhvr>
                                      <p:to>
                                        <p:strVal val="visible"/>
                                      </p:to>
                                    </p:set>
                                    <p:animEffect transition="in" filter="wipe(right)">
                                      <p:cBhvr>
                                        <p:cTn id="51" dur="500"/>
                                        <p:tgtEl>
                                          <p:spTgt spid="28"/>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nodeType="clickEffect">
                                  <p:stCondLst>
                                    <p:cond delay="0"/>
                                  </p:stCondLst>
                                  <p:childTnLst>
                                    <p:set>
                                      <p:cBhvr>
                                        <p:cTn id="55" dur="1" fill="hold">
                                          <p:stCondLst>
                                            <p:cond delay="0"/>
                                          </p:stCondLst>
                                        </p:cTn>
                                        <p:tgtEl>
                                          <p:spTgt spid="29"/>
                                        </p:tgtEl>
                                        <p:attrNameLst>
                                          <p:attrName>style.visibility</p:attrName>
                                        </p:attrNameLst>
                                      </p:cBhvr>
                                      <p:to>
                                        <p:strVal val="visible"/>
                                      </p:to>
                                    </p:set>
                                    <p:animEffect transition="in" filter="fade">
                                      <p:cBhvr>
                                        <p:cTn id="56"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27" grpId="0" animBg="1"/>
      <p:bldP spid="36" grpId="0"/>
      <p:bldP spid="37" grpId="0" animBg="1"/>
      <p:bldP spid="37" grpId="1"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 name="Group 29">
            <a:extLst>
              <a:ext uri="{FF2B5EF4-FFF2-40B4-BE49-F238E27FC236}">
                <a16:creationId xmlns:a16="http://schemas.microsoft.com/office/drawing/2014/main" id="{B1B7C6B9-D03A-9C24-1D70-4EFD1EB0386E}"/>
              </a:ext>
            </a:extLst>
          </p:cNvPr>
          <p:cNvGrpSpPr/>
          <p:nvPr/>
        </p:nvGrpSpPr>
        <p:grpSpPr>
          <a:xfrm>
            <a:off x="1" y="1805920"/>
            <a:ext cx="12175670" cy="3243080"/>
            <a:chOff x="1" y="1805920"/>
            <a:chExt cx="12175670" cy="3243080"/>
          </a:xfrm>
        </p:grpSpPr>
        <p:sp>
          <p:nvSpPr>
            <p:cNvPr id="31" name="Rectangle 30">
              <a:extLst>
                <a:ext uri="{FF2B5EF4-FFF2-40B4-BE49-F238E27FC236}">
                  <a16:creationId xmlns:a16="http://schemas.microsoft.com/office/drawing/2014/main" id="{C722E496-F0A4-4BBC-8A7E-23EC7AF1D461}"/>
                </a:ext>
              </a:extLst>
            </p:cNvPr>
            <p:cNvSpPr/>
            <p:nvPr/>
          </p:nvSpPr>
          <p:spPr>
            <a:xfrm>
              <a:off x="3225226" y="1805920"/>
              <a:ext cx="8950445" cy="3240000"/>
            </a:xfrm>
            <a:prstGeom prst="rect">
              <a:avLst/>
            </a:prstGeom>
            <a:solidFill>
              <a:srgbClr val="25B1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33" name="Picture 32">
              <a:extLst>
                <a:ext uri="{FF2B5EF4-FFF2-40B4-BE49-F238E27FC236}">
                  <a16:creationId xmlns:a16="http://schemas.microsoft.com/office/drawing/2014/main" id="{AF39FB24-B5A4-81D3-0EA4-95C7191023CE}"/>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rot="5400000">
              <a:off x="-1523" y="1807445"/>
              <a:ext cx="3243079" cy="3240031"/>
            </a:xfrm>
            <a:prstGeom prst="rect">
              <a:avLst/>
            </a:prstGeom>
          </p:spPr>
        </p:pic>
      </p:grpSp>
      <p:sp>
        <p:nvSpPr>
          <p:cNvPr id="11" name="TextBox 10">
            <a:extLst>
              <a:ext uri="{FF2B5EF4-FFF2-40B4-BE49-F238E27FC236}">
                <a16:creationId xmlns:a16="http://schemas.microsoft.com/office/drawing/2014/main" id="{9D060800-B7AB-63FD-EA24-369378A4F8DF}"/>
              </a:ext>
            </a:extLst>
          </p:cNvPr>
          <p:cNvSpPr txBox="1"/>
          <p:nvPr/>
        </p:nvSpPr>
        <p:spPr>
          <a:xfrm>
            <a:off x="3499200" y="2877655"/>
            <a:ext cx="7663630" cy="433965"/>
          </a:xfrm>
          <a:prstGeom prst="rect">
            <a:avLst/>
          </a:prstGeom>
        </p:spPr>
        <p:txBody>
          <a:bodyPr vert="horz" wrap="square" lIns="91440" tIns="45720" rIns="91440" bIns="45720" rtlCol="0" anchor="b">
            <a:spAutoFit/>
          </a:bodyPr>
          <a:lstStyle>
            <a:lvl1pPr algn="r">
              <a:lnSpc>
                <a:spcPct val="90000"/>
              </a:lnSpc>
              <a:spcBef>
                <a:spcPct val="0"/>
              </a:spcBef>
              <a:buNone/>
              <a:defRPr sz="4400">
                <a:solidFill>
                  <a:schemeClr val="bg1"/>
                </a:solidFill>
                <a:latin typeface="+mj-lt"/>
                <a:ea typeface="+mj-ea"/>
                <a:cs typeface="+mj-cs"/>
              </a:defRPr>
            </a:lvl1pPr>
          </a:lstStyle>
          <a:p>
            <a:pPr algn="l"/>
            <a:r>
              <a:rPr lang="en-GB" sz="2400" dirty="0"/>
              <a:t>You have now completed Unit 6.</a:t>
            </a:r>
          </a:p>
        </p:txBody>
      </p:sp>
      <p:pic>
        <p:nvPicPr>
          <p:cNvPr id="13" name="Picture 12">
            <a:extLst>
              <a:ext uri="{FF2B5EF4-FFF2-40B4-BE49-F238E27FC236}">
                <a16:creationId xmlns:a16="http://schemas.microsoft.com/office/drawing/2014/main" id="{F68593BF-4BEE-2086-1B40-EC8859E1E5E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720225" y="236365"/>
            <a:ext cx="2141567" cy="655855"/>
          </a:xfrm>
          <a:prstGeom prst="rect">
            <a:avLst/>
          </a:prstGeom>
        </p:spPr>
      </p:pic>
      <p:sp>
        <p:nvSpPr>
          <p:cNvPr id="12" name="TextBox 11">
            <a:extLst>
              <a:ext uri="{FF2B5EF4-FFF2-40B4-BE49-F238E27FC236}">
                <a16:creationId xmlns:a16="http://schemas.microsoft.com/office/drawing/2014/main" id="{ED3E103A-B4A6-49A9-9DE5-C38654D1AF97}"/>
              </a:ext>
            </a:extLst>
          </p:cNvPr>
          <p:cNvSpPr txBox="1"/>
          <p:nvPr/>
        </p:nvSpPr>
        <p:spPr>
          <a:xfrm>
            <a:off x="3499200" y="3458956"/>
            <a:ext cx="7528029" cy="766364"/>
          </a:xfrm>
          <a:prstGeom prst="rect">
            <a:avLst/>
          </a:prstGeom>
        </p:spPr>
        <p:txBody>
          <a:bodyPr vert="horz" wrap="square" lIns="91440" tIns="45720" rIns="91440" bIns="45720" rtlCol="0" anchor="b">
            <a:spAutoFit/>
          </a:bodyPr>
          <a:lstStyle>
            <a:lvl1pPr algn="r">
              <a:lnSpc>
                <a:spcPct val="90000"/>
              </a:lnSpc>
              <a:spcBef>
                <a:spcPct val="0"/>
              </a:spcBef>
              <a:buNone/>
              <a:defRPr sz="4400">
                <a:solidFill>
                  <a:schemeClr val="bg1"/>
                </a:solidFill>
                <a:latin typeface="+mj-lt"/>
                <a:ea typeface="+mj-ea"/>
                <a:cs typeface="+mj-cs"/>
              </a:defRPr>
            </a:lvl1pPr>
          </a:lstStyle>
          <a:p>
            <a:pPr algn="l"/>
            <a:r>
              <a:rPr lang="en-GB" sz="2400" dirty="0"/>
              <a:t>In the next unit, we will look at how to track progress toward survey completion.</a:t>
            </a:r>
          </a:p>
        </p:txBody>
      </p:sp>
    </p:spTree>
    <p:custDataLst>
      <p:tags r:id="rId1"/>
    </p:custDataLst>
    <p:extLst>
      <p:ext uri="{BB962C8B-B14F-4D97-AF65-F5344CB8AC3E}">
        <p14:creationId xmlns:p14="http://schemas.microsoft.com/office/powerpoint/2010/main" val="714363557"/>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 name="Group 29">
            <a:extLst>
              <a:ext uri="{FF2B5EF4-FFF2-40B4-BE49-F238E27FC236}">
                <a16:creationId xmlns:a16="http://schemas.microsoft.com/office/drawing/2014/main" id="{B1B7C6B9-D03A-9C24-1D70-4EFD1EB0386E}"/>
              </a:ext>
            </a:extLst>
          </p:cNvPr>
          <p:cNvGrpSpPr/>
          <p:nvPr/>
        </p:nvGrpSpPr>
        <p:grpSpPr>
          <a:xfrm>
            <a:off x="1" y="1805920"/>
            <a:ext cx="12175670" cy="3243080"/>
            <a:chOff x="1" y="1805920"/>
            <a:chExt cx="12175670" cy="3243080"/>
          </a:xfrm>
        </p:grpSpPr>
        <p:sp>
          <p:nvSpPr>
            <p:cNvPr id="31" name="Rectangle 30">
              <a:extLst>
                <a:ext uri="{FF2B5EF4-FFF2-40B4-BE49-F238E27FC236}">
                  <a16:creationId xmlns:a16="http://schemas.microsoft.com/office/drawing/2014/main" id="{C722E496-F0A4-4BBC-8A7E-23EC7AF1D461}"/>
                </a:ext>
              </a:extLst>
            </p:cNvPr>
            <p:cNvSpPr/>
            <p:nvPr/>
          </p:nvSpPr>
          <p:spPr>
            <a:xfrm>
              <a:off x="3225226" y="1805920"/>
              <a:ext cx="8950445" cy="3240000"/>
            </a:xfrm>
            <a:prstGeom prst="rect">
              <a:avLst/>
            </a:prstGeom>
            <a:solidFill>
              <a:srgbClr val="25B1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33" name="Picture 32">
              <a:extLst>
                <a:ext uri="{FF2B5EF4-FFF2-40B4-BE49-F238E27FC236}">
                  <a16:creationId xmlns:a16="http://schemas.microsoft.com/office/drawing/2014/main" id="{AF39FB24-B5A4-81D3-0EA4-95C7191023CE}"/>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rot="5400000">
              <a:off x="-1523" y="1807445"/>
              <a:ext cx="3243079" cy="3240031"/>
            </a:xfrm>
            <a:prstGeom prst="rect">
              <a:avLst/>
            </a:prstGeom>
          </p:spPr>
        </p:pic>
      </p:grpSp>
      <p:sp>
        <p:nvSpPr>
          <p:cNvPr id="11" name="TextBox 10">
            <a:extLst>
              <a:ext uri="{FF2B5EF4-FFF2-40B4-BE49-F238E27FC236}">
                <a16:creationId xmlns:a16="http://schemas.microsoft.com/office/drawing/2014/main" id="{9D060800-B7AB-63FD-EA24-369378A4F8DF}"/>
              </a:ext>
            </a:extLst>
          </p:cNvPr>
          <p:cNvSpPr txBox="1"/>
          <p:nvPr/>
        </p:nvSpPr>
        <p:spPr>
          <a:xfrm>
            <a:off x="3591777" y="2227516"/>
            <a:ext cx="7663630" cy="428002"/>
          </a:xfrm>
          <a:prstGeom prst="rect">
            <a:avLst/>
          </a:prstGeom>
        </p:spPr>
        <p:txBody>
          <a:bodyPr vert="horz" wrap="square" lIns="91440" tIns="45720" rIns="91440" bIns="45720" rtlCol="0" anchor="b">
            <a:spAutoFit/>
          </a:bodyPr>
          <a:lstStyle>
            <a:lvl1pPr algn="r">
              <a:lnSpc>
                <a:spcPct val="90000"/>
              </a:lnSpc>
              <a:spcBef>
                <a:spcPct val="0"/>
              </a:spcBef>
              <a:buNone/>
              <a:defRPr sz="4400">
                <a:solidFill>
                  <a:schemeClr val="bg1"/>
                </a:solidFill>
                <a:latin typeface="+mj-lt"/>
                <a:ea typeface="+mj-ea"/>
                <a:cs typeface="+mj-cs"/>
              </a:defRPr>
            </a:lvl1pPr>
          </a:lstStyle>
          <a:p>
            <a:pPr algn="l"/>
            <a:r>
              <a:rPr lang="en-GB" sz="2400" dirty="0"/>
              <a:t>By the end of this unit, you will be able to:</a:t>
            </a:r>
          </a:p>
        </p:txBody>
      </p:sp>
      <p:pic>
        <p:nvPicPr>
          <p:cNvPr id="13" name="Picture 12">
            <a:extLst>
              <a:ext uri="{FF2B5EF4-FFF2-40B4-BE49-F238E27FC236}">
                <a16:creationId xmlns:a16="http://schemas.microsoft.com/office/drawing/2014/main" id="{F68593BF-4BEE-2086-1B40-EC8859E1E5E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720225" y="236365"/>
            <a:ext cx="2141567" cy="655855"/>
          </a:xfrm>
          <a:prstGeom prst="rect">
            <a:avLst/>
          </a:prstGeom>
        </p:spPr>
      </p:pic>
      <p:sp>
        <p:nvSpPr>
          <p:cNvPr id="19" name="TextBox 18">
            <a:extLst>
              <a:ext uri="{FF2B5EF4-FFF2-40B4-BE49-F238E27FC236}">
                <a16:creationId xmlns:a16="http://schemas.microsoft.com/office/drawing/2014/main" id="{FB51BEA6-30C4-BF3A-513C-068EAD4C8451}"/>
              </a:ext>
            </a:extLst>
          </p:cNvPr>
          <p:cNvSpPr txBox="1"/>
          <p:nvPr/>
        </p:nvSpPr>
        <p:spPr>
          <a:xfrm>
            <a:off x="3961619" y="2825666"/>
            <a:ext cx="7663630" cy="433965"/>
          </a:xfrm>
          <a:prstGeom prst="rect">
            <a:avLst/>
          </a:prstGeom>
        </p:spPr>
        <p:txBody>
          <a:bodyPr vert="horz" wrap="square" lIns="91440" tIns="45720" rIns="91440" bIns="45720" rtlCol="0" anchor="b">
            <a:spAutoFit/>
          </a:bodyPr>
          <a:lstStyle>
            <a:lvl1pPr algn="r">
              <a:lnSpc>
                <a:spcPct val="90000"/>
              </a:lnSpc>
              <a:spcBef>
                <a:spcPct val="0"/>
              </a:spcBef>
              <a:buNone/>
              <a:defRPr sz="4400">
                <a:solidFill>
                  <a:schemeClr val="bg1"/>
                </a:solidFill>
                <a:latin typeface="+mj-lt"/>
                <a:ea typeface="+mj-ea"/>
                <a:cs typeface="+mj-cs"/>
              </a:defRPr>
            </a:lvl1pPr>
          </a:lstStyle>
          <a:p>
            <a:pPr algn="l"/>
            <a:r>
              <a:rPr lang="en-GB" sz="2400" dirty="0"/>
              <a:t>explain the supervisor’s role to assure data quality</a:t>
            </a:r>
          </a:p>
        </p:txBody>
      </p:sp>
      <p:sp>
        <p:nvSpPr>
          <p:cNvPr id="21" name="TextBox 20">
            <a:extLst>
              <a:ext uri="{FF2B5EF4-FFF2-40B4-BE49-F238E27FC236}">
                <a16:creationId xmlns:a16="http://schemas.microsoft.com/office/drawing/2014/main" id="{093F577F-609F-0B72-6156-D67874F46AC1}"/>
              </a:ext>
            </a:extLst>
          </p:cNvPr>
          <p:cNvSpPr txBox="1"/>
          <p:nvPr/>
        </p:nvSpPr>
        <p:spPr>
          <a:xfrm>
            <a:off x="3961619" y="3366985"/>
            <a:ext cx="7663630" cy="433965"/>
          </a:xfrm>
          <a:prstGeom prst="rect">
            <a:avLst/>
          </a:prstGeom>
        </p:spPr>
        <p:txBody>
          <a:bodyPr vert="horz" wrap="square" lIns="91440" tIns="45720" rIns="91440" bIns="45720" rtlCol="0" anchor="b">
            <a:spAutoFit/>
          </a:bodyPr>
          <a:lstStyle>
            <a:lvl1pPr algn="r">
              <a:lnSpc>
                <a:spcPct val="90000"/>
              </a:lnSpc>
              <a:spcBef>
                <a:spcPct val="0"/>
              </a:spcBef>
              <a:buNone/>
              <a:defRPr sz="4400">
                <a:solidFill>
                  <a:schemeClr val="bg1"/>
                </a:solidFill>
                <a:latin typeface="+mj-lt"/>
                <a:ea typeface="+mj-ea"/>
                <a:cs typeface="+mj-cs"/>
              </a:defRPr>
            </a:lvl1pPr>
          </a:lstStyle>
          <a:p>
            <a:pPr algn="l"/>
            <a:r>
              <a:rPr lang="en-GB" sz="2400" dirty="0"/>
              <a:t>identify the steps in the validation process</a:t>
            </a:r>
          </a:p>
        </p:txBody>
      </p:sp>
      <p:pic>
        <p:nvPicPr>
          <p:cNvPr id="3" name="bullet white">
            <a:extLst>
              <a:ext uri="{FF2B5EF4-FFF2-40B4-BE49-F238E27FC236}">
                <a16:creationId xmlns:a16="http://schemas.microsoft.com/office/drawing/2014/main" id="{5144A0A6-322A-4B3E-AD56-6C04AF562DC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750273" y="2981448"/>
            <a:ext cx="117692" cy="122400"/>
          </a:xfrm>
          <a:prstGeom prst="rect">
            <a:avLst/>
          </a:prstGeom>
        </p:spPr>
      </p:pic>
      <p:pic>
        <p:nvPicPr>
          <p:cNvPr id="15" name="bullet white">
            <a:extLst>
              <a:ext uri="{FF2B5EF4-FFF2-40B4-BE49-F238E27FC236}">
                <a16:creationId xmlns:a16="http://schemas.microsoft.com/office/drawing/2014/main" id="{D1121847-C67F-41F2-9ECA-39C638C2974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750273" y="3504281"/>
            <a:ext cx="117692" cy="122400"/>
          </a:xfrm>
          <a:prstGeom prst="rect">
            <a:avLst/>
          </a:prstGeom>
        </p:spPr>
      </p:pic>
      <p:sp>
        <p:nvSpPr>
          <p:cNvPr id="2" name="TextBox 1">
            <a:extLst>
              <a:ext uri="{FF2B5EF4-FFF2-40B4-BE49-F238E27FC236}">
                <a16:creationId xmlns:a16="http://schemas.microsoft.com/office/drawing/2014/main" id="{5C9FA0A0-FF7F-DC75-ECDB-B9C75228F696}"/>
              </a:ext>
            </a:extLst>
          </p:cNvPr>
          <p:cNvSpPr txBox="1"/>
          <p:nvPr/>
        </p:nvSpPr>
        <p:spPr>
          <a:xfrm>
            <a:off x="3961619" y="3908303"/>
            <a:ext cx="7663630" cy="766364"/>
          </a:xfrm>
          <a:prstGeom prst="rect">
            <a:avLst/>
          </a:prstGeom>
        </p:spPr>
        <p:txBody>
          <a:bodyPr vert="horz" wrap="square" lIns="91440" tIns="45720" rIns="91440" bIns="45720" rtlCol="0" anchor="b">
            <a:spAutoFit/>
          </a:bodyPr>
          <a:lstStyle>
            <a:lvl1pPr algn="r">
              <a:lnSpc>
                <a:spcPct val="90000"/>
              </a:lnSpc>
              <a:spcBef>
                <a:spcPct val="0"/>
              </a:spcBef>
              <a:buNone/>
              <a:defRPr sz="4400">
                <a:solidFill>
                  <a:schemeClr val="bg1"/>
                </a:solidFill>
                <a:latin typeface="+mj-lt"/>
                <a:ea typeface="+mj-ea"/>
                <a:cs typeface="+mj-cs"/>
              </a:defRPr>
            </a:lvl1pPr>
          </a:lstStyle>
          <a:p>
            <a:pPr algn="l"/>
            <a:r>
              <a:rPr lang="en-GB" sz="2400" dirty="0"/>
              <a:t>list the </a:t>
            </a:r>
            <a:r>
              <a:rPr lang="en-GB" sz="2400" dirty="0" err="1"/>
              <a:t>CSPro</a:t>
            </a:r>
            <a:r>
              <a:rPr lang="en-GB" sz="2400" dirty="0"/>
              <a:t> data collection tasks for the supervisor to validate data</a:t>
            </a:r>
          </a:p>
        </p:txBody>
      </p:sp>
      <p:pic>
        <p:nvPicPr>
          <p:cNvPr id="4" name="bullet white">
            <a:extLst>
              <a:ext uri="{FF2B5EF4-FFF2-40B4-BE49-F238E27FC236}">
                <a16:creationId xmlns:a16="http://schemas.microsoft.com/office/drawing/2014/main" id="{949245FB-B6C0-94E0-CADE-EA586ACE775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750273" y="4046229"/>
            <a:ext cx="117692" cy="122400"/>
          </a:xfrm>
          <a:prstGeom prst="rect">
            <a:avLst/>
          </a:prstGeom>
        </p:spPr>
      </p:pic>
    </p:spTree>
    <p:custDataLst>
      <p:tags r:id="rId1"/>
    </p:custDataLst>
    <p:extLst>
      <p:ext uri="{BB962C8B-B14F-4D97-AF65-F5344CB8AC3E}">
        <p14:creationId xmlns:p14="http://schemas.microsoft.com/office/powerpoint/2010/main" val="1714110743"/>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31"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p:cTn id="12" dur="500" fill="hold"/>
                                        <p:tgtEl>
                                          <p:spTgt spid="3"/>
                                        </p:tgtEl>
                                        <p:attrNameLst>
                                          <p:attrName>ppt_w</p:attrName>
                                        </p:attrNameLst>
                                      </p:cBhvr>
                                      <p:tavLst>
                                        <p:tav tm="0">
                                          <p:val>
                                            <p:fltVal val="0"/>
                                          </p:val>
                                        </p:tav>
                                        <p:tav tm="100000">
                                          <p:val>
                                            <p:strVal val="#ppt_w"/>
                                          </p:val>
                                        </p:tav>
                                      </p:tavLst>
                                    </p:anim>
                                    <p:anim calcmode="lin" valueType="num">
                                      <p:cBhvr>
                                        <p:cTn id="13" dur="500" fill="hold"/>
                                        <p:tgtEl>
                                          <p:spTgt spid="3"/>
                                        </p:tgtEl>
                                        <p:attrNameLst>
                                          <p:attrName>ppt_h</p:attrName>
                                        </p:attrNameLst>
                                      </p:cBhvr>
                                      <p:tavLst>
                                        <p:tav tm="0">
                                          <p:val>
                                            <p:fltVal val="0"/>
                                          </p:val>
                                        </p:tav>
                                        <p:tav tm="100000">
                                          <p:val>
                                            <p:strVal val="#ppt_h"/>
                                          </p:val>
                                        </p:tav>
                                      </p:tavLst>
                                    </p:anim>
                                    <p:anim calcmode="lin" valueType="num">
                                      <p:cBhvr>
                                        <p:cTn id="14" dur="500" fill="hold"/>
                                        <p:tgtEl>
                                          <p:spTgt spid="3"/>
                                        </p:tgtEl>
                                        <p:attrNameLst>
                                          <p:attrName>style.rotation</p:attrName>
                                        </p:attrNameLst>
                                      </p:cBhvr>
                                      <p:tavLst>
                                        <p:tav tm="0">
                                          <p:val>
                                            <p:fltVal val="90"/>
                                          </p:val>
                                        </p:tav>
                                        <p:tav tm="100000">
                                          <p:val>
                                            <p:fltVal val="0"/>
                                          </p:val>
                                        </p:tav>
                                      </p:tavLst>
                                    </p:anim>
                                    <p:animEffect transition="in" filter="fade">
                                      <p:cBhvr>
                                        <p:cTn id="15" dur="500"/>
                                        <p:tgtEl>
                                          <p:spTgt spid="3"/>
                                        </p:tgtEl>
                                      </p:cBhvr>
                                    </p:animEffect>
                                  </p:childTnLst>
                                </p:cTn>
                              </p:par>
                            </p:childTnLst>
                          </p:cTn>
                        </p:par>
                        <p:par>
                          <p:cTn id="16" fill="hold">
                            <p:stCondLst>
                              <p:cond delay="500"/>
                            </p:stCondLst>
                            <p:childTnLst>
                              <p:par>
                                <p:cTn id="17" presetID="10" presetClass="entr" presetSubtype="0" fill="hold" grpId="0" nodeType="after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fade">
                                      <p:cBhvr>
                                        <p:cTn id="19" dur="500"/>
                                        <p:tgtEl>
                                          <p:spTgt spid="19"/>
                                        </p:tgtEl>
                                      </p:cBhvr>
                                    </p:animEffect>
                                  </p:childTnLst>
                                </p:cTn>
                              </p:par>
                            </p:childTnLst>
                          </p:cTn>
                        </p:par>
                      </p:childTnLst>
                    </p:cTn>
                  </p:par>
                  <p:par>
                    <p:cTn id="20" fill="hold">
                      <p:stCondLst>
                        <p:cond delay="indefinite"/>
                      </p:stCondLst>
                      <p:childTnLst>
                        <p:par>
                          <p:cTn id="21" fill="hold">
                            <p:stCondLst>
                              <p:cond delay="0"/>
                            </p:stCondLst>
                            <p:childTnLst>
                              <p:par>
                                <p:cTn id="22" presetID="31" presetClass="entr" presetSubtype="0" fill="hold" nodeType="clickEffect">
                                  <p:stCondLst>
                                    <p:cond delay="0"/>
                                  </p:stCondLst>
                                  <p:childTnLst>
                                    <p:set>
                                      <p:cBhvr>
                                        <p:cTn id="23" dur="1" fill="hold">
                                          <p:stCondLst>
                                            <p:cond delay="0"/>
                                          </p:stCondLst>
                                        </p:cTn>
                                        <p:tgtEl>
                                          <p:spTgt spid="15"/>
                                        </p:tgtEl>
                                        <p:attrNameLst>
                                          <p:attrName>style.visibility</p:attrName>
                                        </p:attrNameLst>
                                      </p:cBhvr>
                                      <p:to>
                                        <p:strVal val="visible"/>
                                      </p:to>
                                    </p:set>
                                    <p:anim calcmode="lin" valueType="num">
                                      <p:cBhvr>
                                        <p:cTn id="24" dur="500" fill="hold"/>
                                        <p:tgtEl>
                                          <p:spTgt spid="15"/>
                                        </p:tgtEl>
                                        <p:attrNameLst>
                                          <p:attrName>ppt_w</p:attrName>
                                        </p:attrNameLst>
                                      </p:cBhvr>
                                      <p:tavLst>
                                        <p:tav tm="0">
                                          <p:val>
                                            <p:fltVal val="0"/>
                                          </p:val>
                                        </p:tav>
                                        <p:tav tm="100000">
                                          <p:val>
                                            <p:strVal val="#ppt_w"/>
                                          </p:val>
                                        </p:tav>
                                      </p:tavLst>
                                    </p:anim>
                                    <p:anim calcmode="lin" valueType="num">
                                      <p:cBhvr>
                                        <p:cTn id="25" dur="500" fill="hold"/>
                                        <p:tgtEl>
                                          <p:spTgt spid="15"/>
                                        </p:tgtEl>
                                        <p:attrNameLst>
                                          <p:attrName>ppt_h</p:attrName>
                                        </p:attrNameLst>
                                      </p:cBhvr>
                                      <p:tavLst>
                                        <p:tav tm="0">
                                          <p:val>
                                            <p:fltVal val="0"/>
                                          </p:val>
                                        </p:tav>
                                        <p:tav tm="100000">
                                          <p:val>
                                            <p:strVal val="#ppt_h"/>
                                          </p:val>
                                        </p:tav>
                                      </p:tavLst>
                                    </p:anim>
                                    <p:anim calcmode="lin" valueType="num">
                                      <p:cBhvr>
                                        <p:cTn id="26" dur="500" fill="hold"/>
                                        <p:tgtEl>
                                          <p:spTgt spid="15"/>
                                        </p:tgtEl>
                                        <p:attrNameLst>
                                          <p:attrName>style.rotation</p:attrName>
                                        </p:attrNameLst>
                                      </p:cBhvr>
                                      <p:tavLst>
                                        <p:tav tm="0">
                                          <p:val>
                                            <p:fltVal val="90"/>
                                          </p:val>
                                        </p:tav>
                                        <p:tav tm="100000">
                                          <p:val>
                                            <p:fltVal val="0"/>
                                          </p:val>
                                        </p:tav>
                                      </p:tavLst>
                                    </p:anim>
                                    <p:animEffect transition="in" filter="fade">
                                      <p:cBhvr>
                                        <p:cTn id="27" dur="500"/>
                                        <p:tgtEl>
                                          <p:spTgt spid="15"/>
                                        </p:tgtEl>
                                      </p:cBhvr>
                                    </p:animEffect>
                                  </p:childTnLst>
                                </p:cTn>
                              </p:par>
                            </p:childTnLst>
                          </p:cTn>
                        </p:par>
                        <p:par>
                          <p:cTn id="28" fill="hold">
                            <p:stCondLst>
                              <p:cond delay="500"/>
                            </p:stCondLst>
                            <p:childTnLst>
                              <p:par>
                                <p:cTn id="29" presetID="10" presetClass="entr" presetSubtype="0" fill="hold" grpId="0" nodeType="afterEffect">
                                  <p:stCondLst>
                                    <p:cond delay="0"/>
                                  </p:stCondLst>
                                  <p:childTnLst>
                                    <p:set>
                                      <p:cBhvr>
                                        <p:cTn id="30" dur="1" fill="hold">
                                          <p:stCondLst>
                                            <p:cond delay="0"/>
                                          </p:stCondLst>
                                        </p:cTn>
                                        <p:tgtEl>
                                          <p:spTgt spid="21"/>
                                        </p:tgtEl>
                                        <p:attrNameLst>
                                          <p:attrName>style.visibility</p:attrName>
                                        </p:attrNameLst>
                                      </p:cBhvr>
                                      <p:to>
                                        <p:strVal val="visible"/>
                                      </p:to>
                                    </p:set>
                                    <p:animEffect transition="in" filter="fade">
                                      <p:cBhvr>
                                        <p:cTn id="31" dur="500"/>
                                        <p:tgtEl>
                                          <p:spTgt spid="21"/>
                                        </p:tgtEl>
                                      </p:cBhvr>
                                    </p:animEffect>
                                  </p:childTnLst>
                                </p:cTn>
                              </p:par>
                            </p:childTnLst>
                          </p:cTn>
                        </p:par>
                      </p:childTnLst>
                    </p:cTn>
                  </p:par>
                  <p:par>
                    <p:cTn id="32" fill="hold">
                      <p:stCondLst>
                        <p:cond delay="indefinite"/>
                      </p:stCondLst>
                      <p:childTnLst>
                        <p:par>
                          <p:cTn id="33" fill="hold">
                            <p:stCondLst>
                              <p:cond delay="0"/>
                            </p:stCondLst>
                            <p:childTnLst>
                              <p:par>
                                <p:cTn id="34" presetID="31" presetClass="entr" presetSubtype="0" fill="hold" nodeType="clickEffect">
                                  <p:stCondLst>
                                    <p:cond delay="0"/>
                                  </p:stCondLst>
                                  <p:childTnLst>
                                    <p:set>
                                      <p:cBhvr>
                                        <p:cTn id="35" dur="1" fill="hold">
                                          <p:stCondLst>
                                            <p:cond delay="0"/>
                                          </p:stCondLst>
                                        </p:cTn>
                                        <p:tgtEl>
                                          <p:spTgt spid="4"/>
                                        </p:tgtEl>
                                        <p:attrNameLst>
                                          <p:attrName>style.visibility</p:attrName>
                                        </p:attrNameLst>
                                      </p:cBhvr>
                                      <p:to>
                                        <p:strVal val="visible"/>
                                      </p:to>
                                    </p:set>
                                    <p:anim calcmode="lin" valueType="num">
                                      <p:cBhvr>
                                        <p:cTn id="36" dur="500" fill="hold"/>
                                        <p:tgtEl>
                                          <p:spTgt spid="4"/>
                                        </p:tgtEl>
                                        <p:attrNameLst>
                                          <p:attrName>ppt_w</p:attrName>
                                        </p:attrNameLst>
                                      </p:cBhvr>
                                      <p:tavLst>
                                        <p:tav tm="0">
                                          <p:val>
                                            <p:fltVal val="0"/>
                                          </p:val>
                                        </p:tav>
                                        <p:tav tm="100000">
                                          <p:val>
                                            <p:strVal val="#ppt_w"/>
                                          </p:val>
                                        </p:tav>
                                      </p:tavLst>
                                    </p:anim>
                                    <p:anim calcmode="lin" valueType="num">
                                      <p:cBhvr>
                                        <p:cTn id="37" dur="500" fill="hold"/>
                                        <p:tgtEl>
                                          <p:spTgt spid="4"/>
                                        </p:tgtEl>
                                        <p:attrNameLst>
                                          <p:attrName>ppt_h</p:attrName>
                                        </p:attrNameLst>
                                      </p:cBhvr>
                                      <p:tavLst>
                                        <p:tav tm="0">
                                          <p:val>
                                            <p:fltVal val="0"/>
                                          </p:val>
                                        </p:tav>
                                        <p:tav tm="100000">
                                          <p:val>
                                            <p:strVal val="#ppt_h"/>
                                          </p:val>
                                        </p:tav>
                                      </p:tavLst>
                                    </p:anim>
                                    <p:anim calcmode="lin" valueType="num">
                                      <p:cBhvr>
                                        <p:cTn id="38" dur="500" fill="hold"/>
                                        <p:tgtEl>
                                          <p:spTgt spid="4"/>
                                        </p:tgtEl>
                                        <p:attrNameLst>
                                          <p:attrName>style.rotation</p:attrName>
                                        </p:attrNameLst>
                                      </p:cBhvr>
                                      <p:tavLst>
                                        <p:tav tm="0">
                                          <p:val>
                                            <p:fltVal val="90"/>
                                          </p:val>
                                        </p:tav>
                                        <p:tav tm="100000">
                                          <p:val>
                                            <p:fltVal val="0"/>
                                          </p:val>
                                        </p:tav>
                                      </p:tavLst>
                                    </p:anim>
                                    <p:animEffect transition="in" filter="fade">
                                      <p:cBhvr>
                                        <p:cTn id="39" dur="500"/>
                                        <p:tgtEl>
                                          <p:spTgt spid="4"/>
                                        </p:tgtEl>
                                      </p:cBhvr>
                                    </p:animEffect>
                                  </p:childTnLst>
                                </p:cTn>
                              </p:par>
                            </p:childTnLst>
                          </p:cTn>
                        </p:par>
                        <p:par>
                          <p:cTn id="40" fill="hold">
                            <p:stCondLst>
                              <p:cond delay="500"/>
                            </p:stCondLst>
                            <p:childTnLst>
                              <p:par>
                                <p:cTn id="41" presetID="10" presetClass="entr" presetSubtype="0" fill="hold" grpId="0" nodeType="afterEffect">
                                  <p:stCondLst>
                                    <p:cond delay="0"/>
                                  </p:stCondLst>
                                  <p:childTnLst>
                                    <p:set>
                                      <p:cBhvr>
                                        <p:cTn id="42" dur="1" fill="hold">
                                          <p:stCondLst>
                                            <p:cond delay="0"/>
                                          </p:stCondLst>
                                        </p:cTn>
                                        <p:tgtEl>
                                          <p:spTgt spid="2"/>
                                        </p:tgtEl>
                                        <p:attrNameLst>
                                          <p:attrName>style.visibility</p:attrName>
                                        </p:attrNameLst>
                                      </p:cBhvr>
                                      <p:to>
                                        <p:strVal val="visible"/>
                                      </p:to>
                                    </p:set>
                                    <p:animEffect transition="in" filter="fade">
                                      <p:cBhvr>
                                        <p:cTn id="4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9" grpId="0"/>
      <p:bldP spid="21" grpId="0"/>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 name="header">
            <a:extLst>
              <a:ext uri="{FF2B5EF4-FFF2-40B4-BE49-F238E27FC236}">
                <a16:creationId xmlns:a16="http://schemas.microsoft.com/office/drawing/2014/main" id="{699553F2-C25F-470D-A372-3BDCD3C1A7BF}"/>
              </a:ext>
            </a:extLst>
          </p:cNvPr>
          <p:cNvGrpSpPr/>
          <p:nvPr/>
        </p:nvGrpSpPr>
        <p:grpSpPr>
          <a:xfrm>
            <a:off x="-1235" y="-815"/>
            <a:ext cx="10754959" cy="611122"/>
            <a:chOff x="-1235" y="-815"/>
            <a:chExt cx="10754959" cy="611122"/>
          </a:xfrm>
        </p:grpSpPr>
        <p:sp>
          <p:nvSpPr>
            <p:cNvPr id="36" name="TextBox 35">
              <a:extLst>
                <a:ext uri="{FF2B5EF4-FFF2-40B4-BE49-F238E27FC236}">
                  <a16:creationId xmlns:a16="http://schemas.microsoft.com/office/drawing/2014/main" id="{B79CBDCE-F294-4C3B-A424-48CB3C945151}"/>
                </a:ext>
              </a:extLst>
            </p:cNvPr>
            <p:cNvSpPr txBox="1"/>
            <p:nvPr/>
          </p:nvSpPr>
          <p:spPr>
            <a:xfrm>
              <a:off x="734149" y="21482"/>
              <a:ext cx="10019575" cy="584775"/>
            </a:xfrm>
            <a:prstGeom prst="rect">
              <a:avLst/>
            </a:prstGeom>
            <a:noFill/>
          </p:spPr>
          <p:txBody>
            <a:bodyPr wrap="square">
              <a:spAutoFit/>
            </a:bodyPr>
            <a:lstStyle/>
            <a:p>
              <a:r>
                <a:rPr lang="en-GB" sz="3200" dirty="0">
                  <a:solidFill>
                    <a:srgbClr val="595959"/>
                  </a:solidFill>
                </a:rPr>
                <a:t>Data quality assurance</a:t>
              </a:r>
            </a:p>
          </p:txBody>
        </p:sp>
        <p:pic>
          <p:nvPicPr>
            <p:cNvPr id="37" name="Picture 36">
              <a:extLst>
                <a:ext uri="{FF2B5EF4-FFF2-40B4-BE49-F238E27FC236}">
                  <a16:creationId xmlns:a16="http://schemas.microsoft.com/office/drawing/2014/main" id="{1D680305-BB55-4E36-89B4-7EFA54233F9F}"/>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rot="5400000">
              <a:off x="-1522" y="-528"/>
              <a:ext cx="611122" cy="610548"/>
            </a:xfrm>
            <a:prstGeom prst="rect">
              <a:avLst/>
            </a:prstGeom>
          </p:spPr>
        </p:pic>
      </p:grpSp>
      <p:sp>
        <p:nvSpPr>
          <p:cNvPr id="98" name="TextBox 48">
            <a:extLst>
              <a:ext uri="{FF2B5EF4-FFF2-40B4-BE49-F238E27FC236}">
                <a16:creationId xmlns:a16="http://schemas.microsoft.com/office/drawing/2014/main" id="{53CE8794-E8DF-8FB9-8413-318CA5EDD63F}"/>
              </a:ext>
            </a:extLst>
          </p:cNvPr>
          <p:cNvSpPr txBox="1"/>
          <p:nvPr/>
        </p:nvSpPr>
        <p:spPr>
          <a:xfrm>
            <a:off x="4919160" y="4428948"/>
            <a:ext cx="2699343" cy="1696792"/>
          </a:xfrm>
          <a:prstGeom prst="rect">
            <a:avLst/>
          </a:prstGeom>
          <a:solidFill>
            <a:srgbClr val="98D7CE"/>
          </a:solidFill>
        </p:spPr>
        <p:txBody>
          <a:bodyPr vert="horz" wrap="square" lIns="91440" tIns="756000" rIns="91440" bIns="45720"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GB" sz="2400" dirty="0">
                <a:solidFill>
                  <a:srgbClr val="595959"/>
                </a:solidFill>
              </a:rPr>
              <a:t>team leader </a:t>
            </a:r>
          </a:p>
        </p:txBody>
      </p:sp>
      <p:sp>
        <p:nvSpPr>
          <p:cNvPr id="99" name="TextBox 52">
            <a:extLst>
              <a:ext uri="{FF2B5EF4-FFF2-40B4-BE49-F238E27FC236}">
                <a16:creationId xmlns:a16="http://schemas.microsoft.com/office/drawing/2014/main" id="{7622F3DB-9FC9-FF82-4F00-C938E098997B}"/>
              </a:ext>
            </a:extLst>
          </p:cNvPr>
          <p:cNvSpPr txBox="1"/>
          <p:nvPr/>
        </p:nvSpPr>
        <p:spPr>
          <a:xfrm>
            <a:off x="7814819" y="4428948"/>
            <a:ext cx="2699343" cy="1696792"/>
          </a:xfrm>
          <a:prstGeom prst="rect">
            <a:avLst/>
          </a:prstGeom>
          <a:solidFill>
            <a:srgbClr val="98D7CE"/>
          </a:solidFill>
        </p:spPr>
        <p:txBody>
          <a:bodyPr vert="horz" wrap="square" lIns="91440" tIns="756000" rIns="91440" bIns="45720"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GB" sz="2400" dirty="0">
                <a:solidFill>
                  <a:srgbClr val="595959"/>
                </a:solidFill>
              </a:rPr>
              <a:t>data collector</a:t>
            </a:r>
          </a:p>
        </p:txBody>
      </p:sp>
      <p:sp>
        <p:nvSpPr>
          <p:cNvPr id="100" name="TextBox 48">
            <a:extLst>
              <a:ext uri="{FF2B5EF4-FFF2-40B4-BE49-F238E27FC236}">
                <a16:creationId xmlns:a16="http://schemas.microsoft.com/office/drawing/2014/main" id="{B7F5982F-C01D-820E-61BB-5EF445CA85F9}"/>
              </a:ext>
            </a:extLst>
          </p:cNvPr>
          <p:cNvSpPr txBox="1"/>
          <p:nvPr/>
        </p:nvSpPr>
        <p:spPr>
          <a:xfrm>
            <a:off x="2021813" y="4441116"/>
            <a:ext cx="2699343" cy="1696792"/>
          </a:xfrm>
          <a:prstGeom prst="rect">
            <a:avLst/>
          </a:prstGeom>
          <a:solidFill>
            <a:srgbClr val="98D7CE"/>
          </a:solidFill>
        </p:spPr>
        <p:txBody>
          <a:bodyPr vert="horz" wrap="square" lIns="91440" tIns="756000" rIns="91440" bIns="45720"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GB" sz="2400" dirty="0">
                <a:solidFill>
                  <a:srgbClr val="595959"/>
                </a:solidFill>
              </a:rPr>
              <a:t>area supervisor</a:t>
            </a:r>
          </a:p>
        </p:txBody>
      </p:sp>
      <p:grpSp>
        <p:nvGrpSpPr>
          <p:cNvPr id="101" name="circle 1">
            <a:extLst>
              <a:ext uri="{FF2B5EF4-FFF2-40B4-BE49-F238E27FC236}">
                <a16:creationId xmlns:a16="http://schemas.microsoft.com/office/drawing/2014/main" id="{E993AC31-0F1C-9899-C583-AC1FA11549D2}"/>
              </a:ext>
            </a:extLst>
          </p:cNvPr>
          <p:cNvGrpSpPr/>
          <p:nvPr/>
        </p:nvGrpSpPr>
        <p:grpSpPr>
          <a:xfrm>
            <a:off x="2081642" y="2635936"/>
            <a:ext cx="2579685" cy="2579685"/>
            <a:chOff x="470234" y="1852537"/>
            <a:chExt cx="2295039" cy="2295039"/>
          </a:xfrm>
        </p:grpSpPr>
        <p:sp>
          <p:nvSpPr>
            <p:cNvPr id="102" name="circle">
              <a:extLst>
                <a:ext uri="{FF2B5EF4-FFF2-40B4-BE49-F238E27FC236}">
                  <a16:creationId xmlns:a16="http://schemas.microsoft.com/office/drawing/2014/main" id="{E61E06C1-26AB-25D4-2141-AB6730CEC10C}"/>
                </a:ext>
              </a:extLst>
            </p:cNvPr>
            <p:cNvSpPr/>
            <p:nvPr/>
          </p:nvSpPr>
          <p:spPr>
            <a:xfrm>
              <a:off x="470234" y="1852537"/>
              <a:ext cx="2295039" cy="2295039"/>
            </a:xfrm>
            <a:prstGeom prst="ellipse">
              <a:avLst/>
            </a:prstGeom>
            <a:solidFill>
              <a:srgbClr val="CBEB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03" name="Picture 102">
              <a:extLst>
                <a:ext uri="{FF2B5EF4-FFF2-40B4-BE49-F238E27FC236}">
                  <a16:creationId xmlns:a16="http://schemas.microsoft.com/office/drawing/2014/main" id="{386950D2-46F8-35CC-A1F7-0363A08690F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0570" y="2002873"/>
              <a:ext cx="1994366" cy="1994366"/>
            </a:xfrm>
            <a:prstGeom prst="rect">
              <a:avLst/>
            </a:prstGeom>
          </p:spPr>
        </p:pic>
      </p:grpSp>
      <p:grpSp>
        <p:nvGrpSpPr>
          <p:cNvPr id="104" name="circle 1">
            <a:extLst>
              <a:ext uri="{FF2B5EF4-FFF2-40B4-BE49-F238E27FC236}">
                <a16:creationId xmlns:a16="http://schemas.microsoft.com/office/drawing/2014/main" id="{D0D3E94F-2CCD-D856-927A-C2E9725EE75B}"/>
              </a:ext>
            </a:extLst>
          </p:cNvPr>
          <p:cNvGrpSpPr/>
          <p:nvPr/>
        </p:nvGrpSpPr>
        <p:grpSpPr>
          <a:xfrm>
            <a:off x="4978989" y="2635936"/>
            <a:ext cx="2579685" cy="2579685"/>
            <a:chOff x="470234" y="1852537"/>
            <a:chExt cx="2295039" cy="2295039"/>
          </a:xfrm>
        </p:grpSpPr>
        <p:sp>
          <p:nvSpPr>
            <p:cNvPr id="105" name="circle">
              <a:extLst>
                <a:ext uri="{FF2B5EF4-FFF2-40B4-BE49-F238E27FC236}">
                  <a16:creationId xmlns:a16="http://schemas.microsoft.com/office/drawing/2014/main" id="{B9C0A32A-B97F-68BF-ED42-C550458BDB4D}"/>
                </a:ext>
              </a:extLst>
            </p:cNvPr>
            <p:cNvSpPr/>
            <p:nvPr/>
          </p:nvSpPr>
          <p:spPr>
            <a:xfrm>
              <a:off x="470234" y="1852537"/>
              <a:ext cx="2295039" cy="2295039"/>
            </a:xfrm>
            <a:prstGeom prst="ellipse">
              <a:avLst/>
            </a:prstGeom>
            <a:solidFill>
              <a:srgbClr val="CBEB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06" name="Picture 105">
              <a:extLst>
                <a:ext uri="{FF2B5EF4-FFF2-40B4-BE49-F238E27FC236}">
                  <a16:creationId xmlns:a16="http://schemas.microsoft.com/office/drawing/2014/main" id="{A84B7C11-89AE-8737-7539-DF73B3C1820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20570" y="2002873"/>
              <a:ext cx="1994366" cy="1994366"/>
            </a:xfrm>
            <a:prstGeom prst="rect">
              <a:avLst/>
            </a:prstGeom>
          </p:spPr>
        </p:pic>
      </p:grpSp>
      <p:grpSp>
        <p:nvGrpSpPr>
          <p:cNvPr id="107" name="circle 1">
            <a:extLst>
              <a:ext uri="{FF2B5EF4-FFF2-40B4-BE49-F238E27FC236}">
                <a16:creationId xmlns:a16="http://schemas.microsoft.com/office/drawing/2014/main" id="{8EBCAC25-0510-EB4A-7877-46BFADEFF956}"/>
              </a:ext>
            </a:extLst>
          </p:cNvPr>
          <p:cNvGrpSpPr/>
          <p:nvPr/>
        </p:nvGrpSpPr>
        <p:grpSpPr>
          <a:xfrm>
            <a:off x="7874648" y="2635935"/>
            <a:ext cx="2579685" cy="2579685"/>
            <a:chOff x="470234" y="1852537"/>
            <a:chExt cx="2295039" cy="2295039"/>
          </a:xfrm>
        </p:grpSpPr>
        <p:sp>
          <p:nvSpPr>
            <p:cNvPr id="108" name="circle">
              <a:extLst>
                <a:ext uri="{FF2B5EF4-FFF2-40B4-BE49-F238E27FC236}">
                  <a16:creationId xmlns:a16="http://schemas.microsoft.com/office/drawing/2014/main" id="{F4CD53A9-6391-1D84-7F60-D5ABDCE5E56F}"/>
                </a:ext>
              </a:extLst>
            </p:cNvPr>
            <p:cNvSpPr/>
            <p:nvPr/>
          </p:nvSpPr>
          <p:spPr>
            <a:xfrm>
              <a:off x="470234" y="1852537"/>
              <a:ext cx="2295039" cy="2295039"/>
            </a:xfrm>
            <a:prstGeom prst="ellipse">
              <a:avLst/>
            </a:prstGeom>
            <a:solidFill>
              <a:srgbClr val="CBEB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09" name="Picture 108">
              <a:extLst>
                <a:ext uri="{FF2B5EF4-FFF2-40B4-BE49-F238E27FC236}">
                  <a16:creationId xmlns:a16="http://schemas.microsoft.com/office/drawing/2014/main" id="{52EA1127-C74A-148C-C3C8-39A9C2B8093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20570" y="2002873"/>
              <a:ext cx="1994366" cy="1994366"/>
            </a:xfrm>
            <a:prstGeom prst="rect">
              <a:avLst/>
            </a:prstGeom>
          </p:spPr>
        </p:pic>
      </p:grpSp>
      <p:sp>
        <p:nvSpPr>
          <p:cNvPr id="115" name="Sentence stem">
            <a:extLst>
              <a:ext uri="{FF2B5EF4-FFF2-40B4-BE49-F238E27FC236}">
                <a16:creationId xmlns:a16="http://schemas.microsoft.com/office/drawing/2014/main" id="{BD7E5E93-2677-A074-A2CB-F9B30A556717}"/>
              </a:ext>
            </a:extLst>
          </p:cNvPr>
          <p:cNvSpPr txBox="1"/>
          <p:nvPr/>
        </p:nvSpPr>
        <p:spPr>
          <a:xfrm>
            <a:off x="785760" y="1041290"/>
            <a:ext cx="10436636" cy="428002"/>
          </a:xfrm>
          <a:prstGeom prst="rect">
            <a:avLst/>
          </a:prstGeom>
        </p:spPr>
        <p:txBody>
          <a:bodyPr vert="horz" wrap="square" lIns="91440" tIns="45720" rIns="91440" bIns="45720" rtlCol="0" anchor="t">
            <a:spAutoFit/>
          </a:bodyPr>
          <a:lstStyle>
            <a:lvl1pPr algn="r">
              <a:lnSpc>
                <a:spcPct val="90000"/>
              </a:lnSpc>
              <a:spcBef>
                <a:spcPct val="0"/>
              </a:spcBef>
              <a:buNone/>
              <a:defRPr sz="4400">
                <a:solidFill>
                  <a:schemeClr val="bg1"/>
                </a:solidFill>
                <a:latin typeface="+mj-lt"/>
                <a:ea typeface="+mj-ea"/>
                <a:cs typeface="+mj-cs"/>
              </a:defRPr>
            </a:lvl1pPr>
          </a:lstStyle>
          <a:p>
            <a:pPr algn="l"/>
            <a:r>
              <a:rPr lang="en-GB" sz="2400" dirty="0">
                <a:solidFill>
                  <a:schemeClr val="tx1">
                    <a:lumMod val="65000"/>
                    <a:lumOff val="35000"/>
                  </a:schemeClr>
                </a:solidFill>
              </a:rPr>
              <a:t>Data quality assurance is an ongoing process.</a:t>
            </a:r>
          </a:p>
        </p:txBody>
      </p:sp>
      <p:sp>
        <p:nvSpPr>
          <p:cNvPr id="117" name="TextBox 116">
            <a:extLst>
              <a:ext uri="{FF2B5EF4-FFF2-40B4-BE49-F238E27FC236}">
                <a16:creationId xmlns:a16="http://schemas.microsoft.com/office/drawing/2014/main" id="{55B246B9-30EF-0A22-774C-A86D07E96934}"/>
              </a:ext>
            </a:extLst>
          </p:cNvPr>
          <p:cNvSpPr txBox="1"/>
          <p:nvPr/>
        </p:nvSpPr>
        <p:spPr>
          <a:xfrm>
            <a:off x="785760" y="1688597"/>
            <a:ext cx="7485917" cy="461665"/>
          </a:xfrm>
          <a:prstGeom prst="rect">
            <a:avLst/>
          </a:prstGeom>
          <a:noFill/>
        </p:spPr>
        <p:txBody>
          <a:bodyPr wrap="square">
            <a:spAutoFit/>
          </a:bodyPr>
          <a:lstStyle/>
          <a:p>
            <a:pPr algn="l"/>
            <a:r>
              <a:rPr lang="en-GB" sz="2400" dirty="0">
                <a:solidFill>
                  <a:schemeClr val="tx1">
                    <a:lumMod val="65000"/>
                    <a:lumOff val="35000"/>
                  </a:schemeClr>
                </a:solidFill>
              </a:rPr>
              <a:t>All survey team members have a role to play.</a:t>
            </a:r>
          </a:p>
        </p:txBody>
      </p:sp>
    </p:spTree>
    <p:custDataLst>
      <p:tags r:id="rId1"/>
    </p:custDataLst>
    <p:extLst>
      <p:ext uri="{BB962C8B-B14F-4D97-AF65-F5344CB8AC3E}">
        <p14:creationId xmlns:p14="http://schemas.microsoft.com/office/powerpoint/2010/main" val="3768506913"/>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5"/>
                                        </p:tgtEl>
                                        <p:attrNameLst>
                                          <p:attrName>style.visibility</p:attrName>
                                        </p:attrNameLst>
                                      </p:cBhvr>
                                      <p:to>
                                        <p:strVal val="visible"/>
                                      </p:to>
                                    </p:set>
                                    <p:animEffect transition="in" filter="fade">
                                      <p:cBhvr>
                                        <p:cTn id="7" dur="500"/>
                                        <p:tgtEl>
                                          <p:spTgt spid="11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7"/>
                                        </p:tgtEl>
                                        <p:attrNameLst>
                                          <p:attrName>style.visibility</p:attrName>
                                        </p:attrNameLst>
                                      </p:cBhvr>
                                      <p:to>
                                        <p:strVal val="visible"/>
                                      </p:to>
                                    </p:set>
                                    <p:animEffect transition="in" filter="fade">
                                      <p:cBhvr>
                                        <p:cTn id="12" dur="500"/>
                                        <p:tgtEl>
                                          <p:spTgt spid="117"/>
                                        </p:tgtEl>
                                      </p:cBhvr>
                                    </p:animEffect>
                                  </p:childTnLst>
                                </p:cTn>
                              </p:par>
                              <p:par>
                                <p:cTn id="13" presetID="31" presetClass="entr" presetSubtype="0" fill="hold" nodeType="withEffect">
                                  <p:stCondLst>
                                    <p:cond delay="0"/>
                                  </p:stCondLst>
                                  <p:childTnLst>
                                    <p:set>
                                      <p:cBhvr>
                                        <p:cTn id="14" dur="1" fill="hold">
                                          <p:stCondLst>
                                            <p:cond delay="0"/>
                                          </p:stCondLst>
                                        </p:cTn>
                                        <p:tgtEl>
                                          <p:spTgt spid="101"/>
                                        </p:tgtEl>
                                        <p:attrNameLst>
                                          <p:attrName>style.visibility</p:attrName>
                                        </p:attrNameLst>
                                      </p:cBhvr>
                                      <p:to>
                                        <p:strVal val="visible"/>
                                      </p:to>
                                    </p:set>
                                    <p:anim calcmode="lin" valueType="num">
                                      <p:cBhvr>
                                        <p:cTn id="15" dur="500" fill="hold"/>
                                        <p:tgtEl>
                                          <p:spTgt spid="101"/>
                                        </p:tgtEl>
                                        <p:attrNameLst>
                                          <p:attrName>ppt_w</p:attrName>
                                        </p:attrNameLst>
                                      </p:cBhvr>
                                      <p:tavLst>
                                        <p:tav tm="0">
                                          <p:val>
                                            <p:fltVal val="0"/>
                                          </p:val>
                                        </p:tav>
                                        <p:tav tm="100000">
                                          <p:val>
                                            <p:strVal val="#ppt_w"/>
                                          </p:val>
                                        </p:tav>
                                      </p:tavLst>
                                    </p:anim>
                                    <p:anim calcmode="lin" valueType="num">
                                      <p:cBhvr>
                                        <p:cTn id="16" dur="500" fill="hold"/>
                                        <p:tgtEl>
                                          <p:spTgt spid="101"/>
                                        </p:tgtEl>
                                        <p:attrNameLst>
                                          <p:attrName>ppt_h</p:attrName>
                                        </p:attrNameLst>
                                      </p:cBhvr>
                                      <p:tavLst>
                                        <p:tav tm="0">
                                          <p:val>
                                            <p:fltVal val="0"/>
                                          </p:val>
                                        </p:tav>
                                        <p:tav tm="100000">
                                          <p:val>
                                            <p:strVal val="#ppt_h"/>
                                          </p:val>
                                        </p:tav>
                                      </p:tavLst>
                                    </p:anim>
                                    <p:anim calcmode="lin" valueType="num">
                                      <p:cBhvr>
                                        <p:cTn id="17" dur="500" fill="hold"/>
                                        <p:tgtEl>
                                          <p:spTgt spid="101"/>
                                        </p:tgtEl>
                                        <p:attrNameLst>
                                          <p:attrName>style.rotation</p:attrName>
                                        </p:attrNameLst>
                                      </p:cBhvr>
                                      <p:tavLst>
                                        <p:tav tm="0">
                                          <p:val>
                                            <p:fltVal val="90"/>
                                          </p:val>
                                        </p:tav>
                                        <p:tav tm="100000">
                                          <p:val>
                                            <p:fltVal val="0"/>
                                          </p:val>
                                        </p:tav>
                                      </p:tavLst>
                                    </p:anim>
                                    <p:animEffect transition="in" filter="fade">
                                      <p:cBhvr>
                                        <p:cTn id="18" dur="500"/>
                                        <p:tgtEl>
                                          <p:spTgt spid="101"/>
                                        </p:tgtEl>
                                      </p:cBhvr>
                                    </p:animEffect>
                                  </p:childTnLst>
                                </p:cTn>
                              </p:par>
                            </p:childTnLst>
                          </p:cTn>
                        </p:par>
                        <p:par>
                          <p:cTn id="19" fill="hold">
                            <p:stCondLst>
                              <p:cond delay="500"/>
                            </p:stCondLst>
                            <p:childTnLst>
                              <p:par>
                                <p:cTn id="20" presetID="22" presetClass="entr" presetSubtype="8" fill="hold" grpId="0" nodeType="afterEffect">
                                  <p:stCondLst>
                                    <p:cond delay="0"/>
                                  </p:stCondLst>
                                  <p:childTnLst>
                                    <p:set>
                                      <p:cBhvr>
                                        <p:cTn id="21" dur="1" fill="hold">
                                          <p:stCondLst>
                                            <p:cond delay="0"/>
                                          </p:stCondLst>
                                        </p:cTn>
                                        <p:tgtEl>
                                          <p:spTgt spid="100"/>
                                        </p:tgtEl>
                                        <p:attrNameLst>
                                          <p:attrName>style.visibility</p:attrName>
                                        </p:attrNameLst>
                                      </p:cBhvr>
                                      <p:to>
                                        <p:strVal val="visible"/>
                                      </p:to>
                                    </p:set>
                                    <p:animEffect transition="in" filter="wipe(left)">
                                      <p:cBhvr>
                                        <p:cTn id="22" dur="500"/>
                                        <p:tgtEl>
                                          <p:spTgt spid="100"/>
                                        </p:tgtEl>
                                      </p:cBhvr>
                                    </p:animEffect>
                                  </p:childTnLst>
                                </p:cTn>
                              </p:par>
                            </p:childTnLst>
                          </p:cTn>
                        </p:par>
                        <p:par>
                          <p:cTn id="23" fill="hold">
                            <p:stCondLst>
                              <p:cond delay="1000"/>
                            </p:stCondLst>
                            <p:childTnLst>
                              <p:par>
                                <p:cTn id="24" presetID="31" presetClass="entr" presetSubtype="0" fill="hold" nodeType="afterEffect">
                                  <p:stCondLst>
                                    <p:cond delay="0"/>
                                  </p:stCondLst>
                                  <p:childTnLst>
                                    <p:set>
                                      <p:cBhvr>
                                        <p:cTn id="25" dur="1" fill="hold">
                                          <p:stCondLst>
                                            <p:cond delay="0"/>
                                          </p:stCondLst>
                                        </p:cTn>
                                        <p:tgtEl>
                                          <p:spTgt spid="104"/>
                                        </p:tgtEl>
                                        <p:attrNameLst>
                                          <p:attrName>style.visibility</p:attrName>
                                        </p:attrNameLst>
                                      </p:cBhvr>
                                      <p:to>
                                        <p:strVal val="visible"/>
                                      </p:to>
                                    </p:set>
                                    <p:anim calcmode="lin" valueType="num">
                                      <p:cBhvr>
                                        <p:cTn id="26" dur="500" fill="hold"/>
                                        <p:tgtEl>
                                          <p:spTgt spid="104"/>
                                        </p:tgtEl>
                                        <p:attrNameLst>
                                          <p:attrName>ppt_w</p:attrName>
                                        </p:attrNameLst>
                                      </p:cBhvr>
                                      <p:tavLst>
                                        <p:tav tm="0">
                                          <p:val>
                                            <p:fltVal val="0"/>
                                          </p:val>
                                        </p:tav>
                                        <p:tav tm="100000">
                                          <p:val>
                                            <p:strVal val="#ppt_w"/>
                                          </p:val>
                                        </p:tav>
                                      </p:tavLst>
                                    </p:anim>
                                    <p:anim calcmode="lin" valueType="num">
                                      <p:cBhvr>
                                        <p:cTn id="27" dur="500" fill="hold"/>
                                        <p:tgtEl>
                                          <p:spTgt spid="104"/>
                                        </p:tgtEl>
                                        <p:attrNameLst>
                                          <p:attrName>ppt_h</p:attrName>
                                        </p:attrNameLst>
                                      </p:cBhvr>
                                      <p:tavLst>
                                        <p:tav tm="0">
                                          <p:val>
                                            <p:fltVal val="0"/>
                                          </p:val>
                                        </p:tav>
                                        <p:tav tm="100000">
                                          <p:val>
                                            <p:strVal val="#ppt_h"/>
                                          </p:val>
                                        </p:tav>
                                      </p:tavLst>
                                    </p:anim>
                                    <p:anim calcmode="lin" valueType="num">
                                      <p:cBhvr>
                                        <p:cTn id="28" dur="500" fill="hold"/>
                                        <p:tgtEl>
                                          <p:spTgt spid="104"/>
                                        </p:tgtEl>
                                        <p:attrNameLst>
                                          <p:attrName>style.rotation</p:attrName>
                                        </p:attrNameLst>
                                      </p:cBhvr>
                                      <p:tavLst>
                                        <p:tav tm="0">
                                          <p:val>
                                            <p:fltVal val="90"/>
                                          </p:val>
                                        </p:tav>
                                        <p:tav tm="100000">
                                          <p:val>
                                            <p:fltVal val="0"/>
                                          </p:val>
                                        </p:tav>
                                      </p:tavLst>
                                    </p:anim>
                                    <p:animEffect transition="in" filter="fade">
                                      <p:cBhvr>
                                        <p:cTn id="29" dur="500"/>
                                        <p:tgtEl>
                                          <p:spTgt spid="104"/>
                                        </p:tgtEl>
                                      </p:cBhvr>
                                    </p:animEffect>
                                  </p:childTnLst>
                                </p:cTn>
                              </p:par>
                            </p:childTnLst>
                          </p:cTn>
                        </p:par>
                        <p:par>
                          <p:cTn id="30" fill="hold">
                            <p:stCondLst>
                              <p:cond delay="1500"/>
                            </p:stCondLst>
                            <p:childTnLst>
                              <p:par>
                                <p:cTn id="31" presetID="22" presetClass="entr" presetSubtype="8" fill="hold" grpId="0" nodeType="afterEffect">
                                  <p:stCondLst>
                                    <p:cond delay="0"/>
                                  </p:stCondLst>
                                  <p:childTnLst>
                                    <p:set>
                                      <p:cBhvr>
                                        <p:cTn id="32" dur="1" fill="hold">
                                          <p:stCondLst>
                                            <p:cond delay="0"/>
                                          </p:stCondLst>
                                        </p:cTn>
                                        <p:tgtEl>
                                          <p:spTgt spid="98"/>
                                        </p:tgtEl>
                                        <p:attrNameLst>
                                          <p:attrName>style.visibility</p:attrName>
                                        </p:attrNameLst>
                                      </p:cBhvr>
                                      <p:to>
                                        <p:strVal val="visible"/>
                                      </p:to>
                                    </p:set>
                                    <p:animEffect transition="in" filter="wipe(left)">
                                      <p:cBhvr>
                                        <p:cTn id="33" dur="500"/>
                                        <p:tgtEl>
                                          <p:spTgt spid="98"/>
                                        </p:tgtEl>
                                      </p:cBhvr>
                                    </p:animEffect>
                                  </p:childTnLst>
                                </p:cTn>
                              </p:par>
                            </p:childTnLst>
                          </p:cTn>
                        </p:par>
                        <p:par>
                          <p:cTn id="34" fill="hold">
                            <p:stCondLst>
                              <p:cond delay="2000"/>
                            </p:stCondLst>
                            <p:childTnLst>
                              <p:par>
                                <p:cTn id="35" presetID="31" presetClass="entr" presetSubtype="0" fill="hold" nodeType="afterEffect">
                                  <p:stCondLst>
                                    <p:cond delay="0"/>
                                  </p:stCondLst>
                                  <p:childTnLst>
                                    <p:set>
                                      <p:cBhvr>
                                        <p:cTn id="36" dur="1" fill="hold">
                                          <p:stCondLst>
                                            <p:cond delay="0"/>
                                          </p:stCondLst>
                                        </p:cTn>
                                        <p:tgtEl>
                                          <p:spTgt spid="107"/>
                                        </p:tgtEl>
                                        <p:attrNameLst>
                                          <p:attrName>style.visibility</p:attrName>
                                        </p:attrNameLst>
                                      </p:cBhvr>
                                      <p:to>
                                        <p:strVal val="visible"/>
                                      </p:to>
                                    </p:set>
                                    <p:anim calcmode="lin" valueType="num">
                                      <p:cBhvr>
                                        <p:cTn id="37" dur="500" fill="hold"/>
                                        <p:tgtEl>
                                          <p:spTgt spid="107"/>
                                        </p:tgtEl>
                                        <p:attrNameLst>
                                          <p:attrName>ppt_w</p:attrName>
                                        </p:attrNameLst>
                                      </p:cBhvr>
                                      <p:tavLst>
                                        <p:tav tm="0">
                                          <p:val>
                                            <p:fltVal val="0"/>
                                          </p:val>
                                        </p:tav>
                                        <p:tav tm="100000">
                                          <p:val>
                                            <p:strVal val="#ppt_w"/>
                                          </p:val>
                                        </p:tav>
                                      </p:tavLst>
                                    </p:anim>
                                    <p:anim calcmode="lin" valueType="num">
                                      <p:cBhvr>
                                        <p:cTn id="38" dur="500" fill="hold"/>
                                        <p:tgtEl>
                                          <p:spTgt spid="107"/>
                                        </p:tgtEl>
                                        <p:attrNameLst>
                                          <p:attrName>ppt_h</p:attrName>
                                        </p:attrNameLst>
                                      </p:cBhvr>
                                      <p:tavLst>
                                        <p:tav tm="0">
                                          <p:val>
                                            <p:fltVal val="0"/>
                                          </p:val>
                                        </p:tav>
                                        <p:tav tm="100000">
                                          <p:val>
                                            <p:strVal val="#ppt_h"/>
                                          </p:val>
                                        </p:tav>
                                      </p:tavLst>
                                    </p:anim>
                                    <p:anim calcmode="lin" valueType="num">
                                      <p:cBhvr>
                                        <p:cTn id="39" dur="500" fill="hold"/>
                                        <p:tgtEl>
                                          <p:spTgt spid="107"/>
                                        </p:tgtEl>
                                        <p:attrNameLst>
                                          <p:attrName>style.rotation</p:attrName>
                                        </p:attrNameLst>
                                      </p:cBhvr>
                                      <p:tavLst>
                                        <p:tav tm="0">
                                          <p:val>
                                            <p:fltVal val="90"/>
                                          </p:val>
                                        </p:tav>
                                        <p:tav tm="100000">
                                          <p:val>
                                            <p:fltVal val="0"/>
                                          </p:val>
                                        </p:tav>
                                      </p:tavLst>
                                    </p:anim>
                                    <p:animEffect transition="in" filter="fade">
                                      <p:cBhvr>
                                        <p:cTn id="40" dur="500"/>
                                        <p:tgtEl>
                                          <p:spTgt spid="107"/>
                                        </p:tgtEl>
                                      </p:cBhvr>
                                    </p:animEffect>
                                  </p:childTnLst>
                                </p:cTn>
                              </p:par>
                            </p:childTnLst>
                          </p:cTn>
                        </p:par>
                        <p:par>
                          <p:cTn id="41" fill="hold">
                            <p:stCondLst>
                              <p:cond delay="2500"/>
                            </p:stCondLst>
                            <p:childTnLst>
                              <p:par>
                                <p:cTn id="42" presetID="22" presetClass="entr" presetSubtype="8" fill="hold" grpId="0" nodeType="afterEffect">
                                  <p:stCondLst>
                                    <p:cond delay="0"/>
                                  </p:stCondLst>
                                  <p:childTnLst>
                                    <p:set>
                                      <p:cBhvr>
                                        <p:cTn id="43" dur="1" fill="hold">
                                          <p:stCondLst>
                                            <p:cond delay="0"/>
                                          </p:stCondLst>
                                        </p:cTn>
                                        <p:tgtEl>
                                          <p:spTgt spid="99"/>
                                        </p:tgtEl>
                                        <p:attrNameLst>
                                          <p:attrName>style.visibility</p:attrName>
                                        </p:attrNameLst>
                                      </p:cBhvr>
                                      <p:to>
                                        <p:strVal val="visible"/>
                                      </p:to>
                                    </p:set>
                                    <p:animEffect transition="in" filter="wipe(left)">
                                      <p:cBhvr>
                                        <p:cTn id="44" dur="500"/>
                                        <p:tgtEl>
                                          <p:spTgt spid="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 grpId="0" animBg="1"/>
      <p:bldP spid="99" grpId="0" animBg="1"/>
      <p:bldP spid="100" grpId="0" animBg="1"/>
      <p:bldP spid="115" grpId="0"/>
      <p:bldP spid="11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grid1">
            <a:extLst>
              <a:ext uri="{FF2B5EF4-FFF2-40B4-BE49-F238E27FC236}">
                <a16:creationId xmlns:a16="http://schemas.microsoft.com/office/drawing/2014/main" id="{DB5F0BDE-978E-4BB1-AC6B-1D953BDEFEB4}"/>
              </a:ext>
            </a:extLst>
          </p:cNvPr>
          <p:cNvSpPr txBox="1"/>
          <p:nvPr/>
        </p:nvSpPr>
        <p:spPr>
          <a:xfrm>
            <a:off x="616654" y="832127"/>
            <a:ext cx="10949158" cy="1105991"/>
          </a:xfrm>
          <a:prstGeom prst="rect">
            <a:avLst/>
          </a:prstGeom>
          <a:solidFill>
            <a:srgbClr val="CBEBE6"/>
          </a:solidFill>
        </p:spPr>
        <p:txBody>
          <a:bodyPr vert="horz" wrap="square" lIns="91440" tIns="45720" rIns="91440" bIns="45720" rtlCol="0" anchor="ctr">
            <a:noAutofit/>
          </a:bodyPr>
          <a:lstStyle>
            <a:lvl1pPr algn="r">
              <a:lnSpc>
                <a:spcPct val="90000"/>
              </a:lnSpc>
              <a:spcBef>
                <a:spcPct val="0"/>
              </a:spcBef>
              <a:buNone/>
              <a:defRPr sz="4400">
                <a:solidFill>
                  <a:schemeClr val="bg1"/>
                </a:solidFill>
                <a:latin typeface="+mj-lt"/>
                <a:ea typeface="+mj-ea"/>
                <a:cs typeface="+mj-cs"/>
              </a:defRPr>
            </a:lvl1pPr>
          </a:lstStyle>
          <a:p>
            <a:pPr algn="ctr"/>
            <a:endParaRPr lang="en-GB" sz="2400" dirty="0">
              <a:solidFill>
                <a:schemeClr val="tx1">
                  <a:lumMod val="65000"/>
                  <a:lumOff val="35000"/>
                </a:schemeClr>
              </a:solidFill>
            </a:endParaRPr>
          </a:p>
        </p:txBody>
      </p:sp>
      <p:sp>
        <p:nvSpPr>
          <p:cNvPr id="2" name="grid1">
            <a:extLst>
              <a:ext uri="{FF2B5EF4-FFF2-40B4-BE49-F238E27FC236}">
                <a16:creationId xmlns:a16="http://schemas.microsoft.com/office/drawing/2014/main" id="{3FF95B7C-FC32-54D3-7EA9-9D2633049838}"/>
              </a:ext>
            </a:extLst>
          </p:cNvPr>
          <p:cNvSpPr txBox="1"/>
          <p:nvPr/>
        </p:nvSpPr>
        <p:spPr>
          <a:xfrm>
            <a:off x="611076" y="2159937"/>
            <a:ext cx="5222643" cy="4253927"/>
          </a:xfrm>
          <a:prstGeom prst="rect">
            <a:avLst/>
          </a:prstGeom>
          <a:solidFill>
            <a:srgbClr val="CBEBE6"/>
          </a:solidFill>
        </p:spPr>
        <p:txBody>
          <a:bodyPr vert="horz" wrap="square" lIns="91440" tIns="45720" rIns="91440" bIns="45720" rtlCol="0" anchor="ctr">
            <a:noAutofit/>
          </a:bodyPr>
          <a:lstStyle>
            <a:lvl1pPr algn="r">
              <a:lnSpc>
                <a:spcPct val="90000"/>
              </a:lnSpc>
              <a:spcBef>
                <a:spcPct val="0"/>
              </a:spcBef>
              <a:buNone/>
              <a:defRPr sz="4400">
                <a:solidFill>
                  <a:schemeClr val="bg1"/>
                </a:solidFill>
                <a:latin typeface="+mj-lt"/>
                <a:ea typeface="+mj-ea"/>
                <a:cs typeface="+mj-cs"/>
              </a:defRPr>
            </a:lvl1pPr>
          </a:lstStyle>
          <a:p>
            <a:pPr algn="ctr"/>
            <a:endParaRPr lang="en-GB" sz="2400" dirty="0">
              <a:solidFill>
                <a:schemeClr val="tx1">
                  <a:lumMod val="65000"/>
                  <a:lumOff val="35000"/>
                </a:schemeClr>
              </a:solidFill>
            </a:endParaRPr>
          </a:p>
        </p:txBody>
      </p:sp>
      <p:sp>
        <p:nvSpPr>
          <p:cNvPr id="4" name="grid2">
            <a:extLst>
              <a:ext uri="{FF2B5EF4-FFF2-40B4-BE49-F238E27FC236}">
                <a16:creationId xmlns:a16="http://schemas.microsoft.com/office/drawing/2014/main" id="{52A802AF-6F76-19B9-B184-472417BF3981}"/>
              </a:ext>
            </a:extLst>
          </p:cNvPr>
          <p:cNvSpPr txBox="1"/>
          <p:nvPr/>
        </p:nvSpPr>
        <p:spPr>
          <a:xfrm>
            <a:off x="6055956" y="2183832"/>
            <a:ext cx="5524968" cy="4230032"/>
          </a:xfrm>
          <a:prstGeom prst="rect">
            <a:avLst/>
          </a:prstGeom>
          <a:solidFill>
            <a:srgbClr val="C7DDF1"/>
          </a:solidFill>
        </p:spPr>
        <p:txBody>
          <a:bodyPr vert="horz" wrap="square" lIns="91440" tIns="45720" rIns="91440" bIns="45720" rtlCol="0" anchor="ctr">
            <a:noAutofit/>
          </a:bodyPr>
          <a:lstStyle>
            <a:lvl1pPr algn="r">
              <a:lnSpc>
                <a:spcPct val="90000"/>
              </a:lnSpc>
              <a:spcBef>
                <a:spcPct val="0"/>
              </a:spcBef>
              <a:buNone/>
              <a:defRPr sz="4400">
                <a:solidFill>
                  <a:schemeClr val="bg1"/>
                </a:solidFill>
                <a:latin typeface="+mj-lt"/>
                <a:ea typeface="+mj-ea"/>
                <a:cs typeface="+mj-cs"/>
              </a:defRPr>
            </a:lvl1pPr>
          </a:lstStyle>
          <a:p>
            <a:pPr algn="ctr"/>
            <a:endParaRPr lang="en-GB" sz="2400" dirty="0">
              <a:solidFill>
                <a:schemeClr val="tx1">
                  <a:lumMod val="65000"/>
                  <a:lumOff val="35000"/>
                </a:schemeClr>
              </a:solidFill>
            </a:endParaRPr>
          </a:p>
        </p:txBody>
      </p:sp>
      <p:sp>
        <p:nvSpPr>
          <p:cNvPr id="5" name="Sentence stem">
            <a:extLst>
              <a:ext uri="{FF2B5EF4-FFF2-40B4-BE49-F238E27FC236}">
                <a16:creationId xmlns:a16="http://schemas.microsoft.com/office/drawing/2014/main" id="{17C574F2-5FC3-DC1D-F3A1-3E6AD5035C13}"/>
              </a:ext>
            </a:extLst>
          </p:cNvPr>
          <p:cNvSpPr txBox="1"/>
          <p:nvPr/>
        </p:nvSpPr>
        <p:spPr>
          <a:xfrm>
            <a:off x="841248" y="1181081"/>
            <a:ext cx="7650140" cy="428002"/>
          </a:xfrm>
          <a:prstGeom prst="rect">
            <a:avLst/>
          </a:prstGeom>
        </p:spPr>
        <p:txBody>
          <a:bodyPr vert="horz" wrap="square" lIns="91440" tIns="45720" rIns="91440" bIns="45720" rtlCol="0" anchor="t">
            <a:spAutoFit/>
          </a:bodyPr>
          <a:lstStyle>
            <a:lvl1pPr algn="r">
              <a:lnSpc>
                <a:spcPct val="90000"/>
              </a:lnSpc>
              <a:spcBef>
                <a:spcPct val="0"/>
              </a:spcBef>
              <a:buNone/>
              <a:defRPr sz="4400">
                <a:solidFill>
                  <a:schemeClr val="bg1"/>
                </a:solidFill>
                <a:latin typeface="+mj-lt"/>
                <a:ea typeface="+mj-ea"/>
                <a:cs typeface="+mj-cs"/>
              </a:defRPr>
            </a:lvl1pPr>
          </a:lstStyle>
          <a:p>
            <a:pPr algn="l"/>
            <a:r>
              <a:rPr lang="en-GB" sz="2400" dirty="0">
                <a:solidFill>
                  <a:schemeClr val="tx1">
                    <a:lumMod val="65000"/>
                    <a:lumOff val="35000"/>
                  </a:schemeClr>
                </a:solidFill>
              </a:rPr>
              <a:t>Data quality assurance procedures include:</a:t>
            </a:r>
          </a:p>
        </p:txBody>
      </p:sp>
      <p:sp>
        <p:nvSpPr>
          <p:cNvPr id="6" name="bulletText1">
            <a:extLst>
              <a:ext uri="{FF2B5EF4-FFF2-40B4-BE49-F238E27FC236}">
                <a16:creationId xmlns:a16="http://schemas.microsoft.com/office/drawing/2014/main" id="{9C5140D6-A78F-2FA3-37A2-2281BE5C77D0}"/>
              </a:ext>
            </a:extLst>
          </p:cNvPr>
          <p:cNvSpPr txBox="1"/>
          <p:nvPr/>
        </p:nvSpPr>
        <p:spPr>
          <a:xfrm>
            <a:off x="1224551" y="2434330"/>
            <a:ext cx="4383769" cy="1425198"/>
          </a:xfrm>
          <a:prstGeom prst="rect">
            <a:avLst/>
          </a:prstGeom>
        </p:spPr>
        <p:txBody>
          <a:bodyPr vert="horz" wrap="square" lIns="91440" tIns="45720" rIns="91440" bIns="45720" rtlCol="0" anchor="t">
            <a:spAutoFit/>
          </a:bodyPr>
          <a:lstStyle>
            <a:lvl1pPr algn="r">
              <a:lnSpc>
                <a:spcPct val="90000"/>
              </a:lnSpc>
              <a:spcBef>
                <a:spcPct val="0"/>
              </a:spcBef>
              <a:buNone/>
              <a:defRPr sz="4400">
                <a:solidFill>
                  <a:schemeClr val="bg1"/>
                </a:solidFill>
                <a:latin typeface="+mj-lt"/>
                <a:ea typeface="+mj-ea"/>
                <a:cs typeface="+mj-cs"/>
              </a:defRPr>
            </a:lvl1pPr>
          </a:lstStyle>
          <a:p>
            <a:pPr algn="l"/>
            <a:r>
              <a:rPr lang="en-GB" sz="2400" dirty="0">
                <a:solidFill>
                  <a:schemeClr val="tx1">
                    <a:lumMod val="65000"/>
                    <a:lumOff val="35000"/>
                  </a:schemeClr>
                </a:solidFill>
              </a:rPr>
              <a:t>electronic data collection with automated skip patterns, range checks, consistency checks, and auto-fills</a:t>
            </a:r>
          </a:p>
        </p:txBody>
      </p:sp>
      <p:pic>
        <p:nvPicPr>
          <p:cNvPr id="10" name="bullet01">
            <a:extLst>
              <a:ext uri="{FF2B5EF4-FFF2-40B4-BE49-F238E27FC236}">
                <a16:creationId xmlns:a16="http://schemas.microsoft.com/office/drawing/2014/main" id="{CBDCB8E3-9E04-AB33-2829-C25EE1AC1B7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9560" y="2582505"/>
            <a:ext cx="117692" cy="122400"/>
          </a:xfrm>
          <a:prstGeom prst="rect">
            <a:avLst/>
          </a:prstGeom>
        </p:spPr>
      </p:pic>
      <p:sp>
        <p:nvSpPr>
          <p:cNvPr id="16" name="bulletText2">
            <a:extLst>
              <a:ext uri="{FF2B5EF4-FFF2-40B4-BE49-F238E27FC236}">
                <a16:creationId xmlns:a16="http://schemas.microsoft.com/office/drawing/2014/main" id="{4E6C05A7-DC34-CBE7-1450-DC722E5C38FC}"/>
              </a:ext>
            </a:extLst>
          </p:cNvPr>
          <p:cNvSpPr txBox="1"/>
          <p:nvPr/>
        </p:nvSpPr>
        <p:spPr>
          <a:xfrm>
            <a:off x="6716115" y="2491401"/>
            <a:ext cx="4277592" cy="766364"/>
          </a:xfrm>
          <a:prstGeom prst="rect">
            <a:avLst/>
          </a:prstGeom>
        </p:spPr>
        <p:txBody>
          <a:bodyPr vert="horz" wrap="square" lIns="91440" tIns="45720" rIns="91440" bIns="45720" rtlCol="0" anchor="t">
            <a:spAutoFit/>
          </a:bodyPr>
          <a:lstStyle>
            <a:lvl1pPr algn="r">
              <a:lnSpc>
                <a:spcPct val="90000"/>
              </a:lnSpc>
              <a:spcBef>
                <a:spcPct val="0"/>
              </a:spcBef>
              <a:buNone/>
              <a:defRPr sz="4400">
                <a:solidFill>
                  <a:schemeClr val="bg1"/>
                </a:solidFill>
                <a:latin typeface="+mj-lt"/>
                <a:ea typeface="+mj-ea"/>
                <a:cs typeface="+mj-cs"/>
              </a:defRPr>
            </a:lvl1pPr>
          </a:lstStyle>
          <a:p>
            <a:pPr algn="l"/>
            <a:r>
              <a:rPr lang="en-GB" sz="2400" dirty="0">
                <a:solidFill>
                  <a:schemeClr val="tx1">
                    <a:lumMod val="65000"/>
                    <a:lumOff val="35000"/>
                  </a:schemeClr>
                </a:solidFill>
              </a:rPr>
              <a:t>field supervision by survey coordinators and supervisors</a:t>
            </a:r>
          </a:p>
        </p:txBody>
      </p:sp>
      <p:grpSp>
        <p:nvGrpSpPr>
          <p:cNvPr id="35" name="header">
            <a:extLst>
              <a:ext uri="{FF2B5EF4-FFF2-40B4-BE49-F238E27FC236}">
                <a16:creationId xmlns:a16="http://schemas.microsoft.com/office/drawing/2014/main" id="{699553F2-C25F-470D-A372-3BDCD3C1A7BF}"/>
              </a:ext>
            </a:extLst>
          </p:cNvPr>
          <p:cNvGrpSpPr/>
          <p:nvPr/>
        </p:nvGrpSpPr>
        <p:grpSpPr>
          <a:xfrm>
            <a:off x="-1235" y="-815"/>
            <a:ext cx="10754959" cy="611122"/>
            <a:chOff x="-1235" y="-815"/>
            <a:chExt cx="10754959" cy="611122"/>
          </a:xfrm>
        </p:grpSpPr>
        <p:sp>
          <p:nvSpPr>
            <p:cNvPr id="36" name="TextBox 35">
              <a:extLst>
                <a:ext uri="{FF2B5EF4-FFF2-40B4-BE49-F238E27FC236}">
                  <a16:creationId xmlns:a16="http://schemas.microsoft.com/office/drawing/2014/main" id="{B79CBDCE-F294-4C3B-A424-48CB3C945151}"/>
                </a:ext>
              </a:extLst>
            </p:cNvPr>
            <p:cNvSpPr txBox="1"/>
            <p:nvPr/>
          </p:nvSpPr>
          <p:spPr>
            <a:xfrm>
              <a:off x="734149" y="21482"/>
              <a:ext cx="10019575" cy="584775"/>
            </a:xfrm>
            <a:prstGeom prst="rect">
              <a:avLst/>
            </a:prstGeom>
            <a:noFill/>
          </p:spPr>
          <p:txBody>
            <a:bodyPr wrap="square">
              <a:spAutoFit/>
            </a:bodyPr>
            <a:lstStyle/>
            <a:p>
              <a:r>
                <a:rPr lang="en-GB" sz="3200" dirty="0">
                  <a:solidFill>
                    <a:srgbClr val="595959"/>
                  </a:solidFill>
                </a:rPr>
                <a:t>Data quality assurance</a:t>
              </a:r>
            </a:p>
          </p:txBody>
        </p:sp>
        <p:pic>
          <p:nvPicPr>
            <p:cNvPr id="37" name="Picture 36">
              <a:extLst>
                <a:ext uri="{FF2B5EF4-FFF2-40B4-BE49-F238E27FC236}">
                  <a16:creationId xmlns:a16="http://schemas.microsoft.com/office/drawing/2014/main" id="{1D680305-BB55-4E36-89B4-7EFA54233F9F}"/>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rot="5400000">
              <a:off x="-1522" y="-528"/>
              <a:ext cx="611122" cy="610548"/>
            </a:xfrm>
            <a:prstGeom prst="rect">
              <a:avLst/>
            </a:prstGeom>
          </p:spPr>
        </p:pic>
      </p:grpSp>
      <p:sp>
        <p:nvSpPr>
          <p:cNvPr id="11" name="bulletText1">
            <a:extLst>
              <a:ext uri="{FF2B5EF4-FFF2-40B4-BE49-F238E27FC236}">
                <a16:creationId xmlns:a16="http://schemas.microsoft.com/office/drawing/2014/main" id="{1AD381EC-03FE-5643-E396-CA730ED62F78}"/>
              </a:ext>
            </a:extLst>
          </p:cNvPr>
          <p:cNvSpPr txBox="1"/>
          <p:nvPr/>
        </p:nvSpPr>
        <p:spPr>
          <a:xfrm>
            <a:off x="1224551" y="3968863"/>
            <a:ext cx="4383769" cy="1098762"/>
          </a:xfrm>
          <a:prstGeom prst="rect">
            <a:avLst/>
          </a:prstGeom>
        </p:spPr>
        <p:txBody>
          <a:bodyPr vert="horz" wrap="square" lIns="91440" tIns="45720" rIns="91440" bIns="45720" rtlCol="0" anchor="t">
            <a:spAutoFit/>
          </a:bodyPr>
          <a:lstStyle>
            <a:lvl1pPr algn="r">
              <a:lnSpc>
                <a:spcPct val="90000"/>
              </a:lnSpc>
              <a:spcBef>
                <a:spcPct val="0"/>
              </a:spcBef>
              <a:buNone/>
              <a:defRPr sz="4400">
                <a:solidFill>
                  <a:schemeClr val="bg1"/>
                </a:solidFill>
                <a:latin typeface="+mj-lt"/>
                <a:ea typeface="+mj-ea"/>
                <a:cs typeface="+mj-cs"/>
              </a:defRPr>
            </a:lvl1pPr>
          </a:lstStyle>
          <a:p>
            <a:pPr algn="l"/>
            <a:r>
              <a:rPr lang="en-GB" sz="2400" dirty="0">
                <a:solidFill>
                  <a:schemeClr val="tx1">
                    <a:lumMod val="65000"/>
                    <a:lumOff val="35000"/>
                  </a:schemeClr>
                </a:solidFill>
              </a:rPr>
              <a:t>frequent mobile phone communication for problem-solving</a:t>
            </a:r>
          </a:p>
        </p:txBody>
      </p:sp>
      <p:pic>
        <p:nvPicPr>
          <p:cNvPr id="12" name="bullet01">
            <a:extLst>
              <a:ext uri="{FF2B5EF4-FFF2-40B4-BE49-F238E27FC236}">
                <a16:creationId xmlns:a16="http://schemas.microsoft.com/office/drawing/2014/main" id="{0BFDA74A-4E67-D25B-B5E8-1F66FB1E0BA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9560" y="4091896"/>
            <a:ext cx="117692" cy="122400"/>
          </a:xfrm>
          <a:prstGeom prst="rect">
            <a:avLst/>
          </a:prstGeom>
        </p:spPr>
      </p:pic>
      <p:pic>
        <p:nvPicPr>
          <p:cNvPr id="14" name="bullet01">
            <a:extLst>
              <a:ext uri="{FF2B5EF4-FFF2-40B4-BE49-F238E27FC236}">
                <a16:creationId xmlns:a16="http://schemas.microsoft.com/office/drawing/2014/main" id="{9864E8EA-6BAE-E3A3-A1CB-2E9D719CAB9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95332" y="2580004"/>
            <a:ext cx="117692" cy="122400"/>
          </a:xfrm>
          <a:prstGeom prst="rect">
            <a:avLst/>
          </a:prstGeom>
        </p:spPr>
      </p:pic>
      <p:pic>
        <p:nvPicPr>
          <p:cNvPr id="18" name="bullet02">
            <a:extLst>
              <a:ext uri="{FF2B5EF4-FFF2-40B4-BE49-F238E27FC236}">
                <a16:creationId xmlns:a16="http://schemas.microsoft.com/office/drawing/2014/main" id="{F5AAF9FE-77FB-0CF7-E3E9-4391D10C7FF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95332" y="3562236"/>
            <a:ext cx="117692" cy="122400"/>
          </a:xfrm>
          <a:prstGeom prst="rect">
            <a:avLst/>
          </a:prstGeom>
        </p:spPr>
      </p:pic>
      <p:sp>
        <p:nvSpPr>
          <p:cNvPr id="19" name="bulletText2">
            <a:extLst>
              <a:ext uri="{FF2B5EF4-FFF2-40B4-BE49-F238E27FC236}">
                <a16:creationId xmlns:a16="http://schemas.microsoft.com/office/drawing/2014/main" id="{11C29E60-DCD5-3A36-523E-F3E9B7BF7C42}"/>
              </a:ext>
            </a:extLst>
          </p:cNvPr>
          <p:cNvSpPr txBox="1"/>
          <p:nvPr/>
        </p:nvSpPr>
        <p:spPr>
          <a:xfrm>
            <a:off x="6716115" y="3460280"/>
            <a:ext cx="4726445" cy="766364"/>
          </a:xfrm>
          <a:prstGeom prst="rect">
            <a:avLst/>
          </a:prstGeom>
        </p:spPr>
        <p:txBody>
          <a:bodyPr vert="horz" wrap="square" lIns="91440" tIns="45720" rIns="91440" bIns="45720" rtlCol="0" anchor="t">
            <a:spAutoFit/>
          </a:bodyPr>
          <a:lstStyle>
            <a:lvl1pPr algn="r">
              <a:lnSpc>
                <a:spcPct val="90000"/>
              </a:lnSpc>
              <a:spcBef>
                <a:spcPct val="0"/>
              </a:spcBef>
              <a:buNone/>
              <a:defRPr sz="4400">
                <a:solidFill>
                  <a:schemeClr val="bg1"/>
                </a:solidFill>
                <a:latin typeface="+mj-lt"/>
                <a:ea typeface="+mj-ea"/>
                <a:cs typeface="+mj-cs"/>
              </a:defRPr>
            </a:lvl1pPr>
          </a:lstStyle>
          <a:p>
            <a:pPr algn="l"/>
            <a:r>
              <a:rPr lang="en-GB" sz="2400" b="1" dirty="0">
                <a:solidFill>
                  <a:schemeClr val="tx1">
                    <a:lumMod val="65000"/>
                    <a:lumOff val="35000"/>
                  </a:schemeClr>
                </a:solidFill>
              </a:rPr>
              <a:t>validation</a:t>
            </a:r>
            <a:r>
              <a:rPr lang="en-GB" sz="2400" dirty="0">
                <a:solidFill>
                  <a:schemeClr val="tx1">
                    <a:lumMod val="65000"/>
                    <a:lumOff val="35000"/>
                  </a:schemeClr>
                </a:solidFill>
              </a:rPr>
              <a:t> by quality assurance team</a:t>
            </a:r>
          </a:p>
        </p:txBody>
      </p:sp>
      <p:pic>
        <p:nvPicPr>
          <p:cNvPr id="3" name="bullet03">
            <a:extLst>
              <a:ext uri="{FF2B5EF4-FFF2-40B4-BE49-F238E27FC236}">
                <a16:creationId xmlns:a16="http://schemas.microsoft.com/office/drawing/2014/main" id="{286CBB23-3721-82CD-2BA4-82BC852A5E8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00683" y="4564809"/>
            <a:ext cx="117692" cy="122400"/>
          </a:xfrm>
          <a:prstGeom prst="rect">
            <a:avLst/>
          </a:prstGeom>
        </p:spPr>
      </p:pic>
      <p:sp>
        <p:nvSpPr>
          <p:cNvPr id="7" name="bulletText3">
            <a:extLst>
              <a:ext uri="{FF2B5EF4-FFF2-40B4-BE49-F238E27FC236}">
                <a16:creationId xmlns:a16="http://schemas.microsoft.com/office/drawing/2014/main" id="{F0A0FD01-B7C0-A9D5-F08A-016118E2C56E}"/>
              </a:ext>
            </a:extLst>
          </p:cNvPr>
          <p:cNvSpPr txBox="1"/>
          <p:nvPr/>
        </p:nvSpPr>
        <p:spPr>
          <a:xfrm>
            <a:off x="6695674" y="4429160"/>
            <a:ext cx="4726445" cy="1098762"/>
          </a:xfrm>
          <a:prstGeom prst="rect">
            <a:avLst/>
          </a:prstGeom>
        </p:spPr>
        <p:txBody>
          <a:bodyPr vert="horz" wrap="square" lIns="91440" tIns="45720" rIns="91440" bIns="45720" rtlCol="0" anchor="t">
            <a:spAutoFit/>
          </a:bodyPr>
          <a:lstStyle>
            <a:lvl1pPr algn="r">
              <a:lnSpc>
                <a:spcPct val="90000"/>
              </a:lnSpc>
              <a:spcBef>
                <a:spcPct val="0"/>
              </a:spcBef>
              <a:buNone/>
              <a:defRPr sz="4400">
                <a:solidFill>
                  <a:schemeClr val="bg1"/>
                </a:solidFill>
                <a:latin typeface="+mj-lt"/>
                <a:ea typeface="+mj-ea"/>
                <a:cs typeface="+mj-cs"/>
              </a:defRPr>
            </a:lvl1pPr>
          </a:lstStyle>
          <a:p>
            <a:pPr algn="l"/>
            <a:r>
              <a:rPr lang="en-GB" sz="2400" dirty="0">
                <a:solidFill>
                  <a:schemeClr val="tx1">
                    <a:lumMod val="65000"/>
                    <a:lumOff val="35000"/>
                  </a:schemeClr>
                </a:solidFill>
              </a:rPr>
              <a:t>team leaders/supervisors’ </a:t>
            </a:r>
            <a:r>
              <a:rPr lang="en-GB" sz="2400" b="1" dirty="0">
                <a:solidFill>
                  <a:schemeClr val="tx1">
                    <a:lumMod val="65000"/>
                    <a:lumOff val="35000"/>
                  </a:schemeClr>
                </a:solidFill>
              </a:rPr>
              <a:t>monitoring of data completeness/correctness</a:t>
            </a:r>
          </a:p>
        </p:txBody>
      </p:sp>
    </p:spTree>
    <p:custDataLst>
      <p:tags r:id="rId1"/>
    </p:custDataLst>
    <p:extLst>
      <p:ext uri="{BB962C8B-B14F-4D97-AF65-F5344CB8AC3E}">
        <p14:creationId xmlns:p14="http://schemas.microsoft.com/office/powerpoint/2010/main" val="3277698163"/>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wipe(left)">
                                      <p:cBhvr>
                                        <p:cTn id="7" dur="500"/>
                                        <p:tgtEl>
                                          <p:spTgt spid="3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fade">
                                      <p:cBhvr>
                                        <p:cTn id="15" dur="500"/>
                                        <p:tgtEl>
                                          <p:spTgt spid="2"/>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childTnLst>
                                </p:cTn>
                              </p:par>
                              <p:par>
                                <p:cTn id="19" presetID="10" presetClass="entr" presetSubtype="0" fill="hold" nodeType="with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500"/>
                                        <p:tgtEl>
                                          <p:spTgt spid="10"/>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fade">
                                      <p:cBhvr>
                                        <p:cTn id="26" dur="500"/>
                                        <p:tgtEl>
                                          <p:spTgt spid="11"/>
                                        </p:tgtEl>
                                      </p:cBhvr>
                                    </p:animEffect>
                                  </p:childTnLst>
                                </p:cTn>
                              </p:par>
                              <p:par>
                                <p:cTn id="27" presetID="10" presetClass="entr" presetSubtype="0" fill="hold" nodeType="with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fade">
                                      <p:cBhvr>
                                        <p:cTn id="29" dur="500"/>
                                        <p:tgtEl>
                                          <p:spTgt spid="12"/>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4"/>
                                        </p:tgtEl>
                                        <p:attrNameLst>
                                          <p:attrName>style.visibility</p:attrName>
                                        </p:attrNameLst>
                                      </p:cBhvr>
                                      <p:to>
                                        <p:strVal val="visible"/>
                                      </p:to>
                                    </p:set>
                                    <p:animEffect transition="in" filter="fade">
                                      <p:cBhvr>
                                        <p:cTn id="34" dur="500"/>
                                        <p:tgtEl>
                                          <p:spTgt spid="4"/>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fade">
                                      <p:cBhvr>
                                        <p:cTn id="37" dur="500"/>
                                        <p:tgtEl>
                                          <p:spTgt spid="16"/>
                                        </p:tgtEl>
                                      </p:cBhvr>
                                    </p:animEffect>
                                  </p:childTnLst>
                                </p:cTn>
                              </p:par>
                              <p:par>
                                <p:cTn id="38" presetID="10" presetClass="entr" presetSubtype="0" fill="hold" nodeType="withEffect">
                                  <p:stCondLst>
                                    <p:cond delay="0"/>
                                  </p:stCondLst>
                                  <p:childTnLst>
                                    <p:set>
                                      <p:cBhvr>
                                        <p:cTn id="39" dur="1" fill="hold">
                                          <p:stCondLst>
                                            <p:cond delay="0"/>
                                          </p:stCondLst>
                                        </p:cTn>
                                        <p:tgtEl>
                                          <p:spTgt spid="14"/>
                                        </p:tgtEl>
                                        <p:attrNameLst>
                                          <p:attrName>style.visibility</p:attrName>
                                        </p:attrNameLst>
                                      </p:cBhvr>
                                      <p:to>
                                        <p:strVal val="visible"/>
                                      </p:to>
                                    </p:set>
                                    <p:animEffect transition="in" filter="fade">
                                      <p:cBhvr>
                                        <p:cTn id="40" dur="500"/>
                                        <p:tgtEl>
                                          <p:spTgt spid="14"/>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18"/>
                                        </p:tgtEl>
                                        <p:attrNameLst>
                                          <p:attrName>style.visibility</p:attrName>
                                        </p:attrNameLst>
                                      </p:cBhvr>
                                      <p:to>
                                        <p:strVal val="visible"/>
                                      </p:to>
                                    </p:set>
                                    <p:animEffect transition="in" filter="fade">
                                      <p:cBhvr>
                                        <p:cTn id="45" dur="500"/>
                                        <p:tgtEl>
                                          <p:spTgt spid="18"/>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19"/>
                                        </p:tgtEl>
                                        <p:attrNameLst>
                                          <p:attrName>style.visibility</p:attrName>
                                        </p:attrNameLst>
                                      </p:cBhvr>
                                      <p:to>
                                        <p:strVal val="visible"/>
                                      </p:to>
                                    </p:set>
                                    <p:animEffect transition="in" filter="fade">
                                      <p:cBhvr>
                                        <p:cTn id="48" dur="500"/>
                                        <p:tgtEl>
                                          <p:spTgt spid="19"/>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3"/>
                                        </p:tgtEl>
                                        <p:attrNameLst>
                                          <p:attrName>style.visibility</p:attrName>
                                        </p:attrNameLst>
                                      </p:cBhvr>
                                      <p:to>
                                        <p:strVal val="visible"/>
                                      </p:to>
                                    </p:set>
                                    <p:animEffect transition="in" filter="fade">
                                      <p:cBhvr>
                                        <p:cTn id="53" dur="500"/>
                                        <p:tgtEl>
                                          <p:spTgt spid="3"/>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7"/>
                                        </p:tgtEl>
                                        <p:attrNameLst>
                                          <p:attrName>style.visibility</p:attrName>
                                        </p:attrNameLst>
                                      </p:cBhvr>
                                      <p:to>
                                        <p:strVal val="visible"/>
                                      </p:to>
                                    </p:set>
                                    <p:animEffect transition="in" filter="fade">
                                      <p:cBhvr>
                                        <p:cTn id="5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2" grpId="0" animBg="1"/>
      <p:bldP spid="4" grpId="0" animBg="1"/>
      <p:bldP spid="5" grpId="0"/>
      <p:bldP spid="6" grpId="0"/>
      <p:bldP spid="16" grpId="0"/>
      <p:bldP spid="11" grpId="0"/>
      <p:bldP spid="19" grpId="0"/>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02644DDB-DAD8-9B31-2EC4-46503C9CD1F3}"/>
              </a:ext>
            </a:extLst>
          </p:cNvPr>
          <p:cNvSpPr txBox="1"/>
          <p:nvPr/>
        </p:nvSpPr>
        <p:spPr>
          <a:xfrm>
            <a:off x="893570" y="3564211"/>
            <a:ext cx="3057562" cy="1404367"/>
          </a:xfrm>
          <a:prstGeom prst="rect">
            <a:avLst/>
          </a:prstGeom>
          <a:solidFill>
            <a:srgbClr val="98D7CE"/>
          </a:solidFill>
        </p:spPr>
        <p:txBody>
          <a:bodyPr vert="horz" wrap="square" lIns="91440" tIns="792000" rIns="91440" bIns="45720" rtlCol="0" anchor="ctr">
            <a:noAutofit/>
          </a:bodyPr>
          <a:lstStyle>
            <a:lvl1pPr algn="r">
              <a:lnSpc>
                <a:spcPct val="90000"/>
              </a:lnSpc>
              <a:spcBef>
                <a:spcPct val="0"/>
              </a:spcBef>
              <a:buNone/>
              <a:defRPr sz="4400">
                <a:solidFill>
                  <a:schemeClr val="bg1"/>
                </a:solidFill>
                <a:latin typeface="+mj-lt"/>
                <a:ea typeface="+mj-ea"/>
                <a:cs typeface="+mj-cs"/>
              </a:defRPr>
            </a:lvl1pPr>
          </a:lstStyle>
          <a:p>
            <a:pPr algn="ctr"/>
            <a:r>
              <a:rPr lang="en-GB" sz="2400" dirty="0">
                <a:solidFill>
                  <a:srgbClr val="595959"/>
                </a:solidFill>
              </a:rPr>
              <a:t>Area supervisor </a:t>
            </a:r>
          </a:p>
        </p:txBody>
      </p:sp>
      <p:grpSp>
        <p:nvGrpSpPr>
          <p:cNvPr id="42" name="header">
            <a:extLst>
              <a:ext uri="{FF2B5EF4-FFF2-40B4-BE49-F238E27FC236}">
                <a16:creationId xmlns:a16="http://schemas.microsoft.com/office/drawing/2014/main" id="{84D8390B-55BB-DC68-6C38-234C5F4C2E56}"/>
              </a:ext>
            </a:extLst>
          </p:cNvPr>
          <p:cNvGrpSpPr/>
          <p:nvPr/>
        </p:nvGrpSpPr>
        <p:grpSpPr>
          <a:xfrm>
            <a:off x="-1235" y="-815"/>
            <a:ext cx="10849857" cy="611122"/>
            <a:chOff x="-1235" y="-815"/>
            <a:chExt cx="10849857" cy="611122"/>
          </a:xfrm>
        </p:grpSpPr>
        <p:sp>
          <p:nvSpPr>
            <p:cNvPr id="43" name="TextBox 42">
              <a:extLst>
                <a:ext uri="{FF2B5EF4-FFF2-40B4-BE49-F238E27FC236}">
                  <a16:creationId xmlns:a16="http://schemas.microsoft.com/office/drawing/2014/main" id="{DAD478BE-FBDA-DC64-8558-B8C0FB8235B4}"/>
                </a:ext>
              </a:extLst>
            </p:cNvPr>
            <p:cNvSpPr txBox="1"/>
            <p:nvPr/>
          </p:nvSpPr>
          <p:spPr>
            <a:xfrm>
              <a:off x="734150" y="21600"/>
              <a:ext cx="10114472" cy="58477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3200" b="0" i="0" u="none" strike="noStrike" kern="1200" cap="none" spc="0" normalizeH="0" baseline="0" noProof="0" dirty="0">
                  <a:ln>
                    <a:noFill/>
                  </a:ln>
                  <a:solidFill>
                    <a:srgbClr val="595959"/>
                  </a:solidFill>
                  <a:effectLst/>
                  <a:uLnTx/>
                  <a:uFillTx/>
                  <a:latin typeface="Atkinson Hyperlegible"/>
                  <a:ea typeface="+mn-ea"/>
                  <a:cs typeface="+mn-cs"/>
                </a:rPr>
                <a:t>Area supervisor’s role</a:t>
              </a:r>
            </a:p>
          </p:txBody>
        </p:sp>
        <p:pic>
          <p:nvPicPr>
            <p:cNvPr id="44" name="Picture 43">
              <a:extLst>
                <a:ext uri="{FF2B5EF4-FFF2-40B4-BE49-F238E27FC236}">
                  <a16:creationId xmlns:a16="http://schemas.microsoft.com/office/drawing/2014/main" id="{2BBCD590-2449-7FDC-111E-501E5119FFE1}"/>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rot="5400000">
              <a:off x="-1522" y="-528"/>
              <a:ext cx="611122" cy="610548"/>
            </a:xfrm>
            <a:prstGeom prst="rect">
              <a:avLst/>
            </a:prstGeom>
          </p:spPr>
        </p:pic>
      </p:grpSp>
      <p:sp>
        <p:nvSpPr>
          <p:cNvPr id="2" name="TextBox 1">
            <a:extLst>
              <a:ext uri="{FF2B5EF4-FFF2-40B4-BE49-F238E27FC236}">
                <a16:creationId xmlns:a16="http://schemas.microsoft.com/office/drawing/2014/main" id="{E524D577-3942-6648-38EF-062674425773}"/>
              </a:ext>
            </a:extLst>
          </p:cNvPr>
          <p:cNvSpPr txBox="1"/>
          <p:nvPr/>
        </p:nvSpPr>
        <p:spPr>
          <a:xfrm>
            <a:off x="5420097" y="2008609"/>
            <a:ext cx="5683426" cy="760401"/>
          </a:xfrm>
          <a:prstGeom prst="rect">
            <a:avLst/>
          </a:prstGeom>
        </p:spPr>
        <p:txBody>
          <a:bodyPr vert="horz" wrap="square" lIns="91440" tIns="45720" rIns="91440" bIns="45720" rtlCol="0" anchor="t">
            <a:spAutoFit/>
          </a:bodyPr>
          <a:lstStyle>
            <a:lvl1pPr algn="r">
              <a:lnSpc>
                <a:spcPct val="90000"/>
              </a:lnSpc>
              <a:spcBef>
                <a:spcPct val="0"/>
              </a:spcBef>
              <a:buNone/>
              <a:defRPr sz="4400">
                <a:solidFill>
                  <a:schemeClr val="bg1"/>
                </a:solidFill>
                <a:latin typeface="+mj-lt"/>
                <a:ea typeface="+mj-ea"/>
                <a:cs typeface="+mj-cs"/>
              </a:defRPr>
            </a:lvl1pPr>
          </a:lstStyle>
          <a:p>
            <a:pPr algn="l"/>
            <a:r>
              <a:rPr lang="en-GB" sz="2400" dirty="0">
                <a:solidFill>
                  <a:schemeClr val="tx1">
                    <a:lumMod val="65000"/>
                    <a:lumOff val="35000"/>
                  </a:schemeClr>
                </a:solidFill>
              </a:rPr>
              <a:t>2 main roles in assuring HHFA survey data quality:</a:t>
            </a:r>
          </a:p>
        </p:txBody>
      </p:sp>
      <p:sp>
        <p:nvSpPr>
          <p:cNvPr id="6" name="bulletText2">
            <a:extLst>
              <a:ext uri="{FF2B5EF4-FFF2-40B4-BE49-F238E27FC236}">
                <a16:creationId xmlns:a16="http://schemas.microsoft.com/office/drawing/2014/main" id="{C8AD9BE6-4991-6DB7-524C-FB08EBB990F8}"/>
              </a:ext>
            </a:extLst>
          </p:cNvPr>
          <p:cNvSpPr txBox="1"/>
          <p:nvPr/>
        </p:nvSpPr>
        <p:spPr>
          <a:xfrm>
            <a:off x="5908282" y="3102546"/>
            <a:ext cx="5801118" cy="461665"/>
          </a:xfrm>
          <a:prstGeom prst="rect">
            <a:avLst/>
          </a:prstGeom>
        </p:spPr>
        <p:txBody>
          <a:bodyPr vert="horz" wrap="square" lIns="91440" tIns="45720" rIns="91440" bIns="45720" rtlCol="0" anchor="t">
            <a:spAutoFit/>
          </a:bodyPr>
          <a:lstStyle>
            <a:lvl1pPr algn="r">
              <a:lnSpc>
                <a:spcPct val="90000"/>
              </a:lnSpc>
              <a:spcBef>
                <a:spcPct val="0"/>
              </a:spcBef>
              <a:buNone/>
              <a:defRPr sz="4400">
                <a:solidFill>
                  <a:schemeClr val="bg1"/>
                </a:solidFill>
                <a:latin typeface="+mj-lt"/>
                <a:ea typeface="+mj-ea"/>
                <a:cs typeface="+mj-cs"/>
              </a:defRPr>
            </a:lvl1pPr>
          </a:lstStyle>
          <a:p>
            <a:pPr algn="l">
              <a:lnSpc>
                <a:spcPct val="100000"/>
              </a:lnSpc>
            </a:pPr>
            <a:r>
              <a:rPr lang="en-GB" sz="2400" b="1" dirty="0">
                <a:solidFill>
                  <a:schemeClr val="tx1">
                    <a:lumMod val="65000"/>
                    <a:lumOff val="35000"/>
                  </a:schemeClr>
                </a:solidFill>
              </a:rPr>
              <a:t>validation</a:t>
            </a:r>
            <a:r>
              <a:rPr lang="en-GB" sz="2400" dirty="0">
                <a:solidFill>
                  <a:schemeClr val="tx1">
                    <a:lumMod val="65000"/>
                    <a:lumOff val="35000"/>
                  </a:schemeClr>
                </a:solidFill>
              </a:rPr>
              <a:t> of data collector’s data</a:t>
            </a:r>
          </a:p>
        </p:txBody>
      </p:sp>
      <p:sp>
        <p:nvSpPr>
          <p:cNvPr id="9" name="bulletText3">
            <a:extLst>
              <a:ext uri="{FF2B5EF4-FFF2-40B4-BE49-F238E27FC236}">
                <a16:creationId xmlns:a16="http://schemas.microsoft.com/office/drawing/2014/main" id="{07432C87-40C5-B233-0D91-5874765F0B2C}"/>
              </a:ext>
            </a:extLst>
          </p:cNvPr>
          <p:cNvSpPr txBox="1"/>
          <p:nvPr/>
        </p:nvSpPr>
        <p:spPr>
          <a:xfrm>
            <a:off x="5908283" y="3786981"/>
            <a:ext cx="5801118" cy="830997"/>
          </a:xfrm>
          <a:prstGeom prst="rect">
            <a:avLst/>
          </a:prstGeom>
        </p:spPr>
        <p:txBody>
          <a:bodyPr vert="horz" wrap="square" lIns="91440" tIns="45720" rIns="91440" bIns="45720" rtlCol="0" anchor="t">
            <a:spAutoFit/>
          </a:bodyPr>
          <a:lstStyle>
            <a:lvl1pPr algn="r">
              <a:lnSpc>
                <a:spcPct val="90000"/>
              </a:lnSpc>
              <a:spcBef>
                <a:spcPct val="0"/>
              </a:spcBef>
              <a:buNone/>
              <a:defRPr sz="4400">
                <a:solidFill>
                  <a:schemeClr val="bg1"/>
                </a:solidFill>
                <a:latin typeface="+mj-lt"/>
                <a:ea typeface="+mj-ea"/>
                <a:cs typeface="+mj-cs"/>
              </a:defRPr>
            </a:lvl1pPr>
          </a:lstStyle>
          <a:p>
            <a:pPr algn="l">
              <a:lnSpc>
                <a:spcPct val="100000"/>
              </a:lnSpc>
            </a:pPr>
            <a:r>
              <a:rPr lang="en-GB" sz="2400" b="1" dirty="0">
                <a:solidFill>
                  <a:schemeClr val="tx1">
                    <a:lumMod val="65000"/>
                    <a:lumOff val="35000"/>
                  </a:schemeClr>
                </a:solidFill>
              </a:rPr>
              <a:t>tracking</a:t>
            </a:r>
            <a:r>
              <a:rPr lang="en-GB" sz="2400" dirty="0">
                <a:solidFill>
                  <a:schemeClr val="tx1">
                    <a:lumMod val="65000"/>
                    <a:lumOff val="35000"/>
                  </a:schemeClr>
                </a:solidFill>
              </a:rPr>
              <a:t> progress towards survey completion</a:t>
            </a:r>
          </a:p>
        </p:txBody>
      </p:sp>
      <p:pic>
        <p:nvPicPr>
          <p:cNvPr id="10" name="bullet02">
            <a:extLst>
              <a:ext uri="{FF2B5EF4-FFF2-40B4-BE49-F238E27FC236}">
                <a16:creationId xmlns:a16="http://schemas.microsoft.com/office/drawing/2014/main" id="{49256B6E-E7E2-DFA9-4B2D-A4558C30C2D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583472" y="3260595"/>
            <a:ext cx="117692" cy="122400"/>
          </a:xfrm>
          <a:prstGeom prst="rect">
            <a:avLst/>
          </a:prstGeom>
        </p:spPr>
      </p:pic>
      <p:pic>
        <p:nvPicPr>
          <p:cNvPr id="11" name="bullet03">
            <a:extLst>
              <a:ext uri="{FF2B5EF4-FFF2-40B4-BE49-F238E27FC236}">
                <a16:creationId xmlns:a16="http://schemas.microsoft.com/office/drawing/2014/main" id="{C8D77768-B58A-BECE-5DAE-3B2E4E62B62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586224" y="3942391"/>
            <a:ext cx="117692" cy="122400"/>
          </a:xfrm>
          <a:prstGeom prst="rect">
            <a:avLst/>
          </a:prstGeom>
        </p:spPr>
      </p:pic>
      <p:grpSp>
        <p:nvGrpSpPr>
          <p:cNvPr id="25" name="Group 24">
            <a:extLst>
              <a:ext uri="{FF2B5EF4-FFF2-40B4-BE49-F238E27FC236}">
                <a16:creationId xmlns:a16="http://schemas.microsoft.com/office/drawing/2014/main" id="{69CA5333-7243-14E9-239A-3FB0B726D935}"/>
              </a:ext>
            </a:extLst>
          </p:cNvPr>
          <p:cNvGrpSpPr/>
          <p:nvPr/>
        </p:nvGrpSpPr>
        <p:grpSpPr>
          <a:xfrm>
            <a:off x="1032941" y="1408517"/>
            <a:ext cx="2778821" cy="2778822"/>
            <a:chOff x="763136" y="922826"/>
            <a:chExt cx="3875352" cy="3875353"/>
          </a:xfrm>
        </p:grpSpPr>
        <p:sp>
          <p:nvSpPr>
            <p:cNvPr id="23" name="circle">
              <a:extLst>
                <a:ext uri="{FF2B5EF4-FFF2-40B4-BE49-F238E27FC236}">
                  <a16:creationId xmlns:a16="http://schemas.microsoft.com/office/drawing/2014/main" id="{10616220-CF10-01DE-1633-F4B1061FB232}"/>
                </a:ext>
              </a:extLst>
            </p:cNvPr>
            <p:cNvSpPr/>
            <p:nvPr/>
          </p:nvSpPr>
          <p:spPr>
            <a:xfrm>
              <a:off x="763136" y="922826"/>
              <a:ext cx="3875352" cy="3875353"/>
            </a:xfrm>
            <a:prstGeom prst="ellipse">
              <a:avLst/>
            </a:prstGeom>
            <a:solidFill>
              <a:srgbClr val="CBEB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1" name="Picture 20">
              <a:extLst>
                <a:ext uri="{FF2B5EF4-FFF2-40B4-BE49-F238E27FC236}">
                  <a16:creationId xmlns:a16="http://schemas.microsoft.com/office/drawing/2014/main" id="{60B35C2A-1A2A-7EC6-45DE-4B5D055C022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83639" y="1143329"/>
              <a:ext cx="3434347" cy="3434347"/>
            </a:xfrm>
            <a:prstGeom prst="rect">
              <a:avLst/>
            </a:prstGeom>
          </p:spPr>
        </p:pic>
      </p:grpSp>
    </p:spTree>
    <p:custDataLst>
      <p:tags r:id="rId1"/>
    </p:custDataLst>
    <p:extLst>
      <p:ext uri="{BB962C8B-B14F-4D97-AF65-F5344CB8AC3E}">
        <p14:creationId xmlns:p14="http://schemas.microsoft.com/office/powerpoint/2010/main" val="4278444095"/>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p:cTn id="7" dur="500" fill="hold"/>
                                        <p:tgtEl>
                                          <p:spTgt spid="25"/>
                                        </p:tgtEl>
                                        <p:attrNameLst>
                                          <p:attrName>ppt_w</p:attrName>
                                        </p:attrNameLst>
                                      </p:cBhvr>
                                      <p:tavLst>
                                        <p:tav tm="0">
                                          <p:val>
                                            <p:fltVal val="0"/>
                                          </p:val>
                                        </p:tav>
                                        <p:tav tm="100000">
                                          <p:val>
                                            <p:strVal val="#ppt_w"/>
                                          </p:val>
                                        </p:tav>
                                      </p:tavLst>
                                    </p:anim>
                                    <p:anim calcmode="lin" valueType="num">
                                      <p:cBhvr>
                                        <p:cTn id="8" dur="500" fill="hold"/>
                                        <p:tgtEl>
                                          <p:spTgt spid="25"/>
                                        </p:tgtEl>
                                        <p:attrNameLst>
                                          <p:attrName>ppt_h</p:attrName>
                                        </p:attrNameLst>
                                      </p:cBhvr>
                                      <p:tavLst>
                                        <p:tav tm="0">
                                          <p:val>
                                            <p:fltVal val="0"/>
                                          </p:val>
                                        </p:tav>
                                        <p:tav tm="100000">
                                          <p:val>
                                            <p:strVal val="#ppt_h"/>
                                          </p:val>
                                        </p:tav>
                                      </p:tavLst>
                                    </p:anim>
                                    <p:anim calcmode="lin" valueType="num">
                                      <p:cBhvr>
                                        <p:cTn id="9" dur="500" fill="hold"/>
                                        <p:tgtEl>
                                          <p:spTgt spid="25"/>
                                        </p:tgtEl>
                                        <p:attrNameLst>
                                          <p:attrName>style.rotation</p:attrName>
                                        </p:attrNameLst>
                                      </p:cBhvr>
                                      <p:tavLst>
                                        <p:tav tm="0">
                                          <p:val>
                                            <p:fltVal val="90"/>
                                          </p:val>
                                        </p:tav>
                                        <p:tav tm="100000">
                                          <p:val>
                                            <p:fltVal val="0"/>
                                          </p:val>
                                        </p:tav>
                                      </p:tavLst>
                                    </p:anim>
                                    <p:animEffect transition="in" filter="fade">
                                      <p:cBhvr>
                                        <p:cTn id="10" dur="500"/>
                                        <p:tgtEl>
                                          <p:spTgt spid="25"/>
                                        </p:tgtEl>
                                      </p:cBhvr>
                                    </p:animEffec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14"/>
                                        </p:tgtEl>
                                        <p:attrNameLst>
                                          <p:attrName>style.visibility</p:attrName>
                                        </p:attrNameLst>
                                      </p:cBhvr>
                                      <p:to>
                                        <p:strVal val="visible"/>
                                      </p:to>
                                    </p:set>
                                    <p:animEffect transition="in" filter="wipe(left)">
                                      <p:cBhvr>
                                        <p:cTn id="14" dur="500"/>
                                        <p:tgtEl>
                                          <p:spTgt spid="14"/>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fade">
                                      <p:cBhvr>
                                        <p:cTn id="19" dur="500"/>
                                        <p:tgtEl>
                                          <p:spTgt spid="2"/>
                                        </p:tgtEl>
                                      </p:cBhvr>
                                    </p:animEffect>
                                  </p:childTnLst>
                                </p:cTn>
                              </p:par>
                            </p:childTnLst>
                          </p:cTn>
                        </p:par>
                      </p:childTnLst>
                    </p:cTn>
                  </p:par>
                  <p:par>
                    <p:cTn id="20" fill="hold">
                      <p:stCondLst>
                        <p:cond delay="indefinite"/>
                      </p:stCondLst>
                      <p:childTnLst>
                        <p:par>
                          <p:cTn id="21" fill="hold">
                            <p:stCondLst>
                              <p:cond delay="0"/>
                            </p:stCondLst>
                            <p:childTnLst>
                              <p:par>
                                <p:cTn id="22" presetID="31" presetClass="entr" presetSubtype="0" fill="hold" nodeType="clickEffect">
                                  <p:stCondLst>
                                    <p:cond delay="0"/>
                                  </p:stCondLst>
                                  <p:childTnLst>
                                    <p:set>
                                      <p:cBhvr>
                                        <p:cTn id="23" dur="1" fill="hold">
                                          <p:stCondLst>
                                            <p:cond delay="0"/>
                                          </p:stCondLst>
                                        </p:cTn>
                                        <p:tgtEl>
                                          <p:spTgt spid="10"/>
                                        </p:tgtEl>
                                        <p:attrNameLst>
                                          <p:attrName>style.visibility</p:attrName>
                                        </p:attrNameLst>
                                      </p:cBhvr>
                                      <p:to>
                                        <p:strVal val="visible"/>
                                      </p:to>
                                    </p:set>
                                    <p:anim calcmode="lin" valueType="num">
                                      <p:cBhvr>
                                        <p:cTn id="24" dur="500" fill="hold"/>
                                        <p:tgtEl>
                                          <p:spTgt spid="10"/>
                                        </p:tgtEl>
                                        <p:attrNameLst>
                                          <p:attrName>ppt_w</p:attrName>
                                        </p:attrNameLst>
                                      </p:cBhvr>
                                      <p:tavLst>
                                        <p:tav tm="0">
                                          <p:val>
                                            <p:fltVal val="0"/>
                                          </p:val>
                                        </p:tav>
                                        <p:tav tm="100000">
                                          <p:val>
                                            <p:strVal val="#ppt_w"/>
                                          </p:val>
                                        </p:tav>
                                      </p:tavLst>
                                    </p:anim>
                                    <p:anim calcmode="lin" valueType="num">
                                      <p:cBhvr>
                                        <p:cTn id="25" dur="500" fill="hold"/>
                                        <p:tgtEl>
                                          <p:spTgt spid="10"/>
                                        </p:tgtEl>
                                        <p:attrNameLst>
                                          <p:attrName>ppt_h</p:attrName>
                                        </p:attrNameLst>
                                      </p:cBhvr>
                                      <p:tavLst>
                                        <p:tav tm="0">
                                          <p:val>
                                            <p:fltVal val="0"/>
                                          </p:val>
                                        </p:tav>
                                        <p:tav tm="100000">
                                          <p:val>
                                            <p:strVal val="#ppt_h"/>
                                          </p:val>
                                        </p:tav>
                                      </p:tavLst>
                                    </p:anim>
                                    <p:anim calcmode="lin" valueType="num">
                                      <p:cBhvr>
                                        <p:cTn id="26" dur="500" fill="hold"/>
                                        <p:tgtEl>
                                          <p:spTgt spid="10"/>
                                        </p:tgtEl>
                                        <p:attrNameLst>
                                          <p:attrName>style.rotation</p:attrName>
                                        </p:attrNameLst>
                                      </p:cBhvr>
                                      <p:tavLst>
                                        <p:tav tm="0">
                                          <p:val>
                                            <p:fltVal val="90"/>
                                          </p:val>
                                        </p:tav>
                                        <p:tav tm="100000">
                                          <p:val>
                                            <p:fltVal val="0"/>
                                          </p:val>
                                        </p:tav>
                                      </p:tavLst>
                                    </p:anim>
                                    <p:animEffect transition="in" filter="fade">
                                      <p:cBhvr>
                                        <p:cTn id="27" dur="500"/>
                                        <p:tgtEl>
                                          <p:spTgt spid="10"/>
                                        </p:tgtEl>
                                      </p:cBhvr>
                                    </p:animEffect>
                                  </p:childTnLst>
                                </p:cTn>
                              </p:par>
                            </p:childTnLst>
                          </p:cTn>
                        </p:par>
                        <p:par>
                          <p:cTn id="28" fill="hold">
                            <p:stCondLst>
                              <p:cond delay="500"/>
                            </p:stCondLst>
                            <p:childTnLst>
                              <p:par>
                                <p:cTn id="29" presetID="10" presetClass="entr" presetSubtype="0" fill="hold" grpId="0" nodeType="after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fade">
                                      <p:cBhvr>
                                        <p:cTn id="31" dur="500"/>
                                        <p:tgtEl>
                                          <p:spTgt spid="6"/>
                                        </p:tgtEl>
                                      </p:cBhvr>
                                    </p:animEffect>
                                  </p:childTnLst>
                                </p:cTn>
                              </p:par>
                            </p:childTnLst>
                          </p:cTn>
                        </p:par>
                      </p:childTnLst>
                    </p:cTn>
                  </p:par>
                  <p:par>
                    <p:cTn id="32" fill="hold">
                      <p:stCondLst>
                        <p:cond delay="indefinite"/>
                      </p:stCondLst>
                      <p:childTnLst>
                        <p:par>
                          <p:cTn id="33" fill="hold">
                            <p:stCondLst>
                              <p:cond delay="0"/>
                            </p:stCondLst>
                            <p:childTnLst>
                              <p:par>
                                <p:cTn id="34" presetID="31" presetClass="entr" presetSubtype="0" fill="hold" nodeType="clickEffect">
                                  <p:stCondLst>
                                    <p:cond delay="0"/>
                                  </p:stCondLst>
                                  <p:childTnLst>
                                    <p:set>
                                      <p:cBhvr>
                                        <p:cTn id="35" dur="1" fill="hold">
                                          <p:stCondLst>
                                            <p:cond delay="0"/>
                                          </p:stCondLst>
                                        </p:cTn>
                                        <p:tgtEl>
                                          <p:spTgt spid="11"/>
                                        </p:tgtEl>
                                        <p:attrNameLst>
                                          <p:attrName>style.visibility</p:attrName>
                                        </p:attrNameLst>
                                      </p:cBhvr>
                                      <p:to>
                                        <p:strVal val="visible"/>
                                      </p:to>
                                    </p:set>
                                    <p:anim calcmode="lin" valueType="num">
                                      <p:cBhvr>
                                        <p:cTn id="36" dur="500" fill="hold"/>
                                        <p:tgtEl>
                                          <p:spTgt spid="11"/>
                                        </p:tgtEl>
                                        <p:attrNameLst>
                                          <p:attrName>ppt_w</p:attrName>
                                        </p:attrNameLst>
                                      </p:cBhvr>
                                      <p:tavLst>
                                        <p:tav tm="0">
                                          <p:val>
                                            <p:fltVal val="0"/>
                                          </p:val>
                                        </p:tav>
                                        <p:tav tm="100000">
                                          <p:val>
                                            <p:strVal val="#ppt_w"/>
                                          </p:val>
                                        </p:tav>
                                      </p:tavLst>
                                    </p:anim>
                                    <p:anim calcmode="lin" valueType="num">
                                      <p:cBhvr>
                                        <p:cTn id="37" dur="500" fill="hold"/>
                                        <p:tgtEl>
                                          <p:spTgt spid="11"/>
                                        </p:tgtEl>
                                        <p:attrNameLst>
                                          <p:attrName>ppt_h</p:attrName>
                                        </p:attrNameLst>
                                      </p:cBhvr>
                                      <p:tavLst>
                                        <p:tav tm="0">
                                          <p:val>
                                            <p:fltVal val="0"/>
                                          </p:val>
                                        </p:tav>
                                        <p:tav tm="100000">
                                          <p:val>
                                            <p:strVal val="#ppt_h"/>
                                          </p:val>
                                        </p:tav>
                                      </p:tavLst>
                                    </p:anim>
                                    <p:anim calcmode="lin" valueType="num">
                                      <p:cBhvr>
                                        <p:cTn id="38" dur="500" fill="hold"/>
                                        <p:tgtEl>
                                          <p:spTgt spid="11"/>
                                        </p:tgtEl>
                                        <p:attrNameLst>
                                          <p:attrName>style.rotation</p:attrName>
                                        </p:attrNameLst>
                                      </p:cBhvr>
                                      <p:tavLst>
                                        <p:tav tm="0">
                                          <p:val>
                                            <p:fltVal val="90"/>
                                          </p:val>
                                        </p:tav>
                                        <p:tav tm="100000">
                                          <p:val>
                                            <p:fltVal val="0"/>
                                          </p:val>
                                        </p:tav>
                                      </p:tavLst>
                                    </p:anim>
                                    <p:animEffect transition="in" filter="fade">
                                      <p:cBhvr>
                                        <p:cTn id="39" dur="500"/>
                                        <p:tgtEl>
                                          <p:spTgt spid="11"/>
                                        </p:tgtEl>
                                      </p:cBhvr>
                                    </p:animEffect>
                                  </p:childTnLst>
                                </p:cTn>
                              </p:par>
                            </p:childTnLst>
                          </p:cTn>
                        </p:par>
                        <p:par>
                          <p:cTn id="40" fill="hold">
                            <p:stCondLst>
                              <p:cond delay="500"/>
                            </p:stCondLst>
                            <p:childTnLst>
                              <p:par>
                                <p:cTn id="41" presetID="10" presetClass="entr" presetSubtype="0" fill="hold" grpId="0" nodeType="afterEffect">
                                  <p:stCondLst>
                                    <p:cond delay="0"/>
                                  </p:stCondLst>
                                  <p:childTnLst>
                                    <p:set>
                                      <p:cBhvr>
                                        <p:cTn id="42" dur="1" fill="hold">
                                          <p:stCondLst>
                                            <p:cond delay="0"/>
                                          </p:stCondLst>
                                        </p:cTn>
                                        <p:tgtEl>
                                          <p:spTgt spid="9"/>
                                        </p:tgtEl>
                                        <p:attrNameLst>
                                          <p:attrName>style.visibility</p:attrName>
                                        </p:attrNameLst>
                                      </p:cBhvr>
                                      <p:to>
                                        <p:strVal val="visible"/>
                                      </p:to>
                                    </p:set>
                                    <p:animEffect transition="in" filter="fade">
                                      <p:cBhvr>
                                        <p:cTn id="4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2" grpId="0"/>
      <p:bldP spid="6" grpId="0"/>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header">
            <a:extLst>
              <a:ext uri="{FF2B5EF4-FFF2-40B4-BE49-F238E27FC236}">
                <a16:creationId xmlns:a16="http://schemas.microsoft.com/office/drawing/2014/main" id="{84D8390B-55BB-DC68-6C38-234C5F4C2E56}"/>
              </a:ext>
            </a:extLst>
          </p:cNvPr>
          <p:cNvGrpSpPr/>
          <p:nvPr/>
        </p:nvGrpSpPr>
        <p:grpSpPr>
          <a:xfrm>
            <a:off x="-1235" y="-815"/>
            <a:ext cx="10849856" cy="712752"/>
            <a:chOff x="-1235" y="-815"/>
            <a:chExt cx="10849856" cy="712752"/>
          </a:xfrm>
        </p:grpSpPr>
        <p:sp>
          <p:nvSpPr>
            <p:cNvPr id="43" name="TextBox 42">
              <a:extLst>
                <a:ext uri="{FF2B5EF4-FFF2-40B4-BE49-F238E27FC236}">
                  <a16:creationId xmlns:a16="http://schemas.microsoft.com/office/drawing/2014/main" id="{DAD478BE-FBDA-DC64-8558-B8C0FB8235B4}"/>
                </a:ext>
              </a:extLst>
            </p:cNvPr>
            <p:cNvSpPr txBox="1"/>
            <p:nvPr/>
          </p:nvSpPr>
          <p:spPr>
            <a:xfrm>
              <a:off x="734149" y="127162"/>
              <a:ext cx="10114472" cy="58477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3200" b="0" i="0" u="none" strike="noStrike" kern="1200" cap="none" spc="0" normalizeH="0" baseline="0" noProof="0" dirty="0">
                  <a:ln>
                    <a:noFill/>
                  </a:ln>
                  <a:solidFill>
                    <a:srgbClr val="595959"/>
                  </a:solidFill>
                  <a:effectLst/>
                  <a:uLnTx/>
                  <a:uFillTx/>
                  <a:latin typeface="Atkinson Hyperlegible"/>
                  <a:ea typeface="+mn-ea"/>
                  <a:cs typeface="+mn-cs"/>
                </a:rPr>
                <a:t>What is the supervisor’s validation?</a:t>
              </a:r>
            </a:p>
          </p:txBody>
        </p:sp>
        <p:pic>
          <p:nvPicPr>
            <p:cNvPr id="44" name="Picture 43">
              <a:extLst>
                <a:ext uri="{FF2B5EF4-FFF2-40B4-BE49-F238E27FC236}">
                  <a16:creationId xmlns:a16="http://schemas.microsoft.com/office/drawing/2014/main" id="{2BBCD590-2449-7FDC-111E-501E5119FFE1}"/>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rot="5400000">
              <a:off x="-1522" y="-528"/>
              <a:ext cx="611122" cy="610548"/>
            </a:xfrm>
            <a:prstGeom prst="rect">
              <a:avLst/>
            </a:prstGeom>
          </p:spPr>
        </p:pic>
      </p:grpSp>
      <p:sp>
        <p:nvSpPr>
          <p:cNvPr id="16" name="grid1">
            <a:extLst>
              <a:ext uri="{FF2B5EF4-FFF2-40B4-BE49-F238E27FC236}">
                <a16:creationId xmlns:a16="http://schemas.microsoft.com/office/drawing/2014/main" id="{1414B760-84C5-4BFC-8ABA-E733BC200B60}"/>
              </a:ext>
            </a:extLst>
          </p:cNvPr>
          <p:cNvSpPr txBox="1"/>
          <p:nvPr/>
        </p:nvSpPr>
        <p:spPr>
          <a:xfrm>
            <a:off x="734149" y="926832"/>
            <a:ext cx="10825719" cy="1105991"/>
          </a:xfrm>
          <a:prstGeom prst="rect">
            <a:avLst/>
          </a:prstGeom>
          <a:solidFill>
            <a:srgbClr val="CBEBE6"/>
          </a:solidFill>
        </p:spPr>
        <p:txBody>
          <a:bodyPr vert="horz" wrap="square" lIns="91440" tIns="45720" rIns="91440" bIns="45720" rtlCol="0" anchor="ctr">
            <a:noAutofit/>
          </a:bodyPr>
          <a:lstStyle>
            <a:lvl1pPr algn="r">
              <a:lnSpc>
                <a:spcPct val="90000"/>
              </a:lnSpc>
              <a:spcBef>
                <a:spcPct val="0"/>
              </a:spcBef>
              <a:buNone/>
              <a:defRPr sz="4400">
                <a:solidFill>
                  <a:schemeClr val="bg1"/>
                </a:solidFill>
                <a:latin typeface="+mj-lt"/>
                <a:ea typeface="+mj-ea"/>
                <a:cs typeface="+mj-cs"/>
              </a:defRPr>
            </a:lvl1pPr>
          </a:lstStyle>
          <a:p>
            <a:pPr algn="ctr"/>
            <a:endParaRPr lang="en-GB" sz="2400" dirty="0">
              <a:solidFill>
                <a:schemeClr val="tx1">
                  <a:lumMod val="65000"/>
                  <a:lumOff val="35000"/>
                </a:schemeClr>
              </a:solidFill>
            </a:endParaRPr>
          </a:p>
        </p:txBody>
      </p:sp>
      <p:sp>
        <p:nvSpPr>
          <p:cNvPr id="17" name="caption1">
            <a:extLst>
              <a:ext uri="{FF2B5EF4-FFF2-40B4-BE49-F238E27FC236}">
                <a16:creationId xmlns:a16="http://schemas.microsoft.com/office/drawing/2014/main" id="{E20E6884-7694-4336-A64F-8B243F2C4793}"/>
              </a:ext>
            </a:extLst>
          </p:cNvPr>
          <p:cNvSpPr txBox="1"/>
          <p:nvPr/>
        </p:nvSpPr>
        <p:spPr>
          <a:xfrm>
            <a:off x="2078109" y="1285130"/>
            <a:ext cx="9232224" cy="428002"/>
          </a:xfrm>
          <a:prstGeom prst="rect">
            <a:avLst/>
          </a:prstGeom>
        </p:spPr>
        <p:txBody>
          <a:bodyPr vert="horz" wrap="square" lIns="91440" tIns="45720" rIns="91440" bIns="45720" rtlCol="0" anchor="t">
            <a:spAutoFit/>
          </a:bodyPr>
          <a:lstStyle>
            <a:lvl1pPr algn="r">
              <a:lnSpc>
                <a:spcPct val="90000"/>
              </a:lnSpc>
              <a:spcBef>
                <a:spcPct val="0"/>
              </a:spcBef>
              <a:buNone/>
              <a:defRPr sz="4400">
                <a:solidFill>
                  <a:schemeClr val="bg1"/>
                </a:solidFill>
                <a:latin typeface="+mj-lt"/>
                <a:ea typeface="+mj-ea"/>
                <a:cs typeface="+mj-cs"/>
              </a:defRPr>
            </a:lvl1pPr>
          </a:lstStyle>
          <a:p>
            <a:pPr algn="l"/>
            <a:r>
              <a:rPr lang="en-GB" sz="2400" dirty="0">
                <a:solidFill>
                  <a:schemeClr val="tx1">
                    <a:lumMod val="65000"/>
                    <a:lumOff val="35000"/>
                  </a:schemeClr>
                </a:solidFill>
              </a:rPr>
              <a:t>The supervisor will do a validation visit in 10% of health facilities.</a:t>
            </a:r>
          </a:p>
        </p:txBody>
      </p:sp>
      <p:pic>
        <p:nvPicPr>
          <p:cNvPr id="18" name="Picture 17">
            <a:extLst>
              <a:ext uri="{FF2B5EF4-FFF2-40B4-BE49-F238E27FC236}">
                <a16:creationId xmlns:a16="http://schemas.microsoft.com/office/drawing/2014/main" id="{45B4E530-6089-46FF-8CE2-EF4BD870F2E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97466" y="1016832"/>
            <a:ext cx="931109" cy="931109"/>
          </a:xfrm>
          <a:prstGeom prst="rect">
            <a:avLst/>
          </a:prstGeom>
        </p:spPr>
      </p:pic>
      <p:sp>
        <p:nvSpPr>
          <p:cNvPr id="3" name="grid1">
            <a:extLst>
              <a:ext uri="{FF2B5EF4-FFF2-40B4-BE49-F238E27FC236}">
                <a16:creationId xmlns:a16="http://schemas.microsoft.com/office/drawing/2014/main" id="{C3FB819D-8C39-57F5-3634-A6AC14B68B6E}"/>
              </a:ext>
            </a:extLst>
          </p:cNvPr>
          <p:cNvSpPr txBox="1"/>
          <p:nvPr/>
        </p:nvSpPr>
        <p:spPr>
          <a:xfrm>
            <a:off x="734149" y="2135848"/>
            <a:ext cx="5360074" cy="4320000"/>
          </a:xfrm>
          <a:prstGeom prst="rect">
            <a:avLst/>
          </a:prstGeom>
          <a:solidFill>
            <a:srgbClr val="CBEBE6"/>
          </a:solidFill>
        </p:spPr>
        <p:txBody>
          <a:bodyPr vert="horz" wrap="square" lIns="91440" tIns="45720" rIns="91440" bIns="45720" rtlCol="0" anchor="ctr">
            <a:noAutofit/>
          </a:bodyPr>
          <a:lstStyle>
            <a:lvl1pPr algn="r">
              <a:lnSpc>
                <a:spcPct val="90000"/>
              </a:lnSpc>
              <a:spcBef>
                <a:spcPct val="0"/>
              </a:spcBef>
              <a:buNone/>
              <a:defRPr sz="4400">
                <a:solidFill>
                  <a:schemeClr val="bg1"/>
                </a:solidFill>
                <a:latin typeface="+mj-lt"/>
                <a:ea typeface="+mj-ea"/>
                <a:cs typeface="+mj-cs"/>
              </a:defRPr>
            </a:lvl1pPr>
          </a:lstStyle>
          <a:p>
            <a:pPr algn="ctr"/>
            <a:endParaRPr lang="en-GB" sz="2400" dirty="0">
              <a:solidFill>
                <a:schemeClr val="tx1">
                  <a:lumMod val="65000"/>
                  <a:lumOff val="35000"/>
                </a:schemeClr>
              </a:solidFill>
            </a:endParaRPr>
          </a:p>
        </p:txBody>
      </p:sp>
      <p:sp>
        <p:nvSpPr>
          <p:cNvPr id="4" name="bulletText1">
            <a:extLst>
              <a:ext uri="{FF2B5EF4-FFF2-40B4-BE49-F238E27FC236}">
                <a16:creationId xmlns:a16="http://schemas.microsoft.com/office/drawing/2014/main" id="{90083452-EDF1-EEA5-138E-FA6F757A7697}"/>
              </a:ext>
            </a:extLst>
          </p:cNvPr>
          <p:cNvSpPr txBox="1"/>
          <p:nvPr/>
        </p:nvSpPr>
        <p:spPr>
          <a:xfrm>
            <a:off x="1338397" y="2932656"/>
            <a:ext cx="4523784" cy="1092800"/>
          </a:xfrm>
          <a:prstGeom prst="rect">
            <a:avLst/>
          </a:prstGeom>
        </p:spPr>
        <p:txBody>
          <a:bodyPr vert="horz" wrap="square" lIns="91440" tIns="45720" rIns="91440" bIns="45720" rtlCol="0" anchor="t">
            <a:spAutoFit/>
          </a:bodyPr>
          <a:lstStyle>
            <a:lvl1pPr algn="r">
              <a:lnSpc>
                <a:spcPct val="90000"/>
              </a:lnSpc>
              <a:spcBef>
                <a:spcPct val="0"/>
              </a:spcBef>
              <a:buNone/>
              <a:defRPr sz="4400">
                <a:solidFill>
                  <a:schemeClr val="bg1"/>
                </a:solidFill>
                <a:latin typeface="+mj-lt"/>
                <a:ea typeface="+mj-ea"/>
                <a:cs typeface="+mj-cs"/>
              </a:defRPr>
            </a:lvl1pPr>
          </a:lstStyle>
          <a:p>
            <a:pPr algn="l"/>
            <a:r>
              <a:rPr lang="en-GB" sz="2400" dirty="0">
                <a:solidFill>
                  <a:schemeClr val="tx1">
                    <a:lumMod val="65000"/>
                    <a:lumOff val="35000"/>
                  </a:schemeClr>
                </a:solidFill>
              </a:rPr>
              <a:t>return to a selection of the sampled facilities – randomly selected</a:t>
            </a:r>
          </a:p>
        </p:txBody>
      </p:sp>
      <p:sp>
        <p:nvSpPr>
          <p:cNvPr id="8" name="bulletText2">
            <a:extLst>
              <a:ext uri="{FF2B5EF4-FFF2-40B4-BE49-F238E27FC236}">
                <a16:creationId xmlns:a16="http://schemas.microsoft.com/office/drawing/2014/main" id="{BE86CEB7-6A0C-2682-F571-C66DD3B8CE8E}"/>
              </a:ext>
            </a:extLst>
          </p:cNvPr>
          <p:cNvSpPr txBox="1"/>
          <p:nvPr/>
        </p:nvSpPr>
        <p:spPr>
          <a:xfrm>
            <a:off x="1366398" y="4208101"/>
            <a:ext cx="4395575" cy="1425198"/>
          </a:xfrm>
          <a:prstGeom prst="rect">
            <a:avLst/>
          </a:prstGeom>
        </p:spPr>
        <p:txBody>
          <a:bodyPr vert="horz" wrap="square" lIns="91440" tIns="45720" rIns="91440" bIns="45720" rtlCol="0" anchor="t">
            <a:spAutoFit/>
          </a:bodyPr>
          <a:lstStyle>
            <a:lvl1pPr algn="r">
              <a:lnSpc>
                <a:spcPct val="90000"/>
              </a:lnSpc>
              <a:spcBef>
                <a:spcPct val="0"/>
              </a:spcBef>
              <a:buNone/>
              <a:defRPr sz="4400">
                <a:solidFill>
                  <a:schemeClr val="bg1"/>
                </a:solidFill>
                <a:latin typeface="+mj-lt"/>
                <a:ea typeface="+mj-ea"/>
                <a:cs typeface="+mj-cs"/>
              </a:defRPr>
            </a:lvl1pPr>
          </a:lstStyle>
          <a:p>
            <a:pPr algn="l"/>
            <a:r>
              <a:rPr lang="en-GB" sz="2400" dirty="0">
                <a:solidFill>
                  <a:schemeClr val="tx1">
                    <a:lumMod val="65000"/>
                    <a:lumOff val="35000"/>
                  </a:schemeClr>
                </a:solidFill>
              </a:rPr>
              <a:t>collect data again to make sure that the data obtained by the data collectors is accurate and reliable</a:t>
            </a:r>
          </a:p>
        </p:txBody>
      </p:sp>
      <p:pic>
        <p:nvPicPr>
          <p:cNvPr id="9" name="bullet01">
            <a:extLst>
              <a:ext uri="{FF2B5EF4-FFF2-40B4-BE49-F238E27FC236}">
                <a16:creationId xmlns:a16="http://schemas.microsoft.com/office/drawing/2014/main" id="{4446F8C8-4F0F-3D56-4265-CDEEB463D88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24203" y="3084854"/>
            <a:ext cx="122683" cy="127591"/>
          </a:xfrm>
          <a:prstGeom prst="rect">
            <a:avLst/>
          </a:prstGeom>
        </p:spPr>
      </p:pic>
      <p:pic>
        <p:nvPicPr>
          <p:cNvPr id="10" name="bullet02">
            <a:extLst>
              <a:ext uri="{FF2B5EF4-FFF2-40B4-BE49-F238E27FC236}">
                <a16:creationId xmlns:a16="http://schemas.microsoft.com/office/drawing/2014/main" id="{0E0F9263-8BAA-41E5-7A76-C3EDAF2F7A8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24203" y="4360902"/>
            <a:ext cx="117692" cy="122400"/>
          </a:xfrm>
          <a:prstGeom prst="rect">
            <a:avLst/>
          </a:prstGeom>
        </p:spPr>
      </p:pic>
      <p:sp>
        <p:nvSpPr>
          <p:cNvPr id="11" name="grid2">
            <a:extLst>
              <a:ext uri="{FF2B5EF4-FFF2-40B4-BE49-F238E27FC236}">
                <a16:creationId xmlns:a16="http://schemas.microsoft.com/office/drawing/2014/main" id="{D85DAA8B-1DCE-1ACD-F04E-222769D79902}"/>
              </a:ext>
            </a:extLst>
          </p:cNvPr>
          <p:cNvSpPr txBox="1"/>
          <p:nvPr/>
        </p:nvSpPr>
        <p:spPr>
          <a:xfrm>
            <a:off x="6199795" y="2135848"/>
            <a:ext cx="5360074" cy="4320000"/>
          </a:xfrm>
          <a:prstGeom prst="rect">
            <a:avLst/>
          </a:prstGeom>
          <a:solidFill>
            <a:srgbClr val="C7DDF1"/>
          </a:solidFill>
        </p:spPr>
        <p:txBody>
          <a:bodyPr vert="horz" wrap="square" lIns="91440" tIns="45720" rIns="91440" bIns="45720" rtlCol="0" anchor="ctr">
            <a:noAutofit/>
          </a:bodyPr>
          <a:lstStyle>
            <a:lvl1pPr algn="r">
              <a:lnSpc>
                <a:spcPct val="90000"/>
              </a:lnSpc>
              <a:spcBef>
                <a:spcPct val="0"/>
              </a:spcBef>
              <a:buNone/>
              <a:defRPr sz="4400">
                <a:solidFill>
                  <a:schemeClr val="bg1"/>
                </a:solidFill>
                <a:latin typeface="+mj-lt"/>
                <a:ea typeface="+mj-ea"/>
                <a:cs typeface="+mj-cs"/>
              </a:defRPr>
            </a:lvl1pPr>
          </a:lstStyle>
          <a:p>
            <a:pPr algn="ctr"/>
            <a:endParaRPr lang="en-GB" sz="2400" dirty="0">
              <a:solidFill>
                <a:schemeClr val="tx1">
                  <a:lumMod val="65000"/>
                  <a:lumOff val="35000"/>
                </a:schemeClr>
              </a:solidFill>
            </a:endParaRPr>
          </a:p>
        </p:txBody>
      </p:sp>
      <p:pic>
        <p:nvPicPr>
          <p:cNvPr id="1028" name="Picture 4">
            <a:extLst>
              <a:ext uri="{FF2B5EF4-FFF2-40B4-BE49-F238E27FC236}">
                <a16:creationId xmlns:a16="http://schemas.microsoft.com/office/drawing/2014/main" id="{1DEE88C6-7D5F-B04C-6C12-BE1FDE161E2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627391" y="2810125"/>
            <a:ext cx="4540406" cy="2644897"/>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2979969348"/>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fade">
                                      <p:cBhvr>
                                        <p:cTn id="11" dur="500"/>
                                        <p:tgtEl>
                                          <p:spTgt spid="17"/>
                                        </p:tgtEl>
                                      </p:cBhvr>
                                    </p:animEffect>
                                  </p:childTnLst>
                                </p:cTn>
                              </p:par>
                              <p:par>
                                <p:cTn id="12" presetID="10" presetClass="entr" presetSubtype="0" fill="hold" nodeType="withEffect">
                                  <p:stCondLst>
                                    <p:cond delay="0"/>
                                  </p:stCondLst>
                                  <p:childTnLst>
                                    <p:set>
                                      <p:cBhvr>
                                        <p:cTn id="13" dur="1" fill="hold">
                                          <p:stCondLst>
                                            <p:cond delay="0"/>
                                          </p:stCondLst>
                                        </p:cTn>
                                        <p:tgtEl>
                                          <p:spTgt spid="18"/>
                                        </p:tgtEl>
                                        <p:attrNameLst>
                                          <p:attrName>style.visibility</p:attrName>
                                        </p:attrNameLst>
                                      </p:cBhvr>
                                      <p:to>
                                        <p:strVal val="visible"/>
                                      </p:to>
                                    </p:set>
                                    <p:animEffect transition="in" filter="fade">
                                      <p:cBhvr>
                                        <p:cTn id="14" dur="500"/>
                                        <p:tgtEl>
                                          <p:spTgt spid="18"/>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wipe(left)">
                                      <p:cBhvr>
                                        <p:cTn id="19" dur="500"/>
                                        <p:tgtEl>
                                          <p:spTgt spid="3"/>
                                        </p:tgtEl>
                                      </p:cBhvr>
                                    </p:animEffect>
                                  </p:childTnLst>
                                </p:cTn>
                              </p:par>
                            </p:childTnLst>
                          </p:cTn>
                        </p:par>
                        <p:par>
                          <p:cTn id="20" fill="hold">
                            <p:stCondLst>
                              <p:cond delay="500"/>
                            </p:stCondLst>
                            <p:childTnLst>
                              <p:par>
                                <p:cTn id="21" presetID="22" presetClass="entr" presetSubtype="8" fill="hold" grpId="0" nodeType="after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wipe(left)">
                                      <p:cBhvr>
                                        <p:cTn id="23" dur="500"/>
                                        <p:tgtEl>
                                          <p:spTgt spid="11"/>
                                        </p:tgtEl>
                                      </p:cBhvr>
                                    </p:animEffect>
                                  </p:childTnLst>
                                </p:cTn>
                              </p:par>
                              <p:par>
                                <p:cTn id="24" presetID="10" presetClass="entr" presetSubtype="0" fill="hold" nodeType="withEffect">
                                  <p:stCondLst>
                                    <p:cond delay="0"/>
                                  </p:stCondLst>
                                  <p:childTnLst>
                                    <p:set>
                                      <p:cBhvr>
                                        <p:cTn id="25" dur="1" fill="hold">
                                          <p:stCondLst>
                                            <p:cond delay="0"/>
                                          </p:stCondLst>
                                        </p:cTn>
                                        <p:tgtEl>
                                          <p:spTgt spid="1028"/>
                                        </p:tgtEl>
                                        <p:attrNameLst>
                                          <p:attrName>style.visibility</p:attrName>
                                        </p:attrNameLst>
                                      </p:cBhvr>
                                      <p:to>
                                        <p:strVal val="visible"/>
                                      </p:to>
                                    </p:set>
                                    <p:animEffect transition="in" filter="fade">
                                      <p:cBhvr>
                                        <p:cTn id="26" dur="500"/>
                                        <p:tgtEl>
                                          <p:spTgt spid="1028"/>
                                        </p:tgtEl>
                                      </p:cBhvr>
                                    </p:animEffect>
                                  </p:childTnLst>
                                </p:cTn>
                              </p:par>
                            </p:childTnLst>
                          </p:cTn>
                        </p:par>
                      </p:childTnLst>
                    </p:cTn>
                  </p:par>
                  <p:par>
                    <p:cTn id="27" fill="hold">
                      <p:stCondLst>
                        <p:cond delay="indefinite"/>
                      </p:stCondLst>
                      <p:childTnLst>
                        <p:par>
                          <p:cTn id="28" fill="hold">
                            <p:stCondLst>
                              <p:cond delay="0"/>
                            </p:stCondLst>
                            <p:childTnLst>
                              <p:par>
                                <p:cTn id="29" presetID="31" presetClass="entr" presetSubtype="0" fill="hold" nodeType="click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p:cTn id="31" dur="500" fill="hold"/>
                                        <p:tgtEl>
                                          <p:spTgt spid="9"/>
                                        </p:tgtEl>
                                        <p:attrNameLst>
                                          <p:attrName>ppt_w</p:attrName>
                                        </p:attrNameLst>
                                      </p:cBhvr>
                                      <p:tavLst>
                                        <p:tav tm="0">
                                          <p:val>
                                            <p:fltVal val="0"/>
                                          </p:val>
                                        </p:tav>
                                        <p:tav tm="100000">
                                          <p:val>
                                            <p:strVal val="#ppt_w"/>
                                          </p:val>
                                        </p:tav>
                                      </p:tavLst>
                                    </p:anim>
                                    <p:anim calcmode="lin" valueType="num">
                                      <p:cBhvr>
                                        <p:cTn id="32" dur="500" fill="hold"/>
                                        <p:tgtEl>
                                          <p:spTgt spid="9"/>
                                        </p:tgtEl>
                                        <p:attrNameLst>
                                          <p:attrName>ppt_h</p:attrName>
                                        </p:attrNameLst>
                                      </p:cBhvr>
                                      <p:tavLst>
                                        <p:tav tm="0">
                                          <p:val>
                                            <p:fltVal val="0"/>
                                          </p:val>
                                        </p:tav>
                                        <p:tav tm="100000">
                                          <p:val>
                                            <p:strVal val="#ppt_h"/>
                                          </p:val>
                                        </p:tav>
                                      </p:tavLst>
                                    </p:anim>
                                    <p:anim calcmode="lin" valueType="num">
                                      <p:cBhvr>
                                        <p:cTn id="33" dur="500" fill="hold"/>
                                        <p:tgtEl>
                                          <p:spTgt spid="9"/>
                                        </p:tgtEl>
                                        <p:attrNameLst>
                                          <p:attrName>style.rotation</p:attrName>
                                        </p:attrNameLst>
                                      </p:cBhvr>
                                      <p:tavLst>
                                        <p:tav tm="0">
                                          <p:val>
                                            <p:fltVal val="90"/>
                                          </p:val>
                                        </p:tav>
                                        <p:tav tm="100000">
                                          <p:val>
                                            <p:fltVal val="0"/>
                                          </p:val>
                                        </p:tav>
                                      </p:tavLst>
                                    </p:anim>
                                    <p:animEffect transition="in" filter="fade">
                                      <p:cBhvr>
                                        <p:cTn id="34" dur="500"/>
                                        <p:tgtEl>
                                          <p:spTgt spid="9"/>
                                        </p:tgtEl>
                                      </p:cBhvr>
                                    </p:animEffect>
                                  </p:childTnLst>
                                </p:cTn>
                              </p:par>
                            </p:childTnLst>
                          </p:cTn>
                        </p:par>
                        <p:par>
                          <p:cTn id="35" fill="hold">
                            <p:stCondLst>
                              <p:cond delay="500"/>
                            </p:stCondLst>
                            <p:childTnLst>
                              <p:par>
                                <p:cTn id="36" presetID="10" presetClass="entr" presetSubtype="0" fill="hold" grpId="0" nodeType="afterEffect">
                                  <p:stCondLst>
                                    <p:cond delay="0"/>
                                  </p:stCondLst>
                                  <p:childTnLst>
                                    <p:set>
                                      <p:cBhvr>
                                        <p:cTn id="37" dur="1" fill="hold">
                                          <p:stCondLst>
                                            <p:cond delay="0"/>
                                          </p:stCondLst>
                                        </p:cTn>
                                        <p:tgtEl>
                                          <p:spTgt spid="4"/>
                                        </p:tgtEl>
                                        <p:attrNameLst>
                                          <p:attrName>style.visibility</p:attrName>
                                        </p:attrNameLst>
                                      </p:cBhvr>
                                      <p:to>
                                        <p:strVal val="visible"/>
                                      </p:to>
                                    </p:set>
                                    <p:animEffect transition="in" filter="fade">
                                      <p:cBhvr>
                                        <p:cTn id="38" dur="500"/>
                                        <p:tgtEl>
                                          <p:spTgt spid="4"/>
                                        </p:tgtEl>
                                      </p:cBhvr>
                                    </p:animEffect>
                                  </p:childTnLst>
                                </p:cTn>
                              </p:par>
                            </p:childTnLst>
                          </p:cTn>
                        </p:par>
                      </p:childTnLst>
                    </p:cTn>
                  </p:par>
                  <p:par>
                    <p:cTn id="39" fill="hold">
                      <p:stCondLst>
                        <p:cond delay="indefinite"/>
                      </p:stCondLst>
                      <p:childTnLst>
                        <p:par>
                          <p:cTn id="40" fill="hold">
                            <p:stCondLst>
                              <p:cond delay="0"/>
                            </p:stCondLst>
                            <p:childTnLst>
                              <p:par>
                                <p:cTn id="41" presetID="31" presetClass="entr" presetSubtype="0" fill="hold" nodeType="clickEffect">
                                  <p:stCondLst>
                                    <p:cond delay="0"/>
                                  </p:stCondLst>
                                  <p:childTnLst>
                                    <p:set>
                                      <p:cBhvr>
                                        <p:cTn id="42" dur="1" fill="hold">
                                          <p:stCondLst>
                                            <p:cond delay="0"/>
                                          </p:stCondLst>
                                        </p:cTn>
                                        <p:tgtEl>
                                          <p:spTgt spid="10"/>
                                        </p:tgtEl>
                                        <p:attrNameLst>
                                          <p:attrName>style.visibility</p:attrName>
                                        </p:attrNameLst>
                                      </p:cBhvr>
                                      <p:to>
                                        <p:strVal val="visible"/>
                                      </p:to>
                                    </p:set>
                                    <p:anim calcmode="lin" valueType="num">
                                      <p:cBhvr>
                                        <p:cTn id="43" dur="500" fill="hold"/>
                                        <p:tgtEl>
                                          <p:spTgt spid="10"/>
                                        </p:tgtEl>
                                        <p:attrNameLst>
                                          <p:attrName>ppt_w</p:attrName>
                                        </p:attrNameLst>
                                      </p:cBhvr>
                                      <p:tavLst>
                                        <p:tav tm="0">
                                          <p:val>
                                            <p:fltVal val="0"/>
                                          </p:val>
                                        </p:tav>
                                        <p:tav tm="100000">
                                          <p:val>
                                            <p:strVal val="#ppt_w"/>
                                          </p:val>
                                        </p:tav>
                                      </p:tavLst>
                                    </p:anim>
                                    <p:anim calcmode="lin" valueType="num">
                                      <p:cBhvr>
                                        <p:cTn id="44" dur="500" fill="hold"/>
                                        <p:tgtEl>
                                          <p:spTgt spid="10"/>
                                        </p:tgtEl>
                                        <p:attrNameLst>
                                          <p:attrName>ppt_h</p:attrName>
                                        </p:attrNameLst>
                                      </p:cBhvr>
                                      <p:tavLst>
                                        <p:tav tm="0">
                                          <p:val>
                                            <p:fltVal val="0"/>
                                          </p:val>
                                        </p:tav>
                                        <p:tav tm="100000">
                                          <p:val>
                                            <p:strVal val="#ppt_h"/>
                                          </p:val>
                                        </p:tav>
                                      </p:tavLst>
                                    </p:anim>
                                    <p:anim calcmode="lin" valueType="num">
                                      <p:cBhvr>
                                        <p:cTn id="45" dur="500" fill="hold"/>
                                        <p:tgtEl>
                                          <p:spTgt spid="10"/>
                                        </p:tgtEl>
                                        <p:attrNameLst>
                                          <p:attrName>style.rotation</p:attrName>
                                        </p:attrNameLst>
                                      </p:cBhvr>
                                      <p:tavLst>
                                        <p:tav tm="0">
                                          <p:val>
                                            <p:fltVal val="90"/>
                                          </p:val>
                                        </p:tav>
                                        <p:tav tm="100000">
                                          <p:val>
                                            <p:fltVal val="0"/>
                                          </p:val>
                                        </p:tav>
                                      </p:tavLst>
                                    </p:anim>
                                    <p:animEffect transition="in" filter="fade">
                                      <p:cBhvr>
                                        <p:cTn id="46" dur="500"/>
                                        <p:tgtEl>
                                          <p:spTgt spid="10"/>
                                        </p:tgtEl>
                                      </p:cBhvr>
                                    </p:animEffect>
                                  </p:childTnLst>
                                </p:cTn>
                              </p:par>
                            </p:childTnLst>
                          </p:cTn>
                        </p:par>
                        <p:par>
                          <p:cTn id="47" fill="hold">
                            <p:stCondLst>
                              <p:cond delay="500"/>
                            </p:stCondLst>
                            <p:childTnLst>
                              <p:par>
                                <p:cTn id="48" presetID="10" presetClass="entr" presetSubtype="0" fill="hold" grpId="0" nodeType="afterEffect">
                                  <p:stCondLst>
                                    <p:cond delay="0"/>
                                  </p:stCondLst>
                                  <p:childTnLst>
                                    <p:set>
                                      <p:cBhvr>
                                        <p:cTn id="49" dur="1" fill="hold">
                                          <p:stCondLst>
                                            <p:cond delay="0"/>
                                          </p:stCondLst>
                                        </p:cTn>
                                        <p:tgtEl>
                                          <p:spTgt spid="8"/>
                                        </p:tgtEl>
                                        <p:attrNameLst>
                                          <p:attrName>style.visibility</p:attrName>
                                        </p:attrNameLst>
                                      </p:cBhvr>
                                      <p:to>
                                        <p:strVal val="visible"/>
                                      </p:to>
                                    </p:set>
                                    <p:animEffect transition="in" filter="fade">
                                      <p:cBhvr>
                                        <p:cTn id="5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p:bldP spid="3" grpId="0" animBg="1"/>
      <p:bldP spid="4" grpId="0"/>
      <p:bldP spid="8" grpId="0"/>
      <p:bldP spid="11"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 name="Picture 36">
            <a:extLst>
              <a:ext uri="{FF2B5EF4-FFF2-40B4-BE49-F238E27FC236}">
                <a16:creationId xmlns:a16="http://schemas.microsoft.com/office/drawing/2014/main" id="{1D680305-BB55-4E36-89B4-7EFA54233F9F}"/>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rot="5400000">
            <a:off x="-1522" y="-528"/>
            <a:ext cx="611122" cy="610548"/>
          </a:xfrm>
          <a:prstGeom prst="rect">
            <a:avLst/>
          </a:prstGeom>
        </p:spPr>
      </p:pic>
      <p:sp>
        <p:nvSpPr>
          <p:cNvPr id="9" name="TextBox 8">
            <a:extLst>
              <a:ext uri="{FF2B5EF4-FFF2-40B4-BE49-F238E27FC236}">
                <a16:creationId xmlns:a16="http://schemas.microsoft.com/office/drawing/2014/main" id="{A3EEEFEE-C125-9353-5616-FDC87D874B37}"/>
              </a:ext>
            </a:extLst>
          </p:cNvPr>
          <p:cNvSpPr txBox="1"/>
          <p:nvPr/>
        </p:nvSpPr>
        <p:spPr>
          <a:xfrm>
            <a:off x="734149" y="127162"/>
            <a:ext cx="10114472" cy="58477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3200" b="0" i="0" u="none" strike="noStrike" kern="1200" cap="none" spc="0" normalizeH="0" baseline="0" noProof="0" dirty="0">
                <a:ln>
                  <a:noFill/>
                </a:ln>
                <a:solidFill>
                  <a:srgbClr val="595959"/>
                </a:solidFill>
                <a:effectLst/>
                <a:uLnTx/>
                <a:uFillTx/>
                <a:latin typeface="Atkinson Hyperlegible"/>
                <a:ea typeface="+mn-ea"/>
                <a:cs typeface="+mn-cs"/>
              </a:rPr>
              <a:t>What is the supervisor’s validation?</a:t>
            </a:r>
          </a:p>
        </p:txBody>
      </p:sp>
      <p:sp>
        <p:nvSpPr>
          <p:cNvPr id="2" name="grid1">
            <a:extLst>
              <a:ext uri="{FF2B5EF4-FFF2-40B4-BE49-F238E27FC236}">
                <a16:creationId xmlns:a16="http://schemas.microsoft.com/office/drawing/2014/main" id="{3FF95B7C-FC32-54D3-7EA9-9D2633049838}"/>
              </a:ext>
            </a:extLst>
          </p:cNvPr>
          <p:cNvSpPr txBox="1"/>
          <p:nvPr/>
        </p:nvSpPr>
        <p:spPr>
          <a:xfrm>
            <a:off x="734149" y="2122761"/>
            <a:ext cx="5290922" cy="4069079"/>
          </a:xfrm>
          <a:prstGeom prst="rect">
            <a:avLst/>
          </a:prstGeom>
          <a:solidFill>
            <a:srgbClr val="CBEBE6"/>
          </a:solidFill>
        </p:spPr>
        <p:txBody>
          <a:bodyPr vert="horz" wrap="square" lIns="91440" tIns="45720" rIns="91440" bIns="45720" rtlCol="0" anchor="ctr">
            <a:noAutofit/>
          </a:bodyPr>
          <a:lstStyle>
            <a:lvl1pPr algn="r">
              <a:lnSpc>
                <a:spcPct val="90000"/>
              </a:lnSpc>
              <a:spcBef>
                <a:spcPct val="0"/>
              </a:spcBef>
              <a:buNone/>
              <a:defRPr sz="4400">
                <a:solidFill>
                  <a:schemeClr val="bg1"/>
                </a:solidFill>
                <a:latin typeface="+mj-lt"/>
                <a:ea typeface="+mj-ea"/>
                <a:cs typeface="+mj-cs"/>
              </a:defRPr>
            </a:lvl1pPr>
          </a:lstStyle>
          <a:p>
            <a:pPr algn="ctr"/>
            <a:endParaRPr lang="en-GB" sz="2400" dirty="0">
              <a:solidFill>
                <a:schemeClr val="tx1">
                  <a:lumMod val="65000"/>
                  <a:lumOff val="35000"/>
                </a:schemeClr>
              </a:solidFill>
            </a:endParaRPr>
          </a:p>
        </p:txBody>
      </p:sp>
      <p:sp>
        <p:nvSpPr>
          <p:cNvPr id="6" name="bulletText1">
            <a:extLst>
              <a:ext uri="{FF2B5EF4-FFF2-40B4-BE49-F238E27FC236}">
                <a16:creationId xmlns:a16="http://schemas.microsoft.com/office/drawing/2014/main" id="{9C5140D6-A78F-2FA3-37A2-2281BE5C77D0}"/>
              </a:ext>
            </a:extLst>
          </p:cNvPr>
          <p:cNvSpPr txBox="1"/>
          <p:nvPr/>
        </p:nvSpPr>
        <p:spPr>
          <a:xfrm>
            <a:off x="734149" y="2280470"/>
            <a:ext cx="5354789" cy="433965"/>
          </a:xfrm>
          <a:prstGeom prst="rect">
            <a:avLst/>
          </a:prstGeom>
        </p:spPr>
        <p:txBody>
          <a:bodyPr vert="horz" wrap="square" lIns="91440" tIns="45720" rIns="91440" bIns="45720" rtlCol="0" anchor="t">
            <a:spAutoFit/>
          </a:bodyPr>
          <a:lstStyle>
            <a:lvl1pPr algn="r">
              <a:lnSpc>
                <a:spcPct val="90000"/>
              </a:lnSpc>
              <a:spcBef>
                <a:spcPct val="0"/>
              </a:spcBef>
              <a:buNone/>
              <a:defRPr sz="4400">
                <a:solidFill>
                  <a:schemeClr val="bg1"/>
                </a:solidFill>
                <a:latin typeface="+mj-lt"/>
                <a:ea typeface="+mj-ea"/>
                <a:cs typeface="+mj-cs"/>
              </a:defRPr>
            </a:lvl1pPr>
          </a:lstStyle>
          <a:p>
            <a:pPr algn="ctr"/>
            <a:r>
              <a:rPr lang="en-GB" sz="2400" dirty="0">
                <a:solidFill>
                  <a:schemeClr val="tx1">
                    <a:lumMod val="65000"/>
                    <a:lumOff val="35000"/>
                  </a:schemeClr>
                </a:solidFill>
              </a:rPr>
              <a:t>The entire HHFA questionnaire</a:t>
            </a:r>
          </a:p>
        </p:txBody>
      </p:sp>
      <p:pic>
        <p:nvPicPr>
          <p:cNvPr id="3" name="Picture 2">
            <a:extLst>
              <a:ext uri="{FF2B5EF4-FFF2-40B4-BE49-F238E27FC236}">
                <a16:creationId xmlns:a16="http://schemas.microsoft.com/office/drawing/2014/main" id="{275BB490-93A3-B6B4-0D51-CA5F6FAE3ECE}"/>
              </a:ext>
            </a:extLst>
          </p:cNvPr>
          <p:cNvPicPr>
            <a:picLocks noChangeAspect="1"/>
          </p:cNvPicPr>
          <p:nvPr/>
        </p:nvPicPr>
        <p:blipFill>
          <a:blip r:embed="rId5"/>
          <a:stretch>
            <a:fillRect/>
          </a:stretch>
        </p:blipFill>
        <p:spPr>
          <a:xfrm>
            <a:off x="2355867" y="2841491"/>
            <a:ext cx="2156564" cy="3053353"/>
          </a:xfrm>
          <a:prstGeom prst="rect">
            <a:avLst/>
          </a:prstGeom>
        </p:spPr>
      </p:pic>
      <p:sp>
        <p:nvSpPr>
          <p:cNvPr id="4" name="grid2">
            <a:extLst>
              <a:ext uri="{FF2B5EF4-FFF2-40B4-BE49-F238E27FC236}">
                <a16:creationId xmlns:a16="http://schemas.microsoft.com/office/drawing/2014/main" id="{52A802AF-6F76-19B9-B184-472417BF3981}"/>
              </a:ext>
            </a:extLst>
          </p:cNvPr>
          <p:cNvSpPr txBox="1"/>
          <p:nvPr/>
        </p:nvSpPr>
        <p:spPr>
          <a:xfrm>
            <a:off x="6166930" y="2111607"/>
            <a:ext cx="5400000" cy="4069079"/>
          </a:xfrm>
          <a:prstGeom prst="rect">
            <a:avLst/>
          </a:prstGeom>
          <a:solidFill>
            <a:srgbClr val="C7DDF1"/>
          </a:solidFill>
        </p:spPr>
        <p:txBody>
          <a:bodyPr vert="horz" wrap="square" lIns="91440" tIns="45720" rIns="91440" bIns="45720" rtlCol="0" anchor="ctr">
            <a:noAutofit/>
          </a:bodyPr>
          <a:lstStyle>
            <a:lvl1pPr algn="r">
              <a:lnSpc>
                <a:spcPct val="90000"/>
              </a:lnSpc>
              <a:spcBef>
                <a:spcPct val="0"/>
              </a:spcBef>
              <a:buNone/>
              <a:defRPr sz="4400">
                <a:solidFill>
                  <a:schemeClr val="bg1"/>
                </a:solidFill>
                <a:latin typeface="+mj-lt"/>
                <a:ea typeface="+mj-ea"/>
                <a:cs typeface="+mj-cs"/>
              </a:defRPr>
            </a:lvl1pPr>
          </a:lstStyle>
          <a:p>
            <a:pPr algn="ctr"/>
            <a:endParaRPr lang="en-GB" sz="2400" dirty="0">
              <a:solidFill>
                <a:schemeClr val="tx1">
                  <a:lumMod val="65000"/>
                  <a:lumOff val="35000"/>
                </a:schemeClr>
              </a:solidFill>
            </a:endParaRPr>
          </a:p>
        </p:txBody>
      </p:sp>
      <p:sp>
        <p:nvSpPr>
          <p:cNvPr id="16" name="bulletText2">
            <a:extLst>
              <a:ext uri="{FF2B5EF4-FFF2-40B4-BE49-F238E27FC236}">
                <a16:creationId xmlns:a16="http://schemas.microsoft.com/office/drawing/2014/main" id="{4E6C05A7-DC34-CBE7-1450-DC722E5C38FC}"/>
              </a:ext>
            </a:extLst>
          </p:cNvPr>
          <p:cNvSpPr txBox="1"/>
          <p:nvPr/>
        </p:nvSpPr>
        <p:spPr>
          <a:xfrm>
            <a:off x="6166930" y="2286433"/>
            <a:ext cx="5400001" cy="428002"/>
          </a:xfrm>
          <a:prstGeom prst="rect">
            <a:avLst/>
          </a:prstGeom>
        </p:spPr>
        <p:txBody>
          <a:bodyPr vert="horz" wrap="square" lIns="91440" tIns="45720" rIns="91440" bIns="45720" rtlCol="0" anchor="t">
            <a:spAutoFit/>
          </a:bodyPr>
          <a:lstStyle>
            <a:lvl1pPr algn="r">
              <a:lnSpc>
                <a:spcPct val="90000"/>
              </a:lnSpc>
              <a:spcBef>
                <a:spcPct val="0"/>
              </a:spcBef>
              <a:buNone/>
              <a:defRPr sz="4400">
                <a:solidFill>
                  <a:schemeClr val="bg1"/>
                </a:solidFill>
                <a:latin typeface="+mj-lt"/>
                <a:ea typeface="+mj-ea"/>
                <a:cs typeface="+mj-cs"/>
              </a:defRPr>
            </a:lvl1pPr>
          </a:lstStyle>
          <a:p>
            <a:pPr algn="l"/>
            <a:r>
              <a:rPr lang="en-GB" sz="2400" dirty="0">
                <a:solidFill>
                  <a:schemeClr val="tx1">
                    <a:lumMod val="65000"/>
                    <a:lumOff val="35000"/>
                  </a:schemeClr>
                </a:solidFill>
              </a:rPr>
              <a:t>Selected sections of the questionnaire</a:t>
            </a:r>
          </a:p>
        </p:txBody>
      </p:sp>
      <p:pic>
        <p:nvPicPr>
          <p:cNvPr id="5" name="Picture 4">
            <a:extLst>
              <a:ext uri="{FF2B5EF4-FFF2-40B4-BE49-F238E27FC236}">
                <a16:creationId xmlns:a16="http://schemas.microsoft.com/office/drawing/2014/main" id="{549886D2-8347-15D6-1F55-E9B85EB5806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24476" y="2841491"/>
            <a:ext cx="2084907" cy="3121725"/>
          </a:xfrm>
          <a:prstGeom prst="rect">
            <a:avLst/>
          </a:prstGeom>
        </p:spPr>
      </p:pic>
      <p:sp>
        <p:nvSpPr>
          <p:cNvPr id="7" name="grid1">
            <a:extLst>
              <a:ext uri="{FF2B5EF4-FFF2-40B4-BE49-F238E27FC236}">
                <a16:creationId xmlns:a16="http://schemas.microsoft.com/office/drawing/2014/main" id="{F6EDE2A7-E3FD-5E17-5221-EBB4B77EB1E4}"/>
              </a:ext>
            </a:extLst>
          </p:cNvPr>
          <p:cNvSpPr txBox="1"/>
          <p:nvPr/>
        </p:nvSpPr>
        <p:spPr>
          <a:xfrm>
            <a:off x="734149" y="926832"/>
            <a:ext cx="10825719" cy="1105991"/>
          </a:xfrm>
          <a:prstGeom prst="rect">
            <a:avLst/>
          </a:prstGeom>
          <a:solidFill>
            <a:srgbClr val="CBEBE6"/>
          </a:solidFill>
        </p:spPr>
        <p:txBody>
          <a:bodyPr vert="horz" wrap="square" lIns="91440" tIns="45720" rIns="91440" bIns="45720" rtlCol="0" anchor="ctr">
            <a:noAutofit/>
          </a:bodyPr>
          <a:lstStyle>
            <a:lvl1pPr algn="r">
              <a:lnSpc>
                <a:spcPct val="90000"/>
              </a:lnSpc>
              <a:spcBef>
                <a:spcPct val="0"/>
              </a:spcBef>
              <a:buNone/>
              <a:defRPr sz="4400">
                <a:solidFill>
                  <a:schemeClr val="bg1"/>
                </a:solidFill>
                <a:latin typeface="+mj-lt"/>
                <a:ea typeface="+mj-ea"/>
                <a:cs typeface="+mj-cs"/>
              </a:defRPr>
            </a:lvl1pPr>
          </a:lstStyle>
          <a:p>
            <a:pPr algn="ctr"/>
            <a:endParaRPr lang="en-GB" sz="2400" dirty="0">
              <a:solidFill>
                <a:schemeClr val="tx1">
                  <a:lumMod val="65000"/>
                  <a:lumOff val="35000"/>
                </a:schemeClr>
              </a:solidFill>
            </a:endParaRPr>
          </a:p>
        </p:txBody>
      </p:sp>
      <p:pic>
        <p:nvPicPr>
          <p:cNvPr id="8" name="Picture 7">
            <a:extLst>
              <a:ext uri="{FF2B5EF4-FFF2-40B4-BE49-F238E27FC236}">
                <a16:creationId xmlns:a16="http://schemas.microsoft.com/office/drawing/2014/main" id="{589D6036-6991-0A2C-F076-4F6FD263548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97466" y="1016832"/>
            <a:ext cx="931109" cy="931109"/>
          </a:xfrm>
          <a:prstGeom prst="rect">
            <a:avLst/>
          </a:prstGeom>
        </p:spPr>
      </p:pic>
      <p:sp>
        <p:nvSpPr>
          <p:cNvPr id="10" name="caption1">
            <a:extLst>
              <a:ext uri="{FF2B5EF4-FFF2-40B4-BE49-F238E27FC236}">
                <a16:creationId xmlns:a16="http://schemas.microsoft.com/office/drawing/2014/main" id="{6181CB38-9365-D5C3-60D1-C162E80D2A85}"/>
              </a:ext>
            </a:extLst>
          </p:cNvPr>
          <p:cNvSpPr txBox="1"/>
          <p:nvPr/>
        </p:nvSpPr>
        <p:spPr>
          <a:xfrm>
            <a:off x="2078109" y="1285130"/>
            <a:ext cx="9232224" cy="433965"/>
          </a:xfrm>
          <a:prstGeom prst="rect">
            <a:avLst/>
          </a:prstGeom>
        </p:spPr>
        <p:txBody>
          <a:bodyPr vert="horz" wrap="square" lIns="91440" tIns="45720" rIns="91440" bIns="45720" rtlCol="0" anchor="t">
            <a:spAutoFit/>
          </a:bodyPr>
          <a:lstStyle>
            <a:lvl1pPr algn="r">
              <a:lnSpc>
                <a:spcPct val="90000"/>
              </a:lnSpc>
              <a:spcBef>
                <a:spcPct val="0"/>
              </a:spcBef>
              <a:buNone/>
              <a:defRPr sz="4400">
                <a:solidFill>
                  <a:schemeClr val="bg1"/>
                </a:solidFill>
                <a:latin typeface="+mj-lt"/>
                <a:ea typeface="+mj-ea"/>
                <a:cs typeface="+mj-cs"/>
              </a:defRPr>
            </a:lvl1pPr>
          </a:lstStyle>
          <a:p>
            <a:pPr algn="l"/>
            <a:r>
              <a:rPr lang="en-GB" sz="2400" dirty="0">
                <a:solidFill>
                  <a:schemeClr val="tx1">
                    <a:lumMod val="65000"/>
                    <a:lumOff val="35000"/>
                  </a:schemeClr>
                </a:solidFill>
              </a:rPr>
              <a:t>A supervisor validation may be conducted using:</a:t>
            </a:r>
          </a:p>
        </p:txBody>
      </p:sp>
    </p:spTree>
    <p:custDataLst>
      <p:tags r:id="rId1"/>
    </p:custDataLst>
    <p:extLst>
      <p:ext uri="{BB962C8B-B14F-4D97-AF65-F5344CB8AC3E}">
        <p14:creationId xmlns:p14="http://schemas.microsoft.com/office/powerpoint/2010/main" val="1635409089"/>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par>
                                <p:cTn id="12" presetID="10" presetClass="entr" presetSubtype="0" fill="hold" nodeType="with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500"/>
                                        <p:tgtEl>
                                          <p:spTgt spid="8"/>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wipe(left)">
                                      <p:cBhvr>
                                        <p:cTn id="19" dur="500"/>
                                        <p:tgtEl>
                                          <p:spTgt spid="2"/>
                                        </p:tgtEl>
                                      </p:cBhvr>
                                    </p:animEffect>
                                  </p:childTnLst>
                                </p:cTn>
                              </p:par>
                            </p:childTnLst>
                          </p:cTn>
                        </p:par>
                        <p:par>
                          <p:cTn id="20" fill="hold">
                            <p:stCondLst>
                              <p:cond delay="500"/>
                            </p:stCondLst>
                            <p:childTnLst>
                              <p:par>
                                <p:cTn id="21" presetID="10" presetClass="entr" presetSubtype="0" fill="hold" grpId="0" nodeType="after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500"/>
                                        <p:tgtEl>
                                          <p:spTgt spid="6"/>
                                        </p:tgtEl>
                                      </p:cBhvr>
                                    </p:animEffect>
                                  </p:childTnLst>
                                </p:cTn>
                              </p:par>
                              <p:par>
                                <p:cTn id="24" presetID="10" presetClass="entr" presetSubtype="0" fill="hold" nodeType="with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fade">
                                      <p:cBhvr>
                                        <p:cTn id="26" dur="500"/>
                                        <p:tgtEl>
                                          <p:spTgt spid="3"/>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4"/>
                                        </p:tgtEl>
                                        <p:attrNameLst>
                                          <p:attrName>style.visibility</p:attrName>
                                        </p:attrNameLst>
                                      </p:cBhvr>
                                      <p:to>
                                        <p:strVal val="visible"/>
                                      </p:to>
                                    </p:set>
                                    <p:animEffect transition="in" filter="wipe(left)">
                                      <p:cBhvr>
                                        <p:cTn id="31" dur="500"/>
                                        <p:tgtEl>
                                          <p:spTgt spid="4"/>
                                        </p:tgtEl>
                                      </p:cBhvr>
                                    </p:animEffect>
                                  </p:childTnLst>
                                </p:cTn>
                              </p:par>
                            </p:childTnLst>
                          </p:cTn>
                        </p:par>
                        <p:par>
                          <p:cTn id="32" fill="hold">
                            <p:stCondLst>
                              <p:cond delay="500"/>
                            </p:stCondLst>
                            <p:childTnLst>
                              <p:par>
                                <p:cTn id="33" presetID="10" presetClass="entr" presetSubtype="0" fill="hold" grpId="0" nodeType="afterEffect">
                                  <p:stCondLst>
                                    <p:cond delay="0"/>
                                  </p:stCondLst>
                                  <p:childTnLst>
                                    <p:set>
                                      <p:cBhvr>
                                        <p:cTn id="34" dur="1" fill="hold">
                                          <p:stCondLst>
                                            <p:cond delay="0"/>
                                          </p:stCondLst>
                                        </p:cTn>
                                        <p:tgtEl>
                                          <p:spTgt spid="16"/>
                                        </p:tgtEl>
                                        <p:attrNameLst>
                                          <p:attrName>style.visibility</p:attrName>
                                        </p:attrNameLst>
                                      </p:cBhvr>
                                      <p:to>
                                        <p:strVal val="visible"/>
                                      </p:to>
                                    </p:set>
                                    <p:animEffect transition="in" filter="fade">
                                      <p:cBhvr>
                                        <p:cTn id="35" dur="500"/>
                                        <p:tgtEl>
                                          <p:spTgt spid="16"/>
                                        </p:tgtEl>
                                      </p:cBhvr>
                                    </p:animEffect>
                                  </p:childTnLst>
                                </p:cTn>
                              </p:par>
                              <p:par>
                                <p:cTn id="36" presetID="10" presetClass="entr" presetSubtype="0" fill="hold" nodeType="withEffect">
                                  <p:stCondLst>
                                    <p:cond delay="0"/>
                                  </p:stCondLst>
                                  <p:childTnLst>
                                    <p:set>
                                      <p:cBhvr>
                                        <p:cTn id="37" dur="1" fill="hold">
                                          <p:stCondLst>
                                            <p:cond delay="0"/>
                                          </p:stCondLst>
                                        </p:cTn>
                                        <p:tgtEl>
                                          <p:spTgt spid="5"/>
                                        </p:tgtEl>
                                        <p:attrNameLst>
                                          <p:attrName>style.visibility</p:attrName>
                                        </p:attrNameLst>
                                      </p:cBhvr>
                                      <p:to>
                                        <p:strVal val="visible"/>
                                      </p:to>
                                    </p:set>
                                    <p:animEffect transition="in" filter="fade">
                                      <p:cBhvr>
                                        <p:cTn id="3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p:bldP spid="4" grpId="0" animBg="1"/>
      <p:bldP spid="16" grpId="0"/>
      <p:bldP spid="7" grpId="0" animBg="1"/>
      <p:bldP spid="1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 name="Picture 36">
            <a:extLst>
              <a:ext uri="{FF2B5EF4-FFF2-40B4-BE49-F238E27FC236}">
                <a16:creationId xmlns:a16="http://schemas.microsoft.com/office/drawing/2014/main" id="{1D680305-BB55-4E36-89B4-7EFA54233F9F}"/>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rot="5400000">
            <a:off x="-1522" y="-528"/>
            <a:ext cx="611122" cy="610548"/>
          </a:xfrm>
          <a:prstGeom prst="rect">
            <a:avLst/>
          </a:prstGeom>
        </p:spPr>
      </p:pic>
      <p:sp>
        <p:nvSpPr>
          <p:cNvPr id="9" name="TextBox 8">
            <a:extLst>
              <a:ext uri="{FF2B5EF4-FFF2-40B4-BE49-F238E27FC236}">
                <a16:creationId xmlns:a16="http://schemas.microsoft.com/office/drawing/2014/main" id="{A3EEEFEE-C125-9353-5616-FDC87D874B37}"/>
              </a:ext>
            </a:extLst>
          </p:cNvPr>
          <p:cNvSpPr txBox="1"/>
          <p:nvPr/>
        </p:nvSpPr>
        <p:spPr>
          <a:xfrm>
            <a:off x="734149" y="127162"/>
            <a:ext cx="10114472" cy="58477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3200" b="0" i="0" u="none" strike="noStrike" kern="1200" cap="none" spc="0" normalizeH="0" baseline="0" noProof="0" dirty="0">
                <a:ln>
                  <a:noFill/>
                </a:ln>
                <a:solidFill>
                  <a:srgbClr val="595959"/>
                </a:solidFill>
                <a:effectLst/>
                <a:uLnTx/>
                <a:uFillTx/>
                <a:latin typeface="Atkinson Hyperlegible"/>
                <a:ea typeface="+mn-ea"/>
                <a:cs typeface="+mn-cs"/>
              </a:rPr>
              <a:t>What is the supervisor’s validation?</a:t>
            </a:r>
          </a:p>
        </p:txBody>
      </p:sp>
      <p:sp>
        <p:nvSpPr>
          <p:cNvPr id="8" name="TextBox 7">
            <a:extLst>
              <a:ext uri="{FF2B5EF4-FFF2-40B4-BE49-F238E27FC236}">
                <a16:creationId xmlns:a16="http://schemas.microsoft.com/office/drawing/2014/main" id="{624A56D8-3B72-C7AD-98D0-BACD27E85F71}"/>
              </a:ext>
            </a:extLst>
          </p:cNvPr>
          <p:cNvSpPr txBox="1"/>
          <p:nvPr/>
        </p:nvSpPr>
        <p:spPr>
          <a:xfrm>
            <a:off x="5407653" y="2069270"/>
            <a:ext cx="5683426" cy="760401"/>
          </a:xfrm>
          <a:prstGeom prst="rect">
            <a:avLst/>
          </a:prstGeom>
        </p:spPr>
        <p:txBody>
          <a:bodyPr vert="horz" wrap="square" lIns="91440" tIns="45720" rIns="91440" bIns="45720" rtlCol="0" anchor="t">
            <a:spAutoFit/>
          </a:bodyPr>
          <a:lstStyle>
            <a:lvl1pPr algn="r">
              <a:lnSpc>
                <a:spcPct val="90000"/>
              </a:lnSpc>
              <a:spcBef>
                <a:spcPct val="0"/>
              </a:spcBef>
              <a:buNone/>
              <a:defRPr sz="4400">
                <a:solidFill>
                  <a:schemeClr val="bg1"/>
                </a:solidFill>
                <a:latin typeface="+mj-lt"/>
                <a:ea typeface="+mj-ea"/>
                <a:cs typeface="+mj-cs"/>
              </a:defRPr>
            </a:lvl1pPr>
          </a:lstStyle>
          <a:p>
            <a:pPr algn="l"/>
            <a:r>
              <a:rPr lang="en-GB" sz="2400" dirty="0">
                <a:solidFill>
                  <a:schemeClr val="tx1">
                    <a:lumMod val="65000"/>
                    <a:lumOff val="35000"/>
                  </a:schemeClr>
                </a:solidFill>
              </a:rPr>
              <a:t>If validation is conducted on selected sections of the questionnaire: </a:t>
            </a:r>
          </a:p>
        </p:txBody>
      </p:sp>
      <p:sp>
        <p:nvSpPr>
          <p:cNvPr id="11" name="bulletText2">
            <a:extLst>
              <a:ext uri="{FF2B5EF4-FFF2-40B4-BE49-F238E27FC236}">
                <a16:creationId xmlns:a16="http://schemas.microsoft.com/office/drawing/2014/main" id="{771A3DE0-2855-4891-7961-C28B59F678E6}"/>
              </a:ext>
            </a:extLst>
          </p:cNvPr>
          <p:cNvSpPr txBox="1"/>
          <p:nvPr/>
        </p:nvSpPr>
        <p:spPr>
          <a:xfrm>
            <a:off x="5908282" y="3102546"/>
            <a:ext cx="5801118" cy="830997"/>
          </a:xfrm>
          <a:prstGeom prst="rect">
            <a:avLst/>
          </a:prstGeom>
        </p:spPr>
        <p:txBody>
          <a:bodyPr vert="horz" wrap="square" lIns="91440" tIns="45720" rIns="91440" bIns="45720" rtlCol="0" anchor="t">
            <a:spAutoFit/>
          </a:bodyPr>
          <a:lstStyle>
            <a:lvl1pPr algn="r">
              <a:lnSpc>
                <a:spcPct val="90000"/>
              </a:lnSpc>
              <a:spcBef>
                <a:spcPct val="0"/>
              </a:spcBef>
              <a:buNone/>
              <a:defRPr sz="4400">
                <a:solidFill>
                  <a:schemeClr val="bg1"/>
                </a:solidFill>
                <a:latin typeface="+mj-lt"/>
                <a:ea typeface="+mj-ea"/>
                <a:cs typeface="+mj-cs"/>
              </a:defRPr>
            </a:lvl1pPr>
          </a:lstStyle>
          <a:p>
            <a:pPr algn="l">
              <a:lnSpc>
                <a:spcPct val="100000"/>
              </a:lnSpc>
            </a:pPr>
            <a:r>
              <a:rPr lang="en-GB" sz="2400" dirty="0">
                <a:solidFill>
                  <a:schemeClr val="tx1">
                    <a:lumMod val="65000"/>
                    <a:lumOff val="35000"/>
                  </a:schemeClr>
                </a:solidFill>
              </a:rPr>
              <a:t>different sections should be selected across different facilities</a:t>
            </a:r>
          </a:p>
        </p:txBody>
      </p:sp>
      <p:sp>
        <p:nvSpPr>
          <p:cNvPr id="17" name="bulletText3">
            <a:extLst>
              <a:ext uri="{FF2B5EF4-FFF2-40B4-BE49-F238E27FC236}">
                <a16:creationId xmlns:a16="http://schemas.microsoft.com/office/drawing/2014/main" id="{9B49169C-C759-C392-91A4-2B535F0444FE}"/>
              </a:ext>
            </a:extLst>
          </p:cNvPr>
          <p:cNvSpPr txBox="1"/>
          <p:nvPr/>
        </p:nvSpPr>
        <p:spPr>
          <a:xfrm>
            <a:off x="5908283" y="4005349"/>
            <a:ext cx="5801118" cy="830997"/>
          </a:xfrm>
          <a:prstGeom prst="rect">
            <a:avLst/>
          </a:prstGeom>
        </p:spPr>
        <p:txBody>
          <a:bodyPr vert="horz" wrap="square" lIns="91440" tIns="45720" rIns="91440" bIns="45720" rtlCol="0" anchor="t">
            <a:spAutoFit/>
          </a:bodyPr>
          <a:lstStyle>
            <a:lvl1pPr algn="r">
              <a:lnSpc>
                <a:spcPct val="90000"/>
              </a:lnSpc>
              <a:spcBef>
                <a:spcPct val="0"/>
              </a:spcBef>
              <a:buNone/>
              <a:defRPr sz="4400">
                <a:solidFill>
                  <a:schemeClr val="bg1"/>
                </a:solidFill>
                <a:latin typeface="+mj-lt"/>
                <a:ea typeface="+mj-ea"/>
                <a:cs typeface="+mj-cs"/>
              </a:defRPr>
            </a:lvl1pPr>
          </a:lstStyle>
          <a:p>
            <a:pPr algn="l">
              <a:lnSpc>
                <a:spcPct val="100000"/>
              </a:lnSpc>
            </a:pPr>
            <a:r>
              <a:rPr lang="en-GB" sz="2400" dirty="0">
                <a:solidFill>
                  <a:schemeClr val="tx1">
                    <a:lumMod val="65000"/>
                    <a:lumOff val="35000"/>
                  </a:schemeClr>
                </a:solidFill>
              </a:rPr>
              <a:t>the survey coordination committee will decide which method to use</a:t>
            </a:r>
          </a:p>
        </p:txBody>
      </p:sp>
      <p:pic>
        <p:nvPicPr>
          <p:cNvPr id="18" name="bullet02">
            <a:extLst>
              <a:ext uri="{FF2B5EF4-FFF2-40B4-BE49-F238E27FC236}">
                <a16:creationId xmlns:a16="http://schemas.microsoft.com/office/drawing/2014/main" id="{61C9B9C5-C385-0AC0-07A0-16719800511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583472" y="3260595"/>
            <a:ext cx="117692" cy="122400"/>
          </a:xfrm>
          <a:prstGeom prst="rect">
            <a:avLst/>
          </a:prstGeom>
        </p:spPr>
      </p:pic>
      <p:pic>
        <p:nvPicPr>
          <p:cNvPr id="19" name="bullet03">
            <a:extLst>
              <a:ext uri="{FF2B5EF4-FFF2-40B4-BE49-F238E27FC236}">
                <a16:creationId xmlns:a16="http://schemas.microsoft.com/office/drawing/2014/main" id="{7959CF6C-61F0-6635-E2E0-712ABD42138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586224" y="4160759"/>
            <a:ext cx="117692" cy="122400"/>
          </a:xfrm>
          <a:prstGeom prst="rect">
            <a:avLst/>
          </a:prstGeom>
        </p:spPr>
      </p:pic>
      <p:pic>
        <p:nvPicPr>
          <p:cNvPr id="26" name="Picture 25">
            <a:extLst>
              <a:ext uri="{FF2B5EF4-FFF2-40B4-BE49-F238E27FC236}">
                <a16:creationId xmlns:a16="http://schemas.microsoft.com/office/drawing/2014/main" id="{B6769BC5-9679-F178-0C67-A8307638987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710627" y="1793317"/>
            <a:ext cx="2442046" cy="3656468"/>
          </a:xfrm>
          <a:prstGeom prst="rect">
            <a:avLst/>
          </a:prstGeom>
        </p:spPr>
      </p:pic>
    </p:spTree>
    <p:custDataLst>
      <p:tags r:id="rId1"/>
    </p:custDataLst>
    <p:extLst>
      <p:ext uri="{BB962C8B-B14F-4D97-AF65-F5344CB8AC3E}">
        <p14:creationId xmlns:p14="http://schemas.microsoft.com/office/powerpoint/2010/main" val="734617281"/>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31" presetClass="entr" presetSubtype="0" fill="hold" nodeType="clickEffect">
                                  <p:stCondLst>
                                    <p:cond delay="0"/>
                                  </p:stCondLst>
                                  <p:childTnLst>
                                    <p:set>
                                      <p:cBhvr>
                                        <p:cTn id="11" dur="1" fill="hold">
                                          <p:stCondLst>
                                            <p:cond delay="0"/>
                                          </p:stCondLst>
                                        </p:cTn>
                                        <p:tgtEl>
                                          <p:spTgt spid="18"/>
                                        </p:tgtEl>
                                        <p:attrNameLst>
                                          <p:attrName>style.visibility</p:attrName>
                                        </p:attrNameLst>
                                      </p:cBhvr>
                                      <p:to>
                                        <p:strVal val="visible"/>
                                      </p:to>
                                    </p:set>
                                    <p:anim calcmode="lin" valueType="num">
                                      <p:cBhvr>
                                        <p:cTn id="12" dur="500" fill="hold"/>
                                        <p:tgtEl>
                                          <p:spTgt spid="18"/>
                                        </p:tgtEl>
                                        <p:attrNameLst>
                                          <p:attrName>ppt_w</p:attrName>
                                        </p:attrNameLst>
                                      </p:cBhvr>
                                      <p:tavLst>
                                        <p:tav tm="0">
                                          <p:val>
                                            <p:fltVal val="0"/>
                                          </p:val>
                                        </p:tav>
                                        <p:tav tm="100000">
                                          <p:val>
                                            <p:strVal val="#ppt_w"/>
                                          </p:val>
                                        </p:tav>
                                      </p:tavLst>
                                    </p:anim>
                                    <p:anim calcmode="lin" valueType="num">
                                      <p:cBhvr>
                                        <p:cTn id="13" dur="500" fill="hold"/>
                                        <p:tgtEl>
                                          <p:spTgt spid="18"/>
                                        </p:tgtEl>
                                        <p:attrNameLst>
                                          <p:attrName>ppt_h</p:attrName>
                                        </p:attrNameLst>
                                      </p:cBhvr>
                                      <p:tavLst>
                                        <p:tav tm="0">
                                          <p:val>
                                            <p:fltVal val="0"/>
                                          </p:val>
                                        </p:tav>
                                        <p:tav tm="100000">
                                          <p:val>
                                            <p:strVal val="#ppt_h"/>
                                          </p:val>
                                        </p:tav>
                                      </p:tavLst>
                                    </p:anim>
                                    <p:anim calcmode="lin" valueType="num">
                                      <p:cBhvr>
                                        <p:cTn id="14" dur="500" fill="hold"/>
                                        <p:tgtEl>
                                          <p:spTgt spid="18"/>
                                        </p:tgtEl>
                                        <p:attrNameLst>
                                          <p:attrName>style.rotation</p:attrName>
                                        </p:attrNameLst>
                                      </p:cBhvr>
                                      <p:tavLst>
                                        <p:tav tm="0">
                                          <p:val>
                                            <p:fltVal val="90"/>
                                          </p:val>
                                        </p:tav>
                                        <p:tav tm="100000">
                                          <p:val>
                                            <p:fltVal val="0"/>
                                          </p:val>
                                        </p:tav>
                                      </p:tavLst>
                                    </p:anim>
                                    <p:animEffect transition="in" filter="fade">
                                      <p:cBhvr>
                                        <p:cTn id="15" dur="500"/>
                                        <p:tgtEl>
                                          <p:spTgt spid="18"/>
                                        </p:tgtEl>
                                      </p:cBhvr>
                                    </p:animEffect>
                                  </p:childTnLst>
                                </p:cTn>
                              </p:par>
                            </p:childTnLst>
                          </p:cTn>
                        </p:par>
                        <p:par>
                          <p:cTn id="16" fill="hold">
                            <p:stCondLst>
                              <p:cond delay="500"/>
                            </p:stCondLst>
                            <p:childTnLst>
                              <p:par>
                                <p:cTn id="17" presetID="10" presetClass="entr" presetSubtype="0" fill="hold" grpId="0" nodeType="after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500"/>
                                        <p:tgtEl>
                                          <p:spTgt spid="11"/>
                                        </p:tgtEl>
                                      </p:cBhvr>
                                    </p:animEffect>
                                  </p:childTnLst>
                                </p:cTn>
                              </p:par>
                            </p:childTnLst>
                          </p:cTn>
                        </p:par>
                      </p:childTnLst>
                    </p:cTn>
                  </p:par>
                  <p:par>
                    <p:cTn id="20" fill="hold">
                      <p:stCondLst>
                        <p:cond delay="indefinite"/>
                      </p:stCondLst>
                      <p:childTnLst>
                        <p:par>
                          <p:cTn id="21" fill="hold">
                            <p:stCondLst>
                              <p:cond delay="0"/>
                            </p:stCondLst>
                            <p:childTnLst>
                              <p:par>
                                <p:cTn id="22" presetID="31" presetClass="entr" presetSubtype="0" fill="hold" nodeType="clickEffect">
                                  <p:stCondLst>
                                    <p:cond delay="0"/>
                                  </p:stCondLst>
                                  <p:childTnLst>
                                    <p:set>
                                      <p:cBhvr>
                                        <p:cTn id="23" dur="1" fill="hold">
                                          <p:stCondLst>
                                            <p:cond delay="0"/>
                                          </p:stCondLst>
                                        </p:cTn>
                                        <p:tgtEl>
                                          <p:spTgt spid="19"/>
                                        </p:tgtEl>
                                        <p:attrNameLst>
                                          <p:attrName>style.visibility</p:attrName>
                                        </p:attrNameLst>
                                      </p:cBhvr>
                                      <p:to>
                                        <p:strVal val="visible"/>
                                      </p:to>
                                    </p:set>
                                    <p:anim calcmode="lin" valueType="num">
                                      <p:cBhvr>
                                        <p:cTn id="24" dur="500" fill="hold"/>
                                        <p:tgtEl>
                                          <p:spTgt spid="19"/>
                                        </p:tgtEl>
                                        <p:attrNameLst>
                                          <p:attrName>ppt_w</p:attrName>
                                        </p:attrNameLst>
                                      </p:cBhvr>
                                      <p:tavLst>
                                        <p:tav tm="0">
                                          <p:val>
                                            <p:fltVal val="0"/>
                                          </p:val>
                                        </p:tav>
                                        <p:tav tm="100000">
                                          <p:val>
                                            <p:strVal val="#ppt_w"/>
                                          </p:val>
                                        </p:tav>
                                      </p:tavLst>
                                    </p:anim>
                                    <p:anim calcmode="lin" valueType="num">
                                      <p:cBhvr>
                                        <p:cTn id="25" dur="500" fill="hold"/>
                                        <p:tgtEl>
                                          <p:spTgt spid="19"/>
                                        </p:tgtEl>
                                        <p:attrNameLst>
                                          <p:attrName>ppt_h</p:attrName>
                                        </p:attrNameLst>
                                      </p:cBhvr>
                                      <p:tavLst>
                                        <p:tav tm="0">
                                          <p:val>
                                            <p:fltVal val="0"/>
                                          </p:val>
                                        </p:tav>
                                        <p:tav tm="100000">
                                          <p:val>
                                            <p:strVal val="#ppt_h"/>
                                          </p:val>
                                        </p:tav>
                                      </p:tavLst>
                                    </p:anim>
                                    <p:anim calcmode="lin" valueType="num">
                                      <p:cBhvr>
                                        <p:cTn id="26" dur="500" fill="hold"/>
                                        <p:tgtEl>
                                          <p:spTgt spid="19"/>
                                        </p:tgtEl>
                                        <p:attrNameLst>
                                          <p:attrName>style.rotation</p:attrName>
                                        </p:attrNameLst>
                                      </p:cBhvr>
                                      <p:tavLst>
                                        <p:tav tm="0">
                                          <p:val>
                                            <p:fltVal val="90"/>
                                          </p:val>
                                        </p:tav>
                                        <p:tav tm="100000">
                                          <p:val>
                                            <p:fltVal val="0"/>
                                          </p:val>
                                        </p:tav>
                                      </p:tavLst>
                                    </p:anim>
                                    <p:animEffect transition="in" filter="fade">
                                      <p:cBhvr>
                                        <p:cTn id="27" dur="500"/>
                                        <p:tgtEl>
                                          <p:spTgt spid="19"/>
                                        </p:tgtEl>
                                      </p:cBhvr>
                                    </p:animEffect>
                                  </p:childTnLst>
                                </p:cTn>
                              </p:par>
                            </p:childTnLst>
                          </p:cTn>
                        </p:par>
                        <p:par>
                          <p:cTn id="28" fill="hold">
                            <p:stCondLst>
                              <p:cond delay="500"/>
                            </p:stCondLst>
                            <p:childTnLst>
                              <p:par>
                                <p:cTn id="29" presetID="10" presetClass="entr" presetSubtype="0" fill="hold" grpId="0" nodeType="afterEffect">
                                  <p:stCondLst>
                                    <p:cond delay="0"/>
                                  </p:stCondLst>
                                  <p:childTnLst>
                                    <p:set>
                                      <p:cBhvr>
                                        <p:cTn id="30" dur="1" fill="hold">
                                          <p:stCondLst>
                                            <p:cond delay="0"/>
                                          </p:stCondLst>
                                        </p:cTn>
                                        <p:tgtEl>
                                          <p:spTgt spid="17"/>
                                        </p:tgtEl>
                                        <p:attrNameLst>
                                          <p:attrName>style.visibility</p:attrName>
                                        </p:attrNameLst>
                                      </p:cBhvr>
                                      <p:to>
                                        <p:strVal val="visible"/>
                                      </p:to>
                                    </p:set>
                                    <p:animEffect transition="in" filter="fade">
                                      <p:cBhvr>
                                        <p:cTn id="31"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1" grpId="0"/>
      <p:bldP spid="1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Google Shape;232;p11">
            <a:extLst>
              <a:ext uri="{FF2B5EF4-FFF2-40B4-BE49-F238E27FC236}">
                <a16:creationId xmlns:a16="http://schemas.microsoft.com/office/drawing/2014/main" id="{3CB2CEDB-0313-2C9E-CD5C-ADFCAB3C2817}"/>
              </a:ext>
            </a:extLst>
          </p:cNvPr>
          <p:cNvSpPr txBox="1"/>
          <p:nvPr/>
        </p:nvSpPr>
        <p:spPr>
          <a:xfrm>
            <a:off x="1056619" y="4757125"/>
            <a:ext cx="5037604" cy="864000"/>
          </a:xfrm>
          <a:prstGeom prst="rect">
            <a:avLst/>
          </a:prstGeom>
          <a:solidFill>
            <a:srgbClr val="C7DDF1"/>
          </a:solidFill>
          <a:ln>
            <a:noFill/>
          </a:ln>
        </p:spPr>
        <p:txBody>
          <a:bodyPr spcFirstLastPara="1" wrap="square" lIns="91425" tIns="900000" rIns="91425" bIns="45700" anchor="ctr" anchorCtr="0">
            <a:noAutofit/>
          </a:bodyPr>
          <a:lstStyle/>
          <a:p>
            <a:pPr marL="0" marR="0" lvl="0" indent="0" algn="ctr" rtl="0">
              <a:lnSpc>
                <a:spcPct val="90000"/>
              </a:lnSpc>
              <a:spcBef>
                <a:spcPts val="0"/>
              </a:spcBef>
              <a:spcAft>
                <a:spcPts val="0"/>
              </a:spcAft>
              <a:buClr>
                <a:srgbClr val="595959"/>
              </a:buClr>
              <a:buSzPts val="2400"/>
              <a:buFont typeface="Atkinson Hyperlegible"/>
              <a:buNone/>
            </a:pPr>
            <a:endParaRPr sz="2400">
              <a:solidFill>
                <a:srgbClr val="595959"/>
              </a:solidFill>
              <a:latin typeface="Atkinson Hyperlegible"/>
              <a:ea typeface="Atkinson Hyperlegible"/>
              <a:cs typeface="Atkinson Hyperlegible"/>
              <a:sym typeface="Atkinson Hyperlegible"/>
            </a:endParaRPr>
          </a:p>
        </p:txBody>
      </p:sp>
      <p:sp>
        <p:nvSpPr>
          <p:cNvPr id="52" name="Google Shape;236;p11">
            <a:extLst>
              <a:ext uri="{FF2B5EF4-FFF2-40B4-BE49-F238E27FC236}">
                <a16:creationId xmlns:a16="http://schemas.microsoft.com/office/drawing/2014/main" id="{32FAE86A-F4BB-B47E-801A-D440276780C5}"/>
              </a:ext>
            </a:extLst>
          </p:cNvPr>
          <p:cNvSpPr txBox="1"/>
          <p:nvPr/>
        </p:nvSpPr>
        <p:spPr>
          <a:xfrm>
            <a:off x="1056619" y="5616933"/>
            <a:ext cx="5037604" cy="864000"/>
          </a:xfrm>
          <a:prstGeom prst="rect">
            <a:avLst/>
          </a:prstGeom>
          <a:solidFill>
            <a:srgbClr val="CBEBE6"/>
          </a:solidFill>
          <a:ln>
            <a:noFill/>
          </a:ln>
        </p:spPr>
        <p:txBody>
          <a:bodyPr spcFirstLastPara="1" wrap="square" lIns="91425" tIns="900000" rIns="91425" bIns="45700" anchor="ctr" anchorCtr="0">
            <a:noAutofit/>
          </a:bodyPr>
          <a:lstStyle/>
          <a:p>
            <a:pPr marL="0" marR="0" lvl="0" indent="0" algn="ctr" rtl="0">
              <a:lnSpc>
                <a:spcPct val="90000"/>
              </a:lnSpc>
              <a:spcBef>
                <a:spcPts val="0"/>
              </a:spcBef>
              <a:spcAft>
                <a:spcPts val="0"/>
              </a:spcAft>
              <a:buClr>
                <a:schemeClr val="lt1"/>
              </a:buClr>
              <a:buSzPts val="2400"/>
              <a:buFont typeface="Atkinson Hyperlegible"/>
              <a:buNone/>
            </a:pPr>
            <a:endParaRPr sz="2400">
              <a:solidFill>
                <a:srgbClr val="595959"/>
              </a:solidFill>
              <a:latin typeface="Atkinson Hyperlegible"/>
              <a:ea typeface="Atkinson Hyperlegible"/>
              <a:cs typeface="Atkinson Hyperlegible"/>
              <a:sym typeface="Atkinson Hyperlegible"/>
            </a:endParaRPr>
          </a:p>
        </p:txBody>
      </p:sp>
      <p:grpSp>
        <p:nvGrpSpPr>
          <p:cNvPr id="35" name="header">
            <a:extLst>
              <a:ext uri="{FF2B5EF4-FFF2-40B4-BE49-F238E27FC236}">
                <a16:creationId xmlns:a16="http://schemas.microsoft.com/office/drawing/2014/main" id="{699553F2-C25F-470D-A372-3BDCD3C1A7BF}"/>
              </a:ext>
            </a:extLst>
          </p:cNvPr>
          <p:cNvGrpSpPr/>
          <p:nvPr/>
        </p:nvGrpSpPr>
        <p:grpSpPr>
          <a:xfrm>
            <a:off x="-1235" y="-815"/>
            <a:ext cx="10754959" cy="611122"/>
            <a:chOff x="-1235" y="-815"/>
            <a:chExt cx="10754959" cy="611122"/>
          </a:xfrm>
        </p:grpSpPr>
        <p:sp>
          <p:nvSpPr>
            <p:cNvPr id="36" name="TextBox 35">
              <a:extLst>
                <a:ext uri="{FF2B5EF4-FFF2-40B4-BE49-F238E27FC236}">
                  <a16:creationId xmlns:a16="http://schemas.microsoft.com/office/drawing/2014/main" id="{B79CBDCE-F294-4C3B-A424-48CB3C945151}"/>
                </a:ext>
              </a:extLst>
            </p:cNvPr>
            <p:cNvSpPr txBox="1"/>
            <p:nvPr/>
          </p:nvSpPr>
          <p:spPr>
            <a:xfrm>
              <a:off x="734149" y="21482"/>
              <a:ext cx="10019575" cy="584775"/>
            </a:xfrm>
            <a:prstGeom prst="rect">
              <a:avLst/>
            </a:prstGeom>
            <a:noFill/>
          </p:spPr>
          <p:txBody>
            <a:bodyPr wrap="square">
              <a:spAutoFit/>
            </a:bodyPr>
            <a:lstStyle/>
            <a:p>
              <a:r>
                <a:rPr lang="en-GB" sz="3200" dirty="0">
                  <a:solidFill>
                    <a:srgbClr val="595959"/>
                  </a:solidFill>
                </a:rPr>
                <a:t>Data validation steps</a:t>
              </a:r>
            </a:p>
          </p:txBody>
        </p:sp>
        <p:pic>
          <p:nvPicPr>
            <p:cNvPr id="37" name="Picture 36">
              <a:extLst>
                <a:ext uri="{FF2B5EF4-FFF2-40B4-BE49-F238E27FC236}">
                  <a16:creationId xmlns:a16="http://schemas.microsoft.com/office/drawing/2014/main" id="{1D680305-BB55-4E36-89B4-7EFA54233F9F}"/>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rot="5400000">
              <a:off x="-1522" y="-528"/>
              <a:ext cx="611122" cy="610548"/>
            </a:xfrm>
            <a:prstGeom prst="rect">
              <a:avLst/>
            </a:prstGeom>
          </p:spPr>
        </p:pic>
      </p:grpSp>
      <p:grpSp>
        <p:nvGrpSpPr>
          <p:cNvPr id="3" name="Google Shape;227;p11">
            <a:extLst>
              <a:ext uri="{FF2B5EF4-FFF2-40B4-BE49-F238E27FC236}">
                <a16:creationId xmlns:a16="http://schemas.microsoft.com/office/drawing/2014/main" id="{A22410B7-5EB5-FA17-FB2D-4C51D70BDA4B}"/>
              </a:ext>
            </a:extLst>
          </p:cNvPr>
          <p:cNvGrpSpPr/>
          <p:nvPr/>
        </p:nvGrpSpPr>
        <p:grpSpPr>
          <a:xfrm>
            <a:off x="734150" y="1330509"/>
            <a:ext cx="5360074" cy="1080000"/>
            <a:chOff x="734150" y="2142000"/>
            <a:chExt cx="5360074" cy="1080000"/>
          </a:xfrm>
        </p:grpSpPr>
        <p:sp>
          <p:nvSpPr>
            <p:cNvPr id="5" name="Google Shape;228;p11">
              <a:extLst>
                <a:ext uri="{FF2B5EF4-FFF2-40B4-BE49-F238E27FC236}">
                  <a16:creationId xmlns:a16="http://schemas.microsoft.com/office/drawing/2014/main" id="{4A857EBC-0157-BAE3-7B53-7F5CE6B34E13}"/>
                </a:ext>
              </a:extLst>
            </p:cNvPr>
            <p:cNvSpPr txBox="1"/>
            <p:nvPr/>
          </p:nvSpPr>
          <p:spPr>
            <a:xfrm>
              <a:off x="734150" y="2142000"/>
              <a:ext cx="5360074" cy="1080000"/>
            </a:xfrm>
            <a:prstGeom prst="rect">
              <a:avLst/>
            </a:prstGeom>
            <a:solidFill>
              <a:srgbClr val="CBEBE6"/>
            </a:solidFill>
            <a:ln>
              <a:noFill/>
            </a:ln>
          </p:spPr>
          <p:txBody>
            <a:bodyPr spcFirstLastPara="1" wrap="square" lIns="91425" tIns="900000" rIns="91425" bIns="45700" anchor="ctr" anchorCtr="0">
              <a:noAutofit/>
            </a:bodyPr>
            <a:lstStyle/>
            <a:p>
              <a:pPr marL="0" marR="0" lvl="0" indent="0" algn="ctr" rtl="0">
                <a:lnSpc>
                  <a:spcPct val="90000"/>
                </a:lnSpc>
                <a:spcBef>
                  <a:spcPts val="0"/>
                </a:spcBef>
                <a:spcAft>
                  <a:spcPts val="0"/>
                </a:spcAft>
                <a:buClr>
                  <a:schemeClr val="lt1"/>
                </a:buClr>
                <a:buSzPts val="2400"/>
                <a:buFont typeface="Atkinson Hyperlegible"/>
                <a:buNone/>
              </a:pPr>
              <a:endParaRPr sz="2400">
                <a:solidFill>
                  <a:srgbClr val="595959"/>
                </a:solidFill>
                <a:latin typeface="Atkinson Hyperlegible"/>
                <a:ea typeface="Atkinson Hyperlegible"/>
                <a:cs typeface="Atkinson Hyperlegible"/>
                <a:sym typeface="Atkinson Hyperlegible"/>
              </a:endParaRPr>
            </a:p>
          </p:txBody>
        </p:sp>
        <p:sp>
          <p:nvSpPr>
            <p:cNvPr id="7" name="Google Shape;229;p11">
              <a:extLst>
                <a:ext uri="{FF2B5EF4-FFF2-40B4-BE49-F238E27FC236}">
                  <a16:creationId xmlns:a16="http://schemas.microsoft.com/office/drawing/2014/main" id="{0EBFD9FA-1DC7-4784-4F8E-C692C88A0A33}"/>
                </a:ext>
              </a:extLst>
            </p:cNvPr>
            <p:cNvSpPr/>
            <p:nvPr/>
          </p:nvSpPr>
          <p:spPr>
            <a:xfrm>
              <a:off x="1020943" y="2322000"/>
              <a:ext cx="720000" cy="720000"/>
            </a:xfrm>
            <a:prstGeom prst="rect">
              <a:avLst/>
            </a:prstGeom>
            <a:solidFill>
              <a:srgbClr val="98D7CE"/>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GB" sz="2400">
                  <a:solidFill>
                    <a:srgbClr val="595959"/>
                  </a:solidFill>
                  <a:latin typeface="Atkinson Hyperlegible"/>
                  <a:ea typeface="Atkinson Hyperlegible"/>
                  <a:cs typeface="Atkinson Hyperlegible"/>
                  <a:sym typeface="Atkinson Hyperlegible"/>
                </a:rPr>
                <a:t>1</a:t>
              </a:r>
              <a:endParaRPr/>
            </a:p>
          </p:txBody>
        </p:sp>
      </p:grpSp>
      <p:sp>
        <p:nvSpPr>
          <p:cNvPr id="8" name="Google Shape;230;p11">
            <a:extLst>
              <a:ext uri="{FF2B5EF4-FFF2-40B4-BE49-F238E27FC236}">
                <a16:creationId xmlns:a16="http://schemas.microsoft.com/office/drawing/2014/main" id="{323A1C00-E1ED-5307-A969-713B3F0E4CA1}"/>
              </a:ext>
            </a:extLst>
          </p:cNvPr>
          <p:cNvSpPr txBox="1"/>
          <p:nvPr/>
        </p:nvSpPr>
        <p:spPr>
          <a:xfrm>
            <a:off x="1924748" y="1455031"/>
            <a:ext cx="3638143" cy="830956"/>
          </a:xfrm>
          <a:prstGeom prst="rect">
            <a:avLst/>
          </a:prstGeom>
          <a:noFill/>
          <a:ln>
            <a:noFill/>
          </a:ln>
        </p:spPr>
        <p:txBody>
          <a:bodyPr spcFirstLastPara="1" wrap="square" lIns="91425" tIns="45700" rIns="91425" bIns="45700" anchor="t" anchorCtr="0">
            <a:spAutoFit/>
          </a:bodyPr>
          <a:lstStyle/>
          <a:p>
            <a:pPr lvl="0"/>
            <a:r>
              <a:rPr lang="en-GB" sz="2400" dirty="0">
                <a:solidFill>
                  <a:srgbClr val="595959"/>
                </a:solidFill>
                <a:ea typeface="Atkinson Hyperlegible"/>
                <a:cs typeface="Atkinson Hyperlegible"/>
                <a:sym typeface="Atkinson Hyperlegible"/>
              </a:rPr>
              <a:t>random </a:t>
            </a:r>
            <a:r>
              <a:rPr lang="en-GB" sz="2400" b="1" dirty="0">
                <a:solidFill>
                  <a:srgbClr val="595959"/>
                </a:solidFill>
                <a:ea typeface="Atkinson Hyperlegible"/>
                <a:cs typeface="Atkinson Hyperlegible"/>
                <a:sym typeface="Atkinson Hyperlegible"/>
              </a:rPr>
              <a:t>selection of facilities </a:t>
            </a:r>
            <a:r>
              <a:rPr lang="en-GB" sz="2400" dirty="0">
                <a:solidFill>
                  <a:srgbClr val="595959"/>
                </a:solidFill>
                <a:ea typeface="Atkinson Hyperlegible"/>
                <a:cs typeface="Atkinson Hyperlegible"/>
                <a:sym typeface="Atkinson Hyperlegible"/>
              </a:rPr>
              <a:t>for validation</a:t>
            </a:r>
          </a:p>
        </p:txBody>
      </p:sp>
      <p:grpSp>
        <p:nvGrpSpPr>
          <p:cNvPr id="9" name="Google Shape;231;p11">
            <a:extLst>
              <a:ext uri="{FF2B5EF4-FFF2-40B4-BE49-F238E27FC236}">
                <a16:creationId xmlns:a16="http://schemas.microsoft.com/office/drawing/2014/main" id="{BFC64801-86B1-71E2-DFB4-CEB5B9640EE3}"/>
              </a:ext>
            </a:extLst>
          </p:cNvPr>
          <p:cNvGrpSpPr/>
          <p:nvPr/>
        </p:nvGrpSpPr>
        <p:grpSpPr>
          <a:xfrm>
            <a:off x="734149" y="2510030"/>
            <a:ext cx="5360074" cy="1080000"/>
            <a:chOff x="734149" y="3417771"/>
            <a:chExt cx="5360074" cy="1080000"/>
          </a:xfrm>
        </p:grpSpPr>
        <p:sp>
          <p:nvSpPr>
            <p:cNvPr id="17" name="Google Shape;232;p11">
              <a:extLst>
                <a:ext uri="{FF2B5EF4-FFF2-40B4-BE49-F238E27FC236}">
                  <a16:creationId xmlns:a16="http://schemas.microsoft.com/office/drawing/2014/main" id="{B1345F9A-2482-24E8-A697-058BD038D850}"/>
                </a:ext>
              </a:extLst>
            </p:cNvPr>
            <p:cNvSpPr txBox="1"/>
            <p:nvPr/>
          </p:nvSpPr>
          <p:spPr>
            <a:xfrm>
              <a:off x="734149" y="3417771"/>
              <a:ext cx="5360074" cy="1080000"/>
            </a:xfrm>
            <a:prstGeom prst="rect">
              <a:avLst/>
            </a:prstGeom>
            <a:solidFill>
              <a:srgbClr val="C7DDF1"/>
            </a:solidFill>
            <a:ln>
              <a:noFill/>
            </a:ln>
          </p:spPr>
          <p:txBody>
            <a:bodyPr spcFirstLastPara="1" wrap="square" lIns="91425" tIns="900000" rIns="91425" bIns="45700" anchor="ctr" anchorCtr="0">
              <a:noAutofit/>
            </a:bodyPr>
            <a:lstStyle/>
            <a:p>
              <a:pPr marL="0" marR="0" lvl="0" indent="0" algn="ctr" rtl="0">
                <a:lnSpc>
                  <a:spcPct val="90000"/>
                </a:lnSpc>
                <a:spcBef>
                  <a:spcPts val="0"/>
                </a:spcBef>
                <a:spcAft>
                  <a:spcPts val="0"/>
                </a:spcAft>
                <a:buClr>
                  <a:srgbClr val="595959"/>
                </a:buClr>
                <a:buSzPts val="2400"/>
                <a:buFont typeface="Atkinson Hyperlegible"/>
                <a:buNone/>
              </a:pPr>
              <a:endParaRPr sz="2400">
                <a:solidFill>
                  <a:srgbClr val="595959"/>
                </a:solidFill>
                <a:latin typeface="Atkinson Hyperlegible"/>
                <a:ea typeface="Atkinson Hyperlegible"/>
                <a:cs typeface="Atkinson Hyperlegible"/>
                <a:sym typeface="Atkinson Hyperlegible"/>
              </a:endParaRPr>
            </a:p>
          </p:txBody>
        </p:sp>
        <p:sp>
          <p:nvSpPr>
            <p:cNvPr id="18" name="Google Shape;233;p11">
              <a:extLst>
                <a:ext uri="{FF2B5EF4-FFF2-40B4-BE49-F238E27FC236}">
                  <a16:creationId xmlns:a16="http://schemas.microsoft.com/office/drawing/2014/main" id="{CAF138D9-AA5E-D184-9A90-102F5FB44559}"/>
                </a:ext>
              </a:extLst>
            </p:cNvPr>
            <p:cNvSpPr/>
            <p:nvPr/>
          </p:nvSpPr>
          <p:spPr>
            <a:xfrm>
              <a:off x="1020943" y="3597771"/>
              <a:ext cx="720000" cy="720000"/>
            </a:xfrm>
            <a:prstGeom prst="rect">
              <a:avLst/>
            </a:prstGeom>
            <a:solidFill>
              <a:srgbClr val="B3C0E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GB" sz="2400" dirty="0">
                  <a:solidFill>
                    <a:srgbClr val="595959"/>
                  </a:solidFill>
                  <a:latin typeface="Atkinson Hyperlegible"/>
                  <a:ea typeface="Atkinson Hyperlegible"/>
                  <a:cs typeface="Atkinson Hyperlegible"/>
                  <a:sym typeface="Atkinson Hyperlegible"/>
                </a:rPr>
                <a:t>2</a:t>
              </a:r>
              <a:endParaRPr dirty="0"/>
            </a:p>
          </p:txBody>
        </p:sp>
      </p:grpSp>
      <p:sp>
        <p:nvSpPr>
          <p:cNvPr id="19" name="Google Shape;234;p11">
            <a:extLst>
              <a:ext uri="{FF2B5EF4-FFF2-40B4-BE49-F238E27FC236}">
                <a16:creationId xmlns:a16="http://schemas.microsoft.com/office/drawing/2014/main" id="{205A972E-6F8D-53E0-628A-EF57707BC497}"/>
              </a:ext>
            </a:extLst>
          </p:cNvPr>
          <p:cNvSpPr txBox="1"/>
          <p:nvPr/>
        </p:nvSpPr>
        <p:spPr>
          <a:xfrm>
            <a:off x="1924747" y="2634552"/>
            <a:ext cx="4012590" cy="830956"/>
          </a:xfrm>
          <a:prstGeom prst="rect">
            <a:avLst/>
          </a:prstGeom>
          <a:noFill/>
          <a:ln>
            <a:noFill/>
          </a:ln>
        </p:spPr>
        <p:txBody>
          <a:bodyPr spcFirstLastPara="1" wrap="square" lIns="91425" tIns="45700" rIns="91425" bIns="45700" anchor="t" anchorCtr="0">
            <a:spAutoFit/>
          </a:bodyPr>
          <a:lstStyle/>
          <a:p>
            <a:pPr lvl="0"/>
            <a:r>
              <a:rPr lang="en-GB" sz="2400" b="1" dirty="0">
                <a:solidFill>
                  <a:srgbClr val="595959"/>
                </a:solidFill>
                <a:ea typeface="Atkinson Hyperlegible"/>
                <a:cs typeface="Atkinson Hyperlegible"/>
                <a:sym typeface="Atkinson Hyperlegible"/>
              </a:rPr>
              <a:t>validation visit </a:t>
            </a:r>
            <a:r>
              <a:rPr lang="en-GB" sz="2400" dirty="0">
                <a:solidFill>
                  <a:srgbClr val="595959"/>
                </a:solidFill>
                <a:ea typeface="Atkinson Hyperlegible"/>
                <a:cs typeface="Atkinson Hyperlegible"/>
                <a:sym typeface="Atkinson Hyperlegible"/>
              </a:rPr>
              <a:t>soon after data collector’s visits</a:t>
            </a:r>
            <a:endParaRPr dirty="0"/>
          </a:p>
        </p:txBody>
      </p:sp>
      <p:grpSp>
        <p:nvGrpSpPr>
          <p:cNvPr id="20" name="Google Shape;235;p11">
            <a:extLst>
              <a:ext uri="{FF2B5EF4-FFF2-40B4-BE49-F238E27FC236}">
                <a16:creationId xmlns:a16="http://schemas.microsoft.com/office/drawing/2014/main" id="{48105538-285F-5B66-3786-90D165BCE52E}"/>
              </a:ext>
            </a:extLst>
          </p:cNvPr>
          <p:cNvGrpSpPr/>
          <p:nvPr/>
        </p:nvGrpSpPr>
        <p:grpSpPr>
          <a:xfrm>
            <a:off x="734149" y="3697572"/>
            <a:ext cx="5360074" cy="1080000"/>
            <a:chOff x="734149" y="4689956"/>
            <a:chExt cx="5360074" cy="1080000"/>
          </a:xfrm>
        </p:grpSpPr>
        <p:sp>
          <p:nvSpPr>
            <p:cNvPr id="21" name="Google Shape;236;p11">
              <a:extLst>
                <a:ext uri="{FF2B5EF4-FFF2-40B4-BE49-F238E27FC236}">
                  <a16:creationId xmlns:a16="http://schemas.microsoft.com/office/drawing/2014/main" id="{6D4A5C4B-2405-59E2-1263-D86114A44AF8}"/>
                </a:ext>
              </a:extLst>
            </p:cNvPr>
            <p:cNvSpPr txBox="1"/>
            <p:nvPr/>
          </p:nvSpPr>
          <p:spPr>
            <a:xfrm>
              <a:off x="734149" y="4689956"/>
              <a:ext cx="5360074" cy="1080000"/>
            </a:xfrm>
            <a:prstGeom prst="rect">
              <a:avLst/>
            </a:prstGeom>
            <a:solidFill>
              <a:srgbClr val="CBEBE6"/>
            </a:solidFill>
            <a:ln>
              <a:noFill/>
            </a:ln>
          </p:spPr>
          <p:txBody>
            <a:bodyPr spcFirstLastPara="1" wrap="square" lIns="91425" tIns="900000" rIns="91425" bIns="45700" anchor="ctr" anchorCtr="0">
              <a:noAutofit/>
            </a:bodyPr>
            <a:lstStyle/>
            <a:p>
              <a:pPr marL="0" marR="0" lvl="0" indent="0" algn="ctr" rtl="0">
                <a:lnSpc>
                  <a:spcPct val="90000"/>
                </a:lnSpc>
                <a:spcBef>
                  <a:spcPts val="0"/>
                </a:spcBef>
                <a:spcAft>
                  <a:spcPts val="0"/>
                </a:spcAft>
                <a:buClr>
                  <a:schemeClr val="lt1"/>
                </a:buClr>
                <a:buSzPts val="2400"/>
                <a:buFont typeface="Atkinson Hyperlegible"/>
                <a:buNone/>
              </a:pPr>
              <a:endParaRPr sz="2400">
                <a:solidFill>
                  <a:srgbClr val="595959"/>
                </a:solidFill>
                <a:latin typeface="Atkinson Hyperlegible"/>
                <a:ea typeface="Atkinson Hyperlegible"/>
                <a:cs typeface="Atkinson Hyperlegible"/>
                <a:sym typeface="Atkinson Hyperlegible"/>
              </a:endParaRPr>
            </a:p>
          </p:txBody>
        </p:sp>
        <p:sp>
          <p:nvSpPr>
            <p:cNvPr id="22" name="Google Shape;237;p11">
              <a:extLst>
                <a:ext uri="{FF2B5EF4-FFF2-40B4-BE49-F238E27FC236}">
                  <a16:creationId xmlns:a16="http://schemas.microsoft.com/office/drawing/2014/main" id="{2B0421FD-1428-F874-B737-510C90A0B18E}"/>
                </a:ext>
              </a:extLst>
            </p:cNvPr>
            <p:cNvSpPr/>
            <p:nvPr/>
          </p:nvSpPr>
          <p:spPr>
            <a:xfrm>
              <a:off x="1020943" y="4869956"/>
              <a:ext cx="720000" cy="720000"/>
            </a:xfrm>
            <a:prstGeom prst="rect">
              <a:avLst/>
            </a:prstGeom>
            <a:solidFill>
              <a:srgbClr val="98D7CE"/>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GB" sz="2400">
                  <a:solidFill>
                    <a:srgbClr val="595959"/>
                  </a:solidFill>
                  <a:latin typeface="Atkinson Hyperlegible"/>
                  <a:ea typeface="Atkinson Hyperlegible"/>
                  <a:cs typeface="Atkinson Hyperlegible"/>
                  <a:sym typeface="Atkinson Hyperlegible"/>
                </a:rPr>
                <a:t>3</a:t>
              </a:r>
              <a:endParaRPr/>
            </a:p>
          </p:txBody>
        </p:sp>
      </p:grpSp>
      <p:sp>
        <p:nvSpPr>
          <p:cNvPr id="23" name="Google Shape;238;p11">
            <a:extLst>
              <a:ext uri="{FF2B5EF4-FFF2-40B4-BE49-F238E27FC236}">
                <a16:creationId xmlns:a16="http://schemas.microsoft.com/office/drawing/2014/main" id="{B96106BE-0935-12DF-4AC3-AF36B3CB795A}"/>
              </a:ext>
            </a:extLst>
          </p:cNvPr>
          <p:cNvSpPr txBox="1"/>
          <p:nvPr/>
        </p:nvSpPr>
        <p:spPr>
          <a:xfrm>
            <a:off x="1926000" y="3822094"/>
            <a:ext cx="4011337" cy="830956"/>
          </a:xfrm>
          <a:prstGeom prst="rect">
            <a:avLst/>
          </a:prstGeom>
          <a:noFill/>
          <a:ln>
            <a:noFill/>
          </a:ln>
        </p:spPr>
        <p:txBody>
          <a:bodyPr spcFirstLastPara="1" wrap="square" lIns="91425" tIns="45700" rIns="91425" bIns="45700" anchor="t" anchorCtr="0">
            <a:spAutoFit/>
          </a:bodyPr>
          <a:lstStyle/>
          <a:p>
            <a:pPr lvl="0"/>
            <a:r>
              <a:rPr lang="en-GB" sz="2400" b="1" dirty="0">
                <a:solidFill>
                  <a:srgbClr val="595959"/>
                </a:solidFill>
                <a:ea typeface="Atkinson Hyperlegible"/>
                <a:cs typeface="Atkinson Hyperlegible"/>
                <a:sym typeface="Atkinson Hyperlegible"/>
              </a:rPr>
              <a:t>comparison</a:t>
            </a:r>
            <a:r>
              <a:rPr lang="en-GB" sz="2400" dirty="0">
                <a:solidFill>
                  <a:srgbClr val="595959"/>
                </a:solidFill>
                <a:ea typeface="Atkinson Hyperlegible"/>
                <a:cs typeface="Atkinson Hyperlegible"/>
                <a:sym typeface="Atkinson Hyperlegible"/>
              </a:rPr>
              <a:t> of validation data against collected data</a:t>
            </a:r>
            <a:endParaRPr dirty="0"/>
          </a:p>
        </p:txBody>
      </p:sp>
      <p:grpSp>
        <p:nvGrpSpPr>
          <p:cNvPr id="29" name="Google Shape;242;p11">
            <a:extLst>
              <a:ext uri="{FF2B5EF4-FFF2-40B4-BE49-F238E27FC236}">
                <a16:creationId xmlns:a16="http://schemas.microsoft.com/office/drawing/2014/main" id="{0453BB33-86BF-0467-27E4-341F1513C34B}"/>
              </a:ext>
            </a:extLst>
          </p:cNvPr>
          <p:cNvGrpSpPr/>
          <p:nvPr/>
        </p:nvGrpSpPr>
        <p:grpSpPr>
          <a:xfrm>
            <a:off x="6199795" y="1330509"/>
            <a:ext cx="5360074" cy="1080000"/>
            <a:chOff x="6199795" y="2142000"/>
            <a:chExt cx="5360074" cy="1178716"/>
          </a:xfrm>
        </p:grpSpPr>
        <p:sp>
          <p:nvSpPr>
            <p:cNvPr id="30" name="Google Shape;243;p11">
              <a:extLst>
                <a:ext uri="{FF2B5EF4-FFF2-40B4-BE49-F238E27FC236}">
                  <a16:creationId xmlns:a16="http://schemas.microsoft.com/office/drawing/2014/main" id="{EBA999A3-C205-10E5-6F06-CB0019D38530}"/>
                </a:ext>
              </a:extLst>
            </p:cNvPr>
            <p:cNvSpPr txBox="1"/>
            <p:nvPr/>
          </p:nvSpPr>
          <p:spPr>
            <a:xfrm>
              <a:off x="6199795" y="2142000"/>
              <a:ext cx="5360074" cy="1178716"/>
            </a:xfrm>
            <a:prstGeom prst="rect">
              <a:avLst/>
            </a:prstGeom>
            <a:solidFill>
              <a:srgbClr val="C7DDF1"/>
            </a:solidFill>
            <a:ln>
              <a:noFill/>
            </a:ln>
          </p:spPr>
          <p:txBody>
            <a:bodyPr spcFirstLastPara="1" wrap="square" lIns="91425" tIns="900000" rIns="91425" bIns="45700" anchor="ctr" anchorCtr="0">
              <a:noAutofit/>
            </a:bodyPr>
            <a:lstStyle/>
            <a:p>
              <a:pPr marL="0" marR="0" lvl="0" indent="0" algn="ctr" rtl="0">
                <a:lnSpc>
                  <a:spcPct val="90000"/>
                </a:lnSpc>
                <a:spcBef>
                  <a:spcPts val="0"/>
                </a:spcBef>
                <a:spcAft>
                  <a:spcPts val="0"/>
                </a:spcAft>
                <a:buClr>
                  <a:srgbClr val="595959"/>
                </a:buClr>
                <a:buSzPts val="2400"/>
                <a:buFont typeface="Atkinson Hyperlegible"/>
                <a:buNone/>
              </a:pPr>
              <a:endParaRPr sz="2400">
                <a:solidFill>
                  <a:srgbClr val="595959"/>
                </a:solidFill>
                <a:latin typeface="Atkinson Hyperlegible"/>
                <a:ea typeface="Atkinson Hyperlegible"/>
                <a:cs typeface="Atkinson Hyperlegible"/>
                <a:sym typeface="Atkinson Hyperlegible"/>
              </a:endParaRPr>
            </a:p>
          </p:txBody>
        </p:sp>
        <p:sp>
          <p:nvSpPr>
            <p:cNvPr id="31" name="Google Shape;244;p11">
              <a:extLst>
                <a:ext uri="{FF2B5EF4-FFF2-40B4-BE49-F238E27FC236}">
                  <a16:creationId xmlns:a16="http://schemas.microsoft.com/office/drawing/2014/main" id="{8C9FB125-567E-ED9B-473E-5956BBF82162}"/>
                </a:ext>
              </a:extLst>
            </p:cNvPr>
            <p:cNvSpPr/>
            <p:nvPr/>
          </p:nvSpPr>
          <p:spPr>
            <a:xfrm>
              <a:off x="6529427" y="2338453"/>
              <a:ext cx="720000" cy="785811"/>
            </a:xfrm>
            <a:prstGeom prst="rect">
              <a:avLst/>
            </a:prstGeom>
            <a:solidFill>
              <a:srgbClr val="B3C0E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GB" sz="2400" dirty="0">
                  <a:solidFill>
                    <a:srgbClr val="595959"/>
                  </a:solidFill>
                  <a:latin typeface="Atkinson Hyperlegible"/>
                  <a:ea typeface="Atkinson Hyperlegible"/>
                  <a:cs typeface="Atkinson Hyperlegible"/>
                  <a:sym typeface="Atkinson Hyperlegible"/>
                </a:rPr>
                <a:t>4</a:t>
              </a:r>
              <a:endParaRPr dirty="0"/>
            </a:p>
          </p:txBody>
        </p:sp>
      </p:grpSp>
      <p:sp>
        <p:nvSpPr>
          <p:cNvPr id="32" name="Google Shape;245;p11">
            <a:extLst>
              <a:ext uri="{FF2B5EF4-FFF2-40B4-BE49-F238E27FC236}">
                <a16:creationId xmlns:a16="http://schemas.microsoft.com/office/drawing/2014/main" id="{B5AAA8A4-C83E-3308-D8C0-8E10ABE67A6A}"/>
              </a:ext>
            </a:extLst>
          </p:cNvPr>
          <p:cNvSpPr txBox="1"/>
          <p:nvPr/>
        </p:nvSpPr>
        <p:spPr>
          <a:xfrm>
            <a:off x="7407576" y="1455031"/>
            <a:ext cx="4050274" cy="830956"/>
          </a:xfrm>
          <a:prstGeom prst="rect">
            <a:avLst/>
          </a:prstGeom>
          <a:noFill/>
          <a:ln>
            <a:noFill/>
          </a:ln>
        </p:spPr>
        <p:txBody>
          <a:bodyPr spcFirstLastPara="1" wrap="square" lIns="91425" tIns="45700" rIns="91425" bIns="45700" anchor="t" anchorCtr="0">
            <a:spAutoFit/>
          </a:bodyPr>
          <a:lstStyle/>
          <a:p>
            <a:pPr lvl="0"/>
            <a:r>
              <a:rPr lang="en-GB" sz="2400" b="1" dirty="0">
                <a:solidFill>
                  <a:srgbClr val="595959"/>
                </a:solidFill>
                <a:ea typeface="Atkinson Hyperlegible"/>
                <a:cs typeface="Atkinson Hyperlegible"/>
                <a:sym typeface="Atkinson Hyperlegible"/>
              </a:rPr>
              <a:t>identification</a:t>
            </a:r>
            <a:r>
              <a:rPr lang="en-GB" sz="2400" dirty="0">
                <a:solidFill>
                  <a:srgbClr val="595959"/>
                </a:solidFill>
                <a:ea typeface="Atkinson Hyperlegible"/>
                <a:cs typeface="Atkinson Hyperlegible"/>
                <a:sym typeface="Atkinson Hyperlegible"/>
              </a:rPr>
              <a:t> and resolution of any </a:t>
            </a:r>
            <a:r>
              <a:rPr lang="en-GB" sz="2400" b="1" dirty="0">
                <a:solidFill>
                  <a:srgbClr val="595959"/>
                </a:solidFill>
                <a:ea typeface="Atkinson Hyperlegible"/>
                <a:cs typeface="Atkinson Hyperlegible"/>
                <a:sym typeface="Atkinson Hyperlegible"/>
              </a:rPr>
              <a:t>issues</a:t>
            </a:r>
            <a:endParaRPr dirty="0"/>
          </a:p>
        </p:txBody>
      </p:sp>
      <p:grpSp>
        <p:nvGrpSpPr>
          <p:cNvPr id="33" name="Google Shape;246;p11">
            <a:extLst>
              <a:ext uri="{FF2B5EF4-FFF2-40B4-BE49-F238E27FC236}">
                <a16:creationId xmlns:a16="http://schemas.microsoft.com/office/drawing/2014/main" id="{8AD9AB5A-88AB-DA75-1982-CB5B8B74BC56}"/>
              </a:ext>
            </a:extLst>
          </p:cNvPr>
          <p:cNvGrpSpPr/>
          <p:nvPr/>
        </p:nvGrpSpPr>
        <p:grpSpPr>
          <a:xfrm>
            <a:off x="6199795" y="2517894"/>
            <a:ext cx="5360074" cy="1080000"/>
            <a:chOff x="6199795" y="3414185"/>
            <a:chExt cx="5360074" cy="1080000"/>
          </a:xfrm>
        </p:grpSpPr>
        <p:sp>
          <p:nvSpPr>
            <p:cNvPr id="34" name="Google Shape;247;p11">
              <a:extLst>
                <a:ext uri="{FF2B5EF4-FFF2-40B4-BE49-F238E27FC236}">
                  <a16:creationId xmlns:a16="http://schemas.microsoft.com/office/drawing/2014/main" id="{7338D8D5-F117-0448-B24B-6DDF41647C44}"/>
                </a:ext>
              </a:extLst>
            </p:cNvPr>
            <p:cNvSpPr txBox="1"/>
            <p:nvPr/>
          </p:nvSpPr>
          <p:spPr>
            <a:xfrm>
              <a:off x="6199795" y="3414185"/>
              <a:ext cx="5360074" cy="1080000"/>
            </a:xfrm>
            <a:prstGeom prst="rect">
              <a:avLst/>
            </a:prstGeom>
            <a:solidFill>
              <a:srgbClr val="CBEBE6"/>
            </a:solidFill>
            <a:ln>
              <a:noFill/>
            </a:ln>
          </p:spPr>
          <p:txBody>
            <a:bodyPr spcFirstLastPara="1" wrap="square" lIns="91425" tIns="900000" rIns="91425" bIns="45700" anchor="ctr" anchorCtr="0">
              <a:noAutofit/>
            </a:bodyPr>
            <a:lstStyle/>
            <a:p>
              <a:pPr marL="0" marR="0" lvl="0" indent="0" algn="ctr" rtl="0">
                <a:lnSpc>
                  <a:spcPct val="90000"/>
                </a:lnSpc>
                <a:spcBef>
                  <a:spcPts val="0"/>
                </a:spcBef>
                <a:spcAft>
                  <a:spcPts val="0"/>
                </a:spcAft>
                <a:buClr>
                  <a:schemeClr val="lt1"/>
                </a:buClr>
                <a:buSzPts val="2400"/>
                <a:buFont typeface="Atkinson Hyperlegible"/>
                <a:buNone/>
              </a:pPr>
              <a:endParaRPr sz="2400">
                <a:solidFill>
                  <a:srgbClr val="595959"/>
                </a:solidFill>
                <a:latin typeface="Atkinson Hyperlegible"/>
                <a:ea typeface="Atkinson Hyperlegible"/>
                <a:cs typeface="Atkinson Hyperlegible"/>
                <a:sym typeface="Atkinson Hyperlegible"/>
              </a:endParaRPr>
            </a:p>
          </p:txBody>
        </p:sp>
        <p:sp>
          <p:nvSpPr>
            <p:cNvPr id="38" name="Google Shape;248;p11">
              <a:extLst>
                <a:ext uri="{FF2B5EF4-FFF2-40B4-BE49-F238E27FC236}">
                  <a16:creationId xmlns:a16="http://schemas.microsoft.com/office/drawing/2014/main" id="{ED2A3266-E720-1071-FA6F-AF78B8EE47EC}"/>
                </a:ext>
              </a:extLst>
            </p:cNvPr>
            <p:cNvSpPr/>
            <p:nvPr/>
          </p:nvSpPr>
          <p:spPr>
            <a:xfrm>
              <a:off x="6529427" y="3594185"/>
              <a:ext cx="720000" cy="720000"/>
            </a:xfrm>
            <a:prstGeom prst="rect">
              <a:avLst/>
            </a:prstGeom>
            <a:solidFill>
              <a:srgbClr val="98D7CE"/>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GB" sz="2400" dirty="0">
                  <a:solidFill>
                    <a:srgbClr val="595959"/>
                  </a:solidFill>
                  <a:latin typeface="Atkinson Hyperlegible"/>
                  <a:ea typeface="Atkinson Hyperlegible"/>
                  <a:cs typeface="Atkinson Hyperlegible"/>
                  <a:sym typeface="Atkinson Hyperlegible"/>
                </a:rPr>
                <a:t>5</a:t>
              </a:r>
              <a:endParaRPr dirty="0"/>
            </a:p>
          </p:txBody>
        </p:sp>
      </p:grpSp>
      <p:sp>
        <p:nvSpPr>
          <p:cNvPr id="39" name="Google Shape;249;p11">
            <a:extLst>
              <a:ext uri="{FF2B5EF4-FFF2-40B4-BE49-F238E27FC236}">
                <a16:creationId xmlns:a16="http://schemas.microsoft.com/office/drawing/2014/main" id="{4EAEB1F3-C113-9E40-73A6-98FBAA0873DB}"/>
              </a:ext>
            </a:extLst>
          </p:cNvPr>
          <p:cNvSpPr txBox="1"/>
          <p:nvPr/>
        </p:nvSpPr>
        <p:spPr>
          <a:xfrm>
            <a:off x="7407577" y="2642416"/>
            <a:ext cx="4152292" cy="830956"/>
          </a:xfrm>
          <a:prstGeom prst="rect">
            <a:avLst/>
          </a:prstGeom>
          <a:noFill/>
          <a:ln>
            <a:noFill/>
          </a:ln>
        </p:spPr>
        <p:txBody>
          <a:bodyPr spcFirstLastPara="1" wrap="square" lIns="91425" tIns="45700" rIns="91425" bIns="45700" anchor="t" anchorCtr="0">
            <a:spAutoFit/>
          </a:bodyPr>
          <a:lstStyle/>
          <a:p>
            <a:pPr lvl="0"/>
            <a:r>
              <a:rPr lang="en-GB" sz="2400" b="1" dirty="0">
                <a:solidFill>
                  <a:srgbClr val="595959"/>
                </a:solidFill>
                <a:ea typeface="Atkinson Hyperlegible"/>
                <a:cs typeface="Atkinson Hyperlegible"/>
                <a:sym typeface="Atkinson Hyperlegible"/>
              </a:rPr>
              <a:t>analysis</a:t>
            </a:r>
            <a:r>
              <a:rPr lang="en-GB" sz="2400" dirty="0">
                <a:solidFill>
                  <a:srgbClr val="595959"/>
                </a:solidFill>
                <a:ea typeface="Atkinson Hyperlegible"/>
                <a:cs typeface="Atkinson Hyperlegible"/>
                <a:sym typeface="Atkinson Hyperlegible"/>
              </a:rPr>
              <a:t> of the </a:t>
            </a:r>
            <a:r>
              <a:rPr lang="en-GB" sz="2400" b="1" dirty="0">
                <a:solidFill>
                  <a:srgbClr val="595959"/>
                </a:solidFill>
                <a:ea typeface="Atkinson Hyperlegible"/>
                <a:cs typeface="Atkinson Hyperlegible"/>
                <a:sym typeface="Atkinson Hyperlegible"/>
              </a:rPr>
              <a:t>consistency</a:t>
            </a:r>
            <a:r>
              <a:rPr lang="en-GB" sz="2400" dirty="0">
                <a:solidFill>
                  <a:srgbClr val="595959"/>
                </a:solidFill>
                <a:ea typeface="Atkinson Hyperlegible"/>
                <a:cs typeface="Atkinson Hyperlegible"/>
                <a:sym typeface="Atkinson Hyperlegible"/>
              </a:rPr>
              <a:t> of responses </a:t>
            </a:r>
            <a:endParaRPr dirty="0"/>
          </a:p>
        </p:txBody>
      </p:sp>
      <p:sp>
        <p:nvSpPr>
          <p:cNvPr id="53" name="bulletText1">
            <a:extLst>
              <a:ext uri="{FF2B5EF4-FFF2-40B4-BE49-F238E27FC236}">
                <a16:creationId xmlns:a16="http://schemas.microsoft.com/office/drawing/2014/main" id="{41AA9532-01CF-B043-D2BF-F6ED0E925DB4}"/>
              </a:ext>
            </a:extLst>
          </p:cNvPr>
          <p:cNvSpPr txBox="1"/>
          <p:nvPr/>
        </p:nvSpPr>
        <p:spPr>
          <a:xfrm>
            <a:off x="1436251" y="4983508"/>
            <a:ext cx="4593577" cy="428002"/>
          </a:xfrm>
          <a:prstGeom prst="rect">
            <a:avLst/>
          </a:prstGeom>
        </p:spPr>
        <p:txBody>
          <a:bodyPr vert="horz" wrap="square" lIns="91440" tIns="45720" rIns="91440" bIns="45720" rtlCol="0" anchor="t">
            <a:spAutoFit/>
          </a:bodyPr>
          <a:lstStyle>
            <a:lvl1pPr algn="r">
              <a:lnSpc>
                <a:spcPct val="90000"/>
              </a:lnSpc>
              <a:spcBef>
                <a:spcPct val="0"/>
              </a:spcBef>
              <a:buNone/>
              <a:defRPr sz="4400">
                <a:solidFill>
                  <a:schemeClr val="bg1"/>
                </a:solidFill>
                <a:latin typeface="+mj-lt"/>
                <a:ea typeface="+mj-ea"/>
                <a:cs typeface="+mj-cs"/>
              </a:defRPr>
            </a:lvl1pPr>
          </a:lstStyle>
          <a:p>
            <a:pPr algn="l"/>
            <a:r>
              <a:rPr lang="en-GB" sz="2400" dirty="0">
                <a:solidFill>
                  <a:schemeClr val="tx1">
                    <a:lumMod val="65000"/>
                    <a:lumOff val="35000"/>
                  </a:schemeClr>
                </a:solidFill>
              </a:rPr>
              <a:t>use the HHFA CSPro application</a:t>
            </a:r>
          </a:p>
        </p:txBody>
      </p:sp>
      <p:pic>
        <p:nvPicPr>
          <p:cNvPr id="54" name="bullet01">
            <a:extLst>
              <a:ext uri="{FF2B5EF4-FFF2-40B4-BE49-F238E27FC236}">
                <a16:creationId xmlns:a16="http://schemas.microsoft.com/office/drawing/2014/main" id="{927C2DDB-DD41-E08C-5E5B-9AD4679E3EC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74543" y="5134499"/>
            <a:ext cx="122683" cy="127591"/>
          </a:xfrm>
          <a:prstGeom prst="rect">
            <a:avLst/>
          </a:prstGeom>
        </p:spPr>
      </p:pic>
      <p:sp>
        <p:nvSpPr>
          <p:cNvPr id="55" name="bulletText1">
            <a:extLst>
              <a:ext uri="{FF2B5EF4-FFF2-40B4-BE49-F238E27FC236}">
                <a16:creationId xmlns:a16="http://schemas.microsoft.com/office/drawing/2014/main" id="{881EAA8A-1506-CFF2-11F1-2E9A79A85DE2}"/>
              </a:ext>
            </a:extLst>
          </p:cNvPr>
          <p:cNvSpPr txBox="1"/>
          <p:nvPr/>
        </p:nvSpPr>
        <p:spPr>
          <a:xfrm>
            <a:off x="1436251" y="5675947"/>
            <a:ext cx="4763544" cy="760401"/>
          </a:xfrm>
          <a:prstGeom prst="rect">
            <a:avLst/>
          </a:prstGeom>
        </p:spPr>
        <p:txBody>
          <a:bodyPr vert="horz" wrap="square" lIns="91440" tIns="45720" rIns="91440" bIns="45720" rtlCol="0" anchor="t">
            <a:spAutoFit/>
          </a:bodyPr>
          <a:lstStyle>
            <a:lvl1pPr algn="r">
              <a:lnSpc>
                <a:spcPct val="90000"/>
              </a:lnSpc>
              <a:spcBef>
                <a:spcPct val="0"/>
              </a:spcBef>
              <a:buNone/>
              <a:defRPr sz="4400">
                <a:solidFill>
                  <a:schemeClr val="bg1"/>
                </a:solidFill>
                <a:latin typeface="+mj-lt"/>
                <a:ea typeface="+mj-ea"/>
                <a:cs typeface="+mj-cs"/>
              </a:defRPr>
            </a:lvl1pPr>
          </a:lstStyle>
          <a:p>
            <a:pPr algn="l"/>
            <a:r>
              <a:rPr lang="en-GB" sz="2400" dirty="0">
                <a:solidFill>
                  <a:schemeClr val="tx1">
                    <a:lumMod val="65000"/>
                    <a:lumOff val="35000"/>
                  </a:schemeClr>
                </a:solidFill>
              </a:rPr>
              <a:t>data managers will support comparison/report discrepancies</a:t>
            </a:r>
          </a:p>
        </p:txBody>
      </p:sp>
      <p:pic>
        <p:nvPicPr>
          <p:cNvPr id="56" name="bullet01">
            <a:extLst>
              <a:ext uri="{FF2B5EF4-FFF2-40B4-BE49-F238E27FC236}">
                <a16:creationId xmlns:a16="http://schemas.microsoft.com/office/drawing/2014/main" id="{98D5EB16-8C81-3BE4-9FE8-F1CCEA3BD07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74543" y="5826548"/>
            <a:ext cx="122683" cy="127591"/>
          </a:xfrm>
          <a:prstGeom prst="rect">
            <a:avLst/>
          </a:prstGeom>
        </p:spPr>
      </p:pic>
    </p:spTree>
    <p:custDataLst>
      <p:tags r:id="rId1"/>
    </p:custDataLst>
    <p:extLst>
      <p:ext uri="{BB962C8B-B14F-4D97-AF65-F5344CB8AC3E}">
        <p14:creationId xmlns:p14="http://schemas.microsoft.com/office/powerpoint/2010/main" val="1299325249"/>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childTnLst>
                          </p:cTn>
                        </p:par>
                        <p:par>
                          <p:cTn id="17" fill="hold">
                            <p:stCondLst>
                              <p:cond delay="500"/>
                            </p:stCondLst>
                            <p:childTnLst>
                              <p:par>
                                <p:cTn id="18" presetID="10" presetClass="entr" presetSubtype="0" fill="hold" nodeType="afterEffect">
                                  <p:stCondLst>
                                    <p:cond delay="0"/>
                                  </p:stCondLst>
                                  <p:childTnLst>
                                    <p:set>
                                      <p:cBhvr>
                                        <p:cTn id="19" dur="1" fill="hold">
                                          <p:stCondLst>
                                            <p:cond delay="0"/>
                                          </p:stCondLst>
                                        </p:cTn>
                                        <p:tgtEl>
                                          <p:spTgt spid="19"/>
                                        </p:tgtEl>
                                        <p:attrNameLst>
                                          <p:attrName>style.visibility</p:attrName>
                                        </p:attrNameLst>
                                      </p:cBhvr>
                                      <p:to>
                                        <p:strVal val="visible"/>
                                      </p:to>
                                    </p:set>
                                    <p:animEffect transition="in" filter="fade">
                                      <p:cBhvr>
                                        <p:cTn id="20" dur="500"/>
                                        <p:tgtEl>
                                          <p:spTgt spid="19"/>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20"/>
                                        </p:tgtEl>
                                        <p:attrNameLst>
                                          <p:attrName>style.visibility</p:attrName>
                                        </p:attrNameLst>
                                      </p:cBhvr>
                                      <p:to>
                                        <p:strVal val="visible"/>
                                      </p:to>
                                    </p:set>
                                    <p:animEffect transition="in" filter="fade">
                                      <p:cBhvr>
                                        <p:cTn id="25" dur="500"/>
                                        <p:tgtEl>
                                          <p:spTgt spid="20"/>
                                        </p:tgtEl>
                                      </p:cBhvr>
                                    </p:animEffect>
                                  </p:childTnLst>
                                </p:cTn>
                              </p:par>
                            </p:childTnLst>
                          </p:cTn>
                        </p:par>
                        <p:par>
                          <p:cTn id="26" fill="hold">
                            <p:stCondLst>
                              <p:cond delay="500"/>
                            </p:stCondLst>
                            <p:childTnLst>
                              <p:par>
                                <p:cTn id="27" presetID="10" presetClass="entr" presetSubtype="0" fill="hold" nodeType="afterEffect">
                                  <p:stCondLst>
                                    <p:cond delay="0"/>
                                  </p:stCondLst>
                                  <p:childTnLst>
                                    <p:set>
                                      <p:cBhvr>
                                        <p:cTn id="28" dur="1" fill="hold">
                                          <p:stCondLst>
                                            <p:cond delay="0"/>
                                          </p:stCondLst>
                                        </p:cTn>
                                        <p:tgtEl>
                                          <p:spTgt spid="23"/>
                                        </p:tgtEl>
                                        <p:attrNameLst>
                                          <p:attrName>style.visibility</p:attrName>
                                        </p:attrNameLst>
                                      </p:cBhvr>
                                      <p:to>
                                        <p:strVal val="visible"/>
                                      </p:to>
                                    </p:set>
                                    <p:animEffect transition="in" filter="fade">
                                      <p:cBhvr>
                                        <p:cTn id="29" dur="500"/>
                                        <p:tgtEl>
                                          <p:spTgt spid="23"/>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1" fill="hold" grpId="0" nodeType="clickEffect">
                                  <p:stCondLst>
                                    <p:cond delay="0"/>
                                  </p:stCondLst>
                                  <p:childTnLst>
                                    <p:set>
                                      <p:cBhvr>
                                        <p:cTn id="33" dur="1" fill="hold">
                                          <p:stCondLst>
                                            <p:cond delay="0"/>
                                          </p:stCondLst>
                                        </p:cTn>
                                        <p:tgtEl>
                                          <p:spTgt spid="50"/>
                                        </p:tgtEl>
                                        <p:attrNameLst>
                                          <p:attrName>style.visibility</p:attrName>
                                        </p:attrNameLst>
                                      </p:cBhvr>
                                      <p:to>
                                        <p:strVal val="visible"/>
                                      </p:to>
                                    </p:set>
                                    <p:animEffect transition="in" filter="wipe(up)">
                                      <p:cBhvr>
                                        <p:cTn id="34" dur="500"/>
                                        <p:tgtEl>
                                          <p:spTgt spid="50"/>
                                        </p:tgtEl>
                                      </p:cBhvr>
                                    </p:animEffect>
                                  </p:childTnLst>
                                </p:cTn>
                              </p:par>
                            </p:childTnLst>
                          </p:cTn>
                        </p:par>
                        <p:par>
                          <p:cTn id="35" fill="hold">
                            <p:stCondLst>
                              <p:cond delay="500"/>
                            </p:stCondLst>
                            <p:childTnLst>
                              <p:par>
                                <p:cTn id="36" presetID="10" presetClass="entr" presetSubtype="0" fill="hold" nodeType="afterEffect">
                                  <p:stCondLst>
                                    <p:cond delay="0"/>
                                  </p:stCondLst>
                                  <p:childTnLst>
                                    <p:set>
                                      <p:cBhvr>
                                        <p:cTn id="37" dur="1" fill="hold">
                                          <p:stCondLst>
                                            <p:cond delay="0"/>
                                          </p:stCondLst>
                                        </p:cTn>
                                        <p:tgtEl>
                                          <p:spTgt spid="54"/>
                                        </p:tgtEl>
                                        <p:attrNameLst>
                                          <p:attrName>style.visibility</p:attrName>
                                        </p:attrNameLst>
                                      </p:cBhvr>
                                      <p:to>
                                        <p:strVal val="visible"/>
                                      </p:to>
                                    </p:set>
                                    <p:animEffect transition="in" filter="fade">
                                      <p:cBhvr>
                                        <p:cTn id="38" dur="500"/>
                                        <p:tgtEl>
                                          <p:spTgt spid="54"/>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53"/>
                                        </p:tgtEl>
                                        <p:attrNameLst>
                                          <p:attrName>style.visibility</p:attrName>
                                        </p:attrNameLst>
                                      </p:cBhvr>
                                      <p:to>
                                        <p:strVal val="visible"/>
                                      </p:to>
                                    </p:set>
                                    <p:animEffect transition="in" filter="fade">
                                      <p:cBhvr>
                                        <p:cTn id="41" dur="500"/>
                                        <p:tgtEl>
                                          <p:spTgt spid="53"/>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1" fill="hold" grpId="0" nodeType="clickEffect">
                                  <p:stCondLst>
                                    <p:cond delay="0"/>
                                  </p:stCondLst>
                                  <p:childTnLst>
                                    <p:set>
                                      <p:cBhvr>
                                        <p:cTn id="45" dur="1" fill="hold">
                                          <p:stCondLst>
                                            <p:cond delay="0"/>
                                          </p:stCondLst>
                                        </p:cTn>
                                        <p:tgtEl>
                                          <p:spTgt spid="52"/>
                                        </p:tgtEl>
                                        <p:attrNameLst>
                                          <p:attrName>style.visibility</p:attrName>
                                        </p:attrNameLst>
                                      </p:cBhvr>
                                      <p:to>
                                        <p:strVal val="visible"/>
                                      </p:to>
                                    </p:set>
                                    <p:animEffect transition="in" filter="wipe(up)">
                                      <p:cBhvr>
                                        <p:cTn id="46" dur="500"/>
                                        <p:tgtEl>
                                          <p:spTgt spid="52"/>
                                        </p:tgtEl>
                                      </p:cBhvr>
                                    </p:animEffect>
                                  </p:childTnLst>
                                </p:cTn>
                              </p:par>
                            </p:childTnLst>
                          </p:cTn>
                        </p:par>
                        <p:par>
                          <p:cTn id="47" fill="hold">
                            <p:stCondLst>
                              <p:cond delay="500"/>
                            </p:stCondLst>
                            <p:childTnLst>
                              <p:par>
                                <p:cTn id="48" presetID="10" presetClass="entr" presetSubtype="0" fill="hold" nodeType="afterEffect">
                                  <p:stCondLst>
                                    <p:cond delay="0"/>
                                  </p:stCondLst>
                                  <p:childTnLst>
                                    <p:set>
                                      <p:cBhvr>
                                        <p:cTn id="49" dur="1" fill="hold">
                                          <p:stCondLst>
                                            <p:cond delay="0"/>
                                          </p:stCondLst>
                                        </p:cTn>
                                        <p:tgtEl>
                                          <p:spTgt spid="56"/>
                                        </p:tgtEl>
                                        <p:attrNameLst>
                                          <p:attrName>style.visibility</p:attrName>
                                        </p:attrNameLst>
                                      </p:cBhvr>
                                      <p:to>
                                        <p:strVal val="visible"/>
                                      </p:to>
                                    </p:set>
                                    <p:animEffect transition="in" filter="fade">
                                      <p:cBhvr>
                                        <p:cTn id="50" dur="500"/>
                                        <p:tgtEl>
                                          <p:spTgt spid="56"/>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55"/>
                                        </p:tgtEl>
                                        <p:attrNameLst>
                                          <p:attrName>style.visibility</p:attrName>
                                        </p:attrNameLst>
                                      </p:cBhvr>
                                      <p:to>
                                        <p:strVal val="visible"/>
                                      </p:to>
                                    </p:set>
                                    <p:animEffect transition="in" filter="fade">
                                      <p:cBhvr>
                                        <p:cTn id="53" dur="500"/>
                                        <p:tgtEl>
                                          <p:spTgt spid="55"/>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nodeType="clickEffect">
                                  <p:stCondLst>
                                    <p:cond delay="0"/>
                                  </p:stCondLst>
                                  <p:childTnLst>
                                    <p:set>
                                      <p:cBhvr>
                                        <p:cTn id="57" dur="1" fill="hold">
                                          <p:stCondLst>
                                            <p:cond delay="0"/>
                                          </p:stCondLst>
                                        </p:cTn>
                                        <p:tgtEl>
                                          <p:spTgt spid="29"/>
                                        </p:tgtEl>
                                        <p:attrNameLst>
                                          <p:attrName>style.visibility</p:attrName>
                                        </p:attrNameLst>
                                      </p:cBhvr>
                                      <p:to>
                                        <p:strVal val="visible"/>
                                      </p:to>
                                    </p:set>
                                    <p:animEffect transition="in" filter="fade">
                                      <p:cBhvr>
                                        <p:cTn id="58" dur="500"/>
                                        <p:tgtEl>
                                          <p:spTgt spid="29"/>
                                        </p:tgtEl>
                                      </p:cBhvr>
                                    </p:animEffect>
                                  </p:childTnLst>
                                </p:cTn>
                              </p:par>
                            </p:childTnLst>
                          </p:cTn>
                        </p:par>
                        <p:par>
                          <p:cTn id="59" fill="hold">
                            <p:stCondLst>
                              <p:cond delay="500"/>
                            </p:stCondLst>
                            <p:childTnLst>
                              <p:par>
                                <p:cTn id="60" presetID="10" presetClass="entr" presetSubtype="0" fill="hold" nodeType="afterEffect">
                                  <p:stCondLst>
                                    <p:cond delay="0"/>
                                  </p:stCondLst>
                                  <p:childTnLst>
                                    <p:set>
                                      <p:cBhvr>
                                        <p:cTn id="61" dur="1" fill="hold">
                                          <p:stCondLst>
                                            <p:cond delay="0"/>
                                          </p:stCondLst>
                                        </p:cTn>
                                        <p:tgtEl>
                                          <p:spTgt spid="32"/>
                                        </p:tgtEl>
                                        <p:attrNameLst>
                                          <p:attrName>style.visibility</p:attrName>
                                        </p:attrNameLst>
                                      </p:cBhvr>
                                      <p:to>
                                        <p:strVal val="visible"/>
                                      </p:to>
                                    </p:set>
                                    <p:animEffect transition="in" filter="fade">
                                      <p:cBhvr>
                                        <p:cTn id="62" dur="500"/>
                                        <p:tgtEl>
                                          <p:spTgt spid="32"/>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33"/>
                                        </p:tgtEl>
                                        <p:attrNameLst>
                                          <p:attrName>style.visibility</p:attrName>
                                        </p:attrNameLst>
                                      </p:cBhvr>
                                      <p:to>
                                        <p:strVal val="visible"/>
                                      </p:to>
                                    </p:set>
                                    <p:animEffect transition="in" filter="fade">
                                      <p:cBhvr>
                                        <p:cTn id="67" dur="500"/>
                                        <p:tgtEl>
                                          <p:spTgt spid="33"/>
                                        </p:tgtEl>
                                      </p:cBhvr>
                                    </p:animEffect>
                                  </p:childTnLst>
                                </p:cTn>
                              </p:par>
                            </p:childTnLst>
                          </p:cTn>
                        </p:par>
                        <p:par>
                          <p:cTn id="68" fill="hold">
                            <p:stCondLst>
                              <p:cond delay="500"/>
                            </p:stCondLst>
                            <p:childTnLst>
                              <p:par>
                                <p:cTn id="69" presetID="10" presetClass="entr" presetSubtype="0" fill="hold" nodeType="afterEffect">
                                  <p:stCondLst>
                                    <p:cond delay="0"/>
                                  </p:stCondLst>
                                  <p:childTnLst>
                                    <p:set>
                                      <p:cBhvr>
                                        <p:cTn id="70" dur="1" fill="hold">
                                          <p:stCondLst>
                                            <p:cond delay="0"/>
                                          </p:stCondLst>
                                        </p:cTn>
                                        <p:tgtEl>
                                          <p:spTgt spid="39"/>
                                        </p:tgtEl>
                                        <p:attrNameLst>
                                          <p:attrName>style.visibility</p:attrName>
                                        </p:attrNameLst>
                                      </p:cBhvr>
                                      <p:to>
                                        <p:strVal val="visible"/>
                                      </p:to>
                                    </p:set>
                                    <p:animEffect transition="in" filter="fade">
                                      <p:cBhvr>
                                        <p:cTn id="71"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2" grpId="0" animBg="1"/>
      <p:bldP spid="53" grpId="0"/>
      <p:bldP spid="55" grpId="0"/>
    </p:bldLst>
  </p:timing>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2">
      <a:majorFont>
        <a:latin typeface="Atkinson Hyperlegible"/>
        <a:ea typeface=""/>
        <a:cs typeface=""/>
      </a:majorFont>
      <a:minorFont>
        <a:latin typeface="Atkinson Hyperlegibl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2">
      <a:majorFont>
        <a:latin typeface="Atkinson Hyperlegible"/>
        <a:ea typeface=""/>
        <a:cs typeface=""/>
      </a:majorFont>
      <a:minorFont>
        <a:latin typeface="Atkinson Hyperlegibl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w="28575">
          <a:solidFill>
            <a:srgbClr val="4472C4"/>
          </a:solidFill>
          <a:headEnd type="none" w="med" len="med"/>
          <a:tailEnd type="none" w="med" len="med"/>
        </a:ln>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lnDef>
      <a:spPr>
        <a:ln w="28575">
          <a:solidFill>
            <a:srgbClr val="4472C4"/>
          </a:solidFill>
          <a:tailEnd type="triangle"/>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10685</TotalTime>
  <Words>1548</Words>
  <Application>Microsoft Office PowerPoint</Application>
  <PresentationFormat>Widescreen</PresentationFormat>
  <Paragraphs>209</Paragraphs>
  <Slides>15</Slides>
  <Notes>15</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15</vt:i4>
      </vt:variant>
    </vt:vector>
  </HeadingPairs>
  <TitlesOfParts>
    <vt:vector size="23" baseType="lpstr">
      <vt:lpstr>Arial</vt:lpstr>
      <vt:lpstr>Atkinson Hyperlegible</vt:lpstr>
      <vt:lpstr>Calibri</vt:lpstr>
      <vt:lpstr>Calibri Light</vt:lpstr>
      <vt:lpstr>Cambria</vt:lpstr>
      <vt:lpstr>Trebuchet MS</vt:lpstr>
      <vt:lpstr>Office Theme</vt:lpstr>
      <vt:lpstr>1_Office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Harmonized Health Facility Assessment (HHFA)</dc:title>
  <dc:creator>WHO</dc:creator>
  <cp:lastModifiedBy>karenv</cp:lastModifiedBy>
  <cp:revision>161</cp:revision>
  <dcterms:created xsi:type="dcterms:W3CDTF">2021-10-31T16:23:14Z</dcterms:created>
  <dcterms:modified xsi:type="dcterms:W3CDTF">2023-07-27T16:59:07Z</dcterms:modified>
</cp:coreProperties>
</file>