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sldIdLst>
    <p:sldId id="300" r:id="rId2"/>
    <p:sldId id="323" r:id="rId3"/>
    <p:sldId id="341" r:id="rId4"/>
    <p:sldId id="342" r:id="rId5"/>
    <p:sldId id="343" r:id="rId6"/>
    <p:sldId id="345" r:id="rId7"/>
    <p:sldId id="346" r:id="rId8"/>
    <p:sldId id="327" r:id="rId9"/>
  </p:sldIdLst>
  <p:sldSz cx="12192000" cy="6858000"/>
  <p:notesSz cx="6858000" cy="9144000"/>
  <p:embeddedFontLst>
    <p:embeddedFont>
      <p:font typeface="Atkinson Hyperlegible" pitchFamily="2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B09C"/>
    <a:srgbClr val="595959"/>
    <a:srgbClr val="98D7CE"/>
    <a:srgbClr val="BAECE4"/>
    <a:srgbClr val="C7DDF1"/>
    <a:srgbClr val="DEEBF7"/>
    <a:srgbClr val="B3C0E2"/>
    <a:srgbClr val="262626"/>
    <a:srgbClr val="F2F2F2"/>
    <a:srgbClr val="FBAD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65217" autoAdjust="0"/>
  </p:normalViewPr>
  <p:slideViewPr>
    <p:cSldViewPr snapToGrid="0">
      <p:cViewPr varScale="1">
        <p:scale>
          <a:sx n="74" d="100"/>
          <a:sy n="74" d="100"/>
        </p:scale>
        <p:origin x="1962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5448C-9631-42E7-A042-829907BF31F8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D9D50-C061-45AE-A04B-DE5F593CE4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953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Unit 4 of Module 5.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379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the end of this unit, you will be able to correctly assess and record data on availability of medicines and commodities at various service sites within a health facility.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222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Cambria" panose="02040503050406030204" pitchFamily="18" charset="0"/>
              </a:rPr>
              <a:t>The response options regarding </a:t>
            </a:r>
            <a:r>
              <a:rPr lang="en-US" sz="1800" dirty="0">
                <a:solidFill>
                  <a:srgbClr val="FF0000"/>
                </a:solidFill>
                <a:effectLst/>
                <a:latin typeface="+mn-lt"/>
                <a:ea typeface="Calibri" panose="020F0502020204030204" pitchFamily="34" charset="0"/>
                <a:cs typeface="Cambria" panose="02040503050406030204" pitchFamily="18" charset="0"/>
              </a:rPr>
              <a:t>the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Cambria" panose="02040503050406030204" pitchFamily="18" charset="0"/>
              </a:rPr>
              <a:t> availability of medicines and commodities look a bit different from those for the availability of equipment. </a:t>
            </a:r>
            <a:endParaRPr lang="en-GB" sz="1800" dirty="0">
              <a:effectLst/>
              <a:latin typeface="+mn-lt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Cambria" panose="02040503050406030204" pitchFamily="18" charset="0"/>
              </a:rPr>
              <a:t> </a:t>
            </a:r>
            <a:endParaRPr lang="en-GB" sz="1800" dirty="0">
              <a:effectLst/>
              <a:latin typeface="+mn-lt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Cambria" panose="02040503050406030204" pitchFamily="18" charset="0"/>
              </a:rPr>
              <a:t>Instead of the three options of “OBSERVED”, “REPORTED, NOT SEEN”, AND “NOT AVAILABLE”, we will instead find the following five options: </a:t>
            </a:r>
            <a:endParaRPr lang="en-GB" sz="1800" dirty="0">
              <a:effectLst/>
              <a:latin typeface="+mn-lt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Cambria" panose="02040503050406030204" pitchFamily="18" charset="0"/>
              </a:rPr>
              <a:t> </a:t>
            </a:r>
            <a:endParaRPr lang="en-GB" sz="1800" dirty="0">
              <a:solidFill>
                <a:schemeClr val="tx1"/>
              </a:solidFill>
              <a:effectLst/>
              <a:latin typeface="+mn-lt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Noto Sans Symbols"/>
              </a:rPr>
              <a:t>“AT LEAST ONE NOT EXPIRED”;</a:t>
            </a:r>
            <a:endParaRPr lang="en-GB" sz="18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Noto Sans Symbol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Noto Sans Symbols"/>
              </a:rPr>
              <a:t>“AVAILABLE BUT EXPIRED”;</a:t>
            </a:r>
            <a:endParaRPr lang="en-GB" sz="18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Noto Sans Symbol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Noto Sans Symbols"/>
              </a:rPr>
              <a:t>“REPORTED AVAILABLE BUT NOT SEEN”;</a:t>
            </a:r>
            <a:endParaRPr lang="en-GB" sz="1800" dirty="0">
              <a:effectLst/>
              <a:latin typeface="+mn-lt"/>
              <a:ea typeface="Noto Sans Symbols"/>
              <a:cs typeface="Noto Sans Symbol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Noto Sans Symbols"/>
              </a:rPr>
              <a:t>“NOT AVAILABLE TODAY”;</a:t>
            </a:r>
            <a:endParaRPr lang="en-GB" sz="1800" dirty="0">
              <a:effectLst/>
              <a:latin typeface="+mn-lt"/>
              <a:ea typeface="Noto Sans Symbols"/>
              <a:cs typeface="Noto Sans Symbol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Noto Sans Symbols"/>
              </a:rPr>
              <a:t>“NEVER AVAILABLE”.</a:t>
            </a:r>
            <a:endParaRPr lang="en-GB" sz="1800" dirty="0">
              <a:effectLst/>
              <a:latin typeface="+mn-lt"/>
              <a:ea typeface="Noto Sans Symbols"/>
              <a:cs typeface="Noto Sans Symbols"/>
            </a:endParaRPr>
          </a:p>
          <a:p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Cambria" panose="02040503050406030204" pitchFamily="18" charset="0"/>
              </a:rPr>
              <a:t> </a:t>
            </a:r>
            <a:endParaRPr lang="en-GB" sz="1800" dirty="0">
              <a:effectLst/>
              <a:latin typeface="+mn-lt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Cambria" panose="02040503050406030204" pitchFamily="18" charset="0"/>
              </a:rPr>
              <a:t>Let’s look at these in more detail.</a:t>
            </a:r>
            <a:endParaRPr lang="en-GB" sz="1800" dirty="0">
              <a:effectLst/>
              <a:latin typeface="+mn-lt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182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+mn-lt"/>
                <a:ea typeface="Calibri" panose="020F0502020204030204" pitchFamily="34" charset="0"/>
                <a:cs typeface="Cambria" panose="02040503050406030204" pitchFamily="18" charset="0"/>
              </a:rPr>
              <a:t>If the medicine or commodity </a:t>
            </a:r>
            <a:r>
              <a:rPr lang="en-GB" sz="1800" b="1" dirty="0">
                <a:effectLst/>
                <a:latin typeface="+mn-lt"/>
                <a:ea typeface="Calibri" panose="020F0502020204030204" pitchFamily="34" charset="0"/>
                <a:cs typeface="Cambria" panose="02040503050406030204" pitchFamily="18" charset="0"/>
              </a:rPr>
              <a:t>was seen </a:t>
            </a:r>
            <a:r>
              <a:rPr lang="en-GB" sz="1800" dirty="0">
                <a:effectLst/>
                <a:latin typeface="+mn-lt"/>
                <a:ea typeface="Calibri" panose="020F0502020204030204" pitchFamily="34" charset="0"/>
                <a:cs typeface="Cambria" panose="02040503050406030204" pitchFamily="18" charset="0"/>
              </a:rPr>
              <a:t>in the service site – or in the main storage site for pharmaceuticals, depending on where the data collector is gathering the information – the data collector will need to look at the </a:t>
            </a:r>
            <a:r>
              <a:rPr lang="en-GB" sz="1800" b="1" dirty="0">
                <a:effectLst/>
                <a:latin typeface="+mn-lt"/>
                <a:ea typeface="Calibri" panose="020F0502020204030204" pitchFamily="34" charset="0"/>
                <a:cs typeface="Cambria" panose="02040503050406030204" pitchFamily="18" charset="0"/>
              </a:rPr>
              <a:t>expiry date </a:t>
            </a:r>
            <a:r>
              <a:rPr lang="en-GB" sz="1800" dirty="0">
                <a:effectLst/>
                <a:latin typeface="+mn-lt"/>
                <a:ea typeface="Calibri" panose="020F0502020204030204" pitchFamily="34" charset="0"/>
                <a:cs typeface="Cambria" panose="02040503050406030204" pitchFamily="18" charset="0"/>
              </a:rPr>
              <a:t>of the medicine or commodity and record either:</a:t>
            </a:r>
          </a:p>
          <a:p>
            <a:endParaRPr lang="en-GB" sz="1800" dirty="0">
              <a:effectLst/>
              <a:latin typeface="+mn-lt"/>
              <a:ea typeface="Calibri" panose="020F0502020204030204" pitchFamily="34" charset="0"/>
              <a:cs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+mn-lt"/>
                <a:ea typeface="Calibri" panose="020F0502020204030204" pitchFamily="34" charset="0"/>
                <a:cs typeface="Cambria" panose="02040503050406030204" pitchFamily="18" charset="0"/>
              </a:rPr>
              <a:t>“</a:t>
            </a:r>
            <a:r>
              <a:rPr lang="en-GB" sz="1800" b="1" dirty="0">
                <a:effectLst/>
                <a:latin typeface="+mn-lt"/>
                <a:ea typeface="Calibri" panose="020F0502020204030204" pitchFamily="34" charset="0"/>
                <a:cs typeface="Cambria" panose="02040503050406030204" pitchFamily="18" charset="0"/>
              </a:rPr>
              <a:t>AT LEAST ONE NOT EXPIRED</a:t>
            </a:r>
            <a:r>
              <a:rPr lang="en-GB" sz="1800" dirty="0">
                <a:effectLst/>
                <a:latin typeface="+mn-lt"/>
                <a:ea typeface="Calibri" panose="020F0502020204030204" pitchFamily="34" charset="0"/>
                <a:cs typeface="Cambria" panose="02040503050406030204" pitchFamily="18" charset="0"/>
              </a:rPr>
              <a:t>” if at least one item of the appropriate dosage is in stock and within the expiry date;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+mn-lt"/>
                <a:ea typeface="Calibri" panose="020F0502020204030204" pitchFamily="34" charset="0"/>
                <a:cs typeface="Cambria" panose="02040503050406030204" pitchFamily="18" charset="0"/>
              </a:rPr>
              <a:t>“</a:t>
            </a:r>
            <a:r>
              <a:rPr lang="en-GB" sz="1800" b="1" dirty="0">
                <a:effectLst/>
                <a:latin typeface="+mn-lt"/>
                <a:ea typeface="Calibri" panose="020F0502020204030204" pitchFamily="34" charset="0"/>
                <a:cs typeface="Cambria" panose="02040503050406030204" pitchFamily="18" charset="0"/>
              </a:rPr>
              <a:t>AVAILABLE BUT EXPIRED</a:t>
            </a:r>
            <a:r>
              <a:rPr lang="en-GB" sz="1800" dirty="0">
                <a:effectLst/>
                <a:latin typeface="+mn-lt"/>
                <a:ea typeface="Calibri" panose="020F0502020204030204" pitchFamily="34" charset="0"/>
                <a:cs typeface="Cambria" panose="02040503050406030204" pitchFamily="18" charset="0"/>
              </a:rPr>
              <a:t>” if the item is in stock but beyond the expiry date.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effectLst/>
                <a:latin typeface="+mn-lt"/>
                <a:ea typeface="Calibri" panose="020F0502020204030204" pitchFamily="34" charset="0"/>
                <a:cs typeface="Cambria" panose="02040503050406030204" pitchFamily="18" charset="0"/>
              </a:rPr>
              <a:t> </a:t>
            </a:r>
            <a:endParaRPr lang="en-GB" sz="1800" dirty="0">
              <a:effectLst/>
              <a:latin typeface="+mn-lt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069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+mn-lt"/>
                <a:ea typeface="Calibri" panose="020F0502020204030204" pitchFamily="34" charset="0"/>
                <a:cs typeface="Cambria" panose="02040503050406030204" pitchFamily="18" charset="0"/>
              </a:rPr>
              <a:t>If the item was </a:t>
            </a:r>
            <a:r>
              <a:rPr lang="en-GB" sz="1800" b="1" dirty="0">
                <a:effectLst/>
                <a:latin typeface="+mn-lt"/>
                <a:ea typeface="Calibri" panose="020F0502020204030204" pitchFamily="34" charset="0"/>
                <a:cs typeface="Cambria" panose="02040503050406030204" pitchFamily="18" charset="0"/>
              </a:rPr>
              <a:t>not seen </a:t>
            </a:r>
            <a:r>
              <a:rPr lang="en-GB" sz="1800" dirty="0">
                <a:effectLst/>
                <a:latin typeface="+mn-lt"/>
                <a:ea typeface="Calibri" panose="020F0502020204030204" pitchFamily="34" charset="0"/>
                <a:cs typeface="Cambria" panose="02040503050406030204" pitchFamily="18" charset="0"/>
              </a:rPr>
              <a:t>in the service site or in the main storage site for pharmaceuticals, the data collector will need to record:</a:t>
            </a:r>
          </a:p>
          <a:p>
            <a:endParaRPr lang="en-GB" sz="1800" dirty="0">
              <a:effectLst/>
              <a:latin typeface="+mn-lt"/>
              <a:ea typeface="Calibri" panose="020F0502020204030204" pitchFamily="34" charset="0"/>
              <a:cs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+mn-lt"/>
                <a:ea typeface="Calibri" panose="020F0502020204030204" pitchFamily="34" charset="0"/>
                <a:cs typeface="Cambria" panose="02040503050406030204" pitchFamily="18" charset="0"/>
              </a:rPr>
              <a:t>“</a:t>
            </a:r>
            <a:r>
              <a:rPr lang="en-GB" sz="1800" b="1" dirty="0">
                <a:effectLst/>
                <a:latin typeface="+mn-lt"/>
                <a:ea typeface="Calibri" panose="020F0502020204030204" pitchFamily="34" charset="0"/>
                <a:cs typeface="Cambria" panose="02040503050406030204" pitchFamily="18" charset="0"/>
              </a:rPr>
              <a:t>REPORTED AVAILABLE BUT NOT SEEN</a:t>
            </a:r>
            <a:r>
              <a:rPr lang="en-GB" sz="1800" dirty="0">
                <a:effectLst/>
                <a:latin typeface="+mn-lt"/>
                <a:ea typeface="Calibri" panose="020F0502020204030204" pitchFamily="34" charset="0"/>
                <a:cs typeface="Cambria" panose="02040503050406030204" pitchFamily="18" charset="0"/>
              </a:rPr>
              <a:t>” if the respondent says the item is available but cannot show it to the data collector; or</a:t>
            </a:r>
          </a:p>
          <a:p>
            <a:r>
              <a:rPr lang="en-GB" sz="1800" dirty="0">
                <a:effectLst/>
                <a:latin typeface="+mn-lt"/>
                <a:ea typeface="Calibri" panose="020F0502020204030204" pitchFamily="34" charset="0"/>
                <a:cs typeface="Cambria" panose="02040503050406030204" pitchFamily="18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626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+mn-lt"/>
                <a:ea typeface="Calibri" panose="020F0502020204030204" pitchFamily="34" charset="0"/>
                <a:cs typeface="Cambria" panose="02040503050406030204" pitchFamily="18" charset="0"/>
              </a:rPr>
              <a:t>“</a:t>
            </a:r>
            <a:r>
              <a:rPr lang="en-GB" sz="1800" b="1" dirty="0">
                <a:effectLst/>
                <a:latin typeface="+mn-lt"/>
                <a:ea typeface="Calibri" panose="020F0502020204030204" pitchFamily="34" charset="0"/>
                <a:cs typeface="Cambria" panose="02040503050406030204" pitchFamily="18" charset="0"/>
              </a:rPr>
              <a:t>NOT AVAILABLE TODAY</a:t>
            </a:r>
            <a:r>
              <a:rPr lang="en-GB" sz="1800" dirty="0">
                <a:effectLst/>
                <a:latin typeface="+mn-lt"/>
                <a:ea typeface="Calibri" panose="020F0502020204030204" pitchFamily="34" charset="0"/>
                <a:cs typeface="Cambria" panose="02040503050406030204" pitchFamily="18" charset="0"/>
              </a:rPr>
              <a:t>” if the respondent says that the item is usually available, but not on the day of the visit; 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030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+mn-lt"/>
                <a:ea typeface="Calibri" panose="020F0502020204030204" pitchFamily="34" charset="0"/>
                <a:cs typeface="Cambria" panose="02040503050406030204" pitchFamily="18" charset="0"/>
              </a:rPr>
              <a:t>“</a:t>
            </a:r>
            <a:r>
              <a:rPr lang="en-GB" sz="1800" b="1" dirty="0">
                <a:effectLst/>
                <a:latin typeface="+mn-lt"/>
                <a:ea typeface="Calibri" panose="020F0502020204030204" pitchFamily="34" charset="0"/>
                <a:cs typeface="Cambria" panose="02040503050406030204" pitchFamily="18" charset="0"/>
              </a:rPr>
              <a:t>NEVER AVAILABLE</a:t>
            </a:r>
            <a:r>
              <a:rPr lang="en-GB" sz="1800" dirty="0">
                <a:effectLst/>
                <a:latin typeface="+mn-lt"/>
                <a:ea typeface="Calibri" panose="020F0502020204030204" pitchFamily="34" charset="0"/>
                <a:cs typeface="Cambria" panose="02040503050406030204" pitchFamily="18" charset="0"/>
              </a:rPr>
              <a:t>” if the data collector reports the item is not observed and the respondent says that the item is never available.</a:t>
            </a:r>
          </a:p>
          <a:p>
            <a:r>
              <a:rPr lang="en-GB" sz="1800" dirty="0">
                <a:effectLst/>
                <a:latin typeface="+mn-lt"/>
                <a:ea typeface="Calibri" panose="020F0502020204030204" pitchFamily="34" charset="0"/>
                <a:cs typeface="Cambria" panose="02040503050406030204" pitchFamily="18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013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now completed Unit 4.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next unit, we will look at data collection on support for quality services.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917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79F1-05A3-4387-9047-8268792CE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257D8-8E90-4BD3-BD75-EC6A1FDFC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270674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E7B00-9E38-48BD-BD42-585E5B855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62318-839A-4DDB-AF7F-45DACAE6C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987B4-2514-406D-B06A-514A36A9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EC6CB-FB4B-4747-A6C9-07B449B8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30FBF-9DC0-41DC-B410-5E37DDED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86488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554561-7F4C-422F-8E1F-711420A6B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4B118-3C98-497F-B8E6-AEBCC31A9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9668B-8E65-4318-9CEE-0F1452AD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DDD7F-A795-48C9-A231-763010EB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3A3BD-0C69-402D-A27C-A44D4045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04688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E6A1C-CFCE-4465-ABAA-B8C208D2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C2C64-E46C-497D-8F72-DC94C614A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0DD8F-9785-4942-ACD0-C6B973D8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E645A-8142-4BF4-AAEA-2FBD85F0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24A14-094F-464A-B7D7-1E73DADE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981816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BEEE-DAE7-4F47-8541-54166AF1B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12E93-C960-4135-8A27-F88922A9C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B0224-69A1-4B8A-9CFB-05EA2A0E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EA8A2-0B04-40FB-8BDB-6D62EAEF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393D8-AEEE-4AA2-BCB6-53E8C3FD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388247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C8C3-7C4A-4EE6-B177-515F3C8A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43D30-0AED-4F72-8850-D78E9DA62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DBDC9-5432-419C-81D3-7339C35C6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C437F-64CD-4199-9402-DB1AC565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E094F-4283-4248-A6E4-76FAA6531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3E755-361D-4A07-9A04-F3672E0B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065744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F21F-A968-449D-9FA2-CD5BD9EEE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07DC4-998D-4CFC-8745-1C33E9C6F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3E50B-6A8C-4134-8F3C-2EBD034B6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A19B-EC28-42AD-970C-0FBA3DF7C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7156B2-52AE-4203-82A9-0A3A38D4E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9B79C6-97D2-47ED-9D6F-89F52B67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088382-302A-42A5-96FC-00CD76AF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3C413-632F-487F-A064-ECCFF20C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28560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E986-CC09-40CB-8794-728D3A4D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1C4580-E0E0-410E-A8EF-55963542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021B1-B1A5-4390-9931-62B9973A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E1ED0-6B72-4D34-AF65-543DAD8F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50598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1B427D-848C-4440-B914-46185C91A9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E70E5F-7E9C-4E79-B83A-F4E7F1647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BC04C-EDBB-432A-BF79-45E0343C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923972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1281D-9C7D-4187-9515-3D6F6210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45368-E801-4D4A-B2F4-A47CEC9BB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DBD52-441C-459D-BF68-BD401B80A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469C6-7A38-4890-B220-CFCECB42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9655-B326-4380-AD04-96DBAA6B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50C96-C745-4135-AE92-FA4AE6EC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383526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FD55-E903-4166-B501-905B0C2BA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2E65C9-DDAA-466A-A6FC-7D116EDC8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AA80B-212E-41D3-87AF-FC58A5D07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3AF25-52CF-4127-AE62-8E55B6DA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4994E-CCCB-42D2-A6E5-F7BFB558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6B599-E99E-4B76-A90C-C8233724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53919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AB451-C634-4A9E-BFB0-9D91D0869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2FA12-8D9E-475C-A9D6-5357EB51C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61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BB4486-8548-7693-0F10-43CD15A9C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225" y="236365"/>
            <a:ext cx="2141567" cy="65585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EFF31C0-596D-4351-B46F-8440B6312256}"/>
              </a:ext>
            </a:extLst>
          </p:cNvPr>
          <p:cNvGrpSpPr/>
          <p:nvPr/>
        </p:nvGrpSpPr>
        <p:grpSpPr>
          <a:xfrm>
            <a:off x="1" y="1805920"/>
            <a:ext cx="12175670" cy="3243080"/>
            <a:chOff x="1" y="1805920"/>
            <a:chExt cx="12175670" cy="324308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73EB9B5-8DB0-C2BA-6F75-5397B8DDBBCD}"/>
                </a:ext>
              </a:extLst>
            </p:cNvPr>
            <p:cNvGrpSpPr/>
            <p:nvPr/>
          </p:nvGrpSpPr>
          <p:grpSpPr>
            <a:xfrm>
              <a:off x="3225226" y="1805920"/>
              <a:ext cx="8950445" cy="3240000"/>
              <a:chOff x="3225226" y="1805920"/>
              <a:chExt cx="8950445" cy="324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209C60B-4EAE-983B-EB90-2186CBA79AFC}"/>
                  </a:ext>
                </a:extLst>
              </p:cNvPr>
              <p:cNvSpPr/>
              <p:nvPr/>
            </p:nvSpPr>
            <p:spPr>
              <a:xfrm>
                <a:off x="3225226" y="1805920"/>
                <a:ext cx="8950445" cy="3240000"/>
              </a:xfrm>
              <a:prstGeom prst="rect">
                <a:avLst/>
              </a:prstGeom>
              <a:solidFill>
                <a:srgbClr val="25B1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7A08889B-A57A-D7C8-EAE7-BACEAFFB47D7}"/>
                  </a:ext>
                </a:extLst>
              </p:cNvPr>
              <p:cNvGrpSpPr/>
              <p:nvPr/>
            </p:nvGrpSpPr>
            <p:grpSpPr>
              <a:xfrm>
                <a:off x="3497856" y="2675227"/>
                <a:ext cx="8363936" cy="1508444"/>
                <a:chOff x="3029663" y="2891869"/>
                <a:chExt cx="8363936" cy="1508444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C5CA4A5-1A67-5576-0CC7-176E1C118893}"/>
                    </a:ext>
                  </a:extLst>
                </p:cNvPr>
                <p:cNvSpPr txBox="1"/>
                <p:nvPr/>
              </p:nvSpPr>
              <p:spPr>
                <a:xfrm>
                  <a:off x="3029663" y="2891869"/>
                  <a:ext cx="4720763" cy="595869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b">
                  <a:spAutoFit/>
                </a:bodyPr>
                <a:lstStyle>
                  <a:lvl1pPr algn="r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>
                      <a:solidFill>
                        <a:schemeClr val="bg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GB" sz="3600" dirty="0"/>
                    <a:t>Unit 4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E7EEC0C-39AC-6792-600F-2FF2EFB7D9EB}"/>
                    </a:ext>
                  </a:extLst>
                </p:cNvPr>
                <p:cNvSpPr txBox="1"/>
                <p:nvPr/>
              </p:nvSpPr>
              <p:spPr>
                <a:xfrm>
                  <a:off x="3029663" y="3636642"/>
                  <a:ext cx="8363936" cy="763671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b">
                  <a:spAutoFit/>
                </a:bodyPr>
                <a:lstStyle>
                  <a:lvl1pPr algn="r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>
                      <a:solidFill>
                        <a:schemeClr val="bg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GB" sz="4800" dirty="0"/>
                    <a:t>Medicines and commodities</a:t>
                  </a:r>
                </a:p>
              </p:txBody>
            </p:sp>
          </p:grp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37EE406-88EA-4B8D-8328-47404BB29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3" y="1807445"/>
              <a:ext cx="3243079" cy="324003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0067691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B1B7C6B9-D03A-9C24-1D70-4EFD1EB0386E}"/>
              </a:ext>
            </a:extLst>
          </p:cNvPr>
          <p:cNvGrpSpPr/>
          <p:nvPr/>
        </p:nvGrpSpPr>
        <p:grpSpPr>
          <a:xfrm>
            <a:off x="1" y="1805920"/>
            <a:ext cx="12175670" cy="3243080"/>
            <a:chOff x="1" y="1805920"/>
            <a:chExt cx="12175670" cy="32430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722E496-F0A4-4BBC-8A7E-23EC7AF1D461}"/>
                </a:ext>
              </a:extLst>
            </p:cNvPr>
            <p:cNvSpPr/>
            <p:nvPr/>
          </p:nvSpPr>
          <p:spPr>
            <a:xfrm>
              <a:off x="3225226" y="1805920"/>
              <a:ext cx="8950445" cy="3240000"/>
            </a:xfrm>
            <a:prstGeom prst="rect">
              <a:avLst/>
            </a:prstGeom>
            <a:solidFill>
              <a:srgbClr val="25B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F39FB24-B5A4-81D3-0EA4-95C719102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3" y="1807445"/>
              <a:ext cx="3243079" cy="3240031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D060800-B7AB-63FD-EA24-369378A4F8DF}"/>
              </a:ext>
            </a:extLst>
          </p:cNvPr>
          <p:cNvSpPr txBox="1"/>
          <p:nvPr/>
        </p:nvSpPr>
        <p:spPr>
          <a:xfrm>
            <a:off x="3499200" y="2677993"/>
            <a:ext cx="7663630" cy="4280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/>
              <a:t>By the end of this unit, you will be able to: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8593BF-4BEE-2086-1B40-EC8859E1E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225" y="236365"/>
            <a:ext cx="2141567" cy="6558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B51BEA6-30C4-BF3A-513C-068EAD4C8451}"/>
              </a:ext>
            </a:extLst>
          </p:cNvPr>
          <p:cNvSpPr txBox="1"/>
          <p:nvPr/>
        </p:nvSpPr>
        <p:spPr>
          <a:xfrm>
            <a:off x="3782477" y="3218400"/>
            <a:ext cx="8278894" cy="760401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/>
              <a:t>assess and record data on availability of medicines and commodities at various service sites within a health facility</a:t>
            </a:r>
          </a:p>
        </p:txBody>
      </p:sp>
      <p:pic>
        <p:nvPicPr>
          <p:cNvPr id="3" name="bullet white">
            <a:extLst>
              <a:ext uri="{FF2B5EF4-FFF2-40B4-BE49-F238E27FC236}">
                <a16:creationId xmlns:a16="http://schemas.microsoft.com/office/drawing/2014/main" id="{5144A0A6-322A-4B3E-AD56-6C04AF562D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777" y="3366260"/>
            <a:ext cx="117692" cy="122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406858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header">
            <a:extLst>
              <a:ext uri="{FF2B5EF4-FFF2-40B4-BE49-F238E27FC236}">
                <a16:creationId xmlns:a16="http://schemas.microsoft.com/office/drawing/2014/main" id="{E216B21A-68AA-E28F-1ED8-D79135148729}"/>
              </a:ext>
            </a:extLst>
          </p:cNvPr>
          <p:cNvGrpSpPr/>
          <p:nvPr/>
        </p:nvGrpSpPr>
        <p:grpSpPr>
          <a:xfrm>
            <a:off x="-1235" y="-815"/>
            <a:ext cx="10963875" cy="611122"/>
            <a:chOff x="-1235" y="-815"/>
            <a:chExt cx="10963875" cy="6111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3D8187-3F54-29A0-47BF-D2FFEE1F55ED}"/>
                </a:ext>
              </a:extLst>
            </p:cNvPr>
            <p:cNvSpPr txBox="1"/>
            <p:nvPr/>
          </p:nvSpPr>
          <p:spPr>
            <a:xfrm>
              <a:off x="734150" y="21482"/>
              <a:ext cx="1022849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</a:rPr>
                <a:t>Medicines availability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11C2849-6A91-B650-FDA0-1FFD204E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sp>
        <p:nvSpPr>
          <p:cNvPr id="7" name="grid1">
            <a:extLst>
              <a:ext uri="{FF2B5EF4-FFF2-40B4-BE49-F238E27FC236}">
                <a16:creationId xmlns:a16="http://schemas.microsoft.com/office/drawing/2014/main" id="{B6A1614A-A11D-A96F-AF77-F541F00DCE07}"/>
              </a:ext>
            </a:extLst>
          </p:cNvPr>
          <p:cNvSpPr txBox="1"/>
          <p:nvPr/>
        </p:nvSpPr>
        <p:spPr>
          <a:xfrm>
            <a:off x="632130" y="2148044"/>
            <a:ext cx="5360074" cy="4130835"/>
          </a:xfrm>
          <a:prstGeom prst="rect">
            <a:avLst/>
          </a:prstGeom>
          <a:solidFill>
            <a:srgbClr val="CBEBE6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grid2">
            <a:extLst>
              <a:ext uri="{FF2B5EF4-FFF2-40B4-BE49-F238E27FC236}">
                <a16:creationId xmlns:a16="http://schemas.microsoft.com/office/drawing/2014/main" id="{0FF54782-48EE-F662-76A4-B4BB2724CF05}"/>
              </a:ext>
            </a:extLst>
          </p:cNvPr>
          <p:cNvSpPr txBox="1"/>
          <p:nvPr/>
        </p:nvSpPr>
        <p:spPr>
          <a:xfrm>
            <a:off x="6199796" y="2099994"/>
            <a:ext cx="5360074" cy="4178886"/>
          </a:xfrm>
          <a:prstGeom prst="rect">
            <a:avLst/>
          </a:prstGeom>
          <a:solidFill>
            <a:srgbClr val="C7DDF1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Sentence stem">
            <a:extLst>
              <a:ext uri="{FF2B5EF4-FFF2-40B4-BE49-F238E27FC236}">
                <a16:creationId xmlns:a16="http://schemas.microsoft.com/office/drawing/2014/main" id="{0A4E2ADF-DB9F-9ACC-6F45-CF3EE601EE77}"/>
              </a:ext>
            </a:extLst>
          </p:cNvPr>
          <p:cNvSpPr txBox="1"/>
          <p:nvPr/>
        </p:nvSpPr>
        <p:spPr>
          <a:xfrm>
            <a:off x="734150" y="1116847"/>
            <a:ext cx="10635048" cy="76040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response options regarding the 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availability of medicines and commodities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look different from those for the availability of equipment. </a:t>
            </a:r>
          </a:p>
        </p:txBody>
      </p:sp>
      <p:sp>
        <p:nvSpPr>
          <p:cNvPr id="13" name="bulletText1">
            <a:extLst>
              <a:ext uri="{FF2B5EF4-FFF2-40B4-BE49-F238E27FC236}">
                <a16:creationId xmlns:a16="http://schemas.microsoft.com/office/drawing/2014/main" id="{A815D6BA-C809-B8D8-2B88-85F27C2D67BA}"/>
              </a:ext>
            </a:extLst>
          </p:cNvPr>
          <p:cNvSpPr txBox="1"/>
          <p:nvPr/>
        </p:nvSpPr>
        <p:spPr>
          <a:xfrm>
            <a:off x="1341340" y="2936271"/>
            <a:ext cx="4661717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OBSERVED</a:t>
            </a:r>
          </a:p>
        </p:txBody>
      </p:sp>
      <p:sp>
        <p:nvSpPr>
          <p:cNvPr id="14" name="bulletText2">
            <a:extLst>
              <a:ext uri="{FF2B5EF4-FFF2-40B4-BE49-F238E27FC236}">
                <a16:creationId xmlns:a16="http://schemas.microsoft.com/office/drawing/2014/main" id="{661AC28A-0DD7-6EC8-B6C5-B58A88F327C4}"/>
              </a:ext>
            </a:extLst>
          </p:cNvPr>
          <p:cNvSpPr txBox="1"/>
          <p:nvPr/>
        </p:nvSpPr>
        <p:spPr>
          <a:xfrm>
            <a:off x="1341340" y="3531993"/>
            <a:ext cx="4528729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REPORTED, NOT SEEN</a:t>
            </a:r>
          </a:p>
        </p:txBody>
      </p:sp>
      <p:pic>
        <p:nvPicPr>
          <p:cNvPr id="15" name="bullet01">
            <a:extLst>
              <a:ext uri="{FF2B5EF4-FFF2-40B4-BE49-F238E27FC236}">
                <a16:creationId xmlns:a16="http://schemas.microsoft.com/office/drawing/2014/main" id="{ABBC1DAA-743E-8B6E-6979-3415650885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73" y="3084446"/>
            <a:ext cx="117692" cy="122400"/>
          </a:xfrm>
          <a:prstGeom prst="rect">
            <a:avLst/>
          </a:prstGeom>
        </p:spPr>
      </p:pic>
      <p:pic>
        <p:nvPicPr>
          <p:cNvPr id="16" name="bullet02">
            <a:extLst>
              <a:ext uri="{FF2B5EF4-FFF2-40B4-BE49-F238E27FC236}">
                <a16:creationId xmlns:a16="http://schemas.microsoft.com/office/drawing/2014/main" id="{BAD1A88F-7F36-3D6D-AF40-EB6BF7537F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73" y="3677158"/>
            <a:ext cx="117692" cy="122400"/>
          </a:xfrm>
          <a:prstGeom prst="rect">
            <a:avLst/>
          </a:prstGeom>
        </p:spPr>
      </p:pic>
      <p:sp>
        <p:nvSpPr>
          <p:cNvPr id="17" name="bulletText1">
            <a:extLst>
              <a:ext uri="{FF2B5EF4-FFF2-40B4-BE49-F238E27FC236}">
                <a16:creationId xmlns:a16="http://schemas.microsoft.com/office/drawing/2014/main" id="{0242E2BC-E0EB-675F-FA92-738C57CDFEE4}"/>
              </a:ext>
            </a:extLst>
          </p:cNvPr>
          <p:cNvSpPr txBox="1"/>
          <p:nvPr/>
        </p:nvSpPr>
        <p:spPr>
          <a:xfrm>
            <a:off x="6894546" y="2936271"/>
            <a:ext cx="4661717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 LEAST ONE NOT EXPIRED</a:t>
            </a:r>
          </a:p>
        </p:txBody>
      </p:sp>
      <p:sp>
        <p:nvSpPr>
          <p:cNvPr id="18" name="bulletText2">
            <a:extLst>
              <a:ext uri="{FF2B5EF4-FFF2-40B4-BE49-F238E27FC236}">
                <a16:creationId xmlns:a16="http://schemas.microsoft.com/office/drawing/2014/main" id="{6A510CDB-DD88-689F-C624-2125A830D3B3}"/>
              </a:ext>
            </a:extLst>
          </p:cNvPr>
          <p:cNvSpPr txBox="1"/>
          <p:nvPr/>
        </p:nvSpPr>
        <p:spPr>
          <a:xfrm>
            <a:off x="6894546" y="3531993"/>
            <a:ext cx="4528729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AVAILABLE BUT EXPIRED</a:t>
            </a:r>
          </a:p>
        </p:txBody>
      </p:sp>
      <p:pic>
        <p:nvPicPr>
          <p:cNvPr id="22" name="bullet01">
            <a:extLst>
              <a:ext uri="{FF2B5EF4-FFF2-40B4-BE49-F238E27FC236}">
                <a16:creationId xmlns:a16="http://schemas.microsoft.com/office/drawing/2014/main" id="{EDFF0EE8-A8C4-8162-3006-E2D09F1C2B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279" y="3084446"/>
            <a:ext cx="117692" cy="122400"/>
          </a:xfrm>
          <a:prstGeom prst="rect">
            <a:avLst/>
          </a:prstGeom>
        </p:spPr>
      </p:pic>
      <p:pic>
        <p:nvPicPr>
          <p:cNvPr id="23" name="bullet02">
            <a:extLst>
              <a:ext uri="{FF2B5EF4-FFF2-40B4-BE49-F238E27FC236}">
                <a16:creationId xmlns:a16="http://schemas.microsoft.com/office/drawing/2014/main" id="{CFF25CB4-5EDB-B875-0569-DA49C16BF3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279" y="3677158"/>
            <a:ext cx="117692" cy="122400"/>
          </a:xfrm>
          <a:prstGeom prst="rect">
            <a:avLst/>
          </a:prstGeom>
        </p:spPr>
      </p:pic>
      <p:sp>
        <p:nvSpPr>
          <p:cNvPr id="24" name="bulletText2">
            <a:extLst>
              <a:ext uri="{FF2B5EF4-FFF2-40B4-BE49-F238E27FC236}">
                <a16:creationId xmlns:a16="http://schemas.microsoft.com/office/drawing/2014/main" id="{C3C54FB2-0BFE-F8E3-D848-51AF5EF84FD2}"/>
              </a:ext>
            </a:extLst>
          </p:cNvPr>
          <p:cNvSpPr txBox="1"/>
          <p:nvPr/>
        </p:nvSpPr>
        <p:spPr>
          <a:xfrm>
            <a:off x="1341340" y="4124834"/>
            <a:ext cx="4528729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AVAILABLE</a:t>
            </a:r>
          </a:p>
        </p:txBody>
      </p:sp>
      <p:pic>
        <p:nvPicPr>
          <p:cNvPr id="25" name="bullet02">
            <a:extLst>
              <a:ext uri="{FF2B5EF4-FFF2-40B4-BE49-F238E27FC236}">
                <a16:creationId xmlns:a16="http://schemas.microsoft.com/office/drawing/2014/main" id="{8F695F7E-DB39-E0F4-DC0E-01185B8940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73" y="4262701"/>
            <a:ext cx="117692" cy="122400"/>
          </a:xfrm>
          <a:prstGeom prst="rect">
            <a:avLst/>
          </a:prstGeom>
        </p:spPr>
      </p:pic>
      <p:sp>
        <p:nvSpPr>
          <p:cNvPr id="26" name="title pros">
            <a:extLst>
              <a:ext uri="{FF2B5EF4-FFF2-40B4-BE49-F238E27FC236}">
                <a16:creationId xmlns:a16="http://schemas.microsoft.com/office/drawing/2014/main" id="{B86FA749-46E9-ACB7-51EC-F30A97C06119}"/>
              </a:ext>
            </a:extLst>
          </p:cNvPr>
          <p:cNvSpPr txBox="1"/>
          <p:nvPr/>
        </p:nvSpPr>
        <p:spPr>
          <a:xfrm>
            <a:off x="759176" y="2283577"/>
            <a:ext cx="4757704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Equipment</a:t>
            </a:r>
          </a:p>
        </p:txBody>
      </p:sp>
      <p:sp>
        <p:nvSpPr>
          <p:cNvPr id="27" name="title cons">
            <a:extLst>
              <a:ext uri="{FF2B5EF4-FFF2-40B4-BE49-F238E27FC236}">
                <a16:creationId xmlns:a16="http://schemas.microsoft.com/office/drawing/2014/main" id="{ACB4CD36-BA2A-FDDB-85E3-0B39BC636F00}"/>
              </a:ext>
            </a:extLst>
          </p:cNvPr>
          <p:cNvSpPr txBox="1"/>
          <p:nvPr/>
        </p:nvSpPr>
        <p:spPr>
          <a:xfrm>
            <a:off x="6428121" y="2283577"/>
            <a:ext cx="5004703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Medicines and commodities</a:t>
            </a:r>
          </a:p>
        </p:txBody>
      </p:sp>
      <p:sp>
        <p:nvSpPr>
          <p:cNvPr id="28" name="bulletText2">
            <a:extLst>
              <a:ext uri="{FF2B5EF4-FFF2-40B4-BE49-F238E27FC236}">
                <a16:creationId xmlns:a16="http://schemas.microsoft.com/office/drawing/2014/main" id="{82EC732F-B9FC-4457-6A7E-C7B3BBF8320A}"/>
              </a:ext>
            </a:extLst>
          </p:cNvPr>
          <p:cNvSpPr txBox="1"/>
          <p:nvPr/>
        </p:nvSpPr>
        <p:spPr>
          <a:xfrm>
            <a:off x="6904095" y="4082465"/>
            <a:ext cx="4528729" cy="76040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REPORTED AVAILABLE BUT NOT SEEN</a:t>
            </a:r>
          </a:p>
        </p:txBody>
      </p:sp>
      <p:pic>
        <p:nvPicPr>
          <p:cNvPr id="29" name="bullet02">
            <a:extLst>
              <a:ext uri="{FF2B5EF4-FFF2-40B4-BE49-F238E27FC236}">
                <a16:creationId xmlns:a16="http://schemas.microsoft.com/office/drawing/2014/main" id="{4DC2E72E-BD2B-6491-5541-9BA6179930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828" y="4227630"/>
            <a:ext cx="117692" cy="122400"/>
          </a:xfrm>
          <a:prstGeom prst="rect">
            <a:avLst/>
          </a:prstGeom>
        </p:spPr>
      </p:pic>
      <p:sp>
        <p:nvSpPr>
          <p:cNvPr id="30" name="bulletText2">
            <a:extLst>
              <a:ext uri="{FF2B5EF4-FFF2-40B4-BE49-F238E27FC236}">
                <a16:creationId xmlns:a16="http://schemas.microsoft.com/office/drawing/2014/main" id="{CE2EAE00-1FF2-61DB-7123-80DE83CCE09E}"/>
              </a:ext>
            </a:extLst>
          </p:cNvPr>
          <p:cNvSpPr txBox="1"/>
          <p:nvPr/>
        </p:nvSpPr>
        <p:spPr>
          <a:xfrm>
            <a:off x="6904095" y="5023031"/>
            <a:ext cx="4528729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AVAILABLE TODAY</a:t>
            </a:r>
          </a:p>
        </p:txBody>
      </p:sp>
      <p:pic>
        <p:nvPicPr>
          <p:cNvPr id="31" name="bullet02">
            <a:extLst>
              <a:ext uri="{FF2B5EF4-FFF2-40B4-BE49-F238E27FC236}">
                <a16:creationId xmlns:a16="http://schemas.microsoft.com/office/drawing/2014/main" id="{E675D73A-A02D-56BD-EE18-4374F54123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828" y="5168196"/>
            <a:ext cx="117692" cy="122400"/>
          </a:xfrm>
          <a:prstGeom prst="rect">
            <a:avLst/>
          </a:prstGeom>
        </p:spPr>
      </p:pic>
      <p:sp>
        <p:nvSpPr>
          <p:cNvPr id="32" name="bulletText2">
            <a:extLst>
              <a:ext uri="{FF2B5EF4-FFF2-40B4-BE49-F238E27FC236}">
                <a16:creationId xmlns:a16="http://schemas.microsoft.com/office/drawing/2014/main" id="{9A9BAB28-53AF-DE37-A0C6-632F0119F808}"/>
              </a:ext>
            </a:extLst>
          </p:cNvPr>
          <p:cNvSpPr txBox="1"/>
          <p:nvPr/>
        </p:nvSpPr>
        <p:spPr>
          <a:xfrm>
            <a:off x="6904095" y="5611411"/>
            <a:ext cx="4528729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NEVER AVAILABLE</a:t>
            </a:r>
          </a:p>
        </p:txBody>
      </p:sp>
      <p:pic>
        <p:nvPicPr>
          <p:cNvPr id="33" name="bullet02">
            <a:extLst>
              <a:ext uri="{FF2B5EF4-FFF2-40B4-BE49-F238E27FC236}">
                <a16:creationId xmlns:a16="http://schemas.microsoft.com/office/drawing/2014/main" id="{FF38C033-38E8-26C5-BD04-66605B8524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828" y="5756576"/>
            <a:ext cx="117692" cy="122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154619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3" grpId="0"/>
      <p:bldP spid="14" grpId="0"/>
      <p:bldP spid="17" grpId="0"/>
      <p:bldP spid="18" grpId="0"/>
      <p:bldP spid="24" grpId="0"/>
      <p:bldP spid="26" grpId="0"/>
      <p:bldP spid="27" grpId="0"/>
      <p:bldP spid="28" grpId="0"/>
      <p:bldP spid="30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header">
            <a:extLst>
              <a:ext uri="{FF2B5EF4-FFF2-40B4-BE49-F238E27FC236}">
                <a16:creationId xmlns:a16="http://schemas.microsoft.com/office/drawing/2014/main" id="{E216B21A-68AA-E28F-1ED8-D79135148729}"/>
              </a:ext>
            </a:extLst>
          </p:cNvPr>
          <p:cNvGrpSpPr/>
          <p:nvPr/>
        </p:nvGrpSpPr>
        <p:grpSpPr>
          <a:xfrm>
            <a:off x="-1235" y="-815"/>
            <a:ext cx="10963875" cy="611122"/>
            <a:chOff x="-1235" y="-815"/>
            <a:chExt cx="10963875" cy="6111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3D8187-3F54-29A0-47BF-D2FFEE1F55ED}"/>
                </a:ext>
              </a:extLst>
            </p:cNvPr>
            <p:cNvSpPr txBox="1"/>
            <p:nvPr/>
          </p:nvSpPr>
          <p:spPr>
            <a:xfrm>
              <a:off x="734150" y="21482"/>
              <a:ext cx="1022849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</a:rPr>
                <a:t>Medicines availability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11C2849-6A91-B650-FDA0-1FFD204E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0680827-848C-424B-4763-BD7F67DF6B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1861"/>
            <a:ext cx="12192000" cy="4602118"/>
          </a:xfrm>
          <a:prstGeom prst="rect">
            <a:avLst/>
          </a:prstGeom>
        </p:spPr>
      </p:pic>
      <p:sp>
        <p:nvSpPr>
          <p:cNvPr id="34" name="mod highlight 01">
            <a:extLst>
              <a:ext uri="{FF2B5EF4-FFF2-40B4-BE49-F238E27FC236}">
                <a16:creationId xmlns:a16="http://schemas.microsoft.com/office/drawing/2014/main" id="{6A20461A-B475-3E3A-F6C7-A6A1488E3986}"/>
              </a:ext>
            </a:extLst>
          </p:cNvPr>
          <p:cNvSpPr/>
          <p:nvPr/>
        </p:nvSpPr>
        <p:spPr>
          <a:xfrm>
            <a:off x="5005138" y="2465806"/>
            <a:ext cx="2819399" cy="381668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rrow1 mod">
            <a:extLst>
              <a:ext uri="{FF2B5EF4-FFF2-40B4-BE49-F238E27FC236}">
                <a16:creationId xmlns:a16="http://schemas.microsoft.com/office/drawing/2014/main" id="{2046A0B5-C8A2-E902-4A6F-F0B1A5B21D49}"/>
              </a:ext>
            </a:extLst>
          </p:cNvPr>
          <p:cNvSpPr/>
          <p:nvPr/>
        </p:nvSpPr>
        <p:spPr>
          <a:xfrm rot="5400000" flipV="1">
            <a:off x="6132181" y="1952964"/>
            <a:ext cx="565311" cy="432073"/>
          </a:xfrm>
          <a:prstGeom prst="rightArrow">
            <a:avLst/>
          </a:prstGeom>
          <a:solidFill>
            <a:srgbClr val="557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48DD087-08AB-5BD3-BA11-B2C0AC0AF56B}"/>
              </a:ext>
            </a:extLst>
          </p:cNvPr>
          <p:cNvGrpSpPr/>
          <p:nvPr/>
        </p:nvGrpSpPr>
        <p:grpSpPr>
          <a:xfrm>
            <a:off x="304038" y="1093091"/>
            <a:ext cx="11606021" cy="691798"/>
            <a:chOff x="734147" y="2142001"/>
            <a:chExt cx="11606021" cy="691798"/>
          </a:xfrm>
        </p:grpSpPr>
        <p:sp>
          <p:nvSpPr>
            <p:cNvPr id="39" name="grid1">
              <a:extLst>
                <a:ext uri="{FF2B5EF4-FFF2-40B4-BE49-F238E27FC236}">
                  <a16:creationId xmlns:a16="http://schemas.microsoft.com/office/drawing/2014/main" id="{D0BA03A1-C5E7-FC96-564F-1AD372ABAF82}"/>
                </a:ext>
              </a:extLst>
            </p:cNvPr>
            <p:cNvSpPr txBox="1"/>
            <p:nvPr/>
          </p:nvSpPr>
          <p:spPr>
            <a:xfrm>
              <a:off x="734147" y="2142001"/>
              <a:ext cx="11606021" cy="691798"/>
            </a:xfrm>
            <a:prstGeom prst="rect">
              <a:avLst/>
            </a:prstGeom>
            <a:solidFill>
              <a:srgbClr val="CBEBE6"/>
            </a:solidFill>
          </p:spPr>
          <p:txBody>
            <a:bodyPr vert="horz" wrap="square" lIns="91440" tIns="900000" rIns="91440" bIns="45720" rtlCol="0" anchor="ctr">
              <a:noAutofit/>
            </a:bodyPr>
            <a:lstStyle>
              <a:lvl1pPr algn="r">
                <a:lnSpc>
                  <a:spcPct val="90000"/>
                </a:lnSpc>
                <a:spcBef>
                  <a:spcPct val="0"/>
                </a:spcBef>
                <a:buNone/>
                <a:defRPr sz="44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endPara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DDA63B-B88C-D363-15E8-20D256ACF22D}"/>
                </a:ext>
              </a:extLst>
            </p:cNvPr>
            <p:cNvSpPr txBox="1"/>
            <p:nvPr/>
          </p:nvSpPr>
          <p:spPr>
            <a:xfrm>
              <a:off x="933029" y="2249073"/>
              <a:ext cx="112014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If the medicine </a:t>
              </a:r>
              <a:r>
                <a:rPr lang="en-GB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was seen</a:t>
              </a:r>
              <a:r>
                <a: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16D9CD8-9FE2-B543-C733-878AE10CF85F}"/>
              </a:ext>
            </a:extLst>
          </p:cNvPr>
          <p:cNvSpPr txBox="1"/>
          <p:nvPr/>
        </p:nvSpPr>
        <p:spPr>
          <a:xfrm>
            <a:off x="4135397" y="1198800"/>
            <a:ext cx="79003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 collector will need to look at the 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expiry date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42" name="green01">
            <a:extLst>
              <a:ext uri="{FF2B5EF4-FFF2-40B4-BE49-F238E27FC236}">
                <a16:creationId xmlns:a16="http://schemas.microsoft.com/office/drawing/2014/main" id="{42039EF6-CF67-0AC2-B8E2-601C4FC22E59}"/>
              </a:ext>
            </a:extLst>
          </p:cNvPr>
          <p:cNvSpPr/>
          <p:nvPr/>
        </p:nvSpPr>
        <p:spPr>
          <a:xfrm>
            <a:off x="6704418" y="4725591"/>
            <a:ext cx="915000" cy="62304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mod highlight 01">
            <a:extLst>
              <a:ext uri="{FF2B5EF4-FFF2-40B4-BE49-F238E27FC236}">
                <a16:creationId xmlns:a16="http://schemas.microsoft.com/office/drawing/2014/main" id="{6B0C6D1C-D81B-13E9-D39F-587DDF73F47D}"/>
              </a:ext>
            </a:extLst>
          </p:cNvPr>
          <p:cNvSpPr/>
          <p:nvPr/>
        </p:nvSpPr>
        <p:spPr>
          <a:xfrm>
            <a:off x="5005137" y="2847474"/>
            <a:ext cx="1464244" cy="1099610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green01">
            <a:extLst>
              <a:ext uri="{FF2B5EF4-FFF2-40B4-BE49-F238E27FC236}">
                <a16:creationId xmlns:a16="http://schemas.microsoft.com/office/drawing/2014/main" id="{F998BF82-1B3A-C33E-48C5-91EBF162772B}"/>
              </a:ext>
            </a:extLst>
          </p:cNvPr>
          <p:cNvSpPr/>
          <p:nvPr/>
        </p:nvSpPr>
        <p:spPr>
          <a:xfrm>
            <a:off x="5292809" y="4725591"/>
            <a:ext cx="915000" cy="62304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mod highlight 01">
            <a:extLst>
              <a:ext uri="{FF2B5EF4-FFF2-40B4-BE49-F238E27FC236}">
                <a16:creationId xmlns:a16="http://schemas.microsoft.com/office/drawing/2014/main" id="{A77996A2-59DD-A8BE-4C53-99D1E078EDE4}"/>
              </a:ext>
            </a:extLst>
          </p:cNvPr>
          <p:cNvSpPr/>
          <p:nvPr/>
        </p:nvSpPr>
        <p:spPr>
          <a:xfrm>
            <a:off x="6469381" y="2840909"/>
            <a:ext cx="1355156" cy="1099610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arrow1 mod">
            <a:extLst>
              <a:ext uri="{FF2B5EF4-FFF2-40B4-BE49-F238E27FC236}">
                <a16:creationId xmlns:a16="http://schemas.microsoft.com/office/drawing/2014/main" id="{76786646-4477-C876-7CC9-9E6302695ADF}"/>
              </a:ext>
            </a:extLst>
          </p:cNvPr>
          <p:cNvSpPr/>
          <p:nvPr/>
        </p:nvSpPr>
        <p:spPr>
          <a:xfrm rot="16200000" flipV="1">
            <a:off x="5467653" y="4013703"/>
            <a:ext cx="565311" cy="432073"/>
          </a:xfrm>
          <a:prstGeom prst="rightArrow">
            <a:avLst/>
          </a:prstGeom>
          <a:solidFill>
            <a:srgbClr val="557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arrow1 mod">
            <a:extLst>
              <a:ext uri="{FF2B5EF4-FFF2-40B4-BE49-F238E27FC236}">
                <a16:creationId xmlns:a16="http://schemas.microsoft.com/office/drawing/2014/main" id="{2EAD51D4-B733-FD07-F9CA-C82FD514D287}"/>
              </a:ext>
            </a:extLst>
          </p:cNvPr>
          <p:cNvSpPr/>
          <p:nvPr/>
        </p:nvSpPr>
        <p:spPr>
          <a:xfrm rot="16200000" flipV="1">
            <a:off x="6858942" y="4032991"/>
            <a:ext cx="565311" cy="432073"/>
          </a:xfrm>
          <a:prstGeom prst="rightArrow">
            <a:avLst/>
          </a:prstGeom>
          <a:solidFill>
            <a:srgbClr val="557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87233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37" grpId="1" animBg="1"/>
      <p:bldP spid="41" grpId="0"/>
      <p:bldP spid="42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6" grpId="0" animBg="1"/>
      <p:bldP spid="46" grpId="1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header">
            <a:extLst>
              <a:ext uri="{FF2B5EF4-FFF2-40B4-BE49-F238E27FC236}">
                <a16:creationId xmlns:a16="http://schemas.microsoft.com/office/drawing/2014/main" id="{E216B21A-68AA-E28F-1ED8-D79135148729}"/>
              </a:ext>
            </a:extLst>
          </p:cNvPr>
          <p:cNvGrpSpPr/>
          <p:nvPr/>
        </p:nvGrpSpPr>
        <p:grpSpPr>
          <a:xfrm>
            <a:off x="-1235" y="-815"/>
            <a:ext cx="10963875" cy="611122"/>
            <a:chOff x="-1235" y="-815"/>
            <a:chExt cx="10963875" cy="6111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3D8187-3F54-29A0-47BF-D2FFEE1F55ED}"/>
                </a:ext>
              </a:extLst>
            </p:cNvPr>
            <p:cNvSpPr txBox="1"/>
            <p:nvPr/>
          </p:nvSpPr>
          <p:spPr>
            <a:xfrm>
              <a:off x="734150" y="21482"/>
              <a:ext cx="1022849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</a:rPr>
                <a:t>Medicines availability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11C2849-6A91-B650-FDA0-1FFD204E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0680827-848C-424B-4763-BD7F67DF6B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1861"/>
            <a:ext cx="12192000" cy="4602118"/>
          </a:xfrm>
          <a:prstGeom prst="rect">
            <a:avLst/>
          </a:prstGeom>
        </p:spPr>
      </p:pic>
      <p:sp>
        <p:nvSpPr>
          <p:cNvPr id="34" name="mod highlight 01">
            <a:extLst>
              <a:ext uri="{FF2B5EF4-FFF2-40B4-BE49-F238E27FC236}">
                <a16:creationId xmlns:a16="http://schemas.microsoft.com/office/drawing/2014/main" id="{6A20461A-B475-3E3A-F6C7-A6A1488E3986}"/>
              </a:ext>
            </a:extLst>
          </p:cNvPr>
          <p:cNvSpPr/>
          <p:nvPr/>
        </p:nvSpPr>
        <p:spPr>
          <a:xfrm>
            <a:off x="7816515" y="2465806"/>
            <a:ext cx="4375485" cy="381668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rrow1 mod">
            <a:extLst>
              <a:ext uri="{FF2B5EF4-FFF2-40B4-BE49-F238E27FC236}">
                <a16:creationId xmlns:a16="http://schemas.microsoft.com/office/drawing/2014/main" id="{2046A0B5-C8A2-E902-4A6F-F0B1A5B21D49}"/>
              </a:ext>
            </a:extLst>
          </p:cNvPr>
          <p:cNvSpPr/>
          <p:nvPr/>
        </p:nvSpPr>
        <p:spPr>
          <a:xfrm rot="5400000" flipV="1">
            <a:off x="9721601" y="1967114"/>
            <a:ext cx="565311" cy="432073"/>
          </a:xfrm>
          <a:prstGeom prst="rightArrow">
            <a:avLst/>
          </a:prstGeom>
          <a:solidFill>
            <a:srgbClr val="557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48DD087-08AB-5BD3-BA11-B2C0AC0AF56B}"/>
              </a:ext>
            </a:extLst>
          </p:cNvPr>
          <p:cNvGrpSpPr/>
          <p:nvPr/>
        </p:nvGrpSpPr>
        <p:grpSpPr>
          <a:xfrm>
            <a:off x="304038" y="1093091"/>
            <a:ext cx="11606021" cy="691798"/>
            <a:chOff x="734147" y="2142001"/>
            <a:chExt cx="11606021" cy="691798"/>
          </a:xfrm>
        </p:grpSpPr>
        <p:sp>
          <p:nvSpPr>
            <p:cNvPr id="39" name="grid1">
              <a:extLst>
                <a:ext uri="{FF2B5EF4-FFF2-40B4-BE49-F238E27FC236}">
                  <a16:creationId xmlns:a16="http://schemas.microsoft.com/office/drawing/2014/main" id="{D0BA03A1-C5E7-FC96-564F-1AD372ABAF82}"/>
                </a:ext>
              </a:extLst>
            </p:cNvPr>
            <p:cNvSpPr txBox="1"/>
            <p:nvPr/>
          </p:nvSpPr>
          <p:spPr>
            <a:xfrm>
              <a:off x="734147" y="2142001"/>
              <a:ext cx="11606021" cy="691798"/>
            </a:xfrm>
            <a:prstGeom prst="rect">
              <a:avLst/>
            </a:prstGeom>
            <a:solidFill>
              <a:srgbClr val="CBEBE6"/>
            </a:solidFill>
          </p:spPr>
          <p:txBody>
            <a:bodyPr vert="horz" wrap="square" lIns="91440" tIns="900000" rIns="91440" bIns="45720" rtlCol="0" anchor="ctr">
              <a:noAutofit/>
            </a:bodyPr>
            <a:lstStyle>
              <a:lvl1pPr algn="r">
                <a:lnSpc>
                  <a:spcPct val="90000"/>
                </a:lnSpc>
                <a:spcBef>
                  <a:spcPct val="0"/>
                </a:spcBef>
                <a:buNone/>
                <a:defRPr sz="44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endPara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DDA63B-B88C-D363-15E8-20D256ACF22D}"/>
                </a:ext>
              </a:extLst>
            </p:cNvPr>
            <p:cNvSpPr txBox="1"/>
            <p:nvPr/>
          </p:nvSpPr>
          <p:spPr>
            <a:xfrm>
              <a:off x="933029" y="2249073"/>
              <a:ext cx="112014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If the medicine </a:t>
              </a:r>
              <a:r>
                <a:rPr lang="en-GB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was not seen</a:t>
              </a:r>
              <a:r>
                <a: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16D9CD8-9FE2-B543-C733-878AE10CF85F}"/>
              </a:ext>
            </a:extLst>
          </p:cNvPr>
          <p:cNvSpPr txBox="1"/>
          <p:nvPr/>
        </p:nvSpPr>
        <p:spPr>
          <a:xfrm>
            <a:off x="4689786" y="1198800"/>
            <a:ext cx="79003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 collector will need to record:</a:t>
            </a:r>
          </a:p>
        </p:txBody>
      </p:sp>
      <p:sp>
        <p:nvSpPr>
          <p:cNvPr id="43" name="mod highlight 01">
            <a:extLst>
              <a:ext uri="{FF2B5EF4-FFF2-40B4-BE49-F238E27FC236}">
                <a16:creationId xmlns:a16="http://schemas.microsoft.com/office/drawing/2014/main" id="{6B0C6D1C-D81B-13E9-D39F-587DDF73F47D}"/>
              </a:ext>
            </a:extLst>
          </p:cNvPr>
          <p:cNvSpPr/>
          <p:nvPr/>
        </p:nvSpPr>
        <p:spPr>
          <a:xfrm>
            <a:off x="7816515" y="2847474"/>
            <a:ext cx="1696362" cy="1099610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green01">
            <a:extLst>
              <a:ext uri="{FF2B5EF4-FFF2-40B4-BE49-F238E27FC236}">
                <a16:creationId xmlns:a16="http://schemas.microsoft.com/office/drawing/2014/main" id="{F998BF82-1B3A-C33E-48C5-91EBF162772B}"/>
              </a:ext>
            </a:extLst>
          </p:cNvPr>
          <p:cNvSpPr/>
          <p:nvPr/>
        </p:nvSpPr>
        <p:spPr>
          <a:xfrm>
            <a:off x="8237537" y="4725591"/>
            <a:ext cx="915000" cy="62304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arrow1 mod">
            <a:extLst>
              <a:ext uri="{FF2B5EF4-FFF2-40B4-BE49-F238E27FC236}">
                <a16:creationId xmlns:a16="http://schemas.microsoft.com/office/drawing/2014/main" id="{76786646-4477-C876-7CC9-9E6302695ADF}"/>
              </a:ext>
            </a:extLst>
          </p:cNvPr>
          <p:cNvSpPr/>
          <p:nvPr/>
        </p:nvSpPr>
        <p:spPr>
          <a:xfrm rot="16200000" flipV="1">
            <a:off x="8412381" y="4013703"/>
            <a:ext cx="565311" cy="432073"/>
          </a:xfrm>
          <a:prstGeom prst="rightArrow">
            <a:avLst/>
          </a:prstGeom>
          <a:solidFill>
            <a:srgbClr val="557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5437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37" grpId="1" animBg="1"/>
      <p:bldP spid="41" grpId="0"/>
      <p:bldP spid="43" grpId="0" animBg="1"/>
      <p:bldP spid="44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header">
            <a:extLst>
              <a:ext uri="{FF2B5EF4-FFF2-40B4-BE49-F238E27FC236}">
                <a16:creationId xmlns:a16="http://schemas.microsoft.com/office/drawing/2014/main" id="{E216B21A-68AA-E28F-1ED8-D79135148729}"/>
              </a:ext>
            </a:extLst>
          </p:cNvPr>
          <p:cNvGrpSpPr/>
          <p:nvPr/>
        </p:nvGrpSpPr>
        <p:grpSpPr>
          <a:xfrm>
            <a:off x="-1235" y="-815"/>
            <a:ext cx="10963875" cy="611122"/>
            <a:chOff x="-1235" y="-815"/>
            <a:chExt cx="10963875" cy="6111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3D8187-3F54-29A0-47BF-D2FFEE1F55ED}"/>
                </a:ext>
              </a:extLst>
            </p:cNvPr>
            <p:cNvSpPr txBox="1"/>
            <p:nvPr/>
          </p:nvSpPr>
          <p:spPr>
            <a:xfrm>
              <a:off x="734150" y="21482"/>
              <a:ext cx="1022849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</a:rPr>
                <a:t>Medicines availability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11C2849-6A91-B650-FDA0-1FFD204E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0680827-848C-424B-4763-BD7F67DF6B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1861"/>
            <a:ext cx="12192000" cy="4602118"/>
          </a:xfrm>
          <a:prstGeom prst="rect">
            <a:avLst/>
          </a:prstGeom>
        </p:spPr>
      </p:pic>
      <p:sp>
        <p:nvSpPr>
          <p:cNvPr id="34" name="mod highlight 01">
            <a:extLst>
              <a:ext uri="{FF2B5EF4-FFF2-40B4-BE49-F238E27FC236}">
                <a16:creationId xmlns:a16="http://schemas.microsoft.com/office/drawing/2014/main" id="{6A20461A-B475-3E3A-F6C7-A6A1488E3986}"/>
              </a:ext>
            </a:extLst>
          </p:cNvPr>
          <p:cNvSpPr/>
          <p:nvPr/>
        </p:nvSpPr>
        <p:spPr>
          <a:xfrm>
            <a:off x="7816515" y="2465806"/>
            <a:ext cx="4375485" cy="381668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48DD087-08AB-5BD3-BA11-B2C0AC0AF56B}"/>
              </a:ext>
            </a:extLst>
          </p:cNvPr>
          <p:cNvGrpSpPr/>
          <p:nvPr/>
        </p:nvGrpSpPr>
        <p:grpSpPr>
          <a:xfrm>
            <a:off x="304038" y="1093091"/>
            <a:ext cx="11606021" cy="691798"/>
            <a:chOff x="734147" y="2142001"/>
            <a:chExt cx="11606021" cy="691798"/>
          </a:xfrm>
        </p:grpSpPr>
        <p:sp>
          <p:nvSpPr>
            <p:cNvPr id="39" name="grid1">
              <a:extLst>
                <a:ext uri="{FF2B5EF4-FFF2-40B4-BE49-F238E27FC236}">
                  <a16:creationId xmlns:a16="http://schemas.microsoft.com/office/drawing/2014/main" id="{D0BA03A1-C5E7-FC96-564F-1AD372ABAF82}"/>
                </a:ext>
              </a:extLst>
            </p:cNvPr>
            <p:cNvSpPr txBox="1"/>
            <p:nvPr/>
          </p:nvSpPr>
          <p:spPr>
            <a:xfrm>
              <a:off x="734147" y="2142001"/>
              <a:ext cx="11606021" cy="691798"/>
            </a:xfrm>
            <a:prstGeom prst="rect">
              <a:avLst/>
            </a:prstGeom>
            <a:solidFill>
              <a:srgbClr val="CBEBE6"/>
            </a:solidFill>
          </p:spPr>
          <p:txBody>
            <a:bodyPr vert="horz" wrap="square" lIns="91440" tIns="900000" rIns="91440" bIns="45720" rtlCol="0" anchor="ctr">
              <a:noAutofit/>
            </a:bodyPr>
            <a:lstStyle>
              <a:lvl1pPr algn="r">
                <a:lnSpc>
                  <a:spcPct val="90000"/>
                </a:lnSpc>
                <a:spcBef>
                  <a:spcPct val="0"/>
                </a:spcBef>
                <a:buNone/>
                <a:defRPr sz="44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endPara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DDA63B-B88C-D363-15E8-20D256ACF22D}"/>
                </a:ext>
              </a:extLst>
            </p:cNvPr>
            <p:cNvSpPr txBox="1"/>
            <p:nvPr/>
          </p:nvSpPr>
          <p:spPr>
            <a:xfrm>
              <a:off x="933029" y="2249073"/>
              <a:ext cx="112014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If the medicine </a:t>
              </a:r>
              <a:r>
                <a:rPr lang="en-GB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was not seen</a:t>
              </a:r>
              <a:r>
                <a: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16D9CD8-9FE2-B543-C733-878AE10CF85F}"/>
              </a:ext>
            </a:extLst>
          </p:cNvPr>
          <p:cNvSpPr txBox="1"/>
          <p:nvPr/>
        </p:nvSpPr>
        <p:spPr>
          <a:xfrm>
            <a:off x="4689786" y="1198800"/>
            <a:ext cx="79003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 collector will need to record:</a:t>
            </a:r>
          </a:p>
        </p:txBody>
      </p:sp>
      <p:sp>
        <p:nvSpPr>
          <p:cNvPr id="43" name="mod highlight 01">
            <a:extLst>
              <a:ext uri="{FF2B5EF4-FFF2-40B4-BE49-F238E27FC236}">
                <a16:creationId xmlns:a16="http://schemas.microsoft.com/office/drawing/2014/main" id="{6B0C6D1C-D81B-13E9-D39F-587DDF73F47D}"/>
              </a:ext>
            </a:extLst>
          </p:cNvPr>
          <p:cNvSpPr/>
          <p:nvPr/>
        </p:nvSpPr>
        <p:spPr>
          <a:xfrm>
            <a:off x="9497085" y="2847474"/>
            <a:ext cx="1364504" cy="1099610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green01">
            <a:extLst>
              <a:ext uri="{FF2B5EF4-FFF2-40B4-BE49-F238E27FC236}">
                <a16:creationId xmlns:a16="http://schemas.microsoft.com/office/drawing/2014/main" id="{F998BF82-1B3A-C33E-48C5-91EBF162772B}"/>
              </a:ext>
            </a:extLst>
          </p:cNvPr>
          <p:cNvSpPr/>
          <p:nvPr/>
        </p:nvSpPr>
        <p:spPr>
          <a:xfrm>
            <a:off x="9741485" y="4725591"/>
            <a:ext cx="915000" cy="62304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arrow1 mod">
            <a:extLst>
              <a:ext uri="{FF2B5EF4-FFF2-40B4-BE49-F238E27FC236}">
                <a16:creationId xmlns:a16="http://schemas.microsoft.com/office/drawing/2014/main" id="{76786646-4477-C876-7CC9-9E6302695ADF}"/>
              </a:ext>
            </a:extLst>
          </p:cNvPr>
          <p:cNvSpPr/>
          <p:nvPr/>
        </p:nvSpPr>
        <p:spPr>
          <a:xfrm rot="16200000" flipV="1">
            <a:off x="9916329" y="4013703"/>
            <a:ext cx="565311" cy="432073"/>
          </a:xfrm>
          <a:prstGeom prst="rightArrow">
            <a:avLst/>
          </a:prstGeom>
          <a:solidFill>
            <a:srgbClr val="557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06756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header">
            <a:extLst>
              <a:ext uri="{FF2B5EF4-FFF2-40B4-BE49-F238E27FC236}">
                <a16:creationId xmlns:a16="http://schemas.microsoft.com/office/drawing/2014/main" id="{E216B21A-68AA-E28F-1ED8-D79135148729}"/>
              </a:ext>
            </a:extLst>
          </p:cNvPr>
          <p:cNvGrpSpPr/>
          <p:nvPr/>
        </p:nvGrpSpPr>
        <p:grpSpPr>
          <a:xfrm>
            <a:off x="-1235" y="-815"/>
            <a:ext cx="10963875" cy="611122"/>
            <a:chOff x="-1235" y="-815"/>
            <a:chExt cx="10963875" cy="6111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3D8187-3F54-29A0-47BF-D2FFEE1F55ED}"/>
                </a:ext>
              </a:extLst>
            </p:cNvPr>
            <p:cNvSpPr txBox="1"/>
            <p:nvPr/>
          </p:nvSpPr>
          <p:spPr>
            <a:xfrm>
              <a:off x="734150" y="21482"/>
              <a:ext cx="1022849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</a:rPr>
                <a:t>Medicines availability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11C2849-6A91-B650-FDA0-1FFD204E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0680827-848C-424B-4763-BD7F67DF6B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1861"/>
            <a:ext cx="12192000" cy="4602118"/>
          </a:xfrm>
          <a:prstGeom prst="rect">
            <a:avLst/>
          </a:prstGeom>
        </p:spPr>
      </p:pic>
      <p:sp>
        <p:nvSpPr>
          <p:cNvPr id="34" name="mod highlight 01">
            <a:extLst>
              <a:ext uri="{FF2B5EF4-FFF2-40B4-BE49-F238E27FC236}">
                <a16:creationId xmlns:a16="http://schemas.microsoft.com/office/drawing/2014/main" id="{6A20461A-B475-3E3A-F6C7-A6A1488E3986}"/>
              </a:ext>
            </a:extLst>
          </p:cNvPr>
          <p:cNvSpPr/>
          <p:nvPr/>
        </p:nvSpPr>
        <p:spPr>
          <a:xfrm>
            <a:off x="7816515" y="2465806"/>
            <a:ext cx="4375485" cy="381668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48DD087-08AB-5BD3-BA11-B2C0AC0AF56B}"/>
              </a:ext>
            </a:extLst>
          </p:cNvPr>
          <p:cNvGrpSpPr/>
          <p:nvPr/>
        </p:nvGrpSpPr>
        <p:grpSpPr>
          <a:xfrm>
            <a:off x="304038" y="1093091"/>
            <a:ext cx="11606021" cy="691798"/>
            <a:chOff x="734147" y="2142001"/>
            <a:chExt cx="11606021" cy="691798"/>
          </a:xfrm>
        </p:grpSpPr>
        <p:sp>
          <p:nvSpPr>
            <p:cNvPr id="39" name="grid1">
              <a:extLst>
                <a:ext uri="{FF2B5EF4-FFF2-40B4-BE49-F238E27FC236}">
                  <a16:creationId xmlns:a16="http://schemas.microsoft.com/office/drawing/2014/main" id="{D0BA03A1-C5E7-FC96-564F-1AD372ABAF82}"/>
                </a:ext>
              </a:extLst>
            </p:cNvPr>
            <p:cNvSpPr txBox="1"/>
            <p:nvPr/>
          </p:nvSpPr>
          <p:spPr>
            <a:xfrm>
              <a:off x="734147" y="2142001"/>
              <a:ext cx="11606021" cy="691798"/>
            </a:xfrm>
            <a:prstGeom prst="rect">
              <a:avLst/>
            </a:prstGeom>
            <a:solidFill>
              <a:srgbClr val="CBEBE6"/>
            </a:solidFill>
          </p:spPr>
          <p:txBody>
            <a:bodyPr vert="horz" wrap="square" lIns="91440" tIns="900000" rIns="91440" bIns="45720" rtlCol="0" anchor="ctr">
              <a:noAutofit/>
            </a:bodyPr>
            <a:lstStyle>
              <a:lvl1pPr algn="r">
                <a:lnSpc>
                  <a:spcPct val="90000"/>
                </a:lnSpc>
                <a:spcBef>
                  <a:spcPct val="0"/>
                </a:spcBef>
                <a:buNone/>
                <a:defRPr sz="44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endPara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DDA63B-B88C-D363-15E8-20D256ACF22D}"/>
                </a:ext>
              </a:extLst>
            </p:cNvPr>
            <p:cNvSpPr txBox="1"/>
            <p:nvPr/>
          </p:nvSpPr>
          <p:spPr>
            <a:xfrm>
              <a:off x="933029" y="2249073"/>
              <a:ext cx="112014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If the medicine </a:t>
              </a:r>
              <a:r>
                <a:rPr lang="en-GB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was not seen</a:t>
              </a:r>
              <a:r>
                <a: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16D9CD8-9FE2-B543-C733-878AE10CF85F}"/>
              </a:ext>
            </a:extLst>
          </p:cNvPr>
          <p:cNvSpPr txBox="1"/>
          <p:nvPr/>
        </p:nvSpPr>
        <p:spPr>
          <a:xfrm>
            <a:off x="4689786" y="1198800"/>
            <a:ext cx="79003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 collector will need to record:</a:t>
            </a:r>
          </a:p>
        </p:txBody>
      </p:sp>
      <p:sp>
        <p:nvSpPr>
          <p:cNvPr id="43" name="mod highlight 01">
            <a:extLst>
              <a:ext uri="{FF2B5EF4-FFF2-40B4-BE49-F238E27FC236}">
                <a16:creationId xmlns:a16="http://schemas.microsoft.com/office/drawing/2014/main" id="{6B0C6D1C-D81B-13E9-D39F-587DDF73F47D}"/>
              </a:ext>
            </a:extLst>
          </p:cNvPr>
          <p:cNvSpPr/>
          <p:nvPr/>
        </p:nvSpPr>
        <p:spPr>
          <a:xfrm>
            <a:off x="10840211" y="2847474"/>
            <a:ext cx="1351789" cy="1099610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green01">
            <a:extLst>
              <a:ext uri="{FF2B5EF4-FFF2-40B4-BE49-F238E27FC236}">
                <a16:creationId xmlns:a16="http://schemas.microsoft.com/office/drawing/2014/main" id="{F998BF82-1B3A-C33E-48C5-91EBF162772B}"/>
              </a:ext>
            </a:extLst>
          </p:cNvPr>
          <p:cNvSpPr/>
          <p:nvPr/>
        </p:nvSpPr>
        <p:spPr>
          <a:xfrm>
            <a:off x="11064963" y="4725591"/>
            <a:ext cx="915000" cy="62304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arrow1 mod">
            <a:extLst>
              <a:ext uri="{FF2B5EF4-FFF2-40B4-BE49-F238E27FC236}">
                <a16:creationId xmlns:a16="http://schemas.microsoft.com/office/drawing/2014/main" id="{76786646-4477-C876-7CC9-9E6302695ADF}"/>
              </a:ext>
            </a:extLst>
          </p:cNvPr>
          <p:cNvSpPr/>
          <p:nvPr/>
        </p:nvSpPr>
        <p:spPr>
          <a:xfrm rot="16200000" flipV="1">
            <a:off x="11239807" y="4013703"/>
            <a:ext cx="565311" cy="432073"/>
          </a:xfrm>
          <a:prstGeom prst="rightArrow">
            <a:avLst/>
          </a:prstGeom>
          <a:solidFill>
            <a:srgbClr val="557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89746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B1B7C6B9-D03A-9C24-1D70-4EFD1EB0386E}"/>
              </a:ext>
            </a:extLst>
          </p:cNvPr>
          <p:cNvGrpSpPr/>
          <p:nvPr/>
        </p:nvGrpSpPr>
        <p:grpSpPr>
          <a:xfrm>
            <a:off x="1" y="1805920"/>
            <a:ext cx="12175670" cy="3243080"/>
            <a:chOff x="1" y="1805920"/>
            <a:chExt cx="12175670" cy="32430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722E496-F0A4-4BBC-8A7E-23EC7AF1D461}"/>
                </a:ext>
              </a:extLst>
            </p:cNvPr>
            <p:cNvSpPr/>
            <p:nvPr/>
          </p:nvSpPr>
          <p:spPr>
            <a:xfrm>
              <a:off x="3225226" y="1805920"/>
              <a:ext cx="8950445" cy="3240000"/>
            </a:xfrm>
            <a:prstGeom prst="rect">
              <a:avLst/>
            </a:prstGeom>
            <a:solidFill>
              <a:srgbClr val="25B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F39FB24-B5A4-81D3-0EA4-95C719102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3" y="1807445"/>
              <a:ext cx="3243079" cy="3240031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D060800-B7AB-63FD-EA24-369378A4F8DF}"/>
              </a:ext>
            </a:extLst>
          </p:cNvPr>
          <p:cNvSpPr txBox="1"/>
          <p:nvPr/>
        </p:nvSpPr>
        <p:spPr>
          <a:xfrm>
            <a:off x="3499200" y="2677993"/>
            <a:ext cx="7663630" cy="4280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/>
              <a:t>You have now completed Unit 4.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8593BF-4BEE-2086-1B40-EC8859E1E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225" y="236365"/>
            <a:ext cx="2141567" cy="6558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3E103A-B4A6-49A9-9DE5-C38654D1AF97}"/>
              </a:ext>
            </a:extLst>
          </p:cNvPr>
          <p:cNvSpPr txBox="1"/>
          <p:nvPr/>
        </p:nvSpPr>
        <p:spPr>
          <a:xfrm>
            <a:off x="3499200" y="3427460"/>
            <a:ext cx="7528029" cy="760401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/>
              <a:t>In the next unit, we will look at data collection on support for quality services.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43635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6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Atkinson Hyperlegible"/>
        <a:ea typeface=""/>
        <a:cs typeface=""/>
      </a:majorFont>
      <a:minorFont>
        <a:latin typeface="Atkinson Hyperlegib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15491</TotalTime>
  <Words>545</Words>
  <Application>Microsoft Office PowerPoint</Application>
  <PresentationFormat>Widescreen</PresentationFormat>
  <Paragraphs>66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Atkinson Hyperlegible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HHFA_dc_tot_module5_unit4_en</dc:title>
  <dc:creator>WHO</dc:creator>
  <cp:lastModifiedBy>G Johnson</cp:lastModifiedBy>
  <cp:revision>280</cp:revision>
  <dcterms:created xsi:type="dcterms:W3CDTF">2022-07-29T14:12:36Z</dcterms:created>
  <dcterms:modified xsi:type="dcterms:W3CDTF">2023-01-19T11:56:59Z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49A61451-EF37-459D-B250-D6265FEC33DA</vt:lpwstr>
  </property>
  <property fmtid="{D5CDD505-2E9C-101B-9397-08002B2CF9AE}" pid="3" name="ArticulatePath">
    <vt:lpwstr>skin-v0.2</vt:lpwstr>
  </property>
</Properties>
</file>