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300" r:id="rId2"/>
    <p:sldId id="323" r:id="rId3"/>
    <p:sldId id="2141411558" r:id="rId4"/>
    <p:sldId id="2141411551" r:id="rId5"/>
    <p:sldId id="2141411565" r:id="rId6"/>
    <p:sldId id="2141411566" r:id="rId7"/>
    <p:sldId id="2141411559" r:id="rId8"/>
    <p:sldId id="2141411562" r:id="rId9"/>
    <p:sldId id="2141411563" r:id="rId10"/>
    <p:sldId id="2141411564" r:id="rId11"/>
    <p:sldId id="327" r:id="rId12"/>
  </p:sldIdLst>
  <p:sldSz cx="12192000" cy="6858000"/>
  <p:notesSz cx="6858000" cy="9144000"/>
  <p:embeddedFontLst>
    <p:embeddedFont>
      <p:font typeface="Atkinson Hyperlegible" pitchFamily="2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DF1"/>
    <a:srgbClr val="31B09C"/>
    <a:srgbClr val="CBEBE6"/>
    <a:srgbClr val="557DBF"/>
    <a:srgbClr val="595959"/>
    <a:srgbClr val="98D7CE"/>
    <a:srgbClr val="BAECE4"/>
    <a:srgbClr val="DEEBF7"/>
    <a:srgbClr val="B3C0E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2112" autoAdjust="0"/>
  </p:normalViewPr>
  <p:slideViewPr>
    <p:cSldViewPr snapToGrid="0">
      <p:cViewPr varScale="1">
        <p:scale>
          <a:sx n="71" d="100"/>
          <a:sy n="71" d="100"/>
        </p:scale>
        <p:origin x="2112" y="60"/>
      </p:cViewPr>
      <p:guideLst>
        <p:guide orient="horz" pos="2160"/>
        <p:guide pos="3840"/>
      </p:guideLst>
    </p:cSldViewPr>
  </p:slideViewPr>
  <p:notesTextViewPr>
    <p:cViewPr>
      <p:scale>
        <a:sx n="120" d="100"/>
        <a:sy n="12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448C-9631-42E7-A042-829907BF31F8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D9D50-C061-45AE-A04B-DE5F593CE4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5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Unit 2 of Module 6.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379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visiting the facility,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leader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assigns the required sections of the questionnaire for that facility to the data collectors, ensuring that the sections are appropriately distributed among the data collectors.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260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now completed Unit 2.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next unit, we will look at data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 procedures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field.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try the practice exercise.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91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 end of this unit, you will be able to: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different activities to plan ahead of data collection;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all the materials and tools necessary for data collection.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2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Ahead of any fieldwork planning, there should have been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 contact with authorities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national survey manager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have notified appropriate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authorities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 </a:t>
            </a:r>
            <a:r>
              <a:rPr 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 </a:t>
            </a:r>
            <a:r>
              <a:rPr 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health facility assessment in advance of the fieldwork;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managing authority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facilities being surveyed should have sent an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official letter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regional or district offices for that organization.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91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Fieldwork planning involves the data collection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leader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 supervisor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look at the activities involved.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16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rtl="0" fontAlgn="base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 materials and tools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​;</a:t>
            </a:r>
          </a:p>
          <a:p>
            <a:pPr marL="228600" indent="-228600" rtl="0" fontAlgn="base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data collection visits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​;</a:t>
            </a:r>
          </a:p>
          <a:p>
            <a:pPr marL="228600" indent="-228600" rtl="0" fontAlgn="base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 for transport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​;</a:t>
            </a:r>
          </a:p>
          <a:p>
            <a:pPr marL="228600" indent="-228600" rtl="0" fontAlgn="base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Confirm appointments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​;</a:t>
            </a:r>
          </a:p>
          <a:p>
            <a:pPr marL="228600" indent="-228600" rtl="0" fontAlgn="base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 questionnaire sections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​.</a:t>
            </a:r>
          </a:p>
          <a:p>
            <a:pPr rtl="0"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now look at each activity in more detail.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rtl="0"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606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Preparing materials and tools for data collectors involves providing: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contact details of the area supervisor;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official identification document with a photograph;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electronic data collection device with the finalized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CSPro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back-up device for each team;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phones, internet access and airtime for each team;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electronic copy of the final paper questionnaire for reference;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list of facilities to be visited, with facility opening hours and a map showing the facility location;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and contact details of the person in charge at each facility;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 consent forms for each team; and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notebook and pen to record any significant events, findings, or challenges.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41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data collection visits: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 supervisor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prepares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of the sampled health facilities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each geographic area, including the location of each health facility, and the name and contact details of the person in charge;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leader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contacts the person in charge at each facility in advance to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 an appointment date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time for the data collection visit.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data collection starts,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leader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prepares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written schedule of facility visits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their data collection team and shares this with their team members and area supervisor.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30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receiving the schedule of visits from the team leaders,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 supervisor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arranges transport and regular communications according to: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facilities to be visited;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teams involved; and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people per team.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Or, data collectors may also be provided with an allowance to organize their own transport.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018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leader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contacts each health facility the day before the scheduled data collection visit to confirm the appointment.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4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79F1-05A3-4387-9047-8268792CE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257D8-8E90-4BD3-BD75-EC6A1FDFC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27067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7B00-9E38-48BD-BD42-585E5B85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62318-839A-4DDB-AF7F-45DACAE6C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87B4-2514-406D-B06A-514A36A9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EC6CB-FB4B-4747-A6C9-07B449B8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30FBF-9DC0-41DC-B410-5E37DDED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648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54561-7F4C-422F-8E1F-711420A6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4B118-3C98-497F-B8E6-AEBCC31A9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9668B-8E65-4318-9CEE-0F1452AD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DDD7F-A795-48C9-A231-763010EB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3A3BD-0C69-402D-A27C-A44D4045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04688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6A1C-CFCE-4465-ABAA-B8C208D2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2C64-E46C-497D-8F72-DC94C614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DD8F-9785-4942-ACD0-C6B973D8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E645A-8142-4BF4-AAEA-2FBD85F0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4A14-094F-464A-B7D7-1E73DADE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8181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BEEE-DAE7-4F47-8541-54166AF1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2E93-C960-4135-8A27-F88922A9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0224-69A1-4B8A-9CFB-05EA2A0E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EA8A2-0B04-40FB-8BDB-6D62EAEF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393D8-AEEE-4AA2-BCB6-53E8C3FD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8824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C8C3-7C4A-4EE6-B177-515F3C8A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3D30-0AED-4F72-8850-D78E9DA62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DBDC9-5432-419C-81D3-7339C35C6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C437F-64CD-4199-9402-DB1AC565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E094F-4283-4248-A6E4-76FAA653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E755-361D-4A07-9A04-F3672E0B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6574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F21F-A968-449D-9FA2-CD5BD9EE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07DC4-998D-4CFC-8745-1C33E9C6F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3E50B-6A8C-4134-8F3C-2EBD034B6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A19B-EC28-42AD-970C-0FBA3DF7C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156B2-52AE-4203-82A9-0A3A38D4E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B79C6-97D2-47ED-9D6F-89F52B67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88382-302A-42A5-96FC-00CD76AF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3C413-632F-487F-A064-ECCFF20C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8560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E986-CC09-40CB-8794-728D3A4D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C4580-E0E0-410E-A8EF-55963542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021B1-B1A5-4390-9931-62B9973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E1ED0-6B72-4D34-AF65-543DAD8F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50598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B427D-848C-4440-B914-46185C91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70E5F-7E9C-4E79-B83A-F4E7F164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BC04C-EDBB-432A-BF79-45E0343C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92397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281D-9C7D-4187-9515-3D6F6210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5368-E801-4D4A-B2F4-A47CEC9B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DBD52-441C-459D-BF68-BD401B80A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469C6-7A38-4890-B220-CFCECB42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9655-B326-4380-AD04-96DBAA6B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50C96-C745-4135-AE92-FA4AE6EC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8352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FD55-E903-4166-B501-905B0C2B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E65C9-DDAA-466A-A6FC-7D116EDC8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A80B-212E-41D3-87AF-FC58A5D07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3AF25-52CF-4127-AE62-8E55B6DA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5B31D-876A-49B2-B646-47FFB1DCA0B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4994E-CCCB-42D2-A6E5-F7BFB558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B599-E99E-4B76-A90C-C8233724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47FFBA-7019-4803-B61A-8256B9E364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3919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AB451-C634-4A9E-BFB0-9D91D086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FA12-8D9E-475C-A9D6-5357EB51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1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BB4486-8548-7693-0F10-43CD15A9C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EFF31C0-596D-4351-B46F-8440B6312256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3EB9B5-8DB0-C2BA-6F75-5397B8DDBBCD}"/>
                </a:ext>
              </a:extLst>
            </p:cNvPr>
            <p:cNvGrpSpPr/>
            <p:nvPr/>
          </p:nvGrpSpPr>
          <p:grpSpPr>
            <a:xfrm>
              <a:off x="3225226" y="1805920"/>
              <a:ext cx="8950445" cy="3240000"/>
              <a:chOff x="3225226" y="1805920"/>
              <a:chExt cx="8950445" cy="32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209C60B-4EAE-983B-EB90-2186CBA79AFC}"/>
                  </a:ext>
                </a:extLst>
              </p:cNvPr>
              <p:cNvSpPr/>
              <p:nvPr/>
            </p:nvSpPr>
            <p:spPr>
              <a:xfrm>
                <a:off x="3225226" y="1805920"/>
                <a:ext cx="8950445" cy="3240000"/>
              </a:xfrm>
              <a:prstGeom prst="rect">
                <a:avLst/>
              </a:prstGeom>
              <a:solidFill>
                <a:srgbClr val="25B1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A08889B-A57A-D7C8-EAE7-BACEAFFB47D7}"/>
                  </a:ext>
                </a:extLst>
              </p:cNvPr>
              <p:cNvGrpSpPr/>
              <p:nvPr/>
            </p:nvGrpSpPr>
            <p:grpSpPr>
              <a:xfrm>
                <a:off x="3497856" y="2735775"/>
                <a:ext cx="7504761" cy="1461750"/>
                <a:chOff x="3029663" y="2952417"/>
                <a:chExt cx="7504761" cy="1461750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C5CA4A5-1A67-5576-0CC7-176E1C118893}"/>
                    </a:ext>
                  </a:extLst>
                </p:cNvPr>
                <p:cNvSpPr txBox="1"/>
                <p:nvPr/>
              </p:nvSpPr>
              <p:spPr>
                <a:xfrm>
                  <a:off x="3029663" y="2952417"/>
                  <a:ext cx="4720763" cy="595869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b">
                  <a:spAutoFit/>
                </a:bodyPr>
                <a:lstStyle>
                  <a:lvl1pPr algn="r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>
                      <a:solidFill>
                        <a:schemeClr val="bg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GB" sz="3600" dirty="0"/>
                    <a:t>Unit 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E7EEC0C-39AC-6792-600F-2FF2EFB7D9EB}"/>
                    </a:ext>
                  </a:extLst>
                </p:cNvPr>
                <p:cNvSpPr txBox="1"/>
                <p:nvPr/>
              </p:nvSpPr>
              <p:spPr>
                <a:xfrm>
                  <a:off x="3029663" y="3650496"/>
                  <a:ext cx="7504761" cy="76367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b">
                  <a:spAutoFit/>
                </a:bodyPr>
                <a:lstStyle>
                  <a:lvl1pPr algn="r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>
                      <a:solidFill>
                        <a:schemeClr val="bg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GB" sz="4800" dirty="0"/>
                    <a:t>Planning the fieldwork</a:t>
                  </a:r>
                </a:p>
              </p:txBody>
            </p: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7EE406-88EA-4B8D-8328-47404BB29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06769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11C2849-6A91-B650-FDA0-1FFD204E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-1522" y="-528"/>
            <a:ext cx="611122" cy="610548"/>
          </a:xfrm>
          <a:prstGeom prst="rect">
            <a:avLst/>
          </a:prstGeom>
        </p:spPr>
      </p:pic>
      <p:sp>
        <p:nvSpPr>
          <p:cNvPr id="6" name="grid2">
            <a:extLst>
              <a:ext uri="{FF2B5EF4-FFF2-40B4-BE49-F238E27FC236}">
                <a16:creationId xmlns:a16="http://schemas.microsoft.com/office/drawing/2014/main" id="{07C19065-355D-20C1-A917-7B7BC40650DF}"/>
              </a:ext>
            </a:extLst>
          </p:cNvPr>
          <p:cNvSpPr txBox="1"/>
          <p:nvPr/>
        </p:nvSpPr>
        <p:spPr>
          <a:xfrm>
            <a:off x="6199796" y="1333461"/>
            <a:ext cx="5360074" cy="4630615"/>
          </a:xfrm>
          <a:prstGeom prst="rect">
            <a:avLst/>
          </a:prstGeom>
          <a:solidFill>
            <a:srgbClr val="C7DDF1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42100-4748-4B5F-941E-2858E89D3C12}"/>
              </a:ext>
            </a:extLst>
          </p:cNvPr>
          <p:cNvSpPr txBox="1"/>
          <p:nvPr/>
        </p:nvSpPr>
        <p:spPr>
          <a:xfrm>
            <a:off x="734150" y="21482"/>
            <a:ext cx="8867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595959"/>
                </a:solidFill>
              </a:rPr>
              <a:t>Assign questionnaire sections</a:t>
            </a:r>
          </a:p>
        </p:txBody>
      </p:sp>
      <p:sp>
        <p:nvSpPr>
          <p:cNvPr id="10" name="bulletText7">
            <a:extLst>
              <a:ext uri="{FF2B5EF4-FFF2-40B4-BE49-F238E27FC236}">
                <a16:creationId xmlns:a16="http://schemas.microsoft.com/office/drawing/2014/main" id="{B99EED17-D84A-422A-B240-D3775D3B1721}"/>
              </a:ext>
            </a:extLst>
          </p:cNvPr>
          <p:cNvSpPr txBox="1"/>
          <p:nvPr/>
        </p:nvSpPr>
        <p:spPr>
          <a:xfrm>
            <a:off x="6840469" y="4666718"/>
            <a:ext cx="4626491" cy="7604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assigns questionnaire sections to data collectors</a:t>
            </a:r>
          </a:p>
        </p:txBody>
      </p:sp>
      <p:pic>
        <p:nvPicPr>
          <p:cNvPr id="13" name="bullet07">
            <a:extLst>
              <a:ext uri="{FF2B5EF4-FFF2-40B4-BE49-F238E27FC236}">
                <a16:creationId xmlns:a16="http://schemas.microsoft.com/office/drawing/2014/main" id="{E27DEA4A-6240-4B1B-B034-7D092E4A4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572" y="4814770"/>
            <a:ext cx="117692" cy="122400"/>
          </a:xfrm>
          <a:prstGeom prst="rect">
            <a:avLst/>
          </a:prstGeom>
        </p:spPr>
      </p:pic>
      <p:sp>
        <p:nvSpPr>
          <p:cNvPr id="16" name="caption1">
            <a:extLst>
              <a:ext uri="{FF2B5EF4-FFF2-40B4-BE49-F238E27FC236}">
                <a16:creationId xmlns:a16="http://schemas.microsoft.com/office/drawing/2014/main" id="{88306051-F579-4FDE-AC66-25A24A873FD5}"/>
              </a:ext>
            </a:extLst>
          </p:cNvPr>
          <p:cNvSpPr txBox="1"/>
          <p:nvPr/>
        </p:nvSpPr>
        <p:spPr>
          <a:xfrm>
            <a:off x="6393258" y="1533943"/>
            <a:ext cx="478648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leader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EB99965-74E8-4223-B621-6EF9FB5A12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742" y="2215803"/>
            <a:ext cx="1885523" cy="1885523"/>
          </a:xfrm>
          <a:prstGeom prst="rect">
            <a:avLst/>
          </a:prstGeom>
        </p:spPr>
      </p:pic>
      <p:pic>
        <p:nvPicPr>
          <p:cNvPr id="18" name="healthcare facility">
            <a:extLst>
              <a:ext uri="{FF2B5EF4-FFF2-40B4-BE49-F238E27FC236}">
                <a16:creationId xmlns:a16="http://schemas.microsoft.com/office/drawing/2014/main" id="{1E52C7E0-CB0C-477D-98E5-42D7DD696D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3" y="2042073"/>
            <a:ext cx="4759797" cy="2772697"/>
          </a:xfrm>
          <a:prstGeom prst="rect">
            <a:avLst/>
          </a:prstGeom>
        </p:spPr>
      </p:pic>
      <p:sp>
        <p:nvSpPr>
          <p:cNvPr id="12" name="grid1">
            <a:extLst>
              <a:ext uri="{FF2B5EF4-FFF2-40B4-BE49-F238E27FC236}">
                <a16:creationId xmlns:a16="http://schemas.microsoft.com/office/drawing/2014/main" id="{3FEBFF9D-1EB0-471D-8E10-334900EECB0E}"/>
              </a:ext>
            </a:extLst>
          </p:cNvPr>
          <p:cNvSpPr txBox="1"/>
          <p:nvPr/>
        </p:nvSpPr>
        <p:spPr>
          <a:xfrm>
            <a:off x="734150" y="1333461"/>
            <a:ext cx="5360074" cy="4630615"/>
          </a:xfrm>
          <a:prstGeom prst="rect">
            <a:avLst/>
          </a:prstGeom>
          <a:solidFill>
            <a:srgbClr val="CBEBE6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caption1">
            <a:extLst>
              <a:ext uri="{FF2B5EF4-FFF2-40B4-BE49-F238E27FC236}">
                <a16:creationId xmlns:a16="http://schemas.microsoft.com/office/drawing/2014/main" id="{1E53EC52-1CE9-40B7-AC1B-35EC50AB596B}"/>
              </a:ext>
            </a:extLst>
          </p:cNvPr>
          <p:cNvSpPr txBox="1"/>
          <p:nvPr/>
        </p:nvSpPr>
        <p:spPr>
          <a:xfrm>
            <a:off x="1012253" y="1533943"/>
            <a:ext cx="478648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collector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E6FFA2-00D7-41F6-8CC8-09240BA304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35" y="2215802"/>
            <a:ext cx="1885523" cy="188552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0A17AC7-5FD6-4D1C-806D-F89D13BB2D93}"/>
              </a:ext>
            </a:extLst>
          </p:cNvPr>
          <p:cNvSpPr/>
          <p:nvPr/>
        </p:nvSpPr>
        <p:spPr>
          <a:xfrm rot="10800000">
            <a:off x="5815172" y="2959479"/>
            <a:ext cx="573106" cy="734554"/>
          </a:xfrm>
          <a:prstGeom prst="rightArrow">
            <a:avLst/>
          </a:prstGeom>
          <a:solidFill>
            <a:srgbClr val="557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10802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4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1B7C6B9-D03A-9C24-1D70-4EFD1EB0386E}"/>
              </a:ext>
            </a:extLst>
          </p:cNvPr>
          <p:cNvGrpSpPr/>
          <p:nvPr/>
        </p:nvGrpSpPr>
        <p:grpSpPr>
          <a:xfrm>
            <a:off x="1" y="1795162"/>
            <a:ext cx="12175670" cy="3243080"/>
            <a:chOff x="1" y="1805920"/>
            <a:chExt cx="12175670" cy="3243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22E496-F0A4-4BBC-8A7E-23EC7AF1D461}"/>
                </a:ext>
              </a:extLst>
            </p:cNvPr>
            <p:cNvSpPr/>
            <p:nvPr/>
          </p:nvSpPr>
          <p:spPr>
            <a:xfrm>
              <a:off x="3225226" y="1805920"/>
              <a:ext cx="8950445" cy="3240000"/>
            </a:xfrm>
            <a:prstGeom prst="rect">
              <a:avLst/>
            </a:prstGeom>
            <a:solidFill>
              <a:srgbClr val="25B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F39FB24-B5A4-81D3-0EA4-95C719102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060800-B7AB-63FD-EA24-369378A4F8DF}"/>
              </a:ext>
            </a:extLst>
          </p:cNvPr>
          <p:cNvSpPr txBox="1"/>
          <p:nvPr/>
        </p:nvSpPr>
        <p:spPr>
          <a:xfrm>
            <a:off x="3511726" y="2530746"/>
            <a:ext cx="7663630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You have now completed Unit 2.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593BF-4BEE-2086-1B40-EC8859E1E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3E103A-B4A6-49A9-9DE5-C38654D1AF97}"/>
              </a:ext>
            </a:extLst>
          </p:cNvPr>
          <p:cNvSpPr txBox="1"/>
          <p:nvPr/>
        </p:nvSpPr>
        <p:spPr>
          <a:xfrm>
            <a:off x="3511726" y="3136481"/>
            <a:ext cx="7528029" cy="76040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In the next unit, we will look at data collection procedures in the field.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E101C-578C-4CEB-A4F9-9932BA8B60DA}"/>
              </a:ext>
            </a:extLst>
          </p:cNvPr>
          <p:cNvSpPr txBox="1"/>
          <p:nvPr/>
        </p:nvSpPr>
        <p:spPr>
          <a:xfrm>
            <a:off x="3511726" y="4081861"/>
            <a:ext cx="7528029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First, try the practice exercise.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363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1B7C6B9-D03A-9C24-1D70-4EFD1EB0386E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22E496-F0A4-4BBC-8A7E-23EC7AF1D461}"/>
                </a:ext>
              </a:extLst>
            </p:cNvPr>
            <p:cNvSpPr/>
            <p:nvPr/>
          </p:nvSpPr>
          <p:spPr>
            <a:xfrm>
              <a:off x="3225226" y="1805920"/>
              <a:ext cx="8950445" cy="3240000"/>
            </a:xfrm>
            <a:prstGeom prst="rect">
              <a:avLst/>
            </a:prstGeom>
            <a:solidFill>
              <a:srgbClr val="25B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F39FB24-B5A4-81D3-0EA4-95C719102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060800-B7AB-63FD-EA24-369378A4F8DF}"/>
              </a:ext>
            </a:extLst>
          </p:cNvPr>
          <p:cNvSpPr txBox="1"/>
          <p:nvPr/>
        </p:nvSpPr>
        <p:spPr>
          <a:xfrm>
            <a:off x="3499200" y="2592929"/>
            <a:ext cx="7663630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By the end of this unit, you will be able to: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593BF-4BEE-2086-1B40-EC8859E1E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51BEA6-30C4-BF3A-513C-068EAD4C8451}"/>
              </a:ext>
            </a:extLst>
          </p:cNvPr>
          <p:cNvSpPr txBox="1"/>
          <p:nvPr/>
        </p:nvSpPr>
        <p:spPr>
          <a:xfrm>
            <a:off x="3782477" y="3124760"/>
            <a:ext cx="8278894" cy="76040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describe the different activities to plan ahead of data collection</a:t>
            </a:r>
          </a:p>
        </p:txBody>
      </p:sp>
      <p:pic>
        <p:nvPicPr>
          <p:cNvPr id="3" name="bullet white">
            <a:extLst>
              <a:ext uri="{FF2B5EF4-FFF2-40B4-BE49-F238E27FC236}">
                <a16:creationId xmlns:a16="http://schemas.microsoft.com/office/drawing/2014/main" id="{5144A0A6-322A-4B3E-AD56-6C04AF562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77" y="3281196"/>
            <a:ext cx="117692" cy="122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66DFC4-A451-4507-9C3F-08D7FEB62ED1}"/>
              </a:ext>
            </a:extLst>
          </p:cNvPr>
          <p:cNvSpPr txBox="1"/>
          <p:nvPr/>
        </p:nvSpPr>
        <p:spPr>
          <a:xfrm>
            <a:off x="3782477" y="3988990"/>
            <a:ext cx="8278894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list all the materials and tools necessary for data collection</a:t>
            </a:r>
          </a:p>
        </p:txBody>
      </p:sp>
      <p:pic>
        <p:nvPicPr>
          <p:cNvPr id="10" name="bullet white">
            <a:extLst>
              <a:ext uri="{FF2B5EF4-FFF2-40B4-BE49-F238E27FC236}">
                <a16:creationId xmlns:a16="http://schemas.microsoft.com/office/drawing/2014/main" id="{46D04BC9-EF37-4F43-B132-881DB3A9B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77" y="4145426"/>
            <a:ext cx="117692" cy="12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0685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rid1">
            <a:extLst>
              <a:ext uri="{FF2B5EF4-FFF2-40B4-BE49-F238E27FC236}">
                <a16:creationId xmlns:a16="http://schemas.microsoft.com/office/drawing/2014/main" id="{C184EE21-4732-4DBB-9E80-BFB64F797420}"/>
              </a:ext>
            </a:extLst>
          </p:cNvPr>
          <p:cNvSpPr txBox="1"/>
          <p:nvPr/>
        </p:nvSpPr>
        <p:spPr>
          <a:xfrm>
            <a:off x="632130" y="2129457"/>
            <a:ext cx="5462094" cy="4123109"/>
          </a:xfrm>
          <a:prstGeom prst="rect">
            <a:avLst/>
          </a:prstGeom>
          <a:solidFill>
            <a:srgbClr val="CBEBE6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grid2">
            <a:extLst>
              <a:ext uri="{FF2B5EF4-FFF2-40B4-BE49-F238E27FC236}">
                <a16:creationId xmlns:a16="http://schemas.microsoft.com/office/drawing/2014/main" id="{EB820ED5-24AB-45FA-85E1-91B7E5291E00}"/>
              </a:ext>
            </a:extLst>
          </p:cNvPr>
          <p:cNvSpPr txBox="1"/>
          <p:nvPr/>
        </p:nvSpPr>
        <p:spPr>
          <a:xfrm>
            <a:off x="6199796" y="2129457"/>
            <a:ext cx="5360074" cy="4123109"/>
          </a:xfrm>
          <a:prstGeom prst="rect">
            <a:avLst/>
          </a:prstGeom>
          <a:solidFill>
            <a:srgbClr val="C7DDF1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header">
            <a:extLst>
              <a:ext uri="{FF2B5EF4-FFF2-40B4-BE49-F238E27FC236}">
                <a16:creationId xmlns:a16="http://schemas.microsoft.com/office/drawing/2014/main" id="{E216B21A-68AA-E28F-1ED8-D79135148729}"/>
              </a:ext>
            </a:extLst>
          </p:cNvPr>
          <p:cNvGrpSpPr/>
          <p:nvPr/>
        </p:nvGrpSpPr>
        <p:grpSpPr>
          <a:xfrm>
            <a:off x="-1235" y="-815"/>
            <a:ext cx="6831385" cy="611122"/>
            <a:chOff x="-1235" y="-815"/>
            <a:chExt cx="6831385" cy="6111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D8187-3F54-29A0-47BF-D2FFEE1F55ED}"/>
                </a:ext>
              </a:extLst>
            </p:cNvPr>
            <p:cNvSpPr txBox="1"/>
            <p:nvPr/>
          </p:nvSpPr>
          <p:spPr>
            <a:xfrm>
              <a:off x="734150" y="21482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Contact authorities in advance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C2849-6A91-B650-FDA0-1FFD204E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BB3499B-4A6D-4D06-901A-86CF11E50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95" y="3099320"/>
            <a:ext cx="1375200" cy="1375200"/>
          </a:xfrm>
          <a:prstGeom prst="rect">
            <a:avLst/>
          </a:prstGeom>
        </p:spPr>
      </p:pic>
      <p:sp>
        <p:nvSpPr>
          <p:cNvPr id="14" name="caption1">
            <a:extLst>
              <a:ext uri="{FF2B5EF4-FFF2-40B4-BE49-F238E27FC236}">
                <a16:creationId xmlns:a16="http://schemas.microsoft.com/office/drawing/2014/main" id="{C2EB33FA-B058-47FD-9AC3-746364E6F2FC}"/>
              </a:ext>
            </a:extLst>
          </p:cNvPr>
          <p:cNvSpPr txBox="1"/>
          <p:nvPr/>
        </p:nvSpPr>
        <p:spPr>
          <a:xfrm>
            <a:off x="969932" y="2291694"/>
            <a:ext cx="478648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national survey manager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265321-A4E4-4A9F-94F1-D013D7089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601" y="3099320"/>
            <a:ext cx="1375200" cy="1375200"/>
          </a:xfrm>
          <a:prstGeom prst="rect">
            <a:avLst/>
          </a:prstGeom>
        </p:spPr>
      </p:pic>
      <p:sp>
        <p:nvSpPr>
          <p:cNvPr id="18" name="caption1">
            <a:extLst>
              <a:ext uri="{FF2B5EF4-FFF2-40B4-BE49-F238E27FC236}">
                <a16:creationId xmlns:a16="http://schemas.microsoft.com/office/drawing/2014/main" id="{5C842C66-90BD-4F46-A0BC-AAF5F1363E28}"/>
              </a:ext>
            </a:extLst>
          </p:cNvPr>
          <p:cNvSpPr txBox="1"/>
          <p:nvPr/>
        </p:nvSpPr>
        <p:spPr>
          <a:xfrm>
            <a:off x="6486588" y="2291694"/>
            <a:ext cx="478648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managing authority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8F9BF-1736-4587-8F94-E21640DDA0D1}"/>
              </a:ext>
            </a:extLst>
          </p:cNvPr>
          <p:cNvSpPr txBox="1"/>
          <p:nvPr/>
        </p:nvSpPr>
        <p:spPr>
          <a:xfrm>
            <a:off x="632130" y="1094418"/>
            <a:ext cx="10973087" cy="917459"/>
          </a:xfrm>
          <a:prstGeom prst="rect">
            <a:avLst/>
          </a:prstGeom>
          <a:solidFill>
            <a:srgbClr val="31B09C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/>
              <a:t>There should be advance contact with authorities</a:t>
            </a:r>
          </a:p>
        </p:txBody>
      </p:sp>
      <p:sp>
        <p:nvSpPr>
          <p:cNvPr id="25" name="bulletText1">
            <a:extLst>
              <a:ext uri="{FF2B5EF4-FFF2-40B4-BE49-F238E27FC236}">
                <a16:creationId xmlns:a16="http://schemas.microsoft.com/office/drawing/2014/main" id="{47B7DD34-46EA-422E-AD7A-3D35BD2E5148}"/>
              </a:ext>
            </a:extLst>
          </p:cNvPr>
          <p:cNvSpPr txBox="1"/>
          <p:nvPr/>
        </p:nvSpPr>
        <p:spPr>
          <a:xfrm>
            <a:off x="1360570" y="4846796"/>
            <a:ext cx="4626491" cy="10928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notify appropriate authorities of the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nature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and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purpose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of the health facility assessment </a:t>
            </a:r>
          </a:p>
        </p:txBody>
      </p:sp>
      <p:pic>
        <p:nvPicPr>
          <p:cNvPr id="26" name="bullet1">
            <a:extLst>
              <a:ext uri="{FF2B5EF4-FFF2-40B4-BE49-F238E27FC236}">
                <a16:creationId xmlns:a16="http://schemas.microsoft.com/office/drawing/2014/main" id="{7EDE11E2-E8ED-4ECC-8D87-0432D48E38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3" y="4994848"/>
            <a:ext cx="117692" cy="122400"/>
          </a:xfrm>
          <a:prstGeom prst="rect">
            <a:avLst/>
          </a:prstGeom>
        </p:spPr>
      </p:pic>
      <p:sp>
        <p:nvSpPr>
          <p:cNvPr id="27" name="bulletText1">
            <a:extLst>
              <a:ext uri="{FF2B5EF4-FFF2-40B4-BE49-F238E27FC236}">
                <a16:creationId xmlns:a16="http://schemas.microsoft.com/office/drawing/2014/main" id="{F27799C8-8822-4AB5-94ED-E2F6D62D3FB2}"/>
              </a:ext>
            </a:extLst>
          </p:cNvPr>
          <p:cNvSpPr txBox="1"/>
          <p:nvPr/>
        </p:nvSpPr>
        <p:spPr>
          <a:xfrm>
            <a:off x="6822664" y="4846796"/>
            <a:ext cx="4626491" cy="10928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send an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official letter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regional or district offices for that organization</a:t>
            </a:r>
          </a:p>
        </p:txBody>
      </p:sp>
      <p:pic>
        <p:nvPicPr>
          <p:cNvPr id="28" name="bullet1">
            <a:extLst>
              <a:ext uri="{FF2B5EF4-FFF2-40B4-BE49-F238E27FC236}">
                <a16:creationId xmlns:a16="http://schemas.microsoft.com/office/drawing/2014/main" id="{79C31DCD-D7A1-4DDF-8A6E-D5632A2DA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767" y="4994848"/>
            <a:ext cx="117692" cy="12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40465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4" grpId="0"/>
      <p:bldP spid="18" grpId="0"/>
      <p:bldP spid="24" grpId="0" animBg="1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3609AD5-DDE7-424F-97B5-962065F383CE}"/>
              </a:ext>
            </a:extLst>
          </p:cNvPr>
          <p:cNvSpPr txBox="1"/>
          <p:nvPr/>
        </p:nvSpPr>
        <p:spPr>
          <a:xfrm>
            <a:off x="2361528" y="3605555"/>
            <a:ext cx="3524036" cy="1958535"/>
          </a:xfrm>
          <a:prstGeom prst="rect">
            <a:avLst/>
          </a:prstGeom>
          <a:solidFill>
            <a:srgbClr val="98D7CE"/>
          </a:solidFill>
        </p:spPr>
        <p:txBody>
          <a:bodyPr vert="horz" wrap="square" lIns="91440" tIns="50400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rgbClr val="595959"/>
                </a:solidFill>
              </a:rPr>
              <a:t>team leader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9496109" cy="611122"/>
            <a:chOff x="-1235" y="-815"/>
            <a:chExt cx="9496109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50" y="21600"/>
              <a:ext cx="876072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Planning fieldwork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grpSp>
        <p:nvGrpSpPr>
          <p:cNvPr id="24" name="circle 1">
            <a:extLst>
              <a:ext uri="{FF2B5EF4-FFF2-40B4-BE49-F238E27FC236}">
                <a16:creationId xmlns:a16="http://schemas.microsoft.com/office/drawing/2014/main" id="{ECE31020-7A9E-4AFC-B068-495F650FB53D}"/>
              </a:ext>
            </a:extLst>
          </p:cNvPr>
          <p:cNvGrpSpPr/>
          <p:nvPr/>
        </p:nvGrpSpPr>
        <p:grpSpPr>
          <a:xfrm>
            <a:off x="2673587" y="1293911"/>
            <a:ext cx="2899918" cy="2899918"/>
            <a:chOff x="470234" y="1852537"/>
            <a:chExt cx="2295039" cy="2295039"/>
          </a:xfrm>
        </p:grpSpPr>
        <p:sp>
          <p:nvSpPr>
            <p:cNvPr id="25" name="circle">
              <a:extLst>
                <a:ext uri="{FF2B5EF4-FFF2-40B4-BE49-F238E27FC236}">
                  <a16:creationId xmlns:a16="http://schemas.microsoft.com/office/drawing/2014/main" id="{B21710FD-E0AC-4FAC-90F0-87AB18A0CF1A}"/>
                </a:ext>
              </a:extLst>
            </p:cNvPr>
            <p:cNvSpPr/>
            <p:nvPr/>
          </p:nvSpPr>
          <p:spPr>
            <a:xfrm>
              <a:off x="470234" y="1852537"/>
              <a:ext cx="2295039" cy="2295039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B5B314-717F-405D-B464-0189DB93C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570" y="2002873"/>
              <a:ext cx="1994366" cy="199436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76392AC-CDA7-4825-BA3A-E955F5559A69}"/>
              </a:ext>
            </a:extLst>
          </p:cNvPr>
          <p:cNvSpPr txBox="1"/>
          <p:nvPr/>
        </p:nvSpPr>
        <p:spPr>
          <a:xfrm>
            <a:off x="6306436" y="3605555"/>
            <a:ext cx="3524036" cy="1958535"/>
          </a:xfrm>
          <a:prstGeom prst="rect">
            <a:avLst/>
          </a:prstGeom>
          <a:solidFill>
            <a:srgbClr val="98D7CE"/>
          </a:solidFill>
        </p:spPr>
        <p:txBody>
          <a:bodyPr vert="horz" wrap="square" lIns="91440" tIns="50400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rgbClr val="595959"/>
                </a:solidFill>
              </a:rPr>
              <a:t>area supervisor</a:t>
            </a:r>
          </a:p>
        </p:txBody>
      </p:sp>
      <p:grpSp>
        <p:nvGrpSpPr>
          <p:cNvPr id="28" name="circle 1">
            <a:extLst>
              <a:ext uri="{FF2B5EF4-FFF2-40B4-BE49-F238E27FC236}">
                <a16:creationId xmlns:a16="http://schemas.microsoft.com/office/drawing/2014/main" id="{A28F9374-821C-470D-A749-DB188AD4087B}"/>
              </a:ext>
            </a:extLst>
          </p:cNvPr>
          <p:cNvGrpSpPr/>
          <p:nvPr/>
        </p:nvGrpSpPr>
        <p:grpSpPr>
          <a:xfrm>
            <a:off x="6618495" y="1293911"/>
            <a:ext cx="2899918" cy="2899918"/>
            <a:chOff x="470234" y="1852537"/>
            <a:chExt cx="2295039" cy="2295039"/>
          </a:xfrm>
        </p:grpSpPr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997C03C0-D688-429D-A165-320975D5781C}"/>
                </a:ext>
              </a:extLst>
            </p:cNvPr>
            <p:cNvSpPr/>
            <p:nvPr/>
          </p:nvSpPr>
          <p:spPr>
            <a:xfrm>
              <a:off x="470234" y="1852537"/>
              <a:ext cx="2295039" cy="2295039"/>
            </a:xfrm>
            <a:prstGeom prst="ellipse">
              <a:avLst/>
            </a:prstGeom>
            <a:solidFill>
              <a:srgbClr val="CB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6EF80B7-E1FC-4EF5-A17A-FE0E254E0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570" y="2002873"/>
              <a:ext cx="1994366" cy="199436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32783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header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10849857" cy="611122"/>
            <a:chOff x="-1235" y="-815"/>
            <a:chExt cx="10849857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50" y="21600"/>
              <a:ext cx="1011447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Planning fieldwork​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51" name="bulletText12" hidden="1">
            <a:extLst>
              <a:ext uri="{FF2B5EF4-FFF2-40B4-BE49-F238E27FC236}">
                <a16:creationId xmlns:a16="http://schemas.microsoft.com/office/drawing/2014/main" id="{D6C827AA-CEF6-42DB-9DCC-1D13BD2A7773}"/>
              </a:ext>
            </a:extLst>
          </p:cNvPr>
          <p:cNvSpPr txBox="1"/>
          <p:nvPr/>
        </p:nvSpPr>
        <p:spPr>
          <a:xfrm>
            <a:off x="6856537" y="5210222"/>
            <a:ext cx="463305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provider adherence to standards</a:t>
            </a:r>
          </a:p>
        </p:txBody>
      </p:sp>
      <p:pic>
        <p:nvPicPr>
          <p:cNvPr id="64" name="bullet12" hidden="1">
            <a:extLst>
              <a:ext uri="{FF2B5EF4-FFF2-40B4-BE49-F238E27FC236}">
                <a16:creationId xmlns:a16="http://schemas.microsoft.com/office/drawing/2014/main" id="{B6AF1201-C624-46F7-B428-9F9E7742A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485" y="5364252"/>
            <a:ext cx="117692" cy="1224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B103456-4BCD-4FA9-B852-E669F803E2DD}"/>
              </a:ext>
            </a:extLst>
          </p:cNvPr>
          <p:cNvGrpSpPr/>
          <p:nvPr/>
        </p:nvGrpSpPr>
        <p:grpSpPr>
          <a:xfrm>
            <a:off x="734150" y="1725143"/>
            <a:ext cx="5360074" cy="1178716"/>
            <a:chOff x="734150" y="2142000"/>
            <a:chExt cx="5360074" cy="1178716"/>
          </a:xfrm>
        </p:grpSpPr>
        <p:sp>
          <p:nvSpPr>
            <p:cNvPr id="32" name="grid1">
              <a:extLst>
                <a:ext uri="{FF2B5EF4-FFF2-40B4-BE49-F238E27FC236}">
                  <a16:creationId xmlns:a16="http://schemas.microsoft.com/office/drawing/2014/main" id="{7832FFE2-F351-4495-BEA3-25CE66AC2CF9}"/>
                </a:ext>
              </a:extLst>
            </p:cNvPr>
            <p:cNvSpPr txBox="1"/>
            <p:nvPr/>
          </p:nvSpPr>
          <p:spPr>
            <a:xfrm>
              <a:off x="734150" y="2142000"/>
              <a:ext cx="5360074" cy="1178716"/>
            </a:xfrm>
            <a:prstGeom prst="rect">
              <a:avLst/>
            </a:prstGeom>
            <a:solidFill>
              <a:srgbClr val="CBEBE6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lvl1pPr algn="r">
                <a:lnSpc>
                  <a:spcPct val="90000"/>
                </a:lnSpc>
                <a:spcBef>
                  <a:spcPct val="0"/>
                </a:spcBef>
                <a:buNone/>
                <a:defRPr sz="44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quest type 1">
              <a:extLst>
                <a:ext uri="{FF2B5EF4-FFF2-40B4-BE49-F238E27FC236}">
                  <a16:creationId xmlns:a16="http://schemas.microsoft.com/office/drawing/2014/main" id="{8A769297-84E6-402F-A967-C9A7A0DC3441}"/>
                </a:ext>
              </a:extLst>
            </p:cNvPr>
            <p:cNvSpPr/>
            <p:nvPr/>
          </p:nvSpPr>
          <p:spPr>
            <a:xfrm>
              <a:off x="1020943" y="2390792"/>
              <a:ext cx="798232" cy="730153"/>
            </a:xfrm>
            <a:prstGeom prst="rect">
              <a:avLst/>
            </a:prstGeom>
            <a:solidFill>
              <a:srgbClr val="98D7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595959"/>
                  </a:solidFill>
                </a:rPr>
                <a:t>1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2FFEE4C-1940-441B-B774-EA1B41DE66A8}"/>
              </a:ext>
            </a:extLst>
          </p:cNvPr>
          <p:cNvSpPr txBox="1"/>
          <p:nvPr/>
        </p:nvSpPr>
        <p:spPr>
          <a:xfrm>
            <a:off x="1967585" y="1938379"/>
            <a:ext cx="36381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 materials and tools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4FAAB4-9848-49DB-B4B1-18A0AE491117}"/>
              </a:ext>
            </a:extLst>
          </p:cNvPr>
          <p:cNvGrpSpPr/>
          <p:nvPr/>
        </p:nvGrpSpPr>
        <p:grpSpPr>
          <a:xfrm>
            <a:off x="734149" y="3000914"/>
            <a:ext cx="5360074" cy="1178716"/>
            <a:chOff x="734149" y="3417771"/>
            <a:chExt cx="5360074" cy="1178716"/>
          </a:xfrm>
        </p:grpSpPr>
        <p:sp>
          <p:nvSpPr>
            <p:cNvPr id="36" name="grid1">
              <a:extLst>
                <a:ext uri="{FF2B5EF4-FFF2-40B4-BE49-F238E27FC236}">
                  <a16:creationId xmlns:a16="http://schemas.microsoft.com/office/drawing/2014/main" id="{8AA419C9-0E89-4C0D-B067-E649CFAC0F61}"/>
                </a:ext>
              </a:extLst>
            </p:cNvPr>
            <p:cNvSpPr txBox="1"/>
            <p:nvPr/>
          </p:nvSpPr>
          <p:spPr>
            <a:xfrm>
              <a:off x="734149" y="3417771"/>
              <a:ext cx="5360074" cy="1178716"/>
            </a:xfrm>
            <a:prstGeom prst="rect">
              <a:avLst/>
            </a:prstGeom>
            <a:solidFill>
              <a:srgbClr val="C7DDF1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GB" dirty="0"/>
            </a:p>
          </p:txBody>
        </p:sp>
        <p:sp>
          <p:nvSpPr>
            <p:cNvPr id="37" name="quest type 1">
              <a:extLst>
                <a:ext uri="{FF2B5EF4-FFF2-40B4-BE49-F238E27FC236}">
                  <a16:creationId xmlns:a16="http://schemas.microsoft.com/office/drawing/2014/main" id="{CB3E1BB6-1CC5-4DBE-BE4A-F2E3E94FF374}"/>
                </a:ext>
              </a:extLst>
            </p:cNvPr>
            <p:cNvSpPr/>
            <p:nvPr/>
          </p:nvSpPr>
          <p:spPr>
            <a:xfrm>
              <a:off x="1020943" y="3648185"/>
              <a:ext cx="798232" cy="730153"/>
            </a:xfrm>
            <a:prstGeom prst="rect">
              <a:avLst/>
            </a:prstGeom>
            <a:solidFill>
              <a:srgbClr val="B3C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595959"/>
                  </a:solidFill>
                </a:rPr>
                <a:t>2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DFCB63E-EA47-4685-A148-03794733D55E}"/>
              </a:ext>
            </a:extLst>
          </p:cNvPr>
          <p:cNvSpPr txBox="1"/>
          <p:nvPr/>
        </p:nvSpPr>
        <p:spPr>
          <a:xfrm>
            <a:off x="1924747" y="3368834"/>
            <a:ext cx="3638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 data collection visits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C53EEB-6BBD-4A88-9761-57EF92EFF621}"/>
              </a:ext>
            </a:extLst>
          </p:cNvPr>
          <p:cNvGrpSpPr/>
          <p:nvPr/>
        </p:nvGrpSpPr>
        <p:grpSpPr>
          <a:xfrm>
            <a:off x="734149" y="4273099"/>
            <a:ext cx="5360074" cy="1178716"/>
            <a:chOff x="734149" y="4689956"/>
            <a:chExt cx="5360074" cy="1178716"/>
          </a:xfrm>
        </p:grpSpPr>
        <p:sp>
          <p:nvSpPr>
            <p:cNvPr id="40" name="grid1">
              <a:extLst>
                <a:ext uri="{FF2B5EF4-FFF2-40B4-BE49-F238E27FC236}">
                  <a16:creationId xmlns:a16="http://schemas.microsoft.com/office/drawing/2014/main" id="{75FBBD20-4DAE-4FF2-9DF8-79854FDE1BCB}"/>
                </a:ext>
              </a:extLst>
            </p:cNvPr>
            <p:cNvSpPr txBox="1"/>
            <p:nvPr/>
          </p:nvSpPr>
          <p:spPr>
            <a:xfrm>
              <a:off x="734149" y="4689956"/>
              <a:ext cx="5360074" cy="1178716"/>
            </a:xfrm>
            <a:prstGeom prst="rect">
              <a:avLst/>
            </a:prstGeom>
            <a:solidFill>
              <a:srgbClr val="CBEBE6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lvl1pPr algn="r">
                <a:lnSpc>
                  <a:spcPct val="90000"/>
                </a:lnSpc>
                <a:spcBef>
                  <a:spcPct val="0"/>
                </a:spcBef>
                <a:buNone/>
                <a:defRPr sz="44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quest type 1">
              <a:extLst>
                <a:ext uri="{FF2B5EF4-FFF2-40B4-BE49-F238E27FC236}">
                  <a16:creationId xmlns:a16="http://schemas.microsoft.com/office/drawing/2014/main" id="{F5BDA78C-DCFB-4C61-B263-21C35EE5B526}"/>
                </a:ext>
              </a:extLst>
            </p:cNvPr>
            <p:cNvSpPr/>
            <p:nvPr/>
          </p:nvSpPr>
          <p:spPr>
            <a:xfrm>
              <a:off x="1020943" y="4938747"/>
              <a:ext cx="798232" cy="730153"/>
            </a:xfrm>
            <a:prstGeom prst="rect">
              <a:avLst/>
            </a:prstGeom>
            <a:solidFill>
              <a:srgbClr val="98D7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595959"/>
                  </a:solidFill>
                </a:rPr>
                <a:t>3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1D1D712-978B-4606-87C9-4DCF8D8B6F9D}"/>
              </a:ext>
            </a:extLst>
          </p:cNvPr>
          <p:cNvSpPr txBox="1"/>
          <p:nvPr/>
        </p:nvSpPr>
        <p:spPr>
          <a:xfrm>
            <a:off x="1924746" y="4631624"/>
            <a:ext cx="3638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Arrange for transport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18F9A72-12C5-434A-9317-FB9DC564B18F}"/>
              </a:ext>
            </a:extLst>
          </p:cNvPr>
          <p:cNvGrpSpPr/>
          <p:nvPr/>
        </p:nvGrpSpPr>
        <p:grpSpPr>
          <a:xfrm>
            <a:off x="6199795" y="1725143"/>
            <a:ext cx="5360074" cy="1178716"/>
            <a:chOff x="6199795" y="2142000"/>
            <a:chExt cx="5360074" cy="1178716"/>
          </a:xfrm>
        </p:grpSpPr>
        <p:sp>
          <p:nvSpPr>
            <p:cNvPr id="47" name="grid1">
              <a:extLst>
                <a:ext uri="{FF2B5EF4-FFF2-40B4-BE49-F238E27FC236}">
                  <a16:creationId xmlns:a16="http://schemas.microsoft.com/office/drawing/2014/main" id="{2FDD9BB3-3292-4B68-B677-50A80B01480D}"/>
                </a:ext>
              </a:extLst>
            </p:cNvPr>
            <p:cNvSpPr txBox="1"/>
            <p:nvPr/>
          </p:nvSpPr>
          <p:spPr>
            <a:xfrm>
              <a:off x="6199795" y="2142000"/>
              <a:ext cx="5360074" cy="1178716"/>
            </a:xfrm>
            <a:prstGeom prst="rect">
              <a:avLst/>
            </a:prstGeom>
            <a:solidFill>
              <a:srgbClr val="C7DDF1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GB" dirty="0"/>
            </a:p>
          </p:txBody>
        </p:sp>
        <p:sp>
          <p:nvSpPr>
            <p:cNvPr id="48" name="quest type 1">
              <a:extLst>
                <a:ext uri="{FF2B5EF4-FFF2-40B4-BE49-F238E27FC236}">
                  <a16:creationId xmlns:a16="http://schemas.microsoft.com/office/drawing/2014/main" id="{D964CD91-3B09-4C6D-BA09-1A36D839C0FE}"/>
                </a:ext>
              </a:extLst>
            </p:cNvPr>
            <p:cNvSpPr/>
            <p:nvPr/>
          </p:nvSpPr>
          <p:spPr>
            <a:xfrm>
              <a:off x="6529427" y="2390792"/>
              <a:ext cx="798232" cy="730153"/>
            </a:xfrm>
            <a:prstGeom prst="rect">
              <a:avLst/>
            </a:prstGeom>
            <a:solidFill>
              <a:srgbClr val="B3C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595959"/>
                  </a:solidFill>
                </a:rPr>
                <a:t>4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E308584-67AF-477B-9FCE-F1B2B791D365}"/>
              </a:ext>
            </a:extLst>
          </p:cNvPr>
          <p:cNvSpPr txBox="1"/>
          <p:nvPr/>
        </p:nvSpPr>
        <p:spPr>
          <a:xfrm>
            <a:off x="7407576" y="2124796"/>
            <a:ext cx="3638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Confirm appointments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F1C682-1103-4280-9EAB-A343722F6ECD}"/>
              </a:ext>
            </a:extLst>
          </p:cNvPr>
          <p:cNvGrpSpPr/>
          <p:nvPr/>
        </p:nvGrpSpPr>
        <p:grpSpPr>
          <a:xfrm>
            <a:off x="6199795" y="2997328"/>
            <a:ext cx="5360074" cy="1178716"/>
            <a:chOff x="6199795" y="3414185"/>
            <a:chExt cx="5360074" cy="1178716"/>
          </a:xfrm>
        </p:grpSpPr>
        <p:sp>
          <p:nvSpPr>
            <p:cNvPr id="52" name="grid1">
              <a:extLst>
                <a:ext uri="{FF2B5EF4-FFF2-40B4-BE49-F238E27FC236}">
                  <a16:creationId xmlns:a16="http://schemas.microsoft.com/office/drawing/2014/main" id="{2E164F26-7534-4B85-922D-C270466AF18D}"/>
                </a:ext>
              </a:extLst>
            </p:cNvPr>
            <p:cNvSpPr txBox="1"/>
            <p:nvPr/>
          </p:nvSpPr>
          <p:spPr>
            <a:xfrm>
              <a:off x="6199795" y="3414185"/>
              <a:ext cx="5360074" cy="1178716"/>
            </a:xfrm>
            <a:prstGeom prst="rect">
              <a:avLst/>
            </a:prstGeom>
            <a:solidFill>
              <a:srgbClr val="CBEBE6"/>
            </a:solidFill>
          </p:spPr>
          <p:txBody>
            <a:bodyPr vert="horz" wrap="square" lIns="91440" tIns="900000" rIns="91440" bIns="45720" rtlCol="0" anchor="ctr">
              <a:noAutofit/>
            </a:bodyPr>
            <a:lstStyle>
              <a:lvl1pPr algn="r">
                <a:lnSpc>
                  <a:spcPct val="90000"/>
                </a:lnSpc>
                <a:spcBef>
                  <a:spcPct val="0"/>
                </a:spcBef>
                <a:buNone/>
                <a:defRPr sz="44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quest type 1">
              <a:extLst>
                <a:ext uri="{FF2B5EF4-FFF2-40B4-BE49-F238E27FC236}">
                  <a16:creationId xmlns:a16="http://schemas.microsoft.com/office/drawing/2014/main" id="{8C561EA3-82E7-4997-A6E9-9232473EC2E7}"/>
                </a:ext>
              </a:extLst>
            </p:cNvPr>
            <p:cNvSpPr/>
            <p:nvPr/>
          </p:nvSpPr>
          <p:spPr>
            <a:xfrm>
              <a:off x="6529427" y="3648185"/>
              <a:ext cx="798232" cy="730153"/>
            </a:xfrm>
            <a:prstGeom prst="rect">
              <a:avLst/>
            </a:prstGeom>
            <a:solidFill>
              <a:srgbClr val="98D7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595959"/>
                  </a:solidFill>
                </a:rPr>
                <a:t>5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406B24C-33EE-4E59-91F4-EC77383C93D1}"/>
              </a:ext>
            </a:extLst>
          </p:cNvPr>
          <p:cNvSpPr txBox="1"/>
          <p:nvPr/>
        </p:nvSpPr>
        <p:spPr>
          <a:xfrm>
            <a:off x="7407577" y="3172981"/>
            <a:ext cx="36381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 questionnaire sections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03759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4" grpId="0"/>
      <p:bldP spid="38" grpId="0"/>
      <p:bldP spid="45" grpId="0"/>
      <p:bldP spid="49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header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10849857" cy="611122"/>
            <a:chOff x="-1235" y="-815"/>
            <a:chExt cx="10849857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50" y="21600"/>
              <a:ext cx="1011447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</a:rPr>
                <a:t>Prepare materials and tools for data collectors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51" name="bulletText12" hidden="1">
            <a:extLst>
              <a:ext uri="{FF2B5EF4-FFF2-40B4-BE49-F238E27FC236}">
                <a16:creationId xmlns:a16="http://schemas.microsoft.com/office/drawing/2014/main" id="{D6C827AA-CEF6-42DB-9DCC-1D13BD2A7773}"/>
              </a:ext>
            </a:extLst>
          </p:cNvPr>
          <p:cNvSpPr txBox="1"/>
          <p:nvPr/>
        </p:nvSpPr>
        <p:spPr>
          <a:xfrm>
            <a:off x="6856537" y="5210222"/>
            <a:ext cx="463305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provider adherence to standards</a:t>
            </a:r>
          </a:p>
        </p:txBody>
      </p:sp>
      <p:pic>
        <p:nvPicPr>
          <p:cNvPr id="64" name="bullet12" hidden="1">
            <a:extLst>
              <a:ext uri="{FF2B5EF4-FFF2-40B4-BE49-F238E27FC236}">
                <a16:creationId xmlns:a16="http://schemas.microsoft.com/office/drawing/2014/main" id="{B6AF1201-C624-46F7-B428-9F9E7742A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485" y="5364252"/>
            <a:ext cx="117692" cy="12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898F5B-B3BA-9449-715A-7FF8178DB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245" y="1218660"/>
            <a:ext cx="4657547" cy="4420680"/>
          </a:xfrm>
          <a:prstGeom prst="ellipse">
            <a:avLst/>
          </a:prstGeom>
        </p:spPr>
      </p:pic>
      <p:sp>
        <p:nvSpPr>
          <p:cNvPr id="5" name="grid1">
            <a:extLst>
              <a:ext uri="{FF2B5EF4-FFF2-40B4-BE49-F238E27FC236}">
                <a16:creationId xmlns:a16="http://schemas.microsoft.com/office/drawing/2014/main" id="{917A7BAD-62FA-2FDE-B13F-BC7F55FBB4AC}"/>
              </a:ext>
            </a:extLst>
          </p:cNvPr>
          <p:cNvSpPr txBox="1"/>
          <p:nvPr/>
        </p:nvSpPr>
        <p:spPr>
          <a:xfrm>
            <a:off x="6157264" y="828335"/>
            <a:ext cx="5360074" cy="5630349"/>
          </a:xfrm>
          <a:prstGeom prst="rect">
            <a:avLst/>
          </a:prstGeom>
          <a:solidFill>
            <a:srgbClr val="C7DDF1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bulletText1">
            <a:extLst>
              <a:ext uri="{FF2B5EF4-FFF2-40B4-BE49-F238E27FC236}">
                <a16:creationId xmlns:a16="http://schemas.microsoft.com/office/drawing/2014/main" id="{09201453-4F5A-A5FE-F899-DA9CCF302E86}"/>
              </a:ext>
            </a:extLst>
          </p:cNvPr>
          <p:cNvSpPr txBox="1"/>
          <p:nvPr/>
        </p:nvSpPr>
        <p:spPr>
          <a:xfrm>
            <a:off x="6748660" y="1064358"/>
            <a:ext cx="4714660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contact details of area supervisor</a:t>
            </a:r>
          </a:p>
        </p:txBody>
      </p:sp>
      <p:sp>
        <p:nvSpPr>
          <p:cNvPr id="7" name="bulletText2">
            <a:extLst>
              <a:ext uri="{FF2B5EF4-FFF2-40B4-BE49-F238E27FC236}">
                <a16:creationId xmlns:a16="http://schemas.microsoft.com/office/drawing/2014/main" id="{83A49473-A867-CE6C-84A1-1793F9D6F0F7}"/>
              </a:ext>
            </a:extLst>
          </p:cNvPr>
          <p:cNvSpPr txBox="1"/>
          <p:nvPr/>
        </p:nvSpPr>
        <p:spPr>
          <a:xfrm>
            <a:off x="6748660" y="1557346"/>
            <a:ext cx="452872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official identification document</a:t>
            </a:r>
          </a:p>
        </p:txBody>
      </p:sp>
      <p:sp>
        <p:nvSpPr>
          <p:cNvPr id="8" name="bulletText3">
            <a:extLst>
              <a:ext uri="{FF2B5EF4-FFF2-40B4-BE49-F238E27FC236}">
                <a16:creationId xmlns:a16="http://schemas.microsoft.com/office/drawing/2014/main" id="{192225CD-3534-FA8B-66AD-605487804A97}"/>
              </a:ext>
            </a:extLst>
          </p:cNvPr>
          <p:cNvSpPr txBox="1"/>
          <p:nvPr/>
        </p:nvSpPr>
        <p:spPr>
          <a:xfrm>
            <a:off x="6748660" y="2050334"/>
            <a:ext cx="463305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electronic data collection device</a:t>
            </a:r>
          </a:p>
        </p:txBody>
      </p:sp>
      <p:sp>
        <p:nvSpPr>
          <p:cNvPr id="9" name="bulletText4">
            <a:extLst>
              <a:ext uri="{FF2B5EF4-FFF2-40B4-BE49-F238E27FC236}">
                <a16:creationId xmlns:a16="http://schemas.microsoft.com/office/drawing/2014/main" id="{33465E11-473D-B857-7670-45EB18899D10}"/>
              </a:ext>
            </a:extLst>
          </p:cNvPr>
          <p:cNvSpPr txBox="1"/>
          <p:nvPr/>
        </p:nvSpPr>
        <p:spPr>
          <a:xfrm>
            <a:off x="6748660" y="2543322"/>
            <a:ext cx="460385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back-up devices</a:t>
            </a:r>
          </a:p>
        </p:txBody>
      </p:sp>
      <p:sp>
        <p:nvSpPr>
          <p:cNvPr id="10" name="bulletText5">
            <a:extLst>
              <a:ext uri="{FF2B5EF4-FFF2-40B4-BE49-F238E27FC236}">
                <a16:creationId xmlns:a16="http://schemas.microsoft.com/office/drawing/2014/main" id="{FCAA87BC-805F-46DD-7FE0-F465D9A17AE4}"/>
              </a:ext>
            </a:extLst>
          </p:cNvPr>
          <p:cNvSpPr txBox="1"/>
          <p:nvPr/>
        </p:nvSpPr>
        <p:spPr>
          <a:xfrm>
            <a:off x="6748660" y="3036310"/>
            <a:ext cx="4528729" cy="7604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mobile phones, internet access and airtime</a:t>
            </a:r>
          </a:p>
        </p:txBody>
      </p:sp>
      <p:pic>
        <p:nvPicPr>
          <p:cNvPr id="11" name="bullet01">
            <a:extLst>
              <a:ext uri="{FF2B5EF4-FFF2-40B4-BE49-F238E27FC236}">
                <a16:creationId xmlns:a16="http://schemas.microsoft.com/office/drawing/2014/main" id="{6A2779EF-DE7D-13E1-1367-70EC8515B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73" y="1217159"/>
            <a:ext cx="117692" cy="122400"/>
          </a:xfrm>
          <a:prstGeom prst="rect">
            <a:avLst/>
          </a:prstGeom>
        </p:spPr>
      </p:pic>
      <p:pic>
        <p:nvPicPr>
          <p:cNvPr id="12" name="bullet02">
            <a:extLst>
              <a:ext uri="{FF2B5EF4-FFF2-40B4-BE49-F238E27FC236}">
                <a16:creationId xmlns:a16="http://schemas.microsoft.com/office/drawing/2014/main" id="{524B2CAE-6DF0-91DA-D4BA-706610E13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73" y="1710147"/>
            <a:ext cx="117692" cy="122400"/>
          </a:xfrm>
          <a:prstGeom prst="rect">
            <a:avLst/>
          </a:prstGeom>
        </p:spPr>
      </p:pic>
      <p:pic>
        <p:nvPicPr>
          <p:cNvPr id="16" name="bullet03">
            <a:extLst>
              <a:ext uri="{FF2B5EF4-FFF2-40B4-BE49-F238E27FC236}">
                <a16:creationId xmlns:a16="http://schemas.microsoft.com/office/drawing/2014/main" id="{8763A9AE-6FA9-4528-DBFC-289A0E30DA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73" y="2203135"/>
            <a:ext cx="117692" cy="122400"/>
          </a:xfrm>
          <a:prstGeom prst="rect">
            <a:avLst/>
          </a:prstGeom>
        </p:spPr>
      </p:pic>
      <p:pic>
        <p:nvPicPr>
          <p:cNvPr id="17" name="bullet04">
            <a:extLst>
              <a:ext uri="{FF2B5EF4-FFF2-40B4-BE49-F238E27FC236}">
                <a16:creationId xmlns:a16="http://schemas.microsoft.com/office/drawing/2014/main" id="{81FB5E17-B495-16BA-C57B-C0F372120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73" y="2696123"/>
            <a:ext cx="117692" cy="122400"/>
          </a:xfrm>
          <a:prstGeom prst="rect">
            <a:avLst/>
          </a:prstGeom>
        </p:spPr>
      </p:pic>
      <p:pic>
        <p:nvPicPr>
          <p:cNvPr id="18" name="bullet05">
            <a:extLst>
              <a:ext uri="{FF2B5EF4-FFF2-40B4-BE49-F238E27FC236}">
                <a16:creationId xmlns:a16="http://schemas.microsoft.com/office/drawing/2014/main" id="{C16C02F5-E1A4-9BB6-6141-B1D40BAEF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73" y="3200056"/>
            <a:ext cx="117692" cy="122400"/>
          </a:xfrm>
          <a:prstGeom prst="rect">
            <a:avLst/>
          </a:prstGeom>
        </p:spPr>
      </p:pic>
      <p:sp>
        <p:nvSpPr>
          <p:cNvPr id="20" name="bulletText7">
            <a:extLst>
              <a:ext uri="{FF2B5EF4-FFF2-40B4-BE49-F238E27FC236}">
                <a16:creationId xmlns:a16="http://schemas.microsoft.com/office/drawing/2014/main" id="{5E312C0E-D2FC-47C9-8ACD-4BACB3254313}"/>
              </a:ext>
            </a:extLst>
          </p:cNvPr>
          <p:cNvSpPr txBox="1"/>
          <p:nvPr/>
        </p:nvSpPr>
        <p:spPr>
          <a:xfrm>
            <a:off x="6748660" y="3861697"/>
            <a:ext cx="4626491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electronic copy of questionnaire</a:t>
            </a:r>
          </a:p>
        </p:txBody>
      </p:sp>
      <p:pic>
        <p:nvPicPr>
          <p:cNvPr id="21" name="bullet07">
            <a:extLst>
              <a:ext uri="{FF2B5EF4-FFF2-40B4-BE49-F238E27FC236}">
                <a16:creationId xmlns:a16="http://schemas.microsoft.com/office/drawing/2014/main" id="{222A5C97-8779-96C9-1AC9-ADB51F2843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73" y="4014498"/>
            <a:ext cx="117692" cy="122400"/>
          </a:xfrm>
          <a:prstGeom prst="rect">
            <a:avLst/>
          </a:prstGeom>
        </p:spPr>
      </p:pic>
      <p:sp>
        <p:nvSpPr>
          <p:cNvPr id="22" name="bulletText8">
            <a:extLst>
              <a:ext uri="{FF2B5EF4-FFF2-40B4-BE49-F238E27FC236}">
                <a16:creationId xmlns:a16="http://schemas.microsoft.com/office/drawing/2014/main" id="{04B62E8A-83E5-55D4-ED61-657A9250AC5E}"/>
              </a:ext>
            </a:extLst>
          </p:cNvPr>
          <p:cNvSpPr txBox="1"/>
          <p:nvPr/>
        </p:nvSpPr>
        <p:spPr>
          <a:xfrm>
            <a:off x="6748660" y="4354685"/>
            <a:ext cx="4626491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 of facilities to be visited</a:t>
            </a:r>
          </a:p>
        </p:txBody>
      </p:sp>
      <p:pic>
        <p:nvPicPr>
          <p:cNvPr id="23" name="bullet08">
            <a:extLst>
              <a:ext uri="{FF2B5EF4-FFF2-40B4-BE49-F238E27FC236}">
                <a16:creationId xmlns:a16="http://schemas.microsoft.com/office/drawing/2014/main" id="{27874740-4C76-BC8E-9587-34E86543F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73" y="4507486"/>
            <a:ext cx="117692" cy="122400"/>
          </a:xfrm>
          <a:prstGeom prst="rect">
            <a:avLst/>
          </a:prstGeom>
        </p:spPr>
      </p:pic>
      <p:sp>
        <p:nvSpPr>
          <p:cNvPr id="24" name="bulletText10">
            <a:extLst>
              <a:ext uri="{FF2B5EF4-FFF2-40B4-BE49-F238E27FC236}">
                <a16:creationId xmlns:a16="http://schemas.microsoft.com/office/drawing/2014/main" id="{1621A672-27C3-CC1E-D02B-59B17351B4CC}"/>
              </a:ext>
            </a:extLst>
          </p:cNvPr>
          <p:cNvSpPr txBox="1"/>
          <p:nvPr/>
        </p:nvSpPr>
        <p:spPr>
          <a:xfrm>
            <a:off x="6748660" y="5340661"/>
            <a:ext cx="460385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blank consent forms</a:t>
            </a:r>
          </a:p>
        </p:txBody>
      </p:sp>
      <p:sp>
        <p:nvSpPr>
          <p:cNvPr id="25" name="bulletText11">
            <a:extLst>
              <a:ext uri="{FF2B5EF4-FFF2-40B4-BE49-F238E27FC236}">
                <a16:creationId xmlns:a16="http://schemas.microsoft.com/office/drawing/2014/main" id="{2A83A7A8-E32C-AA45-D164-1D222867A7EA}"/>
              </a:ext>
            </a:extLst>
          </p:cNvPr>
          <p:cNvSpPr txBox="1"/>
          <p:nvPr/>
        </p:nvSpPr>
        <p:spPr>
          <a:xfrm>
            <a:off x="6748660" y="5833652"/>
            <a:ext cx="452872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notebook and pen</a:t>
            </a:r>
          </a:p>
        </p:txBody>
      </p:sp>
      <p:pic>
        <p:nvPicPr>
          <p:cNvPr id="26" name="bullet10">
            <a:extLst>
              <a:ext uri="{FF2B5EF4-FFF2-40B4-BE49-F238E27FC236}">
                <a16:creationId xmlns:a16="http://schemas.microsoft.com/office/drawing/2014/main" id="{2DBEA9BC-9F11-F250-E3C2-1E74D35F9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73" y="5493462"/>
            <a:ext cx="117692" cy="122400"/>
          </a:xfrm>
          <a:prstGeom prst="rect">
            <a:avLst/>
          </a:prstGeom>
        </p:spPr>
      </p:pic>
      <p:pic>
        <p:nvPicPr>
          <p:cNvPr id="27" name="bullet11">
            <a:extLst>
              <a:ext uri="{FF2B5EF4-FFF2-40B4-BE49-F238E27FC236}">
                <a16:creationId xmlns:a16="http://schemas.microsoft.com/office/drawing/2014/main" id="{3629D831-D852-AD02-DE26-AAC4A2F3B0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73" y="5986453"/>
            <a:ext cx="117692" cy="122400"/>
          </a:xfrm>
          <a:prstGeom prst="rect">
            <a:avLst/>
          </a:prstGeom>
        </p:spPr>
      </p:pic>
      <p:sp>
        <p:nvSpPr>
          <p:cNvPr id="30" name="bulletText9">
            <a:extLst>
              <a:ext uri="{FF2B5EF4-FFF2-40B4-BE49-F238E27FC236}">
                <a16:creationId xmlns:a16="http://schemas.microsoft.com/office/drawing/2014/main" id="{44FC7F87-6334-E8DD-E9F5-D163D5CC825C}"/>
              </a:ext>
            </a:extLst>
          </p:cNvPr>
          <p:cNvSpPr txBox="1"/>
          <p:nvPr/>
        </p:nvSpPr>
        <p:spPr>
          <a:xfrm>
            <a:off x="6748660" y="4847673"/>
            <a:ext cx="463305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 of facility in-charge</a:t>
            </a:r>
          </a:p>
        </p:txBody>
      </p:sp>
      <p:pic>
        <p:nvPicPr>
          <p:cNvPr id="31" name="bullet09">
            <a:extLst>
              <a:ext uri="{FF2B5EF4-FFF2-40B4-BE49-F238E27FC236}">
                <a16:creationId xmlns:a16="http://schemas.microsoft.com/office/drawing/2014/main" id="{E903615F-ED43-5AD5-5BBA-688814405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73" y="5000474"/>
            <a:ext cx="117692" cy="12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36527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" grpId="0" animBg="1"/>
      <p:bldP spid="6" grpId="0"/>
      <p:bldP spid="7" grpId="0"/>
      <p:bldP spid="8" grpId="0"/>
      <p:bldP spid="9" grpId="0"/>
      <p:bldP spid="10" grpId="0"/>
      <p:bldP spid="20" grpId="0"/>
      <p:bldP spid="22" grpId="0"/>
      <p:bldP spid="24" grpId="0"/>
      <p:bldP spid="25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11C2849-6A91-B650-FDA0-1FFD204E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-1522" y="-528"/>
            <a:ext cx="611122" cy="610548"/>
          </a:xfrm>
          <a:prstGeom prst="rect">
            <a:avLst/>
          </a:prstGeom>
        </p:spPr>
      </p:pic>
      <p:sp>
        <p:nvSpPr>
          <p:cNvPr id="2" name="grid1">
            <a:extLst>
              <a:ext uri="{FF2B5EF4-FFF2-40B4-BE49-F238E27FC236}">
                <a16:creationId xmlns:a16="http://schemas.microsoft.com/office/drawing/2014/main" id="{D61F9243-FE1A-97E5-7BC6-7862D478981D}"/>
              </a:ext>
            </a:extLst>
          </p:cNvPr>
          <p:cNvSpPr txBox="1"/>
          <p:nvPr/>
        </p:nvSpPr>
        <p:spPr>
          <a:xfrm>
            <a:off x="734150" y="1333461"/>
            <a:ext cx="5360074" cy="4630615"/>
          </a:xfrm>
          <a:prstGeom prst="rect">
            <a:avLst/>
          </a:prstGeom>
          <a:solidFill>
            <a:srgbClr val="CBEBE6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grid2">
            <a:extLst>
              <a:ext uri="{FF2B5EF4-FFF2-40B4-BE49-F238E27FC236}">
                <a16:creationId xmlns:a16="http://schemas.microsoft.com/office/drawing/2014/main" id="{07C19065-355D-20C1-A917-7B7BC40650DF}"/>
              </a:ext>
            </a:extLst>
          </p:cNvPr>
          <p:cNvSpPr txBox="1"/>
          <p:nvPr/>
        </p:nvSpPr>
        <p:spPr>
          <a:xfrm>
            <a:off x="6199796" y="1333461"/>
            <a:ext cx="5360074" cy="4630615"/>
          </a:xfrm>
          <a:prstGeom prst="rect">
            <a:avLst/>
          </a:prstGeom>
          <a:solidFill>
            <a:srgbClr val="C7DDF1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aption1">
            <a:extLst>
              <a:ext uri="{FF2B5EF4-FFF2-40B4-BE49-F238E27FC236}">
                <a16:creationId xmlns:a16="http://schemas.microsoft.com/office/drawing/2014/main" id="{F0B98466-E387-A2D2-F1A1-699370EB4FD7}"/>
              </a:ext>
            </a:extLst>
          </p:cNvPr>
          <p:cNvSpPr txBox="1"/>
          <p:nvPr/>
        </p:nvSpPr>
        <p:spPr>
          <a:xfrm>
            <a:off x="1012253" y="1533943"/>
            <a:ext cx="478648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Area supervisor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42100-4748-4B5F-941E-2858E89D3C12}"/>
              </a:ext>
            </a:extLst>
          </p:cNvPr>
          <p:cNvSpPr txBox="1"/>
          <p:nvPr/>
        </p:nvSpPr>
        <p:spPr>
          <a:xfrm>
            <a:off x="734150" y="21482"/>
            <a:ext cx="8867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595959"/>
                </a:solidFill>
              </a:rPr>
              <a:t>Plan data collection visits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C8ED37-C765-4B90-A336-C6AE90135D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35" y="2215802"/>
            <a:ext cx="1885523" cy="1885523"/>
          </a:xfrm>
          <a:prstGeom prst="rect">
            <a:avLst/>
          </a:prstGeom>
        </p:spPr>
      </p:pic>
      <p:sp>
        <p:nvSpPr>
          <p:cNvPr id="10" name="bulletText7">
            <a:extLst>
              <a:ext uri="{FF2B5EF4-FFF2-40B4-BE49-F238E27FC236}">
                <a16:creationId xmlns:a16="http://schemas.microsoft.com/office/drawing/2014/main" id="{B99EED17-D84A-422A-B240-D3775D3B1721}"/>
              </a:ext>
            </a:extLst>
          </p:cNvPr>
          <p:cNvSpPr txBox="1"/>
          <p:nvPr/>
        </p:nvSpPr>
        <p:spPr>
          <a:xfrm>
            <a:off x="6840469" y="4666718"/>
            <a:ext cx="4626491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establishes appointment date</a:t>
            </a:r>
          </a:p>
        </p:txBody>
      </p:sp>
      <p:pic>
        <p:nvPicPr>
          <p:cNvPr id="13" name="bullet07">
            <a:extLst>
              <a:ext uri="{FF2B5EF4-FFF2-40B4-BE49-F238E27FC236}">
                <a16:creationId xmlns:a16="http://schemas.microsoft.com/office/drawing/2014/main" id="{E27DEA4A-6240-4B1B-B034-7D092E4A4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572" y="4814770"/>
            <a:ext cx="117692" cy="122400"/>
          </a:xfrm>
          <a:prstGeom prst="rect">
            <a:avLst/>
          </a:prstGeom>
        </p:spPr>
      </p:pic>
      <p:sp>
        <p:nvSpPr>
          <p:cNvPr id="14" name="bulletText7">
            <a:extLst>
              <a:ext uri="{FF2B5EF4-FFF2-40B4-BE49-F238E27FC236}">
                <a16:creationId xmlns:a16="http://schemas.microsoft.com/office/drawing/2014/main" id="{E51EC365-9ACF-4208-ACFC-AB535EC3D7F8}"/>
              </a:ext>
            </a:extLst>
          </p:cNvPr>
          <p:cNvSpPr txBox="1"/>
          <p:nvPr/>
        </p:nvSpPr>
        <p:spPr>
          <a:xfrm>
            <a:off x="6831359" y="5181217"/>
            <a:ext cx="4626491" cy="7604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prepares a written schedule of facility visits</a:t>
            </a:r>
          </a:p>
        </p:txBody>
      </p:sp>
      <p:pic>
        <p:nvPicPr>
          <p:cNvPr id="15" name="bullet07">
            <a:extLst>
              <a:ext uri="{FF2B5EF4-FFF2-40B4-BE49-F238E27FC236}">
                <a16:creationId xmlns:a16="http://schemas.microsoft.com/office/drawing/2014/main" id="{B75AB4FE-F0F0-4437-8181-8ED6A46F0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5329269"/>
            <a:ext cx="117692" cy="122400"/>
          </a:xfrm>
          <a:prstGeom prst="rect">
            <a:avLst/>
          </a:prstGeom>
        </p:spPr>
      </p:pic>
      <p:sp>
        <p:nvSpPr>
          <p:cNvPr id="16" name="caption1">
            <a:extLst>
              <a:ext uri="{FF2B5EF4-FFF2-40B4-BE49-F238E27FC236}">
                <a16:creationId xmlns:a16="http://schemas.microsoft.com/office/drawing/2014/main" id="{88306051-F579-4FDE-AC66-25A24A873FD5}"/>
              </a:ext>
            </a:extLst>
          </p:cNvPr>
          <p:cNvSpPr txBox="1"/>
          <p:nvPr/>
        </p:nvSpPr>
        <p:spPr>
          <a:xfrm>
            <a:off x="6393258" y="1533943"/>
            <a:ext cx="478648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leader</a:t>
            </a:r>
          </a:p>
        </p:txBody>
      </p:sp>
      <p:sp>
        <p:nvSpPr>
          <p:cNvPr id="17" name="bulletText7">
            <a:extLst>
              <a:ext uri="{FF2B5EF4-FFF2-40B4-BE49-F238E27FC236}">
                <a16:creationId xmlns:a16="http://schemas.microsoft.com/office/drawing/2014/main" id="{E6915142-5495-4B42-A664-E3F15E42D52E}"/>
              </a:ext>
            </a:extLst>
          </p:cNvPr>
          <p:cNvSpPr txBox="1"/>
          <p:nvPr/>
        </p:nvSpPr>
        <p:spPr>
          <a:xfrm>
            <a:off x="1371100" y="4666718"/>
            <a:ext cx="4626491" cy="7604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prepares a list of the sampled health facilities</a:t>
            </a:r>
          </a:p>
        </p:txBody>
      </p:sp>
      <p:pic>
        <p:nvPicPr>
          <p:cNvPr id="19" name="bullet07">
            <a:extLst>
              <a:ext uri="{FF2B5EF4-FFF2-40B4-BE49-F238E27FC236}">
                <a16:creationId xmlns:a16="http://schemas.microsoft.com/office/drawing/2014/main" id="{8C58A479-AF12-440C-AC7E-8EED29CF2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3" y="4814770"/>
            <a:ext cx="117692" cy="122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B99965-74E8-4223-B621-6EF9FB5A12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742" y="2215803"/>
            <a:ext cx="1885523" cy="18855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20655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/>
      <p:bldP spid="10" grpId="0"/>
      <p:bldP spid="1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11C2849-6A91-B650-FDA0-1FFD204E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-1522" y="-528"/>
            <a:ext cx="611122" cy="610548"/>
          </a:xfrm>
          <a:prstGeom prst="rect">
            <a:avLst/>
          </a:prstGeom>
        </p:spPr>
      </p:pic>
      <p:sp>
        <p:nvSpPr>
          <p:cNvPr id="2" name="grid1">
            <a:extLst>
              <a:ext uri="{FF2B5EF4-FFF2-40B4-BE49-F238E27FC236}">
                <a16:creationId xmlns:a16="http://schemas.microsoft.com/office/drawing/2014/main" id="{D61F9243-FE1A-97E5-7BC6-7862D478981D}"/>
              </a:ext>
            </a:extLst>
          </p:cNvPr>
          <p:cNvSpPr txBox="1"/>
          <p:nvPr/>
        </p:nvSpPr>
        <p:spPr>
          <a:xfrm>
            <a:off x="734150" y="769791"/>
            <a:ext cx="5360074" cy="4335621"/>
          </a:xfrm>
          <a:prstGeom prst="rect">
            <a:avLst/>
          </a:prstGeom>
          <a:solidFill>
            <a:srgbClr val="CBEBE6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aption1">
            <a:extLst>
              <a:ext uri="{FF2B5EF4-FFF2-40B4-BE49-F238E27FC236}">
                <a16:creationId xmlns:a16="http://schemas.microsoft.com/office/drawing/2014/main" id="{F0B98466-E387-A2D2-F1A1-699370EB4FD7}"/>
              </a:ext>
            </a:extLst>
          </p:cNvPr>
          <p:cNvSpPr txBox="1"/>
          <p:nvPr/>
        </p:nvSpPr>
        <p:spPr>
          <a:xfrm>
            <a:off x="1012253" y="970273"/>
            <a:ext cx="478648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Area supervisor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42100-4748-4B5F-941E-2858E89D3C12}"/>
              </a:ext>
            </a:extLst>
          </p:cNvPr>
          <p:cNvSpPr txBox="1"/>
          <p:nvPr/>
        </p:nvSpPr>
        <p:spPr>
          <a:xfrm>
            <a:off x="734150" y="21482"/>
            <a:ext cx="8867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595959"/>
                </a:solidFill>
              </a:rPr>
              <a:t>Arrange for transport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C8ED37-C765-4B90-A336-C6AE90135D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35" y="1652132"/>
            <a:ext cx="1885523" cy="1885523"/>
          </a:xfrm>
          <a:prstGeom prst="rect">
            <a:avLst/>
          </a:prstGeom>
        </p:spPr>
      </p:pic>
      <p:sp>
        <p:nvSpPr>
          <p:cNvPr id="22" name="bulletText7">
            <a:extLst>
              <a:ext uri="{FF2B5EF4-FFF2-40B4-BE49-F238E27FC236}">
                <a16:creationId xmlns:a16="http://schemas.microsoft.com/office/drawing/2014/main" id="{FD6321F9-EBA5-499E-AD45-364EA8E345AD}"/>
              </a:ext>
            </a:extLst>
          </p:cNvPr>
          <p:cNvSpPr txBox="1"/>
          <p:nvPr/>
        </p:nvSpPr>
        <p:spPr>
          <a:xfrm>
            <a:off x="1371100" y="4103048"/>
            <a:ext cx="4626491" cy="7604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arranges for transport and regular communication</a:t>
            </a:r>
          </a:p>
        </p:txBody>
      </p:sp>
      <p:pic>
        <p:nvPicPr>
          <p:cNvPr id="23" name="bullet07">
            <a:extLst>
              <a:ext uri="{FF2B5EF4-FFF2-40B4-BE49-F238E27FC236}">
                <a16:creationId xmlns:a16="http://schemas.microsoft.com/office/drawing/2014/main" id="{7ECE4A28-75B4-4E34-AD88-03AB40D972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3" y="4251100"/>
            <a:ext cx="117692" cy="122400"/>
          </a:xfrm>
          <a:prstGeom prst="rect">
            <a:avLst/>
          </a:prstGeom>
        </p:spPr>
      </p:pic>
      <p:sp>
        <p:nvSpPr>
          <p:cNvPr id="24" name="grid2">
            <a:extLst>
              <a:ext uri="{FF2B5EF4-FFF2-40B4-BE49-F238E27FC236}">
                <a16:creationId xmlns:a16="http://schemas.microsoft.com/office/drawing/2014/main" id="{F91FC118-F7EB-4100-99A3-A5ECE8FCDB4F}"/>
              </a:ext>
            </a:extLst>
          </p:cNvPr>
          <p:cNvSpPr txBox="1"/>
          <p:nvPr/>
        </p:nvSpPr>
        <p:spPr>
          <a:xfrm>
            <a:off x="6199796" y="769791"/>
            <a:ext cx="5360074" cy="4335621"/>
          </a:xfrm>
          <a:prstGeom prst="rect">
            <a:avLst/>
          </a:prstGeom>
          <a:solidFill>
            <a:srgbClr val="C7DDF1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bulletText7">
            <a:extLst>
              <a:ext uri="{FF2B5EF4-FFF2-40B4-BE49-F238E27FC236}">
                <a16:creationId xmlns:a16="http://schemas.microsoft.com/office/drawing/2014/main" id="{1D91AE74-609E-4F3A-AA8F-B0DA00189F25}"/>
              </a:ext>
            </a:extLst>
          </p:cNvPr>
          <p:cNvSpPr txBox="1"/>
          <p:nvPr/>
        </p:nvSpPr>
        <p:spPr>
          <a:xfrm>
            <a:off x="6797102" y="2137411"/>
            <a:ext cx="4626491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facilities to be visited</a:t>
            </a:r>
          </a:p>
        </p:txBody>
      </p:sp>
      <p:sp>
        <p:nvSpPr>
          <p:cNvPr id="26" name="bulletText8">
            <a:extLst>
              <a:ext uri="{FF2B5EF4-FFF2-40B4-BE49-F238E27FC236}">
                <a16:creationId xmlns:a16="http://schemas.microsoft.com/office/drawing/2014/main" id="{C5A671AC-9FB4-46DD-B863-DB81512D640B}"/>
              </a:ext>
            </a:extLst>
          </p:cNvPr>
          <p:cNvSpPr txBox="1"/>
          <p:nvPr/>
        </p:nvSpPr>
        <p:spPr>
          <a:xfrm>
            <a:off x="6797102" y="2790437"/>
            <a:ext cx="4626491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number of teams involved</a:t>
            </a:r>
          </a:p>
        </p:txBody>
      </p:sp>
      <p:pic>
        <p:nvPicPr>
          <p:cNvPr id="27" name="bullet07">
            <a:extLst>
              <a:ext uri="{FF2B5EF4-FFF2-40B4-BE49-F238E27FC236}">
                <a16:creationId xmlns:a16="http://schemas.microsoft.com/office/drawing/2014/main" id="{BED852F3-BD52-4E4A-8882-34A03D58E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205" y="2285463"/>
            <a:ext cx="117692" cy="122400"/>
          </a:xfrm>
          <a:prstGeom prst="rect">
            <a:avLst/>
          </a:prstGeom>
        </p:spPr>
      </p:pic>
      <p:pic>
        <p:nvPicPr>
          <p:cNvPr id="28" name="bullet08">
            <a:extLst>
              <a:ext uri="{FF2B5EF4-FFF2-40B4-BE49-F238E27FC236}">
                <a16:creationId xmlns:a16="http://schemas.microsoft.com/office/drawing/2014/main" id="{E16985A4-C400-4ED4-8BE3-590D451F86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55" y="2945127"/>
            <a:ext cx="117692" cy="122400"/>
          </a:xfrm>
          <a:prstGeom prst="rect">
            <a:avLst/>
          </a:prstGeom>
        </p:spPr>
      </p:pic>
      <p:sp>
        <p:nvSpPr>
          <p:cNvPr id="29" name="bulletText8">
            <a:extLst>
              <a:ext uri="{FF2B5EF4-FFF2-40B4-BE49-F238E27FC236}">
                <a16:creationId xmlns:a16="http://schemas.microsoft.com/office/drawing/2014/main" id="{F364FC3B-7062-49F9-9FC3-FD84B4ABAF20}"/>
              </a:ext>
            </a:extLst>
          </p:cNvPr>
          <p:cNvSpPr txBox="1"/>
          <p:nvPr/>
        </p:nvSpPr>
        <p:spPr>
          <a:xfrm>
            <a:off x="6797102" y="3442395"/>
            <a:ext cx="4626491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number of people per team</a:t>
            </a:r>
          </a:p>
        </p:txBody>
      </p:sp>
      <p:pic>
        <p:nvPicPr>
          <p:cNvPr id="30" name="bullet08">
            <a:extLst>
              <a:ext uri="{FF2B5EF4-FFF2-40B4-BE49-F238E27FC236}">
                <a16:creationId xmlns:a16="http://schemas.microsoft.com/office/drawing/2014/main" id="{22E50A1D-C701-4F5C-AB75-B0CB7A9A60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55" y="3597085"/>
            <a:ext cx="117692" cy="122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145B4A-0D0B-4C36-82A1-E66D2458B642}"/>
              </a:ext>
            </a:extLst>
          </p:cNvPr>
          <p:cNvSpPr txBox="1"/>
          <p:nvPr/>
        </p:nvSpPr>
        <p:spPr>
          <a:xfrm>
            <a:off x="806837" y="5268946"/>
            <a:ext cx="10753034" cy="1343253"/>
          </a:xfrm>
          <a:prstGeom prst="rect">
            <a:avLst/>
          </a:prstGeom>
          <a:solidFill>
            <a:srgbClr val="31B09C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/>
              <a:t>Data collectors may also be provided with an allowance to organize </a:t>
            </a:r>
            <a:br>
              <a:rPr lang="en-GB" sz="2400" dirty="0"/>
            </a:br>
            <a:r>
              <a:rPr lang="en-GB" sz="2400" dirty="0"/>
              <a:t>their own transport.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D1E827-6B02-426B-807C-AD0F397D9D1A}"/>
              </a:ext>
            </a:extLst>
          </p:cNvPr>
          <p:cNvSpPr/>
          <p:nvPr/>
        </p:nvSpPr>
        <p:spPr>
          <a:xfrm>
            <a:off x="734150" y="5268946"/>
            <a:ext cx="80255" cy="1343253"/>
          </a:xfrm>
          <a:prstGeom prst="rect">
            <a:avLst/>
          </a:prstGeom>
          <a:solidFill>
            <a:srgbClr val="1B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90782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5" grpId="0"/>
      <p:bldP spid="26" grpId="0"/>
      <p:bldP spid="29" grpId="0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11C2849-6A91-B650-FDA0-1FFD204E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-1522" y="-528"/>
            <a:ext cx="611122" cy="610548"/>
          </a:xfrm>
          <a:prstGeom prst="rect">
            <a:avLst/>
          </a:prstGeom>
        </p:spPr>
      </p:pic>
      <p:sp>
        <p:nvSpPr>
          <p:cNvPr id="6" name="grid2">
            <a:extLst>
              <a:ext uri="{FF2B5EF4-FFF2-40B4-BE49-F238E27FC236}">
                <a16:creationId xmlns:a16="http://schemas.microsoft.com/office/drawing/2014/main" id="{07C19065-355D-20C1-A917-7B7BC40650DF}"/>
              </a:ext>
            </a:extLst>
          </p:cNvPr>
          <p:cNvSpPr txBox="1"/>
          <p:nvPr/>
        </p:nvSpPr>
        <p:spPr>
          <a:xfrm>
            <a:off x="6199796" y="1333461"/>
            <a:ext cx="5360074" cy="4630615"/>
          </a:xfrm>
          <a:prstGeom prst="rect">
            <a:avLst/>
          </a:prstGeom>
          <a:solidFill>
            <a:srgbClr val="C7DDF1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42100-4748-4B5F-941E-2858E89D3C12}"/>
              </a:ext>
            </a:extLst>
          </p:cNvPr>
          <p:cNvSpPr txBox="1"/>
          <p:nvPr/>
        </p:nvSpPr>
        <p:spPr>
          <a:xfrm>
            <a:off x="734150" y="21482"/>
            <a:ext cx="8867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595959"/>
                </a:solidFill>
              </a:rPr>
              <a:t>Confirm appointments</a:t>
            </a:r>
          </a:p>
        </p:txBody>
      </p:sp>
      <p:sp>
        <p:nvSpPr>
          <p:cNvPr id="10" name="bulletText7">
            <a:extLst>
              <a:ext uri="{FF2B5EF4-FFF2-40B4-BE49-F238E27FC236}">
                <a16:creationId xmlns:a16="http://schemas.microsoft.com/office/drawing/2014/main" id="{B99EED17-D84A-422A-B240-D3775D3B1721}"/>
              </a:ext>
            </a:extLst>
          </p:cNvPr>
          <p:cNvSpPr txBox="1"/>
          <p:nvPr/>
        </p:nvSpPr>
        <p:spPr>
          <a:xfrm>
            <a:off x="6840469" y="4666718"/>
            <a:ext cx="4626491" cy="7604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confirms appointments with health facilities </a:t>
            </a:r>
          </a:p>
        </p:txBody>
      </p:sp>
      <p:pic>
        <p:nvPicPr>
          <p:cNvPr id="13" name="bullet07">
            <a:extLst>
              <a:ext uri="{FF2B5EF4-FFF2-40B4-BE49-F238E27FC236}">
                <a16:creationId xmlns:a16="http://schemas.microsoft.com/office/drawing/2014/main" id="{E27DEA4A-6240-4B1B-B034-7D092E4A4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572" y="4814770"/>
            <a:ext cx="117692" cy="122400"/>
          </a:xfrm>
          <a:prstGeom prst="rect">
            <a:avLst/>
          </a:prstGeom>
        </p:spPr>
      </p:pic>
      <p:sp>
        <p:nvSpPr>
          <p:cNvPr id="16" name="caption1">
            <a:extLst>
              <a:ext uri="{FF2B5EF4-FFF2-40B4-BE49-F238E27FC236}">
                <a16:creationId xmlns:a16="http://schemas.microsoft.com/office/drawing/2014/main" id="{88306051-F579-4FDE-AC66-25A24A873FD5}"/>
              </a:ext>
            </a:extLst>
          </p:cNvPr>
          <p:cNvSpPr txBox="1"/>
          <p:nvPr/>
        </p:nvSpPr>
        <p:spPr>
          <a:xfrm>
            <a:off x="6393258" y="1533943"/>
            <a:ext cx="478648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leader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EB99965-74E8-4223-B621-6EF9FB5A12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742" y="2215803"/>
            <a:ext cx="1885523" cy="1885523"/>
          </a:xfrm>
          <a:prstGeom prst="rect">
            <a:avLst/>
          </a:prstGeom>
        </p:spPr>
      </p:pic>
      <p:pic>
        <p:nvPicPr>
          <p:cNvPr id="18" name="healthcare facility">
            <a:extLst>
              <a:ext uri="{FF2B5EF4-FFF2-40B4-BE49-F238E27FC236}">
                <a16:creationId xmlns:a16="http://schemas.microsoft.com/office/drawing/2014/main" id="{1E52C7E0-CB0C-477D-98E5-42D7DD696D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3" y="2042073"/>
            <a:ext cx="4759797" cy="27726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695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tkinson Hyperlegible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19328</TotalTime>
  <Words>841</Words>
  <Application>Microsoft Office PowerPoint</Application>
  <PresentationFormat>Widescreen</PresentationFormat>
  <Paragraphs>125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Atkinson Hyperlegible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HHFA_dc_tot_module6_unit2_en</dc:title>
  <dc:creator>WHO</dc:creator>
  <cp:lastModifiedBy>G Johnson</cp:lastModifiedBy>
  <cp:revision>144</cp:revision>
  <dcterms:created xsi:type="dcterms:W3CDTF">2022-07-29T14:12:36Z</dcterms:created>
  <dcterms:modified xsi:type="dcterms:W3CDTF">2023-02-16T14:27:04Z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49A61451-EF37-459D-B250-D6265FEC33DA</vt:lpwstr>
  </property>
  <property fmtid="{D5CDD505-2E9C-101B-9397-08002B2CF9AE}" pid="3" name="ArticulatePath">
    <vt:lpwstr>skin-v0.2</vt:lpwstr>
  </property>
</Properties>
</file>