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8" r:id="rId14"/>
    <p:sldId id="261" r:id="rId15"/>
    <p:sldId id="278" r:id="rId16"/>
    <p:sldId id="282" r:id="rId17"/>
    <p:sldId id="284" r:id="rId18"/>
    <p:sldId id="286" r:id="rId19"/>
    <p:sldId id="285" r:id="rId20"/>
    <p:sldId id="264" r:id="rId21"/>
    <p:sldId id="281" r:id="rId22"/>
    <p:sldId id="280" r:id="rId23"/>
    <p:sldId id="270" r:id="rId24"/>
    <p:sldId id="265" r:id="rId2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214" autoAdjust="0"/>
    <p:restoredTop sz="94607" autoAdjust="0"/>
  </p:normalViewPr>
  <p:slideViewPr>
    <p:cSldViewPr>
      <p:cViewPr varScale="1">
        <p:scale>
          <a:sx n="100" d="100"/>
          <a:sy n="100" d="100"/>
        </p:scale>
        <p:origin x="618" y="12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4D79F45-325D-8D43-8BAA-4449AE746A29}" type="datetime1">
              <a:rPr kumimoji="1" lang="ko-KR" altLang="en-US"/>
              <a:pPr lvl="0">
                <a:defRPr/>
              </a:pPr>
              <a:t>2025-04-27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6E0F3EB-766B-4B45-9036-7C55B4F503AC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6E0F3EB-766B-4B45-9036-7C55B4F503AC}" type="slidenum">
              <a:rPr kumimoji="1" lang="en-US" altLang="en-US"/>
              <a:pPr lvl="0">
                <a:defRPr/>
              </a:pPr>
              <a:t>16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6E0F3EB-766B-4B45-9036-7C55B4F503AC}" type="slidenum">
              <a:rPr kumimoji="1" lang="en-US" altLang="en-US"/>
              <a:pPr lvl="0">
                <a:defRPr/>
              </a:pPr>
              <a:t>17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6E0F3EB-766B-4B45-9036-7C55B4F503AC}" type="slidenum">
              <a:rPr kumimoji="1" lang="en-US" altLang="en-US"/>
              <a:pPr lvl="0">
                <a:defRPr/>
              </a:pPr>
              <a:t>18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5" Type="http://schemas.openxmlformats.org/officeDocument/2006/relationships/image" Target="../media/image4.svg"  /><Relationship Id="rId6" Type="http://schemas.openxmlformats.org/officeDocument/2006/relationships/image" Target="../media/image5.png"  /><Relationship Id="rId7" Type="http://schemas.openxmlformats.org/officeDocument/2006/relationships/image" Target="../media/image6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23695"/>
            <a:ext cx="18288000" cy="3363305"/>
            <a:chOff x="0" y="0"/>
            <a:chExt cx="4816593" cy="8858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5809"/>
            </a:xfrm>
            <a:custGeom>
              <a:avLst/>
              <a:gdLst/>
              <a:ahLst/>
              <a:cxnLst/>
              <a:rect l="l" t="t" r="r" b="b"/>
              <a:pathLst>
                <a:path w="4816592" h="885809">
                  <a:moveTo>
                    <a:pt x="0" y="0"/>
                  </a:moveTo>
                  <a:lnTo>
                    <a:pt x="4816592" y="0"/>
                  </a:lnTo>
                  <a:lnTo>
                    <a:pt x="4816592" y="885809"/>
                  </a:lnTo>
                  <a:lnTo>
                    <a:pt x="0" y="88580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933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97525" cy="427511"/>
            <a:chOff x="0" y="0"/>
            <a:chExt cx="4819101" cy="1125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9101" cy="112595"/>
            </a:xfrm>
            <a:custGeom>
              <a:avLst/>
              <a:gdLst/>
              <a:ahLst/>
              <a:cxnLst/>
              <a:rect l="l" t="t" r="r" b="b"/>
              <a:pathLst>
                <a:path w="4819101" h="112595">
                  <a:moveTo>
                    <a:pt x="0" y="0"/>
                  </a:moveTo>
                  <a:lnTo>
                    <a:pt x="4819101" y="0"/>
                  </a:lnTo>
                  <a:lnTo>
                    <a:pt x="4819101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9101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3825813" y="7810500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9"/>
          <p:cNvSpPr/>
          <p:nvPr/>
        </p:nvSpPr>
        <p:spPr>
          <a:xfrm>
            <a:off x="13825813" y="8334845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AutoShape 10"/>
          <p:cNvSpPr/>
          <p:nvPr/>
        </p:nvSpPr>
        <p:spPr>
          <a:xfrm>
            <a:off x="13839409" y="8868245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4134684" y="8801100"/>
            <a:ext cx="3124616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altLang="ko-KR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20253599</a:t>
            </a: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</a:t>
            </a:r>
            <a:r>
              <a:rPr lang="ko-KR" altLang="en-US" sz="2199" b="1" dirty="0" err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김준형</a:t>
            </a:r>
            <a:endParaRPr lang="en-US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134683" y="8267700"/>
            <a:ext cx="2248311" cy="362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altLang="ko-KR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20253592</a:t>
            </a: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김경훈</a:t>
            </a:r>
            <a:endParaRPr lang="en-US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134684" y="7752046"/>
            <a:ext cx="2943283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altLang="ko-KR" sz="2199" b="1" u="none" strike="noStrike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20253577</a:t>
            </a:r>
            <a:r>
              <a:rPr lang="ko-KR" altLang="en-US" sz="2199" b="1" u="none" strike="noStrike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</a:t>
            </a: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김명준</a:t>
            </a:r>
            <a:r>
              <a:rPr lang="ko-KR" altLang="en-US" sz="2199" b="1" u="none" strike="noStrike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</a:t>
            </a:r>
            <a:endParaRPr lang="en-US" sz="2199" b="1" u="none" strike="noStrike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34883" y="2497508"/>
            <a:ext cx="6759344" cy="516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2"/>
              </a:lnSpc>
              <a:spcBef>
                <a:spcPct val="0"/>
              </a:spcBef>
            </a:pPr>
            <a:r>
              <a:rPr lang="ko-KR" altLang="en-US" sz="3166" b="1" spc="174" dirty="0" err="1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형해조</a:t>
            </a:r>
            <a:endParaRPr lang="en-US" sz="3166" b="1" spc="174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34883" y="3077809"/>
            <a:ext cx="8626421" cy="1265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780"/>
              </a:lnSpc>
              <a:spcBef>
                <a:spcPct val="0"/>
              </a:spcBef>
            </a:pPr>
            <a:r>
              <a:rPr lang="en-US" sz="7700" b="1" u="none" strike="noStrike" dirty="0" err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RunTracker</a:t>
            </a:r>
            <a:r>
              <a:rPr lang="ko-KR" altLang="en-US" sz="7700" b="1" u="none" strike="noStrike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 계획서</a:t>
            </a:r>
            <a:endParaRPr lang="en-US" sz="7700" b="1" u="none" strike="noStrike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C7D6A1B2-CEBB-9D33-14CB-C47288DDAED0}"/>
              </a:ext>
            </a:extLst>
          </p:cNvPr>
          <p:cNvSpPr/>
          <p:nvPr/>
        </p:nvSpPr>
        <p:spPr>
          <a:xfrm>
            <a:off x="13839409" y="9401645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F5D96A22-0FDC-3E0A-ADB2-1F7558AB3537}"/>
              </a:ext>
            </a:extLst>
          </p:cNvPr>
          <p:cNvSpPr txBox="1"/>
          <p:nvPr/>
        </p:nvSpPr>
        <p:spPr>
          <a:xfrm>
            <a:off x="14134684" y="9334500"/>
            <a:ext cx="3124616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altLang="ko-KR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20253629</a:t>
            </a: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</a:t>
            </a:r>
            <a:r>
              <a:rPr lang="ko-KR" altLang="en-US" sz="2199" b="1" dirty="0" err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이승재</a:t>
            </a:r>
            <a:endParaRPr lang="en-US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033FCC34-7F7E-4AAD-7245-5B478CFD6E13}"/>
              </a:ext>
            </a:extLst>
          </p:cNvPr>
          <p:cNvSpPr txBox="1"/>
          <p:nvPr/>
        </p:nvSpPr>
        <p:spPr>
          <a:xfrm>
            <a:off x="1753933" y="4402508"/>
            <a:ext cx="6759344" cy="516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2"/>
              </a:lnSpc>
              <a:spcBef>
                <a:spcPct val="0"/>
              </a:spcBef>
            </a:pPr>
            <a:r>
              <a:rPr lang="ko-KR" altLang="en-US" sz="3166" b="1" spc="174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프로젝트 분석 설계</a:t>
            </a:r>
            <a:endParaRPr lang="en-US" sz="3166" b="1" spc="174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8C1FF-9C22-FC91-2D9E-94217BDD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369AC54-9CA9-D7AD-90D9-C9B1929BFC87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1E12546-FF74-EEDD-76D3-2B8D4FBA1339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6E14C67-2EB4-E8C9-E76B-9D2CF9C25094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F8103248-FB6D-9F7D-9398-B71ED2861BA2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D5C8A8FA-9AFD-8EE6-308B-E6A0FFEE57B1}"/>
              </a:ext>
            </a:extLst>
          </p:cNvPr>
          <p:cNvGrpSpPr/>
          <p:nvPr/>
        </p:nvGrpSpPr>
        <p:grpSpPr>
          <a:xfrm>
            <a:off x="3258487" y="3512678"/>
            <a:ext cx="1124453" cy="1124453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C7DBCAC-168C-08A7-1ADE-FF4C1D260A6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859C0C0-2A93-1B36-CC7C-8C9070F2487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>
            <a:extLst>
              <a:ext uri="{FF2B5EF4-FFF2-40B4-BE49-F238E27FC236}">
                <a16:creationId xmlns:a16="http://schemas.microsoft.com/office/drawing/2014/main" id="{9560E908-7A4D-0C88-416B-41F5969494D7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09</a:t>
            </a:r>
          </a:p>
        </p:txBody>
      </p:sp>
      <p:sp>
        <p:nvSpPr>
          <p:cNvPr id="55" name="TextBox 55">
            <a:extLst>
              <a:ext uri="{FF2B5EF4-FFF2-40B4-BE49-F238E27FC236}">
                <a16:creationId xmlns:a16="http://schemas.microsoft.com/office/drawing/2014/main" id="{BA4D5F8D-ADF8-AE51-8584-AFA890751671}"/>
              </a:ext>
            </a:extLst>
          </p:cNvPr>
          <p:cNvSpPr txBox="1"/>
          <p:nvPr/>
        </p:nvSpPr>
        <p:spPr>
          <a:xfrm>
            <a:off x="4191000" y="1389414"/>
            <a:ext cx="9724258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유사 시스템 조사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grpSp>
        <p:nvGrpSpPr>
          <p:cNvPr id="56" name="Group 8">
            <a:extLst>
              <a:ext uri="{FF2B5EF4-FFF2-40B4-BE49-F238E27FC236}">
                <a16:creationId xmlns:a16="http://schemas.microsoft.com/office/drawing/2014/main" id="{1D348DBD-6FD6-E2F7-B00F-2DE3944C6906}"/>
              </a:ext>
            </a:extLst>
          </p:cNvPr>
          <p:cNvGrpSpPr/>
          <p:nvPr/>
        </p:nvGrpSpPr>
        <p:grpSpPr>
          <a:xfrm>
            <a:off x="1219200" y="2933700"/>
            <a:ext cx="15896408" cy="6234258"/>
            <a:chOff x="0" y="-47625"/>
            <a:chExt cx="3928500" cy="1641945"/>
          </a:xfrm>
        </p:grpSpPr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9A452DE5-EEC5-4C50-8CBE-A3ABC2A41BF5}"/>
                </a:ext>
              </a:extLst>
            </p:cNvPr>
            <p:cNvSpPr/>
            <p:nvPr/>
          </p:nvSpPr>
          <p:spPr>
            <a:xfrm>
              <a:off x="18831" y="52721"/>
              <a:ext cx="3909669" cy="1541599"/>
            </a:xfrm>
            <a:custGeom>
              <a:avLst/>
              <a:gdLst/>
              <a:ahLst/>
              <a:cxnLst/>
              <a:rect l="l" t="t" r="r" b="b"/>
              <a:pathLst>
                <a:path w="3909669" h="1541599">
                  <a:moveTo>
                    <a:pt x="0" y="0"/>
                  </a:moveTo>
                  <a:lnTo>
                    <a:pt x="3909669" y="0"/>
                  </a:lnTo>
                  <a:lnTo>
                    <a:pt x="3909669" y="1541599"/>
                  </a:lnTo>
                  <a:lnTo>
                    <a:pt x="0" y="154159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TextBox 10">
              <a:extLst>
                <a:ext uri="{FF2B5EF4-FFF2-40B4-BE49-F238E27FC236}">
                  <a16:creationId xmlns:a16="http://schemas.microsoft.com/office/drawing/2014/main" id="{9700BBD1-DB78-3B28-0F04-2149B7E34A27}"/>
                </a:ext>
              </a:extLst>
            </p:cNvPr>
            <p:cNvSpPr txBox="1"/>
            <p:nvPr/>
          </p:nvSpPr>
          <p:spPr>
            <a:xfrm>
              <a:off x="0" y="-47625"/>
              <a:ext cx="3909669" cy="1589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479F77-429D-7E9A-5DD0-CBB93F4BD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59189"/>
              </p:ext>
            </p:extLst>
          </p:nvPr>
        </p:nvGraphicFramePr>
        <p:xfrm>
          <a:off x="1219200" y="3314700"/>
          <a:ext cx="15849599" cy="586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383">
                  <a:extLst>
                    <a:ext uri="{9D8B030D-6E8A-4147-A177-3AD203B41FA5}">
                      <a16:colId xmlns:a16="http://schemas.microsoft.com/office/drawing/2014/main" val="1921934535"/>
                    </a:ext>
                  </a:extLst>
                </a:gridCol>
                <a:gridCol w="1092157">
                  <a:extLst>
                    <a:ext uri="{9D8B030D-6E8A-4147-A177-3AD203B41FA5}">
                      <a16:colId xmlns:a16="http://schemas.microsoft.com/office/drawing/2014/main" val="1460423804"/>
                    </a:ext>
                  </a:extLst>
                </a:gridCol>
                <a:gridCol w="1491727">
                  <a:extLst>
                    <a:ext uri="{9D8B030D-6E8A-4147-A177-3AD203B41FA5}">
                      <a16:colId xmlns:a16="http://schemas.microsoft.com/office/drawing/2014/main" val="167370282"/>
                    </a:ext>
                  </a:extLst>
                </a:gridCol>
                <a:gridCol w="1092157">
                  <a:extLst>
                    <a:ext uri="{9D8B030D-6E8A-4147-A177-3AD203B41FA5}">
                      <a16:colId xmlns:a16="http://schemas.microsoft.com/office/drawing/2014/main" val="2433895974"/>
                    </a:ext>
                  </a:extLst>
                </a:gridCol>
                <a:gridCol w="1251985">
                  <a:extLst>
                    <a:ext uri="{9D8B030D-6E8A-4147-A177-3AD203B41FA5}">
                      <a16:colId xmlns:a16="http://schemas.microsoft.com/office/drawing/2014/main" val="1101710485"/>
                    </a:ext>
                  </a:extLst>
                </a:gridCol>
                <a:gridCol w="1092157">
                  <a:extLst>
                    <a:ext uri="{9D8B030D-6E8A-4147-A177-3AD203B41FA5}">
                      <a16:colId xmlns:a16="http://schemas.microsoft.com/office/drawing/2014/main" val="3384602967"/>
                    </a:ext>
                  </a:extLst>
                </a:gridCol>
                <a:gridCol w="1038881">
                  <a:extLst>
                    <a:ext uri="{9D8B030D-6E8A-4147-A177-3AD203B41FA5}">
                      <a16:colId xmlns:a16="http://schemas.microsoft.com/office/drawing/2014/main" val="594948311"/>
                    </a:ext>
                  </a:extLst>
                </a:gridCol>
                <a:gridCol w="1251985">
                  <a:extLst>
                    <a:ext uri="{9D8B030D-6E8A-4147-A177-3AD203B41FA5}">
                      <a16:colId xmlns:a16="http://schemas.microsoft.com/office/drawing/2014/main" val="375310480"/>
                    </a:ext>
                  </a:extLst>
                </a:gridCol>
                <a:gridCol w="5727167">
                  <a:extLst>
                    <a:ext uri="{9D8B030D-6E8A-4147-A177-3AD203B41FA5}">
                      <a16:colId xmlns:a16="http://schemas.microsoft.com/office/drawing/2014/main" val="1866040476"/>
                    </a:ext>
                  </a:extLst>
                </a:gridCol>
              </a:tblGrid>
              <a:tr h="977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앱</a:t>
                      </a:r>
                      <a:endParaRPr lang="ko-KR" altLang="en-US" sz="1600" b="0" i="0" u="none" strike="noStrike" dirty="0">
                        <a:solidFill>
                          <a:srgbClr val="F0F1F1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러닝기록</a:t>
                      </a:r>
                      <a:b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</a:br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 관리</a:t>
                      </a:r>
                      <a:endParaRPr lang="ko-KR" altLang="en-US" sz="1600" b="0" i="0" u="none" strike="noStrike" dirty="0">
                        <a:solidFill>
                          <a:srgbClr val="F0F1F1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경로설계</a:t>
                      </a:r>
                      <a:b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</a:br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공유</a:t>
                      </a:r>
                      <a:endParaRPr lang="ko-KR" altLang="en-US" sz="1600" b="0" i="0" u="none" strike="noStrike" dirty="0">
                        <a:solidFill>
                          <a:srgbClr val="F0F1F1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커뮤니티</a:t>
                      </a:r>
                      <a:br>
                        <a:rPr lang="ko-KR" altLang="en-US" sz="1600" u="none" strike="noStrike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</a:br>
                      <a:r>
                        <a:rPr lang="ko-KR" altLang="en-US" sz="1600" u="none" strike="noStrike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챌린지</a:t>
                      </a:r>
                      <a:endParaRPr lang="ko-KR" altLang="en-US" sz="1600" b="0" i="0" u="none" strike="noStrike">
                        <a:solidFill>
                          <a:srgbClr val="F0F1F1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맞춤형</a:t>
                      </a:r>
                      <a:b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</a:br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 트레이닝</a:t>
                      </a:r>
                      <a:endParaRPr lang="ko-KR" altLang="en-US" sz="1600" b="0" i="0" u="none" strike="noStrike" dirty="0">
                        <a:solidFill>
                          <a:srgbClr val="F0F1F1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실시간 </a:t>
                      </a:r>
                      <a:b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</a:br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지도</a:t>
                      </a:r>
                      <a:endParaRPr lang="ko-KR" altLang="en-US" sz="1600" b="0" i="0" u="none" strike="noStrike" dirty="0">
                        <a:solidFill>
                          <a:srgbClr val="F0F1F1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보이스</a:t>
                      </a:r>
                      <a:endParaRPr lang="ko-KR" altLang="en-US" sz="1600" b="0" i="0" u="none" strike="noStrike" dirty="0">
                        <a:solidFill>
                          <a:srgbClr val="F0F1F1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웨어러블</a:t>
                      </a:r>
                      <a:endParaRPr lang="ko-KR" altLang="en-US" sz="1600" b="0" i="0" u="none" strike="noStrike">
                        <a:solidFill>
                          <a:srgbClr val="F0F1F1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특화 기능</a:t>
                      </a:r>
                      <a:r>
                        <a:rPr lang="en-US" altLang="ko-KR" sz="1600" u="none" strike="noStrike" dirty="0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/</a:t>
                      </a:r>
                      <a:r>
                        <a:rPr lang="ko-KR" altLang="en-US" sz="1600" u="none" strike="noStrike" dirty="0" err="1">
                          <a:solidFill>
                            <a:srgbClr val="F0F1F1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차별점</a:t>
                      </a:r>
                      <a:endParaRPr lang="ko-KR" altLang="en-US" sz="1600" b="0" i="0" u="none" strike="noStrike" dirty="0">
                        <a:solidFill>
                          <a:srgbClr val="F0F1F1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4D6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2509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Nike Run Club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△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(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추천위주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글로벌 챌린지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실시간 위치 공유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날씨 정보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 err="1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보이스코칭</a:t>
                      </a:r>
                      <a:endParaRPr lang="ko-KR" alt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94689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RunDay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△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(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코스안내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한국어 코칭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 err="1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계단오르기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 err="1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실시간비대면마라톤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음악 연동</a:t>
                      </a:r>
                      <a:endParaRPr lang="ko-KR" alt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33380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MapMyRun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 경로 설계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/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공유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Live Tracking, 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신발 연동</a:t>
                      </a:r>
                      <a:endParaRPr lang="ko-KR" alt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59390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err="1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Yollo</a:t>
                      </a:r>
                      <a:endParaRPr lang="ko-KR" alt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△</a:t>
                      </a:r>
                      <a:r>
                        <a:rPr lang="en-US" altLang="ko-KR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(</a:t>
                      </a:r>
                      <a:r>
                        <a:rPr lang="ko-KR" alt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약속기반</a:t>
                      </a:r>
                      <a:r>
                        <a:rPr lang="en-US" altLang="ko-KR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)</a:t>
                      </a:r>
                      <a:endParaRPr lang="en-US" altLang="ko-KR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△</a:t>
                      </a:r>
                      <a:r>
                        <a:rPr lang="en-US" altLang="ko-KR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(</a:t>
                      </a:r>
                      <a:r>
                        <a:rPr lang="ko-KR" alt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제한</a:t>
                      </a:r>
                      <a:r>
                        <a:rPr lang="en-US" altLang="ko-KR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)</a:t>
                      </a:r>
                      <a:endParaRPr lang="en-US" altLang="ko-KR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소셜 약속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 err="1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데이팅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그룹 챌린지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 err="1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팔로우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/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채팅</a:t>
                      </a:r>
                      <a:endParaRPr lang="ko-KR" alt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108818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포켓몬고 루트</a:t>
                      </a:r>
                      <a:endParaRPr lang="ko-KR" alt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△</a:t>
                      </a:r>
                      <a:r>
                        <a:rPr lang="en-US" altLang="ko-KR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(</a:t>
                      </a:r>
                      <a:r>
                        <a:rPr lang="ko-KR" alt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루트</a:t>
                      </a:r>
                      <a:r>
                        <a:rPr lang="en-US" altLang="ko-KR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)</a:t>
                      </a:r>
                      <a:endParaRPr lang="en-US" altLang="ko-KR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△</a:t>
                      </a:r>
                      <a:r>
                        <a:rPr lang="en-US" altLang="ko-KR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(</a:t>
                      </a:r>
                      <a:r>
                        <a:rPr lang="ko-KR" alt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공유</a:t>
                      </a:r>
                      <a:r>
                        <a:rPr lang="en-US" altLang="ko-KR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)</a:t>
                      </a:r>
                      <a:endParaRPr lang="en-US" altLang="ko-KR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루트 생성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/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탐험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포켓몬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/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보상</a:t>
                      </a:r>
                      <a:r>
                        <a:rPr lang="en-US" altLang="ko-KR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, </a:t>
                      </a:r>
                      <a:r>
                        <a:rPr lang="ko-KR" altLang="en-US" sz="1600" u="none" strike="noStrike" dirty="0">
                          <a:solidFill>
                            <a:srgbClr val="4D6A52"/>
                          </a:solidFill>
                          <a:effectLst/>
                          <a:latin typeface="Pretendard" panose="02000803000000020004" pitchFamily="50" charset="-127"/>
                          <a:ea typeface="Pretendard" panose="02000803000000020004" pitchFamily="50" charset="-127"/>
                          <a:cs typeface="Pretendard" panose="02000803000000020004" pitchFamily="50" charset="-127"/>
                        </a:rPr>
                        <a:t>배지</a:t>
                      </a:r>
                      <a:endParaRPr lang="ko-KR" altLang="en-US" sz="1600" b="0" i="0" u="none" strike="noStrike" dirty="0">
                        <a:solidFill>
                          <a:srgbClr val="4D6A52"/>
                        </a:solidFill>
                        <a:effectLst/>
                        <a:latin typeface="Pretendard" panose="02000803000000020004" pitchFamily="50" charset="-127"/>
                        <a:ea typeface="Pretendard" panose="02000803000000020004" pitchFamily="50" charset="-127"/>
                        <a:cs typeface="Pretendard" panose="0200080300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0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0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38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C28CD-F2A4-BA1F-B7C3-C441DB54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905579F-0EAE-2C24-AC27-29C6268A1426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E100EFE-2D91-2875-6569-F5E521B28D53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286A0AA-6342-07E4-4A9D-C37F46EE8676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EDE46DFE-90BC-5148-D600-615F523B4FC7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79A36B1-65C0-EA26-E0D5-174C576D8081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10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8A61C41B-8AA2-AD0F-B8A5-3D0E80BA5578}"/>
              </a:ext>
            </a:extLst>
          </p:cNvPr>
          <p:cNvGrpSpPr/>
          <p:nvPr/>
        </p:nvGrpSpPr>
        <p:grpSpPr>
          <a:xfrm>
            <a:off x="0" y="427511"/>
            <a:ext cx="18288000" cy="3012612"/>
            <a:chOff x="0" y="0"/>
            <a:chExt cx="4816593" cy="79344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0F0193-58DC-C0CB-A81C-ADF4186EF335}"/>
                </a:ext>
              </a:extLst>
            </p:cNvPr>
            <p:cNvSpPr/>
            <p:nvPr/>
          </p:nvSpPr>
          <p:spPr>
            <a:xfrm>
              <a:off x="0" y="0"/>
              <a:ext cx="4816592" cy="793445"/>
            </a:xfrm>
            <a:custGeom>
              <a:avLst/>
              <a:gdLst/>
              <a:ahLst/>
              <a:cxnLst/>
              <a:rect l="l" t="t" r="r" b="b"/>
              <a:pathLst>
                <a:path w="4816592" h="793445">
                  <a:moveTo>
                    <a:pt x="0" y="0"/>
                  </a:moveTo>
                  <a:lnTo>
                    <a:pt x="4816592" y="0"/>
                  </a:lnTo>
                  <a:lnTo>
                    <a:pt x="4816592" y="793445"/>
                  </a:lnTo>
                  <a:lnTo>
                    <a:pt x="0" y="793445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6994D39-38F8-B401-6147-A241BC3746EC}"/>
                </a:ext>
              </a:extLst>
            </p:cNvPr>
            <p:cNvSpPr txBox="1"/>
            <p:nvPr/>
          </p:nvSpPr>
          <p:spPr>
            <a:xfrm>
              <a:off x="0" y="-47625"/>
              <a:ext cx="4816593" cy="841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22434EA8-8CC5-5FBD-286F-CA23F03EF52A}"/>
              </a:ext>
            </a:extLst>
          </p:cNvPr>
          <p:cNvSpPr txBox="1"/>
          <p:nvPr/>
        </p:nvSpPr>
        <p:spPr>
          <a:xfrm>
            <a:off x="3048000" y="1485900"/>
            <a:ext cx="12672631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공부할 기술 분야</a:t>
            </a:r>
            <a:r>
              <a:rPr lang="en-US" altLang="ko-KR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(Front-end)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B4AC926D-94CF-1DF7-4DDF-2953ACE5A38C}"/>
              </a:ext>
            </a:extLst>
          </p:cNvPr>
          <p:cNvGrpSpPr/>
          <p:nvPr/>
        </p:nvGrpSpPr>
        <p:grpSpPr>
          <a:xfrm>
            <a:off x="1752600" y="4720772"/>
            <a:ext cx="686004" cy="686004"/>
            <a:chOff x="0" y="0"/>
            <a:chExt cx="812800" cy="81280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4972E48D-4D27-666D-F775-5BF3555677F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03213663-620A-29AA-9B4D-53BD37E36170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01</a:t>
              </a:r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E344B949-DA5E-E4C2-B054-ADF1C364D412}"/>
              </a:ext>
            </a:extLst>
          </p:cNvPr>
          <p:cNvGrpSpPr/>
          <p:nvPr/>
        </p:nvGrpSpPr>
        <p:grpSpPr>
          <a:xfrm>
            <a:off x="1752600" y="5897174"/>
            <a:ext cx="686004" cy="686004"/>
            <a:chOff x="0" y="0"/>
            <a:chExt cx="812800" cy="812800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D45DB4B-66BC-CE50-78D0-3A83718667C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B58CD140-2D8B-34A3-9180-7FDE49BD15F8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02</a:t>
              </a:r>
            </a:p>
          </p:txBody>
        </p:sp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7FEAD374-0A78-64A3-8F23-BF2376592C4C}"/>
              </a:ext>
            </a:extLst>
          </p:cNvPr>
          <p:cNvGrpSpPr/>
          <p:nvPr/>
        </p:nvGrpSpPr>
        <p:grpSpPr>
          <a:xfrm>
            <a:off x="9965445" y="4769007"/>
            <a:ext cx="686004" cy="686004"/>
            <a:chOff x="0" y="0"/>
            <a:chExt cx="812800" cy="812800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D28B638-A369-3385-5823-20720356C0C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0DAA0014-7B4C-9C23-27F7-73AF12C5C45B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 dirty="0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</a:t>
              </a:r>
              <a:r>
                <a:rPr lang="en-US" altLang="ko-KR" sz="2699" b="1" dirty="0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4</a:t>
              </a:r>
              <a:endParaRPr lang="en-US" sz="2699" b="1" dirty="0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3C7537DF-6CC6-E604-272A-19BBECEF9897}"/>
              </a:ext>
            </a:extLst>
          </p:cNvPr>
          <p:cNvGrpSpPr/>
          <p:nvPr/>
        </p:nvGrpSpPr>
        <p:grpSpPr>
          <a:xfrm>
            <a:off x="1752600" y="7068952"/>
            <a:ext cx="686004" cy="686004"/>
            <a:chOff x="0" y="0"/>
            <a:chExt cx="812800" cy="812800"/>
          </a:xfrm>
        </p:grpSpPr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90EBBFB-70BD-883F-3F3E-C61CC79A3C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CC17D9FD-F442-CD2E-CD88-7399289F5F0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03</a:t>
              </a:r>
            </a:p>
          </p:txBody>
        </p:sp>
      </p:grpSp>
      <p:grpSp>
        <p:nvGrpSpPr>
          <p:cNvPr id="26" name="Group 17">
            <a:extLst>
              <a:ext uri="{FF2B5EF4-FFF2-40B4-BE49-F238E27FC236}">
                <a16:creationId xmlns:a16="http://schemas.microsoft.com/office/drawing/2014/main" id="{96B354D2-48AE-C0AC-72E1-48746B09E355}"/>
              </a:ext>
            </a:extLst>
          </p:cNvPr>
          <p:cNvGrpSpPr/>
          <p:nvPr/>
        </p:nvGrpSpPr>
        <p:grpSpPr>
          <a:xfrm>
            <a:off x="9965445" y="5940785"/>
            <a:ext cx="686004" cy="686004"/>
            <a:chOff x="0" y="0"/>
            <a:chExt cx="812800" cy="812800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7907861-43EF-9291-5C83-29D3D798DEF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7D289495-8F06-39AB-D94E-B12E6B943AF9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 dirty="0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</a:t>
              </a:r>
              <a:r>
                <a:rPr lang="en-US" altLang="ko-KR" sz="2699" b="1" dirty="0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5</a:t>
              </a:r>
              <a:endParaRPr lang="en-US" sz="2699" b="1" dirty="0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sp>
        <p:nvSpPr>
          <p:cNvPr id="29" name="TextBox 20">
            <a:extLst>
              <a:ext uri="{FF2B5EF4-FFF2-40B4-BE49-F238E27FC236}">
                <a16:creationId xmlns:a16="http://schemas.microsoft.com/office/drawing/2014/main" id="{89C87B58-98DA-98A3-D491-E1CBB74049E9}"/>
              </a:ext>
            </a:extLst>
          </p:cNvPr>
          <p:cNvSpPr txBox="1"/>
          <p:nvPr/>
        </p:nvSpPr>
        <p:spPr>
          <a:xfrm>
            <a:off x="2912355" y="4849462"/>
            <a:ext cx="585064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Apple HealthKit, Health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Connect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연동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DC41023F-D336-DA77-8D0B-DE156F2DE504}"/>
              </a:ext>
            </a:extLst>
          </p:cNvPr>
          <p:cNvSpPr txBox="1"/>
          <p:nvPr/>
        </p:nvSpPr>
        <p:spPr>
          <a:xfrm>
            <a:off x="2912355" y="6025863"/>
            <a:ext cx="562204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크로스 플랫폼 앱 개발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(React Native)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F430368B-47E7-044E-B266-5F271686E637}"/>
              </a:ext>
            </a:extLst>
          </p:cNvPr>
          <p:cNvSpPr txBox="1"/>
          <p:nvPr/>
        </p:nvSpPr>
        <p:spPr>
          <a:xfrm>
            <a:off x="11125199" y="4897696"/>
            <a:ext cx="6416757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러닝 데이터 시각화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차트 렌더링 라이브러리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3" name="TextBox 24">
            <a:extLst>
              <a:ext uri="{FF2B5EF4-FFF2-40B4-BE49-F238E27FC236}">
                <a16:creationId xmlns:a16="http://schemas.microsoft.com/office/drawing/2014/main" id="{4A72B84A-D28B-D34F-C74E-7D821019F7E4}"/>
              </a:ext>
            </a:extLst>
          </p:cNvPr>
          <p:cNvSpPr txBox="1"/>
          <p:nvPr/>
        </p:nvSpPr>
        <p:spPr>
          <a:xfrm>
            <a:off x="2912355" y="7197642"/>
            <a:ext cx="585064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구글 지도 연동 및 안내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</a:t>
            </a:r>
            <a:r>
              <a:rPr lang="en-US" altLang="ko-KR" sz="2699" b="1" dirty="0" err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GoogleMap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 API)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708F8AA2-81B5-1A2D-D8A7-203865F7B92D}"/>
              </a:ext>
            </a:extLst>
          </p:cNvPr>
          <p:cNvSpPr txBox="1"/>
          <p:nvPr/>
        </p:nvSpPr>
        <p:spPr>
          <a:xfrm>
            <a:off x="11125200" y="6069474"/>
            <a:ext cx="367966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푸시 알림 연동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(Firebase)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716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757F7-2ADD-23A5-A80A-ACAC3B83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40F2FC-4A1E-53F7-6AA8-8241C51FF8F5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B7FB6C5-5665-8171-3E10-39B34A362D40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C1E9B27-5059-1E35-6D61-150EDCA57889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C805F6B3-860D-5AED-C32B-16018D8DB95C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C366DB9-143A-55D1-5418-249709A8F221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11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EE01DA1A-117B-5440-FC9C-8CA62E3E4718}"/>
              </a:ext>
            </a:extLst>
          </p:cNvPr>
          <p:cNvGrpSpPr/>
          <p:nvPr/>
        </p:nvGrpSpPr>
        <p:grpSpPr>
          <a:xfrm>
            <a:off x="-4" y="447241"/>
            <a:ext cx="18288000" cy="3012612"/>
            <a:chOff x="0" y="0"/>
            <a:chExt cx="4816593" cy="79344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A5D57AE-EA83-7165-C1E0-5D8C65A142F4}"/>
                </a:ext>
              </a:extLst>
            </p:cNvPr>
            <p:cNvSpPr/>
            <p:nvPr/>
          </p:nvSpPr>
          <p:spPr>
            <a:xfrm>
              <a:off x="0" y="0"/>
              <a:ext cx="4816592" cy="793445"/>
            </a:xfrm>
            <a:custGeom>
              <a:avLst/>
              <a:gdLst/>
              <a:ahLst/>
              <a:cxnLst/>
              <a:rect l="l" t="t" r="r" b="b"/>
              <a:pathLst>
                <a:path w="4816592" h="793445">
                  <a:moveTo>
                    <a:pt x="0" y="0"/>
                  </a:moveTo>
                  <a:lnTo>
                    <a:pt x="4816592" y="0"/>
                  </a:lnTo>
                  <a:lnTo>
                    <a:pt x="4816592" y="793445"/>
                  </a:lnTo>
                  <a:lnTo>
                    <a:pt x="0" y="793445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9C0AA35-574B-12EC-3BEF-9B4CC5F34FDB}"/>
                </a:ext>
              </a:extLst>
            </p:cNvPr>
            <p:cNvSpPr txBox="1"/>
            <p:nvPr/>
          </p:nvSpPr>
          <p:spPr>
            <a:xfrm>
              <a:off x="0" y="-47625"/>
              <a:ext cx="4816593" cy="841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5CD21E95-9546-0670-60B3-FAEC86B56348}"/>
              </a:ext>
            </a:extLst>
          </p:cNvPr>
          <p:cNvSpPr txBox="1"/>
          <p:nvPr/>
        </p:nvSpPr>
        <p:spPr>
          <a:xfrm>
            <a:off x="2960862" y="1454809"/>
            <a:ext cx="12366263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공부할 기술 분야</a:t>
            </a:r>
            <a:r>
              <a:rPr lang="en-US" altLang="ko-KR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(Back-end)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38174EC0-9604-124E-AD7E-A4904F80F195}"/>
              </a:ext>
            </a:extLst>
          </p:cNvPr>
          <p:cNvGrpSpPr/>
          <p:nvPr/>
        </p:nvGrpSpPr>
        <p:grpSpPr>
          <a:xfrm>
            <a:off x="1752600" y="4720772"/>
            <a:ext cx="686004" cy="686004"/>
            <a:chOff x="0" y="0"/>
            <a:chExt cx="812800" cy="81280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112D642B-862A-894C-BB74-75B1FFAB1B6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CC4F7D01-FF19-3DE4-3708-69EE64C049C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01</a:t>
              </a:r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id="{CC5B6164-4249-DCF1-E919-C2C304D4CC85}"/>
              </a:ext>
            </a:extLst>
          </p:cNvPr>
          <p:cNvGrpSpPr/>
          <p:nvPr/>
        </p:nvGrpSpPr>
        <p:grpSpPr>
          <a:xfrm>
            <a:off x="10091833" y="5875127"/>
            <a:ext cx="686004" cy="686004"/>
            <a:chOff x="0" y="0"/>
            <a:chExt cx="812800" cy="8128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272AD47-6382-D70B-4A3E-92628EEE12D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B9EF9E09-CFD5-96C4-8017-2E27AAEDAB9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 dirty="0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06</a:t>
              </a:r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19741711-01CB-E3F1-3284-E4D563B81CDD}"/>
              </a:ext>
            </a:extLst>
          </p:cNvPr>
          <p:cNvGrpSpPr/>
          <p:nvPr/>
        </p:nvGrpSpPr>
        <p:grpSpPr>
          <a:xfrm>
            <a:off x="1752600" y="5923362"/>
            <a:ext cx="686004" cy="686004"/>
            <a:chOff x="0" y="0"/>
            <a:chExt cx="812800" cy="812800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26E7C1C-6A00-8EF8-9269-A266DCD163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ED5A8C02-6FE7-51B6-2FFC-58B969AC8C4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02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53A86D7B-6E89-B8DC-8656-6F8BCB4794B0}"/>
              </a:ext>
            </a:extLst>
          </p:cNvPr>
          <p:cNvGrpSpPr/>
          <p:nvPr/>
        </p:nvGrpSpPr>
        <p:grpSpPr>
          <a:xfrm>
            <a:off x="1752600" y="7125952"/>
            <a:ext cx="686004" cy="686004"/>
            <a:chOff x="0" y="0"/>
            <a:chExt cx="812800" cy="812800"/>
          </a:xfrm>
        </p:grpSpPr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579268F-5A39-691D-6428-897E637F6CE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46619CF9-36CB-84BC-5D34-7DE96D6C425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03</a:t>
              </a:r>
            </a:p>
          </p:txBody>
        </p:sp>
      </p:grpSp>
      <p:grpSp>
        <p:nvGrpSpPr>
          <p:cNvPr id="26" name="Group 17">
            <a:extLst>
              <a:ext uri="{FF2B5EF4-FFF2-40B4-BE49-F238E27FC236}">
                <a16:creationId xmlns:a16="http://schemas.microsoft.com/office/drawing/2014/main" id="{370F3E74-0C54-EB42-1190-E6DDD6E803B6}"/>
              </a:ext>
            </a:extLst>
          </p:cNvPr>
          <p:cNvGrpSpPr/>
          <p:nvPr/>
        </p:nvGrpSpPr>
        <p:grpSpPr>
          <a:xfrm>
            <a:off x="10091833" y="4731464"/>
            <a:ext cx="686004" cy="686004"/>
            <a:chOff x="0" y="0"/>
            <a:chExt cx="812800" cy="812800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05E68D-4597-58BE-24AD-4F93CD5F777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3CDBA26E-4569-9266-C2C7-4F1A688B0D19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 dirty="0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05</a:t>
              </a:r>
            </a:p>
          </p:txBody>
        </p:sp>
      </p:grpSp>
      <p:sp>
        <p:nvSpPr>
          <p:cNvPr id="29" name="TextBox 20">
            <a:extLst>
              <a:ext uri="{FF2B5EF4-FFF2-40B4-BE49-F238E27FC236}">
                <a16:creationId xmlns:a16="http://schemas.microsoft.com/office/drawing/2014/main" id="{6F6B1841-C75A-5A14-89E7-D41E9740C876}"/>
              </a:ext>
            </a:extLst>
          </p:cNvPr>
          <p:cNvSpPr txBox="1"/>
          <p:nvPr/>
        </p:nvSpPr>
        <p:spPr>
          <a:xfrm>
            <a:off x="2912355" y="4729006"/>
            <a:ext cx="646024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인증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/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인가</a:t>
            </a:r>
            <a:b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</a:b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</a:t>
            </a:r>
            <a:r>
              <a:rPr lang="en-US" altLang="ko-KR" sz="2699" b="1" dirty="0" err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Oauth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 2.0, JWT, Spring Security)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EE9D094A-A534-2CAD-7347-CFA6ADDBC2CE}"/>
              </a:ext>
            </a:extLst>
          </p:cNvPr>
          <p:cNvSpPr txBox="1"/>
          <p:nvPr/>
        </p:nvSpPr>
        <p:spPr>
          <a:xfrm>
            <a:off x="2912355" y="6057900"/>
            <a:ext cx="562204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파일 업로드 처리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(AWS S3)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3" name="TextBox 24">
            <a:extLst>
              <a:ext uri="{FF2B5EF4-FFF2-40B4-BE49-F238E27FC236}">
                <a16:creationId xmlns:a16="http://schemas.microsoft.com/office/drawing/2014/main" id="{EBCF626A-BFF3-25F3-C7A9-AAAC6527194C}"/>
              </a:ext>
            </a:extLst>
          </p:cNvPr>
          <p:cNvSpPr txBox="1"/>
          <p:nvPr/>
        </p:nvSpPr>
        <p:spPr>
          <a:xfrm>
            <a:off x="2912355" y="7247731"/>
            <a:ext cx="585064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데이터베이스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(MySQL)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C7A59D6A-C113-EAF1-22D5-361A9D5A3FFB}"/>
              </a:ext>
            </a:extLst>
          </p:cNvPr>
          <p:cNvSpPr txBox="1"/>
          <p:nvPr/>
        </p:nvSpPr>
        <p:spPr>
          <a:xfrm>
            <a:off x="11251588" y="4888269"/>
            <a:ext cx="571500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알림 처리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(Firebase Cloud Messaging)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24DD0C8F-A032-67CB-08D3-EDEDF35DBF2C}"/>
              </a:ext>
            </a:extLst>
          </p:cNvPr>
          <p:cNvSpPr txBox="1"/>
          <p:nvPr/>
        </p:nvSpPr>
        <p:spPr>
          <a:xfrm>
            <a:off x="11251588" y="5981573"/>
            <a:ext cx="541020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추천 시스템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(Python, </a:t>
            </a:r>
            <a:r>
              <a:rPr lang="en-US" altLang="ko-KR" sz="2699" b="1" dirty="0" err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Tensorflow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79BE50FF-53AF-BCED-38A1-094683F3E195}"/>
              </a:ext>
            </a:extLst>
          </p:cNvPr>
          <p:cNvGrpSpPr/>
          <p:nvPr/>
        </p:nvGrpSpPr>
        <p:grpSpPr>
          <a:xfrm>
            <a:off x="1755723" y="8328541"/>
            <a:ext cx="686004" cy="686004"/>
            <a:chOff x="0" y="0"/>
            <a:chExt cx="812800" cy="812800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B44016B-37F3-E805-F002-12A4E9815C8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TextBox 7">
              <a:extLst>
                <a:ext uri="{FF2B5EF4-FFF2-40B4-BE49-F238E27FC236}">
                  <a16:creationId xmlns:a16="http://schemas.microsoft.com/office/drawing/2014/main" id="{25211DFC-C744-F2F9-106E-6A63B118F37C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b="1" dirty="0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04</a:t>
              </a:r>
            </a:p>
          </p:txBody>
        </p:sp>
      </p:grpSp>
      <p:sp>
        <p:nvSpPr>
          <p:cNvPr id="38" name="TextBox 25">
            <a:extLst>
              <a:ext uri="{FF2B5EF4-FFF2-40B4-BE49-F238E27FC236}">
                <a16:creationId xmlns:a16="http://schemas.microsoft.com/office/drawing/2014/main" id="{4CA77428-93B4-BF8D-F8D2-1F34332DDE38}"/>
              </a:ext>
            </a:extLst>
          </p:cNvPr>
          <p:cNvSpPr txBox="1"/>
          <p:nvPr/>
        </p:nvSpPr>
        <p:spPr>
          <a:xfrm>
            <a:off x="2915478" y="8466931"/>
            <a:ext cx="541020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배포 및 운영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(Docker, AWS EC2)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77251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427511"/>
            <a:ext cx="18288000" cy="3012612"/>
            <a:chOff x="0" y="0"/>
            <a:chExt cx="4816593" cy="7934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793445"/>
            </a:xfrm>
            <a:custGeom>
              <a:avLst/>
              <a:gdLst/>
              <a:ahLst/>
              <a:cxnLst/>
              <a:rect l="l" t="t" r="r" b="b"/>
              <a:pathLst>
                <a:path w="4816592" h="793445">
                  <a:moveTo>
                    <a:pt x="0" y="0"/>
                  </a:moveTo>
                  <a:lnTo>
                    <a:pt x="4816592" y="0"/>
                  </a:lnTo>
                  <a:lnTo>
                    <a:pt x="4816592" y="793445"/>
                  </a:lnTo>
                  <a:lnTo>
                    <a:pt x="0" y="793445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816593" cy="841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434269" y="1299490"/>
            <a:ext cx="9419458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개발 환경</a:t>
            </a:r>
            <a:r>
              <a:rPr lang="en-US" altLang="ko-KR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(Front-end)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E14DA104-AD7D-E95B-7A12-D205C9A236B4}"/>
              </a:ext>
            </a:extLst>
          </p:cNvPr>
          <p:cNvSpPr txBox="1"/>
          <p:nvPr/>
        </p:nvSpPr>
        <p:spPr>
          <a:xfrm>
            <a:off x="2324034" y="7855172"/>
            <a:ext cx="299181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React Native</a:t>
            </a:r>
          </a:p>
        </p:txBody>
      </p:sp>
      <p:pic>
        <p:nvPicPr>
          <p:cNvPr id="1034" name="Picture 10" descr="Visual Studio Code - Download and install on Windows | Microsoft Store">
            <a:extLst>
              <a:ext uri="{FF2B5EF4-FFF2-40B4-BE49-F238E27FC236}">
                <a16:creationId xmlns:a16="http://schemas.microsoft.com/office/drawing/2014/main" id="{BC87D0A7-193C-87ED-1C26-0C12A532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00" y="46101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C4F1013F-6E68-F4E2-DFCB-E34710EA19A3}"/>
              </a:ext>
            </a:extLst>
          </p:cNvPr>
          <p:cNvSpPr txBox="1"/>
          <p:nvPr/>
        </p:nvSpPr>
        <p:spPr>
          <a:xfrm>
            <a:off x="7668039" y="7855171"/>
            <a:ext cx="295192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Visual Code</a:t>
            </a: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E999E377-9920-4A54-7D8E-E969B16BA1E3}"/>
              </a:ext>
            </a:extLst>
          </p:cNvPr>
          <p:cNvSpPr txBox="1"/>
          <p:nvPr/>
        </p:nvSpPr>
        <p:spPr>
          <a:xfrm>
            <a:off x="13012044" y="7855171"/>
            <a:ext cx="2951922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git</a:t>
            </a:r>
          </a:p>
          <a:p>
            <a:pPr algn="ctr">
              <a:lnSpc>
                <a:spcPts val="3239"/>
              </a:lnSpc>
            </a:pP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pic>
        <p:nvPicPr>
          <p:cNvPr id="1036" name="Picture 12" descr="React Native - Wikipedia">
            <a:extLst>
              <a:ext uri="{FF2B5EF4-FFF2-40B4-BE49-F238E27FC236}">
                <a16:creationId xmlns:a16="http://schemas.microsoft.com/office/drawing/2014/main" id="{9B5C5FE1-9C8B-5067-1A21-79236426BBF8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0" y="46101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나무위키">
            <a:extLst>
              <a:ext uri="{FF2B5EF4-FFF2-40B4-BE49-F238E27FC236}">
                <a16:creationId xmlns:a16="http://schemas.microsoft.com/office/drawing/2014/main" id="{9165F7CC-BD7F-B5C7-426B-B8FD1A66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900" y="4949350"/>
            <a:ext cx="44069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8BF0F-3F69-7626-7536-F453D7C32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CC427C7-3F37-C781-2F6B-D3A6D765BDBD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C24470-C4EF-2718-F3AD-627866A41BE7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E9A73EB-B9AC-4845-3D0E-F042A081FF96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25903D71-373B-E3CC-E4EE-C78DBAE1E863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F41E436-596A-BAF9-E47D-ED9055A6A9CA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13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35CB70AF-14C7-C45D-4A0C-5793E6CFBC0F}"/>
              </a:ext>
            </a:extLst>
          </p:cNvPr>
          <p:cNvGrpSpPr/>
          <p:nvPr/>
        </p:nvGrpSpPr>
        <p:grpSpPr>
          <a:xfrm>
            <a:off x="0" y="427511"/>
            <a:ext cx="18288000" cy="3012612"/>
            <a:chOff x="0" y="0"/>
            <a:chExt cx="4816593" cy="79344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D65A1EA-1DE9-4D50-9BEF-88814ABCEE81}"/>
                </a:ext>
              </a:extLst>
            </p:cNvPr>
            <p:cNvSpPr/>
            <p:nvPr/>
          </p:nvSpPr>
          <p:spPr>
            <a:xfrm>
              <a:off x="0" y="0"/>
              <a:ext cx="4816592" cy="793445"/>
            </a:xfrm>
            <a:custGeom>
              <a:avLst/>
              <a:gdLst/>
              <a:ahLst/>
              <a:cxnLst/>
              <a:rect l="l" t="t" r="r" b="b"/>
              <a:pathLst>
                <a:path w="4816592" h="793445">
                  <a:moveTo>
                    <a:pt x="0" y="0"/>
                  </a:moveTo>
                  <a:lnTo>
                    <a:pt x="4816592" y="0"/>
                  </a:lnTo>
                  <a:lnTo>
                    <a:pt x="4816592" y="793445"/>
                  </a:lnTo>
                  <a:lnTo>
                    <a:pt x="0" y="793445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D3060981-9B01-13F4-8C26-137AF0A1C234}"/>
                </a:ext>
              </a:extLst>
            </p:cNvPr>
            <p:cNvSpPr txBox="1"/>
            <p:nvPr/>
          </p:nvSpPr>
          <p:spPr>
            <a:xfrm>
              <a:off x="0" y="-47625"/>
              <a:ext cx="4816593" cy="841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2656C120-6BF1-213B-258F-462A07B3FC41}"/>
              </a:ext>
            </a:extLst>
          </p:cNvPr>
          <p:cNvSpPr txBox="1"/>
          <p:nvPr/>
        </p:nvSpPr>
        <p:spPr>
          <a:xfrm>
            <a:off x="4548569" y="1301304"/>
            <a:ext cx="9190858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개발 환경</a:t>
            </a:r>
            <a:r>
              <a:rPr lang="en-US" altLang="ko-KR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(Back-end)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52A90B6-4517-58E8-AF67-06D7DC18E66E}"/>
              </a:ext>
            </a:extLst>
          </p:cNvPr>
          <p:cNvSpPr txBox="1"/>
          <p:nvPr/>
        </p:nvSpPr>
        <p:spPr>
          <a:xfrm>
            <a:off x="2334106" y="7581900"/>
            <a:ext cx="299181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Spring Framework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674C32-8F05-DFCD-9E46-D01937D3E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38" y="5295900"/>
            <a:ext cx="5224150" cy="14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bout Docker | Docker">
            <a:extLst>
              <a:ext uri="{FF2B5EF4-FFF2-40B4-BE49-F238E27FC236}">
                <a16:creationId xmlns:a16="http://schemas.microsoft.com/office/drawing/2014/main" id="{67DFC748-67C5-8A85-9DEB-FB6D2932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610100"/>
            <a:ext cx="358283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639EEAF2-F8F1-056A-5901-1067F2340257}"/>
              </a:ext>
            </a:extLst>
          </p:cNvPr>
          <p:cNvSpPr txBox="1"/>
          <p:nvPr/>
        </p:nvSpPr>
        <p:spPr>
          <a:xfrm>
            <a:off x="7646335" y="7581900"/>
            <a:ext cx="299181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Docker</a:t>
            </a:r>
          </a:p>
        </p:txBody>
      </p:sp>
      <p:pic>
        <p:nvPicPr>
          <p:cNvPr id="2056" name="Picture 8" descr="Facebook launches PyTorch Hub for reproducing AI model results | VentureBeat">
            <a:extLst>
              <a:ext uri="{FF2B5EF4-FFF2-40B4-BE49-F238E27FC236}">
                <a16:creationId xmlns:a16="http://schemas.microsoft.com/office/drawing/2014/main" id="{179CB7C4-32FD-CDC4-ABD4-28C2A068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976" y="4749708"/>
            <a:ext cx="504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120B29C0-3B91-59D1-E2EA-1170F4C0948C}"/>
              </a:ext>
            </a:extLst>
          </p:cNvPr>
          <p:cNvSpPr txBox="1"/>
          <p:nvPr/>
        </p:nvSpPr>
        <p:spPr>
          <a:xfrm>
            <a:off x="13308069" y="7581899"/>
            <a:ext cx="299181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PyTorch</a:t>
            </a:r>
          </a:p>
        </p:txBody>
      </p:sp>
    </p:spTree>
    <p:extLst>
      <p:ext uri="{BB962C8B-B14F-4D97-AF65-F5344CB8AC3E}">
        <p14:creationId xmlns:p14="http://schemas.microsoft.com/office/powerpoint/2010/main" val="350322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21F36-CAC8-6BA3-DB65-C4A93D1E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F669B57-8C5E-87D8-83C0-CA8D8753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14754225" cy="8415337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562AD675-A498-3B31-A2D6-F668BEE94C79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A35FCA0-671B-B8FC-B6BB-435AD0739DB0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6AEF555-4B29-DADF-A93D-669BF2C050C7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EECADD3F-7256-D2C1-55FD-2F14251C078B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5595B48-3398-3B3A-8211-C5C508DBD8B7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14</a:t>
            </a: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DE52364-ACFF-B3BF-7E7B-4AC601130A90}"/>
              </a:ext>
            </a:extLst>
          </p:cNvPr>
          <p:cNvSpPr/>
          <p:nvPr/>
        </p:nvSpPr>
        <p:spPr>
          <a:xfrm>
            <a:off x="1" y="427511"/>
            <a:ext cx="2895599" cy="9859489"/>
          </a:xfrm>
          <a:custGeom>
            <a:avLst/>
            <a:gdLst/>
            <a:ahLst/>
            <a:cxnLst/>
            <a:rect l="l" t="t" r="r" b="b"/>
            <a:pathLst>
              <a:path w="1799076" h="2596738">
                <a:moveTo>
                  <a:pt x="0" y="0"/>
                </a:moveTo>
                <a:lnTo>
                  <a:pt x="1799076" y="0"/>
                </a:lnTo>
                <a:lnTo>
                  <a:pt x="1799076" y="2596738"/>
                </a:lnTo>
                <a:lnTo>
                  <a:pt x="0" y="2596738"/>
                </a:lnTo>
                <a:close/>
              </a:path>
            </a:pathLst>
          </a:custGeom>
          <a:solidFill>
            <a:srgbClr val="F0F1F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13BDAB3-0BCC-35E2-0FCA-3715CA024F33}"/>
              </a:ext>
            </a:extLst>
          </p:cNvPr>
          <p:cNvSpPr txBox="1"/>
          <p:nvPr/>
        </p:nvSpPr>
        <p:spPr>
          <a:xfrm>
            <a:off x="381000" y="495300"/>
            <a:ext cx="2060184" cy="996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71"/>
              </a:lnSpc>
            </a:pPr>
            <a:r>
              <a:rPr lang="ko-KR" altLang="en-US" sz="28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화면흐름도</a:t>
            </a:r>
            <a:endParaRPr lang="en-US" altLang="ko-KR" sz="28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DB2C49D2-1509-43FE-7943-521DC3F6B325}"/>
              </a:ext>
            </a:extLst>
          </p:cNvPr>
          <p:cNvSpPr txBox="1"/>
          <p:nvPr/>
        </p:nvSpPr>
        <p:spPr>
          <a:xfrm>
            <a:off x="-685800" y="1562100"/>
            <a:ext cx="41910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D6A52"/>
                </a:solidFill>
                <a:latin typeface="Arita Dotum Bold" panose="020B0600000101010101" charset="-127"/>
                <a:ea typeface="Arita Dotum Bold" panose="020B0600000101010101" charset="-127"/>
              </a:rPr>
              <a:t>Screen </a:t>
            </a:r>
          </a:p>
          <a:p>
            <a:pPr algn="ctr"/>
            <a:r>
              <a:rPr lang="en-US" altLang="ko-KR" sz="2800" b="1" dirty="0">
                <a:solidFill>
                  <a:srgbClr val="4D6A52"/>
                </a:solidFill>
                <a:latin typeface="Arita Dotum Bold" panose="020B0600000101010101" charset="-127"/>
                <a:ea typeface="Arita Dotum Bold" panose="020B0600000101010101" charset="-127"/>
              </a:rPr>
              <a:t>Flow Diagram</a:t>
            </a:r>
            <a:endParaRPr lang="en-US" altLang="ko-KR" sz="2800" b="1" dirty="0">
              <a:solidFill>
                <a:srgbClr val="4D6A52"/>
              </a:solidFill>
              <a:latin typeface="Arita Dotum Bold" panose="020B0600000101010101" charset="-127"/>
              <a:ea typeface="Arita Dotum Bold" panose="020B0600000101010101" charset="-127"/>
              <a:cs typeface="Arita Dotum Bold"/>
              <a:sym typeface="Arita Dotum Bold"/>
            </a:endParaRPr>
          </a:p>
        </p:txBody>
      </p:sp>
    </p:spTree>
    <p:extLst>
      <p:ext uri="{BB962C8B-B14F-4D97-AF65-F5344CB8AC3E}">
        <p14:creationId xmlns:p14="http://schemas.microsoft.com/office/powerpoint/2010/main" val="253229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78ED4-F324-AE7A-2EF5-16F85D499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57F7D87-D93C-543C-9000-6F3E76D8C913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5606356-87EE-EA48-00AA-EF42FDF6AF89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5AF7D5B-4767-CB63-C5F9-C079DE158A3F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38D9F110-4ACC-D939-9171-F7B7152A2893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07D9168-FA7C-25E3-AAC1-C59F260F2E9D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15</a:t>
            </a: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13CF2B6-3D08-D8DE-9461-BDB5451241E1}"/>
              </a:ext>
            </a:extLst>
          </p:cNvPr>
          <p:cNvSpPr/>
          <p:nvPr/>
        </p:nvSpPr>
        <p:spPr>
          <a:xfrm>
            <a:off x="0" y="430740"/>
            <a:ext cx="2895599" cy="9859489"/>
          </a:xfrm>
          <a:custGeom>
            <a:avLst/>
            <a:gdLst/>
            <a:ahLst/>
            <a:cxnLst/>
            <a:rect l="l" t="t" r="r" b="b"/>
            <a:pathLst>
              <a:path w="1799076" h="2596738">
                <a:moveTo>
                  <a:pt x="0" y="0"/>
                </a:moveTo>
                <a:lnTo>
                  <a:pt x="1799076" y="0"/>
                </a:lnTo>
                <a:lnTo>
                  <a:pt x="1799076" y="2596738"/>
                </a:lnTo>
                <a:lnTo>
                  <a:pt x="0" y="2596738"/>
                </a:lnTo>
                <a:close/>
              </a:path>
            </a:pathLst>
          </a:custGeom>
          <a:solidFill>
            <a:srgbClr val="F0F1F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F5CE278D-49B6-1E7F-7A11-E55CE98AD9C4}"/>
              </a:ext>
            </a:extLst>
          </p:cNvPr>
          <p:cNvSpPr txBox="1"/>
          <p:nvPr/>
        </p:nvSpPr>
        <p:spPr>
          <a:xfrm>
            <a:off x="381000" y="495300"/>
            <a:ext cx="2060184" cy="996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71"/>
              </a:lnSpc>
            </a:pPr>
            <a:r>
              <a:rPr lang="ko-KR" altLang="en-US" sz="28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화면목록</a:t>
            </a:r>
            <a:endParaRPr lang="en-US" altLang="ko-KR" sz="28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6170170-10C1-B5FB-8C68-6EC9CAE329E9}"/>
              </a:ext>
            </a:extLst>
          </p:cNvPr>
          <p:cNvSpPr txBox="1"/>
          <p:nvPr/>
        </p:nvSpPr>
        <p:spPr>
          <a:xfrm>
            <a:off x="-685800" y="1562100"/>
            <a:ext cx="41910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D6A52"/>
                </a:solidFill>
                <a:latin typeface="Arita Dotum Bold" panose="020B0600000101010101" charset="-127"/>
                <a:ea typeface="Arita Dotum Bold" panose="020B0600000101010101" charset="-127"/>
              </a:rPr>
              <a:t>Screen list</a:t>
            </a:r>
          </a:p>
          <a:p>
            <a:pPr algn="ctr"/>
            <a:r>
              <a:rPr lang="en-US" altLang="ko-KR" sz="2800" b="1" dirty="0">
                <a:solidFill>
                  <a:srgbClr val="4D6A52"/>
                </a:solidFill>
                <a:latin typeface="Arita Dotum Bold" panose="020B0600000101010101" charset="-127"/>
                <a:ea typeface="Arita Dotum Bold" panose="020B0600000101010101" charset="-127"/>
                <a:cs typeface="Arita Dotum Bold"/>
                <a:sym typeface="Arita Dotum Bold"/>
              </a:rPr>
              <a:t>1/3</a:t>
            </a:r>
          </a:p>
        </p:txBody>
      </p:sp>
      <p:graphicFrame>
        <p:nvGraphicFramePr>
          <p:cNvPr id="7" name="Google Shape;285;g28f64dc7732_0_10">
            <a:extLst>
              <a:ext uri="{FF2B5EF4-FFF2-40B4-BE49-F238E27FC236}">
                <a16:creationId xmlns:a16="http://schemas.microsoft.com/office/drawing/2014/main" id="{30D34206-2D3A-937E-08BD-DDBD9FC01B74}"/>
              </a:ext>
            </a:extLst>
          </p:cNvPr>
          <p:cNvGraphicFramePr/>
          <p:nvPr/>
        </p:nvGraphicFramePr>
        <p:xfrm>
          <a:off x="3352800" y="952500"/>
          <a:ext cx="14173201" cy="8229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6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19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1Depth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2Depth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3Depth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4Depth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Screen</a:t>
                      </a: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ID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Page</a:t>
                      </a: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</a:t>
                      </a: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Title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Descriotion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비고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solidFill>
                      <a:srgbClr val="4D6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7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스플래쉬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UI-S-0001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SplashScreen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어플리케이션 시작하면 표현되는 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로그인</a:t>
                      </a: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UI-L-0001</a:t>
                      </a: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6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L</a:t>
                      </a: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ogin</a:t>
                      </a:r>
                      <a:r>
                        <a:rPr lang="en-US" altLang="ko-KR" sz="16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로그인할 수 있는 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29">
                <a:tc row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Home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UI-A-0001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6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M</a:t>
                      </a: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ain</a:t>
                      </a:r>
                      <a:r>
                        <a:rPr lang="en-US" altLang="ko-KR" sz="16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Home(</a:t>
                      </a:r>
                      <a:r>
                        <a:rPr lang="ko-KR" sz="160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지도)</a:t>
                      </a:r>
                      <a:r>
                        <a:rPr lang="ko-KR" sz="1600" u="none" strike="noStrike" cap="none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</a:t>
                      </a:r>
                      <a:r>
                        <a:rPr lang="ko-KR" sz="160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및 </a:t>
                      </a:r>
                      <a:r>
                        <a:rPr lang="ko-KR" sz="1600" u="none" strike="noStrike" cap="none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네비게이션</a:t>
                      </a: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코스추천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</a:t>
                      </a: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A</a:t>
                      </a: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-0</a:t>
                      </a: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011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CourseRecommendScreen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 선택 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1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코스추천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</a:t>
                      </a: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</a:t>
                      </a: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A</a:t>
                      </a:r>
                      <a:r>
                        <a:rPr lang="ko-KR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-0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111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CourseRunningScreen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추천코스 러닝화면 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21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코스추천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</a:t>
                      </a: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</a:t>
                      </a: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기록저장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</a:t>
                      </a: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A</a:t>
                      </a: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-</a:t>
                      </a: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1111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ResultScreen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기록 저장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2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코스추천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</a:t>
                      </a: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</a:t>
                      </a: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피드등록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</a:t>
                      </a: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A</a:t>
                      </a: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-</a:t>
                      </a:r>
                      <a:r>
                        <a:rPr lang="en-US" altLang="ko-KR" sz="1600" u="none" strike="noStrike" cap="none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</a:t>
                      </a: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111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FeedWriteScreen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기록 저장</a:t>
                      </a:r>
                      <a:r>
                        <a:rPr lang="en-US" altLang="ko-KR" sz="16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 -&gt; </a:t>
                      </a: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피드등록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277665522"/>
                  </a:ext>
                </a:extLst>
              </a:tr>
              <a:tr h="7821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자유</a:t>
                      </a:r>
                      <a:r>
                        <a:rPr lang="ko-KR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화면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A</a:t>
                      </a:r>
                      <a:r>
                        <a:rPr lang="ko-KR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-0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0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21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FreeRunningScreen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자유러닝 러닝화면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21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자유</a:t>
                      </a:r>
                      <a:r>
                        <a:rPr lang="ko-KR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화면</a:t>
                      </a:r>
                      <a:endParaRPr sz="1600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코스저장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A</a:t>
                      </a:r>
                      <a:r>
                        <a:rPr lang="ko-KR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-0</a:t>
                      </a:r>
                      <a:r>
                        <a:rPr lang="en-US" altLang="ko-KR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121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CourseSaveScreen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자유러닝 코스 저장 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21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자유</a:t>
                      </a:r>
                      <a:r>
                        <a:rPr lang="ko-KR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화면</a:t>
                      </a:r>
                      <a:endParaRPr sz="1600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코스저장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기록저장</a:t>
                      </a:r>
                      <a:endParaRPr sz="1600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</a:t>
                      </a: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A</a:t>
                      </a:r>
                      <a:r>
                        <a:rPr lang="ko-KR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-</a:t>
                      </a: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1111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ResultScreen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공통화면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821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자유</a:t>
                      </a:r>
                      <a:r>
                        <a:rPr lang="ko-KR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화면</a:t>
                      </a:r>
                      <a:endParaRPr sz="1600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코스저장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피드등록</a:t>
                      </a:r>
                      <a:endParaRPr sz="1600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rgbClr val="000000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UI-A-2111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600" b="0" i="0" u="none" strike="noStrike" cap="none" dirty="0" err="1">
                          <a:solidFill>
                            <a:srgbClr val="000000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FeedWriteScreen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u="none" strike="noStrike" cap="none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공통화면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4528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2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531CC-124E-FE1F-A730-2A99F3513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A0306AB-1E2B-BD1A-040D-46A3D1C1447F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7FB4F35-8342-4953-1497-4AAF73FA8D3F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AC1CC4C-186D-1CD2-808A-4A19E0A5A297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1680A8C1-4EFC-7700-1808-B0192FFDE56C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8D7AB5C-1090-00D4-57B9-7BFA7456A132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16</a:t>
            </a: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84E6D758-8C3F-E154-E212-70330A58CBC6}"/>
              </a:ext>
            </a:extLst>
          </p:cNvPr>
          <p:cNvSpPr/>
          <p:nvPr/>
        </p:nvSpPr>
        <p:spPr>
          <a:xfrm>
            <a:off x="0" y="427511"/>
            <a:ext cx="2895599" cy="9859489"/>
          </a:xfrm>
          <a:custGeom>
            <a:avLst/>
            <a:gdLst/>
            <a:ahLst/>
            <a:cxnLst/>
            <a:rect l="l" t="t" r="r" b="b"/>
            <a:pathLst>
              <a:path w="1799076" h="2596738">
                <a:moveTo>
                  <a:pt x="0" y="0"/>
                </a:moveTo>
                <a:lnTo>
                  <a:pt x="1799076" y="0"/>
                </a:lnTo>
                <a:lnTo>
                  <a:pt x="1799076" y="2596738"/>
                </a:lnTo>
                <a:lnTo>
                  <a:pt x="0" y="2596738"/>
                </a:lnTo>
                <a:close/>
              </a:path>
            </a:pathLst>
          </a:custGeom>
          <a:solidFill>
            <a:srgbClr val="F0F1F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DE3EA80-D463-0D5D-AD41-115F341ED782}"/>
              </a:ext>
            </a:extLst>
          </p:cNvPr>
          <p:cNvSpPr txBox="1"/>
          <p:nvPr/>
        </p:nvSpPr>
        <p:spPr>
          <a:xfrm>
            <a:off x="381000" y="495300"/>
            <a:ext cx="2060184" cy="996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71"/>
              </a:lnSpc>
            </a:pPr>
            <a:r>
              <a:rPr lang="ko-KR" altLang="en-US" sz="28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화면목록</a:t>
            </a:r>
            <a:endParaRPr lang="en-US" altLang="ko-KR" sz="28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066A09CB-9A5A-0888-B67C-4D2357E6E098}"/>
              </a:ext>
            </a:extLst>
          </p:cNvPr>
          <p:cNvSpPr txBox="1"/>
          <p:nvPr/>
        </p:nvSpPr>
        <p:spPr>
          <a:xfrm>
            <a:off x="-685800" y="1562100"/>
            <a:ext cx="41910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D6A52"/>
                </a:solidFill>
                <a:latin typeface="Arita Dotum Bold" panose="020B0600000101010101" charset="-127"/>
                <a:ea typeface="Arita Dotum Bold" panose="020B0600000101010101" charset="-127"/>
              </a:rPr>
              <a:t>Screen list</a:t>
            </a:r>
          </a:p>
          <a:p>
            <a:pPr algn="ctr"/>
            <a:r>
              <a:rPr lang="en-US" altLang="ko-KR" sz="2800" b="1" dirty="0">
                <a:solidFill>
                  <a:srgbClr val="4D6A52"/>
                </a:solidFill>
                <a:latin typeface="Arita Dotum Bold" panose="020B0600000101010101" charset="-127"/>
                <a:ea typeface="Arita Dotum Bold" panose="020B0600000101010101" charset="-127"/>
                <a:cs typeface="Arita Dotum Bold"/>
                <a:sym typeface="Arita Dotum Bold"/>
              </a:rPr>
              <a:t>2/3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51C18B0-F7F8-20B8-E27D-F854C45F0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98481"/>
              </p:ext>
            </p:extLst>
          </p:nvPr>
        </p:nvGraphicFramePr>
        <p:xfrm>
          <a:off x="3351599" y="954000"/>
          <a:ext cx="14174400" cy="81518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290">
                  <a:extLst>
                    <a:ext uri="{9D8B030D-6E8A-4147-A177-3AD203B41FA5}">
                      <a16:colId xmlns:a16="http://schemas.microsoft.com/office/drawing/2014/main" val="2123883695"/>
                    </a:ext>
                  </a:extLst>
                </a:gridCol>
                <a:gridCol w="1429918">
                  <a:extLst>
                    <a:ext uri="{9D8B030D-6E8A-4147-A177-3AD203B41FA5}">
                      <a16:colId xmlns:a16="http://schemas.microsoft.com/office/drawing/2014/main" val="3841345613"/>
                    </a:ext>
                  </a:extLst>
                </a:gridCol>
                <a:gridCol w="1645871">
                  <a:extLst>
                    <a:ext uri="{9D8B030D-6E8A-4147-A177-3AD203B41FA5}">
                      <a16:colId xmlns:a16="http://schemas.microsoft.com/office/drawing/2014/main" val="2232536148"/>
                    </a:ext>
                  </a:extLst>
                </a:gridCol>
                <a:gridCol w="1197750">
                  <a:extLst>
                    <a:ext uri="{9D8B030D-6E8A-4147-A177-3AD203B41FA5}">
                      <a16:colId xmlns:a16="http://schemas.microsoft.com/office/drawing/2014/main" val="2197259991"/>
                    </a:ext>
                  </a:extLst>
                </a:gridCol>
                <a:gridCol w="1522956">
                  <a:extLst>
                    <a:ext uri="{9D8B030D-6E8A-4147-A177-3AD203B41FA5}">
                      <a16:colId xmlns:a16="http://schemas.microsoft.com/office/drawing/2014/main" val="3392153942"/>
                    </a:ext>
                  </a:extLst>
                </a:gridCol>
                <a:gridCol w="2281616">
                  <a:extLst>
                    <a:ext uri="{9D8B030D-6E8A-4147-A177-3AD203B41FA5}">
                      <a16:colId xmlns:a16="http://schemas.microsoft.com/office/drawing/2014/main" val="3901010797"/>
                    </a:ext>
                  </a:extLst>
                </a:gridCol>
                <a:gridCol w="3816875">
                  <a:extLst>
                    <a:ext uri="{9D8B030D-6E8A-4147-A177-3AD203B41FA5}">
                      <a16:colId xmlns:a16="http://schemas.microsoft.com/office/drawing/2014/main" val="4095790708"/>
                    </a:ext>
                  </a:extLst>
                </a:gridCol>
                <a:gridCol w="1136124">
                  <a:extLst>
                    <a:ext uri="{9D8B030D-6E8A-4147-A177-3AD203B41FA5}">
                      <a16:colId xmlns:a16="http://schemas.microsoft.com/office/drawing/2014/main" val="542625136"/>
                    </a:ext>
                  </a:extLst>
                </a:gridCol>
              </a:tblGrid>
              <a:tr h="738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1Depth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2Depth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3Depth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4Depth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Screen</a:t>
                      </a: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ID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Page</a:t>
                      </a: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</a:t>
                      </a: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Title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Descriotion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비고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1488"/>
                  </a:ext>
                </a:extLst>
              </a:tr>
              <a:tr h="529516">
                <a:tc rowSpan="1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크루탭</a:t>
                      </a: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UI-B-0001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CrewScreen</a:t>
                      </a:r>
                      <a:endParaRPr sz="160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</a:t>
                      </a: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232668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내 크루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rial"/>
                          <a:cs typeface="ADLaM Display" panose="02010000000000000000" pitchFamily="2" charset="0"/>
                          <a:sym typeface="Arial"/>
                        </a:rPr>
                        <a:t>UI-B-00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1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rial"/>
                          <a:cs typeface="ADLaM Display" panose="02010000000000000000" pitchFamily="2" charset="0"/>
                          <a:sym typeface="Arial"/>
                        </a:rPr>
                        <a:t>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MyCrewScreen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가입한 크루 확인화면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71887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내 크루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일정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UI-B-0111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CrewScListScreen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일정 확인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829328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내 크루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일정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일정추가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UI-B-1111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AddScScreen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 일정 추가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05287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관리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UI-B-0021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CrewInfoScreen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관리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83678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관리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크루정보수정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UI-B-0121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CrewInfoEditScreen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정보 수정화면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16956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관리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크루원관리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UI-B-0221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CrewMemberScreen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크루원</a:t>
                      </a: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관리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352726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일정 관리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UI-B-0031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ScManageScreen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일정 관리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15108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생성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UI-B-0041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CrewCreateScreen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생성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4576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참여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UI-B-0051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CrewJoinScreen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참여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918246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참여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크루상세보기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UI-B-0151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CrewDetailScreen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상세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647847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+mj-ea"/>
                        <a:ea typeface="+mj-ea"/>
                        <a:cs typeface="Pretendard" panose="02000803000000020004" pitchFamily="50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피드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UI-B-0061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FeedListScreen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전체 </a:t>
                      </a: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피드</a:t>
                      </a: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확인화면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31836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+mj-ea"/>
                        <a:ea typeface="+mj-ea"/>
                        <a:cs typeface="Pretendard" panose="02000803000000020004" pitchFamily="50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피드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피드상세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UI-B-0161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FeedDetailScreen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피드</a:t>
                      </a: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상세  및 댓글 작성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857939"/>
                  </a:ext>
                </a:extLst>
              </a:tr>
              <a:tr h="52951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+mj-ea"/>
                        <a:ea typeface="+mj-ea"/>
                        <a:cs typeface="Pretendard" panose="02000803000000020004" pitchFamily="50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주간랭킹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UI-B-0071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WRankingScreen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크루 주간 랭킹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42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6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F4144-543F-B3A0-F06E-0E43B007E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FD16AFC-E0DA-2191-AEBE-C578EC177A57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AB80543-EB9B-AE1B-9838-D7C633A1F10C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B56A870-D14C-F1A3-946F-4CA958ACEE62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D55C3710-8C8F-4440-2673-7753C15E93F4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17E83CF-4174-5137-5FBB-4D2B966D37C9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17</a:t>
            </a: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2AD7356B-2E33-9C5C-D277-8F87DCB9A2EA}"/>
              </a:ext>
            </a:extLst>
          </p:cNvPr>
          <p:cNvSpPr/>
          <p:nvPr/>
        </p:nvSpPr>
        <p:spPr>
          <a:xfrm>
            <a:off x="0" y="430740"/>
            <a:ext cx="2895599" cy="9859489"/>
          </a:xfrm>
          <a:custGeom>
            <a:avLst/>
            <a:gdLst/>
            <a:ahLst/>
            <a:cxnLst/>
            <a:rect l="l" t="t" r="r" b="b"/>
            <a:pathLst>
              <a:path w="1799076" h="2596738">
                <a:moveTo>
                  <a:pt x="0" y="0"/>
                </a:moveTo>
                <a:lnTo>
                  <a:pt x="1799076" y="0"/>
                </a:lnTo>
                <a:lnTo>
                  <a:pt x="1799076" y="2596738"/>
                </a:lnTo>
                <a:lnTo>
                  <a:pt x="0" y="2596738"/>
                </a:lnTo>
                <a:close/>
              </a:path>
            </a:pathLst>
          </a:custGeom>
          <a:solidFill>
            <a:srgbClr val="F0F1F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CA326093-4A64-469C-63D7-C494EA725988}"/>
              </a:ext>
            </a:extLst>
          </p:cNvPr>
          <p:cNvSpPr txBox="1"/>
          <p:nvPr/>
        </p:nvSpPr>
        <p:spPr>
          <a:xfrm>
            <a:off x="381000" y="495300"/>
            <a:ext cx="2060184" cy="996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71"/>
              </a:lnSpc>
            </a:pPr>
            <a:r>
              <a:rPr lang="ko-KR" altLang="en-US" sz="28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화면목록</a:t>
            </a:r>
            <a:endParaRPr lang="en-US" altLang="ko-KR" sz="28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CE0A0B49-85B5-1303-AA30-B1BFA24BA86C}"/>
              </a:ext>
            </a:extLst>
          </p:cNvPr>
          <p:cNvSpPr txBox="1"/>
          <p:nvPr/>
        </p:nvSpPr>
        <p:spPr>
          <a:xfrm>
            <a:off x="-685800" y="1562100"/>
            <a:ext cx="41910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4D6A52"/>
                </a:solidFill>
                <a:latin typeface="Arita Dotum Bold" panose="020B0600000101010101" charset="-127"/>
                <a:ea typeface="Arita Dotum Bold" panose="020B0600000101010101" charset="-127"/>
              </a:rPr>
              <a:t>Screen list</a:t>
            </a:r>
          </a:p>
          <a:p>
            <a:pPr algn="ctr"/>
            <a:r>
              <a:rPr lang="en-US" altLang="ko-KR" sz="2800" b="1" dirty="0">
                <a:solidFill>
                  <a:srgbClr val="4D6A52"/>
                </a:solidFill>
                <a:latin typeface="Arita Dotum Bold" panose="020B0600000101010101" charset="-127"/>
                <a:ea typeface="Arita Dotum Bold" panose="020B0600000101010101" charset="-127"/>
                <a:cs typeface="Arita Dotum Bold"/>
                <a:sym typeface="Arita Dotum Bold"/>
              </a:rPr>
              <a:t>3/3</a:t>
            </a:r>
          </a:p>
        </p:txBody>
      </p:sp>
      <p:graphicFrame>
        <p:nvGraphicFramePr>
          <p:cNvPr id="8" name="Google Shape;292;g28f64dc7732_0_0">
            <a:extLst>
              <a:ext uri="{FF2B5EF4-FFF2-40B4-BE49-F238E27FC236}">
                <a16:creationId xmlns:a16="http://schemas.microsoft.com/office/drawing/2014/main" id="{1E8DC057-E463-CA65-E87B-8A86746A9EDB}"/>
              </a:ext>
            </a:extLst>
          </p:cNvPr>
          <p:cNvGraphicFramePr/>
          <p:nvPr/>
        </p:nvGraphicFramePr>
        <p:xfrm>
          <a:off x="3351598" y="954000"/>
          <a:ext cx="14174401" cy="61155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8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1Depth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2Depth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3Depth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4Depth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Screen</a:t>
                      </a: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ID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Page</a:t>
                      </a: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</a:t>
                      </a: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Title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 err="1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Descriotion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F0F1F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비고</a:t>
                      </a:r>
                      <a:endParaRPr sz="1600" b="1" u="none" strike="noStrike" cap="none" dirty="0">
                        <a:solidFill>
                          <a:srgbClr val="F0F1F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826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기록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UI-C-0001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RecordScreen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주간/월간 러닝 기록 요약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86846"/>
                  </a:ext>
                </a:extLst>
              </a:tr>
              <a:tr h="8928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상세기록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UI-C-00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RecordDetailScreen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날짜별 / 코스별 </a:t>
                      </a:r>
                      <a:r>
                        <a:rPr lang="ko-KR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살세</a:t>
                      </a:r>
                      <a:r>
                        <a:rPr lang="ko-KR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 기록 보는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071799"/>
                  </a:ext>
                </a:extLst>
              </a:tr>
              <a:tr h="8928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내코스</a:t>
                      </a:r>
                      <a:endParaRPr lang="ko-KR" altLang="en-US" sz="1600" dirty="0">
                        <a:latin typeface="ADLaM Display" panose="02010000000000000000" pitchFamily="2" charset="0"/>
                        <a:ea typeface="+mj-ea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ko-KR" altLang="en-US"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+mj-ea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ko-KR" altLang="en-US" sz="1600" u="none" strike="noStrike" cap="none" dirty="0">
                        <a:latin typeface="ADLaM Display" panose="02010000000000000000" pitchFamily="2" charset="0"/>
                        <a:ea typeface="+mj-ea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UI-C-0031</a:t>
                      </a:r>
                      <a:endParaRPr lang="en-US"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MyCourseScreen</a:t>
                      </a:r>
                      <a:r>
                        <a:rPr lang="en-US" altLang="ko-KR" sz="16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 </a:t>
                      </a:r>
                      <a:endParaRPr lang="en-US"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저장한 코스 확인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70457"/>
                  </a:ext>
                </a:extLst>
              </a:tr>
              <a:tr h="55800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설정</a:t>
                      </a:r>
                      <a:endParaRPr sz="1600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rial"/>
                          <a:cs typeface="ADLaM Display" panose="02010000000000000000" pitchFamily="2" charset="0"/>
                          <a:sym typeface="Arial"/>
                        </a:rPr>
                        <a:t>UI-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D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rial"/>
                          <a:cs typeface="ADLaM Display" panose="02010000000000000000" pitchFamily="2" charset="0"/>
                          <a:sym typeface="Arial"/>
                        </a:rPr>
                        <a:t>-0001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SettingScreen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환경 설정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rial"/>
                          <a:cs typeface="ADLaM Display" panose="02010000000000000000" pitchFamily="2" charset="0"/>
                          <a:sym typeface="Arial"/>
                        </a:rPr>
                        <a:t>프로필편집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UI-D-0021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ProfileEditScreen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프로필 편집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888950"/>
                  </a:ext>
                </a:extLst>
              </a:tr>
              <a:tr h="55800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u="none" strike="noStrike" cap="none" dirty="0" err="1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알림설정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UI-D-0021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NotiSettingScreen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알림 설정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002">
                <a:tc v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러닝설정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UI-D-0031</a:t>
                      </a:r>
                      <a:endParaRPr lang="en-US" altLang="ko-KR" sz="1600" b="0" i="0" u="none" strike="noStrike" cap="none" dirty="0">
                        <a:solidFill>
                          <a:srgbClr val="000000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RunningSettingScreen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러닝기본 설정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60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데이터관리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  <a:sym typeface="Arial"/>
                        </a:rPr>
                        <a:t>UI-D-0031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DataManageScreen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latin typeface="ADLaM Display" panose="02010000000000000000" pitchFamily="2" charset="0"/>
                          <a:ea typeface="+mj-ea"/>
                          <a:cs typeface="ADLaM Display" panose="02010000000000000000" pitchFamily="2" charset="0"/>
                        </a:rPr>
                        <a:t>데이터 관리 화면</a:t>
                      </a:r>
                      <a:endParaRPr sz="16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83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0" y="427511"/>
            <a:ext cx="6830867" cy="9859489"/>
          </a:xfrm>
          <a:custGeom>
            <a:avLst/>
            <a:gdLst/>
            <a:ahLst/>
            <a:cxnLst/>
            <a:rect l="l" t="t" r="r" b="b"/>
            <a:pathLst>
              <a:path w="1799076" h="2596738">
                <a:moveTo>
                  <a:pt x="0" y="0"/>
                </a:moveTo>
                <a:lnTo>
                  <a:pt x="1799076" y="0"/>
                </a:lnTo>
                <a:lnTo>
                  <a:pt x="1799076" y="2596738"/>
                </a:lnTo>
                <a:lnTo>
                  <a:pt x="0" y="2596738"/>
                </a:lnTo>
                <a:close/>
              </a:path>
            </a:pathLst>
          </a:custGeom>
          <a:solidFill>
            <a:srgbClr val="F0F1F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0" y="246685"/>
            <a:ext cx="6830867" cy="100403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530616" y="1448964"/>
            <a:ext cx="5420078" cy="235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71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업무 분담</a:t>
            </a:r>
            <a:endParaRPr lang="en-US" altLang="ko-KR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  <a:p>
            <a:pPr algn="ctr">
              <a:lnSpc>
                <a:spcPts val="9471"/>
              </a:lnSpc>
            </a:pPr>
            <a:r>
              <a:rPr 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(Front-end)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361483" y="1448964"/>
            <a:ext cx="4828985" cy="7690555"/>
            <a:chOff x="0" y="0"/>
            <a:chExt cx="2115303" cy="37165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15302" cy="371657"/>
            </a:xfrm>
            <a:custGeom>
              <a:avLst/>
              <a:gdLst/>
              <a:ahLst/>
              <a:cxnLst/>
              <a:rect l="l" t="t" r="r" b="b"/>
              <a:pathLst>
                <a:path w="2115302" h="371657">
                  <a:moveTo>
                    <a:pt x="0" y="0"/>
                  </a:moveTo>
                  <a:lnTo>
                    <a:pt x="2115302" y="0"/>
                  </a:lnTo>
                  <a:lnTo>
                    <a:pt x="2115302" y="371657"/>
                  </a:lnTo>
                  <a:lnTo>
                    <a:pt x="0" y="371657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115303" cy="4192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7374513" y="3174747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TextBox 32"/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18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693505" y="3214378"/>
            <a:ext cx="419099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Apple HealthKit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과</a:t>
            </a:r>
            <a:b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</a:b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Health Connect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연동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6" name="AutoShape 29">
            <a:extLst>
              <a:ext uri="{FF2B5EF4-FFF2-40B4-BE49-F238E27FC236}">
                <a16:creationId xmlns:a16="http://schemas.microsoft.com/office/drawing/2014/main" id="{02434778-BE78-6B01-82D3-E68CFE2E2C55}"/>
              </a:ext>
            </a:extLst>
          </p:cNvPr>
          <p:cNvSpPr/>
          <p:nvPr/>
        </p:nvSpPr>
        <p:spPr>
          <a:xfrm flipV="1">
            <a:off x="7385295" y="2549006"/>
            <a:ext cx="4805171" cy="8591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5F07046E-07F5-6569-B999-2CD519C0BA36}"/>
              </a:ext>
            </a:extLst>
          </p:cNvPr>
          <p:cNvSpPr txBox="1"/>
          <p:nvPr/>
        </p:nvSpPr>
        <p:spPr>
          <a:xfrm>
            <a:off x="7680476" y="1927866"/>
            <a:ext cx="4190995" cy="448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4800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김경훈</a:t>
            </a:r>
            <a:endParaRPr lang="en-US" sz="4800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40" name="AutoShape 25">
            <a:extLst>
              <a:ext uri="{FF2B5EF4-FFF2-40B4-BE49-F238E27FC236}">
                <a16:creationId xmlns:a16="http://schemas.microsoft.com/office/drawing/2014/main" id="{899DEE5E-8AED-BCE9-BC8D-F3FBEC62B47A}"/>
              </a:ext>
            </a:extLst>
          </p:cNvPr>
          <p:cNvSpPr/>
          <p:nvPr/>
        </p:nvSpPr>
        <p:spPr>
          <a:xfrm flipH="1">
            <a:off x="7385295" y="462450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E9E9C0EE-94EF-31E4-A34A-D290291488E0}"/>
              </a:ext>
            </a:extLst>
          </p:cNvPr>
          <p:cNvSpPr txBox="1"/>
          <p:nvPr/>
        </p:nvSpPr>
        <p:spPr>
          <a:xfrm>
            <a:off x="7676712" y="4867538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기록 탭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UI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구현 및 기능 구현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55" name="AutoShape 25">
            <a:extLst>
              <a:ext uri="{FF2B5EF4-FFF2-40B4-BE49-F238E27FC236}">
                <a16:creationId xmlns:a16="http://schemas.microsoft.com/office/drawing/2014/main" id="{1C059E16-D8B7-73F9-3B47-AE9793ED0FEB}"/>
              </a:ext>
            </a:extLst>
          </p:cNvPr>
          <p:cNvSpPr/>
          <p:nvPr/>
        </p:nvSpPr>
        <p:spPr>
          <a:xfrm flipH="1">
            <a:off x="7392807" y="628566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A9FA249D-23B1-E475-54CD-6CF5F8221D5F}"/>
              </a:ext>
            </a:extLst>
          </p:cNvPr>
          <p:cNvSpPr txBox="1"/>
          <p:nvPr/>
        </p:nvSpPr>
        <p:spPr>
          <a:xfrm>
            <a:off x="7676712" y="6524264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러닝 중 건강 데이터 연동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57" name="Group 16">
            <a:extLst>
              <a:ext uri="{FF2B5EF4-FFF2-40B4-BE49-F238E27FC236}">
                <a16:creationId xmlns:a16="http://schemas.microsoft.com/office/drawing/2014/main" id="{2344E87A-9870-F31B-5AE0-A2E576275401}"/>
              </a:ext>
            </a:extLst>
          </p:cNvPr>
          <p:cNvGrpSpPr/>
          <p:nvPr/>
        </p:nvGrpSpPr>
        <p:grpSpPr>
          <a:xfrm>
            <a:off x="12509459" y="1448964"/>
            <a:ext cx="4828985" cy="7690555"/>
            <a:chOff x="0" y="0"/>
            <a:chExt cx="2115303" cy="371657"/>
          </a:xfrm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994DD2B-6CCF-EC4E-0D16-2A533F1D410E}"/>
                </a:ext>
              </a:extLst>
            </p:cNvPr>
            <p:cNvSpPr/>
            <p:nvPr/>
          </p:nvSpPr>
          <p:spPr>
            <a:xfrm>
              <a:off x="0" y="0"/>
              <a:ext cx="2115302" cy="371657"/>
            </a:xfrm>
            <a:custGeom>
              <a:avLst/>
              <a:gdLst/>
              <a:ahLst/>
              <a:cxnLst/>
              <a:rect l="l" t="t" r="r" b="b"/>
              <a:pathLst>
                <a:path w="2115302" h="371657">
                  <a:moveTo>
                    <a:pt x="0" y="0"/>
                  </a:moveTo>
                  <a:lnTo>
                    <a:pt x="2115302" y="0"/>
                  </a:lnTo>
                  <a:lnTo>
                    <a:pt x="2115302" y="371657"/>
                  </a:lnTo>
                  <a:lnTo>
                    <a:pt x="0" y="371657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DB445B9A-241D-FB04-BF41-8099476A47C2}"/>
                </a:ext>
              </a:extLst>
            </p:cNvPr>
            <p:cNvSpPr txBox="1"/>
            <p:nvPr/>
          </p:nvSpPr>
          <p:spPr>
            <a:xfrm>
              <a:off x="0" y="-47625"/>
              <a:ext cx="2115303" cy="4192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2" name="AutoShape 29">
            <a:extLst>
              <a:ext uri="{FF2B5EF4-FFF2-40B4-BE49-F238E27FC236}">
                <a16:creationId xmlns:a16="http://schemas.microsoft.com/office/drawing/2014/main" id="{9212A1AD-B02E-D937-0567-8DC0EC168E53}"/>
              </a:ext>
            </a:extLst>
          </p:cNvPr>
          <p:cNvSpPr/>
          <p:nvPr/>
        </p:nvSpPr>
        <p:spPr>
          <a:xfrm flipV="1">
            <a:off x="12533271" y="2549006"/>
            <a:ext cx="4805171" cy="8591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TextBox 35">
            <a:extLst>
              <a:ext uri="{FF2B5EF4-FFF2-40B4-BE49-F238E27FC236}">
                <a16:creationId xmlns:a16="http://schemas.microsoft.com/office/drawing/2014/main" id="{396888A6-3436-8AED-D6FB-960E597F6338}"/>
              </a:ext>
            </a:extLst>
          </p:cNvPr>
          <p:cNvSpPr txBox="1"/>
          <p:nvPr/>
        </p:nvSpPr>
        <p:spPr>
          <a:xfrm>
            <a:off x="12828452" y="1927866"/>
            <a:ext cx="4190995" cy="448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4800" b="1" dirty="0" err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이승재</a:t>
            </a:r>
            <a:endParaRPr lang="en-US" sz="4800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5EA6761C-F53C-93D1-E607-DC2DBA727569}"/>
              </a:ext>
            </a:extLst>
          </p:cNvPr>
          <p:cNvSpPr/>
          <p:nvPr/>
        </p:nvSpPr>
        <p:spPr>
          <a:xfrm flipH="1">
            <a:off x="7376181" y="774870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B18F675F-E72C-245C-8099-B025082F1197}"/>
              </a:ext>
            </a:extLst>
          </p:cNvPr>
          <p:cNvSpPr txBox="1"/>
          <p:nvPr/>
        </p:nvSpPr>
        <p:spPr>
          <a:xfrm>
            <a:off x="7610210" y="8037181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크루 탭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UI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구현 및 기능 구현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BF7371F0-0BB4-4E10-F228-574CF62E41DF}"/>
              </a:ext>
            </a:extLst>
          </p:cNvPr>
          <p:cNvSpPr/>
          <p:nvPr/>
        </p:nvSpPr>
        <p:spPr>
          <a:xfrm>
            <a:off x="12558813" y="3174747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TextBox 35">
            <a:extLst>
              <a:ext uri="{FF2B5EF4-FFF2-40B4-BE49-F238E27FC236}">
                <a16:creationId xmlns:a16="http://schemas.microsoft.com/office/drawing/2014/main" id="{F877ED5F-9568-1DCC-41D0-AD4EB5AA86DE}"/>
              </a:ext>
            </a:extLst>
          </p:cNvPr>
          <p:cNvSpPr txBox="1"/>
          <p:nvPr/>
        </p:nvSpPr>
        <p:spPr>
          <a:xfrm>
            <a:off x="12877805" y="3419562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Google Map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연동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47" name="AutoShape 25">
            <a:extLst>
              <a:ext uri="{FF2B5EF4-FFF2-40B4-BE49-F238E27FC236}">
                <a16:creationId xmlns:a16="http://schemas.microsoft.com/office/drawing/2014/main" id="{4EEA198F-5026-FF0C-B07B-A5D2289CED0A}"/>
              </a:ext>
            </a:extLst>
          </p:cNvPr>
          <p:cNvSpPr/>
          <p:nvPr/>
        </p:nvSpPr>
        <p:spPr>
          <a:xfrm flipH="1">
            <a:off x="12569595" y="462450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CE357194-F990-ACFB-2BD7-D385A77E6B4E}"/>
              </a:ext>
            </a:extLst>
          </p:cNvPr>
          <p:cNvSpPr txBox="1"/>
          <p:nvPr/>
        </p:nvSpPr>
        <p:spPr>
          <a:xfrm>
            <a:off x="12861012" y="4867538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러닝 코스 생성 및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UI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구현</a:t>
            </a:r>
            <a:endParaRPr lang="en-US" altLang="ko-KR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B679E81A-9BA6-E321-6029-3A91D3852609}"/>
              </a:ext>
            </a:extLst>
          </p:cNvPr>
          <p:cNvSpPr/>
          <p:nvPr/>
        </p:nvSpPr>
        <p:spPr>
          <a:xfrm flipH="1">
            <a:off x="12577107" y="628566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TextBox 35">
            <a:extLst>
              <a:ext uri="{FF2B5EF4-FFF2-40B4-BE49-F238E27FC236}">
                <a16:creationId xmlns:a16="http://schemas.microsoft.com/office/drawing/2014/main" id="{7BEE1B0B-BE18-20C5-32E6-7CDCA91165E3}"/>
              </a:ext>
            </a:extLst>
          </p:cNvPr>
          <p:cNvSpPr txBox="1"/>
          <p:nvPr/>
        </p:nvSpPr>
        <p:spPr>
          <a:xfrm>
            <a:off x="12861012" y="6524264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완주 기록 서버 데이터 연동</a:t>
            </a:r>
            <a:endParaRPr lang="en-US" altLang="ko-KR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51" name="AutoShape 25">
            <a:extLst>
              <a:ext uri="{FF2B5EF4-FFF2-40B4-BE49-F238E27FC236}">
                <a16:creationId xmlns:a16="http://schemas.microsoft.com/office/drawing/2014/main" id="{510FCB8F-4BE1-ABAC-9E1D-0A1A7CE62638}"/>
              </a:ext>
            </a:extLst>
          </p:cNvPr>
          <p:cNvSpPr/>
          <p:nvPr/>
        </p:nvSpPr>
        <p:spPr>
          <a:xfrm flipH="1">
            <a:off x="12560481" y="774870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TextBox 35">
            <a:extLst>
              <a:ext uri="{FF2B5EF4-FFF2-40B4-BE49-F238E27FC236}">
                <a16:creationId xmlns:a16="http://schemas.microsoft.com/office/drawing/2014/main" id="{DE9C9820-E93E-B551-A68E-5367B12517C4}"/>
              </a:ext>
            </a:extLst>
          </p:cNvPr>
          <p:cNvSpPr txBox="1"/>
          <p:nvPr/>
        </p:nvSpPr>
        <p:spPr>
          <a:xfrm>
            <a:off x="12794510" y="8037181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설정 탭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UI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구현 및 기능 구현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11" name="AutoShape 21">
            <a:extLst>
              <a:ext uri="{FF2B5EF4-FFF2-40B4-BE49-F238E27FC236}">
                <a16:creationId xmlns:a16="http://schemas.microsoft.com/office/drawing/2014/main" id="{F1E0B337-87A9-700A-3B78-8EFACD001846}"/>
              </a:ext>
            </a:extLst>
          </p:cNvPr>
          <p:cNvSpPr/>
          <p:nvPr/>
        </p:nvSpPr>
        <p:spPr>
          <a:xfrm>
            <a:off x="7533616" y="5905500"/>
            <a:ext cx="4350884" cy="0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AutoShape 21">
            <a:extLst>
              <a:ext uri="{FF2B5EF4-FFF2-40B4-BE49-F238E27FC236}">
                <a16:creationId xmlns:a16="http://schemas.microsoft.com/office/drawing/2014/main" id="{7389DF27-1DDB-760B-26B7-52AF805AEB88}"/>
              </a:ext>
            </a:extLst>
          </p:cNvPr>
          <p:cNvSpPr/>
          <p:nvPr/>
        </p:nvSpPr>
        <p:spPr>
          <a:xfrm>
            <a:off x="12701123" y="5905500"/>
            <a:ext cx="4350884" cy="0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296400" y="1177722"/>
            <a:ext cx="686004" cy="68600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779"/>
                </a:lnSpc>
                <a:spcBef>
                  <a:spcPct val="0"/>
                </a:spcBef>
                <a:defRPr/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01</a:t>
              </a:r>
              <a:endParaRPr lang="en-US" sz="2699" b="1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9296400" y="4697681"/>
            <a:ext cx="686004" cy="68600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779"/>
                </a:lnSpc>
                <a:spcBef>
                  <a:spcPct val="0"/>
                </a:spcBef>
                <a:defRPr/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04</a:t>
              </a:r>
              <a:endParaRPr lang="en-US" sz="2699" b="1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9296400" y="2354124"/>
            <a:ext cx="686004" cy="68600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779"/>
                </a:lnSpc>
                <a:spcBef>
                  <a:spcPct val="0"/>
                </a:spcBef>
                <a:defRPr/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02</a:t>
              </a:r>
              <a:endParaRPr lang="en-US" sz="2699" b="1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296400" y="5869460"/>
            <a:ext cx="686004" cy="68600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779"/>
                </a:lnSpc>
                <a:spcBef>
                  <a:spcPct val="0"/>
                </a:spcBef>
                <a:defRPr/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05</a:t>
              </a:r>
              <a:endParaRPr lang="en-US" sz="2699" b="1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9296400" y="3525902"/>
            <a:ext cx="686004" cy="68600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779"/>
                </a:lnSpc>
                <a:spcBef>
                  <a:spcPct val="0"/>
                </a:spcBef>
                <a:defRPr/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03</a:t>
              </a:r>
              <a:endParaRPr lang="en-US" sz="2699" b="1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9296400" y="7041238"/>
            <a:ext cx="686004" cy="68600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779"/>
                </a:lnSpc>
                <a:spcBef>
                  <a:spcPct val="0"/>
                </a:spcBef>
                <a:defRPr/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06</a:t>
              </a:r>
              <a:endParaRPr lang="en-US" sz="2699" b="1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456155" y="1306412"/>
            <a:ext cx="2421243" cy="4191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3239"/>
              </a:lnSpc>
              <a:defRPr/>
            </a:pPr>
            <a:r>
              <a:rPr lang="ko-KR" altLang="en-US" sz="2699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프로젝트 소개</a:t>
            </a:r>
            <a:endParaRPr lang="en-US" sz="2699" b="1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456155" y="4826370"/>
            <a:ext cx="3295650" cy="4103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239"/>
              </a:lnSpc>
              <a:defRPr/>
            </a:pPr>
            <a:r>
              <a:rPr lang="ko-KR" altLang="en-US" sz="2699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공부할 기술 분야</a:t>
            </a:r>
            <a:endParaRPr lang="en-US" sz="2699" b="1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456155" y="2482812"/>
            <a:ext cx="4362450" cy="4103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239"/>
              </a:lnSpc>
              <a:defRPr/>
            </a:pPr>
            <a:r>
              <a:rPr lang="ko-KR" altLang="en-US" sz="2699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개발 동기 및 필요성 </a:t>
            </a:r>
            <a:endParaRPr lang="en-US" sz="2699" b="1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456155" y="5998149"/>
            <a:ext cx="2421243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3239"/>
              </a:lnSpc>
              <a:defRPr/>
            </a:pPr>
            <a:r>
              <a:rPr lang="ko-KR" altLang="en-US" sz="2699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개발 환경</a:t>
            </a:r>
            <a:endParaRPr lang="en-US" sz="2699" b="1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456155" y="3654592"/>
            <a:ext cx="3679666" cy="4103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239"/>
              </a:lnSpc>
              <a:defRPr/>
            </a:pPr>
            <a:r>
              <a:rPr lang="ko-KR" altLang="en-US" sz="2699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유사 시스템 조사</a:t>
            </a:r>
            <a:endParaRPr lang="en-US" sz="2699" b="1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456155" y="7169927"/>
            <a:ext cx="3679667" cy="402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>
              <a:lnSpc>
                <a:spcPts val="3239"/>
              </a:lnSpc>
              <a:defRPr/>
            </a:pPr>
            <a:r>
              <a:rPr lang="ko-KR" altLang="en-US" sz="2699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화면 흐름도 </a:t>
            </a:r>
            <a:r>
              <a:rPr lang="en-US" altLang="ko-KR" sz="2699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/</a:t>
            </a:r>
            <a:r>
              <a:rPr lang="ko-KR" altLang="en-US" sz="2699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 화면 설계</a:t>
            </a:r>
            <a:endParaRPr lang="ko-KR" altLang="en-US" sz="2699" b="1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26" name="Group 26"/>
          <p:cNvGrpSpPr/>
          <p:nvPr/>
        </p:nvGrpSpPr>
        <p:grpSpPr>
          <a:xfrm rot="0">
            <a:off x="0" y="427511"/>
            <a:ext cx="6830867" cy="9859489"/>
            <a:chOff x="0" y="0"/>
            <a:chExt cx="1799076" cy="259673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99076" cy="2596738"/>
            </a:xfrm>
            <a:custGeom>
              <a:avLst/>
              <a:gdLst/>
              <a:rect l="l" t="t" r="r" b="b"/>
              <a:pathLst>
                <a:path w="1799076" h="2596738">
                  <a:moveTo>
                    <a:pt x="0" y="0"/>
                  </a:moveTo>
                  <a:lnTo>
                    <a:pt x="1799076" y="0"/>
                  </a:lnTo>
                  <a:lnTo>
                    <a:pt x="1799076" y="2596738"/>
                  </a:lnTo>
                  <a:lnTo>
                    <a:pt x="0" y="2596738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799076" cy="264436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0" y="0"/>
            <a:ext cx="18288000" cy="427511"/>
            <a:chOff x="0" y="0"/>
            <a:chExt cx="4816593" cy="11259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30616" y="2006176"/>
            <a:ext cx="5420078" cy="13188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10780"/>
              </a:lnSpc>
              <a:defRPr/>
            </a:pPr>
            <a:r>
              <a:rPr lang="en-US"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CONTENTS</a:t>
            </a:r>
            <a:endParaRPr lang="en-US" sz="7700" b="1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33" name="AutoShape 33"/>
          <p:cNvSpPr/>
          <p:nvPr/>
        </p:nvSpPr>
        <p:spPr>
          <a:xfrm>
            <a:off x="17000456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4" name="TextBox 34"/>
          <p:cNvSpPr txBox="1"/>
          <p:nvPr/>
        </p:nvSpPr>
        <p:spPr>
          <a:xfrm>
            <a:off x="17105994" y="9345972"/>
            <a:ext cx="435964" cy="38227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r">
              <a:lnSpc>
                <a:spcPts val="3079"/>
              </a:lnSpc>
              <a:defRPr/>
            </a:pPr>
            <a:r>
              <a:rPr lang="en-US" sz="2199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01</a:t>
            </a:r>
            <a:endParaRPr lang="en-US" sz="2199" b="1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grpSp>
        <p:nvGrpSpPr>
          <p:cNvPr id="35" name="Group 5"/>
          <p:cNvGrpSpPr/>
          <p:nvPr/>
        </p:nvGrpSpPr>
        <p:grpSpPr>
          <a:xfrm rot="0">
            <a:off x="9296400" y="8164781"/>
            <a:ext cx="686004" cy="686004"/>
            <a:chOff x="0" y="0"/>
            <a:chExt cx="812800" cy="812800"/>
          </a:xfrm>
        </p:grpSpPr>
        <p:sp>
          <p:nvSpPr>
            <p:cNvPr id="3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779"/>
                </a:lnSpc>
                <a:spcBef>
                  <a:spcPct val="0"/>
                </a:spcBef>
                <a:defRPr/>
              </a:pPr>
              <a:r>
                <a:rPr lang="en-US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</a:t>
              </a:r>
              <a:r>
                <a:rPr lang="en-US" altLang="ko-KR" sz="2699" b="1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7</a:t>
              </a:r>
              <a:endParaRPr lang="en-US" sz="2699" b="1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sp>
        <p:nvSpPr>
          <p:cNvPr id="38" name="TextBox 21"/>
          <p:cNvSpPr txBox="1"/>
          <p:nvPr/>
        </p:nvSpPr>
        <p:spPr>
          <a:xfrm>
            <a:off x="10456155" y="8293470"/>
            <a:ext cx="3295650" cy="4103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239"/>
              </a:lnSpc>
              <a:defRPr/>
            </a:pPr>
            <a:r>
              <a:rPr lang="ko-KR" altLang="en-US" sz="2699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업무 분담</a:t>
            </a:r>
            <a:endParaRPr lang="ko-KR" altLang="en-US" sz="2699" b="1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39" name="Group 11"/>
          <p:cNvGrpSpPr/>
          <p:nvPr/>
        </p:nvGrpSpPr>
        <p:grpSpPr>
          <a:xfrm rot="0">
            <a:off x="9296802" y="9334500"/>
            <a:ext cx="686004" cy="686004"/>
            <a:chOff x="0" y="0"/>
            <a:chExt cx="812800" cy="812800"/>
          </a:xfrm>
        </p:grpSpPr>
        <p:sp>
          <p:nvSpPr>
            <p:cNvPr id="40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>
                <a:alpha val="10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anchor="ctr"/>
            <a:p>
              <a:pPr marL="0" lvl="0" indent="0" algn="ctr" defTabSz="914400" rtl="0" eaLnBrk="1" latinLnBrk="0" hangingPunct="1">
                <a:lnSpc>
                  <a:spcPts val="3779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sz="2699" b="1" i="0" u="none" strike="noStrike" kern="1200" cap="none" spc="0" normalizeH="0" baseline="0" mc:Ignorable="hp" hp:hslEmbossed="0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</a:t>
              </a:r>
              <a:r>
                <a:rPr xmlns:mc="http://schemas.openxmlformats.org/markup-compatibility/2006" xmlns:hp="http://schemas.haansoft.com/office/presentation/8.0" kumimoji="0" lang="en-US" altLang="ko-KR" sz="2699" b="1" i="0" u="none" strike="noStrike" kern="1200" cap="none" spc="0" normalizeH="0" baseline="0" mc:Ignorable="hp" hp:hslEmbossed="0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8</a:t>
              </a:r>
              <a:endParaRPr xmlns:mc="http://schemas.openxmlformats.org/markup-compatibility/2006" xmlns:hp="http://schemas.haansoft.com/office/presentation/8.0" kumimoji="0" lang="en-US" altLang="ko-KR" sz="2699" b="1" i="0" u="none" strike="noStrike" kern="1200" cap="none" spc="0" normalizeH="0" baseline="0" mc:Ignorable="hp" hp:hslEmbossed="0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sp>
        <p:nvSpPr>
          <p:cNvPr id="42" name="TextBox 23"/>
          <p:cNvSpPr txBox="1"/>
          <p:nvPr/>
        </p:nvSpPr>
        <p:spPr>
          <a:xfrm>
            <a:off x="10456557" y="9463189"/>
            <a:ext cx="2421243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p>
            <a:pPr marL="0" lvl="0" indent="0" algn="l" defTabSz="914400" rtl="0" eaLnBrk="1" latinLnBrk="0" hangingPunct="1">
              <a:lnSpc>
                <a:spcPts val="323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99" b="1" i="0" u="none" strike="noStrike" kern="1200" cap="none" spc="0" normalizeH="0" baseline="0" mc:Ignorable="hp" hp:hslEmbossed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개발 일정</a:t>
            </a:r>
            <a:endParaRPr xmlns:mc="http://schemas.openxmlformats.org/markup-compatibility/2006" xmlns:hp="http://schemas.haansoft.com/office/presentation/8.0" kumimoji="0" lang="ko-KR" altLang="en-US" sz="2699" b="1" i="0" u="none" strike="noStrike" kern="1200" cap="none" spc="0" normalizeH="0" baseline="0" mc:Ignorable="hp" hp:hslEmbossed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D300C-02F5-DC10-96A2-1608515A6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E9B73A-C9C8-491A-5495-6BA7CF12EACC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9EBFF20-7DFF-06AB-09EE-636487485A94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962BBC8-9DF6-45C7-6FDC-57BF4C46BC60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1D382D15-4E60-3230-60FF-4F06DD96CC96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49FFACE-5927-AB20-AE8B-59F6F3D839B0}"/>
              </a:ext>
            </a:extLst>
          </p:cNvPr>
          <p:cNvSpPr/>
          <p:nvPr/>
        </p:nvSpPr>
        <p:spPr>
          <a:xfrm>
            <a:off x="0" y="427511"/>
            <a:ext cx="6830867" cy="9859489"/>
          </a:xfrm>
          <a:custGeom>
            <a:avLst/>
            <a:gdLst/>
            <a:ahLst/>
            <a:cxnLst/>
            <a:rect l="l" t="t" r="r" b="b"/>
            <a:pathLst>
              <a:path w="1799076" h="2596738">
                <a:moveTo>
                  <a:pt x="0" y="0"/>
                </a:moveTo>
                <a:lnTo>
                  <a:pt x="1799076" y="0"/>
                </a:lnTo>
                <a:lnTo>
                  <a:pt x="1799076" y="2596738"/>
                </a:lnTo>
                <a:lnTo>
                  <a:pt x="0" y="2596738"/>
                </a:lnTo>
                <a:close/>
              </a:path>
            </a:pathLst>
          </a:custGeom>
          <a:solidFill>
            <a:srgbClr val="F0F1F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3A86031-9123-5E4B-804A-8DB8748A9EEB}"/>
              </a:ext>
            </a:extLst>
          </p:cNvPr>
          <p:cNvSpPr txBox="1"/>
          <p:nvPr/>
        </p:nvSpPr>
        <p:spPr>
          <a:xfrm>
            <a:off x="0" y="246685"/>
            <a:ext cx="6830867" cy="100403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536AB8A-37D4-2223-53D4-9335E2B18210}"/>
              </a:ext>
            </a:extLst>
          </p:cNvPr>
          <p:cNvSpPr txBox="1"/>
          <p:nvPr/>
        </p:nvSpPr>
        <p:spPr>
          <a:xfrm>
            <a:off x="530616" y="1448964"/>
            <a:ext cx="5420078" cy="235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71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업무 분담</a:t>
            </a:r>
            <a:endParaRPr lang="en-US" altLang="ko-KR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  <a:p>
            <a:pPr algn="ctr">
              <a:lnSpc>
                <a:spcPts val="9471"/>
              </a:lnSpc>
            </a:pPr>
            <a:r>
              <a:rPr 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(</a:t>
            </a:r>
            <a:r>
              <a:rPr lang="en-US" altLang="ko-KR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Back-end</a:t>
            </a:r>
            <a:r>
              <a:rPr 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)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CAFAEBD-694C-F1CA-ADBA-4EECB58B0C2A}"/>
              </a:ext>
            </a:extLst>
          </p:cNvPr>
          <p:cNvGrpSpPr/>
          <p:nvPr/>
        </p:nvGrpSpPr>
        <p:grpSpPr>
          <a:xfrm>
            <a:off x="7361483" y="1448964"/>
            <a:ext cx="4828985" cy="7690555"/>
            <a:chOff x="0" y="0"/>
            <a:chExt cx="2115303" cy="371657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48B6909-443A-2D79-7F87-35677D64BCCE}"/>
                </a:ext>
              </a:extLst>
            </p:cNvPr>
            <p:cNvSpPr/>
            <p:nvPr/>
          </p:nvSpPr>
          <p:spPr>
            <a:xfrm>
              <a:off x="0" y="0"/>
              <a:ext cx="2115302" cy="371657"/>
            </a:xfrm>
            <a:custGeom>
              <a:avLst/>
              <a:gdLst/>
              <a:ahLst/>
              <a:cxnLst/>
              <a:rect l="l" t="t" r="r" b="b"/>
              <a:pathLst>
                <a:path w="2115302" h="371657">
                  <a:moveTo>
                    <a:pt x="0" y="0"/>
                  </a:moveTo>
                  <a:lnTo>
                    <a:pt x="2115302" y="0"/>
                  </a:lnTo>
                  <a:lnTo>
                    <a:pt x="2115302" y="371657"/>
                  </a:lnTo>
                  <a:lnTo>
                    <a:pt x="0" y="371657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A1A6F24F-70CD-86CF-14E9-53EA91CFE32C}"/>
                </a:ext>
              </a:extLst>
            </p:cNvPr>
            <p:cNvSpPr txBox="1"/>
            <p:nvPr/>
          </p:nvSpPr>
          <p:spPr>
            <a:xfrm>
              <a:off x="0" y="-47625"/>
              <a:ext cx="2115303" cy="4192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AutoShape 25">
            <a:extLst>
              <a:ext uri="{FF2B5EF4-FFF2-40B4-BE49-F238E27FC236}">
                <a16:creationId xmlns:a16="http://schemas.microsoft.com/office/drawing/2014/main" id="{24E1ED33-C475-D10E-F544-A050B5D6B3BD}"/>
              </a:ext>
            </a:extLst>
          </p:cNvPr>
          <p:cNvSpPr/>
          <p:nvPr/>
        </p:nvSpPr>
        <p:spPr>
          <a:xfrm>
            <a:off x="7374513" y="3174747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AF815EC7-D644-2103-E8FF-FCB37340D05D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19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567CF1EB-CED5-C4FB-1EB1-2CB538009B92}"/>
              </a:ext>
            </a:extLst>
          </p:cNvPr>
          <p:cNvSpPr txBox="1"/>
          <p:nvPr/>
        </p:nvSpPr>
        <p:spPr>
          <a:xfrm>
            <a:off x="7693505" y="3214378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코스 생성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학습</a:t>
            </a:r>
            <a:endParaRPr lang="en-US" altLang="ko-KR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6" name="AutoShape 29">
            <a:extLst>
              <a:ext uri="{FF2B5EF4-FFF2-40B4-BE49-F238E27FC236}">
                <a16:creationId xmlns:a16="http://schemas.microsoft.com/office/drawing/2014/main" id="{2DB90995-2E45-6B02-7A2A-82039807CD45}"/>
              </a:ext>
            </a:extLst>
          </p:cNvPr>
          <p:cNvSpPr/>
          <p:nvPr/>
        </p:nvSpPr>
        <p:spPr>
          <a:xfrm flipV="1">
            <a:off x="7385295" y="2549006"/>
            <a:ext cx="4805171" cy="8591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BE59C8EC-1C75-4E50-85A4-E4884575E4DB}"/>
              </a:ext>
            </a:extLst>
          </p:cNvPr>
          <p:cNvSpPr txBox="1"/>
          <p:nvPr/>
        </p:nvSpPr>
        <p:spPr>
          <a:xfrm>
            <a:off x="7680476" y="1927866"/>
            <a:ext cx="4190995" cy="448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4800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김명준</a:t>
            </a:r>
            <a:endParaRPr lang="en-US" sz="4800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40" name="AutoShape 25">
            <a:extLst>
              <a:ext uri="{FF2B5EF4-FFF2-40B4-BE49-F238E27FC236}">
                <a16:creationId xmlns:a16="http://schemas.microsoft.com/office/drawing/2014/main" id="{0726D105-372D-3772-097B-0455F42672F2}"/>
              </a:ext>
            </a:extLst>
          </p:cNvPr>
          <p:cNvSpPr/>
          <p:nvPr/>
        </p:nvSpPr>
        <p:spPr>
          <a:xfrm flipH="1">
            <a:off x="7385295" y="462450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E601AAD9-E26E-AE90-0D4E-5E5313978C47}"/>
              </a:ext>
            </a:extLst>
          </p:cNvPr>
          <p:cNvSpPr txBox="1"/>
          <p:nvPr/>
        </p:nvSpPr>
        <p:spPr>
          <a:xfrm>
            <a:off x="7674221" y="4867538"/>
            <a:ext cx="419099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코스 관련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API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 개발</a:t>
            </a:r>
            <a:endParaRPr lang="en-US" altLang="ko-KR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55" name="AutoShape 25">
            <a:extLst>
              <a:ext uri="{FF2B5EF4-FFF2-40B4-BE49-F238E27FC236}">
                <a16:creationId xmlns:a16="http://schemas.microsoft.com/office/drawing/2014/main" id="{60A36C96-999B-7DAD-0B79-816E7F1BC833}"/>
              </a:ext>
            </a:extLst>
          </p:cNvPr>
          <p:cNvSpPr/>
          <p:nvPr/>
        </p:nvSpPr>
        <p:spPr>
          <a:xfrm flipH="1">
            <a:off x="7392807" y="628566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FF210FC0-EA27-F397-CA34-431595F5EBEE}"/>
              </a:ext>
            </a:extLst>
          </p:cNvPr>
          <p:cNvSpPr txBox="1"/>
          <p:nvPr/>
        </p:nvSpPr>
        <p:spPr>
          <a:xfrm>
            <a:off x="7676712" y="6524264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추천 시스템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57" name="Group 16">
            <a:extLst>
              <a:ext uri="{FF2B5EF4-FFF2-40B4-BE49-F238E27FC236}">
                <a16:creationId xmlns:a16="http://schemas.microsoft.com/office/drawing/2014/main" id="{66146C09-4CE4-7EF9-5E03-26DFC2ABEDDE}"/>
              </a:ext>
            </a:extLst>
          </p:cNvPr>
          <p:cNvGrpSpPr/>
          <p:nvPr/>
        </p:nvGrpSpPr>
        <p:grpSpPr>
          <a:xfrm>
            <a:off x="12509459" y="1448964"/>
            <a:ext cx="4828985" cy="7690555"/>
            <a:chOff x="0" y="0"/>
            <a:chExt cx="2115303" cy="371657"/>
          </a:xfrm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B500A96E-ADFA-4E52-B8E9-F164141F0810}"/>
                </a:ext>
              </a:extLst>
            </p:cNvPr>
            <p:cNvSpPr/>
            <p:nvPr/>
          </p:nvSpPr>
          <p:spPr>
            <a:xfrm>
              <a:off x="0" y="0"/>
              <a:ext cx="2115302" cy="371657"/>
            </a:xfrm>
            <a:custGeom>
              <a:avLst/>
              <a:gdLst/>
              <a:ahLst/>
              <a:cxnLst/>
              <a:rect l="l" t="t" r="r" b="b"/>
              <a:pathLst>
                <a:path w="2115302" h="371657">
                  <a:moveTo>
                    <a:pt x="0" y="0"/>
                  </a:moveTo>
                  <a:lnTo>
                    <a:pt x="2115302" y="0"/>
                  </a:lnTo>
                  <a:lnTo>
                    <a:pt x="2115302" y="371657"/>
                  </a:lnTo>
                  <a:lnTo>
                    <a:pt x="0" y="371657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62FC6825-539F-354A-C639-0CA4B9D2CDA8}"/>
                </a:ext>
              </a:extLst>
            </p:cNvPr>
            <p:cNvSpPr txBox="1"/>
            <p:nvPr/>
          </p:nvSpPr>
          <p:spPr>
            <a:xfrm>
              <a:off x="0" y="-47625"/>
              <a:ext cx="2115303" cy="4192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2" name="AutoShape 29">
            <a:extLst>
              <a:ext uri="{FF2B5EF4-FFF2-40B4-BE49-F238E27FC236}">
                <a16:creationId xmlns:a16="http://schemas.microsoft.com/office/drawing/2014/main" id="{E6EB5942-C10B-BF22-9F40-62853E1DD1B8}"/>
              </a:ext>
            </a:extLst>
          </p:cNvPr>
          <p:cNvSpPr/>
          <p:nvPr/>
        </p:nvSpPr>
        <p:spPr>
          <a:xfrm flipV="1">
            <a:off x="12533271" y="2549006"/>
            <a:ext cx="4805171" cy="8591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TextBox 35">
            <a:extLst>
              <a:ext uri="{FF2B5EF4-FFF2-40B4-BE49-F238E27FC236}">
                <a16:creationId xmlns:a16="http://schemas.microsoft.com/office/drawing/2014/main" id="{F558F4E1-45FF-60FA-4BF1-E8D7251ED3C0}"/>
              </a:ext>
            </a:extLst>
          </p:cNvPr>
          <p:cNvSpPr txBox="1"/>
          <p:nvPr/>
        </p:nvSpPr>
        <p:spPr>
          <a:xfrm>
            <a:off x="12828452" y="1927866"/>
            <a:ext cx="4190995" cy="448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4800" b="1" dirty="0" err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김준형</a:t>
            </a:r>
            <a:endParaRPr lang="en-US" sz="4800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CFC7471-15C3-34C9-91AB-01BAD826CD11}"/>
              </a:ext>
            </a:extLst>
          </p:cNvPr>
          <p:cNvSpPr/>
          <p:nvPr/>
        </p:nvSpPr>
        <p:spPr>
          <a:xfrm flipH="1">
            <a:off x="7376181" y="774870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D0B9333A-A493-BE8C-82DB-493A393124AB}"/>
              </a:ext>
            </a:extLst>
          </p:cNvPr>
          <p:cNvSpPr txBox="1"/>
          <p:nvPr/>
        </p:nvSpPr>
        <p:spPr>
          <a:xfrm>
            <a:off x="7610210" y="8037181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서버 배포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77447EF8-89F9-D926-63B4-EA77CE25DD51}"/>
              </a:ext>
            </a:extLst>
          </p:cNvPr>
          <p:cNvSpPr/>
          <p:nvPr/>
        </p:nvSpPr>
        <p:spPr>
          <a:xfrm>
            <a:off x="12558813" y="3174747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TextBox 35">
            <a:extLst>
              <a:ext uri="{FF2B5EF4-FFF2-40B4-BE49-F238E27FC236}">
                <a16:creationId xmlns:a16="http://schemas.microsoft.com/office/drawing/2014/main" id="{B463F75D-187B-4EED-E7D9-743ECF97C7E9}"/>
              </a:ext>
            </a:extLst>
          </p:cNvPr>
          <p:cNvSpPr txBox="1"/>
          <p:nvPr/>
        </p:nvSpPr>
        <p:spPr>
          <a:xfrm>
            <a:off x="12877805" y="3419562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Firebase FCM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연동</a:t>
            </a:r>
            <a:endParaRPr lang="en-US" altLang="ko-KR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47" name="AutoShape 25">
            <a:extLst>
              <a:ext uri="{FF2B5EF4-FFF2-40B4-BE49-F238E27FC236}">
                <a16:creationId xmlns:a16="http://schemas.microsoft.com/office/drawing/2014/main" id="{2F7F811F-1547-799C-F3A0-029238F1540A}"/>
              </a:ext>
            </a:extLst>
          </p:cNvPr>
          <p:cNvSpPr/>
          <p:nvPr/>
        </p:nvSpPr>
        <p:spPr>
          <a:xfrm flipH="1">
            <a:off x="12569595" y="462450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9084FFAD-5C2D-D686-9443-163D1DA7E651}"/>
              </a:ext>
            </a:extLst>
          </p:cNvPr>
          <p:cNvSpPr txBox="1"/>
          <p:nvPr/>
        </p:nvSpPr>
        <p:spPr>
          <a:xfrm>
            <a:off x="12861012" y="4867538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기록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관련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API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개발</a:t>
            </a:r>
            <a:endParaRPr lang="en-US" altLang="ko-KR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8FB05548-A0F0-4A2F-BBFA-569EC4BF45C9}"/>
              </a:ext>
            </a:extLst>
          </p:cNvPr>
          <p:cNvSpPr/>
          <p:nvPr/>
        </p:nvSpPr>
        <p:spPr>
          <a:xfrm flipH="1">
            <a:off x="12577107" y="628566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AutoShape 25">
            <a:extLst>
              <a:ext uri="{FF2B5EF4-FFF2-40B4-BE49-F238E27FC236}">
                <a16:creationId xmlns:a16="http://schemas.microsoft.com/office/drawing/2014/main" id="{1919986F-AC8D-A9F8-495E-CA912408BC5D}"/>
              </a:ext>
            </a:extLst>
          </p:cNvPr>
          <p:cNvSpPr/>
          <p:nvPr/>
        </p:nvSpPr>
        <p:spPr>
          <a:xfrm flipH="1">
            <a:off x="12560481" y="7748700"/>
            <a:ext cx="0" cy="9000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TextBox 35">
            <a:extLst>
              <a:ext uri="{FF2B5EF4-FFF2-40B4-BE49-F238E27FC236}">
                <a16:creationId xmlns:a16="http://schemas.microsoft.com/office/drawing/2014/main" id="{25DA62F7-80CB-2475-ECAB-AE6467BA6019}"/>
              </a:ext>
            </a:extLst>
          </p:cNvPr>
          <p:cNvSpPr txBox="1"/>
          <p:nvPr/>
        </p:nvSpPr>
        <p:spPr>
          <a:xfrm>
            <a:off x="12794510" y="8037181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설정 관련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API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개발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11" name="AutoShape 21">
            <a:extLst>
              <a:ext uri="{FF2B5EF4-FFF2-40B4-BE49-F238E27FC236}">
                <a16:creationId xmlns:a16="http://schemas.microsoft.com/office/drawing/2014/main" id="{6C9EE8E7-0086-D7BF-E77C-F0569F0142A7}"/>
              </a:ext>
            </a:extLst>
          </p:cNvPr>
          <p:cNvSpPr/>
          <p:nvPr/>
        </p:nvSpPr>
        <p:spPr>
          <a:xfrm>
            <a:off x="7533616" y="5905500"/>
            <a:ext cx="4350884" cy="0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AutoShape 21">
            <a:extLst>
              <a:ext uri="{FF2B5EF4-FFF2-40B4-BE49-F238E27FC236}">
                <a16:creationId xmlns:a16="http://schemas.microsoft.com/office/drawing/2014/main" id="{0309F6AE-5242-13F2-BD64-0EA7732854F0}"/>
              </a:ext>
            </a:extLst>
          </p:cNvPr>
          <p:cNvSpPr/>
          <p:nvPr/>
        </p:nvSpPr>
        <p:spPr>
          <a:xfrm>
            <a:off x="12701123" y="5905500"/>
            <a:ext cx="4350884" cy="0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1D185015-3D1A-9EAE-EB30-76041748DD79}"/>
              </a:ext>
            </a:extLst>
          </p:cNvPr>
          <p:cNvSpPr txBox="1"/>
          <p:nvPr/>
        </p:nvSpPr>
        <p:spPr>
          <a:xfrm>
            <a:off x="12822101" y="6521240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크루 관련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API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개발</a:t>
            </a:r>
            <a:endParaRPr lang="en-US" altLang="ko-KR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03885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8AAEC-4848-CE1D-41BD-6B6BD716F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FB3B14D-0A7F-3FDA-67DF-C8682AE320B8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537C8B2-883F-C357-D92C-0C414F84186E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40EE5D0-26F1-0BD6-C829-F25822363557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4073F3D5-9990-BEA1-9863-787120F4F053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C208FB7-73CB-E7EF-D269-F5DABD0A0318}"/>
              </a:ext>
            </a:extLst>
          </p:cNvPr>
          <p:cNvSpPr/>
          <p:nvPr/>
        </p:nvSpPr>
        <p:spPr>
          <a:xfrm>
            <a:off x="0" y="427511"/>
            <a:ext cx="6830867" cy="9859489"/>
          </a:xfrm>
          <a:custGeom>
            <a:avLst/>
            <a:gdLst/>
            <a:ahLst/>
            <a:cxnLst/>
            <a:rect l="l" t="t" r="r" b="b"/>
            <a:pathLst>
              <a:path w="1799076" h="2596738">
                <a:moveTo>
                  <a:pt x="0" y="0"/>
                </a:moveTo>
                <a:lnTo>
                  <a:pt x="1799076" y="0"/>
                </a:lnTo>
                <a:lnTo>
                  <a:pt x="1799076" y="2596738"/>
                </a:lnTo>
                <a:lnTo>
                  <a:pt x="0" y="2596738"/>
                </a:lnTo>
                <a:close/>
              </a:path>
            </a:pathLst>
          </a:custGeom>
          <a:solidFill>
            <a:srgbClr val="F0F1F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3B709F2-D170-9025-4B5D-CB760138D496}"/>
              </a:ext>
            </a:extLst>
          </p:cNvPr>
          <p:cNvSpPr txBox="1"/>
          <p:nvPr/>
        </p:nvSpPr>
        <p:spPr>
          <a:xfrm>
            <a:off x="0" y="246685"/>
            <a:ext cx="6830867" cy="100403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35CF20F-6DF2-48CA-27CD-9876153A6311}"/>
              </a:ext>
            </a:extLst>
          </p:cNvPr>
          <p:cNvSpPr txBox="1"/>
          <p:nvPr/>
        </p:nvSpPr>
        <p:spPr>
          <a:xfrm>
            <a:off x="530616" y="1448964"/>
            <a:ext cx="5420078" cy="235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71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업무 분담</a:t>
            </a:r>
            <a:endParaRPr lang="en-US" altLang="ko-KR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  <a:p>
            <a:pPr algn="ctr">
              <a:lnSpc>
                <a:spcPts val="9471"/>
              </a:lnSpc>
            </a:pPr>
            <a:r>
              <a:rPr lang="en-US" altLang="ko-KR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(Back-end)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A37A26F-DA36-FDFF-2FCD-1BC0F3333E7A}"/>
              </a:ext>
            </a:extLst>
          </p:cNvPr>
          <p:cNvGrpSpPr/>
          <p:nvPr/>
        </p:nvGrpSpPr>
        <p:grpSpPr>
          <a:xfrm>
            <a:off x="7361483" y="1448964"/>
            <a:ext cx="4828985" cy="7690555"/>
            <a:chOff x="0" y="0"/>
            <a:chExt cx="2115303" cy="371657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52CCEBC-3BD6-1F98-2F7A-AD0F13685543}"/>
                </a:ext>
              </a:extLst>
            </p:cNvPr>
            <p:cNvSpPr/>
            <p:nvPr/>
          </p:nvSpPr>
          <p:spPr>
            <a:xfrm>
              <a:off x="0" y="0"/>
              <a:ext cx="2115302" cy="371657"/>
            </a:xfrm>
            <a:custGeom>
              <a:avLst/>
              <a:gdLst/>
              <a:ahLst/>
              <a:cxnLst/>
              <a:rect l="l" t="t" r="r" b="b"/>
              <a:pathLst>
                <a:path w="2115302" h="371657">
                  <a:moveTo>
                    <a:pt x="0" y="0"/>
                  </a:moveTo>
                  <a:lnTo>
                    <a:pt x="2115302" y="0"/>
                  </a:lnTo>
                  <a:lnTo>
                    <a:pt x="2115302" y="371657"/>
                  </a:lnTo>
                  <a:lnTo>
                    <a:pt x="0" y="371657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884C53F9-24C7-BB47-CFF6-5D1D18BAD8CB}"/>
                </a:ext>
              </a:extLst>
            </p:cNvPr>
            <p:cNvSpPr txBox="1"/>
            <p:nvPr/>
          </p:nvSpPr>
          <p:spPr>
            <a:xfrm>
              <a:off x="0" y="-47625"/>
              <a:ext cx="2115303" cy="4192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AutoShape 25">
            <a:extLst>
              <a:ext uri="{FF2B5EF4-FFF2-40B4-BE49-F238E27FC236}">
                <a16:creationId xmlns:a16="http://schemas.microsoft.com/office/drawing/2014/main" id="{D14AA25C-F889-86AE-1AAA-D8F0D6ADAD5A}"/>
              </a:ext>
            </a:extLst>
          </p:cNvPr>
          <p:cNvSpPr/>
          <p:nvPr/>
        </p:nvSpPr>
        <p:spPr>
          <a:xfrm flipH="1">
            <a:off x="7385295" y="3301897"/>
            <a:ext cx="0" cy="13893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4CCE7117-E22B-386D-07B2-41333EAA1646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20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7BC8089A-E3CE-266C-2F6C-9364BE24B504}"/>
              </a:ext>
            </a:extLst>
          </p:cNvPr>
          <p:cNvSpPr txBox="1"/>
          <p:nvPr/>
        </p:nvSpPr>
        <p:spPr>
          <a:xfrm>
            <a:off x="7671630" y="3784088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코스 생성 </a:t>
            </a:r>
            <a:r>
              <a: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AI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학습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6" name="AutoShape 29">
            <a:extLst>
              <a:ext uri="{FF2B5EF4-FFF2-40B4-BE49-F238E27FC236}">
                <a16:creationId xmlns:a16="http://schemas.microsoft.com/office/drawing/2014/main" id="{9497CC22-559D-96DA-9D26-F56D4ADA936F}"/>
              </a:ext>
            </a:extLst>
          </p:cNvPr>
          <p:cNvSpPr/>
          <p:nvPr/>
        </p:nvSpPr>
        <p:spPr>
          <a:xfrm flipV="1">
            <a:off x="7385295" y="2549006"/>
            <a:ext cx="4805171" cy="8591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D4CBCACD-386E-A4CC-3815-DB6528EEE020}"/>
              </a:ext>
            </a:extLst>
          </p:cNvPr>
          <p:cNvSpPr txBox="1"/>
          <p:nvPr/>
        </p:nvSpPr>
        <p:spPr>
          <a:xfrm>
            <a:off x="7680476" y="1927866"/>
            <a:ext cx="4190995" cy="448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4800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김명준</a:t>
            </a:r>
            <a:endParaRPr lang="en-US" sz="4800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40" name="AutoShape 25">
            <a:extLst>
              <a:ext uri="{FF2B5EF4-FFF2-40B4-BE49-F238E27FC236}">
                <a16:creationId xmlns:a16="http://schemas.microsoft.com/office/drawing/2014/main" id="{868DD71C-1720-E3A8-9DFB-7A3A4D294E4A}"/>
              </a:ext>
            </a:extLst>
          </p:cNvPr>
          <p:cNvSpPr/>
          <p:nvPr/>
        </p:nvSpPr>
        <p:spPr>
          <a:xfrm flipH="1">
            <a:off x="7385295" y="5072640"/>
            <a:ext cx="0" cy="13893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F9BC7602-B49A-DA26-A6EC-B024019C4DFA}"/>
              </a:ext>
            </a:extLst>
          </p:cNvPr>
          <p:cNvSpPr txBox="1"/>
          <p:nvPr/>
        </p:nvSpPr>
        <p:spPr>
          <a:xfrm>
            <a:off x="7676713" y="5562105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코스 데이터 관리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57" name="Group 16">
            <a:extLst>
              <a:ext uri="{FF2B5EF4-FFF2-40B4-BE49-F238E27FC236}">
                <a16:creationId xmlns:a16="http://schemas.microsoft.com/office/drawing/2014/main" id="{1FD6C97A-CC27-73BD-6D6E-25FBF62977CE}"/>
              </a:ext>
            </a:extLst>
          </p:cNvPr>
          <p:cNvGrpSpPr/>
          <p:nvPr/>
        </p:nvGrpSpPr>
        <p:grpSpPr>
          <a:xfrm>
            <a:off x="12509459" y="1448964"/>
            <a:ext cx="4828985" cy="7690555"/>
            <a:chOff x="0" y="0"/>
            <a:chExt cx="2115303" cy="371657"/>
          </a:xfrm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502BD888-7BFB-DDB6-8507-B9454D8C5F54}"/>
                </a:ext>
              </a:extLst>
            </p:cNvPr>
            <p:cNvSpPr/>
            <p:nvPr/>
          </p:nvSpPr>
          <p:spPr>
            <a:xfrm>
              <a:off x="0" y="0"/>
              <a:ext cx="2115302" cy="371657"/>
            </a:xfrm>
            <a:custGeom>
              <a:avLst/>
              <a:gdLst/>
              <a:ahLst/>
              <a:cxnLst/>
              <a:rect l="l" t="t" r="r" b="b"/>
              <a:pathLst>
                <a:path w="2115302" h="371657">
                  <a:moveTo>
                    <a:pt x="0" y="0"/>
                  </a:moveTo>
                  <a:lnTo>
                    <a:pt x="2115302" y="0"/>
                  </a:lnTo>
                  <a:lnTo>
                    <a:pt x="2115302" y="371657"/>
                  </a:lnTo>
                  <a:lnTo>
                    <a:pt x="0" y="371657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7CAB927A-798C-1EE7-59BB-21E8824A4A0A}"/>
                </a:ext>
              </a:extLst>
            </p:cNvPr>
            <p:cNvSpPr txBox="1"/>
            <p:nvPr/>
          </p:nvSpPr>
          <p:spPr>
            <a:xfrm>
              <a:off x="0" y="-47625"/>
              <a:ext cx="2115303" cy="4192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0" name="AutoShape 25">
            <a:extLst>
              <a:ext uri="{FF2B5EF4-FFF2-40B4-BE49-F238E27FC236}">
                <a16:creationId xmlns:a16="http://schemas.microsoft.com/office/drawing/2014/main" id="{1B3537FE-D617-049E-69E5-BBC34970F5C1}"/>
              </a:ext>
            </a:extLst>
          </p:cNvPr>
          <p:cNvSpPr/>
          <p:nvPr/>
        </p:nvSpPr>
        <p:spPr>
          <a:xfrm flipH="1">
            <a:off x="12533271" y="3301897"/>
            <a:ext cx="0" cy="13893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FE9A141B-ACF8-D876-4BD6-84DCA304BB1F}"/>
              </a:ext>
            </a:extLst>
          </p:cNvPr>
          <p:cNvSpPr txBox="1"/>
          <p:nvPr/>
        </p:nvSpPr>
        <p:spPr>
          <a:xfrm>
            <a:off x="12828452" y="3784089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Firebase FCM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연동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62" name="AutoShape 29">
            <a:extLst>
              <a:ext uri="{FF2B5EF4-FFF2-40B4-BE49-F238E27FC236}">
                <a16:creationId xmlns:a16="http://schemas.microsoft.com/office/drawing/2014/main" id="{E9029F9C-DF05-FDE1-A564-08C411C62BAB}"/>
              </a:ext>
            </a:extLst>
          </p:cNvPr>
          <p:cNvSpPr/>
          <p:nvPr/>
        </p:nvSpPr>
        <p:spPr>
          <a:xfrm flipV="1">
            <a:off x="12533271" y="2549006"/>
            <a:ext cx="4805171" cy="8591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TextBox 35">
            <a:extLst>
              <a:ext uri="{FF2B5EF4-FFF2-40B4-BE49-F238E27FC236}">
                <a16:creationId xmlns:a16="http://schemas.microsoft.com/office/drawing/2014/main" id="{61744687-7002-4B37-2345-E25C52B64D08}"/>
              </a:ext>
            </a:extLst>
          </p:cNvPr>
          <p:cNvSpPr txBox="1"/>
          <p:nvPr/>
        </p:nvSpPr>
        <p:spPr>
          <a:xfrm>
            <a:off x="12828452" y="1927866"/>
            <a:ext cx="4190995" cy="448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4800" b="1" dirty="0" err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김준형</a:t>
            </a:r>
            <a:endParaRPr lang="en-US" sz="4800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64" name="AutoShape 25">
            <a:extLst>
              <a:ext uri="{FF2B5EF4-FFF2-40B4-BE49-F238E27FC236}">
                <a16:creationId xmlns:a16="http://schemas.microsoft.com/office/drawing/2014/main" id="{273BC199-A170-E6D7-4E18-1A61065E117E}"/>
              </a:ext>
            </a:extLst>
          </p:cNvPr>
          <p:cNvSpPr/>
          <p:nvPr/>
        </p:nvSpPr>
        <p:spPr>
          <a:xfrm flipH="1">
            <a:off x="12533271" y="5072640"/>
            <a:ext cx="0" cy="1389300"/>
          </a:xfrm>
          <a:prstGeom prst="line">
            <a:avLst/>
          </a:prstGeom>
          <a:ln w="95250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TextBox 35">
            <a:extLst>
              <a:ext uri="{FF2B5EF4-FFF2-40B4-BE49-F238E27FC236}">
                <a16:creationId xmlns:a16="http://schemas.microsoft.com/office/drawing/2014/main" id="{2A8050CF-1B74-5E56-CF87-88646C3E9065}"/>
              </a:ext>
            </a:extLst>
          </p:cNvPr>
          <p:cNvSpPr txBox="1"/>
          <p:nvPr/>
        </p:nvSpPr>
        <p:spPr>
          <a:xfrm>
            <a:off x="12802203" y="5563589"/>
            <a:ext cx="419099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기록 데이터 관리</a:t>
            </a:r>
            <a:endParaRPr lang="en-US" altLang="ko-KR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6" name="AutoShape 21">
            <a:extLst>
              <a:ext uri="{FF2B5EF4-FFF2-40B4-BE49-F238E27FC236}">
                <a16:creationId xmlns:a16="http://schemas.microsoft.com/office/drawing/2014/main" id="{74C792D5-A603-A7D2-242F-FEEC43D1A999}"/>
              </a:ext>
            </a:extLst>
          </p:cNvPr>
          <p:cNvSpPr/>
          <p:nvPr/>
        </p:nvSpPr>
        <p:spPr>
          <a:xfrm>
            <a:off x="1828800" y="5448300"/>
            <a:ext cx="4350884" cy="0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AutoShape 21">
            <a:extLst>
              <a:ext uri="{FF2B5EF4-FFF2-40B4-BE49-F238E27FC236}">
                <a16:creationId xmlns:a16="http://schemas.microsoft.com/office/drawing/2014/main" id="{7296DB39-3BA0-E08A-8E65-ADC1BA612848}"/>
              </a:ext>
            </a:extLst>
          </p:cNvPr>
          <p:cNvSpPr/>
          <p:nvPr/>
        </p:nvSpPr>
        <p:spPr>
          <a:xfrm>
            <a:off x="1828800" y="6667500"/>
            <a:ext cx="4350884" cy="0"/>
          </a:xfrm>
          <a:prstGeom prst="line">
            <a:avLst/>
          </a:prstGeom>
          <a:ln w="28575" cap="rnd">
            <a:solidFill>
              <a:srgbClr val="4866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7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21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427511"/>
            <a:ext cx="18288000" cy="3012612"/>
            <a:chOff x="0" y="0"/>
            <a:chExt cx="4816593" cy="7934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793445"/>
            </a:xfrm>
            <a:custGeom>
              <a:avLst/>
              <a:gdLst/>
              <a:ahLst/>
              <a:cxnLst/>
              <a:rect l="l" t="t" r="r" b="b"/>
              <a:pathLst>
                <a:path w="4816592" h="793445">
                  <a:moveTo>
                    <a:pt x="0" y="0"/>
                  </a:moveTo>
                  <a:lnTo>
                    <a:pt x="4816592" y="0"/>
                  </a:lnTo>
                  <a:lnTo>
                    <a:pt x="4816592" y="793445"/>
                  </a:lnTo>
                  <a:lnTo>
                    <a:pt x="0" y="793445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816593" cy="841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982342" y="1389414"/>
            <a:ext cx="8334385" cy="1265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개발 일정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BA1B91-F1B3-8F4C-7276-4D681542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02026"/>
            <a:ext cx="12880004" cy="38689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0"/>
            <a:ext cx="18297525" cy="427511"/>
            <a:chOff x="0" y="0"/>
            <a:chExt cx="4819101" cy="1125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9101" cy="112595"/>
            </a:xfrm>
            <a:custGeom>
              <a:avLst/>
              <a:gdLst/>
              <a:ahLst/>
              <a:cxnLst/>
              <a:rect l="l" t="t" r="r" b="b"/>
              <a:pathLst>
                <a:path w="4819101" h="112595">
                  <a:moveTo>
                    <a:pt x="0" y="0"/>
                  </a:moveTo>
                  <a:lnTo>
                    <a:pt x="4819101" y="0"/>
                  </a:lnTo>
                  <a:lnTo>
                    <a:pt x="4819101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9101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821080" y="3539742"/>
            <a:ext cx="8655365" cy="702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5"/>
              </a:lnSpc>
              <a:spcBef>
                <a:spcPct val="0"/>
              </a:spcBef>
            </a:pPr>
            <a:r>
              <a:rPr lang="en-US" sz="4054" b="1" spc="222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Thank you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25681" y="4472175"/>
            <a:ext cx="11046164" cy="170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03"/>
              </a:lnSpc>
            </a:pPr>
            <a:r>
              <a:rPr lang="en-US" sz="9859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감사합니다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2201451-8286-1F73-E134-9C0BF3A6FE0D}"/>
              </a:ext>
            </a:extLst>
          </p:cNvPr>
          <p:cNvGrpSpPr/>
          <p:nvPr/>
        </p:nvGrpSpPr>
        <p:grpSpPr>
          <a:xfrm>
            <a:off x="0" y="6923695"/>
            <a:ext cx="18288000" cy="3363305"/>
            <a:chOff x="0" y="0"/>
            <a:chExt cx="4816593" cy="885809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D59E46CD-2CD4-6027-44BD-456A1D6A8590}"/>
                </a:ext>
              </a:extLst>
            </p:cNvPr>
            <p:cNvSpPr/>
            <p:nvPr/>
          </p:nvSpPr>
          <p:spPr>
            <a:xfrm>
              <a:off x="0" y="0"/>
              <a:ext cx="4816592" cy="885809"/>
            </a:xfrm>
            <a:custGeom>
              <a:avLst/>
              <a:gdLst/>
              <a:ahLst/>
              <a:cxnLst/>
              <a:rect l="l" t="t" r="r" b="b"/>
              <a:pathLst>
                <a:path w="4816592" h="885809">
                  <a:moveTo>
                    <a:pt x="0" y="0"/>
                  </a:moveTo>
                  <a:lnTo>
                    <a:pt x="4816592" y="0"/>
                  </a:lnTo>
                  <a:lnTo>
                    <a:pt x="4816592" y="885809"/>
                  </a:lnTo>
                  <a:lnTo>
                    <a:pt x="0" y="88580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DDEB16B2-F262-CBD9-9A82-1FECEDE498F4}"/>
                </a:ext>
              </a:extLst>
            </p:cNvPr>
            <p:cNvSpPr txBox="1"/>
            <p:nvPr/>
          </p:nvSpPr>
          <p:spPr>
            <a:xfrm>
              <a:off x="0" y="-47625"/>
              <a:ext cx="4816593" cy="933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AutoShape 8">
            <a:extLst>
              <a:ext uri="{FF2B5EF4-FFF2-40B4-BE49-F238E27FC236}">
                <a16:creationId xmlns:a16="http://schemas.microsoft.com/office/drawing/2014/main" id="{E2773E7C-0CA7-9F7C-C210-0F99AF50C7D2}"/>
              </a:ext>
            </a:extLst>
          </p:cNvPr>
          <p:cNvSpPr/>
          <p:nvPr/>
        </p:nvSpPr>
        <p:spPr>
          <a:xfrm>
            <a:off x="13825813" y="7810500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7B0AFDAB-825D-0F1D-4BE1-FC9D11E54009}"/>
              </a:ext>
            </a:extLst>
          </p:cNvPr>
          <p:cNvSpPr/>
          <p:nvPr/>
        </p:nvSpPr>
        <p:spPr>
          <a:xfrm>
            <a:off x="13825813" y="8334845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681B1F74-EE5F-D8C5-699A-637FE0F99D00}"/>
              </a:ext>
            </a:extLst>
          </p:cNvPr>
          <p:cNvSpPr/>
          <p:nvPr/>
        </p:nvSpPr>
        <p:spPr>
          <a:xfrm>
            <a:off x="13839409" y="8868245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042C1687-D934-C486-73D2-EBF4015A37C1}"/>
              </a:ext>
            </a:extLst>
          </p:cNvPr>
          <p:cNvSpPr txBox="1"/>
          <p:nvPr/>
        </p:nvSpPr>
        <p:spPr>
          <a:xfrm>
            <a:off x="14134684" y="8801100"/>
            <a:ext cx="3124616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altLang="ko-KR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20253599</a:t>
            </a: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</a:t>
            </a:r>
            <a:r>
              <a:rPr lang="ko-KR" altLang="en-US" sz="2199" b="1" dirty="0" err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김준형</a:t>
            </a:r>
            <a:endParaRPr lang="en-US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820BBFB-9F48-255E-56F5-EDE061BBBDB6}"/>
              </a:ext>
            </a:extLst>
          </p:cNvPr>
          <p:cNvSpPr txBox="1"/>
          <p:nvPr/>
        </p:nvSpPr>
        <p:spPr>
          <a:xfrm>
            <a:off x="14134683" y="8267700"/>
            <a:ext cx="2248311" cy="362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altLang="ko-KR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20253592</a:t>
            </a: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김경훈</a:t>
            </a:r>
            <a:endParaRPr lang="en-US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EF32D93E-4B11-8D80-9B2D-5438E6691271}"/>
              </a:ext>
            </a:extLst>
          </p:cNvPr>
          <p:cNvSpPr txBox="1"/>
          <p:nvPr/>
        </p:nvSpPr>
        <p:spPr>
          <a:xfrm>
            <a:off x="14134684" y="7752046"/>
            <a:ext cx="2943283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altLang="ko-KR" sz="2199" b="1" u="none" strike="noStrike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20253577</a:t>
            </a:r>
            <a:r>
              <a:rPr lang="ko-KR" altLang="en-US" sz="2199" b="1" u="none" strike="noStrike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</a:t>
            </a: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김명준</a:t>
            </a:r>
            <a:r>
              <a:rPr lang="ko-KR" altLang="en-US" sz="2199" b="1" u="none" strike="noStrike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</a:t>
            </a:r>
            <a:endParaRPr lang="en-US" sz="2199" b="1" u="none" strike="noStrike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5266FD2C-706E-6790-0CFD-7A1001E87DB5}"/>
              </a:ext>
            </a:extLst>
          </p:cNvPr>
          <p:cNvSpPr/>
          <p:nvPr/>
        </p:nvSpPr>
        <p:spPr>
          <a:xfrm>
            <a:off x="13839409" y="9401645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D9C42E03-D17A-EC18-D0BF-196AD7CC6097}"/>
              </a:ext>
            </a:extLst>
          </p:cNvPr>
          <p:cNvSpPr txBox="1"/>
          <p:nvPr/>
        </p:nvSpPr>
        <p:spPr>
          <a:xfrm>
            <a:off x="14134684" y="9334500"/>
            <a:ext cx="3124616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altLang="ko-KR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20253629</a:t>
            </a: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</a:t>
            </a:r>
            <a:r>
              <a:rPr lang="ko-KR" altLang="en-US" sz="2199" b="1" dirty="0" err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이승재</a:t>
            </a:r>
            <a:endParaRPr lang="en-US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3196397" y="5528586"/>
            <a:ext cx="3714750" cy="3104548"/>
            <a:chOff x="0" y="0"/>
            <a:chExt cx="978370" cy="8176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78370" cy="817659"/>
            </a:xfrm>
            <a:custGeom>
              <a:avLst/>
              <a:gdLst/>
              <a:ahLst/>
              <a:cxnLst/>
              <a:rect l="l" t="t" r="r" b="b"/>
              <a:pathLst>
                <a:path w="978370" h="817659">
                  <a:moveTo>
                    <a:pt x="0" y="0"/>
                  </a:moveTo>
                  <a:lnTo>
                    <a:pt x="978370" y="0"/>
                  </a:lnTo>
                  <a:lnTo>
                    <a:pt x="978370" y="817659"/>
                  </a:lnTo>
                  <a:lnTo>
                    <a:pt x="0" y="81765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978370" cy="865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196397" y="3798341"/>
            <a:ext cx="3714750" cy="1754315"/>
            <a:chOff x="0" y="0"/>
            <a:chExt cx="978370" cy="46204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78370" cy="462042"/>
            </a:xfrm>
            <a:custGeom>
              <a:avLst/>
              <a:gdLst/>
              <a:ahLst/>
              <a:cxnLst/>
              <a:rect l="l" t="t" r="r" b="b"/>
              <a:pathLst>
                <a:path w="978370" h="462042">
                  <a:moveTo>
                    <a:pt x="0" y="0"/>
                  </a:moveTo>
                  <a:lnTo>
                    <a:pt x="978370" y="0"/>
                  </a:lnTo>
                  <a:lnTo>
                    <a:pt x="978370" y="462042"/>
                  </a:lnTo>
                  <a:lnTo>
                    <a:pt x="0" y="462042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978370" cy="509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442218" y="5528586"/>
            <a:ext cx="3714750" cy="3104548"/>
            <a:chOff x="0" y="0"/>
            <a:chExt cx="978370" cy="81765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78370" cy="817659"/>
            </a:xfrm>
            <a:custGeom>
              <a:avLst/>
              <a:gdLst/>
              <a:ahLst/>
              <a:cxnLst/>
              <a:rect l="l" t="t" r="r" b="b"/>
              <a:pathLst>
                <a:path w="978370" h="817659">
                  <a:moveTo>
                    <a:pt x="0" y="0"/>
                  </a:moveTo>
                  <a:lnTo>
                    <a:pt x="978370" y="0"/>
                  </a:lnTo>
                  <a:lnTo>
                    <a:pt x="978370" y="817659"/>
                  </a:lnTo>
                  <a:lnTo>
                    <a:pt x="0" y="81765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978370" cy="865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691545" y="5528586"/>
            <a:ext cx="3714750" cy="3104548"/>
            <a:chOff x="0" y="0"/>
            <a:chExt cx="978370" cy="81765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78370" cy="817659"/>
            </a:xfrm>
            <a:custGeom>
              <a:avLst/>
              <a:gdLst/>
              <a:ahLst/>
              <a:cxnLst/>
              <a:rect l="l" t="t" r="r" b="b"/>
              <a:pathLst>
                <a:path w="978370" h="817659">
                  <a:moveTo>
                    <a:pt x="0" y="0"/>
                  </a:moveTo>
                  <a:lnTo>
                    <a:pt x="978370" y="0"/>
                  </a:lnTo>
                  <a:lnTo>
                    <a:pt x="978370" y="817659"/>
                  </a:lnTo>
                  <a:lnTo>
                    <a:pt x="0" y="81765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978370" cy="865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442218" y="3798341"/>
            <a:ext cx="3714750" cy="1754315"/>
            <a:chOff x="0" y="0"/>
            <a:chExt cx="978370" cy="46204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78370" cy="462042"/>
            </a:xfrm>
            <a:custGeom>
              <a:avLst/>
              <a:gdLst/>
              <a:ahLst/>
              <a:cxnLst/>
              <a:rect l="l" t="t" r="r" b="b"/>
              <a:pathLst>
                <a:path w="978370" h="462042">
                  <a:moveTo>
                    <a:pt x="0" y="0"/>
                  </a:moveTo>
                  <a:lnTo>
                    <a:pt x="978370" y="0"/>
                  </a:lnTo>
                  <a:lnTo>
                    <a:pt x="978370" y="462042"/>
                  </a:lnTo>
                  <a:lnTo>
                    <a:pt x="0" y="462042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978370" cy="509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691545" y="3798341"/>
            <a:ext cx="3714750" cy="1754315"/>
            <a:chOff x="0" y="0"/>
            <a:chExt cx="978370" cy="46204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78370" cy="462042"/>
            </a:xfrm>
            <a:custGeom>
              <a:avLst/>
              <a:gdLst/>
              <a:ahLst/>
              <a:cxnLst/>
              <a:rect l="l" t="t" r="r" b="b"/>
              <a:pathLst>
                <a:path w="978370" h="462042">
                  <a:moveTo>
                    <a:pt x="0" y="0"/>
                  </a:moveTo>
                  <a:lnTo>
                    <a:pt x="978370" y="0"/>
                  </a:lnTo>
                  <a:lnTo>
                    <a:pt x="978370" y="462042"/>
                  </a:lnTo>
                  <a:lnTo>
                    <a:pt x="0" y="462042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978370" cy="509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2986767" y="4114888"/>
            <a:ext cx="1124305" cy="1121222"/>
          </a:xfrm>
          <a:custGeom>
            <a:avLst/>
            <a:gdLst/>
            <a:ahLst/>
            <a:cxnLst/>
            <a:rect l="l" t="t" r="r" b="b"/>
            <a:pathLst>
              <a:path w="1124305" h="1121222">
                <a:moveTo>
                  <a:pt x="0" y="0"/>
                </a:moveTo>
                <a:lnTo>
                  <a:pt x="1124305" y="0"/>
                </a:lnTo>
                <a:lnTo>
                  <a:pt x="1124305" y="1121222"/>
                </a:lnTo>
                <a:lnTo>
                  <a:pt x="0" y="1121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5" name="Freeform 25"/>
          <p:cNvSpPr/>
          <p:nvPr/>
        </p:nvSpPr>
        <p:spPr>
          <a:xfrm>
            <a:off x="8768532" y="4140561"/>
            <a:ext cx="1065629" cy="1140264"/>
          </a:xfrm>
          <a:custGeom>
            <a:avLst/>
            <a:gdLst/>
            <a:ahLst/>
            <a:cxnLst/>
            <a:rect l="l" t="t" r="r" b="b"/>
            <a:pathLst>
              <a:path w="1065629" h="1140264">
                <a:moveTo>
                  <a:pt x="0" y="0"/>
                </a:moveTo>
                <a:lnTo>
                  <a:pt x="1065628" y="0"/>
                </a:lnTo>
                <a:lnTo>
                  <a:pt x="1065628" y="1140264"/>
                </a:lnTo>
                <a:lnTo>
                  <a:pt x="0" y="1140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6" name="Freeform 26"/>
          <p:cNvSpPr/>
          <p:nvPr/>
        </p:nvSpPr>
        <p:spPr>
          <a:xfrm>
            <a:off x="4456418" y="4114888"/>
            <a:ext cx="1192378" cy="1092476"/>
          </a:xfrm>
          <a:custGeom>
            <a:avLst/>
            <a:gdLst/>
            <a:ahLst/>
            <a:cxnLst/>
            <a:rect l="l" t="t" r="r" b="b"/>
            <a:pathLst>
              <a:path w="1192378" h="1092476">
                <a:moveTo>
                  <a:pt x="0" y="0"/>
                </a:moveTo>
                <a:lnTo>
                  <a:pt x="1192378" y="0"/>
                </a:lnTo>
                <a:lnTo>
                  <a:pt x="1192378" y="1092475"/>
                </a:lnTo>
                <a:lnTo>
                  <a:pt x="0" y="10924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7" name="TextBox 27"/>
          <p:cNvSpPr txBox="1"/>
          <p:nvPr/>
        </p:nvSpPr>
        <p:spPr>
          <a:xfrm>
            <a:off x="17105994" y="9345972"/>
            <a:ext cx="435964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982342" y="1389414"/>
            <a:ext cx="8334385" cy="1265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 b="1" dirty="0" err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RunTracker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196397" y="6051111"/>
            <a:ext cx="3712421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러닝 코스 추천</a:t>
            </a:r>
            <a:endParaRPr lang="en-US" sz="2699" b="1" u="none" strike="noStrike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443971" y="6051111"/>
            <a:ext cx="371299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u="none" strike="noStrike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러닝 코스 </a:t>
            </a: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분석</a:t>
            </a:r>
            <a:endParaRPr lang="en-US" sz="2699" b="1" u="none" strike="noStrike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1690368" y="6051111"/>
            <a:ext cx="371592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커뮤니티 </a:t>
            </a:r>
            <a:r>
              <a:rPr lang="ko-KR" altLang="en-US" sz="2699" b="1" u="none" strike="noStrike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기능</a:t>
            </a:r>
            <a:endParaRPr lang="en-US" sz="2699" b="1" u="none" strike="noStrike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349675" y="6732128"/>
            <a:ext cx="3405864" cy="11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89"/>
              </a:lnSpc>
            </a:pP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사용자의 위치와 운동성향을 기반으로 맞춤형 러닝 코스를 추천</a:t>
            </a:r>
            <a:endParaRPr lang="en-US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109574" y="6732128"/>
            <a:ext cx="3130425" cy="1193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9"/>
              </a:lnSpc>
            </a:pP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러닝 크루의 멤버들과 커뮤니티를 형성하고 </a:t>
            </a:r>
            <a:endParaRPr lang="en-US" altLang="ko-KR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  <a:p>
            <a:pPr algn="ctr">
              <a:lnSpc>
                <a:spcPts val="3189"/>
              </a:lnSpc>
            </a:pP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러닝의 재미를 극대화 </a:t>
            </a:r>
            <a:endParaRPr lang="en-US" altLang="ko-KR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651233" y="6732128"/>
            <a:ext cx="3296720" cy="1193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9"/>
              </a:lnSpc>
            </a:pPr>
            <a:r>
              <a:rPr lang="ko-KR" alt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사용자가 설정한 거리로 자신에게 적합한 러닝코스를 쉽게 검색</a:t>
            </a:r>
            <a:endParaRPr lang="en-US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3128213" y="3425274"/>
            <a:ext cx="4822127" cy="1718226"/>
            <a:chOff x="0" y="0"/>
            <a:chExt cx="1705877" cy="676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5876" cy="676914"/>
            </a:xfrm>
            <a:custGeom>
              <a:avLst/>
              <a:gdLst/>
              <a:ahLst/>
              <a:cxnLst/>
              <a:rect l="l" t="t" r="r" b="b"/>
              <a:pathLst>
                <a:path w="1705876" h="676914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105994" y="9345972"/>
            <a:ext cx="435964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82342" y="1389414"/>
            <a:ext cx="8334385" cy="1265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개발동기의 필요성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290581" y="4007005"/>
            <a:ext cx="4524306" cy="483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어디서부터 뛰어야 할 지 모름</a:t>
            </a:r>
            <a:endParaRPr lang="en-US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045E8D51-D338-D8E2-DE90-ABD8AD6B1540}"/>
              </a:ext>
            </a:extLst>
          </p:cNvPr>
          <p:cNvGrpSpPr/>
          <p:nvPr/>
        </p:nvGrpSpPr>
        <p:grpSpPr>
          <a:xfrm>
            <a:off x="3124200" y="5447045"/>
            <a:ext cx="4822127" cy="1718226"/>
            <a:chOff x="0" y="0"/>
            <a:chExt cx="1705877" cy="676914"/>
          </a:xfrm>
        </p:grpSpPr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273FA54-8CF3-6FAC-9166-A0BC36996774}"/>
                </a:ext>
              </a:extLst>
            </p:cNvPr>
            <p:cNvSpPr/>
            <p:nvPr/>
          </p:nvSpPr>
          <p:spPr>
            <a:xfrm>
              <a:off x="0" y="0"/>
              <a:ext cx="1705876" cy="676914"/>
            </a:xfrm>
            <a:custGeom>
              <a:avLst/>
              <a:gdLst/>
              <a:ahLst/>
              <a:cxnLst/>
              <a:rect l="l" t="t" r="r" b="b"/>
              <a:pathLst>
                <a:path w="1705876" h="676914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557FCA42-FF6E-3237-0344-55A3223B64C7}"/>
                </a:ext>
              </a:extLst>
            </p:cNvPr>
            <p:cNvSpPr txBox="1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8">
            <a:extLst>
              <a:ext uri="{FF2B5EF4-FFF2-40B4-BE49-F238E27FC236}">
                <a16:creationId xmlns:a16="http://schemas.microsoft.com/office/drawing/2014/main" id="{4D1DF0D4-1535-07C9-A3E2-BCCB05AF115C}"/>
              </a:ext>
            </a:extLst>
          </p:cNvPr>
          <p:cNvSpPr txBox="1"/>
          <p:nvPr/>
        </p:nvSpPr>
        <p:spPr>
          <a:xfrm>
            <a:off x="3282560" y="5793446"/>
            <a:ext cx="4524306" cy="1021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자산에게 맞는 거리와</a:t>
            </a:r>
            <a:endParaRPr lang="en-US" altLang="ko-KR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난이도를 선택하기 어려움</a:t>
            </a:r>
            <a:endParaRPr lang="en-US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6881CF2A-957D-F939-5D79-7DB8FBD3E0FE}"/>
              </a:ext>
            </a:extLst>
          </p:cNvPr>
          <p:cNvGrpSpPr/>
          <p:nvPr/>
        </p:nvGrpSpPr>
        <p:grpSpPr>
          <a:xfrm>
            <a:off x="3140242" y="7506166"/>
            <a:ext cx="4822127" cy="1718226"/>
            <a:chOff x="0" y="0"/>
            <a:chExt cx="1705877" cy="676914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05786966-56D4-5E69-33C6-00D168EDF6C9}"/>
                </a:ext>
              </a:extLst>
            </p:cNvPr>
            <p:cNvSpPr/>
            <p:nvPr/>
          </p:nvSpPr>
          <p:spPr>
            <a:xfrm>
              <a:off x="0" y="0"/>
              <a:ext cx="1705876" cy="676914"/>
            </a:xfrm>
            <a:custGeom>
              <a:avLst/>
              <a:gdLst/>
              <a:ahLst/>
              <a:cxnLst/>
              <a:rect l="l" t="t" r="r" b="b"/>
              <a:pathLst>
                <a:path w="1705876" h="676914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876D2624-9A5B-D651-1AC3-76FDFA7949EB}"/>
                </a:ext>
              </a:extLst>
            </p:cNvPr>
            <p:cNvSpPr txBox="1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28">
            <a:extLst>
              <a:ext uri="{FF2B5EF4-FFF2-40B4-BE49-F238E27FC236}">
                <a16:creationId xmlns:a16="http://schemas.microsoft.com/office/drawing/2014/main" id="{807038FE-8599-14C8-3C94-832C9B56EFAA}"/>
              </a:ext>
            </a:extLst>
          </p:cNvPr>
          <p:cNvSpPr txBox="1"/>
          <p:nvPr/>
        </p:nvSpPr>
        <p:spPr>
          <a:xfrm>
            <a:off x="3290581" y="8098968"/>
            <a:ext cx="4524306" cy="483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혼자 하는 운동의 한계</a:t>
            </a:r>
            <a:endParaRPr lang="en-US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FDB0183E-36E0-901A-CF02-FD01BFFECD30}"/>
              </a:ext>
            </a:extLst>
          </p:cNvPr>
          <p:cNvGrpSpPr/>
          <p:nvPr/>
        </p:nvGrpSpPr>
        <p:grpSpPr>
          <a:xfrm>
            <a:off x="10665418" y="3425274"/>
            <a:ext cx="4822127" cy="1718226"/>
            <a:chOff x="0" y="0"/>
            <a:chExt cx="1705877" cy="676914"/>
          </a:xfrm>
        </p:grpSpPr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9B3552BD-BEF6-13FB-7042-C5F1FDDE399A}"/>
                </a:ext>
              </a:extLst>
            </p:cNvPr>
            <p:cNvSpPr/>
            <p:nvPr/>
          </p:nvSpPr>
          <p:spPr>
            <a:xfrm>
              <a:off x="0" y="0"/>
              <a:ext cx="1705876" cy="676914"/>
            </a:xfrm>
            <a:custGeom>
              <a:avLst/>
              <a:gdLst/>
              <a:ahLst/>
              <a:cxnLst/>
              <a:rect l="l" t="t" r="r" b="b"/>
              <a:pathLst>
                <a:path w="1705876" h="676914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TextBox 11">
              <a:extLst>
                <a:ext uri="{FF2B5EF4-FFF2-40B4-BE49-F238E27FC236}">
                  <a16:creationId xmlns:a16="http://schemas.microsoft.com/office/drawing/2014/main" id="{FF51CEC8-04E1-79F6-E564-DBA4DB330430}"/>
                </a:ext>
              </a:extLst>
            </p:cNvPr>
            <p:cNvSpPr txBox="1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9" name="TextBox 28">
            <a:extLst>
              <a:ext uri="{FF2B5EF4-FFF2-40B4-BE49-F238E27FC236}">
                <a16:creationId xmlns:a16="http://schemas.microsoft.com/office/drawing/2014/main" id="{3D232840-D4DB-1CE5-29F5-A4B335C37AB2}"/>
              </a:ext>
            </a:extLst>
          </p:cNvPr>
          <p:cNvSpPr txBox="1"/>
          <p:nvPr/>
        </p:nvSpPr>
        <p:spPr>
          <a:xfrm>
            <a:off x="10814327" y="3737700"/>
            <a:ext cx="4524306" cy="1021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러닝을 시작하려 해도 </a:t>
            </a:r>
            <a:endParaRPr lang="en-US" altLang="ko-KR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적절한 코스를 찾기 어려움</a:t>
            </a:r>
            <a:endParaRPr lang="en-US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61FD7F01-B03E-43EA-EBDF-1E72CDAC063F}"/>
              </a:ext>
            </a:extLst>
          </p:cNvPr>
          <p:cNvGrpSpPr/>
          <p:nvPr/>
        </p:nvGrpSpPr>
        <p:grpSpPr>
          <a:xfrm>
            <a:off x="10665418" y="5447045"/>
            <a:ext cx="4822127" cy="1718226"/>
            <a:chOff x="0" y="0"/>
            <a:chExt cx="1705877" cy="676914"/>
          </a:xfrm>
        </p:grpSpPr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872C2A6E-F844-4F6D-013B-EDEFDAD055E2}"/>
                </a:ext>
              </a:extLst>
            </p:cNvPr>
            <p:cNvSpPr/>
            <p:nvPr/>
          </p:nvSpPr>
          <p:spPr>
            <a:xfrm>
              <a:off x="0" y="0"/>
              <a:ext cx="1705876" cy="676914"/>
            </a:xfrm>
            <a:custGeom>
              <a:avLst/>
              <a:gdLst/>
              <a:ahLst/>
              <a:cxnLst/>
              <a:rect l="l" t="t" r="r" b="b"/>
              <a:pathLst>
                <a:path w="1705876" h="676914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11">
              <a:extLst>
                <a:ext uri="{FF2B5EF4-FFF2-40B4-BE49-F238E27FC236}">
                  <a16:creationId xmlns:a16="http://schemas.microsoft.com/office/drawing/2014/main" id="{0EC30831-164A-5D92-1DBA-50D946F9A59B}"/>
                </a:ext>
              </a:extLst>
            </p:cNvPr>
            <p:cNvSpPr txBox="1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3" name="TextBox 28">
            <a:extLst>
              <a:ext uri="{FF2B5EF4-FFF2-40B4-BE49-F238E27FC236}">
                <a16:creationId xmlns:a16="http://schemas.microsoft.com/office/drawing/2014/main" id="{BEB368ED-C0A6-C5F8-38F7-41908806E75C}"/>
              </a:ext>
            </a:extLst>
          </p:cNvPr>
          <p:cNvSpPr txBox="1"/>
          <p:nvPr/>
        </p:nvSpPr>
        <p:spPr>
          <a:xfrm>
            <a:off x="10814327" y="5725231"/>
            <a:ext cx="4524306" cy="1021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무리한 코스 선택으로</a:t>
            </a:r>
            <a:endParaRPr lang="en-US" altLang="ko-KR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부상 위험 증가</a:t>
            </a:r>
            <a:endParaRPr lang="en-US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44596ED8-D233-6F0A-872E-7ED4840C22E3}"/>
              </a:ext>
            </a:extLst>
          </p:cNvPr>
          <p:cNvGrpSpPr/>
          <p:nvPr/>
        </p:nvGrpSpPr>
        <p:grpSpPr>
          <a:xfrm>
            <a:off x="10665418" y="7505700"/>
            <a:ext cx="4822127" cy="1718226"/>
            <a:chOff x="0" y="0"/>
            <a:chExt cx="1705877" cy="676914"/>
          </a:xfrm>
        </p:grpSpPr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CF52111F-B524-1B1B-8E63-265B464F7FB5}"/>
                </a:ext>
              </a:extLst>
            </p:cNvPr>
            <p:cNvSpPr/>
            <p:nvPr/>
          </p:nvSpPr>
          <p:spPr>
            <a:xfrm>
              <a:off x="0" y="0"/>
              <a:ext cx="1705876" cy="676914"/>
            </a:xfrm>
            <a:custGeom>
              <a:avLst/>
              <a:gdLst/>
              <a:ahLst/>
              <a:cxnLst/>
              <a:rect l="l" t="t" r="r" b="b"/>
              <a:pathLst>
                <a:path w="1705876" h="676914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TextBox 11">
              <a:extLst>
                <a:ext uri="{FF2B5EF4-FFF2-40B4-BE49-F238E27FC236}">
                  <a16:creationId xmlns:a16="http://schemas.microsoft.com/office/drawing/2014/main" id="{D19FF320-A1AD-9F0D-722B-D5ABDB93136E}"/>
                </a:ext>
              </a:extLst>
            </p:cNvPr>
            <p:cNvSpPr txBox="1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7" name="TextBox 28">
            <a:extLst>
              <a:ext uri="{FF2B5EF4-FFF2-40B4-BE49-F238E27FC236}">
                <a16:creationId xmlns:a16="http://schemas.microsoft.com/office/drawing/2014/main" id="{34A9DD95-8844-79BA-A73C-31F9C41605AB}"/>
              </a:ext>
            </a:extLst>
          </p:cNvPr>
          <p:cNvSpPr txBox="1"/>
          <p:nvPr/>
        </p:nvSpPr>
        <p:spPr>
          <a:xfrm>
            <a:off x="10814327" y="7848139"/>
            <a:ext cx="4524306" cy="1021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지속적인 동기 부여와</a:t>
            </a:r>
            <a:endParaRPr lang="en-US" altLang="ko-KR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  <a:p>
            <a:pPr marL="0" lvl="0" indent="0" algn="ctr">
              <a:lnSpc>
                <a:spcPts val="4184"/>
              </a:lnSpc>
            </a:pPr>
            <a:r>
              <a:rPr lang="ko-KR" altLang="en-US" sz="2699" b="1" dirty="0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러닝 습관 형성이 어려움</a:t>
            </a:r>
            <a:endParaRPr lang="en-US" sz="2699" b="1" dirty="0">
              <a:solidFill>
                <a:srgbClr val="48664D"/>
              </a:solidFill>
              <a:latin typeface="Arita Dotum Medium"/>
              <a:ea typeface="Arita Dotum Medium"/>
              <a:cs typeface="Arita Dotum Medium"/>
              <a:sym typeface="Arita Dotum Medium"/>
            </a:endParaRPr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AD4ED8C4-2DB7-591D-0067-8B59049625E0}"/>
              </a:ext>
            </a:extLst>
          </p:cNvPr>
          <p:cNvSpPr/>
          <p:nvPr/>
        </p:nvSpPr>
        <p:spPr>
          <a:xfrm>
            <a:off x="8709038" y="3949313"/>
            <a:ext cx="1197676" cy="670147"/>
          </a:xfrm>
          <a:prstGeom prst="rightArrow">
            <a:avLst/>
          </a:prstGeom>
          <a:solidFill>
            <a:srgbClr val="4D6A52"/>
          </a:solidFill>
          <a:ln>
            <a:solidFill>
              <a:srgbClr val="4D6A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오른쪽 화살표[R] 50">
            <a:extLst>
              <a:ext uri="{FF2B5EF4-FFF2-40B4-BE49-F238E27FC236}">
                <a16:creationId xmlns:a16="http://schemas.microsoft.com/office/drawing/2014/main" id="{AD210860-B365-2A3B-8F97-C13E5CC96E46}"/>
              </a:ext>
            </a:extLst>
          </p:cNvPr>
          <p:cNvSpPr/>
          <p:nvPr/>
        </p:nvSpPr>
        <p:spPr>
          <a:xfrm>
            <a:off x="8709038" y="5906450"/>
            <a:ext cx="1197676" cy="670147"/>
          </a:xfrm>
          <a:prstGeom prst="rightArrow">
            <a:avLst/>
          </a:prstGeom>
          <a:solidFill>
            <a:srgbClr val="4D6A52"/>
          </a:solidFill>
          <a:ln>
            <a:solidFill>
              <a:srgbClr val="4D6A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오른쪽 화살표[R] 51">
            <a:extLst>
              <a:ext uri="{FF2B5EF4-FFF2-40B4-BE49-F238E27FC236}">
                <a16:creationId xmlns:a16="http://schemas.microsoft.com/office/drawing/2014/main" id="{E5983B8E-D421-8678-D78E-E989F4099833}"/>
              </a:ext>
            </a:extLst>
          </p:cNvPr>
          <p:cNvSpPr/>
          <p:nvPr/>
        </p:nvSpPr>
        <p:spPr>
          <a:xfrm>
            <a:off x="8709038" y="8024008"/>
            <a:ext cx="1197676" cy="670147"/>
          </a:xfrm>
          <a:prstGeom prst="rightArrow">
            <a:avLst/>
          </a:prstGeom>
          <a:solidFill>
            <a:srgbClr val="4D6A52"/>
          </a:solidFill>
          <a:ln>
            <a:solidFill>
              <a:srgbClr val="4D6A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/>
          <p:cNvGrpSpPr/>
          <p:nvPr/>
        </p:nvGrpSpPr>
        <p:grpSpPr>
          <a:xfrm>
            <a:off x="3258487" y="3512678"/>
            <a:ext cx="1124453" cy="112445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7105994" y="9345972"/>
            <a:ext cx="435964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04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191000" y="1389414"/>
            <a:ext cx="9724258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유사 시스템 조사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grpSp>
        <p:nvGrpSpPr>
          <p:cNvPr id="56" name="Group 8">
            <a:extLst>
              <a:ext uri="{FF2B5EF4-FFF2-40B4-BE49-F238E27FC236}">
                <a16:creationId xmlns:a16="http://schemas.microsoft.com/office/drawing/2014/main" id="{FB513A88-8795-BE27-9707-3FF47370D84C}"/>
              </a:ext>
            </a:extLst>
          </p:cNvPr>
          <p:cNvGrpSpPr/>
          <p:nvPr/>
        </p:nvGrpSpPr>
        <p:grpSpPr>
          <a:xfrm>
            <a:off x="1676400" y="2933700"/>
            <a:ext cx="15820210" cy="6034083"/>
            <a:chOff x="0" y="-47625"/>
            <a:chExt cx="3909669" cy="1589224"/>
          </a:xfrm>
        </p:grpSpPr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79441128-6D08-331F-8530-DDAEBB3982EC}"/>
                </a:ext>
              </a:extLst>
            </p:cNvPr>
            <p:cNvSpPr/>
            <p:nvPr/>
          </p:nvSpPr>
          <p:spPr>
            <a:xfrm>
              <a:off x="0" y="0"/>
              <a:ext cx="3909669" cy="1541599"/>
            </a:xfrm>
            <a:custGeom>
              <a:avLst/>
              <a:gdLst/>
              <a:ahLst/>
              <a:cxnLst/>
              <a:rect l="l" t="t" r="r" b="b"/>
              <a:pathLst>
                <a:path w="3909669" h="1541599">
                  <a:moveTo>
                    <a:pt x="0" y="0"/>
                  </a:moveTo>
                  <a:lnTo>
                    <a:pt x="3909669" y="0"/>
                  </a:lnTo>
                  <a:lnTo>
                    <a:pt x="3909669" y="1541599"/>
                  </a:lnTo>
                  <a:lnTo>
                    <a:pt x="0" y="154159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TextBox 10">
              <a:extLst>
                <a:ext uri="{FF2B5EF4-FFF2-40B4-BE49-F238E27FC236}">
                  <a16:creationId xmlns:a16="http://schemas.microsoft.com/office/drawing/2014/main" id="{5665F125-E91B-7CCE-944D-64BA1E3343EC}"/>
                </a:ext>
              </a:extLst>
            </p:cNvPr>
            <p:cNvSpPr txBox="1"/>
            <p:nvPr/>
          </p:nvSpPr>
          <p:spPr>
            <a:xfrm>
              <a:off x="0" y="-47625"/>
              <a:ext cx="3909669" cy="1589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7408FF-85CD-005C-74F8-5551A9A69826}"/>
              </a:ext>
            </a:extLst>
          </p:cNvPr>
          <p:cNvGrpSpPr/>
          <p:nvPr/>
        </p:nvGrpSpPr>
        <p:grpSpPr>
          <a:xfrm>
            <a:off x="10008324" y="3485699"/>
            <a:ext cx="5915141" cy="819601"/>
            <a:chOff x="9882048" y="3485699"/>
            <a:chExt cx="5915141" cy="819601"/>
          </a:xfrm>
        </p:grpSpPr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7CB8AEA0-19F3-C99F-C4F2-D5D5AE782F8B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94B6E5A9-3D92-D024-A74B-7ED1D00F92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TextBox 14">
                <a:extLst>
                  <a:ext uri="{FF2B5EF4-FFF2-40B4-BE49-F238E27FC236}">
                    <a16:creationId xmlns:a16="http://schemas.microsoft.com/office/drawing/2014/main" id="{261CAD0D-84EC-6179-4AEB-BEA7FBC33B7E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01</a:t>
                </a:r>
              </a:p>
            </p:txBody>
          </p:sp>
        </p:grpSp>
        <p:sp>
          <p:nvSpPr>
            <p:cNvPr id="68" name="AutoShape 21">
              <a:extLst>
                <a:ext uri="{FF2B5EF4-FFF2-40B4-BE49-F238E27FC236}">
                  <a16:creationId xmlns:a16="http://schemas.microsoft.com/office/drawing/2014/main" id="{210C306E-68A2-C282-1996-5F22425E1257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8A60ED10-482C-ADFA-719D-BA7A514AA1BF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러닝 기록 관리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sp>
        <p:nvSpPr>
          <p:cNvPr id="73" name="TextBox 33">
            <a:extLst>
              <a:ext uri="{FF2B5EF4-FFF2-40B4-BE49-F238E27FC236}">
                <a16:creationId xmlns:a16="http://schemas.microsoft.com/office/drawing/2014/main" id="{D2FF1C6E-3F71-EB0D-1330-B8AE59C6F1F4}"/>
              </a:ext>
            </a:extLst>
          </p:cNvPr>
          <p:cNvSpPr txBox="1"/>
          <p:nvPr/>
        </p:nvSpPr>
        <p:spPr>
          <a:xfrm>
            <a:off x="3962400" y="8191500"/>
            <a:ext cx="2528807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Nike Run Club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5581CFC-D3F8-3DF3-1F46-B8DA952F5F01}"/>
              </a:ext>
            </a:extLst>
          </p:cNvPr>
          <p:cNvGrpSpPr/>
          <p:nvPr/>
        </p:nvGrpSpPr>
        <p:grpSpPr>
          <a:xfrm>
            <a:off x="10008324" y="6628949"/>
            <a:ext cx="5915141" cy="819601"/>
            <a:chOff x="9882048" y="3485699"/>
            <a:chExt cx="5915141" cy="819601"/>
          </a:xfrm>
        </p:grpSpPr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9449F498-D0B9-9AD8-D9FF-90786F33BE26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8E60AF68-A1B4-2B43-D5D2-41C6FE192FC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E7A79F1-C02F-826C-2414-9170904ACD45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04</a:t>
                </a:r>
              </a:p>
            </p:txBody>
          </p:sp>
        </p:grp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FF5471F2-51BD-B4A7-A3E1-28FA3665EAE1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C540B5C7-8D52-265D-97A9-9FF2760CEF57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실시간 위치 공유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7A3283F-4E84-BBC1-D81C-31C69FFB2626}"/>
              </a:ext>
            </a:extLst>
          </p:cNvPr>
          <p:cNvGrpSpPr/>
          <p:nvPr/>
        </p:nvGrpSpPr>
        <p:grpSpPr>
          <a:xfrm>
            <a:off x="10008324" y="4533449"/>
            <a:ext cx="5915141" cy="819601"/>
            <a:chOff x="9882048" y="3485699"/>
            <a:chExt cx="5915141" cy="819601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F80EAD58-3154-A933-E641-DB83EB955303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868F5E28-A344-43CE-B633-44780BAE445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TextBox 14">
                <a:extLst>
                  <a:ext uri="{FF2B5EF4-FFF2-40B4-BE49-F238E27FC236}">
                    <a16:creationId xmlns:a16="http://schemas.microsoft.com/office/drawing/2014/main" id="{2853F076-D576-9DA0-3B88-5634998C6B52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02</a:t>
                </a:r>
              </a:p>
            </p:txBody>
          </p:sp>
        </p:grpSp>
        <p:sp>
          <p:nvSpPr>
            <p:cNvPr id="41" name="AutoShape 21">
              <a:extLst>
                <a:ext uri="{FF2B5EF4-FFF2-40B4-BE49-F238E27FC236}">
                  <a16:creationId xmlns:a16="http://schemas.microsoft.com/office/drawing/2014/main" id="{BCA1C0BE-36AD-E638-D260-B5B70EDDE0BC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96333A97-0FFE-2A9B-A7A4-6EABCF60BC2E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실시간 러닝</a:t>
              </a:r>
              <a:r>
                <a:rPr lang="en-US" altLang="ko-KR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(</a:t>
              </a: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지도</a:t>
              </a:r>
              <a:r>
                <a:rPr lang="en-US" altLang="ko-KR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)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B991036-DA5E-022D-1CA6-3438CCF49404}"/>
              </a:ext>
            </a:extLst>
          </p:cNvPr>
          <p:cNvGrpSpPr/>
          <p:nvPr/>
        </p:nvGrpSpPr>
        <p:grpSpPr>
          <a:xfrm>
            <a:off x="10008324" y="5581199"/>
            <a:ext cx="5915141" cy="819601"/>
            <a:chOff x="9882048" y="3485699"/>
            <a:chExt cx="5915141" cy="819601"/>
          </a:xfrm>
        </p:grpSpPr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CF135649-AB68-9405-756B-288F695547C0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39D3EAF7-9187-DC0C-7940-20DF99725D9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F3440069-34E8-C6F6-C8F6-8EE7E415F5EE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03</a:t>
                </a:r>
              </a:p>
            </p:txBody>
          </p:sp>
        </p:grp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755EA1F0-B4AB-C1B1-7048-411E38AE78AA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TextBox 23">
              <a:extLst>
                <a:ext uri="{FF2B5EF4-FFF2-40B4-BE49-F238E27FC236}">
                  <a16:creationId xmlns:a16="http://schemas.microsoft.com/office/drawing/2014/main" id="{2F54C5DA-2DA4-E8B5-D1FC-3B71A41239A0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글로벌 </a:t>
              </a:r>
              <a:r>
                <a:rPr lang="ko-KR" altLang="en-US" sz="2699" b="1" dirty="0" err="1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첼린지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5B94068-A61B-2AD0-36B7-5B70452F8C70}"/>
              </a:ext>
            </a:extLst>
          </p:cNvPr>
          <p:cNvGrpSpPr/>
          <p:nvPr/>
        </p:nvGrpSpPr>
        <p:grpSpPr>
          <a:xfrm>
            <a:off x="10008324" y="7676699"/>
            <a:ext cx="5915141" cy="819601"/>
            <a:chOff x="9882048" y="3485699"/>
            <a:chExt cx="5915141" cy="819601"/>
          </a:xfrm>
        </p:grpSpPr>
        <p:grpSp>
          <p:nvGrpSpPr>
            <p:cNvPr id="53" name="Group 12">
              <a:extLst>
                <a:ext uri="{FF2B5EF4-FFF2-40B4-BE49-F238E27FC236}">
                  <a16:creationId xmlns:a16="http://schemas.microsoft.com/office/drawing/2014/main" id="{790EAB18-0F18-226B-4823-3AB5E8D91A24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69932CF3-3AAC-EB6A-BA64-FAFEF765B09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TextBox 14">
                <a:extLst>
                  <a:ext uri="{FF2B5EF4-FFF2-40B4-BE49-F238E27FC236}">
                    <a16:creationId xmlns:a16="http://schemas.microsoft.com/office/drawing/2014/main" id="{968862EA-637A-8E1D-0C42-F364D0DEBF33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05</a:t>
                </a:r>
              </a:p>
            </p:txBody>
          </p:sp>
        </p:grpSp>
        <p:sp>
          <p:nvSpPr>
            <p:cNvPr id="54" name="AutoShape 21">
              <a:extLst>
                <a:ext uri="{FF2B5EF4-FFF2-40B4-BE49-F238E27FC236}">
                  <a16:creationId xmlns:a16="http://schemas.microsoft.com/office/drawing/2014/main" id="{0276D6D6-7359-5214-F2DE-A43D2B98246E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TextBox 23">
              <a:extLst>
                <a:ext uri="{FF2B5EF4-FFF2-40B4-BE49-F238E27FC236}">
                  <a16:creationId xmlns:a16="http://schemas.microsoft.com/office/drawing/2014/main" id="{3891ABCE-898E-5A43-B1F6-E92CE5F94770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보이스 코칭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3640D459-F09E-7E7E-220B-8FA0497E9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619500"/>
            <a:ext cx="2016000" cy="43232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E81F2009-F72D-0EF7-1FB2-A51A25777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92" y="3619500"/>
            <a:ext cx="2014508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BD1A8-2F64-4870-E771-BA9D62B9C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B0ABF4C-6CEA-BED5-EACF-D99280A77E2F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30E507C-717D-CF17-251D-DDBAF0F7BFF6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83B6E7A-B129-6E05-4F5A-B0955A274400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1202BE5C-4413-2265-FCFA-238BC4F4D15C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0BAC511D-4A44-160F-0E46-FA4F77C5F427}"/>
              </a:ext>
            </a:extLst>
          </p:cNvPr>
          <p:cNvGrpSpPr/>
          <p:nvPr/>
        </p:nvGrpSpPr>
        <p:grpSpPr>
          <a:xfrm>
            <a:off x="3258487" y="3512678"/>
            <a:ext cx="1124453" cy="1124453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AB3E871-75C7-A0A6-2B45-0B11E8616A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FBF6D459-4730-1CE8-08FB-3DC46AF53A4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>
            <a:extLst>
              <a:ext uri="{FF2B5EF4-FFF2-40B4-BE49-F238E27FC236}">
                <a16:creationId xmlns:a16="http://schemas.microsoft.com/office/drawing/2014/main" id="{4E95C2F0-C4D1-22A9-CDF4-2E377428D965}"/>
              </a:ext>
            </a:extLst>
          </p:cNvPr>
          <p:cNvSpPr txBox="1"/>
          <p:nvPr/>
        </p:nvSpPr>
        <p:spPr>
          <a:xfrm>
            <a:off x="17068800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05</a:t>
            </a:r>
          </a:p>
        </p:txBody>
      </p:sp>
      <p:sp>
        <p:nvSpPr>
          <p:cNvPr id="55" name="TextBox 55">
            <a:extLst>
              <a:ext uri="{FF2B5EF4-FFF2-40B4-BE49-F238E27FC236}">
                <a16:creationId xmlns:a16="http://schemas.microsoft.com/office/drawing/2014/main" id="{84BAE328-2BEC-8FE9-8CAF-56FF200BB4DB}"/>
              </a:ext>
            </a:extLst>
          </p:cNvPr>
          <p:cNvSpPr txBox="1"/>
          <p:nvPr/>
        </p:nvSpPr>
        <p:spPr>
          <a:xfrm>
            <a:off x="4191000" y="1389414"/>
            <a:ext cx="9724258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유사 시스템 조사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grpSp>
        <p:nvGrpSpPr>
          <p:cNvPr id="56" name="Group 8">
            <a:extLst>
              <a:ext uri="{FF2B5EF4-FFF2-40B4-BE49-F238E27FC236}">
                <a16:creationId xmlns:a16="http://schemas.microsoft.com/office/drawing/2014/main" id="{A58EC33C-2EA2-5246-4EE2-2DE07EC3180C}"/>
              </a:ext>
            </a:extLst>
          </p:cNvPr>
          <p:cNvGrpSpPr/>
          <p:nvPr/>
        </p:nvGrpSpPr>
        <p:grpSpPr>
          <a:xfrm>
            <a:off x="1676400" y="2933700"/>
            <a:ext cx="15820210" cy="6034083"/>
            <a:chOff x="0" y="-47625"/>
            <a:chExt cx="3909669" cy="1589224"/>
          </a:xfrm>
        </p:grpSpPr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D3117555-7DB8-DA0D-A352-96506050E297}"/>
                </a:ext>
              </a:extLst>
            </p:cNvPr>
            <p:cNvSpPr/>
            <p:nvPr/>
          </p:nvSpPr>
          <p:spPr>
            <a:xfrm>
              <a:off x="0" y="0"/>
              <a:ext cx="3909669" cy="1541599"/>
            </a:xfrm>
            <a:custGeom>
              <a:avLst/>
              <a:gdLst/>
              <a:ahLst/>
              <a:cxnLst/>
              <a:rect l="l" t="t" r="r" b="b"/>
              <a:pathLst>
                <a:path w="3909669" h="1541599">
                  <a:moveTo>
                    <a:pt x="0" y="0"/>
                  </a:moveTo>
                  <a:lnTo>
                    <a:pt x="3909669" y="0"/>
                  </a:lnTo>
                  <a:lnTo>
                    <a:pt x="3909669" y="1541599"/>
                  </a:lnTo>
                  <a:lnTo>
                    <a:pt x="0" y="154159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TextBox 10">
              <a:extLst>
                <a:ext uri="{FF2B5EF4-FFF2-40B4-BE49-F238E27FC236}">
                  <a16:creationId xmlns:a16="http://schemas.microsoft.com/office/drawing/2014/main" id="{D6564FDB-27CB-7EF0-8FFE-DADDBDCAE781}"/>
                </a:ext>
              </a:extLst>
            </p:cNvPr>
            <p:cNvSpPr txBox="1"/>
            <p:nvPr/>
          </p:nvSpPr>
          <p:spPr>
            <a:xfrm>
              <a:off x="0" y="-47625"/>
              <a:ext cx="3909669" cy="1589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10AB59-22F6-0CE5-6509-FA39C003D7BA}"/>
              </a:ext>
            </a:extLst>
          </p:cNvPr>
          <p:cNvGrpSpPr/>
          <p:nvPr/>
        </p:nvGrpSpPr>
        <p:grpSpPr>
          <a:xfrm>
            <a:off x="10008324" y="3485699"/>
            <a:ext cx="5915141" cy="819601"/>
            <a:chOff x="9882048" y="3485699"/>
            <a:chExt cx="5915141" cy="819601"/>
          </a:xfrm>
        </p:grpSpPr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615B3520-B455-6A2E-E1D0-C444989D3A37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FC938A7C-3F15-7045-7F88-2FAE24F3C5D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TextBox 14">
                <a:extLst>
                  <a:ext uri="{FF2B5EF4-FFF2-40B4-BE49-F238E27FC236}">
                    <a16:creationId xmlns:a16="http://schemas.microsoft.com/office/drawing/2014/main" id="{6AF09697-70AB-F01D-30F0-1A17169F05DF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01</a:t>
                </a:r>
              </a:p>
            </p:txBody>
          </p:sp>
        </p:grpSp>
        <p:sp>
          <p:nvSpPr>
            <p:cNvPr id="68" name="AutoShape 21">
              <a:extLst>
                <a:ext uri="{FF2B5EF4-FFF2-40B4-BE49-F238E27FC236}">
                  <a16:creationId xmlns:a16="http://schemas.microsoft.com/office/drawing/2014/main" id="{41A7F2CC-8434-873E-B2CF-B26A614303B0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C697F76D-EF14-1A60-9FF6-F29520DC99D8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러닝 기록 관리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sp>
        <p:nvSpPr>
          <p:cNvPr id="73" name="TextBox 33">
            <a:extLst>
              <a:ext uri="{FF2B5EF4-FFF2-40B4-BE49-F238E27FC236}">
                <a16:creationId xmlns:a16="http://schemas.microsoft.com/office/drawing/2014/main" id="{81623968-621B-9040-4288-BEE6F4CEC2B3}"/>
              </a:ext>
            </a:extLst>
          </p:cNvPr>
          <p:cNvSpPr txBox="1"/>
          <p:nvPr/>
        </p:nvSpPr>
        <p:spPr>
          <a:xfrm>
            <a:off x="3962400" y="8191500"/>
            <a:ext cx="2528807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en-US" sz="2699" b="1" dirty="0" err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RunDay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9C7D99-6401-EE25-151B-23E3EEBBBA30}"/>
              </a:ext>
            </a:extLst>
          </p:cNvPr>
          <p:cNvGrpSpPr/>
          <p:nvPr/>
        </p:nvGrpSpPr>
        <p:grpSpPr>
          <a:xfrm>
            <a:off x="10008324" y="6628949"/>
            <a:ext cx="5915141" cy="819601"/>
            <a:chOff x="9882048" y="3485699"/>
            <a:chExt cx="5915141" cy="819601"/>
          </a:xfrm>
        </p:grpSpPr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3D23F2B7-C694-098C-6FC3-7526A06ED137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988170A0-63C5-9F99-9545-0AB5BB15542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E1FECACD-C53E-F177-4FD5-7B92F250DD45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04</a:t>
                </a:r>
              </a:p>
            </p:txBody>
          </p:sp>
        </p:grp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AA800BBE-8FE3-54EA-0FDB-224219C0C461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BA5C29AD-3D53-DA3A-444E-65CD08D17B1D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사진 인증샷 공유</a:t>
              </a:r>
              <a:endPara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85C47E6-18C4-7BAE-A011-7C9786D2F33B}"/>
              </a:ext>
            </a:extLst>
          </p:cNvPr>
          <p:cNvGrpSpPr/>
          <p:nvPr/>
        </p:nvGrpSpPr>
        <p:grpSpPr>
          <a:xfrm>
            <a:off x="10008324" y="4533449"/>
            <a:ext cx="5915141" cy="819601"/>
            <a:chOff x="9882048" y="3485699"/>
            <a:chExt cx="5915141" cy="819601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31846E11-20B2-A374-C6AF-89F812D5F6C9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C9C88B4D-4EBC-41B2-F412-1E7EF5AAB79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TextBox 14">
                <a:extLst>
                  <a:ext uri="{FF2B5EF4-FFF2-40B4-BE49-F238E27FC236}">
                    <a16:creationId xmlns:a16="http://schemas.microsoft.com/office/drawing/2014/main" id="{4CA2D1F0-74EA-F1D8-E087-33FF26CA2B4D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02</a:t>
                </a:r>
              </a:p>
            </p:txBody>
          </p:sp>
        </p:grpSp>
        <p:sp>
          <p:nvSpPr>
            <p:cNvPr id="41" name="AutoShape 21">
              <a:extLst>
                <a:ext uri="{FF2B5EF4-FFF2-40B4-BE49-F238E27FC236}">
                  <a16:creationId xmlns:a16="http://schemas.microsoft.com/office/drawing/2014/main" id="{FDDD0293-5FED-6D54-E92A-A029459BCB30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D27AD8D7-DA95-A547-1D78-3CD241D94CEF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실시간 </a:t>
              </a:r>
              <a:r>
                <a:rPr lang="ko-KR" altLang="en-US" sz="2699" b="1" dirty="0" err="1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런닝</a:t>
              </a: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 </a:t>
              </a:r>
              <a:r>
                <a:rPr lang="en-US" altLang="ko-KR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(</a:t>
              </a: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지도</a:t>
              </a:r>
              <a:r>
                <a:rPr lang="en-US" altLang="ko-KR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)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BDD305-7624-158E-D28D-50C031D1B2B3}"/>
              </a:ext>
            </a:extLst>
          </p:cNvPr>
          <p:cNvGrpSpPr/>
          <p:nvPr/>
        </p:nvGrpSpPr>
        <p:grpSpPr>
          <a:xfrm>
            <a:off x="10008324" y="5581199"/>
            <a:ext cx="5915141" cy="819601"/>
            <a:chOff x="9882048" y="3485699"/>
            <a:chExt cx="5915141" cy="819601"/>
          </a:xfrm>
        </p:grpSpPr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403A30EA-E03B-C3C0-16A3-A95C7FB3D925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E09CD0FF-B363-5CB5-597E-FFABD2372E1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28E006E1-022B-1BD9-01F7-BCFE31A9E1A0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03</a:t>
                </a:r>
              </a:p>
            </p:txBody>
          </p:sp>
        </p:grp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38684021-AF95-6FA7-B5C7-730CABC59FFB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TextBox 23">
              <a:extLst>
                <a:ext uri="{FF2B5EF4-FFF2-40B4-BE49-F238E27FC236}">
                  <a16:creationId xmlns:a16="http://schemas.microsoft.com/office/drawing/2014/main" id="{DF3918AA-4746-3987-6D2A-B0F76D76C310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한국어 트레이닝 코치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E0D7B3D-65AF-3D4C-8D84-C57F7BF81DC1}"/>
              </a:ext>
            </a:extLst>
          </p:cNvPr>
          <p:cNvGrpSpPr/>
          <p:nvPr/>
        </p:nvGrpSpPr>
        <p:grpSpPr>
          <a:xfrm>
            <a:off x="10008324" y="7676699"/>
            <a:ext cx="5915141" cy="819601"/>
            <a:chOff x="9882048" y="3485699"/>
            <a:chExt cx="5915141" cy="819601"/>
          </a:xfrm>
        </p:grpSpPr>
        <p:grpSp>
          <p:nvGrpSpPr>
            <p:cNvPr id="53" name="Group 12">
              <a:extLst>
                <a:ext uri="{FF2B5EF4-FFF2-40B4-BE49-F238E27FC236}">
                  <a16:creationId xmlns:a16="http://schemas.microsoft.com/office/drawing/2014/main" id="{C220243E-A2A8-1EE3-EA2A-E01C0256BFDD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F62A71BF-3375-896C-9EB6-07229C1A3BF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TextBox 14">
                <a:extLst>
                  <a:ext uri="{FF2B5EF4-FFF2-40B4-BE49-F238E27FC236}">
                    <a16:creationId xmlns:a16="http://schemas.microsoft.com/office/drawing/2014/main" id="{B1BAAC01-387A-56FA-567D-39A9D8819051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05</a:t>
                </a:r>
              </a:p>
            </p:txBody>
          </p:sp>
        </p:grpSp>
        <p:sp>
          <p:nvSpPr>
            <p:cNvPr id="54" name="AutoShape 21">
              <a:extLst>
                <a:ext uri="{FF2B5EF4-FFF2-40B4-BE49-F238E27FC236}">
                  <a16:creationId xmlns:a16="http://schemas.microsoft.com/office/drawing/2014/main" id="{01667D58-0620-B17D-C4EE-2653694C3D78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TextBox 23">
              <a:extLst>
                <a:ext uri="{FF2B5EF4-FFF2-40B4-BE49-F238E27FC236}">
                  <a16:creationId xmlns:a16="http://schemas.microsoft.com/office/drawing/2014/main" id="{75760C0A-C310-F435-C217-D0FFC2550756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실시간 </a:t>
              </a:r>
              <a:r>
                <a:rPr lang="ko-KR" altLang="en-US" sz="2699" b="1" dirty="0" err="1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비대면</a:t>
              </a: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 마라톤</a:t>
              </a:r>
              <a:endPara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30C0927F-AA54-2845-E984-B3F5180BE3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3619500"/>
            <a:ext cx="2016000" cy="43232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3A341D7-DC9B-0DB0-586D-1041213789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692" y="3619500"/>
            <a:ext cx="201450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2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D44AF-BC7E-CFE4-BAAD-DA182DE69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4006CC-8BD9-7741-F098-1B65601E51F8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BD88250-A87C-7F86-56E7-8C522487108B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80793F2-0474-6DC4-DCE2-B15CE5EE7A98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2D9FA252-EDFA-2C2A-03E0-D0BF3C377495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45A5A754-9BE3-215E-3A04-8D62FC6C2588}"/>
              </a:ext>
            </a:extLst>
          </p:cNvPr>
          <p:cNvGrpSpPr/>
          <p:nvPr/>
        </p:nvGrpSpPr>
        <p:grpSpPr>
          <a:xfrm>
            <a:off x="3258487" y="3512678"/>
            <a:ext cx="1124453" cy="1124453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D1FF8B6-3DC5-9E6F-D5F4-E1C270AA5AA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12FD4AC-3493-3356-F34C-B4E1BEF9677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>
            <a:extLst>
              <a:ext uri="{FF2B5EF4-FFF2-40B4-BE49-F238E27FC236}">
                <a16:creationId xmlns:a16="http://schemas.microsoft.com/office/drawing/2014/main" id="{81625F1B-728A-8221-21F7-F85D4C52A9A2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06</a:t>
            </a:r>
          </a:p>
        </p:txBody>
      </p:sp>
      <p:sp>
        <p:nvSpPr>
          <p:cNvPr id="55" name="TextBox 55">
            <a:extLst>
              <a:ext uri="{FF2B5EF4-FFF2-40B4-BE49-F238E27FC236}">
                <a16:creationId xmlns:a16="http://schemas.microsoft.com/office/drawing/2014/main" id="{250623A0-5BF7-A1CD-62D2-EC908FB8EA0F}"/>
              </a:ext>
            </a:extLst>
          </p:cNvPr>
          <p:cNvSpPr txBox="1"/>
          <p:nvPr/>
        </p:nvSpPr>
        <p:spPr>
          <a:xfrm>
            <a:off x="4191000" y="1389414"/>
            <a:ext cx="9724258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유사 시스템 조사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grpSp>
        <p:nvGrpSpPr>
          <p:cNvPr id="56" name="Group 8">
            <a:extLst>
              <a:ext uri="{FF2B5EF4-FFF2-40B4-BE49-F238E27FC236}">
                <a16:creationId xmlns:a16="http://schemas.microsoft.com/office/drawing/2014/main" id="{30111388-E4D5-4B5E-01BC-439481A81709}"/>
              </a:ext>
            </a:extLst>
          </p:cNvPr>
          <p:cNvGrpSpPr/>
          <p:nvPr/>
        </p:nvGrpSpPr>
        <p:grpSpPr>
          <a:xfrm>
            <a:off x="1676400" y="2933700"/>
            <a:ext cx="15820210" cy="6034083"/>
            <a:chOff x="0" y="-47625"/>
            <a:chExt cx="3909669" cy="1589224"/>
          </a:xfrm>
        </p:grpSpPr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3DD5F8B3-4F3F-C9B6-894D-B46BCFF1D2D6}"/>
                </a:ext>
              </a:extLst>
            </p:cNvPr>
            <p:cNvSpPr/>
            <p:nvPr/>
          </p:nvSpPr>
          <p:spPr>
            <a:xfrm>
              <a:off x="0" y="0"/>
              <a:ext cx="3909669" cy="1541599"/>
            </a:xfrm>
            <a:custGeom>
              <a:avLst/>
              <a:gdLst/>
              <a:ahLst/>
              <a:cxnLst/>
              <a:rect l="l" t="t" r="r" b="b"/>
              <a:pathLst>
                <a:path w="3909669" h="1541599">
                  <a:moveTo>
                    <a:pt x="0" y="0"/>
                  </a:moveTo>
                  <a:lnTo>
                    <a:pt x="3909669" y="0"/>
                  </a:lnTo>
                  <a:lnTo>
                    <a:pt x="3909669" y="1541599"/>
                  </a:lnTo>
                  <a:lnTo>
                    <a:pt x="0" y="154159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8" name="TextBox 10">
              <a:extLst>
                <a:ext uri="{FF2B5EF4-FFF2-40B4-BE49-F238E27FC236}">
                  <a16:creationId xmlns:a16="http://schemas.microsoft.com/office/drawing/2014/main" id="{109379A5-6AFE-6C77-73AE-930D2025D268}"/>
                </a:ext>
              </a:extLst>
            </p:cNvPr>
            <p:cNvSpPr txBox="1"/>
            <p:nvPr/>
          </p:nvSpPr>
          <p:spPr>
            <a:xfrm>
              <a:off x="0" y="-47625"/>
              <a:ext cx="3909669" cy="1589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39211-42C6-17AA-3DF2-A91C72EC7093}"/>
              </a:ext>
            </a:extLst>
          </p:cNvPr>
          <p:cNvGrpSpPr/>
          <p:nvPr/>
        </p:nvGrpSpPr>
        <p:grpSpPr>
          <a:xfrm>
            <a:off x="10008324" y="3485699"/>
            <a:ext cx="5915141" cy="819601"/>
            <a:chOff x="9882048" y="3485699"/>
            <a:chExt cx="5915141" cy="819601"/>
          </a:xfrm>
        </p:grpSpPr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F67F77F1-A471-75F7-7F2A-8F08939DE088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627DB5C3-8B8B-6A00-ED81-2E6826ACF72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TextBox 14">
                <a:extLst>
                  <a:ext uri="{FF2B5EF4-FFF2-40B4-BE49-F238E27FC236}">
                    <a16:creationId xmlns:a16="http://schemas.microsoft.com/office/drawing/2014/main" id="{194FFB09-2BB4-7F03-3A8F-BC910763ED0D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01</a:t>
                </a:r>
              </a:p>
            </p:txBody>
          </p:sp>
        </p:grpSp>
        <p:sp>
          <p:nvSpPr>
            <p:cNvPr id="68" name="AutoShape 21">
              <a:extLst>
                <a:ext uri="{FF2B5EF4-FFF2-40B4-BE49-F238E27FC236}">
                  <a16:creationId xmlns:a16="http://schemas.microsoft.com/office/drawing/2014/main" id="{038B886F-F8FD-8716-1D4B-DD9226C04FC0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385F0E5B-299B-1FCC-55F9-FB58B909F2EF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러닝 기록 관리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sp>
        <p:nvSpPr>
          <p:cNvPr id="73" name="TextBox 33">
            <a:extLst>
              <a:ext uri="{FF2B5EF4-FFF2-40B4-BE49-F238E27FC236}">
                <a16:creationId xmlns:a16="http://schemas.microsoft.com/office/drawing/2014/main" id="{C6CC0BFB-DEBC-2888-E616-5A3D84959C22}"/>
              </a:ext>
            </a:extLst>
          </p:cNvPr>
          <p:cNvSpPr txBox="1"/>
          <p:nvPr/>
        </p:nvSpPr>
        <p:spPr>
          <a:xfrm>
            <a:off x="3962400" y="8191500"/>
            <a:ext cx="2528807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en-US" sz="2699" b="1" dirty="0" err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MapMyRun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C5E1D2D-0EA1-E06D-483B-5C66B085F648}"/>
              </a:ext>
            </a:extLst>
          </p:cNvPr>
          <p:cNvGrpSpPr/>
          <p:nvPr/>
        </p:nvGrpSpPr>
        <p:grpSpPr>
          <a:xfrm>
            <a:off x="10008324" y="6628949"/>
            <a:ext cx="5915141" cy="819601"/>
            <a:chOff x="9882048" y="3485699"/>
            <a:chExt cx="5915141" cy="819601"/>
          </a:xfrm>
        </p:grpSpPr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6395CF48-E8AB-B9E6-F8D3-177E9CF4F955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F5EFE0CA-9054-C1E6-D3B4-B6DEF93A073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EF6BF976-179C-C1E1-700C-10112E3E26FF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04</a:t>
                </a:r>
              </a:p>
            </p:txBody>
          </p:sp>
        </p:grp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309EE592-E6B2-6F11-F74F-C88A087B09EC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D6758098-4050-C98B-FD36-074F7DA7FAEB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트레이닝 플랜 제공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C686C40-4A17-1324-6318-DC698EE1AAA3}"/>
              </a:ext>
            </a:extLst>
          </p:cNvPr>
          <p:cNvGrpSpPr/>
          <p:nvPr/>
        </p:nvGrpSpPr>
        <p:grpSpPr>
          <a:xfrm>
            <a:off x="10008324" y="4533449"/>
            <a:ext cx="5915141" cy="819601"/>
            <a:chOff x="9882048" y="3485699"/>
            <a:chExt cx="5915141" cy="819601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C804F618-E3C9-2B2E-628F-D5502327DD51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9F8016BA-B4E9-0BBA-FFAB-98DEA11B5EC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TextBox 14">
                <a:extLst>
                  <a:ext uri="{FF2B5EF4-FFF2-40B4-BE49-F238E27FC236}">
                    <a16:creationId xmlns:a16="http://schemas.microsoft.com/office/drawing/2014/main" id="{8D9F1B73-EB01-0AE0-4A4B-478772E304E7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02</a:t>
                </a:r>
              </a:p>
            </p:txBody>
          </p:sp>
        </p:grpSp>
        <p:sp>
          <p:nvSpPr>
            <p:cNvPr id="41" name="AutoShape 21">
              <a:extLst>
                <a:ext uri="{FF2B5EF4-FFF2-40B4-BE49-F238E27FC236}">
                  <a16:creationId xmlns:a16="http://schemas.microsoft.com/office/drawing/2014/main" id="{A214C7D8-A5FA-F7F6-F185-3C94334F7970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6D25DBF4-6D7D-7226-B48F-99EAF7A870C5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실시간 위치 공유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0981B2-1328-22D4-704C-BEE992B9B459}"/>
              </a:ext>
            </a:extLst>
          </p:cNvPr>
          <p:cNvGrpSpPr/>
          <p:nvPr/>
        </p:nvGrpSpPr>
        <p:grpSpPr>
          <a:xfrm>
            <a:off x="10008324" y="5581199"/>
            <a:ext cx="5915141" cy="819601"/>
            <a:chOff x="9882048" y="3485699"/>
            <a:chExt cx="5915141" cy="819601"/>
          </a:xfrm>
        </p:grpSpPr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81512942-0C5B-11A2-09E7-5BEFC4ECEF15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0BA2B5A9-BC33-1767-B53E-04DFE8B73D0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D3B26292-DD8E-8B61-3916-B8FB68504ACE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03</a:t>
                </a:r>
              </a:p>
            </p:txBody>
          </p:sp>
        </p:grp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1628439E-1394-E2B6-E8CB-5B3200B640E8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TextBox 23">
              <a:extLst>
                <a:ext uri="{FF2B5EF4-FFF2-40B4-BE49-F238E27FC236}">
                  <a16:creationId xmlns:a16="http://schemas.microsoft.com/office/drawing/2014/main" id="{D0B5953F-5F70-D3B9-CD87-0208C16D1AC8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경로 설계 </a:t>
              </a:r>
              <a:r>
                <a:rPr lang="en-US" altLang="ko-KR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/</a:t>
              </a: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공유</a:t>
              </a:r>
              <a:endParaRPr lang="en-US" altLang="ko-KR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063144-3204-729A-D160-D71332E3A658}"/>
              </a:ext>
            </a:extLst>
          </p:cNvPr>
          <p:cNvGrpSpPr/>
          <p:nvPr/>
        </p:nvGrpSpPr>
        <p:grpSpPr>
          <a:xfrm>
            <a:off x="10008324" y="7676699"/>
            <a:ext cx="5915141" cy="819601"/>
            <a:chOff x="9882048" y="3485699"/>
            <a:chExt cx="5915141" cy="819601"/>
          </a:xfrm>
        </p:grpSpPr>
        <p:grpSp>
          <p:nvGrpSpPr>
            <p:cNvPr id="53" name="Group 12">
              <a:extLst>
                <a:ext uri="{FF2B5EF4-FFF2-40B4-BE49-F238E27FC236}">
                  <a16:creationId xmlns:a16="http://schemas.microsoft.com/office/drawing/2014/main" id="{5A007527-D975-C59A-8DDA-7F40C1884621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32F61566-98F8-DE4F-E4F2-CE3781C6669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TextBox 14">
                <a:extLst>
                  <a:ext uri="{FF2B5EF4-FFF2-40B4-BE49-F238E27FC236}">
                    <a16:creationId xmlns:a16="http://schemas.microsoft.com/office/drawing/2014/main" id="{71D784A4-9ADE-F71E-84C6-9549DC25F1FA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05</a:t>
                </a:r>
              </a:p>
            </p:txBody>
          </p:sp>
        </p:grpSp>
        <p:sp>
          <p:nvSpPr>
            <p:cNvPr id="54" name="AutoShape 21">
              <a:extLst>
                <a:ext uri="{FF2B5EF4-FFF2-40B4-BE49-F238E27FC236}">
                  <a16:creationId xmlns:a16="http://schemas.microsoft.com/office/drawing/2014/main" id="{69D98FED-9A1D-B9EF-1EB0-6827A48F8155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TextBox 23">
              <a:extLst>
                <a:ext uri="{FF2B5EF4-FFF2-40B4-BE49-F238E27FC236}">
                  <a16:creationId xmlns:a16="http://schemas.microsoft.com/office/drawing/2014/main" id="{718A75CA-E5E2-F389-0AE1-79E02ACE8073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신발 센서 연동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176D051D-D65B-6687-AA44-0F995FA471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3619500"/>
            <a:ext cx="2016000" cy="43232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3DA34808-3458-B48E-C104-389E34A05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692" y="3619501"/>
            <a:ext cx="2014507" cy="43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6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4614-782C-DD08-4BA4-C838FD1BD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388516-1B67-C582-982C-13F928AD2558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57B578A-E7F2-4760-3AFF-4ECC284D6A1E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66CC77A-C91D-01A5-5DDA-B4803F238B26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158446BA-1517-0CDC-559F-781484461B95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35208568-F807-DBE5-83CD-978249AD22F8}"/>
              </a:ext>
            </a:extLst>
          </p:cNvPr>
          <p:cNvGrpSpPr/>
          <p:nvPr/>
        </p:nvGrpSpPr>
        <p:grpSpPr>
          <a:xfrm>
            <a:off x="3258487" y="3512678"/>
            <a:ext cx="1124453" cy="1124453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3EC93A8-5B56-7B10-A5AC-FE22709D980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DA69468-FAB1-62BA-FAE5-44A9DA59D34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>
            <a:extLst>
              <a:ext uri="{FF2B5EF4-FFF2-40B4-BE49-F238E27FC236}">
                <a16:creationId xmlns:a16="http://schemas.microsoft.com/office/drawing/2014/main" id="{BA536541-EFCA-7E57-4F6F-411511B2AC16}"/>
              </a:ext>
            </a:extLst>
          </p:cNvPr>
          <p:cNvSpPr txBox="1"/>
          <p:nvPr/>
        </p:nvSpPr>
        <p:spPr>
          <a:xfrm>
            <a:off x="17105994" y="9345972"/>
            <a:ext cx="435964" cy="760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07</a:t>
            </a:r>
          </a:p>
          <a:p>
            <a:pPr algn="r">
              <a:lnSpc>
                <a:spcPts val="3079"/>
              </a:lnSpc>
            </a:pPr>
            <a:endParaRPr lang="en-US" sz="2199" b="1" dirty="0">
              <a:solidFill>
                <a:srgbClr val="48664D"/>
              </a:solidFill>
              <a:latin typeface="Arita Dotum Light"/>
              <a:ea typeface="Arita Dotum Light"/>
              <a:cs typeface="Arita Dotum Light"/>
              <a:sym typeface="Arita Dotum Light"/>
            </a:endParaRPr>
          </a:p>
        </p:txBody>
      </p:sp>
      <p:sp>
        <p:nvSpPr>
          <p:cNvPr id="55" name="TextBox 55">
            <a:extLst>
              <a:ext uri="{FF2B5EF4-FFF2-40B4-BE49-F238E27FC236}">
                <a16:creationId xmlns:a16="http://schemas.microsoft.com/office/drawing/2014/main" id="{9AFA26EF-6021-ADAE-E18B-E5B3F25360EB}"/>
              </a:ext>
            </a:extLst>
          </p:cNvPr>
          <p:cNvSpPr txBox="1"/>
          <p:nvPr/>
        </p:nvSpPr>
        <p:spPr>
          <a:xfrm>
            <a:off x="4191000" y="1389414"/>
            <a:ext cx="9724258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유사 시스템 조사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grpSp>
        <p:nvGrpSpPr>
          <p:cNvPr id="56" name="Group 8">
            <a:extLst>
              <a:ext uri="{FF2B5EF4-FFF2-40B4-BE49-F238E27FC236}">
                <a16:creationId xmlns:a16="http://schemas.microsoft.com/office/drawing/2014/main" id="{82E159E8-93E5-397E-D625-84C6A3C1F7F9}"/>
              </a:ext>
            </a:extLst>
          </p:cNvPr>
          <p:cNvGrpSpPr/>
          <p:nvPr/>
        </p:nvGrpSpPr>
        <p:grpSpPr>
          <a:xfrm>
            <a:off x="1676400" y="2933700"/>
            <a:ext cx="15820210" cy="6034083"/>
            <a:chOff x="0" y="-47625"/>
            <a:chExt cx="3909669" cy="1589224"/>
          </a:xfrm>
        </p:grpSpPr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EA1CB771-AAA3-A5DB-192F-B2EA9D0159C5}"/>
                </a:ext>
              </a:extLst>
            </p:cNvPr>
            <p:cNvSpPr/>
            <p:nvPr/>
          </p:nvSpPr>
          <p:spPr>
            <a:xfrm>
              <a:off x="0" y="0"/>
              <a:ext cx="3909669" cy="1541599"/>
            </a:xfrm>
            <a:custGeom>
              <a:avLst/>
              <a:gdLst/>
              <a:ahLst/>
              <a:cxnLst/>
              <a:rect l="l" t="t" r="r" b="b"/>
              <a:pathLst>
                <a:path w="3909669" h="1541599">
                  <a:moveTo>
                    <a:pt x="0" y="0"/>
                  </a:moveTo>
                  <a:lnTo>
                    <a:pt x="3909669" y="0"/>
                  </a:lnTo>
                  <a:lnTo>
                    <a:pt x="3909669" y="1541599"/>
                  </a:lnTo>
                  <a:lnTo>
                    <a:pt x="0" y="154159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TextBox 10">
              <a:extLst>
                <a:ext uri="{FF2B5EF4-FFF2-40B4-BE49-F238E27FC236}">
                  <a16:creationId xmlns:a16="http://schemas.microsoft.com/office/drawing/2014/main" id="{E5D80788-E9B2-5FF9-4CFC-9F69AF491DFF}"/>
                </a:ext>
              </a:extLst>
            </p:cNvPr>
            <p:cNvSpPr txBox="1"/>
            <p:nvPr/>
          </p:nvSpPr>
          <p:spPr>
            <a:xfrm>
              <a:off x="0" y="-47625"/>
              <a:ext cx="3909669" cy="1589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88E3B0-64AE-42B5-DD21-FBB9A18743A0}"/>
              </a:ext>
            </a:extLst>
          </p:cNvPr>
          <p:cNvGrpSpPr/>
          <p:nvPr/>
        </p:nvGrpSpPr>
        <p:grpSpPr>
          <a:xfrm>
            <a:off x="10008324" y="3485699"/>
            <a:ext cx="5915141" cy="819601"/>
            <a:chOff x="9882048" y="3485699"/>
            <a:chExt cx="5915141" cy="819601"/>
          </a:xfrm>
        </p:grpSpPr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7CEA808F-A229-5D8B-3D40-BD4DA6EFFDA7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4909C92A-8798-DDDD-3702-442A95E7D68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TextBox 14">
                <a:extLst>
                  <a:ext uri="{FF2B5EF4-FFF2-40B4-BE49-F238E27FC236}">
                    <a16:creationId xmlns:a16="http://schemas.microsoft.com/office/drawing/2014/main" id="{32DB0AC9-00ED-68EA-0878-88D7939E5EB7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01</a:t>
                </a:r>
              </a:p>
            </p:txBody>
          </p:sp>
        </p:grpSp>
        <p:sp>
          <p:nvSpPr>
            <p:cNvPr id="68" name="AutoShape 21">
              <a:extLst>
                <a:ext uri="{FF2B5EF4-FFF2-40B4-BE49-F238E27FC236}">
                  <a16:creationId xmlns:a16="http://schemas.microsoft.com/office/drawing/2014/main" id="{7CE32CFB-7FF2-3A51-E654-4CCB330FC0C2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72115AC6-D3C2-B46F-8F6A-5A4611F28EBF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러닝 기록 관리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sp>
        <p:nvSpPr>
          <p:cNvPr id="73" name="TextBox 33">
            <a:extLst>
              <a:ext uri="{FF2B5EF4-FFF2-40B4-BE49-F238E27FC236}">
                <a16:creationId xmlns:a16="http://schemas.microsoft.com/office/drawing/2014/main" id="{5D8C3903-8487-CB23-C22F-8502CBB4C0C3}"/>
              </a:ext>
            </a:extLst>
          </p:cNvPr>
          <p:cNvSpPr txBox="1"/>
          <p:nvPr/>
        </p:nvSpPr>
        <p:spPr>
          <a:xfrm>
            <a:off x="3962400" y="8191500"/>
            <a:ext cx="2528807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en-US" sz="2699" b="1" dirty="0" err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Yollo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145247-819C-14CE-B734-6A01A9A303D7}"/>
              </a:ext>
            </a:extLst>
          </p:cNvPr>
          <p:cNvGrpSpPr/>
          <p:nvPr/>
        </p:nvGrpSpPr>
        <p:grpSpPr>
          <a:xfrm>
            <a:off x="10008324" y="6628949"/>
            <a:ext cx="5915141" cy="819601"/>
            <a:chOff x="9882048" y="3485699"/>
            <a:chExt cx="5915141" cy="819601"/>
          </a:xfrm>
        </p:grpSpPr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1C3A1C1A-8AD4-1327-91C0-9F7D479A8D17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967C56B7-AB26-A443-EA9D-56624669B8A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34A985CE-7B72-62A5-73E9-DC2ADAA1FF2A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04</a:t>
                </a:r>
              </a:p>
            </p:txBody>
          </p:sp>
        </p:grp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D16F8FCF-E9AA-C113-DCFF-34892EBEAE1C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0DE8AB50-CD64-190D-0AD2-A87987F49F45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 err="1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데이팅</a:t>
              </a:r>
              <a:r>
                <a:rPr lang="en-US" altLang="ko-KR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/</a:t>
              </a:r>
              <a:r>
                <a:rPr lang="ko-KR" altLang="en-US" sz="2699" b="1" dirty="0" err="1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팔로우</a:t>
              </a:r>
              <a:r>
                <a:rPr lang="en-US" altLang="ko-KR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/</a:t>
              </a: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채팅 제공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877AB5-3CFB-5960-0E66-A52F084D0F4D}"/>
              </a:ext>
            </a:extLst>
          </p:cNvPr>
          <p:cNvGrpSpPr/>
          <p:nvPr/>
        </p:nvGrpSpPr>
        <p:grpSpPr>
          <a:xfrm>
            <a:off x="10008324" y="4533449"/>
            <a:ext cx="5915141" cy="819601"/>
            <a:chOff x="9882048" y="3485699"/>
            <a:chExt cx="5915141" cy="819601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9189515A-F23F-BED4-5610-C18DC45AC806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656F729B-3053-3BB0-8AB3-BF2742110CF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TextBox 14">
                <a:extLst>
                  <a:ext uri="{FF2B5EF4-FFF2-40B4-BE49-F238E27FC236}">
                    <a16:creationId xmlns:a16="http://schemas.microsoft.com/office/drawing/2014/main" id="{C618CD18-ADD9-7AE9-ED78-26EA92F6C686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02</a:t>
                </a:r>
              </a:p>
            </p:txBody>
          </p:sp>
        </p:grpSp>
        <p:sp>
          <p:nvSpPr>
            <p:cNvPr id="41" name="AutoShape 21">
              <a:extLst>
                <a:ext uri="{FF2B5EF4-FFF2-40B4-BE49-F238E27FC236}">
                  <a16:creationId xmlns:a16="http://schemas.microsoft.com/office/drawing/2014/main" id="{CCE17945-95A6-B3A8-3F8A-3DE9B29EAE78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8145D859-9838-273A-CB0E-EA6A7424F7FC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소셜 약속 기능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903FDFD-2319-15D0-D555-F9FE3D87D675}"/>
              </a:ext>
            </a:extLst>
          </p:cNvPr>
          <p:cNvGrpSpPr/>
          <p:nvPr/>
        </p:nvGrpSpPr>
        <p:grpSpPr>
          <a:xfrm>
            <a:off x="10008324" y="5581199"/>
            <a:ext cx="5915141" cy="819601"/>
            <a:chOff x="9882048" y="3485699"/>
            <a:chExt cx="5915141" cy="819601"/>
          </a:xfrm>
        </p:grpSpPr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D4B577C9-12F2-BEE4-5E91-BB4D47FBC8D1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0B476F2A-43F9-2853-67B7-F0DE6975C00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C6BE3ADC-0F25-A655-6A4B-63936C0F95E0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03</a:t>
                </a:r>
              </a:p>
            </p:txBody>
          </p:sp>
        </p:grp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DF524E5C-CF59-D00C-9557-DDAFAD5CCB13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TextBox 23">
              <a:extLst>
                <a:ext uri="{FF2B5EF4-FFF2-40B4-BE49-F238E27FC236}">
                  <a16:creationId xmlns:a16="http://schemas.microsoft.com/office/drawing/2014/main" id="{8BE54921-909A-19A5-AEE3-117F3F21D162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그룹 </a:t>
              </a:r>
              <a:r>
                <a:rPr lang="ko-KR" altLang="en-US" sz="2699" b="1" dirty="0" err="1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첼린지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B6B28A8-9CFB-61A3-2110-DAAA5B8DECE1}"/>
              </a:ext>
            </a:extLst>
          </p:cNvPr>
          <p:cNvGrpSpPr/>
          <p:nvPr/>
        </p:nvGrpSpPr>
        <p:grpSpPr>
          <a:xfrm>
            <a:off x="10008324" y="7676699"/>
            <a:ext cx="5915141" cy="819601"/>
            <a:chOff x="9882048" y="3485699"/>
            <a:chExt cx="5915141" cy="819601"/>
          </a:xfrm>
        </p:grpSpPr>
        <p:grpSp>
          <p:nvGrpSpPr>
            <p:cNvPr id="53" name="Group 12">
              <a:extLst>
                <a:ext uri="{FF2B5EF4-FFF2-40B4-BE49-F238E27FC236}">
                  <a16:creationId xmlns:a16="http://schemas.microsoft.com/office/drawing/2014/main" id="{BB69D4FA-91A5-A275-2678-A3BAA5E7A1F1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B6F83B08-7DC2-D24E-46BF-374D0A80BC3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TextBox 14">
                <a:extLst>
                  <a:ext uri="{FF2B5EF4-FFF2-40B4-BE49-F238E27FC236}">
                    <a16:creationId xmlns:a16="http://schemas.microsoft.com/office/drawing/2014/main" id="{202E4518-736E-4051-D6AD-49D1993BE30B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05</a:t>
                </a:r>
              </a:p>
            </p:txBody>
          </p:sp>
        </p:grpSp>
        <p:sp>
          <p:nvSpPr>
            <p:cNvPr id="54" name="AutoShape 21">
              <a:extLst>
                <a:ext uri="{FF2B5EF4-FFF2-40B4-BE49-F238E27FC236}">
                  <a16:creationId xmlns:a16="http://schemas.microsoft.com/office/drawing/2014/main" id="{C55CC08D-BA49-3859-214A-C4ABC1882210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TextBox 23">
              <a:extLst>
                <a:ext uri="{FF2B5EF4-FFF2-40B4-BE49-F238E27FC236}">
                  <a16:creationId xmlns:a16="http://schemas.microsoft.com/office/drawing/2014/main" id="{12E1BA0B-A650-34FB-5CA6-0B9215912E34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음성 코치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CD2B8428-E8F6-9F34-7090-76DDDE4DF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3619500"/>
            <a:ext cx="2016000" cy="43232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E0381A0-760E-6F93-901D-A63174588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692" y="3619501"/>
            <a:ext cx="2014507" cy="43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71DFC-39DF-A07A-B2B8-DE8295F9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5D09441-3843-6782-57B2-B26FF5059066}"/>
              </a:ext>
            </a:extLst>
          </p:cNvPr>
          <p:cNvGrpSpPr/>
          <p:nvPr/>
        </p:nvGrpSpPr>
        <p:grpSpPr>
          <a:xfrm>
            <a:off x="0" y="0"/>
            <a:ext cx="18288000" cy="427511"/>
            <a:chOff x="0" y="0"/>
            <a:chExt cx="4816593" cy="11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B87759A-01C3-C73E-2933-E21A0AF457B4}"/>
                </a:ext>
              </a:extLst>
            </p:cNvPr>
            <p:cNvSpPr/>
            <p:nvPr/>
          </p:nvSpPr>
          <p:spPr>
            <a:xfrm>
              <a:off x="0" y="0"/>
              <a:ext cx="4816592" cy="112595"/>
            </a:xfrm>
            <a:custGeom>
              <a:avLst/>
              <a:gdLst/>
              <a:ahLst/>
              <a:cxnLst/>
              <a:rect l="l" t="t" r="r" b="b"/>
              <a:pathLst>
                <a:path w="4816592" h="112595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2D1CE6F-E1F0-C71A-C784-4882255D2E9C}"/>
                </a:ext>
              </a:extLst>
            </p:cNvPr>
            <p:cNvSpPr txBox="1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96E62969-282A-7CD7-E743-480663AF67B1}"/>
              </a:ext>
            </a:extLst>
          </p:cNvPr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w="47625" cap="flat">
            <a:solidFill>
              <a:srgbClr val="4866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70EDAFB-E4DA-0B8D-665B-D7857E2F09DF}"/>
              </a:ext>
            </a:extLst>
          </p:cNvPr>
          <p:cNvGrpSpPr/>
          <p:nvPr/>
        </p:nvGrpSpPr>
        <p:grpSpPr>
          <a:xfrm>
            <a:off x="3258487" y="3512678"/>
            <a:ext cx="1124453" cy="1124453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38CE705-8360-DA94-230A-B2CC257B89D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BAA6EB6F-4B3D-360F-066C-7BBA1C33CD4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>
            <a:extLst>
              <a:ext uri="{FF2B5EF4-FFF2-40B4-BE49-F238E27FC236}">
                <a16:creationId xmlns:a16="http://schemas.microsoft.com/office/drawing/2014/main" id="{EE811708-DA04-C5E0-0C68-6B758F2F3051}"/>
              </a:ext>
            </a:extLst>
          </p:cNvPr>
          <p:cNvSpPr txBox="1"/>
          <p:nvPr/>
        </p:nvSpPr>
        <p:spPr>
          <a:xfrm>
            <a:off x="17105994" y="9345972"/>
            <a:ext cx="435964" cy="36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1" dirty="0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08</a:t>
            </a:r>
          </a:p>
        </p:txBody>
      </p:sp>
      <p:sp>
        <p:nvSpPr>
          <p:cNvPr id="55" name="TextBox 55">
            <a:extLst>
              <a:ext uri="{FF2B5EF4-FFF2-40B4-BE49-F238E27FC236}">
                <a16:creationId xmlns:a16="http://schemas.microsoft.com/office/drawing/2014/main" id="{E8EC3B3B-2D7A-F9C4-E7BF-5B2FF00B8FED}"/>
              </a:ext>
            </a:extLst>
          </p:cNvPr>
          <p:cNvSpPr txBox="1"/>
          <p:nvPr/>
        </p:nvSpPr>
        <p:spPr>
          <a:xfrm>
            <a:off x="4191000" y="1389414"/>
            <a:ext cx="9724258" cy="1265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ko-KR" altLang="en-US" sz="7700" b="1" dirty="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유사 시스템 조사</a:t>
            </a:r>
            <a:endParaRPr lang="en-US" sz="7700" b="1" dirty="0">
              <a:solidFill>
                <a:srgbClr val="48664D"/>
              </a:solidFill>
              <a:latin typeface="Arita Dotum Bold"/>
              <a:ea typeface="Arita Dotum Bold"/>
              <a:cs typeface="Arita Dotum Bold"/>
              <a:sym typeface="Arita Dotum Bold"/>
            </a:endParaRPr>
          </a:p>
        </p:txBody>
      </p:sp>
      <p:grpSp>
        <p:nvGrpSpPr>
          <p:cNvPr id="56" name="Group 8">
            <a:extLst>
              <a:ext uri="{FF2B5EF4-FFF2-40B4-BE49-F238E27FC236}">
                <a16:creationId xmlns:a16="http://schemas.microsoft.com/office/drawing/2014/main" id="{5581F2F3-8C3E-4136-4AC7-9DAFB1BAD332}"/>
              </a:ext>
            </a:extLst>
          </p:cNvPr>
          <p:cNvGrpSpPr/>
          <p:nvPr/>
        </p:nvGrpSpPr>
        <p:grpSpPr>
          <a:xfrm>
            <a:off x="1676400" y="2933700"/>
            <a:ext cx="15820210" cy="6034083"/>
            <a:chOff x="0" y="-47625"/>
            <a:chExt cx="3909669" cy="1589224"/>
          </a:xfrm>
        </p:grpSpPr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CA0D8195-8EDC-5BFD-04C3-C95638631C80}"/>
                </a:ext>
              </a:extLst>
            </p:cNvPr>
            <p:cNvSpPr/>
            <p:nvPr/>
          </p:nvSpPr>
          <p:spPr>
            <a:xfrm>
              <a:off x="0" y="0"/>
              <a:ext cx="3909669" cy="1541599"/>
            </a:xfrm>
            <a:custGeom>
              <a:avLst/>
              <a:gdLst/>
              <a:ahLst/>
              <a:cxnLst/>
              <a:rect l="l" t="t" r="r" b="b"/>
              <a:pathLst>
                <a:path w="3909669" h="1541599">
                  <a:moveTo>
                    <a:pt x="0" y="0"/>
                  </a:moveTo>
                  <a:lnTo>
                    <a:pt x="3909669" y="0"/>
                  </a:lnTo>
                  <a:lnTo>
                    <a:pt x="3909669" y="1541599"/>
                  </a:lnTo>
                  <a:lnTo>
                    <a:pt x="0" y="154159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TextBox 10">
              <a:extLst>
                <a:ext uri="{FF2B5EF4-FFF2-40B4-BE49-F238E27FC236}">
                  <a16:creationId xmlns:a16="http://schemas.microsoft.com/office/drawing/2014/main" id="{08D7591A-6D13-20E9-91CD-E8AFEBBE0C9E}"/>
                </a:ext>
              </a:extLst>
            </p:cNvPr>
            <p:cNvSpPr txBox="1"/>
            <p:nvPr/>
          </p:nvSpPr>
          <p:spPr>
            <a:xfrm>
              <a:off x="0" y="-47625"/>
              <a:ext cx="3909669" cy="1589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EB5A6F-5307-2E52-C6AB-1DA6E02144A7}"/>
              </a:ext>
            </a:extLst>
          </p:cNvPr>
          <p:cNvGrpSpPr/>
          <p:nvPr/>
        </p:nvGrpSpPr>
        <p:grpSpPr>
          <a:xfrm>
            <a:off x="10008324" y="3485699"/>
            <a:ext cx="5915141" cy="819601"/>
            <a:chOff x="9882048" y="3485699"/>
            <a:chExt cx="5915141" cy="819601"/>
          </a:xfrm>
        </p:grpSpPr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D468DE3C-62E5-09B5-E93B-01F8C65DDB4D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2FCB2883-AEDB-5A36-958C-1D689BBE2C1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TextBox 14">
                <a:extLst>
                  <a:ext uri="{FF2B5EF4-FFF2-40B4-BE49-F238E27FC236}">
                    <a16:creationId xmlns:a16="http://schemas.microsoft.com/office/drawing/2014/main" id="{3416CDAD-488B-6DB5-BF14-B38782395C3B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01</a:t>
                </a:r>
              </a:p>
            </p:txBody>
          </p:sp>
        </p:grpSp>
        <p:sp>
          <p:nvSpPr>
            <p:cNvPr id="68" name="AutoShape 21">
              <a:extLst>
                <a:ext uri="{FF2B5EF4-FFF2-40B4-BE49-F238E27FC236}">
                  <a16:creationId xmlns:a16="http://schemas.microsoft.com/office/drawing/2014/main" id="{4CAB75CB-42D9-13B7-4680-078E92F6F077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EF8386CF-5671-DA5F-7D02-587D282A07DE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루트 생성 </a:t>
              </a:r>
              <a:r>
                <a:rPr lang="en-US" altLang="ko-KR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/</a:t>
              </a: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 공유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sp>
        <p:nvSpPr>
          <p:cNvPr id="73" name="TextBox 33">
            <a:extLst>
              <a:ext uri="{FF2B5EF4-FFF2-40B4-BE49-F238E27FC236}">
                <a16:creationId xmlns:a16="http://schemas.microsoft.com/office/drawing/2014/main" id="{F9097EFA-2303-73DE-3FE6-EE47277347C3}"/>
              </a:ext>
            </a:extLst>
          </p:cNvPr>
          <p:cNvSpPr txBox="1"/>
          <p:nvPr/>
        </p:nvSpPr>
        <p:spPr>
          <a:xfrm>
            <a:off x="3962400" y="8191500"/>
            <a:ext cx="2528807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239"/>
              </a:lnSpc>
              <a:spcBef>
                <a:spcPct val="0"/>
              </a:spcBef>
            </a:pPr>
            <a:r>
              <a:rPr lang="ko-KR" alt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포켓몬 고</a:t>
            </a:r>
            <a:endParaRPr lang="en-US" sz="2699" b="1" dirty="0">
              <a:solidFill>
                <a:srgbClr val="48664D"/>
              </a:solidFill>
              <a:latin typeface="Arita Dotum Semi-Bold"/>
              <a:ea typeface="Arita Dotum Semi-Bold"/>
              <a:cs typeface="Arita Dotum Semi-Bold"/>
              <a:sym typeface="Arita Dotum Semi-Bold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12457A-7BA5-EAE4-6B05-B3EFD4187E91}"/>
              </a:ext>
            </a:extLst>
          </p:cNvPr>
          <p:cNvGrpSpPr/>
          <p:nvPr/>
        </p:nvGrpSpPr>
        <p:grpSpPr>
          <a:xfrm>
            <a:off x="10008324" y="6628949"/>
            <a:ext cx="5915141" cy="819601"/>
            <a:chOff x="9882048" y="3485699"/>
            <a:chExt cx="5915141" cy="819601"/>
          </a:xfrm>
        </p:grpSpPr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77261582-6CB5-78C6-633D-342B16292BA8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10AD3B33-E913-A660-90AF-4DA2C751594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5EFE3C9C-EAE6-28E6-416C-9B213C3C3D1B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04</a:t>
                </a:r>
              </a:p>
            </p:txBody>
          </p:sp>
        </p:grp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71D015C2-54C0-1FEB-CC45-8CE0890ADD4C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314F1D9C-F5C4-DC09-C82B-4CCDDFD249CC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루트 시각화 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03E80CA-A666-F6AB-42C0-E2A9790FCC1E}"/>
              </a:ext>
            </a:extLst>
          </p:cNvPr>
          <p:cNvGrpSpPr/>
          <p:nvPr/>
        </p:nvGrpSpPr>
        <p:grpSpPr>
          <a:xfrm>
            <a:off x="10008324" y="4533449"/>
            <a:ext cx="5915141" cy="819601"/>
            <a:chOff x="9882048" y="3485699"/>
            <a:chExt cx="5915141" cy="819601"/>
          </a:xfrm>
        </p:grpSpPr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A515E630-AB9D-3FB1-A245-3FC5A1FBD61A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A7AD6E86-282C-0605-BC0D-587D5247A6C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TextBox 14">
                <a:extLst>
                  <a:ext uri="{FF2B5EF4-FFF2-40B4-BE49-F238E27FC236}">
                    <a16:creationId xmlns:a16="http://schemas.microsoft.com/office/drawing/2014/main" id="{F942EB81-5D3D-57B3-6E4F-53ED4473E4C2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02</a:t>
                </a:r>
              </a:p>
            </p:txBody>
          </p:sp>
        </p:grpSp>
        <p:sp>
          <p:nvSpPr>
            <p:cNvPr id="41" name="AutoShape 21">
              <a:extLst>
                <a:ext uri="{FF2B5EF4-FFF2-40B4-BE49-F238E27FC236}">
                  <a16:creationId xmlns:a16="http://schemas.microsoft.com/office/drawing/2014/main" id="{12ADCD12-95E7-35BC-550F-E2B89863FA50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C0507CFB-4933-CC98-1E2B-3D54CFB4E14D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루트 완주 보상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473A954-03E1-4237-DC53-FD748AFB6F68}"/>
              </a:ext>
            </a:extLst>
          </p:cNvPr>
          <p:cNvGrpSpPr/>
          <p:nvPr/>
        </p:nvGrpSpPr>
        <p:grpSpPr>
          <a:xfrm>
            <a:off x="10008324" y="5581199"/>
            <a:ext cx="5915141" cy="819601"/>
            <a:chOff x="9882048" y="3485699"/>
            <a:chExt cx="5915141" cy="819601"/>
          </a:xfrm>
        </p:grpSpPr>
        <p:grpSp>
          <p:nvGrpSpPr>
            <p:cNvPr id="47" name="Group 12">
              <a:extLst>
                <a:ext uri="{FF2B5EF4-FFF2-40B4-BE49-F238E27FC236}">
                  <a16:creationId xmlns:a16="http://schemas.microsoft.com/office/drawing/2014/main" id="{6B245AAB-6BD7-347B-E75B-44315276012A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942822DD-3CBE-223C-C836-672A5A8F620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TextBox 14">
                <a:extLst>
                  <a:ext uri="{FF2B5EF4-FFF2-40B4-BE49-F238E27FC236}">
                    <a16:creationId xmlns:a16="http://schemas.microsoft.com/office/drawing/2014/main" id="{E52846C7-F9D2-C66B-5AE1-5B28B1AC4280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03</a:t>
                </a:r>
              </a:p>
            </p:txBody>
          </p:sp>
        </p:grp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7E81DC84-1B51-D653-F70C-F58EC43C6070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TextBox 23">
              <a:extLst>
                <a:ext uri="{FF2B5EF4-FFF2-40B4-BE49-F238E27FC236}">
                  <a16:creationId xmlns:a16="http://schemas.microsoft.com/office/drawing/2014/main" id="{326ABB10-A3D9-B417-C76C-9B1F02990D84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게임요소 중심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CBFC7E-8E3E-E182-3345-8B9E2BDC9987}"/>
              </a:ext>
            </a:extLst>
          </p:cNvPr>
          <p:cNvGrpSpPr/>
          <p:nvPr/>
        </p:nvGrpSpPr>
        <p:grpSpPr>
          <a:xfrm>
            <a:off x="10008324" y="7676699"/>
            <a:ext cx="5915141" cy="819601"/>
            <a:chOff x="9882048" y="3485699"/>
            <a:chExt cx="5915141" cy="819601"/>
          </a:xfrm>
        </p:grpSpPr>
        <p:grpSp>
          <p:nvGrpSpPr>
            <p:cNvPr id="53" name="Group 12">
              <a:extLst>
                <a:ext uri="{FF2B5EF4-FFF2-40B4-BE49-F238E27FC236}">
                  <a16:creationId xmlns:a16="http://schemas.microsoft.com/office/drawing/2014/main" id="{D36DFFDA-8BF9-D5B0-393E-652EAA001992}"/>
                </a:ext>
              </a:extLst>
            </p:cNvPr>
            <p:cNvGrpSpPr/>
            <p:nvPr/>
          </p:nvGrpSpPr>
          <p:grpSpPr>
            <a:xfrm>
              <a:off x="9882048" y="3485699"/>
              <a:ext cx="873471" cy="819601"/>
              <a:chOff x="0" y="0"/>
              <a:chExt cx="812800" cy="812800"/>
            </a:xfrm>
          </p:grpSpPr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06B41FDB-7832-9BCD-9B65-CDA7E579948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664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TextBox 14">
                <a:extLst>
                  <a:ext uri="{FF2B5EF4-FFF2-40B4-BE49-F238E27FC236}">
                    <a16:creationId xmlns:a16="http://schemas.microsoft.com/office/drawing/2014/main" id="{4F00524E-B78A-DF63-E466-D16B9233F962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rgbClr val="F0F1F1"/>
                    </a:solidFill>
                    <a:latin typeface="Arita Dotum Semi-Bold"/>
                    <a:ea typeface="Arita Dotum Semi-Bold"/>
                    <a:cs typeface="Arita Dotum Semi-Bold"/>
                    <a:sym typeface="Arita Dotum Semi-Bold"/>
                  </a:rPr>
                  <a:t>05</a:t>
                </a:r>
              </a:p>
            </p:txBody>
          </p:sp>
        </p:grpSp>
        <p:sp>
          <p:nvSpPr>
            <p:cNvPr id="54" name="AutoShape 21">
              <a:extLst>
                <a:ext uri="{FF2B5EF4-FFF2-40B4-BE49-F238E27FC236}">
                  <a16:creationId xmlns:a16="http://schemas.microsoft.com/office/drawing/2014/main" id="{6D2DD053-D609-974E-D340-DEF0CA3E7CF7}"/>
                </a:ext>
              </a:extLst>
            </p:cNvPr>
            <p:cNvSpPr/>
            <p:nvPr/>
          </p:nvSpPr>
          <p:spPr>
            <a:xfrm>
              <a:off x="11060346" y="4229100"/>
              <a:ext cx="4636854" cy="0"/>
            </a:xfrm>
            <a:prstGeom prst="line">
              <a:avLst/>
            </a:prstGeom>
            <a:ln w="28575" cap="rnd">
              <a:solidFill>
                <a:srgbClr val="48664D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TextBox 23">
              <a:extLst>
                <a:ext uri="{FF2B5EF4-FFF2-40B4-BE49-F238E27FC236}">
                  <a16:creationId xmlns:a16="http://schemas.microsoft.com/office/drawing/2014/main" id="{6607F540-652E-0AEB-CE20-C0436A8F81DF}"/>
                </a:ext>
              </a:extLst>
            </p:cNvPr>
            <p:cNvSpPr txBox="1"/>
            <p:nvPr/>
          </p:nvSpPr>
          <p:spPr>
            <a:xfrm>
              <a:off x="11160335" y="3619500"/>
              <a:ext cx="4636854" cy="419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239"/>
                </a:lnSpc>
                <a:spcBef>
                  <a:spcPct val="0"/>
                </a:spcBef>
              </a:pPr>
              <a:r>
                <a:rPr lang="ko-KR" altLang="en-US" sz="2699" b="1" dirty="0">
                  <a:solidFill>
                    <a:srgbClr val="48664D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주변 루트 추천</a:t>
              </a:r>
              <a:endParaRPr lang="en-US" sz="2699" b="1" dirty="0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65171E52-96C9-72CC-D84F-E2E3F6243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290" y="3619500"/>
            <a:ext cx="2015419" cy="43232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E89CB24-1E39-5339-43EF-99F5036FF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981" y="3619500"/>
            <a:ext cx="201392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6217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811</ep:Words>
  <ep:PresentationFormat>사용자 지정</ep:PresentationFormat>
  <ep:Paragraphs>139</ep:Paragraphs>
  <ep:Slides>23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myoun</cp:lastModifiedBy>
  <dcterms:modified xsi:type="dcterms:W3CDTF">2025-04-27T11:18:22.573</dcterms:modified>
  <cp:revision>112</cp:revision>
  <dc:title>초록색 회색 심플한 비즈니스 마케팅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