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4" r:id="rId5"/>
    <p:sldId id="265" r:id="rId6"/>
    <p:sldId id="267" r:id="rId7"/>
    <p:sldId id="268" r:id="rId8"/>
    <p:sldId id="269" r:id="rId9"/>
    <p:sldId id="271" r:id="rId10"/>
    <p:sldId id="272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CD656-6B89-43F6-9DC3-F87B54C6BE6E}" v="149" dt="2024-06-09T11:06:49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86470" autoAdjust="0"/>
  </p:normalViewPr>
  <p:slideViewPr>
    <p:cSldViewPr showGuides="1">
      <p:cViewPr varScale="1">
        <p:scale>
          <a:sx n="135" d="100"/>
          <a:sy n="135" d="100"/>
        </p:scale>
        <p:origin x="252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96A96-7DE1-4D86-AE1C-8F7C6A35AE2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22F21D-E392-47F6-AEEA-1D1D324A34B1}">
      <dgm:prSet phldrT="[Text]" custT="1"/>
      <dgm:spPr/>
      <dgm:t>
        <a:bodyPr/>
        <a:lstStyle/>
        <a:p>
          <a:r>
            <a:rPr lang="en-US" sz="2800" dirty="0">
              <a:latin typeface="+mj-lt"/>
            </a:rPr>
            <a:t>Defining the universe </a:t>
          </a:r>
          <a:endParaRPr lang="en-SG" sz="2800" dirty="0"/>
        </a:p>
      </dgm:t>
    </dgm:pt>
    <dgm:pt modelId="{5088E9C4-B03C-4E86-8FBB-0902A0560D09}" type="parTrans" cxnId="{DCDFBE38-9D97-46D7-ABE7-6FD8A1EC8A6C}">
      <dgm:prSet/>
      <dgm:spPr/>
      <dgm:t>
        <a:bodyPr/>
        <a:lstStyle/>
        <a:p>
          <a:endParaRPr lang="en-SG"/>
        </a:p>
      </dgm:t>
    </dgm:pt>
    <dgm:pt modelId="{45B5F676-FBCF-41D2-92E9-F3C7B8003C16}" type="sibTrans" cxnId="{DCDFBE38-9D97-46D7-ABE7-6FD8A1EC8A6C}">
      <dgm:prSet/>
      <dgm:spPr/>
      <dgm:t>
        <a:bodyPr/>
        <a:lstStyle/>
        <a:p>
          <a:endParaRPr lang="en-SG"/>
        </a:p>
      </dgm:t>
    </dgm:pt>
    <dgm:pt modelId="{D79ED970-5696-4029-A24E-E88CCB180C2E}">
      <dgm:prSet custT="1"/>
      <dgm:spPr/>
      <dgm:t>
        <a:bodyPr/>
        <a:lstStyle/>
        <a:p>
          <a:r>
            <a:rPr lang="en-US" sz="1400">
              <a:latin typeface="+mj-lt"/>
            </a:rPr>
            <a:t>Japan: We focus on Japan and narrow our view to the Topix, comprising of 2144 constituents. </a:t>
          </a:r>
          <a:endParaRPr lang="en-US" sz="1400" dirty="0">
            <a:latin typeface="+mj-lt"/>
          </a:endParaRPr>
        </a:p>
      </dgm:t>
    </dgm:pt>
    <dgm:pt modelId="{CB245C3E-DEE1-493A-B1D4-A923A3C222C0}" type="parTrans" cxnId="{536E0FB4-B39D-4B89-8D42-B152B9EDF3E8}">
      <dgm:prSet/>
      <dgm:spPr/>
      <dgm:t>
        <a:bodyPr/>
        <a:lstStyle/>
        <a:p>
          <a:endParaRPr lang="en-SG"/>
        </a:p>
      </dgm:t>
    </dgm:pt>
    <dgm:pt modelId="{2BDDA0C8-F67C-4871-8C5D-59498F2DC085}" type="sibTrans" cxnId="{536E0FB4-B39D-4B89-8D42-B152B9EDF3E8}">
      <dgm:prSet/>
      <dgm:spPr/>
      <dgm:t>
        <a:bodyPr/>
        <a:lstStyle/>
        <a:p>
          <a:endParaRPr lang="en-SG"/>
        </a:p>
      </dgm:t>
    </dgm:pt>
    <dgm:pt modelId="{84F217CD-590B-43C9-8C67-9612CE268597}">
      <dgm:prSet custT="1"/>
      <dgm:spPr/>
      <dgm:t>
        <a:bodyPr/>
        <a:lstStyle/>
        <a:p>
          <a:r>
            <a:rPr lang="en-US" sz="1400">
              <a:latin typeface="+mj-lt"/>
            </a:rPr>
            <a:t>The Topix accounts for ~90% of the market, outside of which we believe that liquidity and free float will be a constraint to the execution of our strategy.</a:t>
          </a:r>
          <a:endParaRPr lang="en-US" sz="1400" dirty="0">
            <a:latin typeface="+mj-lt"/>
          </a:endParaRPr>
        </a:p>
      </dgm:t>
    </dgm:pt>
    <dgm:pt modelId="{4AE2F87C-1A1C-4E4E-B53A-2137E76CF69A}" type="parTrans" cxnId="{391733FA-F0B3-4E15-A880-0409F07ACC4B}">
      <dgm:prSet/>
      <dgm:spPr/>
      <dgm:t>
        <a:bodyPr/>
        <a:lstStyle/>
        <a:p>
          <a:endParaRPr lang="en-SG"/>
        </a:p>
      </dgm:t>
    </dgm:pt>
    <dgm:pt modelId="{706AC30E-D40B-4867-B345-C372D9DE8437}" type="sibTrans" cxnId="{391733FA-F0B3-4E15-A880-0409F07ACC4B}">
      <dgm:prSet/>
      <dgm:spPr/>
      <dgm:t>
        <a:bodyPr/>
        <a:lstStyle/>
        <a:p>
          <a:endParaRPr lang="en-SG"/>
        </a:p>
      </dgm:t>
    </dgm:pt>
    <dgm:pt modelId="{349CC8F1-5543-4F0A-998D-41D3336C2926}">
      <dgm:prSet custT="1"/>
      <dgm:spPr/>
      <dgm:t>
        <a:bodyPr/>
        <a:lstStyle/>
        <a:p>
          <a:r>
            <a:rPr lang="en-US" sz="3200">
              <a:latin typeface="+mj-lt"/>
            </a:rPr>
            <a:t>Data gathering</a:t>
          </a:r>
          <a:endParaRPr lang="en-US" sz="3200" dirty="0">
            <a:latin typeface="+mj-lt"/>
          </a:endParaRPr>
        </a:p>
      </dgm:t>
    </dgm:pt>
    <dgm:pt modelId="{EDC31F00-6C37-41B4-9EA4-F7E1B7F421E0}" type="parTrans" cxnId="{AEB32162-7AEC-458E-A75D-1A113CC23AF3}">
      <dgm:prSet/>
      <dgm:spPr/>
      <dgm:t>
        <a:bodyPr/>
        <a:lstStyle/>
        <a:p>
          <a:endParaRPr lang="en-SG"/>
        </a:p>
      </dgm:t>
    </dgm:pt>
    <dgm:pt modelId="{26A8A77C-DC89-4060-9648-E938ADE10281}" type="sibTrans" cxnId="{AEB32162-7AEC-458E-A75D-1A113CC23AF3}">
      <dgm:prSet/>
      <dgm:spPr/>
      <dgm:t>
        <a:bodyPr/>
        <a:lstStyle/>
        <a:p>
          <a:endParaRPr lang="en-SG"/>
        </a:p>
      </dgm:t>
    </dgm:pt>
    <dgm:pt modelId="{711CF229-75B9-4C66-A8A1-68FB38992F29}">
      <dgm:prSet custT="1"/>
      <dgm:spPr/>
      <dgm:t>
        <a:bodyPr/>
        <a:lstStyle/>
        <a:p>
          <a:r>
            <a:rPr lang="en-US" sz="1000">
              <a:latin typeface="+mj-lt"/>
            </a:rPr>
            <a:t>Daily price:</a:t>
          </a:r>
          <a:endParaRPr lang="en-US" sz="1000" dirty="0">
            <a:latin typeface="+mj-lt"/>
          </a:endParaRPr>
        </a:p>
      </dgm:t>
    </dgm:pt>
    <dgm:pt modelId="{C11584FE-6058-4410-B145-99EADAE48036}" type="parTrans" cxnId="{D5987E44-CB3F-4563-BCB6-5BA31381BC75}">
      <dgm:prSet/>
      <dgm:spPr/>
      <dgm:t>
        <a:bodyPr/>
        <a:lstStyle/>
        <a:p>
          <a:endParaRPr lang="en-SG"/>
        </a:p>
      </dgm:t>
    </dgm:pt>
    <dgm:pt modelId="{5F07C886-95DE-4687-A268-6E34EF81C774}" type="sibTrans" cxnId="{D5987E44-CB3F-4563-BCB6-5BA31381BC75}">
      <dgm:prSet/>
      <dgm:spPr/>
      <dgm:t>
        <a:bodyPr/>
        <a:lstStyle/>
        <a:p>
          <a:endParaRPr lang="en-SG"/>
        </a:p>
      </dgm:t>
    </dgm:pt>
    <dgm:pt modelId="{58461ABE-EDDE-4B60-ABD4-F481591AF56B}">
      <dgm:prSet custT="1"/>
      <dgm:spPr/>
      <dgm:t>
        <a:bodyPr/>
        <a:lstStyle/>
        <a:p>
          <a:r>
            <a:rPr lang="en-US" sz="1000">
              <a:latin typeface="+mj-lt"/>
            </a:rPr>
            <a:t>10 -year daily price history of the Topix constituents</a:t>
          </a:r>
          <a:endParaRPr lang="en-US" sz="1000" dirty="0">
            <a:latin typeface="+mj-lt"/>
          </a:endParaRPr>
        </a:p>
      </dgm:t>
    </dgm:pt>
    <dgm:pt modelId="{AB2C3DB8-084B-449A-932D-AA368CCC46D8}" type="parTrans" cxnId="{514E7507-DFB6-431B-9590-B2D711D70BDC}">
      <dgm:prSet/>
      <dgm:spPr/>
      <dgm:t>
        <a:bodyPr/>
        <a:lstStyle/>
        <a:p>
          <a:endParaRPr lang="en-SG"/>
        </a:p>
      </dgm:t>
    </dgm:pt>
    <dgm:pt modelId="{9BE94C25-19C0-4F12-991E-AA0C6954CDE4}" type="sibTrans" cxnId="{514E7507-DFB6-431B-9590-B2D711D70BDC}">
      <dgm:prSet/>
      <dgm:spPr/>
      <dgm:t>
        <a:bodyPr/>
        <a:lstStyle/>
        <a:p>
          <a:endParaRPr lang="en-SG"/>
        </a:p>
      </dgm:t>
    </dgm:pt>
    <dgm:pt modelId="{40B7E36B-1DB4-42B5-AECF-30E2BF011BCA}">
      <dgm:prSet custT="1"/>
      <dgm:spPr/>
      <dgm:t>
        <a:bodyPr/>
        <a:lstStyle/>
        <a:p>
          <a:r>
            <a:rPr lang="en-US" sz="1000">
              <a:latin typeface="+mj-lt"/>
            </a:rPr>
            <a:t>Possible inclusion of stocks that have been removed from the current index</a:t>
          </a:r>
          <a:endParaRPr lang="en-US" sz="1000" dirty="0">
            <a:latin typeface="+mj-lt"/>
          </a:endParaRPr>
        </a:p>
      </dgm:t>
    </dgm:pt>
    <dgm:pt modelId="{D946D667-210C-42F3-8F1F-F1806E9CF91A}" type="parTrans" cxnId="{9932B4C5-5683-4B92-A062-A8672DFA5751}">
      <dgm:prSet/>
      <dgm:spPr/>
      <dgm:t>
        <a:bodyPr/>
        <a:lstStyle/>
        <a:p>
          <a:endParaRPr lang="en-SG"/>
        </a:p>
      </dgm:t>
    </dgm:pt>
    <dgm:pt modelId="{636D4830-B0CB-4A2B-AC15-31EF1C3AEB83}" type="sibTrans" cxnId="{9932B4C5-5683-4B92-A062-A8672DFA5751}">
      <dgm:prSet/>
      <dgm:spPr/>
      <dgm:t>
        <a:bodyPr/>
        <a:lstStyle/>
        <a:p>
          <a:endParaRPr lang="en-SG"/>
        </a:p>
      </dgm:t>
    </dgm:pt>
    <dgm:pt modelId="{83EAA3E3-89B3-4FF2-8F46-0B4431CE89AF}">
      <dgm:prSet custT="1"/>
      <dgm:spPr/>
      <dgm:t>
        <a:bodyPr/>
        <a:lstStyle/>
        <a:p>
          <a:r>
            <a:rPr lang="en-US" sz="1000">
              <a:latin typeface="+mj-lt"/>
            </a:rPr>
            <a:t>Price should be adjusted for stock splits and other related actions</a:t>
          </a:r>
          <a:endParaRPr lang="en-US" sz="1000" dirty="0">
            <a:latin typeface="+mj-lt"/>
          </a:endParaRPr>
        </a:p>
      </dgm:t>
    </dgm:pt>
    <dgm:pt modelId="{FD80101D-7ABF-45D5-B806-2D3A504B3F04}" type="parTrans" cxnId="{E71FC5D0-D3B3-4E17-BD83-9AE98C3023F2}">
      <dgm:prSet/>
      <dgm:spPr/>
      <dgm:t>
        <a:bodyPr/>
        <a:lstStyle/>
        <a:p>
          <a:endParaRPr lang="en-SG"/>
        </a:p>
      </dgm:t>
    </dgm:pt>
    <dgm:pt modelId="{413203DE-5A85-4A3B-A849-115B2F18959F}" type="sibTrans" cxnId="{E71FC5D0-D3B3-4E17-BD83-9AE98C3023F2}">
      <dgm:prSet/>
      <dgm:spPr/>
      <dgm:t>
        <a:bodyPr/>
        <a:lstStyle/>
        <a:p>
          <a:endParaRPr lang="en-SG"/>
        </a:p>
      </dgm:t>
    </dgm:pt>
    <dgm:pt modelId="{627A21DA-6A8D-4013-825A-7D059E41BF81}">
      <dgm:prSet custT="1"/>
      <dgm:spPr/>
      <dgm:t>
        <a:bodyPr/>
        <a:lstStyle/>
        <a:p>
          <a:r>
            <a:rPr lang="en-US" sz="1000">
              <a:latin typeface="+mj-lt"/>
            </a:rPr>
            <a:t>GICs classification to cluster stocks</a:t>
          </a:r>
          <a:endParaRPr lang="en-US" sz="1000" dirty="0">
            <a:latin typeface="+mj-lt"/>
          </a:endParaRPr>
        </a:p>
      </dgm:t>
    </dgm:pt>
    <dgm:pt modelId="{918C4343-031E-490E-B0EB-28B069965DC8}" type="parTrans" cxnId="{510663D0-E479-4EE5-8E85-17E14E28320B}">
      <dgm:prSet/>
      <dgm:spPr/>
      <dgm:t>
        <a:bodyPr/>
        <a:lstStyle/>
        <a:p>
          <a:endParaRPr lang="en-SG"/>
        </a:p>
      </dgm:t>
    </dgm:pt>
    <dgm:pt modelId="{40771505-A741-48EF-B926-F8BE65C33EBC}" type="sibTrans" cxnId="{510663D0-E479-4EE5-8E85-17E14E28320B}">
      <dgm:prSet/>
      <dgm:spPr/>
      <dgm:t>
        <a:bodyPr/>
        <a:lstStyle/>
        <a:p>
          <a:endParaRPr lang="en-SG"/>
        </a:p>
      </dgm:t>
    </dgm:pt>
    <dgm:pt modelId="{8F1462D6-CB4B-4322-9204-B3623E26A68C}">
      <dgm:prSet custT="1"/>
      <dgm:spPr/>
      <dgm:t>
        <a:bodyPr/>
        <a:lstStyle/>
        <a:p>
          <a:r>
            <a:rPr lang="en-US" sz="1000">
              <a:latin typeface="+mj-lt"/>
            </a:rPr>
            <a:t>Three levels of GICS classification</a:t>
          </a:r>
          <a:endParaRPr lang="en-US" sz="1000" dirty="0">
            <a:latin typeface="+mj-lt"/>
          </a:endParaRPr>
        </a:p>
      </dgm:t>
    </dgm:pt>
    <dgm:pt modelId="{79A18DC5-60A5-47F6-89F2-994C4D623D48}" type="parTrans" cxnId="{7CFCB52A-7BB4-489F-A368-989CD529C8DA}">
      <dgm:prSet/>
      <dgm:spPr/>
      <dgm:t>
        <a:bodyPr/>
        <a:lstStyle/>
        <a:p>
          <a:endParaRPr lang="en-SG"/>
        </a:p>
      </dgm:t>
    </dgm:pt>
    <dgm:pt modelId="{49075989-5FA5-49F4-AE09-65AA8EFED81D}" type="sibTrans" cxnId="{7CFCB52A-7BB4-489F-A368-989CD529C8DA}">
      <dgm:prSet/>
      <dgm:spPr/>
      <dgm:t>
        <a:bodyPr/>
        <a:lstStyle/>
        <a:p>
          <a:endParaRPr lang="en-SG"/>
        </a:p>
      </dgm:t>
    </dgm:pt>
    <dgm:pt modelId="{434EEB71-2034-4F4E-A495-20DAD5D54EF6}">
      <dgm:prSet custT="1"/>
      <dgm:spPr/>
      <dgm:t>
        <a:bodyPr/>
        <a:lstStyle/>
        <a:p>
          <a:r>
            <a:rPr lang="en-US" sz="1000">
              <a:latin typeface="+mj-lt"/>
            </a:rPr>
            <a:t>Stock market cap</a:t>
          </a:r>
          <a:endParaRPr lang="en-US" sz="1000" dirty="0">
            <a:latin typeface="+mj-lt"/>
          </a:endParaRPr>
        </a:p>
      </dgm:t>
    </dgm:pt>
    <dgm:pt modelId="{52A18925-0BE9-42CB-9606-7C13B8E0B307}" type="parTrans" cxnId="{3773E3F4-1FC8-4220-B1DB-623890DA0E7D}">
      <dgm:prSet/>
      <dgm:spPr/>
      <dgm:t>
        <a:bodyPr/>
        <a:lstStyle/>
        <a:p>
          <a:endParaRPr lang="en-SG"/>
        </a:p>
      </dgm:t>
    </dgm:pt>
    <dgm:pt modelId="{C64AF212-02D1-4032-8B02-75EED3F8175E}" type="sibTrans" cxnId="{3773E3F4-1FC8-4220-B1DB-623890DA0E7D}">
      <dgm:prSet/>
      <dgm:spPr/>
      <dgm:t>
        <a:bodyPr/>
        <a:lstStyle/>
        <a:p>
          <a:endParaRPr lang="en-SG"/>
        </a:p>
      </dgm:t>
    </dgm:pt>
    <dgm:pt modelId="{9FB227F2-99E8-41DC-B020-3C1FEE653902}">
      <dgm:prSet custT="1"/>
      <dgm:spPr/>
      <dgm:t>
        <a:bodyPr/>
        <a:lstStyle/>
        <a:p>
          <a:r>
            <a:rPr lang="en-US" sz="1000">
              <a:latin typeface="+mj-lt"/>
            </a:rPr>
            <a:t>Ideally be able to collect daily market cap data, daily free float market cap data</a:t>
          </a:r>
          <a:endParaRPr lang="en-US" sz="1000" dirty="0">
            <a:latin typeface="+mj-lt"/>
          </a:endParaRPr>
        </a:p>
      </dgm:t>
    </dgm:pt>
    <dgm:pt modelId="{5EEAD1FB-96BB-4BDD-A069-55071F5C073C}" type="parTrans" cxnId="{50EB5018-80AB-434C-BFA5-85F439965BAE}">
      <dgm:prSet/>
      <dgm:spPr/>
      <dgm:t>
        <a:bodyPr/>
        <a:lstStyle/>
        <a:p>
          <a:endParaRPr lang="en-SG"/>
        </a:p>
      </dgm:t>
    </dgm:pt>
    <dgm:pt modelId="{5E7ACC6E-2531-429D-9F50-3968B5029672}" type="sibTrans" cxnId="{50EB5018-80AB-434C-BFA5-85F439965BAE}">
      <dgm:prSet/>
      <dgm:spPr/>
      <dgm:t>
        <a:bodyPr/>
        <a:lstStyle/>
        <a:p>
          <a:endParaRPr lang="en-SG"/>
        </a:p>
      </dgm:t>
    </dgm:pt>
    <dgm:pt modelId="{387D272D-61AE-4D03-A1D3-83B94DD89C14}">
      <dgm:prSet custT="1"/>
      <dgm:spPr/>
      <dgm:t>
        <a:bodyPr/>
        <a:lstStyle/>
        <a:p>
          <a:r>
            <a:rPr lang="en-US" sz="1000">
              <a:latin typeface="+mj-lt"/>
            </a:rPr>
            <a:t>Daily ADV</a:t>
          </a:r>
          <a:endParaRPr lang="en-US" sz="1000" dirty="0">
            <a:latin typeface="+mj-lt"/>
          </a:endParaRPr>
        </a:p>
      </dgm:t>
    </dgm:pt>
    <dgm:pt modelId="{454A65D9-E5C3-48C9-9C12-3702E74C9F3C}" type="parTrans" cxnId="{36562EEA-0806-40AA-A16A-CC470D74247F}">
      <dgm:prSet/>
      <dgm:spPr/>
      <dgm:t>
        <a:bodyPr/>
        <a:lstStyle/>
        <a:p>
          <a:endParaRPr lang="en-SG"/>
        </a:p>
      </dgm:t>
    </dgm:pt>
    <dgm:pt modelId="{C278944C-948E-4308-BBD1-638F33B8296A}" type="sibTrans" cxnId="{36562EEA-0806-40AA-A16A-CC470D74247F}">
      <dgm:prSet/>
      <dgm:spPr/>
      <dgm:t>
        <a:bodyPr/>
        <a:lstStyle/>
        <a:p>
          <a:endParaRPr lang="en-SG"/>
        </a:p>
      </dgm:t>
    </dgm:pt>
    <dgm:pt modelId="{2ABD79B9-FC65-48BD-8EA7-8BC1778C88DB}" type="pres">
      <dgm:prSet presAssocID="{95C96A96-7DE1-4D86-AE1C-8F7C6A35AE28}" presName="Name0" presStyleCnt="0">
        <dgm:presLayoutVars>
          <dgm:dir/>
          <dgm:animLvl val="lvl"/>
          <dgm:resizeHandles/>
        </dgm:presLayoutVars>
      </dgm:prSet>
      <dgm:spPr/>
    </dgm:pt>
    <dgm:pt modelId="{8DEF5B72-3312-4F70-B1BF-1A022C6EEE67}" type="pres">
      <dgm:prSet presAssocID="{6222F21D-E392-47F6-AEEA-1D1D324A34B1}" presName="linNode" presStyleCnt="0"/>
      <dgm:spPr/>
    </dgm:pt>
    <dgm:pt modelId="{EF45FCC5-7929-4FDC-B358-70F57CDBDDE2}" type="pres">
      <dgm:prSet presAssocID="{6222F21D-E392-47F6-AEEA-1D1D324A34B1}" presName="parentShp" presStyleLbl="node1" presStyleIdx="0" presStyleCnt="2">
        <dgm:presLayoutVars>
          <dgm:bulletEnabled val="1"/>
        </dgm:presLayoutVars>
      </dgm:prSet>
      <dgm:spPr/>
    </dgm:pt>
    <dgm:pt modelId="{BD1B4FC1-4661-44CD-BF9A-1E904043749A}" type="pres">
      <dgm:prSet presAssocID="{6222F21D-E392-47F6-AEEA-1D1D324A34B1}" presName="childShp" presStyleLbl="bgAccFollowNode1" presStyleIdx="0" presStyleCnt="2">
        <dgm:presLayoutVars>
          <dgm:bulletEnabled val="1"/>
        </dgm:presLayoutVars>
      </dgm:prSet>
      <dgm:spPr/>
    </dgm:pt>
    <dgm:pt modelId="{341DDF7E-5B49-45FB-8FD4-205D00CB48BA}" type="pres">
      <dgm:prSet presAssocID="{45B5F676-FBCF-41D2-92E9-F3C7B8003C16}" presName="spacing" presStyleCnt="0"/>
      <dgm:spPr/>
    </dgm:pt>
    <dgm:pt modelId="{4A6A93DD-753E-46AA-AB30-3DC44D89A0F4}" type="pres">
      <dgm:prSet presAssocID="{349CC8F1-5543-4F0A-998D-41D3336C2926}" presName="linNode" presStyleCnt="0"/>
      <dgm:spPr/>
    </dgm:pt>
    <dgm:pt modelId="{83E50497-1F5A-4477-A551-5270C6402F38}" type="pres">
      <dgm:prSet presAssocID="{349CC8F1-5543-4F0A-998D-41D3336C2926}" presName="parentShp" presStyleLbl="node1" presStyleIdx="1" presStyleCnt="2">
        <dgm:presLayoutVars>
          <dgm:bulletEnabled val="1"/>
        </dgm:presLayoutVars>
      </dgm:prSet>
      <dgm:spPr/>
    </dgm:pt>
    <dgm:pt modelId="{11BE171C-1618-4FAE-A656-03B45881B343}" type="pres">
      <dgm:prSet presAssocID="{349CC8F1-5543-4F0A-998D-41D3336C292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14E7507-DFB6-431B-9590-B2D711D70BDC}" srcId="{711CF229-75B9-4C66-A8A1-68FB38992F29}" destId="{58461ABE-EDDE-4B60-ABD4-F481591AF56B}" srcOrd="0" destOrd="0" parTransId="{AB2C3DB8-084B-449A-932D-AA368CCC46D8}" sibTransId="{9BE94C25-19C0-4F12-991E-AA0C6954CDE4}"/>
    <dgm:cxn modelId="{1663EB16-B18A-4D30-BFE0-7DCF1F634FD6}" type="presOf" srcId="{434EEB71-2034-4F4E-A495-20DAD5D54EF6}" destId="{11BE171C-1618-4FAE-A656-03B45881B343}" srcOrd="0" destOrd="6" presId="urn:microsoft.com/office/officeart/2005/8/layout/vList6"/>
    <dgm:cxn modelId="{50EB5018-80AB-434C-BFA5-85F439965BAE}" srcId="{434EEB71-2034-4F4E-A495-20DAD5D54EF6}" destId="{9FB227F2-99E8-41DC-B020-3C1FEE653902}" srcOrd="0" destOrd="0" parTransId="{5EEAD1FB-96BB-4BDD-A069-55071F5C073C}" sibTransId="{5E7ACC6E-2531-429D-9F50-3968B5029672}"/>
    <dgm:cxn modelId="{0426481E-6630-493A-BA02-9FFD0A8BEA11}" type="presOf" srcId="{387D272D-61AE-4D03-A1D3-83B94DD89C14}" destId="{11BE171C-1618-4FAE-A656-03B45881B343}" srcOrd="0" destOrd="8" presId="urn:microsoft.com/office/officeart/2005/8/layout/vList6"/>
    <dgm:cxn modelId="{6E026426-28E9-4119-9F14-A1E4E8C2B93D}" type="presOf" srcId="{84F217CD-590B-43C9-8C67-9612CE268597}" destId="{BD1B4FC1-4661-44CD-BF9A-1E904043749A}" srcOrd="0" destOrd="1" presId="urn:microsoft.com/office/officeart/2005/8/layout/vList6"/>
    <dgm:cxn modelId="{7CFCB52A-7BB4-489F-A368-989CD529C8DA}" srcId="{627A21DA-6A8D-4013-825A-7D059E41BF81}" destId="{8F1462D6-CB4B-4322-9204-B3623E26A68C}" srcOrd="0" destOrd="0" parTransId="{79A18DC5-60A5-47F6-89F2-994C4D623D48}" sibTransId="{49075989-5FA5-49F4-AE09-65AA8EFED81D}"/>
    <dgm:cxn modelId="{DCDFBE38-9D97-46D7-ABE7-6FD8A1EC8A6C}" srcId="{95C96A96-7DE1-4D86-AE1C-8F7C6A35AE28}" destId="{6222F21D-E392-47F6-AEEA-1D1D324A34B1}" srcOrd="0" destOrd="0" parTransId="{5088E9C4-B03C-4E86-8FBB-0902A0560D09}" sibTransId="{45B5F676-FBCF-41D2-92E9-F3C7B8003C16}"/>
    <dgm:cxn modelId="{AEB32162-7AEC-458E-A75D-1A113CC23AF3}" srcId="{95C96A96-7DE1-4D86-AE1C-8F7C6A35AE28}" destId="{349CC8F1-5543-4F0A-998D-41D3336C2926}" srcOrd="1" destOrd="0" parTransId="{EDC31F00-6C37-41B4-9EA4-F7E1B7F421E0}" sibTransId="{26A8A77C-DC89-4060-9648-E938ADE10281}"/>
    <dgm:cxn modelId="{D5987E44-CB3F-4563-BCB6-5BA31381BC75}" srcId="{349CC8F1-5543-4F0A-998D-41D3336C2926}" destId="{711CF229-75B9-4C66-A8A1-68FB38992F29}" srcOrd="0" destOrd="0" parTransId="{C11584FE-6058-4410-B145-99EADAE48036}" sibTransId="{5F07C886-95DE-4687-A268-6E34EF81C774}"/>
    <dgm:cxn modelId="{D67AEF70-4F2C-4D51-8C70-DDEDE7BC61CC}" type="presOf" srcId="{9FB227F2-99E8-41DC-B020-3C1FEE653902}" destId="{11BE171C-1618-4FAE-A656-03B45881B343}" srcOrd="0" destOrd="7" presId="urn:microsoft.com/office/officeart/2005/8/layout/vList6"/>
    <dgm:cxn modelId="{AC0D5176-A5BB-4E73-8C21-301AE13F29C0}" type="presOf" srcId="{95C96A96-7DE1-4D86-AE1C-8F7C6A35AE28}" destId="{2ABD79B9-FC65-48BD-8EA7-8BC1778C88DB}" srcOrd="0" destOrd="0" presId="urn:microsoft.com/office/officeart/2005/8/layout/vList6"/>
    <dgm:cxn modelId="{C5A9597C-D598-469E-A959-0AEC4CCC68A5}" type="presOf" srcId="{349CC8F1-5543-4F0A-998D-41D3336C2926}" destId="{83E50497-1F5A-4477-A551-5270C6402F38}" srcOrd="0" destOrd="0" presId="urn:microsoft.com/office/officeart/2005/8/layout/vList6"/>
    <dgm:cxn modelId="{85A2C67E-31C4-4A7E-A747-38A440E00A80}" type="presOf" srcId="{83EAA3E3-89B3-4FF2-8F46-0B4431CE89AF}" destId="{11BE171C-1618-4FAE-A656-03B45881B343}" srcOrd="0" destOrd="3" presId="urn:microsoft.com/office/officeart/2005/8/layout/vList6"/>
    <dgm:cxn modelId="{3DFCF28A-FD5A-4C21-AE0D-F2B3A90E6EFF}" type="presOf" srcId="{8F1462D6-CB4B-4322-9204-B3623E26A68C}" destId="{11BE171C-1618-4FAE-A656-03B45881B343}" srcOrd="0" destOrd="5" presId="urn:microsoft.com/office/officeart/2005/8/layout/vList6"/>
    <dgm:cxn modelId="{536E0FB4-B39D-4B89-8D42-B152B9EDF3E8}" srcId="{6222F21D-E392-47F6-AEEA-1D1D324A34B1}" destId="{D79ED970-5696-4029-A24E-E88CCB180C2E}" srcOrd="0" destOrd="0" parTransId="{CB245C3E-DEE1-493A-B1D4-A923A3C222C0}" sibTransId="{2BDDA0C8-F67C-4871-8C5D-59498F2DC085}"/>
    <dgm:cxn modelId="{A6D4AABC-BEC9-4E02-B20D-6A896F50BD27}" type="presOf" srcId="{627A21DA-6A8D-4013-825A-7D059E41BF81}" destId="{11BE171C-1618-4FAE-A656-03B45881B343}" srcOrd="0" destOrd="4" presId="urn:microsoft.com/office/officeart/2005/8/layout/vList6"/>
    <dgm:cxn modelId="{9932B4C5-5683-4B92-A062-A8672DFA5751}" srcId="{711CF229-75B9-4C66-A8A1-68FB38992F29}" destId="{40B7E36B-1DB4-42B5-AECF-30E2BF011BCA}" srcOrd="1" destOrd="0" parTransId="{D946D667-210C-42F3-8F1F-F1806E9CF91A}" sibTransId="{636D4830-B0CB-4A2B-AC15-31EF1C3AEB83}"/>
    <dgm:cxn modelId="{EAF5D0C9-698F-4215-B62B-BFF5133CE022}" type="presOf" srcId="{58461ABE-EDDE-4B60-ABD4-F481591AF56B}" destId="{11BE171C-1618-4FAE-A656-03B45881B343}" srcOrd="0" destOrd="1" presId="urn:microsoft.com/office/officeart/2005/8/layout/vList6"/>
    <dgm:cxn modelId="{88EC2CCF-EED6-4CF3-A891-563CB894B5A7}" type="presOf" srcId="{40B7E36B-1DB4-42B5-AECF-30E2BF011BCA}" destId="{11BE171C-1618-4FAE-A656-03B45881B343}" srcOrd="0" destOrd="2" presId="urn:microsoft.com/office/officeart/2005/8/layout/vList6"/>
    <dgm:cxn modelId="{510663D0-E479-4EE5-8E85-17E14E28320B}" srcId="{349CC8F1-5543-4F0A-998D-41D3336C2926}" destId="{627A21DA-6A8D-4013-825A-7D059E41BF81}" srcOrd="1" destOrd="0" parTransId="{918C4343-031E-490E-B0EB-28B069965DC8}" sibTransId="{40771505-A741-48EF-B926-F8BE65C33EBC}"/>
    <dgm:cxn modelId="{E71FC5D0-D3B3-4E17-BD83-9AE98C3023F2}" srcId="{711CF229-75B9-4C66-A8A1-68FB38992F29}" destId="{83EAA3E3-89B3-4FF2-8F46-0B4431CE89AF}" srcOrd="2" destOrd="0" parTransId="{FD80101D-7ABF-45D5-B806-2D3A504B3F04}" sibTransId="{413203DE-5A85-4A3B-A849-115B2F18959F}"/>
    <dgm:cxn modelId="{EBEB01D5-1FBC-427F-A67C-5DFAA65AF070}" type="presOf" srcId="{711CF229-75B9-4C66-A8A1-68FB38992F29}" destId="{11BE171C-1618-4FAE-A656-03B45881B343}" srcOrd="0" destOrd="0" presId="urn:microsoft.com/office/officeart/2005/8/layout/vList6"/>
    <dgm:cxn modelId="{072FC4DD-8949-4C74-9778-8E5D3DA1CF74}" type="presOf" srcId="{D79ED970-5696-4029-A24E-E88CCB180C2E}" destId="{BD1B4FC1-4661-44CD-BF9A-1E904043749A}" srcOrd="0" destOrd="0" presId="urn:microsoft.com/office/officeart/2005/8/layout/vList6"/>
    <dgm:cxn modelId="{0CD217E7-B79E-4FC6-BBFB-9634F781F3DC}" type="presOf" srcId="{6222F21D-E392-47F6-AEEA-1D1D324A34B1}" destId="{EF45FCC5-7929-4FDC-B358-70F57CDBDDE2}" srcOrd="0" destOrd="0" presId="urn:microsoft.com/office/officeart/2005/8/layout/vList6"/>
    <dgm:cxn modelId="{36562EEA-0806-40AA-A16A-CC470D74247F}" srcId="{349CC8F1-5543-4F0A-998D-41D3336C2926}" destId="{387D272D-61AE-4D03-A1D3-83B94DD89C14}" srcOrd="3" destOrd="0" parTransId="{454A65D9-E5C3-48C9-9C12-3702E74C9F3C}" sibTransId="{C278944C-948E-4308-BBD1-638F33B8296A}"/>
    <dgm:cxn modelId="{3773E3F4-1FC8-4220-B1DB-623890DA0E7D}" srcId="{349CC8F1-5543-4F0A-998D-41D3336C2926}" destId="{434EEB71-2034-4F4E-A495-20DAD5D54EF6}" srcOrd="2" destOrd="0" parTransId="{52A18925-0BE9-42CB-9606-7C13B8E0B307}" sibTransId="{C64AF212-02D1-4032-8B02-75EED3F8175E}"/>
    <dgm:cxn modelId="{391733FA-F0B3-4E15-A880-0409F07ACC4B}" srcId="{6222F21D-E392-47F6-AEEA-1D1D324A34B1}" destId="{84F217CD-590B-43C9-8C67-9612CE268597}" srcOrd="1" destOrd="0" parTransId="{4AE2F87C-1A1C-4E4E-B53A-2137E76CF69A}" sibTransId="{706AC30E-D40B-4867-B345-C372D9DE8437}"/>
    <dgm:cxn modelId="{603FF79A-03C8-4C89-AFF5-13A2B4FF1F35}" type="presParOf" srcId="{2ABD79B9-FC65-48BD-8EA7-8BC1778C88DB}" destId="{8DEF5B72-3312-4F70-B1BF-1A022C6EEE67}" srcOrd="0" destOrd="0" presId="urn:microsoft.com/office/officeart/2005/8/layout/vList6"/>
    <dgm:cxn modelId="{59BCB861-780E-45BD-88E8-1CFC12CF437F}" type="presParOf" srcId="{8DEF5B72-3312-4F70-B1BF-1A022C6EEE67}" destId="{EF45FCC5-7929-4FDC-B358-70F57CDBDDE2}" srcOrd="0" destOrd="0" presId="urn:microsoft.com/office/officeart/2005/8/layout/vList6"/>
    <dgm:cxn modelId="{E56F84E1-E492-4AAB-B742-EE652FC2A86A}" type="presParOf" srcId="{8DEF5B72-3312-4F70-B1BF-1A022C6EEE67}" destId="{BD1B4FC1-4661-44CD-BF9A-1E904043749A}" srcOrd="1" destOrd="0" presId="urn:microsoft.com/office/officeart/2005/8/layout/vList6"/>
    <dgm:cxn modelId="{54B13A78-5F46-4242-853A-83BB67544988}" type="presParOf" srcId="{2ABD79B9-FC65-48BD-8EA7-8BC1778C88DB}" destId="{341DDF7E-5B49-45FB-8FD4-205D00CB48BA}" srcOrd="1" destOrd="0" presId="urn:microsoft.com/office/officeart/2005/8/layout/vList6"/>
    <dgm:cxn modelId="{F46A9375-D4C2-4E38-AA2B-AAFC63E02CBA}" type="presParOf" srcId="{2ABD79B9-FC65-48BD-8EA7-8BC1778C88DB}" destId="{4A6A93DD-753E-46AA-AB30-3DC44D89A0F4}" srcOrd="2" destOrd="0" presId="urn:microsoft.com/office/officeart/2005/8/layout/vList6"/>
    <dgm:cxn modelId="{92CC247A-E9D2-4B55-ABB3-A54E5FB177BD}" type="presParOf" srcId="{4A6A93DD-753E-46AA-AB30-3DC44D89A0F4}" destId="{83E50497-1F5A-4477-A551-5270C6402F38}" srcOrd="0" destOrd="0" presId="urn:microsoft.com/office/officeart/2005/8/layout/vList6"/>
    <dgm:cxn modelId="{69D7E5DF-D5B6-4B80-8A73-E66D946C72AA}" type="presParOf" srcId="{4A6A93DD-753E-46AA-AB30-3DC44D89A0F4}" destId="{11BE171C-1618-4FAE-A656-03B45881B34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582C2-41AA-42E1-A7DE-B8C16B26E4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F3B9965-A668-45C0-AC46-F2CC5D109BDD}">
      <dgm:prSet phldrT="[Text]"/>
      <dgm:spPr/>
      <dgm:t>
        <a:bodyPr/>
        <a:lstStyle/>
        <a:p>
          <a:r>
            <a:rPr lang="en-US" b="1" dirty="0">
              <a:latin typeface="+mj-lt"/>
            </a:rPr>
            <a:t>Identifying key trading pairs / clusters</a:t>
          </a:r>
          <a:endParaRPr lang="en-SG" b="1" dirty="0"/>
        </a:p>
      </dgm:t>
    </dgm:pt>
    <dgm:pt modelId="{23302094-481B-4F11-8BD7-E35992663B06}" type="parTrans" cxnId="{BB9A0212-CEEB-4F36-BF1F-DA86EBB47CE5}">
      <dgm:prSet/>
      <dgm:spPr/>
      <dgm:t>
        <a:bodyPr/>
        <a:lstStyle/>
        <a:p>
          <a:endParaRPr lang="en-SG"/>
        </a:p>
      </dgm:t>
    </dgm:pt>
    <dgm:pt modelId="{387EA798-BBB1-4A7A-AF6D-2E59B4F1A694}" type="sibTrans" cxnId="{BB9A0212-CEEB-4F36-BF1F-DA86EBB47CE5}">
      <dgm:prSet/>
      <dgm:spPr/>
      <dgm:t>
        <a:bodyPr/>
        <a:lstStyle/>
        <a:p>
          <a:endParaRPr lang="en-SG"/>
        </a:p>
      </dgm:t>
    </dgm:pt>
    <dgm:pt modelId="{E043F86B-C837-451C-8E17-A290786B251A}">
      <dgm:prSet/>
      <dgm:spPr/>
      <dgm:t>
        <a:bodyPr/>
        <a:lstStyle/>
        <a:p>
          <a:r>
            <a:rPr lang="en-US" dirty="0">
              <a:latin typeface="+mj-lt"/>
            </a:rPr>
            <a:t>Classify the tradable universe into subsectors clusters where we expect stock within the clusters to exhibit a high level of correlation, given the exposure to similar industry dynamics</a:t>
          </a:r>
        </a:p>
      </dgm:t>
    </dgm:pt>
    <dgm:pt modelId="{2A953916-725E-4826-BBE3-AA71E13540EA}" type="parTrans" cxnId="{4674DDF6-EA85-4260-BDAD-097ACC23F8A9}">
      <dgm:prSet/>
      <dgm:spPr/>
      <dgm:t>
        <a:bodyPr/>
        <a:lstStyle/>
        <a:p>
          <a:endParaRPr lang="en-SG"/>
        </a:p>
      </dgm:t>
    </dgm:pt>
    <dgm:pt modelId="{DA40A251-5259-474A-BB83-CECA0DF971FE}" type="sibTrans" cxnId="{4674DDF6-EA85-4260-BDAD-097ACC23F8A9}">
      <dgm:prSet/>
      <dgm:spPr/>
      <dgm:t>
        <a:bodyPr/>
        <a:lstStyle/>
        <a:p>
          <a:endParaRPr lang="en-SG"/>
        </a:p>
      </dgm:t>
    </dgm:pt>
    <dgm:pt modelId="{921F0DC8-D3B7-4AB5-ABDF-95D49467589F}">
      <dgm:prSet/>
      <dgm:spPr/>
      <dgm:t>
        <a:bodyPr/>
        <a:lstStyle/>
        <a:p>
          <a:r>
            <a:rPr lang="en-US">
              <a:latin typeface="+mj-lt"/>
            </a:rPr>
            <a:t>We plan on using GICS classifications to bucket into clusters</a:t>
          </a:r>
          <a:endParaRPr lang="en-US" dirty="0">
            <a:latin typeface="+mj-lt"/>
          </a:endParaRPr>
        </a:p>
      </dgm:t>
    </dgm:pt>
    <dgm:pt modelId="{E12EF0D2-7A63-4CDC-8143-C75A03F697CA}" type="parTrans" cxnId="{C0DA17A5-EC5B-41DC-9FC1-FA20439CFB3D}">
      <dgm:prSet/>
      <dgm:spPr/>
      <dgm:t>
        <a:bodyPr/>
        <a:lstStyle/>
        <a:p>
          <a:endParaRPr lang="en-SG"/>
        </a:p>
      </dgm:t>
    </dgm:pt>
    <dgm:pt modelId="{8651A176-4264-4B86-8DD2-424C2FE89AB8}" type="sibTrans" cxnId="{C0DA17A5-EC5B-41DC-9FC1-FA20439CFB3D}">
      <dgm:prSet/>
      <dgm:spPr/>
      <dgm:t>
        <a:bodyPr/>
        <a:lstStyle/>
        <a:p>
          <a:endParaRPr lang="en-SG"/>
        </a:p>
      </dgm:t>
    </dgm:pt>
    <dgm:pt modelId="{24CAE6D7-6567-42AA-9023-2360B76B3D14}">
      <dgm:prSet/>
      <dgm:spPr/>
      <dgm:t>
        <a:bodyPr/>
        <a:lstStyle/>
        <a:p>
          <a:r>
            <a:rPr lang="en-US" dirty="0">
              <a:latin typeface="+mj-lt"/>
            </a:rPr>
            <a:t>Our clusters will be back tested for correlations</a:t>
          </a:r>
        </a:p>
      </dgm:t>
    </dgm:pt>
    <dgm:pt modelId="{4F03ECC4-0A66-4E8A-963D-FDE817F4791E}" type="parTrans" cxnId="{722AD50F-4E3E-433C-9C58-EFC6192D526B}">
      <dgm:prSet/>
      <dgm:spPr/>
      <dgm:t>
        <a:bodyPr/>
        <a:lstStyle/>
        <a:p>
          <a:endParaRPr lang="en-SG"/>
        </a:p>
      </dgm:t>
    </dgm:pt>
    <dgm:pt modelId="{A0860C8A-7C7A-44EC-ADA8-52DA70646665}" type="sibTrans" cxnId="{722AD50F-4E3E-433C-9C58-EFC6192D526B}">
      <dgm:prSet/>
      <dgm:spPr/>
      <dgm:t>
        <a:bodyPr/>
        <a:lstStyle/>
        <a:p>
          <a:endParaRPr lang="en-SG"/>
        </a:p>
      </dgm:t>
    </dgm:pt>
    <dgm:pt modelId="{DBC73B64-7E18-486D-B0F2-09063D83575E}">
      <dgm:prSet/>
      <dgm:spPr/>
      <dgm:t>
        <a:bodyPr/>
        <a:lstStyle/>
        <a:p>
          <a:r>
            <a:rPr lang="en-US" b="1" dirty="0">
              <a:latin typeface="+mj-lt"/>
            </a:rPr>
            <a:t>Finetuning the tradable universe in subsectors</a:t>
          </a:r>
        </a:p>
      </dgm:t>
    </dgm:pt>
    <dgm:pt modelId="{9C33E337-99DA-4D33-B4C8-BF0DABDFFEBE}" type="parTrans" cxnId="{53140F0F-3C3E-4C49-B385-5431E244D002}">
      <dgm:prSet/>
      <dgm:spPr/>
      <dgm:t>
        <a:bodyPr/>
        <a:lstStyle/>
        <a:p>
          <a:endParaRPr lang="en-SG"/>
        </a:p>
      </dgm:t>
    </dgm:pt>
    <dgm:pt modelId="{B0611272-546E-45E8-B5DC-254A3257CB5E}" type="sibTrans" cxnId="{53140F0F-3C3E-4C49-B385-5431E244D002}">
      <dgm:prSet/>
      <dgm:spPr/>
      <dgm:t>
        <a:bodyPr/>
        <a:lstStyle/>
        <a:p>
          <a:endParaRPr lang="en-SG"/>
        </a:p>
      </dgm:t>
    </dgm:pt>
    <dgm:pt modelId="{F66028C6-FC1C-4E87-A810-35875D69884A}">
      <dgm:prSet/>
      <dgm:spPr/>
      <dgm:t>
        <a:bodyPr/>
        <a:lstStyle/>
        <a:p>
          <a:r>
            <a:rPr lang="en-US">
              <a:latin typeface="+mj-lt"/>
            </a:rPr>
            <a:t>In addition to correlation analysis, we plan to set size and liquidity requirements in order to better align the equity trading dynamics including: (1) market cap, (2) free float market cap, (3) ADV, (4) Stock volatility, (5) Beta</a:t>
          </a:r>
          <a:endParaRPr lang="en-US" dirty="0">
            <a:latin typeface="+mj-lt"/>
          </a:endParaRPr>
        </a:p>
      </dgm:t>
    </dgm:pt>
    <dgm:pt modelId="{6DBB984E-9AF8-4C32-BB24-4E3CD760FA4B}" type="parTrans" cxnId="{524D21F1-9182-4B71-9871-11E8B38E2390}">
      <dgm:prSet/>
      <dgm:spPr/>
      <dgm:t>
        <a:bodyPr/>
        <a:lstStyle/>
        <a:p>
          <a:endParaRPr lang="en-SG"/>
        </a:p>
      </dgm:t>
    </dgm:pt>
    <dgm:pt modelId="{7970178A-0EE8-432B-9C62-571D363469AF}" type="sibTrans" cxnId="{524D21F1-9182-4B71-9871-11E8B38E2390}">
      <dgm:prSet/>
      <dgm:spPr/>
      <dgm:t>
        <a:bodyPr/>
        <a:lstStyle/>
        <a:p>
          <a:endParaRPr lang="en-SG"/>
        </a:p>
      </dgm:t>
    </dgm:pt>
    <dgm:pt modelId="{10485C2A-DC20-4680-8014-F20B1F1D2DAF}">
      <dgm:prSet/>
      <dgm:spPr/>
      <dgm:t>
        <a:bodyPr/>
        <a:lstStyle/>
        <a:p>
          <a:r>
            <a:rPr lang="en-US" b="1" dirty="0">
              <a:latin typeface="+mj-lt"/>
            </a:rPr>
            <a:t>Setting an index benchmark for measuring relative performance</a:t>
          </a:r>
        </a:p>
      </dgm:t>
    </dgm:pt>
    <dgm:pt modelId="{2326658C-7C87-4488-8C7E-31614D2DFF79}" type="parTrans" cxnId="{861B7BC4-FDD3-4236-BDB0-A89FCBE1BD6F}">
      <dgm:prSet/>
      <dgm:spPr/>
      <dgm:t>
        <a:bodyPr/>
        <a:lstStyle/>
        <a:p>
          <a:endParaRPr lang="en-SG"/>
        </a:p>
      </dgm:t>
    </dgm:pt>
    <dgm:pt modelId="{2FE2F3B1-1FDF-44F8-8572-D1DD51B19AFD}" type="sibTrans" cxnId="{861B7BC4-FDD3-4236-BDB0-A89FCBE1BD6F}">
      <dgm:prSet/>
      <dgm:spPr/>
      <dgm:t>
        <a:bodyPr/>
        <a:lstStyle/>
        <a:p>
          <a:endParaRPr lang="en-SG"/>
        </a:p>
      </dgm:t>
    </dgm:pt>
    <dgm:pt modelId="{69E1AC06-F8A5-44D1-9F3D-5EF08004C33C}">
      <dgm:prSet/>
      <dgm:spPr/>
      <dgm:t>
        <a:bodyPr/>
        <a:lstStyle/>
        <a:p>
          <a:r>
            <a:rPr lang="en-US">
              <a:latin typeface="+mj-lt"/>
            </a:rPr>
            <a:t>We set a customized benchmark indices on each cluster — this allows us to measure relative out and underperformance for our mean reversion strategy</a:t>
          </a:r>
          <a:endParaRPr lang="en-US" dirty="0">
            <a:latin typeface="+mj-lt"/>
          </a:endParaRPr>
        </a:p>
      </dgm:t>
    </dgm:pt>
    <dgm:pt modelId="{6A996AA9-DEFE-408E-9F44-3F3757D51FA1}" type="parTrans" cxnId="{28D2D150-E436-4356-808A-977E3A91EC4B}">
      <dgm:prSet/>
      <dgm:spPr/>
      <dgm:t>
        <a:bodyPr/>
        <a:lstStyle/>
        <a:p>
          <a:endParaRPr lang="en-SG"/>
        </a:p>
      </dgm:t>
    </dgm:pt>
    <dgm:pt modelId="{BE0056D7-19C4-48B9-952A-6064A537EAEB}" type="sibTrans" cxnId="{28D2D150-E436-4356-808A-977E3A91EC4B}">
      <dgm:prSet/>
      <dgm:spPr/>
      <dgm:t>
        <a:bodyPr/>
        <a:lstStyle/>
        <a:p>
          <a:endParaRPr lang="en-SG"/>
        </a:p>
      </dgm:t>
    </dgm:pt>
    <dgm:pt modelId="{FDC6F6EA-F19A-41D4-A2A5-CE157D147E9C}">
      <dgm:prSet/>
      <dgm:spPr/>
      <dgm:t>
        <a:bodyPr/>
        <a:lstStyle/>
        <a:p>
          <a:r>
            <a:rPr lang="en-US">
              <a:latin typeface="+mj-lt"/>
            </a:rPr>
            <a:t>We plan to have indices constructed on an equal weighting of the stocks this would be a better representation of subsector trend </a:t>
          </a:r>
          <a:endParaRPr lang="en-US" dirty="0">
            <a:latin typeface="+mj-lt"/>
          </a:endParaRPr>
        </a:p>
      </dgm:t>
    </dgm:pt>
    <dgm:pt modelId="{08188090-73A4-48F2-B5F0-25BF95565E24}" type="parTrans" cxnId="{94A67C54-3893-4CC6-BB8B-8E19E261CC2B}">
      <dgm:prSet/>
      <dgm:spPr/>
      <dgm:t>
        <a:bodyPr/>
        <a:lstStyle/>
        <a:p>
          <a:endParaRPr lang="en-SG"/>
        </a:p>
      </dgm:t>
    </dgm:pt>
    <dgm:pt modelId="{400FCF38-FBF4-4985-A9C4-112EBA4AE5CC}" type="sibTrans" cxnId="{94A67C54-3893-4CC6-BB8B-8E19E261CC2B}">
      <dgm:prSet/>
      <dgm:spPr/>
      <dgm:t>
        <a:bodyPr/>
        <a:lstStyle/>
        <a:p>
          <a:endParaRPr lang="en-SG"/>
        </a:p>
      </dgm:t>
    </dgm:pt>
    <dgm:pt modelId="{5798F3C4-BF0C-4AE8-9D93-307644FF5970}" type="pres">
      <dgm:prSet presAssocID="{8C0582C2-41AA-42E1-A7DE-B8C16B26E41D}" presName="linearFlow" presStyleCnt="0">
        <dgm:presLayoutVars>
          <dgm:dir/>
          <dgm:animLvl val="lvl"/>
          <dgm:resizeHandles val="exact"/>
        </dgm:presLayoutVars>
      </dgm:prSet>
      <dgm:spPr/>
    </dgm:pt>
    <dgm:pt modelId="{A9324804-D97C-4B21-8BED-0EE86FFC989E}" type="pres">
      <dgm:prSet presAssocID="{9F3B9965-A668-45C0-AC46-F2CC5D109BDD}" presName="composite" presStyleCnt="0"/>
      <dgm:spPr/>
    </dgm:pt>
    <dgm:pt modelId="{47C0904A-0846-45BC-9770-D98017DAD880}" type="pres">
      <dgm:prSet presAssocID="{9F3B9965-A668-45C0-AC46-F2CC5D109BD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EF32E1-B295-48D1-A042-7D6B2495F9F1}" type="pres">
      <dgm:prSet presAssocID="{9F3B9965-A668-45C0-AC46-F2CC5D109BDD}" presName="descendantText" presStyleLbl="alignAcc1" presStyleIdx="0" presStyleCnt="3">
        <dgm:presLayoutVars>
          <dgm:bulletEnabled val="1"/>
        </dgm:presLayoutVars>
      </dgm:prSet>
      <dgm:spPr/>
    </dgm:pt>
    <dgm:pt modelId="{95471628-F012-499E-A4C4-5D72E6BBBED7}" type="pres">
      <dgm:prSet presAssocID="{387EA798-BBB1-4A7A-AF6D-2E59B4F1A694}" presName="sp" presStyleCnt="0"/>
      <dgm:spPr/>
    </dgm:pt>
    <dgm:pt modelId="{C16A8FD6-39E2-4873-AE07-67AFC5AE990A}" type="pres">
      <dgm:prSet presAssocID="{DBC73B64-7E18-486D-B0F2-09063D83575E}" presName="composite" presStyleCnt="0"/>
      <dgm:spPr/>
    </dgm:pt>
    <dgm:pt modelId="{EF23BF18-689A-4E30-BCF7-9BCD335878AC}" type="pres">
      <dgm:prSet presAssocID="{DBC73B64-7E18-486D-B0F2-09063D83575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7CECC9-D666-4B0A-811B-B2E52C9EF1A2}" type="pres">
      <dgm:prSet presAssocID="{DBC73B64-7E18-486D-B0F2-09063D83575E}" presName="descendantText" presStyleLbl="alignAcc1" presStyleIdx="1" presStyleCnt="3">
        <dgm:presLayoutVars>
          <dgm:bulletEnabled val="1"/>
        </dgm:presLayoutVars>
      </dgm:prSet>
      <dgm:spPr/>
    </dgm:pt>
    <dgm:pt modelId="{AB845C27-49A5-4058-9C06-C535D85BC133}" type="pres">
      <dgm:prSet presAssocID="{B0611272-546E-45E8-B5DC-254A3257CB5E}" presName="sp" presStyleCnt="0"/>
      <dgm:spPr/>
    </dgm:pt>
    <dgm:pt modelId="{579B86FF-B4F7-43AF-857F-D24F8E566CAF}" type="pres">
      <dgm:prSet presAssocID="{10485C2A-DC20-4680-8014-F20B1F1D2DAF}" presName="composite" presStyleCnt="0"/>
      <dgm:spPr/>
    </dgm:pt>
    <dgm:pt modelId="{B0B06BC3-88FC-4858-A72F-5B3670A4821D}" type="pres">
      <dgm:prSet presAssocID="{10485C2A-DC20-4680-8014-F20B1F1D2DA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C762EE-412C-4351-ABE4-922F93034BC9}" type="pres">
      <dgm:prSet presAssocID="{10485C2A-DC20-4680-8014-F20B1F1D2DA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140F0F-3C3E-4C49-B385-5431E244D002}" srcId="{8C0582C2-41AA-42E1-A7DE-B8C16B26E41D}" destId="{DBC73B64-7E18-486D-B0F2-09063D83575E}" srcOrd="1" destOrd="0" parTransId="{9C33E337-99DA-4D33-B4C8-BF0DABDFFEBE}" sibTransId="{B0611272-546E-45E8-B5DC-254A3257CB5E}"/>
    <dgm:cxn modelId="{722AD50F-4E3E-433C-9C58-EFC6192D526B}" srcId="{E043F86B-C837-451C-8E17-A290786B251A}" destId="{24CAE6D7-6567-42AA-9023-2360B76B3D14}" srcOrd="1" destOrd="0" parTransId="{4F03ECC4-0A66-4E8A-963D-FDE817F4791E}" sibTransId="{A0860C8A-7C7A-44EC-ADA8-52DA70646665}"/>
    <dgm:cxn modelId="{BB9A0212-CEEB-4F36-BF1F-DA86EBB47CE5}" srcId="{8C0582C2-41AA-42E1-A7DE-B8C16B26E41D}" destId="{9F3B9965-A668-45C0-AC46-F2CC5D109BDD}" srcOrd="0" destOrd="0" parTransId="{23302094-481B-4F11-8BD7-E35992663B06}" sibTransId="{387EA798-BBB1-4A7A-AF6D-2E59B4F1A694}"/>
    <dgm:cxn modelId="{0B635C2D-C70F-4752-B7E8-AE723E34AE07}" type="presOf" srcId="{8C0582C2-41AA-42E1-A7DE-B8C16B26E41D}" destId="{5798F3C4-BF0C-4AE8-9D93-307644FF5970}" srcOrd="0" destOrd="0" presId="urn:microsoft.com/office/officeart/2005/8/layout/chevron2"/>
    <dgm:cxn modelId="{0A856B31-4358-4D83-8D3B-8A4CAF233835}" type="presOf" srcId="{F66028C6-FC1C-4E87-A810-35875D69884A}" destId="{1B7CECC9-D666-4B0A-811B-B2E52C9EF1A2}" srcOrd="0" destOrd="0" presId="urn:microsoft.com/office/officeart/2005/8/layout/chevron2"/>
    <dgm:cxn modelId="{C1A78F3A-6874-4F72-BB0D-6A9426419EA6}" type="presOf" srcId="{24CAE6D7-6567-42AA-9023-2360B76B3D14}" destId="{E7EF32E1-B295-48D1-A042-7D6B2495F9F1}" srcOrd="0" destOrd="2" presId="urn:microsoft.com/office/officeart/2005/8/layout/chevron2"/>
    <dgm:cxn modelId="{52443641-9007-41F3-A4AB-7202BCDF25ED}" type="presOf" srcId="{DBC73B64-7E18-486D-B0F2-09063D83575E}" destId="{EF23BF18-689A-4E30-BCF7-9BCD335878AC}" srcOrd="0" destOrd="0" presId="urn:microsoft.com/office/officeart/2005/8/layout/chevron2"/>
    <dgm:cxn modelId="{AD35674D-1077-444B-BF12-BFA342E54F00}" type="presOf" srcId="{10485C2A-DC20-4680-8014-F20B1F1D2DAF}" destId="{B0B06BC3-88FC-4858-A72F-5B3670A4821D}" srcOrd="0" destOrd="0" presId="urn:microsoft.com/office/officeart/2005/8/layout/chevron2"/>
    <dgm:cxn modelId="{28D2D150-E436-4356-808A-977E3A91EC4B}" srcId="{10485C2A-DC20-4680-8014-F20B1F1D2DAF}" destId="{69E1AC06-F8A5-44D1-9F3D-5EF08004C33C}" srcOrd="0" destOrd="0" parTransId="{6A996AA9-DEFE-408E-9F44-3F3757D51FA1}" sibTransId="{BE0056D7-19C4-48B9-952A-6064A537EAEB}"/>
    <dgm:cxn modelId="{94A67C54-3893-4CC6-BB8B-8E19E261CC2B}" srcId="{69E1AC06-F8A5-44D1-9F3D-5EF08004C33C}" destId="{FDC6F6EA-F19A-41D4-A2A5-CE157D147E9C}" srcOrd="0" destOrd="0" parTransId="{08188090-73A4-48F2-B5F0-25BF95565E24}" sibTransId="{400FCF38-FBF4-4985-A9C4-112EBA4AE5CC}"/>
    <dgm:cxn modelId="{13BA1B84-C956-42A5-A1D3-02895B3EBCA3}" type="presOf" srcId="{FDC6F6EA-F19A-41D4-A2A5-CE157D147E9C}" destId="{A0C762EE-412C-4351-ABE4-922F93034BC9}" srcOrd="0" destOrd="1" presId="urn:microsoft.com/office/officeart/2005/8/layout/chevron2"/>
    <dgm:cxn modelId="{A4D2BB96-D8DF-42B9-8D47-B58B1890EAC2}" type="presOf" srcId="{E043F86B-C837-451C-8E17-A290786B251A}" destId="{E7EF32E1-B295-48D1-A042-7D6B2495F9F1}" srcOrd="0" destOrd="0" presId="urn:microsoft.com/office/officeart/2005/8/layout/chevron2"/>
    <dgm:cxn modelId="{C0DA17A5-EC5B-41DC-9FC1-FA20439CFB3D}" srcId="{E043F86B-C837-451C-8E17-A290786B251A}" destId="{921F0DC8-D3B7-4AB5-ABDF-95D49467589F}" srcOrd="0" destOrd="0" parTransId="{E12EF0D2-7A63-4CDC-8143-C75A03F697CA}" sibTransId="{8651A176-4264-4B86-8DD2-424C2FE89AB8}"/>
    <dgm:cxn modelId="{1680F2B9-B4CF-47BA-8D45-8C10360FAD02}" type="presOf" srcId="{9F3B9965-A668-45C0-AC46-F2CC5D109BDD}" destId="{47C0904A-0846-45BC-9770-D98017DAD880}" srcOrd="0" destOrd="0" presId="urn:microsoft.com/office/officeart/2005/8/layout/chevron2"/>
    <dgm:cxn modelId="{94A0B9C1-90A5-4A7A-AF11-F84A1526CAF6}" type="presOf" srcId="{69E1AC06-F8A5-44D1-9F3D-5EF08004C33C}" destId="{A0C762EE-412C-4351-ABE4-922F93034BC9}" srcOrd="0" destOrd="0" presId="urn:microsoft.com/office/officeart/2005/8/layout/chevron2"/>
    <dgm:cxn modelId="{861B7BC4-FDD3-4236-BDB0-A89FCBE1BD6F}" srcId="{8C0582C2-41AA-42E1-A7DE-B8C16B26E41D}" destId="{10485C2A-DC20-4680-8014-F20B1F1D2DAF}" srcOrd="2" destOrd="0" parTransId="{2326658C-7C87-4488-8C7E-31614D2DFF79}" sibTransId="{2FE2F3B1-1FDF-44F8-8572-D1DD51B19AFD}"/>
    <dgm:cxn modelId="{B40142C5-5590-475B-9130-D8EFD9342520}" type="presOf" srcId="{921F0DC8-D3B7-4AB5-ABDF-95D49467589F}" destId="{E7EF32E1-B295-48D1-A042-7D6B2495F9F1}" srcOrd="0" destOrd="1" presId="urn:microsoft.com/office/officeart/2005/8/layout/chevron2"/>
    <dgm:cxn modelId="{524D21F1-9182-4B71-9871-11E8B38E2390}" srcId="{DBC73B64-7E18-486D-B0F2-09063D83575E}" destId="{F66028C6-FC1C-4E87-A810-35875D69884A}" srcOrd="0" destOrd="0" parTransId="{6DBB984E-9AF8-4C32-BB24-4E3CD760FA4B}" sibTransId="{7970178A-0EE8-432B-9C62-571D363469AF}"/>
    <dgm:cxn modelId="{4674DDF6-EA85-4260-BDAD-097ACC23F8A9}" srcId="{9F3B9965-A668-45C0-AC46-F2CC5D109BDD}" destId="{E043F86B-C837-451C-8E17-A290786B251A}" srcOrd="0" destOrd="0" parTransId="{2A953916-725E-4826-BBE3-AA71E13540EA}" sibTransId="{DA40A251-5259-474A-BB83-CECA0DF971FE}"/>
    <dgm:cxn modelId="{0A5CF900-EE8F-4B6A-BA20-120BDA88E01C}" type="presParOf" srcId="{5798F3C4-BF0C-4AE8-9D93-307644FF5970}" destId="{A9324804-D97C-4B21-8BED-0EE86FFC989E}" srcOrd="0" destOrd="0" presId="urn:microsoft.com/office/officeart/2005/8/layout/chevron2"/>
    <dgm:cxn modelId="{B6292EF8-4992-4F25-ADEF-634A7BDFE6C5}" type="presParOf" srcId="{A9324804-D97C-4B21-8BED-0EE86FFC989E}" destId="{47C0904A-0846-45BC-9770-D98017DAD880}" srcOrd="0" destOrd="0" presId="urn:microsoft.com/office/officeart/2005/8/layout/chevron2"/>
    <dgm:cxn modelId="{22367A33-0E90-42C4-B817-C63DD44A8E99}" type="presParOf" srcId="{A9324804-D97C-4B21-8BED-0EE86FFC989E}" destId="{E7EF32E1-B295-48D1-A042-7D6B2495F9F1}" srcOrd="1" destOrd="0" presId="urn:microsoft.com/office/officeart/2005/8/layout/chevron2"/>
    <dgm:cxn modelId="{058F02B5-DB15-4264-92C9-54E7FB042AFD}" type="presParOf" srcId="{5798F3C4-BF0C-4AE8-9D93-307644FF5970}" destId="{95471628-F012-499E-A4C4-5D72E6BBBED7}" srcOrd="1" destOrd="0" presId="urn:microsoft.com/office/officeart/2005/8/layout/chevron2"/>
    <dgm:cxn modelId="{8D406F99-06C0-4C40-B446-B78ED939B8D6}" type="presParOf" srcId="{5798F3C4-BF0C-4AE8-9D93-307644FF5970}" destId="{C16A8FD6-39E2-4873-AE07-67AFC5AE990A}" srcOrd="2" destOrd="0" presId="urn:microsoft.com/office/officeart/2005/8/layout/chevron2"/>
    <dgm:cxn modelId="{FBFF3FD7-8BA9-4481-A48D-5FBC3D80CC40}" type="presParOf" srcId="{C16A8FD6-39E2-4873-AE07-67AFC5AE990A}" destId="{EF23BF18-689A-4E30-BCF7-9BCD335878AC}" srcOrd="0" destOrd="0" presId="urn:microsoft.com/office/officeart/2005/8/layout/chevron2"/>
    <dgm:cxn modelId="{19C2E381-F82A-4452-A69D-A1B4F7D1DE0B}" type="presParOf" srcId="{C16A8FD6-39E2-4873-AE07-67AFC5AE990A}" destId="{1B7CECC9-D666-4B0A-811B-B2E52C9EF1A2}" srcOrd="1" destOrd="0" presId="urn:microsoft.com/office/officeart/2005/8/layout/chevron2"/>
    <dgm:cxn modelId="{6A3B18DF-069C-4776-A175-532F9F24CF10}" type="presParOf" srcId="{5798F3C4-BF0C-4AE8-9D93-307644FF5970}" destId="{AB845C27-49A5-4058-9C06-C535D85BC133}" srcOrd="3" destOrd="0" presId="urn:microsoft.com/office/officeart/2005/8/layout/chevron2"/>
    <dgm:cxn modelId="{1B9C5A1E-F33D-4F39-824F-544FE1CBE00D}" type="presParOf" srcId="{5798F3C4-BF0C-4AE8-9D93-307644FF5970}" destId="{579B86FF-B4F7-43AF-857F-D24F8E566CAF}" srcOrd="4" destOrd="0" presId="urn:microsoft.com/office/officeart/2005/8/layout/chevron2"/>
    <dgm:cxn modelId="{C4289180-0674-4116-B7A0-DAF2940A3A69}" type="presParOf" srcId="{579B86FF-B4F7-43AF-857F-D24F8E566CAF}" destId="{B0B06BC3-88FC-4858-A72F-5B3670A4821D}" srcOrd="0" destOrd="0" presId="urn:microsoft.com/office/officeart/2005/8/layout/chevron2"/>
    <dgm:cxn modelId="{166CCB11-693D-41B5-9489-03F00A654EEA}" type="presParOf" srcId="{579B86FF-B4F7-43AF-857F-D24F8E566CAF}" destId="{A0C762EE-412C-4351-ABE4-922F93034B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582C2-41AA-42E1-A7DE-B8C16B26E4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F3B9965-A668-45C0-AC46-F2CC5D109BDD}">
      <dgm:prSet phldrT="[Text]"/>
      <dgm:spPr/>
      <dgm:t>
        <a:bodyPr/>
        <a:lstStyle/>
        <a:p>
          <a:r>
            <a:rPr lang="en-US" b="1" dirty="0">
              <a:latin typeface="+mj-lt"/>
            </a:rPr>
            <a:t>Share price movement</a:t>
          </a:r>
          <a:endParaRPr lang="en-SG" b="1" dirty="0"/>
        </a:p>
      </dgm:t>
    </dgm:pt>
    <dgm:pt modelId="{23302094-481B-4F11-8BD7-E35992663B06}" type="parTrans" cxnId="{BB9A0212-CEEB-4F36-BF1F-DA86EBB47CE5}">
      <dgm:prSet/>
      <dgm:spPr/>
      <dgm:t>
        <a:bodyPr/>
        <a:lstStyle/>
        <a:p>
          <a:endParaRPr lang="en-SG"/>
        </a:p>
      </dgm:t>
    </dgm:pt>
    <dgm:pt modelId="{387EA798-BBB1-4A7A-AF6D-2E59B4F1A694}" type="sibTrans" cxnId="{BB9A0212-CEEB-4F36-BF1F-DA86EBB47CE5}">
      <dgm:prSet/>
      <dgm:spPr/>
      <dgm:t>
        <a:bodyPr/>
        <a:lstStyle/>
        <a:p>
          <a:endParaRPr lang="en-SG"/>
        </a:p>
      </dgm:t>
    </dgm:pt>
    <dgm:pt modelId="{E043F86B-C837-451C-8E17-A290786B251A}">
      <dgm:prSet/>
      <dgm:spPr/>
      <dgm:t>
        <a:bodyPr/>
        <a:lstStyle/>
        <a:p>
          <a:r>
            <a:rPr lang="en-US" dirty="0">
              <a:latin typeface="+mj-lt"/>
            </a:rPr>
            <a:t>2 </a:t>
          </a:r>
          <a:r>
            <a:rPr lang="en-US" dirty="0" err="1">
              <a:latin typeface="+mj-lt"/>
            </a:rPr>
            <a:t>st</a:t>
          </a:r>
          <a:r>
            <a:rPr lang="en-US" dirty="0">
              <a:latin typeface="+mj-lt"/>
            </a:rPr>
            <a:t> dev relative vs cluster, 2 </a:t>
          </a:r>
          <a:r>
            <a:rPr lang="en-US" dirty="0" err="1">
              <a:latin typeface="+mj-lt"/>
            </a:rPr>
            <a:t>st</a:t>
          </a:r>
          <a:r>
            <a:rPr lang="en-US" dirty="0">
              <a:latin typeface="+mj-lt"/>
            </a:rPr>
            <a:t> dev valuation move (PE, PB, EV,EBITDA)</a:t>
          </a:r>
        </a:p>
      </dgm:t>
    </dgm:pt>
    <dgm:pt modelId="{2A953916-725E-4826-BBE3-AA71E13540EA}" type="parTrans" cxnId="{4674DDF6-EA85-4260-BDAD-097ACC23F8A9}">
      <dgm:prSet/>
      <dgm:spPr/>
      <dgm:t>
        <a:bodyPr/>
        <a:lstStyle/>
        <a:p>
          <a:endParaRPr lang="en-SG"/>
        </a:p>
      </dgm:t>
    </dgm:pt>
    <dgm:pt modelId="{DA40A251-5259-474A-BB83-CECA0DF971FE}" type="sibTrans" cxnId="{4674DDF6-EA85-4260-BDAD-097ACC23F8A9}">
      <dgm:prSet/>
      <dgm:spPr/>
      <dgm:t>
        <a:bodyPr/>
        <a:lstStyle/>
        <a:p>
          <a:endParaRPr lang="en-SG"/>
        </a:p>
      </dgm:t>
    </dgm:pt>
    <dgm:pt modelId="{DBC73B64-7E18-486D-B0F2-09063D83575E}">
      <dgm:prSet/>
      <dgm:spPr/>
      <dgm:t>
        <a:bodyPr/>
        <a:lstStyle/>
        <a:p>
          <a:r>
            <a:rPr lang="en-US" b="1" dirty="0">
              <a:latin typeface="+mj-lt"/>
            </a:rPr>
            <a:t>Fundamental (possible as trigger or as overlay)</a:t>
          </a:r>
        </a:p>
      </dgm:t>
    </dgm:pt>
    <dgm:pt modelId="{9C33E337-99DA-4D33-B4C8-BF0DABDFFEBE}" type="parTrans" cxnId="{53140F0F-3C3E-4C49-B385-5431E244D002}">
      <dgm:prSet/>
      <dgm:spPr/>
      <dgm:t>
        <a:bodyPr/>
        <a:lstStyle/>
        <a:p>
          <a:endParaRPr lang="en-SG"/>
        </a:p>
      </dgm:t>
    </dgm:pt>
    <dgm:pt modelId="{B0611272-546E-45E8-B5DC-254A3257CB5E}" type="sibTrans" cxnId="{53140F0F-3C3E-4C49-B385-5431E244D002}">
      <dgm:prSet/>
      <dgm:spPr/>
      <dgm:t>
        <a:bodyPr/>
        <a:lstStyle/>
        <a:p>
          <a:endParaRPr lang="en-SG"/>
        </a:p>
      </dgm:t>
    </dgm:pt>
    <dgm:pt modelId="{F66028C6-FC1C-4E87-A810-35875D69884A}">
      <dgm:prSet/>
      <dgm:spPr/>
      <dgm:t>
        <a:bodyPr/>
        <a:lstStyle/>
        <a:p>
          <a:r>
            <a:rPr lang="fr-FR" dirty="0">
              <a:latin typeface="+mj-lt"/>
            </a:rPr>
            <a:t>Consensus </a:t>
          </a:r>
          <a:r>
            <a:rPr lang="fr-FR" dirty="0" err="1">
              <a:latin typeface="+mj-lt"/>
            </a:rPr>
            <a:t>revision</a:t>
          </a:r>
          <a:r>
            <a:rPr lang="fr-FR" dirty="0">
              <a:latin typeface="+mj-lt"/>
            </a:rPr>
            <a:t> direction change (Revenue / EPS)</a:t>
          </a:r>
          <a:endParaRPr lang="en-US" dirty="0">
            <a:latin typeface="+mj-lt"/>
          </a:endParaRPr>
        </a:p>
      </dgm:t>
    </dgm:pt>
    <dgm:pt modelId="{6DBB984E-9AF8-4C32-BB24-4E3CD760FA4B}" type="parTrans" cxnId="{524D21F1-9182-4B71-9871-11E8B38E2390}">
      <dgm:prSet/>
      <dgm:spPr/>
      <dgm:t>
        <a:bodyPr/>
        <a:lstStyle/>
        <a:p>
          <a:endParaRPr lang="en-SG"/>
        </a:p>
      </dgm:t>
    </dgm:pt>
    <dgm:pt modelId="{7970178A-0EE8-432B-9C62-571D363469AF}" type="sibTrans" cxnId="{524D21F1-9182-4B71-9871-11E8B38E2390}">
      <dgm:prSet/>
      <dgm:spPr/>
      <dgm:t>
        <a:bodyPr/>
        <a:lstStyle/>
        <a:p>
          <a:endParaRPr lang="en-SG"/>
        </a:p>
      </dgm:t>
    </dgm:pt>
    <dgm:pt modelId="{10485C2A-DC20-4680-8014-F20B1F1D2DAF}">
      <dgm:prSet/>
      <dgm:spPr/>
      <dgm:t>
        <a:bodyPr/>
        <a:lstStyle/>
        <a:p>
          <a:r>
            <a:rPr lang="en-US" b="1" dirty="0">
              <a:latin typeface="+mj-lt"/>
            </a:rPr>
            <a:t>Technical factors</a:t>
          </a:r>
        </a:p>
      </dgm:t>
    </dgm:pt>
    <dgm:pt modelId="{2326658C-7C87-4488-8C7E-31614D2DFF79}" type="parTrans" cxnId="{861B7BC4-FDD3-4236-BDB0-A89FCBE1BD6F}">
      <dgm:prSet/>
      <dgm:spPr/>
      <dgm:t>
        <a:bodyPr/>
        <a:lstStyle/>
        <a:p>
          <a:endParaRPr lang="en-SG"/>
        </a:p>
      </dgm:t>
    </dgm:pt>
    <dgm:pt modelId="{2FE2F3B1-1FDF-44F8-8572-D1DD51B19AFD}" type="sibTrans" cxnId="{861B7BC4-FDD3-4236-BDB0-A89FCBE1BD6F}">
      <dgm:prSet/>
      <dgm:spPr/>
      <dgm:t>
        <a:bodyPr/>
        <a:lstStyle/>
        <a:p>
          <a:endParaRPr lang="en-SG"/>
        </a:p>
      </dgm:t>
    </dgm:pt>
    <dgm:pt modelId="{69E1AC06-F8A5-44D1-9F3D-5EF08004C33C}">
      <dgm:prSet/>
      <dgm:spPr/>
      <dgm:t>
        <a:bodyPr/>
        <a:lstStyle/>
        <a:p>
          <a:r>
            <a:rPr lang="en-SG" dirty="0">
              <a:latin typeface="+mj-lt"/>
            </a:rPr>
            <a:t>Stochastic, RSI, MACD</a:t>
          </a:r>
          <a:endParaRPr lang="en-US" dirty="0">
            <a:latin typeface="+mj-lt"/>
          </a:endParaRPr>
        </a:p>
      </dgm:t>
    </dgm:pt>
    <dgm:pt modelId="{6A996AA9-DEFE-408E-9F44-3F3757D51FA1}" type="parTrans" cxnId="{28D2D150-E436-4356-808A-977E3A91EC4B}">
      <dgm:prSet/>
      <dgm:spPr/>
      <dgm:t>
        <a:bodyPr/>
        <a:lstStyle/>
        <a:p>
          <a:endParaRPr lang="en-SG"/>
        </a:p>
      </dgm:t>
    </dgm:pt>
    <dgm:pt modelId="{BE0056D7-19C4-48B9-952A-6064A537EAEB}" type="sibTrans" cxnId="{28D2D150-E436-4356-808A-977E3A91EC4B}">
      <dgm:prSet/>
      <dgm:spPr/>
      <dgm:t>
        <a:bodyPr/>
        <a:lstStyle/>
        <a:p>
          <a:endParaRPr lang="en-SG"/>
        </a:p>
      </dgm:t>
    </dgm:pt>
    <dgm:pt modelId="{C2A9B946-746B-443F-A5E1-F9CEB6602F50}">
      <dgm:prSet/>
      <dgm:spPr/>
      <dgm:t>
        <a:bodyPr/>
        <a:lstStyle/>
        <a:p>
          <a:r>
            <a:rPr lang="en-SG" dirty="0">
              <a:latin typeface="+mj-lt"/>
            </a:rPr>
            <a:t>Consensus rating score change, price target change</a:t>
          </a:r>
        </a:p>
      </dgm:t>
    </dgm:pt>
    <dgm:pt modelId="{C3839309-7B1E-4B67-998D-5FBC8B15C292}" type="parTrans" cxnId="{B020AD01-D380-4542-94A9-3E3EBDD1E5E3}">
      <dgm:prSet/>
      <dgm:spPr/>
      <dgm:t>
        <a:bodyPr/>
        <a:lstStyle/>
        <a:p>
          <a:endParaRPr lang="en-SG"/>
        </a:p>
      </dgm:t>
    </dgm:pt>
    <dgm:pt modelId="{8165F7B2-513D-4CC6-B863-7805550DBD4B}" type="sibTrans" cxnId="{B020AD01-D380-4542-94A9-3E3EBDD1E5E3}">
      <dgm:prSet/>
      <dgm:spPr/>
      <dgm:t>
        <a:bodyPr/>
        <a:lstStyle/>
        <a:p>
          <a:endParaRPr lang="en-SG"/>
        </a:p>
      </dgm:t>
    </dgm:pt>
    <dgm:pt modelId="{1729DE07-0608-4473-BDE2-061034159C0A}">
      <dgm:prSet/>
      <dgm:spPr/>
      <dgm:t>
        <a:bodyPr/>
        <a:lstStyle/>
        <a:p>
          <a:endParaRPr lang="en-SG" dirty="0">
            <a:latin typeface="+mj-lt"/>
          </a:endParaRPr>
        </a:p>
      </dgm:t>
    </dgm:pt>
    <dgm:pt modelId="{3E34BB49-D5B1-4AC7-BE4F-98A2140D779E}" type="parTrans" cxnId="{AD3A12C9-C4C4-4F07-9FB2-384989A25193}">
      <dgm:prSet/>
      <dgm:spPr/>
      <dgm:t>
        <a:bodyPr/>
        <a:lstStyle/>
        <a:p>
          <a:endParaRPr lang="en-SG"/>
        </a:p>
      </dgm:t>
    </dgm:pt>
    <dgm:pt modelId="{BE2C7F46-75B3-4B5F-90F4-867ABEB8BA7B}" type="sibTrans" cxnId="{AD3A12C9-C4C4-4F07-9FB2-384989A25193}">
      <dgm:prSet/>
      <dgm:spPr/>
      <dgm:t>
        <a:bodyPr/>
        <a:lstStyle/>
        <a:p>
          <a:endParaRPr lang="en-SG"/>
        </a:p>
      </dgm:t>
    </dgm:pt>
    <dgm:pt modelId="{5798F3C4-BF0C-4AE8-9D93-307644FF5970}" type="pres">
      <dgm:prSet presAssocID="{8C0582C2-41AA-42E1-A7DE-B8C16B26E41D}" presName="linearFlow" presStyleCnt="0">
        <dgm:presLayoutVars>
          <dgm:dir/>
          <dgm:animLvl val="lvl"/>
          <dgm:resizeHandles val="exact"/>
        </dgm:presLayoutVars>
      </dgm:prSet>
      <dgm:spPr/>
    </dgm:pt>
    <dgm:pt modelId="{A9324804-D97C-4B21-8BED-0EE86FFC989E}" type="pres">
      <dgm:prSet presAssocID="{9F3B9965-A668-45C0-AC46-F2CC5D109BDD}" presName="composite" presStyleCnt="0"/>
      <dgm:spPr/>
    </dgm:pt>
    <dgm:pt modelId="{47C0904A-0846-45BC-9770-D98017DAD880}" type="pres">
      <dgm:prSet presAssocID="{9F3B9965-A668-45C0-AC46-F2CC5D109BD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EF32E1-B295-48D1-A042-7D6B2495F9F1}" type="pres">
      <dgm:prSet presAssocID="{9F3B9965-A668-45C0-AC46-F2CC5D109BDD}" presName="descendantText" presStyleLbl="alignAcc1" presStyleIdx="0" presStyleCnt="3">
        <dgm:presLayoutVars>
          <dgm:bulletEnabled val="1"/>
        </dgm:presLayoutVars>
      </dgm:prSet>
      <dgm:spPr/>
    </dgm:pt>
    <dgm:pt modelId="{95471628-F012-499E-A4C4-5D72E6BBBED7}" type="pres">
      <dgm:prSet presAssocID="{387EA798-BBB1-4A7A-AF6D-2E59B4F1A694}" presName="sp" presStyleCnt="0"/>
      <dgm:spPr/>
    </dgm:pt>
    <dgm:pt modelId="{C16A8FD6-39E2-4873-AE07-67AFC5AE990A}" type="pres">
      <dgm:prSet presAssocID="{DBC73B64-7E18-486D-B0F2-09063D83575E}" presName="composite" presStyleCnt="0"/>
      <dgm:spPr/>
    </dgm:pt>
    <dgm:pt modelId="{EF23BF18-689A-4E30-BCF7-9BCD335878AC}" type="pres">
      <dgm:prSet presAssocID="{DBC73B64-7E18-486D-B0F2-09063D83575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7CECC9-D666-4B0A-811B-B2E52C9EF1A2}" type="pres">
      <dgm:prSet presAssocID="{DBC73B64-7E18-486D-B0F2-09063D83575E}" presName="descendantText" presStyleLbl="alignAcc1" presStyleIdx="1" presStyleCnt="3">
        <dgm:presLayoutVars>
          <dgm:bulletEnabled val="1"/>
        </dgm:presLayoutVars>
      </dgm:prSet>
      <dgm:spPr/>
    </dgm:pt>
    <dgm:pt modelId="{AB845C27-49A5-4058-9C06-C535D85BC133}" type="pres">
      <dgm:prSet presAssocID="{B0611272-546E-45E8-B5DC-254A3257CB5E}" presName="sp" presStyleCnt="0"/>
      <dgm:spPr/>
    </dgm:pt>
    <dgm:pt modelId="{579B86FF-B4F7-43AF-857F-D24F8E566CAF}" type="pres">
      <dgm:prSet presAssocID="{10485C2A-DC20-4680-8014-F20B1F1D2DAF}" presName="composite" presStyleCnt="0"/>
      <dgm:spPr/>
    </dgm:pt>
    <dgm:pt modelId="{B0B06BC3-88FC-4858-A72F-5B3670A4821D}" type="pres">
      <dgm:prSet presAssocID="{10485C2A-DC20-4680-8014-F20B1F1D2DA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C762EE-412C-4351-ABE4-922F93034BC9}" type="pres">
      <dgm:prSet presAssocID="{10485C2A-DC20-4680-8014-F20B1F1D2DA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020AD01-D380-4542-94A9-3E3EBDD1E5E3}" srcId="{DBC73B64-7E18-486D-B0F2-09063D83575E}" destId="{C2A9B946-746B-443F-A5E1-F9CEB6602F50}" srcOrd="1" destOrd="0" parTransId="{C3839309-7B1E-4B67-998D-5FBC8B15C292}" sibTransId="{8165F7B2-513D-4CC6-B863-7805550DBD4B}"/>
    <dgm:cxn modelId="{53140F0F-3C3E-4C49-B385-5431E244D002}" srcId="{8C0582C2-41AA-42E1-A7DE-B8C16B26E41D}" destId="{DBC73B64-7E18-486D-B0F2-09063D83575E}" srcOrd="1" destOrd="0" parTransId="{9C33E337-99DA-4D33-B4C8-BF0DABDFFEBE}" sibTransId="{B0611272-546E-45E8-B5DC-254A3257CB5E}"/>
    <dgm:cxn modelId="{BB9A0212-CEEB-4F36-BF1F-DA86EBB47CE5}" srcId="{8C0582C2-41AA-42E1-A7DE-B8C16B26E41D}" destId="{9F3B9965-A668-45C0-AC46-F2CC5D109BDD}" srcOrd="0" destOrd="0" parTransId="{23302094-481B-4F11-8BD7-E35992663B06}" sibTransId="{387EA798-BBB1-4A7A-AF6D-2E59B4F1A694}"/>
    <dgm:cxn modelId="{0B635C2D-C70F-4752-B7E8-AE723E34AE07}" type="presOf" srcId="{8C0582C2-41AA-42E1-A7DE-B8C16B26E41D}" destId="{5798F3C4-BF0C-4AE8-9D93-307644FF5970}" srcOrd="0" destOrd="0" presId="urn:microsoft.com/office/officeart/2005/8/layout/chevron2"/>
    <dgm:cxn modelId="{0A856B31-4358-4D83-8D3B-8A4CAF233835}" type="presOf" srcId="{F66028C6-FC1C-4E87-A810-35875D69884A}" destId="{1B7CECC9-D666-4B0A-811B-B2E52C9EF1A2}" srcOrd="0" destOrd="0" presId="urn:microsoft.com/office/officeart/2005/8/layout/chevron2"/>
    <dgm:cxn modelId="{52443641-9007-41F3-A4AB-7202BCDF25ED}" type="presOf" srcId="{DBC73B64-7E18-486D-B0F2-09063D83575E}" destId="{EF23BF18-689A-4E30-BCF7-9BCD335878AC}" srcOrd="0" destOrd="0" presId="urn:microsoft.com/office/officeart/2005/8/layout/chevron2"/>
    <dgm:cxn modelId="{AD35674D-1077-444B-BF12-BFA342E54F00}" type="presOf" srcId="{10485C2A-DC20-4680-8014-F20B1F1D2DAF}" destId="{B0B06BC3-88FC-4858-A72F-5B3670A4821D}" srcOrd="0" destOrd="0" presId="urn:microsoft.com/office/officeart/2005/8/layout/chevron2"/>
    <dgm:cxn modelId="{28D2D150-E436-4356-808A-977E3A91EC4B}" srcId="{10485C2A-DC20-4680-8014-F20B1F1D2DAF}" destId="{69E1AC06-F8A5-44D1-9F3D-5EF08004C33C}" srcOrd="0" destOrd="0" parTransId="{6A996AA9-DEFE-408E-9F44-3F3757D51FA1}" sibTransId="{BE0056D7-19C4-48B9-952A-6064A537EAEB}"/>
    <dgm:cxn modelId="{9E44FC76-B789-4F85-9DBE-0ED189463D5B}" type="presOf" srcId="{C2A9B946-746B-443F-A5E1-F9CEB6602F50}" destId="{1B7CECC9-D666-4B0A-811B-B2E52C9EF1A2}" srcOrd="0" destOrd="1" presId="urn:microsoft.com/office/officeart/2005/8/layout/chevron2"/>
    <dgm:cxn modelId="{A4D2BB96-D8DF-42B9-8D47-B58B1890EAC2}" type="presOf" srcId="{E043F86B-C837-451C-8E17-A290786B251A}" destId="{E7EF32E1-B295-48D1-A042-7D6B2495F9F1}" srcOrd="0" destOrd="0" presId="urn:microsoft.com/office/officeart/2005/8/layout/chevron2"/>
    <dgm:cxn modelId="{4E72D1AA-D256-40F1-8073-A878DBE9C35F}" type="presOf" srcId="{1729DE07-0608-4473-BDE2-061034159C0A}" destId="{1B7CECC9-D666-4B0A-811B-B2E52C9EF1A2}" srcOrd="0" destOrd="2" presId="urn:microsoft.com/office/officeart/2005/8/layout/chevron2"/>
    <dgm:cxn modelId="{1680F2B9-B4CF-47BA-8D45-8C10360FAD02}" type="presOf" srcId="{9F3B9965-A668-45C0-AC46-F2CC5D109BDD}" destId="{47C0904A-0846-45BC-9770-D98017DAD880}" srcOrd="0" destOrd="0" presId="urn:microsoft.com/office/officeart/2005/8/layout/chevron2"/>
    <dgm:cxn modelId="{94A0B9C1-90A5-4A7A-AF11-F84A1526CAF6}" type="presOf" srcId="{69E1AC06-F8A5-44D1-9F3D-5EF08004C33C}" destId="{A0C762EE-412C-4351-ABE4-922F93034BC9}" srcOrd="0" destOrd="0" presId="urn:microsoft.com/office/officeart/2005/8/layout/chevron2"/>
    <dgm:cxn modelId="{861B7BC4-FDD3-4236-BDB0-A89FCBE1BD6F}" srcId="{8C0582C2-41AA-42E1-A7DE-B8C16B26E41D}" destId="{10485C2A-DC20-4680-8014-F20B1F1D2DAF}" srcOrd="2" destOrd="0" parTransId="{2326658C-7C87-4488-8C7E-31614D2DFF79}" sibTransId="{2FE2F3B1-1FDF-44F8-8572-D1DD51B19AFD}"/>
    <dgm:cxn modelId="{AD3A12C9-C4C4-4F07-9FB2-384989A25193}" srcId="{DBC73B64-7E18-486D-B0F2-09063D83575E}" destId="{1729DE07-0608-4473-BDE2-061034159C0A}" srcOrd="2" destOrd="0" parTransId="{3E34BB49-D5B1-4AC7-BE4F-98A2140D779E}" sibTransId="{BE2C7F46-75B3-4B5F-90F4-867ABEB8BA7B}"/>
    <dgm:cxn modelId="{524D21F1-9182-4B71-9871-11E8B38E2390}" srcId="{DBC73B64-7E18-486D-B0F2-09063D83575E}" destId="{F66028C6-FC1C-4E87-A810-35875D69884A}" srcOrd="0" destOrd="0" parTransId="{6DBB984E-9AF8-4C32-BB24-4E3CD760FA4B}" sibTransId="{7970178A-0EE8-432B-9C62-571D363469AF}"/>
    <dgm:cxn modelId="{4674DDF6-EA85-4260-BDAD-097ACC23F8A9}" srcId="{9F3B9965-A668-45C0-AC46-F2CC5D109BDD}" destId="{E043F86B-C837-451C-8E17-A290786B251A}" srcOrd="0" destOrd="0" parTransId="{2A953916-725E-4826-BBE3-AA71E13540EA}" sibTransId="{DA40A251-5259-474A-BB83-CECA0DF971FE}"/>
    <dgm:cxn modelId="{0A5CF900-EE8F-4B6A-BA20-120BDA88E01C}" type="presParOf" srcId="{5798F3C4-BF0C-4AE8-9D93-307644FF5970}" destId="{A9324804-D97C-4B21-8BED-0EE86FFC989E}" srcOrd="0" destOrd="0" presId="urn:microsoft.com/office/officeart/2005/8/layout/chevron2"/>
    <dgm:cxn modelId="{B6292EF8-4992-4F25-ADEF-634A7BDFE6C5}" type="presParOf" srcId="{A9324804-D97C-4B21-8BED-0EE86FFC989E}" destId="{47C0904A-0846-45BC-9770-D98017DAD880}" srcOrd="0" destOrd="0" presId="urn:microsoft.com/office/officeart/2005/8/layout/chevron2"/>
    <dgm:cxn modelId="{22367A33-0E90-42C4-B817-C63DD44A8E99}" type="presParOf" srcId="{A9324804-D97C-4B21-8BED-0EE86FFC989E}" destId="{E7EF32E1-B295-48D1-A042-7D6B2495F9F1}" srcOrd="1" destOrd="0" presId="urn:microsoft.com/office/officeart/2005/8/layout/chevron2"/>
    <dgm:cxn modelId="{058F02B5-DB15-4264-92C9-54E7FB042AFD}" type="presParOf" srcId="{5798F3C4-BF0C-4AE8-9D93-307644FF5970}" destId="{95471628-F012-499E-A4C4-5D72E6BBBED7}" srcOrd="1" destOrd="0" presId="urn:microsoft.com/office/officeart/2005/8/layout/chevron2"/>
    <dgm:cxn modelId="{8D406F99-06C0-4C40-B446-B78ED939B8D6}" type="presParOf" srcId="{5798F3C4-BF0C-4AE8-9D93-307644FF5970}" destId="{C16A8FD6-39E2-4873-AE07-67AFC5AE990A}" srcOrd="2" destOrd="0" presId="urn:microsoft.com/office/officeart/2005/8/layout/chevron2"/>
    <dgm:cxn modelId="{FBFF3FD7-8BA9-4481-A48D-5FBC3D80CC40}" type="presParOf" srcId="{C16A8FD6-39E2-4873-AE07-67AFC5AE990A}" destId="{EF23BF18-689A-4E30-BCF7-9BCD335878AC}" srcOrd="0" destOrd="0" presId="urn:microsoft.com/office/officeart/2005/8/layout/chevron2"/>
    <dgm:cxn modelId="{19C2E381-F82A-4452-A69D-A1B4F7D1DE0B}" type="presParOf" srcId="{C16A8FD6-39E2-4873-AE07-67AFC5AE990A}" destId="{1B7CECC9-D666-4B0A-811B-B2E52C9EF1A2}" srcOrd="1" destOrd="0" presId="urn:microsoft.com/office/officeart/2005/8/layout/chevron2"/>
    <dgm:cxn modelId="{6A3B18DF-069C-4776-A175-532F9F24CF10}" type="presParOf" srcId="{5798F3C4-BF0C-4AE8-9D93-307644FF5970}" destId="{AB845C27-49A5-4058-9C06-C535D85BC133}" srcOrd="3" destOrd="0" presId="urn:microsoft.com/office/officeart/2005/8/layout/chevron2"/>
    <dgm:cxn modelId="{1B9C5A1E-F33D-4F39-824F-544FE1CBE00D}" type="presParOf" srcId="{5798F3C4-BF0C-4AE8-9D93-307644FF5970}" destId="{579B86FF-B4F7-43AF-857F-D24F8E566CAF}" srcOrd="4" destOrd="0" presId="urn:microsoft.com/office/officeart/2005/8/layout/chevron2"/>
    <dgm:cxn modelId="{C4289180-0674-4116-B7A0-DAF2940A3A69}" type="presParOf" srcId="{579B86FF-B4F7-43AF-857F-D24F8E566CAF}" destId="{B0B06BC3-88FC-4858-A72F-5B3670A4821D}" srcOrd="0" destOrd="0" presId="urn:microsoft.com/office/officeart/2005/8/layout/chevron2"/>
    <dgm:cxn modelId="{166CCB11-693D-41B5-9489-03F00A654EEA}" type="presParOf" srcId="{579B86FF-B4F7-43AF-857F-D24F8E566CAF}" destId="{A0C762EE-412C-4351-ABE4-922F93034B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582C2-41AA-42E1-A7DE-B8C16B26E4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F3B9965-A668-45C0-AC46-F2CC5D109BDD}">
      <dgm:prSet phldrT="[Text]"/>
      <dgm:spPr/>
      <dgm:t>
        <a:bodyPr/>
        <a:lstStyle/>
        <a:p>
          <a:r>
            <a:rPr lang="en-US" b="1" dirty="0">
              <a:latin typeface="+mj-lt"/>
            </a:rPr>
            <a:t>Share price movement</a:t>
          </a:r>
          <a:endParaRPr lang="en-SG" b="1" dirty="0"/>
        </a:p>
      </dgm:t>
    </dgm:pt>
    <dgm:pt modelId="{23302094-481B-4F11-8BD7-E35992663B06}" type="parTrans" cxnId="{BB9A0212-CEEB-4F36-BF1F-DA86EBB47CE5}">
      <dgm:prSet/>
      <dgm:spPr/>
      <dgm:t>
        <a:bodyPr/>
        <a:lstStyle/>
        <a:p>
          <a:endParaRPr lang="en-SG"/>
        </a:p>
      </dgm:t>
    </dgm:pt>
    <dgm:pt modelId="{387EA798-BBB1-4A7A-AF6D-2E59B4F1A694}" type="sibTrans" cxnId="{BB9A0212-CEEB-4F36-BF1F-DA86EBB47CE5}">
      <dgm:prSet/>
      <dgm:spPr/>
      <dgm:t>
        <a:bodyPr/>
        <a:lstStyle/>
        <a:p>
          <a:endParaRPr lang="en-SG"/>
        </a:p>
      </dgm:t>
    </dgm:pt>
    <dgm:pt modelId="{E043F86B-C837-451C-8E17-A290786B251A}">
      <dgm:prSet/>
      <dgm:spPr/>
      <dgm:t>
        <a:bodyPr/>
        <a:lstStyle/>
        <a:p>
          <a:r>
            <a:rPr lang="en-US" dirty="0">
              <a:latin typeface="+mj-lt"/>
            </a:rPr>
            <a:t>2 </a:t>
          </a:r>
          <a:r>
            <a:rPr lang="en-US" dirty="0" err="1">
              <a:latin typeface="+mj-lt"/>
            </a:rPr>
            <a:t>st</a:t>
          </a:r>
          <a:r>
            <a:rPr lang="en-US" dirty="0">
              <a:latin typeface="+mj-lt"/>
            </a:rPr>
            <a:t> dev relative vs cluster, 2 </a:t>
          </a:r>
          <a:r>
            <a:rPr lang="en-US" dirty="0" err="1">
              <a:latin typeface="+mj-lt"/>
            </a:rPr>
            <a:t>st</a:t>
          </a:r>
          <a:r>
            <a:rPr lang="en-US" dirty="0">
              <a:latin typeface="+mj-lt"/>
            </a:rPr>
            <a:t> dev valuation move (PE, PB, EV,EBITDA)</a:t>
          </a:r>
        </a:p>
      </dgm:t>
    </dgm:pt>
    <dgm:pt modelId="{2A953916-725E-4826-BBE3-AA71E13540EA}" type="parTrans" cxnId="{4674DDF6-EA85-4260-BDAD-097ACC23F8A9}">
      <dgm:prSet/>
      <dgm:spPr/>
      <dgm:t>
        <a:bodyPr/>
        <a:lstStyle/>
        <a:p>
          <a:endParaRPr lang="en-SG"/>
        </a:p>
      </dgm:t>
    </dgm:pt>
    <dgm:pt modelId="{DA40A251-5259-474A-BB83-CECA0DF971FE}" type="sibTrans" cxnId="{4674DDF6-EA85-4260-BDAD-097ACC23F8A9}">
      <dgm:prSet/>
      <dgm:spPr/>
      <dgm:t>
        <a:bodyPr/>
        <a:lstStyle/>
        <a:p>
          <a:endParaRPr lang="en-SG"/>
        </a:p>
      </dgm:t>
    </dgm:pt>
    <dgm:pt modelId="{DBC73B64-7E18-486D-B0F2-09063D83575E}">
      <dgm:prSet/>
      <dgm:spPr/>
      <dgm:t>
        <a:bodyPr/>
        <a:lstStyle/>
        <a:p>
          <a:r>
            <a:rPr lang="en-US" b="1" dirty="0">
              <a:latin typeface="+mj-lt"/>
            </a:rPr>
            <a:t>Fundamental (possible as trigger or as overlay)</a:t>
          </a:r>
        </a:p>
      </dgm:t>
    </dgm:pt>
    <dgm:pt modelId="{9C33E337-99DA-4D33-B4C8-BF0DABDFFEBE}" type="parTrans" cxnId="{53140F0F-3C3E-4C49-B385-5431E244D002}">
      <dgm:prSet/>
      <dgm:spPr/>
      <dgm:t>
        <a:bodyPr/>
        <a:lstStyle/>
        <a:p>
          <a:endParaRPr lang="en-SG"/>
        </a:p>
      </dgm:t>
    </dgm:pt>
    <dgm:pt modelId="{B0611272-546E-45E8-B5DC-254A3257CB5E}" type="sibTrans" cxnId="{53140F0F-3C3E-4C49-B385-5431E244D002}">
      <dgm:prSet/>
      <dgm:spPr/>
      <dgm:t>
        <a:bodyPr/>
        <a:lstStyle/>
        <a:p>
          <a:endParaRPr lang="en-SG"/>
        </a:p>
      </dgm:t>
    </dgm:pt>
    <dgm:pt modelId="{F66028C6-FC1C-4E87-A810-35875D69884A}">
      <dgm:prSet/>
      <dgm:spPr/>
      <dgm:t>
        <a:bodyPr/>
        <a:lstStyle/>
        <a:p>
          <a:r>
            <a:rPr lang="fr-FR" dirty="0">
              <a:latin typeface="+mj-lt"/>
            </a:rPr>
            <a:t>Consensus </a:t>
          </a:r>
          <a:r>
            <a:rPr lang="fr-FR" dirty="0" err="1">
              <a:latin typeface="+mj-lt"/>
            </a:rPr>
            <a:t>revision</a:t>
          </a:r>
          <a:r>
            <a:rPr lang="fr-FR" dirty="0">
              <a:latin typeface="+mj-lt"/>
            </a:rPr>
            <a:t> direction change (Revenue / EPS)</a:t>
          </a:r>
          <a:endParaRPr lang="en-US" dirty="0">
            <a:latin typeface="+mj-lt"/>
          </a:endParaRPr>
        </a:p>
      </dgm:t>
    </dgm:pt>
    <dgm:pt modelId="{6DBB984E-9AF8-4C32-BB24-4E3CD760FA4B}" type="parTrans" cxnId="{524D21F1-9182-4B71-9871-11E8B38E2390}">
      <dgm:prSet/>
      <dgm:spPr/>
      <dgm:t>
        <a:bodyPr/>
        <a:lstStyle/>
        <a:p>
          <a:endParaRPr lang="en-SG"/>
        </a:p>
      </dgm:t>
    </dgm:pt>
    <dgm:pt modelId="{7970178A-0EE8-432B-9C62-571D363469AF}" type="sibTrans" cxnId="{524D21F1-9182-4B71-9871-11E8B38E2390}">
      <dgm:prSet/>
      <dgm:spPr/>
      <dgm:t>
        <a:bodyPr/>
        <a:lstStyle/>
        <a:p>
          <a:endParaRPr lang="en-SG"/>
        </a:p>
      </dgm:t>
    </dgm:pt>
    <dgm:pt modelId="{10485C2A-DC20-4680-8014-F20B1F1D2DAF}">
      <dgm:prSet/>
      <dgm:spPr/>
      <dgm:t>
        <a:bodyPr/>
        <a:lstStyle/>
        <a:p>
          <a:r>
            <a:rPr lang="en-US" b="1" dirty="0">
              <a:latin typeface="+mj-lt"/>
            </a:rPr>
            <a:t>Technical factors</a:t>
          </a:r>
        </a:p>
      </dgm:t>
    </dgm:pt>
    <dgm:pt modelId="{2326658C-7C87-4488-8C7E-31614D2DFF79}" type="parTrans" cxnId="{861B7BC4-FDD3-4236-BDB0-A89FCBE1BD6F}">
      <dgm:prSet/>
      <dgm:spPr/>
      <dgm:t>
        <a:bodyPr/>
        <a:lstStyle/>
        <a:p>
          <a:endParaRPr lang="en-SG"/>
        </a:p>
      </dgm:t>
    </dgm:pt>
    <dgm:pt modelId="{2FE2F3B1-1FDF-44F8-8572-D1DD51B19AFD}" type="sibTrans" cxnId="{861B7BC4-FDD3-4236-BDB0-A89FCBE1BD6F}">
      <dgm:prSet/>
      <dgm:spPr/>
      <dgm:t>
        <a:bodyPr/>
        <a:lstStyle/>
        <a:p>
          <a:endParaRPr lang="en-SG"/>
        </a:p>
      </dgm:t>
    </dgm:pt>
    <dgm:pt modelId="{69E1AC06-F8A5-44D1-9F3D-5EF08004C33C}">
      <dgm:prSet/>
      <dgm:spPr/>
      <dgm:t>
        <a:bodyPr/>
        <a:lstStyle/>
        <a:p>
          <a:r>
            <a:rPr lang="en-SG" dirty="0">
              <a:latin typeface="+mj-lt"/>
            </a:rPr>
            <a:t>Stochastic, RSI, MACD</a:t>
          </a:r>
          <a:endParaRPr lang="en-US" dirty="0">
            <a:latin typeface="+mj-lt"/>
          </a:endParaRPr>
        </a:p>
      </dgm:t>
    </dgm:pt>
    <dgm:pt modelId="{6A996AA9-DEFE-408E-9F44-3F3757D51FA1}" type="parTrans" cxnId="{28D2D150-E436-4356-808A-977E3A91EC4B}">
      <dgm:prSet/>
      <dgm:spPr/>
      <dgm:t>
        <a:bodyPr/>
        <a:lstStyle/>
        <a:p>
          <a:endParaRPr lang="en-SG"/>
        </a:p>
      </dgm:t>
    </dgm:pt>
    <dgm:pt modelId="{BE0056D7-19C4-48B9-952A-6064A537EAEB}" type="sibTrans" cxnId="{28D2D150-E436-4356-808A-977E3A91EC4B}">
      <dgm:prSet/>
      <dgm:spPr/>
      <dgm:t>
        <a:bodyPr/>
        <a:lstStyle/>
        <a:p>
          <a:endParaRPr lang="en-SG"/>
        </a:p>
      </dgm:t>
    </dgm:pt>
    <dgm:pt modelId="{C2A9B946-746B-443F-A5E1-F9CEB6602F50}">
      <dgm:prSet/>
      <dgm:spPr/>
      <dgm:t>
        <a:bodyPr/>
        <a:lstStyle/>
        <a:p>
          <a:r>
            <a:rPr lang="en-SG" dirty="0">
              <a:latin typeface="+mj-lt"/>
            </a:rPr>
            <a:t>Consensus rating score change, price target change</a:t>
          </a:r>
        </a:p>
      </dgm:t>
    </dgm:pt>
    <dgm:pt modelId="{C3839309-7B1E-4B67-998D-5FBC8B15C292}" type="parTrans" cxnId="{B020AD01-D380-4542-94A9-3E3EBDD1E5E3}">
      <dgm:prSet/>
      <dgm:spPr/>
      <dgm:t>
        <a:bodyPr/>
        <a:lstStyle/>
        <a:p>
          <a:endParaRPr lang="en-SG"/>
        </a:p>
      </dgm:t>
    </dgm:pt>
    <dgm:pt modelId="{8165F7B2-513D-4CC6-B863-7805550DBD4B}" type="sibTrans" cxnId="{B020AD01-D380-4542-94A9-3E3EBDD1E5E3}">
      <dgm:prSet/>
      <dgm:spPr/>
      <dgm:t>
        <a:bodyPr/>
        <a:lstStyle/>
        <a:p>
          <a:endParaRPr lang="en-SG"/>
        </a:p>
      </dgm:t>
    </dgm:pt>
    <dgm:pt modelId="{1729DE07-0608-4473-BDE2-061034159C0A}">
      <dgm:prSet/>
      <dgm:spPr/>
      <dgm:t>
        <a:bodyPr/>
        <a:lstStyle/>
        <a:p>
          <a:endParaRPr lang="en-SG" dirty="0">
            <a:latin typeface="+mj-lt"/>
          </a:endParaRPr>
        </a:p>
      </dgm:t>
    </dgm:pt>
    <dgm:pt modelId="{3E34BB49-D5B1-4AC7-BE4F-98A2140D779E}" type="parTrans" cxnId="{AD3A12C9-C4C4-4F07-9FB2-384989A25193}">
      <dgm:prSet/>
      <dgm:spPr/>
      <dgm:t>
        <a:bodyPr/>
        <a:lstStyle/>
        <a:p>
          <a:endParaRPr lang="en-SG"/>
        </a:p>
      </dgm:t>
    </dgm:pt>
    <dgm:pt modelId="{BE2C7F46-75B3-4B5F-90F4-867ABEB8BA7B}" type="sibTrans" cxnId="{AD3A12C9-C4C4-4F07-9FB2-384989A25193}">
      <dgm:prSet/>
      <dgm:spPr/>
      <dgm:t>
        <a:bodyPr/>
        <a:lstStyle/>
        <a:p>
          <a:endParaRPr lang="en-SG"/>
        </a:p>
      </dgm:t>
    </dgm:pt>
    <dgm:pt modelId="{5798F3C4-BF0C-4AE8-9D93-307644FF5970}" type="pres">
      <dgm:prSet presAssocID="{8C0582C2-41AA-42E1-A7DE-B8C16B26E41D}" presName="linearFlow" presStyleCnt="0">
        <dgm:presLayoutVars>
          <dgm:dir/>
          <dgm:animLvl val="lvl"/>
          <dgm:resizeHandles val="exact"/>
        </dgm:presLayoutVars>
      </dgm:prSet>
      <dgm:spPr/>
    </dgm:pt>
    <dgm:pt modelId="{A9324804-D97C-4B21-8BED-0EE86FFC989E}" type="pres">
      <dgm:prSet presAssocID="{9F3B9965-A668-45C0-AC46-F2CC5D109BDD}" presName="composite" presStyleCnt="0"/>
      <dgm:spPr/>
    </dgm:pt>
    <dgm:pt modelId="{47C0904A-0846-45BC-9770-D98017DAD880}" type="pres">
      <dgm:prSet presAssocID="{9F3B9965-A668-45C0-AC46-F2CC5D109BD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EF32E1-B295-48D1-A042-7D6B2495F9F1}" type="pres">
      <dgm:prSet presAssocID="{9F3B9965-A668-45C0-AC46-F2CC5D109BDD}" presName="descendantText" presStyleLbl="alignAcc1" presStyleIdx="0" presStyleCnt="3">
        <dgm:presLayoutVars>
          <dgm:bulletEnabled val="1"/>
        </dgm:presLayoutVars>
      </dgm:prSet>
      <dgm:spPr/>
    </dgm:pt>
    <dgm:pt modelId="{95471628-F012-499E-A4C4-5D72E6BBBED7}" type="pres">
      <dgm:prSet presAssocID="{387EA798-BBB1-4A7A-AF6D-2E59B4F1A694}" presName="sp" presStyleCnt="0"/>
      <dgm:spPr/>
    </dgm:pt>
    <dgm:pt modelId="{C16A8FD6-39E2-4873-AE07-67AFC5AE990A}" type="pres">
      <dgm:prSet presAssocID="{DBC73B64-7E18-486D-B0F2-09063D83575E}" presName="composite" presStyleCnt="0"/>
      <dgm:spPr/>
    </dgm:pt>
    <dgm:pt modelId="{EF23BF18-689A-4E30-BCF7-9BCD335878AC}" type="pres">
      <dgm:prSet presAssocID="{DBC73B64-7E18-486D-B0F2-09063D83575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7CECC9-D666-4B0A-811B-B2E52C9EF1A2}" type="pres">
      <dgm:prSet presAssocID="{DBC73B64-7E18-486D-B0F2-09063D83575E}" presName="descendantText" presStyleLbl="alignAcc1" presStyleIdx="1" presStyleCnt="3">
        <dgm:presLayoutVars>
          <dgm:bulletEnabled val="1"/>
        </dgm:presLayoutVars>
      </dgm:prSet>
      <dgm:spPr/>
    </dgm:pt>
    <dgm:pt modelId="{AB845C27-49A5-4058-9C06-C535D85BC133}" type="pres">
      <dgm:prSet presAssocID="{B0611272-546E-45E8-B5DC-254A3257CB5E}" presName="sp" presStyleCnt="0"/>
      <dgm:spPr/>
    </dgm:pt>
    <dgm:pt modelId="{579B86FF-B4F7-43AF-857F-D24F8E566CAF}" type="pres">
      <dgm:prSet presAssocID="{10485C2A-DC20-4680-8014-F20B1F1D2DAF}" presName="composite" presStyleCnt="0"/>
      <dgm:spPr/>
    </dgm:pt>
    <dgm:pt modelId="{B0B06BC3-88FC-4858-A72F-5B3670A4821D}" type="pres">
      <dgm:prSet presAssocID="{10485C2A-DC20-4680-8014-F20B1F1D2DA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C762EE-412C-4351-ABE4-922F93034BC9}" type="pres">
      <dgm:prSet presAssocID="{10485C2A-DC20-4680-8014-F20B1F1D2DA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020AD01-D380-4542-94A9-3E3EBDD1E5E3}" srcId="{DBC73B64-7E18-486D-B0F2-09063D83575E}" destId="{C2A9B946-746B-443F-A5E1-F9CEB6602F50}" srcOrd="1" destOrd="0" parTransId="{C3839309-7B1E-4B67-998D-5FBC8B15C292}" sibTransId="{8165F7B2-513D-4CC6-B863-7805550DBD4B}"/>
    <dgm:cxn modelId="{53140F0F-3C3E-4C49-B385-5431E244D002}" srcId="{8C0582C2-41AA-42E1-A7DE-B8C16B26E41D}" destId="{DBC73B64-7E18-486D-B0F2-09063D83575E}" srcOrd="1" destOrd="0" parTransId="{9C33E337-99DA-4D33-B4C8-BF0DABDFFEBE}" sibTransId="{B0611272-546E-45E8-B5DC-254A3257CB5E}"/>
    <dgm:cxn modelId="{BB9A0212-CEEB-4F36-BF1F-DA86EBB47CE5}" srcId="{8C0582C2-41AA-42E1-A7DE-B8C16B26E41D}" destId="{9F3B9965-A668-45C0-AC46-F2CC5D109BDD}" srcOrd="0" destOrd="0" parTransId="{23302094-481B-4F11-8BD7-E35992663B06}" sibTransId="{387EA798-BBB1-4A7A-AF6D-2E59B4F1A694}"/>
    <dgm:cxn modelId="{0B635C2D-C70F-4752-B7E8-AE723E34AE07}" type="presOf" srcId="{8C0582C2-41AA-42E1-A7DE-B8C16B26E41D}" destId="{5798F3C4-BF0C-4AE8-9D93-307644FF5970}" srcOrd="0" destOrd="0" presId="urn:microsoft.com/office/officeart/2005/8/layout/chevron2"/>
    <dgm:cxn modelId="{0A856B31-4358-4D83-8D3B-8A4CAF233835}" type="presOf" srcId="{F66028C6-FC1C-4E87-A810-35875D69884A}" destId="{1B7CECC9-D666-4B0A-811B-B2E52C9EF1A2}" srcOrd="0" destOrd="0" presId="urn:microsoft.com/office/officeart/2005/8/layout/chevron2"/>
    <dgm:cxn modelId="{52443641-9007-41F3-A4AB-7202BCDF25ED}" type="presOf" srcId="{DBC73B64-7E18-486D-B0F2-09063D83575E}" destId="{EF23BF18-689A-4E30-BCF7-9BCD335878AC}" srcOrd="0" destOrd="0" presId="urn:microsoft.com/office/officeart/2005/8/layout/chevron2"/>
    <dgm:cxn modelId="{AD35674D-1077-444B-BF12-BFA342E54F00}" type="presOf" srcId="{10485C2A-DC20-4680-8014-F20B1F1D2DAF}" destId="{B0B06BC3-88FC-4858-A72F-5B3670A4821D}" srcOrd="0" destOrd="0" presId="urn:microsoft.com/office/officeart/2005/8/layout/chevron2"/>
    <dgm:cxn modelId="{28D2D150-E436-4356-808A-977E3A91EC4B}" srcId="{10485C2A-DC20-4680-8014-F20B1F1D2DAF}" destId="{69E1AC06-F8A5-44D1-9F3D-5EF08004C33C}" srcOrd="0" destOrd="0" parTransId="{6A996AA9-DEFE-408E-9F44-3F3757D51FA1}" sibTransId="{BE0056D7-19C4-48B9-952A-6064A537EAEB}"/>
    <dgm:cxn modelId="{9E44FC76-B789-4F85-9DBE-0ED189463D5B}" type="presOf" srcId="{C2A9B946-746B-443F-A5E1-F9CEB6602F50}" destId="{1B7CECC9-D666-4B0A-811B-B2E52C9EF1A2}" srcOrd="0" destOrd="1" presId="urn:microsoft.com/office/officeart/2005/8/layout/chevron2"/>
    <dgm:cxn modelId="{A4D2BB96-D8DF-42B9-8D47-B58B1890EAC2}" type="presOf" srcId="{E043F86B-C837-451C-8E17-A290786B251A}" destId="{E7EF32E1-B295-48D1-A042-7D6B2495F9F1}" srcOrd="0" destOrd="0" presId="urn:microsoft.com/office/officeart/2005/8/layout/chevron2"/>
    <dgm:cxn modelId="{4E72D1AA-D256-40F1-8073-A878DBE9C35F}" type="presOf" srcId="{1729DE07-0608-4473-BDE2-061034159C0A}" destId="{1B7CECC9-D666-4B0A-811B-B2E52C9EF1A2}" srcOrd="0" destOrd="2" presId="urn:microsoft.com/office/officeart/2005/8/layout/chevron2"/>
    <dgm:cxn modelId="{1680F2B9-B4CF-47BA-8D45-8C10360FAD02}" type="presOf" srcId="{9F3B9965-A668-45C0-AC46-F2CC5D109BDD}" destId="{47C0904A-0846-45BC-9770-D98017DAD880}" srcOrd="0" destOrd="0" presId="urn:microsoft.com/office/officeart/2005/8/layout/chevron2"/>
    <dgm:cxn modelId="{94A0B9C1-90A5-4A7A-AF11-F84A1526CAF6}" type="presOf" srcId="{69E1AC06-F8A5-44D1-9F3D-5EF08004C33C}" destId="{A0C762EE-412C-4351-ABE4-922F93034BC9}" srcOrd="0" destOrd="0" presId="urn:microsoft.com/office/officeart/2005/8/layout/chevron2"/>
    <dgm:cxn modelId="{861B7BC4-FDD3-4236-BDB0-A89FCBE1BD6F}" srcId="{8C0582C2-41AA-42E1-A7DE-B8C16B26E41D}" destId="{10485C2A-DC20-4680-8014-F20B1F1D2DAF}" srcOrd="2" destOrd="0" parTransId="{2326658C-7C87-4488-8C7E-31614D2DFF79}" sibTransId="{2FE2F3B1-1FDF-44F8-8572-D1DD51B19AFD}"/>
    <dgm:cxn modelId="{AD3A12C9-C4C4-4F07-9FB2-384989A25193}" srcId="{DBC73B64-7E18-486D-B0F2-09063D83575E}" destId="{1729DE07-0608-4473-BDE2-061034159C0A}" srcOrd="2" destOrd="0" parTransId="{3E34BB49-D5B1-4AC7-BE4F-98A2140D779E}" sibTransId="{BE2C7F46-75B3-4B5F-90F4-867ABEB8BA7B}"/>
    <dgm:cxn modelId="{524D21F1-9182-4B71-9871-11E8B38E2390}" srcId="{DBC73B64-7E18-486D-B0F2-09063D83575E}" destId="{F66028C6-FC1C-4E87-A810-35875D69884A}" srcOrd="0" destOrd="0" parTransId="{6DBB984E-9AF8-4C32-BB24-4E3CD760FA4B}" sibTransId="{7970178A-0EE8-432B-9C62-571D363469AF}"/>
    <dgm:cxn modelId="{4674DDF6-EA85-4260-BDAD-097ACC23F8A9}" srcId="{9F3B9965-A668-45C0-AC46-F2CC5D109BDD}" destId="{E043F86B-C837-451C-8E17-A290786B251A}" srcOrd="0" destOrd="0" parTransId="{2A953916-725E-4826-BBE3-AA71E13540EA}" sibTransId="{DA40A251-5259-474A-BB83-CECA0DF971FE}"/>
    <dgm:cxn modelId="{0A5CF900-EE8F-4B6A-BA20-120BDA88E01C}" type="presParOf" srcId="{5798F3C4-BF0C-4AE8-9D93-307644FF5970}" destId="{A9324804-D97C-4B21-8BED-0EE86FFC989E}" srcOrd="0" destOrd="0" presId="urn:microsoft.com/office/officeart/2005/8/layout/chevron2"/>
    <dgm:cxn modelId="{B6292EF8-4992-4F25-ADEF-634A7BDFE6C5}" type="presParOf" srcId="{A9324804-D97C-4B21-8BED-0EE86FFC989E}" destId="{47C0904A-0846-45BC-9770-D98017DAD880}" srcOrd="0" destOrd="0" presId="urn:microsoft.com/office/officeart/2005/8/layout/chevron2"/>
    <dgm:cxn modelId="{22367A33-0E90-42C4-B817-C63DD44A8E99}" type="presParOf" srcId="{A9324804-D97C-4B21-8BED-0EE86FFC989E}" destId="{E7EF32E1-B295-48D1-A042-7D6B2495F9F1}" srcOrd="1" destOrd="0" presId="urn:microsoft.com/office/officeart/2005/8/layout/chevron2"/>
    <dgm:cxn modelId="{058F02B5-DB15-4264-92C9-54E7FB042AFD}" type="presParOf" srcId="{5798F3C4-BF0C-4AE8-9D93-307644FF5970}" destId="{95471628-F012-499E-A4C4-5D72E6BBBED7}" srcOrd="1" destOrd="0" presId="urn:microsoft.com/office/officeart/2005/8/layout/chevron2"/>
    <dgm:cxn modelId="{8D406F99-06C0-4C40-B446-B78ED939B8D6}" type="presParOf" srcId="{5798F3C4-BF0C-4AE8-9D93-307644FF5970}" destId="{C16A8FD6-39E2-4873-AE07-67AFC5AE990A}" srcOrd="2" destOrd="0" presId="urn:microsoft.com/office/officeart/2005/8/layout/chevron2"/>
    <dgm:cxn modelId="{FBFF3FD7-8BA9-4481-A48D-5FBC3D80CC40}" type="presParOf" srcId="{C16A8FD6-39E2-4873-AE07-67AFC5AE990A}" destId="{EF23BF18-689A-4E30-BCF7-9BCD335878AC}" srcOrd="0" destOrd="0" presId="urn:microsoft.com/office/officeart/2005/8/layout/chevron2"/>
    <dgm:cxn modelId="{19C2E381-F82A-4452-A69D-A1B4F7D1DE0B}" type="presParOf" srcId="{C16A8FD6-39E2-4873-AE07-67AFC5AE990A}" destId="{1B7CECC9-D666-4B0A-811B-B2E52C9EF1A2}" srcOrd="1" destOrd="0" presId="urn:microsoft.com/office/officeart/2005/8/layout/chevron2"/>
    <dgm:cxn modelId="{6A3B18DF-069C-4776-A175-532F9F24CF10}" type="presParOf" srcId="{5798F3C4-BF0C-4AE8-9D93-307644FF5970}" destId="{AB845C27-49A5-4058-9C06-C535D85BC133}" srcOrd="3" destOrd="0" presId="urn:microsoft.com/office/officeart/2005/8/layout/chevron2"/>
    <dgm:cxn modelId="{1B9C5A1E-F33D-4F39-824F-544FE1CBE00D}" type="presParOf" srcId="{5798F3C4-BF0C-4AE8-9D93-307644FF5970}" destId="{579B86FF-B4F7-43AF-857F-D24F8E566CAF}" srcOrd="4" destOrd="0" presId="urn:microsoft.com/office/officeart/2005/8/layout/chevron2"/>
    <dgm:cxn modelId="{C4289180-0674-4116-B7A0-DAF2940A3A69}" type="presParOf" srcId="{579B86FF-B4F7-43AF-857F-D24F8E566CAF}" destId="{B0B06BC3-88FC-4858-A72F-5B3670A4821D}" srcOrd="0" destOrd="0" presId="urn:microsoft.com/office/officeart/2005/8/layout/chevron2"/>
    <dgm:cxn modelId="{166CCB11-693D-41B5-9489-03F00A654EEA}" type="presParOf" srcId="{579B86FF-B4F7-43AF-857F-D24F8E566CAF}" destId="{A0C762EE-412C-4351-ABE4-922F93034B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582C2-41AA-42E1-A7DE-B8C16B26E4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F3B9965-A668-45C0-AC46-F2CC5D109BDD}">
      <dgm:prSet phldrT="[Text]"/>
      <dgm:spPr/>
      <dgm:t>
        <a:bodyPr/>
        <a:lstStyle/>
        <a:p>
          <a:r>
            <a:rPr lang="en-US" b="1" dirty="0">
              <a:latin typeface="+mj-lt"/>
            </a:rPr>
            <a:t>Stop loss mechanics</a:t>
          </a:r>
          <a:endParaRPr lang="en-SG" b="1" dirty="0"/>
        </a:p>
      </dgm:t>
    </dgm:pt>
    <dgm:pt modelId="{23302094-481B-4F11-8BD7-E35992663B06}" type="parTrans" cxnId="{BB9A0212-CEEB-4F36-BF1F-DA86EBB47CE5}">
      <dgm:prSet/>
      <dgm:spPr/>
      <dgm:t>
        <a:bodyPr/>
        <a:lstStyle/>
        <a:p>
          <a:endParaRPr lang="en-SG"/>
        </a:p>
      </dgm:t>
    </dgm:pt>
    <dgm:pt modelId="{387EA798-BBB1-4A7A-AF6D-2E59B4F1A694}" type="sibTrans" cxnId="{BB9A0212-CEEB-4F36-BF1F-DA86EBB47CE5}">
      <dgm:prSet/>
      <dgm:spPr/>
      <dgm:t>
        <a:bodyPr/>
        <a:lstStyle/>
        <a:p>
          <a:endParaRPr lang="en-SG"/>
        </a:p>
      </dgm:t>
    </dgm:pt>
    <dgm:pt modelId="{E043F86B-C837-451C-8E17-A290786B251A}">
      <dgm:prSet/>
      <dgm:spPr/>
      <dgm:t>
        <a:bodyPr/>
        <a:lstStyle/>
        <a:p>
          <a:r>
            <a:rPr lang="en-US" dirty="0">
              <a:latin typeface="+mj-lt"/>
            </a:rPr>
            <a:t>Absolute stock price move, Relative stock move, Relative stock move as % of GMV</a:t>
          </a:r>
        </a:p>
      </dgm:t>
    </dgm:pt>
    <dgm:pt modelId="{2A953916-725E-4826-BBE3-AA71E13540EA}" type="parTrans" cxnId="{4674DDF6-EA85-4260-BDAD-097ACC23F8A9}">
      <dgm:prSet/>
      <dgm:spPr/>
      <dgm:t>
        <a:bodyPr/>
        <a:lstStyle/>
        <a:p>
          <a:endParaRPr lang="en-SG"/>
        </a:p>
      </dgm:t>
    </dgm:pt>
    <dgm:pt modelId="{DA40A251-5259-474A-BB83-CECA0DF971FE}" type="sibTrans" cxnId="{4674DDF6-EA85-4260-BDAD-097ACC23F8A9}">
      <dgm:prSet/>
      <dgm:spPr/>
      <dgm:t>
        <a:bodyPr/>
        <a:lstStyle/>
        <a:p>
          <a:endParaRPr lang="en-SG"/>
        </a:p>
      </dgm:t>
    </dgm:pt>
    <dgm:pt modelId="{DBC73B64-7E18-486D-B0F2-09063D83575E}">
      <dgm:prSet/>
      <dgm:spPr/>
      <dgm:t>
        <a:bodyPr/>
        <a:lstStyle/>
        <a:p>
          <a:r>
            <a:rPr lang="en-US" b="1" dirty="0">
              <a:latin typeface="+mj-lt"/>
            </a:rPr>
            <a:t>Exits: when to exit trade</a:t>
          </a:r>
        </a:p>
      </dgm:t>
    </dgm:pt>
    <dgm:pt modelId="{9C33E337-99DA-4D33-B4C8-BF0DABDFFEBE}" type="parTrans" cxnId="{53140F0F-3C3E-4C49-B385-5431E244D002}">
      <dgm:prSet/>
      <dgm:spPr/>
      <dgm:t>
        <a:bodyPr/>
        <a:lstStyle/>
        <a:p>
          <a:endParaRPr lang="en-SG"/>
        </a:p>
      </dgm:t>
    </dgm:pt>
    <dgm:pt modelId="{B0611272-546E-45E8-B5DC-254A3257CB5E}" type="sibTrans" cxnId="{53140F0F-3C3E-4C49-B385-5431E244D002}">
      <dgm:prSet/>
      <dgm:spPr/>
      <dgm:t>
        <a:bodyPr/>
        <a:lstStyle/>
        <a:p>
          <a:endParaRPr lang="en-SG"/>
        </a:p>
      </dgm:t>
    </dgm:pt>
    <dgm:pt modelId="{F66028C6-FC1C-4E87-A810-35875D69884A}">
      <dgm:prSet/>
      <dgm:spPr/>
      <dgm:t>
        <a:bodyPr/>
        <a:lstStyle/>
        <a:p>
          <a:r>
            <a:rPr lang="en-US" dirty="0">
              <a:latin typeface="+mj-lt"/>
            </a:rPr>
            <a:t>o	Back test for avg peak to trough reversion </a:t>
          </a:r>
        </a:p>
      </dgm:t>
    </dgm:pt>
    <dgm:pt modelId="{6DBB984E-9AF8-4C32-BB24-4E3CD760FA4B}" type="parTrans" cxnId="{524D21F1-9182-4B71-9871-11E8B38E2390}">
      <dgm:prSet/>
      <dgm:spPr/>
      <dgm:t>
        <a:bodyPr/>
        <a:lstStyle/>
        <a:p>
          <a:endParaRPr lang="en-SG"/>
        </a:p>
      </dgm:t>
    </dgm:pt>
    <dgm:pt modelId="{7970178A-0EE8-432B-9C62-571D363469AF}" type="sibTrans" cxnId="{524D21F1-9182-4B71-9871-11E8B38E2390}">
      <dgm:prSet/>
      <dgm:spPr/>
      <dgm:t>
        <a:bodyPr/>
        <a:lstStyle/>
        <a:p>
          <a:endParaRPr lang="en-SG"/>
        </a:p>
      </dgm:t>
    </dgm:pt>
    <dgm:pt modelId="{3D2C919D-EBE6-4DE5-BF1A-B30CEE7B29C4}">
      <dgm:prSet/>
      <dgm:spPr/>
      <dgm:t>
        <a:bodyPr/>
        <a:lstStyle/>
        <a:p>
          <a:r>
            <a:rPr lang="en-US" dirty="0">
              <a:latin typeface="+mj-lt"/>
            </a:rPr>
            <a:t>o	Individual stop losses vs portfolio level drawdowns – fine tune based on backtest</a:t>
          </a:r>
          <a:endParaRPr lang="en-SG" dirty="0">
            <a:latin typeface="+mj-lt"/>
          </a:endParaRPr>
        </a:p>
      </dgm:t>
    </dgm:pt>
    <dgm:pt modelId="{D1BB4EED-7A6E-42B4-8EF4-5A99EC08B3FC}" type="parTrans" cxnId="{438D9E48-B6B1-4856-B1EE-51D50004BD56}">
      <dgm:prSet/>
      <dgm:spPr/>
      <dgm:t>
        <a:bodyPr/>
        <a:lstStyle/>
        <a:p>
          <a:endParaRPr lang="en-SG"/>
        </a:p>
      </dgm:t>
    </dgm:pt>
    <dgm:pt modelId="{28032283-40D2-4766-A4D2-F8424AE5BD86}" type="sibTrans" cxnId="{438D9E48-B6B1-4856-B1EE-51D50004BD56}">
      <dgm:prSet/>
      <dgm:spPr/>
      <dgm:t>
        <a:bodyPr/>
        <a:lstStyle/>
        <a:p>
          <a:endParaRPr lang="en-SG"/>
        </a:p>
      </dgm:t>
    </dgm:pt>
    <dgm:pt modelId="{FD42592B-BC9F-4452-833A-A2C91ABF7C20}">
      <dgm:prSet/>
      <dgm:spPr/>
      <dgm:t>
        <a:bodyPr/>
        <a:lstStyle/>
        <a:p>
          <a:endParaRPr lang="en-SG" dirty="0">
            <a:latin typeface="+mj-lt"/>
          </a:endParaRPr>
        </a:p>
      </dgm:t>
    </dgm:pt>
    <dgm:pt modelId="{C340D5EE-9B2E-4C07-AD2B-60C73C0E70F5}" type="parTrans" cxnId="{DBCFE48C-29B8-414B-9716-8C35714E7214}">
      <dgm:prSet/>
      <dgm:spPr/>
      <dgm:t>
        <a:bodyPr/>
        <a:lstStyle/>
        <a:p>
          <a:endParaRPr lang="en-SG"/>
        </a:p>
      </dgm:t>
    </dgm:pt>
    <dgm:pt modelId="{CB74940A-5E33-448D-A48A-D1A67E7A7B1B}" type="sibTrans" cxnId="{DBCFE48C-29B8-414B-9716-8C35714E7214}">
      <dgm:prSet/>
      <dgm:spPr/>
      <dgm:t>
        <a:bodyPr/>
        <a:lstStyle/>
        <a:p>
          <a:endParaRPr lang="en-SG"/>
        </a:p>
      </dgm:t>
    </dgm:pt>
    <dgm:pt modelId="{2D8D8F7C-5570-4BA0-B90C-99853AAE864A}">
      <dgm:prSet/>
      <dgm:spPr/>
      <dgm:t>
        <a:bodyPr/>
        <a:lstStyle/>
        <a:p>
          <a:r>
            <a:rPr lang="en-SG" dirty="0">
              <a:latin typeface="+mj-lt"/>
            </a:rPr>
            <a:t>o	Technical factors</a:t>
          </a:r>
        </a:p>
      </dgm:t>
    </dgm:pt>
    <dgm:pt modelId="{2786956F-D47C-4313-9830-0A42EECD42D7}" type="parTrans" cxnId="{43D78D0C-2B03-4C7C-B0F7-F562CFFA363F}">
      <dgm:prSet/>
      <dgm:spPr/>
      <dgm:t>
        <a:bodyPr/>
        <a:lstStyle/>
        <a:p>
          <a:endParaRPr lang="en-SG"/>
        </a:p>
      </dgm:t>
    </dgm:pt>
    <dgm:pt modelId="{B8D46525-A270-4341-8319-C77F21389555}" type="sibTrans" cxnId="{43D78D0C-2B03-4C7C-B0F7-F562CFFA363F}">
      <dgm:prSet/>
      <dgm:spPr/>
      <dgm:t>
        <a:bodyPr/>
        <a:lstStyle/>
        <a:p>
          <a:endParaRPr lang="en-SG"/>
        </a:p>
      </dgm:t>
    </dgm:pt>
    <dgm:pt modelId="{5798F3C4-BF0C-4AE8-9D93-307644FF5970}" type="pres">
      <dgm:prSet presAssocID="{8C0582C2-41AA-42E1-A7DE-B8C16B26E41D}" presName="linearFlow" presStyleCnt="0">
        <dgm:presLayoutVars>
          <dgm:dir/>
          <dgm:animLvl val="lvl"/>
          <dgm:resizeHandles val="exact"/>
        </dgm:presLayoutVars>
      </dgm:prSet>
      <dgm:spPr/>
    </dgm:pt>
    <dgm:pt modelId="{A9324804-D97C-4B21-8BED-0EE86FFC989E}" type="pres">
      <dgm:prSet presAssocID="{9F3B9965-A668-45C0-AC46-F2CC5D109BDD}" presName="composite" presStyleCnt="0"/>
      <dgm:spPr/>
    </dgm:pt>
    <dgm:pt modelId="{47C0904A-0846-45BC-9770-D98017DAD880}" type="pres">
      <dgm:prSet presAssocID="{9F3B9965-A668-45C0-AC46-F2CC5D109BD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EF32E1-B295-48D1-A042-7D6B2495F9F1}" type="pres">
      <dgm:prSet presAssocID="{9F3B9965-A668-45C0-AC46-F2CC5D109BDD}" presName="descendantText" presStyleLbl="alignAcc1" presStyleIdx="0" presStyleCnt="2">
        <dgm:presLayoutVars>
          <dgm:bulletEnabled val="1"/>
        </dgm:presLayoutVars>
      </dgm:prSet>
      <dgm:spPr/>
    </dgm:pt>
    <dgm:pt modelId="{95471628-F012-499E-A4C4-5D72E6BBBED7}" type="pres">
      <dgm:prSet presAssocID="{387EA798-BBB1-4A7A-AF6D-2E59B4F1A694}" presName="sp" presStyleCnt="0"/>
      <dgm:spPr/>
    </dgm:pt>
    <dgm:pt modelId="{C16A8FD6-39E2-4873-AE07-67AFC5AE990A}" type="pres">
      <dgm:prSet presAssocID="{DBC73B64-7E18-486D-B0F2-09063D83575E}" presName="composite" presStyleCnt="0"/>
      <dgm:spPr/>
    </dgm:pt>
    <dgm:pt modelId="{EF23BF18-689A-4E30-BCF7-9BCD335878AC}" type="pres">
      <dgm:prSet presAssocID="{DBC73B64-7E18-486D-B0F2-09063D83575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B7CECC9-D666-4B0A-811B-B2E52C9EF1A2}" type="pres">
      <dgm:prSet presAssocID="{DBC73B64-7E18-486D-B0F2-09063D83575E}" presName="descendantText" presStyleLbl="alignAcc1" presStyleIdx="1" presStyleCnt="2" custLinFactNeighborX="46017" custLinFactNeighborY="442">
        <dgm:presLayoutVars>
          <dgm:bulletEnabled val="1"/>
        </dgm:presLayoutVars>
      </dgm:prSet>
      <dgm:spPr/>
    </dgm:pt>
  </dgm:ptLst>
  <dgm:cxnLst>
    <dgm:cxn modelId="{43D78D0C-2B03-4C7C-B0F7-F562CFFA363F}" srcId="{DBC73B64-7E18-486D-B0F2-09063D83575E}" destId="{2D8D8F7C-5570-4BA0-B90C-99853AAE864A}" srcOrd="1" destOrd="0" parTransId="{2786956F-D47C-4313-9830-0A42EECD42D7}" sibTransId="{B8D46525-A270-4341-8319-C77F21389555}"/>
    <dgm:cxn modelId="{53140F0F-3C3E-4C49-B385-5431E244D002}" srcId="{8C0582C2-41AA-42E1-A7DE-B8C16B26E41D}" destId="{DBC73B64-7E18-486D-B0F2-09063D83575E}" srcOrd="1" destOrd="0" parTransId="{9C33E337-99DA-4D33-B4C8-BF0DABDFFEBE}" sibTransId="{B0611272-546E-45E8-B5DC-254A3257CB5E}"/>
    <dgm:cxn modelId="{BB9A0212-CEEB-4F36-BF1F-DA86EBB47CE5}" srcId="{8C0582C2-41AA-42E1-A7DE-B8C16B26E41D}" destId="{9F3B9965-A668-45C0-AC46-F2CC5D109BDD}" srcOrd="0" destOrd="0" parTransId="{23302094-481B-4F11-8BD7-E35992663B06}" sibTransId="{387EA798-BBB1-4A7A-AF6D-2E59B4F1A694}"/>
    <dgm:cxn modelId="{0B635C2D-C70F-4752-B7E8-AE723E34AE07}" type="presOf" srcId="{8C0582C2-41AA-42E1-A7DE-B8C16B26E41D}" destId="{5798F3C4-BF0C-4AE8-9D93-307644FF5970}" srcOrd="0" destOrd="0" presId="urn:microsoft.com/office/officeart/2005/8/layout/chevron2"/>
    <dgm:cxn modelId="{0A856B31-4358-4D83-8D3B-8A4CAF233835}" type="presOf" srcId="{F66028C6-FC1C-4E87-A810-35875D69884A}" destId="{1B7CECC9-D666-4B0A-811B-B2E52C9EF1A2}" srcOrd="0" destOrd="0" presId="urn:microsoft.com/office/officeart/2005/8/layout/chevron2"/>
    <dgm:cxn modelId="{52443641-9007-41F3-A4AB-7202BCDF25ED}" type="presOf" srcId="{DBC73B64-7E18-486D-B0F2-09063D83575E}" destId="{EF23BF18-689A-4E30-BCF7-9BCD335878AC}" srcOrd="0" destOrd="0" presId="urn:microsoft.com/office/officeart/2005/8/layout/chevron2"/>
    <dgm:cxn modelId="{438D9E48-B6B1-4856-B1EE-51D50004BD56}" srcId="{9F3B9965-A668-45C0-AC46-F2CC5D109BDD}" destId="{3D2C919D-EBE6-4DE5-BF1A-B30CEE7B29C4}" srcOrd="1" destOrd="0" parTransId="{D1BB4EED-7A6E-42B4-8EF4-5A99EC08B3FC}" sibTransId="{28032283-40D2-4766-A4D2-F8424AE5BD86}"/>
    <dgm:cxn modelId="{DBCFE48C-29B8-414B-9716-8C35714E7214}" srcId="{9F3B9965-A668-45C0-AC46-F2CC5D109BDD}" destId="{FD42592B-BC9F-4452-833A-A2C91ABF7C20}" srcOrd="2" destOrd="0" parTransId="{C340D5EE-9B2E-4C07-AD2B-60C73C0E70F5}" sibTransId="{CB74940A-5E33-448D-A48A-D1A67E7A7B1B}"/>
    <dgm:cxn modelId="{A4D2BB96-D8DF-42B9-8D47-B58B1890EAC2}" type="presOf" srcId="{E043F86B-C837-451C-8E17-A290786B251A}" destId="{E7EF32E1-B295-48D1-A042-7D6B2495F9F1}" srcOrd="0" destOrd="0" presId="urn:microsoft.com/office/officeart/2005/8/layout/chevron2"/>
    <dgm:cxn modelId="{F2FB9499-C911-489B-8C48-7BB7B31899C6}" type="presOf" srcId="{FD42592B-BC9F-4452-833A-A2C91ABF7C20}" destId="{E7EF32E1-B295-48D1-A042-7D6B2495F9F1}" srcOrd="0" destOrd="2" presId="urn:microsoft.com/office/officeart/2005/8/layout/chevron2"/>
    <dgm:cxn modelId="{BFEFF59C-0D24-4820-8BD4-C1C55C490F53}" type="presOf" srcId="{3D2C919D-EBE6-4DE5-BF1A-B30CEE7B29C4}" destId="{E7EF32E1-B295-48D1-A042-7D6B2495F9F1}" srcOrd="0" destOrd="1" presId="urn:microsoft.com/office/officeart/2005/8/layout/chevron2"/>
    <dgm:cxn modelId="{7B5E8FB0-61EE-4F08-8A5E-0121FD16571E}" type="presOf" srcId="{2D8D8F7C-5570-4BA0-B90C-99853AAE864A}" destId="{1B7CECC9-D666-4B0A-811B-B2E52C9EF1A2}" srcOrd="0" destOrd="1" presId="urn:microsoft.com/office/officeart/2005/8/layout/chevron2"/>
    <dgm:cxn modelId="{1680F2B9-B4CF-47BA-8D45-8C10360FAD02}" type="presOf" srcId="{9F3B9965-A668-45C0-AC46-F2CC5D109BDD}" destId="{47C0904A-0846-45BC-9770-D98017DAD880}" srcOrd="0" destOrd="0" presId="urn:microsoft.com/office/officeart/2005/8/layout/chevron2"/>
    <dgm:cxn modelId="{524D21F1-9182-4B71-9871-11E8B38E2390}" srcId="{DBC73B64-7E18-486D-B0F2-09063D83575E}" destId="{F66028C6-FC1C-4E87-A810-35875D69884A}" srcOrd="0" destOrd="0" parTransId="{6DBB984E-9AF8-4C32-BB24-4E3CD760FA4B}" sibTransId="{7970178A-0EE8-432B-9C62-571D363469AF}"/>
    <dgm:cxn modelId="{4674DDF6-EA85-4260-BDAD-097ACC23F8A9}" srcId="{9F3B9965-A668-45C0-AC46-F2CC5D109BDD}" destId="{E043F86B-C837-451C-8E17-A290786B251A}" srcOrd="0" destOrd="0" parTransId="{2A953916-725E-4826-BBE3-AA71E13540EA}" sibTransId="{DA40A251-5259-474A-BB83-CECA0DF971FE}"/>
    <dgm:cxn modelId="{0A5CF900-EE8F-4B6A-BA20-120BDA88E01C}" type="presParOf" srcId="{5798F3C4-BF0C-4AE8-9D93-307644FF5970}" destId="{A9324804-D97C-4B21-8BED-0EE86FFC989E}" srcOrd="0" destOrd="0" presId="urn:microsoft.com/office/officeart/2005/8/layout/chevron2"/>
    <dgm:cxn modelId="{B6292EF8-4992-4F25-ADEF-634A7BDFE6C5}" type="presParOf" srcId="{A9324804-D97C-4B21-8BED-0EE86FFC989E}" destId="{47C0904A-0846-45BC-9770-D98017DAD880}" srcOrd="0" destOrd="0" presId="urn:microsoft.com/office/officeart/2005/8/layout/chevron2"/>
    <dgm:cxn modelId="{22367A33-0E90-42C4-B817-C63DD44A8E99}" type="presParOf" srcId="{A9324804-D97C-4B21-8BED-0EE86FFC989E}" destId="{E7EF32E1-B295-48D1-A042-7D6B2495F9F1}" srcOrd="1" destOrd="0" presId="urn:microsoft.com/office/officeart/2005/8/layout/chevron2"/>
    <dgm:cxn modelId="{058F02B5-DB15-4264-92C9-54E7FB042AFD}" type="presParOf" srcId="{5798F3C4-BF0C-4AE8-9D93-307644FF5970}" destId="{95471628-F012-499E-A4C4-5D72E6BBBED7}" srcOrd="1" destOrd="0" presId="urn:microsoft.com/office/officeart/2005/8/layout/chevron2"/>
    <dgm:cxn modelId="{8D406F99-06C0-4C40-B446-B78ED939B8D6}" type="presParOf" srcId="{5798F3C4-BF0C-4AE8-9D93-307644FF5970}" destId="{C16A8FD6-39E2-4873-AE07-67AFC5AE990A}" srcOrd="2" destOrd="0" presId="urn:microsoft.com/office/officeart/2005/8/layout/chevron2"/>
    <dgm:cxn modelId="{FBFF3FD7-8BA9-4481-A48D-5FBC3D80CC40}" type="presParOf" srcId="{C16A8FD6-39E2-4873-AE07-67AFC5AE990A}" destId="{EF23BF18-689A-4E30-BCF7-9BCD335878AC}" srcOrd="0" destOrd="0" presId="urn:microsoft.com/office/officeart/2005/8/layout/chevron2"/>
    <dgm:cxn modelId="{19C2E381-F82A-4452-A69D-A1B4F7D1DE0B}" type="presParOf" srcId="{C16A8FD6-39E2-4873-AE07-67AFC5AE990A}" destId="{1B7CECC9-D666-4B0A-811B-B2E52C9EF1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4FC1-4661-44CD-BF9A-1E904043749A}">
      <dsp:nvSpPr>
        <dsp:cNvPr id="0" name=""/>
        <dsp:cNvSpPr/>
      </dsp:nvSpPr>
      <dsp:spPr>
        <a:xfrm>
          <a:off x="3917235" y="634"/>
          <a:ext cx="5875852" cy="24761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Japan: We focus on Japan and narrow our view to the Topix, comprising of 2144 constituents. 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The Topix accounts for ~90% of the market, outside of which we believe that liquidity and free float will be a constraint to the execution of our strategy.</a:t>
          </a:r>
          <a:endParaRPr lang="en-US" sz="1400" kern="1200" dirty="0">
            <a:latin typeface="+mj-lt"/>
          </a:endParaRPr>
        </a:p>
      </dsp:txBody>
      <dsp:txXfrm>
        <a:off x="3917235" y="310156"/>
        <a:ext cx="4947288" cy="1857129"/>
      </dsp:txXfrm>
    </dsp:sp>
    <dsp:sp modelId="{EF45FCC5-7929-4FDC-B358-70F57CDBDDE2}">
      <dsp:nvSpPr>
        <dsp:cNvPr id="0" name=""/>
        <dsp:cNvSpPr/>
      </dsp:nvSpPr>
      <dsp:spPr>
        <a:xfrm>
          <a:off x="0" y="634"/>
          <a:ext cx="3917235" cy="2476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Defining the universe </a:t>
          </a:r>
          <a:endParaRPr lang="en-SG" sz="2800" kern="1200" dirty="0"/>
        </a:p>
      </dsp:txBody>
      <dsp:txXfrm>
        <a:off x="120877" y="121511"/>
        <a:ext cx="3675481" cy="2234418"/>
      </dsp:txXfrm>
    </dsp:sp>
    <dsp:sp modelId="{11BE171C-1618-4FAE-A656-03B45881B343}">
      <dsp:nvSpPr>
        <dsp:cNvPr id="0" name=""/>
        <dsp:cNvSpPr/>
      </dsp:nvSpPr>
      <dsp:spPr>
        <a:xfrm>
          <a:off x="3917235" y="2724424"/>
          <a:ext cx="5875852" cy="24761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Daily price:</a:t>
          </a:r>
          <a:endParaRPr lang="en-US" sz="1000" kern="1200" dirty="0">
            <a:latin typeface="+mj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10 -year daily price history of the Topix constituents</a:t>
          </a:r>
          <a:endParaRPr lang="en-US" sz="1000" kern="1200" dirty="0">
            <a:latin typeface="+mj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Possible inclusion of stocks that have been removed from the current index</a:t>
          </a:r>
          <a:endParaRPr lang="en-US" sz="1000" kern="1200" dirty="0">
            <a:latin typeface="+mj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Price should be adjusted for stock splits and other related actions</a:t>
          </a:r>
          <a:endParaRPr lang="en-US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GICs classification to cluster stocks</a:t>
          </a:r>
          <a:endParaRPr lang="en-US" sz="1000" kern="1200" dirty="0">
            <a:latin typeface="+mj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Three levels of GICS classification</a:t>
          </a:r>
          <a:endParaRPr lang="en-US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Stock market cap</a:t>
          </a:r>
          <a:endParaRPr lang="en-US" sz="1000" kern="1200" dirty="0">
            <a:latin typeface="+mj-lt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Ideally be able to collect daily market cap data, daily free float market cap data</a:t>
          </a:r>
          <a:endParaRPr lang="en-US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+mj-lt"/>
            </a:rPr>
            <a:t>Daily ADV</a:t>
          </a:r>
          <a:endParaRPr lang="en-US" sz="1000" kern="1200" dirty="0">
            <a:latin typeface="+mj-lt"/>
          </a:endParaRPr>
        </a:p>
      </dsp:txBody>
      <dsp:txXfrm>
        <a:off x="3917235" y="3033946"/>
        <a:ext cx="4947288" cy="1857129"/>
      </dsp:txXfrm>
    </dsp:sp>
    <dsp:sp modelId="{83E50497-1F5A-4477-A551-5270C6402F38}">
      <dsp:nvSpPr>
        <dsp:cNvPr id="0" name=""/>
        <dsp:cNvSpPr/>
      </dsp:nvSpPr>
      <dsp:spPr>
        <a:xfrm>
          <a:off x="0" y="2724424"/>
          <a:ext cx="3917235" cy="2476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+mj-lt"/>
            </a:rPr>
            <a:t>Data gathering</a:t>
          </a:r>
          <a:endParaRPr lang="en-US" sz="3200" kern="1200" dirty="0">
            <a:latin typeface="+mj-lt"/>
          </a:endParaRPr>
        </a:p>
      </dsp:txBody>
      <dsp:txXfrm>
        <a:off x="120877" y="2845301"/>
        <a:ext cx="3675481" cy="2234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904A-0846-45BC-9770-D98017DAD880}">
      <dsp:nvSpPr>
        <dsp:cNvPr id="0" name=""/>
        <dsp:cNvSpPr/>
      </dsp:nvSpPr>
      <dsp:spPr>
        <a:xfrm rot="5400000">
          <a:off x="-289643" y="29277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j-lt"/>
            </a:rPr>
            <a:t>Identifying key trading pairs / clusters</a:t>
          </a:r>
          <a:endParaRPr lang="en-SG" sz="1000" b="1" kern="1200" dirty="0"/>
        </a:p>
      </dsp:txBody>
      <dsp:txXfrm rot="-5400000">
        <a:off x="1" y="678968"/>
        <a:ext cx="1351668" cy="579287"/>
      </dsp:txXfrm>
    </dsp:sp>
    <dsp:sp modelId="{E7EF32E1-B295-48D1-A042-7D6B2495F9F1}">
      <dsp:nvSpPr>
        <dsp:cNvPr id="0" name=""/>
        <dsp:cNvSpPr/>
      </dsp:nvSpPr>
      <dsp:spPr>
        <a:xfrm rot="5400000">
          <a:off x="5592889" y="-423808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Classify the tradable universe into subsectors clusters where we expect stock within the clusters to exhibit a high level of correlation, given the exposure to similar industry dynamics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j-lt"/>
            </a:rPr>
            <a:t>We plan on using GICS classifications to bucket into clusters</a:t>
          </a:r>
          <a:endParaRPr lang="en-US" sz="1600" kern="1200" dirty="0">
            <a:latin typeface="+mj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Our clusters will be back tested for correlations</a:t>
          </a:r>
        </a:p>
      </dsp:txBody>
      <dsp:txXfrm rot="-5400000">
        <a:off x="1351668" y="64406"/>
        <a:ext cx="9676293" cy="1132581"/>
      </dsp:txXfrm>
    </dsp:sp>
    <dsp:sp modelId="{EF23BF18-689A-4E30-BCF7-9BCD335878AC}">
      <dsp:nvSpPr>
        <dsp:cNvPr id="0" name=""/>
        <dsp:cNvSpPr/>
      </dsp:nvSpPr>
      <dsp:spPr>
        <a:xfrm rot="5400000">
          <a:off x="-289643" y="2032793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j-lt"/>
            </a:rPr>
            <a:t>Finetuning the tradable universe in subsectors</a:t>
          </a:r>
        </a:p>
      </dsp:txBody>
      <dsp:txXfrm rot="-5400000">
        <a:off x="1" y="2418983"/>
        <a:ext cx="1351668" cy="579287"/>
      </dsp:txXfrm>
    </dsp:sp>
    <dsp:sp modelId="{1B7CECC9-D666-4B0A-811B-B2E52C9EF1A2}">
      <dsp:nvSpPr>
        <dsp:cNvPr id="0" name=""/>
        <dsp:cNvSpPr/>
      </dsp:nvSpPr>
      <dsp:spPr>
        <a:xfrm rot="5400000">
          <a:off x="5592889" y="-2498070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j-lt"/>
            </a:rPr>
            <a:t>In addition to correlation analysis, we plan to set size and liquidity requirements in order to better align the equity trading dynamics including: (1) market cap, (2) free float market cap, (3) ADV, (4) Stock volatility, (5) Beta</a:t>
          </a:r>
          <a:endParaRPr lang="en-US" sz="1600" kern="1200" dirty="0">
            <a:latin typeface="+mj-lt"/>
          </a:endParaRPr>
        </a:p>
      </dsp:txBody>
      <dsp:txXfrm rot="-5400000">
        <a:off x="1351668" y="1804421"/>
        <a:ext cx="9676293" cy="1132581"/>
      </dsp:txXfrm>
    </dsp:sp>
    <dsp:sp modelId="{B0B06BC3-88FC-4858-A72F-5B3670A4821D}">
      <dsp:nvSpPr>
        <dsp:cNvPr id="0" name=""/>
        <dsp:cNvSpPr/>
      </dsp:nvSpPr>
      <dsp:spPr>
        <a:xfrm rot="5400000">
          <a:off x="-289643" y="377280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j-lt"/>
            </a:rPr>
            <a:t>Setting an index benchmark for measuring relative performance</a:t>
          </a:r>
        </a:p>
      </dsp:txBody>
      <dsp:txXfrm rot="-5400000">
        <a:off x="1" y="4158998"/>
        <a:ext cx="1351668" cy="579287"/>
      </dsp:txXfrm>
    </dsp:sp>
    <dsp:sp modelId="{A0C762EE-412C-4351-ABE4-922F93034BC9}">
      <dsp:nvSpPr>
        <dsp:cNvPr id="0" name=""/>
        <dsp:cNvSpPr/>
      </dsp:nvSpPr>
      <dsp:spPr>
        <a:xfrm rot="5400000">
          <a:off x="5592889" y="-75805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j-lt"/>
            </a:rPr>
            <a:t>We set a customized benchmark indices on each cluster — this allows us to measure relative out and underperformance for our mean reversion strategy</a:t>
          </a:r>
          <a:endParaRPr lang="en-US" sz="1600" kern="1200" dirty="0">
            <a:latin typeface="+mj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j-lt"/>
            </a:rPr>
            <a:t>We plan to have indices constructed on an equal weighting of the stocks this would be a better representation of subsector trend </a:t>
          </a:r>
          <a:endParaRPr lang="en-US" sz="1600" kern="1200" dirty="0">
            <a:latin typeface="+mj-lt"/>
          </a:endParaRPr>
        </a:p>
      </dsp:txBody>
      <dsp:txXfrm rot="-5400000">
        <a:off x="1351668" y="3544436"/>
        <a:ext cx="9676293" cy="1132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904A-0846-45BC-9770-D98017DAD880}">
      <dsp:nvSpPr>
        <dsp:cNvPr id="0" name=""/>
        <dsp:cNvSpPr/>
      </dsp:nvSpPr>
      <dsp:spPr>
        <a:xfrm rot="5400000">
          <a:off x="-289643" y="29277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Share price movement</a:t>
          </a:r>
          <a:endParaRPr lang="en-SG" sz="1100" b="1" kern="1200" dirty="0"/>
        </a:p>
      </dsp:txBody>
      <dsp:txXfrm rot="-5400000">
        <a:off x="1" y="678968"/>
        <a:ext cx="1351668" cy="579287"/>
      </dsp:txXfrm>
    </dsp:sp>
    <dsp:sp modelId="{E7EF32E1-B295-48D1-A042-7D6B2495F9F1}">
      <dsp:nvSpPr>
        <dsp:cNvPr id="0" name=""/>
        <dsp:cNvSpPr/>
      </dsp:nvSpPr>
      <dsp:spPr>
        <a:xfrm rot="5400000">
          <a:off x="5592889" y="-423808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+mj-lt"/>
            </a:rPr>
            <a:t>2 </a:t>
          </a:r>
          <a:r>
            <a:rPr lang="en-US" sz="2300" kern="1200" dirty="0" err="1">
              <a:latin typeface="+mj-lt"/>
            </a:rPr>
            <a:t>st</a:t>
          </a:r>
          <a:r>
            <a:rPr lang="en-US" sz="2300" kern="1200" dirty="0">
              <a:latin typeface="+mj-lt"/>
            </a:rPr>
            <a:t> dev relative vs cluster, 2 </a:t>
          </a:r>
          <a:r>
            <a:rPr lang="en-US" sz="2300" kern="1200" dirty="0" err="1">
              <a:latin typeface="+mj-lt"/>
            </a:rPr>
            <a:t>st</a:t>
          </a:r>
          <a:r>
            <a:rPr lang="en-US" sz="2300" kern="1200" dirty="0">
              <a:latin typeface="+mj-lt"/>
            </a:rPr>
            <a:t> dev valuation move (PE, PB, EV,EBITDA)</a:t>
          </a:r>
        </a:p>
      </dsp:txBody>
      <dsp:txXfrm rot="-5400000">
        <a:off x="1351668" y="64406"/>
        <a:ext cx="9676293" cy="1132581"/>
      </dsp:txXfrm>
    </dsp:sp>
    <dsp:sp modelId="{EF23BF18-689A-4E30-BCF7-9BCD335878AC}">
      <dsp:nvSpPr>
        <dsp:cNvPr id="0" name=""/>
        <dsp:cNvSpPr/>
      </dsp:nvSpPr>
      <dsp:spPr>
        <a:xfrm rot="5400000">
          <a:off x="-289643" y="2032793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Fundamental (possible as trigger or as overlay)</a:t>
          </a:r>
        </a:p>
      </dsp:txBody>
      <dsp:txXfrm rot="-5400000">
        <a:off x="1" y="2418983"/>
        <a:ext cx="1351668" cy="579287"/>
      </dsp:txXfrm>
    </dsp:sp>
    <dsp:sp modelId="{1B7CECC9-D666-4B0A-811B-B2E52C9EF1A2}">
      <dsp:nvSpPr>
        <dsp:cNvPr id="0" name=""/>
        <dsp:cNvSpPr/>
      </dsp:nvSpPr>
      <dsp:spPr>
        <a:xfrm rot="5400000">
          <a:off x="5592889" y="-2498070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>
              <a:latin typeface="+mj-lt"/>
            </a:rPr>
            <a:t>Consensus </a:t>
          </a:r>
          <a:r>
            <a:rPr lang="fr-FR" sz="2300" kern="1200" dirty="0" err="1">
              <a:latin typeface="+mj-lt"/>
            </a:rPr>
            <a:t>revision</a:t>
          </a:r>
          <a:r>
            <a:rPr lang="fr-FR" sz="2300" kern="1200" dirty="0">
              <a:latin typeface="+mj-lt"/>
            </a:rPr>
            <a:t> direction change (Revenue / EPS)</a:t>
          </a:r>
          <a:endParaRPr lang="en-US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kern="1200" dirty="0">
              <a:latin typeface="+mj-lt"/>
            </a:rPr>
            <a:t>Consensus rating score change, price target change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2300" kern="1200" dirty="0">
            <a:latin typeface="+mj-lt"/>
          </a:endParaRPr>
        </a:p>
      </dsp:txBody>
      <dsp:txXfrm rot="-5400000">
        <a:off x="1351668" y="1804421"/>
        <a:ext cx="9676293" cy="1132581"/>
      </dsp:txXfrm>
    </dsp:sp>
    <dsp:sp modelId="{B0B06BC3-88FC-4858-A72F-5B3670A4821D}">
      <dsp:nvSpPr>
        <dsp:cNvPr id="0" name=""/>
        <dsp:cNvSpPr/>
      </dsp:nvSpPr>
      <dsp:spPr>
        <a:xfrm rot="5400000">
          <a:off x="-289643" y="377280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Technical factors</a:t>
          </a:r>
        </a:p>
      </dsp:txBody>
      <dsp:txXfrm rot="-5400000">
        <a:off x="1" y="4158998"/>
        <a:ext cx="1351668" cy="579287"/>
      </dsp:txXfrm>
    </dsp:sp>
    <dsp:sp modelId="{A0C762EE-412C-4351-ABE4-922F93034BC9}">
      <dsp:nvSpPr>
        <dsp:cNvPr id="0" name=""/>
        <dsp:cNvSpPr/>
      </dsp:nvSpPr>
      <dsp:spPr>
        <a:xfrm rot="5400000">
          <a:off x="5592889" y="-75805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kern="1200" dirty="0">
              <a:latin typeface="+mj-lt"/>
            </a:rPr>
            <a:t>Stochastic, RSI, MACD</a:t>
          </a:r>
          <a:endParaRPr lang="en-US" sz="2300" kern="1200" dirty="0">
            <a:latin typeface="+mj-lt"/>
          </a:endParaRPr>
        </a:p>
      </dsp:txBody>
      <dsp:txXfrm rot="-5400000">
        <a:off x="1351668" y="3544436"/>
        <a:ext cx="9676293" cy="1132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904A-0846-45BC-9770-D98017DAD880}">
      <dsp:nvSpPr>
        <dsp:cNvPr id="0" name=""/>
        <dsp:cNvSpPr/>
      </dsp:nvSpPr>
      <dsp:spPr>
        <a:xfrm rot="5400000">
          <a:off x="-289643" y="29277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Share price movement</a:t>
          </a:r>
          <a:endParaRPr lang="en-SG" sz="1100" b="1" kern="1200" dirty="0"/>
        </a:p>
      </dsp:txBody>
      <dsp:txXfrm rot="-5400000">
        <a:off x="1" y="678968"/>
        <a:ext cx="1351668" cy="579287"/>
      </dsp:txXfrm>
    </dsp:sp>
    <dsp:sp modelId="{E7EF32E1-B295-48D1-A042-7D6B2495F9F1}">
      <dsp:nvSpPr>
        <dsp:cNvPr id="0" name=""/>
        <dsp:cNvSpPr/>
      </dsp:nvSpPr>
      <dsp:spPr>
        <a:xfrm rot="5400000">
          <a:off x="5592889" y="-423808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+mj-lt"/>
            </a:rPr>
            <a:t>2 </a:t>
          </a:r>
          <a:r>
            <a:rPr lang="en-US" sz="2300" kern="1200" dirty="0" err="1">
              <a:latin typeface="+mj-lt"/>
            </a:rPr>
            <a:t>st</a:t>
          </a:r>
          <a:r>
            <a:rPr lang="en-US" sz="2300" kern="1200" dirty="0">
              <a:latin typeface="+mj-lt"/>
            </a:rPr>
            <a:t> dev relative vs cluster, 2 </a:t>
          </a:r>
          <a:r>
            <a:rPr lang="en-US" sz="2300" kern="1200" dirty="0" err="1">
              <a:latin typeface="+mj-lt"/>
            </a:rPr>
            <a:t>st</a:t>
          </a:r>
          <a:r>
            <a:rPr lang="en-US" sz="2300" kern="1200" dirty="0">
              <a:latin typeface="+mj-lt"/>
            </a:rPr>
            <a:t> dev valuation move (PE, PB, EV,EBITDA)</a:t>
          </a:r>
        </a:p>
      </dsp:txBody>
      <dsp:txXfrm rot="-5400000">
        <a:off x="1351668" y="64406"/>
        <a:ext cx="9676293" cy="1132581"/>
      </dsp:txXfrm>
    </dsp:sp>
    <dsp:sp modelId="{EF23BF18-689A-4E30-BCF7-9BCD335878AC}">
      <dsp:nvSpPr>
        <dsp:cNvPr id="0" name=""/>
        <dsp:cNvSpPr/>
      </dsp:nvSpPr>
      <dsp:spPr>
        <a:xfrm rot="5400000">
          <a:off x="-289643" y="2032793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Fundamental (possible as trigger or as overlay)</a:t>
          </a:r>
        </a:p>
      </dsp:txBody>
      <dsp:txXfrm rot="-5400000">
        <a:off x="1" y="2418983"/>
        <a:ext cx="1351668" cy="579287"/>
      </dsp:txXfrm>
    </dsp:sp>
    <dsp:sp modelId="{1B7CECC9-D666-4B0A-811B-B2E52C9EF1A2}">
      <dsp:nvSpPr>
        <dsp:cNvPr id="0" name=""/>
        <dsp:cNvSpPr/>
      </dsp:nvSpPr>
      <dsp:spPr>
        <a:xfrm rot="5400000">
          <a:off x="5592889" y="-2498070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>
              <a:latin typeface="+mj-lt"/>
            </a:rPr>
            <a:t>Consensus </a:t>
          </a:r>
          <a:r>
            <a:rPr lang="fr-FR" sz="2300" kern="1200" dirty="0" err="1">
              <a:latin typeface="+mj-lt"/>
            </a:rPr>
            <a:t>revision</a:t>
          </a:r>
          <a:r>
            <a:rPr lang="fr-FR" sz="2300" kern="1200" dirty="0">
              <a:latin typeface="+mj-lt"/>
            </a:rPr>
            <a:t> direction change (Revenue / EPS)</a:t>
          </a:r>
          <a:endParaRPr lang="en-US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kern="1200" dirty="0">
              <a:latin typeface="+mj-lt"/>
            </a:rPr>
            <a:t>Consensus rating score change, price target change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2300" kern="1200" dirty="0">
            <a:latin typeface="+mj-lt"/>
          </a:endParaRPr>
        </a:p>
      </dsp:txBody>
      <dsp:txXfrm rot="-5400000">
        <a:off x="1351668" y="1804421"/>
        <a:ext cx="9676293" cy="1132581"/>
      </dsp:txXfrm>
    </dsp:sp>
    <dsp:sp modelId="{B0B06BC3-88FC-4858-A72F-5B3670A4821D}">
      <dsp:nvSpPr>
        <dsp:cNvPr id="0" name=""/>
        <dsp:cNvSpPr/>
      </dsp:nvSpPr>
      <dsp:spPr>
        <a:xfrm rot="5400000">
          <a:off x="-289643" y="377280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Technical factors</a:t>
          </a:r>
        </a:p>
      </dsp:txBody>
      <dsp:txXfrm rot="-5400000">
        <a:off x="1" y="4158998"/>
        <a:ext cx="1351668" cy="579287"/>
      </dsp:txXfrm>
    </dsp:sp>
    <dsp:sp modelId="{A0C762EE-412C-4351-ABE4-922F93034BC9}">
      <dsp:nvSpPr>
        <dsp:cNvPr id="0" name=""/>
        <dsp:cNvSpPr/>
      </dsp:nvSpPr>
      <dsp:spPr>
        <a:xfrm rot="5400000">
          <a:off x="5592889" y="-75805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kern="1200" dirty="0">
              <a:latin typeface="+mj-lt"/>
            </a:rPr>
            <a:t>Stochastic, RSI, MACD</a:t>
          </a:r>
          <a:endParaRPr lang="en-US" sz="2300" kern="1200" dirty="0">
            <a:latin typeface="+mj-lt"/>
          </a:endParaRPr>
        </a:p>
      </dsp:txBody>
      <dsp:txXfrm rot="-5400000">
        <a:off x="1351668" y="3544436"/>
        <a:ext cx="9676293" cy="1132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904A-0846-45BC-9770-D98017DAD880}">
      <dsp:nvSpPr>
        <dsp:cNvPr id="0" name=""/>
        <dsp:cNvSpPr/>
      </dsp:nvSpPr>
      <dsp:spPr>
        <a:xfrm rot="5400000">
          <a:off x="-426926" y="430099"/>
          <a:ext cx="2846175" cy="1992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</a:rPr>
            <a:t>Stop loss mechanics</a:t>
          </a:r>
          <a:endParaRPr lang="en-SG" sz="2600" b="1" kern="1200" dirty="0"/>
        </a:p>
      </dsp:txBody>
      <dsp:txXfrm rot="-5400000">
        <a:off x="1" y="999333"/>
        <a:ext cx="1992322" cy="853853"/>
      </dsp:txXfrm>
    </dsp:sp>
    <dsp:sp modelId="{E7EF32E1-B295-48D1-A042-7D6B2495F9F1}">
      <dsp:nvSpPr>
        <dsp:cNvPr id="0" name=""/>
        <dsp:cNvSpPr/>
      </dsp:nvSpPr>
      <dsp:spPr>
        <a:xfrm rot="5400000">
          <a:off x="5615770" y="-3620274"/>
          <a:ext cx="1850014" cy="9096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+mj-lt"/>
            </a:rPr>
            <a:t>Absolute stock price move, Relative stock move, Relative stock move as % of GMV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+mj-lt"/>
            </a:rPr>
            <a:t>o	Individual stop losses vs portfolio level drawdowns – fine tune based on backtest</a:t>
          </a:r>
          <a:endParaRPr lang="en-SG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2100" kern="1200" dirty="0">
            <a:latin typeface="+mj-lt"/>
          </a:endParaRPr>
        </a:p>
      </dsp:txBody>
      <dsp:txXfrm rot="-5400000">
        <a:off x="1992323" y="93483"/>
        <a:ext cx="9006599" cy="1669394"/>
      </dsp:txXfrm>
    </dsp:sp>
    <dsp:sp modelId="{EF23BF18-689A-4E30-BCF7-9BCD335878AC}">
      <dsp:nvSpPr>
        <dsp:cNvPr id="0" name=""/>
        <dsp:cNvSpPr/>
      </dsp:nvSpPr>
      <dsp:spPr>
        <a:xfrm rot="5400000">
          <a:off x="-426926" y="2994833"/>
          <a:ext cx="2846175" cy="1992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</a:rPr>
            <a:t>Exits: when to exit trade</a:t>
          </a:r>
        </a:p>
      </dsp:txBody>
      <dsp:txXfrm rot="-5400000">
        <a:off x="1" y="3564067"/>
        <a:ext cx="1992322" cy="853853"/>
      </dsp:txXfrm>
    </dsp:sp>
    <dsp:sp modelId="{1B7CECC9-D666-4B0A-811B-B2E52C9EF1A2}">
      <dsp:nvSpPr>
        <dsp:cNvPr id="0" name=""/>
        <dsp:cNvSpPr/>
      </dsp:nvSpPr>
      <dsp:spPr>
        <a:xfrm rot="5400000">
          <a:off x="5615770" y="-1047363"/>
          <a:ext cx="1850014" cy="9096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+mj-lt"/>
            </a:rPr>
            <a:t>o	Back test for avg peak to trough reversion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latin typeface="+mj-lt"/>
            </a:rPr>
            <a:t>o	Technical factors</a:t>
          </a:r>
        </a:p>
      </dsp:txBody>
      <dsp:txXfrm rot="-5400000">
        <a:off x="1992323" y="2666394"/>
        <a:ext cx="9006599" cy="166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QF621 Quant Trading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Team:</a:t>
            </a:r>
          </a:p>
          <a:p>
            <a:r>
              <a:rPr lang="en-US" dirty="0"/>
              <a:t>ER HWA MING 01477223</a:t>
            </a:r>
          </a:p>
          <a:p>
            <a:r>
              <a:rPr lang="en-US" dirty="0"/>
              <a:t>JOHANN FONG CHEOK ARN 01294185</a:t>
            </a:r>
          </a:p>
          <a:p>
            <a:r>
              <a:rPr lang="en-US" dirty="0"/>
              <a:t>LIM WEN KAI JONATHAN 01484523</a:t>
            </a:r>
          </a:p>
          <a:p>
            <a:r>
              <a:rPr lang="en-US" dirty="0"/>
              <a:t>OW WAI TING 01332586</a:t>
            </a:r>
          </a:p>
          <a:p>
            <a:r>
              <a:rPr lang="en-US" dirty="0"/>
              <a:t>SIM SHAN QIN 01329428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Key stats</a:t>
            </a:r>
          </a:p>
        </p:txBody>
      </p:sp>
    </p:spTree>
    <p:extLst>
      <p:ext uri="{BB962C8B-B14F-4D97-AF65-F5344CB8AC3E}">
        <p14:creationId xmlns:p14="http://schemas.microsoft.com/office/powerpoint/2010/main" val="23097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6: Considerations as we progress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E13D1-2F02-ED27-D7D1-3595263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8" y="1052736"/>
            <a:ext cx="10297144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•	Setting how the book exits older ideas and adds newer ideas – average holding period</a:t>
            </a:r>
          </a:p>
          <a:p>
            <a:r>
              <a:rPr lang="en-US" dirty="0">
                <a:latin typeface="+mj-lt"/>
              </a:rPr>
              <a:t>•	Number of positions – Deliberate whether to stick to fixed number of positioned (~100 positions) or give flexibility to scale up based on signals</a:t>
            </a:r>
          </a:p>
          <a:p>
            <a:r>
              <a:rPr lang="en-US" dirty="0">
                <a:latin typeface="+mj-lt"/>
              </a:rPr>
              <a:t>o	Decision parameters on ideas to exit when new signals come through</a:t>
            </a:r>
          </a:p>
          <a:p>
            <a:r>
              <a:rPr lang="en-US" dirty="0">
                <a:latin typeface="+mj-lt"/>
              </a:rPr>
              <a:t>o	Positions sizing especially if we do give flexibility on number of positions</a:t>
            </a:r>
          </a:p>
          <a:p>
            <a:r>
              <a:rPr lang="en-US" dirty="0">
                <a:latin typeface="+mj-lt"/>
              </a:rPr>
              <a:t>•	Scalability of the strategy — whether strategy can be scaled from US$100mn to US$1bn</a:t>
            </a:r>
          </a:p>
          <a:p>
            <a:r>
              <a:rPr lang="en-US" dirty="0">
                <a:latin typeface="+mj-lt"/>
              </a:rPr>
              <a:t>o	How to scale - more positions, or larger size – liquidity constraints and market impact studies key</a:t>
            </a:r>
          </a:p>
          <a:p>
            <a:r>
              <a:rPr lang="en-US" dirty="0">
                <a:latin typeface="+mj-lt"/>
              </a:rPr>
              <a:t>•	Sizing variation – stick to equal weighting or look to size up based on certain signals</a:t>
            </a:r>
          </a:p>
          <a:p>
            <a:r>
              <a:rPr lang="en-US" dirty="0">
                <a:latin typeface="+mj-lt"/>
              </a:rPr>
              <a:t>•	Trading Turnover targets – initial start point 10-20% of GMV a day</a:t>
            </a:r>
          </a:p>
          <a:p>
            <a:r>
              <a:rPr lang="en-US" dirty="0">
                <a:latin typeface="+mj-lt"/>
              </a:rPr>
              <a:t>o	Book turns 20% * 250 trading days – to assess associated trading cost implication</a:t>
            </a:r>
          </a:p>
          <a:p>
            <a:r>
              <a:rPr lang="en-US" dirty="0">
                <a:latin typeface="+mj-lt"/>
              </a:rPr>
              <a:t>•	Entry point – Closing price or VWAP based on back test</a:t>
            </a:r>
          </a:p>
        </p:txBody>
      </p:sp>
    </p:spTree>
    <p:extLst>
      <p:ext uri="{BB962C8B-B14F-4D97-AF65-F5344CB8AC3E}">
        <p14:creationId xmlns:p14="http://schemas.microsoft.com/office/powerpoint/2010/main" val="3802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identify a mean reversion framework for stock picking across the Japan equity markets to construct a market neutral - low net and factor exposure portfolio, where we believe will deliver high risk adjusted returns and can be scalable given the depth and breadth of the Japanese market.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/>
          <a:lstStyle/>
          <a:p>
            <a:r>
              <a:rPr lang="en-US" dirty="0"/>
              <a:t>Why Japan? and why now?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7288C-839E-1D2D-F538-4952426E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196752"/>
            <a:ext cx="6159273" cy="2463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CB5DB-3174-18BC-87E9-8D6B4061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7" y="3790413"/>
            <a:ext cx="6159273" cy="269633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E13D1-2F02-ED27-D7D1-3595263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476" y="1196752"/>
            <a:ext cx="504056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The Japan market has typically been a mean reverting market given its aging population demographic dynamics. Post-covid, that view has changed, with market participants believing that the re-emergence of inflation has the power to drive sustained real wage growth. This is supported by a move back to positive interest rates and meaningful corporate governance changes. </a:t>
            </a:r>
          </a:p>
          <a:p>
            <a:r>
              <a:rPr lang="en-US" dirty="0">
                <a:latin typeface="+mj-lt"/>
              </a:rPr>
              <a:t>Be that as it may, with the Nikkei surpassing its 1989 peak, we believe that the structural re-rating of Japanese markets has played out largely, and from hereon we are likely to swing back to its mean reverting nature. With that view, we look to develop a mean reversion framework.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/>
          <a:lstStyle/>
          <a:p>
            <a:r>
              <a:rPr lang="en-US" dirty="0"/>
              <a:t>Phase 1: Data gathering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5CC90F-BA65-4E48-433F-6E27DF1BF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288932"/>
              </p:ext>
            </p:extLst>
          </p:nvPr>
        </p:nvGraphicFramePr>
        <p:xfrm>
          <a:off x="621804" y="1268760"/>
          <a:ext cx="9793088" cy="520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2: Clustering and indexing, aligned correlation and causation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675928-44D6-EC43-5D93-FA0A2A201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610811"/>
              </p:ext>
            </p:extLst>
          </p:nvPr>
        </p:nvGraphicFramePr>
        <p:xfrm>
          <a:off x="261764" y="1052736"/>
          <a:ext cx="1108923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31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Phase 3: Setting mean reversion parameters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675928-44D6-EC43-5D93-FA0A2A201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759208"/>
              </p:ext>
            </p:extLst>
          </p:nvPr>
        </p:nvGraphicFramePr>
        <p:xfrm>
          <a:off x="261764" y="1052736"/>
          <a:ext cx="1108923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5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Phase 4: Setting entry / sizing targets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675928-44D6-EC43-5D93-FA0A2A201852}"/>
              </a:ext>
            </a:extLst>
          </p:cNvPr>
          <p:cNvGraphicFramePr/>
          <p:nvPr/>
        </p:nvGraphicFramePr>
        <p:xfrm>
          <a:off x="261764" y="1052736"/>
          <a:ext cx="1108923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11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Phase 5: Setting stop loss triggers and exits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675928-44D6-EC43-5D93-FA0A2A201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131332"/>
              </p:ext>
            </p:extLst>
          </p:nvPr>
        </p:nvGraphicFramePr>
        <p:xfrm>
          <a:off x="261764" y="1052736"/>
          <a:ext cx="1108923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32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59</TotalTime>
  <Words>887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QF621 Quant Trading Strategies</vt:lpstr>
      <vt:lpstr>Investment objectives</vt:lpstr>
      <vt:lpstr>Why Japan? and why now?</vt:lpstr>
      <vt:lpstr>Phase 1: Data gathering</vt:lpstr>
      <vt:lpstr>Phase 2: Clustering and indexing, aligned correlation and causation </vt:lpstr>
      <vt:lpstr>Phase 3: Setting mean reversion parameters</vt:lpstr>
      <vt:lpstr>Phase 4: Setting entry / sizing targets</vt:lpstr>
      <vt:lpstr>Phase 5: Setting stop loss triggers and exits </vt:lpstr>
      <vt:lpstr>Output</vt:lpstr>
      <vt:lpstr>Key stats</vt:lpstr>
      <vt:lpstr>Phase 6: Considerations as we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Lim</dc:creator>
  <cp:lastModifiedBy>Jonathan Lim</cp:lastModifiedBy>
  <cp:revision>2</cp:revision>
  <dcterms:created xsi:type="dcterms:W3CDTF">2024-06-09T10:08:47Z</dcterms:created>
  <dcterms:modified xsi:type="dcterms:W3CDTF">2024-06-09T11:08:44Z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