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4" r:id="rId3"/>
    <p:sldId id="258" r:id="rId4"/>
    <p:sldId id="310" r:id="rId5"/>
    <p:sldId id="309" r:id="rId6"/>
    <p:sldId id="269" r:id="rId7"/>
    <p:sldId id="324" r:id="rId8"/>
    <p:sldId id="257" r:id="rId9"/>
    <p:sldId id="325" r:id="rId10"/>
    <p:sldId id="259" r:id="rId11"/>
    <p:sldId id="261" r:id="rId12"/>
    <p:sldId id="265" r:id="rId13"/>
    <p:sldId id="262" r:id="rId14"/>
    <p:sldId id="263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79"/>
  </p:normalViewPr>
  <p:slideViewPr>
    <p:cSldViewPr snapToGrid="0">
      <p:cViewPr varScale="1">
        <p:scale>
          <a:sx n="110" d="100"/>
          <a:sy n="110" d="100"/>
        </p:scale>
        <p:origin x="16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B51A78-4CFA-4E24-B3D1-0669260D69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4CF00-FBC0-43B6-A926-2A520C6143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D638-7514-4016-BEE0-2DB537DED2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06902-B15F-40DE-8BF8-B8A535E4C0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B590E-77C3-4DB4-AAAD-3568FF5842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5675-BEA1-4448-893A-7D96B795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1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75385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305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72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47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22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36587" y="851403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title</a:t>
            </a:r>
          </a:p>
          <a:p>
            <a:pPr lvl="1"/>
            <a:r>
              <a:rPr lang="en-US" dirty="0"/>
              <a:t>Click to add title</a:t>
            </a:r>
          </a:p>
          <a:p>
            <a:pPr lvl="2"/>
            <a:r>
              <a:rPr lang="en-US" dirty="0"/>
              <a:t> </a:t>
            </a:r>
            <a:r>
              <a:rPr lang="en-US" sz="1600" dirty="0"/>
              <a:t>Click to add title</a:t>
            </a:r>
            <a:endParaRPr lang="en-US" dirty="0"/>
          </a:p>
          <a:p>
            <a:endParaRPr lang="en-US"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sz="14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5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9B64-F391-4DA8-B701-D21FF18A598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A948-4C68-4266-BB26-A116CF77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torch-model-summary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vision/main/generated/torchvision.transforms.RandomApply.html#torchvision.transforms.RandomApply" TargetMode="External"/><Relationship Id="rId13" Type="http://schemas.openxmlformats.org/officeDocument/2006/relationships/hyperlink" Target="https://pytorch.org/vision/main/generated/torchvision.transforms.RandomResizedCrop.html#torchvision.transforms.RandomResizedCrop" TargetMode="External"/><Relationship Id="rId3" Type="http://schemas.openxmlformats.org/officeDocument/2006/relationships/hyperlink" Target="https://pytorch.org/vision/main/generated/torchvision.transforms.ColorJitter.html#torchvision.transforms.ColorJitter" TargetMode="External"/><Relationship Id="rId7" Type="http://schemas.openxmlformats.org/officeDocument/2006/relationships/hyperlink" Target="https://pytorch.org/vision/main/generated/torchvision.transforms.RandomAffine.html#torchvision.transforms.RandomAffine" TargetMode="External"/><Relationship Id="rId12" Type="http://schemas.openxmlformats.org/officeDocument/2006/relationships/hyperlink" Target="https://pytorch.org/vision/main/generated/torchvision.transforms.RandomPerspective.html#torchvision.transforms.RandomPerspective" TargetMode="External"/><Relationship Id="rId2" Type="http://schemas.openxmlformats.org/officeDocument/2006/relationships/hyperlink" Target="https://pytorch.org/vision/main/generated/torchvision.transforms.CenterCrop.html#torchvision.transforms.CenterCrop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ytorch.org/vision/main/generated/torchvision.transforms.Pad.html#torchvision.transforms.Pad" TargetMode="External"/><Relationship Id="rId11" Type="http://schemas.openxmlformats.org/officeDocument/2006/relationships/hyperlink" Target="https://pytorch.org/vision/main/generated/torchvision.transforms.RandomHorizontalFlip.html#torchvision.transforms.RandomHorizontalFlip" TargetMode="External"/><Relationship Id="rId5" Type="http://schemas.openxmlformats.org/officeDocument/2006/relationships/hyperlink" Target="https://pytorch.org/vision/main/generated/torchvision.transforms.Grayscale.html#torchvision.transforms.Grayscale" TargetMode="External"/><Relationship Id="rId10" Type="http://schemas.openxmlformats.org/officeDocument/2006/relationships/hyperlink" Target="https://pytorch.org/vision/main/generated/torchvision.transforms.RandomGrayscale.html#torchvision.transforms.RandomGrayscale" TargetMode="External"/><Relationship Id="rId4" Type="http://schemas.openxmlformats.org/officeDocument/2006/relationships/hyperlink" Target="https://pytorch.org/vision/main/generated/torchvision.transforms.FiveCrop.html#torchvision.transforms.FiveCrop" TargetMode="External"/><Relationship Id="rId9" Type="http://schemas.openxmlformats.org/officeDocument/2006/relationships/hyperlink" Target="https://pytorch.org/vision/main/generated/torchvision.transforms.RandomCrop.html#torchvision.transforms.RandomCrop" TargetMode="External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towardsdatascience.com/understanding-pytorch-with-an-example-a-step-by-step-tutorial-81fc5f8c4e8e#5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yanwei-liu.medium.com/pytorch-with-grad-cam-6a92a54bfa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c.ncku.edu.tw/download/" TargetMode="External"/><Relationship Id="rId4" Type="http://schemas.openxmlformats.org/officeDocument/2006/relationships/hyperlink" Target="https://opencv.org/releas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vision/0.12/generated/torchvision.models.vgg19.html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cs.toronto.edu/~kriz/cifa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084217" y="1712609"/>
            <a:ext cx="6858000" cy="7628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zh-TW" altLang="en-US" sz="36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電腦視覺與深度學習</a:t>
            </a:r>
            <a:br>
              <a:rPr lang="en-US" altLang="zh-TW" sz="36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altLang="zh-TW" sz="28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(Computer Vision and Deep Learning)</a:t>
            </a:r>
            <a:br>
              <a:rPr lang="en-US" sz="36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sz="28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Homework 1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084217" y="3523676"/>
            <a:ext cx="6858000" cy="251136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1815704" algn="l">
              <a:buSzPct val="25000"/>
            </a:pPr>
            <a:r>
              <a:rPr lang="en-US" altLang="zh-TW" sz="2175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                       TA:</a:t>
            </a:r>
            <a:endParaRPr lang="en-US" altLang="zh-TW" sz="2175" u="sng" dirty="0">
              <a:solidFill>
                <a:schemeClr val="hlink"/>
              </a:solidFill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indent="1815704" algn="l">
              <a:buSzPct val="25000"/>
            </a:pPr>
            <a:r>
              <a:rPr lang="zh-TW" alt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真禎</a:t>
            </a:r>
            <a:r>
              <a:rPr lang="en-US" altLang="zh-TW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: nckubot65904@gmail.com</a:t>
            </a:r>
            <a:endParaRPr lang="en-US" altLang="zh-TW" sz="2175" dirty="0">
              <a:solidFill>
                <a:schemeClr val="tx1"/>
              </a:solidFill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indent="1815704" algn="l">
              <a:buSzPct val="25000"/>
            </a:pPr>
            <a:r>
              <a:rPr lang="en-US" altLang="zh-TW" sz="2175" dirty="0">
                <a:solidFill>
                  <a:schemeClr val="tx1"/>
                </a:solidFill>
                <a:latin typeface="+mj-lt"/>
                <a:ea typeface="Arial"/>
                <a:cs typeface="Calibri" panose="020F0502020204030204" pitchFamily="34" charset="0"/>
                <a:sym typeface="Arial"/>
              </a:rPr>
              <a:t> </a:t>
            </a:r>
          </a:p>
          <a:p>
            <a:pPr indent="1815704" algn="l">
              <a:buSzPct val="25000"/>
            </a:pPr>
            <a:r>
              <a:rPr lang="en-US" altLang="zh-TW" sz="2175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Office Hour: 14:00~16:00, Mon.</a:t>
            </a:r>
          </a:p>
          <a:p>
            <a:pPr indent="1815704" algn="l">
              <a:buSzPct val="25000"/>
            </a:pPr>
            <a:r>
              <a:rPr lang="en-US" altLang="zh-TW" sz="2175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                       10:00~12:00, Fri.</a:t>
            </a:r>
            <a:endParaRPr lang="en-US" altLang="zh-TW" sz="1800" dirty="0"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indent="1815704" algn="l">
              <a:buSzPct val="25000"/>
            </a:pPr>
            <a:r>
              <a:rPr lang="en-US" altLang="zh-TW" sz="2200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At CSIE 9F Robotics Lab.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96089"/>
            <a:ext cx="85343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5.1 Load Cifar10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dataset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and then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 9 Images 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respectively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3853" y="1241032"/>
            <a:ext cx="145618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/>
              <a:t>0 airplane</a:t>
            </a:r>
          </a:p>
          <a:p>
            <a:r>
              <a:rPr lang="en-US" altLang="zh-TW" sz="1400" dirty="0"/>
              <a:t>1 automobile</a:t>
            </a:r>
          </a:p>
          <a:p>
            <a:r>
              <a:rPr lang="en-US" altLang="zh-TW" sz="1400" dirty="0"/>
              <a:t>2 bird	</a:t>
            </a:r>
          </a:p>
          <a:p>
            <a:r>
              <a:rPr lang="en-US" altLang="zh-TW" sz="1400" dirty="0"/>
              <a:t>3 cat	</a:t>
            </a:r>
          </a:p>
          <a:p>
            <a:r>
              <a:rPr lang="en-US" altLang="zh-TW" sz="1400" dirty="0"/>
              <a:t>4 deer	</a:t>
            </a:r>
          </a:p>
          <a:p>
            <a:r>
              <a:rPr lang="en-US" altLang="zh-TW" sz="1400" dirty="0"/>
              <a:t>5 dog	</a:t>
            </a:r>
          </a:p>
          <a:p>
            <a:r>
              <a:rPr lang="en-US" altLang="zh-TW" sz="1400" dirty="0"/>
              <a:t>6 frog	</a:t>
            </a:r>
          </a:p>
          <a:p>
            <a:r>
              <a:rPr lang="en-US" altLang="zh-TW" sz="1400" dirty="0"/>
              <a:t>7 horse	</a:t>
            </a:r>
          </a:p>
          <a:p>
            <a:r>
              <a:rPr lang="en-US" altLang="zh-TW" sz="1400" dirty="0"/>
              <a:t>8 ship	</a:t>
            </a:r>
          </a:p>
          <a:p>
            <a:r>
              <a:rPr lang="en-US" altLang="zh-TW" sz="1400" dirty="0"/>
              <a:t>9 truck</a:t>
            </a:r>
            <a:endParaRPr lang="zh-TW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2F4DEA-815C-4EED-93EA-254DEA52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" y="1004564"/>
            <a:ext cx="4395678" cy="4731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C5F188-D356-45AF-90BF-F93F254BF4A3}"/>
              </a:ext>
            </a:extLst>
          </p:cNvPr>
          <p:cNvSpPr txBox="1"/>
          <p:nvPr/>
        </p:nvSpPr>
        <p:spPr>
          <a:xfrm>
            <a:off x="4450096" y="3487801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Class of CIFAR 10 Dataset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4B5250-9C94-4B39-901C-FA9801B407B1}"/>
              </a:ext>
            </a:extLst>
          </p:cNvPr>
          <p:cNvSpPr/>
          <p:nvPr/>
        </p:nvSpPr>
        <p:spPr>
          <a:xfrm>
            <a:off x="596900" y="1683544"/>
            <a:ext cx="1027113" cy="99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E6F984-99CB-4585-B0B2-3AA67E7ABF69}"/>
              </a:ext>
            </a:extLst>
          </p:cNvPr>
          <p:cNvSpPr/>
          <p:nvPr/>
        </p:nvSpPr>
        <p:spPr>
          <a:xfrm>
            <a:off x="596900" y="1550194"/>
            <a:ext cx="1027113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141E8-E05B-4C3B-A6A6-B753A16C201F}"/>
              </a:ext>
            </a:extLst>
          </p:cNvPr>
          <p:cNvSpPr txBox="1"/>
          <p:nvPr/>
        </p:nvSpPr>
        <p:spPr>
          <a:xfrm>
            <a:off x="-35999" y="202852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0D79C-D302-4528-ABD8-52F1C6A5E691}"/>
              </a:ext>
            </a:extLst>
          </p:cNvPr>
          <p:cNvSpPr txBox="1"/>
          <p:nvPr/>
        </p:nvSpPr>
        <p:spPr>
          <a:xfrm>
            <a:off x="-35999" y="1340971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</a:p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C3EBA-2846-4BA3-8F71-5DF26BA4416E}"/>
              </a:ext>
            </a:extLst>
          </p:cNvPr>
          <p:cNvSpPr txBox="1"/>
          <p:nvPr/>
        </p:nvSpPr>
        <p:spPr>
          <a:xfrm>
            <a:off x="4450096" y="3913179"/>
            <a:ext cx="481645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Use Matplotlib 4 function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figure()   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title()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Axis()</a:t>
            </a:r>
          </a:p>
          <a:p>
            <a:pPr marL="342900" indent="-342900">
              <a:buAutoNum type="arabicPeriod"/>
            </a:pP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imshow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42900" indent="-342900">
              <a:buAutoNum type="arabicPeriod"/>
            </a:pP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https://matplotlib.org/stable/tutorials/index.html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4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462E57B-9011-DCFA-702F-8176F79E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8" y="779584"/>
            <a:ext cx="4034644" cy="427508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2" y="143706"/>
            <a:ext cx="88391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5.2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 and show your model structure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print out on the terminal </a:t>
            </a:r>
            <a:r>
              <a:rPr lang="en-US" altLang="zh-TW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(You can use available architecture provided by ML framework to build your model)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6B017-BA0D-41C2-862E-8A7F8F3DE5B0}"/>
              </a:ext>
            </a:extLst>
          </p:cNvPr>
          <p:cNvSpPr txBox="1"/>
          <p:nvPr/>
        </p:nvSpPr>
        <p:spPr>
          <a:xfrm>
            <a:off x="4352924" y="1001536"/>
            <a:ext cx="481645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Hint</a:t>
            </a: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 dirty="0" err="1"/>
              <a:t>Pytorch</a:t>
            </a:r>
            <a:r>
              <a:rPr lang="en-US" altLang="ko-KR" sz="1600" dirty="0"/>
              <a:t> API</a:t>
            </a:r>
          </a:p>
          <a:p>
            <a:r>
              <a:rPr lang="en-US" altLang="ko-KR" sz="1600" dirty="0"/>
              <a:t>Use the two option</a:t>
            </a:r>
          </a:p>
          <a:p>
            <a:pPr marL="342900" indent="-342900">
              <a:buAutoNum type="arabicParenR"/>
            </a:pPr>
            <a:r>
              <a:rPr lang="en-US" altLang="ko-KR" sz="1600" dirty="0">
                <a:solidFill>
                  <a:srgbClr val="FF0000"/>
                </a:solidFill>
              </a:rPr>
              <a:t>Summary function</a:t>
            </a: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torchsummary</a:t>
            </a:r>
            <a:r>
              <a:rPr lang="en-US" altLang="ko-KR" sz="1600" dirty="0"/>
              <a:t> import summary</a:t>
            </a:r>
          </a:p>
          <a:p>
            <a:r>
              <a:rPr lang="en-US" altLang="ko-KR" sz="1600" dirty="0"/>
              <a:t>-&gt; import the package</a:t>
            </a:r>
          </a:p>
          <a:p>
            <a:r>
              <a:rPr lang="en-US" altLang="ko-KR" sz="1600" dirty="0"/>
              <a:t>summary(Model name, (Input Channel, Input Width, Input Height)) </a:t>
            </a:r>
          </a:p>
          <a:p>
            <a:r>
              <a:rPr lang="en-US" altLang="ko-KR" sz="1600" dirty="0"/>
              <a:t>-&gt; run the function and print on the terminal</a:t>
            </a:r>
          </a:p>
          <a:p>
            <a:endParaRPr lang="en-US" altLang="ko-KR" sz="1600" dirty="0"/>
          </a:p>
          <a:p>
            <a:pPr marL="228600" indent="-228600">
              <a:buAutoNum type="arabicParenR" startAt="2"/>
            </a:pPr>
            <a:r>
              <a:rPr lang="en-US" altLang="ko-KR" sz="1600" dirty="0">
                <a:solidFill>
                  <a:srgbClr val="FF0000"/>
                </a:solidFill>
              </a:rPr>
              <a:t>Print function </a:t>
            </a: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torchvision</a:t>
            </a:r>
            <a:r>
              <a:rPr lang="en-US" altLang="ko-KR" sz="1600" dirty="0"/>
              <a:t> import models</a:t>
            </a:r>
          </a:p>
          <a:p>
            <a:r>
              <a:rPr lang="en-US" altLang="ko-KR" sz="1600" dirty="0"/>
              <a:t>-&gt; import the package </a:t>
            </a:r>
          </a:p>
          <a:p>
            <a:r>
              <a:rPr lang="en-US" altLang="ko-KR" sz="1600" dirty="0"/>
              <a:t>model = </a:t>
            </a:r>
            <a:r>
              <a:rPr lang="en-US" dirty="0"/>
              <a:t>torchvision.models.vgg19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-&gt; Make the mode data</a:t>
            </a:r>
          </a:p>
          <a:p>
            <a:r>
              <a:rPr lang="en-US" altLang="ko-KR" sz="1600" dirty="0"/>
              <a:t>Print(Model)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Can refer this web-site</a:t>
            </a:r>
          </a:p>
          <a:p>
            <a:r>
              <a:rPr lang="en-US" altLang="ko-KR" sz="1600" dirty="0">
                <a:hlinkClick r:id="rId3"/>
              </a:rPr>
              <a:t>https://pypi.org/project/pytorch-model-summary/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AE2A37-2EC1-4B85-AAED-5AD32657A65A}"/>
              </a:ext>
            </a:extLst>
          </p:cNvPr>
          <p:cNvSpPr/>
          <p:nvPr/>
        </p:nvSpPr>
        <p:spPr>
          <a:xfrm>
            <a:off x="95251" y="779585"/>
            <a:ext cx="1657349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58BF60-75CC-40A2-907E-FA987CFE59EC}"/>
              </a:ext>
            </a:extLst>
          </p:cNvPr>
          <p:cNvSpPr/>
          <p:nvPr/>
        </p:nvSpPr>
        <p:spPr>
          <a:xfrm>
            <a:off x="1752600" y="779585"/>
            <a:ext cx="1242608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C84E07-A8E4-4C7D-9AF3-95236FF1E975}"/>
              </a:ext>
            </a:extLst>
          </p:cNvPr>
          <p:cNvSpPr/>
          <p:nvPr/>
        </p:nvSpPr>
        <p:spPr>
          <a:xfrm>
            <a:off x="2995208" y="779586"/>
            <a:ext cx="1138645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77793-E382-4AB2-AAE5-DDF7FCE323C0}"/>
              </a:ext>
            </a:extLst>
          </p:cNvPr>
          <p:cNvSpPr txBox="1"/>
          <p:nvPr/>
        </p:nvSpPr>
        <p:spPr>
          <a:xfrm>
            <a:off x="149256" y="5054669"/>
            <a:ext cx="129785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Layers List of </a:t>
            </a:r>
          </a:p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1C4C6-EFA9-43E8-82D0-F68487283915}"/>
              </a:ext>
            </a:extLst>
          </p:cNvPr>
          <p:cNvSpPr txBox="1"/>
          <p:nvPr/>
        </p:nvSpPr>
        <p:spPr>
          <a:xfrm>
            <a:off x="1590677" y="5072474"/>
            <a:ext cx="1584986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After processing </a:t>
            </a:r>
          </a:p>
          <a:p>
            <a:r>
              <a:rPr lang="en-US" altLang="ko-KR" sz="1600" dirty="0"/>
              <a:t>each layer</a:t>
            </a:r>
          </a:p>
          <a:p>
            <a:r>
              <a:rPr lang="en-US" altLang="ko-KR" sz="1600" dirty="0"/>
              <a:t>Change of input </a:t>
            </a:r>
          </a:p>
          <a:p>
            <a:r>
              <a:rPr lang="en-US" altLang="ko-KR" sz="1600" dirty="0"/>
              <a:t>data type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CD349-28C2-4F13-8110-4C9994FDD55B}"/>
              </a:ext>
            </a:extLst>
          </p:cNvPr>
          <p:cNvSpPr txBox="1"/>
          <p:nvPr/>
        </p:nvSpPr>
        <p:spPr>
          <a:xfrm>
            <a:off x="3175663" y="5072469"/>
            <a:ext cx="113864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Number of </a:t>
            </a:r>
          </a:p>
          <a:p>
            <a:r>
              <a:rPr lang="en-US" altLang="ko-KR" sz="1600" dirty="0"/>
              <a:t>trainable </a:t>
            </a:r>
          </a:p>
          <a:p>
            <a:r>
              <a:rPr lang="en-US" altLang="ko-KR" sz="16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97900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893" y="5433"/>
            <a:ext cx="5310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982308" y="1566985"/>
          <a:ext cx="338210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107">
                  <a:extLst>
                    <a:ext uri="{9D8B030D-6E8A-4147-A177-3AD203B41FA5}">
                      <a16:colId xmlns:a16="http://schemas.microsoft.com/office/drawing/2014/main" val="245451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 tooltip="torchvision.transforms.CenterCrop"/>
                        </a:rPr>
                        <a:t>CenterCrop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 tooltip="torchvision.transforms.ColorJitter"/>
                        </a:rPr>
                        <a:t>ColorJitter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([brightness, contrast,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89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 tooltip="torchvision.transforms.FiveCrop"/>
                        </a:rPr>
                        <a:t>FiveCrop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34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 tooltip="torchvision.transforms.Grayscale"/>
                        </a:rPr>
                        <a:t>Grayscale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([num_output_channels])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 tooltip="torchvision.transforms.Pad"/>
                        </a:rPr>
                        <a:t>Pad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(padding[, fill, </a:t>
                      </a:r>
                      <a:r>
                        <a:rPr lang="en-US" sz="1050" b="0" dirty="0" err="1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padding_mode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2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 tooltip="torchvision.transforms.RandomAffine"/>
                        </a:rPr>
                        <a:t>RandomAffine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(degrees[, translate, scale,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23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 tooltip="torchvision.transforms.RandomApply"/>
                        </a:rPr>
                        <a:t>RandomApply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(transforms[, p])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61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 tooltip="torchvision.transforms.RandomCrop"/>
                        </a:rPr>
                        <a:t>RandomCrop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(size[, padding, </a:t>
                      </a:r>
                      <a:r>
                        <a:rPr lang="en-US" sz="1050" b="0" dirty="0" err="1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pad_if_needed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7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 tooltip="torchvision.transforms.RandomGrayscale"/>
                        </a:rPr>
                        <a:t>RandomGrayscale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([p])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14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 tooltip="torchvision.transforms.RandomHorizontalFlip"/>
                        </a:rPr>
                        <a:t>RandomHorizontalFlip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([p])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06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 tooltip="torchvision.transforms.RandomPerspective"/>
                        </a:rPr>
                        <a:t>RandomPerspective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([distortion_scale, p,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93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 tooltip="torchvision.transforms.RandomResizedCrop"/>
                        </a:rPr>
                        <a:t>RandomResizedCrop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(size[, scale, ratio,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75388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424668" y="1062463"/>
            <a:ext cx="4643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Transforms on PIL Image and torch.*Tensor</a:t>
            </a:r>
          </a:p>
        </p:txBody>
      </p:sp>
      <p:sp>
        <p:nvSpPr>
          <p:cNvPr id="5" name="向下箭號 4"/>
          <p:cNvSpPr/>
          <p:nvPr/>
        </p:nvSpPr>
        <p:spPr>
          <a:xfrm>
            <a:off x="2271057" y="3209783"/>
            <a:ext cx="213999" cy="791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ata Augmentation in Deep Learning | by Valentina Alto | Analytics Vidhya |  Medium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t="13700" r="62869" b="21360"/>
          <a:stretch/>
        </p:blipFill>
        <p:spPr bwMode="auto">
          <a:xfrm>
            <a:off x="1351085" y="1199315"/>
            <a:ext cx="2063261" cy="192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ata Augmentation in Deep Learning | by Valentina Alto | Analytics Vidhya |  Medium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6754" r="6027" b="64832"/>
          <a:stretch/>
        </p:blipFill>
        <p:spPr bwMode="auto">
          <a:xfrm>
            <a:off x="989001" y="4528315"/>
            <a:ext cx="2778110" cy="6746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3">
            <a:extLst>
              <a:ext uri="{FF2B5EF4-FFF2-40B4-BE49-F238E27FC236}">
                <a16:creationId xmlns:a16="http://schemas.microsoft.com/office/drawing/2014/main" id="{C4AE6AED-DACA-42DA-AC14-AC3259C912CE}"/>
              </a:ext>
            </a:extLst>
          </p:cNvPr>
          <p:cNvSpPr txBox="1"/>
          <p:nvPr/>
        </p:nvSpPr>
        <p:spPr>
          <a:xfrm>
            <a:off x="564542" y="465102"/>
            <a:ext cx="84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Show three kinds of augmentation methods and show the results as example.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67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497AB284-4112-459E-82E5-B3298E3DE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45" y="1046285"/>
            <a:ext cx="4374697" cy="3281025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304800" y="272138"/>
            <a:ext cx="8534399" cy="6241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5.4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your model at least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epochs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your own computer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your model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a screenshot of your training loss and accuracy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 saved images no points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(4%)</a:t>
            </a: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2EE2EE-78C4-4CEF-9EFC-77E989F52C11}"/>
              </a:ext>
            </a:extLst>
          </p:cNvPr>
          <p:cNvSpPr txBox="1"/>
          <p:nvPr/>
        </p:nvSpPr>
        <p:spPr>
          <a:xfrm>
            <a:off x="2806281" y="4327310"/>
            <a:ext cx="296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(record accuracy/loss per epoch)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AC1F3-F23B-44ED-ACD2-5D75938B143A}"/>
              </a:ext>
            </a:extLst>
          </p:cNvPr>
          <p:cNvSpPr txBox="1"/>
          <p:nvPr/>
        </p:nvSpPr>
        <p:spPr>
          <a:xfrm>
            <a:off x="304800" y="4327310"/>
            <a:ext cx="8534399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There are two option.</a:t>
            </a:r>
          </a:p>
          <a:p>
            <a:pPr marL="342900" indent="-342900">
              <a:buAutoNum type="arabicParenR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Just use the normal method(Above image used this way)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https://www.pyimagesearch.com/2021/07/19/pytorch-training-your-first-convolutional-neural-network-cnn/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2)    Use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tensorboard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API or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tensorboard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https://pytorch.org/tutorials/intermediate/tensorboard_tutorial.html</a:t>
            </a: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3445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8534399" cy="63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5.5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your model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trained at 5.4,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 them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and show the result image and class (4%)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CFE3E-5FA1-41EE-8251-A19F668E0580}"/>
              </a:ext>
            </a:extLst>
          </p:cNvPr>
          <p:cNvSpPr txBox="1"/>
          <p:nvPr/>
        </p:nvSpPr>
        <p:spPr>
          <a:xfrm>
            <a:off x="338147" y="2456899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Run Inference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03C9D-4DD9-4221-A7F5-4C406D3381B3}"/>
              </a:ext>
            </a:extLst>
          </p:cNvPr>
          <p:cNvSpPr txBox="1"/>
          <p:nvPr/>
        </p:nvSpPr>
        <p:spPr>
          <a:xfrm>
            <a:off x="271934" y="5681554"/>
            <a:ext cx="90281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ea typeface="맑은 고딕" panose="020B0503020000020004" pitchFamily="50" charset="-127"/>
                <a:hlinkClick r:id="rId2"/>
              </a:rPr>
              <a:t>https://towardsdatascience.com/understanding-pytorch-with-an-example-a-step-by-step-tutorial-81fc5f8c4e8e#5017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ea typeface="맑은 고딕" panose="020B0503020000020004" pitchFamily="50" charset="-127"/>
                <a:hlinkClick r:id="rId3"/>
              </a:rPr>
              <a:t>https://pytorch.org/tutorials/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cs typeface="Calibri" panose="020F0502020204030204" pitchFamily="34" charset="0"/>
                <a:hlinkClick r:id="rId4"/>
              </a:rPr>
              <a:t>https://yanwei-liu.medium.com/pytorch-with-grad-cam-6a92a54bfaad</a:t>
            </a:r>
            <a:endParaRPr lang="en-US" altLang="zh-TW" sz="1400" dirty="0"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C4AE6AED-DACA-42DA-AC14-AC3259C912CE}"/>
              </a:ext>
            </a:extLst>
          </p:cNvPr>
          <p:cNvSpPr txBox="1"/>
          <p:nvPr/>
        </p:nvSpPr>
        <p:spPr>
          <a:xfrm>
            <a:off x="4572000" y="849277"/>
            <a:ext cx="403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US" altLang="ko-KR" dirty="0"/>
              <a:t>3. Show the prediction label, confidence score</a:t>
            </a:r>
            <a:endParaRPr lang="ko-KR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73" y="2882162"/>
            <a:ext cx="3463306" cy="54683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19" y="1172443"/>
            <a:ext cx="3454611" cy="520360"/>
          </a:xfrm>
          <a:prstGeom prst="rect">
            <a:avLst/>
          </a:prstGeom>
        </p:spPr>
      </p:pic>
      <p:sp>
        <p:nvSpPr>
          <p:cNvPr id="39" name="TextBox 4">
            <a:extLst>
              <a:ext uri="{FF2B5EF4-FFF2-40B4-BE49-F238E27FC236}">
                <a16:creationId xmlns:a16="http://schemas.microsoft.com/office/drawing/2014/main" id="{54F1F84F-4080-4453-81B1-3406133593FE}"/>
              </a:ext>
            </a:extLst>
          </p:cNvPr>
          <p:cNvSpPr txBox="1"/>
          <p:nvPr/>
        </p:nvSpPr>
        <p:spPr>
          <a:xfrm>
            <a:off x="332787" y="801910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Choose the any data</a:t>
            </a:r>
            <a:endParaRPr lang="ko-KR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74D23E-CA9B-DAA1-8E4D-ECE00BB48BED}"/>
              </a:ext>
            </a:extLst>
          </p:cNvPr>
          <p:cNvGrpSpPr/>
          <p:nvPr/>
        </p:nvGrpSpPr>
        <p:grpSpPr>
          <a:xfrm>
            <a:off x="4290754" y="1573433"/>
            <a:ext cx="7015837" cy="3638239"/>
            <a:chOff x="566124" y="3303195"/>
            <a:chExt cx="4664458" cy="2448236"/>
          </a:xfrm>
        </p:grpSpPr>
        <p:grpSp>
          <p:nvGrpSpPr>
            <p:cNvPr id="40" name="群組 39"/>
            <p:cNvGrpSpPr/>
            <p:nvPr/>
          </p:nvGrpSpPr>
          <p:grpSpPr>
            <a:xfrm>
              <a:off x="566124" y="3303195"/>
              <a:ext cx="4664458" cy="2448236"/>
              <a:chOff x="4544290" y="914899"/>
              <a:chExt cx="4599709" cy="244823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737340-AA02-4814-9D3A-302CC71A802B}"/>
                  </a:ext>
                </a:extLst>
              </p:cNvPr>
              <p:cNvSpPr/>
              <p:nvPr/>
            </p:nvSpPr>
            <p:spPr>
              <a:xfrm>
                <a:off x="4544290" y="914899"/>
                <a:ext cx="4599709" cy="24482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圖片 2"/>
              <p:cNvPicPr>
                <a:picLocks noChangeAspect="1"/>
              </p:cNvPicPr>
              <p:nvPr/>
            </p:nvPicPr>
            <p:blipFill rotWithShape="1">
              <a:blip r:embed="rId7"/>
              <a:srcRect r="48327"/>
              <a:stretch/>
            </p:blipFill>
            <p:spPr>
              <a:xfrm>
                <a:off x="4801316" y="1023578"/>
                <a:ext cx="2194584" cy="225955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6" name="文字方塊 5"/>
            <p:cNvSpPr txBox="1"/>
            <p:nvPr/>
          </p:nvSpPr>
          <p:spPr>
            <a:xfrm>
              <a:off x="1525889" y="3504189"/>
              <a:ext cx="1329802" cy="3935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Confidence = 0.98</a:t>
              </a:r>
            </a:p>
            <a:p>
              <a:r>
                <a:rPr lang="en-US" sz="1600" dirty="0"/>
                <a:t>Prediction Label: bird </a:t>
              </a:r>
            </a:p>
          </p:txBody>
        </p:sp>
        <p:sp>
          <p:nvSpPr>
            <p:cNvPr id="22" name="직사각형 1">
              <a:extLst>
                <a:ext uri="{FF2B5EF4-FFF2-40B4-BE49-F238E27FC236}">
                  <a16:creationId xmlns:a16="http://schemas.microsoft.com/office/drawing/2014/main" id="{EC567260-2B4A-4A21-A70A-01E18220BC23}"/>
                </a:ext>
              </a:extLst>
            </p:cNvPr>
            <p:cNvSpPr/>
            <p:nvPr/>
          </p:nvSpPr>
          <p:spPr>
            <a:xfrm>
              <a:off x="1595845" y="3651177"/>
              <a:ext cx="1189892" cy="223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7A4FE64-24F7-AE51-5D4B-0B4CBC2F2013}"/>
                </a:ext>
              </a:extLst>
            </p:cNvPr>
            <p:cNvSpPr/>
            <p:nvPr/>
          </p:nvSpPr>
          <p:spPr>
            <a:xfrm>
              <a:off x="826768" y="3322414"/>
              <a:ext cx="2666240" cy="2349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3B40B70-6172-D134-5D2D-92D6F2634CDC}"/>
              </a:ext>
            </a:extLst>
          </p:cNvPr>
          <p:cNvSpPr/>
          <p:nvPr/>
        </p:nvSpPr>
        <p:spPr>
          <a:xfrm>
            <a:off x="4682790" y="1646328"/>
            <a:ext cx="4156409" cy="369813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3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90">
            <a:extLst>
              <a:ext uri="{FF2B5EF4-FFF2-40B4-BE49-F238E27FC236}">
                <a16:creationId xmlns:a16="http://schemas.microsoft.com/office/drawing/2014/main" id="{B61F83AB-4E5B-D8FE-AF90-3AEEE40E85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8867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(1/2)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1638891-6CB0-0389-057B-19A75FEDFF20}"/>
              </a:ext>
            </a:extLst>
          </p:cNvPr>
          <p:cNvSpPr txBox="1">
            <a:spLocks/>
          </p:cNvSpPr>
          <p:nvPr/>
        </p:nvSpPr>
        <p:spPr>
          <a:xfrm>
            <a:off x="0" y="486000"/>
            <a:ext cx="9070825" cy="647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Copying homework is strictly prohibited!!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Penalty: Score will be zero for both persons!!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 =&gt;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09:00:00,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(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 </a:t>
            </a:r>
          </a:p>
          <a:p>
            <a:pPr marL="266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delay. Penalties for late homework:</a:t>
            </a:r>
          </a:p>
          <a:p>
            <a:pPr marL="538163" marR="0" lvl="1" indent="-2698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 to 7 days late, loss of 50% of the score awarded</a:t>
            </a:r>
          </a:p>
          <a:p>
            <a:pPr marL="538163" marR="0" lvl="1" indent="-2698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7 days, the score will be marked as 0.</a:t>
            </a:r>
          </a:p>
          <a:p>
            <a:pPr marL="266700" marR="0" lvl="1" indent="-2667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must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 the demonstration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your score will be 0. The demonstration schedule will be announced on NCKU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moodle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66700" marR="0" lvl="1" indent="-2667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must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a GUI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the format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you will get some penalties.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 to =&gt;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140.116.154.1 -&gt; Upload/Homework/Hw1_04</a:t>
            </a:r>
          </a:p>
          <a:p>
            <a:pPr marL="3657600" lvl="8" indent="0">
              <a:spcBef>
                <a:spcPts val="1000"/>
              </a:spcBef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Upload/Homework/Hw1_05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ID: cvdl20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Password: cvdl20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</a:t>
            </a: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Filename: Hw1_04_StudentID_Name_Version.rar</a:t>
            </a:r>
          </a:p>
          <a:p>
            <a:pPr marL="1706563" lvl="4" indent="0"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Hw1_05_StudentID_Name_Version.rar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79600" marR="0" lvl="5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Ex: Hw1_04_F71234567_林小明_V1.rar</a:t>
            </a:r>
          </a:p>
          <a:p>
            <a:pPr marL="1879600" marR="0" lvl="5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you want to update your file, you should update your version to be V2</a:t>
            </a:r>
            <a:r>
              <a:rPr lang="en-US" sz="1700" dirty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79600" marR="0" lvl="5" indent="-1746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Calibri" panose="020F0502020204030204"/>
              </a:rPr>
              <a:t>	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x: Hw1_04_F71234567_林小明_V2.rar</a:t>
            </a: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folder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*( excluding the pictures, only source code 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     *note: remove your “Debug” folder to reduce file size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投影片編號版面配置區 2">
            <a:extLst>
              <a:ext uri="{FF2B5EF4-FFF2-40B4-BE49-F238E27FC236}">
                <a16:creationId xmlns:a16="http://schemas.microsoft.com/office/drawing/2014/main" id="{1E8FF635-E2E4-118A-253C-5753CB896DF3}"/>
              </a:ext>
            </a:extLst>
          </p:cNvPr>
          <p:cNvSpPr txBox="1">
            <a:spLocks/>
          </p:cNvSpPr>
          <p:nvPr/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3DE27-3F3A-421C-8CC9-9BCAA9F15320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72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7">
            <a:extLst>
              <a:ext uri="{FF2B5EF4-FFF2-40B4-BE49-F238E27FC236}">
                <a16:creationId xmlns:a16="http://schemas.microsoft.com/office/drawing/2014/main" id="{62248272-6733-FD16-AAF8-4355284D1130}"/>
              </a:ext>
            </a:extLst>
          </p:cNvPr>
          <p:cNvSpPr txBox="1">
            <a:spLocks/>
          </p:cNvSpPr>
          <p:nvPr/>
        </p:nvSpPr>
        <p:spPr>
          <a:xfrm>
            <a:off x="2" y="6552"/>
            <a:ext cx="7886699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(2/2)</a:t>
            </a:r>
            <a:endParaRPr lang="en-US" sz="2800" b="1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E14F4C0-DE6A-019E-0CEE-964384BC55CF}"/>
              </a:ext>
            </a:extLst>
          </p:cNvPr>
          <p:cNvSpPr txBox="1">
            <a:spLocks/>
          </p:cNvSpPr>
          <p:nvPr/>
        </p:nvSpPr>
        <p:spPr>
          <a:xfrm>
            <a:off x="146850" y="72006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9388" marR="0" lvl="0" indent="-179388" algn="l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  <a:sym typeface="Calibri"/>
              </a:rPr>
              <a:t>Python (recommended)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Python 3.7 (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  <a:hlinkClick r:id="rId3"/>
              </a:rPr>
              <a:t>https://www.python.org/downloads/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)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opencv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-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contrib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-python (3.4.2.17)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Matplotlib 3.1.1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UI framework: pyqt5 (5.15.1)</a:t>
            </a:r>
          </a:p>
          <a:p>
            <a:pPr marL="476250" marR="0" lvl="0" indent="-342900" algn="l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  <a:sym typeface="Calibri"/>
            </a:endParaRPr>
          </a:p>
          <a:p>
            <a:pPr marL="179388" marR="0" lvl="0" indent="-179388" algn="l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  <a:sym typeface="Calibri"/>
              </a:rPr>
              <a:t>C++ (check MFC guide in ftp)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  <a:sym typeface="Calibri"/>
              </a:rPr>
              <a:t>OpenCV 3.3.1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  <a:sym typeface="Calibri"/>
                <a:hlinkClick r:id="rId4"/>
              </a:rPr>
              <a:t>https://opencv.org/release.html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  <a:sym typeface="Calibri"/>
              </a:rPr>
              <a:t>)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  <a:sym typeface="Calibri"/>
              </a:rPr>
              <a:t>Visual Studio 2015 (download  from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  <a:sym typeface="Calibri"/>
                <a:hlinkClick r:id="rId5"/>
              </a:rPr>
              <a:t>http://www.cc.ncku.edu.tw/download/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  <a:sym typeface="Calibri"/>
              </a:rPr>
              <a:t>) 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  <a:sym typeface="Calibri"/>
              </a:rPr>
              <a:t>UI framework: MFC</a:t>
            </a:r>
          </a:p>
        </p:txBody>
      </p:sp>
      <p:sp>
        <p:nvSpPr>
          <p:cNvPr id="7" name="投影片編號版面配置區 2">
            <a:extLst>
              <a:ext uri="{FF2B5EF4-FFF2-40B4-BE49-F238E27FC236}">
                <a16:creationId xmlns:a16="http://schemas.microsoft.com/office/drawing/2014/main" id="{B4846060-5335-0800-9D3C-8A5D40403A4C}"/>
              </a:ext>
            </a:extLst>
          </p:cNvPr>
          <p:cNvSpPr txBox="1">
            <a:spLocks/>
          </p:cNvSpPr>
          <p:nvPr/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3DE27-3F3A-421C-8CC9-9BCAA9F15320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" y="10510"/>
            <a:ext cx="7886699" cy="486000"/>
          </a:xfrm>
        </p:spPr>
        <p:txBody>
          <a:bodyPr/>
          <a:lstStyle/>
          <a:p>
            <a:r>
              <a:rPr lang="en-US" altLang="zh-TW" sz="2800" b="1" dirty="0">
                <a:cs typeface="Arial" panose="020B0604020202020204" pitchFamily="34" charset="0"/>
              </a:rPr>
              <a:t>Assignment scoring (Total: 100%)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262099" y="507081"/>
            <a:ext cx="8761133" cy="6422039"/>
          </a:xfrm>
        </p:spPr>
        <p:txBody>
          <a:bodyPr>
            <a:normAutofit/>
          </a:bodyPr>
          <a:lstStyle/>
          <a:p>
            <a:pPr marL="269081" indent="-269081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1. (20%)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</a:rPr>
              <a:t>Camera Calibration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		 </a:t>
            </a: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1.1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Corner detection 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1.2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Find the intrinsic matrix 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1.3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Find the extrinsic matrix 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1.4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Find the distortion matrix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1.5 (4%) Show the undistorted result</a:t>
            </a: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2. (20%)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Augmented Reality</a:t>
            </a: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2.1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Show words on board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2.2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Show words vertically</a:t>
            </a: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3. (20%)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Stereo Disparity Map</a:t>
            </a:r>
            <a:endParaRPr lang="en-US" altLang="zh-TW" sz="1600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3.1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  <a:sym typeface="Arial"/>
              </a:rPr>
              <a:t>Stereo Disparity Map</a:t>
            </a:r>
            <a:endParaRPr lang="en-US" altLang="zh-TW" sz="1400" dirty="0">
              <a:solidFill>
                <a:schemeClr val="tx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3.2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Checking the Disparity Value</a:t>
            </a:r>
          </a:p>
          <a:p>
            <a:pPr marL="14288" lvl="1" indent="0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4.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SIFT</a:t>
            </a:r>
          </a:p>
          <a:p>
            <a:pPr marL="182563" lvl="1" indent="0">
              <a:lnSpc>
                <a:spcPct val="100000"/>
              </a:lnSpc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4.1 (10%) </a:t>
            </a:r>
            <a:r>
              <a:rPr lang="en-US" altLang="zh-TW" sz="1400" dirty="0" err="1">
                <a:latin typeface="+mj-lt"/>
                <a:cs typeface="Arial" panose="020B0604020202020204" pitchFamily="34" charset="0"/>
              </a:rPr>
              <a:t>Keypoints</a:t>
            </a:r>
            <a:endParaRPr lang="en-US" altLang="zh-TW" sz="1400" dirty="0">
              <a:latin typeface="+mj-lt"/>
              <a:cs typeface="Arial" panose="020B0604020202020204" pitchFamily="34" charset="0"/>
            </a:endParaRPr>
          </a:p>
          <a:p>
            <a:pPr marL="182563" lvl="1" indent="0">
              <a:lnSpc>
                <a:spcPct val="100000"/>
              </a:lnSpc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4.2 (10%) Matched </a:t>
            </a:r>
            <a:r>
              <a:rPr lang="en-US" altLang="zh-TW" sz="1400" dirty="0" err="1">
                <a:latin typeface="+mj-lt"/>
                <a:cs typeface="Arial" panose="020B0604020202020204" pitchFamily="34" charset="0"/>
              </a:rPr>
              <a:t>Keypoints</a:t>
            </a: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5.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</a:t>
            </a:r>
            <a:r>
              <a:rPr lang="en-US" altLang="zh-TW" sz="1600" dirty="0"/>
              <a:t>Training Cifar10 Classifier Using VGG19</a:t>
            </a: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cs typeface="Arial" panose="020B0604020202020204" pitchFamily="34" charset="0"/>
              </a:rPr>
              <a:t>5.1</a:t>
            </a:r>
            <a:r>
              <a:rPr lang="zh-TW" altLang="en-US" sz="1400" dirty="0">
                <a:cs typeface="Arial" panose="020B0604020202020204" pitchFamily="34" charset="0"/>
              </a:rPr>
              <a:t>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cs typeface="Arial" panose="020B0604020202020204" pitchFamily="34" charset="0"/>
              </a:rPr>
              <a:t>Load Image and Show 9 Training Images with Different Label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5.2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Show Model Structure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5.3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Show Data Augmentation Result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5.4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Show Accuracy and Loss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5.5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(12%)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Inference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altLang="zh-TW" sz="1600" dirty="0">
              <a:latin typeface="+mj-lt"/>
            </a:endParaRPr>
          </a:p>
        </p:txBody>
      </p:sp>
      <p:sp>
        <p:nvSpPr>
          <p:cNvPr id="4" name="Shape 99">
            <a:extLst>
              <a:ext uri="{FF2B5EF4-FFF2-40B4-BE49-F238E27FC236}">
                <a16:creationId xmlns:a16="http://schemas.microsoft.com/office/drawing/2014/main" id="{C974698B-7881-4098-9F61-D38405A647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86603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+mj-lt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900" dirty="0">
              <a:solidFill>
                <a:srgbClr val="888888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5DCF5D-72D2-4E6B-A5F5-3BCA16136602}"/>
              </a:ext>
            </a:extLst>
          </p:cNvPr>
          <p:cNvSpPr txBox="1"/>
          <p:nvPr/>
        </p:nvSpPr>
        <p:spPr>
          <a:xfrm>
            <a:off x="3323092" y="595222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Jessica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E0B8DB-5ADD-4AE2-6C32-D285B2FE8B95}"/>
              </a:ext>
            </a:extLst>
          </p:cNvPr>
          <p:cNvSpPr txBox="1"/>
          <p:nvPr/>
        </p:nvSpPr>
        <p:spPr>
          <a:xfrm>
            <a:off x="3323092" y="2328972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Ming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BDA6D3-1B93-5142-E0DE-24F6ACD19E94}"/>
              </a:ext>
            </a:extLst>
          </p:cNvPr>
          <p:cNvSpPr txBox="1"/>
          <p:nvPr/>
        </p:nvSpPr>
        <p:spPr>
          <a:xfrm>
            <a:off x="3323092" y="3200263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Maton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83A96D-E4B6-89CC-7FA4-B78D0F396151}"/>
              </a:ext>
            </a:extLst>
          </p:cNvPr>
          <p:cNvSpPr txBox="1"/>
          <p:nvPr/>
        </p:nvSpPr>
        <p:spPr>
          <a:xfrm>
            <a:off x="4642665" y="4012616"/>
            <a:ext cx="4380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Question 4 or 5 need to upload separately.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4DB2E4-139E-30A4-5A06-18032D49F1BC}"/>
              </a:ext>
            </a:extLst>
          </p:cNvPr>
          <p:cNvSpPr txBox="1"/>
          <p:nvPr/>
        </p:nvSpPr>
        <p:spPr>
          <a:xfrm>
            <a:off x="4323217" y="4835701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34B773-6843-096F-BC4B-8FAA42E8DD01}"/>
              </a:ext>
            </a:extLst>
          </p:cNvPr>
          <p:cNvSpPr txBox="1"/>
          <p:nvPr/>
        </p:nvSpPr>
        <p:spPr>
          <a:xfrm>
            <a:off x="3323092" y="3981838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679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7086601" cy="486000"/>
          </a:xfrm>
        </p:spPr>
        <p:txBody>
          <a:bodyPr/>
          <a:lstStyle/>
          <a:p>
            <a:r>
              <a:rPr lang="en-US" sz="2800" b="1" dirty="0"/>
              <a:t>4. </a:t>
            </a:r>
            <a:r>
              <a:rPr lang="en-US" altLang="zh-TW" b="1" dirty="0">
                <a:ea typeface="Arial"/>
                <a:cs typeface="Arial"/>
                <a:sym typeface="Arial"/>
              </a:rPr>
              <a:t>(20%) SIFT</a:t>
            </a:r>
            <a:endParaRPr lang="en-US" sz="2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-1" y="468754"/>
            <a:ext cx="6733746" cy="2290212"/>
          </a:xfrm>
        </p:spPr>
        <p:txBody>
          <a:bodyPr/>
          <a:lstStyle/>
          <a:p>
            <a:pPr marL="200025" indent="157163">
              <a:lnSpc>
                <a:spcPct val="100000"/>
              </a:lnSpc>
              <a:buNone/>
            </a:pPr>
            <a:r>
              <a:rPr lang="en-US" altLang="zh-TW" sz="2400" dirty="0">
                <a:latin typeface="+mn-lt"/>
                <a:cs typeface="Calibri" panose="020F0502020204030204" pitchFamily="34" charset="0"/>
              </a:rPr>
              <a:t>4.1 (10%)</a:t>
            </a:r>
            <a:r>
              <a:rPr lang="zh-TW" altLang="en-US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+mn-lt"/>
                <a:cs typeface="Calibri" panose="020F0502020204030204" pitchFamily="34" charset="0"/>
              </a:rPr>
              <a:t>Keypoints</a:t>
            </a:r>
          </a:p>
          <a:p>
            <a:pPr marL="200025" lvl="1" indent="157163">
              <a:lnSpc>
                <a:spcPct val="100000"/>
              </a:lnSpc>
              <a:buNone/>
            </a:pPr>
            <a:r>
              <a:rPr lang="en-US" altLang="zh-TW" sz="2400" dirty="0">
                <a:latin typeface="+mn-lt"/>
                <a:cs typeface="Calibri" panose="020F0502020204030204" pitchFamily="34" charset="0"/>
              </a:rPr>
              <a:t>4.2 (10%)</a:t>
            </a:r>
            <a:r>
              <a:rPr lang="zh-TW" altLang="en-US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+mn-lt"/>
              </a:rPr>
              <a:t>Matched </a:t>
            </a:r>
            <a:r>
              <a:rPr lang="en-US" altLang="zh-TW" sz="2400" dirty="0" err="1">
                <a:latin typeface="+mn-lt"/>
              </a:rPr>
              <a:t>Keypoints</a:t>
            </a:r>
            <a:endParaRPr lang="en-US" altLang="zh-TW" sz="2400" dirty="0">
              <a:latin typeface="+mn-lt"/>
            </a:endParaRPr>
          </a:p>
        </p:txBody>
      </p:sp>
      <p:sp>
        <p:nvSpPr>
          <p:cNvPr id="4" name="Shape 132">
            <a:extLst>
              <a:ext uri="{FF2B5EF4-FFF2-40B4-BE49-F238E27FC236}">
                <a16:creationId xmlns:a16="http://schemas.microsoft.com/office/drawing/2014/main" id="{E693A50F-A2F1-4243-A447-D566076878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86601" y="65613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80011F-7F7E-4905-E408-D6117D3D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210" y="1465349"/>
            <a:ext cx="2438740" cy="35247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32EAD52-C894-28BF-9249-B7B8AFEAE594}"/>
              </a:ext>
            </a:extLst>
          </p:cNvPr>
          <p:cNvSpPr txBox="1"/>
          <p:nvPr/>
        </p:nvSpPr>
        <p:spPr>
          <a:xfrm>
            <a:off x="7743032" y="0"/>
            <a:ext cx="145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19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body" idx="1"/>
          </p:nvPr>
        </p:nvSpPr>
        <p:spPr>
          <a:xfrm>
            <a:off x="0" y="509844"/>
            <a:ext cx="9070825" cy="11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dirty="0"/>
              <a:t>Click button “4.1 Keypoints” to </a:t>
            </a:r>
            <a:r>
              <a:rPr lang="en-US" dirty="0">
                <a:solidFill>
                  <a:schemeClr val="tx1"/>
                </a:solidFill>
              </a:rPr>
              <a:t>show:</a:t>
            </a:r>
            <a:endParaRPr dirty="0">
              <a:solidFill>
                <a:schemeClr val="tx1"/>
              </a:solidFill>
            </a:endParaRPr>
          </a:p>
          <a:p>
            <a:pPr marL="628650" lvl="1" indent="-1809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+mj-lt"/>
              </a:rPr>
              <a:t>Detect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keypoints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on </a:t>
            </a:r>
            <a:r>
              <a:rPr lang="en-US" dirty="0" err="1">
                <a:solidFill>
                  <a:schemeClr val="dk1"/>
                </a:solidFill>
                <a:latin typeface="+mj-lt"/>
              </a:rPr>
              <a:t>traffics</a:t>
            </a:r>
            <a:r>
              <a:rPr lang="en-US" dirty="0" err="1">
                <a:latin typeface="+mj-lt"/>
              </a:rPr>
              <a:t>.png</a:t>
            </a:r>
            <a:endParaRPr lang="en-US" dirty="0">
              <a:latin typeface="+mj-lt"/>
            </a:endParaRPr>
          </a:p>
          <a:p>
            <a:pPr marL="628650" lvl="1" indent="-1809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j-lt"/>
              </a:rPr>
              <a:t>then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save and draw the </a:t>
            </a:r>
            <a:r>
              <a:rPr lang="en-US" altLang="zh-TW" dirty="0" err="1">
                <a:solidFill>
                  <a:srgbClr val="FF0000"/>
                </a:solidFill>
                <a:latin typeface="+mj-lt"/>
              </a:rPr>
              <a:t>keypoints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>
                <a:solidFill>
                  <a:schemeClr val="dk1"/>
                </a:solidFill>
                <a:latin typeface="+mj-lt"/>
              </a:rPr>
              <a:t>of </a:t>
            </a:r>
            <a:r>
              <a:rPr lang="en-US" dirty="0" err="1">
                <a:solidFill>
                  <a:schemeClr val="dk1"/>
                </a:solidFill>
                <a:latin typeface="+mj-lt"/>
              </a:rPr>
              <a:t>traffics.png</a:t>
            </a:r>
            <a:r>
              <a:rPr lang="en-US" dirty="0">
                <a:solidFill>
                  <a:schemeClr val="dk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as figure 1: </a:t>
            </a:r>
            <a:endParaRPr dirty="0">
              <a:latin typeface="+mj-lt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1195494" y="6066366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latin typeface="+mj-lt"/>
              </a:rPr>
              <a:t>t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raffics.png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6438009" y="6040420"/>
            <a:ext cx="169629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Figure 1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171975" y="6484238"/>
            <a:ext cx="612218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Hint : (ref. : opencv2refman_2.4.7.pdf) ref. p663 ~ p670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0" y="167"/>
            <a:ext cx="9133438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 dirty="0">
                <a:ea typeface="Arial"/>
                <a:cs typeface="Arial"/>
                <a:sym typeface="Arial"/>
              </a:rPr>
              <a:t>4.1 (10%) </a:t>
            </a:r>
            <a:r>
              <a:rPr lang="en-US" b="1" dirty="0" err="1">
                <a:ea typeface="Arial"/>
                <a:cs typeface="Arial"/>
                <a:sym typeface="Arial"/>
              </a:rPr>
              <a:t>Keypoints</a:t>
            </a:r>
            <a:endParaRPr lang="en-US" b="1" dirty="0"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6D3B6-4FB8-A244-893F-74D29AC4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9" y="3661747"/>
            <a:ext cx="3175000" cy="237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C37B5-E907-394E-BD62-8823F24CA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184" y="3661042"/>
            <a:ext cx="3147685" cy="2374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32874D-6824-3A47-BB19-696B8551750B}"/>
              </a:ext>
            </a:extLst>
          </p:cNvPr>
          <p:cNvSpPr txBox="1"/>
          <p:nvPr/>
        </p:nvSpPr>
        <p:spPr>
          <a:xfrm>
            <a:off x="275541" y="3226118"/>
            <a:ext cx="4570530" cy="31393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TW" sz="1800" dirty="0">
                <a:latin typeface="+mj-lt"/>
              </a:rPr>
              <a:t>Input:</a:t>
            </a: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</p:txBody>
      </p:sp>
      <p:sp>
        <p:nvSpPr>
          <p:cNvPr id="21" name="Google Shape;230;p15">
            <a:extLst>
              <a:ext uri="{FF2B5EF4-FFF2-40B4-BE49-F238E27FC236}">
                <a16:creationId xmlns:a16="http://schemas.microsoft.com/office/drawing/2014/main" id="{6A3EB4B0-9628-D248-807A-6437647C6617}"/>
              </a:ext>
            </a:extLst>
          </p:cNvPr>
          <p:cNvSpPr txBox="1"/>
          <p:nvPr/>
        </p:nvSpPr>
        <p:spPr>
          <a:xfrm>
            <a:off x="5085024" y="3226529"/>
            <a:ext cx="3783435" cy="31392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Output: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846CDE-2DA1-C5F9-6560-42858942B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16"/>
          <a:stretch/>
        </p:blipFill>
        <p:spPr>
          <a:xfrm>
            <a:off x="6610350" y="456709"/>
            <a:ext cx="2094519" cy="26513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088131D-7F52-7E57-432C-763BBEEE4C81}"/>
              </a:ext>
            </a:extLst>
          </p:cNvPr>
          <p:cNvSpPr/>
          <p:nvPr/>
        </p:nvSpPr>
        <p:spPr>
          <a:xfrm>
            <a:off x="7048500" y="838200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E1F728-211A-4F87-1F59-D18A53FEB537}"/>
              </a:ext>
            </a:extLst>
          </p:cNvPr>
          <p:cNvSpPr/>
          <p:nvPr/>
        </p:nvSpPr>
        <p:spPr>
          <a:xfrm>
            <a:off x="7048500" y="1830275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A913935-53E5-7C24-B201-279623437D1A}"/>
              </a:ext>
            </a:extLst>
          </p:cNvPr>
          <p:cNvCxnSpPr>
            <a:stCxn id="4" idx="1"/>
          </p:cNvCxnSpPr>
          <p:nvPr/>
        </p:nvCxnSpPr>
        <p:spPr>
          <a:xfrm flipH="1">
            <a:off x="2267189" y="1009650"/>
            <a:ext cx="4781311" cy="26513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0A51D9B-DF44-BCC3-8810-58A6B4C943EE}"/>
              </a:ext>
            </a:extLst>
          </p:cNvPr>
          <p:cNvCxnSpPr>
            <a:cxnSpLocks/>
          </p:cNvCxnSpPr>
          <p:nvPr/>
        </p:nvCxnSpPr>
        <p:spPr>
          <a:xfrm>
            <a:off x="7048500" y="1999377"/>
            <a:ext cx="0" cy="16616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73CA74F-D396-BDE0-E5BC-8408B37F66F9}"/>
              </a:ext>
            </a:extLst>
          </p:cNvPr>
          <p:cNvSpPr txBox="1"/>
          <p:nvPr/>
        </p:nvSpPr>
        <p:spPr>
          <a:xfrm>
            <a:off x="7743032" y="0"/>
            <a:ext cx="145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body" idx="1"/>
          </p:nvPr>
        </p:nvSpPr>
        <p:spPr>
          <a:xfrm>
            <a:off x="31307" y="452555"/>
            <a:ext cx="6579044" cy="105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dirty="0"/>
              <a:t>Click button “4.2 Matched Keypoints”, </a:t>
            </a:r>
            <a:endParaRPr dirty="0"/>
          </a:p>
          <a:p>
            <a:pPr marL="628650" lvl="1" indent="-180975">
              <a:buSzPts val="1800"/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+mj-lt"/>
              </a:rPr>
              <a:t>Draw the matched feature points between two image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traffics.png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ambulance.png</a:t>
            </a:r>
            <a:r>
              <a:rPr lang="en-US" b="0" i="0" u="none" strike="noStrike" cap="none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>
                <a:latin typeface="+mj-lt"/>
              </a:rPr>
              <a:t>and show the results as figure 2: </a:t>
            </a:r>
            <a:endParaRPr dirty="0">
              <a:latin typeface="+mj-lt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172780" y="6354553"/>
            <a:ext cx="63699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Hint : (ref. : opencv2refman_2.4.7.pdf) ref. p663 ~ p670</a:t>
            </a:r>
            <a:endParaRPr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5085024" y="3178904"/>
            <a:ext cx="3783435" cy="30777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Output: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0" y="-18793"/>
            <a:ext cx="9133438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 dirty="0">
                <a:ea typeface="Arial"/>
                <a:cs typeface="Arial"/>
                <a:sym typeface="Arial"/>
              </a:rPr>
              <a:t>4.2 (10%) Matched </a:t>
            </a:r>
            <a:r>
              <a:rPr lang="en-US" b="1" dirty="0" err="1">
                <a:ea typeface="Arial"/>
                <a:cs typeface="Arial"/>
                <a:sym typeface="Arial"/>
              </a:rPr>
              <a:t>Keypoints</a:t>
            </a:r>
            <a:endParaRPr lang="en-US" b="1" dirty="0"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E7845-9473-D543-9D76-38D02BDB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61" y="3530316"/>
            <a:ext cx="3588960" cy="237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73CA5-7B88-D14C-BDBC-0940CF15E86F}"/>
              </a:ext>
            </a:extLst>
          </p:cNvPr>
          <p:cNvSpPr txBox="1"/>
          <p:nvPr/>
        </p:nvSpPr>
        <p:spPr>
          <a:xfrm>
            <a:off x="275541" y="3178493"/>
            <a:ext cx="4570530" cy="31393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TW" sz="1800" dirty="0">
                <a:latin typeface="+mj-lt"/>
              </a:rPr>
              <a:t>Input:</a:t>
            </a: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FB38F2-FC62-2E41-A5A5-612F08270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692" y="3778690"/>
            <a:ext cx="622300" cy="660400"/>
          </a:xfrm>
          <a:prstGeom prst="rect">
            <a:avLst/>
          </a:prstGeom>
        </p:spPr>
      </p:pic>
      <p:sp>
        <p:nvSpPr>
          <p:cNvPr id="20" name="Google Shape;215;p14">
            <a:extLst>
              <a:ext uri="{FF2B5EF4-FFF2-40B4-BE49-F238E27FC236}">
                <a16:creationId xmlns:a16="http://schemas.microsoft.com/office/drawing/2014/main" id="{F0DE7BC1-7F24-FD48-8519-A473BF8093FE}"/>
              </a:ext>
            </a:extLst>
          </p:cNvPr>
          <p:cNvSpPr txBox="1"/>
          <p:nvPr/>
        </p:nvSpPr>
        <p:spPr>
          <a:xfrm>
            <a:off x="3444466" y="4455758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ambulance.png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5;p14">
            <a:extLst>
              <a:ext uri="{FF2B5EF4-FFF2-40B4-BE49-F238E27FC236}">
                <a16:creationId xmlns:a16="http://schemas.microsoft.com/office/drawing/2014/main" id="{77E8F3CF-AFC7-6042-BE9A-91BF6778C88F}"/>
              </a:ext>
            </a:extLst>
          </p:cNvPr>
          <p:cNvSpPr txBox="1"/>
          <p:nvPr/>
        </p:nvSpPr>
        <p:spPr>
          <a:xfrm>
            <a:off x="1383635" y="5777318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latin typeface="+mj-lt"/>
              </a:rPr>
              <a:t>t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raffics.png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43FC40-B3C9-F14C-9EFD-5B13AC7A0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29" y="3589498"/>
            <a:ext cx="3083811" cy="2139620"/>
          </a:xfrm>
          <a:prstGeom prst="rect">
            <a:avLst/>
          </a:prstGeom>
        </p:spPr>
      </p:pic>
      <p:sp>
        <p:nvSpPr>
          <p:cNvPr id="23" name="Google Shape;215;p14">
            <a:extLst>
              <a:ext uri="{FF2B5EF4-FFF2-40B4-BE49-F238E27FC236}">
                <a16:creationId xmlns:a16="http://schemas.microsoft.com/office/drawing/2014/main" id="{358766BB-1EFE-BC43-BA71-8CECD1687A03}"/>
              </a:ext>
            </a:extLst>
          </p:cNvPr>
          <p:cNvSpPr txBox="1"/>
          <p:nvPr/>
        </p:nvSpPr>
        <p:spPr>
          <a:xfrm>
            <a:off x="6665515" y="5905216"/>
            <a:ext cx="10948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figure 2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C851B52-D467-EB05-C5A6-E53E185D55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762"/>
          <a:stretch/>
        </p:blipFill>
        <p:spPr>
          <a:xfrm>
            <a:off x="6610350" y="467207"/>
            <a:ext cx="2094519" cy="264089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0FA837F-2F4B-9F1E-A843-17A48A703B82}"/>
              </a:ext>
            </a:extLst>
          </p:cNvPr>
          <p:cNvSpPr/>
          <p:nvPr/>
        </p:nvSpPr>
        <p:spPr>
          <a:xfrm>
            <a:off x="7048500" y="838200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991D1F-C104-1A25-751D-7F83F0A4EB59}"/>
              </a:ext>
            </a:extLst>
          </p:cNvPr>
          <p:cNvSpPr/>
          <p:nvPr/>
        </p:nvSpPr>
        <p:spPr>
          <a:xfrm>
            <a:off x="7048500" y="2268400"/>
            <a:ext cx="1276350" cy="4315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D771A3-9999-FB27-9CAE-05FFAD5106D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359651" y="2699987"/>
            <a:ext cx="327024" cy="7681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72EDA2D-C516-9DC9-B86D-E6C410370B69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908635" y="1009650"/>
            <a:ext cx="5139865" cy="25798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3FAEA97-CB93-BF59-A0AF-B59728B7194E}"/>
              </a:ext>
            </a:extLst>
          </p:cNvPr>
          <p:cNvSpPr/>
          <p:nvPr/>
        </p:nvSpPr>
        <p:spPr>
          <a:xfrm>
            <a:off x="7048500" y="1333064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C9723FF-AED1-E3B7-B22B-227BC3CC74C6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>
          <a:xfrm flipH="1">
            <a:off x="4106842" y="1504514"/>
            <a:ext cx="2941658" cy="22741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4571D45-B1F0-6B2E-D29E-E4838DD454D0}"/>
              </a:ext>
            </a:extLst>
          </p:cNvPr>
          <p:cNvSpPr txBox="1"/>
          <p:nvPr/>
        </p:nvSpPr>
        <p:spPr>
          <a:xfrm>
            <a:off x="7743032" y="0"/>
            <a:ext cx="145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565"/>
          </a:xfrm>
        </p:spPr>
        <p:txBody>
          <a:bodyPr>
            <a:normAutofit fontScale="90000"/>
          </a:bodyPr>
          <a:lstStyle/>
          <a:p>
            <a:r>
              <a:rPr lang="en-US" altLang="zh-TW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altLang="zh-TW" sz="3000" b="1" dirty="0"/>
              <a:t>Training Cifar10 Classifier Using VGG19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(20%)</a:t>
            </a:r>
            <a:r>
              <a:rPr lang="zh-TW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7727" y="539850"/>
            <a:ext cx="8286319" cy="2912595"/>
          </a:xfrm>
        </p:spPr>
        <p:txBody>
          <a:bodyPr>
            <a:normAutofit/>
          </a:bodyPr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5.1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Load Image and Show 9 Training Images with Different Label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Model Structure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 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5.4 Show Accuracy and Loss 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5.5 Inference (4%)</a:t>
            </a:r>
          </a:p>
        </p:txBody>
      </p:sp>
      <p:sp>
        <p:nvSpPr>
          <p:cNvPr id="9" name="Shape 137">
            <a:extLst>
              <a:ext uri="{FF2B5EF4-FFF2-40B4-BE49-F238E27FC236}">
                <a16:creationId xmlns:a16="http://schemas.microsoft.com/office/drawing/2014/main" id="{60B30E04-BBA9-46E4-9264-E8F45F01A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106083" y="6574135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4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7083211" y="6576081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59">
            <a:extLst>
              <a:ext uri="{FF2B5EF4-FFF2-40B4-BE49-F238E27FC236}">
                <a16:creationId xmlns:a16="http://schemas.microsoft.com/office/drawing/2014/main" id="{0C1563C8-72C4-4692-A34A-88BF29FB0EC1}"/>
              </a:ext>
            </a:extLst>
          </p:cNvPr>
          <p:cNvSpPr txBox="1">
            <a:spLocks/>
          </p:cNvSpPr>
          <p:nvPr/>
        </p:nvSpPr>
        <p:spPr>
          <a:xfrm>
            <a:off x="-33640" y="85053"/>
            <a:ext cx="9192538" cy="45611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marL="1949054" indent="-1949054">
              <a:buSzPct val="25000"/>
            </a:pPr>
            <a:r>
              <a:rPr lang="en-US" altLang="zh-TW" sz="2800" b="1" dirty="0"/>
              <a:t>5.0 Training Cifar10 Classifier Using VGG19 </a:t>
            </a:r>
            <a:r>
              <a:rPr lang="en-US" altLang="zh-TW" sz="2800" b="1" dirty="0">
                <a:latin typeface="Arial"/>
                <a:ea typeface="Arial"/>
                <a:cs typeface="Arial"/>
                <a:sym typeface="Arial"/>
              </a:rPr>
              <a:t>	</a:t>
            </a:r>
            <a:endParaRPr lang="en-US" altLang="zh-TW" sz="28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AF1B500-BF54-4315-BD11-71CA83FF17FC}"/>
              </a:ext>
            </a:extLst>
          </p:cNvPr>
          <p:cNvSpPr txBox="1">
            <a:spLocks/>
          </p:cNvSpPr>
          <p:nvPr/>
        </p:nvSpPr>
        <p:spPr>
          <a:xfrm>
            <a:off x="507572" y="671171"/>
            <a:ext cx="8651326" cy="63422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717550" marR="0" lvl="1" indent="-1809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96938" marR="0" lvl="2" indent="-179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Learn how to construct VGG19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and train it on Cifar10.</a:t>
            </a:r>
          </a:p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Environment Requirement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  / </a:t>
            </a:r>
            <a:r>
              <a:rPr lang="en-US" altLang="zh-TW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 (Can choose the one)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opencv-python 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Matplotlib </a:t>
            </a:r>
          </a:p>
          <a:p>
            <a:pPr marL="269875" lvl="1" indent="0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hlinkClick r:id="rId3"/>
              </a:rPr>
              <a:t>https://pytorch.org/vision/0.12/generated/torchvision.models.vgg19.html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(Source Code)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hlinkClick r:id="rId4"/>
              </a:rPr>
              <a:t>https://www.cs.toronto.edu/~kriz/cifar.html</a:t>
            </a:r>
            <a:r>
              <a:rPr lang="en-US" altLang="zh-TW" dirty="0"/>
              <a:t> (Cifar10 Dataset)</a:t>
            </a:r>
          </a:p>
        </p:txBody>
      </p:sp>
      <p:sp>
        <p:nvSpPr>
          <p:cNvPr id="25" name="矩形 24"/>
          <p:cNvSpPr/>
          <p:nvPr/>
        </p:nvSpPr>
        <p:spPr>
          <a:xfrm>
            <a:off x="5668599" y="4851401"/>
            <a:ext cx="2313251" cy="13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142563" y="5932717"/>
            <a:ext cx="26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VGG19 framework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F0F1B84-6616-05E9-399B-5F1F0064AAE8}"/>
              </a:ext>
            </a:extLst>
          </p:cNvPr>
          <p:cNvGrpSpPr/>
          <p:nvPr/>
        </p:nvGrpSpPr>
        <p:grpSpPr>
          <a:xfrm>
            <a:off x="829494" y="2501133"/>
            <a:ext cx="3742506" cy="3362522"/>
            <a:chOff x="61056" y="2336313"/>
            <a:chExt cx="3742506" cy="3362522"/>
          </a:xfrm>
        </p:grpSpPr>
        <p:sp>
          <p:nvSpPr>
            <p:cNvPr id="19" name="文字方塊 18"/>
            <p:cNvSpPr txBox="1"/>
            <p:nvPr/>
          </p:nvSpPr>
          <p:spPr>
            <a:xfrm>
              <a:off x="947120" y="5000673"/>
              <a:ext cx="1868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GUI example</a:t>
              </a:r>
              <a:endParaRPr lang="zh-TW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4AE3A56-58A4-4F1B-9EE1-4FFAB1F50BCC}"/>
                </a:ext>
              </a:extLst>
            </p:cNvPr>
            <p:cNvSpPr/>
            <p:nvPr/>
          </p:nvSpPr>
          <p:spPr>
            <a:xfrm>
              <a:off x="61056" y="2336313"/>
              <a:ext cx="3742506" cy="336252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34817" y="2454157"/>
              <a:ext cx="3493476" cy="2205627"/>
              <a:chOff x="134817" y="2969977"/>
              <a:chExt cx="3493476" cy="2205627"/>
            </a:xfrm>
          </p:grpSpPr>
          <p:pic>
            <p:nvPicPr>
              <p:cNvPr id="2" name="圖片 1"/>
              <p:cNvPicPr>
                <a:picLocks noChangeAspect="1"/>
              </p:cNvPicPr>
              <p:nvPr/>
            </p:nvPicPr>
            <p:blipFill rotWithShape="1">
              <a:blip r:embed="rId5"/>
              <a:srcRect r="4552"/>
              <a:stretch/>
            </p:blipFill>
            <p:spPr>
              <a:xfrm>
                <a:off x="134817" y="2969977"/>
                <a:ext cx="3493476" cy="2205627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2383" y="3287450"/>
                <a:ext cx="1536223" cy="1546498"/>
              </a:xfrm>
              <a:prstGeom prst="rect">
                <a:avLst/>
              </a:prstGeom>
            </p:spPr>
          </p:pic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AF9839A-31AF-E1E4-B93A-8BF0DC65AFC6}"/>
              </a:ext>
            </a:extLst>
          </p:cNvPr>
          <p:cNvGrpSpPr/>
          <p:nvPr/>
        </p:nvGrpSpPr>
        <p:grpSpPr>
          <a:xfrm>
            <a:off x="5125136" y="541169"/>
            <a:ext cx="2680558" cy="5322487"/>
            <a:chOff x="6327648" y="85054"/>
            <a:chExt cx="2750544" cy="56137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EE9324-D606-4E14-851A-5A5F937EC7ED}"/>
                </a:ext>
              </a:extLst>
            </p:cNvPr>
            <p:cNvSpPr/>
            <p:nvPr/>
          </p:nvSpPr>
          <p:spPr>
            <a:xfrm>
              <a:off x="6327648" y="85054"/>
              <a:ext cx="2750544" cy="561378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5BC922E-5830-91F3-5BA7-CA89C4B4D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71018" y="2033424"/>
              <a:ext cx="5456391" cy="1874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323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1359</Words>
  <Application>Microsoft Office PowerPoint</Application>
  <PresentationFormat>如螢幕大小 (4:3)</PresentationFormat>
  <Paragraphs>271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맑은 고딕</vt:lpstr>
      <vt:lpstr>Noto Sans Symbols</vt:lpstr>
      <vt:lpstr>新細明體</vt:lpstr>
      <vt:lpstr>Arial</vt:lpstr>
      <vt:lpstr>Calibri</vt:lpstr>
      <vt:lpstr>Wingdings</vt:lpstr>
      <vt:lpstr>Office 佈景主題</vt:lpstr>
      <vt:lpstr>電腦視覺與深度學習 (Computer Vision and Deep Learning) Homework 1</vt:lpstr>
      <vt:lpstr>PowerPoint 簡報</vt:lpstr>
      <vt:lpstr>PowerPoint 簡報</vt:lpstr>
      <vt:lpstr>Assignment scoring (Total: 100%)</vt:lpstr>
      <vt:lpstr>4. (20%) SIFT</vt:lpstr>
      <vt:lpstr>4.1 (10%) Keypoints</vt:lpstr>
      <vt:lpstr>4.2 (10%) Matched Keypoints</vt:lpstr>
      <vt:lpstr>5. Training Cifar10 Classifier Using VGG19 (20%)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Homework 1</dc:title>
  <dc:creator>RL</dc:creator>
  <cp:lastModifiedBy>温彥博</cp:lastModifiedBy>
  <cp:revision>546</cp:revision>
  <dcterms:modified xsi:type="dcterms:W3CDTF">2022-10-13T02:11:52Z</dcterms:modified>
</cp:coreProperties>
</file>