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5.xml" ContentType="application/vnd.openxmlformats-officedocument.presentationml.tags+xml"/>
  <Override PartName="/ppt/notesSlides/notesSlide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notesSlides/notesSlide8.xml" ContentType="application/vnd.openxmlformats-officedocument.presentationml.notesSlide+xml"/>
  <Override PartName="/ppt/tags/tag27.xml" ContentType="application/vnd.openxmlformats-officedocument.presentationml.tags+xml"/>
  <Override PartName="/ppt/notesSlides/notesSlide9.xml" ContentType="application/vnd.openxmlformats-officedocument.presentationml.notesSlide+xml"/>
  <Override PartName="/ppt/tags/tag28.xml" ContentType="application/vnd.openxmlformats-officedocument.presentationml.tags+xml"/>
  <Override PartName="/ppt/notesSlides/notesSlide10.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1.xml" ContentType="application/vnd.openxmlformats-officedocument.presentationml.tags+xml"/>
  <Override PartName="/ppt/notesSlides/notesSlide12.xml" ContentType="application/vnd.openxmlformats-officedocument.presentationml.notesSlide+xml"/>
  <Override PartName="/ppt/tags/tag32.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3.xml" ContentType="application/vnd.openxmlformats-officedocument.presentationml.tags+xml"/>
  <Override PartName="/ppt/tags/tag34.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27"/>
  </p:notesMasterIdLst>
  <p:handoutMasterIdLst>
    <p:handoutMasterId r:id="rId28"/>
  </p:handoutMasterIdLst>
  <p:sldIdLst>
    <p:sldId id="256" r:id="rId2"/>
    <p:sldId id="318" r:id="rId3"/>
    <p:sldId id="260" r:id="rId4"/>
    <p:sldId id="319" r:id="rId5"/>
    <p:sldId id="289" r:id="rId6"/>
    <p:sldId id="317" r:id="rId7"/>
    <p:sldId id="290" r:id="rId8"/>
    <p:sldId id="322" r:id="rId9"/>
    <p:sldId id="316" r:id="rId10"/>
    <p:sldId id="294" r:id="rId11"/>
    <p:sldId id="295" r:id="rId12"/>
    <p:sldId id="313" r:id="rId13"/>
    <p:sldId id="312" r:id="rId14"/>
    <p:sldId id="296" r:id="rId15"/>
    <p:sldId id="315" r:id="rId16"/>
    <p:sldId id="297" r:id="rId17"/>
    <p:sldId id="298" r:id="rId18"/>
    <p:sldId id="299" r:id="rId19"/>
    <p:sldId id="301" r:id="rId20"/>
    <p:sldId id="302" r:id="rId21"/>
    <p:sldId id="303" r:id="rId22"/>
    <p:sldId id="321" r:id="rId23"/>
    <p:sldId id="320" r:id="rId24"/>
    <p:sldId id="310" r:id="rId25"/>
    <p:sldId id="26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9">
          <p15:clr>
            <a:srgbClr val="A4A3A4"/>
          </p15:clr>
        </p15:guide>
        <p15:guide id="2" pos="38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2"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92D050"/>
    <a:srgbClr val="BEBEBE"/>
    <a:srgbClr val="FFFFFF"/>
    <a:srgbClr val="DCDCDC"/>
    <a:srgbClr val="F0F0F0"/>
    <a:srgbClr val="E6E6E6"/>
    <a:srgbClr val="C8C8C8"/>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89901" autoAdjust="0"/>
  </p:normalViewPr>
  <p:slideViewPr>
    <p:cSldViewPr snapToGrid="0">
      <p:cViewPr varScale="1">
        <p:scale>
          <a:sx n="79" d="100"/>
          <a:sy n="79" d="100"/>
        </p:scale>
        <p:origin x="902" y="62"/>
      </p:cViewPr>
      <p:guideLst>
        <p:guide orient="horz" pos="2249"/>
        <p:guide pos="3839"/>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1">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6C70D6-C4F6-4D92-AECE-C04ADA4ECD70}" type="doc">
      <dgm:prSet loTypeId="urn:microsoft.com/office/officeart/2009/3/layout/HorizontalOrganizationChart" loCatId="hierarchy" qsTypeId="urn:microsoft.com/office/officeart/2005/8/quickstyle/simple2" qsCatId="simple" csTypeId="urn:microsoft.com/office/officeart/2005/8/colors/colorful4#1" csCatId="colorful" phldr="1"/>
      <dgm:spPr/>
      <dgm:t>
        <a:bodyPr/>
        <a:lstStyle/>
        <a:p>
          <a:endParaRPr lang="zh-CN" altLang="en-US"/>
        </a:p>
      </dgm:t>
    </dgm:pt>
    <dgm:pt modelId="{D6FB10D6-6224-459B-A195-7C83270BCE07}">
      <dgm:prSet phldrT="[文本]" custT="1"/>
      <dgm:spPr>
        <a:solidFill>
          <a:srgbClr val="92D050"/>
        </a:solidFill>
      </dgm:spPr>
      <dgm:t>
        <a:bodyPr/>
        <a:lstStyle/>
        <a:p>
          <a:r>
            <a:rPr lang="zh-CN" altLang="en-US" sz="2000" b="0" dirty="0" smtClean="0">
              <a:latin typeface="微软雅黑" panose="020B0503020204020204" charset="-122"/>
              <a:ea typeface="微软雅黑" panose="020B0503020204020204" charset="-122"/>
            </a:rPr>
            <a:t>乘除特征</a:t>
          </a:r>
          <a:endParaRPr lang="zh-CN" altLang="en-US" sz="2000" b="0" dirty="0">
            <a:latin typeface="微软雅黑" panose="020B0503020204020204" charset="-122"/>
            <a:ea typeface="微软雅黑" panose="020B0503020204020204" charset="-122"/>
          </a:endParaRPr>
        </a:p>
      </dgm:t>
    </dgm:pt>
    <dgm:pt modelId="{C98B93D0-53CF-4E02-A443-E7EC51B40EFE}" type="parTrans" cxnId="{0016CFBE-0E58-42C5-99CA-5DA9566F5D41}">
      <dgm:prSet>
        <dgm:style>
          <a:lnRef idx="3">
            <a:schemeClr val="accent6"/>
          </a:lnRef>
          <a:fillRef idx="0">
            <a:schemeClr val="accent6"/>
          </a:fillRef>
          <a:effectRef idx="2">
            <a:schemeClr val="accent6"/>
          </a:effectRef>
          <a:fontRef idx="minor">
            <a:schemeClr val="tx1"/>
          </a:fontRef>
        </dgm:style>
      </dgm:prSet>
      <dgm:spPr/>
      <dgm:t>
        <a:bodyPr/>
        <a:lstStyle/>
        <a:p>
          <a:endParaRPr lang="zh-CN" altLang="en-US"/>
        </a:p>
      </dgm:t>
    </dgm:pt>
    <dgm:pt modelId="{4CDE5992-E611-4911-BA68-C15A089A7E6A}" type="sibTrans" cxnId="{0016CFBE-0E58-42C5-99CA-5DA9566F5D41}">
      <dgm:prSet/>
      <dgm:spPr/>
      <dgm:t>
        <a:bodyPr/>
        <a:lstStyle/>
        <a:p>
          <a:endParaRPr lang="zh-CN" altLang="en-US"/>
        </a:p>
      </dgm:t>
    </dgm:pt>
    <dgm:pt modelId="{2DA4931D-1CB0-4D90-9C87-02436B45DBC6}">
      <dgm:prSet phldrT="[文本]" custT="1"/>
      <dgm:spPr>
        <a:solidFill>
          <a:srgbClr val="92D050"/>
        </a:solidFill>
      </dgm:spPr>
      <dgm:t>
        <a:bodyPr/>
        <a:lstStyle/>
        <a:p>
          <a:r>
            <a:rPr lang="zh-CN" altLang="en-US" sz="2400" b="0" dirty="0" smtClean="0">
              <a:latin typeface="微软雅黑" panose="020B0503020204020204" charset="-122"/>
              <a:ea typeface="微软雅黑" panose="020B0503020204020204" charset="-122"/>
            </a:rPr>
            <a:t>离散</a:t>
          </a:r>
          <a:r>
            <a:rPr lang="en-US" altLang="zh-CN" sz="2400" b="0" dirty="0" smtClean="0">
              <a:latin typeface="微软雅黑" panose="020B0503020204020204" charset="-122"/>
              <a:ea typeface="微软雅黑" panose="020B0503020204020204" charset="-122"/>
            </a:rPr>
            <a:t>count</a:t>
          </a:r>
          <a:r>
            <a:rPr lang="zh-CN" altLang="en-US" sz="2400" b="0" dirty="0" smtClean="0">
              <a:latin typeface="微软雅黑" panose="020B0503020204020204" charset="-122"/>
              <a:ea typeface="微软雅黑" panose="020B0503020204020204" charset="-122"/>
            </a:rPr>
            <a:t>特征</a:t>
          </a:r>
          <a:endParaRPr lang="zh-CN" altLang="en-US" sz="2400" b="0" dirty="0">
            <a:latin typeface="微软雅黑" panose="020B0503020204020204" charset="-122"/>
            <a:ea typeface="微软雅黑" panose="020B0503020204020204" charset="-122"/>
          </a:endParaRPr>
        </a:p>
      </dgm:t>
    </dgm:pt>
    <dgm:pt modelId="{AAA5B8EB-B260-4A43-9657-FE4492B76EE2}" type="parTrans" cxnId="{70294920-C771-4F4C-816C-9E1D5DC5D6EE}">
      <dgm:prSet/>
      <dgm:spPr/>
      <dgm:t>
        <a:bodyPr/>
        <a:lstStyle/>
        <a:p>
          <a:endParaRPr lang="zh-CN" altLang="en-US"/>
        </a:p>
      </dgm:t>
    </dgm:pt>
    <dgm:pt modelId="{B8893C03-EED7-46FE-BDBF-0AFE6EFF0BA8}" type="sibTrans" cxnId="{70294920-C771-4F4C-816C-9E1D5DC5D6EE}">
      <dgm:prSet/>
      <dgm:spPr/>
      <dgm:t>
        <a:bodyPr/>
        <a:lstStyle/>
        <a:p>
          <a:endParaRPr lang="zh-CN" altLang="en-US"/>
        </a:p>
      </dgm:t>
    </dgm:pt>
    <dgm:pt modelId="{C0288532-E0E8-4093-8D4C-FEFDEAC7927D}">
      <dgm:prSet phldrT="[文本]" custT="1"/>
      <dgm:spPr>
        <a:solidFill>
          <a:srgbClr val="92D050"/>
        </a:solidFill>
      </dgm:spPr>
      <dgm:t>
        <a:bodyPr/>
        <a:lstStyle/>
        <a:p>
          <a:r>
            <a:rPr lang="zh-CN" altLang="en-US" sz="2000" b="0" dirty="0" smtClean="0">
              <a:latin typeface="微软雅黑" panose="020B0503020204020204" charset="-122"/>
              <a:ea typeface="微软雅黑" panose="020B0503020204020204" charset="-122"/>
            </a:rPr>
            <a:t>原始特征</a:t>
          </a:r>
          <a:endParaRPr lang="zh-CN" altLang="en-US" sz="2000" b="0" dirty="0">
            <a:latin typeface="微软雅黑" panose="020B0503020204020204" charset="-122"/>
            <a:ea typeface="微软雅黑" panose="020B0503020204020204" charset="-122"/>
          </a:endParaRPr>
        </a:p>
      </dgm:t>
    </dgm:pt>
    <dgm:pt modelId="{A528B415-8EE7-4631-AF58-8493BEFB7E66}" type="parTrans" cxnId="{73D06234-E342-44DE-8471-52F17286F366}">
      <dgm:prSet>
        <dgm:style>
          <a:lnRef idx="3">
            <a:schemeClr val="accent6"/>
          </a:lnRef>
          <a:fillRef idx="0">
            <a:schemeClr val="accent6"/>
          </a:fillRef>
          <a:effectRef idx="2">
            <a:schemeClr val="accent6"/>
          </a:effectRef>
          <a:fontRef idx="minor">
            <a:schemeClr val="tx1"/>
          </a:fontRef>
        </dgm:style>
      </dgm:prSet>
      <dgm:spPr/>
      <dgm:t>
        <a:bodyPr/>
        <a:lstStyle/>
        <a:p>
          <a:endParaRPr lang="zh-CN" altLang="en-US"/>
        </a:p>
      </dgm:t>
    </dgm:pt>
    <dgm:pt modelId="{9A9940BF-700C-425C-B711-B1FA4B1FEBED}" type="sibTrans" cxnId="{73D06234-E342-44DE-8471-52F17286F366}">
      <dgm:prSet/>
      <dgm:spPr/>
      <dgm:t>
        <a:bodyPr/>
        <a:lstStyle/>
        <a:p>
          <a:endParaRPr lang="zh-CN" altLang="en-US"/>
        </a:p>
      </dgm:t>
    </dgm:pt>
    <dgm:pt modelId="{87B755CB-34CA-4AC2-A2DB-DB91BC165D90}">
      <dgm:prSet custT="1"/>
      <dgm:spPr>
        <a:solidFill>
          <a:srgbClr val="92D050"/>
        </a:solidFill>
      </dgm:spPr>
      <dgm:t>
        <a:bodyPr/>
        <a:lstStyle/>
        <a:p>
          <a:r>
            <a:rPr lang="zh-CN" sz="2000" dirty="0" smtClean="0"/>
            <a:t>离散数据连接</a:t>
          </a:r>
          <a:r>
            <a:rPr lang="zh-CN" altLang="en-US" sz="2000" dirty="0" smtClean="0"/>
            <a:t>的</a:t>
          </a:r>
          <a:r>
            <a:rPr lang="en-US" sz="2000" dirty="0" smtClean="0"/>
            <a:t>count</a:t>
          </a:r>
          <a:r>
            <a:rPr lang="zh-CN" sz="2000" dirty="0" smtClean="0"/>
            <a:t>特征</a:t>
          </a:r>
          <a:endParaRPr lang="zh-CN" altLang="en-US" sz="2000" b="1" dirty="0">
            <a:latin typeface="微软雅黑" panose="020B0503020204020204" charset="-122"/>
            <a:ea typeface="微软雅黑" panose="020B0503020204020204" charset="-122"/>
          </a:endParaRPr>
        </a:p>
      </dgm:t>
    </dgm:pt>
    <dgm:pt modelId="{361495F5-09F9-479E-ADAE-F1BE42CAD8DE}" type="parTrans" cxnId="{3E50283F-382C-46B7-ABDE-583309001F05}">
      <dgm:prSet/>
      <dgm:spPr/>
      <dgm:t>
        <a:bodyPr/>
        <a:lstStyle/>
        <a:p>
          <a:endParaRPr lang="zh-CN" altLang="en-US"/>
        </a:p>
      </dgm:t>
    </dgm:pt>
    <dgm:pt modelId="{401C99C7-E6E5-4BBC-9B0E-850A82240B70}" type="sibTrans" cxnId="{3E50283F-382C-46B7-ABDE-583309001F05}">
      <dgm:prSet/>
      <dgm:spPr/>
      <dgm:t>
        <a:bodyPr/>
        <a:lstStyle/>
        <a:p>
          <a:endParaRPr lang="zh-CN" altLang="en-US"/>
        </a:p>
      </dgm:t>
    </dgm:pt>
    <dgm:pt modelId="{1CEBDAD9-1303-4ACC-84B5-9D48C90C047C}">
      <dgm:prSet custT="1"/>
      <dgm:spPr>
        <a:solidFill>
          <a:srgbClr val="92D050"/>
        </a:solidFill>
      </dgm:spPr>
      <dgm:t>
        <a:bodyPr/>
        <a:lstStyle/>
        <a:p>
          <a:r>
            <a:rPr lang="zh-CN" altLang="en-US" sz="2400" b="0" dirty="0" smtClean="0">
              <a:latin typeface="微软雅黑" panose="020B0503020204020204" charset="-122"/>
              <a:ea typeface="微软雅黑" panose="020B0503020204020204" charset="-122"/>
            </a:rPr>
            <a:t>倒数特征</a:t>
          </a:r>
          <a:endParaRPr lang="zh-CN" altLang="en-US" sz="2400" b="0" dirty="0">
            <a:latin typeface="微软雅黑" panose="020B0503020204020204" charset="-122"/>
            <a:ea typeface="微软雅黑" panose="020B0503020204020204" charset="-122"/>
          </a:endParaRPr>
        </a:p>
      </dgm:t>
    </dgm:pt>
    <dgm:pt modelId="{9F37221A-C321-4727-B327-0B3A5D61B413}" type="parTrans" cxnId="{7C29FDF7-7304-4C25-AD9B-3B591808F908}">
      <dgm:prSet>
        <dgm:style>
          <a:lnRef idx="3">
            <a:schemeClr val="accent6"/>
          </a:lnRef>
          <a:fillRef idx="0">
            <a:schemeClr val="accent6"/>
          </a:fillRef>
          <a:effectRef idx="2">
            <a:schemeClr val="accent6"/>
          </a:effectRef>
          <a:fontRef idx="minor">
            <a:schemeClr val="tx1"/>
          </a:fontRef>
        </dgm:style>
      </dgm:prSet>
      <dgm:spPr/>
      <dgm:t>
        <a:bodyPr/>
        <a:lstStyle/>
        <a:p>
          <a:endParaRPr lang="zh-CN" altLang="en-US"/>
        </a:p>
      </dgm:t>
    </dgm:pt>
    <dgm:pt modelId="{FC0E859B-EAF6-40F6-AE77-4B5AE3D1EC12}" type="sibTrans" cxnId="{7C29FDF7-7304-4C25-AD9B-3B591808F908}">
      <dgm:prSet/>
      <dgm:spPr/>
      <dgm:t>
        <a:bodyPr/>
        <a:lstStyle/>
        <a:p>
          <a:endParaRPr lang="zh-CN" altLang="en-US"/>
        </a:p>
      </dgm:t>
    </dgm:pt>
    <dgm:pt modelId="{9B182148-41C6-4001-A04C-CE48CB195292}">
      <dgm:prSet phldrT="[文本]" custT="1"/>
      <dgm:spPr>
        <a:solidFill>
          <a:srgbClr val="FFC000"/>
        </a:solidFill>
      </dgm:spPr>
      <dgm:t>
        <a:bodyPr/>
        <a:lstStyle/>
        <a:p>
          <a:r>
            <a:rPr lang="zh-CN" altLang="en-US" sz="3200" b="0" dirty="0" smtClean="0">
              <a:latin typeface="微软雅黑" panose="020B0503020204020204" charset="-122"/>
              <a:ea typeface="微软雅黑" panose="020B0503020204020204" charset="-122"/>
            </a:rPr>
            <a:t>距离特征</a:t>
          </a:r>
          <a:endParaRPr lang="zh-CN" altLang="en-US" sz="3200" b="0" dirty="0">
            <a:latin typeface="微软雅黑" panose="020B0503020204020204" charset="-122"/>
            <a:ea typeface="微软雅黑" panose="020B0503020204020204" charset="-122"/>
          </a:endParaRPr>
        </a:p>
      </dgm:t>
    </dgm:pt>
    <dgm:pt modelId="{683894A1-7CB1-4795-A660-3673D0C0FC9F}" type="parTrans" cxnId="{09043862-7404-4424-9B18-DCE0A7FC1373}">
      <dgm:prSet/>
      <dgm:spPr/>
      <dgm:t>
        <a:bodyPr/>
        <a:lstStyle/>
        <a:p>
          <a:endParaRPr lang="zh-CN" altLang="en-US"/>
        </a:p>
      </dgm:t>
    </dgm:pt>
    <dgm:pt modelId="{E29BC3FB-3785-4599-A9B4-B4C551AE9D70}" type="sibTrans" cxnId="{09043862-7404-4424-9B18-DCE0A7FC1373}">
      <dgm:prSet/>
      <dgm:spPr/>
      <dgm:t>
        <a:bodyPr/>
        <a:lstStyle/>
        <a:p>
          <a:endParaRPr lang="zh-CN" altLang="en-US"/>
        </a:p>
      </dgm:t>
    </dgm:pt>
    <dgm:pt modelId="{EBFDD7A9-75AC-483B-95D6-414EDC9EF4B9}">
      <dgm:prSet phldrT="[文本]" custT="1"/>
      <dgm:spPr>
        <a:solidFill>
          <a:srgbClr val="FFC000"/>
        </a:solidFill>
      </dgm:spPr>
      <dgm:t>
        <a:bodyPr/>
        <a:lstStyle/>
        <a:p>
          <a:r>
            <a:rPr lang="zh-CN" altLang="en-US" sz="3200" b="0" dirty="0" smtClean="0">
              <a:latin typeface="微软雅黑" panose="020B0503020204020204" charset="-122"/>
              <a:ea typeface="微软雅黑" panose="020B0503020204020204" charset="-122"/>
            </a:rPr>
            <a:t>聚类特征</a:t>
          </a:r>
          <a:endParaRPr lang="zh-CN" altLang="en-US" sz="3200" b="0" dirty="0">
            <a:latin typeface="微软雅黑" panose="020B0503020204020204" charset="-122"/>
            <a:ea typeface="微软雅黑" panose="020B0503020204020204" charset="-122"/>
          </a:endParaRPr>
        </a:p>
      </dgm:t>
    </dgm:pt>
    <dgm:pt modelId="{AB8DC851-BBE7-48E3-B045-C31886D6ACE7}" type="parTrans" cxnId="{9CBBEA41-6D01-481F-BF67-4BF80385449A}">
      <dgm:prSet>
        <dgm:style>
          <a:lnRef idx="3">
            <a:schemeClr val="accent2"/>
          </a:lnRef>
          <a:fillRef idx="0">
            <a:schemeClr val="accent2"/>
          </a:fillRef>
          <a:effectRef idx="2">
            <a:schemeClr val="accent2"/>
          </a:effectRef>
          <a:fontRef idx="minor">
            <a:schemeClr val="tx1"/>
          </a:fontRef>
        </dgm:style>
      </dgm:prSet>
      <dgm:spPr/>
      <dgm:t>
        <a:bodyPr/>
        <a:lstStyle/>
        <a:p>
          <a:endParaRPr lang="zh-CN" altLang="en-US"/>
        </a:p>
      </dgm:t>
    </dgm:pt>
    <dgm:pt modelId="{D6197883-C4A0-4561-89BF-7CBB73F499A1}" type="sibTrans" cxnId="{9CBBEA41-6D01-481F-BF67-4BF80385449A}">
      <dgm:prSet/>
      <dgm:spPr/>
      <dgm:t>
        <a:bodyPr/>
        <a:lstStyle/>
        <a:p>
          <a:endParaRPr lang="zh-CN" altLang="en-US"/>
        </a:p>
      </dgm:t>
    </dgm:pt>
    <dgm:pt modelId="{248DD102-6C81-417C-B276-43F8D16AD8BD}">
      <dgm:prSet phldrT="[文本]" custT="1"/>
      <dgm:spPr>
        <a:solidFill>
          <a:srgbClr val="FFC000"/>
        </a:solidFill>
      </dgm:spPr>
      <dgm:t>
        <a:bodyPr/>
        <a:lstStyle/>
        <a:p>
          <a:r>
            <a:rPr lang="zh-CN" altLang="en-US" sz="3200" b="0" dirty="0" smtClean="0">
              <a:latin typeface="微软雅黑" panose="020B0503020204020204" charset="-122"/>
              <a:ea typeface="微软雅黑" panose="020B0503020204020204" charset="-122"/>
            </a:rPr>
            <a:t>多项式特征</a:t>
          </a:r>
          <a:endParaRPr lang="zh-CN" altLang="en-US" sz="3200" b="0" dirty="0">
            <a:latin typeface="微软雅黑" panose="020B0503020204020204" charset="-122"/>
            <a:ea typeface="微软雅黑" panose="020B0503020204020204" charset="-122"/>
          </a:endParaRPr>
        </a:p>
      </dgm:t>
    </dgm:pt>
    <dgm:pt modelId="{37F5BC23-8D41-422F-9857-AEE1E9561675}" type="sibTrans" cxnId="{C5EDCDE6-C16E-484A-A7D8-1499F5DF12DC}">
      <dgm:prSet/>
      <dgm:spPr/>
      <dgm:t>
        <a:bodyPr/>
        <a:lstStyle/>
        <a:p>
          <a:endParaRPr lang="zh-CN" altLang="en-US"/>
        </a:p>
      </dgm:t>
    </dgm:pt>
    <dgm:pt modelId="{FB37E955-CCDD-4838-9AD5-059468EDC329}" type="parTrans" cxnId="{C5EDCDE6-C16E-484A-A7D8-1499F5DF12DC}">
      <dgm:prSet>
        <dgm:style>
          <a:lnRef idx="3">
            <a:schemeClr val="accent2"/>
          </a:lnRef>
          <a:fillRef idx="0">
            <a:schemeClr val="accent2"/>
          </a:fillRef>
          <a:effectRef idx="2">
            <a:schemeClr val="accent2"/>
          </a:effectRef>
          <a:fontRef idx="minor">
            <a:schemeClr val="tx1"/>
          </a:fontRef>
        </dgm:style>
      </dgm:prSet>
      <dgm:spPr/>
      <dgm:t>
        <a:bodyPr/>
        <a:lstStyle/>
        <a:p>
          <a:endParaRPr lang="zh-CN" altLang="en-US"/>
        </a:p>
      </dgm:t>
    </dgm:pt>
    <dgm:pt modelId="{D0E6185C-1133-4745-8424-495ED18C91E0}">
      <dgm:prSet phldrT="[文本]" custT="1"/>
      <dgm:spPr>
        <a:solidFill>
          <a:srgbClr val="00B0F0"/>
        </a:solidFill>
      </dgm:spPr>
      <dgm:t>
        <a:bodyPr/>
        <a:lstStyle/>
        <a:p>
          <a:r>
            <a:rPr lang="zh-CN" altLang="en-US" sz="3200" b="1" dirty="0" smtClean="0">
              <a:latin typeface="微软雅黑" panose="020B0503020204020204" charset="-122"/>
              <a:ea typeface="微软雅黑" panose="020B0503020204020204" charset="-122"/>
            </a:rPr>
            <a:t>特征工程</a:t>
          </a:r>
          <a:endParaRPr lang="zh-CN" altLang="en-US" sz="3200" b="1" dirty="0">
            <a:latin typeface="微软雅黑" panose="020B0503020204020204" charset="-122"/>
            <a:ea typeface="微软雅黑" panose="020B0503020204020204" charset="-122"/>
          </a:endParaRPr>
        </a:p>
      </dgm:t>
    </dgm:pt>
    <dgm:pt modelId="{B8ACF930-54F2-4738-9FBD-0A23814DC182}" type="sibTrans" cxnId="{92D89BED-16F0-4A92-885D-50651A8A17C2}">
      <dgm:prSet/>
      <dgm:spPr/>
      <dgm:t>
        <a:bodyPr/>
        <a:lstStyle/>
        <a:p>
          <a:endParaRPr lang="zh-CN" altLang="en-US"/>
        </a:p>
      </dgm:t>
    </dgm:pt>
    <dgm:pt modelId="{41D7918F-4BDC-40A8-9EBF-43E000021931}" type="parTrans" cxnId="{92D89BED-16F0-4A92-885D-50651A8A17C2}">
      <dgm:prSet/>
      <dgm:spPr/>
      <dgm:t>
        <a:bodyPr/>
        <a:lstStyle/>
        <a:p>
          <a:endParaRPr lang="zh-CN" altLang="en-US"/>
        </a:p>
      </dgm:t>
    </dgm:pt>
    <dgm:pt modelId="{4930DF19-20B2-4B69-AE2B-7103C348CAB6}" type="pres">
      <dgm:prSet presAssocID="{646C70D6-C4F6-4D92-AECE-C04ADA4ECD70}" presName="hierChild1" presStyleCnt="0">
        <dgm:presLayoutVars>
          <dgm:orgChart val="1"/>
          <dgm:chPref val="1"/>
          <dgm:dir val="rev"/>
          <dgm:animOne val="branch"/>
          <dgm:animLvl val="lvl"/>
          <dgm:resizeHandles/>
        </dgm:presLayoutVars>
      </dgm:prSet>
      <dgm:spPr/>
      <dgm:t>
        <a:bodyPr/>
        <a:lstStyle/>
        <a:p>
          <a:endParaRPr lang="zh-CN" altLang="en-US"/>
        </a:p>
      </dgm:t>
    </dgm:pt>
    <dgm:pt modelId="{EB6BA678-414D-4E77-B05B-68087AA4D897}" type="pres">
      <dgm:prSet presAssocID="{D0E6185C-1133-4745-8424-495ED18C91E0}" presName="hierRoot1" presStyleCnt="0">
        <dgm:presLayoutVars>
          <dgm:hierBranch val="init"/>
        </dgm:presLayoutVars>
      </dgm:prSet>
      <dgm:spPr/>
      <dgm:t>
        <a:bodyPr/>
        <a:lstStyle/>
        <a:p>
          <a:endParaRPr lang="zh-CN" altLang="en-US"/>
        </a:p>
      </dgm:t>
    </dgm:pt>
    <dgm:pt modelId="{A9F49D1A-A00D-4C85-9821-D8A5CED5EB88}" type="pres">
      <dgm:prSet presAssocID="{D0E6185C-1133-4745-8424-495ED18C91E0}" presName="rootComposite1" presStyleCnt="0"/>
      <dgm:spPr/>
      <dgm:t>
        <a:bodyPr/>
        <a:lstStyle/>
        <a:p>
          <a:endParaRPr lang="zh-CN" altLang="en-US"/>
        </a:p>
      </dgm:t>
    </dgm:pt>
    <dgm:pt modelId="{8A3F90DF-AE56-44CE-B4B0-E518F0B4A335}" type="pres">
      <dgm:prSet presAssocID="{D0E6185C-1133-4745-8424-495ED18C91E0}" presName="rootText1" presStyleLbl="node0" presStyleIdx="0" presStyleCnt="1" custLinFactNeighborX="58867" custLinFactNeighborY="-2523">
        <dgm:presLayoutVars>
          <dgm:chPref val="3"/>
        </dgm:presLayoutVars>
      </dgm:prSet>
      <dgm:spPr/>
      <dgm:t>
        <a:bodyPr/>
        <a:lstStyle/>
        <a:p>
          <a:endParaRPr lang="zh-CN" altLang="en-US"/>
        </a:p>
      </dgm:t>
    </dgm:pt>
    <dgm:pt modelId="{D3F4169C-ABF9-40F9-B8B3-001FD2413E46}" type="pres">
      <dgm:prSet presAssocID="{D0E6185C-1133-4745-8424-495ED18C91E0}" presName="rootConnector1" presStyleLbl="node1" presStyleIdx="0" presStyleCnt="0"/>
      <dgm:spPr/>
      <dgm:t>
        <a:bodyPr/>
        <a:lstStyle/>
        <a:p>
          <a:endParaRPr lang="zh-CN" altLang="en-US"/>
        </a:p>
      </dgm:t>
    </dgm:pt>
    <dgm:pt modelId="{E3C79B2D-D2F5-4E6E-8816-44E4AA1916DD}" type="pres">
      <dgm:prSet presAssocID="{D0E6185C-1133-4745-8424-495ED18C91E0}" presName="hierChild2" presStyleCnt="0"/>
      <dgm:spPr/>
      <dgm:t>
        <a:bodyPr/>
        <a:lstStyle/>
        <a:p>
          <a:endParaRPr lang="zh-CN" altLang="en-US"/>
        </a:p>
      </dgm:t>
    </dgm:pt>
    <dgm:pt modelId="{5061F153-E5C5-40A1-90C0-AA52C77A4BAA}" type="pres">
      <dgm:prSet presAssocID="{FB37E955-CCDD-4838-9AD5-059468EDC329}" presName="Name66" presStyleLbl="parChTrans1D2" presStyleIdx="0" presStyleCnt="3"/>
      <dgm:spPr/>
      <dgm:t>
        <a:bodyPr/>
        <a:lstStyle/>
        <a:p>
          <a:endParaRPr lang="zh-CN" altLang="en-US"/>
        </a:p>
      </dgm:t>
    </dgm:pt>
    <dgm:pt modelId="{F7EAE408-0291-430C-9E01-DEC614B7CD6C}" type="pres">
      <dgm:prSet presAssocID="{248DD102-6C81-417C-B276-43F8D16AD8BD}" presName="hierRoot2" presStyleCnt="0">
        <dgm:presLayoutVars>
          <dgm:hierBranch val="init"/>
        </dgm:presLayoutVars>
      </dgm:prSet>
      <dgm:spPr/>
      <dgm:t>
        <a:bodyPr/>
        <a:lstStyle/>
        <a:p>
          <a:endParaRPr lang="zh-CN" altLang="en-US"/>
        </a:p>
      </dgm:t>
    </dgm:pt>
    <dgm:pt modelId="{109DFF45-5EA0-414D-BB1B-D21051E8A773}" type="pres">
      <dgm:prSet presAssocID="{248DD102-6C81-417C-B276-43F8D16AD8BD}" presName="rootComposite" presStyleCnt="0"/>
      <dgm:spPr/>
      <dgm:t>
        <a:bodyPr/>
        <a:lstStyle/>
        <a:p>
          <a:endParaRPr lang="zh-CN" altLang="en-US"/>
        </a:p>
      </dgm:t>
    </dgm:pt>
    <dgm:pt modelId="{176B9A7C-97F3-42B2-99DB-FB5F8E54DADC}" type="pres">
      <dgm:prSet presAssocID="{248DD102-6C81-417C-B276-43F8D16AD8BD}" presName="rootText" presStyleLbl="node2" presStyleIdx="0" presStyleCnt="3" custLinFactNeighborX="461" custLinFactNeighborY="-3157">
        <dgm:presLayoutVars>
          <dgm:chPref val="3"/>
        </dgm:presLayoutVars>
      </dgm:prSet>
      <dgm:spPr/>
      <dgm:t>
        <a:bodyPr/>
        <a:lstStyle/>
        <a:p>
          <a:endParaRPr lang="zh-CN" altLang="en-US"/>
        </a:p>
      </dgm:t>
    </dgm:pt>
    <dgm:pt modelId="{229D9930-F201-4F69-BE36-F38C8107D381}" type="pres">
      <dgm:prSet presAssocID="{248DD102-6C81-417C-B276-43F8D16AD8BD}" presName="rootConnector" presStyleLbl="node2" presStyleIdx="0" presStyleCnt="3"/>
      <dgm:spPr/>
      <dgm:t>
        <a:bodyPr/>
        <a:lstStyle/>
        <a:p>
          <a:endParaRPr lang="zh-CN" altLang="en-US"/>
        </a:p>
      </dgm:t>
    </dgm:pt>
    <dgm:pt modelId="{C324F5E5-16CE-4C28-BFE8-D1DCFE4A8FAF}" type="pres">
      <dgm:prSet presAssocID="{248DD102-6C81-417C-B276-43F8D16AD8BD}" presName="hierChild4" presStyleCnt="0"/>
      <dgm:spPr/>
      <dgm:t>
        <a:bodyPr/>
        <a:lstStyle/>
        <a:p>
          <a:endParaRPr lang="zh-CN" altLang="en-US"/>
        </a:p>
      </dgm:t>
    </dgm:pt>
    <dgm:pt modelId="{B26C3B86-959C-45D0-8048-847507E0F7E1}" type="pres">
      <dgm:prSet presAssocID="{C98B93D0-53CF-4E02-A443-E7EC51B40EFE}" presName="Name66" presStyleLbl="parChTrans1D3" presStyleIdx="0" presStyleCnt="5"/>
      <dgm:spPr/>
      <dgm:t>
        <a:bodyPr/>
        <a:lstStyle/>
        <a:p>
          <a:endParaRPr lang="zh-CN" altLang="en-US"/>
        </a:p>
      </dgm:t>
    </dgm:pt>
    <dgm:pt modelId="{4F19AFA5-DC39-4778-BD6D-222E3191CE2F}" type="pres">
      <dgm:prSet presAssocID="{D6FB10D6-6224-459B-A195-7C83270BCE07}" presName="hierRoot2" presStyleCnt="0">
        <dgm:presLayoutVars>
          <dgm:hierBranch val="init"/>
        </dgm:presLayoutVars>
      </dgm:prSet>
      <dgm:spPr/>
      <dgm:t>
        <a:bodyPr/>
        <a:lstStyle/>
        <a:p>
          <a:endParaRPr lang="zh-CN" altLang="en-US"/>
        </a:p>
      </dgm:t>
    </dgm:pt>
    <dgm:pt modelId="{2C6A5350-20CD-4CF3-A3F5-1E3E4B9E234F}" type="pres">
      <dgm:prSet presAssocID="{D6FB10D6-6224-459B-A195-7C83270BCE07}" presName="rootComposite" presStyleCnt="0"/>
      <dgm:spPr/>
      <dgm:t>
        <a:bodyPr/>
        <a:lstStyle/>
        <a:p>
          <a:endParaRPr lang="zh-CN" altLang="en-US"/>
        </a:p>
      </dgm:t>
    </dgm:pt>
    <dgm:pt modelId="{AE5D37C0-F843-4DB1-88C9-8A1A8ACB9D5C}" type="pres">
      <dgm:prSet presAssocID="{D6FB10D6-6224-459B-A195-7C83270BCE07}" presName="rootText" presStyleLbl="node3" presStyleIdx="0" presStyleCnt="5" custLinFactNeighborX="-26287" custLinFactNeighborY="-253">
        <dgm:presLayoutVars>
          <dgm:chPref val="3"/>
        </dgm:presLayoutVars>
      </dgm:prSet>
      <dgm:spPr/>
      <dgm:t>
        <a:bodyPr/>
        <a:lstStyle/>
        <a:p>
          <a:endParaRPr lang="zh-CN" altLang="en-US"/>
        </a:p>
      </dgm:t>
    </dgm:pt>
    <dgm:pt modelId="{F733A866-DD50-41F9-92B1-BBAFB2C0E3D4}" type="pres">
      <dgm:prSet presAssocID="{D6FB10D6-6224-459B-A195-7C83270BCE07}" presName="rootConnector" presStyleLbl="node3" presStyleIdx="0" presStyleCnt="5"/>
      <dgm:spPr/>
      <dgm:t>
        <a:bodyPr/>
        <a:lstStyle/>
        <a:p>
          <a:endParaRPr lang="zh-CN" altLang="en-US"/>
        </a:p>
      </dgm:t>
    </dgm:pt>
    <dgm:pt modelId="{A739BE7D-787E-4D59-9538-6AB9D0B7A013}" type="pres">
      <dgm:prSet presAssocID="{D6FB10D6-6224-459B-A195-7C83270BCE07}" presName="hierChild4" presStyleCnt="0"/>
      <dgm:spPr/>
      <dgm:t>
        <a:bodyPr/>
        <a:lstStyle/>
        <a:p>
          <a:endParaRPr lang="zh-CN" altLang="en-US"/>
        </a:p>
      </dgm:t>
    </dgm:pt>
    <dgm:pt modelId="{28F773AF-C0A7-442A-A6F6-3C01C0802DB8}" type="pres">
      <dgm:prSet presAssocID="{D6FB10D6-6224-459B-A195-7C83270BCE07}" presName="hierChild5" presStyleCnt="0"/>
      <dgm:spPr/>
      <dgm:t>
        <a:bodyPr/>
        <a:lstStyle/>
        <a:p>
          <a:endParaRPr lang="zh-CN" altLang="en-US"/>
        </a:p>
      </dgm:t>
    </dgm:pt>
    <dgm:pt modelId="{4BC3D8E2-71D8-4194-B6AA-D10EA7508400}" type="pres">
      <dgm:prSet presAssocID="{AAA5B8EB-B260-4A43-9657-FE4492B76EE2}" presName="Name66" presStyleLbl="parChTrans1D3" presStyleIdx="1" presStyleCnt="5"/>
      <dgm:spPr/>
      <dgm:t>
        <a:bodyPr/>
        <a:lstStyle/>
        <a:p>
          <a:endParaRPr lang="zh-CN" altLang="en-US"/>
        </a:p>
      </dgm:t>
    </dgm:pt>
    <dgm:pt modelId="{302E9B38-80FA-46D8-AEB4-41B1C47CE39C}" type="pres">
      <dgm:prSet presAssocID="{2DA4931D-1CB0-4D90-9C87-02436B45DBC6}" presName="hierRoot2" presStyleCnt="0">
        <dgm:presLayoutVars>
          <dgm:hierBranch val="init"/>
        </dgm:presLayoutVars>
      </dgm:prSet>
      <dgm:spPr/>
      <dgm:t>
        <a:bodyPr/>
        <a:lstStyle/>
        <a:p>
          <a:endParaRPr lang="zh-CN" altLang="en-US"/>
        </a:p>
      </dgm:t>
    </dgm:pt>
    <dgm:pt modelId="{06A77E00-6E83-4871-B786-9878CBAEDC3B}" type="pres">
      <dgm:prSet presAssocID="{2DA4931D-1CB0-4D90-9C87-02436B45DBC6}" presName="rootComposite" presStyleCnt="0"/>
      <dgm:spPr/>
      <dgm:t>
        <a:bodyPr/>
        <a:lstStyle/>
        <a:p>
          <a:endParaRPr lang="zh-CN" altLang="en-US"/>
        </a:p>
      </dgm:t>
    </dgm:pt>
    <dgm:pt modelId="{A091C582-91E7-4BAA-822C-73A3A39AC640}" type="pres">
      <dgm:prSet presAssocID="{2DA4931D-1CB0-4D90-9C87-02436B45DBC6}" presName="rootText" presStyleLbl="node3" presStyleIdx="1" presStyleCnt="5" custLinFactNeighborX="-26287" custLinFactNeighborY="-253">
        <dgm:presLayoutVars>
          <dgm:chPref val="3"/>
        </dgm:presLayoutVars>
      </dgm:prSet>
      <dgm:spPr/>
      <dgm:t>
        <a:bodyPr/>
        <a:lstStyle/>
        <a:p>
          <a:endParaRPr lang="zh-CN" altLang="en-US"/>
        </a:p>
      </dgm:t>
    </dgm:pt>
    <dgm:pt modelId="{5E666B4E-8DD7-4553-9895-F5B5E4156796}" type="pres">
      <dgm:prSet presAssocID="{2DA4931D-1CB0-4D90-9C87-02436B45DBC6}" presName="rootConnector" presStyleLbl="node3" presStyleIdx="1" presStyleCnt="5"/>
      <dgm:spPr/>
      <dgm:t>
        <a:bodyPr/>
        <a:lstStyle/>
        <a:p>
          <a:endParaRPr lang="zh-CN" altLang="en-US"/>
        </a:p>
      </dgm:t>
    </dgm:pt>
    <dgm:pt modelId="{1728D194-E16F-4946-904C-0B89C492737C}" type="pres">
      <dgm:prSet presAssocID="{2DA4931D-1CB0-4D90-9C87-02436B45DBC6}" presName="hierChild4" presStyleCnt="0"/>
      <dgm:spPr/>
      <dgm:t>
        <a:bodyPr/>
        <a:lstStyle/>
        <a:p>
          <a:endParaRPr lang="zh-CN" altLang="en-US"/>
        </a:p>
      </dgm:t>
    </dgm:pt>
    <dgm:pt modelId="{3FB33DE1-EE6D-4E04-8407-DD287685A433}" type="pres">
      <dgm:prSet presAssocID="{2DA4931D-1CB0-4D90-9C87-02436B45DBC6}" presName="hierChild5" presStyleCnt="0"/>
      <dgm:spPr/>
      <dgm:t>
        <a:bodyPr/>
        <a:lstStyle/>
        <a:p>
          <a:endParaRPr lang="zh-CN" altLang="en-US"/>
        </a:p>
      </dgm:t>
    </dgm:pt>
    <dgm:pt modelId="{1AFAC12F-FE24-4660-AA11-A48809E769ED}" type="pres">
      <dgm:prSet presAssocID="{361495F5-09F9-479E-ADAE-F1BE42CAD8DE}" presName="Name66" presStyleLbl="parChTrans1D3" presStyleIdx="2" presStyleCnt="5"/>
      <dgm:spPr/>
      <dgm:t>
        <a:bodyPr/>
        <a:lstStyle/>
        <a:p>
          <a:endParaRPr lang="zh-CN" altLang="en-US"/>
        </a:p>
      </dgm:t>
    </dgm:pt>
    <dgm:pt modelId="{8CB7717A-A1F9-4931-A6FA-29CB661A663A}" type="pres">
      <dgm:prSet presAssocID="{87B755CB-34CA-4AC2-A2DB-DB91BC165D90}" presName="hierRoot2" presStyleCnt="0">
        <dgm:presLayoutVars>
          <dgm:hierBranch val="init"/>
        </dgm:presLayoutVars>
      </dgm:prSet>
      <dgm:spPr/>
      <dgm:t>
        <a:bodyPr/>
        <a:lstStyle/>
        <a:p>
          <a:endParaRPr lang="zh-CN" altLang="en-US"/>
        </a:p>
      </dgm:t>
    </dgm:pt>
    <dgm:pt modelId="{F5581876-BF7E-426E-BCC8-C6FB3874EB21}" type="pres">
      <dgm:prSet presAssocID="{87B755CB-34CA-4AC2-A2DB-DB91BC165D90}" presName="rootComposite" presStyleCnt="0"/>
      <dgm:spPr/>
      <dgm:t>
        <a:bodyPr/>
        <a:lstStyle/>
        <a:p>
          <a:endParaRPr lang="zh-CN" altLang="en-US"/>
        </a:p>
      </dgm:t>
    </dgm:pt>
    <dgm:pt modelId="{FB637E55-08F9-4E6F-B3E4-4EF42FA93C56}" type="pres">
      <dgm:prSet presAssocID="{87B755CB-34CA-4AC2-A2DB-DB91BC165D90}" presName="rootText" presStyleLbl="node3" presStyleIdx="2" presStyleCnt="5" custLinFactNeighborX="-26287" custLinFactNeighborY="-253">
        <dgm:presLayoutVars>
          <dgm:chPref val="3"/>
        </dgm:presLayoutVars>
      </dgm:prSet>
      <dgm:spPr/>
      <dgm:t>
        <a:bodyPr/>
        <a:lstStyle/>
        <a:p>
          <a:endParaRPr lang="zh-CN" altLang="en-US"/>
        </a:p>
      </dgm:t>
    </dgm:pt>
    <dgm:pt modelId="{547D673E-4B78-4157-8EEC-35483B431D6A}" type="pres">
      <dgm:prSet presAssocID="{87B755CB-34CA-4AC2-A2DB-DB91BC165D90}" presName="rootConnector" presStyleLbl="node3" presStyleIdx="2" presStyleCnt="5"/>
      <dgm:spPr/>
      <dgm:t>
        <a:bodyPr/>
        <a:lstStyle/>
        <a:p>
          <a:endParaRPr lang="zh-CN" altLang="en-US"/>
        </a:p>
      </dgm:t>
    </dgm:pt>
    <dgm:pt modelId="{452C54AC-1CF3-408F-BB6C-33091098A284}" type="pres">
      <dgm:prSet presAssocID="{87B755CB-34CA-4AC2-A2DB-DB91BC165D90}" presName="hierChild4" presStyleCnt="0"/>
      <dgm:spPr/>
      <dgm:t>
        <a:bodyPr/>
        <a:lstStyle/>
        <a:p>
          <a:endParaRPr lang="zh-CN" altLang="en-US"/>
        </a:p>
      </dgm:t>
    </dgm:pt>
    <dgm:pt modelId="{374B14A3-D5D6-4806-B144-22AE98FDAD3E}" type="pres">
      <dgm:prSet presAssocID="{87B755CB-34CA-4AC2-A2DB-DB91BC165D90}" presName="hierChild5" presStyleCnt="0"/>
      <dgm:spPr/>
      <dgm:t>
        <a:bodyPr/>
        <a:lstStyle/>
        <a:p>
          <a:endParaRPr lang="zh-CN" altLang="en-US"/>
        </a:p>
      </dgm:t>
    </dgm:pt>
    <dgm:pt modelId="{83E3E914-DE3E-4D16-B143-04378C74FF4F}" type="pres">
      <dgm:prSet presAssocID="{9F37221A-C321-4727-B327-0B3A5D61B413}" presName="Name66" presStyleLbl="parChTrans1D3" presStyleIdx="3" presStyleCnt="5"/>
      <dgm:spPr/>
      <dgm:t>
        <a:bodyPr/>
        <a:lstStyle/>
        <a:p>
          <a:endParaRPr lang="zh-CN" altLang="en-US"/>
        </a:p>
      </dgm:t>
    </dgm:pt>
    <dgm:pt modelId="{68A55B47-E955-47C4-ACAE-C12C75D919C9}" type="pres">
      <dgm:prSet presAssocID="{1CEBDAD9-1303-4ACC-84B5-9D48C90C047C}" presName="hierRoot2" presStyleCnt="0">
        <dgm:presLayoutVars>
          <dgm:hierBranch val="init"/>
        </dgm:presLayoutVars>
      </dgm:prSet>
      <dgm:spPr/>
      <dgm:t>
        <a:bodyPr/>
        <a:lstStyle/>
        <a:p>
          <a:endParaRPr lang="zh-CN" altLang="en-US"/>
        </a:p>
      </dgm:t>
    </dgm:pt>
    <dgm:pt modelId="{385F060E-6418-4AAC-A645-0AF5A424C0F9}" type="pres">
      <dgm:prSet presAssocID="{1CEBDAD9-1303-4ACC-84B5-9D48C90C047C}" presName="rootComposite" presStyleCnt="0"/>
      <dgm:spPr/>
      <dgm:t>
        <a:bodyPr/>
        <a:lstStyle/>
        <a:p>
          <a:endParaRPr lang="zh-CN" altLang="en-US"/>
        </a:p>
      </dgm:t>
    </dgm:pt>
    <dgm:pt modelId="{B4881E89-C76C-43FF-A73D-BE558AEA652D}" type="pres">
      <dgm:prSet presAssocID="{1CEBDAD9-1303-4ACC-84B5-9D48C90C047C}" presName="rootText" presStyleLbl="node3" presStyleIdx="3" presStyleCnt="5" custLinFactNeighborX="-26287" custLinFactNeighborY="-253">
        <dgm:presLayoutVars>
          <dgm:chPref val="3"/>
        </dgm:presLayoutVars>
      </dgm:prSet>
      <dgm:spPr/>
      <dgm:t>
        <a:bodyPr/>
        <a:lstStyle/>
        <a:p>
          <a:endParaRPr lang="zh-CN" altLang="en-US"/>
        </a:p>
      </dgm:t>
    </dgm:pt>
    <dgm:pt modelId="{36C3938C-98E1-42F9-B7B9-956895EF872F}" type="pres">
      <dgm:prSet presAssocID="{1CEBDAD9-1303-4ACC-84B5-9D48C90C047C}" presName="rootConnector" presStyleLbl="node3" presStyleIdx="3" presStyleCnt="5"/>
      <dgm:spPr/>
      <dgm:t>
        <a:bodyPr/>
        <a:lstStyle/>
        <a:p>
          <a:endParaRPr lang="zh-CN" altLang="en-US"/>
        </a:p>
      </dgm:t>
    </dgm:pt>
    <dgm:pt modelId="{D850DC20-CF91-4733-8EB0-D4D4CC434EEC}" type="pres">
      <dgm:prSet presAssocID="{1CEBDAD9-1303-4ACC-84B5-9D48C90C047C}" presName="hierChild4" presStyleCnt="0"/>
      <dgm:spPr/>
      <dgm:t>
        <a:bodyPr/>
        <a:lstStyle/>
        <a:p>
          <a:endParaRPr lang="zh-CN" altLang="en-US"/>
        </a:p>
      </dgm:t>
    </dgm:pt>
    <dgm:pt modelId="{BED23A8F-8B64-44F9-B189-771526F5937A}" type="pres">
      <dgm:prSet presAssocID="{1CEBDAD9-1303-4ACC-84B5-9D48C90C047C}" presName="hierChild5" presStyleCnt="0"/>
      <dgm:spPr/>
      <dgm:t>
        <a:bodyPr/>
        <a:lstStyle/>
        <a:p>
          <a:endParaRPr lang="zh-CN" altLang="en-US"/>
        </a:p>
      </dgm:t>
    </dgm:pt>
    <dgm:pt modelId="{8ADDB0E3-3E2B-44F6-833E-AE625458E25A}" type="pres">
      <dgm:prSet presAssocID="{A528B415-8EE7-4631-AF58-8493BEFB7E66}" presName="Name66" presStyleLbl="parChTrans1D3" presStyleIdx="4" presStyleCnt="5"/>
      <dgm:spPr/>
      <dgm:t>
        <a:bodyPr/>
        <a:lstStyle/>
        <a:p>
          <a:endParaRPr lang="zh-CN" altLang="en-US"/>
        </a:p>
      </dgm:t>
    </dgm:pt>
    <dgm:pt modelId="{14A13AF8-FA3D-4E68-8941-ADFFAF44A569}" type="pres">
      <dgm:prSet presAssocID="{C0288532-E0E8-4093-8D4C-FEFDEAC7927D}" presName="hierRoot2" presStyleCnt="0">
        <dgm:presLayoutVars>
          <dgm:hierBranch val="init"/>
        </dgm:presLayoutVars>
      </dgm:prSet>
      <dgm:spPr/>
      <dgm:t>
        <a:bodyPr/>
        <a:lstStyle/>
        <a:p>
          <a:endParaRPr lang="zh-CN" altLang="en-US"/>
        </a:p>
      </dgm:t>
    </dgm:pt>
    <dgm:pt modelId="{84B5A57A-E40F-473F-8AD3-87A83E631300}" type="pres">
      <dgm:prSet presAssocID="{C0288532-E0E8-4093-8D4C-FEFDEAC7927D}" presName="rootComposite" presStyleCnt="0"/>
      <dgm:spPr/>
      <dgm:t>
        <a:bodyPr/>
        <a:lstStyle/>
        <a:p>
          <a:endParaRPr lang="zh-CN" altLang="en-US"/>
        </a:p>
      </dgm:t>
    </dgm:pt>
    <dgm:pt modelId="{551EDDAF-279F-44C4-BBA7-B9C9255CA2AB}" type="pres">
      <dgm:prSet presAssocID="{C0288532-E0E8-4093-8D4C-FEFDEAC7927D}" presName="rootText" presStyleLbl="node3" presStyleIdx="4" presStyleCnt="5" custLinFactNeighborX="-26287" custLinFactNeighborY="-253">
        <dgm:presLayoutVars>
          <dgm:chPref val="3"/>
        </dgm:presLayoutVars>
      </dgm:prSet>
      <dgm:spPr/>
      <dgm:t>
        <a:bodyPr/>
        <a:lstStyle/>
        <a:p>
          <a:endParaRPr lang="zh-CN" altLang="en-US"/>
        </a:p>
      </dgm:t>
    </dgm:pt>
    <dgm:pt modelId="{DC2C754C-69D4-446B-9CE1-117AD5854D38}" type="pres">
      <dgm:prSet presAssocID="{C0288532-E0E8-4093-8D4C-FEFDEAC7927D}" presName="rootConnector" presStyleLbl="node3" presStyleIdx="4" presStyleCnt="5"/>
      <dgm:spPr/>
      <dgm:t>
        <a:bodyPr/>
        <a:lstStyle/>
        <a:p>
          <a:endParaRPr lang="zh-CN" altLang="en-US"/>
        </a:p>
      </dgm:t>
    </dgm:pt>
    <dgm:pt modelId="{628A9DB6-20B7-4398-8507-87F937279561}" type="pres">
      <dgm:prSet presAssocID="{C0288532-E0E8-4093-8D4C-FEFDEAC7927D}" presName="hierChild4" presStyleCnt="0"/>
      <dgm:spPr/>
      <dgm:t>
        <a:bodyPr/>
        <a:lstStyle/>
        <a:p>
          <a:endParaRPr lang="zh-CN" altLang="en-US"/>
        </a:p>
      </dgm:t>
    </dgm:pt>
    <dgm:pt modelId="{2D682178-7321-4353-B5FA-FFA545865114}" type="pres">
      <dgm:prSet presAssocID="{C0288532-E0E8-4093-8D4C-FEFDEAC7927D}" presName="hierChild5" presStyleCnt="0"/>
      <dgm:spPr/>
      <dgm:t>
        <a:bodyPr/>
        <a:lstStyle/>
        <a:p>
          <a:endParaRPr lang="zh-CN" altLang="en-US"/>
        </a:p>
      </dgm:t>
    </dgm:pt>
    <dgm:pt modelId="{5E74B998-601E-482A-A9D5-E7D500C68553}" type="pres">
      <dgm:prSet presAssocID="{248DD102-6C81-417C-B276-43F8D16AD8BD}" presName="hierChild5" presStyleCnt="0"/>
      <dgm:spPr/>
      <dgm:t>
        <a:bodyPr/>
        <a:lstStyle/>
        <a:p>
          <a:endParaRPr lang="zh-CN" altLang="en-US"/>
        </a:p>
      </dgm:t>
    </dgm:pt>
    <dgm:pt modelId="{13B4F4D1-C406-46CC-A28B-E4412E0D2885}" type="pres">
      <dgm:prSet presAssocID="{683894A1-7CB1-4795-A660-3673D0C0FC9F}" presName="Name66" presStyleLbl="parChTrans1D2" presStyleIdx="1" presStyleCnt="3"/>
      <dgm:spPr/>
      <dgm:t>
        <a:bodyPr/>
        <a:lstStyle/>
        <a:p>
          <a:endParaRPr lang="zh-CN" altLang="en-US"/>
        </a:p>
      </dgm:t>
    </dgm:pt>
    <dgm:pt modelId="{F4D22DE2-D9AF-45F1-A7AC-9C3C08D41AD0}" type="pres">
      <dgm:prSet presAssocID="{9B182148-41C6-4001-A04C-CE48CB195292}" presName="hierRoot2" presStyleCnt="0">
        <dgm:presLayoutVars>
          <dgm:hierBranch val="init"/>
        </dgm:presLayoutVars>
      </dgm:prSet>
      <dgm:spPr/>
      <dgm:t>
        <a:bodyPr/>
        <a:lstStyle/>
        <a:p>
          <a:endParaRPr lang="zh-CN" altLang="en-US"/>
        </a:p>
      </dgm:t>
    </dgm:pt>
    <dgm:pt modelId="{B45CE804-40DC-46FC-95B0-5B3449CE8E0F}" type="pres">
      <dgm:prSet presAssocID="{9B182148-41C6-4001-A04C-CE48CB195292}" presName="rootComposite" presStyleCnt="0"/>
      <dgm:spPr/>
      <dgm:t>
        <a:bodyPr/>
        <a:lstStyle/>
        <a:p>
          <a:endParaRPr lang="zh-CN" altLang="en-US"/>
        </a:p>
      </dgm:t>
    </dgm:pt>
    <dgm:pt modelId="{9FBBB833-3991-408E-A762-0A48AE5875A6}" type="pres">
      <dgm:prSet presAssocID="{9B182148-41C6-4001-A04C-CE48CB195292}" presName="rootText" presStyleLbl="node2" presStyleIdx="1" presStyleCnt="3">
        <dgm:presLayoutVars>
          <dgm:chPref val="3"/>
        </dgm:presLayoutVars>
      </dgm:prSet>
      <dgm:spPr/>
      <dgm:t>
        <a:bodyPr/>
        <a:lstStyle/>
        <a:p>
          <a:endParaRPr lang="zh-CN" altLang="en-US"/>
        </a:p>
      </dgm:t>
    </dgm:pt>
    <dgm:pt modelId="{47793763-67E9-4F85-A024-0FB04218FAAB}" type="pres">
      <dgm:prSet presAssocID="{9B182148-41C6-4001-A04C-CE48CB195292}" presName="rootConnector" presStyleLbl="node2" presStyleIdx="1" presStyleCnt="3"/>
      <dgm:spPr/>
      <dgm:t>
        <a:bodyPr/>
        <a:lstStyle/>
        <a:p>
          <a:endParaRPr lang="zh-CN" altLang="en-US"/>
        </a:p>
      </dgm:t>
    </dgm:pt>
    <dgm:pt modelId="{AF3F9ED0-8215-425F-ACCF-F67F0623635B}" type="pres">
      <dgm:prSet presAssocID="{9B182148-41C6-4001-A04C-CE48CB195292}" presName="hierChild4" presStyleCnt="0"/>
      <dgm:spPr/>
      <dgm:t>
        <a:bodyPr/>
        <a:lstStyle/>
        <a:p>
          <a:endParaRPr lang="zh-CN" altLang="en-US"/>
        </a:p>
      </dgm:t>
    </dgm:pt>
    <dgm:pt modelId="{2E1D229D-CE59-4D88-84D0-1FF772D03102}" type="pres">
      <dgm:prSet presAssocID="{9B182148-41C6-4001-A04C-CE48CB195292}" presName="hierChild5" presStyleCnt="0"/>
      <dgm:spPr/>
      <dgm:t>
        <a:bodyPr/>
        <a:lstStyle/>
        <a:p>
          <a:endParaRPr lang="zh-CN" altLang="en-US"/>
        </a:p>
      </dgm:t>
    </dgm:pt>
    <dgm:pt modelId="{E99C3B4D-5876-4FF2-ADD2-3987BA20ACA4}" type="pres">
      <dgm:prSet presAssocID="{AB8DC851-BBE7-48E3-B045-C31886D6ACE7}" presName="Name66" presStyleLbl="parChTrans1D2" presStyleIdx="2" presStyleCnt="3"/>
      <dgm:spPr/>
      <dgm:t>
        <a:bodyPr/>
        <a:lstStyle/>
        <a:p>
          <a:endParaRPr lang="zh-CN" altLang="en-US"/>
        </a:p>
      </dgm:t>
    </dgm:pt>
    <dgm:pt modelId="{C8862BF9-4295-4636-ADAD-F0FE81C14783}" type="pres">
      <dgm:prSet presAssocID="{EBFDD7A9-75AC-483B-95D6-414EDC9EF4B9}" presName="hierRoot2" presStyleCnt="0">
        <dgm:presLayoutVars>
          <dgm:hierBranch val="init"/>
        </dgm:presLayoutVars>
      </dgm:prSet>
      <dgm:spPr/>
      <dgm:t>
        <a:bodyPr/>
        <a:lstStyle/>
        <a:p>
          <a:endParaRPr lang="zh-CN" altLang="en-US"/>
        </a:p>
      </dgm:t>
    </dgm:pt>
    <dgm:pt modelId="{5029B844-02DC-45C9-BE26-34F2CA0D147C}" type="pres">
      <dgm:prSet presAssocID="{EBFDD7A9-75AC-483B-95D6-414EDC9EF4B9}" presName="rootComposite" presStyleCnt="0"/>
      <dgm:spPr/>
      <dgm:t>
        <a:bodyPr/>
        <a:lstStyle/>
        <a:p>
          <a:endParaRPr lang="zh-CN" altLang="en-US"/>
        </a:p>
      </dgm:t>
    </dgm:pt>
    <dgm:pt modelId="{9A9FDD71-C43A-45BD-9C5A-1173E667EA7B}" type="pres">
      <dgm:prSet presAssocID="{EBFDD7A9-75AC-483B-95D6-414EDC9EF4B9}" presName="rootText" presStyleLbl="node2" presStyleIdx="2" presStyleCnt="3">
        <dgm:presLayoutVars>
          <dgm:chPref val="3"/>
        </dgm:presLayoutVars>
      </dgm:prSet>
      <dgm:spPr/>
      <dgm:t>
        <a:bodyPr/>
        <a:lstStyle/>
        <a:p>
          <a:endParaRPr lang="zh-CN" altLang="en-US"/>
        </a:p>
      </dgm:t>
    </dgm:pt>
    <dgm:pt modelId="{5942B7E1-0677-4790-B168-BB79F4EF75D0}" type="pres">
      <dgm:prSet presAssocID="{EBFDD7A9-75AC-483B-95D6-414EDC9EF4B9}" presName="rootConnector" presStyleLbl="node2" presStyleIdx="2" presStyleCnt="3"/>
      <dgm:spPr/>
      <dgm:t>
        <a:bodyPr/>
        <a:lstStyle/>
        <a:p>
          <a:endParaRPr lang="zh-CN" altLang="en-US"/>
        </a:p>
      </dgm:t>
    </dgm:pt>
    <dgm:pt modelId="{FB09CE0D-4D8A-4D24-B019-75703A76C1FA}" type="pres">
      <dgm:prSet presAssocID="{EBFDD7A9-75AC-483B-95D6-414EDC9EF4B9}" presName="hierChild4" presStyleCnt="0"/>
      <dgm:spPr/>
      <dgm:t>
        <a:bodyPr/>
        <a:lstStyle/>
        <a:p>
          <a:endParaRPr lang="zh-CN" altLang="en-US"/>
        </a:p>
      </dgm:t>
    </dgm:pt>
    <dgm:pt modelId="{C280A642-69FD-44C5-ADAE-4EDB7FFD4497}" type="pres">
      <dgm:prSet presAssocID="{EBFDD7A9-75AC-483B-95D6-414EDC9EF4B9}" presName="hierChild5" presStyleCnt="0"/>
      <dgm:spPr/>
      <dgm:t>
        <a:bodyPr/>
        <a:lstStyle/>
        <a:p>
          <a:endParaRPr lang="zh-CN" altLang="en-US"/>
        </a:p>
      </dgm:t>
    </dgm:pt>
    <dgm:pt modelId="{A91C3E06-13F9-4789-81CF-8588B9AB8079}" type="pres">
      <dgm:prSet presAssocID="{D0E6185C-1133-4745-8424-495ED18C91E0}" presName="hierChild3" presStyleCnt="0"/>
      <dgm:spPr/>
      <dgm:t>
        <a:bodyPr/>
        <a:lstStyle/>
        <a:p>
          <a:endParaRPr lang="zh-CN" altLang="en-US"/>
        </a:p>
      </dgm:t>
    </dgm:pt>
  </dgm:ptLst>
  <dgm:cxnLst>
    <dgm:cxn modelId="{3BAEF5DB-CE96-4F5B-8FB8-F74C922913B0}" type="presOf" srcId="{9F37221A-C321-4727-B327-0B3A5D61B413}" destId="{83E3E914-DE3E-4D16-B143-04378C74FF4F}" srcOrd="0" destOrd="0" presId="urn:microsoft.com/office/officeart/2009/3/layout/HorizontalOrganizationChart"/>
    <dgm:cxn modelId="{06DCAFD3-7963-413A-9C5C-09FB664C8834}" type="presOf" srcId="{9B182148-41C6-4001-A04C-CE48CB195292}" destId="{9FBBB833-3991-408E-A762-0A48AE5875A6}" srcOrd="0" destOrd="0" presId="urn:microsoft.com/office/officeart/2009/3/layout/HorizontalOrganizationChart"/>
    <dgm:cxn modelId="{92D89BED-16F0-4A92-885D-50651A8A17C2}" srcId="{646C70D6-C4F6-4D92-AECE-C04ADA4ECD70}" destId="{D0E6185C-1133-4745-8424-495ED18C91E0}" srcOrd="0" destOrd="0" parTransId="{41D7918F-4BDC-40A8-9EBF-43E000021931}" sibTransId="{B8ACF930-54F2-4738-9FBD-0A23814DC182}"/>
    <dgm:cxn modelId="{7FB4B44F-75DA-4151-9E97-633A4D8BF005}" type="presOf" srcId="{AB8DC851-BBE7-48E3-B045-C31886D6ACE7}" destId="{E99C3B4D-5876-4FF2-ADD2-3987BA20ACA4}" srcOrd="0" destOrd="0" presId="urn:microsoft.com/office/officeart/2009/3/layout/HorizontalOrganizationChart"/>
    <dgm:cxn modelId="{01B636DB-0E8D-4D54-9D2B-44EADC78FD70}" type="presOf" srcId="{646C70D6-C4F6-4D92-AECE-C04ADA4ECD70}" destId="{4930DF19-20B2-4B69-AE2B-7103C348CAB6}" srcOrd="0" destOrd="0" presId="urn:microsoft.com/office/officeart/2009/3/layout/HorizontalOrganizationChart"/>
    <dgm:cxn modelId="{3333E820-2074-4D38-B796-15200EE2B689}" type="presOf" srcId="{A528B415-8EE7-4631-AF58-8493BEFB7E66}" destId="{8ADDB0E3-3E2B-44F6-833E-AE625458E25A}" srcOrd="0" destOrd="0" presId="urn:microsoft.com/office/officeart/2009/3/layout/HorizontalOrganizationChart"/>
    <dgm:cxn modelId="{E7E38E76-BD2C-42AC-8142-77D8C5AD22BD}" type="presOf" srcId="{EBFDD7A9-75AC-483B-95D6-414EDC9EF4B9}" destId="{9A9FDD71-C43A-45BD-9C5A-1173E667EA7B}" srcOrd="0" destOrd="0" presId="urn:microsoft.com/office/officeart/2009/3/layout/HorizontalOrganizationChart"/>
    <dgm:cxn modelId="{6DE3659E-4FED-416A-ADD6-29C9E3DB5386}" type="presOf" srcId="{1CEBDAD9-1303-4ACC-84B5-9D48C90C047C}" destId="{B4881E89-C76C-43FF-A73D-BE558AEA652D}" srcOrd="0" destOrd="0" presId="urn:microsoft.com/office/officeart/2009/3/layout/HorizontalOrganizationChart"/>
    <dgm:cxn modelId="{6E5A2B99-1067-46BA-BDF5-23B16FC376AB}" type="presOf" srcId="{AAA5B8EB-B260-4A43-9657-FE4492B76EE2}" destId="{4BC3D8E2-71D8-4194-B6AA-D10EA7508400}" srcOrd="0" destOrd="0" presId="urn:microsoft.com/office/officeart/2009/3/layout/HorizontalOrganizationChart"/>
    <dgm:cxn modelId="{04AB3CD4-20CC-4C8C-BBA4-ECF562A7FE38}" type="presOf" srcId="{248DD102-6C81-417C-B276-43F8D16AD8BD}" destId="{176B9A7C-97F3-42B2-99DB-FB5F8E54DADC}" srcOrd="0" destOrd="0" presId="urn:microsoft.com/office/officeart/2009/3/layout/HorizontalOrganizationChart"/>
    <dgm:cxn modelId="{427DEFAB-90B4-4E48-B0DA-816ECDA5CB75}" type="presOf" srcId="{FB37E955-CCDD-4838-9AD5-059468EDC329}" destId="{5061F153-E5C5-40A1-90C0-AA52C77A4BAA}" srcOrd="0" destOrd="0" presId="urn:microsoft.com/office/officeart/2009/3/layout/HorizontalOrganizationChart"/>
    <dgm:cxn modelId="{98FF1CCB-8098-4EB7-ADA9-F1D69B2A9F1D}" type="presOf" srcId="{D0E6185C-1133-4745-8424-495ED18C91E0}" destId="{D3F4169C-ABF9-40F9-B8B3-001FD2413E46}" srcOrd="1" destOrd="0" presId="urn:microsoft.com/office/officeart/2009/3/layout/HorizontalOrganizationChart"/>
    <dgm:cxn modelId="{73D06234-E342-44DE-8471-52F17286F366}" srcId="{248DD102-6C81-417C-B276-43F8D16AD8BD}" destId="{C0288532-E0E8-4093-8D4C-FEFDEAC7927D}" srcOrd="4" destOrd="0" parTransId="{A528B415-8EE7-4631-AF58-8493BEFB7E66}" sibTransId="{9A9940BF-700C-425C-B711-B1FA4B1FEBED}"/>
    <dgm:cxn modelId="{D65F41B1-9163-446F-A2DC-AAC19C7DE702}" type="presOf" srcId="{361495F5-09F9-479E-ADAE-F1BE42CAD8DE}" destId="{1AFAC12F-FE24-4660-AA11-A48809E769ED}" srcOrd="0" destOrd="0" presId="urn:microsoft.com/office/officeart/2009/3/layout/HorizontalOrganizationChart"/>
    <dgm:cxn modelId="{FD6E9819-178D-454F-8F6E-62D409DC274D}" type="presOf" srcId="{1CEBDAD9-1303-4ACC-84B5-9D48C90C047C}" destId="{36C3938C-98E1-42F9-B7B9-956895EF872F}" srcOrd="1" destOrd="0" presId="urn:microsoft.com/office/officeart/2009/3/layout/HorizontalOrganizationChart"/>
    <dgm:cxn modelId="{2A90EEC2-F9CE-4897-8164-A5E87857D28A}" type="presOf" srcId="{87B755CB-34CA-4AC2-A2DB-DB91BC165D90}" destId="{FB637E55-08F9-4E6F-B3E4-4EF42FA93C56}" srcOrd="0" destOrd="0" presId="urn:microsoft.com/office/officeart/2009/3/layout/HorizontalOrganizationChart"/>
    <dgm:cxn modelId="{9CBBEA41-6D01-481F-BF67-4BF80385449A}" srcId="{D0E6185C-1133-4745-8424-495ED18C91E0}" destId="{EBFDD7A9-75AC-483B-95D6-414EDC9EF4B9}" srcOrd="2" destOrd="0" parTransId="{AB8DC851-BBE7-48E3-B045-C31886D6ACE7}" sibTransId="{D6197883-C4A0-4561-89BF-7CBB73F499A1}"/>
    <dgm:cxn modelId="{31DC3831-BED4-4032-8722-CE75F8F91B0D}" type="presOf" srcId="{683894A1-7CB1-4795-A660-3673D0C0FC9F}" destId="{13B4F4D1-C406-46CC-A28B-E4412E0D2885}" srcOrd="0" destOrd="0" presId="urn:microsoft.com/office/officeart/2009/3/layout/HorizontalOrganizationChart"/>
    <dgm:cxn modelId="{7C29FDF7-7304-4C25-AD9B-3B591808F908}" srcId="{248DD102-6C81-417C-B276-43F8D16AD8BD}" destId="{1CEBDAD9-1303-4ACC-84B5-9D48C90C047C}" srcOrd="3" destOrd="0" parTransId="{9F37221A-C321-4727-B327-0B3A5D61B413}" sibTransId="{FC0E859B-EAF6-40F6-AE77-4B5AE3D1EC12}"/>
    <dgm:cxn modelId="{09043862-7404-4424-9B18-DCE0A7FC1373}" srcId="{D0E6185C-1133-4745-8424-495ED18C91E0}" destId="{9B182148-41C6-4001-A04C-CE48CB195292}" srcOrd="1" destOrd="0" parTransId="{683894A1-7CB1-4795-A660-3673D0C0FC9F}" sibTransId="{E29BC3FB-3785-4599-A9B4-B4C551AE9D70}"/>
    <dgm:cxn modelId="{AF9C4764-8FA4-4969-A8D9-6192F461F6B2}" type="presOf" srcId="{2DA4931D-1CB0-4D90-9C87-02436B45DBC6}" destId="{5E666B4E-8DD7-4553-9895-F5B5E4156796}" srcOrd="1" destOrd="0" presId="urn:microsoft.com/office/officeart/2009/3/layout/HorizontalOrganizationChart"/>
    <dgm:cxn modelId="{6ADD6DC5-FBFC-4908-9C0A-F0D7B7C54761}" type="presOf" srcId="{D6FB10D6-6224-459B-A195-7C83270BCE07}" destId="{AE5D37C0-F843-4DB1-88C9-8A1A8ACB9D5C}" srcOrd="0" destOrd="0" presId="urn:microsoft.com/office/officeart/2009/3/layout/HorizontalOrganizationChart"/>
    <dgm:cxn modelId="{067B67D1-6BD7-4BC0-9BAA-16BF350E929C}" type="presOf" srcId="{C0288532-E0E8-4093-8D4C-FEFDEAC7927D}" destId="{DC2C754C-69D4-446B-9CE1-117AD5854D38}" srcOrd="1" destOrd="0" presId="urn:microsoft.com/office/officeart/2009/3/layout/HorizontalOrganizationChart"/>
    <dgm:cxn modelId="{CCA3299B-A4B9-4CEF-8AC0-77B368BD9957}" type="presOf" srcId="{C98B93D0-53CF-4E02-A443-E7EC51B40EFE}" destId="{B26C3B86-959C-45D0-8048-847507E0F7E1}" srcOrd="0" destOrd="0" presId="urn:microsoft.com/office/officeart/2009/3/layout/HorizontalOrganizationChart"/>
    <dgm:cxn modelId="{8A10456F-1B35-437D-85C5-F698D8C9BADE}" type="presOf" srcId="{87B755CB-34CA-4AC2-A2DB-DB91BC165D90}" destId="{547D673E-4B78-4157-8EEC-35483B431D6A}" srcOrd="1" destOrd="0" presId="urn:microsoft.com/office/officeart/2009/3/layout/HorizontalOrganizationChart"/>
    <dgm:cxn modelId="{7F821C1C-8796-499A-8EEC-DA08B9091FE7}" type="presOf" srcId="{D0E6185C-1133-4745-8424-495ED18C91E0}" destId="{8A3F90DF-AE56-44CE-B4B0-E518F0B4A335}" srcOrd="0" destOrd="0" presId="urn:microsoft.com/office/officeart/2009/3/layout/HorizontalOrganizationChart"/>
    <dgm:cxn modelId="{3E50283F-382C-46B7-ABDE-583309001F05}" srcId="{248DD102-6C81-417C-B276-43F8D16AD8BD}" destId="{87B755CB-34CA-4AC2-A2DB-DB91BC165D90}" srcOrd="2" destOrd="0" parTransId="{361495F5-09F9-479E-ADAE-F1BE42CAD8DE}" sibTransId="{401C99C7-E6E5-4BBC-9B0E-850A82240B70}"/>
    <dgm:cxn modelId="{9CADA261-E556-4EE4-A8A0-0FBAFB49FD74}" type="presOf" srcId="{C0288532-E0E8-4093-8D4C-FEFDEAC7927D}" destId="{551EDDAF-279F-44C4-BBA7-B9C9255CA2AB}" srcOrd="0" destOrd="0" presId="urn:microsoft.com/office/officeart/2009/3/layout/HorizontalOrganizationChart"/>
    <dgm:cxn modelId="{0016CFBE-0E58-42C5-99CA-5DA9566F5D41}" srcId="{248DD102-6C81-417C-B276-43F8D16AD8BD}" destId="{D6FB10D6-6224-459B-A195-7C83270BCE07}" srcOrd="0" destOrd="0" parTransId="{C98B93D0-53CF-4E02-A443-E7EC51B40EFE}" sibTransId="{4CDE5992-E611-4911-BA68-C15A089A7E6A}"/>
    <dgm:cxn modelId="{2477C5C0-0863-4A74-93E5-E2B04FAEB945}" type="presOf" srcId="{2DA4931D-1CB0-4D90-9C87-02436B45DBC6}" destId="{A091C582-91E7-4BAA-822C-73A3A39AC640}" srcOrd="0" destOrd="0" presId="urn:microsoft.com/office/officeart/2009/3/layout/HorizontalOrganizationChart"/>
    <dgm:cxn modelId="{C5EDCDE6-C16E-484A-A7D8-1499F5DF12DC}" srcId="{D0E6185C-1133-4745-8424-495ED18C91E0}" destId="{248DD102-6C81-417C-B276-43F8D16AD8BD}" srcOrd="0" destOrd="0" parTransId="{FB37E955-CCDD-4838-9AD5-059468EDC329}" sibTransId="{37F5BC23-8D41-422F-9857-AEE1E9561675}"/>
    <dgm:cxn modelId="{8AF60467-278A-427F-AE83-636C9DEBEC01}" type="presOf" srcId="{9B182148-41C6-4001-A04C-CE48CB195292}" destId="{47793763-67E9-4F85-A024-0FB04218FAAB}" srcOrd="1" destOrd="0" presId="urn:microsoft.com/office/officeart/2009/3/layout/HorizontalOrganizationChart"/>
    <dgm:cxn modelId="{43B551A5-C4E4-4B9A-95DC-E11B09B9A933}" type="presOf" srcId="{EBFDD7A9-75AC-483B-95D6-414EDC9EF4B9}" destId="{5942B7E1-0677-4790-B168-BB79F4EF75D0}" srcOrd="1" destOrd="0" presId="urn:microsoft.com/office/officeart/2009/3/layout/HorizontalOrganizationChart"/>
    <dgm:cxn modelId="{4095AD83-DDBE-47FD-9CF5-F555BA430FD9}" type="presOf" srcId="{D6FB10D6-6224-459B-A195-7C83270BCE07}" destId="{F733A866-DD50-41F9-92B1-BBAFB2C0E3D4}" srcOrd="1" destOrd="0" presId="urn:microsoft.com/office/officeart/2009/3/layout/HorizontalOrganizationChart"/>
    <dgm:cxn modelId="{70294920-C771-4F4C-816C-9E1D5DC5D6EE}" srcId="{248DD102-6C81-417C-B276-43F8D16AD8BD}" destId="{2DA4931D-1CB0-4D90-9C87-02436B45DBC6}" srcOrd="1" destOrd="0" parTransId="{AAA5B8EB-B260-4A43-9657-FE4492B76EE2}" sibTransId="{B8893C03-EED7-46FE-BDBF-0AFE6EFF0BA8}"/>
    <dgm:cxn modelId="{9B5E431C-7608-4799-B718-487B6429A77A}" type="presOf" srcId="{248DD102-6C81-417C-B276-43F8D16AD8BD}" destId="{229D9930-F201-4F69-BE36-F38C8107D381}" srcOrd="1" destOrd="0" presId="urn:microsoft.com/office/officeart/2009/3/layout/HorizontalOrganizationChart"/>
    <dgm:cxn modelId="{40517B55-0451-47DF-9667-8081F4C484F6}" type="presParOf" srcId="{4930DF19-20B2-4B69-AE2B-7103C348CAB6}" destId="{EB6BA678-414D-4E77-B05B-68087AA4D897}" srcOrd="0" destOrd="0" presId="urn:microsoft.com/office/officeart/2009/3/layout/HorizontalOrganizationChart"/>
    <dgm:cxn modelId="{1D5B3FB9-2CDB-4097-9F7D-0144AA9C2BB7}" type="presParOf" srcId="{EB6BA678-414D-4E77-B05B-68087AA4D897}" destId="{A9F49D1A-A00D-4C85-9821-D8A5CED5EB88}" srcOrd="0" destOrd="0" presId="urn:microsoft.com/office/officeart/2009/3/layout/HorizontalOrganizationChart"/>
    <dgm:cxn modelId="{F5038792-CB08-48C9-9C8C-4E01BA012D8C}" type="presParOf" srcId="{A9F49D1A-A00D-4C85-9821-D8A5CED5EB88}" destId="{8A3F90DF-AE56-44CE-B4B0-E518F0B4A335}" srcOrd="0" destOrd="0" presId="urn:microsoft.com/office/officeart/2009/3/layout/HorizontalOrganizationChart"/>
    <dgm:cxn modelId="{DF88BA94-3521-43E4-8E0E-CD8ACADEF6FC}" type="presParOf" srcId="{A9F49D1A-A00D-4C85-9821-D8A5CED5EB88}" destId="{D3F4169C-ABF9-40F9-B8B3-001FD2413E46}" srcOrd="1" destOrd="0" presId="urn:microsoft.com/office/officeart/2009/3/layout/HorizontalOrganizationChart"/>
    <dgm:cxn modelId="{4EBFCCD9-116A-4DC0-ABE4-A2EC09F41CCE}" type="presParOf" srcId="{EB6BA678-414D-4E77-B05B-68087AA4D897}" destId="{E3C79B2D-D2F5-4E6E-8816-44E4AA1916DD}" srcOrd="1" destOrd="0" presId="urn:microsoft.com/office/officeart/2009/3/layout/HorizontalOrganizationChart"/>
    <dgm:cxn modelId="{20A75060-0ADB-43EB-BF5E-9E63053ABE06}" type="presParOf" srcId="{E3C79B2D-D2F5-4E6E-8816-44E4AA1916DD}" destId="{5061F153-E5C5-40A1-90C0-AA52C77A4BAA}" srcOrd="0" destOrd="0" presId="urn:microsoft.com/office/officeart/2009/3/layout/HorizontalOrganizationChart"/>
    <dgm:cxn modelId="{2FFA8936-7140-488C-8C88-B2E215D1A0F0}" type="presParOf" srcId="{E3C79B2D-D2F5-4E6E-8816-44E4AA1916DD}" destId="{F7EAE408-0291-430C-9E01-DEC614B7CD6C}" srcOrd="1" destOrd="0" presId="urn:microsoft.com/office/officeart/2009/3/layout/HorizontalOrganizationChart"/>
    <dgm:cxn modelId="{49B65349-BCC7-4CA5-B347-F6BEFEF3524B}" type="presParOf" srcId="{F7EAE408-0291-430C-9E01-DEC614B7CD6C}" destId="{109DFF45-5EA0-414D-BB1B-D21051E8A773}" srcOrd="0" destOrd="0" presId="urn:microsoft.com/office/officeart/2009/3/layout/HorizontalOrganizationChart"/>
    <dgm:cxn modelId="{9AC07199-0AB5-468A-8990-B78A9DC1905D}" type="presParOf" srcId="{109DFF45-5EA0-414D-BB1B-D21051E8A773}" destId="{176B9A7C-97F3-42B2-99DB-FB5F8E54DADC}" srcOrd="0" destOrd="0" presId="urn:microsoft.com/office/officeart/2009/3/layout/HorizontalOrganizationChart"/>
    <dgm:cxn modelId="{B240A4A4-2EA7-4061-ACA4-88346A4515C3}" type="presParOf" srcId="{109DFF45-5EA0-414D-BB1B-D21051E8A773}" destId="{229D9930-F201-4F69-BE36-F38C8107D381}" srcOrd="1" destOrd="0" presId="urn:microsoft.com/office/officeart/2009/3/layout/HorizontalOrganizationChart"/>
    <dgm:cxn modelId="{1224E2D6-CA54-4496-9E01-FB8AAB91F744}" type="presParOf" srcId="{F7EAE408-0291-430C-9E01-DEC614B7CD6C}" destId="{C324F5E5-16CE-4C28-BFE8-D1DCFE4A8FAF}" srcOrd="1" destOrd="0" presId="urn:microsoft.com/office/officeart/2009/3/layout/HorizontalOrganizationChart"/>
    <dgm:cxn modelId="{79949275-3EEC-4214-8EA2-4EA64DB5DE95}" type="presParOf" srcId="{C324F5E5-16CE-4C28-BFE8-D1DCFE4A8FAF}" destId="{B26C3B86-959C-45D0-8048-847507E0F7E1}" srcOrd="0" destOrd="0" presId="urn:microsoft.com/office/officeart/2009/3/layout/HorizontalOrganizationChart"/>
    <dgm:cxn modelId="{BC05D33F-B7F3-465E-9B7B-2D13934BB220}" type="presParOf" srcId="{C324F5E5-16CE-4C28-BFE8-D1DCFE4A8FAF}" destId="{4F19AFA5-DC39-4778-BD6D-222E3191CE2F}" srcOrd="1" destOrd="0" presId="urn:microsoft.com/office/officeart/2009/3/layout/HorizontalOrganizationChart"/>
    <dgm:cxn modelId="{1AC2D5A5-4150-44B1-B879-F4176F9D6306}" type="presParOf" srcId="{4F19AFA5-DC39-4778-BD6D-222E3191CE2F}" destId="{2C6A5350-20CD-4CF3-A3F5-1E3E4B9E234F}" srcOrd="0" destOrd="0" presId="urn:microsoft.com/office/officeart/2009/3/layout/HorizontalOrganizationChart"/>
    <dgm:cxn modelId="{77A1D104-827C-4A61-B425-DF50DFCDCA89}" type="presParOf" srcId="{2C6A5350-20CD-4CF3-A3F5-1E3E4B9E234F}" destId="{AE5D37C0-F843-4DB1-88C9-8A1A8ACB9D5C}" srcOrd="0" destOrd="0" presId="urn:microsoft.com/office/officeart/2009/3/layout/HorizontalOrganizationChart"/>
    <dgm:cxn modelId="{3C5FC7F1-9F8D-49CA-963D-FC45AFA2A234}" type="presParOf" srcId="{2C6A5350-20CD-4CF3-A3F5-1E3E4B9E234F}" destId="{F733A866-DD50-41F9-92B1-BBAFB2C0E3D4}" srcOrd="1" destOrd="0" presId="urn:microsoft.com/office/officeart/2009/3/layout/HorizontalOrganizationChart"/>
    <dgm:cxn modelId="{6475F8F7-C977-4AD1-AB26-E1C6BE07446A}" type="presParOf" srcId="{4F19AFA5-DC39-4778-BD6D-222E3191CE2F}" destId="{A739BE7D-787E-4D59-9538-6AB9D0B7A013}" srcOrd="1" destOrd="0" presId="urn:microsoft.com/office/officeart/2009/3/layout/HorizontalOrganizationChart"/>
    <dgm:cxn modelId="{2817AD8E-0725-4526-BD90-66CEC350033B}" type="presParOf" srcId="{4F19AFA5-DC39-4778-BD6D-222E3191CE2F}" destId="{28F773AF-C0A7-442A-A6F6-3C01C0802DB8}" srcOrd="2" destOrd="0" presId="urn:microsoft.com/office/officeart/2009/3/layout/HorizontalOrganizationChart"/>
    <dgm:cxn modelId="{23FB76B6-4499-48C4-9453-227758966D34}" type="presParOf" srcId="{C324F5E5-16CE-4C28-BFE8-D1DCFE4A8FAF}" destId="{4BC3D8E2-71D8-4194-B6AA-D10EA7508400}" srcOrd="2" destOrd="0" presId="urn:microsoft.com/office/officeart/2009/3/layout/HorizontalOrganizationChart"/>
    <dgm:cxn modelId="{FFE9F144-FE82-48CE-A17A-F3DC7AE8A911}" type="presParOf" srcId="{C324F5E5-16CE-4C28-BFE8-D1DCFE4A8FAF}" destId="{302E9B38-80FA-46D8-AEB4-41B1C47CE39C}" srcOrd="3" destOrd="0" presId="urn:microsoft.com/office/officeart/2009/3/layout/HorizontalOrganizationChart"/>
    <dgm:cxn modelId="{AB04984B-A45B-4ADE-9321-CF67A028E220}" type="presParOf" srcId="{302E9B38-80FA-46D8-AEB4-41B1C47CE39C}" destId="{06A77E00-6E83-4871-B786-9878CBAEDC3B}" srcOrd="0" destOrd="0" presId="urn:microsoft.com/office/officeart/2009/3/layout/HorizontalOrganizationChart"/>
    <dgm:cxn modelId="{0F48DE96-88A4-405F-883C-C811A12E2093}" type="presParOf" srcId="{06A77E00-6E83-4871-B786-9878CBAEDC3B}" destId="{A091C582-91E7-4BAA-822C-73A3A39AC640}" srcOrd="0" destOrd="0" presId="urn:microsoft.com/office/officeart/2009/3/layout/HorizontalOrganizationChart"/>
    <dgm:cxn modelId="{F57BE310-614B-4F4D-A136-D088CC44E4CA}" type="presParOf" srcId="{06A77E00-6E83-4871-B786-9878CBAEDC3B}" destId="{5E666B4E-8DD7-4553-9895-F5B5E4156796}" srcOrd="1" destOrd="0" presId="urn:microsoft.com/office/officeart/2009/3/layout/HorizontalOrganizationChart"/>
    <dgm:cxn modelId="{320D31FD-1DFE-4392-9D1A-1CD298343A3C}" type="presParOf" srcId="{302E9B38-80FA-46D8-AEB4-41B1C47CE39C}" destId="{1728D194-E16F-4946-904C-0B89C492737C}" srcOrd="1" destOrd="0" presId="urn:microsoft.com/office/officeart/2009/3/layout/HorizontalOrganizationChart"/>
    <dgm:cxn modelId="{62ADCF45-5430-44C0-9BC3-E75692F24817}" type="presParOf" srcId="{302E9B38-80FA-46D8-AEB4-41B1C47CE39C}" destId="{3FB33DE1-EE6D-4E04-8407-DD287685A433}" srcOrd="2" destOrd="0" presId="urn:microsoft.com/office/officeart/2009/3/layout/HorizontalOrganizationChart"/>
    <dgm:cxn modelId="{FCA9F329-1839-4B19-A3FF-F098B5460092}" type="presParOf" srcId="{C324F5E5-16CE-4C28-BFE8-D1DCFE4A8FAF}" destId="{1AFAC12F-FE24-4660-AA11-A48809E769ED}" srcOrd="4" destOrd="0" presId="urn:microsoft.com/office/officeart/2009/3/layout/HorizontalOrganizationChart"/>
    <dgm:cxn modelId="{8A8213DD-9C66-4D39-A367-8F62555675A6}" type="presParOf" srcId="{C324F5E5-16CE-4C28-BFE8-D1DCFE4A8FAF}" destId="{8CB7717A-A1F9-4931-A6FA-29CB661A663A}" srcOrd="5" destOrd="0" presId="urn:microsoft.com/office/officeart/2009/3/layout/HorizontalOrganizationChart"/>
    <dgm:cxn modelId="{9CFB961D-4E19-4F39-AA74-C60A78F3392B}" type="presParOf" srcId="{8CB7717A-A1F9-4931-A6FA-29CB661A663A}" destId="{F5581876-BF7E-426E-BCC8-C6FB3874EB21}" srcOrd="0" destOrd="0" presId="urn:microsoft.com/office/officeart/2009/3/layout/HorizontalOrganizationChart"/>
    <dgm:cxn modelId="{BEB6BE21-A031-47CE-A029-D2504C1FD332}" type="presParOf" srcId="{F5581876-BF7E-426E-BCC8-C6FB3874EB21}" destId="{FB637E55-08F9-4E6F-B3E4-4EF42FA93C56}" srcOrd="0" destOrd="0" presId="urn:microsoft.com/office/officeart/2009/3/layout/HorizontalOrganizationChart"/>
    <dgm:cxn modelId="{13655B29-3823-4CA8-B532-341D1BAFCC39}" type="presParOf" srcId="{F5581876-BF7E-426E-BCC8-C6FB3874EB21}" destId="{547D673E-4B78-4157-8EEC-35483B431D6A}" srcOrd="1" destOrd="0" presId="urn:microsoft.com/office/officeart/2009/3/layout/HorizontalOrganizationChart"/>
    <dgm:cxn modelId="{A1349E23-A121-4EDF-9B49-EB36FE6E4A77}" type="presParOf" srcId="{8CB7717A-A1F9-4931-A6FA-29CB661A663A}" destId="{452C54AC-1CF3-408F-BB6C-33091098A284}" srcOrd="1" destOrd="0" presId="urn:microsoft.com/office/officeart/2009/3/layout/HorizontalOrganizationChart"/>
    <dgm:cxn modelId="{5403FEB6-4190-43C4-9D5F-541AA5FD99D2}" type="presParOf" srcId="{8CB7717A-A1F9-4931-A6FA-29CB661A663A}" destId="{374B14A3-D5D6-4806-B144-22AE98FDAD3E}" srcOrd="2" destOrd="0" presId="urn:microsoft.com/office/officeart/2009/3/layout/HorizontalOrganizationChart"/>
    <dgm:cxn modelId="{4167BFD7-8C24-4D8C-A4CB-9001B8227364}" type="presParOf" srcId="{C324F5E5-16CE-4C28-BFE8-D1DCFE4A8FAF}" destId="{83E3E914-DE3E-4D16-B143-04378C74FF4F}" srcOrd="6" destOrd="0" presId="urn:microsoft.com/office/officeart/2009/3/layout/HorizontalOrganizationChart"/>
    <dgm:cxn modelId="{2AD36E6E-7A08-4E1A-8B83-35AB650259B0}" type="presParOf" srcId="{C324F5E5-16CE-4C28-BFE8-D1DCFE4A8FAF}" destId="{68A55B47-E955-47C4-ACAE-C12C75D919C9}" srcOrd="7" destOrd="0" presId="urn:microsoft.com/office/officeart/2009/3/layout/HorizontalOrganizationChart"/>
    <dgm:cxn modelId="{61C3D5CB-C583-4F9E-9967-1875B02DEE27}" type="presParOf" srcId="{68A55B47-E955-47C4-ACAE-C12C75D919C9}" destId="{385F060E-6418-4AAC-A645-0AF5A424C0F9}" srcOrd="0" destOrd="0" presId="urn:microsoft.com/office/officeart/2009/3/layout/HorizontalOrganizationChart"/>
    <dgm:cxn modelId="{89BD66C9-74AB-45BC-B7D8-73C34E41C5DA}" type="presParOf" srcId="{385F060E-6418-4AAC-A645-0AF5A424C0F9}" destId="{B4881E89-C76C-43FF-A73D-BE558AEA652D}" srcOrd="0" destOrd="0" presId="urn:microsoft.com/office/officeart/2009/3/layout/HorizontalOrganizationChart"/>
    <dgm:cxn modelId="{FE3A43BD-F75D-4E58-A6F8-FD3D3F0FFFC6}" type="presParOf" srcId="{385F060E-6418-4AAC-A645-0AF5A424C0F9}" destId="{36C3938C-98E1-42F9-B7B9-956895EF872F}" srcOrd="1" destOrd="0" presId="urn:microsoft.com/office/officeart/2009/3/layout/HorizontalOrganizationChart"/>
    <dgm:cxn modelId="{27228007-F121-4DAC-B448-AA0F7A5DB00A}" type="presParOf" srcId="{68A55B47-E955-47C4-ACAE-C12C75D919C9}" destId="{D850DC20-CF91-4733-8EB0-D4D4CC434EEC}" srcOrd="1" destOrd="0" presId="urn:microsoft.com/office/officeart/2009/3/layout/HorizontalOrganizationChart"/>
    <dgm:cxn modelId="{C5FDCCCD-0843-4122-80EE-BEF38258497B}" type="presParOf" srcId="{68A55B47-E955-47C4-ACAE-C12C75D919C9}" destId="{BED23A8F-8B64-44F9-B189-771526F5937A}" srcOrd="2" destOrd="0" presId="urn:microsoft.com/office/officeart/2009/3/layout/HorizontalOrganizationChart"/>
    <dgm:cxn modelId="{B0C90215-7D5E-439B-8ACD-2D250FC7C0BC}" type="presParOf" srcId="{C324F5E5-16CE-4C28-BFE8-D1DCFE4A8FAF}" destId="{8ADDB0E3-3E2B-44F6-833E-AE625458E25A}" srcOrd="8" destOrd="0" presId="urn:microsoft.com/office/officeart/2009/3/layout/HorizontalOrganizationChart"/>
    <dgm:cxn modelId="{7549F6D8-EA65-421A-8A08-7E0ED446C17E}" type="presParOf" srcId="{C324F5E5-16CE-4C28-BFE8-D1DCFE4A8FAF}" destId="{14A13AF8-FA3D-4E68-8941-ADFFAF44A569}" srcOrd="9" destOrd="0" presId="urn:microsoft.com/office/officeart/2009/3/layout/HorizontalOrganizationChart"/>
    <dgm:cxn modelId="{D928D520-CA31-403E-B384-60C34BE94096}" type="presParOf" srcId="{14A13AF8-FA3D-4E68-8941-ADFFAF44A569}" destId="{84B5A57A-E40F-473F-8AD3-87A83E631300}" srcOrd="0" destOrd="0" presId="urn:microsoft.com/office/officeart/2009/3/layout/HorizontalOrganizationChart"/>
    <dgm:cxn modelId="{96969CFD-E1C5-4FDE-8853-C63339C84681}" type="presParOf" srcId="{84B5A57A-E40F-473F-8AD3-87A83E631300}" destId="{551EDDAF-279F-44C4-BBA7-B9C9255CA2AB}" srcOrd="0" destOrd="0" presId="urn:microsoft.com/office/officeart/2009/3/layout/HorizontalOrganizationChart"/>
    <dgm:cxn modelId="{3244D955-BA47-4091-86F3-74D471C8815B}" type="presParOf" srcId="{84B5A57A-E40F-473F-8AD3-87A83E631300}" destId="{DC2C754C-69D4-446B-9CE1-117AD5854D38}" srcOrd="1" destOrd="0" presId="urn:microsoft.com/office/officeart/2009/3/layout/HorizontalOrganizationChart"/>
    <dgm:cxn modelId="{5B352725-022F-4270-A1B0-8DEDAAA72CF5}" type="presParOf" srcId="{14A13AF8-FA3D-4E68-8941-ADFFAF44A569}" destId="{628A9DB6-20B7-4398-8507-87F937279561}" srcOrd="1" destOrd="0" presId="urn:microsoft.com/office/officeart/2009/3/layout/HorizontalOrganizationChart"/>
    <dgm:cxn modelId="{F66F4DB9-8431-4C6F-A8A6-813DE5AD1468}" type="presParOf" srcId="{14A13AF8-FA3D-4E68-8941-ADFFAF44A569}" destId="{2D682178-7321-4353-B5FA-FFA545865114}" srcOrd="2" destOrd="0" presId="urn:microsoft.com/office/officeart/2009/3/layout/HorizontalOrganizationChart"/>
    <dgm:cxn modelId="{C1AA1628-8693-49A0-8B71-655DF2BAFFBE}" type="presParOf" srcId="{F7EAE408-0291-430C-9E01-DEC614B7CD6C}" destId="{5E74B998-601E-482A-A9D5-E7D500C68553}" srcOrd="2" destOrd="0" presId="urn:microsoft.com/office/officeart/2009/3/layout/HorizontalOrganizationChart"/>
    <dgm:cxn modelId="{AF0E88AB-42C6-411B-9FFB-B16B43672238}" type="presParOf" srcId="{E3C79B2D-D2F5-4E6E-8816-44E4AA1916DD}" destId="{13B4F4D1-C406-46CC-A28B-E4412E0D2885}" srcOrd="2" destOrd="0" presId="urn:microsoft.com/office/officeart/2009/3/layout/HorizontalOrganizationChart"/>
    <dgm:cxn modelId="{E472D573-6539-4187-82CE-3F7D3FFE8FE5}" type="presParOf" srcId="{E3C79B2D-D2F5-4E6E-8816-44E4AA1916DD}" destId="{F4D22DE2-D9AF-45F1-A7AC-9C3C08D41AD0}" srcOrd="3" destOrd="0" presId="urn:microsoft.com/office/officeart/2009/3/layout/HorizontalOrganizationChart"/>
    <dgm:cxn modelId="{61EEC3CE-5D53-4250-8798-D24A8A81B8A7}" type="presParOf" srcId="{F4D22DE2-D9AF-45F1-A7AC-9C3C08D41AD0}" destId="{B45CE804-40DC-46FC-95B0-5B3449CE8E0F}" srcOrd="0" destOrd="0" presId="urn:microsoft.com/office/officeart/2009/3/layout/HorizontalOrganizationChart"/>
    <dgm:cxn modelId="{7AA8CD5D-100C-41E7-8D26-A565C2CBC460}" type="presParOf" srcId="{B45CE804-40DC-46FC-95B0-5B3449CE8E0F}" destId="{9FBBB833-3991-408E-A762-0A48AE5875A6}" srcOrd="0" destOrd="0" presId="urn:microsoft.com/office/officeart/2009/3/layout/HorizontalOrganizationChart"/>
    <dgm:cxn modelId="{789885D6-A2AE-4671-BDD2-32EB84611085}" type="presParOf" srcId="{B45CE804-40DC-46FC-95B0-5B3449CE8E0F}" destId="{47793763-67E9-4F85-A024-0FB04218FAAB}" srcOrd="1" destOrd="0" presId="urn:microsoft.com/office/officeart/2009/3/layout/HorizontalOrganizationChart"/>
    <dgm:cxn modelId="{9757E09D-68E7-4B06-9816-0BB0D1529FFC}" type="presParOf" srcId="{F4D22DE2-D9AF-45F1-A7AC-9C3C08D41AD0}" destId="{AF3F9ED0-8215-425F-ACCF-F67F0623635B}" srcOrd="1" destOrd="0" presId="urn:microsoft.com/office/officeart/2009/3/layout/HorizontalOrganizationChart"/>
    <dgm:cxn modelId="{4B56D8D7-46F5-4D16-BD50-C83931028207}" type="presParOf" srcId="{F4D22DE2-D9AF-45F1-A7AC-9C3C08D41AD0}" destId="{2E1D229D-CE59-4D88-84D0-1FF772D03102}" srcOrd="2" destOrd="0" presId="urn:microsoft.com/office/officeart/2009/3/layout/HorizontalOrganizationChart"/>
    <dgm:cxn modelId="{A5CF8140-230F-441A-A03B-02F3686230F1}" type="presParOf" srcId="{E3C79B2D-D2F5-4E6E-8816-44E4AA1916DD}" destId="{E99C3B4D-5876-4FF2-ADD2-3987BA20ACA4}" srcOrd="4" destOrd="0" presId="urn:microsoft.com/office/officeart/2009/3/layout/HorizontalOrganizationChart"/>
    <dgm:cxn modelId="{80FD3ABF-C822-494A-9037-68B331A432B0}" type="presParOf" srcId="{E3C79B2D-D2F5-4E6E-8816-44E4AA1916DD}" destId="{C8862BF9-4295-4636-ADAD-F0FE81C14783}" srcOrd="5" destOrd="0" presId="urn:microsoft.com/office/officeart/2009/3/layout/HorizontalOrganizationChart"/>
    <dgm:cxn modelId="{3112D23A-DA86-408F-873B-4839263E7E85}" type="presParOf" srcId="{C8862BF9-4295-4636-ADAD-F0FE81C14783}" destId="{5029B844-02DC-45C9-BE26-34F2CA0D147C}" srcOrd="0" destOrd="0" presId="urn:microsoft.com/office/officeart/2009/3/layout/HorizontalOrganizationChart"/>
    <dgm:cxn modelId="{31234B7E-881A-4F29-8424-45B71854AD33}" type="presParOf" srcId="{5029B844-02DC-45C9-BE26-34F2CA0D147C}" destId="{9A9FDD71-C43A-45BD-9C5A-1173E667EA7B}" srcOrd="0" destOrd="0" presId="urn:microsoft.com/office/officeart/2009/3/layout/HorizontalOrganizationChart"/>
    <dgm:cxn modelId="{F617C59F-3A48-4F90-B18D-769B10B2401C}" type="presParOf" srcId="{5029B844-02DC-45C9-BE26-34F2CA0D147C}" destId="{5942B7E1-0677-4790-B168-BB79F4EF75D0}" srcOrd="1" destOrd="0" presId="urn:microsoft.com/office/officeart/2009/3/layout/HorizontalOrganizationChart"/>
    <dgm:cxn modelId="{CB509775-9C1D-4617-A975-B7BB6D7BD5F4}" type="presParOf" srcId="{C8862BF9-4295-4636-ADAD-F0FE81C14783}" destId="{FB09CE0D-4D8A-4D24-B019-75703A76C1FA}" srcOrd="1" destOrd="0" presId="urn:microsoft.com/office/officeart/2009/3/layout/HorizontalOrganizationChart"/>
    <dgm:cxn modelId="{0E9B321F-EF5E-4871-B987-52B445FE54BD}" type="presParOf" srcId="{C8862BF9-4295-4636-ADAD-F0FE81C14783}" destId="{C280A642-69FD-44C5-ADAE-4EDB7FFD4497}" srcOrd="2" destOrd="0" presId="urn:microsoft.com/office/officeart/2009/3/layout/HorizontalOrganizationChart"/>
    <dgm:cxn modelId="{B290F473-8ADB-4D69-9015-84C13D33C6FC}" type="presParOf" srcId="{EB6BA678-414D-4E77-B05B-68087AA4D897}" destId="{A91C3E06-13F9-4789-81CF-8588B9AB8079}" srcOrd="2" destOrd="0" presId="urn:microsoft.com/office/officeart/2009/3/layout/HorizontalOrganizationChar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98B24E-5D6C-4108-8661-91CDB5F6E731}" type="doc">
      <dgm:prSet loTypeId="urn:microsoft.com/office/officeart/2005/8/layout/process1" loCatId="process" qsTypeId="urn:microsoft.com/office/officeart/2005/8/quickstyle/simple1" qsCatId="simple" csTypeId="urn:microsoft.com/office/officeart/2005/8/colors/accent1_2" csCatId="accent1" phldr="1"/>
      <dgm:spPr/>
    </dgm:pt>
    <dgm:pt modelId="{F5DE0CE2-D873-425D-A73E-80E48A67904E}">
      <dgm:prSet phldrT="[文本]" custT="1"/>
      <dgm:spPr/>
      <dgm:t>
        <a:bodyPr/>
        <a:lstStyle/>
        <a:p>
          <a:r>
            <a:rPr lang="zh-CN" altLang="en-US" sz="1600" dirty="0" smtClean="0"/>
            <a:t>以</a:t>
          </a:r>
          <a:r>
            <a:rPr lang="en-US" altLang="zh-CN" sz="1600" dirty="0" smtClean="0"/>
            <a:t>label</a:t>
          </a:r>
          <a:r>
            <a:rPr lang="zh-CN" altLang="en-US" sz="1600" dirty="0" smtClean="0"/>
            <a:t>为</a:t>
          </a:r>
          <a:r>
            <a:rPr lang="en-US" altLang="zh-CN" sz="1600" dirty="0" smtClean="0"/>
            <a:t>Pass</a:t>
          </a:r>
          <a:r>
            <a:rPr lang="zh-CN" altLang="en-US" sz="1600" dirty="0" smtClean="0"/>
            <a:t>数据为例，取出</a:t>
          </a:r>
          <a:r>
            <a:rPr lang="en-US" altLang="zh-CN" sz="1600" dirty="0" smtClean="0"/>
            <a:t>label</a:t>
          </a:r>
          <a:r>
            <a:rPr lang="zh-CN" altLang="en-US" sz="1600" dirty="0" smtClean="0"/>
            <a:t>为</a:t>
          </a:r>
          <a:r>
            <a:rPr lang="en-US" altLang="zh-CN" sz="1600" dirty="0" smtClean="0"/>
            <a:t>Pass</a:t>
          </a:r>
          <a:r>
            <a:rPr lang="zh-CN" altLang="en-US" sz="1600" dirty="0" smtClean="0"/>
            <a:t>的所有样本</a:t>
          </a:r>
          <a:endParaRPr lang="zh-CN" altLang="en-US" sz="1600" dirty="0"/>
        </a:p>
      </dgm:t>
    </dgm:pt>
    <dgm:pt modelId="{4CCF4899-B15E-4938-A168-6F593ED88A61}" type="parTrans" cxnId="{6EE0E336-B07A-4F95-A145-0EA96F4763FC}">
      <dgm:prSet/>
      <dgm:spPr/>
      <dgm:t>
        <a:bodyPr/>
        <a:lstStyle/>
        <a:p>
          <a:endParaRPr lang="zh-CN" altLang="en-US"/>
        </a:p>
      </dgm:t>
    </dgm:pt>
    <dgm:pt modelId="{57209F37-9494-4B12-A5DB-DE03966D9CDC}" type="sibTrans" cxnId="{6EE0E336-B07A-4F95-A145-0EA96F4763FC}">
      <dgm:prSet/>
      <dgm:spPr/>
      <dgm:t>
        <a:bodyPr/>
        <a:lstStyle/>
        <a:p>
          <a:endParaRPr lang="zh-CN" altLang="en-US"/>
        </a:p>
      </dgm:t>
    </dgm:pt>
    <dgm:pt modelId="{401ADDE4-70BC-4651-9A5F-80742436F1B9}">
      <dgm:prSet phldrT="[文本]"/>
      <dgm:spPr/>
      <dgm:t>
        <a:bodyPr/>
        <a:lstStyle/>
        <a:p>
          <a:r>
            <a:rPr lang="zh-CN" altLang="en-US" dirty="0" smtClean="0"/>
            <a:t>求取每列的平均值</a:t>
          </a:r>
          <a:endParaRPr lang="zh-CN" altLang="en-US" dirty="0"/>
        </a:p>
      </dgm:t>
    </dgm:pt>
    <dgm:pt modelId="{8895396F-5203-44F1-9159-C99BA0C69A5A}" type="parTrans" cxnId="{504DA9FC-72EC-4AA7-A27F-7FDE8607E9CE}">
      <dgm:prSet/>
      <dgm:spPr/>
      <dgm:t>
        <a:bodyPr/>
        <a:lstStyle/>
        <a:p>
          <a:endParaRPr lang="zh-CN" altLang="en-US"/>
        </a:p>
      </dgm:t>
    </dgm:pt>
    <dgm:pt modelId="{5A0E72D4-150C-4690-9A3F-97C82CA4ED6A}" type="sibTrans" cxnId="{504DA9FC-72EC-4AA7-A27F-7FDE8607E9CE}">
      <dgm:prSet/>
      <dgm:spPr/>
      <dgm:t>
        <a:bodyPr/>
        <a:lstStyle/>
        <a:p>
          <a:endParaRPr lang="zh-CN" altLang="en-US"/>
        </a:p>
      </dgm:t>
    </dgm:pt>
    <dgm:pt modelId="{9AA69E67-D010-4358-B2BC-84A058528738}">
      <dgm:prSet phldrT="[文本]"/>
      <dgm:spPr/>
      <dgm:t>
        <a:bodyPr/>
        <a:lstStyle/>
        <a:p>
          <a:r>
            <a:rPr lang="zh-CN" altLang="en-US" dirty="0" smtClean="0"/>
            <a:t>每列减去该列的平均值</a:t>
          </a:r>
          <a:endParaRPr lang="zh-CN" altLang="en-US" dirty="0"/>
        </a:p>
      </dgm:t>
    </dgm:pt>
    <dgm:pt modelId="{0D143079-F9DD-4914-8F87-FE387F50B6EC}" type="parTrans" cxnId="{8E40337E-9D4A-4B69-B49A-9317F9338B4B}">
      <dgm:prSet/>
      <dgm:spPr/>
      <dgm:t>
        <a:bodyPr/>
        <a:lstStyle/>
        <a:p>
          <a:endParaRPr lang="zh-CN" altLang="en-US"/>
        </a:p>
      </dgm:t>
    </dgm:pt>
    <dgm:pt modelId="{B186D1E6-DD95-40BA-9DE9-38617B81D52C}" type="sibTrans" cxnId="{8E40337E-9D4A-4B69-B49A-9317F9338B4B}">
      <dgm:prSet/>
      <dgm:spPr/>
      <dgm:t>
        <a:bodyPr/>
        <a:lstStyle/>
        <a:p>
          <a:endParaRPr lang="zh-CN" altLang="en-US"/>
        </a:p>
      </dgm:t>
    </dgm:pt>
    <dgm:pt modelId="{D2A043E6-7930-4331-BF27-634731485258}">
      <dgm:prSet phldrT="[文本]"/>
      <dgm:spPr/>
      <dgm:t>
        <a:bodyPr/>
        <a:lstStyle/>
        <a:p>
          <a:r>
            <a:rPr lang="zh-CN" altLang="en-US" dirty="0" smtClean="0"/>
            <a:t>距离特征</a:t>
          </a:r>
          <a:endParaRPr lang="zh-CN" altLang="en-US" dirty="0"/>
        </a:p>
      </dgm:t>
    </dgm:pt>
    <dgm:pt modelId="{02603FD4-6F3C-4E04-B1B9-F717F3094F3B}" type="parTrans" cxnId="{9FFA8C39-B4F9-41DD-8146-2BAF271B5194}">
      <dgm:prSet/>
      <dgm:spPr/>
      <dgm:t>
        <a:bodyPr/>
        <a:lstStyle/>
        <a:p>
          <a:endParaRPr lang="zh-CN" altLang="en-US"/>
        </a:p>
      </dgm:t>
    </dgm:pt>
    <dgm:pt modelId="{AB579931-0B8C-4FB9-ACD3-C10237083CF7}" type="sibTrans" cxnId="{9FFA8C39-B4F9-41DD-8146-2BAF271B5194}">
      <dgm:prSet/>
      <dgm:spPr/>
      <dgm:t>
        <a:bodyPr/>
        <a:lstStyle/>
        <a:p>
          <a:endParaRPr lang="zh-CN" altLang="en-US"/>
        </a:p>
      </dgm:t>
    </dgm:pt>
    <dgm:pt modelId="{1256E4DF-D5F8-41D3-8166-0A8819CF67C8}" type="pres">
      <dgm:prSet presAssocID="{FA98B24E-5D6C-4108-8661-91CDB5F6E731}" presName="Name0" presStyleCnt="0">
        <dgm:presLayoutVars>
          <dgm:dir/>
          <dgm:resizeHandles val="exact"/>
        </dgm:presLayoutVars>
      </dgm:prSet>
      <dgm:spPr/>
    </dgm:pt>
    <dgm:pt modelId="{16B41D26-CE0D-4CBE-8FD7-8BEAAA50545C}" type="pres">
      <dgm:prSet presAssocID="{F5DE0CE2-D873-425D-A73E-80E48A67904E}" presName="node" presStyleLbl="node1" presStyleIdx="0" presStyleCnt="4" custScaleX="186882" custScaleY="83648">
        <dgm:presLayoutVars>
          <dgm:bulletEnabled val="1"/>
        </dgm:presLayoutVars>
      </dgm:prSet>
      <dgm:spPr/>
      <dgm:t>
        <a:bodyPr/>
        <a:lstStyle/>
        <a:p>
          <a:endParaRPr lang="zh-CN" altLang="en-US"/>
        </a:p>
      </dgm:t>
    </dgm:pt>
    <dgm:pt modelId="{6C2277E8-F5E6-489D-9ACD-7518090ECF9C}" type="pres">
      <dgm:prSet presAssocID="{57209F37-9494-4B12-A5DB-DE03966D9CDC}" presName="sibTrans" presStyleLbl="sibTrans2D1" presStyleIdx="0" presStyleCnt="3"/>
      <dgm:spPr/>
      <dgm:t>
        <a:bodyPr/>
        <a:lstStyle/>
        <a:p>
          <a:endParaRPr lang="zh-CN" altLang="en-US"/>
        </a:p>
      </dgm:t>
    </dgm:pt>
    <dgm:pt modelId="{9CD13821-1F15-4DB5-9647-2FD2A238E890}" type="pres">
      <dgm:prSet presAssocID="{57209F37-9494-4B12-A5DB-DE03966D9CDC}" presName="connectorText" presStyleLbl="sibTrans2D1" presStyleIdx="0" presStyleCnt="3"/>
      <dgm:spPr/>
      <dgm:t>
        <a:bodyPr/>
        <a:lstStyle/>
        <a:p>
          <a:endParaRPr lang="zh-CN" altLang="en-US"/>
        </a:p>
      </dgm:t>
    </dgm:pt>
    <dgm:pt modelId="{D495E2BE-2BC0-44F1-BD2A-FE8C0C5D6AA9}" type="pres">
      <dgm:prSet presAssocID="{401ADDE4-70BC-4651-9A5F-80742436F1B9}" presName="node" presStyleLbl="node1" presStyleIdx="1" presStyleCnt="4" custScaleX="186882" custScaleY="83648">
        <dgm:presLayoutVars>
          <dgm:bulletEnabled val="1"/>
        </dgm:presLayoutVars>
      </dgm:prSet>
      <dgm:spPr/>
      <dgm:t>
        <a:bodyPr/>
        <a:lstStyle/>
        <a:p>
          <a:endParaRPr lang="zh-CN" altLang="en-US"/>
        </a:p>
      </dgm:t>
    </dgm:pt>
    <dgm:pt modelId="{F4EE64B2-87F5-47B5-9622-2AD6ED8AAF7E}" type="pres">
      <dgm:prSet presAssocID="{5A0E72D4-150C-4690-9A3F-97C82CA4ED6A}" presName="sibTrans" presStyleLbl="sibTrans2D1" presStyleIdx="1" presStyleCnt="3"/>
      <dgm:spPr/>
      <dgm:t>
        <a:bodyPr/>
        <a:lstStyle/>
        <a:p>
          <a:endParaRPr lang="zh-CN" altLang="en-US"/>
        </a:p>
      </dgm:t>
    </dgm:pt>
    <dgm:pt modelId="{5741AE75-0A73-44C7-85EF-6021BD5FFF07}" type="pres">
      <dgm:prSet presAssocID="{5A0E72D4-150C-4690-9A3F-97C82CA4ED6A}" presName="connectorText" presStyleLbl="sibTrans2D1" presStyleIdx="1" presStyleCnt="3"/>
      <dgm:spPr/>
      <dgm:t>
        <a:bodyPr/>
        <a:lstStyle/>
        <a:p>
          <a:endParaRPr lang="zh-CN" altLang="en-US"/>
        </a:p>
      </dgm:t>
    </dgm:pt>
    <dgm:pt modelId="{1F3EB165-9FF9-4084-A8A3-DCDEE5A5B9BB}" type="pres">
      <dgm:prSet presAssocID="{9AA69E67-D010-4358-B2BC-84A058528738}" presName="node" presStyleLbl="node1" presStyleIdx="2" presStyleCnt="4" custScaleX="186882" custScaleY="83648">
        <dgm:presLayoutVars>
          <dgm:bulletEnabled val="1"/>
        </dgm:presLayoutVars>
      </dgm:prSet>
      <dgm:spPr/>
      <dgm:t>
        <a:bodyPr/>
        <a:lstStyle/>
        <a:p>
          <a:endParaRPr lang="zh-CN" altLang="en-US"/>
        </a:p>
      </dgm:t>
    </dgm:pt>
    <dgm:pt modelId="{7754ACA8-CDCE-41D1-A8E6-9CCAC0B8E4A2}" type="pres">
      <dgm:prSet presAssocID="{B186D1E6-DD95-40BA-9DE9-38617B81D52C}" presName="sibTrans" presStyleLbl="sibTrans2D1" presStyleIdx="2" presStyleCnt="3"/>
      <dgm:spPr/>
      <dgm:t>
        <a:bodyPr/>
        <a:lstStyle/>
        <a:p>
          <a:endParaRPr lang="zh-CN" altLang="en-US"/>
        </a:p>
      </dgm:t>
    </dgm:pt>
    <dgm:pt modelId="{97C91456-C0A1-48B0-83AA-4225C661833F}" type="pres">
      <dgm:prSet presAssocID="{B186D1E6-DD95-40BA-9DE9-38617B81D52C}" presName="connectorText" presStyleLbl="sibTrans2D1" presStyleIdx="2" presStyleCnt="3"/>
      <dgm:spPr/>
      <dgm:t>
        <a:bodyPr/>
        <a:lstStyle/>
        <a:p>
          <a:endParaRPr lang="zh-CN" altLang="en-US"/>
        </a:p>
      </dgm:t>
    </dgm:pt>
    <dgm:pt modelId="{846747BD-3910-40DD-AEAC-C7FB4AFEB209}" type="pres">
      <dgm:prSet presAssocID="{D2A043E6-7930-4331-BF27-634731485258}" presName="node" presStyleLbl="node1" presStyleIdx="3" presStyleCnt="4" custScaleX="186882" custScaleY="82787">
        <dgm:presLayoutVars>
          <dgm:bulletEnabled val="1"/>
        </dgm:presLayoutVars>
      </dgm:prSet>
      <dgm:spPr/>
      <dgm:t>
        <a:bodyPr/>
        <a:lstStyle/>
        <a:p>
          <a:endParaRPr lang="zh-CN" altLang="en-US"/>
        </a:p>
      </dgm:t>
    </dgm:pt>
  </dgm:ptLst>
  <dgm:cxnLst>
    <dgm:cxn modelId="{6EE0E336-B07A-4F95-A145-0EA96F4763FC}" srcId="{FA98B24E-5D6C-4108-8661-91CDB5F6E731}" destId="{F5DE0CE2-D873-425D-A73E-80E48A67904E}" srcOrd="0" destOrd="0" parTransId="{4CCF4899-B15E-4938-A168-6F593ED88A61}" sibTransId="{57209F37-9494-4B12-A5DB-DE03966D9CDC}"/>
    <dgm:cxn modelId="{8E40337E-9D4A-4B69-B49A-9317F9338B4B}" srcId="{FA98B24E-5D6C-4108-8661-91CDB5F6E731}" destId="{9AA69E67-D010-4358-B2BC-84A058528738}" srcOrd="2" destOrd="0" parTransId="{0D143079-F9DD-4914-8F87-FE387F50B6EC}" sibTransId="{B186D1E6-DD95-40BA-9DE9-38617B81D52C}"/>
    <dgm:cxn modelId="{4D77F19C-2F07-473D-B882-F71CD740DD27}" type="presOf" srcId="{401ADDE4-70BC-4651-9A5F-80742436F1B9}" destId="{D495E2BE-2BC0-44F1-BD2A-FE8C0C5D6AA9}" srcOrd="0" destOrd="0" presId="urn:microsoft.com/office/officeart/2005/8/layout/process1"/>
    <dgm:cxn modelId="{C137BC9F-EC5E-4A44-B2BC-096D0D752834}" type="presOf" srcId="{57209F37-9494-4B12-A5DB-DE03966D9CDC}" destId="{6C2277E8-F5E6-489D-9ACD-7518090ECF9C}" srcOrd="0" destOrd="0" presId="urn:microsoft.com/office/officeart/2005/8/layout/process1"/>
    <dgm:cxn modelId="{504DA9FC-72EC-4AA7-A27F-7FDE8607E9CE}" srcId="{FA98B24E-5D6C-4108-8661-91CDB5F6E731}" destId="{401ADDE4-70BC-4651-9A5F-80742436F1B9}" srcOrd="1" destOrd="0" parTransId="{8895396F-5203-44F1-9159-C99BA0C69A5A}" sibTransId="{5A0E72D4-150C-4690-9A3F-97C82CA4ED6A}"/>
    <dgm:cxn modelId="{54078595-C49C-4F0A-87BD-0D4D8C4D4201}" type="presOf" srcId="{F5DE0CE2-D873-425D-A73E-80E48A67904E}" destId="{16B41D26-CE0D-4CBE-8FD7-8BEAAA50545C}" srcOrd="0" destOrd="0" presId="urn:microsoft.com/office/officeart/2005/8/layout/process1"/>
    <dgm:cxn modelId="{670A9948-4BE3-41BA-911A-900EB107766A}" type="presOf" srcId="{57209F37-9494-4B12-A5DB-DE03966D9CDC}" destId="{9CD13821-1F15-4DB5-9647-2FD2A238E890}" srcOrd="1" destOrd="0" presId="urn:microsoft.com/office/officeart/2005/8/layout/process1"/>
    <dgm:cxn modelId="{EF945329-C11B-4AD1-9CE7-9C50B456C112}" type="presOf" srcId="{D2A043E6-7930-4331-BF27-634731485258}" destId="{846747BD-3910-40DD-AEAC-C7FB4AFEB209}" srcOrd="0" destOrd="0" presId="urn:microsoft.com/office/officeart/2005/8/layout/process1"/>
    <dgm:cxn modelId="{D8269353-6A1E-4A46-B5BA-109AA922EBE3}" type="presOf" srcId="{9AA69E67-D010-4358-B2BC-84A058528738}" destId="{1F3EB165-9FF9-4084-A8A3-DCDEE5A5B9BB}" srcOrd="0" destOrd="0" presId="urn:microsoft.com/office/officeart/2005/8/layout/process1"/>
    <dgm:cxn modelId="{9FFA8C39-B4F9-41DD-8146-2BAF271B5194}" srcId="{FA98B24E-5D6C-4108-8661-91CDB5F6E731}" destId="{D2A043E6-7930-4331-BF27-634731485258}" srcOrd="3" destOrd="0" parTransId="{02603FD4-6F3C-4E04-B1B9-F717F3094F3B}" sibTransId="{AB579931-0B8C-4FB9-ACD3-C10237083CF7}"/>
    <dgm:cxn modelId="{767911D7-5515-48A6-96A3-2B64E402CDCE}" type="presOf" srcId="{5A0E72D4-150C-4690-9A3F-97C82CA4ED6A}" destId="{F4EE64B2-87F5-47B5-9622-2AD6ED8AAF7E}" srcOrd="0" destOrd="0" presId="urn:microsoft.com/office/officeart/2005/8/layout/process1"/>
    <dgm:cxn modelId="{55A6845A-5870-4AD3-9D0D-C3B02D03EAFD}" type="presOf" srcId="{5A0E72D4-150C-4690-9A3F-97C82CA4ED6A}" destId="{5741AE75-0A73-44C7-85EF-6021BD5FFF07}" srcOrd="1" destOrd="0" presId="urn:microsoft.com/office/officeart/2005/8/layout/process1"/>
    <dgm:cxn modelId="{1B5A50AF-F6F1-42CA-9A56-7F55EF084069}" type="presOf" srcId="{B186D1E6-DD95-40BA-9DE9-38617B81D52C}" destId="{7754ACA8-CDCE-41D1-A8E6-9CCAC0B8E4A2}" srcOrd="0" destOrd="0" presId="urn:microsoft.com/office/officeart/2005/8/layout/process1"/>
    <dgm:cxn modelId="{29A9584E-6979-4274-A3D2-DBC32919F3A3}" type="presOf" srcId="{B186D1E6-DD95-40BA-9DE9-38617B81D52C}" destId="{97C91456-C0A1-48B0-83AA-4225C661833F}" srcOrd="1" destOrd="0" presId="urn:microsoft.com/office/officeart/2005/8/layout/process1"/>
    <dgm:cxn modelId="{0E64634B-FF93-4FA1-92D0-C3365157A9C3}" type="presOf" srcId="{FA98B24E-5D6C-4108-8661-91CDB5F6E731}" destId="{1256E4DF-D5F8-41D3-8166-0A8819CF67C8}" srcOrd="0" destOrd="0" presId="urn:microsoft.com/office/officeart/2005/8/layout/process1"/>
    <dgm:cxn modelId="{48FC67FC-C31B-497E-962C-D5431682946C}" type="presParOf" srcId="{1256E4DF-D5F8-41D3-8166-0A8819CF67C8}" destId="{16B41D26-CE0D-4CBE-8FD7-8BEAAA50545C}" srcOrd="0" destOrd="0" presId="urn:microsoft.com/office/officeart/2005/8/layout/process1"/>
    <dgm:cxn modelId="{F046FB98-9C28-409C-B736-586BD87C6FA6}" type="presParOf" srcId="{1256E4DF-D5F8-41D3-8166-0A8819CF67C8}" destId="{6C2277E8-F5E6-489D-9ACD-7518090ECF9C}" srcOrd="1" destOrd="0" presId="urn:microsoft.com/office/officeart/2005/8/layout/process1"/>
    <dgm:cxn modelId="{6931F5E8-1405-4ACA-A8BA-13AFDF0C7A4E}" type="presParOf" srcId="{6C2277E8-F5E6-489D-9ACD-7518090ECF9C}" destId="{9CD13821-1F15-4DB5-9647-2FD2A238E890}" srcOrd="0" destOrd="0" presId="urn:microsoft.com/office/officeart/2005/8/layout/process1"/>
    <dgm:cxn modelId="{E2802521-E5A0-4868-B18B-2E7671104EF4}" type="presParOf" srcId="{1256E4DF-D5F8-41D3-8166-0A8819CF67C8}" destId="{D495E2BE-2BC0-44F1-BD2A-FE8C0C5D6AA9}" srcOrd="2" destOrd="0" presId="urn:microsoft.com/office/officeart/2005/8/layout/process1"/>
    <dgm:cxn modelId="{B28A97DE-A9BA-402F-8AC8-A1168FC5C98A}" type="presParOf" srcId="{1256E4DF-D5F8-41D3-8166-0A8819CF67C8}" destId="{F4EE64B2-87F5-47B5-9622-2AD6ED8AAF7E}" srcOrd="3" destOrd="0" presId="urn:microsoft.com/office/officeart/2005/8/layout/process1"/>
    <dgm:cxn modelId="{041AD1A2-B36A-4F50-A61E-0BAE6E37E7EE}" type="presParOf" srcId="{F4EE64B2-87F5-47B5-9622-2AD6ED8AAF7E}" destId="{5741AE75-0A73-44C7-85EF-6021BD5FFF07}" srcOrd="0" destOrd="0" presId="urn:microsoft.com/office/officeart/2005/8/layout/process1"/>
    <dgm:cxn modelId="{854BC83E-C058-4351-A560-22F40A871A01}" type="presParOf" srcId="{1256E4DF-D5F8-41D3-8166-0A8819CF67C8}" destId="{1F3EB165-9FF9-4084-A8A3-DCDEE5A5B9BB}" srcOrd="4" destOrd="0" presId="urn:microsoft.com/office/officeart/2005/8/layout/process1"/>
    <dgm:cxn modelId="{2CE239C1-C628-48E0-9F61-D4E7CDBEEF4B}" type="presParOf" srcId="{1256E4DF-D5F8-41D3-8166-0A8819CF67C8}" destId="{7754ACA8-CDCE-41D1-A8E6-9CCAC0B8E4A2}" srcOrd="5" destOrd="0" presId="urn:microsoft.com/office/officeart/2005/8/layout/process1"/>
    <dgm:cxn modelId="{8D43CEE7-23B3-468A-A9E5-306AD856AFC2}" type="presParOf" srcId="{7754ACA8-CDCE-41D1-A8E6-9CCAC0B8E4A2}" destId="{97C91456-C0A1-48B0-83AA-4225C661833F}" srcOrd="0" destOrd="0" presId="urn:microsoft.com/office/officeart/2005/8/layout/process1"/>
    <dgm:cxn modelId="{82C48D39-FCF1-4DA5-A301-6EF2FEA20B43}" type="presParOf" srcId="{1256E4DF-D5F8-41D3-8166-0A8819CF67C8}" destId="{846747BD-3910-40DD-AEAC-C7FB4AFEB209}"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C3B4D-5876-4FF2-ADD2-3987BA20ACA4}">
      <dsp:nvSpPr>
        <dsp:cNvPr id="0" name=""/>
        <dsp:cNvSpPr/>
      </dsp:nvSpPr>
      <dsp:spPr>
        <a:xfrm>
          <a:off x="7225451" y="3643019"/>
          <a:ext cx="2001384" cy="1110725"/>
        </a:xfrm>
        <a:custGeom>
          <a:avLst/>
          <a:gdLst/>
          <a:ahLst/>
          <a:cxnLst/>
          <a:rect l="0" t="0" r="0" b="0"/>
          <a:pathLst>
            <a:path>
              <a:moveTo>
                <a:pt x="2001384" y="0"/>
              </a:moveTo>
              <a:lnTo>
                <a:pt x="253766" y="0"/>
              </a:lnTo>
              <a:lnTo>
                <a:pt x="253766" y="1110725"/>
              </a:lnTo>
              <a:lnTo>
                <a:pt x="0" y="1110725"/>
              </a:lnTo>
            </a:path>
          </a:pathLst>
        </a:custGeom>
        <a:noFill/>
        <a:ln w="19050" cap="flat" cmpd="sng" algn="ctr">
          <a:solidFill>
            <a:schemeClr val="accent2"/>
          </a:solidFill>
          <a:prstDash val="solid"/>
          <a:miter lim="800000"/>
        </a:ln>
        <a:effectLst/>
      </dsp:spPr>
      <dsp:style>
        <a:lnRef idx="3">
          <a:schemeClr val="accent2"/>
        </a:lnRef>
        <a:fillRef idx="0">
          <a:schemeClr val="accent2"/>
        </a:fillRef>
        <a:effectRef idx="2">
          <a:schemeClr val="accent2"/>
        </a:effectRef>
        <a:fontRef idx="minor">
          <a:schemeClr val="tx1"/>
        </a:fontRef>
      </dsp:style>
    </dsp:sp>
    <dsp:sp modelId="{13B4F4D1-C406-46CC-A28B-E4412E0D2885}">
      <dsp:nvSpPr>
        <dsp:cNvPr id="0" name=""/>
        <dsp:cNvSpPr/>
      </dsp:nvSpPr>
      <dsp:spPr>
        <a:xfrm>
          <a:off x="7225451" y="3597299"/>
          <a:ext cx="2001384" cy="91440"/>
        </a:xfrm>
        <a:custGeom>
          <a:avLst/>
          <a:gdLst/>
          <a:ahLst/>
          <a:cxnLst/>
          <a:rect l="0" t="0" r="0" b="0"/>
          <a:pathLst>
            <a:path>
              <a:moveTo>
                <a:pt x="2001384" y="45720"/>
              </a:moveTo>
              <a:lnTo>
                <a:pt x="253766" y="45720"/>
              </a:lnTo>
              <a:lnTo>
                <a:pt x="253766" y="65247"/>
              </a:lnTo>
              <a:lnTo>
                <a:pt x="0" y="6524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DDB0E3-3E2B-44F6-833E-AE625458E25A}">
      <dsp:nvSpPr>
        <dsp:cNvPr id="0" name=""/>
        <dsp:cNvSpPr/>
      </dsp:nvSpPr>
      <dsp:spPr>
        <a:xfrm>
          <a:off x="3513170" y="2546914"/>
          <a:ext cx="1186309" cy="2204872"/>
        </a:xfrm>
        <a:custGeom>
          <a:avLst/>
          <a:gdLst/>
          <a:ahLst/>
          <a:cxnLst/>
          <a:rect l="0" t="0" r="0" b="0"/>
          <a:pathLst>
            <a:path>
              <a:moveTo>
                <a:pt x="1186309" y="0"/>
              </a:moveTo>
              <a:lnTo>
                <a:pt x="253766" y="0"/>
              </a:lnTo>
              <a:lnTo>
                <a:pt x="253766" y="2204872"/>
              </a:lnTo>
              <a:lnTo>
                <a:pt x="0" y="2204872"/>
              </a:lnTo>
            </a:path>
          </a:pathLst>
        </a:custGeom>
        <a:noFill/>
        <a:ln w="19050" cap="flat" cmpd="sng" algn="ctr">
          <a:solidFill>
            <a:schemeClr val="accent6"/>
          </a:solidFill>
          <a:prstDash val="solid"/>
          <a:miter lim="800000"/>
        </a:ln>
        <a:effectLst/>
      </dsp:spPr>
      <dsp:style>
        <a:lnRef idx="3">
          <a:schemeClr val="accent6"/>
        </a:lnRef>
        <a:fillRef idx="0">
          <a:schemeClr val="accent6"/>
        </a:fillRef>
        <a:effectRef idx="2">
          <a:schemeClr val="accent6"/>
        </a:effectRef>
        <a:fontRef idx="minor">
          <a:schemeClr val="tx1"/>
        </a:fontRef>
      </dsp:style>
    </dsp:sp>
    <dsp:sp modelId="{83E3E914-DE3E-4D16-B143-04378C74FF4F}">
      <dsp:nvSpPr>
        <dsp:cNvPr id="0" name=""/>
        <dsp:cNvSpPr/>
      </dsp:nvSpPr>
      <dsp:spPr>
        <a:xfrm>
          <a:off x="3513170" y="2546914"/>
          <a:ext cx="1186309" cy="1113674"/>
        </a:xfrm>
        <a:custGeom>
          <a:avLst/>
          <a:gdLst/>
          <a:ahLst/>
          <a:cxnLst/>
          <a:rect l="0" t="0" r="0" b="0"/>
          <a:pathLst>
            <a:path>
              <a:moveTo>
                <a:pt x="1186309" y="0"/>
              </a:moveTo>
              <a:lnTo>
                <a:pt x="253766" y="0"/>
              </a:lnTo>
              <a:lnTo>
                <a:pt x="253766" y="1113674"/>
              </a:lnTo>
              <a:lnTo>
                <a:pt x="0" y="1113674"/>
              </a:lnTo>
            </a:path>
          </a:pathLst>
        </a:custGeom>
        <a:noFill/>
        <a:ln w="19050" cap="flat" cmpd="sng" algn="ctr">
          <a:solidFill>
            <a:schemeClr val="accent6"/>
          </a:solidFill>
          <a:prstDash val="solid"/>
          <a:miter lim="800000"/>
        </a:ln>
        <a:effectLst/>
      </dsp:spPr>
      <dsp:style>
        <a:lnRef idx="3">
          <a:schemeClr val="accent6"/>
        </a:lnRef>
        <a:fillRef idx="0">
          <a:schemeClr val="accent6"/>
        </a:fillRef>
        <a:effectRef idx="2">
          <a:schemeClr val="accent6"/>
        </a:effectRef>
        <a:fontRef idx="minor">
          <a:schemeClr val="tx1"/>
        </a:fontRef>
      </dsp:style>
    </dsp:sp>
    <dsp:sp modelId="{1AFAC12F-FE24-4660-AA11-A48809E769ED}">
      <dsp:nvSpPr>
        <dsp:cNvPr id="0" name=""/>
        <dsp:cNvSpPr/>
      </dsp:nvSpPr>
      <dsp:spPr>
        <a:xfrm>
          <a:off x="3513170" y="2501194"/>
          <a:ext cx="1186309" cy="91440"/>
        </a:xfrm>
        <a:custGeom>
          <a:avLst/>
          <a:gdLst/>
          <a:ahLst/>
          <a:cxnLst/>
          <a:rect l="0" t="0" r="0" b="0"/>
          <a:pathLst>
            <a:path>
              <a:moveTo>
                <a:pt x="1186309" y="45720"/>
              </a:moveTo>
              <a:lnTo>
                <a:pt x="253766" y="45720"/>
              </a:lnTo>
              <a:lnTo>
                <a:pt x="253766" y="68196"/>
              </a:lnTo>
              <a:lnTo>
                <a:pt x="0" y="6819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C3D8E2-71D8-4194-B6AA-D10EA7508400}">
      <dsp:nvSpPr>
        <dsp:cNvPr id="0" name=""/>
        <dsp:cNvSpPr/>
      </dsp:nvSpPr>
      <dsp:spPr>
        <a:xfrm>
          <a:off x="3513170" y="1478192"/>
          <a:ext cx="1186309" cy="1068721"/>
        </a:xfrm>
        <a:custGeom>
          <a:avLst/>
          <a:gdLst/>
          <a:ahLst/>
          <a:cxnLst/>
          <a:rect l="0" t="0" r="0" b="0"/>
          <a:pathLst>
            <a:path>
              <a:moveTo>
                <a:pt x="1186309" y="1068721"/>
              </a:moveTo>
              <a:lnTo>
                <a:pt x="253766" y="1068721"/>
              </a:lnTo>
              <a:lnTo>
                <a:pt x="253766" y="0"/>
              </a:lnTo>
              <a:lnTo>
                <a:pt x="0"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6C3B86-959C-45D0-8048-847507E0F7E1}">
      <dsp:nvSpPr>
        <dsp:cNvPr id="0" name=""/>
        <dsp:cNvSpPr/>
      </dsp:nvSpPr>
      <dsp:spPr>
        <a:xfrm>
          <a:off x="3513170" y="386994"/>
          <a:ext cx="1186309" cy="2159919"/>
        </a:xfrm>
        <a:custGeom>
          <a:avLst/>
          <a:gdLst/>
          <a:ahLst/>
          <a:cxnLst/>
          <a:rect l="0" t="0" r="0" b="0"/>
          <a:pathLst>
            <a:path>
              <a:moveTo>
                <a:pt x="1186309" y="2159919"/>
              </a:moveTo>
              <a:lnTo>
                <a:pt x="253766" y="2159919"/>
              </a:lnTo>
              <a:lnTo>
                <a:pt x="253766" y="0"/>
              </a:lnTo>
              <a:lnTo>
                <a:pt x="0" y="0"/>
              </a:lnTo>
            </a:path>
          </a:pathLst>
        </a:custGeom>
        <a:noFill/>
        <a:ln w="19050" cap="flat" cmpd="sng" algn="ctr">
          <a:solidFill>
            <a:schemeClr val="accent6"/>
          </a:solidFill>
          <a:prstDash val="solid"/>
          <a:miter lim="800000"/>
        </a:ln>
        <a:effectLst/>
      </dsp:spPr>
      <dsp:style>
        <a:lnRef idx="3">
          <a:schemeClr val="accent6"/>
        </a:lnRef>
        <a:fillRef idx="0">
          <a:schemeClr val="accent6"/>
        </a:fillRef>
        <a:effectRef idx="2">
          <a:schemeClr val="accent6"/>
        </a:effectRef>
        <a:fontRef idx="minor">
          <a:schemeClr val="tx1"/>
        </a:fontRef>
      </dsp:style>
    </dsp:sp>
    <dsp:sp modelId="{5061F153-E5C5-40A1-90C0-AA52C77A4BAA}">
      <dsp:nvSpPr>
        <dsp:cNvPr id="0" name=""/>
        <dsp:cNvSpPr/>
      </dsp:nvSpPr>
      <dsp:spPr>
        <a:xfrm>
          <a:off x="7237150" y="2546914"/>
          <a:ext cx="1989685" cy="1096105"/>
        </a:xfrm>
        <a:custGeom>
          <a:avLst/>
          <a:gdLst/>
          <a:ahLst/>
          <a:cxnLst/>
          <a:rect l="0" t="0" r="0" b="0"/>
          <a:pathLst>
            <a:path>
              <a:moveTo>
                <a:pt x="1989685" y="1096105"/>
              </a:moveTo>
              <a:lnTo>
                <a:pt x="253766" y="1096105"/>
              </a:lnTo>
              <a:lnTo>
                <a:pt x="253766" y="0"/>
              </a:lnTo>
              <a:lnTo>
                <a:pt x="0" y="0"/>
              </a:lnTo>
            </a:path>
          </a:pathLst>
        </a:custGeom>
        <a:noFill/>
        <a:ln w="19050" cap="flat" cmpd="sng" algn="ctr">
          <a:solidFill>
            <a:schemeClr val="accent2"/>
          </a:solidFill>
          <a:prstDash val="solid"/>
          <a:miter lim="800000"/>
        </a:ln>
        <a:effectLst/>
      </dsp:spPr>
      <dsp:style>
        <a:lnRef idx="3">
          <a:schemeClr val="accent2"/>
        </a:lnRef>
        <a:fillRef idx="0">
          <a:schemeClr val="accent2"/>
        </a:fillRef>
        <a:effectRef idx="2">
          <a:schemeClr val="accent2"/>
        </a:effectRef>
        <a:fontRef idx="minor">
          <a:schemeClr val="tx1"/>
        </a:fontRef>
      </dsp:style>
    </dsp:sp>
    <dsp:sp modelId="{8A3F90DF-AE56-44CE-B4B0-E518F0B4A335}">
      <dsp:nvSpPr>
        <dsp:cNvPr id="0" name=""/>
        <dsp:cNvSpPr/>
      </dsp:nvSpPr>
      <dsp:spPr>
        <a:xfrm>
          <a:off x="9226835" y="3256024"/>
          <a:ext cx="2537669" cy="773989"/>
        </a:xfrm>
        <a:prstGeom prst="rect">
          <a:avLst/>
        </a:prstGeom>
        <a:solidFill>
          <a:srgbClr val="00B0F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b="1" kern="1200" dirty="0" smtClean="0">
              <a:latin typeface="微软雅黑" panose="020B0503020204020204" charset="-122"/>
              <a:ea typeface="微软雅黑" panose="020B0503020204020204" charset="-122"/>
            </a:rPr>
            <a:t>特征工程</a:t>
          </a:r>
          <a:endParaRPr lang="zh-CN" altLang="en-US" sz="3200" b="1" kern="1200" dirty="0">
            <a:latin typeface="微软雅黑" panose="020B0503020204020204" charset="-122"/>
            <a:ea typeface="微软雅黑" panose="020B0503020204020204" charset="-122"/>
          </a:endParaRPr>
        </a:p>
      </dsp:txBody>
      <dsp:txXfrm>
        <a:off x="9226835" y="3256024"/>
        <a:ext cx="2537669" cy="773989"/>
      </dsp:txXfrm>
    </dsp:sp>
    <dsp:sp modelId="{176B9A7C-97F3-42B2-99DB-FB5F8E54DADC}">
      <dsp:nvSpPr>
        <dsp:cNvPr id="0" name=""/>
        <dsp:cNvSpPr/>
      </dsp:nvSpPr>
      <dsp:spPr>
        <a:xfrm>
          <a:off x="4699480" y="2159919"/>
          <a:ext cx="2537669" cy="773989"/>
        </a:xfrm>
        <a:prstGeom prst="rect">
          <a:avLst/>
        </a:prstGeom>
        <a:solidFill>
          <a:srgbClr val="FFC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b="0" kern="1200" dirty="0" smtClean="0">
              <a:latin typeface="微软雅黑" panose="020B0503020204020204" charset="-122"/>
              <a:ea typeface="微软雅黑" panose="020B0503020204020204" charset="-122"/>
            </a:rPr>
            <a:t>多项式特征</a:t>
          </a:r>
          <a:endParaRPr lang="zh-CN" altLang="en-US" sz="3200" b="0" kern="1200" dirty="0">
            <a:latin typeface="微软雅黑" panose="020B0503020204020204" charset="-122"/>
            <a:ea typeface="微软雅黑" panose="020B0503020204020204" charset="-122"/>
          </a:endParaRPr>
        </a:p>
      </dsp:txBody>
      <dsp:txXfrm>
        <a:off x="4699480" y="2159919"/>
        <a:ext cx="2537669" cy="773989"/>
      </dsp:txXfrm>
    </dsp:sp>
    <dsp:sp modelId="{AE5D37C0-F843-4DB1-88C9-8A1A8ACB9D5C}">
      <dsp:nvSpPr>
        <dsp:cNvPr id="0" name=""/>
        <dsp:cNvSpPr/>
      </dsp:nvSpPr>
      <dsp:spPr>
        <a:xfrm>
          <a:off x="975500" y="0"/>
          <a:ext cx="2537669" cy="773989"/>
        </a:xfrm>
        <a:prstGeom prst="rect">
          <a:avLst/>
        </a:prstGeom>
        <a:solidFill>
          <a:srgbClr val="92D05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0" kern="1200" dirty="0" smtClean="0">
              <a:latin typeface="微软雅黑" panose="020B0503020204020204" charset="-122"/>
              <a:ea typeface="微软雅黑" panose="020B0503020204020204" charset="-122"/>
            </a:rPr>
            <a:t>乘除特征</a:t>
          </a:r>
          <a:endParaRPr lang="zh-CN" altLang="en-US" sz="2000" b="0" kern="1200" dirty="0">
            <a:latin typeface="微软雅黑" panose="020B0503020204020204" charset="-122"/>
            <a:ea typeface="微软雅黑" panose="020B0503020204020204" charset="-122"/>
          </a:endParaRPr>
        </a:p>
      </dsp:txBody>
      <dsp:txXfrm>
        <a:off x="975500" y="0"/>
        <a:ext cx="2537669" cy="773989"/>
      </dsp:txXfrm>
    </dsp:sp>
    <dsp:sp modelId="{A091C582-91E7-4BAA-822C-73A3A39AC640}">
      <dsp:nvSpPr>
        <dsp:cNvPr id="0" name=""/>
        <dsp:cNvSpPr/>
      </dsp:nvSpPr>
      <dsp:spPr>
        <a:xfrm>
          <a:off x="975500" y="1091198"/>
          <a:ext cx="2537669" cy="773989"/>
        </a:xfrm>
        <a:prstGeom prst="rect">
          <a:avLst/>
        </a:prstGeom>
        <a:solidFill>
          <a:srgbClr val="92D05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0" kern="1200" dirty="0" smtClean="0">
              <a:latin typeface="微软雅黑" panose="020B0503020204020204" charset="-122"/>
              <a:ea typeface="微软雅黑" panose="020B0503020204020204" charset="-122"/>
            </a:rPr>
            <a:t>离散</a:t>
          </a:r>
          <a:r>
            <a:rPr lang="en-US" altLang="zh-CN" sz="2400" b="0" kern="1200" dirty="0" smtClean="0">
              <a:latin typeface="微软雅黑" panose="020B0503020204020204" charset="-122"/>
              <a:ea typeface="微软雅黑" panose="020B0503020204020204" charset="-122"/>
            </a:rPr>
            <a:t>count</a:t>
          </a:r>
          <a:r>
            <a:rPr lang="zh-CN" altLang="en-US" sz="2400" b="0" kern="1200" dirty="0" smtClean="0">
              <a:latin typeface="微软雅黑" panose="020B0503020204020204" charset="-122"/>
              <a:ea typeface="微软雅黑" panose="020B0503020204020204" charset="-122"/>
            </a:rPr>
            <a:t>特征</a:t>
          </a:r>
          <a:endParaRPr lang="zh-CN" altLang="en-US" sz="2400" b="0" kern="1200" dirty="0">
            <a:latin typeface="微软雅黑" panose="020B0503020204020204" charset="-122"/>
            <a:ea typeface="微软雅黑" panose="020B0503020204020204" charset="-122"/>
          </a:endParaRPr>
        </a:p>
      </dsp:txBody>
      <dsp:txXfrm>
        <a:off x="975500" y="1091198"/>
        <a:ext cx="2537669" cy="773989"/>
      </dsp:txXfrm>
    </dsp:sp>
    <dsp:sp modelId="{FB637E55-08F9-4E6F-B3E4-4EF42FA93C56}">
      <dsp:nvSpPr>
        <dsp:cNvPr id="0" name=""/>
        <dsp:cNvSpPr/>
      </dsp:nvSpPr>
      <dsp:spPr>
        <a:xfrm>
          <a:off x="975500" y="2182396"/>
          <a:ext cx="2537669" cy="773989"/>
        </a:xfrm>
        <a:prstGeom prst="rect">
          <a:avLst/>
        </a:prstGeom>
        <a:solidFill>
          <a:srgbClr val="92D05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sz="2000" kern="1200" dirty="0" smtClean="0"/>
            <a:t>离散数据连接</a:t>
          </a:r>
          <a:r>
            <a:rPr lang="zh-CN" altLang="en-US" sz="2000" kern="1200" dirty="0" smtClean="0"/>
            <a:t>的</a:t>
          </a:r>
          <a:r>
            <a:rPr lang="en-US" sz="2000" kern="1200" dirty="0" smtClean="0"/>
            <a:t>count</a:t>
          </a:r>
          <a:r>
            <a:rPr lang="zh-CN" sz="2000" kern="1200" dirty="0" smtClean="0"/>
            <a:t>特征</a:t>
          </a:r>
          <a:endParaRPr lang="zh-CN" altLang="en-US" sz="2000" b="1" kern="1200" dirty="0">
            <a:latin typeface="微软雅黑" panose="020B0503020204020204" charset="-122"/>
            <a:ea typeface="微软雅黑" panose="020B0503020204020204" charset="-122"/>
          </a:endParaRPr>
        </a:p>
      </dsp:txBody>
      <dsp:txXfrm>
        <a:off x="975500" y="2182396"/>
        <a:ext cx="2537669" cy="773989"/>
      </dsp:txXfrm>
    </dsp:sp>
    <dsp:sp modelId="{B4881E89-C76C-43FF-A73D-BE558AEA652D}">
      <dsp:nvSpPr>
        <dsp:cNvPr id="0" name=""/>
        <dsp:cNvSpPr/>
      </dsp:nvSpPr>
      <dsp:spPr>
        <a:xfrm>
          <a:off x="975500" y="3273594"/>
          <a:ext cx="2537669" cy="773989"/>
        </a:xfrm>
        <a:prstGeom prst="rect">
          <a:avLst/>
        </a:prstGeom>
        <a:solidFill>
          <a:srgbClr val="92D05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0" kern="1200" dirty="0" smtClean="0">
              <a:latin typeface="微软雅黑" panose="020B0503020204020204" charset="-122"/>
              <a:ea typeface="微软雅黑" panose="020B0503020204020204" charset="-122"/>
            </a:rPr>
            <a:t>倒数特征</a:t>
          </a:r>
          <a:endParaRPr lang="zh-CN" altLang="en-US" sz="2400" b="0" kern="1200" dirty="0">
            <a:latin typeface="微软雅黑" panose="020B0503020204020204" charset="-122"/>
            <a:ea typeface="微软雅黑" panose="020B0503020204020204" charset="-122"/>
          </a:endParaRPr>
        </a:p>
      </dsp:txBody>
      <dsp:txXfrm>
        <a:off x="975500" y="3273594"/>
        <a:ext cx="2537669" cy="773989"/>
      </dsp:txXfrm>
    </dsp:sp>
    <dsp:sp modelId="{551EDDAF-279F-44C4-BBA7-B9C9255CA2AB}">
      <dsp:nvSpPr>
        <dsp:cNvPr id="0" name=""/>
        <dsp:cNvSpPr/>
      </dsp:nvSpPr>
      <dsp:spPr>
        <a:xfrm>
          <a:off x="975500" y="4364792"/>
          <a:ext cx="2537669" cy="773989"/>
        </a:xfrm>
        <a:prstGeom prst="rect">
          <a:avLst/>
        </a:prstGeom>
        <a:solidFill>
          <a:srgbClr val="92D05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0" kern="1200" dirty="0" smtClean="0">
              <a:latin typeface="微软雅黑" panose="020B0503020204020204" charset="-122"/>
              <a:ea typeface="微软雅黑" panose="020B0503020204020204" charset="-122"/>
            </a:rPr>
            <a:t>原始特征</a:t>
          </a:r>
          <a:endParaRPr lang="zh-CN" altLang="en-US" sz="2000" b="0" kern="1200" dirty="0">
            <a:latin typeface="微软雅黑" panose="020B0503020204020204" charset="-122"/>
            <a:ea typeface="微软雅黑" panose="020B0503020204020204" charset="-122"/>
          </a:endParaRPr>
        </a:p>
      </dsp:txBody>
      <dsp:txXfrm>
        <a:off x="975500" y="4364792"/>
        <a:ext cx="2537669" cy="773989"/>
      </dsp:txXfrm>
    </dsp:sp>
    <dsp:sp modelId="{9FBBB833-3991-408E-A762-0A48AE5875A6}">
      <dsp:nvSpPr>
        <dsp:cNvPr id="0" name=""/>
        <dsp:cNvSpPr/>
      </dsp:nvSpPr>
      <dsp:spPr>
        <a:xfrm>
          <a:off x="4687781" y="3275552"/>
          <a:ext cx="2537669" cy="773989"/>
        </a:xfrm>
        <a:prstGeom prst="rect">
          <a:avLst/>
        </a:prstGeom>
        <a:solidFill>
          <a:srgbClr val="FFC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b="0" kern="1200" dirty="0" smtClean="0">
              <a:latin typeface="微软雅黑" panose="020B0503020204020204" charset="-122"/>
              <a:ea typeface="微软雅黑" panose="020B0503020204020204" charset="-122"/>
            </a:rPr>
            <a:t>距离特征</a:t>
          </a:r>
          <a:endParaRPr lang="zh-CN" altLang="en-US" sz="3200" b="0" kern="1200" dirty="0">
            <a:latin typeface="微软雅黑" panose="020B0503020204020204" charset="-122"/>
            <a:ea typeface="微软雅黑" panose="020B0503020204020204" charset="-122"/>
          </a:endParaRPr>
        </a:p>
      </dsp:txBody>
      <dsp:txXfrm>
        <a:off x="4687781" y="3275552"/>
        <a:ext cx="2537669" cy="773989"/>
      </dsp:txXfrm>
    </dsp:sp>
    <dsp:sp modelId="{9A9FDD71-C43A-45BD-9C5A-1173E667EA7B}">
      <dsp:nvSpPr>
        <dsp:cNvPr id="0" name=""/>
        <dsp:cNvSpPr/>
      </dsp:nvSpPr>
      <dsp:spPr>
        <a:xfrm>
          <a:off x="4687781" y="4366750"/>
          <a:ext cx="2537669" cy="773989"/>
        </a:xfrm>
        <a:prstGeom prst="rect">
          <a:avLst/>
        </a:prstGeom>
        <a:solidFill>
          <a:srgbClr val="FFC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b="0" kern="1200" dirty="0" smtClean="0">
              <a:latin typeface="微软雅黑" panose="020B0503020204020204" charset="-122"/>
              <a:ea typeface="微软雅黑" panose="020B0503020204020204" charset="-122"/>
            </a:rPr>
            <a:t>聚类特征</a:t>
          </a:r>
          <a:endParaRPr lang="zh-CN" altLang="en-US" sz="3200" b="0" kern="1200" dirty="0">
            <a:latin typeface="微软雅黑" panose="020B0503020204020204" charset="-122"/>
            <a:ea typeface="微软雅黑" panose="020B0503020204020204" charset="-122"/>
          </a:endParaRPr>
        </a:p>
      </dsp:txBody>
      <dsp:txXfrm>
        <a:off x="4687781" y="4366750"/>
        <a:ext cx="2537669" cy="7739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B41D26-CE0D-4CBE-8FD7-8BEAAA50545C}">
      <dsp:nvSpPr>
        <dsp:cNvPr id="0" name=""/>
        <dsp:cNvSpPr/>
      </dsp:nvSpPr>
      <dsp:spPr>
        <a:xfrm>
          <a:off x="4766" y="558009"/>
          <a:ext cx="1594967" cy="10271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以</a:t>
          </a:r>
          <a:r>
            <a:rPr lang="en-US" altLang="zh-CN" sz="1600" kern="1200" dirty="0" smtClean="0"/>
            <a:t>label</a:t>
          </a:r>
          <a:r>
            <a:rPr lang="zh-CN" altLang="en-US" sz="1600" kern="1200" dirty="0" smtClean="0"/>
            <a:t>为</a:t>
          </a:r>
          <a:r>
            <a:rPr lang="en-US" altLang="zh-CN" sz="1600" kern="1200" dirty="0" smtClean="0"/>
            <a:t>Pass</a:t>
          </a:r>
          <a:r>
            <a:rPr lang="zh-CN" altLang="en-US" sz="1600" kern="1200" dirty="0" smtClean="0"/>
            <a:t>数据为例，取出</a:t>
          </a:r>
          <a:r>
            <a:rPr lang="en-US" altLang="zh-CN" sz="1600" kern="1200" dirty="0" smtClean="0"/>
            <a:t>label</a:t>
          </a:r>
          <a:r>
            <a:rPr lang="zh-CN" altLang="en-US" sz="1600" kern="1200" dirty="0" smtClean="0"/>
            <a:t>为</a:t>
          </a:r>
          <a:r>
            <a:rPr lang="en-US" altLang="zh-CN" sz="1600" kern="1200" dirty="0" smtClean="0"/>
            <a:t>Pass</a:t>
          </a:r>
          <a:r>
            <a:rPr lang="zh-CN" altLang="en-US" sz="1600" kern="1200" dirty="0" smtClean="0"/>
            <a:t>的所有样本</a:t>
          </a:r>
          <a:endParaRPr lang="zh-CN" altLang="en-US" sz="1600" kern="1200" dirty="0"/>
        </a:p>
      </dsp:txBody>
      <dsp:txXfrm>
        <a:off x="34850" y="588093"/>
        <a:ext cx="1534799" cy="966985"/>
      </dsp:txXfrm>
    </dsp:sp>
    <dsp:sp modelId="{6C2277E8-F5E6-489D-9ACD-7518090ECF9C}">
      <dsp:nvSpPr>
        <dsp:cNvPr id="0" name=""/>
        <dsp:cNvSpPr/>
      </dsp:nvSpPr>
      <dsp:spPr>
        <a:xfrm>
          <a:off x="1685079" y="965757"/>
          <a:ext cx="180934" cy="2116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1685079" y="1008089"/>
        <a:ext cx="126654" cy="126994"/>
      </dsp:txXfrm>
    </dsp:sp>
    <dsp:sp modelId="{D495E2BE-2BC0-44F1-BD2A-FE8C0C5D6AA9}">
      <dsp:nvSpPr>
        <dsp:cNvPr id="0" name=""/>
        <dsp:cNvSpPr/>
      </dsp:nvSpPr>
      <dsp:spPr>
        <a:xfrm>
          <a:off x="1941118" y="558009"/>
          <a:ext cx="1594967" cy="10271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t>求取每列的平均值</a:t>
          </a:r>
          <a:endParaRPr lang="zh-CN" altLang="en-US" sz="1900" kern="1200" dirty="0"/>
        </a:p>
      </dsp:txBody>
      <dsp:txXfrm>
        <a:off x="1971202" y="588093"/>
        <a:ext cx="1534799" cy="966985"/>
      </dsp:txXfrm>
    </dsp:sp>
    <dsp:sp modelId="{F4EE64B2-87F5-47B5-9622-2AD6ED8AAF7E}">
      <dsp:nvSpPr>
        <dsp:cNvPr id="0" name=""/>
        <dsp:cNvSpPr/>
      </dsp:nvSpPr>
      <dsp:spPr>
        <a:xfrm>
          <a:off x="3621432" y="965757"/>
          <a:ext cx="180934" cy="2116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3621432" y="1008089"/>
        <a:ext cx="126654" cy="126994"/>
      </dsp:txXfrm>
    </dsp:sp>
    <dsp:sp modelId="{1F3EB165-9FF9-4084-A8A3-DCDEE5A5B9BB}">
      <dsp:nvSpPr>
        <dsp:cNvPr id="0" name=""/>
        <dsp:cNvSpPr/>
      </dsp:nvSpPr>
      <dsp:spPr>
        <a:xfrm>
          <a:off x="3877470" y="558009"/>
          <a:ext cx="1594967" cy="10271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t>每列减去该列的平均值</a:t>
          </a:r>
          <a:endParaRPr lang="zh-CN" altLang="en-US" sz="1900" kern="1200" dirty="0"/>
        </a:p>
      </dsp:txBody>
      <dsp:txXfrm>
        <a:off x="3907554" y="588093"/>
        <a:ext cx="1534799" cy="966985"/>
      </dsp:txXfrm>
    </dsp:sp>
    <dsp:sp modelId="{7754ACA8-CDCE-41D1-A8E6-9CCAC0B8E4A2}">
      <dsp:nvSpPr>
        <dsp:cNvPr id="0" name=""/>
        <dsp:cNvSpPr/>
      </dsp:nvSpPr>
      <dsp:spPr>
        <a:xfrm>
          <a:off x="5557784" y="965757"/>
          <a:ext cx="180934" cy="2116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5557784" y="1008089"/>
        <a:ext cx="126654" cy="126994"/>
      </dsp:txXfrm>
    </dsp:sp>
    <dsp:sp modelId="{846747BD-3910-40DD-AEAC-C7FB4AFEB209}">
      <dsp:nvSpPr>
        <dsp:cNvPr id="0" name=""/>
        <dsp:cNvSpPr/>
      </dsp:nvSpPr>
      <dsp:spPr>
        <a:xfrm>
          <a:off x="5813823" y="563296"/>
          <a:ext cx="1594967" cy="1016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t>距离特征</a:t>
          </a:r>
          <a:endParaRPr lang="zh-CN" altLang="en-US" sz="1900" kern="1200" dirty="0"/>
        </a:p>
      </dsp:txBody>
      <dsp:txXfrm>
        <a:off x="5843598" y="593071"/>
        <a:ext cx="1535417" cy="957030"/>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2019/12/21</a:t>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2019/12/21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这两张图是群里的选手分享的图，它说明了</a:t>
            </a:r>
            <a:r>
              <a:rPr lang="en-US" altLang="zh-CN" dirty="0" smtClean="0"/>
              <a:t>B</a:t>
            </a:r>
            <a:r>
              <a:rPr lang="zh-CN" altLang="en-US" dirty="0" smtClean="0"/>
              <a:t>类</a:t>
            </a:r>
            <a:r>
              <a:rPr lang="en-US" altLang="zh-CN" dirty="0" smtClean="0"/>
              <a:t>4</a:t>
            </a:r>
            <a:r>
              <a:rPr lang="zh-CN" altLang="en-US" dirty="0" smtClean="0"/>
              <a:t>到</a:t>
            </a:r>
            <a:r>
              <a:rPr lang="en-US" altLang="zh-CN" dirty="0" smtClean="0"/>
              <a:t>6</a:t>
            </a:r>
            <a:r>
              <a:rPr lang="zh-CN" altLang="en-US" dirty="0" smtClean="0"/>
              <a:t>特征在分类时有很大的作用</a:t>
            </a:r>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14</a:t>
            </a:fld>
            <a:endParaRPr lang="zh-CN" altLang="en-US"/>
          </a:p>
        </p:txBody>
      </p:sp>
    </p:spTree>
    <p:extLst>
      <p:ext uri="{BB962C8B-B14F-4D97-AF65-F5344CB8AC3E}">
        <p14:creationId xmlns:p14="http://schemas.microsoft.com/office/powerpoint/2010/main" val="789390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这是本方案的特征工程，因为原始数据均为匿名特征，所以我们根据少量人工特征构造多项式特征，</a:t>
            </a:r>
            <a:endParaRPr lang="en-US" altLang="zh-CN" dirty="0" smtClean="0"/>
          </a:p>
          <a:p>
            <a:r>
              <a:rPr lang="zh-CN" altLang="en-US" dirty="0" smtClean="0"/>
              <a:t>以此得到更多的有效特征。</a:t>
            </a:r>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16</a:t>
            </a:fld>
            <a:endParaRPr lang="zh-CN" altLang="en-US"/>
          </a:p>
        </p:txBody>
      </p:sp>
    </p:spTree>
    <p:extLst>
      <p:ext uri="{BB962C8B-B14F-4D97-AF65-F5344CB8AC3E}">
        <p14:creationId xmlns:p14="http://schemas.microsoft.com/office/powerpoint/2010/main" val="626627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17</a:t>
            </a:fld>
            <a:endParaRPr lang="zh-CN" altLang="en-US"/>
          </a:p>
        </p:txBody>
      </p:sp>
    </p:spTree>
    <p:extLst>
      <p:ext uri="{BB962C8B-B14F-4D97-AF65-F5344CB8AC3E}">
        <p14:creationId xmlns:p14="http://schemas.microsoft.com/office/powerpoint/2010/main" val="536433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本方案先进行</a:t>
            </a:r>
            <a:r>
              <a:rPr lang="en-US" altLang="zh-CN" dirty="0" smtClean="0"/>
              <a:t>B</a:t>
            </a:r>
            <a:r>
              <a:rPr lang="zh-CN" altLang="en-US" dirty="0" smtClean="0"/>
              <a:t>类数据的预测，再进行</a:t>
            </a:r>
            <a:r>
              <a:rPr lang="en-US" altLang="zh-CN" dirty="0" smtClean="0"/>
              <a:t>C</a:t>
            </a:r>
            <a:r>
              <a:rPr lang="zh-CN" altLang="en-US" dirty="0" smtClean="0"/>
              <a:t>类数据</a:t>
            </a:r>
            <a:r>
              <a:rPr lang="en-US" altLang="zh-CN" dirty="0" smtClean="0"/>
              <a:t>label</a:t>
            </a:r>
            <a:r>
              <a:rPr lang="zh-CN" altLang="en-US" dirty="0" smtClean="0"/>
              <a:t>的预测，</a:t>
            </a:r>
            <a:endParaRPr lang="en-US" altLang="zh-CN" dirty="0" smtClean="0"/>
          </a:p>
          <a:p>
            <a:r>
              <a:rPr lang="zh-CN" altLang="en-US" dirty="0" smtClean="0"/>
              <a:t>预测</a:t>
            </a:r>
            <a:r>
              <a:rPr lang="en-US" altLang="zh-CN" dirty="0" smtClean="0"/>
              <a:t>B</a:t>
            </a:r>
            <a:r>
              <a:rPr lang="zh-CN" altLang="en-US" dirty="0" smtClean="0"/>
              <a:t>类数据时，用交叉验证替代原有的训练集</a:t>
            </a:r>
            <a:r>
              <a:rPr lang="en-US" altLang="zh-CN" dirty="0" smtClean="0"/>
              <a:t>B</a:t>
            </a:r>
            <a:r>
              <a:rPr lang="zh-CN" altLang="en-US" dirty="0" smtClean="0"/>
              <a:t>类数据，以得到分布相近的训练数据和测试数据，</a:t>
            </a:r>
            <a:endParaRPr lang="en-US" altLang="zh-CN" dirty="0" smtClean="0"/>
          </a:p>
          <a:p>
            <a:r>
              <a:rPr lang="zh-CN" altLang="en-US" dirty="0" smtClean="0"/>
              <a:t>本方案做了四个单模型，单模思路大体上类似，</a:t>
            </a:r>
            <a:r>
              <a:rPr lang="en-US" altLang="zh-CN" dirty="0" err="1" smtClean="0"/>
              <a:t>catboost</a:t>
            </a:r>
            <a:r>
              <a:rPr lang="zh-CN" altLang="en-US" dirty="0" smtClean="0"/>
              <a:t>和</a:t>
            </a:r>
            <a:r>
              <a:rPr lang="en-US" altLang="zh-CN" dirty="0" err="1" smtClean="0"/>
              <a:t>lightgbm</a:t>
            </a:r>
            <a:r>
              <a:rPr lang="zh-CN" altLang="en-US" dirty="0" smtClean="0"/>
              <a:t>的预测偏向性不一样，所以构造这两模型用于融合提升，</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5849F42C-2DAE-424C-A4B8-3140182C3E9F}" type="slidenum">
              <a:rPr lang="zh-CN" altLang="en-US" smtClean="0"/>
              <a:t>20</a:t>
            </a:fld>
            <a:endParaRPr lang="zh-CN" altLang="en-US"/>
          </a:p>
        </p:txBody>
      </p:sp>
    </p:spTree>
    <p:extLst>
      <p:ext uri="{BB962C8B-B14F-4D97-AF65-F5344CB8AC3E}">
        <p14:creationId xmlns:p14="http://schemas.microsoft.com/office/powerpoint/2010/main" val="874237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模型融合采用了线性融合和最大值融合</a:t>
            </a:r>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21</a:t>
            </a:fld>
            <a:endParaRPr lang="zh-CN" altLang="en-US"/>
          </a:p>
        </p:txBody>
      </p:sp>
    </p:spTree>
    <p:extLst>
      <p:ext uri="{BB962C8B-B14F-4D97-AF65-F5344CB8AC3E}">
        <p14:creationId xmlns:p14="http://schemas.microsoft.com/office/powerpoint/2010/main" val="942821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相同模型，不同特征下训练得到的模型，预测出的趋势相似但是，精度上每个样本稍微有些不同，</a:t>
            </a:r>
            <a:endParaRPr lang="en-US" altLang="zh-CN" dirty="0" smtClean="0"/>
          </a:p>
          <a:p>
            <a:r>
              <a:rPr lang="zh-CN" altLang="en-US" smtClean="0"/>
              <a:t>使用最大值融合，选取准确度最高的预测作为结果。</a:t>
            </a:r>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22</a:t>
            </a:fld>
            <a:endParaRPr lang="zh-CN" altLang="en-US"/>
          </a:p>
        </p:txBody>
      </p:sp>
    </p:spTree>
    <p:extLst>
      <p:ext uri="{BB962C8B-B14F-4D97-AF65-F5344CB8AC3E}">
        <p14:creationId xmlns:p14="http://schemas.microsoft.com/office/powerpoint/2010/main" val="1914988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这是我们的团队，我们都是来自中北大学的大三学生</a:t>
            </a:r>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3</a:t>
            </a:fld>
            <a:endParaRPr lang="zh-CN" altLang="en-US"/>
          </a:p>
        </p:txBody>
      </p:sp>
    </p:spTree>
    <p:extLst>
      <p:ext uri="{BB962C8B-B14F-4D97-AF65-F5344CB8AC3E}">
        <p14:creationId xmlns:p14="http://schemas.microsoft.com/office/powerpoint/2010/main" val="3682249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我们将从赛题理解、数据分析、特征工程和模型构建四个方面讲解我们团队的建模过程</a:t>
            </a:r>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5</a:t>
            </a:fld>
            <a:endParaRPr lang="zh-CN" altLang="en-US"/>
          </a:p>
        </p:txBody>
      </p:sp>
    </p:spTree>
    <p:extLst>
      <p:ext uri="{BB962C8B-B14F-4D97-AF65-F5344CB8AC3E}">
        <p14:creationId xmlns:p14="http://schemas.microsoft.com/office/powerpoint/2010/main" val="2769529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本赛题是一个多分类问题，要求对给定的工艺参数进行建模，预测工件样本质检符合率，评价指标为</a:t>
            </a:r>
            <a:r>
              <a:rPr lang="en-US" altLang="zh-CN" dirty="0" smtClean="0"/>
              <a:t>MAE</a:t>
            </a:r>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7</a:t>
            </a:fld>
            <a:endParaRPr lang="zh-CN" altLang="en-US"/>
          </a:p>
        </p:txBody>
      </p:sp>
    </p:spTree>
    <p:extLst>
      <p:ext uri="{BB962C8B-B14F-4D97-AF65-F5344CB8AC3E}">
        <p14:creationId xmlns:p14="http://schemas.microsoft.com/office/powerpoint/2010/main" val="709964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赛题给出的数据均为匿名特征。</a:t>
            </a:r>
            <a:endParaRPr lang="en-US" altLang="zh-CN" dirty="0" smtClean="0"/>
          </a:p>
          <a:p>
            <a:r>
              <a:rPr lang="zh-CN" altLang="en-US" dirty="0" smtClean="0"/>
              <a:t>训练数据和测试数据字段数不同，并且</a:t>
            </a:r>
            <a:r>
              <a:rPr lang="en-US" altLang="zh-CN" dirty="0" smtClean="0"/>
              <a:t>B</a:t>
            </a:r>
            <a:r>
              <a:rPr lang="zh-CN" altLang="en-US" dirty="0" smtClean="0"/>
              <a:t>类字段是工件的属性，指标应该是从这些属性中判断而来的</a:t>
            </a:r>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8</a:t>
            </a:fld>
            <a:endParaRPr lang="zh-CN" altLang="en-US"/>
          </a:p>
        </p:txBody>
      </p:sp>
    </p:spTree>
    <p:extLst>
      <p:ext uri="{BB962C8B-B14F-4D97-AF65-F5344CB8AC3E}">
        <p14:creationId xmlns:p14="http://schemas.microsoft.com/office/powerpoint/2010/main" val="1335308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作图分析特征类型，</a:t>
            </a:r>
            <a:endParaRPr lang="en-US" altLang="zh-CN" dirty="0" smtClean="0"/>
          </a:p>
          <a:p>
            <a:r>
              <a:rPr lang="zh-CN" altLang="en-US" dirty="0" smtClean="0"/>
              <a:t>观察出离散特征和连续特征，</a:t>
            </a:r>
            <a:endParaRPr lang="en-US" altLang="zh-CN" dirty="0" smtClean="0"/>
          </a:p>
          <a:p>
            <a:r>
              <a:rPr lang="zh-CN" altLang="en-US" dirty="0" smtClean="0"/>
              <a:t>对每个字段做散点图观察数据发布，发现数据都为长尾分布，数据的极差很大，</a:t>
            </a:r>
            <a:endParaRPr lang="en-US" altLang="zh-CN" dirty="0" smtClean="0"/>
          </a:p>
          <a:p>
            <a:r>
              <a:rPr lang="zh-CN" altLang="en-US" dirty="0" smtClean="0"/>
              <a:t>所以做</a:t>
            </a:r>
            <a:r>
              <a:rPr lang="en-US" altLang="zh-CN" dirty="0" smtClean="0"/>
              <a:t>log</a:t>
            </a:r>
            <a:r>
              <a:rPr lang="zh-CN" altLang="en-US" dirty="0" smtClean="0"/>
              <a:t>转换，方便后续特征工程</a:t>
            </a:r>
            <a:endParaRPr lang="en-US" altLang="zh-CN" dirty="0" smtClean="0"/>
          </a:p>
        </p:txBody>
      </p:sp>
      <p:sp>
        <p:nvSpPr>
          <p:cNvPr id="4" name="灯片编号占位符 3"/>
          <p:cNvSpPr>
            <a:spLocks noGrp="1"/>
          </p:cNvSpPr>
          <p:nvPr>
            <p:ph type="sldNum" sz="quarter" idx="10"/>
          </p:nvPr>
        </p:nvSpPr>
        <p:spPr/>
        <p:txBody>
          <a:bodyPr/>
          <a:lstStyle/>
          <a:p>
            <a:fld id="{5849F42C-2DAE-424C-A4B8-3140182C3E9F}" type="slidenum">
              <a:rPr lang="zh-CN" altLang="en-US" smtClean="0"/>
              <a:t>10</a:t>
            </a:fld>
            <a:endParaRPr lang="zh-CN" altLang="en-US"/>
          </a:p>
        </p:txBody>
      </p:sp>
    </p:spTree>
    <p:extLst>
      <p:ext uri="{BB962C8B-B14F-4D97-AF65-F5344CB8AC3E}">
        <p14:creationId xmlns:p14="http://schemas.microsoft.com/office/powerpoint/2010/main" val="517138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初赛和复赛训练数据进行对比，发现离散特征一样，但连续特征不同，但是</a:t>
            </a:r>
            <a:r>
              <a:rPr lang="en-US" altLang="zh-CN" dirty="0" smtClean="0"/>
              <a:t>label</a:t>
            </a:r>
            <a:r>
              <a:rPr lang="zh-CN" altLang="en-US" dirty="0" smtClean="0"/>
              <a:t>一样。</a:t>
            </a:r>
            <a:endParaRPr lang="en-US" altLang="zh-CN" dirty="0" smtClean="0"/>
          </a:p>
          <a:p>
            <a:r>
              <a:rPr lang="zh-CN" altLang="en-US" dirty="0" smtClean="0"/>
              <a:t>这里我们合并数据集，一是增大数据量，二是以此增大连续特征的贡献率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11</a:t>
            </a:fld>
            <a:endParaRPr lang="zh-CN" altLang="en-US"/>
          </a:p>
        </p:txBody>
      </p:sp>
    </p:spTree>
    <p:extLst>
      <p:ext uri="{BB962C8B-B14F-4D97-AF65-F5344CB8AC3E}">
        <p14:creationId xmlns:p14="http://schemas.microsoft.com/office/powerpoint/2010/main" val="2901108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通过对</a:t>
            </a:r>
            <a:r>
              <a:rPr lang="en-US" altLang="zh-CN" dirty="0" smtClean="0"/>
              <a:t>A</a:t>
            </a:r>
            <a:r>
              <a:rPr lang="zh-CN" altLang="en-US" dirty="0" smtClean="0"/>
              <a:t>类字段和</a:t>
            </a:r>
            <a:r>
              <a:rPr lang="en-US" altLang="zh-CN" dirty="0" smtClean="0"/>
              <a:t>label</a:t>
            </a:r>
            <a:r>
              <a:rPr lang="zh-CN" altLang="en-US" dirty="0" smtClean="0"/>
              <a:t>的去重，离散特征相同的样本中，存在</a:t>
            </a:r>
            <a:r>
              <a:rPr lang="en-US" altLang="zh-CN" dirty="0" smtClean="0"/>
              <a:t>label</a:t>
            </a:r>
            <a:r>
              <a:rPr lang="zh-CN" altLang="en-US" dirty="0" smtClean="0"/>
              <a:t>不一样的样本，</a:t>
            </a:r>
            <a:endParaRPr lang="en-US" altLang="zh-CN" dirty="0" smtClean="0"/>
          </a:p>
          <a:p>
            <a:r>
              <a:rPr lang="zh-CN" altLang="en-US" dirty="0" smtClean="0"/>
              <a:t>说明连续特征拥有识别作用，只想贡献度较小，用于精确的分类相似样本，</a:t>
            </a:r>
            <a:endParaRPr lang="en-US" altLang="zh-CN" dirty="0" smtClean="0"/>
          </a:p>
          <a:p>
            <a:r>
              <a:rPr lang="zh-CN" altLang="en-US" dirty="0" smtClean="0"/>
              <a:t>如果去除连续特征，那么模型就难以区别这些样本的，所以我们保留连续特征</a:t>
            </a:r>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12</a:t>
            </a:fld>
            <a:endParaRPr lang="zh-CN" altLang="en-US"/>
          </a:p>
        </p:txBody>
      </p:sp>
    </p:spTree>
    <p:extLst>
      <p:ext uri="{BB962C8B-B14F-4D97-AF65-F5344CB8AC3E}">
        <p14:creationId xmlns:p14="http://schemas.microsoft.com/office/powerpoint/2010/main" val="188582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测试数据有缺失值，</a:t>
            </a:r>
            <a:endParaRPr lang="en-US" altLang="zh-CN" dirty="0" smtClean="0"/>
          </a:p>
          <a:p>
            <a:r>
              <a:rPr lang="zh-CN" altLang="en-US" dirty="0" smtClean="0"/>
              <a:t>根据对初赛测试数据的观察</a:t>
            </a:r>
            <a:endParaRPr lang="en-US" altLang="zh-CN" dirty="0" smtClean="0"/>
          </a:p>
          <a:p>
            <a:r>
              <a:rPr lang="zh-CN" altLang="en-US" dirty="0" smtClean="0"/>
              <a:t>用前一位数据填充</a:t>
            </a:r>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t>13</a:t>
            </a:fld>
            <a:endParaRPr lang="zh-CN" altLang="en-US"/>
          </a:p>
        </p:txBody>
      </p:sp>
    </p:spTree>
    <p:extLst>
      <p:ext uri="{BB962C8B-B14F-4D97-AF65-F5344CB8AC3E}">
        <p14:creationId xmlns:p14="http://schemas.microsoft.com/office/powerpoint/2010/main" val="2124839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60FBDFE-C587-4B4C-A407-44438C67B59E}" type="datetimeFigureOut">
              <a:rPr lang="zh-CN" altLang="en-US" smtClean="0"/>
              <a:t>2019/12/21</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4131371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0FBDFE-C587-4B4C-A407-44438C67B59E}" type="datetimeFigureOut">
              <a:rPr lang="zh-CN" altLang="en-US" smtClean="0"/>
              <a:t>2019/12/21</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2818955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0FBDFE-C587-4B4C-A407-44438C67B59E}" type="datetimeFigureOut">
              <a:rPr lang="zh-CN" altLang="en-US" smtClean="0"/>
              <a:t>2019/12/21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098019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2019/12/21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451425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2019/12/21</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2019/12/21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0FBDFE-C587-4B4C-A407-44438C67B59E}" type="datetimeFigureOut">
              <a:rPr lang="zh-CN" altLang="en-US" smtClean="0"/>
              <a:t>2019/12/21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91641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2019/12/21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841629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60FBDFE-C587-4B4C-A407-44438C67B59E}" type="datetimeFigureOut">
              <a:rPr lang="zh-CN" altLang="en-US" smtClean="0"/>
              <a:t>2019/12/21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808446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60FBDFE-C587-4B4C-A407-44438C67B59E}" type="datetimeFigureOut">
              <a:rPr lang="zh-CN" altLang="en-US" smtClean="0"/>
              <a:t>2019/12/21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86886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t>2019/12/21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04266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2019/12/21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28152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2019/12/21</a:t>
            </a:fld>
            <a:endParaRPr lang="zh-CN" altLang="en-US"/>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3695693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2019/12/21</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extLst>
      <p:ext uri="{BB962C8B-B14F-4D97-AF65-F5344CB8AC3E}">
        <p14:creationId xmlns:p14="http://schemas.microsoft.com/office/powerpoint/2010/main" val="3137154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FBDFE-C587-4B4C-A407-44438C67B59E}" type="datetimeFigureOut">
              <a:rPr lang="zh-CN" altLang="en-US" smtClean="0"/>
              <a:t>2019/12/21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3041242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56"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2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25.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26.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27.xml"/><Relationship Id="rId5" Type="http://schemas.openxmlformats.org/officeDocument/2006/relationships/image" Target="../media/image10.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28.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notesSlide" Target="../notesSlides/notesSlide11.xml"/><Relationship Id="rId7" Type="http://schemas.openxmlformats.org/officeDocument/2006/relationships/diagramQuickStyle" Target="../diagrams/quickStyle1.xml"/><Relationship Id="rId2" Type="http://schemas.openxmlformats.org/officeDocument/2006/relationships/slideLayout" Target="../slideLayouts/slideLayout12.xml"/><Relationship Id="rId1" Type="http://schemas.openxmlformats.org/officeDocument/2006/relationships/tags" Target="../tags/tag30.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3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slideLayout" Target="../slideLayouts/slideLayout12.xml"/><Relationship Id="rId1" Type="http://schemas.openxmlformats.org/officeDocument/2006/relationships/tags" Target="../tags/tag3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34.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35.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36.xml"/><Relationship Id="rId5" Type="http://schemas.openxmlformats.org/officeDocument/2006/relationships/image" Target="../media/image1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3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5.jpeg"/><Relationship Id="rId2" Type="http://schemas.openxmlformats.org/officeDocument/2006/relationships/slideLayout" Target="../slideLayouts/slideLayout12.xml"/><Relationship Id="rId1" Type="http://schemas.openxmlformats.org/officeDocument/2006/relationships/tags" Target="../tags/tag1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19.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21.xml"/><Relationship Id="rId5"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2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187a3a042c6329fca27bca7b42c73e1"/>
          <p:cNvPicPr>
            <a:picLocks noChangeAspect="1"/>
          </p:cNvPicPr>
          <p:nvPr/>
        </p:nvPicPr>
        <p:blipFill>
          <a:blip r:embed="rId4"/>
          <a:stretch>
            <a:fillRect/>
          </a:stretch>
        </p:blipFill>
        <p:spPr>
          <a:xfrm>
            <a:off x="-23495" y="-13335"/>
            <a:ext cx="12238355" cy="6884035"/>
          </a:xfrm>
          <a:prstGeom prst="rect">
            <a:avLst/>
          </a:prstGeom>
        </p:spPr>
      </p:pic>
      <p:sp>
        <p:nvSpPr>
          <p:cNvPr id="2" name="文本框 1"/>
          <p:cNvSpPr txBox="1"/>
          <p:nvPr/>
        </p:nvSpPr>
        <p:spPr>
          <a:xfrm>
            <a:off x="217805" y="3217545"/>
            <a:ext cx="11645265" cy="2306955"/>
          </a:xfrm>
          <a:prstGeom prst="rect">
            <a:avLst/>
          </a:prstGeom>
          <a:noFill/>
        </p:spPr>
        <p:txBody>
          <a:bodyPr wrap="square" rtlCol="0">
            <a:spAutoFit/>
          </a:bodyPr>
          <a:lstStyle/>
          <a:p>
            <a:pPr algn="ctr" fontAlgn="auto">
              <a:lnSpc>
                <a:spcPct val="150000"/>
              </a:lnSpc>
            </a:pPr>
            <a:r>
              <a:rPr lang="zh-CN" altLang="en-US" sz="2400" dirty="0" smtClean="0">
                <a:solidFill>
                  <a:schemeClr val="bg1"/>
                </a:solidFill>
                <a:latin typeface="微软雅黑" panose="020B0503020204020204" pitchFamily="34" charset="-122"/>
                <a:ea typeface="微软雅黑" panose="020B0503020204020204" pitchFamily="34" charset="-122"/>
              </a:rPr>
              <a:t>离散制造过程中典型工件的质量符合率预测</a:t>
            </a:r>
            <a:endParaRPr lang="zh-CN" altLang="en-US" sz="2400" dirty="0">
              <a:solidFill>
                <a:schemeClr val="bg1"/>
              </a:solidFill>
              <a:latin typeface="微软雅黑" panose="020B0503020204020204" pitchFamily="34" charset="-122"/>
              <a:ea typeface="微软雅黑" panose="020B0503020204020204" pitchFamily="34" charset="-122"/>
            </a:endParaRPr>
          </a:p>
          <a:p>
            <a:pPr algn="ctr" fontAlgn="auto">
              <a:lnSpc>
                <a:spcPct val="150000"/>
              </a:lnSpc>
            </a:pPr>
            <a:endParaRPr lang="zh-CN" altLang="en-US" sz="2400" dirty="0">
              <a:solidFill>
                <a:schemeClr val="bg1"/>
              </a:solidFill>
              <a:latin typeface="微软雅黑" panose="020B0503020204020204" pitchFamily="34" charset="-122"/>
              <a:ea typeface="微软雅黑" panose="020B0503020204020204" pitchFamily="34" charset="-122"/>
            </a:endParaRPr>
          </a:p>
          <a:p>
            <a:pPr algn="ctr" fontAlgn="auto">
              <a:lnSpc>
                <a:spcPct val="150000"/>
              </a:lnSpc>
            </a:pPr>
            <a:r>
              <a:rPr lang="zh-CN" altLang="en-US" sz="2400" b="1" dirty="0" smtClean="0">
                <a:solidFill>
                  <a:schemeClr val="bg1"/>
                </a:solidFill>
                <a:latin typeface="微软雅黑" panose="020B0503020204020204" pitchFamily="34" charset="-122"/>
                <a:ea typeface="微软雅黑" panose="020B0503020204020204" pitchFamily="34" charset="-122"/>
              </a:rPr>
              <a:t>且随疾风前行</a:t>
            </a:r>
            <a:endParaRPr lang="zh-CN" altLang="en-US" sz="2400" dirty="0">
              <a:solidFill>
                <a:schemeClr val="bg1"/>
              </a:solidFill>
              <a:latin typeface="微软雅黑" panose="020B0503020204020204" pitchFamily="34" charset="-122"/>
              <a:ea typeface="微软雅黑" panose="020B0503020204020204" pitchFamily="34" charset="-122"/>
            </a:endParaRPr>
          </a:p>
          <a:p>
            <a:pPr algn="ctr" fontAlgn="auto">
              <a:lnSpc>
                <a:spcPct val="150000"/>
              </a:lnSpc>
            </a:pPr>
            <a:r>
              <a:rPr lang="zh-CN" altLang="en-US" sz="2400" dirty="0">
                <a:solidFill>
                  <a:schemeClr val="bg1"/>
                </a:solidFill>
                <a:latin typeface="微软雅黑" panose="020B0503020204020204" pitchFamily="34" charset="-122"/>
                <a:ea typeface="微软雅黑" panose="020B0503020204020204" pitchFamily="34" charset="-122"/>
              </a:rPr>
              <a:t>华靖</a:t>
            </a:r>
            <a:r>
              <a:rPr lang="zh-CN" altLang="en-US" sz="2400" dirty="0" smtClean="0">
                <a:solidFill>
                  <a:schemeClr val="bg1"/>
                </a:solidFill>
                <a:latin typeface="微软雅黑" panose="020B0503020204020204" pitchFamily="34" charset="-122"/>
                <a:ea typeface="微软雅黑" panose="020B0503020204020204" pitchFamily="34" charset="-122"/>
              </a:rPr>
              <a:t>渊   吕星琳   黄一睿</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7483"/>
    </mc:Choice>
    <mc:Fallback>
      <p:transition spd="slow" advTm="748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16_9 ppt 内页"/>
          <p:cNvPicPr>
            <a:picLocks noGrp="1" noChangeAspect="1"/>
          </p:cNvPicPr>
          <p:nvPr>
            <p:ph sz="quarter" idx="13"/>
          </p:nvPr>
        </p:nvPicPr>
        <p:blipFill>
          <a:blip r:embed="rId4"/>
          <a:stretch>
            <a:fillRect/>
          </a:stretch>
        </p:blipFill>
        <p:spPr>
          <a:xfrm>
            <a:off x="-6985" y="-1905"/>
            <a:ext cx="12218670" cy="6873240"/>
          </a:xfrm>
          <a:prstGeom prst="rect">
            <a:avLst/>
          </a:prstGeom>
        </p:spPr>
      </p:pic>
      <p:sp>
        <p:nvSpPr>
          <p:cNvPr id="2" name="文本框 1"/>
          <p:cNvSpPr txBox="1"/>
          <p:nvPr/>
        </p:nvSpPr>
        <p:spPr>
          <a:xfrm>
            <a:off x="404494" y="315595"/>
            <a:ext cx="4591379"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建模思路</a:t>
            </a:r>
            <a:r>
              <a:rPr lang="en-US" altLang="zh-CN" sz="3200" b="1" dirty="0" smtClean="0">
                <a:solidFill>
                  <a:schemeClr val="bg1"/>
                </a:solidFill>
                <a:latin typeface="微软雅黑" panose="020B0503020204020204" pitchFamily="34" charset="-122"/>
                <a:ea typeface="微软雅黑" panose="020B0503020204020204" pitchFamily="34" charset="-122"/>
              </a:rPr>
              <a:t>-</a:t>
            </a:r>
            <a:r>
              <a:rPr lang="zh-CN" altLang="en-US" sz="3200" b="1" dirty="0" smtClean="0">
                <a:solidFill>
                  <a:schemeClr val="bg1"/>
                </a:solidFill>
                <a:latin typeface="微软雅黑" panose="020B0503020204020204" pitchFamily="34" charset="-122"/>
                <a:ea typeface="微软雅黑" panose="020B0503020204020204" pitchFamily="34" charset="-122"/>
              </a:rPr>
              <a:t>数据分析</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73075" y="1089481"/>
            <a:ext cx="11052810" cy="369332"/>
          </a:xfrm>
          <a:prstGeom prst="rect">
            <a:avLst/>
          </a:prstGeom>
          <a:noFill/>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1</a:t>
            </a:r>
            <a:r>
              <a:rPr lang="zh-CN" altLang="en-US" dirty="0" smtClean="0">
                <a:solidFill>
                  <a:schemeClr val="bg1"/>
                </a:solidFill>
                <a:latin typeface="微软雅黑" panose="020B0503020204020204" pitchFamily="34" charset="-122"/>
                <a:ea typeface="微软雅黑" panose="020B0503020204020204" pitchFamily="34" charset="-122"/>
              </a:rPr>
              <a:t>、观察分析训练数据</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31520" y="1799808"/>
            <a:ext cx="3074670" cy="1200329"/>
          </a:xfrm>
          <a:prstGeom prst="rect">
            <a:avLst/>
          </a:prstGeom>
          <a:noFill/>
        </p:spPr>
        <p:txBody>
          <a:bodyPr wrap="square" rtlCol="0">
            <a:spAutoFit/>
          </a:bodyPr>
          <a:lstStyle/>
          <a:p>
            <a:r>
              <a:rPr lang="en-US" altLang="zh-CN" dirty="0" smtClean="0">
                <a:solidFill>
                  <a:schemeClr val="bg1"/>
                </a:solidFill>
              </a:rPr>
              <a:t>       </a:t>
            </a:r>
            <a:r>
              <a:rPr lang="zh-CN" altLang="zh-CN" dirty="0" smtClean="0">
                <a:solidFill>
                  <a:schemeClr val="bg1"/>
                </a:solidFill>
                <a:latin typeface="微软雅黑" panose="020B0503020204020204" pitchFamily="34" charset="-122"/>
                <a:ea typeface="微软雅黑" panose="020B0503020204020204" pitchFamily="34" charset="-122"/>
              </a:rPr>
              <a:t>在</a:t>
            </a:r>
            <a:r>
              <a:rPr lang="zh-CN" altLang="zh-CN" dirty="0">
                <a:solidFill>
                  <a:schemeClr val="bg1"/>
                </a:solidFill>
                <a:latin typeface="微软雅黑" panose="020B0503020204020204" pitchFamily="34" charset="-122"/>
                <a:ea typeface="微软雅黑" panose="020B0503020204020204" pitchFamily="34" charset="-122"/>
              </a:rPr>
              <a:t>初赛中通过对数据的画图分析，可以发现</a:t>
            </a:r>
            <a:r>
              <a:rPr lang="en-US" altLang="zh-CN" dirty="0">
                <a:solidFill>
                  <a:schemeClr val="bg1"/>
                </a:solidFill>
                <a:latin typeface="微软雅黑" panose="020B0503020204020204" pitchFamily="34" charset="-122"/>
                <a:ea typeface="微软雅黑" panose="020B0503020204020204" pitchFamily="34" charset="-122"/>
              </a:rPr>
              <a:t>A</a:t>
            </a:r>
            <a:r>
              <a:rPr lang="zh-CN" altLang="zh-CN" dirty="0">
                <a:solidFill>
                  <a:schemeClr val="bg1"/>
                </a:solidFill>
                <a:latin typeface="微软雅黑" panose="020B0503020204020204" pitchFamily="34" charset="-122"/>
                <a:ea typeface="微软雅黑" panose="020B0503020204020204" pitchFamily="34" charset="-122"/>
              </a:rPr>
              <a:t>类</a:t>
            </a:r>
            <a:r>
              <a:rPr lang="en-US" altLang="zh-CN" dirty="0">
                <a:solidFill>
                  <a:schemeClr val="bg1"/>
                </a:solidFill>
                <a:latin typeface="微软雅黑" panose="020B0503020204020204" pitchFamily="34" charset="-122"/>
                <a:ea typeface="微软雅黑" panose="020B0503020204020204" pitchFamily="34" charset="-122"/>
              </a:rPr>
              <a:t>5-10</a:t>
            </a:r>
            <a:r>
              <a:rPr lang="zh-CN" altLang="zh-CN" dirty="0">
                <a:solidFill>
                  <a:schemeClr val="bg1"/>
                </a:solidFill>
                <a:latin typeface="微软雅黑" panose="020B0503020204020204" pitchFamily="34" charset="-122"/>
                <a:ea typeface="微软雅黑" panose="020B0503020204020204" pitchFamily="34" charset="-122"/>
              </a:rPr>
              <a:t>特征和</a:t>
            </a:r>
            <a:r>
              <a:rPr lang="en-US" altLang="zh-CN" dirty="0">
                <a:solidFill>
                  <a:schemeClr val="bg1"/>
                </a:solidFill>
                <a:latin typeface="微软雅黑" panose="020B0503020204020204" pitchFamily="34" charset="-122"/>
                <a:ea typeface="微软雅黑" panose="020B0503020204020204" pitchFamily="34" charset="-122"/>
              </a:rPr>
              <a:t>B</a:t>
            </a:r>
            <a:r>
              <a:rPr lang="zh-CN" altLang="zh-CN" dirty="0">
                <a:solidFill>
                  <a:schemeClr val="bg1"/>
                </a:solidFill>
                <a:latin typeface="微软雅黑" panose="020B0503020204020204" pitchFamily="34" charset="-122"/>
                <a:ea typeface="微软雅黑" panose="020B0503020204020204" pitchFamily="34" charset="-122"/>
              </a:rPr>
              <a:t>类</a:t>
            </a:r>
            <a:r>
              <a:rPr lang="en-US" altLang="zh-CN" dirty="0">
                <a:solidFill>
                  <a:schemeClr val="bg1"/>
                </a:solidFill>
                <a:latin typeface="微软雅黑" panose="020B0503020204020204" pitchFamily="34" charset="-122"/>
                <a:ea typeface="微软雅黑" panose="020B0503020204020204" pitchFamily="34" charset="-122"/>
              </a:rPr>
              <a:t>4-10</a:t>
            </a:r>
            <a:r>
              <a:rPr lang="zh-CN" altLang="zh-CN" dirty="0">
                <a:solidFill>
                  <a:schemeClr val="bg1"/>
                </a:solidFill>
                <a:latin typeface="微软雅黑" panose="020B0503020204020204" pitchFamily="34" charset="-122"/>
                <a:ea typeface="微软雅黑" panose="020B0503020204020204" pitchFamily="34" charset="-122"/>
              </a:rPr>
              <a:t>特征是离散的</a:t>
            </a:r>
            <a:r>
              <a:rPr lang="zh-CN" altLang="zh-CN" dirty="0" smtClean="0">
                <a:solidFill>
                  <a:schemeClr val="bg1"/>
                </a:solidFill>
                <a:latin typeface="微软雅黑" panose="020B0503020204020204" pitchFamily="34" charset="-122"/>
                <a:ea typeface="微软雅黑" panose="020B0503020204020204" pitchFamily="34" charset="-122"/>
              </a:rPr>
              <a:t>特征</a:t>
            </a:r>
            <a:r>
              <a:rPr lang="zh-CN" altLang="en-US" dirty="0" smtClean="0">
                <a:solidFill>
                  <a:schemeClr val="bg1"/>
                </a:solidFill>
                <a:latin typeface="微软雅黑" panose="020B0503020204020204" pitchFamily="34" charset="-122"/>
                <a:ea typeface="微软雅黑" panose="020B0503020204020204" pitchFamily="34" charset="-122"/>
              </a:rPr>
              <a:t>，其他为连续特征。</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6" name="图片 5" descr="E:\python\DataMining\2019CCF离散制造过程中典型工件的质量符合率预测\picture\1.png"/>
          <p:cNvPicPr/>
          <p:nvPr/>
        </p:nvPicPr>
        <p:blipFill>
          <a:blip r:embed="rId5">
            <a:extLst>
              <a:ext uri="{28A0092B-C50C-407E-A947-70E740481C1C}">
                <a14:useLocalDpi xmlns:a14="http://schemas.microsoft.com/office/drawing/2010/main" val="0"/>
              </a:ext>
            </a:extLst>
          </a:blip>
          <a:srcRect/>
          <a:stretch>
            <a:fillRect/>
          </a:stretch>
        </p:blipFill>
        <p:spPr bwMode="auto">
          <a:xfrm>
            <a:off x="407035" y="3341132"/>
            <a:ext cx="3627755" cy="2625328"/>
          </a:xfrm>
          <a:prstGeom prst="rect">
            <a:avLst/>
          </a:prstGeom>
          <a:noFill/>
          <a:ln>
            <a:noFill/>
          </a:ln>
        </p:spPr>
      </p:pic>
      <p:sp>
        <p:nvSpPr>
          <p:cNvPr id="7" name="文本框 6"/>
          <p:cNvSpPr txBox="1"/>
          <p:nvPr/>
        </p:nvSpPr>
        <p:spPr>
          <a:xfrm>
            <a:off x="4995874" y="1799808"/>
            <a:ext cx="4137660" cy="1200329"/>
          </a:xfrm>
          <a:prstGeom prst="rect">
            <a:avLst/>
          </a:prstGeom>
          <a:noFill/>
        </p:spPr>
        <p:txBody>
          <a:bodyPr wrap="square" rtlCol="0">
            <a:spAutoFit/>
          </a:bodyPr>
          <a:lstStyle/>
          <a:p>
            <a:r>
              <a:rPr lang="en-US" altLang="zh-CN" dirty="0" smtClean="0">
                <a:solidFill>
                  <a:schemeClr val="bg1"/>
                </a:solidFill>
              </a:rPr>
              <a:t>       </a:t>
            </a:r>
            <a:r>
              <a:rPr lang="zh-CN" altLang="zh-CN" dirty="0" smtClean="0">
                <a:solidFill>
                  <a:schemeClr val="bg1"/>
                </a:solidFill>
                <a:latin typeface="微软雅黑" panose="020B0503020204020204" pitchFamily="34" charset="-122"/>
                <a:ea typeface="微软雅黑" panose="020B0503020204020204" pitchFamily="34" charset="-122"/>
              </a:rPr>
              <a:t>对</a:t>
            </a:r>
            <a:r>
              <a:rPr lang="zh-CN" altLang="zh-CN" dirty="0">
                <a:solidFill>
                  <a:schemeClr val="bg1"/>
                </a:solidFill>
                <a:latin typeface="微软雅黑" panose="020B0503020204020204" pitchFamily="34" charset="-122"/>
                <a:ea typeface="微软雅黑" panose="020B0503020204020204" pitchFamily="34" charset="-122"/>
              </a:rPr>
              <a:t>原始数据特征进行画图分析，可以发现大部分数据为</a:t>
            </a:r>
            <a:r>
              <a:rPr lang="zh-CN" altLang="zh-CN" dirty="0">
                <a:solidFill>
                  <a:srgbClr val="FFFF00"/>
                </a:solidFill>
                <a:latin typeface="微软雅黑" panose="020B0503020204020204" pitchFamily="34" charset="-122"/>
                <a:ea typeface="微软雅黑" panose="020B0503020204020204" pitchFamily="34" charset="-122"/>
              </a:rPr>
              <a:t>长</a:t>
            </a:r>
            <a:r>
              <a:rPr lang="zh-CN" altLang="zh-CN" dirty="0" smtClean="0">
                <a:solidFill>
                  <a:srgbClr val="FFFF00"/>
                </a:solidFill>
                <a:latin typeface="微软雅黑" panose="020B0503020204020204" pitchFamily="34" charset="-122"/>
                <a:ea typeface="微软雅黑" panose="020B0503020204020204" pitchFamily="34" charset="-122"/>
              </a:rPr>
              <a:t>尾</a:t>
            </a:r>
            <a:r>
              <a:rPr lang="zh-CN" altLang="en-US" dirty="0">
                <a:solidFill>
                  <a:srgbClr val="FFFF00"/>
                </a:solidFill>
                <a:latin typeface="微软雅黑" panose="020B0503020204020204" pitchFamily="34" charset="-122"/>
                <a:ea typeface="微软雅黑" panose="020B0503020204020204" pitchFamily="34" charset="-122"/>
              </a:rPr>
              <a:t>分</a:t>
            </a:r>
            <a:r>
              <a:rPr lang="zh-CN" altLang="zh-CN" dirty="0" smtClean="0">
                <a:solidFill>
                  <a:srgbClr val="FFFF00"/>
                </a:solidFill>
                <a:latin typeface="微软雅黑" panose="020B0503020204020204" pitchFamily="34" charset="-122"/>
                <a:ea typeface="微软雅黑" panose="020B0503020204020204" pitchFamily="34" charset="-122"/>
              </a:rPr>
              <a:t>布</a:t>
            </a:r>
            <a:r>
              <a:rPr lang="zh-CN" altLang="zh-CN" dirty="0">
                <a:solidFill>
                  <a:schemeClr val="bg1"/>
                </a:solidFill>
                <a:latin typeface="微软雅黑" panose="020B0503020204020204" pitchFamily="34" charset="-122"/>
                <a:ea typeface="微软雅黑" panose="020B0503020204020204" pitchFamily="34" charset="-122"/>
              </a:rPr>
              <a:t>，数值之间的极差很大，这对后续的特征工程会产生影响。</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8" name="图片 7" descr="E:\python\DataMining\2019CCF离散制造过程中典型工件的质量符合率预测\picture\6.png"/>
          <p:cNvPicPr/>
          <p:nvPr/>
        </p:nvPicPr>
        <p:blipFill>
          <a:blip r:embed="rId6">
            <a:extLst>
              <a:ext uri="{28A0092B-C50C-407E-A947-70E740481C1C}">
                <a14:useLocalDpi xmlns:a14="http://schemas.microsoft.com/office/drawing/2010/main" val="0"/>
              </a:ext>
            </a:extLst>
          </a:blip>
          <a:srcRect/>
          <a:stretch>
            <a:fillRect/>
          </a:stretch>
        </p:blipFill>
        <p:spPr bwMode="auto">
          <a:xfrm>
            <a:off x="4955839" y="3341132"/>
            <a:ext cx="3589674" cy="2625328"/>
          </a:xfrm>
          <a:prstGeom prst="rect">
            <a:avLst/>
          </a:prstGeom>
          <a:noFill/>
          <a:ln>
            <a:noFill/>
          </a:ln>
        </p:spPr>
      </p:pic>
      <p:pic>
        <p:nvPicPr>
          <p:cNvPr id="9" name="图片 8" descr="E:\python\DataMining\2019CCF离散制造过程中典型工件的质量符合率预测\picture\7.png"/>
          <p:cNvPicPr/>
          <p:nvPr/>
        </p:nvPicPr>
        <p:blipFill>
          <a:blip r:embed="rId7">
            <a:extLst>
              <a:ext uri="{28A0092B-C50C-407E-A947-70E740481C1C}">
                <a14:useLocalDpi xmlns:a14="http://schemas.microsoft.com/office/drawing/2010/main" val="0"/>
              </a:ext>
            </a:extLst>
          </a:blip>
          <a:srcRect/>
          <a:stretch>
            <a:fillRect/>
          </a:stretch>
        </p:blipFill>
        <p:spPr bwMode="auto">
          <a:xfrm>
            <a:off x="8525828" y="3341132"/>
            <a:ext cx="3563302" cy="2625328"/>
          </a:xfrm>
          <a:prstGeom prst="rect">
            <a:avLst/>
          </a:prstGeom>
          <a:noFill/>
          <a:ln>
            <a:noFill/>
          </a:ln>
        </p:spPr>
      </p:pic>
      <p:sp>
        <p:nvSpPr>
          <p:cNvPr id="11" name="椭圆形标注 10"/>
          <p:cNvSpPr/>
          <p:nvPr/>
        </p:nvSpPr>
        <p:spPr>
          <a:xfrm>
            <a:off x="9735015" y="1683834"/>
            <a:ext cx="2185639" cy="1316303"/>
          </a:xfrm>
          <a:prstGeom prst="wedgeEllipse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对数据进行</a:t>
            </a:r>
            <a:r>
              <a:rPr lang="en-US" altLang="zh-CN" dirty="0" smtClean="0">
                <a:solidFill>
                  <a:srgbClr val="FF0000"/>
                </a:solidFill>
              </a:rPr>
              <a:t>log</a:t>
            </a:r>
            <a:r>
              <a:rPr lang="zh-CN" altLang="en-US" dirty="0" smtClean="0">
                <a:solidFill>
                  <a:srgbClr val="FF0000"/>
                </a:solidFill>
              </a:rPr>
              <a:t>转换</a:t>
            </a:r>
            <a:r>
              <a:rPr lang="zh-CN" altLang="en-US" dirty="0" smtClean="0"/>
              <a:t>，减小极差</a:t>
            </a:r>
            <a:endParaRPr lang="zh-CN" altLang="en-US" dirty="0"/>
          </a:p>
        </p:txBody>
      </p:sp>
      <p:cxnSp>
        <p:nvCxnSpPr>
          <p:cNvPr id="12" name="直接连接符 11"/>
          <p:cNvCxnSpPr/>
          <p:nvPr/>
        </p:nvCxnSpPr>
        <p:spPr>
          <a:xfrm>
            <a:off x="4484163" y="1918010"/>
            <a:ext cx="22302" cy="3824868"/>
          </a:xfrm>
          <a:prstGeom prst="line">
            <a:avLst/>
          </a:prstGeom>
        </p:spPr>
        <p:style>
          <a:lnRef idx="3">
            <a:schemeClr val="accent3"/>
          </a:lnRef>
          <a:fillRef idx="0">
            <a:schemeClr val="accent3"/>
          </a:fillRef>
          <a:effectRef idx="2">
            <a:schemeClr val="accent3"/>
          </a:effectRef>
          <a:fontRef idx="minor">
            <a:schemeClr val="tx1"/>
          </a:fontRef>
        </p:style>
      </p:cxnSp>
    </p:spTree>
    <p:custDataLst>
      <p:tags r:id="rId1"/>
    </p:custDataLst>
    <p:extLst>
      <p:ext uri="{BB962C8B-B14F-4D97-AF65-F5344CB8AC3E}">
        <p14:creationId xmlns:p14="http://schemas.microsoft.com/office/powerpoint/2010/main" val="565481656"/>
      </p:ext>
    </p:extLst>
  </p:cSld>
  <p:clrMapOvr>
    <a:masterClrMapping/>
  </p:clrMapOvr>
  <mc:AlternateContent xmlns:mc="http://schemas.openxmlformats.org/markup-compatibility/2006">
    <mc:Choice xmlns:p14="http://schemas.microsoft.com/office/powerpoint/2010/main" Requires="p14">
      <p:transition spd="slow" p14:dur="2000" advTm="19705"/>
    </mc:Choice>
    <mc:Fallback>
      <p:transition spd="slow" advTm="1970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16_9 ppt 内页"/>
          <p:cNvPicPr>
            <a:picLocks noGrp="1" noChangeAspect="1"/>
          </p:cNvPicPr>
          <p:nvPr>
            <p:ph sz="quarter" idx="13"/>
          </p:nvPr>
        </p:nvPicPr>
        <p:blipFill>
          <a:blip r:embed="rId4"/>
          <a:stretch>
            <a:fillRect/>
          </a:stretch>
        </p:blipFill>
        <p:spPr>
          <a:xfrm>
            <a:off x="-6985" y="-1905"/>
            <a:ext cx="12218670" cy="6873240"/>
          </a:xfrm>
          <a:prstGeom prst="rect">
            <a:avLst/>
          </a:prstGeom>
        </p:spPr>
      </p:pic>
      <p:sp>
        <p:nvSpPr>
          <p:cNvPr id="2" name="文本框 1"/>
          <p:cNvSpPr txBox="1"/>
          <p:nvPr/>
        </p:nvSpPr>
        <p:spPr>
          <a:xfrm>
            <a:off x="404494" y="315595"/>
            <a:ext cx="4345925"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建模思路</a:t>
            </a:r>
            <a:r>
              <a:rPr lang="en-US" altLang="zh-CN" sz="3200" b="1" dirty="0" smtClean="0">
                <a:solidFill>
                  <a:schemeClr val="bg1"/>
                </a:solidFill>
                <a:latin typeface="微软雅黑" panose="020B0503020204020204" pitchFamily="34" charset="-122"/>
                <a:ea typeface="微软雅黑" panose="020B0503020204020204" pitchFamily="34" charset="-122"/>
              </a:rPr>
              <a:t>-</a:t>
            </a:r>
            <a:r>
              <a:rPr lang="zh-CN" altLang="en-US" sz="3200" b="1" dirty="0" smtClean="0">
                <a:solidFill>
                  <a:schemeClr val="bg1"/>
                </a:solidFill>
                <a:latin typeface="微软雅黑" panose="020B0503020204020204" pitchFamily="34" charset="-122"/>
                <a:ea typeface="微软雅黑" panose="020B0503020204020204" pitchFamily="34" charset="-122"/>
              </a:rPr>
              <a:t>数据分析</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85800" y="1497331"/>
            <a:ext cx="8335537" cy="646331"/>
          </a:xfrm>
          <a:prstGeom prst="rect">
            <a:avLst/>
          </a:prstGeom>
          <a:noFill/>
        </p:spPr>
        <p:txBody>
          <a:bodyPr wrap="square" rtlCol="0">
            <a:spAutoFit/>
          </a:bodyPr>
          <a:lstStyle/>
          <a:p>
            <a:r>
              <a:rPr lang="en-US" altLang="zh-CN" dirty="0" smtClean="0">
                <a:solidFill>
                  <a:schemeClr val="bg1"/>
                </a:solidFill>
              </a:rPr>
              <a:t>       </a:t>
            </a:r>
            <a:r>
              <a:rPr lang="zh-CN" altLang="zh-CN" dirty="0" smtClean="0">
                <a:solidFill>
                  <a:schemeClr val="bg1"/>
                </a:solidFill>
                <a:latin typeface="微软雅黑" panose="020B0503020204020204" pitchFamily="34" charset="-122"/>
                <a:ea typeface="微软雅黑" panose="020B0503020204020204" pitchFamily="34" charset="-122"/>
              </a:rPr>
              <a:t>通过</a:t>
            </a:r>
            <a:r>
              <a:rPr lang="zh-CN" altLang="zh-CN" dirty="0">
                <a:solidFill>
                  <a:schemeClr val="bg1"/>
                </a:solidFill>
                <a:latin typeface="微软雅黑" panose="020B0503020204020204" pitchFamily="34" charset="-122"/>
                <a:ea typeface="微软雅黑" panose="020B0503020204020204" pitchFamily="34" charset="-122"/>
              </a:rPr>
              <a:t>观察初赛和复赛的训练数据集，可以发现复赛训练集的前</a:t>
            </a:r>
            <a:r>
              <a:rPr lang="en-US" altLang="zh-CN" dirty="0">
                <a:solidFill>
                  <a:schemeClr val="bg1"/>
                </a:solidFill>
                <a:latin typeface="微软雅黑" panose="020B0503020204020204" pitchFamily="34" charset="-122"/>
                <a:ea typeface="微软雅黑" panose="020B0503020204020204" pitchFamily="34" charset="-122"/>
              </a:rPr>
              <a:t>6000</a:t>
            </a:r>
            <a:r>
              <a:rPr lang="zh-CN" altLang="zh-CN" dirty="0">
                <a:solidFill>
                  <a:schemeClr val="bg1"/>
                </a:solidFill>
                <a:latin typeface="微软雅黑" panose="020B0503020204020204" pitchFamily="34" charset="-122"/>
                <a:ea typeface="微软雅黑" panose="020B0503020204020204" pitchFamily="34" charset="-122"/>
              </a:rPr>
              <a:t>条数据和初赛训练集的</a:t>
            </a:r>
            <a:r>
              <a:rPr lang="en-US" altLang="zh-CN" dirty="0">
                <a:solidFill>
                  <a:schemeClr val="bg1"/>
                </a:solidFill>
                <a:latin typeface="微软雅黑" panose="020B0503020204020204" pitchFamily="34" charset="-122"/>
                <a:ea typeface="微软雅黑" panose="020B0503020204020204" pitchFamily="34" charset="-122"/>
              </a:rPr>
              <a:t>6000</a:t>
            </a:r>
            <a:r>
              <a:rPr lang="zh-CN" altLang="zh-CN" dirty="0">
                <a:solidFill>
                  <a:schemeClr val="bg1"/>
                </a:solidFill>
                <a:latin typeface="微软雅黑" panose="020B0503020204020204" pitchFamily="34" charset="-122"/>
                <a:ea typeface="微软雅黑" panose="020B0503020204020204" pitchFamily="34" charset="-122"/>
              </a:rPr>
              <a:t>条数据</a:t>
            </a:r>
            <a:r>
              <a:rPr lang="zh-CN" altLang="zh-CN" dirty="0">
                <a:solidFill>
                  <a:srgbClr val="FFFF00"/>
                </a:solidFill>
                <a:latin typeface="微软雅黑" panose="020B0503020204020204" pitchFamily="34" charset="-122"/>
                <a:ea typeface="微软雅黑" panose="020B0503020204020204" pitchFamily="34" charset="-122"/>
              </a:rPr>
              <a:t>在离散特征上是一样</a:t>
            </a:r>
            <a:r>
              <a:rPr lang="zh-CN" altLang="zh-CN" dirty="0">
                <a:solidFill>
                  <a:schemeClr val="bg1"/>
                </a:solidFill>
                <a:latin typeface="微软雅黑" panose="020B0503020204020204" pitchFamily="34" charset="-122"/>
                <a:ea typeface="微软雅黑" panose="020B0503020204020204" pitchFamily="34" charset="-122"/>
              </a:rPr>
              <a:t>的，但是</a:t>
            </a:r>
            <a:r>
              <a:rPr lang="zh-CN" altLang="zh-CN" dirty="0">
                <a:solidFill>
                  <a:srgbClr val="FFFF00"/>
                </a:solidFill>
                <a:latin typeface="微软雅黑" panose="020B0503020204020204" pitchFamily="34" charset="-122"/>
                <a:ea typeface="微软雅黑" panose="020B0503020204020204" pitchFamily="34" charset="-122"/>
              </a:rPr>
              <a:t>在连续特征上是不同</a:t>
            </a:r>
            <a:r>
              <a:rPr lang="zh-CN" altLang="zh-CN" dirty="0">
                <a:solidFill>
                  <a:schemeClr val="bg1"/>
                </a:solidFill>
                <a:latin typeface="微软雅黑" panose="020B0503020204020204" pitchFamily="34" charset="-122"/>
                <a:ea typeface="微软雅黑" panose="020B0503020204020204" pitchFamily="34" charset="-122"/>
              </a:rPr>
              <a:t>的</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18535" y="1055689"/>
            <a:ext cx="11052810" cy="369332"/>
          </a:xfrm>
          <a:prstGeom prst="rect">
            <a:avLst/>
          </a:prstGeom>
          <a:noFill/>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1</a:t>
            </a:r>
            <a:r>
              <a:rPr lang="zh-CN" altLang="en-US" dirty="0" smtClean="0">
                <a:solidFill>
                  <a:schemeClr val="bg1"/>
                </a:solidFill>
                <a:latin typeface="微软雅黑" panose="020B0503020204020204" pitchFamily="34" charset="-122"/>
                <a:ea typeface="微软雅黑" panose="020B0503020204020204" pitchFamily="34" charset="-122"/>
              </a:rPr>
              <a:t>、观察分析训练数据</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11" name="椭圆形标注 10"/>
          <p:cNvSpPr/>
          <p:nvPr/>
        </p:nvSpPr>
        <p:spPr>
          <a:xfrm>
            <a:off x="9462638" y="802259"/>
            <a:ext cx="2384951" cy="1361370"/>
          </a:xfrm>
          <a:prstGeom prst="wedgeEllipseCallou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合并两训练集</a:t>
            </a:r>
            <a:r>
              <a:rPr lang="zh-CN" altLang="en-US" dirty="0" smtClean="0">
                <a:latin typeface="微软雅黑" panose="020B0503020204020204" pitchFamily="34" charset="-122"/>
                <a:ea typeface="微软雅黑" panose="020B0503020204020204" pitchFamily="34" charset="-122"/>
              </a:rPr>
              <a:t>，增大数据量，考虑</a:t>
            </a:r>
            <a:r>
              <a:rPr lang="zh-CN" altLang="en-US" dirty="0" smtClean="0">
                <a:solidFill>
                  <a:srgbClr val="FF0000"/>
                </a:solidFill>
                <a:latin typeface="微软雅黑" panose="020B0503020204020204" pitchFamily="34" charset="-122"/>
                <a:ea typeface="微软雅黑" panose="020B0503020204020204" pitchFamily="34" charset="-122"/>
              </a:rPr>
              <a:t>连续特征</a:t>
            </a:r>
            <a:r>
              <a:rPr lang="zh-CN" altLang="en-US" dirty="0" smtClean="0">
                <a:latin typeface="微软雅黑" panose="020B0503020204020204" pitchFamily="34" charset="-122"/>
                <a:ea typeface="微软雅黑" panose="020B0503020204020204" pitchFamily="34" charset="-122"/>
              </a:rPr>
              <a:t>的贡献</a:t>
            </a:r>
            <a:endParaRPr lang="zh-CN" altLang="en-US" dirty="0">
              <a:latin typeface="微软雅黑" panose="020B0503020204020204" pitchFamily="34" charset="-122"/>
              <a:ea typeface="微软雅黑" panose="020B0503020204020204" pitchFamily="34"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55532041"/>
              </p:ext>
            </p:extLst>
          </p:nvPr>
        </p:nvGraphicFramePr>
        <p:xfrm>
          <a:off x="198213" y="2574215"/>
          <a:ext cx="11800509" cy="1669950"/>
        </p:xfrm>
        <a:graphic>
          <a:graphicData uri="http://schemas.openxmlformats.org/drawingml/2006/table">
            <a:tbl>
              <a:tblPr>
                <a:tableStyleId>{46F890A9-2807-4EBB-B81D-B2AA78EC7F39}</a:tableStyleId>
              </a:tblPr>
              <a:tblGrid>
                <a:gridCol w="561929">
                  <a:extLst>
                    <a:ext uri="{9D8B030D-6E8A-4147-A177-3AD203B41FA5}">
                      <a16:colId xmlns:a16="http://schemas.microsoft.com/office/drawing/2014/main" val="1591041908"/>
                    </a:ext>
                  </a:extLst>
                </a:gridCol>
                <a:gridCol w="561929">
                  <a:extLst>
                    <a:ext uri="{9D8B030D-6E8A-4147-A177-3AD203B41FA5}">
                      <a16:colId xmlns:a16="http://schemas.microsoft.com/office/drawing/2014/main" val="1253336723"/>
                    </a:ext>
                  </a:extLst>
                </a:gridCol>
                <a:gridCol w="561929">
                  <a:extLst>
                    <a:ext uri="{9D8B030D-6E8A-4147-A177-3AD203B41FA5}">
                      <a16:colId xmlns:a16="http://schemas.microsoft.com/office/drawing/2014/main" val="1313043503"/>
                    </a:ext>
                  </a:extLst>
                </a:gridCol>
                <a:gridCol w="561929">
                  <a:extLst>
                    <a:ext uri="{9D8B030D-6E8A-4147-A177-3AD203B41FA5}">
                      <a16:colId xmlns:a16="http://schemas.microsoft.com/office/drawing/2014/main" val="2480194703"/>
                    </a:ext>
                  </a:extLst>
                </a:gridCol>
                <a:gridCol w="561929">
                  <a:extLst>
                    <a:ext uri="{9D8B030D-6E8A-4147-A177-3AD203B41FA5}">
                      <a16:colId xmlns:a16="http://schemas.microsoft.com/office/drawing/2014/main" val="398052552"/>
                    </a:ext>
                  </a:extLst>
                </a:gridCol>
                <a:gridCol w="561929">
                  <a:extLst>
                    <a:ext uri="{9D8B030D-6E8A-4147-A177-3AD203B41FA5}">
                      <a16:colId xmlns:a16="http://schemas.microsoft.com/office/drawing/2014/main" val="2737432126"/>
                    </a:ext>
                  </a:extLst>
                </a:gridCol>
                <a:gridCol w="561929">
                  <a:extLst>
                    <a:ext uri="{9D8B030D-6E8A-4147-A177-3AD203B41FA5}">
                      <a16:colId xmlns:a16="http://schemas.microsoft.com/office/drawing/2014/main" val="496990770"/>
                    </a:ext>
                  </a:extLst>
                </a:gridCol>
                <a:gridCol w="561929">
                  <a:extLst>
                    <a:ext uri="{9D8B030D-6E8A-4147-A177-3AD203B41FA5}">
                      <a16:colId xmlns:a16="http://schemas.microsoft.com/office/drawing/2014/main" val="3381037844"/>
                    </a:ext>
                  </a:extLst>
                </a:gridCol>
                <a:gridCol w="561929">
                  <a:extLst>
                    <a:ext uri="{9D8B030D-6E8A-4147-A177-3AD203B41FA5}">
                      <a16:colId xmlns:a16="http://schemas.microsoft.com/office/drawing/2014/main" val="691579293"/>
                    </a:ext>
                  </a:extLst>
                </a:gridCol>
                <a:gridCol w="561929">
                  <a:extLst>
                    <a:ext uri="{9D8B030D-6E8A-4147-A177-3AD203B41FA5}">
                      <a16:colId xmlns:a16="http://schemas.microsoft.com/office/drawing/2014/main" val="1518248092"/>
                    </a:ext>
                  </a:extLst>
                </a:gridCol>
                <a:gridCol w="561929">
                  <a:extLst>
                    <a:ext uri="{9D8B030D-6E8A-4147-A177-3AD203B41FA5}">
                      <a16:colId xmlns:a16="http://schemas.microsoft.com/office/drawing/2014/main" val="1201102714"/>
                    </a:ext>
                  </a:extLst>
                </a:gridCol>
                <a:gridCol w="561929">
                  <a:extLst>
                    <a:ext uri="{9D8B030D-6E8A-4147-A177-3AD203B41FA5}">
                      <a16:colId xmlns:a16="http://schemas.microsoft.com/office/drawing/2014/main" val="3750497288"/>
                    </a:ext>
                  </a:extLst>
                </a:gridCol>
                <a:gridCol w="561929">
                  <a:extLst>
                    <a:ext uri="{9D8B030D-6E8A-4147-A177-3AD203B41FA5}">
                      <a16:colId xmlns:a16="http://schemas.microsoft.com/office/drawing/2014/main" val="2825979523"/>
                    </a:ext>
                  </a:extLst>
                </a:gridCol>
                <a:gridCol w="561929">
                  <a:extLst>
                    <a:ext uri="{9D8B030D-6E8A-4147-A177-3AD203B41FA5}">
                      <a16:colId xmlns:a16="http://schemas.microsoft.com/office/drawing/2014/main" val="1657150664"/>
                    </a:ext>
                  </a:extLst>
                </a:gridCol>
                <a:gridCol w="561929">
                  <a:extLst>
                    <a:ext uri="{9D8B030D-6E8A-4147-A177-3AD203B41FA5}">
                      <a16:colId xmlns:a16="http://schemas.microsoft.com/office/drawing/2014/main" val="413660594"/>
                    </a:ext>
                  </a:extLst>
                </a:gridCol>
                <a:gridCol w="561929">
                  <a:extLst>
                    <a:ext uri="{9D8B030D-6E8A-4147-A177-3AD203B41FA5}">
                      <a16:colId xmlns:a16="http://schemas.microsoft.com/office/drawing/2014/main" val="1205515112"/>
                    </a:ext>
                  </a:extLst>
                </a:gridCol>
                <a:gridCol w="561929">
                  <a:extLst>
                    <a:ext uri="{9D8B030D-6E8A-4147-A177-3AD203B41FA5}">
                      <a16:colId xmlns:a16="http://schemas.microsoft.com/office/drawing/2014/main" val="4146958810"/>
                    </a:ext>
                  </a:extLst>
                </a:gridCol>
                <a:gridCol w="561929">
                  <a:extLst>
                    <a:ext uri="{9D8B030D-6E8A-4147-A177-3AD203B41FA5}">
                      <a16:colId xmlns:a16="http://schemas.microsoft.com/office/drawing/2014/main" val="4234608111"/>
                    </a:ext>
                  </a:extLst>
                </a:gridCol>
                <a:gridCol w="561929">
                  <a:extLst>
                    <a:ext uri="{9D8B030D-6E8A-4147-A177-3AD203B41FA5}">
                      <a16:colId xmlns:a16="http://schemas.microsoft.com/office/drawing/2014/main" val="3259113345"/>
                    </a:ext>
                  </a:extLst>
                </a:gridCol>
                <a:gridCol w="561929">
                  <a:extLst>
                    <a:ext uri="{9D8B030D-6E8A-4147-A177-3AD203B41FA5}">
                      <a16:colId xmlns:a16="http://schemas.microsoft.com/office/drawing/2014/main" val="2084852198"/>
                    </a:ext>
                  </a:extLst>
                </a:gridCol>
                <a:gridCol w="561929">
                  <a:extLst>
                    <a:ext uri="{9D8B030D-6E8A-4147-A177-3AD203B41FA5}">
                      <a16:colId xmlns:a16="http://schemas.microsoft.com/office/drawing/2014/main" val="3229267702"/>
                    </a:ext>
                  </a:extLst>
                </a:gridCol>
              </a:tblGrid>
              <a:tr h="460815">
                <a:tc>
                  <a:txBody>
                    <a:bodyPr/>
                    <a:lstStyle/>
                    <a:p>
                      <a:pPr algn="l" fontAlgn="ctr"/>
                      <a:r>
                        <a:rPr lang="en-US" sz="900" u="none" strike="noStrike" dirty="0">
                          <a:effectLst/>
                        </a:rPr>
                        <a:t>Parameter1</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ctr"/>
                      <a:r>
                        <a:rPr lang="en-US" sz="900" u="none" strike="noStrike">
                          <a:effectLst/>
                        </a:rPr>
                        <a:t>Parameter2</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ctr"/>
                      <a:r>
                        <a:rPr lang="en-US" sz="900" u="none" strike="noStrike" dirty="0">
                          <a:effectLst/>
                        </a:rPr>
                        <a:t>Parameter3</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ctr"/>
                      <a:r>
                        <a:rPr lang="en-US" sz="900" u="none" strike="noStrike" dirty="0">
                          <a:effectLst/>
                        </a:rPr>
                        <a:t>Parameter4</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ctr"/>
                      <a:r>
                        <a:rPr lang="en-US" sz="900" u="none" strike="noStrike" dirty="0">
                          <a:effectLst/>
                        </a:rPr>
                        <a:t>Parameter5</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ctr"/>
                      <a:r>
                        <a:rPr lang="en-US" sz="900" u="none" strike="noStrike" dirty="0">
                          <a:effectLst/>
                        </a:rPr>
                        <a:t>Parameter6</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lnR>
                      <a:noFill/>
                    </a:lnR>
                    <a:lnT>
                      <a:noFill/>
                    </a:lnT>
                    <a:lnB>
                      <a:noFill/>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ctr"/>
                      <a:r>
                        <a:rPr lang="en-US" sz="900" u="none" strike="noStrike" dirty="0">
                          <a:effectLst/>
                        </a:rPr>
                        <a:t>Parameter7</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solidFill>
                      <a:schemeClr val="accent3">
                        <a:lumMod val="60000"/>
                        <a:lumOff val="40000"/>
                      </a:schemeClr>
                    </a:solidFill>
                  </a:tcPr>
                </a:tc>
                <a:tc>
                  <a:txBody>
                    <a:bodyPr/>
                    <a:lstStyle/>
                    <a:p>
                      <a:pPr algn="l" fontAlgn="ctr"/>
                      <a:r>
                        <a:rPr lang="en-US" sz="900" u="none" strike="noStrike" dirty="0">
                          <a:effectLst/>
                        </a:rPr>
                        <a:t>Parameter8</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Parameter9</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Parameter10</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Attribute1</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Attribute2</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Attribute3</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Attribute4</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Attribute5</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Attribute6</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Attribute7</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Attribute8</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Attribute9</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Attribute10</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err="1">
                          <a:effectLst/>
                        </a:rPr>
                        <a:t>Quality_label</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extLst>
                  <a:ext uri="{0D108BD9-81ED-4DB2-BD59-A6C34878D82A}">
                    <a16:rowId xmlns:a16="http://schemas.microsoft.com/office/drawing/2014/main" val="3317608999"/>
                  </a:ext>
                </a:extLst>
              </a:tr>
              <a:tr h="241827">
                <a:tc>
                  <a:txBody>
                    <a:bodyPr/>
                    <a:lstStyle/>
                    <a:p>
                      <a:pPr algn="r" fontAlgn="ctr"/>
                      <a:r>
                        <a:rPr lang="en-US" altLang="zh-CN" sz="1050" u="none" strike="noStrike" dirty="0">
                          <a:effectLst/>
                        </a:rPr>
                        <a:t>0.00166</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lnR>
                      <a:noFill/>
                    </a:lnR>
                    <a:lnT>
                      <a:noFill/>
                    </a:lnT>
                    <a:lnB>
                      <a:noFill/>
                    </a:lnB>
                    <a:lnTlToBr w="12700" cmpd="sng">
                      <a:noFill/>
                      <a:prstDash val="solid"/>
                    </a:lnTlToBr>
                    <a:lnBlToTr w="12700" cmpd="sng">
                      <a:noFill/>
                      <a:prstDash val="solid"/>
                    </a:lnBlTo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0.591013</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lnR>
                      <a:noFill/>
                    </a:lnR>
                    <a:lnT>
                      <a:noFill/>
                    </a:lnT>
                    <a:lnB>
                      <a:noFill/>
                    </a:lnB>
                    <a:lnTlToBr w="12700" cmpd="sng">
                      <a:noFill/>
                      <a:prstDash val="solid"/>
                    </a:lnTlToBr>
                    <a:lnBlToTr w="12700" cmpd="sng">
                      <a:noFill/>
                      <a:prstDash val="solid"/>
                    </a:lnBlTo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147.6084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lnR>
                      <a:noFill/>
                    </a:lnR>
                    <a:lnT>
                      <a:noFill/>
                    </a:lnT>
                    <a:lnB>
                      <a:noFill/>
                    </a:lnB>
                    <a:lnTlToBr w="12700" cmpd="sng">
                      <a:noFill/>
                      <a:prstDash val="solid"/>
                    </a:lnTlToBr>
                    <a:lnBlToTr w="12700" cmpd="sng">
                      <a:noFill/>
                      <a:prstDash val="solid"/>
                    </a:lnBlTo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a:effectLst/>
                        </a:rPr>
                        <a:t>38.18634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lnR>
                      <a:noFill/>
                    </a:lnR>
                    <a:lnT>
                      <a:noFill/>
                    </a:lnT>
                    <a:lnB>
                      <a:noFill/>
                    </a:lnB>
                    <a:lnTlToBr w="12700" cmpd="sng">
                      <a:noFill/>
                      <a:prstDash val="solid"/>
                    </a:lnTlToBr>
                    <a:lnBlToTr w="12700" cmpd="sng">
                      <a:noFill/>
                      <a:prstDash val="solid"/>
                    </a:lnBlTo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a:effectLst/>
                        </a:rPr>
                        <a:t>0.000421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lnT>
                      <a:noFill/>
                    </a:lnT>
                  </a:tcPr>
                </a:tc>
                <a:tc>
                  <a:txBody>
                    <a:bodyPr/>
                    <a:lstStyle/>
                    <a:p>
                      <a:pPr algn="r" fontAlgn="ctr"/>
                      <a:r>
                        <a:rPr lang="en-US" altLang="zh-CN" sz="1050" u="none" strike="noStrike" dirty="0">
                          <a:effectLst/>
                        </a:rPr>
                        <a:t>0.000612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lnT>
                      <a:noFill/>
                    </a:lnT>
                  </a:tcPr>
                </a:tc>
                <a:tc>
                  <a:txBody>
                    <a:bodyPr/>
                    <a:lstStyle/>
                    <a:p>
                      <a:pPr algn="r" fontAlgn="ctr"/>
                      <a:r>
                        <a:rPr lang="en-US" altLang="zh-CN" sz="1050" u="none" strike="noStrike">
                          <a:effectLst/>
                        </a:rPr>
                        <a:t>2286.523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0.035407</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0.593081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1.010385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6.856075</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0.168761</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1.098755</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36.95599</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8.454598</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11.43807</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177.2431</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338.7293</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2.021704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0.079526</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l" fontAlgn="ctr"/>
                      <a:r>
                        <a:rPr lang="en-US" sz="1400" u="none" strike="noStrike" dirty="0">
                          <a:solidFill>
                            <a:schemeClr val="tx1"/>
                          </a:solidFill>
                          <a:effectLst/>
                        </a:rPr>
                        <a:t>Pass</a:t>
                      </a:r>
                      <a:endParaRPr lang="en-US" sz="1400" b="0" i="0" u="none" strike="noStrike" dirty="0">
                        <a:solidFill>
                          <a:schemeClr val="tx1"/>
                        </a:solidFill>
                        <a:effectLst/>
                        <a:latin typeface="等线" panose="02010600030101010101" pitchFamily="2" charset="-122"/>
                        <a:ea typeface="等线" panose="02010600030101010101" pitchFamily="2" charset="-122"/>
                      </a:endParaRPr>
                    </a:p>
                  </a:txBody>
                  <a:tcPr marL="6259" marR="6259" marT="6259" marB="0" anchor="ctr">
                    <a:solidFill>
                      <a:schemeClr val="accent6">
                        <a:lumMod val="40000"/>
                        <a:lumOff val="60000"/>
                      </a:schemeClr>
                    </a:solidFill>
                  </a:tcPr>
                </a:tc>
                <a:extLst>
                  <a:ext uri="{0D108BD9-81ED-4DB2-BD59-A6C34878D82A}">
                    <a16:rowId xmlns:a16="http://schemas.microsoft.com/office/drawing/2014/main" val="2688879374"/>
                  </a:ext>
                </a:extLst>
              </a:tr>
              <a:tr h="241827">
                <a:tc>
                  <a:txBody>
                    <a:bodyPr/>
                    <a:lstStyle/>
                    <a:p>
                      <a:pPr algn="r" fontAlgn="ctr"/>
                      <a:r>
                        <a:rPr lang="en-US" altLang="zh-CN" sz="1050" u="none" strike="noStrike">
                          <a:effectLst/>
                        </a:rPr>
                        <a:t>1.601749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lnR>
                      <a:noFill/>
                    </a:lnR>
                    <a:lnT>
                      <a:noFill/>
                    </a:lnT>
                    <a:lnB>
                      <a:noFill/>
                    </a:lnB>
                    <a:lnTlToBr w="12700" cmpd="sng">
                      <a:noFill/>
                      <a:prstDash val="solid"/>
                    </a:lnTlToBr>
                    <a:lnBlToTr w="12700" cmpd="sng">
                      <a:noFill/>
                      <a:prstDash val="solid"/>
                    </a:lnBlTo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0.015052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lnR>
                      <a:noFill/>
                    </a:lnR>
                    <a:lnT>
                      <a:noFill/>
                    </a:lnT>
                    <a:lnB>
                      <a:noFill/>
                    </a:lnB>
                    <a:lnTlToBr w="12700" cmpd="sng">
                      <a:noFill/>
                      <a:prstDash val="solid"/>
                    </a:lnTlToBr>
                    <a:lnBlToTr w="12700" cmpd="sng">
                      <a:noFill/>
                      <a:prstDash val="solid"/>
                    </a:lnBlTo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0.035864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lnR>
                      <a:noFill/>
                    </a:lnR>
                    <a:lnT>
                      <a:noFill/>
                    </a:lnT>
                    <a:lnB>
                      <a:noFill/>
                    </a:lnB>
                    <a:lnTlToBr w="12700" cmpd="sng">
                      <a:noFill/>
                      <a:prstDash val="solid"/>
                    </a:lnTlToBr>
                    <a:lnBlToTr w="12700" cmpd="sng">
                      <a:noFill/>
                      <a:prstDash val="solid"/>
                    </a:lnBlTo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a:effectLst/>
                        </a:rPr>
                        <a:t>51.13033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lnR>
                      <a:noFill/>
                    </a:lnR>
                    <a:lnT>
                      <a:noFill/>
                    </a:lnT>
                    <a:lnB>
                      <a:noFill/>
                    </a:lnB>
                    <a:lnTlToBr w="12700" cmpd="sng">
                      <a:noFill/>
                      <a:prstDash val="solid"/>
                    </a:lnTlToBr>
                    <a:lnBlToTr w="12700" cmpd="sng">
                      <a:noFill/>
                      <a:prstDash val="solid"/>
                    </a:lnBlTo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0.000909</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tcPr>
                </a:tc>
                <a:tc>
                  <a:txBody>
                    <a:bodyPr/>
                    <a:lstStyle/>
                    <a:p>
                      <a:pPr algn="r" fontAlgn="ctr"/>
                      <a:r>
                        <a:rPr lang="en-US" altLang="zh-CN" sz="1050" u="none" strike="noStrike" dirty="0">
                          <a:effectLst/>
                        </a:rPr>
                        <a:t>0.002397</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2286.523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0.035407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0.593081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1.010385</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0.000362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11.64903</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0.066671</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a:effectLst/>
                        </a:rPr>
                        <a:t>225.6329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0.48186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20597.45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3.72333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15.37619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0.986973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4.634376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l" fontAlgn="ctr"/>
                      <a:r>
                        <a:rPr lang="en-US" sz="1400" u="none" strike="noStrike" dirty="0">
                          <a:solidFill>
                            <a:schemeClr val="tx1"/>
                          </a:solidFill>
                          <a:effectLst/>
                        </a:rPr>
                        <a:t>Fail</a:t>
                      </a:r>
                      <a:endParaRPr lang="en-US" sz="1400" b="0" i="0" u="none" strike="noStrike" dirty="0">
                        <a:solidFill>
                          <a:schemeClr val="tx1"/>
                        </a:solidFill>
                        <a:effectLst/>
                        <a:latin typeface="等线" panose="02010600030101010101" pitchFamily="2" charset="-122"/>
                        <a:ea typeface="等线" panose="02010600030101010101" pitchFamily="2" charset="-122"/>
                      </a:endParaRPr>
                    </a:p>
                  </a:txBody>
                  <a:tcPr marL="6259" marR="6259" marT="6259" marB="0" anchor="ctr">
                    <a:solidFill>
                      <a:schemeClr val="accent6">
                        <a:lumMod val="40000"/>
                        <a:lumOff val="60000"/>
                      </a:schemeClr>
                    </a:solidFill>
                  </a:tcPr>
                </a:tc>
                <a:extLst>
                  <a:ext uri="{0D108BD9-81ED-4DB2-BD59-A6C34878D82A}">
                    <a16:rowId xmlns:a16="http://schemas.microsoft.com/office/drawing/2014/main" val="2228377235"/>
                  </a:ext>
                </a:extLst>
              </a:tr>
              <a:tr h="241827">
                <a:tc>
                  <a:txBody>
                    <a:bodyPr/>
                    <a:lstStyle/>
                    <a:p>
                      <a:pPr algn="r" fontAlgn="ctr"/>
                      <a:r>
                        <a:rPr lang="en-US" altLang="zh-CN" sz="1050" u="none" strike="noStrike">
                          <a:effectLst/>
                        </a:rPr>
                        <a:t>0.098039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lnR>
                      <a:noFill/>
                    </a:lnR>
                    <a:lnT>
                      <a:noFill/>
                    </a:lnT>
                    <a:lnB>
                      <a:noFill/>
                    </a:lnB>
                    <a:lnTlToBr w="12700" cmpd="sng">
                      <a:noFill/>
                      <a:prstDash val="solid"/>
                    </a:lnTlToBr>
                    <a:lnBlToTr w="12700" cmpd="sng">
                      <a:noFill/>
                      <a:prstDash val="solid"/>
                    </a:lnBlTo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69.23368</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lnR>
                      <a:noFill/>
                    </a:lnR>
                    <a:lnT>
                      <a:noFill/>
                    </a:lnT>
                    <a:lnB>
                      <a:noFill/>
                    </a:lnB>
                    <a:lnTlToBr w="12700" cmpd="sng">
                      <a:noFill/>
                      <a:prstDash val="solid"/>
                    </a:lnTlToBr>
                    <a:lnBlToTr w="12700" cmpd="sng">
                      <a:noFill/>
                      <a:prstDash val="solid"/>
                    </a:lnBlTo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0.08092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lnR>
                      <a:noFill/>
                    </a:lnR>
                    <a:lnT>
                      <a:noFill/>
                    </a:lnT>
                    <a:lnB>
                      <a:noFill/>
                    </a:lnB>
                    <a:lnTlToBr w="12700" cmpd="sng">
                      <a:noFill/>
                      <a:prstDash val="solid"/>
                    </a:lnTlToBr>
                    <a:lnBlToTr w="12700" cmpd="sng">
                      <a:noFill/>
                      <a:prstDash val="solid"/>
                    </a:lnBlTo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0.112265</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lnR>
                      <a:noFill/>
                    </a:lnR>
                    <a:lnT>
                      <a:noFill/>
                    </a:lnT>
                    <a:lnB>
                      <a:noFill/>
                    </a:lnB>
                    <a:lnTlToBr w="12700" cmpd="sng">
                      <a:noFill/>
                      <a:prstDash val="solid"/>
                    </a:lnTlToBr>
                    <a:lnBlToTr w="12700" cmpd="sng">
                      <a:noFill/>
                      <a:prstDash val="solid"/>
                    </a:lnBlTo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a:effectLst/>
                        </a:rPr>
                        <a:t>0.000909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tcPr>
                </a:tc>
                <a:tc>
                  <a:txBody>
                    <a:bodyPr/>
                    <a:lstStyle/>
                    <a:p>
                      <a:pPr algn="r" fontAlgn="ctr"/>
                      <a:r>
                        <a:rPr lang="en-US" altLang="zh-CN" sz="1050" u="none" strike="noStrike">
                          <a:effectLst/>
                        </a:rPr>
                        <a:t>0.001972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2286.523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0.035407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0.593081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1.010385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0.022201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0.078213</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110.0797</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2.208138</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0.073525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236.0793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0.064196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0.576302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33.87579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1.813727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l" fontAlgn="ctr"/>
                      <a:r>
                        <a:rPr lang="en-US" sz="1400" u="none" strike="noStrike" dirty="0">
                          <a:solidFill>
                            <a:schemeClr val="tx1"/>
                          </a:solidFill>
                          <a:effectLst/>
                        </a:rPr>
                        <a:t>Fail</a:t>
                      </a:r>
                      <a:endParaRPr lang="en-US" sz="1400" b="0" i="0" u="none" strike="noStrike" dirty="0">
                        <a:solidFill>
                          <a:schemeClr val="tx1"/>
                        </a:solidFill>
                        <a:effectLst/>
                        <a:latin typeface="等线" panose="02010600030101010101" pitchFamily="2" charset="-122"/>
                        <a:ea typeface="等线" panose="02010600030101010101" pitchFamily="2" charset="-122"/>
                      </a:endParaRPr>
                    </a:p>
                  </a:txBody>
                  <a:tcPr marL="6259" marR="6259" marT="6259" marB="0" anchor="ctr">
                    <a:solidFill>
                      <a:schemeClr val="accent6">
                        <a:lumMod val="40000"/>
                        <a:lumOff val="60000"/>
                      </a:schemeClr>
                    </a:solidFill>
                  </a:tcPr>
                </a:tc>
                <a:extLst>
                  <a:ext uri="{0D108BD9-81ED-4DB2-BD59-A6C34878D82A}">
                    <a16:rowId xmlns:a16="http://schemas.microsoft.com/office/drawing/2014/main" val="3916188454"/>
                  </a:ext>
                </a:extLst>
              </a:tr>
              <a:tr h="241827">
                <a:tc>
                  <a:txBody>
                    <a:bodyPr/>
                    <a:lstStyle/>
                    <a:p>
                      <a:pPr algn="r" fontAlgn="ctr"/>
                      <a:r>
                        <a:rPr lang="en-US" altLang="zh-CN" sz="1050" u="none" strike="noStrike">
                          <a:effectLst/>
                        </a:rPr>
                        <a:t>18.18186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lnR>
                      <a:noFill/>
                    </a:lnR>
                    <a:lnT>
                      <a:noFill/>
                    </a:lnT>
                    <a:lnB>
                      <a:noFill/>
                    </a:lnB>
                    <a:lnTlToBr w="12700" cmpd="sng">
                      <a:noFill/>
                      <a:prstDash val="solid"/>
                    </a:lnTlToBr>
                    <a:lnBlToTr w="12700" cmpd="sng">
                      <a:noFill/>
                      <a:prstDash val="solid"/>
                    </a:lnBlTo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0.047325</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lnR>
                      <a:noFill/>
                    </a:lnR>
                    <a:lnT>
                      <a:noFill/>
                    </a:lnT>
                    <a:lnB>
                      <a:noFill/>
                    </a:lnB>
                    <a:lnTlToBr w="12700" cmpd="sng">
                      <a:noFill/>
                      <a:prstDash val="solid"/>
                    </a:lnTlToBr>
                    <a:lnBlToTr w="12700" cmpd="sng">
                      <a:noFill/>
                      <a:prstDash val="solid"/>
                    </a:lnBlTo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0.018061</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lnR>
                      <a:noFill/>
                    </a:lnR>
                    <a:lnT>
                      <a:noFill/>
                    </a:lnT>
                    <a:lnB>
                      <a:noFill/>
                    </a:lnB>
                    <a:lnTlToBr w="12700" cmpd="sng">
                      <a:noFill/>
                      <a:prstDash val="solid"/>
                    </a:lnTlToBr>
                    <a:lnBlToTr w="12700" cmpd="sng">
                      <a:noFill/>
                      <a:prstDash val="solid"/>
                    </a:lnBlTo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1.098102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lnR>
                      <a:noFill/>
                    </a:lnR>
                    <a:lnT>
                      <a:noFill/>
                    </a:lnT>
                    <a:lnB>
                      <a:noFill/>
                    </a:lnB>
                    <a:lnTlToBr w="12700" cmpd="sng">
                      <a:noFill/>
                      <a:prstDash val="solid"/>
                    </a:lnTlToBr>
                    <a:lnBlToTr w="12700" cmpd="sng">
                      <a:noFill/>
                      <a:prstDash val="solid"/>
                    </a:lnBlTo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0.000909</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tcPr>
                </a:tc>
                <a:tc>
                  <a:txBody>
                    <a:bodyPr/>
                    <a:lstStyle/>
                    <a:p>
                      <a:pPr algn="r" fontAlgn="ctr"/>
                      <a:r>
                        <a:rPr lang="en-US" altLang="zh-CN" sz="1050" u="none" strike="noStrike">
                          <a:effectLst/>
                        </a:rPr>
                        <a:t>0.002397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2286.523</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0.035407</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0.593081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1.010385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1.459004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0.380281</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0.011491</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0.654517</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0.025872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176.9489</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0.029777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0.246726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27.11717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0.081819</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l" fontAlgn="ctr"/>
                      <a:r>
                        <a:rPr lang="en-US" sz="1400" u="none" strike="noStrike" dirty="0">
                          <a:solidFill>
                            <a:schemeClr val="tx1"/>
                          </a:solidFill>
                          <a:effectLst/>
                        </a:rPr>
                        <a:t>Fail</a:t>
                      </a:r>
                      <a:endParaRPr lang="en-US" sz="1400" b="0" i="0" u="none" strike="noStrike" dirty="0">
                        <a:solidFill>
                          <a:schemeClr val="tx1"/>
                        </a:solidFill>
                        <a:effectLst/>
                        <a:latin typeface="等线" panose="02010600030101010101" pitchFamily="2" charset="-122"/>
                        <a:ea typeface="等线" panose="02010600030101010101" pitchFamily="2" charset="-122"/>
                      </a:endParaRPr>
                    </a:p>
                  </a:txBody>
                  <a:tcPr marL="6259" marR="6259" marT="6259" marB="0" anchor="ctr">
                    <a:solidFill>
                      <a:schemeClr val="accent6">
                        <a:lumMod val="40000"/>
                        <a:lumOff val="60000"/>
                      </a:schemeClr>
                    </a:solidFill>
                  </a:tcPr>
                </a:tc>
                <a:extLst>
                  <a:ext uri="{0D108BD9-81ED-4DB2-BD59-A6C34878D82A}">
                    <a16:rowId xmlns:a16="http://schemas.microsoft.com/office/drawing/2014/main" val="1894535870"/>
                  </a:ext>
                </a:extLst>
              </a:tr>
              <a:tr h="241827">
                <a:tc>
                  <a:txBody>
                    <a:bodyPr/>
                    <a:lstStyle/>
                    <a:p>
                      <a:pPr algn="r" fontAlgn="ctr"/>
                      <a:r>
                        <a:rPr lang="en-US" altLang="zh-CN" sz="1050" u="none" strike="noStrike">
                          <a:effectLst/>
                        </a:rPr>
                        <a:t>0.012085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lnR>
                      <a:noFill/>
                    </a:lnR>
                    <a:lnT>
                      <a:noFill/>
                    </a:lnT>
                    <a:lnB>
                      <a:noFill/>
                    </a:lnB>
                    <a:lnTlToBr w="12700" cmpd="sng">
                      <a:noFill/>
                      <a:prstDash val="solid"/>
                    </a:lnTlToBr>
                    <a:lnBlToTr w="12700" cmpd="sng">
                      <a:noFill/>
                      <a:prstDash val="solid"/>
                    </a:lnBlTo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a:effectLst/>
                        </a:rPr>
                        <a:t>0.008749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lnR>
                      <a:noFill/>
                    </a:lnR>
                    <a:lnT>
                      <a:noFill/>
                    </a:lnT>
                    <a:lnB>
                      <a:noFill/>
                    </a:lnB>
                    <a:lnTlToBr w="12700" cmpd="sng">
                      <a:noFill/>
                      <a:prstDash val="solid"/>
                    </a:lnTlToBr>
                    <a:lnBlToTr w="12700" cmpd="sng">
                      <a:noFill/>
                      <a:prstDash val="solid"/>
                    </a:lnBlTo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0.005509</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lnR>
                      <a:noFill/>
                    </a:lnR>
                    <a:lnT>
                      <a:noFill/>
                    </a:lnT>
                    <a:lnB>
                      <a:noFill/>
                    </a:lnB>
                    <a:lnTlToBr w="12700" cmpd="sng">
                      <a:noFill/>
                      <a:prstDash val="solid"/>
                    </a:lnTlToBr>
                    <a:lnBlToTr w="12700" cmpd="sng">
                      <a:noFill/>
                      <a:prstDash val="solid"/>
                    </a:lnBlTo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524.3274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lnR>
                      <a:noFill/>
                    </a:lnR>
                    <a:lnT>
                      <a:noFill/>
                    </a:lnT>
                    <a:lnB>
                      <a:noFill/>
                    </a:lnB>
                    <a:lnTlToBr w="12700" cmpd="sng">
                      <a:noFill/>
                      <a:prstDash val="solid"/>
                    </a:lnTlToBr>
                    <a:lnBlToTr w="12700" cmpd="sng">
                      <a:noFill/>
                      <a:prstDash val="solid"/>
                    </a:lnBlTo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0.000909</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lnL>
                      <a:noFill/>
                    </a:lnL>
                  </a:tcPr>
                </a:tc>
                <a:tc>
                  <a:txBody>
                    <a:bodyPr/>
                    <a:lstStyle/>
                    <a:p>
                      <a:pPr algn="r" fontAlgn="ctr"/>
                      <a:r>
                        <a:rPr lang="en-US" altLang="zh-CN" sz="1050" u="none" strike="noStrike">
                          <a:effectLst/>
                        </a:rPr>
                        <a:t>0.002397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2286.523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0.035407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0.593081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1.010385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11.57665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a:effectLst/>
                        </a:rPr>
                        <a:t>1.555672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38.61339</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a:effectLst/>
                        </a:rPr>
                        <a:t>0.260989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0.00938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194.798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0.055053</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0.014725</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13.56971</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18.1385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l" fontAlgn="ctr"/>
                      <a:r>
                        <a:rPr lang="en-US" sz="1400" u="none" strike="noStrike" dirty="0">
                          <a:solidFill>
                            <a:schemeClr val="tx1"/>
                          </a:solidFill>
                          <a:effectLst/>
                        </a:rPr>
                        <a:t>Fail</a:t>
                      </a:r>
                      <a:endParaRPr lang="en-US" sz="1400" b="0" i="0" u="none" strike="noStrike" dirty="0">
                        <a:solidFill>
                          <a:schemeClr val="tx1"/>
                        </a:solidFill>
                        <a:effectLst/>
                        <a:latin typeface="等线" panose="02010600030101010101" pitchFamily="2" charset="-122"/>
                        <a:ea typeface="等线" panose="02010600030101010101" pitchFamily="2" charset="-122"/>
                      </a:endParaRPr>
                    </a:p>
                  </a:txBody>
                  <a:tcPr marL="6259" marR="6259" marT="6259" marB="0" anchor="ctr">
                    <a:solidFill>
                      <a:schemeClr val="accent6">
                        <a:lumMod val="40000"/>
                        <a:lumOff val="60000"/>
                      </a:schemeClr>
                    </a:solidFill>
                  </a:tcPr>
                </a:tc>
                <a:extLst>
                  <a:ext uri="{0D108BD9-81ED-4DB2-BD59-A6C34878D82A}">
                    <a16:rowId xmlns:a16="http://schemas.microsoft.com/office/drawing/2014/main" val="4012322568"/>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2260191297"/>
              </p:ext>
            </p:extLst>
          </p:nvPr>
        </p:nvGraphicFramePr>
        <p:xfrm>
          <a:off x="198213" y="4715880"/>
          <a:ext cx="11800509" cy="1696069"/>
        </p:xfrm>
        <a:graphic>
          <a:graphicData uri="http://schemas.openxmlformats.org/drawingml/2006/table">
            <a:tbl>
              <a:tblPr>
                <a:tableStyleId>{46F890A9-2807-4EBB-B81D-B2AA78EC7F39}</a:tableStyleId>
              </a:tblPr>
              <a:tblGrid>
                <a:gridCol w="561929">
                  <a:extLst>
                    <a:ext uri="{9D8B030D-6E8A-4147-A177-3AD203B41FA5}">
                      <a16:colId xmlns:a16="http://schemas.microsoft.com/office/drawing/2014/main" val="1920444786"/>
                    </a:ext>
                  </a:extLst>
                </a:gridCol>
                <a:gridCol w="561929">
                  <a:extLst>
                    <a:ext uri="{9D8B030D-6E8A-4147-A177-3AD203B41FA5}">
                      <a16:colId xmlns:a16="http://schemas.microsoft.com/office/drawing/2014/main" val="490330455"/>
                    </a:ext>
                  </a:extLst>
                </a:gridCol>
                <a:gridCol w="561929">
                  <a:extLst>
                    <a:ext uri="{9D8B030D-6E8A-4147-A177-3AD203B41FA5}">
                      <a16:colId xmlns:a16="http://schemas.microsoft.com/office/drawing/2014/main" val="1511210254"/>
                    </a:ext>
                  </a:extLst>
                </a:gridCol>
                <a:gridCol w="561929">
                  <a:extLst>
                    <a:ext uri="{9D8B030D-6E8A-4147-A177-3AD203B41FA5}">
                      <a16:colId xmlns:a16="http://schemas.microsoft.com/office/drawing/2014/main" val="738094028"/>
                    </a:ext>
                  </a:extLst>
                </a:gridCol>
                <a:gridCol w="561929">
                  <a:extLst>
                    <a:ext uri="{9D8B030D-6E8A-4147-A177-3AD203B41FA5}">
                      <a16:colId xmlns:a16="http://schemas.microsoft.com/office/drawing/2014/main" val="965731803"/>
                    </a:ext>
                  </a:extLst>
                </a:gridCol>
                <a:gridCol w="561929">
                  <a:extLst>
                    <a:ext uri="{9D8B030D-6E8A-4147-A177-3AD203B41FA5}">
                      <a16:colId xmlns:a16="http://schemas.microsoft.com/office/drawing/2014/main" val="2585825749"/>
                    </a:ext>
                  </a:extLst>
                </a:gridCol>
                <a:gridCol w="561929">
                  <a:extLst>
                    <a:ext uri="{9D8B030D-6E8A-4147-A177-3AD203B41FA5}">
                      <a16:colId xmlns:a16="http://schemas.microsoft.com/office/drawing/2014/main" val="1919522911"/>
                    </a:ext>
                  </a:extLst>
                </a:gridCol>
                <a:gridCol w="561929">
                  <a:extLst>
                    <a:ext uri="{9D8B030D-6E8A-4147-A177-3AD203B41FA5}">
                      <a16:colId xmlns:a16="http://schemas.microsoft.com/office/drawing/2014/main" val="2016738982"/>
                    </a:ext>
                  </a:extLst>
                </a:gridCol>
                <a:gridCol w="561929">
                  <a:extLst>
                    <a:ext uri="{9D8B030D-6E8A-4147-A177-3AD203B41FA5}">
                      <a16:colId xmlns:a16="http://schemas.microsoft.com/office/drawing/2014/main" val="1406325488"/>
                    </a:ext>
                  </a:extLst>
                </a:gridCol>
                <a:gridCol w="561929">
                  <a:extLst>
                    <a:ext uri="{9D8B030D-6E8A-4147-A177-3AD203B41FA5}">
                      <a16:colId xmlns:a16="http://schemas.microsoft.com/office/drawing/2014/main" val="3478917119"/>
                    </a:ext>
                  </a:extLst>
                </a:gridCol>
                <a:gridCol w="561929">
                  <a:extLst>
                    <a:ext uri="{9D8B030D-6E8A-4147-A177-3AD203B41FA5}">
                      <a16:colId xmlns:a16="http://schemas.microsoft.com/office/drawing/2014/main" val="1857588505"/>
                    </a:ext>
                  </a:extLst>
                </a:gridCol>
                <a:gridCol w="561929">
                  <a:extLst>
                    <a:ext uri="{9D8B030D-6E8A-4147-A177-3AD203B41FA5}">
                      <a16:colId xmlns:a16="http://schemas.microsoft.com/office/drawing/2014/main" val="1011641680"/>
                    </a:ext>
                  </a:extLst>
                </a:gridCol>
                <a:gridCol w="561929">
                  <a:extLst>
                    <a:ext uri="{9D8B030D-6E8A-4147-A177-3AD203B41FA5}">
                      <a16:colId xmlns:a16="http://schemas.microsoft.com/office/drawing/2014/main" val="3837596484"/>
                    </a:ext>
                  </a:extLst>
                </a:gridCol>
                <a:gridCol w="561929">
                  <a:extLst>
                    <a:ext uri="{9D8B030D-6E8A-4147-A177-3AD203B41FA5}">
                      <a16:colId xmlns:a16="http://schemas.microsoft.com/office/drawing/2014/main" val="1451285265"/>
                    </a:ext>
                  </a:extLst>
                </a:gridCol>
                <a:gridCol w="561929">
                  <a:extLst>
                    <a:ext uri="{9D8B030D-6E8A-4147-A177-3AD203B41FA5}">
                      <a16:colId xmlns:a16="http://schemas.microsoft.com/office/drawing/2014/main" val="3166442373"/>
                    </a:ext>
                  </a:extLst>
                </a:gridCol>
                <a:gridCol w="561929">
                  <a:extLst>
                    <a:ext uri="{9D8B030D-6E8A-4147-A177-3AD203B41FA5}">
                      <a16:colId xmlns:a16="http://schemas.microsoft.com/office/drawing/2014/main" val="3583676158"/>
                    </a:ext>
                  </a:extLst>
                </a:gridCol>
                <a:gridCol w="561929">
                  <a:extLst>
                    <a:ext uri="{9D8B030D-6E8A-4147-A177-3AD203B41FA5}">
                      <a16:colId xmlns:a16="http://schemas.microsoft.com/office/drawing/2014/main" val="2364144450"/>
                    </a:ext>
                  </a:extLst>
                </a:gridCol>
                <a:gridCol w="561929">
                  <a:extLst>
                    <a:ext uri="{9D8B030D-6E8A-4147-A177-3AD203B41FA5}">
                      <a16:colId xmlns:a16="http://schemas.microsoft.com/office/drawing/2014/main" val="4042753528"/>
                    </a:ext>
                  </a:extLst>
                </a:gridCol>
                <a:gridCol w="561929">
                  <a:extLst>
                    <a:ext uri="{9D8B030D-6E8A-4147-A177-3AD203B41FA5}">
                      <a16:colId xmlns:a16="http://schemas.microsoft.com/office/drawing/2014/main" val="3390219650"/>
                    </a:ext>
                  </a:extLst>
                </a:gridCol>
                <a:gridCol w="561929">
                  <a:extLst>
                    <a:ext uri="{9D8B030D-6E8A-4147-A177-3AD203B41FA5}">
                      <a16:colId xmlns:a16="http://schemas.microsoft.com/office/drawing/2014/main" val="3589818074"/>
                    </a:ext>
                  </a:extLst>
                </a:gridCol>
                <a:gridCol w="561929">
                  <a:extLst>
                    <a:ext uri="{9D8B030D-6E8A-4147-A177-3AD203B41FA5}">
                      <a16:colId xmlns:a16="http://schemas.microsoft.com/office/drawing/2014/main" val="3614309549"/>
                    </a:ext>
                  </a:extLst>
                </a:gridCol>
              </a:tblGrid>
              <a:tr h="477019">
                <a:tc>
                  <a:txBody>
                    <a:bodyPr/>
                    <a:lstStyle/>
                    <a:p>
                      <a:pPr algn="l" fontAlgn="ctr"/>
                      <a:r>
                        <a:rPr lang="en-US" sz="900" u="none" strike="noStrike" dirty="0">
                          <a:effectLst/>
                        </a:rPr>
                        <a:t>Parameter1</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Parameter2</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Parameter3</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Parameter4</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Parameter5</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Parameter6</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Parameter7</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Parameter8</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Parameter9</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Parameter10</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Attribute1</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Attribute2</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Attribute3</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Attribute4</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Attribute5</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Attribute6</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Attribute7</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Attribute8</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Attribute9</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a:effectLst/>
                        </a:rPr>
                        <a:t>Attribute10</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tc>
                  <a:txBody>
                    <a:bodyPr/>
                    <a:lstStyle/>
                    <a:p>
                      <a:pPr algn="l" fontAlgn="ctr"/>
                      <a:r>
                        <a:rPr lang="en-US" sz="900" u="none" strike="noStrike" dirty="0" err="1">
                          <a:effectLst/>
                        </a:rPr>
                        <a:t>Quality_label</a:t>
                      </a:r>
                      <a:endParaRPr lang="en-US" sz="90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solidFill>
                      <a:schemeClr val="accent3">
                        <a:lumMod val="60000"/>
                        <a:lumOff val="40000"/>
                      </a:schemeClr>
                    </a:solidFill>
                  </a:tcPr>
                </a:tc>
                <a:extLst>
                  <a:ext uri="{0D108BD9-81ED-4DB2-BD59-A6C34878D82A}">
                    <a16:rowId xmlns:a16="http://schemas.microsoft.com/office/drawing/2014/main" val="804906231"/>
                  </a:ext>
                </a:extLst>
              </a:tr>
              <a:tr h="243810">
                <a:tc>
                  <a:txBody>
                    <a:bodyPr/>
                    <a:lstStyle/>
                    <a:p>
                      <a:pPr algn="r" fontAlgn="ctr"/>
                      <a:r>
                        <a:rPr lang="en-US" altLang="zh-CN" sz="1050" u="none" strike="noStrike" dirty="0">
                          <a:effectLst/>
                        </a:rPr>
                        <a:t>0.167898</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104.444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2.772825</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0.146548</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a:effectLst/>
                        </a:rPr>
                        <a:t>0.000421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0.000612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2286.523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0.035407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0.593081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1.010385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0.323881</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a:effectLst/>
                        </a:rPr>
                        <a:t>2.59782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a:effectLst/>
                        </a:rPr>
                        <a:t>41.50648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a:effectLst/>
                        </a:rPr>
                        <a:t>36.95599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8.454598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11.43807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177.2431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338.7293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2.021704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0.079526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l" fontAlgn="ctr"/>
                      <a:r>
                        <a:rPr lang="en-US" sz="1400" u="none" strike="noStrike" dirty="0">
                          <a:solidFill>
                            <a:schemeClr val="tx1"/>
                          </a:solidFill>
                          <a:effectLst/>
                        </a:rPr>
                        <a:t>Pass</a:t>
                      </a:r>
                      <a:endParaRPr lang="en-US" sz="1400" b="0" i="0" u="none" strike="noStrike" dirty="0">
                        <a:solidFill>
                          <a:schemeClr val="tx1"/>
                        </a:solidFill>
                        <a:effectLst/>
                        <a:latin typeface="等线" panose="02010600030101010101" pitchFamily="2" charset="-122"/>
                        <a:ea typeface="等线" panose="02010600030101010101" pitchFamily="2" charset="-122"/>
                      </a:endParaRPr>
                    </a:p>
                  </a:txBody>
                  <a:tcPr marL="6259" marR="6259" marT="6259" marB="0" anchor="ctr">
                    <a:solidFill>
                      <a:schemeClr val="accent6">
                        <a:lumMod val="40000"/>
                        <a:lumOff val="60000"/>
                      </a:schemeClr>
                    </a:solidFill>
                  </a:tcPr>
                </a:tc>
                <a:extLst>
                  <a:ext uri="{0D108BD9-81ED-4DB2-BD59-A6C34878D82A}">
                    <a16:rowId xmlns:a16="http://schemas.microsoft.com/office/drawing/2014/main" val="3844253113"/>
                  </a:ext>
                </a:extLst>
              </a:tr>
              <a:tr h="243810">
                <a:tc>
                  <a:txBody>
                    <a:bodyPr/>
                    <a:lstStyle/>
                    <a:p>
                      <a:pPr algn="r" fontAlgn="ctr"/>
                      <a:r>
                        <a:rPr lang="en-US" altLang="zh-CN" sz="1050" u="none" strike="noStrike" dirty="0">
                          <a:effectLst/>
                        </a:rPr>
                        <a:t>252.4831</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0.343232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0.066873</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0.002495</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a:effectLst/>
                        </a:rPr>
                        <a:t>0.000909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0.002397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2286.523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0.035407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0.593081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1.010385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0.004594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0.004243</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0.135967</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a:effectLst/>
                        </a:rPr>
                        <a:t>225.6329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0.48186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20597.45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3.72333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15.37619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0.986973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4.634376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l" fontAlgn="ctr"/>
                      <a:r>
                        <a:rPr lang="en-US" sz="1400" u="none" strike="noStrike" dirty="0">
                          <a:solidFill>
                            <a:schemeClr val="tx1"/>
                          </a:solidFill>
                          <a:effectLst/>
                        </a:rPr>
                        <a:t>Fail</a:t>
                      </a:r>
                      <a:endParaRPr lang="en-US" sz="1400" b="0" i="0" u="none" strike="noStrike" dirty="0">
                        <a:solidFill>
                          <a:schemeClr val="tx1"/>
                        </a:solidFill>
                        <a:effectLst/>
                        <a:latin typeface="等线" panose="02010600030101010101" pitchFamily="2" charset="-122"/>
                        <a:ea typeface="等线" panose="02010600030101010101" pitchFamily="2" charset="-122"/>
                      </a:endParaRPr>
                    </a:p>
                  </a:txBody>
                  <a:tcPr marL="6259" marR="6259" marT="6259" marB="0" anchor="ctr">
                    <a:solidFill>
                      <a:schemeClr val="accent6">
                        <a:lumMod val="40000"/>
                        <a:lumOff val="60000"/>
                      </a:schemeClr>
                    </a:solidFill>
                  </a:tcPr>
                </a:tc>
                <a:extLst>
                  <a:ext uri="{0D108BD9-81ED-4DB2-BD59-A6C34878D82A}">
                    <a16:rowId xmlns:a16="http://schemas.microsoft.com/office/drawing/2014/main" val="3214478183"/>
                  </a:ext>
                </a:extLst>
              </a:tr>
              <a:tr h="243810">
                <a:tc>
                  <a:txBody>
                    <a:bodyPr/>
                    <a:lstStyle/>
                    <a:p>
                      <a:pPr algn="r" fontAlgn="ctr"/>
                      <a:r>
                        <a:rPr lang="en-US" altLang="zh-CN" sz="1050" u="none" strike="noStrike">
                          <a:effectLst/>
                        </a:rPr>
                        <a:t>4.124654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0.170534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0.3838</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sz="1050" u="none" strike="noStrike">
                          <a:effectLst/>
                        </a:rPr>
                        <a:t>4.27E-06</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0.000909</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0.001972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2286.523</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0.035407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0.593081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1.010385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0.031295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0.951186</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0.000423</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a:effectLst/>
                        </a:rPr>
                        <a:t>2.208138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0.073525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236.0793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0.064196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0.576302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33.87579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1.813727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l" fontAlgn="ctr"/>
                      <a:r>
                        <a:rPr lang="en-US" sz="1400" u="none" strike="noStrike" dirty="0">
                          <a:solidFill>
                            <a:schemeClr val="tx1"/>
                          </a:solidFill>
                          <a:effectLst/>
                        </a:rPr>
                        <a:t>Fail</a:t>
                      </a:r>
                      <a:endParaRPr lang="en-US" sz="1400" b="0" i="0" u="none" strike="noStrike" dirty="0">
                        <a:solidFill>
                          <a:schemeClr val="tx1"/>
                        </a:solidFill>
                        <a:effectLst/>
                        <a:latin typeface="等线" panose="02010600030101010101" pitchFamily="2" charset="-122"/>
                        <a:ea typeface="等线" panose="02010600030101010101" pitchFamily="2" charset="-122"/>
                      </a:endParaRPr>
                    </a:p>
                  </a:txBody>
                  <a:tcPr marL="6259" marR="6259" marT="6259" marB="0" anchor="ctr">
                    <a:solidFill>
                      <a:schemeClr val="accent6">
                        <a:lumMod val="40000"/>
                        <a:lumOff val="60000"/>
                      </a:schemeClr>
                    </a:solidFill>
                  </a:tcPr>
                </a:tc>
                <a:extLst>
                  <a:ext uri="{0D108BD9-81ED-4DB2-BD59-A6C34878D82A}">
                    <a16:rowId xmlns:a16="http://schemas.microsoft.com/office/drawing/2014/main" val="406116398"/>
                  </a:ext>
                </a:extLst>
              </a:tr>
              <a:tr h="243810">
                <a:tc>
                  <a:txBody>
                    <a:bodyPr/>
                    <a:lstStyle/>
                    <a:p>
                      <a:pPr algn="r" fontAlgn="ctr"/>
                      <a:r>
                        <a:rPr lang="en-US" altLang="zh-CN" sz="1050" u="none" strike="noStrike">
                          <a:effectLst/>
                        </a:rPr>
                        <a:t>294.6567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a:effectLst/>
                        </a:rPr>
                        <a:t>6.153711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0.014716</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4284.326</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a:effectLst/>
                        </a:rPr>
                        <a:t>0.000909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0.002397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2286.523</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0.035407</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0.593081</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1.010385</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1.480634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0.000122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sz="1050" u="none" strike="noStrike" dirty="0">
                          <a:effectLst/>
                        </a:rPr>
                        <a:t>8.36E-05</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0.654517</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0.025872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176.9489</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0.029777</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0.246726</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27.11717</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0.081819</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l" fontAlgn="ctr"/>
                      <a:r>
                        <a:rPr lang="en-US" sz="1400" u="none" strike="noStrike" dirty="0">
                          <a:solidFill>
                            <a:schemeClr val="tx1"/>
                          </a:solidFill>
                          <a:effectLst/>
                        </a:rPr>
                        <a:t>Fail</a:t>
                      </a:r>
                      <a:endParaRPr lang="en-US" sz="1400" b="0" i="0" u="none" strike="noStrike" dirty="0">
                        <a:solidFill>
                          <a:schemeClr val="tx1"/>
                        </a:solidFill>
                        <a:effectLst/>
                        <a:latin typeface="等线" panose="02010600030101010101" pitchFamily="2" charset="-122"/>
                        <a:ea typeface="等线" panose="02010600030101010101" pitchFamily="2" charset="-122"/>
                      </a:endParaRPr>
                    </a:p>
                  </a:txBody>
                  <a:tcPr marL="6259" marR="6259" marT="6259" marB="0" anchor="ctr">
                    <a:solidFill>
                      <a:schemeClr val="accent6">
                        <a:lumMod val="40000"/>
                        <a:lumOff val="60000"/>
                      </a:schemeClr>
                    </a:solidFill>
                  </a:tcPr>
                </a:tc>
                <a:extLst>
                  <a:ext uri="{0D108BD9-81ED-4DB2-BD59-A6C34878D82A}">
                    <a16:rowId xmlns:a16="http://schemas.microsoft.com/office/drawing/2014/main" val="2076519033"/>
                  </a:ext>
                </a:extLst>
              </a:tr>
              <a:tr h="243810">
                <a:tc>
                  <a:txBody>
                    <a:bodyPr/>
                    <a:lstStyle/>
                    <a:p>
                      <a:pPr algn="r" fontAlgn="ctr"/>
                      <a:r>
                        <a:rPr lang="en-US" altLang="zh-CN" sz="1050" u="none" strike="noStrike">
                          <a:effectLst/>
                        </a:rPr>
                        <a:t>0.026284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a:effectLst/>
                        </a:rPr>
                        <a:t>0.16681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a:effectLst/>
                        </a:rPr>
                        <a:t>7.587398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0.002202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a:effectLst/>
                        </a:rPr>
                        <a:t>0.000909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0.002397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2286.523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0.035407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0.593081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1.010385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867.3423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a:effectLst/>
                        </a:rPr>
                        <a:t>0.827308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dirty="0">
                          <a:effectLst/>
                        </a:rPr>
                        <a:t>0.040846</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tcPr>
                </a:tc>
                <a:tc>
                  <a:txBody>
                    <a:bodyPr/>
                    <a:lstStyle/>
                    <a:p>
                      <a:pPr algn="r" fontAlgn="ctr"/>
                      <a:r>
                        <a:rPr lang="en-US" altLang="zh-CN" sz="1050" u="none" strike="noStrike">
                          <a:effectLst/>
                        </a:rPr>
                        <a:t>0.260989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0.00938</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194.798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0.055053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a:effectLst/>
                        </a:rPr>
                        <a:t>0.014725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13.56971</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r" fontAlgn="ctr"/>
                      <a:r>
                        <a:rPr lang="en-US" altLang="zh-CN" sz="1050" u="none" strike="noStrike" dirty="0">
                          <a:effectLst/>
                        </a:rPr>
                        <a:t>18.1385</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6259" marR="6259" marT="6259" marB="0" anchor="ctr"/>
                </a:tc>
                <a:tc>
                  <a:txBody>
                    <a:bodyPr/>
                    <a:lstStyle/>
                    <a:p>
                      <a:pPr algn="l" fontAlgn="ctr"/>
                      <a:r>
                        <a:rPr lang="en-US" sz="1400" u="none" strike="noStrike" dirty="0">
                          <a:solidFill>
                            <a:schemeClr val="tx1"/>
                          </a:solidFill>
                          <a:effectLst/>
                        </a:rPr>
                        <a:t>Fail</a:t>
                      </a:r>
                      <a:endParaRPr lang="en-US" sz="1400" b="0" i="0" u="none" strike="noStrike" dirty="0">
                        <a:solidFill>
                          <a:schemeClr val="tx1"/>
                        </a:solidFill>
                        <a:effectLst/>
                        <a:latin typeface="等线" panose="02010600030101010101" pitchFamily="2" charset="-122"/>
                        <a:ea typeface="等线" panose="02010600030101010101" pitchFamily="2" charset="-122"/>
                      </a:endParaRPr>
                    </a:p>
                  </a:txBody>
                  <a:tcPr marL="6259" marR="6259" marT="6259" marB="0" anchor="ctr">
                    <a:solidFill>
                      <a:schemeClr val="accent6">
                        <a:lumMod val="40000"/>
                        <a:lumOff val="60000"/>
                      </a:schemeClr>
                    </a:solidFill>
                  </a:tcPr>
                </a:tc>
                <a:extLst>
                  <a:ext uri="{0D108BD9-81ED-4DB2-BD59-A6C34878D82A}">
                    <a16:rowId xmlns:a16="http://schemas.microsoft.com/office/drawing/2014/main" val="1644869348"/>
                  </a:ext>
                </a:extLst>
              </a:tr>
            </a:tbl>
          </a:graphicData>
        </a:graphic>
      </p:graphicFrame>
      <p:sp>
        <p:nvSpPr>
          <p:cNvPr id="14" name="矩形 13"/>
          <p:cNvSpPr/>
          <p:nvPr/>
        </p:nvSpPr>
        <p:spPr>
          <a:xfrm>
            <a:off x="5083706" y="4256493"/>
            <a:ext cx="2029522" cy="29320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初赛训练数据</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5083706" y="6411949"/>
            <a:ext cx="2029522" cy="29320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复</a:t>
            </a:r>
            <a:r>
              <a:rPr lang="zh-CN" altLang="en-US" dirty="0" smtClean="0">
                <a:solidFill>
                  <a:schemeClr val="tx1"/>
                </a:solidFill>
                <a:latin typeface="微软雅黑" panose="020B0503020204020204" pitchFamily="34" charset="-122"/>
                <a:ea typeface="微软雅黑" panose="020B0503020204020204" pitchFamily="34" charset="-122"/>
              </a:rPr>
              <a:t>赛训练数据</a:t>
            </a:r>
            <a:endParaRPr lang="zh-CN" altLang="en-US" dirty="0">
              <a:solidFill>
                <a:schemeClr val="tx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854610526"/>
      </p:ext>
    </p:extLst>
  </p:cSld>
  <p:clrMapOvr>
    <a:masterClrMapping/>
  </p:clrMapOvr>
  <mc:AlternateContent xmlns:mc="http://schemas.openxmlformats.org/markup-compatibility/2006">
    <mc:Choice xmlns:p14="http://schemas.microsoft.com/office/powerpoint/2010/main" Requires="p14">
      <p:transition spd="slow" p14:dur="2000" advTm="20916"/>
    </mc:Choice>
    <mc:Fallback>
      <p:transition spd="slow" advTm="20916"/>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16_9 ppt 内页"/>
          <p:cNvPicPr>
            <a:picLocks noGrp="1" noChangeAspect="1"/>
          </p:cNvPicPr>
          <p:nvPr>
            <p:ph sz="quarter" idx="13"/>
          </p:nvPr>
        </p:nvPicPr>
        <p:blipFill>
          <a:blip r:embed="rId4"/>
          <a:stretch>
            <a:fillRect/>
          </a:stretch>
        </p:blipFill>
        <p:spPr>
          <a:xfrm>
            <a:off x="0" y="-15240"/>
            <a:ext cx="12218670" cy="6873240"/>
          </a:xfrm>
          <a:prstGeom prst="rect">
            <a:avLst/>
          </a:prstGeom>
        </p:spPr>
      </p:pic>
      <p:sp>
        <p:nvSpPr>
          <p:cNvPr id="2" name="文本框 1"/>
          <p:cNvSpPr txBox="1"/>
          <p:nvPr/>
        </p:nvSpPr>
        <p:spPr>
          <a:xfrm>
            <a:off x="404495" y="315595"/>
            <a:ext cx="3721456"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建模思路</a:t>
            </a:r>
            <a:r>
              <a:rPr lang="en-US" altLang="zh-CN" sz="3200" b="1" dirty="0">
                <a:solidFill>
                  <a:schemeClr val="bg1"/>
                </a:solidFill>
                <a:latin typeface="微软雅黑" panose="020B0503020204020204" pitchFamily="34" charset="-122"/>
                <a:ea typeface="微软雅黑" panose="020B0503020204020204" pitchFamily="34" charset="-122"/>
              </a:rPr>
              <a:t>-</a:t>
            </a:r>
            <a:r>
              <a:rPr lang="zh-CN" altLang="en-US" sz="3200" b="1" dirty="0">
                <a:solidFill>
                  <a:schemeClr val="bg1"/>
                </a:solidFill>
                <a:latin typeface="微软雅黑" panose="020B0503020204020204" pitchFamily="34" charset="-122"/>
                <a:ea typeface="微软雅黑" panose="020B0503020204020204" pitchFamily="34" charset="-122"/>
              </a:rPr>
              <a:t>数据分析</a:t>
            </a:r>
          </a:p>
        </p:txBody>
      </p:sp>
      <p:sp>
        <p:nvSpPr>
          <p:cNvPr id="4" name="文本框 3"/>
          <p:cNvSpPr txBox="1"/>
          <p:nvPr/>
        </p:nvSpPr>
        <p:spPr>
          <a:xfrm>
            <a:off x="473075" y="1089481"/>
            <a:ext cx="11052810" cy="369332"/>
          </a:xfrm>
          <a:prstGeom prst="rect">
            <a:avLst/>
          </a:prstGeom>
          <a:noFill/>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1</a:t>
            </a:r>
            <a:r>
              <a:rPr lang="zh-CN" altLang="en-US" dirty="0" smtClean="0">
                <a:solidFill>
                  <a:schemeClr val="bg1"/>
                </a:solidFill>
                <a:latin typeface="微软雅黑" panose="020B0503020204020204" pitchFamily="34" charset="-122"/>
                <a:ea typeface="微软雅黑" panose="020B0503020204020204" pitchFamily="34" charset="-122"/>
              </a:rPr>
              <a:t>、观察分析训练数据</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049738" y="2177396"/>
            <a:ext cx="9645805" cy="1477328"/>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 </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zh-CN" dirty="0" smtClean="0">
                <a:solidFill>
                  <a:schemeClr val="bg1"/>
                </a:solidFill>
                <a:latin typeface="微软雅黑" panose="020B0503020204020204" pitchFamily="34" charset="-122"/>
                <a:ea typeface="微软雅黑" panose="020B0503020204020204" pitchFamily="34" charset="-122"/>
              </a:rPr>
              <a:t>再</a:t>
            </a:r>
            <a:r>
              <a:rPr lang="zh-CN" altLang="zh-CN" dirty="0">
                <a:solidFill>
                  <a:schemeClr val="bg1"/>
                </a:solidFill>
                <a:latin typeface="微软雅黑" panose="020B0503020204020204" pitchFamily="34" charset="-122"/>
                <a:ea typeface="微软雅黑" panose="020B0503020204020204" pitchFamily="34" charset="-122"/>
              </a:rPr>
              <a:t>对离散特征和</a:t>
            </a:r>
            <a:r>
              <a:rPr lang="en-US" altLang="zh-CN" dirty="0">
                <a:solidFill>
                  <a:schemeClr val="bg1"/>
                </a:solidFill>
                <a:latin typeface="微软雅黑" panose="020B0503020204020204" pitchFamily="34" charset="-122"/>
                <a:ea typeface="微软雅黑" panose="020B0503020204020204" pitchFamily="34" charset="-122"/>
              </a:rPr>
              <a:t>label</a:t>
            </a:r>
            <a:r>
              <a:rPr lang="zh-CN" altLang="zh-CN" dirty="0">
                <a:solidFill>
                  <a:schemeClr val="bg1"/>
                </a:solidFill>
                <a:latin typeface="微软雅黑" panose="020B0503020204020204" pitchFamily="34" charset="-122"/>
                <a:ea typeface="微软雅黑" panose="020B0503020204020204" pitchFamily="34" charset="-122"/>
              </a:rPr>
              <a:t>之间的关系进行分析，因为测试数据中没有给出</a:t>
            </a:r>
            <a:r>
              <a:rPr lang="en-US" altLang="zh-CN" dirty="0">
                <a:solidFill>
                  <a:schemeClr val="bg1"/>
                </a:solidFill>
                <a:latin typeface="微软雅黑" panose="020B0503020204020204" pitchFamily="34" charset="-122"/>
                <a:ea typeface="微软雅黑" panose="020B0503020204020204" pitchFamily="34" charset="-122"/>
              </a:rPr>
              <a:t>B</a:t>
            </a:r>
            <a:r>
              <a:rPr lang="zh-CN" altLang="zh-CN" dirty="0">
                <a:solidFill>
                  <a:schemeClr val="bg1"/>
                </a:solidFill>
                <a:latin typeface="微软雅黑" panose="020B0503020204020204" pitchFamily="34" charset="-122"/>
                <a:ea typeface="微软雅黑" panose="020B0503020204020204" pitchFamily="34" charset="-122"/>
              </a:rPr>
              <a:t>类特征，所以我们只进行</a:t>
            </a:r>
            <a:r>
              <a:rPr lang="en-US" altLang="zh-CN" dirty="0">
                <a:solidFill>
                  <a:schemeClr val="bg1"/>
                </a:solidFill>
                <a:latin typeface="微软雅黑" panose="020B0503020204020204" pitchFamily="34" charset="-122"/>
                <a:ea typeface="微软雅黑" panose="020B0503020204020204" pitchFamily="34" charset="-122"/>
              </a:rPr>
              <a:t>A</a:t>
            </a:r>
            <a:r>
              <a:rPr lang="zh-CN" altLang="zh-CN" dirty="0">
                <a:solidFill>
                  <a:schemeClr val="bg1"/>
                </a:solidFill>
                <a:latin typeface="微软雅黑" panose="020B0503020204020204" pitchFamily="34" charset="-122"/>
                <a:ea typeface="微软雅黑" panose="020B0503020204020204" pitchFamily="34" charset="-122"/>
              </a:rPr>
              <a:t>类特征的分析。对</a:t>
            </a:r>
            <a:r>
              <a:rPr lang="en-US" altLang="zh-CN" dirty="0">
                <a:solidFill>
                  <a:schemeClr val="bg1"/>
                </a:solidFill>
                <a:latin typeface="微软雅黑" panose="020B0503020204020204" pitchFamily="34" charset="-122"/>
                <a:ea typeface="微软雅黑" panose="020B0503020204020204" pitchFamily="34" charset="-122"/>
              </a:rPr>
              <a:t>A</a:t>
            </a:r>
            <a:r>
              <a:rPr lang="zh-CN" altLang="zh-CN" dirty="0">
                <a:solidFill>
                  <a:schemeClr val="bg1"/>
                </a:solidFill>
                <a:latin typeface="微软雅黑" panose="020B0503020204020204" pitchFamily="34" charset="-122"/>
                <a:ea typeface="微软雅黑" panose="020B0503020204020204" pitchFamily="34" charset="-122"/>
              </a:rPr>
              <a:t>类离散特征和</a:t>
            </a:r>
            <a:r>
              <a:rPr lang="en-US" altLang="zh-CN" dirty="0">
                <a:solidFill>
                  <a:schemeClr val="bg1"/>
                </a:solidFill>
                <a:latin typeface="微软雅黑" panose="020B0503020204020204" pitchFamily="34" charset="-122"/>
                <a:ea typeface="微软雅黑" panose="020B0503020204020204" pitchFamily="34" charset="-122"/>
              </a:rPr>
              <a:t>label</a:t>
            </a:r>
            <a:r>
              <a:rPr lang="zh-CN" altLang="zh-CN" dirty="0">
                <a:solidFill>
                  <a:schemeClr val="bg1"/>
                </a:solidFill>
                <a:latin typeface="微软雅黑" panose="020B0503020204020204" pitchFamily="34" charset="-122"/>
                <a:ea typeface="微软雅黑" panose="020B0503020204020204" pitchFamily="34" charset="-122"/>
              </a:rPr>
              <a:t>数据建表，去重；再去除</a:t>
            </a:r>
            <a:r>
              <a:rPr lang="en-US" altLang="zh-CN" dirty="0">
                <a:solidFill>
                  <a:schemeClr val="bg1"/>
                </a:solidFill>
                <a:latin typeface="微软雅黑" panose="020B0503020204020204" pitchFamily="34" charset="-122"/>
                <a:ea typeface="微软雅黑" panose="020B0503020204020204" pitchFamily="34" charset="-122"/>
              </a:rPr>
              <a:t>label</a:t>
            </a:r>
            <a:r>
              <a:rPr lang="zh-CN" altLang="zh-CN" dirty="0">
                <a:solidFill>
                  <a:schemeClr val="bg1"/>
                </a:solidFill>
                <a:latin typeface="微软雅黑" panose="020B0503020204020204" pitchFamily="34" charset="-122"/>
                <a:ea typeface="微软雅黑" panose="020B0503020204020204" pitchFamily="34" charset="-122"/>
              </a:rPr>
              <a:t>，对</a:t>
            </a:r>
            <a:r>
              <a:rPr lang="en-US" altLang="zh-CN" dirty="0">
                <a:solidFill>
                  <a:schemeClr val="bg1"/>
                </a:solidFill>
                <a:latin typeface="微软雅黑" panose="020B0503020204020204" pitchFamily="34" charset="-122"/>
                <a:ea typeface="微软雅黑" panose="020B0503020204020204" pitchFamily="34" charset="-122"/>
              </a:rPr>
              <a:t>A</a:t>
            </a:r>
            <a:r>
              <a:rPr lang="zh-CN" altLang="zh-CN" dirty="0">
                <a:solidFill>
                  <a:schemeClr val="bg1"/>
                </a:solidFill>
                <a:latin typeface="微软雅黑" panose="020B0503020204020204" pitchFamily="34" charset="-122"/>
                <a:ea typeface="微软雅黑" panose="020B0503020204020204" pitchFamily="34" charset="-122"/>
              </a:rPr>
              <a:t>离散特征建表，去重；可以发现，行数减少了，所以可以看出离散特征相同的样本中有</a:t>
            </a:r>
            <a:r>
              <a:rPr lang="en-US" altLang="zh-CN" dirty="0">
                <a:solidFill>
                  <a:schemeClr val="bg1"/>
                </a:solidFill>
                <a:latin typeface="微软雅黑" panose="020B0503020204020204" pitchFamily="34" charset="-122"/>
                <a:ea typeface="微软雅黑" panose="020B0503020204020204" pitchFamily="34" charset="-122"/>
              </a:rPr>
              <a:t>label</a:t>
            </a:r>
            <a:r>
              <a:rPr lang="zh-CN" altLang="zh-CN" dirty="0">
                <a:solidFill>
                  <a:schemeClr val="bg1"/>
                </a:solidFill>
                <a:latin typeface="微软雅黑" panose="020B0503020204020204" pitchFamily="34" charset="-122"/>
                <a:ea typeface="微软雅黑" panose="020B0503020204020204" pitchFamily="34" charset="-122"/>
              </a:rPr>
              <a:t>不同的样本，说明</a:t>
            </a:r>
            <a:r>
              <a:rPr lang="zh-CN" altLang="zh-CN" dirty="0">
                <a:solidFill>
                  <a:srgbClr val="FFFF00"/>
                </a:solidFill>
                <a:latin typeface="微软雅黑" panose="020B0503020204020204" pitchFamily="34" charset="-122"/>
                <a:ea typeface="微软雅黑" panose="020B0503020204020204" pitchFamily="34" charset="-122"/>
              </a:rPr>
              <a:t>连续</a:t>
            </a:r>
            <a:r>
              <a:rPr lang="zh-CN" altLang="zh-CN" dirty="0" smtClean="0">
                <a:solidFill>
                  <a:srgbClr val="FFFF00"/>
                </a:solidFill>
                <a:latin typeface="微软雅黑" panose="020B0503020204020204" pitchFamily="34" charset="-122"/>
                <a:ea typeface="微软雅黑" panose="020B0503020204020204" pitchFamily="34" charset="-122"/>
              </a:rPr>
              <a:t>特征是</a:t>
            </a:r>
            <a:r>
              <a:rPr lang="zh-CN" altLang="zh-CN" dirty="0">
                <a:solidFill>
                  <a:srgbClr val="FFFF00"/>
                </a:solidFill>
                <a:latin typeface="微软雅黑" panose="020B0503020204020204" pitchFamily="34" charset="-122"/>
                <a:ea typeface="微软雅黑" panose="020B0503020204020204" pitchFamily="34" charset="-122"/>
              </a:rPr>
              <a:t>有识别作用</a:t>
            </a:r>
            <a:r>
              <a:rPr lang="zh-CN" altLang="zh-CN" dirty="0" smtClean="0">
                <a:solidFill>
                  <a:srgbClr val="FFFF00"/>
                </a:solidFill>
                <a:latin typeface="微软雅黑" panose="020B0503020204020204" pitchFamily="34" charset="-122"/>
                <a:ea typeface="微软雅黑" panose="020B0503020204020204" pitchFamily="34" charset="-122"/>
              </a:rPr>
              <a:t>的</a:t>
            </a:r>
            <a:r>
              <a:rPr lang="zh-CN" altLang="en-US" dirty="0" smtClean="0">
                <a:solidFill>
                  <a:srgbClr val="FFFF00"/>
                </a:solidFill>
                <a:latin typeface="微软雅黑" panose="020B0503020204020204" pitchFamily="34" charset="-122"/>
                <a:ea typeface="微软雅黑" panose="020B0503020204020204" pitchFamily="34" charset="-122"/>
              </a:rPr>
              <a:t>，只是和离散特征相比，贡献率较小，用于精细的</a:t>
            </a:r>
            <a:r>
              <a:rPr lang="zh-CN" altLang="zh-CN" dirty="0" smtClean="0">
                <a:solidFill>
                  <a:schemeClr val="bg1"/>
                </a:solidFill>
                <a:latin typeface="微软雅黑" panose="020B0503020204020204" pitchFamily="34" charset="-122"/>
                <a:ea typeface="微软雅黑" panose="020B0503020204020204" pitchFamily="34" charset="-122"/>
              </a:rPr>
              <a:t>，</a:t>
            </a:r>
            <a:r>
              <a:rPr lang="zh-CN" altLang="zh-CN" dirty="0">
                <a:solidFill>
                  <a:schemeClr val="bg1"/>
                </a:solidFill>
                <a:latin typeface="微软雅黑" panose="020B0503020204020204" pitchFamily="34" charset="-122"/>
                <a:ea typeface="微软雅黑" panose="020B0503020204020204" pitchFamily="34" charset="-122"/>
              </a:rPr>
              <a:t>本方案选择保留这些特征。</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943917" y="4895380"/>
            <a:ext cx="5252223" cy="36933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有</a:t>
            </a:r>
            <a:r>
              <a:rPr lang="en-US" altLang="zh-CN" dirty="0" smtClean="0">
                <a:solidFill>
                  <a:srgbClr val="FF0000"/>
                </a:solidFill>
                <a:latin typeface="微软雅黑" panose="020B0503020204020204" pitchFamily="34" charset="-122"/>
                <a:ea typeface="微软雅黑" panose="020B0503020204020204" pitchFamily="34" charset="-122"/>
              </a:rPr>
              <a:t>label</a:t>
            </a:r>
            <a:r>
              <a:rPr lang="zh-CN" altLang="en-US" dirty="0" smtClean="0">
                <a:solidFill>
                  <a:srgbClr val="FF0000"/>
                </a:solidFill>
                <a:latin typeface="微软雅黑" panose="020B0503020204020204" pitchFamily="34" charset="-122"/>
                <a:ea typeface="微软雅黑" panose="020B0503020204020204" pitchFamily="34" charset="-122"/>
              </a:rPr>
              <a:t>时</a:t>
            </a:r>
            <a:r>
              <a:rPr lang="zh-CN" altLang="en-US" dirty="0" smtClean="0">
                <a:solidFill>
                  <a:schemeClr val="tx1"/>
                </a:solidFill>
                <a:latin typeface="微软雅黑" panose="020B0503020204020204" pitchFamily="34" charset="-122"/>
                <a:ea typeface="微软雅黑" panose="020B0503020204020204" pitchFamily="34" charset="-122"/>
              </a:rPr>
              <a:t>的去重后数据的行列值：</a:t>
            </a:r>
            <a:r>
              <a:rPr lang="zh-CN" altLang="en-US" dirty="0" smtClean="0">
                <a:solidFill>
                  <a:srgbClr val="FF0000"/>
                </a:solidFill>
                <a:latin typeface="微软雅黑" panose="020B0503020204020204" pitchFamily="34" charset="-122"/>
                <a:ea typeface="微软雅黑" panose="020B0503020204020204" pitchFamily="34" charset="-122"/>
              </a:rPr>
              <a:t>（</a:t>
            </a:r>
            <a:r>
              <a:rPr lang="en-US" altLang="zh-CN" dirty="0" smtClean="0">
                <a:solidFill>
                  <a:srgbClr val="FF0000"/>
                </a:solidFill>
                <a:latin typeface="微软雅黑" panose="020B0503020204020204" pitchFamily="34" charset="-122"/>
                <a:ea typeface="微软雅黑" panose="020B0503020204020204" pitchFamily="34" charset="-122"/>
              </a:rPr>
              <a:t>9544</a:t>
            </a:r>
            <a:r>
              <a:rPr lang="zh-CN" altLang="en-US" dirty="0" smtClean="0">
                <a:solidFill>
                  <a:srgbClr val="FF0000"/>
                </a:solidFill>
                <a:latin typeface="微软雅黑" panose="020B0503020204020204" pitchFamily="34" charset="-122"/>
                <a:ea typeface="微软雅黑" panose="020B0503020204020204" pitchFamily="34" charset="-122"/>
              </a:rPr>
              <a:t>， </a:t>
            </a:r>
            <a:r>
              <a:rPr lang="en-US" altLang="zh-CN" dirty="0" smtClean="0">
                <a:solidFill>
                  <a:srgbClr val="FF0000"/>
                </a:solidFill>
                <a:latin typeface="微软雅黑" panose="020B0503020204020204" pitchFamily="34" charset="-122"/>
                <a:ea typeface="微软雅黑" panose="020B0503020204020204" pitchFamily="34" charset="-122"/>
              </a:rPr>
              <a:t>7</a:t>
            </a:r>
            <a:r>
              <a:rPr lang="zh-CN" altLang="en-US" dirty="0" smtClean="0">
                <a:solidFill>
                  <a:srgbClr val="FF0000"/>
                </a:solidFill>
                <a:latin typeface="微软雅黑" panose="020B0503020204020204" pitchFamily="34" charset="-122"/>
                <a:ea typeface="微软雅黑" panose="020B0503020204020204" pitchFamily="34" charset="-122"/>
              </a:rPr>
              <a:t>）</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943917" y="5647090"/>
            <a:ext cx="5252223" cy="36933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无</a:t>
            </a:r>
            <a:r>
              <a:rPr lang="en-US" altLang="zh-CN" dirty="0" smtClean="0">
                <a:solidFill>
                  <a:srgbClr val="FF0000"/>
                </a:solidFill>
                <a:latin typeface="微软雅黑" panose="020B0503020204020204" pitchFamily="34" charset="-122"/>
                <a:ea typeface="微软雅黑" panose="020B0503020204020204" pitchFamily="34" charset="-122"/>
              </a:rPr>
              <a:t>label</a:t>
            </a:r>
            <a:r>
              <a:rPr lang="zh-CN" altLang="en-US" dirty="0" smtClean="0">
                <a:solidFill>
                  <a:srgbClr val="FF0000"/>
                </a:solidFill>
                <a:latin typeface="微软雅黑" panose="020B0503020204020204" pitchFamily="34" charset="-122"/>
                <a:ea typeface="微软雅黑" panose="020B0503020204020204" pitchFamily="34" charset="-122"/>
              </a:rPr>
              <a:t>时</a:t>
            </a:r>
            <a:r>
              <a:rPr lang="zh-CN" altLang="en-US" dirty="0" smtClean="0">
                <a:solidFill>
                  <a:schemeClr val="tx1"/>
                </a:solidFill>
                <a:latin typeface="微软雅黑" panose="020B0503020204020204" pitchFamily="34" charset="-122"/>
                <a:ea typeface="微软雅黑" panose="020B0503020204020204" pitchFamily="34" charset="-122"/>
              </a:rPr>
              <a:t>的去重后数据的行列值：</a:t>
            </a:r>
            <a:r>
              <a:rPr lang="zh-CN" altLang="en-US" dirty="0" smtClean="0">
                <a:solidFill>
                  <a:srgbClr val="FF0000"/>
                </a:solidFill>
                <a:latin typeface="微软雅黑" panose="020B0503020204020204" pitchFamily="34" charset="-122"/>
                <a:ea typeface="微软雅黑" panose="020B0503020204020204" pitchFamily="34" charset="-122"/>
              </a:rPr>
              <a:t>（</a:t>
            </a:r>
            <a:r>
              <a:rPr lang="en-US" altLang="zh-CN" dirty="0" smtClean="0">
                <a:solidFill>
                  <a:srgbClr val="FF0000"/>
                </a:solidFill>
                <a:latin typeface="微软雅黑" panose="020B0503020204020204" pitchFamily="34" charset="-122"/>
                <a:ea typeface="微软雅黑" panose="020B0503020204020204" pitchFamily="34" charset="-122"/>
              </a:rPr>
              <a:t>7323</a:t>
            </a:r>
            <a:r>
              <a:rPr lang="zh-CN" altLang="en-US" dirty="0" smtClean="0">
                <a:solidFill>
                  <a:srgbClr val="FF0000"/>
                </a:solidFill>
                <a:latin typeface="微软雅黑" panose="020B0503020204020204" pitchFamily="34" charset="-122"/>
                <a:ea typeface="微软雅黑" panose="020B0503020204020204" pitchFamily="34" charset="-122"/>
              </a:rPr>
              <a:t>， </a:t>
            </a:r>
            <a:r>
              <a:rPr lang="en-US" altLang="zh-CN" dirty="0" smtClean="0">
                <a:solidFill>
                  <a:srgbClr val="FF0000"/>
                </a:solidFill>
                <a:latin typeface="微软雅黑" panose="020B0503020204020204" pitchFamily="34" charset="-122"/>
                <a:ea typeface="微软雅黑" panose="020B0503020204020204" pitchFamily="34" charset="-122"/>
              </a:rPr>
              <a:t>7</a:t>
            </a:r>
            <a:r>
              <a:rPr lang="zh-CN" altLang="en-US" dirty="0" smtClean="0">
                <a:solidFill>
                  <a:srgbClr val="FF0000"/>
                </a:solidFill>
                <a:latin typeface="微软雅黑" panose="020B0503020204020204" pitchFamily="34" charset="-122"/>
                <a:ea typeface="微软雅黑" panose="020B0503020204020204" pitchFamily="34" charset="-122"/>
              </a:rPr>
              <a:t>）</a:t>
            </a:r>
            <a:endParaRPr lang="zh-CN" altLang="en-US" dirty="0">
              <a:solidFill>
                <a:srgbClr val="FF0000"/>
              </a:solidFill>
              <a:latin typeface="微软雅黑" panose="020B0503020204020204" pitchFamily="34" charset="-122"/>
              <a:ea typeface="微软雅黑" panose="020B0503020204020204" pitchFamily="34"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3757064840"/>
              </p:ext>
            </p:extLst>
          </p:nvPr>
        </p:nvGraphicFramePr>
        <p:xfrm>
          <a:off x="2134298" y="3975565"/>
          <a:ext cx="6871459" cy="485751"/>
        </p:xfrm>
        <a:graphic>
          <a:graphicData uri="http://schemas.openxmlformats.org/drawingml/2006/table">
            <a:tbl>
              <a:tblPr firstRow="1" bandRow="1">
                <a:tableStyleId>{5C22544A-7EE6-4342-B048-85BDC9FD1C3A}</a:tableStyleId>
              </a:tblPr>
              <a:tblGrid>
                <a:gridCol w="981637">
                  <a:extLst>
                    <a:ext uri="{9D8B030D-6E8A-4147-A177-3AD203B41FA5}">
                      <a16:colId xmlns:a16="http://schemas.microsoft.com/office/drawing/2014/main" val="3907011554"/>
                    </a:ext>
                  </a:extLst>
                </a:gridCol>
                <a:gridCol w="981637">
                  <a:extLst>
                    <a:ext uri="{9D8B030D-6E8A-4147-A177-3AD203B41FA5}">
                      <a16:colId xmlns:a16="http://schemas.microsoft.com/office/drawing/2014/main" val="1095577707"/>
                    </a:ext>
                  </a:extLst>
                </a:gridCol>
                <a:gridCol w="981637">
                  <a:extLst>
                    <a:ext uri="{9D8B030D-6E8A-4147-A177-3AD203B41FA5}">
                      <a16:colId xmlns:a16="http://schemas.microsoft.com/office/drawing/2014/main" val="585496538"/>
                    </a:ext>
                  </a:extLst>
                </a:gridCol>
                <a:gridCol w="981637">
                  <a:extLst>
                    <a:ext uri="{9D8B030D-6E8A-4147-A177-3AD203B41FA5}">
                      <a16:colId xmlns:a16="http://schemas.microsoft.com/office/drawing/2014/main" val="3440780779"/>
                    </a:ext>
                  </a:extLst>
                </a:gridCol>
                <a:gridCol w="981637">
                  <a:extLst>
                    <a:ext uri="{9D8B030D-6E8A-4147-A177-3AD203B41FA5}">
                      <a16:colId xmlns:a16="http://schemas.microsoft.com/office/drawing/2014/main" val="2551645372"/>
                    </a:ext>
                  </a:extLst>
                </a:gridCol>
                <a:gridCol w="1108629">
                  <a:extLst>
                    <a:ext uri="{9D8B030D-6E8A-4147-A177-3AD203B41FA5}">
                      <a16:colId xmlns:a16="http://schemas.microsoft.com/office/drawing/2014/main" val="2331240468"/>
                    </a:ext>
                  </a:extLst>
                </a:gridCol>
                <a:gridCol w="854645">
                  <a:extLst>
                    <a:ext uri="{9D8B030D-6E8A-4147-A177-3AD203B41FA5}">
                      <a16:colId xmlns:a16="http://schemas.microsoft.com/office/drawing/2014/main" val="3936372924"/>
                    </a:ext>
                  </a:extLst>
                </a:gridCol>
              </a:tblGrid>
              <a:tr h="485751">
                <a:tc>
                  <a:txBody>
                    <a:bodyPr/>
                    <a:lstStyle/>
                    <a:p>
                      <a:pPr algn="ctr" fontAlgn="ctr"/>
                      <a:r>
                        <a:rPr lang="en-US" sz="1200" b="1" i="0" u="none" strike="noStrike" dirty="0">
                          <a:solidFill>
                            <a:srgbClr val="000000"/>
                          </a:solidFill>
                          <a:effectLst/>
                          <a:latin typeface="微软雅黑" panose="020B0503020204020204" pitchFamily="34" charset="-122"/>
                          <a:ea typeface="微软雅黑" panose="020B0503020204020204" pitchFamily="34" charset="-122"/>
                        </a:rPr>
                        <a:t>Parameter5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FFC000"/>
                    </a:solidFill>
                  </a:tcPr>
                </a:tc>
                <a:tc>
                  <a:txBody>
                    <a:bodyPr/>
                    <a:lstStyle/>
                    <a:p>
                      <a:pPr algn="ctr" fontAlgn="ctr"/>
                      <a:r>
                        <a:rPr lang="en-US" sz="1200" b="1" i="0" u="none" strike="noStrike" dirty="0">
                          <a:solidFill>
                            <a:srgbClr val="000000"/>
                          </a:solidFill>
                          <a:effectLst/>
                          <a:latin typeface="微软雅黑" panose="020B0503020204020204" pitchFamily="34" charset="-122"/>
                          <a:ea typeface="微软雅黑" panose="020B0503020204020204" pitchFamily="34" charset="-122"/>
                        </a:rPr>
                        <a:t>Parameter6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FFC000"/>
                    </a:solidFill>
                  </a:tcPr>
                </a:tc>
                <a:tc>
                  <a:txBody>
                    <a:bodyPr/>
                    <a:lstStyle/>
                    <a:p>
                      <a:pPr algn="ctr" fontAlgn="ctr"/>
                      <a:r>
                        <a:rPr lang="en-US" sz="1200" b="1" i="0" u="none" strike="noStrike" dirty="0">
                          <a:solidFill>
                            <a:srgbClr val="000000"/>
                          </a:solidFill>
                          <a:effectLst/>
                          <a:latin typeface="微软雅黑" panose="020B0503020204020204" pitchFamily="34" charset="-122"/>
                          <a:ea typeface="微软雅黑" panose="020B0503020204020204" pitchFamily="34" charset="-122"/>
                        </a:rPr>
                        <a:t>Parameter7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FFC000"/>
                    </a:solidFill>
                  </a:tcPr>
                </a:tc>
                <a:tc>
                  <a:txBody>
                    <a:bodyPr/>
                    <a:lstStyle/>
                    <a:p>
                      <a:pPr algn="ctr" fontAlgn="ctr"/>
                      <a:r>
                        <a:rPr lang="en-US" sz="1200" b="1" i="0" u="none" strike="noStrike" dirty="0">
                          <a:solidFill>
                            <a:srgbClr val="000000"/>
                          </a:solidFill>
                          <a:effectLst/>
                          <a:latin typeface="微软雅黑" panose="020B0503020204020204" pitchFamily="34" charset="-122"/>
                          <a:ea typeface="微软雅黑" panose="020B0503020204020204" pitchFamily="34" charset="-122"/>
                        </a:rPr>
                        <a:t>Parameter8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FFC000"/>
                    </a:solidFill>
                  </a:tcPr>
                </a:tc>
                <a:tc>
                  <a:txBody>
                    <a:bodyPr/>
                    <a:lstStyle/>
                    <a:p>
                      <a:pPr algn="ctr" fontAlgn="ctr"/>
                      <a:r>
                        <a:rPr lang="en-US" sz="1200" b="1" i="0" u="none" strike="noStrike" dirty="0">
                          <a:solidFill>
                            <a:srgbClr val="000000"/>
                          </a:solidFill>
                          <a:effectLst/>
                          <a:latin typeface="微软雅黑" panose="020B0503020204020204" pitchFamily="34" charset="-122"/>
                          <a:ea typeface="微软雅黑" panose="020B0503020204020204" pitchFamily="34" charset="-122"/>
                        </a:rPr>
                        <a:t>Parameter9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FFC000"/>
                    </a:solidFill>
                  </a:tcPr>
                </a:tc>
                <a:tc>
                  <a:txBody>
                    <a:bodyPr/>
                    <a:lstStyle/>
                    <a:p>
                      <a:pPr algn="ctr" fontAlgn="ctr"/>
                      <a:r>
                        <a:rPr lang="en-US" sz="1200" b="1" i="0" u="none" strike="noStrike" dirty="0">
                          <a:solidFill>
                            <a:srgbClr val="000000"/>
                          </a:solidFill>
                          <a:effectLst/>
                          <a:latin typeface="微软雅黑" panose="020B0503020204020204" pitchFamily="34" charset="-122"/>
                          <a:ea typeface="微软雅黑" panose="020B0503020204020204" pitchFamily="34" charset="-122"/>
                        </a:rPr>
                        <a:t>Parameter10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FFC000"/>
                    </a:solidFill>
                  </a:tcPr>
                </a:tc>
                <a:tc>
                  <a:txBody>
                    <a:bodyPr/>
                    <a:lstStyle/>
                    <a:p>
                      <a:pPr algn="ctr"/>
                      <a:r>
                        <a:rPr lang="en-US" altLang="zh-CN" sz="1200" b="1"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label</a:t>
                      </a:r>
                      <a:endParaRPr lang="zh-CN" altLang="en-US" sz="1200" b="1"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614258498"/>
                  </a:ext>
                </a:extLst>
              </a:tr>
            </a:tbl>
          </a:graphicData>
        </a:graphic>
      </p:graphicFrame>
      <p:sp>
        <p:nvSpPr>
          <p:cNvPr id="14" name="椭圆形标注 13"/>
          <p:cNvSpPr/>
          <p:nvPr/>
        </p:nvSpPr>
        <p:spPr>
          <a:xfrm>
            <a:off x="8294851" y="732274"/>
            <a:ext cx="2384951" cy="1361370"/>
          </a:xfrm>
          <a:prstGeom prst="wedgeEllipseCallou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solidFill>
                  <a:srgbClr val="FF0000"/>
                </a:solidFill>
                <a:latin typeface="微软雅黑" panose="020B0503020204020204" pitchFamily="34" charset="-122"/>
                <a:ea typeface="微软雅黑" panose="020B0503020204020204" pitchFamily="34" charset="-122"/>
              </a:rPr>
              <a:t>合并两训练集</a:t>
            </a:r>
            <a:r>
              <a:rPr lang="zh-CN" altLang="en-US" dirty="0" smtClean="0">
                <a:latin typeface="微软雅黑" panose="020B0503020204020204" pitchFamily="34" charset="-122"/>
                <a:ea typeface="微软雅黑" panose="020B0503020204020204" pitchFamily="34" charset="-122"/>
              </a:rPr>
              <a:t>，增大数据量，考虑</a:t>
            </a:r>
            <a:r>
              <a:rPr lang="zh-CN" altLang="en-US" dirty="0" smtClean="0">
                <a:solidFill>
                  <a:srgbClr val="FF0000"/>
                </a:solidFill>
                <a:latin typeface="微软雅黑" panose="020B0503020204020204" pitchFamily="34" charset="-122"/>
                <a:ea typeface="微软雅黑" panose="020B0503020204020204" pitchFamily="34" charset="-122"/>
              </a:rPr>
              <a:t>连续特征</a:t>
            </a:r>
            <a:r>
              <a:rPr lang="zh-CN" altLang="en-US" dirty="0" smtClean="0">
                <a:latin typeface="微软雅黑" panose="020B0503020204020204" pitchFamily="34" charset="-122"/>
                <a:ea typeface="微软雅黑" panose="020B0503020204020204" pitchFamily="34" charset="-122"/>
              </a:rPr>
              <a:t>的贡献</a:t>
            </a:r>
            <a:endParaRPr lang="zh-CN" altLang="en-US"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741056002"/>
      </p:ext>
    </p:extLst>
  </p:cSld>
  <p:clrMapOvr>
    <a:masterClrMapping/>
  </p:clrMapOvr>
  <mc:AlternateContent xmlns:mc="http://schemas.openxmlformats.org/markup-compatibility/2006">
    <mc:Choice xmlns:p14="http://schemas.microsoft.com/office/powerpoint/2010/main" Requires="p14">
      <p:transition spd="slow" p14:dur="2000" advTm="39462"/>
    </mc:Choice>
    <mc:Fallback>
      <p:transition spd="slow" advTm="39462"/>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16_9 ppt 内页"/>
          <p:cNvPicPr>
            <a:picLocks noGrp="1" noChangeAspect="1"/>
          </p:cNvPicPr>
          <p:nvPr>
            <p:ph sz="quarter" idx="13"/>
          </p:nvPr>
        </p:nvPicPr>
        <p:blipFill>
          <a:blip r:embed="rId4"/>
          <a:stretch>
            <a:fillRect/>
          </a:stretch>
        </p:blipFill>
        <p:spPr>
          <a:xfrm>
            <a:off x="0" y="-156168"/>
            <a:ext cx="12218670" cy="6873240"/>
          </a:xfrm>
          <a:prstGeom prst="rect">
            <a:avLst/>
          </a:prstGeom>
        </p:spPr>
      </p:pic>
      <p:sp>
        <p:nvSpPr>
          <p:cNvPr id="2" name="文本框 1"/>
          <p:cNvSpPr txBox="1"/>
          <p:nvPr/>
        </p:nvSpPr>
        <p:spPr>
          <a:xfrm>
            <a:off x="404494" y="315595"/>
            <a:ext cx="3888725"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建模思路</a:t>
            </a:r>
            <a:r>
              <a:rPr lang="en-US" altLang="zh-CN" sz="3200" b="1" dirty="0">
                <a:solidFill>
                  <a:schemeClr val="bg1"/>
                </a:solidFill>
                <a:latin typeface="微软雅黑" panose="020B0503020204020204" pitchFamily="34" charset="-122"/>
                <a:ea typeface="微软雅黑" panose="020B0503020204020204" pitchFamily="34" charset="-122"/>
              </a:rPr>
              <a:t>-</a:t>
            </a:r>
            <a:r>
              <a:rPr lang="zh-CN" altLang="en-US" sz="3200" b="1" dirty="0">
                <a:solidFill>
                  <a:schemeClr val="bg1"/>
                </a:solidFill>
                <a:latin typeface="微软雅黑" panose="020B0503020204020204" pitchFamily="34" charset="-122"/>
                <a:ea typeface="微软雅黑" panose="020B0503020204020204" pitchFamily="34" charset="-122"/>
              </a:rPr>
              <a:t>数据分析</a:t>
            </a:r>
          </a:p>
        </p:txBody>
      </p:sp>
      <p:sp>
        <p:nvSpPr>
          <p:cNvPr id="6" name="文本框 5"/>
          <p:cNvSpPr txBox="1"/>
          <p:nvPr/>
        </p:nvSpPr>
        <p:spPr>
          <a:xfrm>
            <a:off x="473075" y="1089481"/>
            <a:ext cx="1105281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a:t>
            </a:r>
            <a:r>
              <a:rPr lang="zh-CN" altLang="en-US" dirty="0" smtClean="0">
                <a:solidFill>
                  <a:schemeClr val="bg1"/>
                </a:solidFill>
                <a:latin typeface="微软雅黑" panose="020B0503020204020204" pitchFamily="34" charset="-122"/>
                <a:ea typeface="微软雅黑" panose="020B0503020204020204" pitchFamily="34" charset="-122"/>
              </a:rPr>
              <a:t>、观察分析</a:t>
            </a:r>
            <a:r>
              <a:rPr lang="zh-CN" altLang="en-US" dirty="0">
                <a:solidFill>
                  <a:schemeClr val="bg1"/>
                </a:solidFill>
                <a:latin typeface="微软雅黑" panose="020B0503020204020204" pitchFamily="34" charset="-122"/>
                <a:ea typeface="微软雅黑" panose="020B0503020204020204" pitchFamily="34" charset="-122"/>
              </a:rPr>
              <a:t>测试</a:t>
            </a:r>
            <a:r>
              <a:rPr lang="zh-CN" altLang="en-US" dirty="0" smtClean="0">
                <a:solidFill>
                  <a:schemeClr val="bg1"/>
                </a:solidFill>
                <a:latin typeface="微软雅黑" panose="020B0503020204020204" pitchFamily="34" charset="-122"/>
                <a:ea typeface="微软雅黑" panose="020B0503020204020204" pitchFamily="34" charset="-122"/>
              </a:rPr>
              <a:t>数据</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47767" y="1769468"/>
            <a:ext cx="3327779" cy="1200329"/>
          </a:xfrm>
          <a:prstGeom prst="rect">
            <a:avLst/>
          </a:prstGeom>
          <a:noFill/>
        </p:spPr>
        <p:txBody>
          <a:bodyPr wrap="square" rtlCol="0">
            <a:spAutoFit/>
          </a:bodyPr>
          <a:lstStyle/>
          <a:p>
            <a:r>
              <a:rPr lang="en-US" altLang="zh-CN" dirty="0" smtClean="0">
                <a:solidFill>
                  <a:schemeClr val="bg1"/>
                </a:solidFill>
              </a:rPr>
              <a:t>       </a:t>
            </a:r>
            <a:r>
              <a:rPr lang="zh-CN" altLang="zh-CN" dirty="0" smtClean="0">
                <a:solidFill>
                  <a:schemeClr val="bg1"/>
                </a:solidFill>
                <a:latin typeface="微软雅黑" panose="020B0503020204020204" pitchFamily="34" charset="-122"/>
                <a:ea typeface="微软雅黑" panose="020B0503020204020204" pitchFamily="34" charset="-122"/>
              </a:rPr>
              <a:t>观察</a:t>
            </a:r>
            <a:r>
              <a:rPr lang="zh-CN" altLang="zh-CN" dirty="0">
                <a:solidFill>
                  <a:schemeClr val="bg1"/>
                </a:solidFill>
                <a:latin typeface="微软雅黑" panose="020B0503020204020204" pitchFamily="34" charset="-122"/>
                <a:ea typeface="微软雅黑" panose="020B0503020204020204" pitchFamily="34" charset="-122"/>
              </a:rPr>
              <a:t>复赛测试数据，发现</a:t>
            </a:r>
            <a:r>
              <a:rPr lang="en-US" altLang="zh-CN" dirty="0">
                <a:solidFill>
                  <a:schemeClr val="bg1"/>
                </a:solidFill>
                <a:latin typeface="微软雅黑" panose="020B0503020204020204" pitchFamily="34" charset="-122"/>
                <a:ea typeface="微软雅黑" panose="020B0503020204020204" pitchFamily="34" charset="-122"/>
              </a:rPr>
              <a:t>Parameter9</a:t>
            </a:r>
            <a:r>
              <a:rPr lang="zh-CN" altLang="zh-CN" dirty="0">
                <a:solidFill>
                  <a:schemeClr val="bg1"/>
                </a:solidFill>
                <a:latin typeface="微软雅黑" panose="020B0503020204020204" pitchFamily="34" charset="-122"/>
                <a:ea typeface="微软雅黑" panose="020B0503020204020204" pitchFamily="34" charset="-122"/>
              </a:rPr>
              <a:t>特征中有一半的缺失值，后续会进行对缺少值的</a:t>
            </a:r>
            <a:r>
              <a:rPr lang="zh-CN" altLang="zh-CN" dirty="0" smtClean="0">
                <a:solidFill>
                  <a:schemeClr val="bg1"/>
                </a:solidFill>
                <a:latin typeface="微软雅黑" panose="020B0503020204020204" pitchFamily="34" charset="-122"/>
                <a:ea typeface="微软雅黑" panose="020B0503020204020204" pitchFamily="34" charset="-122"/>
              </a:rPr>
              <a:t>处理</a:t>
            </a:r>
            <a:r>
              <a:rPr lang="zh-CN" altLang="en-US" dirty="0" smtClean="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7767" y="3280452"/>
            <a:ext cx="4272451" cy="2348786"/>
          </a:xfrm>
          <a:prstGeom prst="rect">
            <a:avLst/>
          </a:prstGeom>
        </p:spPr>
      </p:pic>
      <p:sp>
        <p:nvSpPr>
          <p:cNvPr id="9" name="椭圆形标注 8"/>
          <p:cNvSpPr/>
          <p:nvPr/>
        </p:nvSpPr>
        <p:spPr>
          <a:xfrm>
            <a:off x="6360919" y="1339629"/>
            <a:ext cx="4861928" cy="2401688"/>
          </a:xfrm>
          <a:prstGeom prst="wedgeEllipseCallou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zh-CN" dirty="0">
                <a:latin typeface="微软雅黑" panose="020B0503020204020204" pitchFamily="34" charset="-122"/>
                <a:ea typeface="微软雅黑" panose="020B0503020204020204" pitchFamily="34" charset="-122"/>
              </a:rPr>
              <a:t>使用</a:t>
            </a:r>
            <a:r>
              <a:rPr lang="zh-CN" altLang="zh-CN" dirty="0">
                <a:solidFill>
                  <a:srgbClr val="FF0000"/>
                </a:solidFill>
                <a:latin typeface="微软雅黑" panose="020B0503020204020204" pitchFamily="34" charset="-122"/>
                <a:ea typeface="微软雅黑" panose="020B0503020204020204" pitchFamily="34" charset="-122"/>
              </a:rPr>
              <a:t>前一位数据</a:t>
            </a:r>
            <a:r>
              <a:rPr lang="zh-CN" altLang="zh-CN" dirty="0">
                <a:latin typeface="微软雅黑" panose="020B0503020204020204" pitchFamily="34" charset="-122"/>
                <a:ea typeface="微软雅黑" panose="020B0503020204020204" pitchFamily="34" charset="-122"/>
              </a:rPr>
              <a:t>进行填充，理由是通过对初赛测试集的数据观察发现，同一个值会连续出现数次，也就是说一个位置的值和它上下的位置的值有一定的关联。</a:t>
            </a:r>
            <a:endParaRPr lang="zh-CN" altLang="en-US"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609427412"/>
      </p:ext>
    </p:extLst>
  </p:cSld>
  <p:clrMapOvr>
    <a:masterClrMapping/>
  </p:clrMapOvr>
  <mc:AlternateContent xmlns:mc="http://schemas.openxmlformats.org/markup-compatibility/2006">
    <mc:Choice xmlns:p14="http://schemas.microsoft.com/office/powerpoint/2010/main" Requires="p14">
      <p:transition spd="slow" p14:dur="2000" advTm="16893"/>
    </mc:Choice>
    <mc:Fallback>
      <p:transition spd="slow" advTm="16893"/>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16_9 ppt 内页"/>
          <p:cNvPicPr>
            <a:picLocks noGrp="1" noChangeAspect="1"/>
          </p:cNvPicPr>
          <p:nvPr>
            <p:ph sz="quarter" idx="13"/>
          </p:nvPr>
        </p:nvPicPr>
        <p:blipFill>
          <a:blip r:embed="rId4"/>
          <a:stretch>
            <a:fillRect/>
          </a:stretch>
        </p:blipFill>
        <p:spPr>
          <a:xfrm>
            <a:off x="0" y="-15240"/>
            <a:ext cx="12218670" cy="6873240"/>
          </a:xfrm>
          <a:prstGeom prst="rect">
            <a:avLst/>
          </a:prstGeom>
        </p:spPr>
      </p:pic>
      <p:sp>
        <p:nvSpPr>
          <p:cNvPr id="2" name="文本框 1"/>
          <p:cNvSpPr txBox="1"/>
          <p:nvPr/>
        </p:nvSpPr>
        <p:spPr>
          <a:xfrm>
            <a:off x="404495" y="315595"/>
            <a:ext cx="4212110"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建模思路</a:t>
            </a:r>
            <a:r>
              <a:rPr lang="en-US" altLang="zh-CN" sz="3200" b="1" dirty="0">
                <a:solidFill>
                  <a:schemeClr val="bg1"/>
                </a:solidFill>
                <a:latin typeface="微软雅黑" panose="020B0503020204020204" pitchFamily="34" charset="-122"/>
                <a:ea typeface="微软雅黑" panose="020B0503020204020204" pitchFamily="34" charset="-122"/>
              </a:rPr>
              <a:t>-</a:t>
            </a:r>
            <a:r>
              <a:rPr lang="zh-CN" altLang="en-US" sz="3200" b="1" dirty="0">
                <a:solidFill>
                  <a:schemeClr val="bg1"/>
                </a:solidFill>
                <a:latin typeface="微软雅黑" panose="020B0503020204020204" pitchFamily="34" charset="-122"/>
                <a:ea typeface="微软雅黑" panose="020B0503020204020204" pitchFamily="34" charset="-122"/>
              </a:rPr>
              <a:t>数据分析</a:t>
            </a:r>
          </a:p>
        </p:txBody>
      </p:sp>
      <p:sp>
        <p:nvSpPr>
          <p:cNvPr id="4" name="文本框 3"/>
          <p:cNvSpPr txBox="1"/>
          <p:nvPr/>
        </p:nvSpPr>
        <p:spPr>
          <a:xfrm>
            <a:off x="473075" y="1089481"/>
            <a:ext cx="11052810" cy="369332"/>
          </a:xfrm>
          <a:prstGeom prst="rect">
            <a:avLst/>
          </a:prstGeom>
          <a:noFill/>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3</a:t>
            </a:r>
            <a:r>
              <a:rPr lang="zh-CN" altLang="en-US" dirty="0" smtClean="0">
                <a:solidFill>
                  <a:schemeClr val="bg1"/>
                </a:solidFill>
                <a:latin typeface="微软雅黑" panose="020B0503020204020204" pitchFamily="34" charset="-122"/>
                <a:ea typeface="微软雅黑" panose="020B0503020204020204" pitchFamily="34" charset="-122"/>
              </a:rPr>
              <a:t>、观察分析</a:t>
            </a:r>
            <a:r>
              <a:rPr lang="en-US" altLang="zh-CN" dirty="0" smtClean="0">
                <a:solidFill>
                  <a:schemeClr val="bg1"/>
                </a:solidFill>
                <a:latin typeface="微软雅黑" panose="020B0503020204020204" pitchFamily="34" charset="-122"/>
                <a:ea typeface="微软雅黑" panose="020B0503020204020204" pitchFamily="34" charset="-122"/>
              </a:rPr>
              <a:t>B</a:t>
            </a:r>
            <a:r>
              <a:rPr lang="zh-CN" altLang="en-US" dirty="0" smtClean="0">
                <a:solidFill>
                  <a:schemeClr val="bg1"/>
                </a:solidFill>
                <a:latin typeface="微软雅黑" panose="020B0503020204020204" pitchFamily="34" charset="-122"/>
                <a:ea typeface="微软雅黑" panose="020B0503020204020204" pitchFamily="34" charset="-122"/>
              </a:rPr>
              <a:t>类特征</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25551" y="1750742"/>
            <a:ext cx="9155151" cy="1200329"/>
          </a:xfrm>
          <a:prstGeom prst="rect">
            <a:avLst/>
          </a:prstGeom>
          <a:noFill/>
        </p:spPr>
        <p:txBody>
          <a:bodyPr wrap="square" rtlCol="0">
            <a:spAutoFit/>
          </a:bodyPr>
          <a:lstStyle/>
          <a:p>
            <a:r>
              <a:rPr lang="en-US" altLang="zh-CN" dirty="0" smtClean="0">
                <a:solidFill>
                  <a:schemeClr val="bg1"/>
                </a:solidFill>
              </a:rPr>
              <a:t>       </a:t>
            </a:r>
            <a:r>
              <a:rPr lang="zh-CN" altLang="zh-CN" dirty="0" smtClean="0">
                <a:solidFill>
                  <a:schemeClr val="bg1"/>
                </a:solidFill>
                <a:latin typeface="微软雅黑" panose="020B0503020204020204" pitchFamily="34" charset="-122"/>
                <a:ea typeface="微软雅黑" panose="020B0503020204020204" pitchFamily="34" charset="-122"/>
              </a:rPr>
              <a:t>在</a:t>
            </a:r>
            <a:r>
              <a:rPr lang="zh-CN" altLang="zh-CN" dirty="0">
                <a:solidFill>
                  <a:schemeClr val="bg1"/>
                </a:solidFill>
                <a:latin typeface="微软雅黑" panose="020B0503020204020204" pitchFamily="34" charset="-122"/>
                <a:ea typeface="微软雅黑" panose="020B0503020204020204" pitchFamily="34" charset="-122"/>
              </a:rPr>
              <a:t>比赛后期对</a:t>
            </a:r>
            <a:r>
              <a:rPr lang="en-US" altLang="zh-CN" dirty="0">
                <a:solidFill>
                  <a:schemeClr val="bg1"/>
                </a:solidFill>
                <a:latin typeface="微软雅黑" panose="020B0503020204020204" pitchFamily="34" charset="-122"/>
                <a:ea typeface="微软雅黑" panose="020B0503020204020204" pitchFamily="34" charset="-122"/>
              </a:rPr>
              <a:t>B</a:t>
            </a:r>
            <a:r>
              <a:rPr lang="zh-CN" altLang="zh-CN" dirty="0">
                <a:solidFill>
                  <a:schemeClr val="bg1"/>
                </a:solidFill>
                <a:latin typeface="微软雅黑" panose="020B0503020204020204" pitchFamily="34" charset="-122"/>
                <a:ea typeface="微软雅黑" panose="020B0503020204020204" pitchFamily="34" charset="-122"/>
              </a:rPr>
              <a:t>类特征的分析中，学习了其他选手的想法，对</a:t>
            </a:r>
            <a:r>
              <a:rPr lang="en-US" altLang="zh-CN" dirty="0">
                <a:solidFill>
                  <a:schemeClr val="bg1"/>
                </a:solidFill>
                <a:latin typeface="微软雅黑" panose="020B0503020204020204" pitchFamily="34" charset="-122"/>
                <a:ea typeface="微软雅黑" panose="020B0503020204020204" pitchFamily="34" charset="-122"/>
              </a:rPr>
              <a:t>B</a:t>
            </a:r>
            <a:r>
              <a:rPr lang="zh-CN" altLang="zh-CN" dirty="0">
                <a:solidFill>
                  <a:schemeClr val="bg1"/>
                </a:solidFill>
                <a:latin typeface="微软雅黑" panose="020B0503020204020204" pitchFamily="34" charset="-122"/>
                <a:ea typeface="微软雅黑" panose="020B0503020204020204" pitchFamily="34" charset="-122"/>
              </a:rPr>
              <a:t>类</a:t>
            </a:r>
            <a:r>
              <a:rPr lang="en-US" altLang="zh-CN" dirty="0">
                <a:solidFill>
                  <a:schemeClr val="bg1"/>
                </a:solidFill>
                <a:latin typeface="微软雅黑" panose="020B0503020204020204" pitchFamily="34" charset="-122"/>
                <a:ea typeface="微软雅黑" panose="020B0503020204020204" pitchFamily="34" charset="-122"/>
              </a:rPr>
              <a:t>4-6</a:t>
            </a:r>
            <a:r>
              <a:rPr lang="zh-CN" altLang="zh-CN" dirty="0">
                <a:solidFill>
                  <a:schemeClr val="bg1"/>
                </a:solidFill>
                <a:latin typeface="微软雅黑" panose="020B0503020204020204" pitchFamily="34" charset="-122"/>
                <a:ea typeface="微软雅黑" panose="020B0503020204020204" pitchFamily="34" charset="-122"/>
              </a:rPr>
              <a:t>特征进行对画图观察，会发现这三个特征对</a:t>
            </a:r>
            <a:r>
              <a:rPr lang="en-US" altLang="zh-CN" dirty="0">
                <a:solidFill>
                  <a:schemeClr val="bg1"/>
                </a:solidFill>
                <a:latin typeface="微软雅黑" panose="020B0503020204020204" pitchFamily="34" charset="-122"/>
                <a:ea typeface="微软雅黑" panose="020B0503020204020204" pitchFamily="34" charset="-122"/>
              </a:rPr>
              <a:t>label</a:t>
            </a:r>
            <a:r>
              <a:rPr lang="zh-CN" altLang="zh-CN" dirty="0">
                <a:solidFill>
                  <a:schemeClr val="bg1"/>
                </a:solidFill>
                <a:latin typeface="微软雅黑" panose="020B0503020204020204" pitchFamily="34" charset="-122"/>
                <a:ea typeface="微软雅黑" panose="020B0503020204020204" pitchFamily="34" charset="-122"/>
              </a:rPr>
              <a:t>的区分比较明显。根据画图</a:t>
            </a:r>
            <a:r>
              <a:rPr lang="zh-CN" altLang="zh-CN" dirty="0" smtClean="0">
                <a:solidFill>
                  <a:schemeClr val="bg1"/>
                </a:solidFill>
                <a:latin typeface="微软雅黑" panose="020B0503020204020204" pitchFamily="34" charset="-122"/>
                <a:ea typeface="微软雅黑" panose="020B0503020204020204" pitchFamily="34" charset="-122"/>
              </a:rPr>
              <a:t>观察，</a:t>
            </a:r>
            <a:r>
              <a:rPr lang="zh-CN" altLang="zh-CN" dirty="0">
                <a:solidFill>
                  <a:schemeClr val="bg1"/>
                </a:solidFill>
                <a:latin typeface="微软雅黑" panose="020B0503020204020204" pitchFamily="34" charset="-122"/>
                <a:ea typeface="微软雅黑" panose="020B0503020204020204" pitchFamily="34" charset="-122"/>
              </a:rPr>
              <a:t>可以明显的看出，</a:t>
            </a:r>
            <a:r>
              <a:rPr lang="en-US" altLang="zh-CN" dirty="0">
                <a:solidFill>
                  <a:schemeClr val="bg1"/>
                </a:solidFill>
                <a:latin typeface="微软雅黑" panose="020B0503020204020204" pitchFamily="34" charset="-122"/>
                <a:ea typeface="微软雅黑" panose="020B0503020204020204" pitchFamily="34" charset="-122"/>
              </a:rPr>
              <a:t>B</a:t>
            </a:r>
            <a:r>
              <a:rPr lang="zh-CN" altLang="zh-CN" dirty="0">
                <a:solidFill>
                  <a:schemeClr val="bg1"/>
                </a:solidFill>
                <a:latin typeface="微软雅黑" panose="020B0503020204020204" pitchFamily="34" charset="-122"/>
                <a:ea typeface="微软雅黑" panose="020B0503020204020204" pitchFamily="34" charset="-122"/>
              </a:rPr>
              <a:t>类</a:t>
            </a:r>
            <a:r>
              <a:rPr lang="en-US" altLang="zh-CN" dirty="0">
                <a:solidFill>
                  <a:schemeClr val="bg1"/>
                </a:solidFill>
                <a:latin typeface="微软雅黑" panose="020B0503020204020204" pitchFamily="34" charset="-122"/>
                <a:ea typeface="微软雅黑" panose="020B0503020204020204" pitchFamily="34" charset="-122"/>
              </a:rPr>
              <a:t>4-6</a:t>
            </a:r>
            <a:r>
              <a:rPr lang="zh-CN" altLang="zh-CN" dirty="0">
                <a:solidFill>
                  <a:schemeClr val="bg1"/>
                </a:solidFill>
                <a:latin typeface="微软雅黑" panose="020B0503020204020204" pitchFamily="34" charset="-122"/>
                <a:ea typeface="微软雅黑" panose="020B0503020204020204" pitchFamily="34" charset="-122"/>
              </a:rPr>
              <a:t>特征预测出的</a:t>
            </a:r>
            <a:r>
              <a:rPr lang="en-US" altLang="zh-CN" dirty="0">
                <a:solidFill>
                  <a:schemeClr val="bg1"/>
                </a:solidFill>
                <a:latin typeface="微软雅黑" panose="020B0503020204020204" pitchFamily="34" charset="-122"/>
                <a:ea typeface="微软雅黑" panose="020B0503020204020204" pitchFamily="34" charset="-122"/>
              </a:rPr>
              <a:t>k1</a:t>
            </a:r>
            <a:r>
              <a:rPr lang="zh-CN" altLang="zh-CN" dirty="0">
                <a:solidFill>
                  <a:schemeClr val="bg1"/>
                </a:solidFill>
                <a:latin typeface="微软雅黑" panose="020B0503020204020204" pitchFamily="34" charset="-122"/>
                <a:ea typeface="微软雅黑" panose="020B0503020204020204" pitchFamily="34" charset="-122"/>
              </a:rPr>
              <a:t>和</a:t>
            </a:r>
            <a:r>
              <a:rPr lang="en-US" altLang="zh-CN" dirty="0">
                <a:solidFill>
                  <a:schemeClr val="bg1"/>
                </a:solidFill>
                <a:latin typeface="微软雅黑" panose="020B0503020204020204" pitchFamily="34" charset="-122"/>
                <a:ea typeface="微软雅黑" panose="020B0503020204020204" pitchFamily="34" charset="-122"/>
              </a:rPr>
              <a:t>k2</a:t>
            </a:r>
            <a:r>
              <a:rPr lang="zh-CN" altLang="zh-CN" dirty="0">
                <a:solidFill>
                  <a:schemeClr val="bg1"/>
                </a:solidFill>
                <a:latin typeface="微软雅黑" panose="020B0503020204020204" pitchFamily="34" charset="-122"/>
                <a:ea typeface="微软雅黑" panose="020B0503020204020204" pitchFamily="34" charset="-122"/>
              </a:rPr>
              <a:t>的分类效果很明显。我受到启发，</a:t>
            </a:r>
            <a:r>
              <a:rPr lang="zh-CN" altLang="zh-CN" dirty="0">
                <a:solidFill>
                  <a:srgbClr val="FFFF00"/>
                </a:solidFill>
                <a:latin typeface="微软雅黑" panose="020B0503020204020204" pitchFamily="34" charset="-122"/>
                <a:ea typeface="微软雅黑" panose="020B0503020204020204" pitchFamily="34" charset="-122"/>
              </a:rPr>
              <a:t>去除了</a:t>
            </a:r>
            <a:r>
              <a:rPr lang="en-US" altLang="zh-CN" dirty="0">
                <a:solidFill>
                  <a:srgbClr val="FFFF00"/>
                </a:solidFill>
                <a:latin typeface="微软雅黑" panose="020B0503020204020204" pitchFamily="34" charset="-122"/>
                <a:ea typeface="微软雅黑" panose="020B0503020204020204" pitchFamily="34" charset="-122"/>
              </a:rPr>
              <a:t>B</a:t>
            </a:r>
            <a:r>
              <a:rPr lang="zh-CN" altLang="zh-CN" dirty="0">
                <a:solidFill>
                  <a:srgbClr val="FFFF00"/>
                </a:solidFill>
                <a:latin typeface="微软雅黑" panose="020B0503020204020204" pitchFamily="34" charset="-122"/>
                <a:ea typeface="微软雅黑" panose="020B0503020204020204" pitchFamily="34" charset="-122"/>
              </a:rPr>
              <a:t>类的其他特征</a:t>
            </a:r>
            <a:r>
              <a:rPr lang="zh-CN" altLang="zh-CN" dirty="0">
                <a:solidFill>
                  <a:schemeClr val="bg1"/>
                </a:solidFill>
                <a:latin typeface="微软雅黑" panose="020B0503020204020204" pitchFamily="34" charset="-122"/>
                <a:ea typeface="微软雅黑" panose="020B0503020204020204" pitchFamily="34" charset="-122"/>
              </a:rPr>
              <a:t>，并且优化了对</a:t>
            </a:r>
            <a:r>
              <a:rPr lang="en-US" altLang="zh-CN" dirty="0">
                <a:solidFill>
                  <a:schemeClr val="bg1"/>
                </a:solidFill>
                <a:latin typeface="微软雅黑" panose="020B0503020204020204" pitchFamily="34" charset="-122"/>
                <a:ea typeface="微软雅黑" panose="020B0503020204020204" pitchFamily="34" charset="-122"/>
              </a:rPr>
              <a:t>B</a:t>
            </a:r>
            <a:r>
              <a:rPr lang="zh-CN" altLang="zh-CN" dirty="0">
                <a:solidFill>
                  <a:schemeClr val="bg1"/>
                </a:solidFill>
                <a:latin typeface="微软雅黑" panose="020B0503020204020204" pitchFamily="34" charset="-122"/>
                <a:ea typeface="微软雅黑" panose="020B0503020204020204" pitchFamily="34" charset="-122"/>
              </a:rPr>
              <a:t>类</a:t>
            </a:r>
            <a:r>
              <a:rPr lang="en-US" altLang="zh-CN" dirty="0">
                <a:solidFill>
                  <a:schemeClr val="bg1"/>
                </a:solidFill>
                <a:latin typeface="微软雅黑" panose="020B0503020204020204" pitchFamily="34" charset="-122"/>
                <a:ea typeface="微软雅黑" panose="020B0503020204020204" pitchFamily="34" charset="-122"/>
              </a:rPr>
              <a:t>4-6</a:t>
            </a:r>
            <a:r>
              <a:rPr lang="zh-CN" altLang="zh-CN" dirty="0">
                <a:solidFill>
                  <a:schemeClr val="bg1"/>
                </a:solidFill>
                <a:latin typeface="微软雅黑" panose="020B0503020204020204" pitchFamily="34" charset="-122"/>
                <a:ea typeface="微软雅黑" panose="020B0503020204020204" pitchFamily="34" charset="-122"/>
              </a:rPr>
              <a:t>特征的预测，直接用三个特征作为特征进行了单模型的</a:t>
            </a:r>
            <a:r>
              <a:rPr lang="zh-CN" altLang="zh-CN" dirty="0" smtClean="0">
                <a:solidFill>
                  <a:schemeClr val="bg1"/>
                </a:solidFill>
                <a:latin typeface="微软雅黑" panose="020B0503020204020204" pitchFamily="34" charset="-122"/>
                <a:ea typeface="微软雅黑" panose="020B0503020204020204" pitchFamily="34" charset="-122"/>
              </a:rPr>
              <a:t>调整</a:t>
            </a:r>
            <a:r>
              <a:rPr lang="zh-CN" altLang="en-US" dirty="0" smtClean="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6" name="图片 5" descr="2a7b86abdcfe329b"/>
          <p:cNvPicPr/>
          <p:nvPr/>
        </p:nvPicPr>
        <p:blipFill>
          <a:blip r:embed="rId5">
            <a:extLst>
              <a:ext uri="{28A0092B-C50C-407E-A947-70E740481C1C}">
                <a14:useLocalDpi xmlns:a14="http://schemas.microsoft.com/office/drawing/2010/main" val="0"/>
              </a:ext>
            </a:extLst>
          </a:blip>
          <a:srcRect/>
          <a:stretch>
            <a:fillRect/>
          </a:stretch>
        </p:blipFill>
        <p:spPr bwMode="auto">
          <a:xfrm>
            <a:off x="1244383" y="3441495"/>
            <a:ext cx="4398133" cy="2457500"/>
          </a:xfrm>
          <a:prstGeom prst="rect">
            <a:avLst/>
          </a:prstGeom>
          <a:noFill/>
          <a:ln>
            <a:noFill/>
          </a:ln>
        </p:spPr>
      </p:pic>
      <p:pic>
        <p:nvPicPr>
          <p:cNvPr id="7" name="图片 6" descr="D:\QQ的\1309374728\FileRecv\MobileFile\1e824fe8f04f7fb4.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99480" y="3441495"/>
            <a:ext cx="4605330" cy="2457500"/>
          </a:xfrm>
          <a:prstGeom prst="rect">
            <a:avLst/>
          </a:prstGeom>
          <a:noFill/>
          <a:ln>
            <a:noFill/>
          </a:ln>
        </p:spPr>
      </p:pic>
    </p:spTree>
    <p:custDataLst>
      <p:tags r:id="rId1"/>
    </p:custDataLst>
    <p:extLst>
      <p:ext uri="{BB962C8B-B14F-4D97-AF65-F5344CB8AC3E}">
        <p14:creationId xmlns:p14="http://schemas.microsoft.com/office/powerpoint/2010/main" val="2238127138"/>
      </p:ext>
    </p:extLst>
  </p:cSld>
  <p:clrMapOvr>
    <a:masterClrMapping/>
  </p:clrMapOvr>
  <mc:AlternateContent xmlns:mc="http://schemas.openxmlformats.org/markup-compatibility/2006">
    <mc:Choice xmlns:p14="http://schemas.microsoft.com/office/powerpoint/2010/main" Requires="p14">
      <p:transition spd="slow" p14:dur="2000" advTm="37371"/>
    </mc:Choice>
    <mc:Fallback>
      <p:transition spd="slow" advTm="3737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16_9 ppt 内页"/>
          <p:cNvPicPr>
            <a:picLocks noGrp="1" noChangeAspect="1"/>
          </p:cNvPicPr>
          <p:nvPr>
            <p:ph sz="quarter" idx="13"/>
          </p:nvPr>
        </p:nvPicPr>
        <p:blipFill>
          <a:blip r:embed="rId3"/>
          <a:stretch>
            <a:fillRect/>
          </a:stretch>
        </p:blipFill>
        <p:spPr>
          <a:xfrm>
            <a:off x="-6985" y="-1905"/>
            <a:ext cx="12218670" cy="6873240"/>
          </a:xfrm>
          <a:prstGeom prst="rect">
            <a:avLst/>
          </a:prstGeom>
        </p:spPr>
      </p:pic>
      <p:sp>
        <p:nvSpPr>
          <p:cNvPr id="2" name="文本框 1"/>
          <p:cNvSpPr txBox="1"/>
          <p:nvPr/>
        </p:nvSpPr>
        <p:spPr>
          <a:xfrm>
            <a:off x="404495" y="315595"/>
            <a:ext cx="2534920" cy="583565"/>
          </a:xfrm>
          <a:prstGeom prst="rect">
            <a:avLst/>
          </a:prstGeom>
          <a:noFill/>
        </p:spPr>
        <p:txBody>
          <a:bodyPr wrap="square" rtlCol="0">
            <a:spAutoFit/>
          </a:bodyPr>
          <a:lstStyle/>
          <a:p>
            <a:r>
              <a:rPr lang="zh-CN" altLang="en-US" sz="3200" b="1" dirty="0" smtClean="0">
                <a:solidFill>
                  <a:schemeClr val="bg1"/>
                </a:solidFill>
                <a:latin typeface="微软雅黑" panose="020B0503020204020204" charset="-122"/>
                <a:ea typeface="微软雅黑" panose="020B0503020204020204" charset="-122"/>
              </a:rPr>
              <a:t>建模思路</a:t>
            </a:r>
            <a:endParaRPr lang="zh-CN" altLang="en-US" sz="3200" b="1" dirty="0">
              <a:solidFill>
                <a:schemeClr val="bg1"/>
              </a:solidFill>
              <a:latin typeface="微软雅黑" panose="020B0503020204020204" charset="-122"/>
              <a:ea typeface="微软雅黑" panose="020B0503020204020204" charset="-122"/>
            </a:endParaRPr>
          </a:p>
        </p:txBody>
      </p:sp>
      <p:sp>
        <p:nvSpPr>
          <p:cNvPr id="4" name="Text Box 3"/>
          <p:cNvSpPr>
            <a:spLocks noChangeArrowheads="1"/>
          </p:cNvSpPr>
          <p:nvPr/>
        </p:nvSpPr>
        <p:spPr bwMode="auto">
          <a:xfrm>
            <a:off x="4860738" y="1878358"/>
            <a:ext cx="248322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ctr"/>
            <a:r>
              <a:rPr lang="en-US" sz="9600" dirty="0">
                <a:solidFill>
                  <a:schemeClr val="bg1"/>
                </a:solidFill>
                <a:latin typeface="Impact" panose="020B0806030902050204" pitchFamily="34" charset="0"/>
                <a:ea typeface="微软雅黑" panose="020B0503020204020204" charset="-122"/>
                <a:sym typeface="Arial" panose="020B0604020202020204" pitchFamily="34" charset="0"/>
              </a:rPr>
              <a:t>03</a:t>
            </a:r>
            <a:endParaRPr lang="zh-CN" altLang="en-US" sz="9600" b="1" dirty="0">
              <a:solidFill>
                <a:schemeClr val="bg1"/>
              </a:solidFill>
              <a:latin typeface="Impact" panose="020B0806030902050204" pitchFamily="34" charset="0"/>
              <a:ea typeface="微软雅黑" panose="020B0503020204020204" charset="-122"/>
              <a:sym typeface="Arial" panose="020B0604020202020204" pitchFamily="34" charset="0"/>
            </a:endParaRPr>
          </a:p>
        </p:txBody>
      </p:sp>
      <p:sp>
        <p:nvSpPr>
          <p:cNvPr id="6" name="矩形 5"/>
          <p:cNvSpPr/>
          <p:nvPr/>
        </p:nvSpPr>
        <p:spPr>
          <a:xfrm>
            <a:off x="2898028" y="3434715"/>
            <a:ext cx="6408644" cy="1356449"/>
          </a:xfrm>
          <a:prstGeom prst="rect">
            <a:avLst/>
          </a:prstGeom>
          <a:gradFill flip="none" rotWithShape="1">
            <a:gsLst>
              <a:gs pos="0">
                <a:srgbClr val="75C4C1"/>
              </a:gs>
              <a:gs pos="25000">
                <a:srgbClr val="2D89C3"/>
              </a:gs>
              <a:gs pos="56000">
                <a:srgbClr val="4764B2"/>
              </a:gs>
              <a:gs pos="81000">
                <a:srgbClr val="594AA7"/>
              </a:gs>
              <a:gs pos="100000">
                <a:srgbClr val="6C2E9A"/>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8000" b="1" dirty="0">
                <a:latin typeface="微软雅黑" panose="020B0503020204020204" charset="-122"/>
                <a:ea typeface="微软雅黑" panose="020B0503020204020204" charset="-122"/>
              </a:rPr>
              <a:t>特征工程</a:t>
            </a:r>
          </a:p>
        </p:txBody>
      </p:sp>
    </p:spTree>
    <p:custDataLst>
      <p:tags r:id="rId1"/>
    </p:custDataLst>
    <p:extLst>
      <p:ext uri="{BB962C8B-B14F-4D97-AF65-F5344CB8AC3E}">
        <p14:creationId xmlns:p14="http://schemas.microsoft.com/office/powerpoint/2010/main" val="1385311206"/>
      </p:ext>
    </p:extLst>
  </p:cSld>
  <p:clrMapOvr>
    <a:masterClrMapping/>
  </p:clrMapOvr>
  <mc:AlternateContent xmlns:mc="http://schemas.openxmlformats.org/markup-compatibility/2006">
    <mc:Choice xmlns:p14="http://schemas.microsoft.com/office/powerpoint/2010/main" Requires="p14">
      <p:transition spd="slow" p14:dur="2000" advTm="1667"/>
    </mc:Choice>
    <mc:Fallback>
      <p:transition spd="slow" advTm="166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16_9 ppt 内页"/>
          <p:cNvPicPr>
            <a:picLocks noGrp="1" noChangeAspect="1"/>
          </p:cNvPicPr>
          <p:nvPr>
            <p:ph sz="quarter" idx="13"/>
          </p:nvPr>
        </p:nvPicPr>
        <p:blipFill>
          <a:blip r:embed="rId4"/>
          <a:stretch>
            <a:fillRect/>
          </a:stretch>
        </p:blipFill>
        <p:spPr>
          <a:xfrm>
            <a:off x="0" y="0"/>
            <a:ext cx="12218670" cy="6873240"/>
          </a:xfrm>
          <a:prstGeom prst="rect">
            <a:avLst/>
          </a:prstGeom>
        </p:spPr>
      </p:pic>
      <p:sp>
        <p:nvSpPr>
          <p:cNvPr id="2" name="文本框 1"/>
          <p:cNvSpPr txBox="1"/>
          <p:nvPr/>
        </p:nvSpPr>
        <p:spPr>
          <a:xfrm>
            <a:off x="404495" y="315595"/>
            <a:ext cx="406714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charset="-122"/>
                <a:ea typeface="微软雅黑" panose="020B0503020204020204" charset="-122"/>
              </a:rPr>
              <a:t>建模思路</a:t>
            </a:r>
            <a:r>
              <a:rPr lang="en-US" altLang="zh-CN" sz="3200" b="1" dirty="0" smtClean="0">
                <a:solidFill>
                  <a:schemeClr val="bg1"/>
                </a:solidFill>
                <a:latin typeface="微软雅黑" panose="020B0503020204020204" charset="-122"/>
                <a:ea typeface="微软雅黑" panose="020B0503020204020204" charset="-122"/>
              </a:rPr>
              <a:t>-</a:t>
            </a:r>
            <a:r>
              <a:rPr lang="zh-CN" altLang="en-US" sz="3200" b="1" dirty="0" smtClean="0">
                <a:solidFill>
                  <a:schemeClr val="bg1"/>
                </a:solidFill>
                <a:latin typeface="微软雅黑" panose="020B0503020204020204" charset="-122"/>
                <a:ea typeface="微软雅黑" panose="020B0503020204020204" charset="-122"/>
              </a:rPr>
              <a:t>特征工程</a:t>
            </a:r>
            <a:endParaRPr lang="zh-CN" altLang="en-US" sz="3200" b="1" dirty="0">
              <a:solidFill>
                <a:schemeClr val="bg1"/>
              </a:solidFill>
              <a:latin typeface="微软雅黑" panose="020B0503020204020204" charset="-122"/>
              <a:ea typeface="微软雅黑" panose="020B0503020204020204" charset="-122"/>
            </a:endParaRPr>
          </a:p>
        </p:txBody>
      </p:sp>
      <p:graphicFrame>
        <p:nvGraphicFramePr>
          <p:cNvPr id="6" name="内容占位符 3"/>
          <p:cNvGraphicFramePr>
            <a:graphicFrameLocks/>
          </p:cNvGraphicFramePr>
          <p:nvPr>
            <p:extLst>
              <p:ext uri="{D42A27DB-BD31-4B8C-83A1-F6EECF244321}">
                <p14:modId xmlns:p14="http://schemas.microsoft.com/office/powerpoint/2010/main" val="2761673055"/>
              </p:ext>
            </p:extLst>
          </p:nvPr>
        </p:nvGraphicFramePr>
        <p:xfrm>
          <a:off x="211358" y="1214755"/>
          <a:ext cx="11913233" cy="514269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4" name="右箭头 23"/>
          <p:cNvSpPr/>
          <p:nvPr/>
        </p:nvSpPr>
        <p:spPr>
          <a:xfrm>
            <a:off x="7781192" y="4519246"/>
            <a:ext cx="1547446" cy="685800"/>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特征选择</a:t>
            </a:r>
            <a:endParaRPr lang="zh-CN" altLang="en-US" dirty="0"/>
          </a:p>
        </p:txBody>
      </p:sp>
      <p:sp>
        <p:nvSpPr>
          <p:cNvPr id="25" name="文本框 24"/>
          <p:cNvSpPr txBox="1"/>
          <p:nvPr/>
        </p:nvSpPr>
        <p:spPr>
          <a:xfrm>
            <a:off x="6308921" y="1214755"/>
            <a:ext cx="4910063" cy="1200329"/>
          </a:xfrm>
          <a:prstGeom prst="rect">
            <a:avLst/>
          </a:prstGeom>
          <a:noFill/>
        </p:spPr>
        <p:txBody>
          <a:bodyPr wrap="square" rtlCol="0">
            <a:spAutoFit/>
          </a:bodyPr>
          <a:lstStyle/>
          <a:p>
            <a:r>
              <a:rPr lang="en-US" altLang="zh-CN" dirty="0">
                <a:solidFill>
                  <a:schemeClr val="bg1"/>
                </a:solidFill>
              </a:rPr>
              <a:t> </a:t>
            </a:r>
            <a:r>
              <a:rPr lang="en-US" altLang="zh-CN" dirty="0" smtClean="0">
                <a:solidFill>
                  <a:schemeClr val="bg1"/>
                </a:solidFill>
              </a:rPr>
              <a:t>      </a:t>
            </a:r>
            <a:r>
              <a:rPr lang="zh-CN" altLang="zh-CN" dirty="0" smtClean="0">
                <a:solidFill>
                  <a:schemeClr val="bg1"/>
                </a:solidFill>
                <a:latin typeface="微软雅黑" panose="020B0503020204020204" pitchFamily="34" charset="-122"/>
                <a:ea typeface="微软雅黑" panose="020B0503020204020204" pitchFamily="34" charset="-122"/>
              </a:rPr>
              <a:t>本</a:t>
            </a:r>
            <a:r>
              <a:rPr lang="zh-CN" altLang="zh-CN" dirty="0">
                <a:solidFill>
                  <a:schemeClr val="bg1"/>
                </a:solidFill>
                <a:latin typeface="微软雅黑" panose="020B0503020204020204" pitchFamily="34" charset="-122"/>
                <a:ea typeface="微软雅黑" panose="020B0503020204020204" pitchFamily="34" charset="-122"/>
              </a:rPr>
              <a:t>次比赛的原始特征均为匿名特征，无法了解每个特征的特殊含义，</a:t>
            </a:r>
            <a:r>
              <a:rPr lang="zh-CN" altLang="zh-CN" dirty="0" smtClean="0">
                <a:solidFill>
                  <a:schemeClr val="bg1"/>
                </a:solidFill>
                <a:latin typeface="微软雅黑" panose="020B0503020204020204" pitchFamily="34" charset="-122"/>
                <a:ea typeface="微软雅黑" panose="020B0503020204020204" pitchFamily="34" charset="-122"/>
              </a:rPr>
              <a:t>所以</a:t>
            </a:r>
            <a:r>
              <a:rPr lang="zh-CN" altLang="en-US" dirty="0" smtClean="0">
                <a:solidFill>
                  <a:schemeClr val="bg1"/>
                </a:solidFill>
                <a:latin typeface="微软雅黑" panose="020B0503020204020204" pitchFamily="34" charset="-122"/>
                <a:ea typeface="微软雅黑" panose="020B0503020204020204" pitchFamily="34" charset="-122"/>
              </a:rPr>
              <a:t>人工</a:t>
            </a:r>
            <a:r>
              <a:rPr lang="zh-CN" altLang="zh-CN" dirty="0" smtClean="0">
                <a:solidFill>
                  <a:schemeClr val="bg1"/>
                </a:solidFill>
                <a:latin typeface="微软雅黑" panose="020B0503020204020204" pitchFamily="34" charset="-122"/>
                <a:ea typeface="微软雅黑" panose="020B0503020204020204" pitchFamily="34" charset="-122"/>
              </a:rPr>
              <a:t>特征</a:t>
            </a:r>
            <a:r>
              <a:rPr lang="zh-CN" altLang="zh-CN" dirty="0">
                <a:solidFill>
                  <a:schemeClr val="bg1"/>
                </a:solidFill>
                <a:latin typeface="微软雅黑" panose="020B0503020204020204" pitchFamily="34" charset="-122"/>
                <a:ea typeface="微软雅黑" panose="020B0503020204020204" pitchFamily="34" charset="-122"/>
              </a:rPr>
              <a:t>做的不是很多，并且使用了</a:t>
            </a:r>
            <a:r>
              <a:rPr lang="en-US" altLang="zh-CN" dirty="0" err="1">
                <a:solidFill>
                  <a:schemeClr val="bg1"/>
                </a:solidFill>
                <a:latin typeface="微软雅黑" panose="020B0503020204020204" pitchFamily="34" charset="-122"/>
                <a:ea typeface="微软雅黑" panose="020B0503020204020204" pitchFamily="34" charset="-122"/>
              </a:rPr>
              <a:t>sklearn</a:t>
            </a:r>
            <a:r>
              <a:rPr lang="zh-CN" altLang="zh-CN" dirty="0">
                <a:solidFill>
                  <a:schemeClr val="bg1"/>
                </a:solidFill>
                <a:latin typeface="微软雅黑" panose="020B0503020204020204" pitchFamily="34" charset="-122"/>
                <a:ea typeface="微软雅黑" panose="020B0503020204020204" pitchFamily="34" charset="-122"/>
              </a:rPr>
              <a:t>的</a:t>
            </a:r>
            <a:r>
              <a:rPr lang="zh-CN" altLang="zh-CN" dirty="0">
                <a:solidFill>
                  <a:srgbClr val="FFFF00"/>
                </a:solidFill>
                <a:latin typeface="微软雅黑" panose="020B0503020204020204" pitchFamily="34" charset="-122"/>
                <a:ea typeface="微软雅黑" panose="020B0503020204020204" pitchFamily="34" charset="-122"/>
              </a:rPr>
              <a:t>多项式特征</a:t>
            </a:r>
            <a:r>
              <a:rPr lang="zh-CN" altLang="zh-CN" dirty="0" smtClean="0">
                <a:solidFill>
                  <a:srgbClr val="FFFF00"/>
                </a:solidFill>
                <a:latin typeface="微软雅黑" panose="020B0503020204020204" pitchFamily="34" charset="-122"/>
                <a:ea typeface="微软雅黑" panose="020B0503020204020204" pitchFamily="34" charset="-122"/>
              </a:rPr>
              <a:t>生成</a:t>
            </a:r>
            <a:r>
              <a:rPr lang="zh-CN" altLang="en-US" dirty="0" smtClean="0">
                <a:solidFill>
                  <a:schemeClr val="bg1"/>
                </a:solidFill>
                <a:latin typeface="微软雅黑" panose="020B0503020204020204" pitchFamily="34" charset="-122"/>
                <a:ea typeface="微软雅黑" panose="020B0503020204020204" pitchFamily="34" charset="-122"/>
              </a:rPr>
              <a:t>结合</a:t>
            </a:r>
            <a:r>
              <a:rPr lang="zh-CN" altLang="en-US" dirty="0" smtClean="0">
                <a:solidFill>
                  <a:srgbClr val="FFFF00"/>
                </a:solidFill>
                <a:latin typeface="微软雅黑" panose="020B0503020204020204" pitchFamily="34" charset="-122"/>
                <a:ea typeface="微软雅黑" panose="020B0503020204020204" pitchFamily="34" charset="-122"/>
              </a:rPr>
              <a:t>特征选择</a:t>
            </a:r>
            <a:r>
              <a:rPr lang="zh-CN" altLang="zh-CN" dirty="0" smtClean="0">
                <a:solidFill>
                  <a:schemeClr val="bg1"/>
                </a:solidFill>
                <a:latin typeface="微软雅黑" panose="020B0503020204020204" pitchFamily="34" charset="-122"/>
                <a:ea typeface="微软雅黑" panose="020B0503020204020204" pitchFamily="34" charset="-122"/>
              </a:rPr>
              <a:t>来</a:t>
            </a:r>
            <a:r>
              <a:rPr lang="zh-CN" altLang="zh-CN" dirty="0">
                <a:solidFill>
                  <a:schemeClr val="bg1"/>
                </a:solidFill>
                <a:latin typeface="微软雅黑" panose="020B0503020204020204" pitchFamily="34" charset="-122"/>
                <a:ea typeface="微软雅黑" panose="020B0503020204020204" pitchFamily="34" charset="-122"/>
              </a:rPr>
              <a:t>构造有用特征。</a:t>
            </a:r>
          </a:p>
        </p:txBody>
      </p:sp>
    </p:spTree>
    <p:custDataLst>
      <p:tags r:id="rId1"/>
    </p:custDataLst>
    <p:extLst>
      <p:ext uri="{BB962C8B-B14F-4D97-AF65-F5344CB8AC3E}">
        <p14:creationId xmlns:p14="http://schemas.microsoft.com/office/powerpoint/2010/main" val="2125903066"/>
      </p:ext>
    </p:extLst>
  </p:cSld>
  <p:clrMapOvr>
    <a:masterClrMapping/>
  </p:clrMapOvr>
  <mc:AlternateContent xmlns:mc="http://schemas.openxmlformats.org/markup-compatibility/2006">
    <mc:Choice xmlns:p14="http://schemas.microsoft.com/office/powerpoint/2010/main" Requires="p14">
      <p:transition spd="slow" p14:dur="2000" advTm="27208"/>
    </mc:Choice>
    <mc:Fallback>
      <p:transition spd="slow" advTm="2720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16_9 ppt 内页"/>
          <p:cNvPicPr>
            <a:picLocks noGrp="1" noChangeAspect="1"/>
          </p:cNvPicPr>
          <p:nvPr>
            <p:ph sz="quarter" idx="13"/>
          </p:nvPr>
        </p:nvPicPr>
        <p:blipFill>
          <a:blip r:embed="rId4"/>
          <a:stretch>
            <a:fillRect/>
          </a:stretch>
        </p:blipFill>
        <p:spPr>
          <a:xfrm>
            <a:off x="-6985" y="-1905"/>
            <a:ext cx="12218670" cy="6873240"/>
          </a:xfrm>
          <a:prstGeom prst="rect">
            <a:avLst/>
          </a:prstGeom>
        </p:spPr>
      </p:pic>
      <p:sp>
        <p:nvSpPr>
          <p:cNvPr id="2" name="文本框 1"/>
          <p:cNvSpPr txBox="1"/>
          <p:nvPr/>
        </p:nvSpPr>
        <p:spPr>
          <a:xfrm>
            <a:off x="404495" y="315595"/>
            <a:ext cx="3788364" cy="584775"/>
          </a:xfrm>
          <a:prstGeom prst="rect">
            <a:avLst/>
          </a:prstGeom>
          <a:noFill/>
        </p:spPr>
        <p:txBody>
          <a:bodyPr wrap="square" rtlCol="0">
            <a:spAutoFit/>
          </a:bodyPr>
          <a:lstStyle/>
          <a:p>
            <a:r>
              <a:rPr lang="zh-CN" altLang="en-US" sz="3200" b="1" dirty="0">
                <a:solidFill>
                  <a:schemeClr val="bg1"/>
                </a:solidFill>
                <a:latin typeface="微软雅黑" panose="020B0503020204020204" charset="-122"/>
                <a:ea typeface="微软雅黑" panose="020B0503020204020204" charset="-122"/>
              </a:rPr>
              <a:t>建模思路</a:t>
            </a:r>
            <a:r>
              <a:rPr lang="en-US" altLang="zh-CN" sz="3200" b="1" dirty="0">
                <a:solidFill>
                  <a:schemeClr val="bg1"/>
                </a:solidFill>
                <a:latin typeface="微软雅黑" panose="020B0503020204020204" charset="-122"/>
                <a:ea typeface="微软雅黑" panose="020B0503020204020204" charset="-122"/>
              </a:rPr>
              <a:t>-</a:t>
            </a:r>
            <a:r>
              <a:rPr lang="zh-CN" altLang="en-US" sz="3200" b="1" dirty="0">
                <a:solidFill>
                  <a:schemeClr val="bg1"/>
                </a:solidFill>
                <a:latin typeface="微软雅黑" panose="020B0503020204020204" charset="-122"/>
                <a:ea typeface="微软雅黑" panose="020B0503020204020204" charset="-122"/>
              </a:rPr>
              <a:t>特征工程</a:t>
            </a:r>
          </a:p>
        </p:txBody>
      </p:sp>
      <p:sp>
        <p:nvSpPr>
          <p:cNvPr id="3" name="文本框 2"/>
          <p:cNvSpPr txBox="1"/>
          <p:nvPr/>
        </p:nvSpPr>
        <p:spPr>
          <a:xfrm>
            <a:off x="528955" y="1216660"/>
            <a:ext cx="2286000" cy="52322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多项式特征</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729739439"/>
              </p:ext>
            </p:extLst>
          </p:nvPr>
        </p:nvGraphicFramePr>
        <p:xfrm>
          <a:off x="1138136" y="2069531"/>
          <a:ext cx="9980579" cy="3571240"/>
        </p:xfrm>
        <a:graphic>
          <a:graphicData uri="http://schemas.openxmlformats.org/drawingml/2006/table">
            <a:tbl>
              <a:tblPr firstRow="1" bandRow="1">
                <a:tableStyleId>{5C22544A-7EE6-4342-B048-85BDC9FD1C3A}</a:tableStyleId>
              </a:tblPr>
              <a:tblGrid>
                <a:gridCol w="3426731">
                  <a:extLst>
                    <a:ext uri="{9D8B030D-6E8A-4147-A177-3AD203B41FA5}">
                      <a16:colId xmlns:a16="http://schemas.microsoft.com/office/drawing/2014/main" val="4019629763"/>
                    </a:ext>
                  </a:extLst>
                </a:gridCol>
                <a:gridCol w="6553848">
                  <a:extLst>
                    <a:ext uri="{9D8B030D-6E8A-4147-A177-3AD203B41FA5}">
                      <a16:colId xmlns:a16="http://schemas.microsoft.com/office/drawing/2014/main" val="153981816"/>
                    </a:ext>
                  </a:extLst>
                </a:gridCol>
              </a:tblGrid>
              <a:tr h="370840">
                <a:tc>
                  <a:txBody>
                    <a:bodyPr/>
                    <a:lstStyle/>
                    <a:p>
                      <a:r>
                        <a:rPr lang="zh-CN" altLang="en-US" dirty="0" smtClean="0">
                          <a:solidFill>
                            <a:schemeClr val="tx1"/>
                          </a:solidFill>
                        </a:rPr>
                        <a:t>特征</a:t>
                      </a:r>
                      <a:endParaRPr lang="zh-CN" altLang="en-US" dirty="0">
                        <a:solidFill>
                          <a:schemeClr val="tx1"/>
                        </a:solidFill>
                      </a:endParaRPr>
                    </a:p>
                  </a:txBody>
                  <a:tcPr/>
                </a:tc>
                <a:tc>
                  <a:txBody>
                    <a:bodyPr/>
                    <a:lstStyle/>
                    <a:p>
                      <a:r>
                        <a:rPr lang="zh-CN" altLang="en-US" dirty="0" smtClean="0">
                          <a:solidFill>
                            <a:schemeClr val="tx1"/>
                          </a:solidFill>
                        </a:rPr>
                        <a:t>描述</a:t>
                      </a:r>
                      <a:endParaRPr lang="zh-CN" altLang="en-US" dirty="0">
                        <a:solidFill>
                          <a:schemeClr val="tx1"/>
                        </a:solidFill>
                      </a:endParaRPr>
                    </a:p>
                  </a:txBody>
                  <a:tcPr/>
                </a:tc>
                <a:extLst>
                  <a:ext uri="{0D108BD9-81ED-4DB2-BD59-A6C34878D82A}">
                    <a16:rowId xmlns:a16="http://schemas.microsoft.com/office/drawing/2014/main" val="4097290144"/>
                  </a:ext>
                </a:extLst>
              </a:tr>
              <a:tr h="370840">
                <a:tc>
                  <a:txBody>
                    <a:bodyPr/>
                    <a:lstStyle/>
                    <a:p>
                      <a:r>
                        <a:rPr lang="zh-CN" altLang="en-US" dirty="0" smtClean="0">
                          <a:solidFill>
                            <a:schemeClr val="tx1"/>
                          </a:solidFill>
                          <a:latin typeface="微软雅黑" panose="020B0503020204020204" pitchFamily="34" charset="-122"/>
                          <a:ea typeface="微软雅黑" panose="020B0503020204020204" pitchFamily="34" charset="-122"/>
                        </a:rPr>
                        <a:t>乘除特征</a:t>
                      </a:r>
                      <a:endParaRPr lang="zh-CN" alt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微软雅黑" panose="020B0503020204020204" pitchFamily="34" charset="-122"/>
                          <a:ea typeface="微软雅黑" panose="020B0503020204020204" pitchFamily="34" charset="-122"/>
                        </a:rPr>
                        <a:t>使用变换后的原始特征进行两两乘除计算得到新特征</a:t>
                      </a:r>
                    </a:p>
                    <a:p>
                      <a:endParaRPr lang="zh-CN" altLang="en-US" dirty="0">
                        <a:solidFill>
                          <a:schemeClr val="tx1"/>
                        </a:solidFill>
                      </a:endParaRPr>
                    </a:p>
                  </a:txBody>
                  <a:tcPr/>
                </a:tc>
                <a:extLst>
                  <a:ext uri="{0D108BD9-81ED-4DB2-BD59-A6C34878D82A}">
                    <a16:rowId xmlns:a16="http://schemas.microsoft.com/office/drawing/2014/main" val="2231486483"/>
                  </a:ext>
                </a:extLst>
              </a:tr>
              <a:tr h="370840">
                <a:tc>
                  <a:txBody>
                    <a:bodyPr/>
                    <a:lstStyle/>
                    <a:p>
                      <a:r>
                        <a:rPr lang="zh-CN" altLang="en-US" dirty="0" smtClean="0">
                          <a:solidFill>
                            <a:schemeClr val="tx1"/>
                          </a:solidFill>
                          <a:latin typeface="微软雅黑" panose="020B0503020204020204" pitchFamily="34" charset="-122"/>
                          <a:ea typeface="微软雅黑" panose="020B0503020204020204" pitchFamily="34" charset="-122"/>
                        </a:rPr>
                        <a:t>离散</a:t>
                      </a:r>
                      <a:r>
                        <a:rPr lang="en-US" altLang="zh-CN" dirty="0" smtClean="0">
                          <a:solidFill>
                            <a:schemeClr val="tx1"/>
                          </a:solidFill>
                          <a:latin typeface="微软雅黑" panose="020B0503020204020204" pitchFamily="34" charset="-122"/>
                          <a:ea typeface="微软雅黑" panose="020B0503020204020204" pitchFamily="34" charset="-122"/>
                        </a:rPr>
                        <a:t>count</a:t>
                      </a:r>
                      <a:r>
                        <a:rPr lang="zh-CN" altLang="en-US" dirty="0" smtClean="0">
                          <a:solidFill>
                            <a:schemeClr val="tx1"/>
                          </a:solidFill>
                          <a:latin typeface="微软雅黑" panose="020B0503020204020204" pitchFamily="34" charset="-122"/>
                          <a:ea typeface="微软雅黑" panose="020B0503020204020204" pitchFamily="34" charset="-122"/>
                        </a:rPr>
                        <a:t>特征</a:t>
                      </a:r>
                      <a:endParaRPr lang="zh-CN" alt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微软雅黑" panose="020B0503020204020204" pitchFamily="34" charset="-122"/>
                          <a:ea typeface="微软雅黑" panose="020B0503020204020204" pitchFamily="34" charset="-122"/>
                        </a:rPr>
                        <a:t>求取每列离散数据中每个数据值的出现次数</a:t>
                      </a:r>
                    </a:p>
                    <a:p>
                      <a:endParaRPr lang="zh-CN" altLang="en-US" dirty="0">
                        <a:solidFill>
                          <a:schemeClr val="tx1"/>
                        </a:solidFill>
                      </a:endParaRPr>
                    </a:p>
                  </a:txBody>
                  <a:tcPr/>
                </a:tc>
                <a:extLst>
                  <a:ext uri="{0D108BD9-81ED-4DB2-BD59-A6C34878D82A}">
                    <a16:rowId xmlns:a16="http://schemas.microsoft.com/office/drawing/2014/main" val="641221156"/>
                  </a:ext>
                </a:extLst>
              </a:tr>
              <a:tr h="370840">
                <a:tc>
                  <a:txBody>
                    <a:bodyPr/>
                    <a:lstStyle/>
                    <a:p>
                      <a:r>
                        <a:rPr lang="zh-CN" altLang="en-US" dirty="0" smtClean="0">
                          <a:solidFill>
                            <a:schemeClr val="tx1"/>
                          </a:solidFill>
                          <a:latin typeface="微软雅黑" panose="020B0503020204020204" pitchFamily="34" charset="-122"/>
                          <a:ea typeface="微软雅黑" panose="020B0503020204020204" pitchFamily="34" charset="-122"/>
                        </a:rPr>
                        <a:t>离散数据连接的</a:t>
                      </a:r>
                      <a:r>
                        <a:rPr lang="en-US" altLang="zh-CN" dirty="0" smtClean="0">
                          <a:solidFill>
                            <a:schemeClr val="tx1"/>
                          </a:solidFill>
                          <a:latin typeface="微软雅黑" panose="020B0503020204020204" pitchFamily="34" charset="-122"/>
                          <a:ea typeface="微软雅黑" panose="020B0503020204020204" pitchFamily="34" charset="-122"/>
                        </a:rPr>
                        <a:t>count</a:t>
                      </a:r>
                      <a:r>
                        <a:rPr lang="zh-CN" altLang="en-US" dirty="0" smtClean="0">
                          <a:solidFill>
                            <a:schemeClr val="tx1"/>
                          </a:solidFill>
                          <a:latin typeface="微软雅黑" panose="020B0503020204020204" pitchFamily="34" charset="-122"/>
                          <a:ea typeface="微软雅黑" panose="020B0503020204020204" pitchFamily="34" charset="-122"/>
                        </a:rPr>
                        <a:t>特征</a:t>
                      </a:r>
                      <a:endParaRPr lang="zh-CN" altLang="en-US" dirty="0">
                        <a:solidFill>
                          <a:schemeClr val="tx1"/>
                        </a:solidFill>
                      </a:endParaRPr>
                    </a:p>
                  </a:txBody>
                  <a:tcPr/>
                </a:tc>
                <a:tc>
                  <a:txBody>
                    <a:bodyPr/>
                    <a:lstStyle/>
                    <a:p>
                      <a:r>
                        <a:rPr lang="zh-CN" altLang="en-US" dirty="0" smtClean="0">
                          <a:solidFill>
                            <a:schemeClr val="tx1"/>
                          </a:solidFill>
                          <a:latin typeface="微软雅黑" panose="020B0503020204020204" pitchFamily="34" charset="-122"/>
                          <a:ea typeface="微软雅黑" panose="020B0503020204020204" pitchFamily="34" charset="-122"/>
                        </a:rPr>
                        <a:t>把几个离散数据作为字符串连接起来，求取连接后的字符串出现的次数</a:t>
                      </a:r>
                    </a:p>
                  </a:txBody>
                  <a:tcPr/>
                </a:tc>
                <a:extLst>
                  <a:ext uri="{0D108BD9-81ED-4DB2-BD59-A6C34878D82A}">
                    <a16:rowId xmlns:a16="http://schemas.microsoft.com/office/drawing/2014/main" val="1909412065"/>
                  </a:ext>
                </a:extLst>
              </a:tr>
              <a:tr h="370840">
                <a:tc>
                  <a:txBody>
                    <a:bodyPr/>
                    <a:lstStyle/>
                    <a:p>
                      <a:r>
                        <a:rPr lang="zh-CN" altLang="en-US" dirty="0" smtClean="0">
                          <a:solidFill>
                            <a:schemeClr val="tx1"/>
                          </a:solidFill>
                          <a:latin typeface="微软雅黑" panose="020B0503020204020204" pitchFamily="34" charset="-122"/>
                          <a:ea typeface="微软雅黑" panose="020B0503020204020204" pitchFamily="34" charset="-122"/>
                        </a:rPr>
                        <a:t>倒数特征</a:t>
                      </a:r>
                      <a:endParaRPr lang="zh-CN" alt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微软雅黑" panose="020B0503020204020204" pitchFamily="34" charset="-122"/>
                          <a:ea typeface="微软雅黑" panose="020B0503020204020204" pitchFamily="34" charset="-122"/>
                        </a:rPr>
                        <a:t>求取变换后的原始特征的倒数作为特征</a:t>
                      </a:r>
                    </a:p>
                    <a:p>
                      <a:endParaRPr lang="zh-CN" altLang="en-US" dirty="0">
                        <a:solidFill>
                          <a:schemeClr val="tx1"/>
                        </a:solidFill>
                      </a:endParaRPr>
                    </a:p>
                  </a:txBody>
                  <a:tcPr/>
                </a:tc>
                <a:extLst>
                  <a:ext uri="{0D108BD9-81ED-4DB2-BD59-A6C34878D82A}">
                    <a16:rowId xmlns:a16="http://schemas.microsoft.com/office/drawing/2014/main" val="1102918775"/>
                  </a:ext>
                </a:extLst>
              </a:tr>
              <a:tr h="370840">
                <a:tc>
                  <a:txBody>
                    <a:bodyPr/>
                    <a:lstStyle/>
                    <a:p>
                      <a:r>
                        <a:rPr lang="zh-CN" altLang="en-US" dirty="0" smtClean="0">
                          <a:solidFill>
                            <a:schemeClr val="tx1"/>
                          </a:solidFill>
                          <a:latin typeface="微软雅黑" panose="020B0503020204020204" pitchFamily="34" charset="-122"/>
                          <a:ea typeface="微软雅黑" panose="020B0503020204020204" pitchFamily="34" charset="-122"/>
                        </a:rPr>
                        <a:t>原始特征</a:t>
                      </a:r>
                      <a:endParaRPr lang="zh-CN" alt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微软雅黑" panose="020B0503020204020204" pitchFamily="34" charset="-122"/>
                          <a:ea typeface="微软雅黑" panose="020B0503020204020204" pitchFamily="34" charset="-122"/>
                        </a:rPr>
                        <a:t>log</a:t>
                      </a:r>
                      <a:r>
                        <a:rPr lang="zh-CN" altLang="en-US" dirty="0" smtClean="0">
                          <a:solidFill>
                            <a:schemeClr val="tx1"/>
                          </a:solidFill>
                          <a:latin typeface="微软雅黑" panose="020B0503020204020204" pitchFamily="34" charset="-122"/>
                          <a:ea typeface="微软雅黑" panose="020B0503020204020204" pitchFamily="34" charset="-122"/>
                        </a:rPr>
                        <a:t>变换后的原始特征</a:t>
                      </a:r>
                    </a:p>
                    <a:p>
                      <a:endParaRPr lang="zh-CN" altLang="en-US" dirty="0">
                        <a:solidFill>
                          <a:schemeClr val="tx1"/>
                        </a:solidFill>
                      </a:endParaRPr>
                    </a:p>
                  </a:txBody>
                  <a:tcPr/>
                </a:tc>
                <a:extLst>
                  <a:ext uri="{0D108BD9-81ED-4DB2-BD59-A6C34878D82A}">
                    <a16:rowId xmlns:a16="http://schemas.microsoft.com/office/drawing/2014/main" val="1317940160"/>
                  </a:ext>
                </a:extLst>
              </a:tr>
            </a:tbl>
          </a:graphicData>
        </a:graphic>
      </p:graphicFrame>
    </p:spTree>
    <p:custDataLst>
      <p:tags r:id="rId1"/>
    </p:custDataLst>
    <p:extLst>
      <p:ext uri="{BB962C8B-B14F-4D97-AF65-F5344CB8AC3E}">
        <p14:creationId xmlns:p14="http://schemas.microsoft.com/office/powerpoint/2010/main" val="73032146"/>
      </p:ext>
    </p:extLst>
  </p:cSld>
  <p:clrMapOvr>
    <a:masterClrMapping/>
  </p:clrMapOvr>
  <mc:AlternateContent xmlns:mc="http://schemas.openxmlformats.org/markup-compatibility/2006">
    <mc:Choice xmlns:p14="http://schemas.microsoft.com/office/powerpoint/2010/main" Requires="p14">
      <p:transition spd="slow" p14:dur="2000" advTm="22590"/>
    </mc:Choice>
    <mc:Fallback>
      <p:transition spd="slow" advTm="2259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16_9 ppt 内页"/>
          <p:cNvPicPr>
            <a:picLocks noGrp="1" noChangeAspect="1"/>
          </p:cNvPicPr>
          <p:nvPr>
            <p:ph sz="quarter" idx="13"/>
          </p:nvPr>
        </p:nvPicPr>
        <p:blipFill>
          <a:blip r:embed="rId3"/>
          <a:stretch>
            <a:fillRect/>
          </a:stretch>
        </p:blipFill>
        <p:spPr>
          <a:xfrm>
            <a:off x="0" y="0"/>
            <a:ext cx="12218670" cy="6873240"/>
          </a:xfrm>
          <a:prstGeom prst="rect">
            <a:avLst/>
          </a:prstGeom>
        </p:spPr>
      </p:pic>
      <p:sp>
        <p:nvSpPr>
          <p:cNvPr id="2" name="文本框 1"/>
          <p:cNvSpPr txBox="1"/>
          <p:nvPr/>
        </p:nvSpPr>
        <p:spPr>
          <a:xfrm>
            <a:off x="404494" y="315595"/>
            <a:ext cx="3743759" cy="584775"/>
          </a:xfrm>
          <a:prstGeom prst="rect">
            <a:avLst/>
          </a:prstGeom>
          <a:noFill/>
        </p:spPr>
        <p:txBody>
          <a:bodyPr wrap="square" rtlCol="0">
            <a:spAutoFit/>
          </a:bodyPr>
          <a:lstStyle/>
          <a:p>
            <a:r>
              <a:rPr lang="zh-CN" altLang="en-US" sz="3200" b="1" dirty="0">
                <a:solidFill>
                  <a:schemeClr val="bg1"/>
                </a:solidFill>
                <a:latin typeface="微软雅黑" panose="020B0503020204020204" charset="-122"/>
                <a:ea typeface="微软雅黑" panose="020B0503020204020204" charset="-122"/>
              </a:rPr>
              <a:t>建模思路</a:t>
            </a:r>
            <a:r>
              <a:rPr lang="en-US" altLang="zh-CN" sz="3200" b="1" dirty="0">
                <a:solidFill>
                  <a:schemeClr val="bg1"/>
                </a:solidFill>
                <a:latin typeface="微软雅黑" panose="020B0503020204020204" charset="-122"/>
                <a:ea typeface="微软雅黑" panose="020B0503020204020204" charset="-122"/>
              </a:rPr>
              <a:t>-</a:t>
            </a:r>
            <a:r>
              <a:rPr lang="zh-CN" altLang="en-US" sz="3200" b="1" dirty="0">
                <a:solidFill>
                  <a:schemeClr val="bg1"/>
                </a:solidFill>
                <a:latin typeface="微软雅黑" panose="020B0503020204020204" charset="-122"/>
                <a:ea typeface="微软雅黑" panose="020B0503020204020204" charset="-122"/>
              </a:rPr>
              <a:t>特征工程</a:t>
            </a:r>
          </a:p>
        </p:txBody>
      </p:sp>
      <p:sp>
        <p:nvSpPr>
          <p:cNvPr id="4" name="文本框 3"/>
          <p:cNvSpPr txBox="1"/>
          <p:nvPr/>
        </p:nvSpPr>
        <p:spPr>
          <a:xfrm>
            <a:off x="933402" y="1374916"/>
            <a:ext cx="2286000" cy="52322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距离特征</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933402" y="4753549"/>
            <a:ext cx="2286000"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聚类</a:t>
            </a:r>
            <a:r>
              <a:rPr lang="zh-CN" altLang="en-US" sz="2800" dirty="0" smtClean="0">
                <a:solidFill>
                  <a:schemeClr val="bg1"/>
                </a:solidFill>
                <a:latin typeface="微软雅黑" panose="020B0503020204020204" pitchFamily="34" charset="-122"/>
                <a:ea typeface="微软雅黑" panose="020B0503020204020204" pitchFamily="34" charset="-122"/>
              </a:rPr>
              <a:t>特征</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81041628"/>
              </p:ext>
            </p:extLst>
          </p:nvPr>
        </p:nvGraphicFramePr>
        <p:xfrm>
          <a:off x="1516434" y="2036429"/>
          <a:ext cx="8128000" cy="7010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784675627"/>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2000" dirty="0" smtClean="0">
                          <a:solidFill>
                            <a:schemeClr val="tx1"/>
                          </a:solidFill>
                          <a:latin typeface="微软雅黑" panose="020B0503020204020204" pitchFamily="34" charset="-122"/>
                          <a:ea typeface="微软雅黑" panose="020B0503020204020204" pitchFamily="34" charset="-122"/>
                        </a:rPr>
                        <a:t>每类</a:t>
                      </a:r>
                      <a:r>
                        <a:rPr lang="en-US" altLang="zh-CN" sz="2000" dirty="0" smtClean="0">
                          <a:solidFill>
                            <a:schemeClr val="tx1"/>
                          </a:solidFill>
                          <a:latin typeface="微软雅黑" panose="020B0503020204020204" pitchFamily="34" charset="-122"/>
                          <a:ea typeface="微软雅黑" panose="020B0503020204020204" pitchFamily="34" charset="-122"/>
                        </a:rPr>
                        <a:t>label</a:t>
                      </a:r>
                      <a:r>
                        <a:rPr lang="zh-CN" altLang="zh-CN" sz="2000" dirty="0" smtClean="0">
                          <a:solidFill>
                            <a:schemeClr val="tx1"/>
                          </a:solidFill>
                          <a:latin typeface="微软雅黑" panose="020B0503020204020204" pitchFamily="34" charset="-122"/>
                          <a:ea typeface="微软雅黑" panose="020B0503020204020204" pitchFamily="34" charset="-122"/>
                        </a:rPr>
                        <a:t>中每类原始数据减去此类数据平均值，意义为每类</a:t>
                      </a:r>
                      <a:r>
                        <a:rPr lang="en-US" altLang="zh-CN" sz="2000" dirty="0" smtClean="0">
                          <a:solidFill>
                            <a:schemeClr val="tx1"/>
                          </a:solidFill>
                          <a:latin typeface="微软雅黑" panose="020B0503020204020204" pitchFamily="34" charset="-122"/>
                          <a:ea typeface="微软雅黑" panose="020B0503020204020204" pitchFamily="34" charset="-122"/>
                        </a:rPr>
                        <a:t>label</a:t>
                      </a:r>
                      <a:r>
                        <a:rPr lang="zh-CN" altLang="zh-CN" sz="2000" dirty="0" smtClean="0">
                          <a:solidFill>
                            <a:schemeClr val="tx1"/>
                          </a:solidFill>
                          <a:latin typeface="微软雅黑" panose="020B0503020204020204" pitchFamily="34" charset="-122"/>
                          <a:ea typeface="微软雅黑" panose="020B0503020204020204" pitchFamily="34" charset="-122"/>
                        </a:rPr>
                        <a:t>中每类原始数据到此类数据中心的距离</a:t>
                      </a:r>
                      <a:r>
                        <a:rPr lang="zh-CN" altLang="en-US" sz="2000" dirty="0" smtClean="0">
                          <a:solidFill>
                            <a:schemeClr val="tx1"/>
                          </a:solidFill>
                          <a:latin typeface="微软雅黑" panose="020B0503020204020204" pitchFamily="34" charset="-122"/>
                          <a:ea typeface="微软雅黑" panose="020B0503020204020204" pitchFamily="34" charset="-122"/>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BEBEBE"/>
                    </a:solidFill>
                  </a:tcPr>
                </a:tc>
                <a:extLst>
                  <a:ext uri="{0D108BD9-81ED-4DB2-BD59-A6C34878D82A}">
                    <a16:rowId xmlns:a16="http://schemas.microsoft.com/office/drawing/2014/main" val="1822765152"/>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456729553"/>
              </p:ext>
            </p:extLst>
          </p:nvPr>
        </p:nvGraphicFramePr>
        <p:xfrm>
          <a:off x="1516433" y="5383644"/>
          <a:ext cx="8279319" cy="701040"/>
        </p:xfrm>
        <a:graphic>
          <a:graphicData uri="http://schemas.openxmlformats.org/drawingml/2006/table">
            <a:tbl>
              <a:tblPr firstRow="1" bandRow="1">
                <a:tableStyleId>{5C22544A-7EE6-4342-B048-85BDC9FD1C3A}</a:tableStyleId>
              </a:tblPr>
              <a:tblGrid>
                <a:gridCol w="8279319">
                  <a:extLst>
                    <a:ext uri="{9D8B030D-6E8A-4147-A177-3AD203B41FA5}">
                      <a16:colId xmlns:a16="http://schemas.microsoft.com/office/drawing/2014/main" val="3784675627"/>
                    </a:ext>
                  </a:extLst>
                </a:gridCol>
              </a:tblGrid>
              <a:tr h="501589">
                <a:tc>
                  <a:txBody>
                    <a:bodyPr/>
                    <a:lstStyle/>
                    <a:p>
                      <a:r>
                        <a:rPr lang="zh-CN" altLang="en-US" sz="2000" dirty="0" smtClean="0">
                          <a:solidFill>
                            <a:schemeClr val="tx1"/>
                          </a:solidFill>
                          <a:latin typeface="微软雅黑" panose="020B0503020204020204" pitchFamily="34" charset="-122"/>
                          <a:ea typeface="微软雅黑" panose="020B0503020204020204" pitchFamily="34" charset="-122"/>
                        </a:rPr>
                        <a:t>使</a:t>
                      </a:r>
                      <a:r>
                        <a:rPr lang="zh-CN" altLang="zh-CN" sz="2000" dirty="0" smtClean="0">
                          <a:solidFill>
                            <a:schemeClr val="tx1"/>
                          </a:solidFill>
                          <a:latin typeface="微软雅黑" panose="020B0503020204020204" pitchFamily="34" charset="-122"/>
                          <a:ea typeface="微软雅黑" panose="020B0503020204020204" pitchFamily="34" charset="-122"/>
                        </a:rPr>
                        <a:t>用</a:t>
                      </a:r>
                      <a:r>
                        <a:rPr lang="en-US" altLang="zh-CN" sz="2000" dirty="0" err="1" smtClean="0">
                          <a:solidFill>
                            <a:schemeClr val="tx1"/>
                          </a:solidFill>
                          <a:latin typeface="微软雅黑" panose="020B0503020204020204" pitchFamily="34" charset="-122"/>
                          <a:ea typeface="微软雅黑" panose="020B0503020204020204" pitchFamily="34" charset="-122"/>
                        </a:rPr>
                        <a:t>kmeans</a:t>
                      </a:r>
                      <a:r>
                        <a:rPr lang="zh-CN" altLang="zh-CN" sz="2000" dirty="0" smtClean="0">
                          <a:solidFill>
                            <a:schemeClr val="tx1"/>
                          </a:solidFill>
                          <a:latin typeface="微软雅黑" panose="020B0503020204020204" pitchFamily="34" charset="-122"/>
                          <a:ea typeface="微软雅黑" panose="020B0503020204020204" pitchFamily="34" charset="-122"/>
                        </a:rPr>
                        <a:t>聚类算法，对</a:t>
                      </a:r>
                      <a:r>
                        <a:rPr lang="en-US" altLang="zh-CN" sz="2000" dirty="0" smtClean="0">
                          <a:solidFill>
                            <a:schemeClr val="tx1"/>
                          </a:solidFill>
                          <a:latin typeface="微软雅黑" panose="020B0503020204020204" pitchFamily="34" charset="-122"/>
                          <a:ea typeface="微软雅黑" panose="020B0503020204020204" pitchFamily="34" charset="-122"/>
                        </a:rPr>
                        <a:t>A</a:t>
                      </a:r>
                      <a:r>
                        <a:rPr lang="zh-CN" altLang="zh-CN" sz="2000" dirty="0" smtClean="0">
                          <a:solidFill>
                            <a:schemeClr val="tx1"/>
                          </a:solidFill>
                          <a:latin typeface="微软雅黑" panose="020B0503020204020204" pitchFamily="34" charset="-122"/>
                          <a:ea typeface="微软雅黑" panose="020B0503020204020204" pitchFamily="34" charset="-122"/>
                        </a:rPr>
                        <a:t>类</a:t>
                      </a:r>
                      <a:r>
                        <a:rPr lang="en-US" altLang="zh-CN" sz="2000" dirty="0" smtClean="0">
                          <a:solidFill>
                            <a:schemeClr val="tx1"/>
                          </a:solidFill>
                          <a:latin typeface="微软雅黑" panose="020B0503020204020204" pitchFamily="34" charset="-122"/>
                          <a:ea typeface="微软雅黑" panose="020B0503020204020204" pitchFamily="34" charset="-122"/>
                        </a:rPr>
                        <a:t>1-10</a:t>
                      </a:r>
                      <a:r>
                        <a:rPr lang="zh-CN" altLang="zh-CN" sz="2000" dirty="0" smtClean="0">
                          <a:solidFill>
                            <a:schemeClr val="tx1"/>
                          </a:solidFill>
                          <a:latin typeface="微软雅黑" panose="020B0503020204020204" pitchFamily="34" charset="-122"/>
                          <a:ea typeface="微软雅黑" panose="020B0503020204020204" pitchFamily="34" charset="-122"/>
                        </a:rPr>
                        <a:t>特征进行聚类，聚类类别由手肘法确定</a:t>
                      </a:r>
                      <a:r>
                        <a:rPr lang="zh-CN" altLang="en-US" sz="2000" dirty="0" smtClean="0">
                          <a:solidFill>
                            <a:schemeClr val="tx1"/>
                          </a:solidFill>
                          <a:latin typeface="微软雅黑" panose="020B0503020204020204" pitchFamily="34" charset="-122"/>
                          <a:ea typeface="微软雅黑" panose="020B0503020204020204" pitchFamily="34" charset="-122"/>
                        </a:rPr>
                        <a:t>。</a:t>
                      </a:r>
                      <a:endParaRPr lang="zh-CN" altLang="en-US" sz="2000"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BEBEBE"/>
                    </a:solidFill>
                  </a:tcPr>
                </a:tc>
                <a:extLst>
                  <a:ext uri="{0D108BD9-81ED-4DB2-BD59-A6C34878D82A}">
                    <a16:rowId xmlns:a16="http://schemas.microsoft.com/office/drawing/2014/main" val="1822765152"/>
                  </a:ext>
                </a:extLst>
              </a:tr>
            </a:tbl>
          </a:graphicData>
        </a:graphic>
      </p:graphicFrame>
      <p:graphicFrame>
        <p:nvGraphicFramePr>
          <p:cNvPr id="11" name="图示 10"/>
          <p:cNvGraphicFramePr/>
          <p:nvPr>
            <p:extLst>
              <p:ext uri="{D42A27DB-BD31-4B8C-83A1-F6EECF244321}">
                <p14:modId xmlns:p14="http://schemas.microsoft.com/office/powerpoint/2010/main" val="3486686340"/>
              </p:ext>
            </p:extLst>
          </p:nvPr>
        </p:nvGraphicFramePr>
        <p:xfrm>
          <a:off x="1873655" y="2487720"/>
          <a:ext cx="7413557" cy="21431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840244838"/>
      </p:ext>
    </p:extLst>
  </p:cSld>
  <p:clrMapOvr>
    <a:masterClrMapping/>
  </p:clrMapOvr>
  <mc:AlternateContent xmlns:mc="http://schemas.openxmlformats.org/markup-compatibility/2006">
    <mc:Choice xmlns:p14="http://schemas.microsoft.com/office/powerpoint/2010/main" Requires="p14">
      <p:transition spd="slow" p14:dur="2000" advTm="13916"/>
    </mc:Choice>
    <mc:Fallback>
      <p:transition spd="slow" advTm="13916"/>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16_9 ppt 内页"/>
          <p:cNvPicPr>
            <a:picLocks noGrp="1" noChangeAspect="1"/>
          </p:cNvPicPr>
          <p:nvPr>
            <p:ph sz="quarter" idx="13"/>
          </p:nvPr>
        </p:nvPicPr>
        <p:blipFill>
          <a:blip r:embed="rId3"/>
          <a:stretch>
            <a:fillRect/>
          </a:stretch>
        </p:blipFill>
        <p:spPr>
          <a:xfrm>
            <a:off x="-6985" y="-1905"/>
            <a:ext cx="12218670" cy="6873240"/>
          </a:xfrm>
          <a:prstGeom prst="rect">
            <a:avLst/>
          </a:prstGeom>
        </p:spPr>
      </p:pic>
      <p:sp>
        <p:nvSpPr>
          <p:cNvPr id="2" name="文本框 1"/>
          <p:cNvSpPr txBox="1"/>
          <p:nvPr/>
        </p:nvSpPr>
        <p:spPr>
          <a:xfrm>
            <a:off x="404494" y="315595"/>
            <a:ext cx="4044843"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charset="-122"/>
                <a:ea typeface="微软雅黑" panose="020B0503020204020204" charset="-122"/>
              </a:rPr>
              <a:t>建模思路</a:t>
            </a:r>
            <a:endParaRPr lang="zh-CN" altLang="en-US" sz="3200" b="1" dirty="0">
              <a:solidFill>
                <a:schemeClr val="bg1"/>
              </a:solidFill>
              <a:latin typeface="微软雅黑" panose="020B0503020204020204" charset="-122"/>
              <a:ea typeface="微软雅黑" panose="020B0503020204020204" charset="-122"/>
            </a:endParaRPr>
          </a:p>
        </p:txBody>
      </p:sp>
      <p:sp>
        <p:nvSpPr>
          <p:cNvPr id="4" name="Text Box 3"/>
          <p:cNvSpPr>
            <a:spLocks noChangeArrowheads="1"/>
          </p:cNvSpPr>
          <p:nvPr/>
        </p:nvSpPr>
        <p:spPr bwMode="auto">
          <a:xfrm>
            <a:off x="4860738" y="1878358"/>
            <a:ext cx="248322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ctr"/>
            <a:r>
              <a:rPr lang="en-US" sz="9600" dirty="0" smtClean="0">
                <a:solidFill>
                  <a:schemeClr val="bg1"/>
                </a:solidFill>
                <a:latin typeface="Impact" panose="020B0806030902050204" pitchFamily="34" charset="0"/>
                <a:ea typeface="微软雅黑" panose="020B0503020204020204" charset="-122"/>
                <a:sym typeface="Arial" panose="020B0604020202020204" pitchFamily="34" charset="0"/>
              </a:rPr>
              <a:t>04</a:t>
            </a:r>
            <a:endParaRPr lang="zh-CN" altLang="en-US" sz="9600" b="1" dirty="0">
              <a:solidFill>
                <a:schemeClr val="bg1"/>
              </a:solidFill>
              <a:latin typeface="Impact" panose="020B0806030902050204" pitchFamily="34" charset="0"/>
              <a:ea typeface="微软雅黑" panose="020B0503020204020204" charset="-122"/>
              <a:sym typeface="Arial" panose="020B0604020202020204" pitchFamily="34" charset="0"/>
            </a:endParaRPr>
          </a:p>
        </p:txBody>
      </p:sp>
      <p:sp>
        <p:nvSpPr>
          <p:cNvPr id="6" name="矩形 5"/>
          <p:cNvSpPr/>
          <p:nvPr/>
        </p:nvSpPr>
        <p:spPr>
          <a:xfrm>
            <a:off x="2898028" y="3434715"/>
            <a:ext cx="6408644" cy="1356449"/>
          </a:xfrm>
          <a:prstGeom prst="rect">
            <a:avLst/>
          </a:prstGeom>
          <a:gradFill flip="none" rotWithShape="1">
            <a:gsLst>
              <a:gs pos="0">
                <a:srgbClr val="75C4C1"/>
              </a:gs>
              <a:gs pos="25000">
                <a:srgbClr val="2D89C3"/>
              </a:gs>
              <a:gs pos="56000">
                <a:srgbClr val="4764B2"/>
              </a:gs>
              <a:gs pos="81000">
                <a:srgbClr val="594AA7"/>
              </a:gs>
              <a:gs pos="100000">
                <a:srgbClr val="6C2E9A"/>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8000" b="1" dirty="0" smtClean="0">
                <a:latin typeface="微软雅黑" panose="020B0503020204020204" charset="-122"/>
                <a:ea typeface="微软雅黑" panose="020B0503020204020204" charset="-122"/>
              </a:rPr>
              <a:t>模型构建</a:t>
            </a:r>
            <a:endParaRPr lang="zh-CN" altLang="en-US" sz="8000" b="1" dirty="0">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3735817917"/>
      </p:ext>
    </p:extLst>
  </p:cSld>
  <p:clrMapOvr>
    <a:masterClrMapping/>
  </p:clrMapOvr>
  <mc:AlternateContent xmlns:mc="http://schemas.openxmlformats.org/markup-compatibility/2006">
    <mc:Choice xmlns:p14="http://schemas.microsoft.com/office/powerpoint/2010/main" Requires="p14">
      <p:transition spd="slow" p14:dur="2000" advTm="2560"/>
    </mc:Choice>
    <mc:Fallback>
      <p:transition spd="slow" advTm="25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16_9 ppt 内页"/>
          <p:cNvPicPr>
            <a:picLocks noGrp="1" noChangeAspect="1"/>
          </p:cNvPicPr>
          <p:nvPr>
            <p:ph sz="quarter" idx="13"/>
          </p:nvPr>
        </p:nvPicPr>
        <p:blipFill>
          <a:blip r:embed="rId3"/>
          <a:stretch>
            <a:fillRect/>
          </a:stretch>
        </p:blipFill>
        <p:spPr>
          <a:xfrm>
            <a:off x="-6985" y="-1905"/>
            <a:ext cx="12218670" cy="6873240"/>
          </a:xfrm>
          <a:prstGeom prst="rect">
            <a:avLst/>
          </a:prstGeom>
        </p:spPr>
      </p:pic>
      <p:sp>
        <p:nvSpPr>
          <p:cNvPr id="2" name="文本框 1"/>
          <p:cNvSpPr txBox="1"/>
          <p:nvPr/>
        </p:nvSpPr>
        <p:spPr>
          <a:xfrm>
            <a:off x="4330831" y="2867683"/>
            <a:ext cx="3543037" cy="1134064"/>
          </a:xfrm>
          <a:prstGeom prst="rect">
            <a:avLst/>
          </a:prstGeom>
        </p:spPr>
        <p:style>
          <a:lnRef idx="0">
            <a:scrgbClr r="0" g="0" b="0"/>
          </a:lnRef>
          <a:fillRef idx="1002">
            <a:schemeClr val="dk1"/>
          </a:fillRef>
          <a:effectRef idx="0">
            <a:scrgbClr r="0" g="0" b="0"/>
          </a:effectRef>
          <a:fontRef idx="major"/>
        </p:style>
        <p:txBody>
          <a:bodyPr wrap="square" rtlCol="0">
            <a:spAutoFit/>
          </a:bodyPr>
          <a:lstStyle/>
          <a:p>
            <a:r>
              <a:rPr lang="zh-CN" altLang="en-US" sz="6600" b="1" dirty="0" smtClean="0">
                <a:solidFill>
                  <a:schemeClr val="bg1"/>
                </a:solidFill>
                <a:latin typeface="微软雅黑" panose="020B0503020204020204" charset="-122"/>
                <a:ea typeface="微软雅黑" panose="020B0503020204020204" charset="-122"/>
              </a:rPr>
              <a:t>团队</a:t>
            </a:r>
            <a:r>
              <a:rPr lang="zh-CN" altLang="en-US" sz="6600" b="1" dirty="0">
                <a:solidFill>
                  <a:schemeClr val="bg1"/>
                </a:solidFill>
                <a:latin typeface="微软雅黑" panose="020B0503020204020204" charset="-122"/>
                <a:ea typeface="微软雅黑" panose="020B0503020204020204" charset="-122"/>
              </a:rPr>
              <a:t>简介</a:t>
            </a:r>
          </a:p>
        </p:txBody>
      </p:sp>
    </p:spTree>
    <p:custDataLst>
      <p:tags r:id="rId1"/>
    </p:custDataLst>
    <p:extLst>
      <p:ext uri="{BB962C8B-B14F-4D97-AF65-F5344CB8AC3E}">
        <p14:creationId xmlns:p14="http://schemas.microsoft.com/office/powerpoint/2010/main" val="3733328374"/>
      </p:ext>
    </p:extLst>
  </p:cSld>
  <p:clrMapOvr>
    <a:masterClrMapping/>
  </p:clrMapOvr>
  <mc:AlternateContent xmlns:mc="http://schemas.openxmlformats.org/markup-compatibility/2006">
    <mc:Choice xmlns:p14="http://schemas.microsoft.com/office/powerpoint/2010/main" Requires="p14">
      <p:transition spd="slow" p14:dur="2000" advTm="1438"/>
    </mc:Choice>
    <mc:Fallback>
      <p:transition spd="slow" advTm="1438"/>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16_9 ppt 内页"/>
          <p:cNvPicPr>
            <a:picLocks noGrp="1" noChangeAspect="1"/>
          </p:cNvPicPr>
          <p:nvPr>
            <p:ph sz="quarter" idx="13"/>
          </p:nvPr>
        </p:nvPicPr>
        <p:blipFill>
          <a:blip r:embed="rId4"/>
          <a:stretch>
            <a:fillRect/>
          </a:stretch>
        </p:blipFill>
        <p:spPr>
          <a:xfrm>
            <a:off x="0" y="0"/>
            <a:ext cx="12218670" cy="6873240"/>
          </a:xfrm>
          <a:prstGeom prst="rect">
            <a:avLst/>
          </a:prstGeom>
        </p:spPr>
      </p:pic>
      <p:sp>
        <p:nvSpPr>
          <p:cNvPr id="2" name="文本框 1"/>
          <p:cNvSpPr txBox="1"/>
          <p:nvPr/>
        </p:nvSpPr>
        <p:spPr>
          <a:xfrm>
            <a:off x="404495" y="315595"/>
            <a:ext cx="4546646"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charset="-122"/>
                <a:ea typeface="微软雅黑" panose="020B0503020204020204" charset="-122"/>
              </a:rPr>
              <a:t>建模思路</a:t>
            </a:r>
            <a:r>
              <a:rPr lang="en-US" altLang="zh-CN" sz="3200" b="1" dirty="0" smtClean="0">
                <a:solidFill>
                  <a:schemeClr val="bg1"/>
                </a:solidFill>
                <a:latin typeface="微软雅黑" panose="020B0503020204020204" charset="-122"/>
                <a:ea typeface="微软雅黑" panose="020B0503020204020204" charset="-122"/>
              </a:rPr>
              <a:t>-</a:t>
            </a:r>
            <a:r>
              <a:rPr lang="zh-CN" altLang="en-US" sz="3200" b="1" dirty="0" smtClean="0">
                <a:solidFill>
                  <a:schemeClr val="bg1"/>
                </a:solidFill>
                <a:latin typeface="微软雅黑" panose="020B0503020204020204" charset="-122"/>
                <a:ea typeface="微软雅黑" panose="020B0503020204020204" charset="-122"/>
              </a:rPr>
              <a:t>模型构建</a:t>
            </a:r>
            <a:endParaRPr lang="zh-CN" altLang="en-US" sz="3200" b="1" dirty="0">
              <a:solidFill>
                <a:schemeClr val="bg1"/>
              </a:solidFill>
              <a:latin typeface="微软雅黑" panose="020B0503020204020204" charset="-122"/>
              <a:ea typeface="微软雅黑" panose="020B0503020204020204" charset="-122"/>
            </a:endParaRPr>
          </a:p>
        </p:txBody>
      </p:sp>
      <p:sp>
        <p:nvSpPr>
          <p:cNvPr id="3" name="文本框 2"/>
          <p:cNvSpPr txBox="1"/>
          <p:nvPr/>
        </p:nvSpPr>
        <p:spPr>
          <a:xfrm>
            <a:off x="995081" y="1640541"/>
            <a:ext cx="7879977" cy="2862322"/>
          </a:xfrm>
          <a:prstGeom prst="rect">
            <a:avLst/>
          </a:prstGeom>
          <a:noFill/>
        </p:spPr>
        <p:txBody>
          <a:bodyPr wrap="square" rtlCol="0">
            <a:spAutoFit/>
          </a:bodyPr>
          <a:lstStyle/>
          <a:p>
            <a:r>
              <a:rPr lang="en-US" altLang="zh-CN" dirty="0" smtClean="0">
                <a:solidFill>
                  <a:schemeClr val="bg1"/>
                </a:solidFill>
              </a:rPr>
              <a:t>        </a:t>
            </a:r>
            <a:r>
              <a:rPr lang="zh-CN" altLang="zh-CN" dirty="0" smtClean="0">
                <a:solidFill>
                  <a:schemeClr val="bg1"/>
                </a:solidFill>
                <a:latin typeface="微软雅黑" panose="020B0503020204020204" pitchFamily="34" charset="-122"/>
                <a:ea typeface="微软雅黑" panose="020B0503020204020204" pitchFamily="34" charset="-122"/>
              </a:rPr>
              <a:t>本</a:t>
            </a:r>
            <a:r>
              <a:rPr lang="zh-CN" altLang="zh-CN" dirty="0">
                <a:solidFill>
                  <a:schemeClr val="bg1"/>
                </a:solidFill>
                <a:latin typeface="微软雅黑" panose="020B0503020204020204" pitchFamily="34" charset="-122"/>
                <a:ea typeface="微软雅黑" panose="020B0503020204020204" pitchFamily="34" charset="-122"/>
              </a:rPr>
              <a:t>方案的训练思路是</a:t>
            </a:r>
            <a:r>
              <a:rPr lang="zh-CN" altLang="zh-CN" dirty="0">
                <a:solidFill>
                  <a:srgbClr val="FFFF00"/>
                </a:solidFill>
                <a:latin typeface="微软雅黑" panose="020B0503020204020204" pitchFamily="34" charset="-122"/>
                <a:ea typeface="微软雅黑" panose="020B0503020204020204" pitchFamily="34" charset="-122"/>
              </a:rPr>
              <a:t>先进行</a:t>
            </a:r>
            <a:r>
              <a:rPr lang="en-US" altLang="zh-CN" dirty="0">
                <a:solidFill>
                  <a:srgbClr val="FFFF00"/>
                </a:solidFill>
                <a:latin typeface="微软雅黑" panose="020B0503020204020204" pitchFamily="34" charset="-122"/>
                <a:ea typeface="微软雅黑" panose="020B0503020204020204" pitchFamily="34" charset="-122"/>
              </a:rPr>
              <a:t>B</a:t>
            </a:r>
            <a:r>
              <a:rPr lang="zh-CN" altLang="zh-CN" dirty="0">
                <a:solidFill>
                  <a:srgbClr val="FFFF00"/>
                </a:solidFill>
                <a:latin typeface="微软雅黑" panose="020B0503020204020204" pitchFamily="34" charset="-122"/>
                <a:ea typeface="微软雅黑" panose="020B0503020204020204" pitchFamily="34" charset="-122"/>
              </a:rPr>
              <a:t>类</a:t>
            </a:r>
            <a:r>
              <a:rPr lang="en-US" altLang="zh-CN" dirty="0">
                <a:solidFill>
                  <a:srgbClr val="FFFF00"/>
                </a:solidFill>
                <a:latin typeface="微软雅黑" panose="020B0503020204020204" pitchFamily="34" charset="-122"/>
                <a:ea typeface="微软雅黑" panose="020B0503020204020204" pitchFamily="34" charset="-122"/>
              </a:rPr>
              <a:t>4-6</a:t>
            </a:r>
            <a:r>
              <a:rPr lang="zh-CN" altLang="zh-CN" dirty="0">
                <a:solidFill>
                  <a:srgbClr val="FFFF00"/>
                </a:solidFill>
                <a:latin typeface="微软雅黑" panose="020B0503020204020204" pitchFamily="34" charset="-122"/>
                <a:ea typeface="微软雅黑" panose="020B0503020204020204" pitchFamily="34" charset="-122"/>
              </a:rPr>
              <a:t>特征的预测，再进行</a:t>
            </a:r>
            <a:r>
              <a:rPr lang="en-US" altLang="zh-CN" dirty="0">
                <a:solidFill>
                  <a:srgbClr val="FFFF00"/>
                </a:solidFill>
                <a:latin typeface="微软雅黑" panose="020B0503020204020204" pitchFamily="34" charset="-122"/>
                <a:ea typeface="微软雅黑" panose="020B0503020204020204" pitchFamily="34" charset="-122"/>
              </a:rPr>
              <a:t>label</a:t>
            </a:r>
            <a:r>
              <a:rPr lang="zh-CN" altLang="zh-CN" dirty="0">
                <a:solidFill>
                  <a:srgbClr val="FFFF00"/>
                </a:solidFill>
                <a:latin typeface="微软雅黑" panose="020B0503020204020204" pitchFamily="34" charset="-122"/>
                <a:ea typeface="微软雅黑" panose="020B0503020204020204" pitchFamily="34" charset="-122"/>
              </a:rPr>
              <a:t>值的预测</a:t>
            </a:r>
            <a:r>
              <a:rPr lang="zh-CN" altLang="zh-CN" dirty="0">
                <a:solidFill>
                  <a:schemeClr val="bg1"/>
                </a:solidFill>
                <a:latin typeface="微软雅黑" panose="020B0503020204020204" pitchFamily="34" charset="-122"/>
                <a:ea typeface="微软雅黑" panose="020B0503020204020204" pitchFamily="34" charset="-122"/>
              </a:rPr>
              <a:t>。在分析阶段中我们看到了</a:t>
            </a:r>
            <a:r>
              <a:rPr lang="en-US" altLang="zh-CN" dirty="0">
                <a:solidFill>
                  <a:schemeClr val="bg1"/>
                </a:solidFill>
                <a:latin typeface="微软雅黑" panose="020B0503020204020204" pitchFamily="34" charset="-122"/>
                <a:ea typeface="微软雅黑" panose="020B0503020204020204" pitchFamily="34" charset="-122"/>
              </a:rPr>
              <a:t>B</a:t>
            </a:r>
            <a:r>
              <a:rPr lang="zh-CN" altLang="zh-CN" dirty="0">
                <a:solidFill>
                  <a:schemeClr val="bg1"/>
                </a:solidFill>
                <a:latin typeface="微软雅黑" panose="020B0503020204020204" pitchFamily="34" charset="-122"/>
                <a:ea typeface="微软雅黑" panose="020B0503020204020204" pitchFamily="34" charset="-122"/>
              </a:rPr>
              <a:t>类</a:t>
            </a:r>
            <a:r>
              <a:rPr lang="en-US" altLang="zh-CN" dirty="0">
                <a:solidFill>
                  <a:schemeClr val="bg1"/>
                </a:solidFill>
                <a:latin typeface="微软雅黑" panose="020B0503020204020204" pitchFamily="34" charset="-122"/>
                <a:ea typeface="微软雅黑" panose="020B0503020204020204" pitchFamily="34" charset="-122"/>
              </a:rPr>
              <a:t>4-6</a:t>
            </a:r>
            <a:r>
              <a:rPr lang="zh-CN" altLang="zh-CN" dirty="0">
                <a:solidFill>
                  <a:schemeClr val="bg1"/>
                </a:solidFill>
                <a:latin typeface="微软雅黑" panose="020B0503020204020204" pitchFamily="34" charset="-122"/>
                <a:ea typeface="微软雅黑" panose="020B0503020204020204" pitchFamily="34" charset="-122"/>
              </a:rPr>
              <a:t>特征可以有效地进行</a:t>
            </a:r>
            <a:r>
              <a:rPr lang="en-US" altLang="zh-CN" dirty="0">
                <a:solidFill>
                  <a:schemeClr val="bg1"/>
                </a:solidFill>
                <a:latin typeface="微软雅黑" panose="020B0503020204020204" pitchFamily="34" charset="-122"/>
                <a:ea typeface="微软雅黑" panose="020B0503020204020204" pitchFamily="34" charset="-122"/>
              </a:rPr>
              <a:t>label</a:t>
            </a:r>
            <a:r>
              <a:rPr lang="zh-CN" altLang="zh-CN" dirty="0">
                <a:solidFill>
                  <a:schemeClr val="bg1"/>
                </a:solidFill>
                <a:latin typeface="微软雅黑" panose="020B0503020204020204" pitchFamily="34" charset="-122"/>
                <a:ea typeface="微软雅黑" panose="020B0503020204020204" pitchFamily="34" charset="-122"/>
              </a:rPr>
              <a:t>分类，所以我们在训练阶段就舍弃了其他</a:t>
            </a:r>
            <a:r>
              <a:rPr lang="en-US" altLang="zh-CN" dirty="0">
                <a:solidFill>
                  <a:schemeClr val="bg1"/>
                </a:solidFill>
                <a:latin typeface="微软雅黑" panose="020B0503020204020204" pitchFamily="34" charset="-122"/>
                <a:ea typeface="微软雅黑" panose="020B0503020204020204" pitchFamily="34" charset="-122"/>
              </a:rPr>
              <a:t>B</a:t>
            </a:r>
            <a:r>
              <a:rPr lang="zh-CN" altLang="zh-CN" dirty="0">
                <a:solidFill>
                  <a:schemeClr val="bg1"/>
                </a:solidFill>
                <a:latin typeface="微软雅黑" panose="020B0503020204020204" pitchFamily="34" charset="-122"/>
                <a:ea typeface="微软雅黑" panose="020B0503020204020204" pitchFamily="34" charset="-122"/>
              </a:rPr>
              <a:t>类特征，只使用三个</a:t>
            </a:r>
            <a:r>
              <a:rPr lang="en-US" altLang="zh-CN" dirty="0">
                <a:solidFill>
                  <a:schemeClr val="bg1"/>
                </a:solidFill>
                <a:latin typeface="微软雅黑" panose="020B0503020204020204" pitchFamily="34" charset="-122"/>
                <a:ea typeface="微软雅黑" panose="020B0503020204020204" pitchFamily="34" charset="-122"/>
              </a:rPr>
              <a:t>B</a:t>
            </a:r>
            <a:r>
              <a:rPr lang="zh-CN" altLang="zh-CN" dirty="0">
                <a:solidFill>
                  <a:schemeClr val="bg1"/>
                </a:solidFill>
                <a:latin typeface="微软雅黑" panose="020B0503020204020204" pitchFamily="34" charset="-122"/>
                <a:ea typeface="微软雅黑" panose="020B0503020204020204" pitchFamily="34" charset="-122"/>
              </a:rPr>
              <a:t>类特征</a:t>
            </a:r>
            <a:r>
              <a:rPr lang="zh-CN" altLang="zh-CN"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 </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预测</a:t>
            </a:r>
            <a:r>
              <a:rPr lang="en-US" altLang="zh-CN" smtClean="0">
                <a:solidFill>
                  <a:schemeClr val="bg1"/>
                </a:solidFill>
                <a:latin typeface="微软雅黑" panose="020B0503020204020204" pitchFamily="34" charset="-122"/>
                <a:ea typeface="微软雅黑" panose="020B0503020204020204" pitchFamily="34" charset="-122"/>
              </a:rPr>
              <a:t>label</a:t>
            </a:r>
            <a:r>
              <a:rPr lang="zh-CN" altLang="en-US" smtClean="0">
                <a:solidFill>
                  <a:schemeClr val="bg1"/>
                </a:solidFill>
                <a:latin typeface="微软雅黑" panose="020B0503020204020204" pitchFamily="34" charset="-122"/>
                <a:ea typeface="微软雅黑" panose="020B0503020204020204" pitchFamily="34" charset="-122"/>
              </a:rPr>
              <a:t>用</a:t>
            </a:r>
            <a:r>
              <a:rPr lang="zh-CN" altLang="en-US" dirty="0" smtClean="0">
                <a:solidFill>
                  <a:srgbClr val="FFFF00"/>
                </a:solidFill>
                <a:latin typeface="微软雅黑" panose="020B0503020204020204" pitchFamily="34" charset="-122"/>
                <a:ea typeface="微软雅黑" panose="020B0503020204020204" pitchFamily="34" charset="-122"/>
              </a:rPr>
              <a:t>交叉验证替代训练集</a:t>
            </a:r>
            <a:r>
              <a:rPr lang="en-US" altLang="zh-CN" dirty="0">
                <a:solidFill>
                  <a:srgbClr val="FFFF00"/>
                </a:solidFill>
                <a:latin typeface="微软雅黑" panose="020B0503020204020204" pitchFamily="34" charset="-122"/>
                <a:ea typeface="微软雅黑" panose="020B0503020204020204" pitchFamily="34" charset="-122"/>
              </a:rPr>
              <a:t>B</a:t>
            </a:r>
            <a:r>
              <a:rPr lang="zh-CN" altLang="en-US" dirty="0" smtClean="0">
                <a:solidFill>
                  <a:srgbClr val="FFFF00"/>
                </a:solidFill>
                <a:latin typeface="微软雅黑" panose="020B0503020204020204" pitchFamily="34" charset="-122"/>
                <a:ea typeface="微软雅黑" panose="020B0503020204020204" pitchFamily="34" charset="-122"/>
              </a:rPr>
              <a:t>类数据</a:t>
            </a:r>
            <a:r>
              <a:rPr lang="zh-CN" altLang="en-US" dirty="0" smtClean="0">
                <a:solidFill>
                  <a:schemeClr val="bg1"/>
                </a:solidFill>
                <a:latin typeface="微软雅黑" panose="020B0503020204020204" pitchFamily="34" charset="-122"/>
                <a:ea typeface="微软雅黑" panose="020B0503020204020204" pitchFamily="34" charset="-122"/>
              </a:rPr>
              <a:t>，以使训练集合测试集中的</a:t>
            </a:r>
            <a:r>
              <a:rPr lang="en-US" altLang="zh-CN" dirty="0" smtClean="0">
                <a:solidFill>
                  <a:schemeClr val="bg1"/>
                </a:solidFill>
                <a:latin typeface="微软雅黑" panose="020B0503020204020204" pitchFamily="34" charset="-122"/>
                <a:ea typeface="微软雅黑" panose="020B0503020204020204" pitchFamily="34" charset="-122"/>
              </a:rPr>
              <a:t>B</a:t>
            </a:r>
            <a:r>
              <a:rPr lang="zh-CN" altLang="en-US" dirty="0" smtClean="0">
                <a:solidFill>
                  <a:schemeClr val="bg1"/>
                </a:solidFill>
                <a:latin typeface="微软雅黑" panose="020B0503020204020204" pitchFamily="34" charset="-122"/>
                <a:ea typeface="微软雅黑" panose="020B0503020204020204" pitchFamily="34" charset="-122"/>
              </a:rPr>
              <a:t>类数据特征分布相近。</a:t>
            </a:r>
            <a:endParaRPr lang="en-US" altLang="zh-CN" dirty="0" smtClean="0">
              <a:solidFill>
                <a:schemeClr val="bg1"/>
              </a:solidFill>
              <a:latin typeface="微软雅黑" panose="020B0503020204020204" pitchFamily="34" charset="-122"/>
              <a:ea typeface="微软雅黑" panose="020B0503020204020204" pitchFamily="34" charset="-122"/>
            </a:endParaRPr>
          </a:p>
          <a:p>
            <a:endParaRPr lang="zh-CN" altLang="zh-CN" dirty="0">
              <a:solidFill>
                <a:schemeClr val="bg1"/>
              </a:solidFill>
              <a:latin typeface="微软雅黑" panose="020B0503020204020204" pitchFamily="34" charset="-122"/>
              <a:ea typeface="微软雅黑" panose="020B0503020204020204" pitchFamily="34" charset="-122"/>
            </a:endParaRPr>
          </a:p>
          <a:p>
            <a:pPr lvl="0"/>
            <a:r>
              <a:rPr lang="en-US" altLang="zh-CN" dirty="0" smtClean="0">
                <a:solidFill>
                  <a:schemeClr val="bg1"/>
                </a:solidFill>
                <a:latin typeface="微软雅黑" panose="020B0503020204020204" pitchFamily="34" charset="-122"/>
                <a:ea typeface="微软雅黑" panose="020B0503020204020204" pitchFamily="34" charset="-122"/>
              </a:rPr>
              <a:t>        1</a:t>
            </a:r>
            <a:r>
              <a:rPr lang="zh-CN" altLang="en-US" dirty="0" smtClean="0">
                <a:solidFill>
                  <a:schemeClr val="bg1"/>
                </a:solidFill>
                <a:latin typeface="微软雅黑" panose="020B0503020204020204" pitchFamily="34" charset="-122"/>
                <a:ea typeface="微软雅黑" panose="020B0503020204020204" pitchFamily="34" charset="-122"/>
              </a:rPr>
              <a:t>、</a:t>
            </a:r>
            <a:r>
              <a:rPr lang="zh-CN" altLang="zh-CN" dirty="0" smtClean="0">
                <a:solidFill>
                  <a:schemeClr val="bg1"/>
                </a:solidFill>
                <a:latin typeface="微软雅黑" panose="020B0503020204020204" pitchFamily="34" charset="-122"/>
                <a:ea typeface="微软雅黑" panose="020B0503020204020204" pitchFamily="34" charset="-122"/>
              </a:rPr>
              <a:t>先</a:t>
            </a:r>
            <a:r>
              <a:rPr lang="zh-CN" altLang="zh-CN" dirty="0">
                <a:solidFill>
                  <a:schemeClr val="bg1"/>
                </a:solidFill>
                <a:latin typeface="微软雅黑" panose="020B0503020204020204" pitchFamily="34" charset="-122"/>
                <a:ea typeface="微软雅黑" panose="020B0503020204020204" pitchFamily="34" charset="-122"/>
              </a:rPr>
              <a:t>预测</a:t>
            </a:r>
            <a:r>
              <a:rPr lang="en-US" altLang="zh-CN" dirty="0">
                <a:solidFill>
                  <a:schemeClr val="bg1"/>
                </a:solidFill>
                <a:latin typeface="微软雅黑" panose="020B0503020204020204" pitchFamily="34" charset="-122"/>
                <a:ea typeface="微软雅黑" panose="020B0503020204020204" pitchFamily="34" charset="-122"/>
              </a:rPr>
              <a:t>B</a:t>
            </a:r>
            <a:r>
              <a:rPr lang="zh-CN" altLang="zh-CN" dirty="0">
                <a:solidFill>
                  <a:schemeClr val="bg1"/>
                </a:solidFill>
                <a:latin typeface="微软雅黑" panose="020B0503020204020204" pitchFamily="34" charset="-122"/>
                <a:ea typeface="微软雅黑" panose="020B0503020204020204" pitchFamily="34" charset="-122"/>
              </a:rPr>
              <a:t>类</a:t>
            </a:r>
            <a:r>
              <a:rPr lang="en-US" altLang="zh-CN" dirty="0">
                <a:solidFill>
                  <a:schemeClr val="bg1"/>
                </a:solidFill>
                <a:latin typeface="微软雅黑" panose="020B0503020204020204" pitchFamily="34" charset="-122"/>
                <a:ea typeface="微软雅黑" panose="020B0503020204020204" pitchFamily="34" charset="-122"/>
              </a:rPr>
              <a:t>4-6</a:t>
            </a:r>
            <a:r>
              <a:rPr lang="zh-CN" altLang="zh-CN" dirty="0">
                <a:solidFill>
                  <a:schemeClr val="bg1"/>
                </a:solidFill>
                <a:latin typeface="微软雅黑" panose="020B0503020204020204" pitchFamily="34" charset="-122"/>
                <a:ea typeface="微软雅黑" panose="020B0503020204020204" pitchFamily="34" charset="-122"/>
              </a:rPr>
              <a:t>特征，然后和特征工程中得到的特征组合成最终特征，进行</a:t>
            </a:r>
            <a:r>
              <a:rPr lang="en-US" altLang="zh-CN" dirty="0">
                <a:solidFill>
                  <a:schemeClr val="bg1"/>
                </a:solidFill>
                <a:latin typeface="微软雅黑" panose="020B0503020204020204" pitchFamily="34" charset="-122"/>
                <a:ea typeface="微软雅黑" panose="020B0503020204020204" pitchFamily="34" charset="-122"/>
              </a:rPr>
              <a:t>label</a:t>
            </a:r>
            <a:r>
              <a:rPr lang="zh-CN" altLang="zh-CN" dirty="0">
                <a:solidFill>
                  <a:schemeClr val="bg1"/>
                </a:solidFill>
                <a:latin typeface="微软雅黑" panose="020B0503020204020204" pitchFamily="34" charset="-122"/>
                <a:ea typeface="微软雅黑" panose="020B0503020204020204" pitchFamily="34" charset="-122"/>
              </a:rPr>
              <a:t>预测。</a:t>
            </a:r>
          </a:p>
          <a:p>
            <a:r>
              <a:rPr lang="en-US" altLang="zh-CN" dirty="0" smtClean="0">
                <a:solidFill>
                  <a:schemeClr val="bg1"/>
                </a:solidFill>
                <a:latin typeface="微软雅黑" panose="020B0503020204020204" pitchFamily="34" charset="-122"/>
                <a:ea typeface="微软雅黑" panose="020B0503020204020204" pitchFamily="34" charset="-122"/>
              </a:rPr>
              <a:t>        2</a:t>
            </a:r>
            <a:r>
              <a:rPr lang="zh-CN" altLang="en-US" dirty="0" smtClean="0">
                <a:solidFill>
                  <a:schemeClr val="bg1"/>
                </a:solidFill>
                <a:latin typeface="微软雅黑" panose="020B0503020204020204" pitchFamily="34" charset="-122"/>
                <a:ea typeface="微软雅黑" panose="020B0503020204020204" pitchFamily="34" charset="-122"/>
              </a:rPr>
              <a:t>、</a:t>
            </a:r>
            <a:r>
              <a:rPr lang="zh-CN" altLang="zh-CN" dirty="0" smtClean="0">
                <a:solidFill>
                  <a:schemeClr val="bg1"/>
                </a:solidFill>
                <a:latin typeface="微软雅黑" panose="020B0503020204020204" pitchFamily="34" charset="-122"/>
                <a:ea typeface="微软雅黑" panose="020B0503020204020204" pitchFamily="34" charset="-122"/>
              </a:rPr>
              <a:t>先</a:t>
            </a:r>
            <a:r>
              <a:rPr lang="zh-CN" altLang="zh-CN" dirty="0">
                <a:solidFill>
                  <a:schemeClr val="bg1"/>
                </a:solidFill>
                <a:latin typeface="微软雅黑" panose="020B0503020204020204" pitchFamily="34" charset="-122"/>
                <a:ea typeface="微软雅黑" panose="020B0503020204020204" pitchFamily="34" charset="-122"/>
              </a:rPr>
              <a:t>预测</a:t>
            </a:r>
            <a:r>
              <a:rPr lang="en-US" altLang="zh-CN" dirty="0">
                <a:solidFill>
                  <a:schemeClr val="bg1"/>
                </a:solidFill>
                <a:latin typeface="微软雅黑" panose="020B0503020204020204" pitchFamily="34" charset="-122"/>
                <a:ea typeface="微软雅黑" panose="020B0503020204020204" pitchFamily="34" charset="-122"/>
              </a:rPr>
              <a:t>B</a:t>
            </a:r>
            <a:r>
              <a:rPr lang="zh-CN" altLang="zh-CN" dirty="0">
                <a:solidFill>
                  <a:schemeClr val="bg1"/>
                </a:solidFill>
                <a:latin typeface="微软雅黑" panose="020B0503020204020204" pitchFamily="34" charset="-122"/>
                <a:ea typeface="微软雅黑" panose="020B0503020204020204" pitchFamily="34" charset="-122"/>
              </a:rPr>
              <a:t>类</a:t>
            </a:r>
            <a:r>
              <a:rPr lang="en-US" altLang="zh-CN" dirty="0">
                <a:solidFill>
                  <a:schemeClr val="bg1"/>
                </a:solidFill>
                <a:latin typeface="微软雅黑" panose="020B0503020204020204" pitchFamily="34" charset="-122"/>
                <a:ea typeface="微软雅黑" panose="020B0503020204020204" pitchFamily="34" charset="-122"/>
              </a:rPr>
              <a:t>4-6</a:t>
            </a:r>
            <a:r>
              <a:rPr lang="zh-CN" altLang="zh-CN" dirty="0">
                <a:solidFill>
                  <a:schemeClr val="bg1"/>
                </a:solidFill>
                <a:latin typeface="微软雅黑" panose="020B0503020204020204" pitchFamily="34" charset="-122"/>
                <a:ea typeface="微软雅黑" panose="020B0503020204020204" pitchFamily="34" charset="-122"/>
              </a:rPr>
              <a:t>特征，然后把预测出的</a:t>
            </a:r>
            <a:r>
              <a:rPr lang="en-US" altLang="zh-CN" dirty="0">
                <a:solidFill>
                  <a:schemeClr val="bg1"/>
                </a:solidFill>
                <a:latin typeface="微软雅黑" panose="020B0503020204020204" pitchFamily="34" charset="-122"/>
                <a:ea typeface="微软雅黑" panose="020B0503020204020204" pitchFamily="34" charset="-122"/>
              </a:rPr>
              <a:t>B</a:t>
            </a:r>
            <a:r>
              <a:rPr lang="zh-CN" altLang="zh-CN" dirty="0">
                <a:solidFill>
                  <a:schemeClr val="bg1"/>
                </a:solidFill>
                <a:latin typeface="微软雅黑" panose="020B0503020204020204" pitchFamily="34" charset="-122"/>
                <a:ea typeface="微软雅黑" panose="020B0503020204020204" pitchFamily="34" charset="-122"/>
              </a:rPr>
              <a:t>类</a:t>
            </a:r>
            <a:r>
              <a:rPr lang="en-US" altLang="zh-CN" dirty="0">
                <a:solidFill>
                  <a:schemeClr val="bg1"/>
                </a:solidFill>
                <a:latin typeface="微软雅黑" panose="020B0503020204020204" pitchFamily="34" charset="-122"/>
                <a:ea typeface="微软雅黑" panose="020B0503020204020204" pitchFamily="34" charset="-122"/>
              </a:rPr>
              <a:t>4-6</a:t>
            </a:r>
            <a:r>
              <a:rPr lang="zh-CN" altLang="zh-CN" dirty="0">
                <a:solidFill>
                  <a:schemeClr val="bg1"/>
                </a:solidFill>
                <a:latin typeface="微软雅黑" panose="020B0503020204020204" pitchFamily="34" charset="-122"/>
                <a:ea typeface="微软雅黑" panose="020B0503020204020204" pitchFamily="34" charset="-122"/>
              </a:rPr>
              <a:t>特征作为最后的特征进行</a:t>
            </a:r>
            <a:r>
              <a:rPr lang="en-US" altLang="zh-CN" dirty="0">
                <a:solidFill>
                  <a:schemeClr val="bg1"/>
                </a:solidFill>
                <a:latin typeface="微软雅黑" panose="020B0503020204020204" pitchFamily="34" charset="-122"/>
                <a:ea typeface="微软雅黑" panose="020B0503020204020204" pitchFamily="34" charset="-122"/>
              </a:rPr>
              <a:t>label</a:t>
            </a:r>
            <a:r>
              <a:rPr lang="zh-CN" altLang="zh-CN" dirty="0">
                <a:solidFill>
                  <a:schemeClr val="bg1"/>
                </a:solidFill>
                <a:latin typeface="微软雅黑" panose="020B0503020204020204" pitchFamily="34" charset="-122"/>
                <a:ea typeface="微软雅黑" panose="020B0503020204020204" pitchFamily="34" charset="-122"/>
              </a:rPr>
              <a:t>预测。</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876080113"/>
              </p:ext>
            </p:extLst>
          </p:nvPr>
        </p:nvGraphicFramePr>
        <p:xfrm>
          <a:off x="1093692" y="4735780"/>
          <a:ext cx="10269400" cy="1854200"/>
        </p:xfrm>
        <a:graphic>
          <a:graphicData uri="http://schemas.openxmlformats.org/drawingml/2006/table">
            <a:tbl>
              <a:tblPr firstRow="1" bandRow="1">
                <a:tableStyleId>{5C22544A-7EE6-4342-B048-85BDC9FD1C3A}</a:tableStyleId>
              </a:tblPr>
              <a:tblGrid>
                <a:gridCol w="2567350">
                  <a:extLst>
                    <a:ext uri="{9D8B030D-6E8A-4147-A177-3AD203B41FA5}">
                      <a16:colId xmlns:a16="http://schemas.microsoft.com/office/drawing/2014/main" val="4255445534"/>
                    </a:ext>
                  </a:extLst>
                </a:gridCol>
                <a:gridCol w="2567350">
                  <a:extLst>
                    <a:ext uri="{9D8B030D-6E8A-4147-A177-3AD203B41FA5}">
                      <a16:colId xmlns:a16="http://schemas.microsoft.com/office/drawing/2014/main" val="896497616"/>
                    </a:ext>
                  </a:extLst>
                </a:gridCol>
                <a:gridCol w="2567350">
                  <a:extLst>
                    <a:ext uri="{9D8B030D-6E8A-4147-A177-3AD203B41FA5}">
                      <a16:colId xmlns:a16="http://schemas.microsoft.com/office/drawing/2014/main" val="3893967683"/>
                    </a:ext>
                  </a:extLst>
                </a:gridCol>
                <a:gridCol w="2567350">
                  <a:extLst>
                    <a:ext uri="{9D8B030D-6E8A-4147-A177-3AD203B41FA5}">
                      <a16:colId xmlns:a16="http://schemas.microsoft.com/office/drawing/2014/main" val="2080309629"/>
                    </a:ext>
                  </a:extLst>
                </a:gridCol>
              </a:tblGrid>
              <a:tr h="370840">
                <a:tc>
                  <a:txBody>
                    <a:bodyPr/>
                    <a:lstStyle/>
                    <a:p>
                      <a:r>
                        <a:rPr lang="zh-CN" altLang="en-US" dirty="0" smtClean="0">
                          <a:latin typeface="微软雅黑" panose="020B0503020204020204" pitchFamily="34" charset="-122"/>
                          <a:ea typeface="微软雅黑" panose="020B0503020204020204" pitchFamily="34" charset="-122"/>
                        </a:rPr>
                        <a:t>预测</a:t>
                      </a:r>
                      <a:r>
                        <a:rPr lang="en-US" altLang="zh-CN" dirty="0" smtClean="0">
                          <a:latin typeface="微软雅黑" panose="020B0503020204020204" pitchFamily="34" charset="-122"/>
                          <a:ea typeface="微软雅黑" panose="020B0503020204020204" pitchFamily="34" charset="-122"/>
                        </a:rPr>
                        <a:t>B</a:t>
                      </a:r>
                      <a:r>
                        <a:rPr lang="zh-CN" altLang="en-US" dirty="0" smtClean="0">
                          <a:latin typeface="微软雅黑" panose="020B0503020204020204" pitchFamily="34" charset="-122"/>
                          <a:ea typeface="微软雅黑" panose="020B0503020204020204" pitchFamily="34" charset="-122"/>
                        </a:rPr>
                        <a:t>类数据的特征</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预测</a:t>
                      </a:r>
                      <a:r>
                        <a:rPr lang="en-US" altLang="zh-CN" dirty="0" smtClean="0">
                          <a:latin typeface="微软雅黑" panose="020B0503020204020204" pitchFamily="34" charset="-122"/>
                          <a:ea typeface="微软雅黑" panose="020B0503020204020204" pitchFamily="34" charset="-122"/>
                        </a:rPr>
                        <a:t>B</a:t>
                      </a:r>
                      <a:r>
                        <a:rPr lang="zh-CN" altLang="en-US" dirty="0" smtClean="0">
                          <a:latin typeface="微软雅黑" panose="020B0503020204020204" pitchFamily="34" charset="-122"/>
                          <a:ea typeface="微软雅黑" panose="020B0503020204020204" pitchFamily="34" charset="-122"/>
                        </a:rPr>
                        <a:t>类数据的模型</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预测最终结果的特征</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预测最终结果的模型</a:t>
                      </a:r>
                    </a:p>
                  </a:txBody>
                  <a:tcPr/>
                </a:tc>
                <a:extLst>
                  <a:ext uri="{0D108BD9-81ED-4DB2-BD59-A6C34878D82A}">
                    <a16:rowId xmlns:a16="http://schemas.microsoft.com/office/drawing/2014/main" val="2904973499"/>
                  </a:ext>
                </a:extLst>
              </a:tr>
              <a:tr h="370840">
                <a:tc>
                  <a:txBody>
                    <a:bodyPr/>
                    <a:lstStyle/>
                    <a:p>
                      <a:r>
                        <a:rPr lang="zh-CN" altLang="en-US" dirty="0" smtClean="0">
                          <a:latin typeface="微软雅黑" panose="020B0503020204020204" pitchFamily="34" charset="-122"/>
                          <a:ea typeface="微软雅黑" panose="020B0503020204020204" pitchFamily="34" charset="-122"/>
                        </a:rPr>
                        <a:t>特征工程</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err="1" smtClean="0">
                          <a:latin typeface="微软雅黑" panose="020B0503020204020204" pitchFamily="34" charset="-122"/>
                          <a:ea typeface="微软雅黑" panose="020B0503020204020204" pitchFamily="34" charset="-122"/>
                        </a:rPr>
                        <a:t>lightgbm</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特征工程</a:t>
                      </a:r>
                      <a:r>
                        <a:rPr lang="en-US" altLang="zh-CN" dirty="0" smtClean="0">
                          <a:latin typeface="微软雅黑" panose="020B0503020204020204" pitchFamily="34" charset="-122"/>
                          <a:ea typeface="微软雅黑" panose="020B0503020204020204" pitchFamily="34" charset="-122"/>
                        </a:rPr>
                        <a:t>+B</a:t>
                      </a:r>
                      <a:r>
                        <a:rPr lang="zh-CN" altLang="en-US" dirty="0" smtClean="0">
                          <a:latin typeface="微软雅黑" panose="020B0503020204020204" pitchFamily="34" charset="-122"/>
                          <a:ea typeface="微软雅黑" panose="020B0503020204020204" pitchFamily="34" charset="-122"/>
                        </a:rPr>
                        <a:t>类</a:t>
                      </a:r>
                      <a:r>
                        <a:rPr lang="en-US" altLang="zh-CN" dirty="0" smtClean="0">
                          <a:latin typeface="微软雅黑" panose="020B0503020204020204" pitchFamily="34" charset="-122"/>
                          <a:ea typeface="微软雅黑" panose="020B0503020204020204" pitchFamily="34" charset="-122"/>
                        </a:rPr>
                        <a:t>4-6</a:t>
                      </a:r>
                      <a:r>
                        <a:rPr lang="zh-CN" altLang="en-US" dirty="0" smtClean="0">
                          <a:latin typeface="微软雅黑" panose="020B0503020204020204" pitchFamily="34" charset="-122"/>
                          <a:ea typeface="微软雅黑" panose="020B0503020204020204" pitchFamily="34" charset="-122"/>
                        </a:rPr>
                        <a:t>数据</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err="1" smtClean="0">
                          <a:latin typeface="微软雅黑" panose="020B0503020204020204" pitchFamily="34" charset="-122"/>
                          <a:ea typeface="微软雅黑" panose="020B0503020204020204" pitchFamily="34" charset="-122"/>
                        </a:rPr>
                        <a:t>catboost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91274775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特征工程</a:t>
                      </a:r>
                    </a:p>
                  </a:txBody>
                  <a:tcPr/>
                </a:tc>
                <a:tc>
                  <a:txBody>
                    <a:bodyPr/>
                    <a:lstStyle/>
                    <a:p>
                      <a:r>
                        <a:rPr lang="en-US" altLang="zh-CN" dirty="0" err="1" smtClean="0">
                          <a:latin typeface="微软雅黑" panose="020B0503020204020204" pitchFamily="34" charset="-122"/>
                          <a:ea typeface="微软雅黑" panose="020B0503020204020204" pitchFamily="34" charset="-122"/>
                        </a:rPr>
                        <a:t>lightgbm</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B</a:t>
                      </a:r>
                      <a:r>
                        <a:rPr lang="zh-CN" altLang="en-US" dirty="0" smtClean="0">
                          <a:latin typeface="微软雅黑" panose="020B0503020204020204" pitchFamily="34" charset="-122"/>
                          <a:ea typeface="微软雅黑" panose="020B0503020204020204" pitchFamily="34" charset="-122"/>
                        </a:rPr>
                        <a:t>类</a:t>
                      </a:r>
                      <a:r>
                        <a:rPr lang="en-US" altLang="zh-CN" dirty="0" smtClean="0">
                          <a:latin typeface="微软雅黑" panose="020B0503020204020204" pitchFamily="34" charset="-122"/>
                          <a:ea typeface="微软雅黑" panose="020B0503020204020204" pitchFamily="34" charset="-122"/>
                        </a:rPr>
                        <a:t>4-6</a:t>
                      </a:r>
                      <a:r>
                        <a:rPr lang="zh-CN" altLang="en-US" dirty="0" smtClean="0">
                          <a:latin typeface="微软雅黑" panose="020B0503020204020204" pitchFamily="34" charset="-122"/>
                          <a:ea typeface="微软雅黑" panose="020B0503020204020204" pitchFamily="34" charset="-122"/>
                        </a:rPr>
                        <a:t>数据</a:t>
                      </a:r>
                    </a:p>
                  </a:txBody>
                  <a:tcPr/>
                </a:tc>
                <a:tc>
                  <a:txBody>
                    <a:bodyPr/>
                    <a:lstStyle/>
                    <a:p>
                      <a:r>
                        <a:rPr lang="en-US" altLang="zh-CN" dirty="0" err="1" smtClean="0">
                          <a:latin typeface="微软雅黑" panose="020B0503020204020204" pitchFamily="34" charset="-122"/>
                          <a:ea typeface="微软雅黑" panose="020B0503020204020204" pitchFamily="34" charset="-122"/>
                        </a:rPr>
                        <a:t>catboost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90131631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特征工程</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latin typeface="微软雅黑" panose="020B0503020204020204" pitchFamily="34" charset="-122"/>
                          <a:ea typeface="微软雅黑" panose="020B0503020204020204" pitchFamily="34" charset="-122"/>
                        </a:rPr>
                        <a:t>catboost</a:t>
                      </a:r>
                      <a:endParaRPr lang="zh-CN" altLang="en-US" dirty="0" smtClean="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特征工程</a:t>
                      </a:r>
                      <a:r>
                        <a:rPr lang="en-US" altLang="zh-CN" dirty="0" smtClean="0">
                          <a:latin typeface="微软雅黑" panose="020B0503020204020204" pitchFamily="34" charset="-122"/>
                          <a:ea typeface="微软雅黑" panose="020B0503020204020204" pitchFamily="34" charset="-122"/>
                        </a:rPr>
                        <a:t>+B</a:t>
                      </a:r>
                      <a:r>
                        <a:rPr lang="zh-CN" altLang="en-US" dirty="0" smtClean="0">
                          <a:latin typeface="微软雅黑" panose="020B0503020204020204" pitchFamily="34" charset="-122"/>
                          <a:ea typeface="微软雅黑" panose="020B0503020204020204" pitchFamily="34" charset="-122"/>
                        </a:rPr>
                        <a:t>类</a:t>
                      </a:r>
                      <a:r>
                        <a:rPr lang="en-US" altLang="zh-CN" dirty="0" smtClean="0">
                          <a:latin typeface="微软雅黑" panose="020B0503020204020204" pitchFamily="34" charset="-122"/>
                          <a:ea typeface="微软雅黑" panose="020B0503020204020204" pitchFamily="34" charset="-122"/>
                        </a:rPr>
                        <a:t>4-6</a:t>
                      </a:r>
                      <a:r>
                        <a:rPr lang="zh-CN" altLang="en-US" dirty="0" smtClean="0">
                          <a:latin typeface="微软雅黑" panose="020B0503020204020204" pitchFamily="34" charset="-122"/>
                          <a:ea typeface="微软雅黑" panose="020B0503020204020204" pitchFamily="34" charset="-122"/>
                        </a:rPr>
                        <a:t>数据</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latin typeface="微软雅黑" panose="020B0503020204020204" pitchFamily="34" charset="-122"/>
                          <a:ea typeface="微软雅黑" panose="020B0503020204020204" pitchFamily="34" charset="-122"/>
                        </a:rPr>
                        <a:t>lightgbm</a:t>
                      </a:r>
                      <a:endParaRPr lang="zh-CN" altLang="en-US" dirty="0" smtClean="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21765187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特征工程</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latin typeface="微软雅黑" panose="020B0503020204020204" pitchFamily="34" charset="-122"/>
                          <a:ea typeface="微软雅黑" panose="020B0503020204020204" pitchFamily="34" charset="-122"/>
                        </a:rPr>
                        <a:t>catboost</a:t>
                      </a:r>
                      <a:endParaRPr lang="zh-CN" altLang="en-US" dirty="0" smtClean="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B</a:t>
                      </a:r>
                      <a:r>
                        <a:rPr lang="zh-CN" altLang="en-US" dirty="0" smtClean="0">
                          <a:latin typeface="微软雅黑" panose="020B0503020204020204" pitchFamily="34" charset="-122"/>
                          <a:ea typeface="微软雅黑" panose="020B0503020204020204" pitchFamily="34" charset="-122"/>
                        </a:rPr>
                        <a:t>类</a:t>
                      </a:r>
                      <a:r>
                        <a:rPr lang="en-US" altLang="zh-CN" dirty="0" smtClean="0">
                          <a:latin typeface="微软雅黑" panose="020B0503020204020204" pitchFamily="34" charset="-122"/>
                          <a:ea typeface="微软雅黑" panose="020B0503020204020204" pitchFamily="34" charset="-122"/>
                        </a:rPr>
                        <a:t>4-6</a:t>
                      </a:r>
                      <a:r>
                        <a:rPr lang="zh-CN" altLang="en-US" dirty="0" smtClean="0">
                          <a:latin typeface="微软雅黑" panose="020B0503020204020204" pitchFamily="34" charset="-122"/>
                          <a:ea typeface="微软雅黑" panose="020B0503020204020204" pitchFamily="34" charset="-122"/>
                        </a:rPr>
                        <a:t>数据</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latin typeface="微软雅黑" panose="020B0503020204020204" pitchFamily="34" charset="-122"/>
                          <a:ea typeface="微软雅黑" panose="020B0503020204020204" pitchFamily="34" charset="-122"/>
                        </a:rPr>
                        <a:t>lightgbm</a:t>
                      </a:r>
                      <a:endParaRPr lang="zh-CN" altLang="en-US" dirty="0" smtClean="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550327531"/>
                  </a:ext>
                </a:extLst>
              </a:tr>
            </a:tbl>
          </a:graphicData>
        </a:graphic>
      </p:graphicFrame>
      <p:sp>
        <p:nvSpPr>
          <p:cNvPr id="9" name="文本框 8"/>
          <p:cNvSpPr txBox="1"/>
          <p:nvPr/>
        </p:nvSpPr>
        <p:spPr>
          <a:xfrm>
            <a:off x="671345" y="996427"/>
            <a:ext cx="2268070"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模型训练</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509387217"/>
      </p:ext>
    </p:extLst>
  </p:cSld>
  <p:clrMapOvr>
    <a:masterClrMapping/>
  </p:clrMapOvr>
  <mc:AlternateContent xmlns:mc="http://schemas.openxmlformats.org/markup-compatibility/2006">
    <mc:Choice xmlns:p14="http://schemas.microsoft.com/office/powerpoint/2010/main" Requires="p14">
      <p:transition spd="slow" p14:dur="2000" advTm="36785"/>
    </mc:Choice>
    <mc:Fallback>
      <p:transition spd="slow" advTm="36785"/>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16_9 ppt 内页"/>
          <p:cNvPicPr>
            <a:picLocks noGrp="1" noChangeAspect="1"/>
          </p:cNvPicPr>
          <p:nvPr>
            <p:ph sz="quarter" idx="13"/>
          </p:nvPr>
        </p:nvPicPr>
        <p:blipFill>
          <a:blip r:embed="rId4"/>
          <a:stretch>
            <a:fillRect/>
          </a:stretch>
        </p:blipFill>
        <p:spPr>
          <a:xfrm>
            <a:off x="-6985" y="-1905"/>
            <a:ext cx="12218670" cy="6873240"/>
          </a:xfrm>
          <a:prstGeom prst="rect">
            <a:avLst/>
          </a:prstGeom>
        </p:spPr>
      </p:pic>
      <p:sp>
        <p:nvSpPr>
          <p:cNvPr id="2" name="文本框 1"/>
          <p:cNvSpPr txBox="1"/>
          <p:nvPr/>
        </p:nvSpPr>
        <p:spPr>
          <a:xfrm>
            <a:off x="404495" y="315595"/>
            <a:ext cx="4780822"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charset="-122"/>
                <a:ea typeface="微软雅黑" panose="020B0503020204020204" charset="-122"/>
              </a:rPr>
              <a:t>建模思路</a:t>
            </a:r>
            <a:r>
              <a:rPr lang="en-US" altLang="zh-CN" sz="3200" b="1" dirty="0" smtClean="0">
                <a:solidFill>
                  <a:schemeClr val="bg1"/>
                </a:solidFill>
                <a:latin typeface="微软雅黑" panose="020B0503020204020204" charset="-122"/>
                <a:ea typeface="微软雅黑" panose="020B0503020204020204" charset="-122"/>
              </a:rPr>
              <a:t>-</a:t>
            </a:r>
            <a:r>
              <a:rPr lang="zh-CN" altLang="en-US" sz="3200" b="1" dirty="0" smtClean="0">
                <a:solidFill>
                  <a:schemeClr val="bg1"/>
                </a:solidFill>
                <a:latin typeface="微软雅黑" panose="020B0503020204020204" charset="-122"/>
                <a:ea typeface="微软雅黑" panose="020B0503020204020204" charset="-122"/>
              </a:rPr>
              <a:t>模型构建</a:t>
            </a:r>
            <a:endParaRPr lang="zh-CN" altLang="en-US" sz="3200" b="1" dirty="0">
              <a:solidFill>
                <a:schemeClr val="bg1"/>
              </a:solidFill>
              <a:latin typeface="微软雅黑" panose="020B0503020204020204" charset="-122"/>
              <a:ea typeface="微软雅黑" panose="020B0503020204020204" charset="-122"/>
            </a:endParaRPr>
          </a:p>
        </p:txBody>
      </p:sp>
      <p:sp>
        <p:nvSpPr>
          <p:cNvPr id="4" name="文本框 3"/>
          <p:cNvSpPr txBox="1"/>
          <p:nvPr/>
        </p:nvSpPr>
        <p:spPr>
          <a:xfrm>
            <a:off x="671345" y="996427"/>
            <a:ext cx="2268070"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模型融合</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970143" y="1728447"/>
            <a:ext cx="7297270" cy="646331"/>
          </a:xfrm>
          <a:prstGeom prst="rect">
            <a:avLst/>
          </a:prstGeom>
          <a:noFill/>
        </p:spPr>
        <p:txBody>
          <a:bodyPr wrap="square" rtlCol="0">
            <a:spAutoFit/>
          </a:bodyPr>
          <a:lstStyle/>
          <a:p>
            <a:r>
              <a:rPr lang="zh-CN" altLang="zh-CN" dirty="0">
                <a:solidFill>
                  <a:schemeClr val="bg1"/>
                </a:solidFill>
                <a:latin typeface="微软雅黑" panose="020B0503020204020204" pitchFamily="34" charset="-122"/>
                <a:ea typeface="微软雅黑" panose="020B0503020204020204" pitchFamily="34" charset="-122"/>
              </a:rPr>
              <a:t>给每个</a:t>
            </a:r>
            <a:r>
              <a:rPr lang="en-US" altLang="zh-CN" dirty="0">
                <a:solidFill>
                  <a:schemeClr val="bg1"/>
                </a:solidFill>
                <a:latin typeface="微软雅黑" panose="020B0503020204020204" pitchFamily="34" charset="-122"/>
                <a:ea typeface="微软雅黑" panose="020B0503020204020204" pitchFamily="34" charset="-122"/>
              </a:rPr>
              <a:t>sub</a:t>
            </a:r>
            <a:r>
              <a:rPr lang="zh-CN" altLang="zh-CN" dirty="0">
                <a:solidFill>
                  <a:schemeClr val="bg1"/>
                </a:solidFill>
                <a:latin typeface="微软雅黑" panose="020B0503020204020204" pitchFamily="34" charset="-122"/>
                <a:ea typeface="微软雅黑" panose="020B0503020204020204" pitchFamily="34" charset="-122"/>
              </a:rPr>
              <a:t>文件分配一个系数，然后相加起来，减缓预测错误的样本带来的误差。</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71345" y="1728447"/>
            <a:ext cx="1531881"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线性</a:t>
            </a:r>
            <a:r>
              <a:rPr lang="zh-CN" altLang="zh-CN" dirty="0" smtClean="0">
                <a:solidFill>
                  <a:schemeClr val="bg1"/>
                </a:solidFill>
                <a:latin typeface="微软雅黑" panose="020B0503020204020204" pitchFamily="34" charset="-122"/>
                <a:ea typeface="微软雅黑" panose="020B0503020204020204" pitchFamily="34" charset="-122"/>
              </a:rPr>
              <a:t>融合</a:t>
            </a:r>
            <a:r>
              <a:rPr lang="zh-CN" altLang="zh-CN" dirty="0">
                <a:solidFill>
                  <a:schemeClr val="bg1"/>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V="1">
            <a:off x="836341" y="1554149"/>
            <a:ext cx="10047249" cy="22303"/>
          </a:xfrm>
          <a:prstGeom prst="line">
            <a:avLst/>
          </a:prstGeom>
        </p:spPr>
        <p:style>
          <a:lnRef idx="3">
            <a:schemeClr val="accent3"/>
          </a:lnRef>
          <a:fillRef idx="0">
            <a:schemeClr val="accent3"/>
          </a:fillRef>
          <a:effectRef idx="2">
            <a:schemeClr val="accent3"/>
          </a:effectRef>
          <a:fontRef idx="minor">
            <a:schemeClr val="tx1"/>
          </a:fontRef>
        </p:style>
      </p:cxnSp>
      <p:cxnSp>
        <p:nvCxnSpPr>
          <p:cNvPr id="23" name="直接连接符 22"/>
          <p:cNvCxnSpPr/>
          <p:nvPr/>
        </p:nvCxnSpPr>
        <p:spPr>
          <a:xfrm flipV="1">
            <a:off x="836341" y="2904291"/>
            <a:ext cx="10047249" cy="22303"/>
          </a:xfrm>
          <a:prstGeom prst="line">
            <a:avLst/>
          </a:prstGeom>
        </p:spPr>
        <p:style>
          <a:lnRef idx="3">
            <a:schemeClr val="accent3"/>
          </a:lnRef>
          <a:fillRef idx="0">
            <a:schemeClr val="accent3"/>
          </a:fillRef>
          <a:effectRef idx="2">
            <a:schemeClr val="accent3"/>
          </a:effectRef>
          <a:fontRef idx="minor">
            <a:schemeClr val="tx1"/>
          </a:fontRef>
        </p:style>
      </p:cxnSp>
      <p:sp>
        <p:nvSpPr>
          <p:cNvPr id="24" name="文本框 23"/>
          <p:cNvSpPr txBox="1"/>
          <p:nvPr/>
        </p:nvSpPr>
        <p:spPr>
          <a:xfrm>
            <a:off x="2300372" y="3172228"/>
            <a:ext cx="7297270" cy="1200329"/>
          </a:xfrm>
          <a:prstGeom prst="rect">
            <a:avLst/>
          </a:prstGeom>
          <a:noFill/>
        </p:spPr>
        <p:txBody>
          <a:bodyPr wrap="square" rtlCol="0">
            <a:spAutoFit/>
          </a:bodyPr>
          <a:lstStyle/>
          <a:p>
            <a:r>
              <a:rPr lang="zh-CN" altLang="zh-CN" dirty="0" smtClean="0">
                <a:solidFill>
                  <a:schemeClr val="bg1"/>
                </a:solidFill>
                <a:latin typeface="微软雅黑" panose="020B0503020204020204" pitchFamily="34" charset="-122"/>
                <a:ea typeface="微软雅黑" panose="020B0503020204020204" pitchFamily="34" charset="-122"/>
              </a:rPr>
              <a:t>每个</a:t>
            </a:r>
            <a:r>
              <a:rPr lang="zh-CN" altLang="zh-CN" dirty="0">
                <a:solidFill>
                  <a:schemeClr val="bg1"/>
                </a:solidFill>
                <a:latin typeface="微软雅黑" panose="020B0503020204020204" pitchFamily="34" charset="-122"/>
                <a:ea typeface="微软雅黑" panose="020B0503020204020204" pitchFamily="34" charset="-122"/>
              </a:rPr>
              <a:t>预测文件中，</a:t>
            </a:r>
            <a:r>
              <a:rPr lang="zh-CN" altLang="zh-CN" dirty="0">
                <a:solidFill>
                  <a:srgbClr val="FFFF00"/>
                </a:solidFill>
                <a:latin typeface="微软雅黑" panose="020B0503020204020204" pitchFamily="34" charset="-122"/>
                <a:ea typeface="微软雅黑" panose="020B0503020204020204" pitchFamily="34" charset="-122"/>
              </a:rPr>
              <a:t>取出相同</a:t>
            </a:r>
            <a:r>
              <a:rPr lang="en-US" altLang="zh-CN" dirty="0">
                <a:solidFill>
                  <a:srgbClr val="FFFF00"/>
                </a:solidFill>
                <a:latin typeface="微软雅黑" panose="020B0503020204020204" pitchFamily="34" charset="-122"/>
                <a:ea typeface="微软雅黑" panose="020B0503020204020204" pitchFamily="34" charset="-122"/>
              </a:rPr>
              <a:t>Group</a:t>
            </a:r>
            <a:r>
              <a:rPr lang="zh-CN" altLang="zh-CN" dirty="0">
                <a:solidFill>
                  <a:srgbClr val="FFFF00"/>
                </a:solidFill>
                <a:latin typeface="微软雅黑" panose="020B0503020204020204" pitchFamily="34" charset="-122"/>
                <a:ea typeface="微软雅黑" panose="020B0503020204020204" pitchFamily="34" charset="-122"/>
              </a:rPr>
              <a:t>的</a:t>
            </a:r>
            <a:r>
              <a:rPr lang="zh-CN" altLang="zh-CN" dirty="0" smtClean="0">
                <a:solidFill>
                  <a:srgbClr val="FFFF00"/>
                </a:solidFill>
                <a:latin typeface="微软雅黑" panose="020B0503020204020204" pitchFamily="34" charset="-122"/>
                <a:ea typeface="微软雅黑" panose="020B0503020204020204" pitchFamily="34" charset="-122"/>
              </a:rPr>
              <a:t>组进行</a:t>
            </a:r>
            <a:r>
              <a:rPr lang="zh-CN" altLang="zh-CN" dirty="0">
                <a:solidFill>
                  <a:srgbClr val="FFFF00"/>
                </a:solidFill>
                <a:latin typeface="微软雅黑" panose="020B0503020204020204" pitchFamily="34" charset="-122"/>
                <a:ea typeface="微软雅黑" panose="020B0503020204020204" pitchFamily="34" charset="-122"/>
              </a:rPr>
              <a:t>比较，把最大值最大的那个组作为最后的预测结果</a:t>
            </a:r>
            <a:r>
              <a:rPr lang="zh-CN" altLang="zh-CN" dirty="0">
                <a:solidFill>
                  <a:schemeClr val="bg1"/>
                </a:solidFill>
                <a:latin typeface="微软雅黑" panose="020B0503020204020204" pitchFamily="34" charset="-122"/>
                <a:ea typeface="微软雅黑" panose="020B0503020204020204" pitchFamily="34" charset="-122"/>
              </a:rPr>
              <a:t>。这种方法的意义是使差异不是特别大的模型可以综合起来得到一个</a:t>
            </a:r>
            <a:r>
              <a:rPr lang="zh-CN" altLang="zh-CN" dirty="0">
                <a:solidFill>
                  <a:srgbClr val="FFFF00"/>
                </a:solidFill>
                <a:latin typeface="微软雅黑" panose="020B0503020204020204" pitchFamily="34" charset="-122"/>
                <a:ea typeface="微软雅黑" panose="020B0503020204020204" pitchFamily="34" charset="-122"/>
              </a:rPr>
              <a:t>更加精确</a:t>
            </a:r>
            <a:r>
              <a:rPr lang="zh-CN" altLang="zh-CN" dirty="0">
                <a:solidFill>
                  <a:schemeClr val="bg1"/>
                </a:solidFill>
                <a:latin typeface="微软雅黑" panose="020B0503020204020204" pitchFamily="34" charset="-122"/>
                <a:ea typeface="微软雅黑" panose="020B0503020204020204" pitchFamily="34" charset="-122"/>
              </a:rPr>
              <a:t>的结果，使这类型的模型在自己能准确预测的样本中得到更加精确的结果。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768491" y="3169787"/>
            <a:ext cx="1531881" cy="369332"/>
          </a:xfrm>
          <a:prstGeom prst="rect">
            <a:avLst/>
          </a:prstGeom>
          <a:noFill/>
        </p:spPr>
        <p:txBody>
          <a:bodyPr wrap="square" rtlCol="0">
            <a:spAutoFit/>
          </a:bodyPr>
          <a:lstStyle/>
          <a:p>
            <a:r>
              <a:rPr lang="zh-CN" altLang="zh-CN" dirty="0">
                <a:solidFill>
                  <a:schemeClr val="bg1"/>
                </a:solidFill>
                <a:latin typeface="微软雅黑" panose="020B0503020204020204" pitchFamily="34" charset="-122"/>
                <a:ea typeface="微软雅黑" panose="020B0503020204020204" pitchFamily="34" charset="-122"/>
              </a:rPr>
              <a:t>最大值融合：</a:t>
            </a:r>
            <a:endParaRPr lang="zh-CN" altLang="en-US" dirty="0">
              <a:latin typeface="微软雅黑" panose="020B0503020204020204" pitchFamily="34" charset="-122"/>
              <a:ea typeface="微软雅黑" panose="020B0503020204020204" pitchFamily="34" charset="-122"/>
            </a:endParaRPr>
          </a:p>
        </p:txBody>
      </p:sp>
      <p:graphicFrame>
        <p:nvGraphicFramePr>
          <p:cNvPr id="27" name="表格 26"/>
          <p:cNvGraphicFramePr>
            <a:graphicFrameLocks noGrp="1"/>
          </p:cNvGraphicFramePr>
          <p:nvPr>
            <p:extLst>
              <p:ext uri="{D42A27DB-BD31-4B8C-83A1-F6EECF244321}">
                <p14:modId xmlns:p14="http://schemas.microsoft.com/office/powerpoint/2010/main" val="1477136082"/>
              </p:ext>
            </p:extLst>
          </p:nvPr>
        </p:nvGraphicFramePr>
        <p:xfrm>
          <a:off x="671345" y="4518778"/>
          <a:ext cx="3884705" cy="820150"/>
        </p:xfrm>
        <a:graphic>
          <a:graphicData uri="http://schemas.openxmlformats.org/drawingml/2006/table">
            <a:tbl>
              <a:tblPr firstRow="1" bandRow="1">
                <a:tableStyleId>{5C22544A-7EE6-4342-B048-85BDC9FD1C3A}</a:tableStyleId>
              </a:tblPr>
              <a:tblGrid>
                <a:gridCol w="776941">
                  <a:extLst>
                    <a:ext uri="{9D8B030D-6E8A-4147-A177-3AD203B41FA5}">
                      <a16:colId xmlns:a16="http://schemas.microsoft.com/office/drawing/2014/main" val="2542074538"/>
                    </a:ext>
                  </a:extLst>
                </a:gridCol>
                <a:gridCol w="776941">
                  <a:extLst>
                    <a:ext uri="{9D8B030D-6E8A-4147-A177-3AD203B41FA5}">
                      <a16:colId xmlns:a16="http://schemas.microsoft.com/office/drawing/2014/main" val="2685034054"/>
                    </a:ext>
                  </a:extLst>
                </a:gridCol>
                <a:gridCol w="776941">
                  <a:extLst>
                    <a:ext uri="{9D8B030D-6E8A-4147-A177-3AD203B41FA5}">
                      <a16:colId xmlns:a16="http://schemas.microsoft.com/office/drawing/2014/main" val="3404082977"/>
                    </a:ext>
                  </a:extLst>
                </a:gridCol>
                <a:gridCol w="776941">
                  <a:extLst>
                    <a:ext uri="{9D8B030D-6E8A-4147-A177-3AD203B41FA5}">
                      <a16:colId xmlns:a16="http://schemas.microsoft.com/office/drawing/2014/main" val="340186587"/>
                    </a:ext>
                  </a:extLst>
                </a:gridCol>
                <a:gridCol w="776941">
                  <a:extLst>
                    <a:ext uri="{9D8B030D-6E8A-4147-A177-3AD203B41FA5}">
                      <a16:colId xmlns:a16="http://schemas.microsoft.com/office/drawing/2014/main" val="2358770209"/>
                    </a:ext>
                  </a:extLst>
                </a:gridCol>
              </a:tblGrid>
              <a:tr h="410075">
                <a:tc>
                  <a:txBody>
                    <a:bodyPr/>
                    <a:lstStyle/>
                    <a:p>
                      <a:pPr algn="l"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Group</a:t>
                      </a:r>
                    </a:p>
                  </a:txBody>
                  <a:tcPr marL="7620" marR="7620" marT="7620" marB="0" anchor="ctr"/>
                </a:tc>
                <a:tc>
                  <a:txBody>
                    <a:bodyPr/>
                    <a:lstStyle/>
                    <a:p>
                      <a:pPr algn="l"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Excellent ratio</a:t>
                      </a:r>
                    </a:p>
                  </a:txBody>
                  <a:tcPr marL="7620" marR="7620" marT="7620" marB="0" anchor="ctr"/>
                </a:tc>
                <a:tc>
                  <a:txBody>
                    <a:bodyPr/>
                    <a:lstStyle/>
                    <a:p>
                      <a:pPr algn="l"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Good ratio</a:t>
                      </a:r>
                    </a:p>
                  </a:txBody>
                  <a:tcPr marL="7620" marR="7620" marT="7620" marB="0" anchor="ctr"/>
                </a:tc>
                <a:tc>
                  <a:txBody>
                    <a:bodyPr/>
                    <a:lstStyle/>
                    <a:p>
                      <a:pPr algn="l"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Pass ratio</a:t>
                      </a:r>
                    </a:p>
                  </a:txBody>
                  <a:tcPr marL="7620" marR="7620" marT="7620" marB="0" anchor="ctr"/>
                </a:tc>
                <a:tc>
                  <a:txBody>
                    <a:bodyPr/>
                    <a:lstStyle/>
                    <a:p>
                      <a:pPr algn="l"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Fail ratio</a:t>
                      </a:r>
                    </a:p>
                  </a:txBody>
                  <a:tcPr marL="7620" marR="7620" marT="7620" marB="0" anchor="ctr"/>
                </a:tc>
                <a:extLst>
                  <a:ext uri="{0D108BD9-81ED-4DB2-BD59-A6C34878D82A}">
                    <a16:rowId xmlns:a16="http://schemas.microsoft.com/office/drawing/2014/main" val="4062683116"/>
                  </a:ext>
                </a:extLst>
              </a:tr>
              <a:tr h="410075">
                <a:tc>
                  <a:txBody>
                    <a:bodyPr/>
                    <a:lstStyle/>
                    <a:p>
                      <a:pPr algn="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0.158601</a:t>
                      </a:r>
                    </a:p>
                  </a:txBody>
                  <a:tcPr marL="7620" marR="7620" marT="7620" marB="0" anchor="ctr"/>
                </a:tc>
                <a:tc>
                  <a:txBody>
                    <a:bodyPr/>
                    <a:lstStyle/>
                    <a:p>
                      <a:pPr algn="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0.122083</a:t>
                      </a:r>
                    </a:p>
                  </a:txBody>
                  <a:tcPr marL="7620" marR="7620" marT="7620" marB="0" anchor="ctr"/>
                </a:tc>
                <a:tc>
                  <a:txBody>
                    <a:bodyPr/>
                    <a:lstStyle/>
                    <a:p>
                      <a:pPr algn="r" fontAlgn="ctr"/>
                      <a:r>
                        <a:rPr lang="en-US" altLang="zh-CN" sz="1200" b="0" i="0" u="none" strike="noStrike" dirty="0">
                          <a:solidFill>
                            <a:srgbClr val="FF0000"/>
                          </a:solidFill>
                          <a:effectLst/>
                          <a:latin typeface="微软雅黑" panose="020B0503020204020204" pitchFamily="34" charset="-122"/>
                          <a:ea typeface="微软雅黑" panose="020B0503020204020204" pitchFamily="34" charset="-122"/>
                        </a:rPr>
                        <a:t>0.69649</a:t>
                      </a:r>
                    </a:p>
                  </a:txBody>
                  <a:tcPr marL="7620" marR="7620" marT="7620" marB="0" anchor="ctr"/>
                </a:tc>
                <a:tc>
                  <a:txBody>
                    <a:bodyPr/>
                    <a:lstStyle/>
                    <a:p>
                      <a:pPr algn="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0.022826</a:t>
                      </a:r>
                    </a:p>
                  </a:txBody>
                  <a:tcPr marL="7620" marR="7620" marT="7620" marB="0" anchor="ctr"/>
                </a:tc>
                <a:extLst>
                  <a:ext uri="{0D108BD9-81ED-4DB2-BD59-A6C34878D82A}">
                    <a16:rowId xmlns:a16="http://schemas.microsoft.com/office/drawing/2014/main" val="2051268592"/>
                  </a:ext>
                </a:extLst>
              </a:tr>
            </a:tbl>
          </a:graphicData>
        </a:graphic>
      </p:graphicFrame>
      <p:graphicFrame>
        <p:nvGraphicFramePr>
          <p:cNvPr id="28" name="表格 27"/>
          <p:cNvGraphicFramePr>
            <a:graphicFrameLocks noGrp="1"/>
          </p:cNvGraphicFramePr>
          <p:nvPr>
            <p:extLst>
              <p:ext uri="{D42A27DB-BD31-4B8C-83A1-F6EECF244321}">
                <p14:modId xmlns:p14="http://schemas.microsoft.com/office/powerpoint/2010/main" val="3059449954"/>
              </p:ext>
            </p:extLst>
          </p:nvPr>
        </p:nvGraphicFramePr>
        <p:xfrm>
          <a:off x="671344" y="5727071"/>
          <a:ext cx="3884705" cy="820150"/>
        </p:xfrm>
        <a:graphic>
          <a:graphicData uri="http://schemas.openxmlformats.org/drawingml/2006/table">
            <a:tbl>
              <a:tblPr firstRow="1" bandRow="1">
                <a:tableStyleId>{5C22544A-7EE6-4342-B048-85BDC9FD1C3A}</a:tableStyleId>
              </a:tblPr>
              <a:tblGrid>
                <a:gridCol w="776941">
                  <a:extLst>
                    <a:ext uri="{9D8B030D-6E8A-4147-A177-3AD203B41FA5}">
                      <a16:colId xmlns:a16="http://schemas.microsoft.com/office/drawing/2014/main" val="2542074538"/>
                    </a:ext>
                  </a:extLst>
                </a:gridCol>
                <a:gridCol w="776941">
                  <a:extLst>
                    <a:ext uri="{9D8B030D-6E8A-4147-A177-3AD203B41FA5}">
                      <a16:colId xmlns:a16="http://schemas.microsoft.com/office/drawing/2014/main" val="2685034054"/>
                    </a:ext>
                  </a:extLst>
                </a:gridCol>
                <a:gridCol w="776941">
                  <a:extLst>
                    <a:ext uri="{9D8B030D-6E8A-4147-A177-3AD203B41FA5}">
                      <a16:colId xmlns:a16="http://schemas.microsoft.com/office/drawing/2014/main" val="3404082977"/>
                    </a:ext>
                  </a:extLst>
                </a:gridCol>
                <a:gridCol w="778952">
                  <a:extLst>
                    <a:ext uri="{9D8B030D-6E8A-4147-A177-3AD203B41FA5}">
                      <a16:colId xmlns:a16="http://schemas.microsoft.com/office/drawing/2014/main" val="340186587"/>
                    </a:ext>
                  </a:extLst>
                </a:gridCol>
                <a:gridCol w="774930">
                  <a:extLst>
                    <a:ext uri="{9D8B030D-6E8A-4147-A177-3AD203B41FA5}">
                      <a16:colId xmlns:a16="http://schemas.microsoft.com/office/drawing/2014/main" val="2358770209"/>
                    </a:ext>
                  </a:extLst>
                </a:gridCol>
              </a:tblGrid>
              <a:tr h="410075">
                <a:tc>
                  <a:txBody>
                    <a:bodyPr/>
                    <a:lstStyle/>
                    <a:p>
                      <a:pPr algn="l"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Group</a:t>
                      </a:r>
                    </a:p>
                  </a:txBody>
                  <a:tcPr marL="7620" marR="7620" marT="7620" marB="0" anchor="ctr"/>
                </a:tc>
                <a:tc>
                  <a:txBody>
                    <a:bodyPr/>
                    <a:lstStyle/>
                    <a:p>
                      <a:pPr algn="l"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Excellent ratio</a:t>
                      </a:r>
                    </a:p>
                  </a:txBody>
                  <a:tcPr marL="7620" marR="7620" marT="7620" marB="0" anchor="ctr"/>
                </a:tc>
                <a:tc>
                  <a:txBody>
                    <a:bodyPr/>
                    <a:lstStyle/>
                    <a:p>
                      <a:pPr algn="l"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Good ratio</a:t>
                      </a:r>
                    </a:p>
                  </a:txBody>
                  <a:tcPr marL="7620" marR="7620" marT="7620" marB="0" anchor="ctr"/>
                </a:tc>
                <a:tc>
                  <a:txBody>
                    <a:bodyPr/>
                    <a:lstStyle/>
                    <a:p>
                      <a:pPr algn="l"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Pass ratio</a:t>
                      </a:r>
                    </a:p>
                  </a:txBody>
                  <a:tcPr marL="7620" marR="7620" marT="7620" marB="0" anchor="ctr"/>
                </a:tc>
                <a:tc>
                  <a:txBody>
                    <a:bodyPr/>
                    <a:lstStyle/>
                    <a:p>
                      <a:pPr algn="l"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Fail ratio</a:t>
                      </a:r>
                    </a:p>
                  </a:txBody>
                  <a:tcPr marL="7620" marR="7620" marT="7620" marB="0" anchor="ctr"/>
                </a:tc>
                <a:extLst>
                  <a:ext uri="{0D108BD9-81ED-4DB2-BD59-A6C34878D82A}">
                    <a16:rowId xmlns:a16="http://schemas.microsoft.com/office/drawing/2014/main" val="4062683116"/>
                  </a:ext>
                </a:extLst>
              </a:tr>
              <a:tr h="410075">
                <a:tc>
                  <a:txBody>
                    <a:bodyPr/>
                    <a:lstStyle/>
                    <a:p>
                      <a:pPr algn="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0.144256</a:t>
                      </a:r>
                    </a:p>
                  </a:txBody>
                  <a:tcPr marL="7620" marR="7620" marT="7620" marB="0" anchor="ctr"/>
                </a:tc>
                <a:tc>
                  <a:txBody>
                    <a:bodyPr/>
                    <a:lstStyle/>
                    <a:p>
                      <a:pPr algn="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0.115849</a:t>
                      </a:r>
                    </a:p>
                  </a:txBody>
                  <a:tcPr marL="7620" marR="7620" marT="7620" marB="0" anchor="ctr"/>
                </a:tc>
                <a:tc>
                  <a:txBody>
                    <a:bodyPr/>
                    <a:lstStyle/>
                    <a:p>
                      <a:pPr algn="r" fontAlgn="ctr"/>
                      <a:r>
                        <a:rPr lang="en-US" altLang="zh-CN" sz="1200" b="0" i="0" u="none" strike="noStrike" dirty="0">
                          <a:solidFill>
                            <a:srgbClr val="FF0000"/>
                          </a:solidFill>
                          <a:effectLst/>
                          <a:latin typeface="微软雅黑" panose="020B0503020204020204" pitchFamily="34" charset="-122"/>
                          <a:ea typeface="微软雅黑" panose="020B0503020204020204" pitchFamily="34" charset="-122"/>
                        </a:rPr>
                        <a:t>0.713906</a:t>
                      </a:r>
                    </a:p>
                  </a:txBody>
                  <a:tcPr marL="7620" marR="7620" marT="7620" marB="0" anchor="ctr"/>
                </a:tc>
                <a:tc>
                  <a:txBody>
                    <a:bodyPr/>
                    <a:lstStyle/>
                    <a:p>
                      <a:pPr algn="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0.025989</a:t>
                      </a:r>
                    </a:p>
                  </a:txBody>
                  <a:tcPr marL="7620" marR="7620" marT="7620" marB="0" anchor="ctr"/>
                </a:tc>
                <a:extLst>
                  <a:ext uri="{0D108BD9-81ED-4DB2-BD59-A6C34878D82A}">
                    <a16:rowId xmlns:a16="http://schemas.microsoft.com/office/drawing/2014/main" val="2051268592"/>
                  </a:ext>
                </a:extLst>
              </a:tr>
            </a:tbl>
          </a:graphicData>
        </a:graphic>
      </p:graphicFrame>
      <p:sp>
        <p:nvSpPr>
          <p:cNvPr id="30" name="右箭头 29"/>
          <p:cNvSpPr/>
          <p:nvPr/>
        </p:nvSpPr>
        <p:spPr>
          <a:xfrm>
            <a:off x="4564731" y="4649557"/>
            <a:ext cx="1300165" cy="55397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ctr"/>
            <a:r>
              <a:rPr lang="en-US" altLang="zh-CN" dirty="0">
                <a:solidFill>
                  <a:schemeClr val="tx1"/>
                </a:solidFill>
                <a:latin typeface="等线" panose="02010600030101010101" pitchFamily="2" charset="-122"/>
              </a:rPr>
              <a:t>0.69649</a:t>
            </a:r>
          </a:p>
        </p:txBody>
      </p:sp>
      <p:sp>
        <p:nvSpPr>
          <p:cNvPr id="31" name="右箭头 30"/>
          <p:cNvSpPr/>
          <p:nvPr/>
        </p:nvSpPr>
        <p:spPr>
          <a:xfrm>
            <a:off x="4556048" y="5857887"/>
            <a:ext cx="1308848" cy="55851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ctr"/>
            <a:r>
              <a:rPr lang="en-US" altLang="zh-CN" dirty="0">
                <a:solidFill>
                  <a:schemeClr val="tx1"/>
                </a:solidFill>
                <a:latin typeface="等线" panose="02010600030101010101" pitchFamily="2" charset="-122"/>
              </a:rPr>
              <a:t>0.713906</a:t>
            </a:r>
          </a:p>
        </p:txBody>
      </p:sp>
      <p:graphicFrame>
        <p:nvGraphicFramePr>
          <p:cNvPr id="32" name="表格 31"/>
          <p:cNvGraphicFramePr>
            <a:graphicFrameLocks noGrp="1"/>
          </p:cNvGraphicFramePr>
          <p:nvPr>
            <p:extLst>
              <p:ext uri="{D42A27DB-BD31-4B8C-83A1-F6EECF244321}">
                <p14:modId xmlns:p14="http://schemas.microsoft.com/office/powerpoint/2010/main" val="32841573"/>
              </p:ext>
            </p:extLst>
          </p:nvPr>
        </p:nvGraphicFramePr>
        <p:xfrm>
          <a:off x="7658291" y="5105666"/>
          <a:ext cx="3884705" cy="820150"/>
        </p:xfrm>
        <a:graphic>
          <a:graphicData uri="http://schemas.openxmlformats.org/drawingml/2006/table">
            <a:tbl>
              <a:tblPr firstRow="1" bandRow="1">
                <a:tableStyleId>{5C22544A-7EE6-4342-B048-85BDC9FD1C3A}</a:tableStyleId>
              </a:tblPr>
              <a:tblGrid>
                <a:gridCol w="776941">
                  <a:extLst>
                    <a:ext uri="{9D8B030D-6E8A-4147-A177-3AD203B41FA5}">
                      <a16:colId xmlns:a16="http://schemas.microsoft.com/office/drawing/2014/main" val="2542074538"/>
                    </a:ext>
                  </a:extLst>
                </a:gridCol>
                <a:gridCol w="776941">
                  <a:extLst>
                    <a:ext uri="{9D8B030D-6E8A-4147-A177-3AD203B41FA5}">
                      <a16:colId xmlns:a16="http://schemas.microsoft.com/office/drawing/2014/main" val="2685034054"/>
                    </a:ext>
                  </a:extLst>
                </a:gridCol>
                <a:gridCol w="776941">
                  <a:extLst>
                    <a:ext uri="{9D8B030D-6E8A-4147-A177-3AD203B41FA5}">
                      <a16:colId xmlns:a16="http://schemas.microsoft.com/office/drawing/2014/main" val="3404082977"/>
                    </a:ext>
                  </a:extLst>
                </a:gridCol>
                <a:gridCol w="778952">
                  <a:extLst>
                    <a:ext uri="{9D8B030D-6E8A-4147-A177-3AD203B41FA5}">
                      <a16:colId xmlns:a16="http://schemas.microsoft.com/office/drawing/2014/main" val="340186587"/>
                    </a:ext>
                  </a:extLst>
                </a:gridCol>
                <a:gridCol w="774930">
                  <a:extLst>
                    <a:ext uri="{9D8B030D-6E8A-4147-A177-3AD203B41FA5}">
                      <a16:colId xmlns:a16="http://schemas.microsoft.com/office/drawing/2014/main" val="2358770209"/>
                    </a:ext>
                  </a:extLst>
                </a:gridCol>
              </a:tblGrid>
              <a:tr h="410075">
                <a:tc>
                  <a:txBody>
                    <a:bodyPr/>
                    <a:lstStyle/>
                    <a:p>
                      <a:pPr algn="l"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Group</a:t>
                      </a:r>
                    </a:p>
                  </a:txBody>
                  <a:tcPr marL="7620" marR="7620" marT="7620" marB="0" anchor="ctr"/>
                </a:tc>
                <a:tc>
                  <a:txBody>
                    <a:bodyPr/>
                    <a:lstStyle/>
                    <a:p>
                      <a:pPr algn="l"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Excellent ratio</a:t>
                      </a:r>
                    </a:p>
                  </a:txBody>
                  <a:tcPr marL="7620" marR="7620" marT="7620" marB="0" anchor="ctr"/>
                </a:tc>
                <a:tc>
                  <a:txBody>
                    <a:bodyPr/>
                    <a:lstStyle/>
                    <a:p>
                      <a:pPr algn="l"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Good ratio</a:t>
                      </a:r>
                    </a:p>
                  </a:txBody>
                  <a:tcPr marL="7620" marR="7620" marT="7620" marB="0" anchor="ctr"/>
                </a:tc>
                <a:tc>
                  <a:txBody>
                    <a:bodyPr/>
                    <a:lstStyle/>
                    <a:p>
                      <a:pPr algn="l"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Pass ratio</a:t>
                      </a:r>
                    </a:p>
                  </a:txBody>
                  <a:tcPr marL="7620" marR="7620" marT="7620" marB="0" anchor="ctr"/>
                </a:tc>
                <a:tc>
                  <a:txBody>
                    <a:bodyPr/>
                    <a:lstStyle/>
                    <a:p>
                      <a:pPr algn="l" fontAlgn="ctr"/>
                      <a:r>
                        <a:rPr lang="en-US" sz="1200" b="0" i="0" u="none" strike="noStrike" dirty="0">
                          <a:solidFill>
                            <a:srgbClr val="000000"/>
                          </a:solidFill>
                          <a:effectLst/>
                          <a:latin typeface="微软雅黑" panose="020B0503020204020204" pitchFamily="34" charset="-122"/>
                          <a:ea typeface="微软雅黑" panose="020B0503020204020204" pitchFamily="34" charset="-122"/>
                        </a:rPr>
                        <a:t>Fail ratio</a:t>
                      </a:r>
                    </a:p>
                  </a:txBody>
                  <a:tcPr marL="7620" marR="7620" marT="7620" marB="0" anchor="ctr"/>
                </a:tc>
                <a:extLst>
                  <a:ext uri="{0D108BD9-81ED-4DB2-BD59-A6C34878D82A}">
                    <a16:rowId xmlns:a16="http://schemas.microsoft.com/office/drawing/2014/main" val="4062683116"/>
                  </a:ext>
                </a:extLst>
              </a:tr>
              <a:tr h="410075">
                <a:tc>
                  <a:txBody>
                    <a:bodyPr/>
                    <a:lstStyle/>
                    <a:p>
                      <a:pPr algn="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0.144256</a:t>
                      </a:r>
                    </a:p>
                  </a:txBody>
                  <a:tcPr marL="7620" marR="7620" marT="7620" marB="0" anchor="ctr"/>
                </a:tc>
                <a:tc>
                  <a:txBody>
                    <a:bodyPr/>
                    <a:lstStyle/>
                    <a:p>
                      <a:pPr algn="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0.115849</a:t>
                      </a:r>
                    </a:p>
                  </a:txBody>
                  <a:tcPr marL="7620" marR="7620" marT="7620" marB="0" anchor="ctr"/>
                </a:tc>
                <a:tc>
                  <a:txBody>
                    <a:bodyPr/>
                    <a:lstStyle/>
                    <a:p>
                      <a:pPr algn="r" fontAlgn="ctr"/>
                      <a:r>
                        <a:rPr lang="en-US" altLang="zh-CN" sz="1200" b="0" i="0" u="none" strike="noStrike" dirty="0">
                          <a:solidFill>
                            <a:srgbClr val="FF0000"/>
                          </a:solidFill>
                          <a:effectLst/>
                          <a:latin typeface="微软雅黑" panose="020B0503020204020204" pitchFamily="34" charset="-122"/>
                          <a:ea typeface="微软雅黑" panose="020B0503020204020204" pitchFamily="34" charset="-122"/>
                        </a:rPr>
                        <a:t>0.713906</a:t>
                      </a:r>
                    </a:p>
                  </a:txBody>
                  <a:tcPr marL="7620" marR="7620" marT="7620" marB="0" anchor="ctr"/>
                </a:tc>
                <a:tc>
                  <a:txBody>
                    <a:bodyPr/>
                    <a:lstStyle/>
                    <a:p>
                      <a:pPr algn="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0.025989</a:t>
                      </a:r>
                    </a:p>
                  </a:txBody>
                  <a:tcPr marL="7620" marR="7620" marT="7620" marB="0" anchor="ctr"/>
                </a:tc>
                <a:extLst>
                  <a:ext uri="{0D108BD9-81ED-4DB2-BD59-A6C34878D82A}">
                    <a16:rowId xmlns:a16="http://schemas.microsoft.com/office/drawing/2014/main" val="2051268592"/>
                  </a:ext>
                </a:extLst>
              </a:tr>
            </a:tbl>
          </a:graphicData>
        </a:graphic>
      </p:graphicFrame>
      <p:sp>
        <p:nvSpPr>
          <p:cNvPr id="3" name="右箭头标注 2"/>
          <p:cNvSpPr/>
          <p:nvPr/>
        </p:nvSpPr>
        <p:spPr>
          <a:xfrm>
            <a:off x="5859965" y="4881788"/>
            <a:ext cx="1797961" cy="1322962"/>
          </a:xfrm>
          <a:prstGeom prst="right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0.69649</a:t>
            </a:r>
          </a:p>
          <a:p>
            <a:pPr algn="ctr"/>
            <a:r>
              <a:rPr lang="zh-CN" altLang="en-US" dirty="0">
                <a:solidFill>
                  <a:schemeClr val="tx1"/>
                </a:solidFill>
              </a:rPr>
              <a:t>小于</a:t>
            </a:r>
            <a:endParaRPr lang="en-US" altLang="zh-CN" dirty="0">
              <a:solidFill>
                <a:schemeClr val="tx1"/>
              </a:solidFill>
            </a:endParaRPr>
          </a:p>
          <a:p>
            <a:pPr algn="ctr"/>
            <a:r>
              <a:rPr lang="en-US" altLang="zh-CN" dirty="0">
                <a:solidFill>
                  <a:schemeClr val="tx1"/>
                </a:solidFill>
              </a:rPr>
              <a:t>0.713906</a:t>
            </a:r>
            <a:endParaRPr lang="zh-CN" altLang="en-US" dirty="0">
              <a:solidFill>
                <a:schemeClr val="tx1"/>
              </a:solidFill>
            </a:endParaRPr>
          </a:p>
        </p:txBody>
      </p:sp>
    </p:spTree>
    <p:custDataLst>
      <p:tags r:id="rId1"/>
    </p:custDataLst>
    <p:extLst>
      <p:ext uri="{BB962C8B-B14F-4D97-AF65-F5344CB8AC3E}">
        <p14:creationId xmlns:p14="http://schemas.microsoft.com/office/powerpoint/2010/main" val="635807975"/>
      </p:ext>
    </p:extLst>
  </p:cSld>
  <p:clrMapOvr>
    <a:masterClrMapping/>
  </p:clrMapOvr>
  <mc:AlternateContent xmlns:mc="http://schemas.openxmlformats.org/markup-compatibility/2006">
    <mc:Choice xmlns:p14="http://schemas.microsoft.com/office/powerpoint/2010/main" Requires="p14">
      <p:transition spd="slow" p14:dur="2000" advTm="11032"/>
    </mc:Choice>
    <mc:Fallback>
      <p:transition spd="slow" advTm="11032"/>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16_9 ppt 内页"/>
          <p:cNvPicPr>
            <a:picLocks noGrp="1" noChangeAspect="1"/>
          </p:cNvPicPr>
          <p:nvPr>
            <p:ph sz="quarter" idx="13"/>
          </p:nvPr>
        </p:nvPicPr>
        <p:blipFill>
          <a:blip r:embed="rId4"/>
          <a:stretch>
            <a:fillRect/>
          </a:stretch>
        </p:blipFill>
        <p:spPr>
          <a:xfrm>
            <a:off x="-6985" y="-1905"/>
            <a:ext cx="12218670" cy="6873240"/>
          </a:xfrm>
          <a:prstGeom prst="rect">
            <a:avLst/>
          </a:prstGeom>
        </p:spPr>
      </p:pic>
      <p:sp>
        <p:nvSpPr>
          <p:cNvPr id="2" name="文本框 1"/>
          <p:cNvSpPr txBox="1"/>
          <p:nvPr/>
        </p:nvSpPr>
        <p:spPr>
          <a:xfrm>
            <a:off x="404495" y="315595"/>
            <a:ext cx="4780822"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charset="-122"/>
                <a:ea typeface="微软雅黑" panose="020B0503020204020204" charset="-122"/>
              </a:rPr>
              <a:t>建模思路</a:t>
            </a:r>
            <a:r>
              <a:rPr lang="en-US" altLang="zh-CN" sz="3200" b="1" dirty="0" smtClean="0">
                <a:solidFill>
                  <a:schemeClr val="bg1"/>
                </a:solidFill>
                <a:latin typeface="微软雅黑" panose="020B0503020204020204" charset="-122"/>
                <a:ea typeface="微软雅黑" panose="020B0503020204020204" charset="-122"/>
              </a:rPr>
              <a:t>-</a:t>
            </a:r>
            <a:r>
              <a:rPr lang="zh-CN" altLang="en-US" sz="3200" b="1" dirty="0" smtClean="0">
                <a:solidFill>
                  <a:schemeClr val="bg1"/>
                </a:solidFill>
                <a:latin typeface="微软雅黑" panose="020B0503020204020204" charset="-122"/>
                <a:ea typeface="微软雅黑" panose="020B0503020204020204" charset="-122"/>
              </a:rPr>
              <a:t>模型构建</a:t>
            </a:r>
            <a:endParaRPr lang="zh-CN" altLang="en-US" sz="3200" b="1" dirty="0">
              <a:solidFill>
                <a:schemeClr val="bg1"/>
              </a:solidFill>
              <a:latin typeface="微软雅黑" panose="020B0503020204020204" charset="-122"/>
              <a:ea typeface="微软雅黑" panose="020B0503020204020204" charset="-122"/>
            </a:endParaRPr>
          </a:p>
        </p:txBody>
      </p:sp>
      <p:sp>
        <p:nvSpPr>
          <p:cNvPr id="4" name="文本框 3"/>
          <p:cNvSpPr txBox="1"/>
          <p:nvPr/>
        </p:nvSpPr>
        <p:spPr>
          <a:xfrm>
            <a:off x="671345" y="996427"/>
            <a:ext cx="2268070"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模型融合</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203226" y="1640718"/>
            <a:ext cx="2803672" cy="2862322"/>
          </a:xfrm>
          <a:prstGeom prst="rect">
            <a:avLst/>
          </a:prstGeom>
          <a:noFill/>
        </p:spPr>
        <p:txBody>
          <a:bodyPr wrap="square" rtlCol="0">
            <a:spAutoFit/>
          </a:bodyPr>
          <a:lstStyle/>
          <a:p>
            <a:r>
              <a:rPr lang="zh-CN" altLang="zh-CN" dirty="0" smtClean="0">
                <a:solidFill>
                  <a:schemeClr val="bg1"/>
                </a:solidFill>
                <a:latin typeface="微软雅黑" panose="020B0503020204020204" pitchFamily="34" charset="-122"/>
                <a:ea typeface="微软雅黑" panose="020B0503020204020204" pitchFamily="34" charset="-122"/>
              </a:rPr>
              <a:t>每个</a:t>
            </a:r>
            <a:r>
              <a:rPr lang="zh-CN" altLang="zh-CN" dirty="0">
                <a:solidFill>
                  <a:schemeClr val="bg1"/>
                </a:solidFill>
                <a:latin typeface="微软雅黑" panose="020B0503020204020204" pitchFamily="34" charset="-122"/>
                <a:ea typeface="微软雅黑" panose="020B0503020204020204" pitchFamily="34" charset="-122"/>
              </a:rPr>
              <a:t>预测文件中，</a:t>
            </a:r>
            <a:r>
              <a:rPr lang="zh-CN" altLang="zh-CN" dirty="0">
                <a:solidFill>
                  <a:srgbClr val="FFFF00"/>
                </a:solidFill>
                <a:latin typeface="微软雅黑" panose="020B0503020204020204" pitchFamily="34" charset="-122"/>
                <a:ea typeface="微软雅黑" panose="020B0503020204020204" pitchFamily="34" charset="-122"/>
              </a:rPr>
              <a:t>取出相同</a:t>
            </a:r>
            <a:r>
              <a:rPr lang="en-US" altLang="zh-CN" dirty="0">
                <a:solidFill>
                  <a:srgbClr val="FFFF00"/>
                </a:solidFill>
                <a:latin typeface="微软雅黑" panose="020B0503020204020204" pitchFamily="34" charset="-122"/>
                <a:ea typeface="微软雅黑" panose="020B0503020204020204" pitchFamily="34" charset="-122"/>
              </a:rPr>
              <a:t>Group</a:t>
            </a:r>
            <a:r>
              <a:rPr lang="zh-CN" altLang="zh-CN" dirty="0">
                <a:solidFill>
                  <a:srgbClr val="FFFF00"/>
                </a:solidFill>
                <a:latin typeface="微软雅黑" panose="020B0503020204020204" pitchFamily="34" charset="-122"/>
                <a:ea typeface="微软雅黑" panose="020B0503020204020204" pitchFamily="34" charset="-122"/>
              </a:rPr>
              <a:t>的</a:t>
            </a:r>
            <a:r>
              <a:rPr lang="zh-CN" altLang="zh-CN" dirty="0" smtClean="0">
                <a:solidFill>
                  <a:srgbClr val="FFFF00"/>
                </a:solidFill>
                <a:latin typeface="微软雅黑" panose="020B0503020204020204" pitchFamily="34" charset="-122"/>
                <a:ea typeface="微软雅黑" panose="020B0503020204020204" pitchFamily="34" charset="-122"/>
              </a:rPr>
              <a:t>组进行</a:t>
            </a:r>
            <a:r>
              <a:rPr lang="zh-CN" altLang="zh-CN" dirty="0">
                <a:solidFill>
                  <a:srgbClr val="FFFF00"/>
                </a:solidFill>
                <a:latin typeface="微软雅黑" panose="020B0503020204020204" pitchFamily="34" charset="-122"/>
                <a:ea typeface="微软雅黑" panose="020B0503020204020204" pitchFamily="34" charset="-122"/>
              </a:rPr>
              <a:t>比较，把最大值最大的那个组作为最后的预测结果</a:t>
            </a:r>
            <a:r>
              <a:rPr lang="zh-CN" altLang="zh-CN" dirty="0">
                <a:solidFill>
                  <a:schemeClr val="bg1"/>
                </a:solidFill>
                <a:latin typeface="微软雅黑" panose="020B0503020204020204" pitchFamily="34" charset="-122"/>
                <a:ea typeface="微软雅黑" panose="020B0503020204020204" pitchFamily="34" charset="-122"/>
              </a:rPr>
              <a:t>。这种方法的意义是使差异不是特别大的模型可以综合起来得到一个</a:t>
            </a:r>
            <a:r>
              <a:rPr lang="zh-CN" altLang="zh-CN" dirty="0">
                <a:solidFill>
                  <a:srgbClr val="FFFF00"/>
                </a:solidFill>
                <a:latin typeface="微软雅黑" panose="020B0503020204020204" pitchFamily="34" charset="-122"/>
                <a:ea typeface="微软雅黑" panose="020B0503020204020204" pitchFamily="34" charset="-122"/>
              </a:rPr>
              <a:t>更加精确</a:t>
            </a:r>
            <a:r>
              <a:rPr lang="zh-CN" altLang="zh-CN" dirty="0">
                <a:solidFill>
                  <a:schemeClr val="bg1"/>
                </a:solidFill>
                <a:latin typeface="微软雅黑" panose="020B0503020204020204" pitchFamily="34" charset="-122"/>
                <a:ea typeface="微软雅黑" panose="020B0503020204020204" pitchFamily="34" charset="-122"/>
              </a:rPr>
              <a:t>的结果，使这类型的模型在自己能准确预测的样本中得到更加精确的结果。</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71345" y="1638277"/>
            <a:ext cx="1531881" cy="369332"/>
          </a:xfrm>
          <a:prstGeom prst="rect">
            <a:avLst/>
          </a:prstGeom>
          <a:noFill/>
        </p:spPr>
        <p:txBody>
          <a:bodyPr wrap="square" rtlCol="0">
            <a:spAutoFit/>
          </a:bodyPr>
          <a:lstStyle/>
          <a:p>
            <a:r>
              <a:rPr lang="zh-CN" altLang="zh-CN" dirty="0">
                <a:solidFill>
                  <a:schemeClr val="bg1"/>
                </a:solidFill>
                <a:latin typeface="微软雅黑" panose="020B0503020204020204" pitchFamily="34" charset="-122"/>
                <a:ea typeface="微软雅黑" panose="020B0503020204020204" pitchFamily="34" charset="-122"/>
              </a:rPr>
              <a:t>最大值融合：</a:t>
            </a:r>
            <a:endParaRPr lang="zh-CN" altLang="en-US"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1430" y="180519"/>
            <a:ext cx="3900446" cy="6508391"/>
          </a:xfrm>
          <a:prstGeom prst="rect">
            <a:avLst/>
          </a:prstGeom>
        </p:spPr>
      </p:pic>
      <p:sp>
        <p:nvSpPr>
          <p:cNvPr id="11" name="流程图: 顺序访问存储器 10"/>
          <p:cNvSpPr/>
          <p:nvPr/>
        </p:nvSpPr>
        <p:spPr>
          <a:xfrm>
            <a:off x="3540868" y="4289898"/>
            <a:ext cx="3043927" cy="2267351"/>
          </a:xfrm>
          <a:prstGeom prst="flowChartMagneticTap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 </a:t>
            </a:r>
            <a:r>
              <a:rPr lang="zh-CN" altLang="en-US" dirty="0" smtClean="0">
                <a:latin typeface="微软雅黑" panose="020B0503020204020204" pitchFamily="34" charset="-122"/>
                <a:ea typeface="微软雅黑" panose="020B0503020204020204" pitchFamily="34" charset="-122"/>
              </a:rPr>
              <a:t>不同</a:t>
            </a:r>
            <a:r>
              <a:rPr lang="zh-CN" altLang="en-US" dirty="0">
                <a:latin typeface="微软雅黑" panose="020B0503020204020204" pitchFamily="34" charset="-122"/>
                <a:ea typeface="微软雅黑" panose="020B0503020204020204" pitchFamily="34" charset="-122"/>
              </a:rPr>
              <a:t>特征训练，相同模型下，预测出来的结果稍微有些</a:t>
            </a:r>
            <a:r>
              <a:rPr lang="zh-CN" altLang="en-US" dirty="0" smtClean="0">
                <a:latin typeface="微软雅黑" panose="020B0503020204020204" pitchFamily="34" charset="-122"/>
                <a:ea typeface="微软雅黑" panose="020B0503020204020204" pitchFamily="34" charset="-122"/>
              </a:rPr>
              <a:t>不同，但</a:t>
            </a:r>
            <a:r>
              <a:rPr lang="zh-CN" altLang="en-US" dirty="0" smtClean="0">
                <a:solidFill>
                  <a:srgbClr val="FF0000"/>
                </a:solidFill>
                <a:latin typeface="微软雅黑" panose="020B0503020204020204" pitchFamily="34" charset="-122"/>
                <a:ea typeface="微软雅黑" panose="020B0503020204020204" pitchFamily="34" charset="-122"/>
              </a:rPr>
              <a:t>趋势一样</a:t>
            </a:r>
            <a:r>
              <a:rPr lang="zh-CN" altLang="en-US" dirty="0" smtClean="0">
                <a:latin typeface="微软雅黑" panose="020B0503020204020204" pitchFamily="34" charset="-122"/>
                <a:ea typeface="微软雅黑" panose="020B0503020204020204" pitchFamily="34" charset="-122"/>
              </a:rPr>
              <a:t>，使用最大值融合得到可能准确的结果</a:t>
            </a:r>
            <a:endParaRPr lang="zh-CN" altLang="en-US"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858508427"/>
      </p:ext>
    </p:extLst>
  </p:cSld>
  <p:clrMapOvr>
    <a:masterClrMapping/>
  </p:clrMapOvr>
  <mc:AlternateContent xmlns:mc="http://schemas.openxmlformats.org/markup-compatibility/2006">
    <mc:Choice xmlns:p14="http://schemas.microsoft.com/office/powerpoint/2010/main" Requires="p14">
      <p:transition spd="slow" p14:dur="2000" advTm="14264"/>
    </mc:Choice>
    <mc:Fallback>
      <p:transition spd="slow" advTm="14264"/>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16_9 ppt 内页"/>
          <p:cNvPicPr>
            <a:picLocks noGrp="1" noChangeAspect="1"/>
          </p:cNvPicPr>
          <p:nvPr>
            <p:ph sz="quarter" idx="13"/>
          </p:nvPr>
        </p:nvPicPr>
        <p:blipFill>
          <a:blip r:embed="rId3"/>
          <a:stretch>
            <a:fillRect/>
          </a:stretch>
        </p:blipFill>
        <p:spPr>
          <a:xfrm>
            <a:off x="-6985" y="-1905"/>
            <a:ext cx="12218670" cy="6873240"/>
          </a:xfrm>
          <a:prstGeom prst="rect">
            <a:avLst/>
          </a:prstGeom>
        </p:spPr>
      </p:pic>
      <p:sp>
        <p:nvSpPr>
          <p:cNvPr id="2" name="文本框 1"/>
          <p:cNvSpPr txBox="1"/>
          <p:nvPr/>
        </p:nvSpPr>
        <p:spPr>
          <a:xfrm>
            <a:off x="4330831" y="2867683"/>
            <a:ext cx="3543037" cy="1134064"/>
          </a:xfrm>
          <a:prstGeom prst="rect">
            <a:avLst/>
          </a:prstGeom>
        </p:spPr>
        <p:style>
          <a:lnRef idx="0">
            <a:scrgbClr r="0" g="0" b="0"/>
          </a:lnRef>
          <a:fillRef idx="1002">
            <a:schemeClr val="dk1"/>
          </a:fillRef>
          <a:effectRef idx="0">
            <a:scrgbClr r="0" g="0" b="0"/>
          </a:effectRef>
          <a:fontRef idx="major"/>
        </p:style>
        <p:txBody>
          <a:bodyPr wrap="square" rtlCol="0">
            <a:spAutoFit/>
          </a:bodyPr>
          <a:lstStyle/>
          <a:p>
            <a:r>
              <a:rPr lang="zh-CN" altLang="en-US" sz="6600" b="1" dirty="0" smtClean="0">
                <a:solidFill>
                  <a:schemeClr val="bg1"/>
                </a:solidFill>
                <a:latin typeface="微软雅黑" panose="020B0503020204020204" charset="-122"/>
                <a:ea typeface="微软雅黑" panose="020B0503020204020204" charset="-122"/>
              </a:rPr>
              <a:t>历程总结</a:t>
            </a:r>
            <a:endParaRPr lang="zh-CN" altLang="en-US" sz="6600" b="1" dirty="0">
              <a:solidFill>
                <a:schemeClr val="bg1"/>
              </a:solidFill>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4088817686"/>
      </p:ext>
    </p:extLst>
  </p:cSld>
  <p:clrMapOvr>
    <a:masterClrMapping/>
  </p:clrMapOvr>
  <mc:AlternateContent xmlns:mc="http://schemas.openxmlformats.org/markup-compatibility/2006">
    <mc:Choice xmlns:p14="http://schemas.microsoft.com/office/powerpoint/2010/main" Requires="p14">
      <p:transition spd="slow" p14:dur="2000" advTm="802"/>
    </mc:Choice>
    <mc:Fallback>
      <p:transition spd="slow" advTm="802"/>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16_9 ppt 内页"/>
          <p:cNvPicPr>
            <a:picLocks noGrp="1" noChangeAspect="1"/>
          </p:cNvPicPr>
          <p:nvPr>
            <p:ph sz="quarter" idx="13"/>
          </p:nvPr>
        </p:nvPicPr>
        <p:blipFill>
          <a:blip r:embed="rId3"/>
          <a:stretch>
            <a:fillRect/>
          </a:stretch>
        </p:blipFill>
        <p:spPr>
          <a:xfrm>
            <a:off x="0" y="-15240"/>
            <a:ext cx="12218670" cy="6873240"/>
          </a:xfrm>
          <a:prstGeom prst="rect">
            <a:avLst/>
          </a:prstGeom>
        </p:spPr>
      </p:pic>
      <p:sp>
        <p:nvSpPr>
          <p:cNvPr id="2" name="文本框 1"/>
          <p:cNvSpPr txBox="1"/>
          <p:nvPr/>
        </p:nvSpPr>
        <p:spPr>
          <a:xfrm>
            <a:off x="404495" y="315595"/>
            <a:ext cx="2534920"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charset="-122"/>
                <a:ea typeface="微软雅黑" panose="020B0503020204020204" charset="-122"/>
              </a:rPr>
              <a:t>历程总结</a:t>
            </a:r>
            <a:endParaRPr lang="en-US" altLang="zh-CN" sz="3200" b="1" dirty="0" smtClean="0">
              <a:solidFill>
                <a:schemeClr val="bg1"/>
              </a:solidFill>
              <a:latin typeface="微软雅黑" panose="020B0503020204020204" charset="-122"/>
              <a:ea typeface="微软雅黑" panose="020B0503020204020204" charset="-122"/>
            </a:endParaRPr>
          </a:p>
        </p:txBody>
      </p:sp>
      <p:sp>
        <p:nvSpPr>
          <p:cNvPr id="3" name="文本框 2"/>
          <p:cNvSpPr txBox="1"/>
          <p:nvPr/>
        </p:nvSpPr>
        <p:spPr>
          <a:xfrm>
            <a:off x="2486722" y="1338147"/>
            <a:ext cx="6311590" cy="923330"/>
          </a:xfrm>
          <a:prstGeom prst="rect">
            <a:avLst/>
          </a:prstGeom>
          <a:noFill/>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1</a:t>
            </a:r>
            <a:r>
              <a:rPr lang="zh-CN" altLang="en-US" dirty="0" smtClean="0">
                <a:solidFill>
                  <a:schemeClr val="bg1"/>
                </a:solidFill>
                <a:latin typeface="微软雅黑" panose="020B0503020204020204" pitchFamily="34" charset="-122"/>
                <a:ea typeface="微软雅黑" panose="020B0503020204020204" pitchFamily="34" charset="-122"/>
              </a:rPr>
              <a:t>、本赛题抖动性比较大，本方案使用模型融合，先</a:t>
            </a:r>
            <a:r>
              <a:rPr lang="zh-CN" altLang="zh-CN" dirty="0" smtClean="0">
                <a:solidFill>
                  <a:schemeClr val="bg1"/>
                </a:solidFill>
                <a:latin typeface="微软雅黑" panose="020B0503020204020204" pitchFamily="34" charset="-122"/>
                <a:ea typeface="微软雅黑" panose="020B0503020204020204" pitchFamily="34" charset="-122"/>
              </a:rPr>
              <a:t>使用</a:t>
            </a:r>
            <a:r>
              <a:rPr lang="zh-CN" altLang="zh-CN" dirty="0">
                <a:solidFill>
                  <a:schemeClr val="bg1"/>
                </a:solidFill>
                <a:latin typeface="微软雅黑" panose="020B0503020204020204" pitchFamily="34" charset="-122"/>
                <a:ea typeface="微软雅黑" panose="020B0503020204020204" pitchFamily="34" charset="-122"/>
              </a:rPr>
              <a:t>最大值融合希望尽可能得到同种模型下的最好结果，然后进行线性加权融合来提高泛化</a:t>
            </a:r>
            <a:r>
              <a:rPr lang="zh-CN" altLang="zh-CN" dirty="0" smtClean="0">
                <a:solidFill>
                  <a:schemeClr val="bg1"/>
                </a:solidFill>
                <a:latin typeface="微软雅黑" panose="020B0503020204020204" pitchFamily="34" charset="-122"/>
                <a:ea typeface="微软雅黑" panose="020B0503020204020204" pitchFamily="34" charset="-122"/>
              </a:rPr>
              <a:t>能力</a:t>
            </a:r>
            <a:r>
              <a:rPr lang="zh-CN" altLang="en-US" dirty="0" smtClean="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486722" y="2261477"/>
            <a:ext cx="6311590" cy="1200329"/>
          </a:xfrm>
          <a:prstGeom prst="rect">
            <a:avLst/>
          </a:prstGeom>
          <a:noFill/>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2</a:t>
            </a:r>
            <a:r>
              <a:rPr lang="zh-CN" altLang="en-US" dirty="0" smtClean="0">
                <a:solidFill>
                  <a:schemeClr val="bg1"/>
                </a:solidFill>
                <a:latin typeface="微软雅黑" panose="020B0503020204020204" pitchFamily="34" charset="-122"/>
                <a:ea typeface="微软雅黑" panose="020B0503020204020204" pitchFamily="34" charset="-122"/>
              </a:rPr>
              <a:t>、</a:t>
            </a:r>
            <a:r>
              <a:rPr lang="zh-CN" altLang="zh-CN" dirty="0">
                <a:solidFill>
                  <a:schemeClr val="bg1"/>
                </a:solidFill>
                <a:latin typeface="微软雅黑" panose="020B0503020204020204" pitchFamily="34" charset="-122"/>
                <a:ea typeface="微软雅黑" panose="020B0503020204020204" pitchFamily="34" charset="-122"/>
              </a:rPr>
              <a:t>根据对训练时的</a:t>
            </a:r>
            <a:r>
              <a:rPr lang="en-US" altLang="zh-CN" dirty="0">
                <a:solidFill>
                  <a:schemeClr val="bg1"/>
                </a:solidFill>
                <a:latin typeface="微软雅黑" panose="020B0503020204020204" pitchFamily="34" charset="-122"/>
                <a:ea typeface="微软雅黑" panose="020B0503020204020204" pitchFamily="34" charset="-122"/>
              </a:rPr>
              <a:t>loss</a:t>
            </a:r>
            <a:r>
              <a:rPr lang="zh-CN" altLang="zh-CN" dirty="0">
                <a:solidFill>
                  <a:schemeClr val="bg1"/>
                </a:solidFill>
                <a:latin typeface="微软雅黑" panose="020B0503020204020204" pitchFamily="34" charset="-122"/>
                <a:ea typeface="微软雅黑" panose="020B0503020204020204" pitchFamily="34" charset="-122"/>
              </a:rPr>
              <a:t>输出来看</a:t>
            </a:r>
            <a:r>
              <a:rPr lang="zh-CN"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训练次数超过</a:t>
            </a:r>
            <a:r>
              <a:rPr lang="en-US" altLang="zh-CN" dirty="0" smtClean="0">
                <a:solidFill>
                  <a:schemeClr val="bg1"/>
                </a:solidFill>
                <a:latin typeface="微软雅黑" panose="020B0503020204020204" pitchFamily="34" charset="-122"/>
                <a:ea typeface="微软雅黑" panose="020B0503020204020204" pitchFamily="34" charset="-122"/>
              </a:rPr>
              <a:t>5000</a:t>
            </a:r>
            <a:r>
              <a:rPr lang="zh-CN" altLang="en-US" dirty="0" smtClean="0">
                <a:solidFill>
                  <a:schemeClr val="bg1"/>
                </a:solidFill>
                <a:latin typeface="微软雅黑" panose="020B0503020204020204" pitchFamily="34" charset="-122"/>
                <a:ea typeface="微软雅黑" panose="020B0503020204020204" pitchFamily="34" charset="-122"/>
              </a:rPr>
              <a:t>次时</a:t>
            </a:r>
            <a:r>
              <a:rPr lang="en-US" altLang="zh-CN" dirty="0" smtClean="0">
                <a:solidFill>
                  <a:schemeClr val="bg1"/>
                </a:solidFill>
                <a:latin typeface="微软雅黑" panose="020B0503020204020204" pitchFamily="34" charset="-122"/>
                <a:ea typeface="微软雅黑" panose="020B0503020204020204" pitchFamily="34" charset="-122"/>
              </a:rPr>
              <a:t>loss</a:t>
            </a:r>
            <a:r>
              <a:rPr lang="zh-CN" altLang="en-US" dirty="0" smtClean="0">
                <a:solidFill>
                  <a:schemeClr val="bg1"/>
                </a:solidFill>
                <a:latin typeface="微软雅黑" panose="020B0503020204020204" pitchFamily="34" charset="-122"/>
                <a:ea typeface="微软雅黑" panose="020B0503020204020204" pitchFamily="34" charset="-122"/>
              </a:rPr>
              <a:t>还在下降，</a:t>
            </a:r>
            <a:r>
              <a:rPr lang="zh-CN" altLang="zh-CN" dirty="0" smtClean="0">
                <a:solidFill>
                  <a:schemeClr val="bg1"/>
                </a:solidFill>
                <a:latin typeface="微软雅黑" panose="020B0503020204020204" pitchFamily="34" charset="-122"/>
                <a:ea typeface="微软雅黑" panose="020B0503020204020204" pitchFamily="34" charset="-122"/>
              </a:rPr>
              <a:t>本</a:t>
            </a:r>
            <a:r>
              <a:rPr lang="zh-CN" altLang="zh-CN" dirty="0">
                <a:solidFill>
                  <a:schemeClr val="bg1"/>
                </a:solidFill>
                <a:latin typeface="微软雅黑" panose="020B0503020204020204" pitchFamily="34" charset="-122"/>
                <a:ea typeface="微软雅黑" panose="020B0503020204020204" pitchFamily="34" charset="-122"/>
              </a:rPr>
              <a:t>方案给出的模型有在进行学习，但是到后面的训练中</a:t>
            </a:r>
            <a:r>
              <a:rPr lang="en-US" altLang="zh-CN" dirty="0">
                <a:solidFill>
                  <a:schemeClr val="bg1"/>
                </a:solidFill>
                <a:latin typeface="微软雅黑" panose="020B0503020204020204" pitchFamily="34" charset="-122"/>
                <a:ea typeface="微软雅黑" panose="020B0503020204020204" pitchFamily="34" charset="-122"/>
              </a:rPr>
              <a:t>loss</a:t>
            </a:r>
            <a:r>
              <a:rPr lang="zh-CN" altLang="zh-CN" dirty="0">
                <a:solidFill>
                  <a:schemeClr val="bg1"/>
                </a:solidFill>
                <a:latin typeface="微软雅黑" panose="020B0503020204020204" pitchFamily="34" charset="-122"/>
                <a:ea typeface="微软雅黑" panose="020B0503020204020204" pitchFamily="34" charset="-122"/>
              </a:rPr>
              <a:t>下降慢，说明学习遇到了瓶颈，在特征工程</a:t>
            </a:r>
            <a:r>
              <a:rPr lang="zh-CN" altLang="zh-CN" dirty="0" smtClean="0">
                <a:solidFill>
                  <a:schemeClr val="bg1"/>
                </a:solidFill>
                <a:latin typeface="微软雅黑" panose="020B0503020204020204" pitchFamily="34" charset="-122"/>
                <a:ea typeface="微软雅黑" panose="020B0503020204020204" pitchFamily="34" charset="-122"/>
              </a:rPr>
              <a:t>方面还有</a:t>
            </a:r>
            <a:r>
              <a:rPr lang="zh-CN" altLang="zh-CN" dirty="0">
                <a:solidFill>
                  <a:schemeClr val="bg1"/>
                </a:solidFill>
                <a:latin typeface="微软雅黑" panose="020B0503020204020204" pitchFamily="34" charset="-122"/>
                <a:ea typeface="微软雅黑" panose="020B0503020204020204" pitchFamily="34" charset="-122"/>
              </a:rPr>
              <a:t>改进的地方。并且参数方面也没有进行过多的</a:t>
            </a:r>
            <a:r>
              <a:rPr lang="zh-CN" altLang="zh-CN" dirty="0" smtClean="0">
                <a:solidFill>
                  <a:schemeClr val="bg1"/>
                </a:solidFill>
                <a:latin typeface="微软雅黑" panose="020B0503020204020204" pitchFamily="34" charset="-122"/>
                <a:ea typeface="微软雅黑" panose="020B0503020204020204" pitchFamily="34" charset="-122"/>
              </a:rPr>
              <a:t>调整</a:t>
            </a:r>
            <a:r>
              <a:rPr lang="zh-CN" altLang="en-US" dirty="0" smtClean="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14039" y="1396257"/>
            <a:ext cx="1672683"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模型评价：</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14039" y="3757796"/>
            <a:ext cx="1449659"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比赛历程：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486722" y="3788523"/>
            <a:ext cx="6311590" cy="1200329"/>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本次比赛是我们第一次花费大量的时间和精力在这种大赛上，从一开始本着学习的心态来，到最后进入决赛，出乎我们自己的意料。从一开始跑开源代码到学会自己思考解决方法，我们团队受益匪浅，也希望以后再接再厉。</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14039" y="5284842"/>
            <a:ext cx="1449659" cy="369332"/>
          </a:xfrm>
          <a:prstGeom prst="rect">
            <a:avLst/>
          </a:prstGeom>
          <a:noFill/>
        </p:spPr>
        <p:txBody>
          <a:bodyPr wrap="square" rtlCol="0">
            <a:spAutoFit/>
          </a:bodyPr>
          <a:lstStyle/>
          <a:p>
            <a:r>
              <a:rPr lang="zh-CN" altLang="en-US" dirty="0" smtClean="0">
                <a:solidFill>
                  <a:schemeClr val="bg1"/>
                </a:solidFill>
              </a:rPr>
              <a:t>       </a:t>
            </a:r>
            <a:r>
              <a:rPr lang="zh-CN" altLang="en-US" dirty="0" smtClean="0">
                <a:solidFill>
                  <a:schemeClr val="bg1"/>
                </a:solidFill>
                <a:latin typeface="微软雅黑" panose="020B0503020204020204" pitchFamily="34" charset="-122"/>
                <a:ea typeface="微软雅黑" panose="020B0503020204020204" pitchFamily="34" charset="-122"/>
              </a:rPr>
              <a:t>致谢：</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486722" y="5315569"/>
            <a:ext cx="6311590" cy="646331"/>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感谢官方设置的开源社区，让我们快速的进入比赛，感谢林有夕等大佬的开源，给我们解题提供了好多思路。</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590049519"/>
      </p:ext>
    </p:extLst>
  </p:cSld>
  <p:clrMapOvr>
    <a:masterClrMapping/>
  </p:clrMapOvr>
  <mc:AlternateContent xmlns:mc="http://schemas.openxmlformats.org/markup-compatibility/2006">
    <mc:Choice xmlns:p14="http://schemas.microsoft.com/office/powerpoint/2010/main" Requires="p14">
      <p:transition spd="slow" p14:dur="2000" advTm="57289"/>
    </mc:Choice>
    <mc:Fallback>
      <p:transition spd="slow" advTm="57289"/>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16_9 ppt 封底"/>
          <p:cNvPicPr>
            <a:picLocks noGrp="1" noChangeAspect="1"/>
          </p:cNvPicPr>
          <p:nvPr>
            <p:ph sz="quarter" idx="13"/>
          </p:nvPr>
        </p:nvPicPr>
        <p:blipFill>
          <a:blip r:embed="rId3"/>
          <a:stretch>
            <a:fillRect/>
          </a:stretch>
        </p:blipFill>
        <p:spPr>
          <a:xfrm>
            <a:off x="-10160" y="-5715"/>
            <a:ext cx="12212955" cy="6870065"/>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867"/>
    </mc:Choice>
    <mc:Fallback>
      <p:transition spd="slow" advTm="867"/>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16_9 ppt 内页"/>
          <p:cNvPicPr>
            <a:picLocks noGrp="1" noChangeAspect="1"/>
          </p:cNvPicPr>
          <p:nvPr>
            <p:ph sz="quarter" idx="13"/>
          </p:nvPr>
        </p:nvPicPr>
        <p:blipFill>
          <a:blip r:embed="rId4"/>
          <a:stretch>
            <a:fillRect/>
          </a:stretch>
        </p:blipFill>
        <p:spPr>
          <a:xfrm>
            <a:off x="-6985" y="-1905"/>
            <a:ext cx="12218670" cy="6873240"/>
          </a:xfrm>
          <a:prstGeom prst="rect">
            <a:avLst/>
          </a:prstGeom>
        </p:spPr>
      </p:pic>
      <p:sp>
        <p:nvSpPr>
          <p:cNvPr id="2" name="文本框 1"/>
          <p:cNvSpPr txBox="1"/>
          <p:nvPr/>
        </p:nvSpPr>
        <p:spPr>
          <a:xfrm>
            <a:off x="404495" y="315595"/>
            <a:ext cx="2534920" cy="583565"/>
          </a:xfrm>
          <a:prstGeom prst="rect">
            <a:avLst/>
          </a:prstGeom>
          <a:noFill/>
        </p:spPr>
        <p:txBody>
          <a:bodyPr wrap="square" rtlCol="0">
            <a:spAutoFit/>
          </a:bodyPr>
          <a:lstStyle/>
          <a:p>
            <a:r>
              <a:rPr lang="zh-CN" altLang="en-US" sz="3200" b="1">
                <a:solidFill>
                  <a:schemeClr val="bg1"/>
                </a:solidFill>
                <a:latin typeface="微软雅黑" panose="020B0503020204020204" charset="-122"/>
                <a:ea typeface="微软雅黑" panose="020B0503020204020204" charset="-122"/>
              </a:rPr>
              <a:t>团队简介</a:t>
            </a:r>
          </a:p>
        </p:txBody>
      </p:sp>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4187" y="1092483"/>
            <a:ext cx="1715228" cy="3266204"/>
          </a:xfrm>
          <a:prstGeom prst="rect">
            <a:avLst/>
          </a:prstGeom>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19793" y="1105699"/>
            <a:ext cx="1897657" cy="3239775"/>
          </a:xfrm>
          <a:prstGeom prst="rect">
            <a:avLst/>
          </a:prstGeom>
        </p:spPr>
      </p:pic>
      <p:pic>
        <p:nvPicPr>
          <p:cNvPr id="9" name="图片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66349" y="1050621"/>
            <a:ext cx="1731928" cy="3294853"/>
          </a:xfrm>
          <a:prstGeom prst="rect">
            <a:avLst/>
          </a:prstGeom>
        </p:spPr>
      </p:pic>
      <p:sp>
        <p:nvSpPr>
          <p:cNvPr id="10" name="文本框 9"/>
          <p:cNvSpPr txBox="1"/>
          <p:nvPr/>
        </p:nvSpPr>
        <p:spPr>
          <a:xfrm>
            <a:off x="364513" y="4691681"/>
            <a:ext cx="3434575" cy="1200329"/>
          </a:xfrm>
          <a:prstGeom prst="rect">
            <a:avLst/>
          </a:prstGeom>
          <a:noFill/>
        </p:spPr>
        <p:txBody>
          <a:bodyPr wrap="square" rtlCol="0">
            <a:spAutoFit/>
          </a:bodyPr>
          <a:lstStyle/>
          <a:p>
            <a:pPr algn="ctr"/>
            <a:r>
              <a:rPr lang="zh-CN" altLang="en-US" dirty="0" smtClean="0">
                <a:solidFill>
                  <a:srgbClr val="FFFFFF"/>
                </a:solidFill>
                <a:latin typeface="微软雅黑" panose="020B0503020204020204" pitchFamily="34" charset="-122"/>
                <a:ea typeface="微软雅黑" panose="020B0503020204020204" pitchFamily="34" charset="-122"/>
              </a:rPr>
              <a:t>华靖渊</a:t>
            </a:r>
            <a:endParaRPr lang="en-US" altLang="zh-CN" dirty="0" smtClean="0">
              <a:solidFill>
                <a:srgbClr val="FFFFFF"/>
              </a:solidFill>
              <a:latin typeface="微软雅黑" panose="020B0503020204020204" pitchFamily="34" charset="-122"/>
              <a:ea typeface="微软雅黑" panose="020B0503020204020204" pitchFamily="34" charset="-122"/>
            </a:endParaRPr>
          </a:p>
          <a:p>
            <a:pPr algn="ctr"/>
            <a:r>
              <a:rPr lang="zh-CN" altLang="en-US" dirty="0" smtClean="0">
                <a:solidFill>
                  <a:srgbClr val="FFFFFF"/>
                </a:solidFill>
                <a:latin typeface="微软雅黑" panose="020B0503020204020204" pitchFamily="34" charset="-122"/>
                <a:ea typeface="微软雅黑" panose="020B0503020204020204" pitchFamily="34" charset="-122"/>
              </a:rPr>
              <a:t>中北大学</a:t>
            </a:r>
            <a:endParaRPr lang="en-US" altLang="zh-CN" b="1" dirty="0" smtClean="0">
              <a:solidFill>
                <a:srgbClr val="FFFFFF"/>
              </a:solidFill>
              <a:latin typeface="微软雅黑" panose="020B0503020204020204" pitchFamily="34" charset="-122"/>
              <a:ea typeface="微软雅黑" panose="020B0503020204020204" pitchFamily="34" charset="-122"/>
            </a:endParaRPr>
          </a:p>
          <a:p>
            <a:pPr algn="ctr"/>
            <a:r>
              <a:rPr lang="zh-CN" altLang="en-US" dirty="0" smtClean="0">
                <a:solidFill>
                  <a:srgbClr val="FFFFFF"/>
                </a:solidFill>
                <a:latin typeface="微软雅黑" panose="020B0503020204020204" pitchFamily="34" charset="-122"/>
                <a:ea typeface="微软雅黑" panose="020B0503020204020204" pitchFamily="34" charset="-122"/>
              </a:rPr>
              <a:t>数据科学与大数据技术</a:t>
            </a:r>
            <a:r>
              <a:rPr lang="en-US" altLang="zh-CN" dirty="0" smtClean="0">
                <a:solidFill>
                  <a:srgbClr val="FFFFFF"/>
                </a:solidFill>
                <a:latin typeface="微软雅黑" panose="020B0503020204020204" pitchFamily="34" charset="-122"/>
                <a:ea typeface="微软雅黑" panose="020B0503020204020204" pitchFamily="34" charset="-122"/>
              </a:rPr>
              <a:t>&amp;</a:t>
            </a:r>
            <a:r>
              <a:rPr lang="zh-CN" altLang="en-US" dirty="0" smtClean="0">
                <a:solidFill>
                  <a:srgbClr val="FFFFFF"/>
                </a:solidFill>
                <a:latin typeface="微软雅黑" panose="020B0503020204020204" pitchFamily="34" charset="-122"/>
                <a:ea typeface="微软雅黑" panose="020B0503020204020204" pitchFamily="34" charset="-122"/>
              </a:rPr>
              <a:t>大三</a:t>
            </a:r>
            <a:endParaRPr lang="en-US" altLang="zh-CN" dirty="0" smtClean="0">
              <a:solidFill>
                <a:srgbClr val="FFFFFF"/>
              </a:solidFill>
              <a:latin typeface="微软雅黑" panose="020B0503020204020204" pitchFamily="34" charset="-122"/>
              <a:ea typeface="微软雅黑" panose="020B0503020204020204" pitchFamily="34" charset="-122"/>
            </a:endParaRPr>
          </a:p>
          <a:p>
            <a:endParaRPr lang="zh-CN" altLang="en-US" dirty="0">
              <a:solidFill>
                <a:srgbClr val="FFFFFF"/>
              </a:solidFill>
            </a:endParaRPr>
          </a:p>
        </p:txBody>
      </p:sp>
      <p:sp>
        <p:nvSpPr>
          <p:cNvPr id="11" name="文本框 10"/>
          <p:cNvSpPr txBox="1"/>
          <p:nvPr/>
        </p:nvSpPr>
        <p:spPr>
          <a:xfrm>
            <a:off x="4151333" y="4691680"/>
            <a:ext cx="3434575" cy="1200329"/>
          </a:xfrm>
          <a:prstGeom prst="rect">
            <a:avLst/>
          </a:prstGeom>
          <a:noFill/>
        </p:spPr>
        <p:txBody>
          <a:bodyPr wrap="square" rtlCol="0">
            <a:spAutoFit/>
          </a:bodyPr>
          <a:lstStyle/>
          <a:p>
            <a:pPr algn="ctr"/>
            <a:r>
              <a:rPr lang="zh-CN" altLang="en-US" dirty="0" smtClean="0">
                <a:solidFill>
                  <a:srgbClr val="FFFFFF"/>
                </a:solidFill>
                <a:latin typeface="微软雅黑" panose="020B0503020204020204" pitchFamily="34" charset="-122"/>
                <a:ea typeface="微软雅黑" panose="020B0503020204020204" pitchFamily="34" charset="-122"/>
              </a:rPr>
              <a:t>吕星琳</a:t>
            </a:r>
            <a:endParaRPr lang="en-US" altLang="zh-CN" dirty="0" smtClean="0">
              <a:solidFill>
                <a:srgbClr val="FFFFFF"/>
              </a:solidFill>
              <a:latin typeface="微软雅黑" panose="020B0503020204020204" pitchFamily="34" charset="-122"/>
              <a:ea typeface="微软雅黑" panose="020B0503020204020204" pitchFamily="34" charset="-122"/>
            </a:endParaRPr>
          </a:p>
          <a:p>
            <a:pPr algn="ctr"/>
            <a:r>
              <a:rPr lang="zh-CN" altLang="en-US" dirty="0" smtClean="0">
                <a:solidFill>
                  <a:srgbClr val="FFFFFF"/>
                </a:solidFill>
                <a:latin typeface="微软雅黑" panose="020B0503020204020204" pitchFamily="34" charset="-122"/>
                <a:ea typeface="微软雅黑" panose="020B0503020204020204" pitchFamily="34" charset="-122"/>
              </a:rPr>
              <a:t>中北大学</a:t>
            </a:r>
            <a:endParaRPr lang="en-US" altLang="zh-CN" b="1" dirty="0" smtClean="0">
              <a:solidFill>
                <a:srgbClr val="FFFFFF"/>
              </a:solidFill>
              <a:latin typeface="微软雅黑" panose="020B0503020204020204" pitchFamily="34" charset="-122"/>
              <a:ea typeface="微软雅黑" panose="020B0503020204020204" pitchFamily="34" charset="-122"/>
            </a:endParaRPr>
          </a:p>
          <a:p>
            <a:pPr algn="ctr"/>
            <a:r>
              <a:rPr lang="zh-CN" altLang="en-US" dirty="0" smtClean="0">
                <a:solidFill>
                  <a:srgbClr val="FFFFFF"/>
                </a:solidFill>
                <a:latin typeface="微软雅黑" panose="020B0503020204020204" pitchFamily="34" charset="-122"/>
                <a:ea typeface="微软雅黑" panose="020B0503020204020204" pitchFamily="34" charset="-122"/>
              </a:rPr>
              <a:t>数据科学与大数据技术</a:t>
            </a:r>
            <a:r>
              <a:rPr lang="en-US" altLang="zh-CN" dirty="0" smtClean="0">
                <a:solidFill>
                  <a:srgbClr val="FFFFFF"/>
                </a:solidFill>
                <a:latin typeface="微软雅黑" panose="020B0503020204020204" pitchFamily="34" charset="-122"/>
                <a:ea typeface="微软雅黑" panose="020B0503020204020204" pitchFamily="34" charset="-122"/>
              </a:rPr>
              <a:t>&amp;</a:t>
            </a:r>
            <a:r>
              <a:rPr lang="zh-CN" altLang="en-US" dirty="0" smtClean="0">
                <a:solidFill>
                  <a:srgbClr val="FFFFFF"/>
                </a:solidFill>
                <a:latin typeface="微软雅黑" panose="020B0503020204020204" pitchFamily="34" charset="-122"/>
                <a:ea typeface="微软雅黑" panose="020B0503020204020204" pitchFamily="34" charset="-122"/>
              </a:rPr>
              <a:t>大三</a:t>
            </a:r>
            <a:endParaRPr lang="en-US" altLang="zh-CN" dirty="0" smtClean="0">
              <a:solidFill>
                <a:srgbClr val="FFFFFF"/>
              </a:solidFill>
              <a:latin typeface="微软雅黑" panose="020B0503020204020204" pitchFamily="34" charset="-122"/>
              <a:ea typeface="微软雅黑" panose="020B0503020204020204" pitchFamily="34" charset="-122"/>
            </a:endParaRPr>
          </a:p>
          <a:p>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515025" y="4688697"/>
            <a:ext cx="3434575" cy="1200329"/>
          </a:xfrm>
          <a:prstGeom prst="rect">
            <a:avLst/>
          </a:prstGeom>
          <a:noFill/>
        </p:spPr>
        <p:txBody>
          <a:bodyPr wrap="square" rtlCol="0">
            <a:spAutoFit/>
          </a:bodyPr>
          <a:lstStyle/>
          <a:p>
            <a:pPr algn="ctr"/>
            <a:r>
              <a:rPr lang="zh-CN" altLang="en-US" dirty="0" smtClean="0">
                <a:solidFill>
                  <a:srgbClr val="FFFFFF"/>
                </a:solidFill>
                <a:latin typeface="微软雅黑" panose="020B0503020204020204" pitchFamily="34" charset="-122"/>
                <a:ea typeface="微软雅黑" panose="020B0503020204020204" pitchFamily="34" charset="-122"/>
              </a:rPr>
              <a:t>黄一睿</a:t>
            </a:r>
            <a:endParaRPr lang="en-US" altLang="zh-CN" dirty="0" smtClean="0">
              <a:solidFill>
                <a:srgbClr val="FFFFFF"/>
              </a:solidFill>
              <a:latin typeface="微软雅黑" panose="020B0503020204020204" pitchFamily="34" charset="-122"/>
              <a:ea typeface="微软雅黑" panose="020B0503020204020204" pitchFamily="34" charset="-122"/>
            </a:endParaRPr>
          </a:p>
          <a:p>
            <a:pPr algn="ctr"/>
            <a:r>
              <a:rPr lang="zh-CN" altLang="en-US" dirty="0" smtClean="0">
                <a:solidFill>
                  <a:srgbClr val="FFFFFF"/>
                </a:solidFill>
                <a:latin typeface="微软雅黑" panose="020B0503020204020204" pitchFamily="34" charset="-122"/>
                <a:ea typeface="微软雅黑" panose="020B0503020204020204" pitchFamily="34" charset="-122"/>
              </a:rPr>
              <a:t>中北大学</a:t>
            </a:r>
            <a:endParaRPr lang="en-US" altLang="zh-CN" b="1" dirty="0" smtClean="0">
              <a:solidFill>
                <a:srgbClr val="FFFFFF"/>
              </a:solidFill>
              <a:latin typeface="微软雅黑" panose="020B0503020204020204" pitchFamily="34" charset="-122"/>
              <a:ea typeface="微软雅黑" panose="020B0503020204020204" pitchFamily="34" charset="-122"/>
            </a:endParaRPr>
          </a:p>
          <a:p>
            <a:pPr algn="ctr"/>
            <a:r>
              <a:rPr lang="zh-CN" altLang="en-US" dirty="0" smtClean="0">
                <a:solidFill>
                  <a:srgbClr val="FFFFFF"/>
                </a:solidFill>
                <a:latin typeface="微软雅黑" panose="020B0503020204020204" pitchFamily="34" charset="-122"/>
                <a:ea typeface="微软雅黑" panose="020B0503020204020204" pitchFamily="34" charset="-122"/>
              </a:rPr>
              <a:t>数据科学与大数据技术</a:t>
            </a:r>
            <a:r>
              <a:rPr lang="en-US" altLang="zh-CN" dirty="0" smtClean="0">
                <a:solidFill>
                  <a:srgbClr val="FFFFFF"/>
                </a:solidFill>
                <a:latin typeface="微软雅黑" panose="020B0503020204020204" pitchFamily="34" charset="-122"/>
                <a:ea typeface="微软雅黑" panose="020B0503020204020204" pitchFamily="34" charset="-122"/>
              </a:rPr>
              <a:t>&amp;</a:t>
            </a:r>
            <a:r>
              <a:rPr lang="zh-CN" altLang="en-US" dirty="0" smtClean="0">
                <a:solidFill>
                  <a:srgbClr val="FFFFFF"/>
                </a:solidFill>
                <a:latin typeface="微软雅黑" panose="020B0503020204020204" pitchFamily="34" charset="-122"/>
                <a:ea typeface="微软雅黑" panose="020B0503020204020204" pitchFamily="34" charset="-122"/>
              </a:rPr>
              <a:t>大三</a:t>
            </a:r>
            <a:endParaRPr lang="en-US" altLang="zh-CN" dirty="0" smtClean="0">
              <a:solidFill>
                <a:srgbClr val="FFFFFF"/>
              </a:solidFill>
              <a:latin typeface="微软雅黑" panose="020B0503020204020204" pitchFamily="34" charset="-122"/>
              <a:ea typeface="微软雅黑" panose="020B0503020204020204" pitchFamily="34" charset="-122"/>
            </a:endParaRPr>
          </a:p>
          <a:p>
            <a:endParaRPr lang="zh-CN" altLang="en-US" dirty="0">
              <a:solidFill>
                <a:srgbClr val="FFFFFF"/>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5475"/>
    </mc:Choice>
    <mc:Fallback>
      <p:transition spd="slow" advTm="547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16_9 ppt 内页"/>
          <p:cNvPicPr>
            <a:picLocks noGrp="1" noChangeAspect="1"/>
          </p:cNvPicPr>
          <p:nvPr>
            <p:ph sz="quarter" idx="13"/>
          </p:nvPr>
        </p:nvPicPr>
        <p:blipFill>
          <a:blip r:embed="rId3"/>
          <a:stretch>
            <a:fillRect/>
          </a:stretch>
        </p:blipFill>
        <p:spPr>
          <a:xfrm>
            <a:off x="-6985" y="-1905"/>
            <a:ext cx="12218670" cy="6873240"/>
          </a:xfrm>
          <a:prstGeom prst="rect">
            <a:avLst/>
          </a:prstGeom>
        </p:spPr>
      </p:pic>
      <p:sp>
        <p:nvSpPr>
          <p:cNvPr id="2" name="文本框 1"/>
          <p:cNvSpPr txBox="1"/>
          <p:nvPr/>
        </p:nvSpPr>
        <p:spPr>
          <a:xfrm>
            <a:off x="4330831" y="2867683"/>
            <a:ext cx="3543037" cy="1134064"/>
          </a:xfrm>
          <a:prstGeom prst="rect">
            <a:avLst/>
          </a:prstGeom>
        </p:spPr>
        <p:style>
          <a:lnRef idx="0">
            <a:scrgbClr r="0" g="0" b="0"/>
          </a:lnRef>
          <a:fillRef idx="1002">
            <a:schemeClr val="dk1"/>
          </a:fillRef>
          <a:effectRef idx="0">
            <a:scrgbClr r="0" g="0" b="0"/>
          </a:effectRef>
          <a:fontRef idx="major"/>
        </p:style>
        <p:txBody>
          <a:bodyPr wrap="square" rtlCol="0">
            <a:spAutoFit/>
          </a:bodyPr>
          <a:lstStyle/>
          <a:p>
            <a:r>
              <a:rPr lang="zh-CN" altLang="en-US" sz="6600" b="1" dirty="0" smtClean="0">
                <a:solidFill>
                  <a:schemeClr val="bg1"/>
                </a:solidFill>
                <a:latin typeface="微软雅黑" panose="020B0503020204020204" charset="-122"/>
                <a:ea typeface="微软雅黑" panose="020B0503020204020204" charset="-122"/>
              </a:rPr>
              <a:t>建模思路</a:t>
            </a:r>
            <a:endParaRPr lang="zh-CN" altLang="en-US" sz="6600" b="1" dirty="0">
              <a:solidFill>
                <a:schemeClr val="bg1"/>
              </a:solidFill>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2243366165"/>
      </p:ext>
    </p:extLst>
  </p:cSld>
  <p:clrMapOvr>
    <a:masterClrMapping/>
  </p:clrMapOvr>
  <mc:AlternateContent xmlns:mc="http://schemas.openxmlformats.org/markup-compatibility/2006">
    <mc:Choice xmlns:p14="http://schemas.microsoft.com/office/powerpoint/2010/main" Requires="p14">
      <p:transition spd="slow" p14:dur="2000" advTm="2568"/>
    </mc:Choice>
    <mc:Fallback>
      <p:transition spd="slow" advTm="2568"/>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16_9 ppt 内页"/>
          <p:cNvPicPr>
            <a:picLocks noGrp="1" noChangeAspect="1"/>
          </p:cNvPicPr>
          <p:nvPr>
            <p:ph sz="quarter" idx="13"/>
          </p:nvPr>
        </p:nvPicPr>
        <p:blipFill>
          <a:blip r:embed="rId4"/>
          <a:stretch>
            <a:fillRect/>
          </a:stretch>
        </p:blipFill>
        <p:spPr>
          <a:xfrm>
            <a:off x="0" y="-15240"/>
            <a:ext cx="12218670" cy="6873240"/>
          </a:xfrm>
          <a:prstGeom prst="rect">
            <a:avLst/>
          </a:prstGeom>
        </p:spPr>
      </p:pic>
      <p:sp>
        <p:nvSpPr>
          <p:cNvPr id="2" name="文本框 1"/>
          <p:cNvSpPr txBox="1"/>
          <p:nvPr/>
        </p:nvSpPr>
        <p:spPr>
          <a:xfrm>
            <a:off x="415290" y="315595"/>
            <a:ext cx="2534920" cy="583565"/>
          </a:xfrm>
          <a:prstGeom prst="rect">
            <a:avLst/>
          </a:prstGeom>
          <a:noFill/>
        </p:spPr>
        <p:txBody>
          <a:bodyPr wrap="square" rtlCol="0">
            <a:spAutoFit/>
          </a:bodyPr>
          <a:lstStyle/>
          <a:p>
            <a:r>
              <a:rPr lang="zh-CN" altLang="en-US" sz="3200" b="1" dirty="0" smtClean="0">
                <a:solidFill>
                  <a:schemeClr val="bg1"/>
                </a:solidFill>
                <a:latin typeface="微软雅黑" panose="020B0503020204020204" charset="-122"/>
                <a:ea typeface="微软雅黑" panose="020B0503020204020204" charset="-122"/>
              </a:rPr>
              <a:t>建模思路</a:t>
            </a:r>
            <a:endParaRPr lang="zh-CN" altLang="en-US" sz="3200" b="1" dirty="0">
              <a:solidFill>
                <a:schemeClr val="bg1"/>
              </a:solidFill>
              <a:latin typeface="微软雅黑" panose="020B0503020204020204" charset="-122"/>
              <a:ea typeface="微软雅黑" panose="020B0503020204020204" charset="-122"/>
            </a:endParaRPr>
          </a:p>
        </p:txBody>
      </p:sp>
      <p:sp>
        <p:nvSpPr>
          <p:cNvPr id="16" name="文本框 15"/>
          <p:cNvSpPr txBox="1"/>
          <p:nvPr/>
        </p:nvSpPr>
        <p:spPr>
          <a:xfrm>
            <a:off x="5054770" y="1558986"/>
            <a:ext cx="2698595" cy="646331"/>
          </a:xfrm>
          <a:prstGeom prst="rect">
            <a:avLst/>
          </a:prstGeom>
          <a:noFill/>
        </p:spPr>
        <p:txBody>
          <a:bodyPr wrap="square" rtlCol="0">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赛题理解</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054770" y="4228620"/>
            <a:ext cx="2698595" cy="646331"/>
          </a:xfrm>
          <a:prstGeom prst="rect">
            <a:avLst/>
          </a:prstGeom>
          <a:noFill/>
        </p:spPr>
        <p:txBody>
          <a:bodyPr wrap="square" rtlCol="0">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模型构建</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5054770" y="2448864"/>
            <a:ext cx="2698595" cy="646331"/>
          </a:xfrm>
          <a:prstGeom prst="rect">
            <a:avLst/>
          </a:prstGeom>
          <a:noFill/>
        </p:spPr>
        <p:txBody>
          <a:bodyPr wrap="square" rtlCol="0">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数据分析</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5054770" y="3338742"/>
            <a:ext cx="2698595" cy="646331"/>
          </a:xfrm>
          <a:prstGeom prst="rect">
            <a:avLst/>
          </a:prstGeom>
          <a:noFill/>
        </p:spPr>
        <p:txBody>
          <a:bodyPr wrap="square" rtlCol="0">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特征工程</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2" name="Text Box 3"/>
          <p:cNvSpPr>
            <a:spLocks noChangeArrowheads="1"/>
          </p:cNvSpPr>
          <p:nvPr/>
        </p:nvSpPr>
        <p:spPr bwMode="auto">
          <a:xfrm>
            <a:off x="4411523" y="1660796"/>
            <a:ext cx="6432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ctr"/>
            <a:r>
              <a:rPr lang="en-US" sz="3200" dirty="0" smtClean="0">
                <a:solidFill>
                  <a:schemeClr val="bg1"/>
                </a:solidFill>
                <a:latin typeface="Impact" panose="020B0806030902050204" pitchFamily="34" charset="0"/>
                <a:ea typeface="微软雅黑" panose="020B0503020204020204" charset="-122"/>
                <a:sym typeface="Arial" panose="020B0604020202020204" pitchFamily="34" charset="0"/>
              </a:rPr>
              <a:t>01</a:t>
            </a:r>
            <a:endParaRPr lang="zh-CN" altLang="en-US" sz="3200" b="1" dirty="0">
              <a:solidFill>
                <a:schemeClr val="bg1"/>
              </a:solidFill>
              <a:latin typeface="Impact" panose="020B0806030902050204" pitchFamily="34" charset="0"/>
              <a:ea typeface="微软雅黑" panose="020B0503020204020204" charset="-122"/>
              <a:sym typeface="Arial" panose="020B0604020202020204" pitchFamily="34" charset="0"/>
            </a:endParaRPr>
          </a:p>
        </p:txBody>
      </p:sp>
      <p:sp>
        <p:nvSpPr>
          <p:cNvPr id="13" name="Text Box 3"/>
          <p:cNvSpPr>
            <a:spLocks noChangeArrowheads="1"/>
          </p:cNvSpPr>
          <p:nvPr/>
        </p:nvSpPr>
        <p:spPr bwMode="auto">
          <a:xfrm>
            <a:off x="4411522" y="2489118"/>
            <a:ext cx="6432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ctr"/>
            <a:r>
              <a:rPr lang="en-US" sz="3200" dirty="0" smtClean="0">
                <a:solidFill>
                  <a:schemeClr val="bg1"/>
                </a:solidFill>
                <a:latin typeface="Impact" panose="020B0806030902050204" pitchFamily="34" charset="0"/>
                <a:ea typeface="微软雅黑" panose="020B0503020204020204" charset="-122"/>
                <a:sym typeface="Arial" panose="020B0604020202020204" pitchFamily="34" charset="0"/>
              </a:rPr>
              <a:t>02</a:t>
            </a:r>
            <a:endParaRPr lang="zh-CN" altLang="en-US" sz="3200" b="1" dirty="0">
              <a:solidFill>
                <a:schemeClr val="bg1"/>
              </a:solidFill>
              <a:latin typeface="Impact" panose="020B0806030902050204" pitchFamily="34" charset="0"/>
              <a:ea typeface="微软雅黑" panose="020B0503020204020204" charset="-122"/>
              <a:sym typeface="Arial" panose="020B0604020202020204" pitchFamily="34" charset="0"/>
            </a:endParaRPr>
          </a:p>
        </p:txBody>
      </p:sp>
      <p:sp>
        <p:nvSpPr>
          <p:cNvPr id="14" name="Text Box 3"/>
          <p:cNvSpPr>
            <a:spLocks noChangeArrowheads="1"/>
          </p:cNvSpPr>
          <p:nvPr/>
        </p:nvSpPr>
        <p:spPr bwMode="auto">
          <a:xfrm>
            <a:off x="4411522" y="3358869"/>
            <a:ext cx="6432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ctr"/>
            <a:r>
              <a:rPr lang="en-US" sz="3200" dirty="0" smtClean="0">
                <a:solidFill>
                  <a:schemeClr val="bg1"/>
                </a:solidFill>
                <a:latin typeface="Impact" panose="020B0806030902050204" pitchFamily="34" charset="0"/>
                <a:ea typeface="微软雅黑" panose="020B0503020204020204" charset="-122"/>
                <a:sym typeface="Arial" panose="020B0604020202020204" pitchFamily="34" charset="0"/>
              </a:rPr>
              <a:t>03</a:t>
            </a:r>
            <a:endParaRPr lang="zh-CN" altLang="en-US" sz="3200" b="1" dirty="0">
              <a:solidFill>
                <a:schemeClr val="bg1"/>
              </a:solidFill>
              <a:latin typeface="Impact" panose="020B0806030902050204" pitchFamily="34" charset="0"/>
              <a:ea typeface="微软雅黑" panose="020B0503020204020204" charset="-122"/>
              <a:sym typeface="Arial" panose="020B0604020202020204" pitchFamily="34" charset="0"/>
            </a:endParaRPr>
          </a:p>
        </p:txBody>
      </p:sp>
      <p:sp>
        <p:nvSpPr>
          <p:cNvPr id="15" name="Text Box 3"/>
          <p:cNvSpPr>
            <a:spLocks noChangeArrowheads="1"/>
          </p:cNvSpPr>
          <p:nvPr/>
        </p:nvSpPr>
        <p:spPr bwMode="auto">
          <a:xfrm>
            <a:off x="4411521" y="4225219"/>
            <a:ext cx="6432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ctr"/>
            <a:r>
              <a:rPr lang="en-US" sz="3200" dirty="0" smtClean="0">
                <a:solidFill>
                  <a:schemeClr val="bg1"/>
                </a:solidFill>
                <a:latin typeface="Impact" panose="020B0806030902050204" pitchFamily="34" charset="0"/>
                <a:ea typeface="微软雅黑" panose="020B0503020204020204" charset="-122"/>
                <a:sym typeface="Arial" panose="020B0604020202020204" pitchFamily="34" charset="0"/>
              </a:rPr>
              <a:t>04</a:t>
            </a:r>
            <a:endParaRPr lang="zh-CN" altLang="en-US" sz="3200" b="1" dirty="0">
              <a:solidFill>
                <a:schemeClr val="bg1"/>
              </a:solidFill>
              <a:latin typeface="Impact" panose="020B0806030902050204" pitchFamily="34" charset="0"/>
              <a:ea typeface="微软雅黑" panose="020B0503020204020204" charset="-122"/>
              <a:sym typeface="Arial" panose="020B060402020202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244"/>
    </mc:Choice>
    <mc:Fallback>
      <p:transition spd="slow" advTm="3244"/>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16_9 ppt 内页"/>
          <p:cNvPicPr>
            <a:picLocks noGrp="1" noChangeAspect="1"/>
          </p:cNvPicPr>
          <p:nvPr>
            <p:ph sz="quarter" idx="13"/>
          </p:nvPr>
        </p:nvPicPr>
        <p:blipFill>
          <a:blip r:embed="rId3"/>
          <a:stretch>
            <a:fillRect/>
          </a:stretch>
        </p:blipFill>
        <p:spPr>
          <a:xfrm>
            <a:off x="-6985" y="-1905"/>
            <a:ext cx="12218670" cy="6873240"/>
          </a:xfrm>
          <a:prstGeom prst="rect">
            <a:avLst/>
          </a:prstGeom>
        </p:spPr>
      </p:pic>
      <p:sp>
        <p:nvSpPr>
          <p:cNvPr id="2" name="文本框 1"/>
          <p:cNvSpPr txBox="1"/>
          <p:nvPr/>
        </p:nvSpPr>
        <p:spPr>
          <a:xfrm>
            <a:off x="404494" y="315595"/>
            <a:ext cx="4111749"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charset="-122"/>
                <a:ea typeface="微软雅黑" panose="020B0503020204020204" charset="-122"/>
              </a:rPr>
              <a:t>建模思路</a:t>
            </a:r>
            <a:r>
              <a:rPr lang="en-US" altLang="zh-CN" sz="3200" b="1" dirty="0" smtClean="0">
                <a:solidFill>
                  <a:schemeClr val="bg1"/>
                </a:solidFill>
                <a:latin typeface="微软雅黑" panose="020B0503020204020204" charset="-122"/>
                <a:ea typeface="微软雅黑" panose="020B0503020204020204" charset="-122"/>
              </a:rPr>
              <a:t>-</a:t>
            </a:r>
            <a:r>
              <a:rPr lang="zh-CN" altLang="en-US" sz="3200" b="1" dirty="0" smtClean="0">
                <a:solidFill>
                  <a:schemeClr val="bg1"/>
                </a:solidFill>
                <a:latin typeface="微软雅黑" panose="020B0503020204020204" charset="-122"/>
                <a:ea typeface="微软雅黑" panose="020B0503020204020204" charset="-122"/>
              </a:rPr>
              <a:t>赛题理解</a:t>
            </a:r>
            <a:endParaRPr lang="zh-CN" altLang="en-US" sz="3200" b="1" dirty="0">
              <a:solidFill>
                <a:schemeClr val="bg1"/>
              </a:solidFill>
              <a:latin typeface="微软雅黑" panose="020B0503020204020204" charset="-122"/>
              <a:ea typeface="微软雅黑" panose="020B0503020204020204" charset="-122"/>
            </a:endParaRPr>
          </a:p>
        </p:txBody>
      </p:sp>
      <p:sp>
        <p:nvSpPr>
          <p:cNvPr id="4" name="Text Box 3"/>
          <p:cNvSpPr>
            <a:spLocks noChangeArrowheads="1"/>
          </p:cNvSpPr>
          <p:nvPr/>
        </p:nvSpPr>
        <p:spPr bwMode="auto">
          <a:xfrm>
            <a:off x="4860738" y="1878358"/>
            <a:ext cx="248322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ctr"/>
            <a:r>
              <a:rPr lang="en-US" sz="9600" dirty="0" smtClean="0">
                <a:solidFill>
                  <a:schemeClr val="bg1"/>
                </a:solidFill>
                <a:latin typeface="Impact" panose="020B0806030902050204" pitchFamily="34" charset="0"/>
                <a:ea typeface="微软雅黑" panose="020B0503020204020204" charset="-122"/>
                <a:sym typeface="Arial" panose="020B0604020202020204" pitchFamily="34" charset="0"/>
              </a:rPr>
              <a:t>01</a:t>
            </a:r>
            <a:endParaRPr lang="zh-CN" altLang="en-US" sz="9600" b="1" dirty="0">
              <a:solidFill>
                <a:schemeClr val="bg1"/>
              </a:solidFill>
              <a:latin typeface="Impact" panose="020B0806030902050204" pitchFamily="34" charset="0"/>
              <a:ea typeface="微软雅黑" panose="020B0503020204020204" charset="-122"/>
              <a:sym typeface="Arial" panose="020B0604020202020204" pitchFamily="34" charset="0"/>
            </a:endParaRPr>
          </a:p>
        </p:txBody>
      </p:sp>
      <p:sp>
        <p:nvSpPr>
          <p:cNvPr id="6" name="矩形 5"/>
          <p:cNvSpPr/>
          <p:nvPr/>
        </p:nvSpPr>
        <p:spPr>
          <a:xfrm>
            <a:off x="2898028" y="3434715"/>
            <a:ext cx="6408644" cy="1356449"/>
          </a:xfrm>
          <a:prstGeom prst="rect">
            <a:avLst/>
          </a:prstGeom>
          <a:gradFill flip="none" rotWithShape="1">
            <a:gsLst>
              <a:gs pos="0">
                <a:srgbClr val="75C4C1"/>
              </a:gs>
              <a:gs pos="25000">
                <a:srgbClr val="2D89C3"/>
              </a:gs>
              <a:gs pos="56000">
                <a:srgbClr val="4764B2"/>
              </a:gs>
              <a:gs pos="81000">
                <a:srgbClr val="594AA7"/>
              </a:gs>
              <a:gs pos="100000">
                <a:srgbClr val="6C2E9A"/>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8000" b="1" dirty="0">
                <a:latin typeface="微软雅黑" panose="020B0503020204020204" charset="-122"/>
                <a:ea typeface="微软雅黑" panose="020B0503020204020204" charset="-122"/>
              </a:rPr>
              <a:t>赛</a:t>
            </a:r>
            <a:r>
              <a:rPr lang="zh-CN" altLang="en-US" sz="8000" b="1" dirty="0" smtClean="0">
                <a:latin typeface="微软雅黑" panose="020B0503020204020204" charset="-122"/>
                <a:ea typeface="微软雅黑" panose="020B0503020204020204" charset="-122"/>
              </a:rPr>
              <a:t>题理解</a:t>
            </a:r>
            <a:endParaRPr lang="zh-CN" altLang="en-US" sz="8000" b="1" dirty="0">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762296626"/>
      </p:ext>
    </p:extLst>
  </p:cSld>
  <p:clrMapOvr>
    <a:masterClrMapping/>
  </p:clrMapOvr>
  <mc:AlternateContent xmlns:mc="http://schemas.openxmlformats.org/markup-compatibility/2006">
    <mc:Choice xmlns:p14="http://schemas.microsoft.com/office/powerpoint/2010/main" Requires="p14">
      <p:transition spd="slow" p14:dur="2000" advTm="1599"/>
    </mc:Choice>
    <mc:Fallback>
      <p:transition spd="slow" advTm="159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16_9 ppt 内页"/>
          <p:cNvPicPr>
            <a:picLocks noGrp="1" noChangeAspect="1"/>
          </p:cNvPicPr>
          <p:nvPr>
            <p:ph sz="quarter" idx="13"/>
          </p:nvPr>
        </p:nvPicPr>
        <p:blipFill>
          <a:blip r:embed="rId4"/>
          <a:stretch>
            <a:fillRect/>
          </a:stretch>
        </p:blipFill>
        <p:spPr>
          <a:xfrm>
            <a:off x="-6985" y="-1905"/>
            <a:ext cx="12218670" cy="6873240"/>
          </a:xfrm>
          <a:prstGeom prst="rect">
            <a:avLst/>
          </a:prstGeom>
        </p:spPr>
      </p:pic>
      <p:sp>
        <p:nvSpPr>
          <p:cNvPr id="2" name="文本框 1"/>
          <p:cNvSpPr txBox="1"/>
          <p:nvPr/>
        </p:nvSpPr>
        <p:spPr>
          <a:xfrm>
            <a:off x="404495" y="315595"/>
            <a:ext cx="415635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charset="-122"/>
                <a:ea typeface="微软雅黑" panose="020B0503020204020204" charset="-122"/>
              </a:rPr>
              <a:t>建模思路</a:t>
            </a:r>
            <a:r>
              <a:rPr lang="en-US" altLang="zh-CN" sz="3200" b="1" dirty="0" smtClean="0">
                <a:solidFill>
                  <a:schemeClr val="bg1"/>
                </a:solidFill>
                <a:latin typeface="微软雅黑" panose="020B0503020204020204" charset="-122"/>
                <a:ea typeface="微软雅黑" panose="020B0503020204020204" charset="-122"/>
              </a:rPr>
              <a:t>-</a:t>
            </a:r>
            <a:r>
              <a:rPr lang="zh-CN" altLang="en-US" sz="3200" b="1" dirty="0" smtClean="0">
                <a:solidFill>
                  <a:schemeClr val="bg1"/>
                </a:solidFill>
                <a:latin typeface="微软雅黑" panose="020B0503020204020204" charset="-122"/>
                <a:ea typeface="微软雅黑" panose="020B0503020204020204" charset="-122"/>
              </a:rPr>
              <a:t>赛题理解</a:t>
            </a:r>
            <a:endParaRPr lang="zh-CN" altLang="en-US" sz="3200" b="1" dirty="0">
              <a:solidFill>
                <a:schemeClr val="bg1"/>
              </a:solidFill>
              <a:latin typeface="微软雅黑" panose="020B0503020204020204" charset="-122"/>
              <a:ea typeface="微软雅黑" panose="020B0503020204020204" charset="-122"/>
            </a:endParaRPr>
          </a:p>
        </p:txBody>
      </p:sp>
      <p:sp>
        <p:nvSpPr>
          <p:cNvPr id="3" name="文本框 2"/>
          <p:cNvSpPr txBox="1"/>
          <p:nvPr/>
        </p:nvSpPr>
        <p:spPr>
          <a:xfrm>
            <a:off x="638252" y="1410970"/>
            <a:ext cx="10928195" cy="1631216"/>
          </a:xfrm>
          <a:prstGeom prst="rect">
            <a:avLst/>
          </a:prstGeom>
          <a:noFill/>
        </p:spPr>
        <p:txBody>
          <a:bodyPr wrap="square" rtlCol="0">
            <a:spAutoFit/>
          </a:bodyPr>
          <a:lstStyle/>
          <a:p>
            <a:r>
              <a:rPr lang="en-US" altLang="zh-CN" dirty="0" smtClean="0">
                <a:solidFill>
                  <a:schemeClr val="bg1"/>
                </a:solidFill>
              </a:rPr>
              <a:t>       </a:t>
            </a:r>
            <a:r>
              <a:rPr lang="zh-CN" altLang="en-US" sz="2000" dirty="0" smtClean="0">
                <a:solidFill>
                  <a:schemeClr val="bg1"/>
                </a:solidFill>
                <a:latin typeface="微软雅黑" panose="020B0503020204020204" pitchFamily="34" charset="-122"/>
                <a:ea typeface="微软雅黑" panose="020B0503020204020204" pitchFamily="34" charset="-122"/>
              </a:rPr>
              <a:t>由于</a:t>
            </a:r>
            <a:r>
              <a:rPr lang="zh-CN" altLang="en-US" sz="2000" dirty="0">
                <a:solidFill>
                  <a:schemeClr val="bg1"/>
                </a:solidFill>
                <a:latin typeface="微软雅黑" panose="020B0503020204020204" pitchFamily="34" charset="-122"/>
                <a:ea typeface="微软雅黑" panose="020B0503020204020204" pitchFamily="34" charset="-122"/>
              </a:rPr>
              <a:t>在实际生产中，同一组工艺参数设定下生产的工件会出现多种质检结果，所以我们针对各组工艺参数定义其质检标准符合率，即为该组工艺参数生产的工件的质检结果分别符合优、良、合格与不合格四类指标的比率。相比预测各个工件的质检结果，预测该质检标准符合率会更具有实际意义</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rPr>
              <a:t>       本</a:t>
            </a:r>
            <a:r>
              <a:rPr lang="zh-CN" altLang="en-US" sz="2000" dirty="0">
                <a:solidFill>
                  <a:schemeClr val="bg1"/>
                </a:solidFill>
                <a:latin typeface="微软雅黑" panose="020B0503020204020204" pitchFamily="34" charset="-122"/>
                <a:ea typeface="微软雅黑" panose="020B0503020204020204" pitchFamily="34" charset="-122"/>
              </a:rPr>
              <a:t>赛题要求参赛者对给定的工艺参数组合所生产工件的质检标准符合率进行预测。</a:t>
            </a:r>
          </a:p>
        </p:txBody>
      </p:sp>
      <mc:AlternateContent xmlns:mc="http://schemas.openxmlformats.org/markup-compatibility/2006" xmlns:a14="http://schemas.microsoft.com/office/drawing/2010/main">
        <mc:Choice Requires="a14">
          <p:sp>
            <p:nvSpPr>
              <p:cNvPr id="6" name="椭圆 5"/>
              <p:cNvSpPr/>
              <p:nvPr/>
            </p:nvSpPr>
            <p:spPr>
              <a:xfrm>
                <a:off x="4730751" y="2912202"/>
                <a:ext cx="6835696" cy="3870112"/>
              </a:xfrm>
              <a:prstGeom prst="ellipse">
                <a:avLst/>
              </a:pr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Microsoft YaHei" panose="020B0503020204020204" pitchFamily="34" charset="-122"/>
                    <a:ea typeface="Microsoft YaHei"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评价指标：</a:t>
                </a:r>
                <a:endParaRPr lang="en-US" altLang="zh-CN" dirty="0">
                  <a:solidFill>
                    <a:schemeClr val="bg1"/>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m:rPr>
                          <m:nor/>
                        </m:rPr>
                        <a:rPr lang="en-US" altLang="zh-CN">
                          <a:solidFill>
                            <a:schemeClr val="bg1"/>
                          </a:solidFill>
                          <a:latin typeface="微软雅黑" panose="020B0503020204020204" pitchFamily="34" charset="-122"/>
                          <a:ea typeface="微软雅黑" panose="020B0503020204020204" pitchFamily="34" charset="-122"/>
                        </a:rPr>
                        <m:t>M</m:t>
                      </m:r>
                      <m:r>
                        <m:rPr>
                          <m:nor/>
                        </m:rPr>
                        <a:rPr lang="en-US" altLang="zh-CN" b="0" i="0" smtClean="0">
                          <a:solidFill>
                            <a:schemeClr val="bg1"/>
                          </a:solidFill>
                          <a:latin typeface="微软雅黑" panose="020B0503020204020204" pitchFamily="34" charset="-122"/>
                          <a:ea typeface="微软雅黑" panose="020B0503020204020204" pitchFamily="34" charset="-122"/>
                        </a:rPr>
                        <m:t>AE</m:t>
                      </m:r>
                      <m:r>
                        <a:rPr lang="zh-CN" altLang="en-US">
                          <a:solidFill>
                            <a:schemeClr val="bg1"/>
                          </a:solidFill>
                          <a:latin typeface="Cambria Math" panose="02040503050406030204" pitchFamily="18" charset="0"/>
                        </a:rPr>
                        <m:t>=</m:t>
                      </m:r>
                      <m:f>
                        <m:fPr>
                          <m:ctrlPr>
                            <a:rPr lang="en-US" altLang="zh-CN" i="1" dirty="0" smtClean="0">
                              <a:solidFill>
                                <a:schemeClr val="bg1"/>
                              </a:solidFill>
                              <a:latin typeface="Cambria Math" panose="02040503050406030204" pitchFamily="18" charset="0"/>
                            </a:rPr>
                          </m:ctrlPr>
                        </m:fPr>
                        <m:num>
                          <m:r>
                            <a:rPr lang="en-US" altLang="zh-CN" dirty="0" smtClean="0">
                              <a:solidFill>
                                <a:schemeClr val="bg1"/>
                              </a:solidFill>
                              <a:latin typeface="Cambria Math" panose="02040503050406030204" pitchFamily="18" charset="0"/>
                            </a:rPr>
                            <m:t>1</m:t>
                          </m:r>
                        </m:num>
                        <m:den>
                          <m:r>
                            <a:rPr lang="en-US" altLang="zh-CN" i="1" dirty="0" smtClean="0">
                              <a:solidFill>
                                <a:schemeClr val="bg1"/>
                              </a:solidFill>
                              <a:latin typeface="Cambria Math" panose="02040503050406030204" pitchFamily="18" charset="0"/>
                            </a:rPr>
                            <m:t>𝑛</m:t>
                          </m:r>
                        </m:den>
                      </m:f>
                      <m:nary>
                        <m:naryPr>
                          <m:chr m:val="∑"/>
                          <m:limLoc m:val="undOvr"/>
                          <m:grow m:val="on"/>
                          <m:ctrlPr>
                            <a:rPr lang="en-US" altLang="zh-CN" i="1" dirty="0" smtClean="0">
                              <a:solidFill>
                                <a:schemeClr val="bg1"/>
                              </a:solidFill>
                              <a:latin typeface="Cambria Math" panose="02040503050406030204" pitchFamily="18" charset="0"/>
                            </a:rPr>
                          </m:ctrlPr>
                        </m:naryPr>
                        <m:sub>
                          <m:r>
                            <a:rPr lang="en-US" altLang="zh-CN" i="1" dirty="0" smtClean="0">
                              <a:solidFill>
                                <a:schemeClr val="bg1"/>
                              </a:solidFill>
                              <a:latin typeface="Cambria Math" panose="02040503050406030204" pitchFamily="18" charset="0"/>
                            </a:rPr>
                            <m:t>𝑖</m:t>
                          </m:r>
                          <m:r>
                            <a:rPr lang="en-US" altLang="zh-CN" i="0" dirty="0" smtClean="0">
                              <a:solidFill>
                                <a:schemeClr val="bg1"/>
                              </a:solidFill>
                              <a:latin typeface="Cambria Math" panose="02040503050406030204" pitchFamily="18" charset="0"/>
                            </a:rPr>
                            <m:t>=1</m:t>
                          </m:r>
                        </m:sub>
                        <m:sup>
                          <m:r>
                            <a:rPr lang="en-US" altLang="zh-CN" i="1" dirty="0" smtClean="0">
                              <a:solidFill>
                                <a:schemeClr val="bg1"/>
                              </a:solidFill>
                              <a:latin typeface="Cambria Math" panose="02040503050406030204" pitchFamily="18" charset="0"/>
                            </a:rPr>
                            <m:t>𝑛</m:t>
                          </m:r>
                        </m:sup>
                        <m:e>
                          <m:d>
                            <m:dPr>
                              <m:begChr m:val="|"/>
                              <m:endChr m:val="|"/>
                              <m:ctrlPr>
                                <a:rPr lang="en-US" altLang="zh-CN" i="1" dirty="0" smtClean="0">
                                  <a:solidFill>
                                    <a:schemeClr val="bg1"/>
                                  </a:solidFill>
                                  <a:latin typeface="Cambria Math" panose="02040503050406030204" pitchFamily="18" charset="0"/>
                                </a:rPr>
                              </m:ctrlPr>
                            </m:dPr>
                            <m:e>
                              <m:r>
                                <a:rPr lang="en-US" altLang="zh-CN" i="1" dirty="0" smtClean="0">
                                  <a:solidFill>
                                    <a:schemeClr val="bg1"/>
                                  </a:solidFill>
                                  <a:latin typeface="Cambria Math" panose="02040503050406030204" pitchFamily="18" charset="0"/>
                                </a:rPr>
                                <m:t>𝑃𝑟</m:t>
                              </m:r>
                              <m:r>
                                <a:rPr lang="en-US" altLang="zh-CN" i="0" dirty="0" smtClean="0">
                                  <a:solidFill>
                                    <a:schemeClr val="bg1"/>
                                  </a:solidFill>
                                  <a:latin typeface="Cambria Math" panose="02040503050406030204" pitchFamily="18" charset="0"/>
                                </a:rPr>
                                <m:t>ⅇ</m:t>
                              </m:r>
                              <m:sSub>
                                <m:sSubPr>
                                  <m:ctrlPr>
                                    <a:rPr lang="en-US" altLang="zh-CN" i="1" dirty="0" smtClean="0">
                                      <a:solidFill>
                                        <a:schemeClr val="bg1"/>
                                      </a:solidFill>
                                      <a:latin typeface="Cambria Math" panose="02040503050406030204" pitchFamily="18" charset="0"/>
                                    </a:rPr>
                                  </m:ctrlPr>
                                </m:sSubPr>
                                <m:e>
                                  <m:r>
                                    <a:rPr lang="en-US" altLang="zh-CN" i="1" dirty="0" smtClean="0">
                                      <a:solidFill>
                                        <a:schemeClr val="bg1"/>
                                      </a:solidFill>
                                      <a:latin typeface="Cambria Math" panose="02040503050406030204" pitchFamily="18" charset="0"/>
                                    </a:rPr>
                                    <m:t>𝑑</m:t>
                                  </m:r>
                                </m:e>
                                <m:sub>
                                  <m:r>
                                    <a:rPr lang="en-US" altLang="zh-CN" i="1" dirty="0" smtClean="0">
                                      <a:solidFill>
                                        <a:schemeClr val="bg1"/>
                                      </a:solidFill>
                                      <a:latin typeface="Cambria Math" panose="02040503050406030204" pitchFamily="18" charset="0"/>
                                    </a:rPr>
                                    <m:t>𝑖</m:t>
                                  </m:r>
                                </m:sub>
                              </m:sSub>
                              <m:r>
                                <a:rPr lang="en-US" altLang="zh-CN" i="0" dirty="0" smtClean="0">
                                  <a:solidFill>
                                    <a:schemeClr val="bg1"/>
                                  </a:solidFill>
                                  <a:latin typeface="Cambria Math" panose="02040503050406030204" pitchFamily="18" charset="0"/>
                                </a:rPr>
                                <m:t>−</m:t>
                              </m:r>
                              <m:sSub>
                                <m:sSubPr>
                                  <m:ctrlPr>
                                    <a:rPr lang="en-US" altLang="zh-CN" i="1" dirty="0" smtClean="0">
                                      <a:solidFill>
                                        <a:schemeClr val="bg1"/>
                                      </a:solidFill>
                                      <a:latin typeface="Cambria Math" panose="02040503050406030204" pitchFamily="18" charset="0"/>
                                    </a:rPr>
                                  </m:ctrlPr>
                                </m:sSubPr>
                                <m:e>
                                  <m:r>
                                    <a:rPr lang="en-US" altLang="zh-CN" i="1" dirty="0" smtClean="0">
                                      <a:solidFill>
                                        <a:schemeClr val="bg1"/>
                                      </a:solidFill>
                                      <a:latin typeface="Cambria Math" panose="02040503050406030204" pitchFamily="18" charset="0"/>
                                    </a:rPr>
                                    <m:t>𝑦</m:t>
                                  </m:r>
                                </m:e>
                                <m:sub>
                                  <m:r>
                                    <a:rPr lang="en-US" altLang="zh-CN" i="1" dirty="0" smtClean="0">
                                      <a:solidFill>
                                        <a:schemeClr val="bg1"/>
                                      </a:solidFill>
                                      <a:latin typeface="Cambria Math" panose="02040503050406030204" pitchFamily="18" charset="0"/>
                                    </a:rPr>
                                    <m:t>𝑖</m:t>
                                  </m:r>
                                </m:sub>
                              </m:sSub>
                            </m:e>
                          </m:d>
                        </m:e>
                      </m:nary>
                    </m:oMath>
                  </m:oMathPara>
                </a14:m>
                <a:endParaRPr lang="en-US" altLang="zh-CN" dirty="0" smtClean="0">
                  <a:solidFill>
                    <a:schemeClr val="bg1"/>
                  </a:solidFill>
                  <a:latin typeface="微软雅黑" panose="020B0503020204020204" pitchFamily="34" charset="-122"/>
                  <a:ea typeface="微软雅黑" panose="020B0503020204020204" pitchFamily="34" charset="-122"/>
                </a:endParaRPr>
              </a:p>
              <a:p>
                <a:pPr>
                  <a:spcBef>
                    <a:spcPts val="1890"/>
                  </a:spcBef>
                </a:pPr>
                <a:r>
                  <a:rPr lang="zh-CN" altLang="en-US" dirty="0" smtClean="0">
                    <a:solidFill>
                      <a:schemeClr val="bg1"/>
                    </a:solidFill>
                    <a:latin typeface="微软雅黑" panose="020B0503020204020204" pitchFamily="34" charset="-122"/>
                    <a:ea typeface="微软雅黑" panose="020B0503020204020204" pitchFamily="34" charset="-122"/>
                  </a:rPr>
                  <a:t>      其中</a:t>
                </a:r>
                <a14:m>
                  <m:oMath xmlns:m="http://schemas.openxmlformats.org/officeDocument/2006/math">
                    <m:r>
                      <a:rPr lang="en-US" altLang="zh-CN" i="1" dirty="0">
                        <a:solidFill>
                          <a:schemeClr val="bg1"/>
                        </a:solidFill>
                        <a:latin typeface="Cambria Math" panose="02040503050406030204" pitchFamily="18" charset="0"/>
                      </a:rPr>
                      <m:t>𝑃𝑟</m:t>
                    </m:r>
                    <m:r>
                      <a:rPr lang="en-US" altLang="zh-CN" dirty="0">
                        <a:solidFill>
                          <a:schemeClr val="bg1"/>
                        </a:solidFill>
                        <a:latin typeface="Cambria Math" panose="02040503050406030204" pitchFamily="18" charset="0"/>
                      </a:rPr>
                      <m:t>ⅇ</m:t>
                    </m:r>
                    <m:sSub>
                      <m:sSubPr>
                        <m:ctrlPr>
                          <a:rPr lang="en-US" altLang="zh-CN" i="1" dirty="0">
                            <a:solidFill>
                              <a:schemeClr val="bg1"/>
                            </a:solidFill>
                            <a:latin typeface="Cambria Math" panose="02040503050406030204" pitchFamily="18" charset="0"/>
                          </a:rPr>
                        </m:ctrlPr>
                      </m:sSubPr>
                      <m:e>
                        <m:r>
                          <a:rPr lang="en-US" altLang="zh-CN" i="1" dirty="0">
                            <a:solidFill>
                              <a:schemeClr val="bg1"/>
                            </a:solidFill>
                            <a:latin typeface="Cambria Math" panose="02040503050406030204" pitchFamily="18" charset="0"/>
                          </a:rPr>
                          <m:t>𝑑</m:t>
                        </m:r>
                      </m:e>
                      <m:sub>
                        <m:r>
                          <a:rPr lang="en-US" altLang="zh-CN" i="1" dirty="0">
                            <a:solidFill>
                              <a:schemeClr val="bg1"/>
                            </a:solidFill>
                            <a:latin typeface="Cambria Math" panose="02040503050406030204" pitchFamily="18" charset="0"/>
                          </a:rPr>
                          <m:t>𝑖</m:t>
                        </m:r>
                      </m:sub>
                    </m:sSub>
                    <m:r>
                      <a:rPr lang="zh-CN" altLang="en-US" i="1" dirty="0" smtClean="0">
                        <a:solidFill>
                          <a:schemeClr val="bg1"/>
                        </a:solidFill>
                        <a:latin typeface="Cambria Math" panose="02040503050406030204" pitchFamily="18" charset="0"/>
                      </a:rPr>
                      <m:t>为</m:t>
                    </m:r>
                  </m:oMath>
                </a14:m>
                <a:r>
                  <a:rPr lang="zh-CN" altLang="en-US" dirty="0" smtClean="0">
                    <a:solidFill>
                      <a:schemeClr val="bg1"/>
                    </a:solidFill>
                    <a:latin typeface="微软雅黑" panose="020B0503020204020204" pitchFamily="34" charset="-122"/>
                    <a:ea typeface="微软雅黑" panose="020B0503020204020204" pitchFamily="34" charset="-122"/>
                  </a:rPr>
                  <a:t>预测样本，</a:t>
                </a:r>
                <a14:m>
                  <m:oMath xmlns:m="http://schemas.openxmlformats.org/officeDocument/2006/math">
                    <m:sSub>
                      <m:sSubPr>
                        <m:ctrlPr>
                          <a:rPr lang="en-US" altLang="zh-CN" i="1" dirty="0">
                            <a:solidFill>
                              <a:schemeClr val="bg1"/>
                            </a:solidFill>
                            <a:latin typeface="Cambria Math" panose="02040503050406030204" pitchFamily="18" charset="0"/>
                          </a:rPr>
                        </m:ctrlPr>
                      </m:sSubPr>
                      <m:e>
                        <m:r>
                          <a:rPr lang="en-US" altLang="zh-CN" i="1" dirty="0">
                            <a:solidFill>
                              <a:schemeClr val="bg1"/>
                            </a:solidFill>
                            <a:latin typeface="Cambria Math" panose="02040503050406030204" pitchFamily="18" charset="0"/>
                          </a:rPr>
                          <m:t>𝑦</m:t>
                        </m:r>
                      </m:e>
                      <m:sub>
                        <m:r>
                          <a:rPr lang="en-US" altLang="zh-CN" i="1" dirty="0">
                            <a:solidFill>
                              <a:schemeClr val="bg1"/>
                            </a:solidFill>
                            <a:latin typeface="Cambria Math" panose="02040503050406030204" pitchFamily="18" charset="0"/>
                          </a:rPr>
                          <m:t>𝑖</m:t>
                        </m:r>
                      </m:sub>
                    </m:sSub>
                  </m:oMath>
                </a14:m>
                <a:r>
                  <a:rPr lang="zh-CN" altLang="en-US" dirty="0" smtClean="0">
                    <a:solidFill>
                      <a:schemeClr val="bg1"/>
                    </a:solidFill>
                    <a:latin typeface="微软雅黑" panose="020B0503020204020204" pitchFamily="34" charset="-122"/>
                    <a:ea typeface="微软雅黑" panose="020B0503020204020204" pitchFamily="34" charset="-122"/>
                  </a:rPr>
                  <a:t>为真实样本。</a:t>
                </a:r>
                <a:endParaRPr lang="en-US" altLang="zh-CN" dirty="0" smtClean="0">
                  <a:solidFill>
                    <a:schemeClr val="bg1"/>
                  </a:solidFill>
                  <a:latin typeface="微软雅黑" panose="020B0503020204020204" pitchFamily="34" charset="-122"/>
                  <a:ea typeface="微软雅黑" panose="020B0503020204020204" pitchFamily="34" charset="-122"/>
                </a:endParaRPr>
              </a:p>
              <a:p>
                <a:pPr>
                  <a:spcBef>
                    <a:spcPts val="1890"/>
                  </a:spcBef>
                </a:pPr>
                <a:r>
                  <a:rPr lang="zh-CN" altLang="en-US" dirty="0" smtClean="0">
                    <a:solidFill>
                      <a:schemeClr val="bg1"/>
                    </a:solidFill>
                    <a:latin typeface="微软雅黑" panose="020B0503020204020204" pitchFamily="34" charset="-122"/>
                    <a:ea typeface="微软雅黑" panose="020B0503020204020204" pitchFamily="34" charset="-122"/>
                  </a:rPr>
                  <a:t>      最终结果为：</a:t>
                </a:r>
                <a:endParaRPr lang="en-US" altLang="zh-CN" dirty="0" smtClean="0">
                  <a:solidFill>
                    <a:schemeClr val="bg1"/>
                  </a:solidFill>
                  <a:latin typeface="微软雅黑" panose="020B0503020204020204" pitchFamily="34" charset="-122"/>
                  <a:ea typeface="微软雅黑" panose="020B0503020204020204" pitchFamily="34" charset="-122"/>
                </a:endParaRPr>
              </a:p>
              <a:p>
                <a:pPr>
                  <a:spcBef>
                    <a:spcPts val="1890"/>
                  </a:spcBef>
                </a:pPr>
                <a14:m>
                  <m:oMathPara xmlns:m="http://schemas.openxmlformats.org/officeDocument/2006/math">
                    <m:oMathParaPr>
                      <m:jc m:val="centerGroup"/>
                    </m:oMathParaPr>
                    <m:oMath xmlns:m="http://schemas.openxmlformats.org/officeDocument/2006/math">
                      <m:r>
                        <m:rPr>
                          <m:nor/>
                        </m:rPr>
                        <a:rPr lang="en-US" altLang="zh-CN" smtClean="0">
                          <a:solidFill>
                            <a:schemeClr val="bg1"/>
                          </a:solidFill>
                          <a:latin typeface="微软雅黑" panose="020B0503020204020204" pitchFamily="34" charset="-122"/>
                          <a:ea typeface="微软雅黑" panose="020B0503020204020204" pitchFamily="34" charset="-122"/>
                        </a:rPr>
                        <m:t>S</m:t>
                      </m:r>
                      <m:r>
                        <m:rPr>
                          <m:sty m:val="p"/>
                        </m:rPr>
                        <a:rPr lang="en-US" altLang="zh-CN" i="1">
                          <a:solidFill>
                            <a:schemeClr val="bg1"/>
                          </a:solidFill>
                          <a:latin typeface="Cambria Math" panose="02040503050406030204" pitchFamily="18" charset="0"/>
                        </a:rPr>
                        <m:t>core</m:t>
                      </m:r>
                      <m:r>
                        <a:rPr lang="zh-CN" altLang="en-US">
                          <a:solidFill>
                            <a:schemeClr val="bg1"/>
                          </a:solidFill>
                          <a:latin typeface="Cambria Math" panose="02040503050406030204" pitchFamily="18" charset="0"/>
                        </a:rPr>
                        <m:t>=</m:t>
                      </m:r>
                      <m:f>
                        <m:fPr>
                          <m:ctrlPr>
                            <a:rPr lang="en-US" altLang="zh-CN" i="1" dirty="0" smtClean="0">
                              <a:solidFill>
                                <a:schemeClr val="bg1"/>
                              </a:solidFill>
                              <a:latin typeface="Cambria Math" panose="02040503050406030204" pitchFamily="18" charset="0"/>
                            </a:rPr>
                          </m:ctrlPr>
                        </m:fPr>
                        <m:num>
                          <m:r>
                            <a:rPr lang="en-US" altLang="zh-CN" dirty="0">
                              <a:solidFill>
                                <a:schemeClr val="bg1"/>
                              </a:solidFill>
                              <a:latin typeface="Cambria Math" panose="02040503050406030204" pitchFamily="18" charset="0"/>
                            </a:rPr>
                            <m:t>1</m:t>
                          </m:r>
                        </m:num>
                        <m:den>
                          <m:r>
                            <a:rPr lang="en-US" altLang="zh-CN" i="0" dirty="0">
                              <a:solidFill>
                                <a:schemeClr val="bg1"/>
                              </a:solidFill>
                              <a:latin typeface="Cambria Math" panose="02040503050406030204" pitchFamily="18" charset="0"/>
                            </a:rPr>
                            <m:t>1+10∗</m:t>
                          </m:r>
                          <m:r>
                            <a:rPr lang="en-US" altLang="zh-CN" b="0" i="1" dirty="0" smtClean="0">
                              <a:solidFill>
                                <a:schemeClr val="bg1"/>
                              </a:solidFill>
                              <a:latin typeface="Cambria Math" panose="02040503050406030204" pitchFamily="18" charset="0"/>
                            </a:rPr>
                            <m:t>𝑀𝐴𝐸</m:t>
                          </m:r>
                        </m:den>
                      </m:f>
                    </m:oMath>
                  </m:oMathPara>
                </a14:m>
                <a:endParaRPr lang="en-US" altLang="zh-CN" dirty="0" smtClean="0">
                  <a:solidFill>
                    <a:schemeClr val="bg1"/>
                  </a:solidFill>
                  <a:latin typeface="微软雅黑" panose="020B0503020204020204" pitchFamily="34" charset="-122"/>
                  <a:ea typeface="微软雅黑" panose="020B0503020204020204" pitchFamily="34" charset="-122"/>
                </a:endParaRPr>
              </a:p>
              <a:p>
                <a:pPr>
                  <a:spcBef>
                    <a:spcPts val="1890"/>
                  </a:spcBef>
                </a:pPr>
                <a:r>
                  <a:rPr lang="zh-CN" altLang="en-US" dirty="0" smtClean="0">
                    <a:solidFill>
                      <a:schemeClr val="bg1"/>
                    </a:solidFill>
                    <a:latin typeface="微软雅黑" panose="020B0503020204020204" pitchFamily="34" charset="-122"/>
                    <a:ea typeface="微软雅黑" panose="020B0503020204020204" pitchFamily="34" charset="-122"/>
                  </a:rPr>
                  <a:t>       最终结果越接近</a:t>
                </a:r>
                <a:r>
                  <a:rPr lang="en-US" altLang="zh-CN" dirty="0" smtClean="0">
                    <a:solidFill>
                      <a:schemeClr val="bg1"/>
                    </a:solidFill>
                    <a:latin typeface="微软雅黑" panose="020B0503020204020204" pitchFamily="34" charset="-122"/>
                    <a:ea typeface="微软雅黑" panose="020B0503020204020204" pitchFamily="34" charset="-122"/>
                  </a:rPr>
                  <a:t>1</a:t>
                </a:r>
                <a:r>
                  <a:rPr lang="zh-CN" altLang="en-US" dirty="0" smtClean="0">
                    <a:solidFill>
                      <a:schemeClr val="bg1"/>
                    </a:solidFill>
                    <a:latin typeface="微软雅黑" panose="020B0503020204020204" pitchFamily="34" charset="-122"/>
                    <a:ea typeface="微软雅黑" panose="020B0503020204020204" pitchFamily="34" charset="-122"/>
                  </a:rPr>
                  <a:t>，分数越高。</a:t>
                </a:r>
                <a:endParaRPr lang="en-US" altLang="zh-CN" dirty="0">
                  <a:solidFill>
                    <a:schemeClr val="bg1"/>
                  </a:solidFill>
                  <a:latin typeface="微软雅黑" panose="020B0503020204020204" pitchFamily="34" charset="-122"/>
                  <a:ea typeface="微软雅黑" panose="020B0503020204020204" pitchFamily="34" charset="-122"/>
                </a:endParaRPr>
              </a:p>
            </p:txBody>
          </p:sp>
        </mc:Choice>
        <mc:Fallback xmlns="">
          <p:sp>
            <p:nvSpPr>
              <p:cNvPr id="6" name="椭圆 5"/>
              <p:cNvSpPr>
                <a:spLocks noRot="1" noChangeAspect="1" noMove="1" noResize="1" noEditPoints="1" noAdjustHandles="1" noChangeArrowheads="1" noChangeShapeType="1" noTextEdit="1"/>
              </p:cNvSpPr>
              <p:nvPr/>
            </p:nvSpPr>
            <p:spPr>
              <a:xfrm>
                <a:off x="4730751" y="2912202"/>
                <a:ext cx="6835696" cy="3870112"/>
              </a:xfrm>
              <a:prstGeom prst="ellipse">
                <a:avLst/>
              </a:prstGeom>
              <a:blipFill>
                <a:blip r:embed="rId5"/>
                <a:stretch>
                  <a:fillRect/>
                </a:stretch>
              </a:blipFill>
              <a:ln>
                <a:solidFill>
                  <a:schemeClr val="bg1"/>
                </a:solidFill>
                <a:prstDash val="lgDash"/>
              </a:ln>
            </p:spPr>
            <p:txBody>
              <a:bodyPr/>
              <a:lstStyle/>
              <a:p>
                <a:r>
                  <a:rPr lang="zh-CN" altLang="en-US">
                    <a:noFill/>
                  </a:rPr>
                  <a:t> </a:t>
                </a:r>
              </a:p>
            </p:txBody>
          </p:sp>
        </mc:Fallback>
      </mc:AlternateContent>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5432"/>
    </mc:Choice>
    <mc:Fallback>
      <p:transition spd="slow" advTm="1543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16_9 ppt 内页"/>
          <p:cNvPicPr>
            <a:picLocks noGrp="1" noChangeAspect="1"/>
          </p:cNvPicPr>
          <p:nvPr>
            <p:ph sz="quarter" idx="13"/>
          </p:nvPr>
        </p:nvPicPr>
        <p:blipFill>
          <a:blip r:embed="rId4"/>
          <a:stretch>
            <a:fillRect/>
          </a:stretch>
        </p:blipFill>
        <p:spPr>
          <a:xfrm>
            <a:off x="0" y="-15240"/>
            <a:ext cx="12218670" cy="6873240"/>
          </a:xfrm>
          <a:prstGeom prst="rect">
            <a:avLst/>
          </a:prstGeom>
        </p:spPr>
      </p:pic>
      <p:sp>
        <p:nvSpPr>
          <p:cNvPr id="2" name="文本框 1"/>
          <p:cNvSpPr txBox="1"/>
          <p:nvPr/>
        </p:nvSpPr>
        <p:spPr>
          <a:xfrm>
            <a:off x="404495" y="315595"/>
            <a:ext cx="4156354"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charset="-122"/>
                <a:ea typeface="微软雅黑" panose="020B0503020204020204" charset="-122"/>
              </a:rPr>
              <a:t>建模思路</a:t>
            </a:r>
            <a:r>
              <a:rPr lang="en-US" altLang="zh-CN" sz="3200" b="1" dirty="0" smtClean="0">
                <a:solidFill>
                  <a:schemeClr val="bg1"/>
                </a:solidFill>
                <a:latin typeface="微软雅黑" panose="020B0503020204020204" charset="-122"/>
                <a:ea typeface="微软雅黑" panose="020B0503020204020204" charset="-122"/>
              </a:rPr>
              <a:t>-</a:t>
            </a:r>
            <a:r>
              <a:rPr lang="zh-CN" altLang="en-US" sz="3200" b="1" dirty="0" smtClean="0">
                <a:solidFill>
                  <a:schemeClr val="bg1"/>
                </a:solidFill>
                <a:latin typeface="微软雅黑" panose="020B0503020204020204" charset="-122"/>
                <a:ea typeface="微软雅黑" panose="020B0503020204020204" charset="-122"/>
              </a:rPr>
              <a:t>赛题理解</a:t>
            </a:r>
            <a:endParaRPr lang="zh-CN" altLang="en-US" sz="3200" b="1" dirty="0">
              <a:solidFill>
                <a:schemeClr val="bg1"/>
              </a:solidFill>
              <a:latin typeface="微软雅黑" panose="020B0503020204020204" charset="-122"/>
              <a:ea typeface="微软雅黑" panose="020B0503020204020204" charset="-122"/>
            </a:endParaRPr>
          </a:p>
        </p:txBody>
      </p:sp>
      <p:sp>
        <p:nvSpPr>
          <p:cNvPr id="3" name="文本框 2"/>
          <p:cNvSpPr txBox="1"/>
          <p:nvPr/>
        </p:nvSpPr>
        <p:spPr>
          <a:xfrm>
            <a:off x="472112" y="1370568"/>
            <a:ext cx="4877330" cy="646331"/>
          </a:xfrm>
          <a:prstGeom prst="rect">
            <a:avLst/>
          </a:prstGeom>
          <a:noFill/>
        </p:spPr>
        <p:txBody>
          <a:bodyPr wrap="square" rtlCol="0">
            <a:spAutoFit/>
          </a:bodyPr>
          <a:lstStyle/>
          <a:p>
            <a:r>
              <a:rPr lang="en-US" altLang="zh-CN" dirty="0" smtClean="0">
                <a:solidFill>
                  <a:schemeClr val="bg1"/>
                </a:solidFill>
              </a:rPr>
              <a:t>       </a:t>
            </a:r>
            <a:r>
              <a:rPr lang="zh-CN" altLang="en-US" dirty="0" smtClean="0">
                <a:solidFill>
                  <a:schemeClr val="bg1"/>
                </a:solidFill>
                <a:latin typeface="微软雅黑" panose="020B0503020204020204" pitchFamily="34" charset="-122"/>
                <a:ea typeface="微软雅黑" panose="020B0503020204020204" pitchFamily="34" charset="-122"/>
              </a:rPr>
              <a:t>赛题给出的特征均为匿名特征，没有说明每个特征的实际意义。</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301077936"/>
              </p:ext>
            </p:extLst>
          </p:nvPr>
        </p:nvGraphicFramePr>
        <p:xfrm>
          <a:off x="5679046" y="824290"/>
          <a:ext cx="6210020" cy="5900805"/>
        </p:xfrm>
        <a:graphic>
          <a:graphicData uri="http://schemas.openxmlformats.org/drawingml/2006/table">
            <a:tbl>
              <a:tblPr/>
              <a:tblGrid>
                <a:gridCol w="1242004">
                  <a:extLst>
                    <a:ext uri="{9D8B030D-6E8A-4147-A177-3AD203B41FA5}">
                      <a16:colId xmlns:a16="http://schemas.microsoft.com/office/drawing/2014/main" val="292874400"/>
                    </a:ext>
                  </a:extLst>
                </a:gridCol>
                <a:gridCol w="1242004">
                  <a:extLst>
                    <a:ext uri="{9D8B030D-6E8A-4147-A177-3AD203B41FA5}">
                      <a16:colId xmlns:a16="http://schemas.microsoft.com/office/drawing/2014/main" val="2301903204"/>
                    </a:ext>
                  </a:extLst>
                </a:gridCol>
                <a:gridCol w="1242004">
                  <a:extLst>
                    <a:ext uri="{9D8B030D-6E8A-4147-A177-3AD203B41FA5}">
                      <a16:colId xmlns:a16="http://schemas.microsoft.com/office/drawing/2014/main" val="2469369743"/>
                    </a:ext>
                  </a:extLst>
                </a:gridCol>
                <a:gridCol w="1242004">
                  <a:extLst>
                    <a:ext uri="{9D8B030D-6E8A-4147-A177-3AD203B41FA5}">
                      <a16:colId xmlns:a16="http://schemas.microsoft.com/office/drawing/2014/main" val="792557679"/>
                    </a:ext>
                  </a:extLst>
                </a:gridCol>
                <a:gridCol w="1242004">
                  <a:extLst>
                    <a:ext uri="{9D8B030D-6E8A-4147-A177-3AD203B41FA5}">
                      <a16:colId xmlns:a16="http://schemas.microsoft.com/office/drawing/2014/main" val="2633875778"/>
                    </a:ext>
                  </a:extLst>
                </a:gridCol>
              </a:tblGrid>
              <a:tr h="373040">
                <a:tc>
                  <a:txBody>
                    <a:bodyPr/>
                    <a:lstStyle/>
                    <a:p>
                      <a:r>
                        <a:rPr lang="zh-CN" altLang="en-US" sz="1400" b="1" dirty="0">
                          <a:effectLst/>
                        </a:rPr>
                        <a:t>字段类型</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3">
                        <a:lumMod val="60000"/>
                        <a:lumOff val="40000"/>
                      </a:schemeClr>
                    </a:solidFill>
                  </a:tcPr>
                </a:tc>
                <a:tc>
                  <a:txBody>
                    <a:bodyPr/>
                    <a:lstStyle/>
                    <a:p>
                      <a:r>
                        <a:rPr lang="zh-CN" altLang="en-US" sz="1400" b="1" dirty="0">
                          <a:effectLst/>
                        </a:rPr>
                        <a:t>字段名</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3">
                        <a:lumMod val="60000"/>
                        <a:lumOff val="40000"/>
                      </a:schemeClr>
                    </a:solidFill>
                  </a:tcPr>
                </a:tc>
                <a:tc>
                  <a:txBody>
                    <a:bodyPr/>
                    <a:lstStyle/>
                    <a:p>
                      <a:r>
                        <a:rPr lang="zh-CN" altLang="en-US" sz="1400" b="1" dirty="0">
                          <a:effectLst/>
                        </a:rPr>
                        <a:t>数据类型</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3">
                        <a:lumMod val="60000"/>
                        <a:lumOff val="40000"/>
                      </a:schemeClr>
                    </a:solidFill>
                  </a:tcPr>
                </a:tc>
                <a:tc>
                  <a:txBody>
                    <a:bodyPr/>
                    <a:lstStyle/>
                    <a:p>
                      <a:r>
                        <a:rPr lang="zh-CN" altLang="en-US" sz="1400" b="1" dirty="0">
                          <a:effectLst/>
                        </a:rPr>
                        <a:t>取值范围</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3">
                        <a:lumMod val="60000"/>
                        <a:lumOff val="40000"/>
                      </a:schemeClr>
                    </a:solidFill>
                  </a:tcPr>
                </a:tc>
                <a:tc>
                  <a:txBody>
                    <a:bodyPr/>
                    <a:lstStyle/>
                    <a:p>
                      <a:r>
                        <a:rPr lang="zh-CN" altLang="en-US" sz="1400" b="1" dirty="0">
                          <a:effectLst/>
                        </a:rPr>
                        <a:t>字段解释</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3314773082"/>
                  </a:ext>
                </a:extLst>
              </a:tr>
              <a:tr h="231116">
                <a:tc>
                  <a:txBody>
                    <a:bodyPr/>
                    <a:lstStyle/>
                    <a:p>
                      <a:r>
                        <a:rPr lang="en-US" sz="1400" b="1" dirty="0">
                          <a:effectLst/>
                        </a:rPr>
                        <a:t>A</a:t>
                      </a:r>
                      <a:endParaRPr lang="en-US" sz="1400" dirty="0">
                        <a:effectLst/>
                      </a:endParaRP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dirty="0">
                          <a:effectLst/>
                        </a:rPr>
                        <a:t>Parameter1</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dirty="0">
                          <a:effectLst/>
                        </a:rPr>
                        <a:t>Float</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(0,3.9e+09]</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zh-CN" altLang="en-US" sz="1400">
                          <a:effectLst/>
                        </a:rPr>
                        <a:t>工艺参数</a:t>
                      </a:r>
                      <a:r>
                        <a:rPr lang="en-US" altLang="zh-CN" sz="1400">
                          <a:effectLst/>
                        </a:rPr>
                        <a:t>1</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354980742"/>
                  </a:ext>
                </a:extLst>
              </a:tr>
              <a:tr h="231116">
                <a:tc>
                  <a:txBody>
                    <a:bodyPr/>
                    <a:lstStyle/>
                    <a:p>
                      <a:r>
                        <a:rPr lang="en-US" sz="1400" b="1" dirty="0">
                          <a:effectLst/>
                        </a:rPr>
                        <a:t>A</a:t>
                      </a:r>
                      <a:endParaRPr lang="en-US" sz="1400" dirty="0">
                        <a:effectLst/>
                      </a:endParaRP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dirty="0">
                          <a:effectLst/>
                        </a:rPr>
                        <a:t>Parameter2</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Float</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(0,1.4e+09]</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zh-CN" altLang="en-US" sz="1400">
                          <a:effectLst/>
                        </a:rPr>
                        <a:t>工艺参数</a:t>
                      </a:r>
                      <a:r>
                        <a:rPr lang="en-US" altLang="zh-CN" sz="1400">
                          <a:effectLst/>
                        </a:rPr>
                        <a:t>2</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577853943"/>
                  </a:ext>
                </a:extLst>
              </a:tr>
              <a:tr h="231116">
                <a:tc>
                  <a:txBody>
                    <a:bodyPr/>
                    <a:lstStyle/>
                    <a:p>
                      <a:r>
                        <a:rPr lang="en-US" sz="1400" b="1" dirty="0">
                          <a:effectLst/>
                        </a:rPr>
                        <a:t>A</a:t>
                      </a:r>
                      <a:endParaRPr lang="en-US" sz="1400" dirty="0">
                        <a:effectLst/>
                      </a:endParaRP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dirty="0">
                          <a:effectLst/>
                        </a:rPr>
                        <a:t>Parameter3</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Float</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(0,2.9e+09]</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zh-CN" altLang="en-US" sz="1400">
                          <a:effectLst/>
                        </a:rPr>
                        <a:t>工艺参数</a:t>
                      </a:r>
                      <a:r>
                        <a:rPr lang="en-US" altLang="zh-CN" sz="1400">
                          <a:effectLst/>
                        </a:rPr>
                        <a:t>3</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547203861"/>
                  </a:ext>
                </a:extLst>
              </a:tr>
              <a:tr h="231116">
                <a:tc>
                  <a:txBody>
                    <a:bodyPr/>
                    <a:lstStyle/>
                    <a:p>
                      <a:r>
                        <a:rPr lang="en-US" sz="1400" b="1">
                          <a:effectLst/>
                        </a:rPr>
                        <a:t>A</a:t>
                      </a:r>
                      <a:endParaRPr lang="en-US" sz="1400">
                        <a:effectLst/>
                      </a:endParaRP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dirty="0">
                          <a:effectLst/>
                        </a:rPr>
                        <a:t>Parameter4</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Float</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(0,3.7e+08]</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zh-CN" altLang="en-US" sz="1400">
                          <a:effectLst/>
                        </a:rPr>
                        <a:t>工艺参数</a:t>
                      </a:r>
                      <a:r>
                        <a:rPr lang="en-US" altLang="zh-CN" sz="1400">
                          <a:effectLst/>
                        </a:rPr>
                        <a:t>4</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51479438"/>
                  </a:ext>
                </a:extLst>
              </a:tr>
              <a:tr h="231116">
                <a:tc>
                  <a:txBody>
                    <a:bodyPr/>
                    <a:lstStyle/>
                    <a:p>
                      <a:r>
                        <a:rPr lang="en-US" sz="1400" b="1">
                          <a:effectLst/>
                        </a:rPr>
                        <a:t>A</a:t>
                      </a:r>
                      <a:endParaRPr lang="en-US" sz="1400">
                        <a:effectLst/>
                      </a:endParaRP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dirty="0">
                          <a:effectLst/>
                        </a:rPr>
                        <a:t>Parameter5</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Float</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altLang="zh-CN" sz="1400">
                          <a:effectLst/>
                        </a:rPr>
                        <a:t>(0,70]</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zh-CN" altLang="en-US" sz="1400">
                          <a:effectLst/>
                        </a:rPr>
                        <a:t>工艺参数</a:t>
                      </a:r>
                      <a:r>
                        <a:rPr lang="en-US" altLang="zh-CN" sz="1400">
                          <a:effectLst/>
                        </a:rPr>
                        <a:t>5</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210324984"/>
                  </a:ext>
                </a:extLst>
              </a:tr>
              <a:tr h="231116">
                <a:tc>
                  <a:txBody>
                    <a:bodyPr/>
                    <a:lstStyle/>
                    <a:p>
                      <a:r>
                        <a:rPr lang="en-US" sz="1400" b="1">
                          <a:effectLst/>
                        </a:rPr>
                        <a:t>A</a:t>
                      </a:r>
                      <a:endParaRPr lang="en-US" sz="1400">
                        <a:effectLst/>
                      </a:endParaRP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dirty="0">
                          <a:effectLst/>
                        </a:rPr>
                        <a:t>Parameter6</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dirty="0">
                          <a:effectLst/>
                        </a:rPr>
                        <a:t>Float</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altLang="zh-CN" sz="1400">
                          <a:effectLst/>
                        </a:rPr>
                        <a:t>(0,43]</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zh-CN" altLang="en-US" sz="1400">
                          <a:effectLst/>
                        </a:rPr>
                        <a:t>工艺参数</a:t>
                      </a:r>
                      <a:r>
                        <a:rPr lang="en-US" altLang="zh-CN" sz="1400">
                          <a:effectLst/>
                        </a:rPr>
                        <a:t>6</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478416548"/>
                  </a:ext>
                </a:extLst>
              </a:tr>
              <a:tr h="231116">
                <a:tc>
                  <a:txBody>
                    <a:bodyPr/>
                    <a:lstStyle/>
                    <a:p>
                      <a:r>
                        <a:rPr lang="en-US" sz="1400" b="1">
                          <a:effectLst/>
                        </a:rPr>
                        <a:t>A</a:t>
                      </a:r>
                      <a:endParaRPr lang="en-US" sz="1400">
                        <a:effectLst/>
                      </a:endParaRP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dirty="0">
                          <a:effectLst/>
                        </a:rPr>
                        <a:t>Parameter7</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dirty="0">
                          <a:effectLst/>
                        </a:rPr>
                        <a:t>Float</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(0,2.4e+04]</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zh-CN" altLang="en-US" sz="1400">
                          <a:effectLst/>
                        </a:rPr>
                        <a:t>工艺参数</a:t>
                      </a:r>
                      <a:r>
                        <a:rPr lang="en-US" altLang="zh-CN" sz="1400">
                          <a:effectLst/>
                        </a:rPr>
                        <a:t>7</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355233421"/>
                  </a:ext>
                </a:extLst>
              </a:tr>
              <a:tr h="231116">
                <a:tc>
                  <a:txBody>
                    <a:bodyPr/>
                    <a:lstStyle/>
                    <a:p>
                      <a:r>
                        <a:rPr lang="en-US" sz="1400" b="1">
                          <a:effectLst/>
                        </a:rPr>
                        <a:t>A</a:t>
                      </a:r>
                      <a:endParaRPr lang="en-US" sz="1400">
                        <a:effectLst/>
                      </a:endParaRP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dirty="0">
                          <a:effectLst/>
                        </a:rPr>
                        <a:t>Parameter8</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dirty="0">
                          <a:effectLst/>
                        </a:rPr>
                        <a:t>Float</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(0,7.6e+04]</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zh-CN" altLang="en-US" sz="1400">
                          <a:effectLst/>
                        </a:rPr>
                        <a:t>工艺参数</a:t>
                      </a:r>
                      <a:r>
                        <a:rPr lang="en-US" altLang="zh-CN" sz="1400">
                          <a:effectLst/>
                        </a:rPr>
                        <a:t>8</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165151744"/>
                  </a:ext>
                </a:extLst>
              </a:tr>
              <a:tr h="231116">
                <a:tc>
                  <a:txBody>
                    <a:bodyPr/>
                    <a:lstStyle/>
                    <a:p>
                      <a:r>
                        <a:rPr lang="en-US" sz="1400" b="1">
                          <a:effectLst/>
                        </a:rPr>
                        <a:t>A</a:t>
                      </a:r>
                      <a:endParaRPr lang="en-US" sz="1400">
                        <a:effectLst/>
                      </a:endParaRP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dirty="0">
                          <a:effectLst/>
                        </a:rPr>
                        <a:t>Parameter9</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dirty="0">
                          <a:effectLst/>
                        </a:rPr>
                        <a:t>Float</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dirty="0">
                          <a:effectLst/>
                        </a:rPr>
                        <a:t>(0,6.1e+08]</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zh-CN" altLang="en-US" sz="1400">
                          <a:effectLst/>
                        </a:rPr>
                        <a:t>工艺参数</a:t>
                      </a:r>
                      <a:r>
                        <a:rPr lang="en-US" altLang="zh-CN" sz="1400">
                          <a:effectLst/>
                        </a:rPr>
                        <a:t>9</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685184311"/>
                  </a:ext>
                </a:extLst>
              </a:tr>
              <a:tr h="231116">
                <a:tc>
                  <a:txBody>
                    <a:bodyPr/>
                    <a:lstStyle/>
                    <a:p>
                      <a:r>
                        <a:rPr lang="en-US" sz="1400" b="1">
                          <a:effectLst/>
                        </a:rPr>
                        <a:t>A</a:t>
                      </a:r>
                      <a:endParaRPr lang="en-US" sz="1400">
                        <a:effectLst/>
                      </a:endParaRP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dirty="0">
                          <a:effectLst/>
                        </a:rPr>
                        <a:t>Parameter10</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dirty="0">
                          <a:effectLst/>
                        </a:rPr>
                        <a:t>Float</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dirty="0">
                          <a:effectLst/>
                        </a:rPr>
                        <a:t>(0,1.5e+04]</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zh-CN" altLang="en-US" sz="1400">
                          <a:effectLst/>
                        </a:rPr>
                        <a:t>工艺参数</a:t>
                      </a:r>
                      <a:r>
                        <a:rPr lang="en-US" altLang="zh-CN" sz="1400">
                          <a:effectLst/>
                        </a:rPr>
                        <a:t>10</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854279690"/>
                  </a:ext>
                </a:extLst>
              </a:tr>
              <a:tr h="231116">
                <a:tc>
                  <a:txBody>
                    <a:bodyPr/>
                    <a:lstStyle/>
                    <a:p>
                      <a:r>
                        <a:rPr lang="en-US" sz="1400" b="1">
                          <a:effectLst/>
                        </a:rPr>
                        <a:t>B</a:t>
                      </a:r>
                      <a:endParaRPr lang="en-US" sz="1400">
                        <a:effectLst/>
                      </a:endParaRP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dirty="0">
                          <a:effectLst/>
                        </a:rPr>
                        <a:t>Attribute1</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dirty="0">
                          <a:effectLst/>
                        </a:rPr>
                        <a:t>Float</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dirty="0">
                          <a:effectLst/>
                        </a:rPr>
                        <a:t>(0,1.2e+07]</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zh-CN" altLang="en-US" sz="1400">
                          <a:effectLst/>
                        </a:rPr>
                        <a:t>工件属性</a:t>
                      </a:r>
                      <a:r>
                        <a:rPr lang="en-US" altLang="zh-CN" sz="1400">
                          <a:effectLst/>
                        </a:rPr>
                        <a:t>1</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990300060"/>
                  </a:ext>
                </a:extLst>
              </a:tr>
              <a:tr h="231116">
                <a:tc>
                  <a:txBody>
                    <a:bodyPr/>
                    <a:lstStyle/>
                    <a:p>
                      <a:r>
                        <a:rPr lang="en-US" sz="1400" b="1">
                          <a:effectLst/>
                        </a:rPr>
                        <a:t>B</a:t>
                      </a:r>
                      <a:endParaRPr lang="en-US" sz="1400">
                        <a:effectLst/>
                      </a:endParaRP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dirty="0">
                          <a:effectLst/>
                        </a:rPr>
                        <a:t>Attribute2</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dirty="0">
                          <a:effectLst/>
                        </a:rPr>
                        <a:t>Float</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dirty="0">
                          <a:effectLst/>
                        </a:rPr>
                        <a:t>(0,3.2e+08]</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zh-CN" altLang="en-US" sz="1400">
                          <a:effectLst/>
                        </a:rPr>
                        <a:t>工件属性</a:t>
                      </a:r>
                      <a:r>
                        <a:rPr lang="en-US" altLang="zh-CN" sz="1400">
                          <a:effectLst/>
                        </a:rPr>
                        <a:t>2</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081320599"/>
                  </a:ext>
                </a:extLst>
              </a:tr>
              <a:tr h="231116">
                <a:tc>
                  <a:txBody>
                    <a:bodyPr/>
                    <a:lstStyle/>
                    <a:p>
                      <a:r>
                        <a:rPr lang="en-US" sz="1400" b="1">
                          <a:effectLst/>
                        </a:rPr>
                        <a:t>B</a:t>
                      </a:r>
                      <a:endParaRPr lang="en-US" sz="1400">
                        <a:effectLst/>
                      </a:endParaRP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dirty="0">
                          <a:effectLst/>
                        </a:rPr>
                        <a:t>Attribute3</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dirty="0">
                          <a:effectLst/>
                        </a:rPr>
                        <a:t>Float</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dirty="0">
                          <a:effectLst/>
                        </a:rPr>
                        <a:t>(0,5.1e+09]</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zh-CN" altLang="en-US" sz="1400">
                          <a:effectLst/>
                        </a:rPr>
                        <a:t>工件属性</a:t>
                      </a:r>
                      <a:r>
                        <a:rPr lang="en-US" altLang="zh-CN" sz="1400">
                          <a:effectLst/>
                        </a:rPr>
                        <a:t>3</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545354297"/>
                  </a:ext>
                </a:extLst>
              </a:tr>
              <a:tr h="231116">
                <a:tc>
                  <a:txBody>
                    <a:bodyPr/>
                    <a:lstStyle/>
                    <a:p>
                      <a:r>
                        <a:rPr lang="en-US" sz="1400" b="1">
                          <a:effectLst/>
                        </a:rPr>
                        <a:t>B</a:t>
                      </a:r>
                      <a:endParaRPr lang="en-US" sz="1400">
                        <a:effectLst/>
                      </a:endParaRP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dirty="0">
                          <a:effectLst/>
                        </a:rPr>
                        <a:t>Attribute4</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Float</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dirty="0">
                          <a:effectLst/>
                        </a:rPr>
                        <a:t>(0,6.3e+07]</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zh-CN" altLang="en-US" sz="1400" dirty="0">
                          <a:effectLst/>
                        </a:rPr>
                        <a:t>工件属性</a:t>
                      </a:r>
                      <a:r>
                        <a:rPr lang="en-US" altLang="zh-CN" sz="1400" dirty="0">
                          <a:effectLst/>
                        </a:rPr>
                        <a:t>4</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101332988"/>
                  </a:ext>
                </a:extLst>
              </a:tr>
              <a:tr h="231116">
                <a:tc>
                  <a:txBody>
                    <a:bodyPr/>
                    <a:lstStyle/>
                    <a:p>
                      <a:r>
                        <a:rPr lang="en-US" sz="1400" b="1">
                          <a:effectLst/>
                        </a:rPr>
                        <a:t>B</a:t>
                      </a:r>
                      <a:endParaRPr lang="en-US" sz="1400">
                        <a:effectLst/>
                      </a:endParaRP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Attribute5</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Float</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dirty="0">
                          <a:effectLst/>
                        </a:rPr>
                        <a:t>(0,6.4e+09]</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zh-CN" altLang="en-US" sz="1400" dirty="0">
                          <a:effectLst/>
                        </a:rPr>
                        <a:t>工件属性</a:t>
                      </a:r>
                      <a:r>
                        <a:rPr lang="en-US" altLang="zh-CN" sz="1400" dirty="0">
                          <a:effectLst/>
                        </a:rPr>
                        <a:t>5</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165915856"/>
                  </a:ext>
                </a:extLst>
              </a:tr>
              <a:tr h="231116">
                <a:tc>
                  <a:txBody>
                    <a:bodyPr/>
                    <a:lstStyle/>
                    <a:p>
                      <a:r>
                        <a:rPr lang="en-US" sz="1400" b="1">
                          <a:effectLst/>
                        </a:rPr>
                        <a:t>B</a:t>
                      </a:r>
                      <a:endParaRPr lang="en-US" sz="1400">
                        <a:effectLst/>
                      </a:endParaRP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dirty="0">
                          <a:effectLst/>
                        </a:rPr>
                        <a:t>Attribute6</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Float</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dirty="0">
                          <a:effectLst/>
                        </a:rPr>
                        <a:t>(0,2.6e+07]</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zh-CN" altLang="en-US" sz="1400" dirty="0">
                          <a:effectLst/>
                        </a:rPr>
                        <a:t>工件属性</a:t>
                      </a:r>
                      <a:r>
                        <a:rPr lang="en-US" altLang="zh-CN" sz="1400" dirty="0">
                          <a:effectLst/>
                        </a:rPr>
                        <a:t>6</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832336251"/>
                  </a:ext>
                </a:extLst>
              </a:tr>
              <a:tr h="231116">
                <a:tc>
                  <a:txBody>
                    <a:bodyPr/>
                    <a:lstStyle/>
                    <a:p>
                      <a:r>
                        <a:rPr lang="en-US" sz="1400" b="1">
                          <a:effectLst/>
                        </a:rPr>
                        <a:t>B</a:t>
                      </a:r>
                      <a:endParaRPr lang="en-US" sz="1400">
                        <a:effectLst/>
                      </a:endParaRP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dirty="0">
                          <a:effectLst/>
                        </a:rPr>
                        <a:t>Attribute7</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Float</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dirty="0">
                          <a:effectLst/>
                        </a:rPr>
                        <a:t>(0,8.5e+09]</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zh-CN" altLang="en-US" sz="1400" dirty="0">
                          <a:effectLst/>
                        </a:rPr>
                        <a:t>工件属性</a:t>
                      </a:r>
                      <a:r>
                        <a:rPr lang="en-US" altLang="zh-CN" sz="1400" dirty="0">
                          <a:effectLst/>
                        </a:rPr>
                        <a:t>7</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493684005"/>
                  </a:ext>
                </a:extLst>
              </a:tr>
              <a:tr h="231116">
                <a:tc>
                  <a:txBody>
                    <a:bodyPr/>
                    <a:lstStyle/>
                    <a:p>
                      <a:r>
                        <a:rPr lang="en-US" sz="1400" b="1">
                          <a:effectLst/>
                        </a:rPr>
                        <a:t>B</a:t>
                      </a:r>
                      <a:endParaRPr lang="en-US" sz="1400">
                        <a:effectLst/>
                      </a:endParaRP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dirty="0">
                          <a:effectLst/>
                        </a:rPr>
                        <a:t>Attribute8</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Float</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dirty="0">
                          <a:effectLst/>
                        </a:rPr>
                        <a:t>(0,5.6e+10]</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zh-CN" altLang="en-US" sz="1400" dirty="0">
                          <a:effectLst/>
                        </a:rPr>
                        <a:t>工件属性</a:t>
                      </a:r>
                      <a:r>
                        <a:rPr lang="en-US" altLang="zh-CN" sz="1400" dirty="0">
                          <a:effectLst/>
                        </a:rPr>
                        <a:t>8</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44074001"/>
                  </a:ext>
                </a:extLst>
              </a:tr>
              <a:tr h="231116">
                <a:tc>
                  <a:txBody>
                    <a:bodyPr/>
                    <a:lstStyle/>
                    <a:p>
                      <a:r>
                        <a:rPr lang="en-US" sz="1400" b="1">
                          <a:effectLst/>
                        </a:rPr>
                        <a:t>B</a:t>
                      </a:r>
                      <a:endParaRPr lang="en-US" sz="1400">
                        <a:effectLst/>
                      </a:endParaRP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dirty="0">
                          <a:effectLst/>
                        </a:rPr>
                        <a:t>Attribute9</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a:effectLst/>
                        </a:rPr>
                        <a:t>Float</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dirty="0">
                          <a:effectLst/>
                        </a:rPr>
                        <a:t>(0,1.8e+12]</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zh-CN" altLang="en-US" sz="1400" dirty="0">
                          <a:effectLst/>
                        </a:rPr>
                        <a:t>工件属性</a:t>
                      </a:r>
                      <a:r>
                        <a:rPr lang="en-US" altLang="zh-CN" sz="1400" dirty="0">
                          <a:effectLst/>
                        </a:rPr>
                        <a:t>9</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593979814"/>
                  </a:ext>
                </a:extLst>
              </a:tr>
              <a:tr h="231116">
                <a:tc>
                  <a:txBody>
                    <a:bodyPr/>
                    <a:lstStyle/>
                    <a:p>
                      <a:r>
                        <a:rPr lang="en-US" sz="1400" b="1">
                          <a:effectLst/>
                        </a:rPr>
                        <a:t>B</a:t>
                      </a:r>
                      <a:endParaRPr lang="en-US" sz="1400">
                        <a:effectLst/>
                      </a:endParaRP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dirty="0">
                          <a:effectLst/>
                        </a:rPr>
                        <a:t>Attribute10</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Float</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1400">
                          <a:effectLst/>
                        </a:rPr>
                        <a:t>(0,2.0e+11]</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zh-CN" altLang="en-US" sz="1400" dirty="0">
                          <a:effectLst/>
                        </a:rPr>
                        <a:t>工件属性</a:t>
                      </a:r>
                      <a:r>
                        <a:rPr lang="en-US" altLang="zh-CN" sz="1400" dirty="0">
                          <a:effectLst/>
                        </a:rPr>
                        <a:t>10</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404241227"/>
                  </a:ext>
                </a:extLst>
              </a:tr>
              <a:tr h="795165">
                <a:tc>
                  <a:txBody>
                    <a:bodyPr/>
                    <a:lstStyle/>
                    <a:p>
                      <a:r>
                        <a:rPr lang="en-US" sz="1400" b="1" dirty="0">
                          <a:effectLst/>
                        </a:rPr>
                        <a:t>C</a:t>
                      </a:r>
                      <a:endParaRPr lang="en-US" sz="1400" dirty="0">
                        <a:effectLst/>
                      </a:endParaRP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dirty="0" err="1">
                          <a:effectLst/>
                        </a:rPr>
                        <a:t>Quality_label</a:t>
                      </a:r>
                      <a:endParaRPr lang="en-US" sz="1400" dirty="0">
                        <a:effectLst/>
                      </a:endParaRP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dirty="0">
                          <a:effectLst/>
                        </a:rPr>
                        <a:t>Categorical</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1400" dirty="0">
                          <a:effectLst/>
                        </a:rPr>
                        <a:t>{Fail, Pass, Good, Excellent}</a:t>
                      </a: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zh-CN" altLang="en-US" sz="1400" dirty="0">
                          <a:effectLst/>
                        </a:rPr>
                        <a:t>工件所符合的质检指标</a:t>
                      </a:r>
                      <a:r>
                        <a:rPr lang="zh-CN" altLang="en-US" sz="1400" dirty="0" smtClean="0">
                          <a:effectLst/>
                        </a:rPr>
                        <a:t>，</a:t>
                      </a:r>
                      <a:endParaRPr lang="zh-CN" altLang="en-US" sz="1400" dirty="0">
                        <a:effectLst/>
                      </a:endParaRPr>
                    </a:p>
                  </a:txBody>
                  <a:tcPr marL="25208" marR="25208" marT="11635" marB="1163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864416136"/>
                  </a:ext>
                </a:extLst>
              </a:tr>
            </a:tbl>
          </a:graphicData>
        </a:graphic>
      </p:graphicFrame>
      <p:sp>
        <p:nvSpPr>
          <p:cNvPr id="7" name="文本框 6"/>
          <p:cNvSpPr txBox="1"/>
          <p:nvPr/>
        </p:nvSpPr>
        <p:spPr>
          <a:xfrm>
            <a:off x="472112" y="2351424"/>
            <a:ext cx="4877330" cy="923330"/>
          </a:xfrm>
          <a:prstGeom prst="rect">
            <a:avLst/>
          </a:prstGeom>
          <a:noFill/>
        </p:spPr>
        <p:txBody>
          <a:bodyPr wrap="squar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训练数据中包含了</a:t>
            </a:r>
            <a:r>
              <a:rPr lang="en-US" altLang="zh-CN" dirty="0" smtClean="0">
                <a:solidFill>
                  <a:schemeClr val="bg1"/>
                </a:solidFill>
                <a:latin typeface="微软雅黑" panose="020B0503020204020204" pitchFamily="34" charset="-122"/>
                <a:ea typeface="微软雅黑" panose="020B0503020204020204" pitchFamily="34" charset="-122"/>
              </a:rPr>
              <a:t>A</a:t>
            </a:r>
            <a:r>
              <a:rPr lang="zh-CN" altLang="en-US" dirty="0" smtClean="0">
                <a:solidFill>
                  <a:schemeClr val="bg1"/>
                </a:solidFill>
                <a:latin typeface="微软雅黑" panose="020B0503020204020204" pitchFamily="34" charset="-122"/>
                <a:ea typeface="微软雅黑" panose="020B0503020204020204" pitchFamily="34" charset="-122"/>
              </a:rPr>
              <a:t>、</a:t>
            </a:r>
            <a:r>
              <a:rPr lang="en-US" altLang="zh-CN" dirty="0" smtClean="0">
                <a:solidFill>
                  <a:schemeClr val="bg1"/>
                </a:solidFill>
                <a:latin typeface="微软雅黑" panose="020B0503020204020204" pitchFamily="34" charset="-122"/>
                <a:ea typeface="微软雅黑" panose="020B0503020204020204" pitchFamily="34" charset="-122"/>
              </a:rPr>
              <a:t>B</a:t>
            </a:r>
            <a:r>
              <a:rPr lang="zh-CN" altLang="en-US" dirty="0" smtClean="0">
                <a:solidFill>
                  <a:schemeClr val="bg1"/>
                </a:solidFill>
                <a:latin typeface="微软雅黑" panose="020B0503020204020204" pitchFamily="34" charset="-122"/>
                <a:ea typeface="微软雅黑" panose="020B0503020204020204" pitchFamily="34" charset="-122"/>
              </a:rPr>
              <a:t>、</a:t>
            </a:r>
            <a:r>
              <a:rPr lang="en-US" altLang="zh-CN" dirty="0" smtClean="0">
                <a:solidFill>
                  <a:schemeClr val="bg1"/>
                </a:solidFill>
                <a:latin typeface="微软雅黑" panose="020B0503020204020204" pitchFamily="34" charset="-122"/>
                <a:ea typeface="微软雅黑" panose="020B0503020204020204" pitchFamily="34" charset="-122"/>
              </a:rPr>
              <a:t>C</a:t>
            </a:r>
            <a:r>
              <a:rPr lang="zh-CN" altLang="en-US" dirty="0" smtClean="0">
                <a:solidFill>
                  <a:schemeClr val="bg1"/>
                </a:solidFill>
                <a:latin typeface="微软雅黑" panose="020B0503020204020204" pitchFamily="34" charset="-122"/>
                <a:ea typeface="微软雅黑" panose="020B0503020204020204" pitchFamily="34" charset="-122"/>
              </a:rPr>
              <a:t>三种类型的字段，而测试数据中只有</a:t>
            </a:r>
            <a:r>
              <a:rPr lang="en-US" altLang="zh-CN" dirty="0" smtClean="0">
                <a:solidFill>
                  <a:schemeClr val="bg1"/>
                </a:solidFill>
                <a:latin typeface="微软雅黑" panose="020B0503020204020204" pitchFamily="34" charset="-122"/>
                <a:ea typeface="微软雅黑" panose="020B0503020204020204" pitchFamily="34" charset="-122"/>
              </a:rPr>
              <a:t>A</a:t>
            </a:r>
            <a:r>
              <a:rPr lang="zh-CN" altLang="en-US" dirty="0" smtClean="0">
                <a:solidFill>
                  <a:schemeClr val="bg1"/>
                </a:solidFill>
                <a:latin typeface="微软雅黑" panose="020B0503020204020204" pitchFamily="34" charset="-122"/>
                <a:ea typeface="微软雅黑" panose="020B0503020204020204" pitchFamily="34" charset="-122"/>
              </a:rPr>
              <a:t>类型的字段和一个分组字段。</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709230034"/>
      </p:ext>
    </p:extLst>
  </p:cSld>
  <p:clrMapOvr>
    <a:masterClrMapping/>
  </p:clrMapOvr>
  <mc:AlternateContent xmlns:mc="http://schemas.openxmlformats.org/markup-compatibility/2006">
    <mc:Choice xmlns:p14="http://schemas.microsoft.com/office/powerpoint/2010/main" Requires="p14">
      <p:transition spd="slow" p14:dur="2000" advTm="24857"/>
    </mc:Choice>
    <mc:Fallback>
      <p:transition spd="slow" advTm="24857"/>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16_9 ppt 内页"/>
          <p:cNvPicPr>
            <a:picLocks noGrp="1" noChangeAspect="1"/>
          </p:cNvPicPr>
          <p:nvPr>
            <p:ph sz="quarter" idx="13"/>
          </p:nvPr>
        </p:nvPicPr>
        <p:blipFill>
          <a:blip r:embed="rId3"/>
          <a:stretch>
            <a:fillRect/>
          </a:stretch>
        </p:blipFill>
        <p:spPr>
          <a:xfrm>
            <a:off x="-6985" y="-1905"/>
            <a:ext cx="12218670" cy="6873240"/>
          </a:xfrm>
          <a:prstGeom prst="rect">
            <a:avLst/>
          </a:prstGeom>
        </p:spPr>
      </p:pic>
      <p:sp>
        <p:nvSpPr>
          <p:cNvPr id="2" name="文本框 1"/>
          <p:cNvSpPr txBox="1"/>
          <p:nvPr/>
        </p:nvSpPr>
        <p:spPr>
          <a:xfrm>
            <a:off x="404495" y="315595"/>
            <a:ext cx="2534920" cy="583565"/>
          </a:xfrm>
          <a:prstGeom prst="rect">
            <a:avLst/>
          </a:prstGeom>
          <a:noFill/>
        </p:spPr>
        <p:txBody>
          <a:bodyPr wrap="square" rtlCol="0">
            <a:spAutoFit/>
          </a:bodyPr>
          <a:lstStyle/>
          <a:p>
            <a:r>
              <a:rPr lang="zh-CN" altLang="en-US" sz="3200" b="1" dirty="0" smtClean="0">
                <a:solidFill>
                  <a:schemeClr val="bg1"/>
                </a:solidFill>
                <a:latin typeface="微软雅黑" panose="020B0503020204020204" charset="-122"/>
                <a:ea typeface="微软雅黑" panose="020B0503020204020204" charset="-122"/>
              </a:rPr>
              <a:t>建模思路</a:t>
            </a:r>
            <a:endParaRPr lang="zh-CN" altLang="en-US" sz="3200" b="1" dirty="0">
              <a:solidFill>
                <a:schemeClr val="bg1"/>
              </a:solidFill>
              <a:latin typeface="微软雅黑" panose="020B0503020204020204" charset="-122"/>
              <a:ea typeface="微软雅黑" panose="020B0503020204020204" charset="-122"/>
            </a:endParaRPr>
          </a:p>
        </p:txBody>
      </p:sp>
      <p:sp>
        <p:nvSpPr>
          <p:cNvPr id="4" name="Text Box 3"/>
          <p:cNvSpPr>
            <a:spLocks noChangeArrowheads="1"/>
          </p:cNvSpPr>
          <p:nvPr/>
        </p:nvSpPr>
        <p:spPr bwMode="auto">
          <a:xfrm>
            <a:off x="4860738" y="1878358"/>
            <a:ext cx="248322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chor="ctr">
            <a:spAutoFit/>
          </a:bodyPr>
          <a:lstStyle/>
          <a:p>
            <a:pPr algn="ctr"/>
            <a:r>
              <a:rPr lang="en-US" sz="9600" dirty="0" smtClean="0">
                <a:solidFill>
                  <a:schemeClr val="bg1"/>
                </a:solidFill>
                <a:latin typeface="Impact" panose="020B0806030902050204" pitchFamily="34" charset="0"/>
                <a:ea typeface="微软雅黑" panose="020B0503020204020204" charset="-122"/>
                <a:sym typeface="Arial" panose="020B0604020202020204" pitchFamily="34" charset="0"/>
              </a:rPr>
              <a:t>02</a:t>
            </a:r>
            <a:endParaRPr lang="zh-CN" altLang="en-US" sz="9600" b="1" dirty="0">
              <a:solidFill>
                <a:schemeClr val="bg1"/>
              </a:solidFill>
              <a:latin typeface="Impact" panose="020B0806030902050204" pitchFamily="34" charset="0"/>
              <a:ea typeface="微软雅黑" panose="020B0503020204020204" charset="-122"/>
              <a:sym typeface="Arial" panose="020B0604020202020204" pitchFamily="34" charset="0"/>
            </a:endParaRPr>
          </a:p>
        </p:txBody>
      </p:sp>
      <p:sp>
        <p:nvSpPr>
          <p:cNvPr id="6" name="矩形 5"/>
          <p:cNvSpPr/>
          <p:nvPr/>
        </p:nvSpPr>
        <p:spPr>
          <a:xfrm>
            <a:off x="2898028" y="3434715"/>
            <a:ext cx="6408644" cy="1356449"/>
          </a:xfrm>
          <a:prstGeom prst="rect">
            <a:avLst/>
          </a:prstGeom>
          <a:gradFill flip="none" rotWithShape="1">
            <a:gsLst>
              <a:gs pos="0">
                <a:srgbClr val="75C4C1"/>
              </a:gs>
              <a:gs pos="25000">
                <a:srgbClr val="2D89C3"/>
              </a:gs>
              <a:gs pos="56000">
                <a:srgbClr val="4764B2"/>
              </a:gs>
              <a:gs pos="81000">
                <a:srgbClr val="594AA7"/>
              </a:gs>
              <a:gs pos="100000">
                <a:srgbClr val="6C2E9A"/>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8000" b="1" dirty="0" smtClean="0">
                <a:latin typeface="微软雅黑" panose="020B0503020204020204" charset="-122"/>
                <a:ea typeface="微软雅黑" panose="020B0503020204020204" charset="-122"/>
              </a:rPr>
              <a:t>数据分析</a:t>
            </a:r>
            <a:endParaRPr lang="zh-CN" altLang="en-US" sz="8000" b="1" dirty="0">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223237135"/>
      </p:ext>
    </p:extLst>
  </p:cSld>
  <p:clrMapOvr>
    <a:masterClrMapping/>
  </p:clrMapOvr>
  <mc:AlternateContent xmlns:mc="http://schemas.openxmlformats.org/markup-compatibility/2006">
    <mc:Choice xmlns:p14="http://schemas.microsoft.com/office/powerpoint/2010/main" Requires="p14">
      <p:transition spd="slow" p14:dur="2000" advTm="1590"/>
    </mc:Choice>
    <mc:Fallback>
      <p:transition spd="slow" advTm="15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676</TotalTime>
  <Words>2657</Words>
  <Application>Microsoft Office PowerPoint</Application>
  <PresentationFormat>宽屏</PresentationFormat>
  <Paragraphs>600</Paragraphs>
  <Slides>25</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等线</vt:lpstr>
      <vt:lpstr>等线 Light</vt:lpstr>
      <vt:lpstr>微软雅黑</vt:lpstr>
      <vt:lpstr>微软雅黑</vt:lpstr>
      <vt:lpstr>Arial</vt:lpstr>
      <vt:lpstr>Cambria Math</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146</cp:revision>
  <dcterms:created xsi:type="dcterms:W3CDTF">2019-06-19T02:08:00Z</dcterms:created>
  <dcterms:modified xsi:type="dcterms:W3CDTF">2019-12-20T16:49:27Z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2052-11.1.0.8751</vt:lpwstr>
  </property>
</Properties>
</file>