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fcbb77b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fcbb77b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b65666c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b65666c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6deea8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e6deea8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fcbb77b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8fcbb77b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b65666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1b65666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1b65666c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1b65666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8fcbb77bd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8fcbb77bd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e7dbdda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e7dbdda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e7dbdda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e7dbdda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1b65666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1b65666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1b65666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1b65666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fcbb77b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fcbb77b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b65666c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b65666c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8fcbb77bd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8fcbb77bd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d087d1123102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d087d1123102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8fcbb77bd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8fcbb77bd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fcbb77b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8fcbb77b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fcbb77b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fcbb77b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fcbb77b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fcbb77b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fcbb77bd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8fcbb77bd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fcbb77bd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fcbb77bd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6deea8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6deea8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fcbb77b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fcbb77b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fcbb77bd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fcbb77bd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oogle/or-tool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k7727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 Logic Synthesis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LSV</a:t>
            </a:r>
            <a:r>
              <a:rPr lang="zh-TW" sz="2000"/>
              <a:t> Final Project</a:t>
            </a:r>
            <a:endParaRPr sz="20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41"/>
            <a:ext cx="8123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莊哲維 B07901048  陳孟宏 B07901103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Important Properties</a:t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70125"/>
            <a:ext cx="39543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Property 1 : Only unate function ca be threshold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provide us an effcient way to identify non-threshold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</a:t>
            </a:r>
            <a:r>
              <a:rPr lang="zh-TW"/>
              <a:t>perty 2 :  If function f is a threshold function, f + x, xf are also threshold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allow us to combinie node during the algorithm</a:t>
            </a:r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725175" y="3875825"/>
            <a:ext cx="42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6" name="Google Shape;166;p34"/>
          <p:cNvSpPr/>
          <p:nvPr/>
        </p:nvSpPr>
        <p:spPr>
          <a:xfrm>
            <a:off x="5770925" y="826050"/>
            <a:ext cx="688500" cy="6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5948825" y="74982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34"/>
          <p:cNvCxnSpPr>
            <a:stCxn id="166" idx="3"/>
          </p:cNvCxnSpPr>
          <p:nvPr/>
        </p:nvCxnSpPr>
        <p:spPr>
          <a:xfrm flipH="1">
            <a:off x="5644653" y="1413722"/>
            <a:ext cx="2271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4"/>
          <p:cNvCxnSpPr>
            <a:stCxn id="166" idx="5"/>
          </p:cNvCxnSpPr>
          <p:nvPr/>
        </p:nvCxnSpPr>
        <p:spPr>
          <a:xfrm>
            <a:off x="6358597" y="1413722"/>
            <a:ext cx="1695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4"/>
          <p:cNvCxnSpPr>
            <a:stCxn id="166" idx="4"/>
          </p:cNvCxnSpPr>
          <p:nvPr/>
        </p:nvCxnSpPr>
        <p:spPr>
          <a:xfrm>
            <a:off x="6115175" y="151455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4"/>
          <p:cNvSpPr txBox="1"/>
          <p:nvPr/>
        </p:nvSpPr>
        <p:spPr>
          <a:xfrm>
            <a:off x="5438225" y="180132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5948825" y="1847250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6358600" y="180132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5724863" y="1096788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5881925" y="1230125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6061600" y="1096788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34"/>
          <p:cNvCxnSpPr>
            <a:stCxn id="166" idx="2"/>
            <a:endCxn id="166" idx="6"/>
          </p:cNvCxnSpPr>
          <p:nvPr/>
        </p:nvCxnSpPr>
        <p:spPr>
          <a:xfrm>
            <a:off x="5770925" y="1170300"/>
            <a:ext cx="6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4"/>
          <p:cNvSpPr txBox="1"/>
          <p:nvPr/>
        </p:nvSpPr>
        <p:spPr>
          <a:xfrm>
            <a:off x="7014950" y="119937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7834500" y="119937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0" name="Google Shape;180;p34"/>
          <p:cNvCxnSpPr/>
          <p:nvPr/>
        </p:nvCxnSpPr>
        <p:spPr>
          <a:xfrm>
            <a:off x="7147700" y="2053675"/>
            <a:ext cx="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4"/>
          <p:cNvSpPr/>
          <p:nvPr/>
        </p:nvSpPr>
        <p:spPr>
          <a:xfrm>
            <a:off x="6611833" y="2775300"/>
            <a:ext cx="1116600" cy="111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6953778" y="2723975"/>
            <a:ext cx="4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2T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3" name="Google Shape;183;p34"/>
          <p:cNvCxnSpPr>
            <a:endCxn id="182" idx="2"/>
          </p:cNvCxnSpPr>
          <p:nvPr/>
        </p:nvCxnSpPr>
        <p:spPr>
          <a:xfrm>
            <a:off x="6775428" y="2938775"/>
            <a:ext cx="3801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4"/>
          <p:cNvCxnSpPr>
            <a:stCxn id="182" idx="2"/>
            <a:endCxn id="181" idx="7"/>
          </p:cNvCxnSpPr>
          <p:nvPr/>
        </p:nvCxnSpPr>
        <p:spPr>
          <a:xfrm flipH="1" rot="10800000">
            <a:off x="7155528" y="2938775"/>
            <a:ext cx="4095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4"/>
          <p:cNvSpPr txBox="1"/>
          <p:nvPr/>
        </p:nvSpPr>
        <p:spPr>
          <a:xfrm>
            <a:off x="6808425" y="3537125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7050825" y="3537125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6611825" y="3348575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w1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7261925" y="3348575"/>
            <a:ext cx="4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6277000" y="3755000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792125" y="4076275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328825" y="4155200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7806050" y="3831200"/>
            <a:ext cx="3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34"/>
          <p:cNvCxnSpPr/>
          <p:nvPr/>
        </p:nvCxnSpPr>
        <p:spPr>
          <a:xfrm flipH="1" rot="10800000">
            <a:off x="6533500" y="3687200"/>
            <a:ext cx="2355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4"/>
          <p:cNvCxnSpPr/>
          <p:nvPr/>
        </p:nvCxnSpPr>
        <p:spPr>
          <a:xfrm flipH="1" rot="10800000">
            <a:off x="6958475" y="3858775"/>
            <a:ext cx="924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4"/>
          <p:cNvCxnSpPr/>
          <p:nvPr/>
        </p:nvCxnSpPr>
        <p:spPr>
          <a:xfrm rot="10800000">
            <a:off x="7283950" y="3875850"/>
            <a:ext cx="1605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4"/>
          <p:cNvCxnSpPr/>
          <p:nvPr/>
        </p:nvCxnSpPr>
        <p:spPr>
          <a:xfrm rot="10800000">
            <a:off x="7571450" y="3687200"/>
            <a:ext cx="3108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Example 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017725"/>
            <a:ext cx="4800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highlight>
                  <a:srgbClr val="FFFF00"/>
                </a:highlight>
              </a:rPr>
              <a:t>E.g. Let </a:t>
            </a:r>
            <a:r>
              <a:rPr b="1" lang="zh-TW" sz="1400">
                <a:solidFill>
                  <a:srgbClr val="202124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φ = 4 → now L = 2</a:t>
            </a:r>
            <a:endParaRPr b="1" sz="1400">
              <a:solidFill>
                <a:srgbClr val="202124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 = n1 + n2 → </a:t>
            </a: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collapse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 = (n3*x5) + (x6*x7) → </a:t>
            </a: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 = 4 == φ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TW" sz="1400" u="sng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check if now “f” threshold function?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→ </a:t>
            </a: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split “f”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into smaller node 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◆"/>
            </a:pPr>
            <a:r>
              <a:rPr lang="zh-TW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 = (n3*x5) + n2  ;  n2 = x6*x7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collapse n3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(x1*x2*x3) + (x1’ *x4)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TW" sz="1400" u="sng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check if now “n3” threshold function?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→ </a:t>
            </a: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split “n3”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into smaller node 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◆"/>
            </a:pPr>
            <a:r>
              <a:rPr lang="zh-TW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n3 = n4 + n5  ;  n4 = x1*x2*x3  ;  n5 = x1’ * x4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◆"/>
            </a:pPr>
            <a:r>
              <a:rPr lang="zh-TW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three node { n3, n4, n5 } are threshold function 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➔"/>
            </a:pPr>
            <a:r>
              <a:rPr lang="zh-TW" sz="1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synthesize threshold network</a:t>
            </a:r>
            <a:r>
              <a:rPr lang="zh-TW" sz="14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from Fig.(a) to Fig.(b)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100" y="1017725"/>
            <a:ext cx="3904450" cy="330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Overview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017725"/>
            <a:ext cx="41997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Collapse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Collapse from output recursivly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Unateness checking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Only unate node can be threshold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Check if the function is unate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Threshold checking &amp; gate generating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ILP based algorithm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Check if the node is threshold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Generate the weight simultaneously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Splitting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Unate splitting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Binate splitting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901" y="645750"/>
            <a:ext cx="4146050" cy="40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Cont'd</a:t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4021350" y="789125"/>
            <a:ext cx="1101300" cy="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Collapse</a:t>
            </a:r>
            <a:endParaRPr/>
          </a:p>
        </p:txBody>
      </p:sp>
      <p:sp>
        <p:nvSpPr>
          <p:cNvPr id="222" name="Google Shape;222;p38"/>
          <p:cNvSpPr/>
          <p:nvPr/>
        </p:nvSpPr>
        <p:spPr>
          <a:xfrm>
            <a:off x="759750" y="3929550"/>
            <a:ext cx="1703100" cy="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Binate Splitting</a:t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3720450" y="3899550"/>
            <a:ext cx="1703100" cy="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r>
              <a:rPr lang="zh-TW"/>
              <a:t>nate Splitting</a:t>
            </a:r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3607350" y="2938950"/>
            <a:ext cx="1929300" cy="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 Checking</a:t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3607350" y="1978338"/>
            <a:ext cx="1929300" cy="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Unateness</a:t>
            </a:r>
            <a:r>
              <a:rPr lang="zh-TW"/>
              <a:t> Checking</a:t>
            </a:r>
            <a:endParaRPr/>
          </a:p>
        </p:txBody>
      </p:sp>
      <p:cxnSp>
        <p:nvCxnSpPr>
          <p:cNvPr id="226" name="Google Shape;226;p38"/>
          <p:cNvCxnSpPr>
            <a:stCxn id="225" idx="2"/>
            <a:endCxn id="224" idx="0"/>
          </p:cNvCxnSpPr>
          <p:nvPr/>
        </p:nvCxnSpPr>
        <p:spPr>
          <a:xfrm>
            <a:off x="4572000" y="2345538"/>
            <a:ext cx="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8"/>
          <p:cNvCxnSpPr>
            <a:stCxn id="221" idx="2"/>
            <a:endCxn id="225" idx="0"/>
          </p:cNvCxnSpPr>
          <p:nvPr/>
        </p:nvCxnSpPr>
        <p:spPr>
          <a:xfrm>
            <a:off x="4572000" y="1156325"/>
            <a:ext cx="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8"/>
          <p:cNvCxnSpPr>
            <a:stCxn id="224" idx="2"/>
            <a:endCxn id="223" idx="0"/>
          </p:cNvCxnSpPr>
          <p:nvPr/>
        </p:nvCxnSpPr>
        <p:spPr>
          <a:xfrm>
            <a:off x="4572000" y="3306150"/>
            <a:ext cx="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8"/>
          <p:cNvSpPr/>
          <p:nvPr/>
        </p:nvSpPr>
        <p:spPr>
          <a:xfrm>
            <a:off x="646650" y="1812150"/>
            <a:ext cx="1929300" cy="6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collapse target</a:t>
            </a: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6637200" y="1812150"/>
            <a:ext cx="1929300" cy="6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collapse target</a:t>
            </a:r>
            <a:endParaRPr/>
          </a:p>
        </p:txBody>
      </p:sp>
      <p:cxnSp>
        <p:nvCxnSpPr>
          <p:cNvPr id="231" name="Google Shape;231;p38"/>
          <p:cNvCxnSpPr>
            <a:stCxn id="222" idx="0"/>
            <a:endCxn id="229" idx="2"/>
          </p:cNvCxnSpPr>
          <p:nvPr/>
        </p:nvCxnSpPr>
        <p:spPr>
          <a:xfrm rot="10800000">
            <a:off x="1611300" y="2511750"/>
            <a:ext cx="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stCxn id="229" idx="0"/>
            <a:endCxn id="221" idx="1"/>
          </p:cNvCxnSpPr>
          <p:nvPr/>
        </p:nvCxnSpPr>
        <p:spPr>
          <a:xfrm rot="-5400000">
            <a:off x="2396700" y="187350"/>
            <a:ext cx="839400" cy="24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stCxn id="223" idx="3"/>
            <a:endCxn id="230" idx="2"/>
          </p:cNvCxnSpPr>
          <p:nvPr/>
        </p:nvCxnSpPr>
        <p:spPr>
          <a:xfrm flipH="1" rot="10800000">
            <a:off x="5423550" y="2511750"/>
            <a:ext cx="2178300" cy="157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5" idx="1"/>
            <a:endCxn id="222" idx="3"/>
          </p:cNvCxnSpPr>
          <p:nvPr/>
        </p:nvCxnSpPr>
        <p:spPr>
          <a:xfrm flipH="1">
            <a:off x="2462850" y="2161938"/>
            <a:ext cx="1144500" cy="195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4" idx="3"/>
            <a:endCxn id="230" idx="2"/>
          </p:cNvCxnSpPr>
          <p:nvPr/>
        </p:nvCxnSpPr>
        <p:spPr>
          <a:xfrm flipH="1" rot="10800000">
            <a:off x="5536650" y="2511750"/>
            <a:ext cx="2065200" cy="61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30" idx="0"/>
            <a:endCxn id="221" idx="3"/>
          </p:cNvCxnSpPr>
          <p:nvPr/>
        </p:nvCxnSpPr>
        <p:spPr>
          <a:xfrm flipH="1" rot="5400000">
            <a:off x="5942550" y="152850"/>
            <a:ext cx="839400" cy="247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4584375" y="3425850"/>
            <a:ext cx="522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2850300" y="3043650"/>
            <a:ext cx="522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600650" y="2465250"/>
            <a:ext cx="522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6251700" y="2960550"/>
            <a:ext cx="522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4104225" y="1267638"/>
            <a:ext cx="935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SOP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variable list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143450" y="2875938"/>
            <a:ext cx="935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SOP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variable list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2236550" y="711113"/>
            <a:ext cx="935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Collapse Update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5971750" y="711113"/>
            <a:ext cx="935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Collapse Update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6044850" y="3822138"/>
            <a:ext cx="935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SOP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variable list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Collapse Algorithm -- Term Definition + Example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017725"/>
            <a:ext cx="41997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Fn</a:t>
            </a:r>
            <a:r>
              <a:rPr lang="zh-TW" sz="1500"/>
              <a:t> → Set of fanins of node 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L</a:t>
            </a:r>
            <a:r>
              <a:rPr lang="zh-TW" sz="1500"/>
              <a:t> → Cardinality of Fn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x(j)</a:t>
            </a:r>
            <a:r>
              <a:rPr lang="zh-TW" sz="1500"/>
              <a:t> → The (j-th) fanin of a node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  <a:highlight>
                  <a:srgbClr val="FFFFFF"/>
                </a:highlight>
              </a:rPr>
              <a:t>φ</a:t>
            </a:r>
            <a:r>
              <a:rPr lang="zh-TW" sz="1500">
                <a:solidFill>
                  <a:srgbClr val="202124"/>
                </a:solidFill>
                <a:highlight>
                  <a:srgbClr val="FFFFFF"/>
                </a:highlight>
              </a:rPr>
              <a:t> → Fanin restriction on a threshold gate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lang="zh-TW" sz="1500">
                <a:solidFill>
                  <a:srgbClr val="202124"/>
                </a:solidFill>
                <a:highlight>
                  <a:srgbClr val="FFFFFF"/>
                </a:highlight>
              </a:rPr>
              <a:t> → Set of PI in network G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  <a:highlight>
                  <a:srgbClr val="FFFFFF"/>
                </a:highlight>
              </a:rPr>
              <a:t>S</a:t>
            </a:r>
            <a:r>
              <a:rPr lang="zh-TW" sz="1500">
                <a:solidFill>
                  <a:srgbClr val="202124"/>
                </a:solidFill>
                <a:highlight>
                  <a:srgbClr val="FFFFFF"/>
                </a:highlight>
              </a:rPr>
              <a:t> → Set of fanout nodes in network G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5856" l="1041" r="30913" t="5000"/>
          <a:stretch/>
        </p:blipFill>
        <p:spPr>
          <a:xfrm>
            <a:off x="4733275" y="1147500"/>
            <a:ext cx="3499900" cy="231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275" y="3613274"/>
            <a:ext cx="2863450" cy="132095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9"/>
          <p:cNvSpPr txBox="1"/>
          <p:nvPr/>
        </p:nvSpPr>
        <p:spPr>
          <a:xfrm>
            <a:off x="536275" y="3750400"/>
            <a:ext cx="33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E.g. Let </a:t>
            </a:r>
            <a:r>
              <a:rPr b="1" lang="zh-TW">
                <a:solidFill>
                  <a:srgbClr val="202124"/>
                </a:solidFill>
                <a:highlight>
                  <a:srgbClr val="FFFF00"/>
                </a:highlight>
              </a:rPr>
              <a:t>φ = 4 → now L = 2</a:t>
            </a:r>
            <a:endParaRPr b="1">
              <a:solidFill>
                <a:srgbClr val="202124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➔"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f = n1 + n2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➔"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f = (x1*n3) + n2 (L = 3 &lt; φ)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➔"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f = (x1*n3) + (n3*x4) (L = 4 == φ)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536275" y="2703700"/>
            <a:ext cx="33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Stop collapsing’s condition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The fanin of node n are all PI / multi-fanout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The fanin of node n exceeds 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φ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ILP Formulation</a:t>
            </a:r>
            <a:r>
              <a:rPr lang="zh-TW"/>
              <a:t> Algorithm -- Example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96450" y="1017725"/>
            <a:ext cx="44757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To solve “</a:t>
            </a:r>
            <a:r>
              <a:rPr b="1" lang="zh-TW" u="sng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” and “</a:t>
            </a:r>
            <a:r>
              <a:rPr b="1" lang="zh-TW" u="sng">
                <a:solidFill>
                  <a:srgbClr val="000000"/>
                </a:solidFill>
                <a:highlight>
                  <a:srgbClr val="FFFFFF"/>
                </a:highlight>
              </a:rPr>
              <a:t>Threshold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”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Example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→  weight = {w1, w2, w3}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→  y2 = x2’  ;  y3 = x3’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FF"/>
                </a:solidFill>
                <a:highlight>
                  <a:srgbClr val="FFFFFF"/>
                </a:highlight>
              </a:rPr>
              <a:t>ONSET</a:t>
            </a:r>
            <a:r>
              <a:rPr b="1" lang="zh-TW">
                <a:solidFill>
                  <a:srgbClr val="000000"/>
                </a:solidFill>
                <a:highlight>
                  <a:srgbClr val="FFFFFF"/>
                </a:highlight>
              </a:rPr>
              <a:t> = { x1y2, x1y3 }  </a:t>
            </a:r>
            <a:r>
              <a:rPr b="1" lang="zh-TW">
                <a:solidFill>
                  <a:srgbClr val="0000FF"/>
                </a:solidFill>
                <a:highlight>
                  <a:srgbClr val="FFFFFF"/>
                </a:highlight>
              </a:rPr>
              <a:t>&gt;= Threshold</a:t>
            </a: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FF0000"/>
                </a:solidFill>
                <a:highlight>
                  <a:srgbClr val="FFFFFF"/>
                </a:highlight>
              </a:rPr>
              <a:t>OFFSET</a:t>
            </a:r>
            <a:r>
              <a:rPr b="1" lang="zh-TW">
                <a:solidFill>
                  <a:srgbClr val="000000"/>
                </a:solidFill>
                <a:highlight>
                  <a:srgbClr val="FFFFFF"/>
                </a:highlight>
              </a:rPr>
              <a:t> = { x1’, y2’y3’ } </a:t>
            </a:r>
            <a:r>
              <a:rPr b="1" lang="zh-TW">
                <a:solidFill>
                  <a:srgbClr val="FF0000"/>
                </a:solidFill>
                <a:highlight>
                  <a:srgbClr val="FFFFFF"/>
                </a:highlight>
              </a:rPr>
              <a:t>&lt; Threshold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00"/>
                </a:solidFill>
                <a:highlight>
                  <a:srgbClr val="FFFFFF"/>
                </a:highlight>
              </a:rPr>
              <a:t>Solution for </a:t>
            </a:r>
            <a:r>
              <a:rPr b="1" lang="zh-TW">
                <a:solidFill>
                  <a:srgbClr val="000000"/>
                </a:solidFill>
                <a:highlight>
                  <a:srgbClr val="FFFF00"/>
                </a:highlight>
              </a:rPr>
              <a:t>g</a:t>
            </a:r>
            <a:r>
              <a:rPr lang="zh-TW">
                <a:solidFill>
                  <a:srgbClr val="000000"/>
                </a:solidFill>
                <a:highlight>
                  <a:srgbClr val="FFFF00"/>
                </a:highlight>
              </a:rPr>
              <a:t> →</a:t>
            </a:r>
            <a:r>
              <a:rPr b="1" lang="zh-TW">
                <a:solidFill>
                  <a:srgbClr val="000000"/>
                </a:solidFill>
                <a:highlight>
                  <a:srgbClr val="FFFF00"/>
                </a:highlight>
              </a:rPr>
              <a:t> &lt;2, 1, 1 ; 3&gt;</a:t>
            </a:r>
            <a:endParaRPr b="1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00"/>
                </a:solidFill>
                <a:highlight>
                  <a:srgbClr val="FFFFFF"/>
                </a:highlight>
              </a:rPr>
              <a:t>Solution for </a:t>
            </a:r>
            <a:r>
              <a:rPr b="1" lang="zh-TW">
                <a:solidFill>
                  <a:srgbClr val="000000"/>
                </a:solidFill>
                <a:highlight>
                  <a:srgbClr val="FFFF00"/>
                </a:highlight>
              </a:rPr>
              <a:t>f</a:t>
            </a:r>
            <a:r>
              <a:rPr lang="zh-TW">
                <a:solidFill>
                  <a:srgbClr val="000000"/>
                </a:solidFill>
                <a:highlight>
                  <a:srgbClr val="FFFF00"/>
                </a:highlight>
              </a:rPr>
              <a:t> → </a:t>
            </a:r>
            <a:r>
              <a:rPr b="1" lang="zh-TW">
                <a:solidFill>
                  <a:srgbClr val="000000"/>
                </a:solidFill>
                <a:highlight>
                  <a:srgbClr val="FFFF00"/>
                </a:highlight>
              </a:rPr>
              <a:t>&lt;2, -1, -1 ; 1&gt;</a:t>
            </a:r>
            <a:endParaRPr b="1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0300" cy="15209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575" y="1737379"/>
            <a:ext cx="1581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575" y="1994579"/>
            <a:ext cx="14763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/>
        </p:nvSpPr>
        <p:spPr>
          <a:xfrm>
            <a:off x="4575575" y="2515800"/>
            <a:ext cx="42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Proxima Nova"/>
                <a:ea typeface="Proxima Nova"/>
                <a:cs typeface="Proxima Nova"/>
                <a:sym typeface="Proxima Nova"/>
              </a:rPr>
              <a:t>( ILP Formulation for function “</a:t>
            </a:r>
            <a:r>
              <a:rPr b="1" lang="zh-TW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b="1" lang="zh-TW">
                <a:latin typeface="Proxima Nova"/>
                <a:ea typeface="Proxima Nova"/>
                <a:cs typeface="Proxima Nova"/>
                <a:sym typeface="Proxima Nova"/>
              </a:rPr>
              <a:t>” 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b="1" lang="zh-TW">
                <a:solidFill>
                  <a:srgbClr val="202124"/>
                </a:solidFill>
                <a:highlight>
                  <a:srgbClr val="FFFFFF"/>
                </a:highlight>
              </a:rPr>
              <a:t>δ_on / </a:t>
            </a:r>
            <a:r>
              <a:rPr b="1" lang="zh-TW">
                <a:highlight>
                  <a:srgbClr val="FFFFFF"/>
                </a:highlight>
              </a:rPr>
              <a:t>δ_off : defect tolerance, default = 0</a:t>
            </a:r>
            <a:r>
              <a:rPr b="1" lang="zh-TW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575" y="2441488"/>
            <a:ext cx="1476375" cy="26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ILP Solving Tool -- Google O(peration)R(esearch)-Tools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Link → </a:t>
            </a:r>
            <a:r>
              <a:rPr lang="zh-TW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https://github.com/google/or-tools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</a:rPr>
              <a:t>Basic Operation (for example)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zh-TW" sz="1500">
                <a:solidFill>
                  <a:srgbClr val="000000"/>
                </a:solidFill>
                <a:highlight>
                  <a:srgbClr val="FFFF00"/>
                </a:highlight>
              </a:rPr>
              <a:t>Limit the MIP solution to be “</a:t>
            </a:r>
            <a:r>
              <a:rPr b="1" lang="zh-TW" sz="1500" u="sng">
                <a:solidFill>
                  <a:srgbClr val="000000"/>
                </a:solidFill>
                <a:highlight>
                  <a:srgbClr val="FFFF00"/>
                </a:highlight>
              </a:rPr>
              <a:t>integer</a:t>
            </a:r>
            <a:r>
              <a:rPr lang="zh-TW" sz="1500">
                <a:solidFill>
                  <a:srgbClr val="000000"/>
                </a:solidFill>
                <a:highlight>
                  <a:srgbClr val="FFFF00"/>
                </a:highlight>
              </a:rPr>
              <a:t>”</a:t>
            </a:r>
            <a:r>
              <a:rPr lang="zh-TW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zh-TW" sz="1500">
                <a:solidFill>
                  <a:srgbClr val="000000"/>
                </a:solidFill>
              </a:rPr>
              <a:t>d	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zh-TW" sz="1500">
                <a:solidFill>
                  <a:srgbClr val="000000"/>
                </a:solidFill>
                <a:highlight>
                  <a:srgbClr val="FFFF00"/>
                </a:highlight>
              </a:rPr>
              <a:t>Set constraints</a:t>
            </a:r>
            <a:r>
              <a:rPr lang="zh-TW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zh-TW" sz="1500">
                <a:solidFill>
                  <a:srgbClr val="000000"/>
                </a:solidFill>
                <a:highlight>
                  <a:srgbClr val="FFFF00"/>
                </a:highlight>
              </a:rPr>
              <a:t>Set objective function</a:t>
            </a:r>
            <a:r>
              <a:rPr lang="zh-TW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4">
            <a:alphaModFix/>
          </a:blip>
          <a:srcRect b="37019" l="0" r="0" t="28366"/>
          <a:stretch/>
        </p:blipFill>
        <p:spPr>
          <a:xfrm>
            <a:off x="1320425" y="2124100"/>
            <a:ext cx="6267450" cy="25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425" y="2667063"/>
            <a:ext cx="6267451" cy="7784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425" y="3731275"/>
            <a:ext cx="5886450" cy="12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Binate Splitting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017725"/>
            <a:ext cx="41997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Input : A binate node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Output : Array of unate nodes</a:t>
            </a:r>
            <a:endParaRPr sz="1500"/>
          </a:p>
        </p:txBody>
      </p:sp>
      <p:sp>
        <p:nvSpPr>
          <p:cNvPr id="282" name="Google Shape;282;p42"/>
          <p:cNvSpPr txBox="1"/>
          <p:nvPr/>
        </p:nvSpPr>
        <p:spPr>
          <a:xfrm>
            <a:off x="536275" y="1580225"/>
            <a:ext cx="33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Guildline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Split on the most binate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Recursively doing until all new nodes generated are unate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00" y="1150150"/>
            <a:ext cx="4575026" cy="18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/>
          <p:nvPr/>
        </p:nvSpPr>
        <p:spPr>
          <a:xfrm>
            <a:off x="2454975" y="3830725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 on most binate variable</a:t>
            </a: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4787250" y="3830725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if each node is unate</a:t>
            </a:r>
            <a:endParaRPr/>
          </a:p>
        </p:txBody>
      </p:sp>
      <p:cxnSp>
        <p:nvCxnSpPr>
          <p:cNvPr id="286" name="Google Shape;286;p42"/>
          <p:cNvCxnSpPr>
            <a:stCxn id="284" idx="3"/>
            <a:endCxn id="285" idx="1"/>
          </p:cNvCxnSpPr>
          <p:nvPr/>
        </p:nvCxnSpPr>
        <p:spPr>
          <a:xfrm>
            <a:off x="4158075" y="4117075"/>
            <a:ext cx="629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2"/>
          <p:cNvCxnSpPr>
            <a:stCxn id="285" idx="0"/>
            <a:endCxn id="284" idx="0"/>
          </p:cNvCxnSpPr>
          <p:nvPr/>
        </p:nvCxnSpPr>
        <p:spPr>
          <a:xfrm rot="5400000">
            <a:off x="4472400" y="2664925"/>
            <a:ext cx="600" cy="2332200"/>
          </a:xfrm>
          <a:prstGeom prst="bentConnector3">
            <a:avLst>
              <a:gd fmla="val -628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42"/>
          <p:cNvSpPr txBox="1"/>
          <p:nvPr/>
        </p:nvSpPr>
        <p:spPr>
          <a:xfrm>
            <a:off x="4234275" y="3114825"/>
            <a:ext cx="52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Unate </a:t>
            </a:r>
            <a:r>
              <a:rPr lang="zh-TW"/>
              <a:t>Splitting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017725"/>
            <a:ext cx="41997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Input : A unate non-threshold node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Output : Array of unate nodes</a:t>
            </a:r>
            <a:endParaRPr sz="1500"/>
          </a:p>
        </p:txBody>
      </p:sp>
      <p:sp>
        <p:nvSpPr>
          <p:cNvPr id="295" name="Google Shape;295;p43"/>
          <p:cNvSpPr txBox="1"/>
          <p:nvPr/>
        </p:nvSpPr>
        <p:spPr>
          <a:xfrm>
            <a:off x="536275" y="1961225"/>
            <a:ext cx="338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Guildline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Split into two base on following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◆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Once per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◆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Factor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◆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Other cases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Check if any are threshold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◆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No : Splitting until reach maximum fanin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◆"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Yes : Combine by addition to form the new node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800" y="1093925"/>
            <a:ext cx="4327801" cy="267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Paper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Preliminaries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Discussion and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Cont'd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017725"/>
            <a:ext cx="82701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Case1 : ab + cd + ef</a:t>
            </a:r>
            <a:r>
              <a:rPr lang="zh-TW" sz="1500"/>
              <a:t> → n1 = ab + cd, n2 = ef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If each variable appear once, make two node have almost equal cubes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Case2 : ab + ac + ad</a:t>
            </a:r>
            <a:r>
              <a:rPr lang="zh-TW" sz="1500"/>
              <a:t> → n1 = a, n2 = b + c + 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If there is a common literal in all cubes, factor it out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TW" sz="1500">
                <a:solidFill>
                  <a:srgbClr val="0000FF"/>
                </a:solidFill>
              </a:rPr>
              <a:t>Case3 : ab + ade + cf</a:t>
            </a:r>
            <a:r>
              <a:rPr lang="zh-TW" sz="1500"/>
              <a:t> → n1 = ab + ade, n2 = cf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Else split on the most appearing variable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1072425" y="3670100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 base on cases above</a:t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3404700" y="3670100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if any is threshold</a:t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6117975" y="4050763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Cube splitting</a:t>
            </a:r>
            <a:endParaRPr/>
          </a:p>
        </p:txBody>
      </p:sp>
      <p:cxnSp>
        <p:nvCxnSpPr>
          <p:cNvPr id="306" name="Google Shape;306;p44"/>
          <p:cNvCxnSpPr>
            <a:stCxn id="303" idx="3"/>
            <a:endCxn id="304" idx="1"/>
          </p:cNvCxnSpPr>
          <p:nvPr/>
        </p:nvCxnSpPr>
        <p:spPr>
          <a:xfrm>
            <a:off x="2775525" y="3956450"/>
            <a:ext cx="629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4"/>
          <p:cNvSpPr/>
          <p:nvPr/>
        </p:nvSpPr>
        <p:spPr>
          <a:xfrm>
            <a:off x="6117975" y="3289438"/>
            <a:ext cx="170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Combine using property 2</a:t>
            </a:r>
            <a:endParaRPr/>
          </a:p>
        </p:txBody>
      </p:sp>
      <p:cxnSp>
        <p:nvCxnSpPr>
          <p:cNvPr id="308" name="Google Shape;308;p44"/>
          <p:cNvCxnSpPr>
            <a:stCxn id="304" idx="3"/>
            <a:endCxn id="307" idx="1"/>
          </p:cNvCxnSpPr>
          <p:nvPr/>
        </p:nvCxnSpPr>
        <p:spPr>
          <a:xfrm flipH="1" rot="10800000">
            <a:off x="5107800" y="3575750"/>
            <a:ext cx="10101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4"/>
          <p:cNvCxnSpPr>
            <a:stCxn id="304" idx="3"/>
            <a:endCxn id="305" idx="1"/>
          </p:cNvCxnSpPr>
          <p:nvPr/>
        </p:nvCxnSpPr>
        <p:spPr>
          <a:xfrm>
            <a:off x="5107800" y="3956450"/>
            <a:ext cx="10101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4"/>
          <p:cNvSpPr txBox="1"/>
          <p:nvPr/>
        </p:nvSpPr>
        <p:spPr>
          <a:xfrm>
            <a:off x="5351875" y="4160125"/>
            <a:ext cx="52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5351025" y="3431950"/>
            <a:ext cx="52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r>
              <a:rPr lang="zh-TW"/>
              <a:t>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Still Debugging…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Paper Reference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Reimplement 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Title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Synthesis and optimization of threshold logic networks with application to nanotechnologies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Publisher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IEEE, 2004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Author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Rui Zhang, Pallav Gupta, Lin Zhong, and Niraj K. Jha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Link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https://reurl.cc/k7727G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semiconduction industry, there exists a lot of nanoscale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While </a:t>
            </a:r>
            <a:r>
              <a:rPr b="1" lang="zh-TW" u="sng">
                <a:solidFill>
                  <a:srgbClr val="FF0000"/>
                </a:solidFill>
              </a:rPr>
              <a:t>CMOS</a:t>
            </a:r>
            <a:r>
              <a:rPr lang="zh-TW"/>
              <a:t> is used to implement Boolean logic, </a:t>
            </a:r>
            <a:r>
              <a:rPr b="1" lang="zh-TW" u="sng">
                <a:solidFill>
                  <a:srgbClr val="FF0000"/>
                </a:solidFill>
              </a:rPr>
              <a:t>many other nanoscale devices</a:t>
            </a:r>
            <a:r>
              <a:rPr lang="zh-TW"/>
              <a:t> implement threshold logic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zh-TW" sz="1500">
                <a:solidFill>
                  <a:srgbClr val="0000FF"/>
                </a:solidFill>
              </a:rPr>
              <a:t>RTD</a:t>
            </a:r>
            <a:r>
              <a:rPr lang="zh-TW" sz="1500"/>
              <a:t> : Resonant Tunnel Diodes (</a:t>
            </a:r>
            <a:r>
              <a:rPr lang="zh-TW" sz="1500"/>
              <a:t>諧振穿隧二極體</a:t>
            </a:r>
            <a:r>
              <a:rPr lang="zh-TW" sz="1500"/>
              <a:t>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zh-TW" sz="1500">
                <a:solidFill>
                  <a:srgbClr val="0000FF"/>
                </a:solidFill>
              </a:rPr>
              <a:t>QCA</a:t>
            </a:r>
            <a:r>
              <a:rPr lang="zh-TW" sz="1500"/>
              <a:t> : Quantum Cellular Automata (</a:t>
            </a:r>
            <a:r>
              <a:rPr lang="zh-TW" sz="1500"/>
              <a:t>量子元胞自動機</a:t>
            </a:r>
            <a:r>
              <a:rPr lang="zh-TW" sz="1500"/>
              <a:t>)</a:t>
            </a:r>
            <a:endParaRPr sz="1500"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75" y="2773075"/>
            <a:ext cx="4346426" cy="22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Input</a:t>
            </a:r>
            <a:r>
              <a:rPr lang="zh-TW"/>
              <a:t>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zh-TW" sz="1500"/>
              <a:t>Given a </a:t>
            </a:r>
            <a:r>
              <a:rPr b="1" lang="zh-TW" sz="1500">
                <a:solidFill>
                  <a:srgbClr val="FF0000"/>
                </a:solidFill>
              </a:rPr>
              <a:t>combinational circuit “G”</a:t>
            </a:r>
            <a:endParaRPr b="1" sz="1500">
              <a:solidFill>
                <a:srgbClr val="FF0000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can be </a:t>
            </a:r>
            <a:r>
              <a:rPr b="1" lang="zh-TW" sz="1500" u="sng"/>
              <a:t>multi-output</a:t>
            </a:r>
            <a:r>
              <a:rPr lang="zh-TW" sz="1500"/>
              <a:t>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better to have </a:t>
            </a:r>
            <a:r>
              <a:rPr b="1" lang="zh-TW" sz="1500" u="sng"/>
              <a:t>algebraically-factored output</a:t>
            </a:r>
            <a:r>
              <a:rPr lang="zh-TW" sz="1500"/>
              <a:t> (easy to keep the function unate)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Output</a:t>
            </a:r>
            <a:r>
              <a:rPr lang="zh-TW"/>
              <a:t>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zh-TW" sz="1500">
                <a:solidFill>
                  <a:srgbClr val="FF0000"/>
                </a:solidFill>
              </a:rPr>
              <a:t>Functionally equivalent threshold network “GT”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58342" l="0" r="0" t="3439"/>
          <a:stretch/>
        </p:blipFill>
        <p:spPr>
          <a:xfrm>
            <a:off x="508400" y="3268250"/>
            <a:ext cx="3824241" cy="122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b="2423" l="0" r="0" t="41866"/>
          <a:stretch/>
        </p:blipFill>
        <p:spPr>
          <a:xfrm>
            <a:off x="5244719" y="3118363"/>
            <a:ext cx="3267056" cy="152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31"/>
          <p:cNvSpPr/>
          <p:nvPr/>
        </p:nvSpPr>
        <p:spPr>
          <a:xfrm>
            <a:off x="4524088" y="3729175"/>
            <a:ext cx="5292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 Logic 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017725"/>
            <a:ext cx="42603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linear </a:t>
            </a:r>
            <a:r>
              <a:rPr lang="zh-TW">
                <a:solidFill>
                  <a:srgbClr val="0000FF"/>
                </a:solidFill>
              </a:rPr>
              <a:t>threshold function “f”</a:t>
            </a:r>
            <a:r>
              <a:rPr lang="zh-TW"/>
              <a:t> is a multi-input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Each </a:t>
            </a:r>
            <a:r>
              <a:rPr lang="zh-TW">
                <a:solidFill>
                  <a:srgbClr val="0000FF"/>
                </a:solidFill>
              </a:rPr>
              <a:t>input</a:t>
            </a:r>
            <a:r>
              <a:rPr lang="zh-TW"/>
              <a:t>  dddddddddddddddddd is assigned a </a:t>
            </a:r>
            <a:r>
              <a:rPr lang="zh-TW">
                <a:solidFill>
                  <a:srgbClr val="0000FF"/>
                </a:solidFill>
              </a:rPr>
              <a:t>weight “w”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fanout’s </a:t>
            </a:r>
            <a:r>
              <a:rPr lang="zh-TW">
                <a:solidFill>
                  <a:srgbClr val="0000FF"/>
                </a:solidFill>
              </a:rPr>
              <a:t>output = 1</a:t>
            </a:r>
            <a:r>
              <a:rPr lang="zh-TW"/>
              <a:t> iff the weighted sum of inputs are exceeds </a:t>
            </a:r>
            <a:r>
              <a:rPr lang="zh-TW">
                <a:solidFill>
                  <a:srgbClr val="0000FF"/>
                </a:solidFill>
              </a:rPr>
              <a:t>threshold “T”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86" y="3257525"/>
            <a:ext cx="3954226" cy="6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00" y="1017725"/>
            <a:ext cx="422910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2150" y="1770200"/>
            <a:ext cx="26098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725175" y="3875825"/>
            <a:ext cx="42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b="1" lang="zh-TW" sz="1300">
                <a:solidFill>
                  <a:srgbClr val="0000FF"/>
                </a:solidFill>
                <a:highlight>
                  <a:schemeClr val="lt1"/>
                </a:highlight>
              </a:rPr>
              <a:t>δ_on </a:t>
            </a:r>
            <a:r>
              <a:rPr b="1" lang="zh-TW" sz="1300">
                <a:highlight>
                  <a:schemeClr val="lt1"/>
                </a:highlight>
              </a:rPr>
              <a:t>/</a:t>
            </a:r>
            <a:r>
              <a:rPr b="1" lang="zh-TW" sz="1300">
                <a:solidFill>
                  <a:srgbClr val="0000FF"/>
                </a:solidFill>
                <a:highlight>
                  <a:schemeClr val="lt1"/>
                </a:highlight>
              </a:rPr>
              <a:t> δ_off</a:t>
            </a:r>
            <a:r>
              <a:rPr b="1" lang="zh-TW" sz="1300">
                <a:highlight>
                  <a:schemeClr val="lt1"/>
                </a:highlight>
              </a:rPr>
              <a:t> : defect tolerance, default = 0</a:t>
            </a:r>
            <a:r>
              <a:rPr b="1" lang="zh-TW" sz="1300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