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a9799c3d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a9799c3d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a9799c3d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a9799c3d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a9799c3d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a9799c3d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ab31d45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ab31d45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a9799c3d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a9799c3d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a9799c3d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a9799c3d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a9799c3d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a9799c3d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a9799c3d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a9799c3d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c6f980f91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80f9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a9799c3d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a9799c3d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c6f980f9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6f980f9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a9799c3df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a9799c3df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a9799c3df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a9799c3df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a9799c3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a9799c3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Bechdel Test</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December 4,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Marvel’s Pass/No Pass Over Time</a:t>
            </a:r>
            <a:endParaRPr/>
          </a:p>
        </p:txBody>
      </p:sp>
      <p:sp>
        <p:nvSpPr>
          <p:cNvPr id="137" name="Google Shape;137;p2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Marvel has a pass rate of 51%.</a:t>
            </a:r>
            <a:endParaRPr/>
          </a:p>
          <a:p>
            <a:pPr indent="0" lvl="0" marL="0" rtl="0" algn="l">
              <a:spcBef>
                <a:spcPts val="1600"/>
              </a:spcBef>
              <a:spcAft>
                <a:spcPts val="0"/>
              </a:spcAft>
              <a:buNone/>
            </a:pPr>
            <a:r>
              <a:rPr lang="en"/>
              <a:t>After the #MeToo Movement, the pass rate is 55%.</a:t>
            </a:r>
            <a:endParaRPr/>
          </a:p>
          <a:p>
            <a:pPr indent="0" lvl="0" marL="0" rtl="0" algn="l">
              <a:spcBef>
                <a:spcPts val="1600"/>
              </a:spcBef>
              <a:spcAft>
                <a:spcPts val="1600"/>
              </a:spcAft>
              <a:buNone/>
            </a:pPr>
            <a:r>
              <a:t/>
            </a:r>
            <a:endParaRPr/>
          </a:p>
        </p:txBody>
      </p:sp>
      <p:pic>
        <p:nvPicPr>
          <p:cNvPr id="138" name="Google Shape;138;p22"/>
          <p:cNvPicPr preferRelativeResize="0"/>
          <p:nvPr/>
        </p:nvPicPr>
        <p:blipFill>
          <a:blip r:embed="rId3">
            <a:alphaModFix/>
          </a:blip>
          <a:stretch>
            <a:fillRect/>
          </a:stretch>
        </p:blipFill>
        <p:spPr>
          <a:xfrm>
            <a:off x="5029425" y="1381300"/>
            <a:ext cx="3554400" cy="2719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Budget</a:t>
            </a:r>
            <a:endParaRPr/>
          </a:p>
        </p:txBody>
      </p:sp>
      <p:sp>
        <p:nvSpPr>
          <p:cNvPr id="144" name="Google Shape;144;p2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Average budget for movies that pass is $13 million higher than those that failed.</a:t>
            </a:r>
            <a:endParaRPr/>
          </a:p>
        </p:txBody>
      </p:sp>
      <p:pic>
        <p:nvPicPr>
          <p:cNvPr id="145" name="Google Shape;145;p23"/>
          <p:cNvPicPr preferRelativeResize="0"/>
          <p:nvPr/>
        </p:nvPicPr>
        <p:blipFill>
          <a:blip r:embed="rId3">
            <a:alphaModFix/>
          </a:blip>
          <a:stretch>
            <a:fillRect/>
          </a:stretch>
        </p:blipFill>
        <p:spPr>
          <a:xfrm>
            <a:off x="5068075" y="1432450"/>
            <a:ext cx="3334175" cy="2619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Return</a:t>
            </a:r>
            <a:endParaRPr/>
          </a:p>
        </p:txBody>
      </p:sp>
      <p:sp>
        <p:nvSpPr>
          <p:cNvPr id="151" name="Google Shape;151;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average, return values for movies that pass are higher than those that failed. </a:t>
            </a:r>
            <a:endParaRPr/>
          </a:p>
          <a:p>
            <a:pPr indent="0" lvl="0" marL="0" rtl="0" algn="l">
              <a:spcBef>
                <a:spcPts val="1600"/>
              </a:spcBef>
              <a:spcAft>
                <a:spcPts val="1600"/>
              </a:spcAft>
              <a:buNone/>
            </a:pPr>
            <a:r>
              <a:rPr lang="en"/>
              <a:t>The average return value for Marvel movies that pass is about 861 million dollars, while the average for those that fail falls short of those that pass, with an average return of about 753 million.</a:t>
            </a:r>
            <a:endParaRPr/>
          </a:p>
        </p:txBody>
      </p:sp>
      <p:pic>
        <p:nvPicPr>
          <p:cNvPr id="152" name="Google Shape;152;p24"/>
          <p:cNvPicPr preferRelativeResize="0"/>
          <p:nvPr/>
        </p:nvPicPr>
        <p:blipFill>
          <a:blip r:embed="rId3">
            <a:alphaModFix/>
          </a:blip>
          <a:stretch>
            <a:fillRect/>
          </a:stretch>
        </p:blipFill>
        <p:spPr>
          <a:xfrm>
            <a:off x="4885975" y="1533600"/>
            <a:ext cx="3382000" cy="2463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Modeling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Proportions</a:t>
            </a:r>
            <a:endParaRPr/>
          </a:p>
        </p:txBody>
      </p:sp>
      <p:sp>
        <p:nvSpPr>
          <p:cNvPr id="163" name="Google Shape;163;p2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wanted to compare the trend of proportions of moves that pass versus movies that failed over time. We ran a linear regression for pass rate vs. year and fail rate vs. year. We found an increasing trend over time for proportion of passing films, and a negative trend for proportion of films that fail.</a:t>
            </a:r>
            <a:endParaRPr/>
          </a:p>
        </p:txBody>
      </p:sp>
      <p:pic>
        <p:nvPicPr>
          <p:cNvPr id="164" name="Google Shape;164;p26"/>
          <p:cNvPicPr preferRelativeResize="0"/>
          <p:nvPr/>
        </p:nvPicPr>
        <p:blipFill>
          <a:blip r:embed="rId3">
            <a:alphaModFix/>
          </a:blip>
          <a:stretch>
            <a:fillRect/>
          </a:stretch>
        </p:blipFill>
        <p:spPr>
          <a:xfrm>
            <a:off x="4657400" y="1569150"/>
            <a:ext cx="3999901" cy="270915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Return Trend Over Time</a:t>
            </a:r>
            <a:endParaRPr/>
          </a:p>
        </p:txBody>
      </p:sp>
      <p:sp>
        <p:nvSpPr>
          <p:cNvPr id="170" name="Google Shape;170;p2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When comparing trends for passing return value versus fail return values for Marvel Films, we see a greater trend for pass movies versus fail.</a:t>
            </a:r>
            <a:endParaRPr/>
          </a:p>
        </p:txBody>
      </p:sp>
      <p:pic>
        <p:nvPicPr>
          <p:cNvPr id="171" name="Google Shape;171;p27"/>
          <p:cNvPicPr preferRelativeResize="0"/>
          <p:nvPr/>
        </p:nvPicPr>
        <p:blipFill>
          <a:blip r:embed="rId3">
            <a:alphaModFix/>
          </a:blip>
          <a:stretch>
            <a:fillRect/>
          </a:stretch>
        </p:blipFill>
        <p:spPr>
          <a:xfrm>
            <a:off x="4464000" y="1170125"/>
            <a:ext cx="4527600" cy="28826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Budget Trend Over Time</a:t>
            </a:r>
            <a:endParaRPr/>
          </a:p>
        </p:txBody>
      </p:sp>
      <p:sp>
        <p:nvSpPr>
          <p:cNvPr id="177" name="Google Shape;177;p2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When comparing trends for passing return value versus fail return values for Marvel films, we also see a greater trend for pass movies versus fail.</a:t>
            </a:r>
            <a:endParaRPr/>
          </a:p>
        </p:txBody>
      </p:sp>
      <p:pic>
        <p:nvPicPr>
          <p:cNvPr id="178" name="Google Shape;178;p28"/>
          <p:cNvPicPr preferRelativeResize="0"/>
          <p:nvPr/>
        </p:nvPicPr>
        <p:blipFill>
          <a:blip r:embed="rId3">
            <a:alphaModFix/>
          </a:blip>
          <a:stretch>
            <a:fillRect/>
          </a:stretch>
        </p:blipFill>
        <p:spPr>
          <a:xfrm>
            <a:off x="4954075" y="1716099"/>
            <a:ext cx="3489925" cy="2438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84" name="Google Shape;18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proportion of movies that pass the bechdel test now dominates those that don’t.</a:t>
            </a:r>
            <a:endParaRPr/>
          </a:p>
          <a:p>
            <a:pPr indent="0" lvl="0" marL="0" rtl="0" algn="l">
              <a:spcBef>
                <a:spcPts val="1600"/>
              </a:spcBef>
              <a:spcAft>
                <a:spcPts val="0"/>
              </a:spcAft>
              <a:buNone/>
            </a:pPr>
            <a:r>
              <a:rPr lang="en"/>
              <a:t>Budget, return, and gross earnings for movies that passed have trumped movies that fail after 2013.</a:t>
            </a:r>
            <a:endParaRPr/>
          </a:p>
          <a:p>
            <a:pPr indent="0" lvl="0" marL="0" rtl="0" algn="l">
              <a:spcBef>
                <a:spcPts val="1600"/>
              </a:spcBef>
              <a:spcAft>
                <a:spcPts val="1600"/>
              </a:spcAft>
              <a:buNone/>
            </a:pPr>
            <a:r>
              <a:rPr lang="en"/>
              <a:t>We can conclude that there has been an increase in representation of women in film after #MeToo.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are interested in seeing how the representation of women in film has changed before, during and after the #MeToo movement beginning in 2016.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Questions</a:t>
            </a:r>
            <a:endParaRPr/>
          </a:p>
        </p:txBody>
      </p:sp>
      <p:grpSp>
        <p:nvGrpSpPr>
          <p:cNvPr id="72" name="Google Shape;72;p15"/>
          <p:cNvGrpSpPr/>
          <p:nvPr/>
        </p:nvGrpSpPr>
        <p:grpSpPr>
          <a:xfrm>
            <a:off x="424825" y="1253973"/>
            <a:ext cx="8294372" cy="799416"/>
            <a:chOff x="424813" y="1177875"/>
            <a:chExt cx="8294372" cy="849900"/>
          </a:xfrm>
        </p:grpSpPr>
        <p:sp>
          <p:nvSpPr>
            <p:cNvPr id="73" name="Google Shape;73;p15"/>
            <p:cNvSpPr/>
            <p:nvPr/>
          </p:nvSpPr>
          <p:spPr>
            <a:xfrm>
              <a:off x="2927684" y="1177875"/>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424813" y="117787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5"/>
          <p:cNvSpPr txBox="1"/>
          <p:nvPr>
            <p:ph idx="4294967295" type="body"/>
          </p:nvPr>
        </p:nvSpPr>
        <p:spPr>
          <a:xfrm>
            <a:off x="539675" y="1254200"/>
            <a:ext cx="2422500" cy="79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lt1"/>
                </a:solidFill>
              </a:rPr>
              <a:t>Has Hollywood shifted its behaviors in the creation of female movies after #MeToo?</a:t>
            </a:r>
            <a:endParaRPr sz="900">
              <a:solidFill>
                <a:schemeClr val="lt1"/>
              </a:solidFill>
            </a:endParaRPr>
          </a:p>
        </p:txBody>
      </p:sp>
      <p:sp>
        <p:nvSpPr>
          <p:cNvPr id="76" name="Google Shape;76;p15"/>
          <p:cNvSpPr txBox="1"/>
          <p:nvPr>
            <p:ph idx="4294967295" type="body"/>
          </p:nvPr>
        </p:nvSpPr>
        <p:spPr>
          <a:xfrm>
            <a:off x="3480453" y="1254158"/>
            <a:ext cx="5111700" cy="7992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sz="1400">
                <a:solidFill>
                  <a:schemeClr val="lt1"/>
                </a:solidFill>
              </a:rPr>
              <a:t>The Bechdel Test</a:t>
            </a:r>
            <a:endParaRPr sz="1400">
              <a:solidFill>
                <a:schemeClr val="lt1"/>
              </a:solidFill>
            </a:endParaRPr>
          </a:p>
          <a:p>
            <a:pPr indent="-317500" lvl="0" marL="457200" rtl="0" algn="l">
              <a:spcBef>
                <a:spcPts val="0"/>
              </a:spcBef>
              <a:spcAft>
                <a:spcPts val="0"/>
              </a:spcAft>
              <a:buClr>
                <a:schemeClr val="lt1"/>
              </a:buClr>
              <a:buSzPts val="1400"/>
              <a:buChar char="●"/>
            </a:pPr>
            <a:r>
              <a:rPr lang="en" sz="1400">
                <a:solidFill>
                  <a:schemeClr val="lt1"/>
                </a:solidFill>
              </a:rPr>
              <a:t>Are more movies passing the test?</a:t>
            </a:r>
            <a:endParaRPr sz="1400">
              <a:solidFill>
                <a:schemeClr val="lt1"/>
              </a:solidFill>
            </a:endParaRPr>
          </a:p>
        </p:txBody>
      </p:sp>
      <p:grpSp>
        <p:nvGrpSpPr>
          <p:cNvPr id="77" name="Google Shape;77;p15"/>
          <p:cNvGrpSpPr/>
          <p:nvPr/>
        </p:nvGrpSpPr>
        <p:grpSpPr>
          <a:xfrm>
            <a:off x="424825" y="2127339"/>
            <a:ext cx="8294360" cy="799416"/>
            <a:chOff x="424813" y="2075689"/>
            <a:chExt cx="8294360" cy="849900"/>
          </a:xfrm>
        </p:grpSpPr>
        <p:sp>
          <p:nvSpPr>
            <p:cNvPr id="78" name="Google Shape;78;p15"/>
            <p:cNvSpPr/>
            <p:nvPr/>
          </p:nvSpPr>
          <p:spPr>
            <a:xfrm>
              <a:off x="2927672" y="2075689"/>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424813" y="207568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5"/>
          <p:cNvSpPr txBox="1"/>
          <p:nvPr>
            <p:ph idx="4294967295" type="body"/>
          </p:nvPr>
        </p:nvSpPr>
        <p:spPr>
          <a:xfrm>
            <a:off x="539675" y="212745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900">
                <a:solidFill>
                  <a:schemeClr val="lt1"/>
                </a:solidFill>
              </a:rPr>
              <a:t>Is there a demand for movies with female representation?</a:t>
            </a:r>
            <a:endParaRPr sz="900">
              <a:solidFill>
                <a:schemeClr val="lt1"/>
              </a:solidFill>
            </a:endParaRPr>
          </a:p>
        </p:txBody>
      </p:sp>
      <p:sp>
        <p:nvSpPr>
          <p:cNvPr id="81" name="Google Shape;81;p15"/>
          <p:cNvSpPr txBox="1"/>
          <p:nvPr>
            <p:ph idx="4294967295" type="body"/>
          </p:nvPr>
        </p:nvSpPr>
        <p:spPr>
          <a:xfrm>
            <a:off x="3480453" y="2127465"/>
            <a:ext cx="5111700" cy="7992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sz="1400">
                <a:solidFill>
                  <a:schemeClr val="lt1"/>
                </a:solidFill>
              </a:rPr>
              <a:t>Gross Earnings</a:t>
            </a:r>
            <a:endParaRPr sz="1400">
              <a:solidFill>
                <a:schemeClr val="lt1"/>
              </a:solidFill>
            </a:endParaRPr>
          </a:p>
          <a:p>
            <a:pPr indent="-317500" lvl="0" marL="457200" rtl="0" algn="l">
              <a:spcBef>
                <a:spcPts val="0"/>
              </a:spcBef>
              <a:spcAft>
                <a:spcPts val="0"/>
              </a:spcAft>
              <a:buClr>
                <a:schemeClr val="lt1"/>
              </a:buClr>
              <a:buSzPts val="1400"/>
              <a:buChar char="●"/>
            </a:pPr>
            <a:r>
              <a:rPr lang="en" sz="1400">
                <a:solidFill>
                  <a:schemeClr val="lt1"/>
                </a:solidFill>
              </a:rPr>
              <a:t>How do the earnings of films that pass the test compare to those that failed?</a:t>
            </a:r>
            <a:endParaRPr sz="1400">
              <a:solidFill>
                <a:schemeClr val="lt1"/>
              </a:solidFill>
            </a:endParaRPr>
          </a:p>
        </p:txBody>
      </p:sp>
      <p:grpSp>
        <p:nvGrpSpPr>
          <p:cNvPr id="82" name="Google Shape;82;p15"/>
          <p:cNvGrpSpPr/>
          <p:nvPr/>
        </p:nvGrpSpPr>
        <p:grpSpPr>
          <a:xfrm>
            <a:off x="424825" y="3000705"/>
            <a:ext cx="8294360" cy="799447"/>
            <a:chOff x="424813" y="2974405"/>
            <a:chExt cx="8294360" cy="849933"/>
          </a:xfrm>
        </p:grpSpPr>
        <p:sp>
          <p:nvSpPr>
            <p:cNvPr id="83" name="Google Shape;83;p15"/>
            <p:cNvSpPr/>
            <p:nvPr/>
          </p:nvSpPr>
          <p:spPr>
            <a:xfrm>
              <a:off x="2927672" y="2974438"/>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424813" y="297440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5"/>
          <p:cNvSpPr txBox="1"/>
          <p:nvPr>
            <p:ph idx="4294967295" type="body"/>
          </p:nvPr>
        </p:nvSpPr>
        <p:spPr>
          <a:xfrm>
            <a:off x="539675" y="3000775"/>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900">
                <a:solidFill>
                  <a:schemeClr val="lt1"/>
                </a:solidFill>
              </a:rPr>
              <a:t>Is Hollywood putting money into films that passed the test?</a:t>
            </a:r>
            <a:endParaRPr sz="900">
              <a:solidFill>
                <a:schemeClr val="lt1"/>
              </a:solidFill>
            </a:endParaRPr>
          </a:p>
        </p:txBody>
      </p:sp>
      <p:sp>
        <p:nvSpPr>
          <p:cNvPr id="86" name="Google Shape;86;p15"/>
          <p:cNvSpPr txBox="1"/>
          <p:nvPr>
            <p:ph idx="4294967295" type="body"/>
          </p:nvPr>
        </p:nvSpPr>
        <p:spPr>
          <a:xfrm>
            <a:off x="3480453" y="3004317"/>
            <a:ext cx="5111700" cy="7992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sz="1400">
                <a:solidFill>
                  <a:schemeClr val="lt1"/>
                </a:solidFill>
              </a:rPr>
              <a:t>Budget</a:t>
            </a:r>
            <a:endParaRPr sz="1400">
              <a:solidFill>
                <a:schemeClr val="lt1"/>
              </a:solidFill>
            </a:endParaRPr>
          </a:p>
          <a:p>
            <a:pPr indent="-317500" lvl="0" marL="457200" rtl="0" algn="l">
              <a:spcBef>
                <a:spcPts val="0"/>
              </a:spcBef>
              <a:spcAft>
                <a:spcPts val="0"/>
              </a:spcAft>
              <a:buClr>
                <a:schemeClr val="lt1"/>
              </a:buClr>
              <a:buSzPts val="1400"/>
              <a:buChar char="●"/>
            </a:pPr>
            <a:r>
              <a:rPr lang="en" sz="1400">
                <a:solidFill>
                  <a:schemeClr val="lt1"/>
                </a:solidFill>
              </a:rPr>
              <a:t>How do budgets for films that pass the test compare to those that failed?</a:t>
            </a:r>
            <a:endParaRPr sz="1400">
              <a:solidFill>
                <a:schemeClr val="lt1"/>
              </a:solidFill>
            </a:endParaRPr>
          </a:p>
        </p:txBody>
      </p:sp>
      <p:grpSp>
        <p:nvGrpSpPr>
          <p:cNvPr id="87" name="Google Shape;87;p15"/>
          <p:cNvGrpSpPr/>
          <p:nvPr/>
        </p:nvGrpSpPr>
        <p:grpSpPr>
          <a:xfrm>
            <a:off x="424825" y="3874103"/>
            <a:ext cx="8294360" cy="799447"/>
            <a:chOff x="424813" y="3871259"/>
            <a:chExt cx="8294360" cy="849933"/>
          </a:xfrm>
        </p:grpSpPr>
        <p:sp>
          <p:nvSpPr>
            <p:cNvPr id="88" name="Google Shape;88;p15"/>
            <p:cNvSpPr/>
            <p:nvPr/>
          </p:nvSpPr>
          <p:spPr>
            <a:xfrm>
              <a:off x="2927672" y="3871292"/>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424813" y="387125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5"/>
          <p:cNvSpPr txBox="1"/>
          <p:nvPr>
            <p:ph idx="4294967295" type="body"/>
          </p:nvPr>
        </p:nvSpPr>
        <p:spPr>
          <a:xfrm>
            <a:off x="539675" y="387410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900">
                <a:solidFill>
                  <a:schemeClr val="lt1"/>
                </a:solidFill>
              </a:rPr>
              <a:t>How are audiences responding to movies that pass the test?</a:t>
            </a:r>
            <a:endParaRPr sz="900">
              <a:solidFill>
                <a:schemeClr val="lt1"/>
              </a:solidFill>
            </a:endParaRPr>
          </a:p>
        </p:txBody>
      </p:sp>
      <p:sp>
        <p:nvSpPr>
          <p:cNvPr id="91" name="Google Shape;91;p15"/>
          <p:cNvSpPr txBox="1"/>
          <p:nvPr>
            <p:ph idx="4294967295" type="body"/>
          </p:nvPr>
        </p:nvSpPr>
        <p:spPr>
          <a:xfrm>
            <a:off x="3480453" y="3876311"/>
            <a:ext cx="5111700" cy="7992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sz="1400">
                <a:solidFill>
                  <a:schemeClr val="lt1"/>
                </a:solidFill>
              </a:rPr>
              <a:t>Return Value</a:t>
            </a:r>
            <a:endParaRPr sz="1400">
              <a:solidFill>
                <a:schemeClr val="lt1"/>
              </a:solidFill>
            </a:endParaRPr>
          </a:p>
          <a:p>
            <a:pPr indent="-317500" lvl="0" marL="457200" rtl="0" algn="l">
              <a:spcBef>
                <a:spcPts val="0"/>
              </a:spcBef>
              <a:spcAft>
                <a:spcPts val="0"/>
              </a:spcAft>
              <a:buClr>
                <a:schemeClr val="lt1"/>
              </a:buClr>
              <a:buSzPts val="1400"/>
              <a:buChar char="●"/>
            </a:pPr>
            <a:r>
              <a:rPr lang="en" sz="1400">
                <a:solidFill>
                  <a:schemeClr val="lt1"/>
                </a:solidFill>
              </a:rPr>
              <a:t>How does the return value for movies that pass the test compare to movies that failed?</a:t>
            </a:r>
            <a:endParaRPr sz="14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a:t>
            </a:r>
            <a:endParaRPr/>
          </a:p>
        </p:txBody>
      </p:sp>
      <p:sp>
        <p:nvSpPr>
          <p:cNvPr id="97" name="Google Shape;97;p16"/>
          <p:cNvSpPr txBox="1"/>
          <p:nvPr>
            <p:ph idx="1" type="body"/>
          </p:nvPr>
        </p:nvSpPr>
        <p:spPr>
          <a:xfrm>
            <a:off x="311700" y="1152475"/>
            <a:ext cx="8336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added a variable for return rate by subtracting budget from gross</a:t>
            </a:r>
            <a:endParaRPr/>
          </a:p>
          <a:p>
            <a:pPr indent="0" lvl="0" marL="0" rtl="0" algn="l">
              <a:spcBef>
                <a:spcPts val="1600"/>
              </a:spcBef>
              <a:spcAft>
                <a:spcPts val="0"/>
              </a:spcAft>
              <a:buNone/>
            </a:pPr>
            <a:r>
              <a:rPr lang="en"/>
              <a:t>We removed variables with missing data in the budget, gross, and return analysis</a:t>
            </a:r>
            <a:endParaRPr/>
          </a:p>
          <a:p>
            <a:pPr indent="0" lvl="0" marL="0" rtl="0" algn="l">
              <a:spcBef>
                <a:spcPts val="1600"/>
              </a:spcBef>
              <a:spcAft>
                <a:spcPts val="0"/>
              </a:spcAft>
              <a:buNone/>
            </a:pPr>
            <a:r>
              <a:rPr lang="en"/>
              <a:t>Only removed variables that had entirely NA’s</a:t>
            </a:r>
            <a:endParaRPr/>
          </a:p>
          <a:p>
            <a:pPr indent="0" lvl="0" marL="0" rtl="0" algn="l">
              <a:spcBef>
                <a:spcPts val="1600"/>
              </a:spcBef>
              <a:spcAft>
                <a:spcPts val="0"/>
              </a:spcAft>
              <a:buNone/>
            </a:pPr>
            <a:r>
              <a:rPr lang="en"/>
              <a:t>We added a column to adjust for inflation in 2019</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7"/>
          <p:cNvSpPr txBox="1"/>
          <p:nvPr>
            <p:ph idx="4294967295" type="title"/>
          </p:nvPr>
        </p:nvSpPr>
        <p:spPr>
          <a:xfrm>
            <a:off x="311700" y="425275"/>
            <a:ext cx="6623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Trend analysis</a:t>
            </a:r>
            <a:endParaRPr/>
          </a:p>
        </p:txBody>
      </p:sp>
      <p:sp>
        <p:nvSpPr>
          <p:cNvPr id="103" name="Google Shape;103;p17"/>
          <p:cNvSpPr txBox="1"/>
          <p:nvPr>
            <p:ph idx="4294967295"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Findings</a:t>
            </a:r>
            <a:endParaRPr b="1" sz="2100">
              <a:solidFill>
                <a:schemeClr val="dk1"/>
              </a:solidFill>
            </a:endParaRPr>
          </a:p>
          <a:p>
            <a:pPr indent="-330200" lvl="0" marL="457200" rtl="0" algn="l">
              <a:lnSpc>
                <a:spcPct val="200000"/>
              </a:lnSpc>
              <a:spcBef>
                <a:spcPts val="1600"/>
              </a:spcBef>
              <a:spcAft>
                <a:spcPts val="0"/>
              </a:spcAft>
              <a:buClr>
                <a:srgbClr val="FFFFFF"/>
              </a:buClr>
              <a:buSzPts val="1600"/>
              <a:buChar char="●"/>
            </a:pPr>
            <a:r>
              <a:rPr lang="en" sz="1100">
                <a:solidFill>
                  <a:srgbClr val="FFFFFF"/>
                </a:solidFill>
                <a:latin typeface="Arial"/>
                <a:ea typeface="Arial"/>
                <a:cs typeface="Arial"/>
                <a:sym typeface="Arial"/>
              </a:rPr>
              <a:t>In 2013, there was about an equal amount of movies that passed and failed. In the Dollars-And-Cents case, Hickey notes than the proportion of movies that passed had “flatlined” from 2000-2013. After 2013, we see the proportion of pass to fail begin to grow. The amount of movies that pass now exceeds the amount of movies that fail the test. </a:t>
            </a:r>
            <a:endParaRPr sz="1100">
              <a:solidFill>
                <a:srgbClr val="FFFFFF"/>
              </a:solidFill>
              <a:latin typeface="Arial"/>
              <a:ea typeface="Arial"/>
              <a:cs typeface="Arial"/>
              <a:sym typeface="Arial"/>
            </a:endParaRPr>
          </a:p>
          <a:p>
            <a:pPr indent="0" lvl="0" marL="0" rtl="0" algn="l">
              <a:spcBef>
                <a:spcPts val="0"/>
              </a:spcBef>
              <a:spcAft>
                <a:spcPts val="1600"/>
              </a:spcAft>
              <a:buNone/>
            </a:pPr>
            <a:r>
              <a:t/>
            </a:r>
            <a:endParaRPr sz="1600"/>
          </a:p>
        </p:txBody>
      </p:sp>
      <p:pic>
        <p:nvPicPr>
          <p:cNvPr id="104" name="Google Shape;104;p17"/>
          <p:cNvPicPr preferRelativeResize="0"/>
          <p:nvPr/>
        </p:nvPicPr>
        <p:blipFill>
          <a:blip r:embed="rId3">
            <a:alphaModFix/>
          </a:blip>
          <a:stretch>
            <a:fillRect/>
          </a:stretch>
        </p:blipFill>
        <p:spPr>
          <a:xfrm>
            <a:off x="4999725" y="2082825"/>
            <a:ext cx="3313200" cy="2561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409750" y="889850"/>
            <a:ext cx="5868000" cy="3336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t/>
            </a:r>
            <a:endParaRPr b="1">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a:latin typeface="Arial"/>
                <a:ea typeface="Arial"/>
                <a:cs typeface="Arial"/>
                <a:sym typeface="Arial"/>
              </a:rPr>
              <a:t>AVERAGE GROSS EARNINGS</a:t>
            </a:r>
            <a:endParaRPr/>
          </a:p>
        </p:txBody>
      </p:sp>
      <p:sp>
        <p:nvSpPr>
          <p:cNvPr id="110" name="Google Shape;110;p18"/>
          <p:cNvSpPr txBox="1"/>
          <p:nvPr>
            <p:ph idx="1" type="body"/>
          </p:nvPr>
        </p:nvSpPr>
        <p:spPr>
          <a:xfrm>
            <a:off x="409750" y="1128725"/>
            <a:ext cx="78534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After 2013, the data shows a higher increase in gross earnings for movies that pass the test versus movies that fail the test. In 2013, the average gross earnings for movies that passed the test fell short of those that failed by about 8 million dollars. In 2016, the average gross earnings for movies that passed the test surpassed the earnings of those that failed by 10 million dollars. In 2019, gross earnings for movies that passed surpassed movies that failed by 200 million dollars. This may indicate that audiences are now more willing to pay more for movies that pass the test.</a:t>
            </a:r>
            <a:endParaRPr/>
          </a:p>
        </p:txBody>
      </p:sp>
      <p:pic>
        <p:nvPicPr>
          <p:cNvPr id="111" name="Google Shape;111;p18"/>
          <p:cNvPicPr preferRelativeResize="0"/>
          <p:nvPr/>
        </p:nvPicPr>
        <p:blipFill>
          <a:blip r:embed="rId3">
            <a:alphaModFix/>
          </a:blip>
          <a:stretch>
            <a:fillRect/>
          </a:stretch>
        </p:blipFill>
        <p:spPr>
          <a:xfrm>
            <a:off x="762750" y="2665475"/>
            <a:ext cx="3381200" cy="2143125"/>
          </a:xfrm>
          <a:prstGeom prst="rect">
            <a:avLst/>
          </a:prstGeom>
          <a:noFill/>
          <a:ln>
            <a:noFill/>
          </a:ln>
        </p:spPr>
      </p:pic>
      <p:pic>
        <p:nvPicPr>
          <p:cNvPr id="112" name="Google Shape;112;p18"/>
          <p:cNvPicPr preferRelativeResize="0"/>
          <p:nvPr/>
        </p:nvPicPr>
        <p:blipFill>
          <a:blip r:embed="rId4">
            <a:alphaModFix/>
          </a:blip>
          <a:stretch>
            <a:fillRect/>
          </a:stretch>
        </p:blipFill>
        <p:spPr>
          <a:xfrm>
            <a:off x="5018050" y="2665475"/>
            <a:ext cx="3088325" cy="2143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139875" y="187050"/>
            <a:ext cx="4476300" cy="3973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Arial"/>
                <a:ea typeface="Arial"/>
                <a:cs typeface="Arial"/>
                <a:sym typeface="Arial"/>
              </a:rPr>
              <a:t>AVERAGE BUDGET</a:t>
            </a:r>
            <a:endParaRPr b="1" sz="1200">
              <a:solidFill>
                <a:srgbClr val="FFFFFF"/>
              </a:solidFill>
              <a:latin typeface="Arial"/>
              <a:ea typeface="Arial"/>
              <a:cs typeface="Arial"/>
              <a:sym typeface="Arial"/>
            </a:endParaRPr>
          </a:p>
          <a:p>
            <a:pPr indent="457200" lvl="0" marL="0" rtl="0" algn="l">
              <a:lnSpc>
                <a:spcPct val="200000"/>
              </a:lnSpc>
              <a:spcBef>
                <a:spcPts val="0"/>
              </a:spcBef>
              <a:spcAft>
                <a:spcPts val="0"/>
              </a:spcAft>
              <a:buNone/>
            </a:pPr>
            <a:r>
              <a:rPr lang="en" sz="1100">
                <a:solidFill>
                  <a:srgbClr val="FFFFFF"/>
                </a:solidFill>
                <a:latin typeface="Arial"/>
                <a:ea typeface="Arial"/>
                <a:cs typeface="Arial"/>
                <a:sym typeface="Arial"/>
              </a:rPr>
              <a:t>In 2013, as the average budget for movies that passed the test was 5 million dollars lower than those that failed the test. But based on the data from 2016 and 2019, we see a shift in this behavior, as the average budget for films that pass the test surpass those that failed by 5 million dollars, indicating that Hollywood is starting to put more money toward films with equal representation in the years passing films.  </a:t>
            </a:r>
            <a:endParaRPr b="1" sz="1200">
              <a:solidFill>
                <a:srgbClr val="FFFFFF"/>
              </a:solidFill>
              <a:latin typeface="Arial"/>
              <a:ea typeface="Arial"/>
              <a:cs typeface="Arial"/>
              <a:sym typeface="Arial"/>
            </a:endParaRPr>
          </a:p>
        </p:txBody>
      </p:sp>
      <p:pic>
        <p:nvPicPr>
          <p:cNvPr id="118" name="Google Shape;118;p19"/>
          <p:cNvPicPr preferRelativeResize="0"/>
          <p:nvPr/>
        </p:nvPicPr>
        <p:blipFill>
          <a:blip r:embed="rId3">
            <a:alphaModFix/>
          </a:blip>
          <a:stretch>
            <a:fillRect/>
          </a:stretch>
        </p:blipFill>
        <p:spPr>
          <a:xfrm>
            <a:off x="4987550" y="1144075"/>
            <a:ext cx="4035175" cy="3150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Arial"/>
                <a:ea typeface="Arial"/>
                <a:cs typeface="Arial"/>
                <a:sym typeface="Arial"/>
              </a:rPr>
              <a:t>  </a:t>
            </a:r>
            <a:r>
              <a:rPr b="1" lang="en" sz="1800">
                <a:solidFill>
                  <a:srgbClr val="FFFFFF"/>
                </a:solidFill>
                <a:latin typeface="Arial"/>
                <a:ea typeface="Arial"/>
                <a:cs typeface="Arial"/>
                <a:sym typeface="Arial"/>
              </a:rPr>
              <a:t>AVERAGE RETURN VALUE</a:t>
            </a:r>
            <a:endParaRPr/>
          </a:p>
        </p:txBody>
      </p:sp>
      <p:sp>
        <p:nvSpPr>
          <p:cNvPr id="124" name="Google Shape;124;p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200">
                <a:solidFill>
                  <a:srgbClr val="FFFFFF"/>
                </a:solidFill>
                <a:latin typeface="Arial"/>
                <a:ea typeface="Arial"/>
                <a:cs typeface="Arial"/>
                <a:sym typeface="Arial"/>
              </a:rPr>
              <a:t>In Hickey’s article, they challenge the assumption that movies featuring more women see a lower return on investment. We looked at the average return value for movies in 2013, 2016 and 2019. In 2013, we see a lower return for movies that pass the test than those that fail. But in both 2016 and 2019 the return on investment for movies that fail surpasses the return for movies that fail by about 5 million dollars. (meaning people invest more money  to pass the film)</a:t>
            </a:r>
            <a:endParaRPr/>
          </a:p>
        </p:txBody>
      </p:sp>
      <p:sp>
        <p:nvSpPr>
          <p:cNvPr id="125" name="Google Shape;125;p2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6" name="Google Shape;126;p20"/>
          <p:cNvPicPr preferRelativeResize="0"/>
          <p:nvPr/>
        </p:nvPicPr>
        <p:blipFill>
          <a:blip r:embed="rId3">
            <a:alphaModFix/>
          </a:blip>
          <a:stretch>
            <a:fillRect/>
          </a:stretch>
        </p:blipFill>
        <p:spPr>
          <a:xfrm>
            <a:off x="5241250" y="1574325"/>
            <a:ext cx="3411075" cy="2612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MARVEL FRANCHISE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