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relia" charset="1" panose="00000500000000000000"/>
      <p:regular r:id="rId14"/>
    </p:embeddedFont>
    <p:embeddedFont>
      <p:font typeface="Times New Roman Bold" charset="1" panose="02030802070405020303"/>
      <p:regular r:id="rId15"/>
    </p:embeddedFont>
    <p:embeddedFont>
      <p:font typeface="Canva Sans" charset="1" panose="020B0503030501040103"/>
      <p:regular r:id="rId19"/>
    </p:embeddedFont>
    <p:embeddedFont>
      <p:font typeface="Agrandir Bold" charset="1" panose="00000800000000000000"/>
      <p:regular r:id="rId20"/>
    </p:embeddedFont>
    <p:embeddedFont>
      <p:font typeface="Noto Serif Ethiopic Condensed" charset="1" panose="02020502060505020204"/>
      <p:regular r:id="rId21"/>
    </p:embeddedFont>
    <p:embeddedFont>
      <p:font typeface="Gagalin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Our project is a user-friendly graphical calculator designed to perform basic arithmetic operations such as addition, subtraction, multiplication, and division. It features a simple and intuitive GUI with a button grid for input and a display screen for results, including support for decimal inputs and real-time output.</a:t>
            </a:r>
          </a:p>
          <a:p>
            <a:r>
              <a:rPr lang="en-US"/>
              <a:t/>
            </a:r>
          </a:p>
          <a:p>
            <a:r>
              <a:rPr lang="en-US"/>
              <a:t>Key Features:</a:t>
            </a:r>
          </a:p>
          <a:p>
            <a:r>
              <a:rPr lang="en-US"/>
              <a:t/>
            </a:r>
          </a:p>
          <a:p>
            <a:r>
              <a:rPr lang="en-US"/>
              <a:t>Basic operations: +, −, ×, ÷</a:t>
            </a:r>
          </a:p>
          <a:p>
            <a:r>
              <a:rPr lang="en-US"/>
              <a:t/>
            </a:r>
          </a:p>
          <a:p>
            <a:r>
              <a:rPr lang="en-US"/>
              <a:t>Decimal number support</a:t>
            </a:r>
          </a:p>
          <a:p>
            <a:r>
              <a:rPr lang="en-US"/>
              <a:t/>
            </a:r>
          </a:p>
          <a:p>
            <a:r>
              <a:rPr lang="en-US"/>
              <a:t>Clear (C) functionality</a:t>
            </a:r>
          </a:p>
          <a:p>
            <a:r>
              <a:rPr lang="en-US"/>
              <a:t/>
            </a:r>
          </a:p>
          <a:p>
            <a:r>
              <a:rPr lang="en-US"/>
              <a:t>Intuitive GUI with numeric/operator buttons and display screen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jpeg" Type="http://schemas.openxmlformats.org/officeDocument/2006/relationships/image"/><Relationship Id="rId9" Target="../media/image2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jpe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3.jpeg" Type="http://schemas.openxmlformats.org/officeDocument/2006/relationships/image"/><Relationship Id="rId9" Target="../media/image2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jpe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jpeg" Type="http://schemas.openxmlformats.org/officeDocument/2006/relationships/image"/><Relationship Id="rId9" Target="../media/image2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6335" y="3957386"/>
            <a:ext cx="13111189" cy="274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45"/>
              </a:lnSpc>
            </a:pPr>
            <a:r>
              <a:rPr lang="en-US" sz="20441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Greetings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077980" y="4811316"/>
            <a:ext cx="1609537" cy="2324241"/>
          </a:xfrm>
          <a:custGeom>
            <a:avLst/>
            <a:gdLst/>
            <a:ahLst/>
            <a:cxnLst/>
            <a:rect r="r" b="b" t="t" l="l"/>
            <a:pathLst>
              <a:path h="2324241" w="1609537">
                <a:moveTo>
                  <a:pt x="0" y="0"/>
                </a:moveTo>
                <a:lnTo>
                  <a:pt x="1609537" y="0"/>
                </a:lnTo>
                <a:lnTo>
                  <a:pt x="1609537" y="2324242"/>
                </a:lnTo>
                <a:lnTo>
                  <a:pt x="0" y="2324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42895" y="2072049"/>
            <a:ext cx="1609537" cy="2324241"/>
          </a:xfrm>
          <a:custGeom>
            <a:avLst/>
            <a:gdLst/>
            <a:ahLst/>
            <a:cxnLst/>
            <a:rect r="r" b="b" t="t" l="l"/>
            <a:pathLst>
              <a:path h="2324241" w="1609537">
                <a:moveTo>
                  <a:pt x="0" y="0"/>
                </a:moveTo>
                <a:lnTo>
                  <a:pt x="1609537" y="0"/>
                </a:lnTo>
                <a:lnTo>
                  <a:pt x="1609537" y="2324242"/>
                </a:lnTo>
                <a:lnTo>
                  <a:pt x="0" y="2324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314726">
            <a:off x="-1736525" y="6209523"/>
            <a:ext cx="5953106" cy="6688883"/>
          </a:xfrm>
          <a:custGeom>
            <a:avLst/>
            <a:gdLst/>
            <a:ahLst/>
            <a:cxnLst/>
            <a:rect r="r" b="b" t="t" l="l"/>
            <a:pathLst>
              <a:path h="6688883" w="5953106">
                <a:moveTo>
                  <a:pt x="0" y="0"/>
                </a:moveTo>
                <a:lnTo>
                  <a:pt x="5953106" y="0"/>
                </a:lnTo>
                <a:lnTo>
                  <a:pt x="5953106" y="6688884"/>
                </a:lnTo>
                <a:lnTo>
                  <a:pt x="0" y="6688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836843">
            <a:off x="13259190" y="-3767828"/>
            <a:ext cx="7262079" cy="6659932"/>
          </a:xfrm>
          <a:custGeom>
            <a:avLst/>
            <a:gdLst/>
            <a:ahLst/>
            <a:cxnLst/>
            <a:rect r="r" b="b" t="t" l="l"/>
            <a:pathLst>
              <a:path h="6659932" w="7262079">
                <a:moveTo>
                  <a:pt x="0" y="0"/>
                </a:moveTo>
                <a:lnTo>
                  <a:pt x="7262079" y="0"/>
                </a:lnTo>
                <a:lnTo>
                  <a:pt x="7262079" y="6659932"/>
                </a:lnTo>
                <a:lnTo>
                  <a:pt x="0" y="6659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99332" y="7075012"/>
            <a:ext cx="447370" cy="326580"/>
          </a:xfrm>
          <a:custGeom>
            <a:avLst/>
            <a:gdLst/>
            <a:ahLst/>
            <a:cxnLst/>
            <a:rect r="r" b="b" t="t" l="l"/>
            <a:pathLst>
              <a:path h="326580" w="447370">
                <a:moveTo>
                  <a:pt x="0" y="0"/>
                </a:moveTo>
                <a:lnTo>
                  <a:pt x="447371" y="0"/>
                </a:lnTo>
                <a:lnTo>
                  <a:pt x="447371" y="326580"/>
                </a:lnTo>
                <a:lnTo>
                  <a:pt x="0" y="326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49673" y="7058582"/>
            <a:ext cx="3959959" cy="631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8"/>
              </a:lnSpc>
            </a:pPr>
            <a:r>
              <a:rPr lang="en-US" sz="5162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Group No. 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45463" y="7934325"/>
            <a:ext cx="5227251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905" indent="-297953" lvl="1">
              <a:lnSpc>
                <a:spcPts val="3312"/>
              </a:lnSpc>
              <a:buFont typeface="Arial"/>
              <a:buChar char="•"/>
            </a:pPr>
            <a:r>
              <a:rPr lang="en-US" b="true" sz="2760" spc="82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Rafi Sarkar</a:t>
            </a:r>
          </a:p>
          <a:p>
            <a:pPr algn="l" marL="595905" indent="-297953" lvl="1">
              <a:lnSpc>
                <a:spcPts val="3312"/>
              </a:lnSpc>
              <a:buFont typeface="Arial"/>
              <a:buChar char="•"/>
            </a:pPr>
            <a:r>
              <a:rPr lang="en-US" b="true" sz="2760" spc="82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Ainul Huque</a:t>
            </a:r>
          </a:p>
          <a:p>
            <a:pPr algn="l" marL="595905" indent="-297953" lvl="1">
              <a:lnSpc>
                <a:spcPts val="3312"/>
              </a:lnSpc>
              <a:buFont typeface="Arial"/>
              <a:buChar char="•"/>
            </a:pPr>
            <a:r>
              <a:rPr lang="en-US" b="true" sz="2760" spc="82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Ahasanul Kabir Tahsin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50729" y="8004879"/>
            <a:ext cx="5227251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905" indent="-297953" lvl="1">
              <a:lnSpc>
                <a:spcPts val="3312"/>
              </a:lnSpc>
              <a:buFont typeface="Arial"/>
              <a:buChar char="•"/>
            </a:pPr>
            <a:r>
              <a:rPr lang="en-US" b="true" sz="2760" spc="82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Hasibul Halim</a:t>
            </a:r>
          </a:p>
          <a:p>
            <a:pPr algn="l" marL="595905" indent="-297953" lvl="1">
              <a:lnSpc>
                <a:spcPts val="3312"/>
              </a:lnSpc>
              <a:buFont typeface="Arial"/>
              <a:buChar char="•"/>
            </a:pPr>
            <a:r>
              <a:rPr lang="en-US" b="true" sz="2760" spc="82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Rahat Sarkar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909631" y="7075012"/>
            <a:ext cx="447370" cy="326580"/>
          </a:xfrm>
          <a:custGeom>
            <a:avLst/>
            <a:gdLst/>
            <a:ahLst/>
            <a:cxnLst/>
            <a:rect r="r" b="b" t="t" l="l"/>
            <a:pathLst>
              <a:path h="326580" w="447370">
                <a:moveTo>
                  <a:pt x="0" y="0"/>
                </a:moveTo>
                <a:lnTo>
                  <a:pt x="447371" y="0"/>
                </a:lnTo>
                <a:lnTo>
                  <a:pt x="447371" y="326580"/>
                </a:lnTo>
                <a:lnTo>
                  <a:pt x="0" y="326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855109" y="7382652"/>
            <a:ext cx="4274982" cy="3751297"/>
          </a:xfrm>
          <a:custGeom>
            <a:avLst/>
            <a:gdLst/>
            <a:ahLst/>
            <a:cxnLst/>
            <a:rect r="r" b="b" t="t" l="l"/>
            <a:pathLst>
              <a:path h="3751297" w="4274982">
                <a:moveTo>
                  <a:pt x="0" y="3751296"/>
                </a:moveTo>
                <a:lnTo>
                  <a:pt x="4274982" y="3751296"/>
                </a:lnTo>
                <a:lnTo>
                  <a:pt x="4274982" y="0"/>
                </a:lnTo>
                <a:lnTo>
                  <a:pt x="0" y="0"/>
                </a:lnTo>
                <a:lnTo>
                  <a:pt x="0" y="375129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-85725"/>
            <a:ext cx="2707195" cy="2697043"/>
          </a:xfrm>
          <a:custGeom>
            <a:avLst/>
            <a:gdLst/>
            <a:ahLst/>
            <a:cxnLst/>
            <a:rect r="r" b="b" t="t" l="l"/>
            <a:pathLst>
              <a:path h="2697043" w="2707195">
                <a:moveTo>
                  <a:pt x="0" y="2697043"/>
                </a:moveTo>
                <a:lnTo>
                  <a:pt x="2707195" y="2697043"/>
                </a:lnTo>
                <a:lnTo>
                  <a:pt x="2707195" y="0"/>
                </a:lnTo>
                <a:lnTo>
                  <a:pt x="0" y="0"/>
                </a:lnTo>
                <a:lnTo>
                  <a:pt x="0" y="269704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2828" y="1362075"/>
            <a:ext cx="13312239" cy="1502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5"/>
              </a:lnSpc>
            </a:pPr>
            <a:r>
              <a:rPr lang="en-US" sz="12082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       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64368"/>
            <a:ext cx="16230600" cy="285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8"/>
              </a:lnSpc>
            </a:pPr>
            <a:r>
              <a:rPr lang="en-US" sz="3757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Our project is a user-friendly graphical calculator designed to perform basic arithmetic operations such as addition, subtraction, multiplication, and division. It features a simple and intuitive GUI with a button grid for input and a display screen for results, including support for decimal inputs and real-time output.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09404" y="6626276"/>
            <a:ext cx="5006560" cy="870675"/>
            <a:chOff x="0" y="0"/>
            <a:chExt cx="6675413" cy="1160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49875"/>
              <a:ext cx="662125" cy="483351"/>
            </a:xfrm>
            <a:custGeom>
              <a:avLst/>
              <a:gdLst/>
              <a:ahLst/>
              <a:cxnLst/>
              <a:rect r="r" b="b" t="t" l="l"/>
              <a:pathLst>
                <a:path h="483351" w="662125">
                  <a:moveTo>
                    <a:pt x="0" y="0"/>
                  </a:moveTo>
                  <a:lnTo>
                    <a:pt x="662125" y="0"/>
                  </a:lnTo>
                  <a:lnTo>
                    <a:pt x="662125" y="483351"/>
                  </a:lnTo>
                  <a:lnTo>
                    <a:pt x="0" y="483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814525" y="161925"/>
              <a:ext cx="5860888" cy="99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15"/>
                </a:lnSpc>
              </a:pPr>
              <a:r>
                <a:rPr lang="en-US" sz="5731">
                  <a:solidFill>
                    <a:srgbClr val="435334"/>
                  </a:solidFill>
                  <a:latin typeface="Carelia"/>
                  <a:ea typeface="Carelia"/>
                  <a:cs typeface="Carelia"/>
                  <a:sym typeface="Carelia"/>
                </a:rPr>
                <a:t>Group No. 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53598" y="7916052"/>
            <a:ext cx="10232517" cy="1257300"/>
            <a:chOff x="0" y="0"/>
            <a:chExt cx="13643356" cy="16764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6969668" cy="174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5905" indent="-297953" lvl="1">
                <a:lnSpc>
                  <a:spcPts val="3312"/>
                </a:lnSpc>
                <a:buFont typeface="Arial"/>
                <a:buChar char="•"/>
              </a:pPr>
              <a:r>
                <a:rPr lang="en-US" b="true" sz="2760" spc="82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Md. Rafi Sarkar</a:t>
              </a:r>
            </a:p>
            <a:p>
              <a:pPr algn="l" marL="595905" indent="-297953" lvl="1">
                <a:lnSpc>
                  <a:spcPts val="3312"/>
                </a:lnSpc>
                <a:buFont typeface="Arial"/>
                <a:buChar char="•"/>
              </a:pPr>
              <a:r>
                <a:rPr lang="en-US" b="true" sz="2760" spc="82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Ainul Huque</a:t>
              </a:r>
            </a:p>
            <a:p>
              <a:pPr algn="l" marL="595905" indent="-297953" lvl="1">
                <a:lnSpc>
                  <a:spcPts val="3312"/>
                </a:lnSpc>
                <a:buFont typeface="Arial"/>
                <a:buChar char="•"/>
              </a:pPr>
              <a:r>
                <a:rPr lang="en-US" b="true" sz="2760" spc="82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Md. Ahasanul Kabir Tahsin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673688" y="-66675"/>
              <a:ext cx="6969668" cy="1184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5905" indent="-297953" lvl="1">
                <a:lnSpc>
                  <a:spcPts val="3312"/>
                </a:lnSpc>
                <a:buFont typeface="Arial"/>
                <a:buChar char="•"/>
              </a:pPr>
              <a:r>
                <a:rPr lang="en-US" b="true" sz="2760" spc="82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Md. Hasibul Halim</a:t>
              </a:r>
            </a:p>
            <a:p>
              <a:pPr algn="l" marL="595905" indent="-297953" lvl="1">
                <a:lnSpc>
                  <a:spcPts val="3312"/>
                </a:lnSpc>
                <a:buFont typeface="Arial"/>
                <a:buChar char="•"/>
              </a:pPr>
              <a:r>
                <a:rPr lang="en-US" b="true" sz="2760" spc="82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Md. Rahat Sarkar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604305" y="-238125"/>
            <a:ext cx="3833007" cy="2721435"/>
          </a:xfrm>
          <a:custGeom>
            <a:avLst/>
            <a:gdLst/>
            <a:ahLst/>
            <a:cxnLst/>
            <a:rect r="r" b="b" t="t" l="l"/>
            <a:pathLst>
              <a:path h="2721435" w="3833007">
                <a:moveTo>
                  <a:pt x="3833007" y="2721435"/>
                </a:moveTo>
                <a:lnTo>
                  <a:pt x="0" y="2721435"/>
                </a:lnTo>
                <a:lnTo>
                  <a:pt x="0" y="0"/>
                </a:lnTo>
                <a:lnTo>
                  <a:pt x="3833007" y="0"/>
                </a:lnTo>
                <a:lnTo>
                  <a:pt x="3833007" y="27214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660913" y="8805980"/>
            <a:ext cx="2627087" cy="1481020"/>
          </a:xfrm>
          <a:custGeom>
            <a:avLst/>
            <a:gdLst/>
            <a:ahLst/>
            <a:cxnLst/>
            <a:rect r="r" b="b" t="t" l="l"/>
            <a:pathLst>
              <a:path h="1481020" w="2627087">
                <a:moveTo>
                  <a:pt x="2627087" y="0"/>
                </a:moveTo>
                <a:lnTo>
                  <a:pt x="0" y="0"/>
                </a:lnTo>
                <a:lnTo>
                  <a:pt x="0" y="1481020"/>
                </a:lnTo>
                <a:lnTo>
                  <a:pt x="2627087" y="1481020"/>
                </a:lnTo>
                <a:lnTo>
                  <a:pt x="262708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98356" y="7640272"/>
            <a:ext cx="8503542" cy="2646728"/>
          </a:xfrm>
          <a:custGeom>
            <a:avLst/>
            <a:gdLst/>
            <a:ahLst/>
            <a:cxnLst/>
            <a:rect r="r" b="b" t="t" l="l"/>
            <a:pathLst>
              <a:path h="2646728" w="8503542">
                <a:moveTo>
                  <a:pt x="0" y="0"/>
                </a:moveTo>
                <a:lnTo>
                  <a:pt x="8503543" y="0"/>
                </a:lnTo>
                <a:lnTo>
                  <a:pt x="8503543" y="2646728"/>
                </a:lnTo>
                <a:lnTo>
                  <a:pt x="0" y="26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56968" y="1783720"/>
            <a:ext cx="6217704" cy="4714692"/>
          </a:xfrm>
          <a:custGeom>
            <a:avLst/>
            <a:gdLst/>
            <a:ahLst/>
            <a:cxnLst/>
            <a:rect r="r" b="b" t="t" l="l"/>
            <a:pathLst>
              <a:path h="4714692" w="6217704">
                <a:moveTo>
                  <a:pt x="0" y="0"/>
                </a:moveTo>
                <a:lnTo>
                  <a:pt x="6217704" y="0"/>
                </a:lnTo>
                <a:lnTo>
                  <a:pt x="6217704" y="4714692"/>
                </a:lnTo>
                <a:lnTo>
                  <a:pt x="0" y="47146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6699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57725" y="1028700"/>
            <a:ext cx="7001575" cy="7614440"/>
          </a:xfrm>
          <a:custGeom>
            <a:avLst/>
            <a:gdLst/>
            <a:ahLst/>
            <a:cxnLst/>
            <a:rect r="r" b="b" t="t" l="l"/>
            <a:pathLst>
              <a:path h="7614440" w="7001575">
                <a:moveTo>
                  <a:pt x="0" y="0"/>
                </a:moveTo>
                <a:lnTo>
                  <a:pt x="7001575" y="0"/>
                </a:lnTo>
                <a:lnTo>
                  <a:pt x="7001575" y="7614440"/>
                </a:lnTo>
                <a:lnTo>
                  <a:pt x="0" y="76144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59761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98365" y="7005158"/>
            <a:ext cx="3132701" cy="66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31"/>
              </a:lnSpc>
            </a:pPr>
            <a:r>
              <a:rPr lang="en-US" sz="5309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Backend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768" y="7819930"/>
            <a:ext cx="1291055" cy="221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</a:p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</a:p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1368" y="6597276"/>
            <a:ext cx="3329853" cy="49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951"/>
              </a:lnSpc>
              <a:spcBef>
                <a:spcPct val="0"/>
              </a:spcBef>
            </a:pPr>
            <a:r>
              <a:rPr lang="en-US" b="true" sz="3243" strike="noStrike" u="none">
                <a:solidFill>
                  <a:srgbClr val="8E9D7B"/>
                </a:solidFill>
                <a:latin typeface="Agrandir Bold"/>
                <a:ea typeface="Agrandir Bold"/>
                <a:cs typeface="Agrandir Bold"/>
                <a:sym typeface="Agrandir Bold"/>
              </a:rPr>
              <a:t>Library Headers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45680" y="8693851"/>
            <a:ext cx="2765386" cy="47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785"/>
              </a:lnSpc>
              <a:spcBef>
                <a:spcPct val="0"/>
              </a:spcBef>
            </a:pPr>
            <a:r>
              <a:rPr lang="en-US" b="true" sz="3061">
                <a:solidFill>
                  <a:srgbClr val="8E9D7B"/>
                </a:solidFill>
                <a:latin typeface="Agrandir Bold"/>
                <a:ea typeface="Agrandir Bold"/>
                <a:cs typeface="Agrandir Bold"/>
                <a:sym typeface="Agrandir Bold"/>
              </a:rPr>
              <a:t>Main Function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96473" y="9937149"/>
            <a:ext cx="6128980" cy="2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Rafi Sarkar • </a:t>
            </a: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Ainul Huque • Md. Ahasanul Kabir Tahsin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16863" y="9939004"/>
            <a:ext cx="5252843" cy="27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20"/>
              </a:lnSpc>
              <a:spcBef>
                <a:spcPct val="0"/>
              </a:spcBef>
            </a:pPr>
            <a:r>
              <a:rPr lang="en-US" b="true" sz="1600" spc="48" strike="noStrike" u="non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Md. Hasibul Halim • Md. Rahat Sarkar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426246" y="9515504"/>
            <a:ext cx="2476186" cy="390260"/>
            <a:chOff x="0" y="0"/>
            <a:chExt cx="3301582" cy="5203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2" y="0"/>
                  </a:lnTo>
                  <a:lnTo>
                    <a:pt x="296782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65092" y="76200"/>
              <a:ext cx="2627008" cy="444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37"/>
                </a:lnSpc>
              </a:pPr>
              <a:r>
                <a:rPr lang="en-US" sz="2568">
                  <a:solidFill>
                    <a:srgbClr val="435334"/>
                  </a:solidFill>
                  <a:latin typeface="Carelia"/>
                  <a:ea typeface="Carelia"/>
                  <a:cs typeface="Carelia"/>
                  <a:sym typeface="Carelia"/>
                </a:rPr>
                <a:t>Group No. 9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3004799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3" y="0"/>
                  </a:lnTo>
                  <a:lnTo>
                    <a:pt x="296783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604305" y="-238125"/>
            <a:ext cx="3175876" cy="2254872"/>
          </a:xfrm>
          <a:custGeom>
            <a:avLst/>
            <a:gdLst/>
            <a:ahLst/>
            <a:cxnLst/>
            <a:rect r="r" b="b" t="t" l="l"/>
            <a:pathLst>
              <a:path h="2254872" w="3175876">
                <a:moveTo>
                  <a:pt x="3175875" y="2254872"/>
                </a:moveTo>
                <a:lnTo>
                  <a:pt x="0" y="2254872"/>
                </a:lnTo>
                <a:lnTo>
                  <a:pt x="0" y="0"/>
                </a:lnTo>
                <a:lnTo>
                  <a:pt x="3175875" y="0"/>
                </a:lnTo>
                <a:lnTo>
                  <a:pt x="3175875" y="22548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701897" y="8265334"/>
            <a:ext cx="3586103" cy="2021666"/>
          </a:xfrm>
          <a:custGeom>
            <a:avLst/>
            <a:gdLst/>
            <a:ahLst/>
            <a:cxnLst/>
            <a:rect r="r" b="b" t="t" l="l"/>
            <a:pathLst>
              <a:path h="2021666" w="3586103">
                <a:moveTo>
                  <a:pt x="3586103" y="0"/>
                </a:moveTo>
                <a:lnTo>
                  <a:pt x="0" y="0"/>
                </a:lnTo>
                <a:lnTo>
                  <a:pt x="0" y="2021666"/>
                </a:lnTo>
                <a:lnTo>
                  <a:pt x="3586103" y="2021666"/>
                </a:lnTo>
                <a:lnTo>
                  <a:pt x="358610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16344" y="7640272"/>
            <a:ext cx="8503542" cy="2646728"/>
          </a:xfrm>
          <a:custGeom>
            <a:avLst/>
            <a:gdLst/>
            <a:ahLst/>
            <a:cxnLst/>
            <a:rect r="r" b="b" t="t" l="l"/>
            <a:pathLst>
              <a:path h="2646728" w="8503542">
                <a:moveTo>
                  <a:pt x="0" y="0"/>
                </a:moveTo>
                <a:lnTo>
                  <a:pt x="8503542" y="0"/>
                </a:lnTo>
                <a:lnTo>
                  <a:pt x="8503542" y="2646728"/>
                </a:lnTo>
                <a:lnTo>
                  <a:pt x="0" y="26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71570" y="2362886"/>
            <a:ext cx="6587202" cy="3881596"/>
          </a:xfrm>
          <a:custGeom>
            <a:avLst/>
            <a:gdLst/>
            <a:ahLst/>
            <a:cxnLst/>
            <a:rect r="r" b="b" t="t" l="l"/>
            <a:pathLst>
              <a:path h="3881596" w="6587202">
                <a:moveTo>
                  <a:pt x="0" y="0"/>
                </a:moveTo>
                <a:lnTo>
                  <a:pt x="6587202" y="0"/>
                </a:lnTo>
                <a:lnTo>
                  <a:pt x="6587202" y="3881595"/>
                </a:lnTo>
                <a:lnTo>
                  <a:pt x="0" y="38815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887" t="0" r="-149044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863948" y="1494202"/>
            <a:ext cx="7462027" cy="5733263"/>
          </a:xfrm>
          <a:custGeom>
            <a:avLst/>
            <a:gdLst/>
            <a:ahLst/>
            <a:cxnLst/>
            <a:rect r="r" b="b" t="t" l="l"/>
            <a:pathLst>
              <a:path h="5733263" w="7462027">
                <a:moveTo>
                  <a:pt x="0" y="0"/>
                </a:moveTo>
                <a:lnTo>
                  <a:pt x="7462027" y="0"/>
                </a:lnTo>
                <a:lnTo>
                  <a:pt x="7462027" y="5733263"/>
                </a:lnTo>
                <a:lnTo>
                  <a:pt x="0" y="57332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035" t="0" r="-69013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98365" y="7005158"/>
            <a:ext cx="3132701" cy="66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31"/>
              </a:lnSpc>
            </a:pPr>
            <a:r>
              <a:rPr lang="en-US" sz="5309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Backend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768" y="7819930"/>
            <a:ext cx="1291055" cy="221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</a:p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</a:p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46067" y="6342769"/>
            <a:ext cx="2428659" cy="49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951"/>
              </a:lnSpc>
              <a:spcBef>
                <a:spcPct val="0"/>
              </a:spcBef>
            </a:pPr>
            <a:r>
              <a:rPr lang="en-US" b="true" sz="3243">
                <a:solidFill>
                  <a:srgbClr val="8E9D7B"/>
                </a:solidFill>
                <a:latin typeface="Agrandir Bold"/>
                <a:ea typeface="Agrandir Bold"/>
                <a:cs typeface="Agrandir Bold"/>
                <a:sym typeface="Agrandir Bold"/>
              </a:rPr>
              <a:t>Operations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77766" y="7328128"/>
            <a:ext cx="2834391" cy="49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951"/>
              </a:lnSpc>
              <a:spcBef>
                <a:spcPct val="0"/>
              </a:spcBef>
            </a:pPr>
            <a:r>
              <a:rPr lang="en-US" b="true" sz="3243">
                <a:solidFill>
                  <a:srgbClr val="8E9D7B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User's Choice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87198" y="9883391"/>
            <a:ext cx="6128980" cy="2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Rafi Sarkar • </a:t>
            </a: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Ainul Huque • Md. Ahasanul Kabir Tahsin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07589" y="9885246"/>
            <a:ext cx="5252843" cy="27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20"/>
              </a:lnSpc>
              <a:spcBef>
                <a:spcPct val="0"/>
              </a:spcBef>
            </a:pPr>
            <a:r>
              <a:rPr lang="en-US" b="true" sz="1600" spc="48" strike="noStrike" u="non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Md. Hasibul Halim • Md. Rahat Sarkar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516972" y="9461747"/>
            <a:ext cx="2476186" cy="390260"/>
            <a:chOff x="0" y="0"/>
            <a:chExt cx="3301582" cy="5203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2" y="0"/>
                  </a:lnTo>
                  <a:lnTo>
                    <a:pt x="296782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65092" y="76200"/>
              <a:ext cx="2627008" cy="444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37"/>
                </a:lnSpc>
              </a:pPr>
              <a:r>
                <a:rPr lang="en-US" sz="2568">
                  <a:solidFill>
                    <a:srgbClr val="435334"/>
                  </a:solidFill>
                  <a:latin typeface="Carelia"/>
                  <a:ea typeface="Carelia"/>
                  <a:cs typeface="Carelia"/>
                  <a:sym typeface="Carelia"/>
                </a:rPr>
                <a:t>Group No. 9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3004799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3" y="0"/>
                  </a:lnTo>
                  <a:lnTo>
                    <a:pt x="296783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454993" y="-638596"/>
            <a:ext cx="3833007" cy="2721435"/>
          </a:xfrm>
          <a:custGeom>
            <a:avLst/>
            <a:gdLst/>
            <a:ahLst/>
            <a:cxnLst/>
            <a:rect r="r" b="b" t="t" l="l"/>
            <a:pathLst>
              <a:path h="2721435" w="3833007">
                <a:moveTo>
                  <a:pt x="0" y="2721435"/>
                </a:moveTo>
                <a:lnTo>
                  <a:pt x="3833007" y="2721435"/>
                </a:lnTo>
                <a:lnTo>
                  <a:pt x="3833007" y="0"/>
                </a:lnTo>
                <a:lnTo>
                  <a:pt x="0" y="0"/>
                </a:lnTo>
                <a:lnTo>
                  <a:pt x="0" y="27214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805980"/>
            <a:ext cx="2627087" cy="1481020"/>
          </a:xfrm>
          <a:custGeom>
            <a:avLst/>
            <a:gdLst/>
            <a:ahLst/>
            <a:cxnLst/>
            <a:rect r="r" b="b" t="t" l="l"/>
            <a:pathLst>
              <a:path h="1481020" w="2627087">
                <a:moveTo>
                  <a:pt x="0" y="0"/>
                </a:moveTo>
                <a:lnTo>
                  <a:pt x="2627087" y="0"/>
                </a:lnTo>
                <a:lnTo>
                  <a:pt x="2627087" y="1481020"/>
                </a:lnTo>
                <a:lnTo>
                  <a:pt x="0" y="1481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356107" y="7640272"/>
            <a:ext cx="8503542" cy="2646728"/>
          </a:xfrm>
          <a:custGeom>
            <a:avLst/>
            <a:gdLst/>
            <a:ahLst/>
            <a:cxnLst/>
            <a:rect r="r" b="b" t="t" l="l"/>
            <a:pathLst>
              <a:path h="2646728" w="8503542">
                <a:moveTo>
                  <a:pt x="8503542" y="0"/>
                </a:moveTo>
                <a:lnTo>
                  <a:pt x="0" y="0"/>
                </a:lnTo>
                <a:lnTo>
                  <a:pt x="0" y="2646728"/>
                </a:lnTo>
                <a:lnTo>
                  <a:pt x="8503542" y="2646728"/>
                </a:lnTo>
                <a:lnTo>
                  <a:pt x="85035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707131"/>
            <a:ext cx="6243642" cy="7840437"/>
          </a:xfrm>
          <a:custGeom>
            <a:avLst/>
            <a:gdLst/>
            <a:ahLst/>
            <a:cxnLst/>
            <a:rect r="r" b="b" t="t" l="l"/>
            <a:pathLst>
              <a:path h="7840437" w="6243642">
                <a:moveTo>
                  <a:pt x="0" y="0"/>
                </a:moveTo>
                <a:lnTo>
                  <a:pt x="6243642" y="0"/>
                </a:lnTo>
                <a:lnTo>
                  <a:pt x="6243642" y="7840437"/>
                </a:lnTo>
                <a:lnTo>
                  <a:pt x="0" y="78404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861" t="0" r="-80059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632937" y="1551379"/>
            <a:ext cx="6121790" cy="5429437"/>
          </a:xfrm>
          <a:custGeom>
            <a:avLst/>
            <a:gdLst/>
            <a:ahLst/>
            <a:cxnLst/>
            <a:rect r="r" b="b" t="t" l="l"/>
            <a:pathLst>
              <a:path h="5429437" w="6121790">
                <a:moveTo>
                  <a:pt x="0" y="0"/>
                </a:moveTo>
                <a:lnTo>
                  <a:pt x="6121790" y="0"/>
                </a:lnTo>
                <a:lnTo>
                  <a:pt x="6121790" y="5429437"/>
                </a:lnTo>
                <a:lnTo>
                  <a:pt x="0" y="54294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046" t="0" r="-48213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4435943" y="6901384"/>
            <a:ext cx="3132701" cy="66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31"/>
              </a:lnSpc>
            </a:pPr>
            <a:r>
              <a:rPr lang="en-US" sz="5309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Backend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66299" y="7694552"/>
            <a:ext cx="1291055" cy="221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</a:p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</a:p>
          <a:p>
            <a:pPr algn="ctr" marL="914439" indent="-457220" lvl="1">
              <a:lnSpc>
                <a:spcPts val="5929"/>
              </a:lnSpc>
              <a:buFont typeface="Arial"/>
              <a:buChar char="•"/>
            </a:pPr>
            <a:r>
              <a:rPr lang="en-US" sz="4235">
                <a:solidFill>
                  <a:srgbClr val="4353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12532" y="7057016"/>
            <a:ext cx="3057850" cy="440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639"/>
              </a:lnSpc>
              <a:spcBef>
                <a:spcPct val="0"/>
              </a:spcBef>
            </a:pPr>
            <a:r>
              <a:rPr lang="en-US" b="true" sz="2900">
                <a:solidFill>
                  <a:srgbClr val="8E9D7B"/>
                </a:solidFill>
                <a:latin typeface="Agrandir Bold"/>
                <a:ea typeface="Agrandir Bold"/>
                <a:cs typeface="Agrandir Bold"/>
                <a:sym typeface="Agrandir Bold"/>
              </a:rPr>
              <a:t>Basic Arithmetic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35411" y="8630889"/>
            <a:ext cx="3077820" cy="49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951"/>
              </a:lnSpc>
              <a:spcBef>
                <a:spcPct val="0"/>
              </a:spcBef>
            </a:pPr>
            <a:r>
              <a:rPr lang="en-US" b="true" sz="3243">
                <a:solidFill>
                  <a:srgbClr val="8E9D7B"/>
                </a:solidFill>
                <a:latin typeface="Agrandir Bold"/>
                <a:ea typeface="Agrandir Bold"/>
                <a:cs typeface="Agrandir Bold"/>
                <a:sym typeface="Agrandir Bold"/>
              </a:rPr>
              <a:t>Choice Display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65070" y="9937149"/>
            <a:ext cx="6128980" cy="2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Rafi Sarkar • </a:t>
            </a: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Ainul Huque • Md. Ahasanul Kabir Tahsin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85461" y="9939004"/>
            <a:ext cx="5252843" cy="27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20"/>
              </a:lnSpc>
              <a:spcBef>
                <a:spcPct val="0"/>
              </a:spcBef>
            </a:pPr>
            <a:r>
              <a:rPr lang="en-US" b="true" sz="1600" spc="48" strike="noStrike" u="non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Md. Hasibul Halim • Md. Rahat Sarkar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394844" y="9515504"/>
            <a:ext cx="2476186" cy="390260"/>
            <a:chOff x="0" y="0"/>
            <a:chExt cx="3301582" cy="5203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2" y="0"/>
                  </a:lnTo>
                  <a:lnTo>
                    <a:pt x="296782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65092" y="76200"/>
              <a:ext cx="2627008" cy="444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37"/>
                </a:lnSpc>
              </a:pPr>
              <a:r>
                <a:rPr lang="en-US" sz="2568">
                  <a:solidFill>
                    <a:srgbClr val="435334"/>
                  </a:solidFill>
                  <a:latin typeface="Carelia"/>
                  <a:ea typeface="Carelia"/>
                  <a:cs typeface="Carelia"/>
                  <a:sym typeface="Carelia"/>
                </a:rPr>
                <a:t>Group No. 9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3004799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3" y="0"/>
                  </a:lnTo>
                  <a:lnTo>
                    <a:pt x="296783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899221">
            <a:off x="-1947853" y="7237755"/>
            <a:ext cx="5953106" cy="6688883"/>
          </a:xfrm>
          <a:custGeom>
            <a:avLst/>
            <a:gdLst/>
            <a:ahLst/>
            <a:cxnLst/>
            <a:rect r="r" b="b" t="t" l="l"/>
            <a:pathLst>
              <a:path h="6688883" w="5953106">
                <a:moveTo>
                  <a:pt x="0" y="0"/>
                </a:moveTo>
                <a:lnTo>
                  <a:pt x="5953106" y="0"/>
                </a:lnTo>
                <a:lnTo>
                  <a:pt x="5953106" y="6688883"/>
                </a:lnTo>
                <a:lnTo>
                  <a:pt x="0" y="6688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861268">
            <a:off x="14396415" y="-4007514"/>
            <a:ext cx="7262079" cy="6659932"/>
          </a:xfrm>
          <a:custGeom>
            <a:avLst/>
            <a:gdLst/>
            <a:ahLst/>
            <a:cxnLst/>
            <a:rect r="r" b="b" t="t" l="l"/>
            <a:pathLst>
              <a:path h="6659932" w="7262079">
                <a:moveTo>
                  <a:pt x="0" y="0"/>
                </a:moveTo>
                <a:lnTo>
                  <a:pt x="7262079" y="0"/>
                </a:lnTo>
                <a:lnTo>
                  <a:pt x="7262079" y="6659932"/>
                </a:lnTo>
                <a:lnTo>
                  <a:pt x="0" y="6659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190274">
            <a:off x="10240192" y="537849"/>
            <a:ext cx="3197480" cy="2174286"/>
          </a:xfrm>
          <a:custGeom>
            <a:avLst/>
            <a:gdLst/>
            <a:ahLst/>
            <a:cxnLst/>
            <a:rect r="r" b="b" t="t" l="l"/>
            <a:pathLst>
              <a:path h="2174286" w="3197480">
                <a:moveTo>
                  <a:pt x="0" y="0"/>
                </a:moveTo>
                <a:lnTo>
                  <a:pt x="3197480" y="0"/>
                </a:lnTo>
                <a:lnTo>
                  <a:pt x="3197480" y="2174287"/>
                </a:lnTo>
                <a:lnTo>
                  <a:pt x="0" y="2174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-1448280">
            <a:off x="4989113" y="7894877"/>
            <a:ext cx="3197480" cy="2174286"/>
          </a:xfrm>
          <a:custGeom>
            <a:avLst/>
            <a:gdLst/>
            <a:ahLst/>
            <a:cxnLst/>
            <a:rect r="r" b="b" t="t" l="l"/>
            <a:pathLst>
              <a:path h="2174286" w="3197480">
                <a:moveTo>
                  <a:pt x="3197480" y="0"/>
                </a:moveTo>
                <a:lnTo>
                  <a:pt x="0" y="0"/>
                </a:lnTo>
                <a:lnTo>
                  <a:pt x="0" y="2174286"/>
                </a:lnTo>
                <a:lnTo>
                  <a:pt x="3197480" y="2174286"/>
                </a:lnTo>
                <a:lnTo>
                  <a:pt x="3197480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058007" y="2110915"/>
            <a:ext cx="4322837" cy="6277213"/>
          </a:xfrm>
          <a:custGeom>
            <a:avLst/>
            <a:gdLst/>
            <a:ahLst/>
            <a:cxnLst/>
            <a:rect r="r" b="b" t="t" l="l"/>
            <a:pathLst>
              <a:path h="6277213" w="4322837">
                <a:moveTo>
                  <a:pt x="0" y="0"/>
                </a:moveTo>
                <a:lnTo>
                  <a:pt x="4322837" y="0"/>
                </a:lnTo>
                <a:lnTo>
                  <a:pt x="4322837" y="6277213"/>
                </a:lnTo>
                <a:lnTo>
                  <a:pt x="0" y="62772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5842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81495" y="2122069"/>
            <a:ext cx="4322837" cy="6277213"/>
          </a:xfrm>
          <a:custGeom>
            <a:avLst/>
            <a:gdLst/>
            <a:ahLst/>
            <a:cxnLst/>
            <a:rect r="r" b="b" t="t" l="l"/>
            <a:pathLst>
              <a:path h="6277213" w="4322837">
                <a:moveTo>
                  <a:pt x="0" y="0"/>
                </a:moveTo>
                <a:lnTo>
                  <a:pt x="4322837" y="0"/>
                </a:lnTo>
                <a:lnTo>
                  <a:pt x="4322837" y="6277214"/>
                </a:lnTo>
                <a:lnTo>
                  <a:pt x="0" y="62772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15842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01333" y="2122069"/>
            <a:ext cx="4322837" cy="6305648"/>
          </a:xfrm>
          <a:custGeom>
            <a:avLst/>
            <a:gdLst/>
            <a:ahLst/>
            <a:cxnLst/>
            <a:rect r="r" b="b" t="t" l="l"/>
            <a:pathLst>
              <a:path h="6305648" w="4322837">
                <a:moveTo>
                  <a:pt x="0" y="0"/>
                </a:moveTo>
                <a:lnTo>
                  <a:pt x="4322837" y="0"/>
                </a:lnTo>
                <a:lnTo>
                  <a:pt x="4322837" y="6305649"/>
                </a:lnTo>
                <a:lnTo>
                  <a:pt x="0" y="63056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5959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825" y="657147"/>
            <a:ext cx="5212215" cy="1086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7"/>
              </a:lnSpc>
            </a:pPr>
            <a:r>
              <a:rPr lang="en-US" sz="8126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Outputs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848754" y="9920892"/>
            <a:ext cx="11459943" cy="266974"/>
            <a:chOff x="0" y="0"/>
            <a:chExt cx="15279924" cy="35596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978184" cy="403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9"/>
                </a:lnSpc>
              </a:pPr>
              <a:r>
                <a:rPr lang="en-US" sz="1758" spc="52" b="true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Md. Rafi Sarkar • </a:t>
              </a:r>
              <a:r>
                <a:rPr lang="en-US" sz="1758" spc="52" b="true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Ainul Huque • Md. Ahasanul Kabir Tahsin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8276133" y="-36238"/>
              <a:ext cx="7003791" cy="3922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9"/>
                </a:lnSpc>
                <a:spcBef>
                  <a:spcPct val="0"/>
                </a:spcBef>
              </a:pPr>
              <a:r>
                <a:rPr lang="en-US" b="true" sz="1758" spc="52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 </a:t>
              </a:r>
              <a:r>
                <a:rPr lang="en-US" b="true" sz="1758" spc="52" strike="noStrike" u="none">
                  <a:solidFill>
                    <a:srgbClr val="43533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Md. Hasibul Halim • Md. Rahat Sarkar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540714" y="9576533"/>
            <a:ext cx="222587" cy="162488"/>
          </a:xfrm>
          <a:custGeom>
            <a:avLst/>
            <a:gdLst/>
            <a:ahLst/>
            <a:cxnLst/>
            <a:rect r="r" b="b" t="t" l="l"/>
            <a:pathLst>
              <a:path h="162488" w="222587">
                <a:moveTo>
                  <a:pt x="0" y="0"/>
                </a:moveTo>
                <a:lnTo>
                  <a:pt x="222587" y="0"/>
                </a:lnTo>
                <a:lnTo>
                  <a:pt x="222587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14533" y="9568732"/>
            <a:ext cx="1970256" cy="31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7"/>
              </a:lnSpc>
            </a:pPr>
            <a:r>
              <a:rPr lang="en-US" sz="2568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Group No. 9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794314" y="9576533"/>
            <a:ext cx="222587" cy="162488"/>
          </a:xfrm>
          <a:custGeom>
            <a:avLst/>
            <a:gdLst/>
            <a:ahLst/>
            <a:cxnLst/>
            <a:rect r="r" b="b" t="t" l="l"/>
            <a:pathLst>
              <a:path h="162488" w="222587">
                <a:moveTo>
                  <a:pt x="0" y="0"/>
                </a:moveTo>
                <a:lnTo>
                  <a:pt x="222586" y="0"/>
                </a:lnTo>
                <a:lnTo>
                  <a:pt x="222586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4400855" cy="3124607"/>
          </a:xfrm>
          <a:custGeom>
            <a:avLst/>
            <a:gdLst/>
            <a:ahLst/>
            <a:cxnLst/>
            <a:rect r="r" b="b" t="t" l="l"/>
            <a:pathLst>
              <a:path h="3124607" w="4400855">
                <a:moveTo>
                  <a:pt x="4400855" y="3124607"/>
                </a:moveTo>
                <a:lnTo>
                  <a:pt x="0" y="3124607"/>
                </a:lnTo>
                <a:lnTo>
                  <a:pt x="0" y="0"/>
                </a:lnTo>
                <a:lnTo>
                  <a:pt x="4400855" y="0"/>
                </a:lnTo>
                <a:lnTo>
                  <a:pt x="4400855" y="31246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511135" y="8157792"/>
            <a:ext cx="3776865" cy="2129208"/>
          </a:xfrm>
          <a:custGeom>
            <a:avLst/>
            <a:gdLst/>
            <a:ahLst/>
            <a:cxnLst/>
            <a:rect r="r" b="b" t="t" l="l"/>
            <a:pathLst>
              <a:path h="2129208" w="3776865">
                <a:moveTo>
                  <a:pt x="3776865" y="0"/>
                </a:moveTo>
                <a:lnTo>
                  <a:pt x="0" y="0"/>
                </a:lnTo>
                <a:lnTo>
                  <a:pt x="0" y="2129208"/>
                </a:lnTo>
                <a:lnTo>
                  <a:pt x="3776865" y="2129208"/>
                </a:lnTo>
                <a:lnTo>
                  <a:pt x="37768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88320" y="1581150"/>
            <a:ext cx="9508495" cy="1191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736"/>
              </a:lnSpc>
            </a:pPr>
            <a:r>
              <a:rPr lang="en-US" sz="9600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Upcomings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62843" y="2802169"/>
            <a:ext cx="11419647" cy="208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64"/>
              </a:lnSpc>
            </a:pPr>
            <a:r>
              <a:rPr lang="en-US" sz="3974">
                <a:solidFill>
                  <a:srgbClr val="000000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To improve the performance, usability, and visual appeal, we plan to introduce the following enhancements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698889" y="4358795"/>
            <a:ext cx="16710139" cy="5201031"/>
          </a:xfrm>
          <a:custGeom>
            <a:avLst/>
            <a:gdLst/>
            <a:ahLst/>
            <a:cxnLst/>
            <a:rect r="r" b="b" t="t" l="l"/>
            <a:pathLst>
              <a:path h="5201031" w="16710139">
                <a:moveTo>
                  <a:pt x="0" y="0"/>
                </a:moveTo>
                <a:lnTo>
                  <a:pt x="16710139" y="0"/>
                </a:lnTo>
                <a:lnTo>
                  <a:pt x="16710139" y="5201031"/>
                </a:lnTo>
                <a:lnTo>
                  <a:pt x="0" y="5201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087" y="4978597"/>
            <a:ext cx="13313363" cy="376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794" indent="-329397" lvl="1">
              <a:lnSpc>
                <a:spcPts val="4271"/>
              </a:lnSpc>
              <a:buFont typeface="Arial"/>
              <a:buChar char="•"/>
            </a:pPr>
            <a:r>
              <a:rPr lang="en-US" sz="3051" spc="4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Enhanced UI Design with modern layouts and icons</a:t>
            </a:r>
          </a:p>
          <a:p>
            <a:pPr algn="l" marL="658794" indent="-329397" lvl="1">
              <a:lnSpc>
                <a:spcPts val="4271"/>
              </a:lnSpc>
              <a:buFont typeface="Arial"/>
              <a:buChar char="•"/>
            </a:pPr>
            <a:r>
              <a:rPr lang="en-US" sz="3051" spc="4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History Log for past calculations</a:t>
            </a:r>
          </a:p>
          <a:p>
            <a:pPr algn="l" marL="658794" indent="-329397" lvl="1">
              <a:lnSpc>
                <a:spcPts val="4271"/>
              </a:lnSpc>
              <a:buFont typeface="Arial"/>
              <a:buChar char="•"/>
            </a:pPr>
            <a:r>
              <a:rPr lang="en-US" sz="3051" spc="4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Keyboard Input Support</a:t>
            </a:r>
          </a:p>
          <a:p>
            <a:pPr algn="l" marL="658794" indent="-329397" lvl="1">
              <a:lnSpc>
                <a:spcPts val="4271"/>
              </a:lnSpc>
              <a:buFont typeface="Arial"/>
              <a:buChar char="•"/>
            </a:pPr>
            <a:r>
              <a:rPr lang="en-US" sz="3051" spc="4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Error Handling for invalid operations (e.g., division by zero)</a:t>
            </a:r>
          </a:p>
          <a:p>
            <a:pPr algn="l" marL="658794" indent="-329397" lvl="1">
              <a:lnSpc>
                <a:spcPts val="4271"/>
              </a:lnSpc>
              <a:buFont typeface="Arial"/>
              <a:buChar char="•"/>
            </a:pPr>
            <a:r>
              <a:rPr lang="en-US" sz="3051" spc="4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Memory Functions (M+, M-, MR, MC)</a:t>
            </a:r>
          </a:p>
          <a:p>
            <a:pPr algn="l" marL="658794" indent="-329397" lvl="1">
              <a:lnSpc>
                <a:spcPts val="4271"/>
              </a:lnSpc>
              <a:buFont typeface="Arial"/>
              <a:buChar char="•"/>
            </a:pPr>
            <a:r>
              <a:rPr lang="en-US" sz="3051" spc="4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Responsive Design for various screen sizes</a:t>
            </a:r>
          </a:p>
          <a:p>
            <a:pPr algn="l" marL="658794" indent="-329397" lvl="1">
              <a:lnSpc>
                <a:spcPts val="4271"/>
              </a:lnSpc>
              <a:buFont typeface="Arial"/>
              <a:buChar char="•"/>
            </a:pPr>
            <a:r>
              <a:rPr lang="en-US" sz="3051" spc="4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Graph Plotting (optional future addition for visualizing functions)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4595" y="9803799"/>
            <a:ext cx="6128980" cy="2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Md. Rafi Sarkar • </a:t>
            </a:r>
            <a:r>
              <a:rPr lang="en-US" sz="1600" spc="48" b="tru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Ainul Huque • Md. Ahasanul Kabir Tahsin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94986" y="9805654"/>
            <a:ext cx="5252843" cy="27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20"/>
              </a:lnSpc>
              <a:spcBef>
                <a:spcPct val="0"/>
              </a:spcBef>
            </a:pPr>
            <a:r>
              <a:rPr lang="en-US" b="true" sz="1600" spc="48" strike="noStrike" u="none">
                <a:solidFill>
                  <a:srgbClr val="43533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Md. Hasibul Halim • Md. Rahat Sarkar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404369" y="9382154"/>
            <a:ext cx="2476186" cy="390260"/>
            <a:chOff x="0" y="0"/>
            <a:chExt cx="3301582" cy="5203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2" y="0"/>
                  </a:lnTo>
                  <a:lnTo>
                    <a:pt x="296782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65092" y="76200"/>
              <a:ext cx="2627008" cy="444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37"/>
                </a:lnSpc>
              </a:pPr>
              <a:r>
                <a:rPr lang="en-US" sz="2568">
                  <a:solidFill>
                    <a:srgbClr val="435334"/>
                  </a:solidFill>
                  <a:latin typeface="Carelia"/>
                  <a:ea typeface="Carelia"/>
                  <a:cs typeface="Carelia"/>
                  <a:sym typeface="Carelia"/>
                </a:rPr>
                <a:t>Group No. 9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3004799" y="112001"/>
              <a:ext cx="296782" cy="216651"/>
            </a:xfrm>
            <a:custGeom>
              <a:avLst/>
              <a:gdLst/>
              <a:ahLst/>
              <a:cxnLst/>
              <a:rect r="r" b="b" t="t" l="l"/>
              <a:pathLst>
                <a:path h="216651" w="296782">
                  <a:moveTo>
                    <a:pt x="0" y="0"/>
                  </a:moveTo>
                  <a:lnTo>
                    <a:pt x="296783" y="0"/>
                  </a:lnTo>
                  <a:lnTo>
                    <a:pt x="296783" y="216650"/>
                  </a:lnTo>
                  <a:lnTo>
                    <a:pt x="0" y="216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8406" y="2646424"/>
            <a:ext cx="13111189" cy="5365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45"/>
              </a:lnSpc>
            </a:pPr>
            <a:r>
              <a:rPr lang="en-US" sz="20441">
                <a:solidFill>
                  <a:srgbClr val="435334"/>
                </a:solidFill>
                <a:latin typeface="Carelia"/>
                <a:ea typeface="Carelia"/>
                <a:cs typeface="Carelia"/>
                <a:sym typeface="Carelia"/>
              </a:rPr>
              <a:t>Thank you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338397">
            <a:off x="12154762" y="4983412"/>
            <a:ext cx="1218665" cy="1759804"/>
          </a:xfrm>
          <a:custGeom>
            <a:avLst/>
            <a:gdLst/>
            <a:ahLst/>
            <a:cxnLst/>
            <a:rect r="r" b="b" t="t" l="l"/>
            <a:pathLst>
              <a:path h="1759804" w="1218665">
                <a:moveTo>
                  <a:pt x="1218664" y="0"/>
                </a:moveTo>
                <a:lnTo>
                  <a:pt x="0" y="0"/>
                </a:lnTo>
                <a:lnTo>
                  <a:pt x="0" y="1759804"/>
                </a:lnTo>
                <a:lnTo>
                  <a:pt x="1218664" y="1759804"/>
                </a:lnTo>
                <a:lnTo>
                  <a:pt x="12186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3370">
            <a:off x="4011367" y="2155593"/>
            <a:ext cx="1152443" cy="1664178"/>
          </a:xfrm>
          <a:custGeom>
            <a:avLst/>
            <a:gdLst/>
            <a:ahLst/>
            <a:cxnLst/>
            <a:rect r="r" b="b" t="t" l="l"/>
            <a:pathLst>
              <a:path h="1664178" w="1152443">
                <a:moveTo>
                  <a:pt x="0" y="0"/>
                </a:moveTo>
                <a:lnTo>
                  <a:pt x="1152443" y="0"/>
                </a:lnTo>
                <a:lnTo>
                  <a:pt x="1152443" y="1664178"/>
                </a:lnTo>
                <a:lnTo>
                  <a:pt x="0" y="166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314726">
            <a:off x="-1736525" y="6209523"/>
            <a:ext cx="5953106" cy="6688883"/>
          </a:xfrm>
          <a:custGeom>
            <a:avLst/>
            <a:gdLst/>
            <a:ahLst/>
            <a:cxnLst/>
            <a:rect r="r" b="b" t="t" l="l"/>
            <a:pathLst>
              <a:path h="6688883" w="5953106">
                <a:moveTo>
                  <a:pt x="0" y="0"/>
                </a:moveTo>
                <a:lnTo>
                  <a:pt x="5953106" y="0"/>
                </a:lnTo>
                <a:lnTo>
                  <a:pt x="5953106" y="6688884"/>
                </a:lnTo>
                <a:lnTo>
                  <a:pt x="0" y="6688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836843">
            <a:off x="13259190" y="-3767828"/>
            <a:ext cx="7262079" cy="6659932"/>
          </a:xfrm>
          <a:custGeom>
            <a:avLst/>
            <a:gdLst/>
            <a:ahLst/>
            <a:cxnLst/>
            <a:rect r="r" b="b" t="t" l="l"/>
            <a:pathLst>
              <a:path h="6659932" w="7262079">
                <a:moveTo>
                  <a:pt x="0" y="0"/>
                </a:moveTo>
                <a:lnTo>
                  <a:pt x="7262079" y="0"/>
                </a:lnTo>
                <a:lnTo>
                  <a:pt x="7262079" y="6659932"/>
                </a:lnTo>
                <a:lnTo>
                  <a:pt x="0" y="6659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DAGsYpssVQc</dc:identifier>
  <dcterms:modified xsi:type="dcterms:W3CDTF">2011-08-01T06:04:30Z</dcterms:modified>
  <cp:revision>1</cp:revision>
  <dc:title>Calculator with Graphical Interface</dc:title>
</cp:coreProperties>
</file>