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0" r:id="rId3"/>
    <p:sldId id="269" r:id="rId4"/>
    <p:sldId id="275" r:id="rId5"/>
    <p:sldId id="263" r:id="rId6"/>
    <p:sldId id="262" r:id="rId7"/>
    <p:sldId id="271" r:id="rId8"/>
    <p:sldId id="270" r:id="rId9"/>
    <p:sldId id="273" r:id="rId10"/>
    <p:sldId id="277" r:id="rId11"/>
    <p:sldId id="278" r:id="rId12"/>
    <p:sldId id="276" r:id="rId13"/>
    <p:sldId id="268" r:id="rId14"/>
    <p:sldId id="264" r:id="rId15"/>
    <p:sldId id="272" r:id="rId16"/>
    <p:sldId id="266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2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EC1AA-C750-A84D-81DA-1A499B26F9CE}" type="datetimeFigureOut">
              <a:rPr lang="en-US" smtClean="0"/>
              <a:t>12/4/15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07580-1BDE-3942-99FC-C2F1558F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835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DE364-0F34-2842-82C5-F59C1E7267F9}" type="datetimeFigureOut">
              <a:rPr lang="en-US" smtClean="0"/>
              <a:t>12/4/15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C7087-2709-BC41-8126-395A8083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636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r>
              <a:rPr lang="en-US" baseline="0" dirty="0" smtClean="0"/>
              <a:t> pseudo code with </a:t>
            </a:r>
            <a:r>
              <a:rPr lang="en-US" baseline="0" dirty="0" err="1" smtClean="0"/>
              <a:t>jndn</a:t>
            </a:r>
            <a:r>
              <a:rPr lang="en-US" baseline="0" dirty="0" smtClean="0"/>
              <a:t> API, based on understanding from talk with </a:t>
            </a:r>
            <a:r>
              <a:rPr lang="en-US" baseline="0" dirty="0" err="1" smtClean="0"/>
              <a:t>Yingdi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C7087-2709-BC41-8126-395A8083CF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0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71F-E974-AC42-811A-A795B9D7A8E9}" type="datetime1">
              <a:rPr lang="en-US" smtClean="0"/>
              <a:t>12/4/15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2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CA1E-5296-0240-8B14-4B2504E41286}" type="datetime1">
              <a:rPr lang="en-US" smtClean="0"/>
              <a:t>12/4/15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0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B787-06E5-0D41-9E4A-98A3B7F09546}" type="datetime1">
              <a:rPr lang="en-US" smtClean="0"/>
              <a:t>12/4/15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2655-7427-DB4F-8142-E62E8D4071E3}" type="datetime1">
              <a:rPr lang="en-US" smtClean="0"/>
              <a:t>12/4/15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2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6C3E-CFC5-414E-AEC5-678693EBDFA7}" type="datetime1">
              <a:rPr lang="en-US" smtClean="0"/>
              <a:t>12/4/15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FDF5-C9F6-1245-8EF8-E1E04527BC7C}" type="datetime1">
              <a:rPr lang="en-US" smtClean="0"/>
              <a:t>12/4/15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7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F6D1-D64F-5F46-85F2-B1DFBEE6EC18}" type="datetime1">
              <a:rPr lang="en-US" smtClean="0"/>
              <a:t>12/4/15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9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C0FE-B599-3D45-A35C-844187A5F763}" type="datetime1">
              <a:rPr lang="en-US" smtClean="0"/>
              <a:t>12/4/15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3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69D7-AD60-2B4C-8FBA-4F8FABCDF0A2}" type="datetime1">
              <a:rPr lang="en-US" smtClean="0"/>
              <a:t>12/4/15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5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344C-EAA6-6549-AFA5-6DFF1CBE7F86}" type="datetime1">
              <a:rPr lang="en-US" smtClean="0"/>
              <a:t>12/4/15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1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1660-9448-CA48-97FE-A4A9B87E18B1}" type="datetime1">
              <a:rPr lang="en-US" smtClean="0"/>
              <a:t>12/4/15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0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9E575-9FD6-B34A-9C7E-B05D22E48F70}" type="datetime1">
              <a:rPr lang="en-US" smtClean="0"/>
              <a:t>12/4/15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zhehao@remap.ucla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BMS Application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Zhehao Wang</a:t>
            </a:r>
          </a:p>
          <a:p>
            <a:r>
              <a:rPr lang="en-US" dirty="0" smtClean="0">
                <a:hlinkClick r:id="rId2"/>
              </a:rPr>
              <a:t>zhehao@remap.ucla.edu</a:t>
            </a:r>
            <a:endParaRPr lang="en-US" dirty="0" smtClean="0"/>
          </a:p>
          <a:p>
            <a:r>
              <a:rPr lang="en-US" dirty="0" smtClean="0"/>
              <a:t>Nov 8,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9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 control – producer data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 encrypt data with the following name</a:t>
            </a:r>
          </a:p>
          <a:p>
            <a:pPr lvl="1"/>
            <a:r>
              <a:rPr lang="en-US" dirty="0"/>
              <a:t>“/</a:t>
            </a:r>
            <a:r>
              <a:rPr lang="en-US" dirty="0" err="1"/>
              <a:t>ndn</a:t>
            </a:r>
            <a:r>
              <a:rPr lang="en-US" dirty="0"/>
              <a:t>/app/</a:t>
            </a:r>
            <a:r>
              <a:rPr lang="en-US" dirty="0" err="1"/>
              <a:t>bms</a:t>
            </a:r>
            <a:r>
              <a:rPr lang="en-US" dirty="0" smtClean="0"/>
              <a:t>/Electricity/</a:t>
            </a:r>
            <a:r>
              <a:rPr lang="en-US" dirty="0" err="1" smtClean="0"/>
              <a:t>ucla</a:t>
            </a:r>
            <a:r>
              <a:rPr lang="en-US" dirty="0"/>
              <a:t>/</a:t>
            </a:r>
            <a:r>
              <a:rPr lang="en-US" dirty="0" err="1"/>
              <a:t>Melnitz</a:t>
            </a:r>
            <a:r>
              <a:rPr lang="en-US" dirty="0"/>
              <a:t>/1469A/xfmr-6.dmd.inst/</a:t>
            </a:r>
            <a:r>
              <a:rPr lang="en-US" dirty="0" smtClean="0"/>
              <a:t>data/</a:t>
            </a:r>
            <a:r>
              <a:rPr lang="en-US" dirty="0"/>
              <a:t>Aggregation/</a:t>
            </a:r>
            <a:r>
              <a:rPr lang="en-US" dirty="0" err="1"/>
              <a:t>avg</a:t>
            </a:r>
            <a:r>
              <a:rPr lang="en-US" dirty="0"/>
              <a:t>/20150825T000000/20150825T001000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smtClean="0"/>
              <a:t>The library would look for key names belonging to groups whose names are the data’s prefix; C-Key of this producer would be encrypted for the following group names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/</a:t>
            </a:r>
            <a:r>
              <a:rPr lang="en-US" dirty="0" err="1"/>
              <a:t>ndn</a:t>
            </a:r>
            <a:r>
              <a:rPr lang="en-US" dirty="0"/>
              <a:t>/app/</a:t>
            </a:r>
            <a:r>
              <a:rPr lang="en-US" dirty="0" err="1"/>
              <a:t>bms</a:t>
            </a:r>
            <a:r>
              <a:rPr lang="en-US" dirty="0" smtClean="0"/>
              <a:t>/Electricity/</a:t>
            </a:r>
            <a:r>
              <a:rPr lang="en-US" dirty="0" err="1" smtClean="0"/>
              <a:t>ucla</a:t>
            </a:r>
            <a:r>
              <a:rPr lang="en-US" dirty="0"/>
              <a:t>/</a:t>
            </a:r>
            <a:r>
              <a:rPr lang="en-US" dirty="0" err="1"/>
              <a:t>Melnitz</a:t>
            </a:r>
            <a:r>
              <a:rPr lang="en-US" dirty="0"/>
              <a:t>/1469A</a:t>
            </a:r>
            <a:r>
              <a:rPr lang="en-US" dirty="0" smtClean="0"/>
              <a:t>/”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/</a:t>
            </a:r>
            <a:r>
              <a:rPr lang="en-US" dirty="0" err="1"/>
              <a:t>ndn</a:t>
            </a:r>
            <a:r>
              <a:rPr lang="en-US" dirty="0"/>
              <a:t>/app/</a:t>
            </a:r>
            <a:r>
              <a:rPr lang="en-US" dirty="0" err="1"/>
              <a:t>bms</a:t>
            </a:r>
            <a:r>
              <a:rPr lang="en-US" dirty="0" smtClean="0"/>
              <a:t>/Electricity/</a:t>
            </a:r>
            <a:r>
              <a:rPr lang="en-US" dirty="0" err="1" smtClean="0"/>
              <a:t>ucla</a:t>
            </a:r>
            <a:r>
              <a:rPr lang="en-US" dirty="0"/>
              <a:t>/</a:t>
            </a:r>
            <a:r>
              <a:rPr lang="en-US" dirty="0" err="1" smtClean="0"/>
              <a:t>Melnitz</a:t>
            </a:r>
            <a:r>
              <a:rPr lang="en-US" dirty="0" smtClean="0"/>
              <a:t>/”</a:t>
            </a:r>
          </a:p>
          <a:p>
            <a:pPr lvl="1"/>
            <a:r>
              <a:rPr lang="en-US" dirty="0" smtClean="0"/>
              <a:t>…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Secondary groups are members of each primary group</a:t>
            </a:r>
          </a:p>
          <a:p>
            <a:pPr marL="742950" lvl="2" indent="-342900"/>
            <a:r>
              <a:rPr lang="en-US" dirty="0" smtClean="0"/>
              <a:t>“</a:t>
            </a:r>
            <a:r>
              <a:rPr lang="en-US" dirty="0"/>
              <a:t>/</a:t>
            </a:r>
            <a:r>
              <a:rPr lang="en-US" dirty="0" err="1"/>
              <a:t>ndn</a:t>
            </a:r>
            <a:r>
              <a:rPr lang="en-US" dirty="0"/>
              <a:t>/app/</a:t>
            </a:r>
            <a:r>
              <a:rPr lang="en-US" dirty="0" err="1" smtClean="0"/>
              <a:t>bms</a:t>
            </a:r>
            <a:r>
              <a:rPr lang="en-US" dirty="0" smtClean="0"/>
              <a:t>/</a:t>
            </a:r>
            <a:r>
              <a:rPr lang="en-US" dirty="0" err="1"/>
              <a:t>ucla</a:t>
            </a:r>
            <a:r>
              <a:rPr lang="en-US" dirty="0"/>
              <a:t>/</a:t>
            </a:r>
            <a:r>
              <a:rPr lang="en-US" dirty="0" err="1"/>
              <a:t>Melnitz</a:t>
            </a:r>
            <a:r>
              <a:rPr lang="en-US" dirty="0"/>
              <a:t>/1469A/</a:t>
            </a:r>
            <a:r>
              <a:rPr lang="en-US" dirty="0" smtClean="0"/>
              <a:t>”</a:t>
            </a:r>
          </a:p>
          <a:p>
            <a:pPr marL="742950" lvl="2" indent="-342900"/>
            <a:r>
              <a:rPr lang="en-US" dirty="0" smtClean="0"/>
              <a:t>“</a:t>
            </a:r>
            <a:r>
              <a:rPr lang="en-US" dirty="0"/>
              <a:t>/</a:t>
            </a:r>
            <a:r>
              <a:rPr lang="en-US" dirty="0" err="1"/>
              <a:t>ndn</a:t>
            </a:r>
            <a:r>
              <a:rPr lang="en-US" dirty="0"/>
              <a:t>/app/</a:t>
            </a:r>
            <a:r>
              <a:rPr lang="en-US" dirty="0" err="1"/>
              <a:t>bms</a:t>
            </a:r>
            <a:r>
              <a:rPr lang="en-US" dirty="0"/>
              <a:t>/</a:t>
            </a:r>
            <a:r>
              <a:rPr lang="en-US" dirty="0" err="1"/>
              <a:t>ucla</a:t>
            </a:r>
            <a:r>
              <a:rPr lang="en-US" dirty="0"/>
              <a:t>/</a:t>
            </a:r>
            <a:r>
              <a:rPr lang="en-US" dirty="0" err="1" smtClean="0"/>
              <a:t>Melnitz</a:t>
            </a:r>
            <a:r>
              <a:rPr lang="en-US" dirty="0" smtClean="0"/>
              <a:t>/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7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 control – group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097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Representing the group relationship from last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05" y="2711727"/>
            <a:ext cx="8483600" cy="36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3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based access control –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/>
              <a:t>identities to a group</a:t>
            </a:r>
          </a:p>
          <a:p>
            <a:pPr lvl="1"/>
            <a:r>
              <a:rPr lang="en-US" dirty="0"/>
              <a:t>Upon receiving “group add” command data (signed by an authorized </a:t>
            </a:r>
            <a:r>
              <a:rPr lang="en-US" dirty="0" smtClean="0"/>
              <a:t>group administrator)</a:t>
            </a:r>
            <a:endParaRPr lang="en-US" dirty="0"/>
          </a:p>
          <a:p>
            <a:pPr lvl="1"/>
            <a:r>
              <a:rPr lang="en-US" dirty="0"/>
              <a:t>Group generates missing E/D-Keys based on the schedule indicated in the command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 smtClean="0"/>
              <a:t>Key storage </a:t>
            </a:r>
            <a:r>
              <a:rPr lang="en-US" dirty="0"/>
              <a:t>management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components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 descr="bms-nodes-struct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30" y="1181101"/>
            <a:ext cx="6654396" cy="456914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5780340"/>
            <a:ext cx="8229600" cy="7192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(Each line is a </a:t>
            </a:r>
            <a:r>
              <a:rPr lang="en-US" dirty="0"/>
              <a:t>face from parent node to child node, with child's prefix </a:t>
            </a:r>
            <a:r>
              <a:rPr lang="en-US" dirty="0" smtClean="0"/>
              <a:t>registered)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802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components -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BMS nodes</a:t>
            </a:r>
          </a:p>
          <a:p>
            <a:pPr lvl="1"/>
            <a:r>
              <a:rPr lang="en-US" dirty="0" err="1" smtClean="0"/>
              <a:t>PyNDN</a:t>
            </a:r>
            <a:r>
              <a:rPr lang="en-US" dirty="0" smtClean="0"/>
              <a:t> applications running on mini-</a:t>
            </a:r>
            <a:r>
              <a:rPr lang="en-US" dirty="0" err="1" smtClean="0"/>
              <a:t>ndn</a:t>
            </a:r>
            <a:endParaRPr lang="en-US" dirty="0" smtClean="0"/>
          </a:p>
          <a:p>
            <a:pPr lvl="1"/>
            <a:r>
              <a:rPr lang="en-US" dirty="0" smtClean="0"/>
              <a:t>Three levels of BMS nodes (building, room, device); each node has its own </a:t>
            </a:r>
            <a:r>
              <a:rPr lang="en-US" dirty="0" err="1" smtClean="0"/>
              <a:t>nfd</a:t>
            </a:r>
            <a:r>
              <a:rPr lang="en-US" dirty="0" smtClean="0"/>
              <a:t> and BMS node processes; routes are statically configured</a:t>
            </a:r>
          </a:p>
          <a:p>
            <a:pPr lvl="1"/>
            <a:r>
              <a:rPr lang="en-US" dirty="0" smtClean="0"/>
              <a:t>Panel-level nodes collect data from sensor gateway nodes</a:t>
            </a:r>
          </a:p>
          <a:p>
            <a:r>
              <a:rPr lang="en-US" dirty="0" smtClean="0"/>
              <a:t>Browser interface for data visualization: NDN-JS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5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implementation has</a:t>
            </a:r>
          </a:p>
          <a:p>
            <a:pPr lvl="1"/>
            <a:r>
              <a:rPr lang="en-US" dirty="0" smtClean="0"/>
              <a:t>Gateway publisher (working on real time data)</a:t>
            </a:r>
          </a:p>
          <a:p>
            <a:pPr lvl="1"/>
            <a:r>
              <a:rPr lang="en-US" dirty="0" smtClean="0"/>
              <a:t>BMS nodes running in mini-</a:t>
            </a:r>
            <a:r>
              <a:rPr lang="en-US" dirty="0" err="1" smtClean="0"/>
              <a:t>ndn</a:t>
            </a:r>
            <a:endParaRPr lang="en-US" dirty="0"/>
          </a:p>
          <a:p>
            <a:r>
              <a:rPr lang="en-US" dirty="0" err="1" smtClean="0"/>
              <a:t>Todo</a:t>
            </a:r>
            <a:endParaRPr lang="en-US" dirty="0"/>
          </a:p>
          <a:p>
            <a:pPr lvl="1"/>
            <a:r>
              <a:rPr lang="en-US" dirty="0" smtClean="0"/>
              <a:t>Group based access control</a:t>
            </a:r>
          </a:p>
          <a:p>
            <a:pPr lvl="1"/>
            <a:r>
              <a:rPr lang="en-US" dirty="0" smtClean="0"/>
              <a:t>Resume connection to real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80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8924"/>
            <a:ext cx="8229600" cy="1143000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86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err="1" smtClean="0"/>
              <a:t>Addons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Parent nodes could keep subsampled raw data. (Express interest with certain timestamp range excluded)</a:t>
            </a:r>
          </a:p>
          <a:p>
            <a:r>
              <a:rPr lang="en-US" dirty="0" smtClean="0"/>
              <a:t>Parent nodes could keep a full copy of recent data. </a:t>
            </a:r>
          </a:p>
          <a:p>
            <a:r>
              <a:rPr lang="en-US" dirty="0" smtClean="0"/>
              <a:t>If needed, parent nodes could be configured to calculate aggregates from specific nodes in its </a:t>
            </a:r>
            <a:r>
              <a:rPr lang="en-US" dirty="0" err="1" smtClean="0"/>
              <a:t>subtree</a:t>
            </a:r>
            <a:r>
              <a:rPr lang="en-US" dirty="0" smtClean="0"/>
              <a:t>, and publish the data under</a:t>
            </a:r>
          </a:p>
          <a:p>
            <a:pPr marL="0" indent="0">
              <a:buNone/>
            </a:pPr>
            <a:r>
              <a:rPr lang="en-US" dirty="0" smtClean="0"/>
              <a:t>/&lt;prefix&gt;/data/power/aggregation/&lt;</a:t>
            </a:r>
            <a:r>
              <a:rPr lang="en-US" dirty="0" err="1" smtClean="0"/>
              <a:t>encoded_list_of_node_names</a:t>
            </a:r>
            <a:r>
              <a:rPr lang="en-US" dirty="0" smtClean="0"/>
              <a:t>&gt;/min/0/10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Command data verification (node commands, group commands): verify that a command comes from an identity authorized to give this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1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58"/>
            <a:ext cx="8229600" cy="1143000"/>
          </a:xfrm>
        </p:spPr>
        <p:txBody>
          <a:bodyPr/>
          <a:lstStyle/>
          <a:p>
            <a:r>
              <a:rPr lang="en-US" dirty="0" smtClean="0"/>
              <a:t>Namespace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46" y="945101"/>
            <a:ext cx="8371711" cy="541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46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5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Namespace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bms-example-nam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17" y="965842"/>
            <a:ext cx="5296753" cy="573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2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Physical location branch contains the encrypted data gathered or aggregated at each level</a:t>
            </a:r>
          </a:p>
          <a:p>
            <a:pPr lvl="1"/>
            <a:r>
              <a:rPr lang="en-US" dirty="0" smtClean="0"/>
              <a:t>In the example, “xfmr-6.dmd.inst” is referring to a specific sensor that publishes “electricity demand” data. The data type is reflected in the name components (in this case, “electricity – aggregated average”).</a:t>
            </a:r>
          </a:p>
          <a:p>
            <a:r>
              <a:rPr lang="en-US" dirty="0" smtClean="0"/>
              <a:t>“User” branch keeps the list of user identities</a:t>
            </a:r>
          </a:p>
          <a:p>
            <a:r>
              <a:rPr lang="en-US" dirty="0" smtClean="0"/>
              <a:t>“Read” branch keeps the list of access control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6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Raw data collected, kept, and batched only at the leaf nodes.</a:t>
            </a:r>
          </a:p>
          <a:p>
            <a:r>
              <a:rPr lang="en-US" dirty="0" smtClean="0"/>
              <a:t>Leaf nodes publish aggregated (min, sum, </a:t>
            </a:r>
            <a:r>
              <a:rPr lang="en-US" dirty="0" err="1" smtClean="0"/>
              <a:t>avg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 data at fixed time window.</a:t>
            </a:r>
          </a:p>
          <a:p>
            <a:r>
              <a:rPr lang="en-US" dirty="0" smtClean="0"/>
              <a:t>Non-leaf nodes fetch the aggregated data from all of its children, and aggregate the data after all children respond. </a:t>
            </a:r>
          </a:p>
          <a:p>
            <a:r>
              <a:rPr lang="en-US" dirty="0" smtClean="0"/>
              <a:t>Non-leaf nodes can publish aggregates with the same time window T; or n * T, n = 1, 2, 3...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9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data across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 lived interests for fixed (configured) time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bms-move-aggregate-sequen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54" y="2903711"/>
            <a:ext cx="82169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7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Signing/Verification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bms-signing-verific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3" y="1642174"/>
            <a:ext cx="8987377" cy="414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based </a:t>
            </a:r>
            <a:r>
              <a:rPr lang="en-US" dirty="0"/>
              <a:t>a</a:t>
            </a:r>
            <a:r>
              <a:rPr lang="en-US" dirty="0" smtClean="0"/>
              <a:t>ccess </a:t>
            </a:r>
            <a:r>
              <a:rPr lang="en-US" dirty="0"/>
              <a:t>c</a:t>
            </a:r>
            <a:r>
              <a:rPr lang="en-US" dirty="0" smtClean="0"/>
              <a:t>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Example: access control at room and data type level</a:t>
            </a:r>
          </a:p>
          <a:p>
            <a:r>
              <a:rPr lang="en-US" dirty="0" smtClean="0"/>
              <a:t>Each producer at room level or higher has a group for every type of data that it produces. Example group names:</a:t>
            </a:r>
          </a:p>
          <a:p>
            <a:pPr lvl="1"/>
            <a:r>
              <a:rPr lang="en-US" dirty="0" smtClean="0"/>
              <a:t>“/</a:t>
            </a:r>
            <a:r>
              <a:rPr lang="en-US" dirty="0" err="1" smtClean="0"/>
              <a:t>ndn</a:t>
            </a:r>
            <a:r>
              <a:rPr lang="en-US" dirty="0" smtClean="0"/>
              <a:t>/app/</a:t>
            </a:r>
            <a:r>
              <a:rPr lang="en-US" dirty="0" err="1" smtClean="0"/>
              <a:t>bms</a:t>
            </a:r>
            <a:r>
              <a:rPr lang="en-US" dirty="0" smtClean="0"/>
              <a:t>/read/</a:t>
            </a:r>
            <a:r>
              <a:rPr lang="en-US" dirty="0" err="1" smtClean="0"/>
              <a:t>ucla</a:t>
            </a:r>
            <a:r>
              <a:rPr lang="en-US" dirty="0" smtClean="0"/>
              <a:t>/</a:t>
            </a:r>
            <a:r>
              <a:rPr lang="en-US" dirty="0" err="1" smtClean="0"/>
              <a:t>melnitz</a:t>
            </a:r>
            <a:r>
              <a:rPr lang="en-US" dirty="0" smtClean="0"/>
              <a:t>/1469A/data/”: users in this group have access to all the data in </a:t>
            </a:r>
            <a:r>
              <a:rPr lang="en-US" dirty="0" err="1" smtClean="0"/>
              <a:t>Melnitz</a:t>
            </a:r>
            <a:r>
              <a:rPr lang="en-US" dirty="0" smtClean="0"/>
              <a:t> 1469A</a:t>
            </a:r>
          </a:p>
          <a:p>
            <a:pPr lvl="1"/>
            <a:r>
              <a:rPr lang="en-US" dirty="0" smtClean="0"/>
              <a:t>“/</a:t>
            </a:r>
            <a:r>
              <a:rPr lang="en-US" dirty="0" err="1" smtClean="0"/>
              <a:t>ndn</a:t>
            </a:r>
            <a:r>
              <a:rPr lang="en-US" dirty="0" smtClean="0"/>
              <a:t>/app/</a:t>
            </a:r>
            <a:r>
              <a:rPr lang="en-US" dirty="0" err="1" smtClean="0"/>
              <a:t>bms</a:t>
            </a:r>
            <a:r>
              <a:rPr lang="en-US" dirty="0" smtClean="0"/>
              <a:t>/read/</a:t>
            </a:r>
            <a:r>
              <a:rPr lang="en-US" dirty="0" err="1" smtClean="0"/>
              <a:t>ucla</a:t>
            </a:r>
            <a:r>
              <a:rPr lang="en-US" dirty="0" smtClean="0"/>
              <a:t>/</a:t>
            </a:r>
            <a:r>
              <a:rPr lang="en-US" dirty="0" err="1" smtClean="0"/>
              <a:t>melnitz</a:t>
            </a:r>
            <a:r>
              <a:rPr lang="en-US" dirty="0" smtClean="0"/>
              <a:t>/data/electricity”: users in this group have access to </a:t>
            </a:r>
            <a:r>
              <a:rPr lang="en-US" dirty="0" err="1" smtClean="0"/>
              <a:t>Melnitz</a:t>
            </a:r>
            <a:r>
              <a:rPr lang="en-US" dirty="0" smtClean="0"/>
              <a:t> Hall’s electricity data (One group name could be the prefix of another)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8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5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Access control – example API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237" y="1015277"/>
            <a:ext cx="8686800" cy="157162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For example, producing sensor level data; Content name</a:t>
            </a:r>
          </a:p>
          <a:p>
            <a:pPr marL="0" indent="0">
              <a:buNone/>
            </a:pPr>
            <a:r>
              <a:rPr lang="en-US" sz="2800" dirty="0" smtClean="0"/>
              <a:t>“/</a:t>
            </a:r>
            <a:r>
              <a:rPr lang="en-US" sz="2800" dirty="0" err="1" smtClean="0"/>
              <a:t>ndn</a:t>
            </a:r>
            <a:r>
              <a:rPr lang="en-US" sz="2800" dirty="0" smtClean="0"/>
              <a:t>/app/</a:t>
            </a:r>
            <a:r>
              <a:rPr lang="en-US" sz="2800" dirty="0" err="1" smtClean="0"/>
              <a:t>bms</a:t>
            </a:r>
            <a:r>
              <a:rPr lang="en-US" sz="2800" dirty="0" smtClean="0"/>
              <a:t>/</a:t>
            </a:r>
            <a:r>
              <a:rPr lang="en-US" sz="2800" dirty="0" err="1" smtClean="0"/>
              <a:t>ucla</a:t>
            </a:r>
            <a:r>
              <a:rPr lang="en-US" sz="2800" dirty="0" smtClean="0"/>
              <a:t>/</a:t>
            </a:r>
            <a:r>
              <a:rPr lang="en-US" sz="2800" dirty="0" err="1" smtClean="0"/>
              <a:t>Melnitz</a:t>
            </a:r>
            <a:r>
              <a:rPr lang="en-US" sz="2800" dirty="0" smtClean="0"/>
              <a:t>/1469A/xfmr-6.dmd.inst/data/Electricity/Aggregation/</a:t>
            </a:r>
            <a:r>
              <a:rPr lang="en-US" sz="2800" dirty="0" err="1" smtClean="0"/>
              <a:t>avg</a:t>
            </a:r>
            <a:r>
              <a:rPr lang="en-US" sz="2800" dirty="0"/>
              <a:t>/20150825T000000</a:t>
            </a:r>
            <a:r>
              <a:rPr lang="en-US" sz="2800" dirty="0" smtClean="0"/>
              <a:t>/20150825T001000</a:t>
            </a:r>
            <a:r>
              <a:rPr lang="en-US" sz="2800" dirty="0" smtClean="0"/>
              <a:t>”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gbe-api-call-upd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25" y="2221779"/>
            <a:ext cx="5646127" cy="443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73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3742</TotalTime>
  <Words>807</Words>
  <Application>Microsoft Macintosh PowerPoint</Application>
  <PresentationFormat>On-screen Show (4:3)</PresentationFormat>
  <Paragraphs>85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BMS Application Design</vt:lpstr>
      <vt:lpstr>Namespace</vt:lpstr>
      <vt:lpstr>Namespace – examples</vt:lpstr>
      <vt:lpstr>Name components</vt:lpstr>
      <vt:lpstr>Hierarchical storage</vt:lpstr>
      <vt:lpstr>Moving data across levels</vt:lpstr>
      <vt:lpstr>Signing/Verification</vt:lpstr>
      <vt:lpstr>Group based access control</vt:lpstr>
      <vt:lpstr>Access control – example API calls</vt:lpstr>
      <vt:lpstr>Access control – producer data encryption</vt:lpstr>
      <vt:lpstr>Access control – group relationship</vt:lpstr>
      <vt:lpstr>Group based access control – cont</vt:lpstr>
      <vt:lpstr>Implementation components</vt:lpstr>
      <vt:lpstr>Implementation components - cont</vt:lpstr>
      <vt:lpstr>Current progress</vt:lpstr>
      <vt:lpstr>Thanks</vt:lpstr>
      <vt:lpstr>Design Addons</vt:lpstr>
    </vt:vector>
  </TitlesOfParts>
  <Company>remap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BMS Application</dc:title>
  <dc:creator>Zhehao Wang</dc:creator>
  <cp:lastModifiedBy>Zhehao Wang</cp:lastModifiedBy>
  <cp:revision>228</cp:revision>
  <dcterms:created xsi:type="dcterms:W3CDTF">2015-07-28T23:57:42Z</dcterms:created>
  <dcterms:modified xsi:type="dcterms:W3CDTF">2015-12-05T06:27:01Z</dcterms:modified>
</cp:coreProperties>
</file>