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64"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3DB"/>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100" d="100"/>
          <a:sy n="100" d="100"/>
        </p:scale>
        <p:origin x="13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82627032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09.02.2024</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864238491"/>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090977955"/>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527001051"/>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80012180"/>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FAF59-80FD-42F8-B77B-6179688B7234}" type="datetimeFigureOut">
              <a:rPr lang="de-DE" smtClean="0"/>
              <a:t>09.02.2024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09921706"/>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FAF59-80FD-42F8-B77B-6179688B7234}" type="datetimeFigureOut">
              <a:rPr lang="de-DE" smtClean="0"/>
              <a:t>09.02.2024</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56686094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536024998"/>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7604637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98946947"/>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09.02.2024</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564112650"/>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DFAF59-80FD-42F8-B77B-6179688B7234}" type="datetimeFigureOut">
              <a:rPr lang="de-DE" smtClean="0"/>
              <a:t>09.02.2024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9095353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DFAF59-80FD-42F8-B77B-6179688B7234}" type="datetimeFigureOut">
              <a:rPr lang="de-DE" smtClean="0"/>
              <a:t>09.02.2024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570745556"/>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DFAF59-80FD-42F8-B77B-6179688B7234}" type="datetimeFigureOut">
              <a:rPr lang="de-DE" smtClean="0"/>
              <a:t>09.02.2024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96598901"/>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AF59-80FD-42F8-B77B-6179688B7234}" type="datetimeFigureOut">
              <a:rPr lang="de-DE" smtClean="0"/>
              <a:t>09.02.2024</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039393863"/>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09.02.2024</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91207773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09.02.2024</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29130629"/>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DFAF59-80FD-42F8-B77B-6179688B7234}" type="datetimeFigureOut">
              <a:rPr lang="de-DE" smtClean="0"/>
              <a:t>09.02.2024</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5041368"/>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Lst>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hade val="30000"/>
                <a:satMod val="115000"/>
                <a:alpha val="99000"/>
              </a:schemeClr>
            </a:gs>
            <a:gs pos="63000">
              <a:srgbClr val="4952A6">
                <a:alpha val="50000"/>
              </a:srgbClr>
            </a:gs>
            <a:gs pos="36000">
              <a:schemeClr val="tx2">
                <a:lumMod val="60000"/>
                <a:lumOff val="40000"/>
                <a:shade val="67500"/>
                <a:satMod val="115000"/>
              </a:schemeClr>
            </a:gs>
            <a:gs pos="100000">
              <a:schemeClr val="tx2">
                <a:lumMod val="60000"/>
                <a:lumOff val="40000"/>
                <a:shade val="100000"/>
                <a:satMod val="115000"/>
              </a:schemeClr>
            </a:gs>
          </a:gsLst>
          <a:lin ang="1800000" scaled="0"/>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C8A16B82-6A3C-46F5-8D32-072FDF89864A}"/>
              </a:ext>
            </a:extLst>
          </p:cNvPr>
          <p:cNvGrpSpPr/>
          <p:nvPr/>
        </p:nvGrpSpPr>
        <p:grpSpPr>
          <a:xfrm>
            <a:off x="-4997025"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4438539" y="2"/>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3458819" y="2"/>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3605902" y="2"/>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250655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3259248" y="1"/>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502531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xmlns="" id="{C8A16B82-6A3C-46F5-8D32-072FDF89864A}"/>
              </a:ext>
            </a:extLst>
          </p:cNvPr>
          <p:cNvGrpSpPr/>
          <p:nvPr/>
        </p:nvGrpSpPr>
        <p:grpSpPr>
          <a:xfrm>
            <a:off x="-8123746" y="3"/>
            <a:ext cx="12482920" cy="6858000"/>
            <a:chOff x="-290920" y="0"/>
            <a:chExt cx="12482920" cy="6858000"/>
          </a:xfrm>
        </p:grpSpPr>
        <p:sp>
          <p:nvSpPr>
            <p:cNvPr id="61" name="Rectangle 60">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xmlns="" id="{BE022673-C77C-4E8F-AF41-8B283703E87E}"/>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65" name="Group 64">
            <a:extLst>
              <a:ext uri="{FF2B5EF4-FFF2-40B4-BE49-F238E27FC236}">
                <a16:creationId xmlns:a16="http://schemas.microsoft.com/office/drawing/2014/main" xmlns="" id="{69A27401-3327-4871-86AC-B461CA62C3AC}"/>
              </a:ext>
            </a:extLst>
          </p:cNvPr>
          <p:cNvGrpSpPr/>
          <p:nvPr/>
        </p:nvGrpSpPr>
        <p:grpSpPr>
          <a:xfrm>
            <a:off x="-7610205" y="3"/>
            <a:ext cx="11447501" cy="6858000"/>
            <a:chOff x="213096" y="0"/>
            <a:chExt cx="11447501" cy="6858000"/>
          </a:xfrm>
        </p:grpSpPr>
        <p:sp>
          <p:nvSpPr>
            <p:cNvPr id="66" name="Rectangle 65">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3A728384-87ED-4E87-8F78-97EB653FDC67}"/>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0" name="Group 69">
            <a:extLst>
              <a:ext uri="{FF2B5EF4-FFF2-40B4-BE49-F238E27FC236}">
                <a16:creationId xmlns:a16="http://schemas.microsoft.com/office/drawing/2014/main" xmlns="" id="{C0099890-786A-4F87-960D-5DADE5168909}"/>
              </a:ext>
            </a:extLst>
          </p:cNvPr>
          <p:cNvGrpSpPr/>
          <p:nvPr/>
        </p:nvGrpSpPr>
        <p:grpSpPr>
          <a:xfrm>
            <a:off x="-6659060" y="3"/>
            <a:ext cx="9961092" cy="6858000"/>
            <a:chOff x="491575" y="0"/>
            <a:chExt cx="9961092" cy="6858000"/>
          </a:xfrm>
        </p:grpSpPr>
        <p:sp>
          <p:nvSpPr>
            <p:cNvPr id="71" name="Rectangle 70">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xmlns="" id="{93EC5869-A976-4328-A864-2BB04E7E7BFC}"/>
                </a:ext>
              </a:extLst>
            </p:cNvPr>
            <p:cNvSpPr txBox="1"/>
            <p:nvPr/>
          </p:nvSpPr>
          <p:spPr>
            <a:xfrm rot="16200000">
              <a:off x="9117130"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pic>
          <p:nvPicPr>
            <p:cNvPr id="74" name="Picture 73">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5" name="Group 74">
            <a:extLst>
              <a:ext uri="{FF2B5EF4-FFF2-40B4-BE49-F238E27FC236}">
                <a16:creationId xmlns:a16="http://schemas.microsoft.com/office/drawing/2014/main" xmlns="" id="{0E4F6447-6163-4D6A-A8D2-BD63B6CB3A42}"/>
              </a:ext>
            </a:extLst>
          </p:cNvPr>
          <p:cNvGrpSpPr/>
          <p:nvPr/>
        </p:nvGrpSpPr>
        <p:grpSpPr>
          <a:xfrm>
            <a:off x="-6815668" y="3"/>
            <a:ext cx="9574094" cy="6858000"/>
            <a:chOff x="491575" y="0"/>
            <a:chExt cx="9574094" cy="6858000"/>
          </a:xfrm>
        </p:grpSpPr>
        <p:sp>
          <p:nvSpPr>
            <p:cNvPr id="76" name="Rectangle 75">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xmlns="" id="{12F9D37B-DE70-4087-8A7F-BBA0BAF5B6CF}"/>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pic>
          <p:nvPicPr>
            <p:cNvPr id="79" name="Picture 78">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80" name="Group 79">
            <a:extLst>
              <a:ext uri="{FF2B5EF4-FFF2-40B4-BE49-F238E27FC236}">
                <a16:creationId xmlns:a16="http://schemas.microsoft.com/office/drawing/2014/main" xmlns="" id="{3FD3EE0D-FD02-4885-9AC0-03F414A9888F}"/>
              </a:ext>
            </a:extLst>
          </p:cNvPr>
          <p:cNvGrpSpPr/>
          <p:nvPr/>
        </p:nvGrpSpPr>
        <p:grpSpPr>
          <a:xfrm>
            <a:off x="-6469014" y="2"/>
            <a:ext cx="8692331" cy="6858000"/>
            <a:chOff x="718505" y="-1"/>
            <a:chExt cx="8692331" cy="6858000"/>
          </a:xfrm>
        </p:grpSpPr>
        <p:sp>
          <p:nvSpPr>
            <p:cNvPr id="81" name="Rectangle 8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xmlns="" id="{0E895421-2372-4C7F-93D2-3B0353A6E7BD}"/>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pic>
          <p:nvPicPr>
            <p:cNvPr id="84" name="Picture 8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5" name="Group 84">
            <a:extLst>
              <a:ext uri="{FF2B5EF4-FFF2-40B4-BE49-F238E27FC236}">
                <a16:creationId xmlns:a16="http://schemas.microsoft.com/office/drawing/2014/main" xmlns="" id="{76789F00-2688-429D-926C-15F83152FDBE}"/>
              </a:ext>
            </a:extLst>
          </p:cNvPr>
          <p:cNvGrpSpPr/>
          <p:nvPr/>
        </p:nvGrpSpPr>
        <p:grpSpPr>
          <a:xfrm>
            <a:off x="-8244603" y="2"/>
            <a:ext cx="9927504" cy="6858000"/>
            <a:chOff x="-9337032" y="-1"/>
            <a:chExt cx="9927504" cy="6858000"/>
          </a:xfrm>
        </p:grpSpPr>
        <p:sp>
          <p:nvSpPr>
            <p:cNvPr id="86" name="Rectangle 8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xmlns="" id="{8A634BD7-1512-45B6-AFE4-1EEA636625CB}"/>
                </a:ext>
              </a:extLst>
            </p:cNvPr>
            <p:cNvSpPr txBox="1"/>
            <p:nvPr/>
          </p:nvSpPr>
          <p:spPr>
            <a:xfrm rot="16200000">
              <a:off x="-738260"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0" name="Group 89">
            <a:extLst>
              <a:ext uri="{FF2B5EF4-FFF2-40B4-BE49-F238E27FC236}">
                <a16:creationId xmlns:a16="http://schemas.microsoft.com/office/drawing/2014/main" xmlns="" id="{C8A16B82-6A3C-46F5-8D32-072FDF89864A}"/>
              </a:ext>
            </a:extLst>
          </p:cNvPr>
          <p:cNvGrpSpPr/>
          <p:nvPr/>
        </p:nvGrpSpPr>
        <p:grpSpPr>
          <a:xfrm>
            <a:off x="-11343605" y="4"/>
            <a:ext cx="12538072" cy="6858000"/>
            <a:chOff x="-290920" y="0"/>
            <a:chExt cx="12538072" cy="6858000"/>
          </a:xfrm>
        </p:grpSpPr>
        <p:sp>
          <p:nvSpPr>
            <p:cNvPr id="91" name="Rectangle 90">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xmlns="" id="{BE022673-C77C-4E8F-AF41-8B283703E87E}"/>
                </a:ext>
              </a:extLst>
            </p:cNvPr>
            <p:cNvSpPr txBox="1"/>
            <p:nvPr/>
          </p:nvSpPr>
          <p:spPr>
            <a:xfrm rot="16200000">
              <a:off x="10927944" y="3242491"/>
              <a:ext cx="1992086" cy="646331"/>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Feature Correlation</a:t>
              </a:r>
              <a:endParaRPr lang="en-US"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95" name="Group 94">
            <a:extLst>
              <a:ext uri="{FF2B5EF4-FFF2-40B4-BE49-F238E27FC236}">
                <a16:creationId xmlns:a16="http://schemas.microsoft.com/office/drawing/2014/main" xmlns="" id="{69A27401-3327-4871-86AC-B461CA62C3AC}"/>
              </a:ext>
            </a:extLst>
          </p:cNvPr>
          <p:cNvGrpSpPr/>
          <p:nvPr/>
        </p:nvGrpSpPr>
        <p:grpSpPr>
          <a:xfrm>
            <a:off x="-10830064" y="4"/>
            <a:ext cx="11447501" cy="6858000"/>
            <a:chOff x="213096" y="0"/>
            <a:chExt cx="11447501" cy="6858000"/>
          </a:xfrm>
        </p:grpSpPr>
        <p:sp>
          <p:nvSpPr>
            <p:cNvPr id="96" name="Rectangle 95">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3A728384-87ED-4E87-8F78-97EB653FDC67}"/>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00" name="Group 99">
            <a:extLst>
              <a:ext uri="{FF2B5EF4-FFF2-40B4-BE49-F238E27FC236}">
                <a16:creationId xmlns:a16="http://schemas.microsoft.com/office/drawing/2014/main" xmlns="" id="{C0099890-786A-4F87-960D-5DADE5168909}"/>
              </a:ext>
            </a:extLst>
          </p:cNvPr>
          <p:cNvGrpSpPr/>
          <p:nvPr/>
        </p:nvGrpSpPr>
        <p:grpSpPr>
          <a:xfrm>
            <a:off x="-9859869" y="4"/>
            <a:ext cx="9970617" cy="6858000"/>
            <a:chOff x="482050" y="0"/>
            <a:chExt cx="9970617" cy="6858000"/>
          </a:xfrm>
        </p:grpSpPr>
        <p:sp>
          <p:nvSpPr>
            <p:cNvPr id="101" name="Rectangle 100">
              <a:extLst>
                <a:ext uri="{FF2B5EF4-FFF2-40B4-BE49-F238E27FC236}">
                  <a16:creationId xmlns:a16="http://schemas.microsoft.com/office/drawing/2014/main" xmlns="" id="{CE9AAB1E-3A13-4745-A574-9EE6806378C9}"/>
                </a:ext>
              </a:extLst>
            </p:cNvPr>
            <p:cNvSpPr/>
            <p:nvPr/>
          </p:nvSpPr>
          <p:spPr>
            <a:xfrm>
              <a:off x="482050"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xmlns="" id="{93EC5869-A976-4328-A864-2BB04E7E7BFC}"/>
                </a:ext>
              </a:extLst>
            </p:cNvPr>
            <p:cNvSpPr txBox="1"/>
            <p:nvPr/>
          </p:nvSpPr>
          <p:spPr>
            <a:xfrm rot="16200000">
              <a:off x="9117129"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pic>
          <p:nvPicPr>
            <p:cNvPr id="104" name="Picture 103">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05" name="Group 104">
            <a:extLst>
              <a:ext uri="{FF2B5EF4-FFF2-40B4-BE49-F238E27FC236}">
                <a16:creationId xmlns:a16="http://schemas.microsoft.com/office/drawing/2014/main" xmlns="" id="{0E4F6447-6163-4D6A-A8D2-BD63B6CB3A42}"/>
              </a:ext>
            </a:extLst>
          </p:cNvPr>
          <p:cNvGrpSpPr/>
          <p:nvPr/>
        </p:nvGrpSpPr>
        <p:grpSpPr>
          <a:xfrm>
            <a:off x="-10006952" y="4"/>
            <a:ext cx="9616618" cy="6858000"/>
            <a:chOff x="491575" y="0"/>
            <a:chExt cx="9616618" cy="6858000"/>
          </a:xfrm>
        </p:grpSpPr>
        <p:sp>
          <p:nvSpPr>
            <p:cNvPr id="106" name="Rectangle 105">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xmlns="" id="{12F9D37B-DE70-4087-8A7F-BBA0BAF5B6CF}"/>
                </a:ext>
              </a:extLst>
            </p:cNvPr>
            <p:cNvSpPr txBox="1"/>
            <p:nvPr/>
          </p:nvSpPr>
          <p:spPr>
            <a:xfrm rot="16200000">
              <a:off x="8788985" y="3189609"/>
              <a:ext cx="1992086" cy="646331"/>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Feature Importance</a:t>
              </a:r>
              <a:endParaRPr lang="en-US" b="1" dirty="0">
                <a:solidFill>
                  <a:srgbClr val="F0EEF0"/>
                </a:solidFill>
                <a:latin typeface="Tw Cen MT" panose="020B0602020104020603" pitchFamily="34" charset="0"/>
              </a:endParaRPr>
            </a:p>
          </p:txBody>
        </p:sp>
      </p:grpSp>
      <p:grpSp>
        <p:nvGrpSpPr>
          <p:cNvPr id="110" name="Group 109">
            <a:extLst>
              <a:ext uri="{FF2B5EF4-FFF2-40B4-BE49-F238E27FC236}">
                <a16:creationId xmlns:a16="http://schemas.microsoft.com/office/drawing/2014/main" xmlns="" id="{3FD3EE0D-FD02-4885-9AC0-03F414A9888F}"/>
              </a:ext>
            </a:extLst>
          </p:cNvPr>
          <p:cNvGrpSpPr/>
          <p:nvPr/>
        </p:nvGrpSpPr>
        <p:grpSpPr>
          <a:xfrm>
            <a:off x="-9660298" y="3"/>
            <a:ext cx="8692331" cy="6858000"/>
            <a:chOff x="718505" y="-1"/>
            <a:chExt cx="8692331" cy="6858000"/>
          </a:xfrm>
        </p:grpSpPr>
        <p:sp>
          <p:nvSpPr>
            <p:cNvPr id="111" name="Rectangle 11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xmlns="" id="{0E895421-2372-4C7F-93D2-3B0353A6E7BD}"/>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115" name="Title 1"/>
          <p:cNvSpPr txBox="1">
            <a:spLocks/>
          </p:cNvSpPr>
          <p:nvPr/>
        </p:nvSpPr>
        <p:spPr>
          <a:xfrm>
            <a:off x="7357333" y="1519442"/>
            <a:ext cx="4321760" cy="12407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solidFill>
                  <a:schemeClr val="bg1"/>
                </a:solidFill>
              </a:rPr>
              <a:t>Banking </a:t>
            </a:r>
            <a:r>
              <a:rPr lang="en-GB" sz="2400" dirty="0" smtClean="0">
                <a:solidFill>
                  <a:schemeClr val="bg1"/>
                </a:solidFill>
              </a:rPr>
              <a:t>Marketing</a:t>
            </a:r>
            <a:r>
              <a:rPr lang="en-GB" sz="2800" dirty="0" smtClean="0">
                <a:solidFill>
                  <a:schemeClr val="bg1"/>
                </a:solidFill>
              </a:rPr>
              <a:t> Campaign </a:t>
            </a:r>
            <a:endParaRPr lang="en-GB" sz="2800" dirty="0">
              <a:solidFill>
                <a:schemeClr val="bg1"/>
              </a:solidFill>
            </a:endParaRPr>
          </a:p>
        </p:txBody>
      </p:sp>
      <p:sp>
        <p:nvSpPr>
          <p:cNvPr id="116" name="Content Placeholder 2"/>
          <p:cNvSpPr txBox="1">
            <a:spLocks/>
          </p:cNvSpPr>
          <p:nvPr/>
        </p:nvSpPr>
        <p:spPr>
          <a:xfrm>
            <a:off x="7619245" y="3547707"/>
            <a:ext cx="4178956" cy="8773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dirty="0" smtClean="0">
                <a:solidFill>
                  <a:schemeClr val="bg1"/>
                </a:solidFill>
              </a:rPr>
              <a:t>The goal is to predict which </a:t>
            </a:r>
          </a:p>
          <a:p>
            <a:pPr marL="0" indent="0" algn="ctr">
              <a:buFont typeface="Arial" panose="020B0604020202020204" pitchFamily="34" charset="0"/>
              <a:buNone/>
            </a:pPr>
            <a:r>
              <a:rPr lang="en-GB" sz="1800" dirty="0" smtClean="0">
                <a:solidFill>
                  <a:schemeClr val="bg1"/>
                </a:solidFill>
              </a:rPr>
              <a:t>people will sign up for a saving account</a:t>
            </a:r>
          </a:p>
          <a:p>
            <a:endParaRPr lang="en-GB" dirty="0"/>
          </a:p>
        </p:txBody>
      </p:sp>
      <p:grpSp>
        <p:nvGrpSpPr>
          <p:cNvPr id="114" name="Group 113">
            <a:extLst>
              <a:ext uri="{FF2B5EF4-FFF2-40B4-BE49-F238E27FC236}">
                <a16:creationId xmlns:a16="http://schemas.microsoft.com/office/drawing/2014/main" xmlns="" id="{3FD3EE0D-FD02-4885-9AC0-03F414A9888F}"/>
              </a:ext>
            </a:extLst>
          </p:cNvPr>
          <p:cNvGrpSpPr/>
          <p:nvPr/>
        </p:nvGrpSpPr>
        <p:grpSpPr>
          <a:xfrm>
            <a:off x="-10139667" y="9527"/>
            <a:ext cx="8692331" cy="6858000"/>
            <a:chOff x="-941293" y="-1"/>
            <a:chExt cx="8692331" cy="6858000"/>
          </a:xfrm>
        </p:grpSpPr>
        <p:sp>
          <p:nvSpPr>
            <p:cNvPr id="117" name="Rectangle 116">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11895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52886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071651"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86378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065013" y="10637"/>
            <a:ext cx="11524191" cy="6858000"/>
            <a:chOff x="-678953" y="21266"/>
            <a:chExt cx="11524191"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78953"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6930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7113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49054"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2190208" y="1791018"/>
            <a:ext cx="5764221" cy="4427464"/>
          </a:xfrm>
          <a:prstGeom prst="rect">
            <a:avLst/>
          </a:prstGeom>
        </p:spPr>
      </p:pic>
      <p:sp>
        <p:nvSpPr>
          <p:cNvPr id="3" name="TextBox 2"/>
          <p:cNvSpPr txBox="1"/>
          <p:nvPr/>
        </p:nvSpPr>
        <p:spPr>
          <a:xfrm>
            <a:off x="3595609" y="573507"/>
            <a:ext cx="3842116" cy="369332"/>
          </a:xfrm>
          <a:prstGeom prst="rect">
            <a:avLst/>
          </a:prstGeom>
          <a:noFill/>
        </p:spPr>
        <p:txBody>
          <a:bodyPr wrap="square" rtlCol="0">
            <a:spAutoFit/>
          </a:bodyPr>
          <a:lstStyle/>
          <a:p>
            <a:r>
              <a:rPr lang="en-GB" dirty="0" smtClean="0"/>
              <a:t>Duration of calls are in seconds. </a:t>
            </a:r>
            <a:endParaRPr lang="en-GB" dirty="0"/>
          </a:p>
        </p:txBody>
      </p:sp>
      <p:grpSp>
        <p:nvGrpSpPr>
          <p:cNvPr id="73" name="Group 72">
            <a:extLst>
              <a:ext uri="{FF2B5EF4-FFF2-40B4-BE49-F238E27FC236}">
                <a16:creationId xmlns:a16="http://schemas.microsoft.com/office/drawing/2014/main" xmlns="" id="{3FD3EE0D-FD02-4885-9AC0-03F414A9888F}"/>
              </a:ext>
            </a:extLst>
          </p:cNvPr>
          <p:cNvGrpSpPr/>
          <p:nvPr/>
        </p:nvGrpSpPr>
        <p:grpSpPr>
          <a:xfrm>
            <a:off x="-10339692" y="9527"/>
            <a:ext cx="8692331" cy="6858000"/>
            <a:chOff x="-941293" y="-1"/>
            <a:chExt cx="8692331" cy="6858000"/>
          </a:xfrm>
        </p:grpSpPr>
        <p:sp>
          <p:nvSpPr>
            <p:cNvPr id="74" name="Rectangle 73">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1784158241"/>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43361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9985926"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778064"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1979288"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79310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663748" y="4"/>
            <a:ext cx="9631750" cy="6858000"/>
            <a:chOff x="120529" y="0"/>
            <a:chExt cx="9631750"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2052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10954"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373377" y="46251"/>
            <a:ext cx="5556934" cy="4773379"/>
          </a:xfrm>
          <a:prstGeom prst="rect">
            <a:avLst/>
          </a:prstGeom>
        </p:spPr>
      </p:pic>
      <p:pic>
        <p:nvPicPr>
          <p:cNvPr id="4" name="Picture 3"/>
          <p:cNvPicPr>
            <a:picLocks noChangeAspect="1"/>
          </p:cNvPicPr>
          <p:nvPr/>
        </p:nvPicPr>
        <p:blipFill>
          <a:blip r:embed="rId3"/>
          <a:stretch>
            <a:fillRect/>
          </a:stretch>
        </p:blipFill>
        <p:spPr>
          <a:xfrm>
            <a:off x="360273" y="4819629"/>
            <a:ext cx="6287493" cy="2001733"/>
          </a:xfrm>
          <a:prstGeom prst="rect">
            <a:avLst/>
          </a:prstGeom>
        </p:spPr>
      </p:pic>
      <p:sp>
        <p:nvSpPr>
          <p:cNvPr id="5" name="TextBox 4"/>
          <p:cNvSpPr txBox="1"/>
          <p:nvPr/>
        </p:nvSpPr>
        <p:spPr>
          <a:xfrm>
            <a:off x="6097388" y="678845"/>
            <a:ext cx="3251430" cy="646331"/>
          </a:xfrm>
          <a:prstGeom prst="rect">
            <a:avLst/>
          </a:prstGeom>
          <a:noFill/>
        </p:spPr>
        <p:txBody>
          <a:bodyPr wrap="square" rtlCol="0">
            <a:spAutoFit/>
          </a:bodyPr>
          <a:lstStyle/>
          <a:p>
            <a:r>
              <a:rPr lang="en-GB" dirty="0" smtClean="0"/>
              <a:t>There are a few accounts that have minus balances.</a:t>
            </a:r>
            <a:endParaRPr lang="en-GB" dirty="0"/>
          </a:p>
        </p:txBody>
      </p:sp>
      <p:sp>
        <p:nvSpPr>
          <p:cNvPr id="7" name="Rectangle 6"/>
          <p:cNvSpPr/>
          <p:nvPr/>
        </p:nvSpPr>
        <p:spPr>
          <a:xfrm>
            <a:off x="6105160" y="1357074"/>
            <a:ext cx="3377012" cy="1600438"/>
          </a:xfrm>
          <a:prstGeom prst="rect">
            <a:avLst/>
          </a:prstGeom>
        </p:spPr>
        <p:txBody>
          <a:bodyPr wrap="square">
            <a:spAutoFit/>
          </a:bodyPr>
          <a:lstStyle/>
          <a:p>
            <a:r>
              <a:rPr lang="en-GB" sz="1400" dirty="0"/>
              <a:t>Value	Count	Frequency (%)	 </a:t>
            </a:r>
          </a:p>
          <a:p>
            <a:r>
              <a:rPr lang="en-GB" sz="1400" dirty="0"/>
              <a:t>-6847	1	&lt; 0.1%	 </a:t>
            </a:r>
          </a:p>
          <a:p>
            <a:r>
              <a:rPr lang="en-GB" sz="1400" dirty="0"/>
              <a:t>-3058	1	&lt; 0.1%	 </a:t>
            </a:r>
          </a:p>
          <a:p>
            <a:r>
              <a:rPr lang="en-GB" sz="1400" dirty="0"/>
              <a:t>-2712	1	&lt; 0.1%	 </a:t>
            </a:r>
          </a:p>
          <a:p>
            <a:r>
              <a:rPr lang="en-GB" sz="1400" dirty="0"/>
              <a:t>-2282	1	&lt; 0.1%	 </a:t>
            </a:r>
          </a:p>
          <a:p>
            <a:r>
              <a:rPr lang="en-GB" sz="1400" dirty="0"/>
              <a:t>-2049	1	&lt; 0.1%</a:t>
            </a:r>
          </a:p>
        </p:txBody>
      </p:sp>
      <p:grpSp>
        <p:nvGrpSpPr>
          <p:cNvPr id="75" name="Group 74">
            <a:extLst>
              <a:ext uri="{FF2B5EF4-FFF2-40B4-BE49-F238E27FC236}">
                <a16:creationId xmlns:a16="http://schemas.microsoft.com/office/drawing/2014/main" xmlns="" id="{3FD3EE0D-FD02-4885-9AC0-03F414A9888F}"/>
              </a:ext>
            </a:extLst>
          </p:cNvPr>
          <p:cNvGrpSpPr/>
          <p:nvPr/>
        </p:nvGrpSpPr>
        <p:grpSpPr>
          <a:xfrm>
            <a:off x="-10301592" y="9527"/>
            <a:ext cx="8692331" cy="6858000"/>
            <a:chOff x="-941293" y="-1"/>
            <a:chExt cx="8692331" cy="6858000"/>
          </a:xfrm>
        </p:grpSpPr>
        <p:sp>
          <p:nvSpPr>
            <p:cNvPr id="76" name="Rectangle 75">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1121470551"/>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9976401"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76853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1998338"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1215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663748"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3952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227195" y="0"/>
            <a:ext cx="4924297" cy="3177748"/>
          </a:xfrm>
          <a:prstGeom prst="rect">
            <a:avLst/>
          </a:prstGeom>
        </p:spPr>
      </p:pic>
      <p:pic>
        <p:nvPicPr>
          <p:cNvPr id="4" name="Picture 3"/>
          <p:cNvPicPr>
            <a:picLocks noChangeAspect="1"/>
          </p:cNvPicPr>
          <p:nvPr/>
        </p:nvPicPr>
        <p:blipFill>
          <a:blip r:embed="rId3"/>
          <a:stretch>
            <a:fillRect/>
          </a:stretch>
        </p:blipFill>
        <p:spPr>
          <a:xfrm>
            <a:off x="3484159" y="3177748"/>
            <a:ext cx="4912614" cy="3594888"/>
          </a:xfrm>
          <a:prstGeom prst="rect">
            <a:avLst/>
          </a:prstGeom>
        </p:spPr>
      </p:pic>
      <p:sp>
        <p:nvSpPr>
          <p:cNvPr id="5" name="TextBox 4"/>
          <p:cNvSpPr txBox="1"/>
          <p:nvPr/>
        </p:nvSpPr>
        <p:spPr>
          <a:xfrm>
            <a:off x="5568509" y="463253"/>
            <a:ext cx="3825738" cy="1200329"/>
          </a:xfrm>
          <a:prstGeom prst="rect">
            <a:avLst/>
          </a:prstGeom>
          <a:noFill/>
        </p:spPr>
        <p:txBody>
          <a:bodyPr wrap="square" rtlCol="0">
            <a:spAutoFit/>
          </a:bodyPr>
          <a:lstStyle/>
          <a:p>
            <a:r>
              <a:rPr lang="en-GB" dirty="0" smtClean="0"/>
              <a:t>An interesting insight here is that many customers were contacted on 20</a:t>
            </a:r>
            <a:r>
              <a:rPr lang="en-GB" baseline="30000" dirty="0" smtClean="0"/>
              <a:t>th</a:t>
            </a:r>
            <a:r>
              <a:rPr lang="en-GB" dirty="0"/>
              <a:t> </a:t>
            </a:r>
            <a:r>
              <a:rPr lang="en-GB" dirty="0" smtClean="0"/>
              <a:t>and 18</a:t>
            </a:r>
            <a:r>
              <a:rPr lang="en-GB" baseline="30000" dirty="0" smtClean="0"/>
              <a:t>th </a:t>
            </a:r>
            <a:r>
              <a:rPr lang="en-GB" dirty="0" smtClean="0"/>
              <a:t> dates of months. </a:t>
            </a:r>
            <a:endParaRPr lang="en-GB" dirty="0"/>
          </a:p>
        </p:txBody>
      </p:sp>
      <p:grpSp>
        <p:nvGrpSpPr>
          <p:cNvPr id="74" name="Group 73">
            <a:extLst>
              <a:ext uri="{FF2B5EF4-FFF2-40B4-BE49-F238E27FC236}">
                <a16:creationId xmlns:a16="http://schemas.microsoft.com/office/drawing/2014/main" xmlns="" id="{3FD3EE0D-FD02-4885-9AC0-03F414A9888F}"/>
              </a:ext>
            </a:extLst>
          </p:cNvPr>
          <p:cNvGrpSpPr/>
          <p:nvPr/>
        </p:nvGrpSpPr>
        <p:grpSpPr>
          <a:xfrm>
            <a:off x="-10320642" y="9527"/>
            <a:ext cx="8692331" cy="6858000"/>
            <a:chOff x="-941293" y="-1"/>
            <a:chExt cx="8692331" cy="6858000"/>
          </a:xfrm>
        </p:grpSpPr>
        <p:sp>
          <p:nvSpPr>
            <p:cNvPr id="75" name="Rectangle 74">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740172508"/>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588978" y="53166"/>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7729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1989921"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02628"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6732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3952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2" name="TextBox 1"/>
          <p:cNvSpPr txBox="1"/>
          <p:nvPr/>
        </p:nvSpPr>
        <p:spPr>
          <a:xfrm>
            <a:off x="55588" y="265845"/>
            <a:ext cx="7926541" cy="369332"/>
          </a:xfrm>
          <a:prstGeom prst="rect">
            <a:avLst/>
          </a:prstGeom>
          <a:noFill/>
        </p:spPr>
        <p:txBody>
          <a:bodyPr wrap="square" rtlCol="0">
            <a:spAutoFit/>
          </a:bodyPr>
          <a:lstStyle/>
          <a:p>
            <a:r>
              <a:rPr lang="en-GB" dirty="0"/>
              <a:t>Defining has a credit in default, and house and personal loans or </a:t>
            </a:r>
            <a:r>
              <a:rPr lang="en-GB" dirty="0" smtClean="0"/>
              <a:t>not.</a:t>
            </a:r>
            <a:endParaRPr lang="en-GB" dirty="0"/>
          </a:p>
        </p:txBody>
      </p:sp>
      <p:pic>
        <p:nvPicPr>
          <p:cNvPr id="3" name="Picture 2"/>
          <p:cNvPicPr>
            <a:picLocks noChangeAspect="1"/>
          </p:cNvPicPr>
          <p:nvPr/>
        </p:nvPicPr>
        <p:blipFill>
          <a:blip r:embed="rId2"/>
          <a:stretch>
            <a:fillRect/>
          </a:stretch>
        </p:blipFill>
        <p:spPr>
          <a:xfrm>
            <a:off x="-25484" y="1215904"/>
            <a:ext cx="8975195" cy="3670123"/>
          </a:xfrm>
          <a:prstGeom prst="rect">
            <a:avLst/>
          </a:prstGeom>
        </p:spPr>
      </p:pic>
      <p:pic>
        <p:nvPicPr>
          <p:cNvPr id="4" name="Picture 3"/>
          <p:cNvPicPr>
            <a:picLocks noChangeAspect="1"/>
          </p:cNvPicPr>
          <p:nvPr/>
        </p:nvPicPr>
        <p:blipFill>
          <a:blip r:embed="rId3"/>
          <a:stretch>
            <a:fillRect/>
          </a:stretch>
        </p:blipFill>
        <p:spPr>
          <a:xfrm>
            <a:off x="402656" y="4880839"/>
            <a:ext cx="2507902" cy="724505"/>
          </a:xfrm>
          <a:prstGeom prst="rect">
            <a:avLst/>
          </a:prstGeom>
        </p:spPr>
      </p:pic>
      <p:pic>
        <p:nvPicPr>
          <p:cNvPr id="5" name="Picture 4"/>
          <p:cNvPicPr>
            <a:picLocks noChangeAspect="1"/>
          </p:cNvPicPr>
          <p:nvPr/>
        </p:nvPicPr>
        <p:blipFill>
          <a:blip r:embed="rId4"/>
          <a:stretch>
            <a:fillRect/>
          </a:stretch>
        </p:blipFill>
        <p:spPr>
          <a:xfrm>
            <a:off x="3432062" y="4885729"/>
            <a:ext cx="2447925" cy="762000"/>
          </a:xfrm>
          <a:prstGeom prst="rect">
            <a:avLst/>
          </a:prstGeom>
        </p:spPr>
      </p:pic>
      <p:pic>
        <p:nvPicPr>
          <p:cNvPr id="6" name="Picture 5"/>
          <p:cNvPicPr>
            <a:picLocks noChangeAspect="1"/>
          </p:cNvPicPr>
          <p:nvPr/>
        </p:nvPicPr>
        <p:blipFill>
          <a:blip r:embed="rId5"/>
          <a:stretch>
            <a:fillRect/>
          </a:stretch>
        </p:blipFill>
        <p:spPr>
          <a:xfrm>
            <a:off x="6400714" y="4890258"/>
            <a:ext cx="2333625" cy="762000"/>
          </a:xfrm>
          <a:prstGeom prst="rect">
            <a:avLst/>
          </a:prstGeom>
        </p:spPr>
      </p:pic>
      <p:grpSp>
        <p:nvGrpSpPr>
          <p:cNvPr id="76" name="Group 75">
            <a:extLst>
              <a:ext uri="{FF2B5EF4-FFF2-40B4-BE49-F238E27FC236}">
                <a16:creationId xmlns:a16="http://schemas.microsoft.com/office/drawing/2014/main" xmlns="" id="{3FD3EE0D-FD02-4885-9AC0-03F414A9888F}"/>
              </a:ext>
            </a:extLst>
          </p:cNvPr>
          <p:cNvGrpSpPr/>
          <p:nvPr/>
        </p:nvGrpSpPr>
        <p:grpSpPr>
          <a:xfrm>
            <a:off x="-10320642" y="9527"/>
            <a:ext cx="8692331" cy="6858000"/>
            <a:chOff x="-941293" y="-1"/>
            <a:chExt cx="8692331" cy="6858000"/>
          </a:xfrm>
        </p:grpSpPr>
        <p:sp>
          <p:nvSpPr>
            <p:cNvPr id="77" name="Rectangle 76">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83194153"/>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613297"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33841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1904196"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726428"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587548"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998237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2" name="TextBox 1"/>
          <p:cNvSpPr txBox="1"/>
          <p:nvPr/>
        </p:nvSpPr>
        <p:spPr>
          <a:xfrm>
            <a:off x="1502165" y="199215"/>
            <a:ext cx="3493084" cy="369332"/>
          </a:xfrm>
          <a:prstGeom prst="rect">
            <a:avLst/>
          </a:prstGeom>
          <a:noFill/>
        </p:spPr>
        <p:txBody>
          <a:bodyPr wrap="square" rtlCol="0">
            <a:spAutoFit/>
          </a:bodyPr>
          <a:lstStyle/>
          <a:p>
            <a:r>
              <a:rPr lang="en-GB" dirty="0"/>
              <a:t>Feature Correlation </a:t>
            </a:r>
            <a:r>
              <a:rPr lang="en-GB" dirty="0" err="1"/>
              <a:t>heatmap</a:t>
            </a:r>
            <a:endParaRPr lang="en-GB" dirty="0"/>
          </a:p>
        </p:txBody>
      </p:sp>
      <p:pic>
        <p:nvPicPr>
          <p:cNvPr id="3" name="Picture 2"/>
          <p:cNvPicPr>
            <a:picLocks noChangeAspect="1"/>
          </p:cNvPicPr>
          <p:nvPr/>
        </p:nvPicPr>
        <p:blipFill>
          <a:blip r:embed="rId2"/>
          <a:stretch>
            <a:fillRect/>
          </a:stretch>
        </p:blipFill>
        <p:spPr>
          <a:xfrm>
            <a:off x="-102203" y="608607"/>
            <a:ext cx="6117984" cy="5211168"/>
          </a:xfrm>
          <a:prstGeom prst="rect">
            <a:avLst/>
          </a:prstGeom>
        </p:spPr>
      </p:pic>
      <p:sp>
        <p:nvSpPr>
          <p:cNvPr id="4" name="TextBox 3"/>
          <p:cNvSpPr txBox="1"/>
          <p:nvPr/>
        </p:nvSpPr>
        <p:spPr>
          <a:xfrm>
            <a:off x="-171678" y="6057588"/>
            <a:ext cx="8952563" cy="646331"/>
          </a:xfrm>
          <a:prstGeom prst="rect">
            <a:avLst/>
          </a:prstGeom>
          <a:noFill/>
        </p:spPr>
        <p:txBody>
          <a:bodyPr wrap="square" rtlCol="0">
            <a:spAutoFit/>
          </a:bodyPr>
          <a:lstStyle/>
          <a:p>
            <a:r>
              <a:rPr lang="en-GB" dirty="0" smtClean="0"/>
              <a:t>This </a:t>
            </a:r>
            <a:r>
              <a:rPr lang="en-GB" dirty="0" err="1" smtClean="0"/>
              <a:t>heatmap</a:t>
            </a:r>
            <a:r>
              <a:rPr lang="en-GB" dirty="0" smtClean="0"/>
              <a:t> is a great way of displaying how features are well correlated with one another. </a:t>
            </a:r>
            <a:endParaRPr lang="en-GB" dirty="0"/>
          </a:p>
        </p:txBody>
      </p:sp>
      <p:sp>
        <p:nvSpPr>
          <p:cNvPr id="5" name="TextBox 4"/>
          <p:cNvSpPr txBox="1"/>
          <p:nvPr/>
        </p:nvSpPr>
        <p:spPr>
          <a:xfrm>
            <a:off x="5966398" y="589000"/>
            <a:ext cx="2900882" cy="523220"/>
          </a:xfrm>
          <a:prstGeom prst="rect">
            <a:avLst/>
          </a:prstGeom>
          <a:noFill/>
        </p:spPr>
        <p:txBody>
          <a:bodyPr wrap="square" rtlCol="0">
            <a:spAutoFit/>
          </a:bodyPr>
          <a:lstStyle/>
          <a:p>
            <a:r>
              <a:rPr lang="en-GB" sz="1400" dirty="0" smtClean="0"/>
              <a:t>Here can be seen the following good correlations between:</a:t>
            </a:r>
            <a:endParaRPr lang="en-GB" sz="1400" dirty="0"/>
          </a:p>
        </p:txBody>
      </p:sp>
      <p:sp>
        <p:nvSpPr>
          <p:cNvPr id="6" name="TextBox 5"/>
          <p:cNvSpPr txBox="1"/>
          <p:nvPr/>
        </p:nvSpPr>
        <p:spPr>
          <a:xfrm>
            <a:off x="6039620" y="1222744"/>
            <a:ext cx="2615285" cy="2031325"/>
          </a:xfrm>
          <a:prstGeom prst="rect">
            <a:avLst/>
          </a:prstGeom>
          <a:noFill/>
        </p:spPr>
        <p:txBody>
          <a:bodyPr wrap="square" rtlCol="0">
            <a:spAutoFit/>
          </a:bodyPr>
          <a:lstStyle/>
          <a:p>
            <a:pPr marL="342900" indent="-342900">
              <a:buFontTx/>
              <a:buAutoNum type="arabicPeriod"/>
            </a:pPr>
            <a:r>
              <a:rPr lang="en-GB" sz="1400" dirty="0" err="1"/>
              <a:t>poutcome</a:t>
            </a:r>
            <a:r>
              <a:rPr lang="en-GB" sz="1400" dirty="0"/>
              <a:t> and deposit</a:t>
            </a:r>
          </a:p>
          <a:p>
            <a:pPr marL="342900" indent="-342900">
              <a:buFontTx/>
              <a:buAutoNum type="arabicPeriod"/>
            </a:pPr>
            <a:r>
              <a:rPr lang="en-GB" sz="1400" dirty="0" err="1"/>
              <a:t>poutocome</a:t>
            </a:r>
            <a:r>
              <a:rPr lang="en-GB" sz="1400" dirty="0"/>
              <a:t> and </a:t>
            </a:r>
            <a:r>
              <a:rPr lang="en-GB" sz="1400" dirty="0" err="1"/>
              <a:t>pdays</a:t>
            </a:r>
            <a:endParaRPr lang="en-GB" sz="1400" dirty="0"/>
          </a:p>
          <a:p>
            <a:pPr marL="342900" indent="-342900">
              <a:buAutoNum type="arabicPeriod"/>
            </a:pPr>
            <a:r>
              <a:rPr lang="en-GB" sz="1400" dirty="0" smtClean="0"/>
              <a:t>marital </a:t>
            </a:r>
            <a:r>
              <a:rPr lang="en-GB" sz="1400" dirty="0"/>
              <a:t>status and </a:t>
            </a:r>
            <a:r>
              <a:rPr lang="en-GB" sz="1400" dirty="0" smtClean="0"/>
              <a:t>job</a:t>
            </a:r>
          </a:p>
          <a:p>
            <a:pPr marL="342900" indent="-342900">
              <a:buAutoNum type="arabicPeriod"/>
            </a:pPr>
            <a:r>
              <a:rPr lang="en-GB" sz="1400" dirty="0"/>
              <a:t>age and </a:t>
            </a:r>
            <a:r>
              <a:rPr lang="en-GB" sz="1400" dirty="0" smtClean="0"/>
              <a:t>education</a:t>
            </a:r>
          </a:p>
          <a:p>
            <a:pPr marL="342900" indent="-342900">
              <a:buAutoNum type="arabicPeriod"/>
            </a:pPr>
            <a:r>
              <a:rPr lang="en-GB" sz="1400" dirty="0"/>
              <a:t>month and </a:t>
            </a:r>
            <a:r>
              <a:rPr lang="en-GB" sz="1400" dirty="0" smtClean="0"/>
              <a:t>housing</a:t>
            </a:r>
          </a:p>
          <a:p>
            <a:pPr marL="342900" indent="-342900">
              <a:buAutoNum type="arabicPeriod"/>
            </a:pPr>
            <a:r>
              <a:rPr lang="en-GB" sz="1400" dirty="0"/>
              <a:t>month and </a:t>
            </a:r>
            <a:r>
              <a:rPr lang="en-GB" sz="1400" dirty="0" smtClean="0"/>
              <a:t>contact</a:t>
            </a:r>
          </a:p>
          <a:p>
            <a:pPr marL="342900" indent="-342900">
              <a:buAutoNum type="arabicPeriod"/>
            </a:pPr>
            <a:r>
              <a:rPr lang="en-GB" sz="1400" dirty="0"/>
              <a:t>duration and </a:t>
            </a:r>
            <a:r>
              <a:rPr lang="en-GB" sz="1400" dirty="0" smtClean="0"/>
              <a:t>deposit</a:t>
            </a:r>
          </a:p>
          <a:p>
            <a:pPr marL="342900" indent="-342900">
              <a:buFontTx/>
              <a:buAutoNum type="arabicPeriod"/>
            </a:pPr>
            <a:r>
              <a:rPr lang="en-GB" sz="1400" dirty="0" smtClean="0"/>
              <a:t>age </a:t>
            </a:r>
            <a:r>
              <a:rPr lang="en-GB" sz="1400" dirty="0"/>
              <a:t>and </a:t>
            </a:r>
            <a:r>
              <a:rPr lang="en-GB" sz="1400" dirty="0" smtClean="0"/>
              <a:t>job</a:t>
            </a:r>
          </a:p>
          <a:p>
            <a:pPr marL="342900" indent="-342900">
              <a:buFontTx/>
              <a:buAutoNum type="arabicPeriod"/>
            </a:pPr>
            <a:r>
              <a:rPr lang="en-GB" sz="1400" dirty="0"/>
              <a:t>m</a:t>
            </a:r>
            <a:r>
              <a:rPr lang="en-GB" sz="1400" dirty="0" smtClean="0"/>
              <a:t>onth and day</a:t>
            </a:r>
            <a:endParaRPr lang="en-GB" sz="1400" dirty="0"/>
          </a:p>
        </p:txBody>
      </p:sp>
      <p:grpSp>
        <p:nvGrpSpPr>
          <p:cNvPr id="76" name="Group 75">
            <a:extLst>
              <a:ext uri="{FF2B5EF4-FFF2-40B4-BE49-F238E27FC236}">
                <a16:creationId xmlns:a16="http://schemas.microsoft.com/office/drawing/2014/main" xmlns="" id="{3FD3EE0D-FD02-4885-9AC0-03F414A9888F}"/>
              </a:ext>
            </a:extLst>
          </p:cNvPr>
          <p:cNvGrpSpPr/>
          <p:nvPr/>
        </p:nvGrpSpPr>
        <p:grpSpPr>
          <a:xfrm>
            <a:off x="-10273017" y="9527"/>
            <a:ext cx="8692331" cy="6858000"/>
            <a:chOff x="-941293" y="-1"/>
            <a:chExt cx="8692331" cy="6858000"/>
          </a:xfrm>
        </p:grpSpPr>
        <p:sp>
          <p:nvSpPr>
            <p:cNvPr id="77" name="Rectangle 76">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929784420"/>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613297"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33841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2541550" y="-1525"/>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784900"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646021"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9990325" y="0"/>
            <a:ext cx="8759494" cy="6858000"/>
            <a:chOff x="654707" y="-1"/>
            <a:chExt cx="8759494"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54707"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4" name="TextBox 3"/>
          <p:cNvSpPr txBox="1"/>
          <p:nvPr/>
        </p:nvSpPr>
        <p:spPr>
          <a:xfrm>
            <a:off x="-400785" y="290278"/>
            <a:ext cx="8616866" cy="923330"/>
          </a:xfrm>
          <a:prstGeom prst="rect">
            <a:avLst/>
          </a:prstGeom>
          <a:noFill/>
        </p:spPr>
        <p:txBody>
          <a:bodyPr wrap="square" rtlCol="0">
            <a:spAutoFit/>
          </a:bodyPr>
          <a:lstStyle/>
          <a:p>
            <a:r>
              <a:rPr lang="en-GB" dirty="0"/>
              <a:t>After building several different models and validating them with cross validating scores, we have the models </a:t>
            </a:r>
            <a:r>
              <a:rPr lang="en-GB" dirty="0" smtClean="0"/>
              <a:t>with </a:t>
            </a:r>
            <a:r>
              <a:rPr lang="en-GB" dirty="0"/>
              <a:t>the scoring results sorted by descending order. The best performing model (by accuracy score) below:</a:t>
            </a:r>
          </a:p>
        </p:txBody>
      </p:sp>
      <p:pic>
        <p:nvPicPr>
          <p:cNvPr id="5" name="Picture 4"/>
          <p:cNvPicPr>
            <a:picLocks noChangeAspect="1"/>
          </p:cNvPicPr>
          <p:nvPr/>
        </p:nvPicPr>
        <p:blipFill>
          <a:blip r:embed="rId2"/>
          <a:stretch>
            <a:fillRect/>
          </a:stretch>
        </p:blipFill>
        <p:spPr>
          <a:xfrm>
            <a:off x="1398012" y="1283283"/>
            <a:ext cx="3864854" cy="3372020"/>
          </a:xfrm>
          <a:prstGeom prst="rect">
            <a:avLst/>
          </a:prstGeom>
        </p:spPr>
      </p:pic>
      <p:sp>
        <p:nvSpPr>
          <p:cNvPr id="6" name="TextBox 5"/>
          <p:cNvSpPr txBox="1"/>
          <p:nvPr/>
        </p:nvSpPr>
        <p:spPr>
          <a:xfrm>
            <a:off x="-340510" y="4866832"/>
            <a:ext cx="8674885" cy="923330"/>
          </a:xfrm>
          <a:prstGeom prst="rect">
            <a:avLst/>
          </a:prstGeom>
          <a:noFill/>
        </p:spPr>
        <p:txBody>
          <a:bodyPr wrap="square" rtlCol="0">
            <a:spAutoFit/>
          </a:bodyPr>
          <a:lstStyle/>
          <a:p>
            <a:r>
              <a:rPr lang="en-GB" dirty="0" smtClean="0"/>
              <a:t>As can be seen from the above table, the best performing model in terms of accuracy score is Gradient Boosting, followed by Random Forest model.</a:t>
            </a:r>
          </a:p>
          <a:p>
            <a:r>
              <a:rPr lang="en-GB" dirty="0" smtClean="0"/>
              <a:t>These two ones are by far in front of others.</a:t>
            </a:r>
            <a:endParaRPr lang="en-GB" dirty="0"/>
          </a:p>
        </p:txBody>
      </p:sp>
      <p:grpSp>
        <p:nvGrpSpPr>
          <p:cNvPr id="73" name="Group 72">
            <a:extLst>
              <a:ext uri="{FF2B5EF4-FFF2-40B4-BE49-F238E27FC236}">
                <a16:creationId xmlns:a16="http://schemas.microsoft.com/office/drawing/2014/main" xmlns="" id="{3FD3EE0D-FD02-4885-9AC0-03F414A9888F}"/>
              </a:ext>
            </a:extLst>
          </p:cNvPr>
          <p:cNvGrpSpPr/>
          <p:nvPr/>
        </p:nvGrpSpPr>
        <p:grpSpPr>
          <a:xfrm>
            <a:off x="-10282542" y="9527"/>
            <a:ext cx="8692331" cy="6858000"/>
            <a:chOff x="-941293" y="-1"/>
            <a:chExt cx="8692331" cy="6858000"/>
          </a:xfrm>
        </p:grpSpPr>
        <p:sp>
          <p:nvSpPr>
            <p:cNvPr id="74" name="Rectangle 73">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3670961723"/>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613297"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33841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2584284"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316368" y="0"/>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615245"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08952"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73" name="TextBox 72"/>
          <p:cNvSpPr txBox="1"/>
          <p:nvPr/>
        </p:nvSpPr>
        <p:spPr>
          <a:xfrm>
            <a:off x="-940981" y="5665155"/>
            <a:ext cx="8183552" cy="1169551"/>
          </a:xfrm>
          <a:prstGeom prst="rect">
            <a:avLst/>
          </a:prstGeom>
          <a:noFill/>
        </p:spPr>
        <p:txBody>
          <a:bodyPr wrap="square" rtlCol="0">
            <a:spAutoFit/>
          </a:bodyPr>
          <a:lstStyle/>
          <a:p>
            <a:r>
              <a:rPr lang="en-GB" sz="1400" dirty="0"/>
              <a:t>We want to see each classifier’s name in the chart to see the best performing model in terms of the accuracy </a:t>
            </a:r>
            <a:r>
              <a:rPr lang="en-GB" sz="1400" dirty="0" smtClean="0"/>
              <a:t>precision</a:t>
            </a:r>
            <a:r>
              <a:rPr lang="en-GB" sz="1400" dirty="0"/>
              <a:t>, recall, </a:t>
            </a:r>
            <a:r>
              <a:rPr lang="en-GB" sz="1400" dirty="0" smtClean="0"/>
              <a:t>and f1 </a:t>
            </a:r>
            <a:r>
              <a:rPr lang="en-GB" sz="1400" dirty="0"/>
              <a:t>scores. </a:t>
            </a:r>
          </a:p>
          <a:p>
            <a:r>
              <a:rPr lang="en-GB" sz="1400" dirty="0"/>
              <a:t>We will predict our ‘y’ </a:t>
            </a:r>
            <a:r>
              <a:rPr lang="en-GB" sz="1400" dirty="0" smtClean="0"/>
              <a:t>variable( y = deposit) </a:t>
            </a:r>
            <a:r>
              <a:rPr lang="en-GB" sz="1400" dirty="0"/>
              <a:t>through the models we built and see the results</a:t>
            </a:r>
            <a:r>
              <a:rPr lang="en-GB" sz="1400" dirty="0" smtClean="0"/>
              <a:t>.</a:t>
            </a:r>
            <a:endParaRPr lang="en-GB" sz="1400" dirty="0"/>
          </a:p>
          <a:p>
            <a:r>
              <a:rPr lang="en-GB" sz="1400" dirty="0" smtClean="0"/>
              <a:t>The </a:t>
            </a:r>
            <a:r>
              <a:rPr lang="en-GB" sz="1400" dirty="0"/>
              <a:t>detailed result of the best performing model can be seen the </a:t>
            </a:r>
            <a:r>
              <a:rPr lang="en-GB" sz="1400" dirty="0" smtClean="0"/>
              <a:t>above chart.</a:t>
            </a:r>
          </a:p>
          <a:p>
            <a:r>
              <a:rPr lang="en-GB" sz="1400" dirty="0" smtClean="0"/>
              <a:t>The other interested insight here is that MLP Classifier has the best f1 score.</a:t>
            </a:r>
            <a:endParaRPr lang="en-GB" sz="1400" dirty="0"/>
          </a:p>
        </p:txBody>
      </p:sp>
      <p:pic>
        <p:nvPicPr>
          <p:cNvPr id="4" name="Picture 3"/>
          <p:cNvPicPr>
            <a:picLocks noChangeAspect="1"/>
          </p:cNvPicPr>
          <p:nvPr/>
        </p:nvPicPr>
        <p:blipFill>
          <a:blip r:embed="rId2"/>
          <a:stretch>
            <a:fillRect/>
          </a:stretch>
        </p:blipFill>
        <p:spPr>
          <a:xfrm>
            <a:off x="-913583" y="36226"/>
            <a:ext cx="8405554" cy="5606400"/>
          </a:xfrm>
          <a:prstGeom prst="rect">
            <a:avLst/>
          </a:prstGeom>
        </p:spPr>
      </p:pic>
      <p:grpSp>
        <p:nvGrpSpPr>
          <p:cNvPr id="72" name="Group 71">
            <a:extLst>
              <a:ext uri="{FF2B5EF4-FFF2-40B4-BE49-F238E27FC236}">
                <a16:creationId xmlns:a16="http://schemas.microsoft.com/office/drawing/2014/main" xmlns="" id="{3FD3EE0D-FD02-4885-9AC0-03F414A9888F}"/>
              </a:ext>
            </a:extLst>
          </p:cNvPr>
          <p:cNvGrpSpPr/>
          <p:nvPr/>
        </p:nvGrpSpPr>
        <p:grpSpPr>
          <a:xfrm>
            <a:off x="-10301592" y="9527"/>
            <a:ext cx="8692331" cy="6858000"/>
            <a:chOff x="-941293" y="-1"/>
            <a:chExt cx="8692331" cy="6858000"/>
          </a:xfrm>
        </p:grpSpPr>
        <p:sp>
          <p:nvSpPr>
            <p:cNvPr id="74" name="Rectangle 73">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3726947532"/>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613297"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33841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2584284"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388582"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239061"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1737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882597" y="1951303"/>
            <a:ext cx="7677971" cy="3949683"/>
          </a:xfrm>
          <a:prstGeom prst="rect">
            <a:avLst/>
          </a:prstGeom>
        </p:spPr>
      </p:pic>
      <p:sp>
        <p:nvSpPr>
          <p:cNvPr id="3" name="TextBox 2"/>
          <p:cNvSpPr txBox="1"/>
          <p:nvPr/>
        </p:nvSpPr>
        <p:spPr>
          <a:xfrm>
            <a:off x="-940981" y="196140"/>
            <a:ext cx="6743001" cy="1569660"/>
          </a:xfrm>
          <a:prstGeom prst="rect">
            <a:avLst/>
          </a:prstGeom>
          <a:noFill/>
        </p:spPr>
        <p:txBody>
          <a:bodyPr wrap="square" rtlCol="0">
            <a:spAutoFit/>
          </a:bodyPr>
          <a:lstStyle/>
          <a:p>
            <a:r>
              <a:rPr lang="en-GB" sz="1600" dirty="0"/>
              <a:t>T</a:t>
            </a:r>
            <a:r>
              <a:rPr lang="en-GB" sz="1600" dirty="0" smtClean="0"/>
              <a:t>his chart displays importance of features of the data.</a:t>
            </a:r>
          </a:p>
          <a:p>
            <a:endParaRPr lang="en-GB" sz="1600" dirty="0"/>
          </a:p>
          <a:p>
            <a:r>
              <a:rPr lang="en-GB" sz="1600" dirty="0" smtClean="0"/>
              <a:t>As can be seen the most important feature is Duration.</a:t>
            </a:r>
          </a:p>
          <a:p>
            <a:endParaRPr lang="en-GB" sz="1600" dirty="0"/>
          </a:p>
          <a:p>
            <a:r>
              <a:rPr lang="en-GB" sz="1600" dirty="0" smtClean="0"/>
              <a:t>We choose Gradient Boosting Classifier as it showed the best result in terms of accuracy score.</a:t>
            </a:r>
            <a:endParaRPr lang="en-GB" sz="1600" dirty="0"/>
          </a:p>
        </p:txBody>
      </p:sp>
      <p:grpSp>
        <p:nvGrpSpPr>
          <p:cNvPr id="72" name="Group 71">
            <a:extLst>
              <a:ext uri="{FF2B5EF4-FFF2-40B4-BE49-F238E27FC236}">
                <a16:creationId xmlns:a16="http://schemas.microsoft.com/office/drawing/2014/main" xmlns="" id="{3FD3EE0D-FD02-4885-9AC0-03F414A9888F}"/>
              </a:ext>
            </a:extLst>
          </p:cNvPr>
          <p:cNvGrpSpPr/>
          <p:nvPr/>
        </p:nvGrpSpPr>
        <p:grpSpPr>
          <a:xfrm>
            <a:off x="-10301592" y="9527"/>
            <a:ext cx="8692331" cy="6858000"/>
            <a:chOff x="-941293" y="-1"/>
            <a:chExt cx="8692331" cy="6858000"/>
          </a:xfrm>
        </p:grpSpPr>
        <p:sp>
          <p:nvSpPr>
            <p:cNvPr id="73" name="Rectangle 72">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4258534061"/>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613297"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33841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2584284"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388582"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239061"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584050"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2" name="TextBox 1"/>
          <p:cNvSpPr txBox="1"/>
          <p:nvPr/>
        </p:nvSpPr>
        <p:spPr>
          <a:xfrm>
            <a:off x="-531860" y="429516"/>
            <a:ext cx="7769553" cy="6001643"/>
          </a:xfrm>
          <a:prstGeom prst="rect">
            <a:avLst/>
          </a:prstGeom>
          <a:noFill/>
        </p:spPr>
        <p:txBody>
          <a:bodyPr wrap="square" rtlCol="0">
            <a:spAutoFit/>
          </a:bodyPr>
          <a:lstStyle/>
          <a:p>
            <a:pPr marL="228600" indent="-228600">
              <a:buAutoNum type="arabicParenR"/>
            </a:pPr>
            <a:r>
              <a:rPr lang="en-GB" sz="1400" dirty="0" smtClean="0">
                <a:ln w="0"/>
                <a:solidFill>
                  <a:schemeClr val="accent1"/>
                </a:solidFill>
                <a:effectLst>
                  <a:outerShdw blurRad="38100" dist="25400" dir="5400000" algn="ctr" rotWithShape="0">
                    <a:srgbClr val="6E747A">
                      <a:alpha val="43000"/>
                    </a:srgbClr>
                  </a:outerShdw>
                </a:effectLst>
              </a:rPr>
              <a:t>Months </a:t>
            </a:r>
            <a:r>
              <a:rPr lang="en-GB" sz="1400" dirty="0">
                <a:ln w="0"/>
                <a:solidFill>
                  <a:schemeClr val="accent1"/>
                </a:solidFill>
                <a:effectLst>
                  <a:outerShdw blurRad="38100" dist="25400" dir="5400000" algn="ctr" rotWithShape="0">
                    <a:srgbClr val="6E747A">
                      <a:alpha val="43000"/>
                    </a:srgbClr>
                  </a:outerShdw>
                </a:effectLst>
              </a:rPr>
              <a:t>of Marketing Activity: We saw that the month of highest level of marketing activity was the month of May. However, this was the month that potential clients tended to reject saving deposits offers. </a:t>
            </a:r>
            <a:endParaRPr lang="en-GB" sz="1400" dirty="0" smtClean="0">
              <a:ln w="0"/>
              <a:solidFill>
                <a:schemeClr val="accent1"/>
              </a:solidFill>
              <a:effectLst>
                <a:outerShdw blurRad="38100" dist="25400" dir="5400000" algn="ctr" rotWithShape="0">
                  <a:srgbClr val="6E747A">
                    <a:alpha val="43000"/>
                  </a:srgbClr>
                </a:outerShdw>
              </a:effectLst>
            </a:endParaRPr>
          </a:p>
          <a:p>
            <a:pPr marL="228600" indent="-228600">
              <a:buAutoNum type="arabicParenR"/>
            </a:pPr>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2)Age:  The majority of </a:t>
            </a:r>
            <a:r>
              <a:rPr lang="en-GB" sz="1400" dirty="0">
                <a:ln w="0"/>
                <a:solidFill>
                  <a:schemeClr val="accent1"/>
                </a:solidFill>
                <a:effectLst>
                  <a:outerShdw blurRad="38100" dist="25400" dir="5400000" algn="ctr" rotWithShape="0">
                    <a:srgbClr val="6E747A">
                      <a:alpha val="43000"/>
                    </a:srgbClr>
                  </a:outerShdw>
                </a:effectLst>
              </a:rPr>
              <a:t>our customers are </a:t>
            </a:r>
            <a:r>
              <a:rPr lang="en-GB" sz="1400" dirty="0" smtClean="0">
                <a:ln w="0"/>
                <a:solidFill>
                  <a:schemeClr val="accent1"/>
                </a:solidFill>
                <a:effectLst>
                  <a:outerShdw blurRad="38100" dist="25400" dir="5400000" algn="ctr" rotWithShape="0">
                    <a:srgbClr val="6E747A">
                      <a:alpha val="43000"/>
                    </a:srgbClr>
                  </a:outerShdw>
                </a:effectLst>
              </a:rPr>
              <a:t>in between 32 and 47 years old, which is the 2 category. </a:t>
            </a:r>
            <a:endParaRPr lang="en-GB" sz="1400" dirty="0">
              <a:ln w="0"/>
              <a:solidFill>
                <a:schemeClr val="accent1"/>
              </a:solidFill>
              <a:effectLst>
                <a:outerShdw blurRad="38100" dist="25400" dir="5400000" algn="ctr" rotWithShape="0">
                  <a:srgbClr val="6E747A">
                    <a:alpha val="43000"/>
                  </a:srgbClr>
                </a:outerShdw>
              </a:effectLst>
            </a:endParaRPr>
          </a:p>
          <a:p>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a:ln w="0"/>
                <a:solidFill>
                  <a:schemeClr val="accent1"/>
                </a:solidFill>
                <a:effectLst>
                  <a:outerShdw blurRad="38100" dist="25400" dir="5400000" algn="ctr" rotWithShape="0">
                    <a:srgbClr val="6E747A">
                      <a:alpha val="43000"/>
                    </a:srgbClr>
                  </a:outerShdw>
                </a:effectLst>
              </a:rPr>
              <a:t>3) Jobs: </a:t>
            </a:r>
            <a:r>
              <a:rPr lang="en-GB" sz="1400" dirty="0" smtClean="0">
                <a:ln w="0"/>
                <a:solidFill>
                  <a:schemeClr val="accent1"/>
                </a:solidFill>
                <a:effectLst>
                  <a:outerShdw blurRad="38100" dist="25400" dir="5400000" algn="ctr" rotWithShape="0">
                    <a:srgbClr val="6E747A">
                      <a:alpha val="43000"/>
                    </a:srgbClr>
                  </a:outerShdw>
                </a:effectLst>
              </a:rPr>
              <a:t>Most </a:t>
            </a:r>
            <a:r>
              <a:rPr lang="en-GB" sz="1400" dirty="0">
                <a:ln w="0"/>
                <a:solidFill>
                  <a:schemeClr val="accent1"/>
                </a:solidFill>
                <a:effectLst>
                  <a:outerShdw blurRad="38100" dist="25400" dir="5400000" algn="ctr" rotWithShape="0">
                    <a:srgbClr val="6E747A">
                      <a:alpha val="43000"/>
                    </a:srgbClr>
                  </a:outerShdw>
                </a:effectLst>
              </a:rPr>
              <a:t>of our </a:t>
            </a:r>
            <a:r>
              <a:rPr lang="en-GB" sz="1400" dirty="0" smtClean="0">
                <a:ln w="0"/>
                <a:solidFill>
                  <a:schemeClr val="accent1"/>
                </a:solidFill>
                <a:effectLst>
                  <a:outerShdw blurRad="38100" dist="25400" dir="5400000" algn="ctr" rotWithShape="0">
                    <a:srgbClr val="6E747A">
                      <a:alpha val="43000"/>
                    </a:srgbClr>
                  </a:outerShdw>
                </a:effectLst>
              </a:rPr>
              <a:t>customer do management </a:t>
            </a:r>
            <a:r>
              <a:rPr lang="en-GB" sz="1400" dirty="0">
                <a:ln w="0"/>
                <a:solidFill>
                  <a:schemeClr val="accent1"/>
                </a:solidFill>
                <a:effectLst>
                  <a:outerShdw blurRad="38100" dist="25400" dir="5400000" algn="ctr" rotWithShape="0">
                    <a:srgbClr val="6E747A">
                      <a:alpha val="43000"/>
                    </a:srgbClr>
                  </a:outerShdw>
                </a:effectLst>
              </a:rPr>
              <a:t>and blue-collar </a:t>
            </a:r>
            <a:r>
              <a:rPr lang="en-GB" sz="1400" dirty="0" smtClean="0">
                <a:ln w="0"/>
                <a:solidFill>
                  <a:schemeClr val="accent1"/>
                </a:solidFill>
                <a:effectLst>
                  <a:outerShdw blurRad="38100" dist="25400" dir="5400000" algn="ctr" rotWithShape="0">
                    <a:srgbClr val="6E747A">
                      <a:alpha val="43000"/>
                    </a:srgbClr>
                  </a:outerShdw>
                </a:effectLst>
              </a:rPr>
              <a:t>jobs.</a:t>
            </a:r>
          </a:p>
          <a:p>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4)</a:t>
            </a:r>
            <a:r>
              <a:rPr lang="en-GB" sz="1400" dirty="0">
                <a:ln w="0"/>
                <a:solidFill>
                  <a:schemeClr val="accent1"/>
                </a:solidFill>
                <a:effectLst>
                  <a:outerShdw blurRad="38100" dist="25400" dir="5400000" algn="ctr" rotWithShape="0">
                    <a:srgbClr val="6E747A">
                      <a:alpha val="43000"/>
                    </a:srgbClr>
                  </a:outerShdw>
                </a:effectLst>
              </a:rPr>
              <a:t> </a:t>
            </a:r>
            <a:r>
              <a:rPr lang="en-GB" sz="1400" dirty="0" smtClean="0">
                <a:ln w="0"/>
                <a:solidFill>
                  <a:schemeClr val="accent1"/>
                </a:solidFill>
                <a:effectLst>
                  <a:outerShdw blurRad="38100" dist="25400" dir="5400000" algn="ctr" rotWithShape="0">
                    <a:srgbClr val="6E747A">
                      <a:alpha val="43000"/>
                    </a:srgbClr>
                  </a:outerShdw>
                </a:effectLst>
              </a:rPr>
              <a:t>Marital Status: 56.9 % of our clients are married, 31.5 % are single, and 11.6 % of them are divorced.</a:t>
            </a:r>
          </a:p>
          <a:p>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5) Education: consists of secondary – 5476, tertiary – 3689, primary -1500, unknown - 497</a:t>
            </a:r>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 </a:t>
            </a:r>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6) Contact: Mostly were contacted by the way of cellular numbers which is 72%, followed by unknown is 21 %, and telephone is 6.9 %.  </a:t>
            </a:r>
          </a:p>
          <a:p>
            <a:endParaRPr lang="en-GB" sz="1400" dirty="0" smtClean="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7) Day: Many </a:t>
            </a:r>
            <a:r>
              <a:rPr lang="en-GB" sz="1400" dirty="0">
                <a:ln w="0"/>
                <a:solidFill>
                  <a:schemeClr val="accent1"/>
                </a:solidFill>
                <a:effectLst>
                  <a:outerShdw blurRad="38100" dist="25400" dir="5400000" algn="ctr" rotWithShape="0">
                    <a:srgbClr val="6E747A">
                      <a:alpha val="43000"/>
                    </a:srgbClr>
                  </a:outerShdw>
                </a:effectLst>
              </a:rPr>
              <a:t>customers were contacted on 20</a:t>
            </a:r>
            <a:r>
              <a:rPr lang="en-GB" sz="1400" baseline="30000" dirty="0">
                <a:ln w="0"/>
                <a:solidFill>
                  <a:schemeClr val="accent1"/>
                </a:solidFill>
                <a:effectLst>
                  <a:outerShdw blurRad="38100" dist="25400" dir="5400000" algn="ctr" rotWithShape="0">
                    <a:srgbClr val="6E747A">
                      <a:alpha val="43000"/>
                    </a:srgbClr>
                  </a:outerShdw>
                </a:effectLst>
              </a:rPr>
              <a:t>th</a:t>
            </a:r>
            <a:r>
              <a:rPr lang="en-GB" sz="1400" dirty="0">
                <a:ln w="0"/>
                <a:solidFill>
                  <a:schemeClr val="accent1"/>
                </a:solidFill>
                <a:effectLst>
                  <a:outerShdw blurRad="38100" dist="25400" dir="5400000" algn="ctr" rotWithShape="0">
                    <a:srgbClr val="6E747A">
                      <a:alpha val="43000"/>
                    </a:srgbClr>
                  </a:outerShdw>
                </a:effectLst>
              </a:rPr>
              <a:t> and 18</a:t>
            </a:r>
            <a:r>
              <a:rPr lang="en-GB" sz="1400" baseline="30000" dirty="0">
                <a:ln w="0"/>
                <a:solidFill>
                  <a:schemeClr val="accent1"/>
                </a:solidFill>
                <a:effectLst>
                  <a:outerShdw blurRad="38100" dist="25400" dir="5400000" algn="ctr" rotWithShape="0">
                    <a:srgbClr val="6E747A">
                      <a:alpha val="43000"/>
                    </a:srgbClr>
                  </a:outerShdw>
                </a:effectLst>
              </a:rPr>
              <a:t>th </a:t>
            </a:r>
            <a:r>
              <a:rPr lang="en-GB" sz="1400" dirty="0">
                <a:ln w="0"/>
                <a:solidFill>
                  <a:schemeClr val="accent1"/>
                </a:solidFill>
                <a:effectLst>
                  <a:outerShdw blurRad="38100" dist="25400" dir="5400000" algn="ctr" rotWithShape="0">
                    <a:srgbClr val="6E747A">
                      <a:alpha val="43000"/>
                    </a:srgbClr>
                  </a:outerShdw>
                </a:effectLst>
              </a:rPr>
              <a:t> dates of months. </a:t>
            </a:r>
            <a:endParaRPr lang="en-GB" sz="1400" dirty="0" smtClean="0">
              <a:ln w="0"/>
              <a:solidFill>
                <a:schemeClr val="accent1"/>
              </a:solidFill>
              <a:effectLst>
                <a:outerShdw blurRad="38100" dist="25400" dir="5400000" algn="ctr" rotWithShape="0">
                  <a:srgbClr val="6E747A">
                    <a:alpha val="43000"/>
                  </a:srgbClr>
                </a:outerShdw>
              </a:effectLst>
            </a:endParaRPr>
          </a:p>
          <a:p>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8) Model performance: the </a:t>
            </a:r>
            <a:r>
              <a:rPr lang="en-GB" sz="1400" dirty="0">
                <a:ln w="0"/>
                <a:solidFill>
                  <a:schemeClr val="accent1"/>
                </a:solidFill>
                <a:effectLst>
                  <a:outerShdw blurRad="38100" dist="25400" dir="5400000" algn="ctr" rotWithShape="0">
                    <a:srgbClr val="6E747A">
                      <a:alpha val="43000"/>
                    </a:srgbClr>
                  </a:outerShdw>
                </a:effectLst>
              </a:rPr>
              <a:t>best performing model in terms of accuracy score is Gradient Boosting, followed by Random Forest </a:t>
            </a:r>
            <a:r>
              <a:rPr lang="en-GB" sz="1400" dirty="0" smtClean="0">
                <a:ln w="0"/>
                <a:solidFill>
                  <a:schemeClr val="accent1"/>
                </a:solidFill>
                <a:effectLst>
                  <a:outerShdw blurRad="38100" dist="25400" dir="5400000" algn="ctr" rotWithShape="0">
                    <a:srgbClr val="6E747A">
                      <a:alpha val="43000"/>
                    </a:srgbClr>
                  </a:outerShdw>
                </a:effectLst>
              </a:rPr>
              <a:t>model, with the accuracy of 84% and 83% respectively. </a:t>
            </a:r>
          </a:p>
          <a:p>
            <a:endParaRPr lang="en-GB" sz="1400" dirty="0">
              <a:ln w="0"/>
              <a:solidFill>
                <a:schemeClr val="accent1"/>
              </a:solidFill>
              <a:effectLst>
                <a:outerShdw blurRad="38100" dist="25400" dir="5400000" algn="ctr" rotWithShape="0">
                  <a:srgbClr val="6E747A">
                    <a:alpha val="43000"/>
                  </a:srgbClr>
                </a:outerShdw>
              </a:effectLst>
            </a:endParaRPr>
          </a:p>
          <a:p>
            <a:r>
              <a:rPr lang="en-GB" sz="1400" dirty="0" smtClean="0">
                <a:ln w="0"/>
                <a:solidFill>
                  <a:schemeClr val="accent1"/>
                </a:solidFill>
                <a:effectLst>
                  <a:outerShdw blurRad="38100" dist="25400" dir="5400000" algn="ctr" rotWithShape="0">
                    <a:srgbClr val="6E747A">
                      <a:alpha val="43000"/>
                    </a:srgbClr>
                  </a:outerShdw>
                </a:effectLst>
              </a:rPr>
              <a:t>9)Feature Importance: The important feature is Duration. </a:t>
            </a:r>
            <a:endParaRPr lang="en-GB" sz="1400" dirty="0">
              <a:ln w="0"/>
              <a:solidFill>
                <a:schemeClr val="accent1"/>
              </a:solidFill>
              <a:effectLst>
                <a:outerShdw blurRad="38100" dist="25400" dir="5400000" algn="ctr" rotWithShape="0">
                  <a:srgbClr val="6E747A">
                    <a:alpha val="43000"/>
                  </a:srgbClr>
                </a:outerShdw>
              </a:effectLst>
            </a:endParaRPr>
          </a:p>
          <a:p>
            <a:endParaRPr lang="en-GB" sz="1200" dirty="0"/>
          </a:p>
          <a:p>
            <a:endParaRPr lang="en-GB" sz="1200" dirty="0"/>
          </a:p>
          <a:p>
            <a:endParaRPr lang="en-GB" sz="1200" dirty="0"/>
          </a:p>
          <a:p>
            <a:endParaRPr lang="en-GB" sz="1200" dirty="0" smtClean="0"/>
          </a:p>
        </p:txBody>
      </p:sp>
      <p:grpSp>
        <p:nvGrpSpPr>
          <p:cNvPr id="79" name="Group 78">
            <a:extLst>
              <a:ext uri="{FF2B5EF4-FFF2-40B4-BE49-F238E27FC236}">
                <a16:creationId xmlns:a16="http://schemas.microsoft.com/office/drawing/2014/main" xmlns="" id="{3FD3EE0D-FD02-4885-9AC0-03F414A9888F}"/>
              </a:ext>
            </a:extLst>
          </p:cNvPr>
          <p:cNvGrpSpPr/>
          <p:nvPr/>
        </p:nvGrpSpPr>
        <p:grpSpPr>
          <a:xfrm>
            <a:off x="-10263492" y="2"/>
            <a:ext cx="8692331" cy="6858000"/>
            <a:chOff x="-950818" y="-1"/>
            <a:chExt cx="8692331" cy="6858000"/>
          </a:xfrm>
        </p:grpSpPr>
        <p:sp>
          <p:nvSpPr>
            <p:cNvPr id="80" name="Rectangle 79">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3444029962"/>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15797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296870"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3138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909333"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613297"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338416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2584284"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388582"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239061"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584050"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grpSp>
        <p:nvGrpSpPr>
          <p:cNvPr id="71" name="Group 70">
            <a:extLst>
              <a:ext uri="{FF2B5EF4-FFF2-40B4-BE49-F238E27FC236}">
                <a16:creationId xmlns:a16="http://schemas.microsoft.com/office/drawing/2014/main" xmlns="" id="{3FD3EE0D-FD02-4885-9AC0-03F414A9888F}"/>
              </a:ext>
            </a:extLst>
          </p:cNvPr>
          <p:cNvGrpSpPr/>
          <p:nvPr/>
        </p:nvGrpSpPr>
        <p:grpSpPr>
          <a:xfrm>
            <a:off x="-860126" y="-11401"/>
            <a:ext cx="8739687" cy="6858000"/>
            <a:chOff x="-950818" y="-1"/>
            <a:chExt cx="8739687" cy="6858000"/>
          </a:xfrm>
        </p:grpSpPr>
        <p:sp>
          <p:nvSpPr>
            <p:cNvPr id="72" name="Rectangle 71">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0E895421-2372-4C7F-93D2-3B0353A6E7BD}"/>
                </a:ext>
              </a:extLst>
            </p:cNvPr>
            <p:cNvSpPr txBox="1"/>
            <p:nvPr/>
          </p:nvSpPr>
          <p:spPr>
            <a:xfrm rot="16200000">
              <a:off x="6608160"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
        <p:nvSpPr>
          <p:cNvPr id="76" name="TextBox 75"/>
          <p:cNvSpPr txBox="1"/>
          <p:nvPr/>
        </p:nvSpPr>
        <p:spPr>
          <a:xfrm>
            <a:off x="-684131" y="200916"/>
            <a:ext cx="7570663" cy="5816977"/>
          </a:xfrm>
          <a:prstGeom prst="rect">
            <a:avLst/>
          </a:prstGeom>
          <a:noFill/>
        </p:spPr>
        <p:txBody>
          <a:bodyPr wrap="square" rtlCol="0">
            <a:spAutoFit/>
          </a:bodyPr>
          <a:lstStyle/>
          <a:p>
            <a:pPr marL="228600" indent="-228600">
              <a:buAutoNum type="arabicParenR"/>
            </a:pPr>
            <a:r>
              <a:rPr lang="en-GB" sz="1200" dirty="0" smtClean="0">
                <a:ln w="0"/>
                <a:effectLst>
                  <a:outerShdw blurRad="38100" dist="19050" dir="2700000" algn="tl" rotWithShape="0">
                    <a:schemeClr val="dk1">
                      <a:alpha val="40000"/>
                    </a:schemeClr>
                  </a:outerShdw>
                </a:effectLst>
              </a:rPr>
              <a:t>Months : For the next campaign, it will be wise for the bank to focus the marketing campaign during the months of March, September, October and December. (because there were the months with the lowest marketing activity, there might be a reason why).</a:t>
            </a:r>
          </a:p>
          <a:p>
            <a:endParaRPr lang="en-GB" sz="1200" dirty="0" smtClean="0">
              <a:ln w="0"/>
              <a:effectLst>
                <a:outerShdw blurRad="38100" dist="19050" dir="2700000" algn="tl" rotWithShape="0">
                  <a:schemeClr val="dk1">
                    <a:alpha val="40000"/>
                  </a:schemeClr>
                </a:outerShdw>
              </a:effectLst>
            </a:endParaRPr>
          </a:p>
          <a:p>
            <a:endParaRPr lang="en-GB" sz="1200" dirty="0" smtClean="0">
              <a:ln w="0"/>
              <a:effectLst>
                <a:outerShdw blurRad="38100" dist="19050" dir="2700000" algn="tl" rotWithShape="0">
                  <a:schemeClr val="dk1">
                    <a:alpha val="40000"/>
                  </a:schemeClr>
                </a:outerShdw>
              </a:effectLst>
            </a:endParaRPr>
          </a:p>
          <a:p>
            <a:r>
              <a:rPr lang="en-GB" sz="1200" dirty="0">
                <a:ln w="0"/>
                <a:effectLst>
                  <a:outerShdw blurRad="38100" dist="19050" dir="2700000" algn="tl" rotWithShape="0">
                    <a:schemeClr val="dk1">
                      <a:alpha val="40000"/>
                    </a:schemeClr>
                  </a:outerShdw>
                </a:effectLst>
              </a:rPr>
              <a:t>2</a:t>
            </a:r>
            <a:r>
              <a:rPr lang="en-GB" sz="1200" dirty="0" smtClean="0">
                <a:ln w="0"/>
                <a:effectLst>
                  <a:outerShdw blurRad="38100" dist="19050" dir="2700000" algn="tl" rotWithShape="0">
                    <a:schemeClr val="dk1">
                      <a:alpha val="40000"/>
                    </a:schemeClr>
                  </a:outerShdw>
                </a:effectLst>
              </a:rPr>
              <a:t>) Campaign Calls: A policy should be implemented that states that no more than 3 calls should be applied to the same potential client in order to save time and effort in getting new potential clients. Remember, the more we call the same potential client, the likely he or she will decline to open a saving account.</a:t>
            </a:r>
          </a:p>
          <a:p>
            <a:endParaRPr lang="en-GB" sz="1200" dirty="0" smtClean="0">
              <a:ln w="0"/>
              <a:effectLst>
                <a:outerShdw blurRad="38100" dist="19050" dir="2700000" algn="tl" rotWithShape="0">
                  <a:schemeClr val="dk1">
                    <a:alpha val="40000"/>
                  </a:schemeClr>
                </a:outerShdw>
              </a:effectLst>
            </a:endParaRPr>
          </a:p>
          <a:p>
            <a:r>
              <a:rPr lang="en-GB" sz="1200" dirty="0">
                <a:ln w="0"/>
                <a:effectLst>
                  <a:outerShdw blurRad="38100" dist="19050" dir="2700000" algn="tl" rotWithShape="0">
                    <a:schemeClr val="dk1">
                      <a:alpha val="40000"/>
                    </a:schemeClr>
                  </a:outerShdw>
                </a:effectLst>
              </a:rPr>
              <a:t>3</a:t>
            </a:r>
            <a:r>
              <a:rPr lang="en-GB" sz="1200" dirty="0" smtClean="0">
                <a:ln w="0"/>
                <a:effectLst>
                  <a:outerShdw blurRad="38100" dist="19050" dir="2700000" algn="tl" rotWithShape="0">
                    <a:schemeClr val="dk1">
                      <a:alpha val="40000"/>
                    </a:schemeClr>
                  </a:outerShdw>
                </a:effectLst>
              </a:rPr>
              <a:t>) Age Category: The next marketing campaign of the bank should target potential clients in their 20s or younger and 60s or older. It will be great if for the next campaign the bank addressed these two categories and therefore, increase the likelihood of more saving accounts to open.</a:t>
            </a:r>
          </a:p>
          <a:p>
            <a:endParaRPr lang="en-GB" sz="1200" dirty="0" smtClean="0">
              <a:ln w="0"/>
              <a:effectLst>
                <a:outerShdw blurRad="38100" dist="19050" dir="2700000" algn="tl" rotWithShape="0">
                  <a:schemeClr val="dk1">
                    <a:alpha val="40000"/>
                  </a:schemeClr>
                </a:outerShdw>
              </a:effectLst>
            </a:endParaRPr>
          </a:p>
          <a:p>
            <a:r>
              <a:rPr lang="en-GB" sz="1200" dirty="0">
                <a:ln w="0"/>
                <a:effectLst>
                  <a:outerShdw blurRad="38100" dist="19050" dir="2700000" algn="tl" rotWithShape="0">
                    <a:schemeClr val="dk1">
                      <a:alpha val="40000"/>
                    </a:schemeClr>
                  </a:outerShdw>
                </a:effectLst>
              </a:rPr>
              <a:t>4</a:t>
            </a:r>
            <a:r>
              <a:rPr lang="en-GB" sz="1200" dirty="0" smtClean="0">
                <a:ln w="0"/>
                <a:effectLst>
                  <a:outerShdw blurRad="38100" dist="19050" dir="2700000" algn="tl" rotWithShape="0">
                    <a:schemeClr val="dk1">
                      <a:alpha val="40000"/>
                    </a:schemeClr>
                  </a:outerShdw>
                </a:effectLst>
              </a:rPr>
              <a:t>) Develop a Questionnaire during the Calls: Since duration of the call is the feature that most positively correlates with whether a potential client will open the account or not, by providing an interesting questionnaire for potential clients during the calls the conversation length might increase. </a:t>
            </a:r>
          </a:p>
          <a:p>
            <a:endParaRPr lang="en-GB" sz="1200" dirty="0" smtClean="0">
              <a:ln w="0"/>
              <a:effectLst>
                <a:outerShdw blurRad="38100" dist="19050" dir="2700000" algn="tl" rotWithShape="0">
                  <a:schemeClr val="dk1">
                    <a:alpha val="40000"/>
                  </a:schemeClr>
                </a:outerShdw>
              </a:effectLst>
            </a:endParaRPr>
          </a:p>
          <a:p>
            <a:r>
              <a:rPr lang="en-GB" sz="1200" dirty="0">
                <a:ln w="0"/>
                <a:effectLst>
                  <a:outerShdw blurRad="38100" dist="19050" dir="2700000" algn="tl" rotWithShape="0">
                    <a:schemeClr val="dk1">
                      <a:alpha val="40000"/>
                    </a:schemeClr>
                  </a:outerShdw>
                </a:effectLst>
              </a:rPr>
              <a:t>5</a:t>
            </a:r>
            <a:r>
              <a:rPr lang="en-GB" sz="1200" dirty="0" smtClean="0">
                <a:ln w="0"/>
                <a:effectLst>
                  <a:outerShdw blurRad="38100" dist="19050" dir="2700000" algn="tl" rotWithShape="0">
                    <a:schemeClr val="dk1">
                      <a:alpha val="40000"/>
                    </a:schemeClr>
                  </a:outerShdw>
                </a:effectLst>
              </a:rPr>
              <a:t>) Target individuals with a higher duration: Target the target group that is above average in duration, there is a highly likelihood that this target group would open for opening the new account. This would allow that the success rate of the next marketing campaign would be highly successful.</a:t>
            </a:r>
          </a:p>
          <a:p>
            <a:endParaRPr lang="en-GB" sz="1200" dirty="0" smtClean="0">
              <a:ln w="0"/>
              <a:effectLst>
                <a:outerShdw blurRad="38100" dist="19050" dir="2700000" algn="tl" rotWithShape="0">
                  <a:schemeClr val="dk1">
                    <a:alpha val="40000"/>
                  </a:schemeClr>
                </a:outerShdw>
              </a:effectLst>
            </a:endParaRPr>
          </a:p>
          <a:p>
            <a:r>
              <a:rPr lang="en-GB" sz="1200" dirty="0" smtClean="0">
                <a:ln w="0"/>
                <a:effectLst>
                  <a:outerShdw blurRad="38100" dist="19050" dir="2700000" algn="tl" rotWithShape="0">
                    <a:schemeClr val="dk1">
                      <a:alpha val="40000"/>
                    </a:schemeClr>
                  </a:outerShdw>
                </a:effectLst>
              </a:rPr>
              <a:t>Other recommendations for the bank than can help improve the deposit rate are:</a:t>
            </a:r>
          </a:p>
          <a:p>
            <a:endParaRPr lang="en-GB" sz="1200" dirty="0" smtClean="0">
              <a:ln w="0"/>
              <a:effectLst>
                <a:outerShdw blurRad="38100" dist="19050" dir="2700000" algn="tl" rotWithShape="0">
                  <a:schemeClr val="dk1">
                    <a:alpha val="40000"/>
                  </a:schemeClr>
                </a:outerShdw>
              </a:effectLst>
            </a:endParaRPr>
          </a:p>
          <a:p>
            <a:r>
              <a:rPr lang="en-GB" sz="1200" dirty="0" smtClean="0">
                <a:ln w="0"/>
                <a:effectLst>
                  <a:outerShdw blurRad="38100" dist="19050" dir="2700000" algn="tl" rotWithShape="0">
                    <a:schemeClr val="dk1">
                      <a:alpha val="40000"/>
                    </a:schemeClr>
                  </a:outerShdw>
                </a:effectLst>
              </a:rPr>
              <a:t>• Listen to the leads and extract more information to deliver the best deposit plan, which can increase the duration of calls and that can lead to a deposit.</a:t>
            </a:r>
          </a:p>
          <a:p>
            <a:endParaRPr lang="en-GB" sz="1200" dirty="0" smtClean="0">
              <a:ln w="0"/>
              <a:effectLst>
                <a:outerShdw blurRad="38100" dist="19050" dir="2700000" algn="tl" rotWithShape="0">
                  <a:schemeClr val="dk1">
                    <a:alpha val="40000"/>
                  </a:schemeClr>
                </a:outerShdw>
              </a:effectLst>
            </a:endParaRPr>
          </a:p>
          <a:p>
            <a:r>
              <a:rPr lang="en-GB" sz="1200" dirty="0" smtClean="0">
                <a:ln w="0"/>
                <a:effectLst>
                  <a:outerShdw blurRad="38100" dist="19050" dir="2700000" algn="tl" rotWithShape="0">
                    <a:schemeClr val="dk1">
                      <a:alpha val="40000"/>
                    </a:schemeClr>
                  </a:outerShdw>
                </a:effectLst>
              </a:rPr>
              <a:t>• Approaching the leads during the start of new bank period (May-July) will be a good choice as many have shown positive results from data history.</a:t>
            </a:r>
            <a:endParaRPr lang="en-GB" sz="1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7627990"/>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0872792"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8935692" y="10635"/>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7736208"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7641406"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grpSp>
        <p:nvGrpSpPr>
          <p:cNvPr id="94" name="Group 93">
            <a:extLst>
              <a:ext uri="{FF2B5EF4-FFF2-40B4-BE49-F238E27FC236}">
                <a16:creationId xmlns:a16="http://schemas.microsoft.com/office/drawing/2014/main" xmlns="" id="{3FD3EE0D-FD02-4885-9AC0-03F414A9888F}"/>
              </a:ext>
            </a:extLst>
          </p:cNvPr>
          <p:cNvGrpSpPr/>
          <p:nvPr/>
        </p:nvGrpSpPr>
        <p:grpSpPr>
          <a:xfrm>
            <a:off x="-7027836"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8517451"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1363746"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609926"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3275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424868"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30945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728887"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271676"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305428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255513"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105980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9018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24907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3" name="TextBox 2"/>
          <p:cNvSpPr txBox="1"/>
          <p:nvPr/>
        </p:nvSpPr>
        <p:spPr>
          <a:xfrm>
            <a:off x="3498528" y="594360"/>
            <a:ext cx="6605326" cy="6555641"/>
          </a:xfrm>
          <a:prstGeom prst="rect">
            <a:avLst/>
          </a:prstGeom>
          <a:noFill/>
        </p:spPr>
        <p:txBody>
          <a:bodyPr wrap="square" rtlCol="0">
            <a:spAutoFit/>
          </a:bodyPr>
          <a:lstStyle/>
          <a:p>
            <a:r>
              <a:rPr lang="en-GB" sz="1400" dirty="0" smtClean="0"/>
              <a:t>Marketing campaigns are characterized by focusing on the customer needs and their overall satisfaction. </a:t>
            </a:r>
          </a:p>
          <a:p>
            <a:endParaRPr lang="en-GB" sz="1400" dirty="0" smtClean="0"/>
          </a:p>
          <a:p>
            <a:r>
              <a:rPr lang="en-GB" sz="1400" dirty="0" smtClean="0"/>
              <a:t>The goal of this project is to use the data to develop a strong model in order to </a:t>
            </a:r>
            <a:r>
              <a:rPr lang="en-GB" sz="1400" dirty="0"/>
              <a:t>predict which people the bank should target for their marketing campaign to get people to sign up for a saving account</a:t>
            </a:r>
            <a:r>
              <a:rPr lang="en-GB" sz="1400" dirty="0" smtClean="0"/>
              <a:t>.</a:t>
            </a:r>
          </a:p>
          <a:p>
            <a:endParaRPr lang="en-GB" sz="1400" dirty="0" smtClean="0"/>
          </a:p>
          <a:p>
            <a:endParaRPr lang="en-GB" sz="1400" dirty="0" smtClean="0"/>
          </a:p>
          <a:p>
            <a:r>
              <a:rPr lang="en-GB" sz="1400" dirty="0" smtClean="0"/>
              <a:t>In general, datasets which contain marketing data can be used for 2 different business goals:</a:t>
            </a:r>
          </a:p>
          <a:p>
            <a:endParaRPr lang="en-GB" sz="1400" dirty="0" smtClean="0"/>
          </a:p>
          <a:p>
            <a:pPr marL="342900" indent="-342900">
              <a:buAutoNum type="arabicPeriod"/>
            </a:pPr>
            <a:r>
              <a:rPr lang="en-GB" sz="1400" dirty="0" smtClean="0"/>
              <a:t>Prediction of the results of the marketing campaign for each customer and clarification of factors which affect the campaign results. This helps to find out the ways how to make marketing campaigns more efficient.</a:t>
            </a:r>
          </a:p>
          <a:p>
            <a:pPr marL="342900" indent="-342900">
              <a:buFontTx/>
              <a:buAutoNum type="arabicPeriod"/>
            </a:pPr>
            <a:endParaRPr lang="en-GB" sz="1400" dirty="0" smtClean="0"/>
          </a:p>
          <a:p>
            <a:pPr marL="342900" indent="-342900">
              <a:buFontTx/>
              <a:buAutoNum type="arabicPeriod"/>
            </a:pPr>
            <a:r>
              <a:rPr lang="en-GB" sz="1400" dirty="0" smtClean="0"/>
              <a:t>Finding </a:t>
            </a:r>
            <a:r>
              <a:rPr lang="en-GB" sz="1400" dirty="0"/>
              <a:t>out customer segments, using data for customers, who will subscribe to the saving deposit. This helps to identify the profile of a customer, who is more likely to acquire the product and develop more targeted marketing campaigns</a:t>
            </a:r>
            <a:r>
              <a:rPr lang="en-GB" sz="1400" dirty="0" smtClean="0"/>
              <a:t>.</a:t>
            </a:r>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a:p>
        </p:txBody>
      </p:sp>
      <p:grpSp>
        <p:nvGrpSpPr>
          <p:cNvPr id="72" name="Group 71">
            <a:extLst>
              <a:ext uri="{FF2B5EF4-FFF2-40B4-BE49-F238E27FC236}">
                <a16:creationId xmlns:a16="http://schemas.microsoft.com/office/drawing/2014/main" xmlns="" id="{3FD3EE0D-FD02-4885-9AC0-03F414A9888F}"/>
              </a:ext>
            </a:extLst>
          </p:cNvPr>
          <p:cNvGrpSpPr/>
          <p:nvPr/>
        </p:nvGrpSpPr>
        <p:grpSpPr>
          <a:xfrm>
            <a:off x="-10530192" y="9527"/>
            <a:ext cx="8692331" cy="6858000"/>
            <a:chOff x="-941293" y="-1"/>
            <a:chExt cx="8692331" cy="6858000"/>
          </a:xfrm>
        </p:grpSpPr>
        <p:sp>
          <p:nvSpPr>
            <p:cNvPr id="73" name="Rectangle 72">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58307" y="-765"/>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7469508"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7384231"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grpSp>
        <p:nvGrpSpPr>
          <p:cNvPr id="94" name="Group 93">
            <a:extLst>
              <a:ext uri="{FF2B5EF4-FFF2-40B4-BE49-F238E27FC236}">
                <a16:creationId xmlns:a16="http://schemas.microsoft.com/office/drawing/2014/main" xmlns="" id="{3FD3EE0D-FD02-4885-9AC0-03F414A9888F}"/>
              </a:ext>
            </a:extLst>
          </p:cNvPr>
          <p:cNvGrpSpPr/>
          <p:nvPr/>
        </p:nvGrpSpPr>
        <p:grpSpPr>
          <a:xfrm>
            <a:off x="-67706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8250751"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1087521"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324176"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12959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00465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41456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9957351"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739964"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1931663"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764528"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6351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2047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2993631" y="746462"/>
            <a:ext cx="7661100" cy="4969566"/>
          </a:xfrm>
          <a:prstGeom prst="rect">
            <a:avLst/>
          </a:prstGeom>
        </p:spPr>
      </p:pic>
      <p:sp>
        <p:nvSpPr>
          <p:cNvPr id="3" name="TextBox 2"/>
          <p:cNvSpPr txBox="1"/>
          <p:nvPr/>
        </p:nvSpPr>
        <p:spPr>
          <a:xfrm>
            <a:off x="3015945" y="330610"/>
            <a:ext cx="7069912" cy="369332"/>
          </a:xfrm>
          <a:prstGeom prst="rect">
            <a:avLst/>
          </a:prstGeom>
          <a:noFill/>
        </p:spPr>
        <p:txBody>
          <a:bodyPr wrap="square" rtlCol="0">
            <a:spAutoFit/>
          </a:bodyPr>
          <a:lstStyle/>
          <a:p>
            <a:r>
              <a:rPr lang="en-GB" dirty="0"/>
              <a:t>Some feature insights can be seen from the below </a:t>
            </a:r>
            <a:r>
              <a:rPr lang="en-GB" dirty="0" smtClean="0"/>
              <a:t>histograms</a:t>
            </a:r>
            <a:endParaRPr lang="en-GB" dirty="0"/>
          </a:p>
        </p:txBody>
      </p:sp>
      <p:grpSp>
        <p:nvGrpSpPr>
          <p:cNvPr id="73" name="Group 72">
            <a:extLst>
              <a:ext uri="{FF2B5EF4-FFF2-40B4-BE49-F238E27FC236}">
                <a16:creationId xmlns:a16="http://schemas.microsoft.com/office/drawing/2014/main" xmlns="" id="{3FD3EE0D-FD02-4885-9AC0-03F414A9888F}"/>
              </a:ext>
            </a:extLst>
          </p:cNvPr>
          <p:cNvGrpSpPr/>
          <p:nvPr/>
        </p:nvGrpSpPr>
        <p:grpSpPr>
          <a:xfrm>
            <a:off x="-10311117" y="9527"/>
            <a:ext cx="8692331" cy="6858000"/>
            <a:chOff x="-941293" y="-1"/>
            <a:chExt cx="8692331" cy="6858000"/>
          </a:xfrm>
        </p:grpSpPr>
        <p:sp>
          <p:nvSpPr>
            <p:cNvPr id="74" name="Rectangle 73">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
        <p:nvSpPr>
          <p:cNvPr id="4" name="TextBox 3"/>
          <p:cNvSpPr txBox="1"/>
          <p:nvPr/>
        </p:nvSpPr>
        <p:spPr>
          <a:xfrm>
            <a:off x="2914785" y="5910999"/>
            <a:ext cx="8172613" cy="584775"/>
          </a:xfrm>
          <a:prstGeom prst="rect">
            <a:avLst/>
          </a:prstGeom>
          <a:noFill/>
        </p:spPr>
        <p:txBody>
          <a:bodyPr wrap="square" rtlCol="0">
            <a:spAutoFit/>
          </a:bodyPr>
          <a:lstStyle/>
          <a:p>
            <a:r>
              <a:rPr lang="en-GB" sz="1600" dirty="0" smtClean="0"/>
              <a:t>These are a general overview of some visual analysis. From the next slide, there will be displayed more detailed visual charts of different features. </a:t>
            </a:r>
            <a:endParaRPr lang="en-GB" sz="1600" dirty="0"/>
          </a:p>
        </p:txBody>
      </p:sp>
    </p:spTree>
    <p:extLst>
      <p:ext uri="{BB962C8B-B14F-4D97-AF65-F5344CB8AC3E}">
        <p14:creationId xmlns:p14="http://schemas.microsoft.com/office/powerpoint/2010/main" val="1701038815"/>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645445" y="-765"/>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7508056"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grpSp>
        <p:nvGrpSpPr>
          <p:cNvPr id="94" name="Group 93">
            <a:extLst>
              <a:ext uri="{FF2B5EF4-FFF2-40B4-BE49-F238E27FC236}">
                <a16:creationId xmlns:a16="http://schemas.microsoft.com/office/drawing/2014/main" xmlns="" id="{3FD3EE0D-FD02-4885-9AC0-03F414A9888F}"/>
              </a:ext>
            </a:extLst>
          </p:cNvPr>
          <p:cNvGrpSpPr/>
          <p:nvPr/>
        </p:nvGrpSpPr>
        <p:grpSpPr>
          <a:xfrm>
            <a:off x="-690401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8412676"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1220871"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57526"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26294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13800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54791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100226"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873314"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055488"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59778"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7113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49054"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sp>
        <p:nvSpPr>
          <p:cNvPr id="3" name="TextBox 2"/>
          <p:cNvSpPr txBox="1"/>
          <p:nvPr/>
        </p:nvSpPr>
        <p:spPr>
          <a:xfrm>
            <a:off x="2296249" y="143832"/>
            <a:ext cx="6699629" cy="307777"/>
          </a:xfrm>
          <a:prstGeom prst="rect">
            <a:avLst/>
          </a:prstGeom>
          <a:noFill/>
        </p:spPr>
        <p:txBody>
          <a:bodyPr wrap="square" rtlCol="0">
            <a:spAutoFit/>
          </a:bodyPr>
          <a:lstStyle/>
          <a:p>
            <a:r>
              <a:rPr lang="en-GB" sz="1400" dirty="0"/>
              <a:t>From the boxplot below you can see how the age data is distributed.</a:t>
            </a:r>
          </a:p>
        </p:txBody>
      </p:sp>
      <p:sp>
        <p:nvSpPr>
          <p:cNvPr id="4" name="TextBox 3"/>
          <p:cNvSpPr txBox="1"/>
          <p:nvPr/>
        </p:nvSpPr>
        <p:spPr>
          <a:xfrm>
            <a:off x="6617476" y="950940"/>
            <a:ext cx="4685883" cy="738664"/>
          </a:xfrm>
          <a:prstGeom prst="rect">
            <a:avLst/>
          </a:prstGeom>
          <a:noFill/>
        </p:spPr>
        <p:txBody>
          <a:bodyPr wrap="square" rtlCol="0">
            <a:spAutoFit/>
          </a:bodyPr>
          <a:lstStyle/>
          <a:p>
            <a:r>
              <a:rPr lang="en-GB" sz="1400" dirty="0"/>
              <a:t>Then, we found that:</a:t>
            </a:r>
          </a:p>
          <a:p>
            <a:r>
              <a:rPr lang="en-GB" sz="1400" dirty="0"/>
              <a:t>Ages above 74.5 are outliers</a:t>
            </a:r>
          </a:p>
          <a:p>
            <a:r>
              <a:rPr lang="en-GB" sz="1400" dirty="0"/>
              <a:t>There are 171 outliers</a:t>
            </a:r>
          </a:p>
        </p:txBody>
      </p:sp>
      <p:sp>
        <p:nvSpPr>
          <p:cNvPr id="6" name="TextBox 5"/>
          <p:cNvSpPr txBox="1"/>
          <p:nvPr/>
        </p:nvSpPr>
        <p:spPr>
          <a:xfrm>
            <a:off x="5773533" y="2208162"/>
            <a:ext cx="4949229" cy="1169551"/>
          </a:xfrm>
          <a:prstGeom prst="rect">
            <a:avLst/>
          </a:prstGeom>
          <a:noFill/>
        </p:spPr>
        <p:txBody>
          <a:bodyPr wrap="square" rtlCol="0">
            <a:spAutoFit/>
          </a:bodyPr>
          <a:lstStyle/>
          <a:p>
            <a:r>
              <a:rPr lang="en-GB" sz="1400" dirty="0"/>
              <a:t>From </a:t>
            </a:r>
            <a:r>
              <a:rPr lang="en-GB" sz="1400" dirty="0" smtClean="0"/>
              <a:t>this </a:t>
            </a:r>
            <a:r>
              <a:rPr lang="en-GB" sz="1400" dirty="0"/>
              <a:t>age analyse we cannot conclude that the age of people has high effect whether they   will deposit money or not. People of any age could open the account that's why we can fit our model with and without these outliers.</a:t>
            </a:r>
          </a:p>
        </p:txBody>
      </p:sp>
      <p:pic>
        <p:nvPicPr>
          <p:cNvPr id="77" name="Picture 76"/>
          <p:cNvPicPr/>
          <p:nvPr/>
        </p:nvPicPr>
        <p:blipFill>
          <a:blip r:embed="rId2">
            <a:extLst>
              <a:ext uri="{28A0092B-C50C-407E-A947-70E740481C1C}">
                <a14:useLocalDpi xmlns:a14="http://schemas.microsoft.com/office/drawing/2010/main" val="0"/>
              </a:ext>
            </a:extLst>
          </a:blip>
          <a:stretch>
            <a:fillRect/>
          </a:stretch>
        </p:blipFill>
        <p:spPr>
          <a:xfrm>
            <a:off x="2315076" y="2100886"/>
            <a:ext cx="2843188" cy="2887583"/>
          </a:xfrm>
          <a:prstGeom prst="rect">
            <a:avLst/>
          </a:prstGeom>
        </p:spPr>
      </p:pic>
      <p:sp>
        <p:nvSpPr>
          <p:cNvPr id="8" name="TextBox 7"/>
          <p:cNvSpPr txBox="1"/>
          <p:nvPr/>
        </p:nvSpPr>
        <p:spPr>
          <a:xfrm>
            <a:off x="5900349" y="3819742"/>
            <a:ext cx="2875367" cy="954107"/>
          </a:xfrm>
          <a:prstGeom prst="rect">
            <a:avLst/>
          </a:prstGeom>
          <a:noFill/>
        </p:spPr>
        <p:txBody>
          <a:bodyPr wrap="square" rtlCol="0">
            <a:spAutoFit/>
          </a:bodyPr>
          <a:lstStyle/>
          <a:p>
            <a:r>
              <a:rPr lang="en-GB" sz="1400" dirty="0"/>
              <a:t>Age 0 &lt;= 32 is the 1 </a:t>
            </a:r>
            <a:r>
              <a:rPr lang="en-GB" sz="1400" dirty="0" smtClean="0"/>
              <a:t>category</a:t>
            </a:r>
            <a:endParaRPr lang="en-GB" sz="1400" dirty="0"/>
          </a:p>
          <a:p>
            <a:r>
              <a:rPr lang="en-GB" sz="1400" dirty="0"/>
              <a:t>Age 32 &lt;= 47 is the 2 category</a:t>
            </a:r>
          </a:p>
          <a:p>
            <a:r>
              <a:rPr lang="en-GB" sz="1400" dirty="0"/>
              <a:t>Age 47 &lt;= 70 is the 2 category</a:t>
            </a:r>
          </a:p>
          <a:p>
            <a:r>
              <a:rPr lang="en-GB" sz="1400" dirty="0"/>
              <a:t>Age 70 &lt;= 98 is the 2 category </a:t>
            </a:r>
          </a:p>
        </p:txBody>
      </p:sp>
      <p:pic>
        <p:nvPicPr>
          <p:cNvPr id="9" name="Picture 8"/>
          <p:cNvPicPr>
            <a:picLocks noChangeAspect="1"/>
          </p:cNvPicPr>
          <p:nvPr/>
        </p:nvPicPr>
        <p:blipFill>
          <a:blip r:embed="rId3"/>
          <a:stretch>
            <a:fillRect/>
          </a:stretch>
        </p:blipFill>
        <p:spPr>
          <a:xfrm>
            <a:off x="2382694" y="496218"/>
            <a:ext cx="4029075" cy="1581150"/>
          </a:xfrm>
          <a:prstGeom prst="rect">
            <a:avLst/>
          </a:prstGeom>
        </p:spPr>
      </p:pic>
      <p:pic>
        <p:nvPicPr>
          <p:cNvPr id="10" name="Picture 9"/>
          <p:cNvPicPr>
            <a:picLocks noChangeAspect="1"/>
          </p:cNvPicPr>
          <p:nvPr/>
        </p:nvPicPr>
        <p:blipFill>
          <a:blip r:embed="rId4"/>
          <a:stretch>
            <a:fillRect/>
          </a:stretch>
        </p:blipFill>
        <p:spPr>
          <a:xfrm>
            <a:off x="2272786" y="4998927"/>
            <a:ext cx="7010400" cy="1847850"/>
          </a:xfrm>
          <a:prstGeom prst="rect">
            <a:avLst/>
          </a:prstGeom>
        </p:spPr>
      </p:pic>
      <p:grpSp>
        <p:nvGrpSpPr>
          <p:cNvPr id="78" name="Group 77">
            <a:extLst>
              <a:ext uri="{FF2B5EF4-FFF2-40B4-BE49-F238E27FC236}">
                <a16:creationId xmlns:a16="http://schemas.microsoft.com/office/drawing/2014/main" xmlns="" id="{3FD3EE0D-FD02-4885-9AC0-03F414A9888F}"/>
              </a:ext>
            </a:extLst>
          </p:cNvPr>
          <p:cNvGrpSpPr/>
          <p:nvPr/>
        </p:nvGrpSpPr>
        <p:grpSpPr>
          <a:xfrm>
            <a:off x="-10320642" y="9527"/>
            <a:ext cx="8692331" cy="6858000"/>
            <a:chOff x="-941293" y="-1"/>
            <a:chExt cx="8692331" cy="6858000"/>
          </a:xfrm>
        </p:grpSpPr>
        <p:sp>
          <p:nvSpPr>
            <p:cNvPr id="79" name="Rectangle 78">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3078945403"/>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657275" y="2"/>
            <a:ext cx="9811777"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75000"/>
                  </a:schemeClr>
                </a:solidFill>
              </a:endParaRPr>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grpSp>
        <p:nvGrpSpPr>
          <p:cNvPr id="94" name="Group 93">
            <a:extLst>
              <a:ext uri="{FF2B5EF4-FFF2-40B4-BE49-F238E27FC236}">
                <a16:creationId xmlns:a16="http://schemas.microsoft.com/office/drawing/2014/main" xmlns="" id="{3FD3EE0D-FD02-4885-9AC0-03F414A9888F}"/>
              </a:ext>
            </a:extLst>
          </p:cNvPr>
          <p:cNvGrpSpPr/>
          <p:nvPr/>
        </p:nvGrpSpPr>
        <p:grpSpPr>
          <a:xfrm>
            <a:off x="-70373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8517451"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1335171"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562301"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367718"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25230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663629" y="-11909"/>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205001"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97808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179313"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100265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8637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21097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3" name="Picture 2"/>
          <p:cNvPicPr>
            <a:picLocks noChangeAspect="1"/>
          </p:cNvPicPr>
          <p:nvPr/>
        </p:nvPicPr>
        <p:blipFill>
          <a:blip r:embed="rId2"/>
          <a:stretch>
            <a:fillRect/>
          </a:stretch>
        </p:blipFill>
        <p:spPr>
          <a:xfrm>
            <a:off x="2432717" y="3259302"/>
            <a:ext cx="5482495" cy="3510589"/>
          </a:xfrm>
          <a:prstGeom prst="rect">
            <a:avLst/>
          </a:prstGeom>
        </p:spPr>
      </p:pic>
      <p:pic>
        <p:nvPicPr>
          <p:cNvPr id="4" name="Picture 3"/>
          <p:cNvPicPr>
            <a:picLocks noChangeAspect="1"/>
          </p:cNvPicPr>
          <p:nvPr/>
        </p:nvPicPr>
        <p:blipFill>
          <a:blip r:embed="rId3"/>
          <a:stretch>
            <a:fillRect/>
          </a:stretch>
        </p:blipFill>
        <p:spPr>
          <a:xfrm>
            <a:off x="2427514" y="121657"/>
            <a:ext cx="3926473" cy="3126965"/>
          </a:xfrm>
          <a:prstGeom prst="rect">
            <a:avLst/>
          </a:prstGeom>
        </p:spPr>
      </p:pic>
      <p:sp>
        <p:nvSpPr>
          <p:cNvPr id="5" name="TextBox 4"/>
          <p:cNvSpPr txBox="1"/>
          <p:nvPr/>
        </p:nvSpPr>
        <p:spPr>
          <a:xfrm>
            <a:off x="7524666" y="660156"/>
            <a:ext cx="3345524" cy="646331"/>
          </a:xfrm>
          <a:prstGeom prst="rect">
            <a:avLst/>
          </a:prstGeom>
          <a:noFill/>
        </p:spPr>
        <p:txBody>
          <a:bodyPr wrap="square" rtlCol="0">
            <a:spAutoFit/>
          </a:bodyPr>
          <a:lstStyle/>
          <a:p>
            <a:r>
              <a:rPr lang="en-GB" dirty="0" smtClean="0">
                <a:ln>
                  <a:solidFill>
                    <a:schemeClr val="accent4">
                      <a:lumMod val="75000"/>
                    </a:schemeClr>
                  </a:solidFill>
                </a:ln>
              </a:rPr>
              <a:t>Here can be seen the ratio of the customer’s roles </a:t>
            </a:r>
            <a:endParaRPr lang="en-GB" dirty="0">
              <a:ln>
                <a:solidFill>
                  <a:schemeClr val="accent4">
                    <a:lumMod val="75000"/>
                  </a:schemeClr>
                </a:solidFill>
              </a:ln>
            </a:endParaRPr>
          </a:p>
        </p:txBody>
      </p:sp>
      <p:sp>
        <p:nvSpPr>
          <p:cNvPr id="6" name="TextBox 5"/>
          <p:cNvSpPr txBox="1"/>
          <p:nvPr/>
        </p:nvSpPr>
        <p:spPr>
          <a:xfrm>
            <a:off x="7496868" y="1685139"/>
            <a:ext cx="3401121" cy="923330"/>
          </a:xfrm>
          <a:prstGeom prst="rect">
            <a:avLst/>
          </a:prstGeom>
          <a:noFill/>
        </p:spPr>
        <p:txBody>
          <a:bodyPr wrap="square" rtlCol="0">
            <a:spAutoFit/>
          </a:bodyPr>
          <a:lstStyle/>
          <a:p>
            <a:r>
              <a:rPr lang="en-GB" dirty="0" smtClean="0"/>
              <a:t>The majority of customers have management positions and blue-collar jobs.</a:t>
            </a:r>
            <a:endParaRPr lang="en-GB" dirty="0"/>
          </a:p>
        </p:txBody>
      </p:sp>
      <p:grpSp>
        <p:nvGrpSpPr>
          <p:cNvPr id="75" name="Group 74">
            <a:extLst>
              <a:ext uri="{FF2B5EF4-FFF2-40B4-BE49-F238E27FC236}">
                <a16:creationId xmlns:a16="http://schemas.microsoft.com/office/drawing/2014/main" xmlns="" id="{3FD3EE0D-FD02-4885-9AC0-03F414A9888F}"/>
              </a:ext>
            </a:extLst>
          </p:cNvPr>
          <p:cNvGrpSpPr/>
          <p:nvPr/>
        </p:nvGrpSpPr>
        <p:grpSpPr>
          <a:xfrm>
            <a:off x="-10482567" y="9527"/>
            <a:ext cx="8692331" cy="6858000"/>
            <a:chOff x="-941293" y="-1"/>
            <a:chExt cx="8692331" cy="6858000"/>
          </a:xfrm>
        </p:grpSpPr>
        <p:sp>
          <p:nvSpPr>
            <p:cNvPr id="76" name="Rectangle 75">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156216808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1555616" y="1289"/>
            <a:ext cx="961448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8384101"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1220871"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57526"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24389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128478"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52886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071651"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84473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036438"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59778"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701848"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49054"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1807124" y="836538"/>
            <a:ext cx="4071968" cy="3125862"/>
          </a:xfrm>
          <a:prstGeom prst="rect">
            <a:avLst/>
          </a:prstGeom>
        </p:spPr>
      </p:pic>
      <p:pic>
        <p:nvPicPr>
          <p:cNvPr id="3" name="Picture 2"/>
          <p:cNvPicPr>
            <a:picLocks noChangeAspect="1"/>
          </p:cNvPicPr>
          <p:nvPr/>
        </p:nvPicPr>
        <p:blipFill>
          <a:blip r:embed="rId3"/>
          <a:stretch>
            <a:fillRect/>
          </a:stretch>
        </p:blipFill>
        <p:spPr>
          <a:xfrm>
            <a:off x="1753480" y="4730260"/>
            <a:ext cx="7804653" cy="1585480"/>
          </a:xfrm>
          <a:prstGeom prst="rect">
            <a:avLst/>
          </a:prstGeom>
        </p:spPr>
      </p:pic>
      <p:pic>
        <p:nvPicPr>
          <p:cNvPr id="5" name="Picture 4"/>
          <p:cNvPicPr>
            <a:picLocks noChangeAspect="1"/>
          </p:cNvPicPr>
          <p:nvPr/>
        </p:nvPicPr>
        <p:blipFill>
          <a:blip r:embed="rId4"/>
          <a:stretch>
            <a:fillRect/>
          </a:stretch>
        </p:blipFill>
        <p:spPr>
          <a:xfrm>
            <a:off x="6417947" y="833185"/>
            <a:ext cx="3164853" cy="3072313"/>
          </a:xfrm>
          <a:prstGeom prst="rect">
            <a:avLst/>
          </a:prstGeom>
        </p:spPr>
      </p:pic>
      <p:sp>
        <p:nvSpPr>
          <p:cNvPr id="6" name="TextBox 5"/>
          <p:cNvSpPr txBox="1"/>
          <p:nvPr/>
        </p:nvSpPr>
        <p:spPr>
          <a:xfrm>
            <a:off x="2168520" y="289218"/>
            <a:ext cx="7615244" cy="369332"/>
          </a:xfrm>
          <a:prstGeom prst="rect">
            <a:avLst/>
          </a:prstGeom>
          <a:noFill/>
        </p:spPr>
        <p:txBody>
          <a:bodyPr wrap="square" rtlCol="0">
            <a:spAutoFit/>
          </a:bodyPr>
          <a:lstStyle/>
          <a:p>
            <a:r>
              <a:rPr lang="en-GB" dirty="0" smtClean="0"/>
              <a:t>The majority of customers are married which accounts around 57%.</a:t>
            </a:r>
            <a:endParaRPr lang="en-GB" dirty="0"/>
          </a:p>
        </p:txBody>
      </p:sp>
      <p:grpSp>
        <p:nvGrpSpPr>
          <p:cNvPr id="75" name="Group 74">
            <a:extLst>
              <a:ext uri="{FF2B5EF4-FFF2-40B4-BE49-F238E27FC236}">
                <a16:creationId xmlns:a16="http://schemas.microsoft.com/office/drawing/2014/main" xmlns="" id="{3FD3EE0D-FD02-4885-9AC0-03F414A9888F}"/>
              </a:ext>
            </a:extLst>
          </p:cNvPr>
          <p:cNvGrpSpPr/>
          <p:nvPr/>
        </p:nvGrpSpPr>
        <p:grpSpPr>
          <a:xfrm>
            <a:off x="-10330167" y="9527"/>
            <a:ext cx="8692331" cy="6858000"/>
            <a:chOff x="-941293" y="-1"/>
            <a:chExt cx="8692331" cy="6858000"/>
          </a:xfrm>
        </p:grpSpPr>
        <p:sp>
          <p:nvSpPr>
            <p:cNvPr id="76" name="Rectangle 75">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2242574136"/>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1496785" y="9527"/>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1211346"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57526"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243893"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11895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519337"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062126"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84473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036438"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5025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701848"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49054"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1751295" y="4933503"/>
            <a:ext cx="6991350" cy="1819275"/>
          </a:xfrm>
          <a:prstGeom prst="rect">
            <a:avLst/>
          </a:prstGeom>
        </p:spPr>
      </p:pic>
      <p:pic>
        <p:nvPicPr>
          <p:cNvPr id="3" name="Picture 2"/>
          <p:cNvPicPr>
            <a:picLocks noChangeAspect="1"/>
          </p:cNvPicPr>
          <p:nvPr/>
        </p:nvPicPr>
        <p:blipFill>
          <a:blip r:embed="rId3"/>
          <a:stretch>
            <a:fillRect/>
          </a:stretch>
        </p:blipFill>
        <p:spPr>
          <a:xfrm>
            <a:off x="5648079" y="1188425"/>
            <a:ext cx="3584043" cy="3422053"/>
          </a:xfrm>
          <a:prstGeom prst="rect">
            <a:avLst/>
          </a:prstGeom>
        </p:spPr>
      </p:pic>
      <p:pic>
        <p:nvPicPr>
          <p:cNvPr id="4" name="Picture 3"/>
          <p:cNvPicPr>
            <a:picLocks noChangeAspect="1"/>
          </p:cNvPicPr>
          <p:nvPr/>
        </p:nvPicPr>
        <p:blipFill>
          <a:blip r:embed="rId4"/>
          <a:stretch>
            <a:fillRect/>
          </a:stretch>
        </p:blipFill>
        <p:spPr>
          <a:xfrm>
            <a:off x="1658104" y="173618"/>
            <a:ext cx="3750726" cy="2745464"/>
          </a:xfrm>
          <a:prstGeom prst="rect">
            <a:avLst/>
          </a:prstGeom>
        </p:spPr>
      </p:pic>
      <p:sp>
        <p:nvSpPr>
          <p:cNvPr id="5" name="TextBox 4"/>
          <p:cNvSpPr txBox="1"/>
          <p:nvPr/>
        </p:nvSpPr>
        <p:spPr>
          <a:xfrm>
            <a:off x="2113019" y="3255482"/>
            <a:ext cx="2571821" cy="1200329"/>
          </a:xfrm>
          <a:prstGeom prst="rect">
            <a:avLst/>
          </a:prstGeom>
          <a:noFill/>
        </p:spPr>
        <p:txBody>
          <a:bodyPr wrap="square" rtlCol="0">
            <a:spAutoFit/>
          </a:bodyPr>
          <a:lstStyle/>
          <a:p>
            <a:r>
              <a:rPr lang="en-GB" dirty="0"/>
              <a:t>secondary    5476</a:t>
            </a:r>
          </a:p>
          <a:p>
            <a:r>
              <a:rPr lang="en-GB" dirty="0"/>
              <a:t>tertiary      </a:t>
            </a:r>
            <a:r>
              <a:rPr lang="en-GB" dirty="0" smtClean="0"/>
              <a:t>     3689</a:t>
            </a:r>
            <a:endParaRPr lang="en-GB" dirty="0"/>
          </a:p>
          <a:p>
            <a:r>
              <a:rPr lang="en-GB" dirty="0"/>
              <a:t>primary      </a:t>
            </a:r>
            <a:r>
              <a:rPr lang="en-GB" dirty="0" smtClean="0"/>
              <a:t>    1500</a:t>
            </a:r>
            <a:endParaRPr lang="en-GB" dirty="0"/>
          </a:p>
          <a:p>
            <a:r>
              <a:rPr lang="en-GB" dirty="0"/>
              <a:t>unknown       </a:t>
            </a:r>
            <a:r>
              <a:rPr lang="en-GB" dirty="0" smtClean="0"/>
              <a:t> 497</a:t>
            </a:r>
            <a:endParaRPr lang="en-GB" dirty="0"/>
          </a:p>
        </p:txBody>
      </p:sp>
      <p:sp>
        <p:nvSpPr>
          <p:cNvPr id="7" name="TextBox 6"/>
          <p:cNvSpPr txBox="1"/>
          <p:nvPr/>
        </p:nvSpPr>
        <p:spPr>
          <a:xfrm>
            <a:off x="5651068" y="472579"/>
            <a:ext cx="3491319" cy="646331"/>
          </a:xfrm>
          <a:prstGeom prst="rect">
            <a:avLst/>
          </a:prstGeom>
          <a:noFill/>
        </p:spPr>
        <p:txBody>
          <a:bodyPr wrap="square" rtlCol="0">
            <a:spAutoFit/>
          </a:bodyPr>
          <a:lstStyle/>
          <a:p>
            <a:r>
              <a:rPr lang="en-GB" dirty="0" smtClean="0"/>
              <a:t>Nearly half of the clients have secondary education.</a:t>
            </a:r>
            <a:endParaRPr lang="en-GB" dirty="0"/>
          </a:p>
        </p:txBody>
      </p:sp>
      <p:grpSp>
        <p:nvGrpSpPr>
          <p:cNvPr id="76" name="Group 75">
            <a:extLst>
              <a:ext uri="{FF2B5EF4-FFF2-40B4-BE49-F238E27FC236}">
                <a16:creationId xmlns:a16="http://schemas.microsoft.com/office/drawing/2014/main" xmlns="" id="{3FD3EE0D-FD02-4885-9AC0-03F414A9888F}"/>
              </a:ext>
            </a:extLst>
          </p:cNvPr>
          <p:cNvGrpSpPr/>
          <p:nvPr/>
        </p:nvGrpSpPr>
        <p:grpSpPr>
          <a:xfrm>
            <a:off x="-10330167" y="9527"/>
            <a:ext cx="8692331" cy="6858000"/>
            <a:chOff x="-941293" y="-1"/>
            <a:chExt cx="8692331" cy="6858000"/>
          </a:xfrm>
        </p:grpSpPr>
        <p:sp>
          <p:nvSpPr>
            <p:cNvPr id="77" name="Rectangle 76">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1716558849"/>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371801"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177218"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071328"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47171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004976"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80663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026913"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5025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711373"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49054"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2901346" y="663008"/>
            <a:ext cx="4972929" cy="2741831"/>
          </a:xfrm>
          <a:prstGeom prst="rect">
            <a:avLst/>
          </a:prstGeom>
        </p:spPr>
      </p:pic>
      <p:sp>
        <p:nvSpPr>
          <p:cNvPr id="3" name="TextBox 2"/>
          <p:cNvSpPr txBox="1"/>
          <p:nvPr/>
        </p:nvSpPr>
        <p:spPr>
          <a:xfrm>
            <a:off x="8248060" y="680005"/>
            <a:ext cx="1217867" cy="2677656"/>
          </a:xfrm>
          <a:prstGeom prst="rect">
            <a:avLst/>
          </a:prstGeom>
          <a:noFill/>
        </p:spPr>
        <p:txBody>
          <a:bodyPr wrap="square" rtlCol="0">
            <a:spAutoFit/>
          </a:bodyPr>
          <a:lstStyle/>
          <a:p>
            <a:r>
              <a:rPr lang="en-GB" sz="1400" dirty="0" smtClean="0"/>
              <a:t>May    </a:t>
            </a:r>
            <a:r>
              <a:rPr lang="en-GB" sz="1400" dirty="0"/>
              <a:t>2824</a:t>
            </a:r>
          </a:p>
          <a:p>
            <a:r>
              <a:rPr lang="en-GB" sz="1400" dirty="0" smtClean="0"/>
              <a:t>Aug    </a:t>
            </a:r>
            <a:r>
              <a:rPr lang="en-GB" sz="1400" dirty="0"/>
              <a:t>1519</a:t>
            </a:r>
          </a:p>
          <a:p>
            <a:r>
              <a:rPr lang="en-GB" sz="1400" dirty="0" smtClean="0"/>
              <a:t>Jul       1514</a:t>
            </a:r>
            <a:endParaRPr lang="en-GB" sz="1400" dirty="0"/>
          </a:p>
          <a:p>
            <a:r>
              <a:rPr lang="en-GB" sz="1400" dirty="0" smtClean="0"/>
              <a:t>Jun      1222</a:t>
            </a:r>
            <a:endParaRPr lang="en-GB" sz="1400" dirty="0"/>
          </a:p>
          <a:p>
            <a:r>
              <a:rPr lang="en-GB" sz="1400" dirty="0" smtClean="0"/>
              <a:t>Nov      943</a:t>
            </a:r>
            <a:endParaRPr lang="en-GB" sz="1400" dirty="0"/>
          </a:p>
          <a:p>
            <a:r>
              <a:rPr lang="en-GB" sz="1400" dirty="0" smtClean="0"/>
              <a:t>Apr       923</a:t>
            </a:r>
            <a:endParaRPr lang="en-GB" sz="1400" dirty="0"/>
          </a:p>
          <a:p>
            <a:r>
              <a:rPr lang="en-GB" sz="1400" dirty="0" smtClean="0"/>
              <a:t>Feb      776</a:t>
            </a:r>
            <a:endParaRPr lang="en-GB" sz="1400" dirty="0"/>
          </a:p>
          <a:p>
            <a:r>
              <a:rPr lang="en-GB" sz="1400" dirty="0" smtClean="0"/>
              <a:t>Oct      392</a:t>
            </a:r>
            <a:endParaRPr lang="en-GB" sz="1400" dirty="0"/>
          </a:p>
          <a:p>
            <a:r>
              <a:rPr lang="en-GB" sz="1400" dirty="0" smtClean="0"/>
              <a:t>Jan      344</a:t>
            </a:r>
            <a:endParaRPr lang="en-GB" sz="1400" dirty="0"/>
          </a:p>
          <a:p>
            <a:r>
              <a:rPr lang="en-GB" sz="1400" dirty="0" smtClean="0"/>
              <a:t>Sep      319</a:t>
            </a:r>
            <a:endParaRPr lang="en-GB" sz="1400" dirty="0"/>
          </a:p>
          <a:p>
            <a:r>
              <a:rPr lang="en-GB" sz="1400" dirty="0" smtClean="0"/>
              <a:t>Mar      276</a:t>
            </a:r>
            <a:endParaRPr lang="en-GB" sz="1400" dirty="0"/>
          </a:p>
          <a:p>
            <a:r>
              <a:rPr lang="en-GB" sz="1400" dirty="0" smtClean="0"/>
              <a:t>Dec     </a:t>
            </a:r>
            <a:r>
              <a:rPr lang="en-GB" sz="1400" dirty="0"/>
              <a:t>110</a:t>
            </a:r>
          </a:p>
        </p:txBody>
      </p:sp>
      <p:pic>
        <p:nvPicPr>
          <p:cNvPr id="5" name="Picture 4"/>
          <p:cNvPicPr>
            <a:picLocks noChangeAspect="1"/>
          </p:cNvPicPr>
          <p:nvPr/>
        </p:nvPicPr>
        <p:blipFill>
          <a:blip r:embed="rId3"/>
          <a:stretch>
            <a:fillRect/>
          </a:stretch>
        </p:blipFill>
        <p:spPr>
          <a:xfrm>
            <a:off x="2876405" y="3388344"/>
            <a:ext cx="5697377" cy="3469656"/>
          </a:xfrm>
          <a:prstGeom prst="rect">
            <a:avLst/>
          </a:prstGeom>
        </p:spPr>
      </p:pic>
      <p:sp>
        <p:nvSpPr>
          <p:cNvPr id="6" name="TextBox 5"/>
          <p:cNvSpPr txBox="1"/>
          <p:nvPr/>
        </p:nvSpPr>
        <p:spPr>
          <a:xfrm>
            <a:off x="2604575" y="262993"/>
            <a:ext cx="7932234" cy="338554"/>
          </a:xfrm>
          <a:prstGeom prst="rect">
            <a:avLst/>
          </a:prstGeom>
          <a:noFill/>
        </p:spPr>
        <p:txBody>
          <a:bodyPr wrap="square" rtlCol="0">
            <a:spAutoFit/>
          </a:bodyPr>
          <a:lstStyle/>
          <a:p>
            <a:r>
              <a:rPr lang="en-GB" sz="1600" dirty="0" smtClean="0"/>
              <a:t>The month where customers were mostly contacted is May with about 25% </a:t>
            </a:r>
            <a:endParaRPr lang="en-GB" sz="1600" dirty="0"/>
          </a:p>
        </p:txBody>
      </p:sp>
      <p:grpSp>
        <p:nvGrpSpPr>
          <p:cNvPr id="75" name="Group 74">
            <a:extLst>
              <a:ext uri="{FF2B5EF4-FFF2-40B4-BE49-F238E27FC236}">
                <a16:creationId xmlns:a16="http://schemas.microsoft.com/office/drawing/2014/main" xmlns="" id="{3FD3EE0D-FD02-4885-9AC0-03F414A9888F}"/>
              </a:ext>
            </a:extLst>
          </p:cNvPr>
          <p:cNvGrpSpPr/>
          <p:nvPr/>
        </p:nvGrpSpPr>
        <p:grpSpPr>
          <a:xfrm>
            <a:off x="-10320642" y="9527"/>
            <a:ext cx="8692331" cy="6858000"/>
            <a:chOff x="-941293" y="-1"/>
            <a:chExt cx="8692331" cy="6858000"/>
          </a:xfrm>
        </p:grpSpPr>
        <p:sp>
          <p:nvSpPr>
            <p:cNvPr id="76" name="Rectangle 75">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2084848824"/>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0">
            <a:extLst>
              <a:ext uri="{FF2B5EF4-FFF2-40B4-BE49-F238E27FC236}">
                <a16:creationId xmlns:a16="http://schemas.microsoft.com/office/drawing/2014/main" xmlns="" id="{7AC43ACA-5000-40E2-80D3-19833F9F1A3F}"/>
              </a:ext>
            </a:extLst>
          </p:cNvPr>
          <p:cNvSpPr/>
          <p:nvPr/>
        </p:nvSpPr>
        <p:spPr>
          <a:xfrm>
            <a:off x="110236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BE022673-C77C-4E8F-AF41-8B283703E87E}"/>
              </a:ext>
            </a:extLst>
          </p:cNvPr>
          <p:cNvSpPr txBox="1"/>
          <p:nvPr/>
        </p:nvSpPr>
        <p:spPr>
          <a:xfrm rot="16200000">
            <a:off x="11064186" y="328706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Introduction</a:t>
            </a:r>
            <a:endParaRPr lang="en-US" sz="2400" b="1" dirty="0">
              <a:solidFill>
                <a:srgbClr val="F0EEF0"/>
              </a:solidFill>
              <a:latin typeface="Tw Cen MT" panose="020B0602020104020603" pitchFamily="34" charset="0"/>
            </a:endParaRPr>
          </a:p>
        </p:txBody>
      </p:sp>
      <p:grpSp>
        <p:nvGrpSpPr>
          <p:cNvPr id="41" name="Group 40">
            <a:extLst>
              <a:ext uri="{FF2B5EF4-FFF2-40B4-BE49-F238E27FC236}">
                <a16:creationId xmlns:a16="http://schemas.microsoft.com/office/drawing/2014/main" xmlns="" id="{69A27401-3327-4871-86AC-B461CA62C3AC}"/>
              </a:ext>
            </a:extLst>
          </p:cNvPr>
          <p:cNvGrpSpPr/>
          <p:nvPr/>
        </p:nvGrpSpPr>
        <p:grpSpPr>
          <a:xfrm>
            <a:off x="462387" y="-14"/>
            <a:ext cx="11546564" cy="6858000"/>
            <a:chOff x="-3678442" y="42532"/>
            <a:chExt cx="11546564" cy="6858000"/>
          </a:xfrm>
        </p:grpSpPr>
        <p:sp>
          <p:nvSpPr>
            <p:cNvPr id="42" name="Rectangle 41">
              <a:extLst>
                <a:ext uri="{FF2B5EF4-FFF2-40B4-BE49-F238E27FC236}">
                  <a16:creationId xmlns:a16="http://schemas.microsoft.com/office/drawing/2014/main" xmlns="" id="{706C029B-A799-4206-A656-A006D8F83990}"/>
                </a:ext>
              </a:extLst>
            </p:cNvPr>
            <p:cNvSpPr/>
            <p:nvPr/>
          </p:nvSpPr>
          <p:spPr>
            <a:xfrm>
              <a:off x="-3678442" y="4253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5">
              <a:extLst>
                <a:ext uri="{FF2B5EF4-FFF2-40B4-BE49-F238E27FC236}">
                  <a16:creationId xmlns:a16="http://schemas.microsoft.com/office/drawing/2014/main" xmlns="" id="{63328131-EC42-4D6D-A247-91FD3D23E58C}"/>
                </a:ext>
              </a:extLst>
            </p:cNvPr>
            <p:cNvSpPr/>
            <p:nvPr/>
          </p:nvSpPr>
          <p:spPr>
            <a:xfrm>
              <a:off x="6621925" y="237997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xmlns="" id="{3A728384-87ED-4E87-8F78-97EB653FDC67}"/>
                </a:ext>
              </a:extLst>
            </p:cNvPr>
            <p:cNvSpPr txBox="1"/>
            <p:nvPr/>
          </p:nvSpPr>
          <p:spPr>
            <a:xfrm rot="16200000">
              <a:off x="6641247" y="3240698"/>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EDA</a:t>
              </a:r>
              <a:endParaRPr lang="en-US" sz="24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C0099890-786A-4F87-960D-5DADE5168909}"/>
              </a:ext>
            </a:extLst>
          </p:cNvPr>
          <p:cNvGrpSpPr/>
          <p:nvPr/>
        </p:nvGrpSpPr>
        <p:grpSpPr>
          <a:xfrm>
            <a:off x="1702215" y="0"/>
            <a:ext cx="10022554" cy="6858000"/>
            <a:chOff x="-3229833" y="0"/>
            <a:chExt cx="10022554" cy="6858000"/>
          </a:xfrm>
        </p:grpSpPr>
        <p:sp>
          <p:nvSpPr>
            <p:cNvPr id="47" name="Rectangle 46">
              <a:extLst>
                <a:ext uri="{FF2B5EF4-FFF2-40B4-BE49-F238E27FC236}">
                  <a16:creationId xmlns:a16="http://schemas.microsoft.com/office/drawing/2014/main" xmlns="" id="{CE9AAB1E-3A13-4745-A574-9EE6806378C9}"/>
                </a:ext>
              </a:extLst>
            </p:cNvPr>
            <p:cNvSpPr/>
            <p:nvPr/>
          </p:nvSpPr>
          <p:spPr>
            <a:xfrm>
              <a:off x="-3229833"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0">
              <a:extLst>
                <a:ext uri="{FF2B5EF4-FFF2-40B4-BE49-F238E27FC236}">
                  <a16:creationId xmlns:a16="http://schemas.microsoft.com/office/drawing/2014/main" xmlns="" id="{1BC0F905-3F71-4932-B130-39D508C4D117}"/>
                </a:ext>
              </a:extLst>
            </p:cNvPr>
            <p:cNvSpPr/>
            <p:nvPr/>
          </p:nvSpPr>
          <p:spPr>
            <a:xfrm>
              <a:off x="556285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3EC5869-A976-4328-A864-2BB04E7E7BFC}"/>
                </a:ext>
              </a:extLst>
            </p:cNvPr>
            <p:cNvSpPr txBox="1"/>
            <p:nvPr/>
          </p:nvSpPr>
          <p:spPr>
            <a:xfrm rot="16200000">
              <a:off x="5565846"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Age</a:t>
              </a:r>
              <a:endParaRPr lang="en-US" sz="2400" b="1" dirty="0">
                <a:solidFill>
                  <a:srgbClr val="F0EEF0"/>
                </a:solidFill>
                <a:latin typeface="Tw Cen MT" panose="020B0602020104020603" pitchFamily="34" charset="0"/>
              </a:endParaRPr>
            </a:p>
          </p:txBody>
        </p:sp>
      </p:grpSp>
      <p:grpSp>
        <p:nvGrpSpPr>
          <p:cNvPr id="88" name="Group 87">
            <a:extLst>
              <a:ext uri="{FF2B5EF4-FFF2-40B4-BE49-F238E27FC236}">
                <a16:creationId xmlns:a16="http://schemas.microsoft.com/office/drawing/2014/main" xmlns="" id="{0E4F6447-6163-4D6A-A8D2-BD63B6CB3A42}"/>
              </a:ext>
            </a:extLst>
          </p:cNvPr>
          <p:cNvGrpSpPr/>
          <p:nvPr/>
        </p:nvGrpSpPr>
        <p:grpSpPr>
          <a:xfrm>
            <a:off x="1806542" y="2"/>
            <a:ext cx="9662510" cy="6858000"/>
            <a:chOff x="-2953379" y="0"/>
            <a:chExt cx="9662510" cy="6858000"/>
          </a:xfrm>
        </p:grpSpPr>
        <p:sp>
          <p:nvSpPr>
            <p:cNvPr id="89" name="Rectangle 88">
              <a:extLst>
                <a:ext uri="{FF2B5EF4-FFF2-40B4-BE49-F238E27FC236}">
                  <a16:creationId xmlns:a16="http://schemas.microsoft.com/office/drawing/2014/main" xmlns="" id="{5CB8CB55-9DEC-4367-900E-7257FE1B874F}"/>
                </a:ext>
              </a:extLst>
            </p:cNvPr>
            <p:cNvSpPr/>
            <p:nvPr/>
          </p:nvSpPr>
          <p:spPr>
            <a:xfrm>
              <a:off x="-2953379"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5">
              <a:extLst>
                <a:ext uri="{FF2B5EF4-FFF2-40B4-BE49-F238E27FC236}">
                  <a16:creationId xmlns:a16="http://schemas.microsoft.com/office/drawing/2014/main" xmlns="" id="{9DBAEDD6-7153-4AFF-BDC7-5A225B4B5642}"/>
                </a:ext>
              </a:extLst>
            </p:cNvPr>
            <p:cNvSpPr/>
            <p:nvPr/>
          </p:nvSpPr>
          <p:spPr>
            <a:xfrm>
              <a:off x="5452306"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12F9D37B-DE70-4087-8A7F-BBA0BAF5B6CF}"/>
                </a:ext>
              </a:extLst>
            </p:cNvPr>
            <p:cNvSpPr txBox="1"/>
            <p:nvPr/>
          </p:nvSpPr>
          <p:spPr>
            <a:xfrm rot="16200000">
              <a:off x="5482256"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Jobs</a:t>
              </a:r>
              <a:endParaRPr lang="en-US" sz="2400" b="1" dirty="0">
                <a:solidFill>
                  <a:srgbClr val="F0EEF0"/>
                </a:solidFill>
                <a:latin typeface="Tw Cen MT" panose="020B0602020104020603" pitchFamily="34" charset="0"/>
              </a:endParaRPr>
            </a:p>
          </p:txBody>
        </p:sp>
      </p:grpSp>
      <p:sp>
        <p:nvSpPr>
          <p:cNvPr id="93" name="Rectangle 92">
            <a:extLst>
              <a:ext uri="{FF2B5EF4-FFF2-40B4-BE49-F238E27FC236}">
                <a16:creationId xmlns:a16="http://schemas.microsoft.com/office/drawing/2014/main" xmlns="" id="{71382190-201C-4BAE-91F3-296A26671C96}"/>
              </a:ext>
            </a:extLst>
          </p:cNvPr>
          <p:cNvSpPr/>
          <p:nvPr/>
        </p:nvSpPr>
        <p:spPr>
          <a:xfrm>
            <a:off x="-2763732"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xmlns="" id="{3FD3EE0D-FD02-4885-9AC0-03F414A9888F}"/>
              </a:ext>
            </a:extLst>
          </p:cNvPr>
          <p:cNvGrpSpPr/>
          <p:nvPr/>
        </p:nvGrpSpPr>
        <p:grpSpPr>
          <a:xfrm>
            <a:off x="2440261" y="1"/>
            <a:ext cx="8771239" cy="6858000"/>
            <a:chOff x="-2450008" y="-1"/>
            <a:chExt cx="8771239" cy="6858000"/>
          </a:xfrm>
        </p:grpSpPr>
        <p:sp>
          <p:nvSpPr>
            <p:cNvPr id="95" name="Rectangle 94">
              <a:extLst>
                <a:ext uri="{FF2B5EF4-FFF2-40B4-BE49-F238E27FC236}">
                  <a16:creationId xmlns:a16="http://schemas.microsoft.com/office/drawing/2014/main" xmlns="" id="{60A9D552-2EF0-4DB4-9DC6-F52F2FD55E3C}"/>
                </a:ext>
              </a:extLst>
            </p:cNvPr>
            <p:cNvSpPr/>
            <p:nvPr/>
          </p:nvSpPr>
          <p:spPr>
            <a:xfrm>
              <a:off x="-24500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41">
              <a:extLst>
                <a:ext uri="{FF2B5EF4-FFF2-40B4-BE49-F238E27FC236}">
                  <a16:creationId xmlns:a16="http://schemas.microsoft.com/office/drawing/2014/main" xmlns="" id="{DA27D1F1-923F-4591-A07A-39E775B734F9}"/>
                </a:ext>
              </a:extLst>
            </p:cNvPr>
            <p:cNvSpPr/>
            <p:nvPr/>
          </p:nvSpPr>
          <p:spPr>
            <a:xfrm>
              <a:off x="507392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accent1">
                    <a:lumMod val="0"/>
                    <a:lumOff val="100000"/>
                  </a:schemeClr>
                </a:gs>
                <a:gs pos="18000">
                  <a:schemeClr val="accent1">
                    <a:lumMod val="0"/>
                    <a:lumOff val="100000"/>
                  </a:schemeClr>
                </a:gs>
                <a:gs pos="59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xmlns="" id="{0E895421-2372-4C7F-93D2-3B0353A6E7BD}"/>
                </a:ext>
              </a:extLst>
            </p:cNvPr>
            <p:cNvSpPr txBox="1"/>
            <p:nvPr/>
          </p:nvSpPr>
          <p:spPr>
            <a:xfrm rot="16200000">
              <a:off x="5125133" y="3312718"/>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Marital Status</a:t>
              </a:r>
              <a:endParaRPr lang="en-US" sz="2000" b="1" dirty="0">
                <a:solidFill>
                  <a:srgbClr val="F0EEF0"/>
                </a:solidFill>
                <a:latin typeface="Tw Cen MT" panose="020B0602020104020603" pitchFamily="34" charset="0"/>
              </a:endParaRPr>
            </a:p>
          </p:txBody>
        </p:sp>
      </p:grpSp>
      <p:grpSp>
        <p:nvGrpSpPr>
          <p:cNvPr id="99" name="Group 98">
            <a:extLst>
              <a:ext uri="{FF2B5EF4-FFF2-40B4-BE49-F238E27FC236}">
                <a16:creationId xmlns:a16="http://schemas.microsoft.com/office/drawing/2014/main" xmlns="" id="{76789F00-2688-429D-926C-15F83152FDBE}"/>
              </a:ext>
            </a:extLst>
          </p:cNvPr>
          <p:cNvGrpSpPr/>
          <p:nvPr/>
        </p:nvGrpSpPr>
        <p:grpSpPr>
          <a:xfrm>
            <a:off x="981438" y="1"/>
            <a:ext cx="10017036" cy="6858000"/>
            <a:chOff x="-12229096" y="-1"/>
            <a:chExt cx="10017036" cy="6858000"/>
          </a:xfrm>
        </p:grpSpPr>
        <p:sp>
          <p:nvSpPr>
            <p:cNvPr id="100" name="Rectangle 99">
              <a:extLst>
                <a:ext uri="{FF2B5EF4-FFF2-40B4-BE49-F238E27FC236}">
                  <a16:creationId xmlns:a16="http://schemas.microsoft.com/office/drawing/2014/main" xmlns="" id="{FF862AB6-114D-4C6A-B849-5A11B3650265}"/>
                </a:ext>
              </a:extLst>
            </p:cNvPr>
            <p:cNvSpPr/>
            <p:nvPr/>
          </p:nvSpPr>
          <p:spPr>
            <a:xfrm>
              <a:off x="-12229096"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46">
              <a:extLst>
                <a:ext uri="{FF2B5EF4-FFF2-40B4-BE49-F238E27FC236}">
                  <a16:creationId xmlns:a16="http://schemas.microsoft.com/office/drawing/2014/main" xmlns="" id="{30105858-8A3E-4676-96A7-18C1A74E36F4}"/>
                </a:ext>
              </a:extLst>
            </p:cNvPr>
            <p:cNvSpPr/>
            <p:nvPr/>
          </p:nvSpPr>
          <p:spPr>
            <a:xfrm>
              <a:off x="-3469992"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xmlns="" id="{8A634BD7-1512-45B6-AFE4-1EEA636625CB}"/>
                </a:ext>
              </a:extLst>
            </p:cNvPr>
            <p:cNvSpPr txBox="1"/>
            <p:nvPr/>
          </p:nvSpPr>
          <p:spPr>
            <a:xfrm rot="16200000">
              <a:off x="-3438935"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Education</a:t>
              </a:r>
              <a:endParaRPr lang="en-US" sz="2400" b="1" dirty="0">
                <a:solidFill>
                  <a:srgbClr val="F0EEF0"/>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xmlns="" id="{C8A16B82-6A3C-46F5-8D32-072FDF89864A}"/>
              </a:ext>
            </a:extLst>
          </p:cNvPr>
          <p:cNvGrpSpPr/>
          <p:nvPr/>
        </p:nvGrpSpPr>
        <p:grpSpPr>
          <a:xfrm>
            <a:off x="-1835172" y="-765"/>
            <a:ext cx="12571348" cy="6858000"/>
            <a:chOff x="-3459435" y="180761"/>
            <a:chExt cx="12571348" cy="6858000"/>
          </a:xfrm>
        </p:grpSpPr>
        <p:sp>
          <p:nvSpPr>
            <p:cNvPr id="105" name="Rectangle 104">
              <a:extLst>
                <a:ext uri="{FF2B5EF4-FFF2-40B4-BE49-F238E27FC236}">
                  <a16:creationId xmlns:a16="http://schemas.microsoft.com/office/drawing/2014/main" xmlns="" id="{2F391CEE-E392-4A9D-BD11-6954B994FB42}"/>
                </a:ext>
              </a:extLst>
            </p:cNvPr>
            <p:cNvSpPr/>
            <p:nvPr/>
          </p:nvSpPr>
          <p:spPr>
            <a:xfrm>
              <a:off x="-3459435" y="180761"/>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20">
              <a:extLst>
                <a:ext uri="{FF2B5EF4-FFF2-40B4-BE49-F238E27FC236}">
                  <a16:creationId xmlns:a16="http://schemas.microsoft.com/office/drawing/2014/main" xmlns="" id="{7AC43ACA-5000-40E2-80D3-19833F9F1A3F}"/>
                </a:ext>
              </a:extLst>
            </p:cNvPr>
            <p:cNvSpPr/>
            <p:nvPr/>
          </p:nvSpPr>
          <p:spPr>
            <a:xfrm>
              <a:off x="7855085" y="24969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BE022673-C77C-4E8F-AF41-8B283703E87E}"/>
                </a:ext>
              </a:extLst>
            </p:cNvPr>
            <p:cNvSpPr txBox="1"/>
            <p:nvPr/>
          </p:nvSpPr>
          <p:spPr>
            <a:xfrm rot="16200000">
              <a:off x="7885038" y="344656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Month</a:t>
              </a:r>
              <a:endParaRPr lang="en-US" sz="24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69A27401-3327-4871-86AC-B461CA62C3AC}"/>
              </a:ext>
            </a:extLst>
          </p:cNvPr>
          <p:cNvGrpSpPr/>
          <p:nvPr/>
        </p:nvGrpSpPr>
        <p:grpSpPr>
          <a:xfrm>
            <a:off x="-1048344" y="3"/>
            <a:ext cx="11514663" cy="6858000"/>
            <a:chOff x="-2157975" y="0"/>
            <a:chExt cx="11514663" cy="6858000"/>
          </a:xfrm>
        </p:grpSpPr>
        <p:sp>
          <p:nvSpPr>
            <p:cNvPr id="110" name="Rectangle 109">
              <a:extLst>
                <a:ext uri="{FF2B5EF4-FFF2-40B4-BE49-F238E27FC236}">
                  <a16:creationId xmlns:a16="http://schemas.microsoft.com/office/drawing/2014/main" xmlns="" id="{706C029B-A799-4206-A656-A006D8F83990}"/>
                </a:ext>
              </a:extLst>
            </p:cNvPr>
            <p:cNvSpPr/>
            <p:nvPr/>
          </p:nvSpPr>
          <p:spPr>
            <a:xfrm>
              <a:off x="-2157975"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25">
              <a:extLst>
                <a:ext uri="{FF2B5EF4-FFF2-40B4-BE49-F238E27FC236}">
                  <a16:creationId xmlns:a16="http://schemas.microsoft.com/office/drawing/2014/main" xmlns="" id="{63328131-EC42-4D6D-A247-91FD3D23E58C}"/>
                </a:ext>
              </a:extLst>
            </p:cNvPr>
            <p:cNvSpPr/>
            <p:nvPr/>
          </p:nvSpPr>
          <p:spPr>
            <a:xfrm>
              <a:off x="8121126"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xmlns="" id="{3A728384-87ED-4E87-8F78-97EB653FDC67}"/>
                </a:ext>
              </a:extLst>
            </p:cNvPr>
            <p:cNvSpPr txBox="1"/>
            <p:nvPr/>
          </p:nvSpPr>
          <p:spPr>
            <a:xfrm rot="16200000">
              <a:off x="8129813" y="325133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Contact</a:t>
              </a:r>
              <a:endParaRPr lang="en-US" sz="2400" b="1" dirty="0">
                <a:solidFill>
                  <a:srgbClr val="F0EEF0"/>
                </a:solidFill>
                <a:latin typeface="Tw Cen MT" panose="020B0602020104020603" pitchFamily="34" charset="0"/>
              </a:endParaRPr>
            </a:p>
          </p:txBody>
        </p:sp>
      </p:grpSp>
      <p:grpSp>
        <p:nvGrpSpPr>
          <p:cNvPr id="114" name="Group 113">
            <a:extLst>
              <a:ext uri="{FF2B5EF4-FFF2-40B4-BE49-F238E27FC236}">
                <a16:creationId xmlns:a16="http://schemas.microsoft.com/office/drawing/2014/main" xmlns="" id="{C0099890-786A-4F87-960D-5DADE5168909}"/>
              </a:ext>
            </a:extLst>
          </p:cNvPr>
          <p:cNvGrpSpPr/>
          <p:nvPr/>
        </p:nvGrpSpPr>
        <p:grpSpPr>
          <a:xfrm>
            <a:off x="-9253418" y="3"/>
            <a:ext cx="10054453" cy="6858000"/>
            <a:chOff x="-1645583" y="-31899"/>
            <a:chExt cx="10054453" cy="6858000"/>
          </a:xfrm>
        </p:grpSpPr>
        <p:sp>
          <p:nvSpPr>
            <p:cNvPr id="115" name="Rectangle 114">
              <a:extLst>
                <a:ext uri="{FF2B5EF4-FFF2-40B4-BE49-F238E27FC236}">
                  <a16:creationId xmlns:a16="http://schemas.microsoft.com/office/drawing/2014/main" xmlns="" id="{CE9AAB1E-3A13-4745-A574-9EE6806378C9}"/>
                </a:ext>
              </a:extLst>
            </p:cNvPr>
            <p:cNvSpPr/>
            <p:nvPr/>
          </p:nvSpPr>
          <p:spPr>
            <a:xfrm>
              <a:off x="-1645583" y="-31899"/>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30">
              <a:extLst>
                <a:ext uri="{FF2B5EF4-FFF2-40B4-BE49-F238E27FC236}">
                  <a16:creationId xmlns:a16="http://schemas.microsoft.com/office/drawing/2014/main" xmlns="" id="{1BC0F905-3F71-4932-B130-39D508C4D117}"/>
                </a:ext>
              </a:extLst>
            </p:cNvPr>
            <p:cNvSpPr/>
            <p:nvPr/>
          </p:nvSpPr>
          <p:spPr>
            <a:xfrm>
              <a:off x="714710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93EC5869-A976-4328-A864-2BB04E7E7BFC}"/>
                </a:ext>
              </a:extLst>
            </p:cNvPr>
            <p:cNvSpPr txBox="1"/>
            <p:nvPr/>
          </p:nvSpPr>
          <p:spPr>
            <a:xfrm rot="16200000">
              <a:off x="7181995" y="3281944"/>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Duration</a:t>
              </a:r>
              <a:endParaRPr lang="en-US" sz="2400" b="1" dirty="0">
                <a:solidFill>
                  <a:srgbClr val="F0EEF0"/>
                </a:solidFill>
                <a:latin typeface="Tw Cen MT" panose="020B0602020104020603" pitchFamily="34" charset="0"/>
              </a:endParaRPr>
            </a:p>
          </p:txBody>
        </p:sp>
      </p:grpSp>
      <p:grpSp>
        <p:nvGrpSpPr>
          <p:cNvPr id="119" name="Group 118">
            <a:extLst>
              <a:ext uri="{FF2B5EF4-FFF2-40B4-BE49-F238E27FC236}">
                <a16:creationId xmlns:a16="http://schemas.microsoft.com/office/drawing/2014/main" xmlns="" id="{0E4F6447-6163-4D6A-A8D2-BD63B6CB3A42}"/>
              </a:ext>
            </a:extLst>
          </p:cNvPr>
          <p:cNvGrpSpPr/>
          <p:nvPr/>
        </p:nvGrpSpPr>
        <p:grpSpPr>
          <a:xfrm>
            <a:off x="-9138003" y="3"/>
            <a:ext cx="9641245" cy="6858000"/>
            <a:chOff x="-1411660" y="0"/>
            <a:chExt cx="9641245" cy="6858000"/>
          </a:xfrm>
        </p:grpSpPr>
        <p:sp>
          <p:nvSpPr>
            <p:cNvPr id="120" name="Rectangle 119">
              <a:extLst>
                <a:ext uri="{FF2B5EF4-FFF2-40B4-BE49-F238E27FC236}">
                  <a16:creationId xmlns:a16="http://schemas.microsoft.com/office/drawing/2014/main" xmlns="" id="{5CB8CB55-9DEC-4367-900E-7257FE1B874F}"/>
                </a:ext>
              </a:extLst>
            </p:cNvPr>
            <p:cNvSpPr/>
            <p:nvPr/>
          </p:nvSpPr>
          <p:spPr>
            <a:xfrm>
              <a:off x="-1411660"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35">
              <a:extLst>
                <a:ext uri="{FF2B5EF4-FFF2-40B4-BE49-F238E27FC236}">
                  <a16:creationId xmlns:a16="http://schemas.microsoft.com/office/drawing/2014/main" xmlns="" id="{9DBAEDD6-7153-4AFF-BDC7-5A225B4B5642}"/>
                </a:ext>
              </a:extLst>
            </p:cNvPr>
            <p:cNvSpPr/>
            <p:nvPr/>
          </p:nvSpPr>
          <p:spPr>
            <a:xfrm>
              <a:off x="6994025"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xmlns="" id="{12F9D37B-DE70-4087-8A7F-BBA0BAF5B6CF}"/>
                </a:ext>
              </a:extLst>
            </p:cNvPr>
            <p:cNvSpPr txBox="1"/>
            <p:nvPr/>
          </p:nvSpPr>
          <p:spPr>
            <a:xfrm rot="16200000">
              <a:off x="7002710"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Balance</a:t>
              </a:r>
              <a:endParaRPr lang="en-US" sz="2400" b="1" dirty="0">
                <a:solidFill>
                  <a:srgbClr val="F0EEF0"/>
                </a:solidFill>
                <a:latin typeface="Tw Cen MT" panose="020B0602020104020603" pitchFamily="34" charset="0"/>
              </a:endParaRPr>
            </a:p>
          </p:txBody>
        </p:sp>
      </p:grpSp>
      <p:grpSp>
        <p:nvGrpSpPr>
          <p:cNvPr id="124" name="Group 123">
            <a:extLst>
              <a:ext uri="{FF2B5EF4-FFF2-40B4-BE49-F238E27FC236}">
                <a16:creationId xmlns:a16="http://schemas.microsoft.com/office/drawing/2014/main" xmlns="" id="{3FD3EE0D-FD02-4885-9AC0-03F414A9888F}"/>
              </a:ext>
            </a:extLst>
          </p:cNvPr>
          <p:cNvGrpSpPr/>
          <p:nvPr/>
        </p:nvGrpSpPr>
        <p:grpSpPr>
          <a:xfrm>
            <a:off x="-8547912" y="2"/>
            <a:ext cx="8738228" cy="6858000"/>
            <a:chOff x="-950818" y="-1"/>
            <a:chExt cx="8738228" cy="6858000"/>
          </a:xfrm>
        </p:grpSpPr>
        <p:sp>
          <p:nvSpPr>
            <p:cNvPr id="125" name="Rectangle 124">
              <a:extLst>
                <a:ext uri="{FF2B5EF4-FFF2-40B4-BE49-F238E27FC236}">
                  <a16:creationId xmlns:a16="http://schemas.microsoft.com/office/drawing/2014/main" xmlns="" id="{60A9D552-2EF0-4DB4-9DC6-F52F2FD55E3C}"/>
                </a:ext>
              </a:extLst>
            </p:cNvPr>
            <p:cNvSpPr/>
            <p:nvPr/>
          </p:nvSpPr>
          <p:spPr>
            <a:xfrm>
              <a:off x="-95081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xmlns="" id="{0E895421-2372-4C7F-93D2-3B0353A6E7BD}"/>
                </a:ext>
              </a:extLst>
            </p:cNvPr>
            <p:cNvSpPr txBox="1"/>
            <p:nvPr/>
          </p:nvSpPr>
          <p:spPr>
            <a:xfrm rot="16200000">
              <a:off x="6560535"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Day</a:t>
              </a:r>
              <a:endParaRPr lang="en-US" sz="2400" b="1" dirty="0">
                <a:solidFill>
                  <a:srgbClr val="F0EEF0"/>
                </a:solidFill>
                <a:latin typeface="Tw Cen MT" panose="020B0602020104020603" pitchFamily="34" charset="0"/>
              </a:endParaRPr>
            </a:p>
          </p:txBody>
        </p:sp>
      </p:grpSp>
      <p:grpSp>
        <p:nvGrpSpPr>
          <p:cNvPr id="129" name="Group 128">
            <a:extLst>
              <a:ext uri="{FF2B5EF4-FFF2-40B4-BE49-F238E27FC236}">
                <a16:creationId xmlns:a16="http://schemas.microsoft.com/office/drawing/2014/main" xmlns="" id="{76789F00-2688-429D-926C-15F83152FDBE}"/>
              </a:ext>
            </a:extLst>
          </p:cNvPr>
          <p:cNvGrpSpPr/>
          <p:nvPr/>
        </p:nvGrpSpPr>
        <p:grpSpPr>
          <a:xfrm>
            <a:off x="-10090701" y="2"/>
            <a:ext cx="9969049" cy="6858000"/>
            <a:chOff x="-10783080" y="-1"/>
            <a:chExt cx="9969049" cy="6858000"/>
          </a:xfrm>
        </p:grpSpPr>
        <p:sp>
          <p:nvSpPr>
            <p:cNvPr id="130" name="Rectangle 129">
              <a:extLst>
                <a:ext uri="{FF2B5EF4-FFF2-40B4-BE49-F238E27FC236}">
                  <a16:creationId xmlns:a16="http://schemas.microsoft.com/office/drawing/2014/main" xmlns="" id="{FF862AB6-114D-4C6A-B849-5A11B3650265}"/>
                </a:ext>
              </a:extLst>
            </p:cNvPr>
            <p:cNvSpPr/>
            <p:nvPr/>
          </p:nvSpPr>
          <p:spPr>
            <a:xfrm>
              <a:off x="-10783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46">
              <a:extLst>
                <a:ext uri="{FF2B5EF4-FFF2-40B4-BE49-F238E27FC236}">
                  <a16:creationId xmlns:a16="http://schemas.microsoft.com/office/drawing/2014/main" xmlns="" id="{30105858-8A3E-4676-96A7-18C1A74E36F4}"/>
                </a:ext>
              </a:extLst>
            </p:cNvPr>
            <p:cNvSpPr/>
            <p:nvPr/>
          </p:nvSpPr>
          <p:spPr>
            <a:xfrm>
              <a:off x="-2023976"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xmlns="" id="{8A634BD7-1512-45B6-AFE4-1EEA636625CB}"/>
                </a:ext>
              </a:extLst>
            </p:cNvPr>
            <p:cNvSpPr txBox="1"/>
            <p:nvPr/>
          </p:nvSpPr>
          <p:spPr>
            <a:xfrm rot="16200000">
              <a:off x="-1971656" y="3351190"/>
              <a:ext cx="1992086" cy="323165"/>
            </a:xfrm>
            <a:prstGeom prst="rect">
              <a:avLst/>
            </a:prstGeom>
            <a:noFill/>
          </p:spPr>
          <p:txBody>
            <a:bodyPr wrap="square" rtlCol="0">
              <a:spAutoFit/>
            </a:bodyPr>
            <a:lstStyle/>
            <a:p>
              <a:pPr algn="ctr"/>
              <a:r>
                <a:rPr lang="en-US" sz="1500" b="1" dirty="0" smtClean="0">
                  <a:solidFill>
                    <a:srgbClr val="F0EEF0"/>
                  </a:solidFill>
                  <a:latin typeface="Tw Cen MT" panose="020B0602020104020603" pitchFamily="34" charset="0"/>
                </a:rPr>
                <a:t>Default Housing Loan</a:t>
              </a:r>
              <a:endParaRPr lang="en-US" sz="1500" b="1" dirty="0">
                <a:solidFill>
                  <a:srgbClr val="F0EEF0"/>
                </a:solidFill>
                <a:latin typeface="Tw Cen MT" panose="020B0602020104020603" pitchFamily="34" charset="0"/>
              </a:endParaRPr>
            </a:p>
          </p:txBody>
        </p:sp>
      </p:grpSp>
      <p:grpSp>
        <p:nvGrpSpPr>
          <p:cNvPr id="134" name="Group 133">
            <a:extLst>
              <a:ext uri="{FF2B5EF4-FFF2-40B4-BE49-F238E27FC236}">
                <a16:creationId xmlns:a16="http://schemas.microsoft.com/office/drawing/2014/main" xmlns="" id="{C8A16B82-6A3C-46F5-8D32-072FDF89864A}"/>
              </a:ext>
            </a:extLst>
          </p:cNvPr>
          <p:cNvGrpSpPr/>
          <p:nvPr/>
        </p:nvGrpSpPr>
        <p:grpSpPr>
          <a:xfrm>
            <a:off x="-12863789" y="-5"/>
            <a:ext cx="12522413" cy="6858000"/>
            <a:chOff x="-1492416" y="0"/>
            <a:chExt cx="12522413" cy="6858000"/>
          </a:xfrm>
        </p:grpSpPr>
        <p:sp>
          <p:nvSpPr>
            <p:cNvPr id="135" name="Rectangle 134">
              <a:extLst>
                <a:ext uri="{FF2B5EF4-FFF2-40B4-BE49-F238E27FC236}">
                  <a16:creationId xmlns:a16="http://schemas.microsoft.com/office/drawing/2014/main" xmlns="" id="{2F391CEE-E392-4A9D-BD11-6954B994FB42}"/>
                </a:ext>
              </a:extLst>
            </p:cNvPr>
            <p:cNvSpPr/>
            <p:nvPr/>
          </p:nvSpPr>
          <p:spPr>
            <a:xfrm>
              <a:off x="-1492416"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Freeform: Shape 20">
              <a:extLst>
                <a:ext uri="{FF2B5EF4-FFF2-40B4-BE49-F238E27FC236}">
                  <a16:creationId xmlns:a16="http://schemas.microsoft.com/office/drawing/2014/main" xmlns="" id="{7AC43ACA-5000-40E2-80D3-19833F9F1A3F}"/>
                </a:ext>
              </a:extLst>
            </p:cNvPr>
            <p:cNvSpPr/>
            <p:nvPr/>
          </p:nvSpPr>
          <p:spPr>
            <a:xfrm>
              <a:off x="9822104"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xmlns="" id="{BE022673-C77C-4E8F-AF41-8B283703E87E}"/>
                </a:ext>
              </a:extLst>
            </p:cNvPr>
            <p:cNvSpPr txBox="1"/>
            <p:nvPr/>
          </p:nvSpPr>
          <p:spPr>
            <a:xfrm rot="16200000">
              <a:off x="9864677" y="3343214"/>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Correlation</a:t>
              </a:r>
              <a:endParaRPr lang="en-US" sz="1600" b="1" dirty="0">
                <a:solidFill>
                  <a:srgbClr val="F0EEF0"/>
                </a:solidFill>
                <a:latin typeface="Tw Cen MT" panose="020B0602020104020603" pitchFamily="34" charset="0"/>
              </a:endParaRPr>
            </a:p>
          </p:txBody>
        </p:sp>
      </p:grpSp>
      <p:grpSp>
        <p:nvGrpSpPr>
          <p:cNvPr id="139" name="Group 138">
            <a:extLst>
              <a:ext uri="{FF2B5EF4-FFF2-40B4-BE49-F238E27FC236}">
                <a16:creationId xmlns:a16="http://schemas.microsoft.com/office/drawing/2014/main" xmlns="" id="{69A27401-3327-4871-86AC-B461CA62C3AC}"/>
              </a:ext>
            </a:extLst>
          </p:cNvPr>
          <p:cNvGrpSpPr/>
          <p:nvPr/>
        </p:nvGrpSpPr>
        <p:grpSpPr>
          <a:xfrm>
            <a:off x="-12065013" y="10637"/>
            <a:ext cx="11514666" cy="6858000"/>
            <a:chOff x="-669428" y="21266"/>
            <a:chExt cx="11514666" cy="6858000"/>
          </a:xfrm>
        </p:grpSpPr>
        <p:sp>
          <p:nvSpPr>
            <p:cNvPr id="140" name="Rectangle 139">
              <a:extLst>
                <a:ext uri="{FF2B5EF4-FFF2-40B4-BE49-F238E27FC236}">
                  <a16:creationId xmlns:a16="http://schemas.microsoft.com/office/drawing/2014/main" xmlns="" id="{706C029B-A799-4206-A656-A006D8F83990}"/>
                </a:ext>
              </a:extLst>
            </p:cNvPr>
            <p:cNvSpPr/>
            <p:nvPr/>
          </p:nvSpPr>
          <p:spPr>
            <a:xfrm>
              <a:off x="-669428" y="2126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25">
              <a:extLst>
                <a:ext uri="{FF2B5EF4-FFF2-40B4-BE49-F238E27FC236}">
                  <a16:creationId xmlns:a16="http://schemas.microsoft.com/office/drawing/2014/main" xmlns="" id="{63328131-EC42-4D6D-A247-91FD3D23E58C}"/>
                </a:ext>
              </a:extLst>
            </p:cNvPr>
            <p:cNvSpPr/>
            <p:nvPr/>
          </p:nvSpPr>
          <p:spPr>
            <a:xfrm>
              <a:off x="9609673"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xmlns="" id="{3A728384-87ED-4E87-8F78-97EB653FDC67}"/>
                </a:ext>
              </a:extLst>
            </p:cNvPr>
            <p:cNvSpPr txBox="1"/>
            <p:nvPr/>
          </p:nvSpPr>
          <p:spPr>
            <a:xfrm rot="16200000">
              <a:off x="9618363"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Modelling</a:t>
              </a:r>
              <a:endParaRPr lang="en-US" sz="2400" b="1" dirty="0">
                <a:solidFill>
                  <a:srgbClr val="F0EEF0"/>
                </a:solidFill>
                <a:latin typeface="Tw Cen MT" panose="020B0602020104020603" pitchFamily="34" charset="0"/>
              </a:endParaRPr>
            </a:p>
          </p:txBody>
        </p:sp>
      </p:grpSp>
      <p:grpSp>
        <p:nvGrpSpPr>
          <p:cNvPr id="144" name="Group 143">
            <a:extLst>
              <a:ext uri="{FF2B5EF4-FFF2-40B4-BE49-F238E27FC236}">
                <a16:creationId xmlns:a16="http://schemas.microsoft.com/office/drawing/2014/main" xmlns="" id="{C0099890-786A-4F87-960D-5DADE5168909}"/>
              </a:ext>
            </a:extLst>
          </p:cNvPr>
          <p:cNvGrpSpPr/>
          <p:nvPr/>
        </p:nvGrpSpPr>
        <p:grpSpPr>
          <a:xfrm>
            <a:off x="-10869303" y="4"/>
            <a:ext cx="10018923" cy="6858000"/>
            <a:chOff x="-146384" y="0"/>
            <a:chExt cx="10018923" cy="6858000"/>
          </a:xfrm>
        </p:grpSpPr>
        <p:sp>
          <p:nvSpPr>
            <p:cNvPr id="145" name="Rectangle 144">
              <a:extLst>
                <a:ext uri="{FF2B5EF4-FFF2-40B4-BE49-F238E27FC236}">
                  <a16:creationId xmlns:a16="http://schemas.microsoft.com/office/drawing/2014/main" xmlns="" id="{CE9AAB1E-3A13-4745-A574-9EE6806378C9}"/>
                </a:ext>
              </a:extLst>
            </p:cNvPr>
            <p:cNvSpPr/>
            <p:nvPr/>
          </p:nvSpPr>
          <p:spPr>
            <a:xfrm>
              <a:off x="-146384"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30">
              <a:extLst>
                <a:ext uri="{FF2B5EF4-FFF2-40B4-BE49-F238E27FC236}">
                  <a16:creationId xmlns:a16="http://schemas.microsoft.com/office/drawing/2014/main" xmlns="" id="{1BC0F905-3F71-4932-B130-39D508C4D117}"/>
                </a:ext>
              </a:extLst>
            </p:cNvPr>
            <p:cNvSpPr/>
            <p:nvPr/>
          </p:nvSpPr>
          <p:spPr>
            <a:xfrm>
              <a:off x="864630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93EC5869-A976-4328-A864-2BB04E7E7BFC}"/>
                </a:ext>
              </a:extLst>
            </p:cNvPr>
            <p:cNvSpPr txBox="1"/>
            <p:nvPr/>
          </p:nvSpPr>
          <p:spPr>
            <a:xfrm rot="16200000">
              <a:off x="8691830" y="3328109"/>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Model Evaluation</a:t>
              </a:r>
              <a:endParaRPr lang="en-US" b="1" dirty="0">
                <a:solidFill>
                  <a:srgbClr val="F0EEF0"/>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xmlns="" id="{0E4F6447-6163-4D6A-A8D2-BD63B6CB3A42}"/>
              </a:ext>
            </a:extLst>
          </p:cNvPr>
          <p:cNvGrpSpPr/>
          <p:nvPr/>
        </p:nvGrpSpPr>
        <p:grpSpPr>
          <a:xfrm>
            <a:off x="-10720898" y="4"/>
            <a:ext cx="9622225" cy="6858000"/>
            <a:chOff x="130054" y="0"/>
            <a:chExt cx="9622225" cy="6858000"/>
          </a:xfrm>
        </p:grpSpPr>
        <p:sp>
          <p:nvSpPr>
            <p:cNvPr id="150" name="Rectangle 149">
              <a:extLst>
                <a:ext uri="{FF2B5EF4-FFF2-40B4-BE49-F238E27FC236}">
                  <a16:creationId xmlns:a16="http://schemas.microsoft.com/office/drawing/2014/main" xmlns="" id="{5CB8CB55-9DEC-4367-900E-7257FE1B874F}"/>
                </a:ext>
              </a:extLst>
            </p:cNvPr>
            <p:cNvSpPr/>
            <p:nvPr/>
          </p:nvSpPr>
          <p:spPr>
            <a:xfrm>
              <a:off x="130054"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35">
              <a:extLst>
                <a:ext uri="{FF2B5EF4-FFF2-40B4-BE49-F238E27FC236}">
                  <a16:creationId xmlns:a16="http://schemas.microsoft.com/office/drawing/2014/main" xmlns="" id="{9DBAEDD6-7153-4AFF-BDC7-5A225B4B5642}"/>
                </a:ext>
              </a:extLst>
            </p:cNvPr>
            <p:cNvSpPr/>
            <p:nvPr/>
          </p:nvSpPr>
          <p:spPr>
            <a:xfrm>
              <a:off x="8535739"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xmlns="" id="{12F9D37B-DE70-4087-8A7F-BBA0BAF5B6CF}"/>
                </a:ext>
              </a:extLst>
            </p:cNvPr>
            <p:cNvSpPr txBox="1"/>
            <p:nvPr/>
          </p:nvSpPr>
          <p:spPr>
            <a:xfrm rot="16200000">
              <a:off x="8586959" y="3343498"/>
              <a:ext cx="1992086" cy="338554"/>
            </a:xfrm>
            <a:prstGeom prst="rect">
              <a:avLst/>
            </a:prstGeom>
            <a:noFill/>
          </p:spPr>
          <p:txBody>
            <a:bodyPr wrap="square" rtlCol="0">
              <a:spAutoFit/>
            </a:bodyPr>
            <a:lstStyle/>
            <a:p>
              <a:pPr algn="ctr"/>
              <a:r>
                <a:rPr lang="en-US" sz="1600" b="1" dirty="0" smtClean="0">
                  <a:solidFill>
                    <a:srgbClr val="F0EEF0"/>
                  </a:solidFill>
                  <a:latin typeface="Tw Cen MT" panose="020B0602020104020603" pitchFamily="34" charset="0"/>
                </a:rPr>
                <a:t>Feature Importance</a:t>
              </a:r>
              <a:endParaRPr lang="en-US" sz="1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xmlns="" id="{3FD3EE0D-FD02-4885-9AC0-03F414A9888F}"/>
              </a:ext>
            </a:extLst>
          </p:cNvPr>
          <p:cNvGrpSpPr/>
          <p:nvPr/>
        </p:nvGrpSpPr>
        <p:grpSpPr>
          <a:xfrm>
            <a:off x="-10058579" y="3"/>
            <a:ext cx="8770127" cy="6858000"/>
            <a:chOff x="644074" y="-1"/>
            <a:chExt cx="8770127" cy="6858000"/>
          </a:xfrm>
        </p:grpSpPr>
        <p:sp>
          <p:nvSpPr>
            <p:cNvPr id="155" name="Rectangle 154">
              <a:extLst>
                <a:ext uri="{FF2B5EF4-FFF2-40B4-BE49-F238E27FC236}">
                  <a16:creationId xmlns:a16="http://schemas.microsoft.com/office/drawing/2014/main" xmlns="" id="{60A9D552-2EF0-4DB4-9DC6-F52F2FD55E3C}"/>
                </a:ext>
              </a:extLst>
            </p:cNvPr>
            <p:cNvSpPr/>
            <p:nvPr/>
          </p:nvSpPr>
          <p:spPr>
            <a:xfrm>
              <a:off x="644074"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41">
              <a:extLst>
                <a:ext uri="{FF2B5EF4-FFF2-40B4-BE49-F238E27FC236}">
                  <a16:creationId xmlns:a16="http://schemas.microsoft.com/office/drawing/2014/main" xmlns="" id="{DA27D1F1-923F-4591-A07A-39E775B734F9}"/>
                </a:ext>
              </a:extLst>
            </p:cNvPr>
            <p:cNvSpPr/>
            <p:nvPr/>
          </p:nvSpPr>
          <p:spPr>
            <a:xfrm>
              <a:off x="817863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xmlns="" id="{0E895421-2372-4C7F-93D2-3B0353A6E7BD}"/>
                </a:ext>
              </a:extLst>
            </p:cNvPr>
            <p:cNvSpPr txBox="1"/>
            <p:nvPr/>
          </p:nvSpPr>
          <p:spPr>
            <a:xfrm rot="16200000">
              <a:off x="8187326"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1150755" y="4958477"/>
            <a:ext cx="6991350" cy="1552575"/>
          </a:xfrm>
          <a:prstGeom prst="rect">
            <a:avLst/>
          </a:prstGeom>
        </p:spPr>
      </p:pic>
      <p:pic>
        <p:nvPicPr>
          <p:cNvPr id="3" name="Picture 2"/>
          <p:cNvPicPr>
            <a:picLocks noChangeAspect="1"/>
          </p:cNvPicPr>
          <p:nvPr/>
        </p:nvPicPr>
        <p:blipFill>
          <a:blip r:embed="rId3"/>
          <a:stretch>
            <a:fillRect/>
          </a:stretch>
        </p:blipFill>
        <p:spPr>
          <a:xfrm>
            <a:off x="5676637" y="13329"/>
            <a:ext cx="3390092" cy="3380150"/>
          </a:xfrm>
          <a:prstGeom prst="rect">
            <a:avLst/>
          </a:prstGeom>
        </p:spPr>
      </p:pic>
      <p:pic>
        <p:nvPicPr>
          <p:cNvPr id="5" name="Picture 4"/>
          <p:cNvPicPr>
            <a:picLocks noChangeAspect="1"/>
          </p:cNvPicPr>
          <p:nvPr/>
        </p:nvPicPr>
        <p:blipFill>
          <a:blip r:embed="rId4"/>
          <a:stretch>
            <a:fillRect/>
          </a:stretch>
        </p:blipFill>
        <p:spPr>
          <a:xfrm>
            <a:off x="803423" y="93273"/>
            <a:ext cx="4553701" cy="3360317"/>
          </a:xfrm>
          <a:prstGeom prst="rect">
            <a:avLst/>
          </a:prstGeom>
        </p:spPr>
      </p:pic>
      <p:sp>
        <p:nvSpPr>
          <p:cNvPr id="6" name="TextBox 5"/>
          <p:cNvSpPr txBox="1"/>
          <p:nvPr/>
        </p:nvSpPr>
        <p:spPr>
          <a:xfrm>
            <a:off x="1153662" y="3810572"/>
            <a:ext cx="7605110" cy="646331"/>
          </a:xfrm>
          <a:prstGeom prst="rect">
            <a:avLst/>
          </a:prstGeom>
          <a:noFill/>
        </p:spPr>
        <p:txBody>
          <a:bodyPr wrap="square" rtlCol="0">
            <a:spAutoFit/>
          </a:bodyPr>
          <a:lstStyle/>
          <a:p>
            <a:r>
              <a:rPr lang="en-GB" dirty="0" smtClean="0"/>
              <a:t>From these charts we can see that 72% or 8042 of all people were contacted by cellular numbers.</a:t>
            </a:r>
            <a:endParaRPr lang="en-GB" dirty="0"/>
          </a:p>
        </p:txBody>
      </p:sp>
      <p:grpSp>
        <p:nvGrpSpPr>
          <p:cNvPr id="79" name="Group 78">
            <a:extLst>
              <a:ext uri="{FF2B5EF4-FFF2-40B4-BE49-F238E27FC236}">
                <a16:creationId xmlns:a16="http://schemas.microsoft.com/office/drawing/2014/main" xmlns="" id="{3FD3EE0D-FD02-4885-9AC0-03F414A9888F}"/>
              </a:ext>
            </a:extLst>
          </p:cNvPr>
          <p:cNvGrpSpPr/>
          <p:nvPr/>
        </p:nvGrpSpPr>
        <p:grpSpPr>
          <a:xfrm>
            <a:off x="-10330167" y="9527"/>
            <a:ext cx="8692331" cy="6858000"/>
            <a:chOff x="-941293" y="-1"/>
            <a:chExt cx="8692331" cy="6858000"/>
          </a:xfrm>
        </p:grpSpPr>
        <p:sp>
          <p:nvSpPr>
            <p:cNvPr id="80" name="Rectangle 79">
              <a:extLst>
                <a:ext uri="{FF2B5EF4-FFF2-40B4-BE49-F238E27FC236}">
                  <a16:creationId xmlns:a16="http://schemas.microsoft.com/office/drawing/2014/main" xmlns="" id="{60A9D552-2EF0-4DB4-9DC6-F52F2FD55E3C}"/>
                </a:ext>
              </a:extLst>
            </p:cNvPr>
            <p:cNvSpPr/>
            <p:nvPr/>
          </p:nvSpPr>
          <p:spPr>
            <a:xfrm>
              <a:off x="-941293"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41">
              <a:extLst>
                <a:ext uri="{FF2B5EF4-FFF2-40B4-BE49-F238E27FC236}">
                  <a16:creationId xmlns:a16="http://schemas.microsoft.com/office/drawing/2014/main" xmlns="" id="{DA27D1F1-923F-4591-A07A-39E775B734F9}"/>
                </a:ext>
              </a:extLst>
            </p:cNvPr>
            <p:cNvSpPr/>
            <p:nvPr/>
          </p:nvSpPr>
          <p:spPr>
            <a:xfrm>
              <a:off x="6573113"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xmlns="" id="{0E895421-2372-4C7F-93D2-3B0353A6E7BD}"/>
                </a:ext>
              </a:extLst>
            </p:cNvPr>
            <p:cNvSpPr txBox="1"/>
            <p:nvPr/>
          </p:nvSpPr>
          <p:spPr>
            <a:xfrm rot="16200000">
              <a:off x="6560535" y="3328107"/>
              <a:ext cx="1992086" cy="369332"/>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Recommendations</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2085602987"/>
      </p:ext>
    </p:extLst>
  </p:cSld>
  <p:clrMapOvr>
    <a:masterClrMapping/>
  </p:clrMapOvr>
  <mc:AlternateContent xmlns:mc="http://schemas.openxmlformats.org/markup-compatibility/2006">
    <mc:Choice xmlns:p14="http://schemas.microsoft.com/office/powerpoint/2010/main" Requires="p14">
      <p:transition spd="slow" p14:dur="1750" advTm="1000">
        <p:wipe dir="r"/>
      </p:transition>
    </mc:Choice>
    <mc:Fallback>
      <p:transition spd="slow" advTm="1000">
        <p:wipe dir="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1835</TotalTime>
  <Words>1732</Words>
  <Application>Microsoft Office PowerPoint</Application>
  <PresentationFormat>Widescreen</PresentationFormat>
  <Paragraphs>465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Tw Cen MT</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Microsoft account</cp:lastModifiedBy>
  <cp:revision>71</cp:revision>
  <dcterms:created xsi:type="dcterms:W3CDTF">2017-01-05T13:17:27Z</dcterms:created>
  <dcterms:modified xsi:type="dcterms:W3CDTF">2024-02-09T00:25:16Z</dcterms:modified>
</cp:coreProperties>
</file>