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84" r:id="rId2"/>
    <p:sldId id="263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1zVc/597r9ijLHUGw2l5PFl0Rg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mant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1347"/>
    <a:srgbClr val="D62A74"/>
    <a:srgbClr val="8F1D79"/>
    <a:srgbClr val="FF972F"/>
    <a:srgbClr val="FFCC99"/>
    <a:srgbClr val="9D417C"/>
    <a:srgbClr val="691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94043" autoAdjust="0"/>
  </p:normalViewPr>
  <p:slideViewPr>
    <p:cSldViewPr snapToGrid="0" showGuides="1">
      <p:cViewPr varScale="1">
        <p:scale>
          <a:sx n="81" d="100"/>
          <a:sy n="81" d="100"/>
        </p:scale>
        <p:origin x="108" y="414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773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5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34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35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5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68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23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11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23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956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567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62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013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953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189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00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14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37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54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5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60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8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1269" y="318053"/>
            <a:ext cx="3014869" cy="28889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911538" y="693276"/>
            <a:ext cx="24582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Ground Water Prediction Project</a:t>
            </a:r>
          </a:p>
          <a:p>
            <a:pPr algn="ctr"/>
            <a:endParaRPr lang="en-GB" dirty="0"/>
          </a:p>
        </p:txBody>
      </p:sp>
      <p:sp>
        <p:nvSpPr>
          <p:cNvPr id="7" name="Block Arc 6"/>
          <p:cNvSpPr/>
          <p:nvPr/>
        </p:nvSpPr>
        <p:spPr>
          <a:xfrm rot="10800000">
            <a:off x="4154307" y="53005"/>
            <a:ext cx="4014274" cy="3723861"/>
          </a:xfrm>
          <a:prstGeom prst="blockArc">
            <a:avLst>
              <a:gd name="adj1" fmla="val 10755469"/>
              <a:gd name="adj2" fmla="val 28294"/>
              <a:gd name="adj3" fmla="val 2905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8867543" y="497622"/>
            <a:ext cx="2016000" cy="2340000"/>
          </a:xfrm>
          <a:custGeom>
            <a:avLst/>
            <a:gdLst>
              <a:gd name="connsiteX0" fmla="*/ 1598758 w 1598758"/>
              <a:gd name="connsiteY0" fmla="*/ 1232453 h 2067340"/>
              <a:gd name="connsiteX1" fmla="*/ 799379 w 1598758"/>
              <a:gd name="connsiteY1" fmla="*/ 2067340 h 2067340"/>
              <a:gd name="connsiteX2" fmla="*/ 0 w 1598758"/>
              <a:gd name="connsiteY2" fmla="*/ 1232453 h 2067340"/>
              <a:gd name="connsiteX3" fmla="*/ 488224 w 1598758"/>
              <a:gd name="connsiteY3" fmla="*/ 463176 h 2067340"/>
              <a:gd name="connsiteX4" fmla="*/ 583184 w 1598758"/>
              <a:gd name="connsiteY4" fmla="*/ 432389 h 2067340"/>
              <a:gd name="connsiteX5" fmla="*/ 799379 w 1598758"/>
              <a:gd name="connsiteY5" fmla="*/ 0 h 2067340"/>
              <a:gd name="connsiteX6" fmla="*/ 1015575 w 1598758"/>
              <a:gd name="connsiteY6" fmla="*/ 432389 h 2067340"/>
              <a:gd name="connsiteX7" fmla="*/ 1110534 w 1598758"/>
              <a:gd name="connsiteY7" fmla="*/ 463176 h 2067340"/>
              <a:gd name="connsiteX8" fmla="*/ 1598758 w 1598758"/>
              <a:gd name="connsiteY8" fmla="*/ 1232453 h 206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758" h="2067340">
                <a:moveTo>
                  <a:pt x="1598758" y="1232453"/>
                </a:moveTo>
                <a:cubicBezTo>
                  <a:pt x="1598758" y="1693548"/>
                  <a:pt x="1240864" y="2067340"/>
                  <a:pt x="799379" y="2067340"/>
                </a:cubicBezTo>
                <a:cubicBezTo>
                  <a:pt x="357894" y="2067340"/>
                  <a:pt x="0" y="1693548"/>
                  <a:pt x="0" y="1232453"/>
                </a:cubicBezTo>
                <a:cubicBezTo>
                  <a:pt x="0" y="886632"/>
                  <a:pt x="201315" y="589918"/>
                  <a:pt x="488224" y="463176"/>
                </a:cubicBezTo>
                <a:lnTo>
                  <a:pt x="583184" y="432389"/>
                </a:lnTo>
                <a:lnTo>
                  <a:pt x="799379" y="0"/>
                </a:lnTo>
                <a:lnTo>
                  <a:pt x="1015575" y="432389"/>
                </a:lnTo>
                <a:lnTo>
                  <a:pt x="1110534" y="463176"/>
                </a:lnTo>
                <a:cubicBezTo>
                  <a:pt x="1397443" y="589918"/>
                  <a:pt x="1598758" y="886632"/>
                  <a:pt x="1598758" y="12324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7925200" y="1520826"/>
            <a:ext cx="360000" cy="360000"/>
            <a:chOff x="8195047" y="4558747"/>
            <a:chExt cx="591144" cy="569843"/>
          </a:xfrm>
        </p:grpSpPr>
        <p:sp>
          <p:nvSpPr>
            <p:cNvPr id="11" name="Oval 10"/>
            <p:cNvSpPr/>
            <p:nvPr/>
          </p:nvSpPr>
          <p:spPr>
            <a:xfrm>
              <a:off x="8195047" y="4558747"/>
              <a:ext cx="591144" cy="56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8291096" y="4647540"/>
              <a:ext cx="413801" cy="3988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Oval 14"/>
          <p:cNvSpPr/>
          <p:nvPr/>
        </p:nvSpPr>
        <p:spPr>
          <a:xfrm>
            <a:off x="9314909" y="892651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8" name="Freeform 17"/>
          <p:cNvSpPr/>
          <p:nvPr/>
        </p:nvSpPr>
        <p:spPr>
          <a:xfrm rot="5400000" flipH="1">
            <a:off x="1296911" y="492113"/>
            <a:ext cx="2016000" cy="2340000"/>
          </a:xfrm>
          <a:custGeom>
            <a:avLst/>
            <a:gdLst>
              <a:gd name="connsiteX0" fmla="*/ 1598758 w 1598758"/>
              <a:gd name="connsiteY0" fmla="*/ 1232453 h 2067340"/>
              <a:gd name="connsiteX1" fmla="*/ 799379 w 1598758"/>
              <a:gd name="connsiteY1" fmla="*/ 2067340 h 2067340"/>
              <a:gd name="connsiteX2" fmla="*/ 0 w 1598758"/>
              <a:gd name="connsiteY2" fmla="*/ 1232453 h 2067340"/>
              <a:gd name="connsiteX3" fmla="*/ 488224 w 1598758"/>
              <a:gd name="connsiteY3" fmla="*/ 463176 h 2067340"/>
              <a:gd name="connsiteX4" fmla="*/ 583184 w 1598758"/>
              <a:gd name="connsiteY4" fmla="*/ 432389 h 2067340"/>
              <a:gd name="connsiteX5" fmla="*/ 799379 w 1598758"/>
              <a:gd name="connsiteY5" fmla="*/ 0 h 2067340"/>
              <a:gd name="connsiteX6" fmla="*/ 1015575 w 1598758"/>
              <a:gd name="connsiteY6" fmla="*/ 432389 h 2067340"/>
              <a:gd name="connsiteX7" fmla="*/ 1110534 w 1598758"/>
              <a:gd name="connsiteY7" fmla="*/ 463176 h 2067340"/>
              <a:gd name="connsiteX8" fmla="*/ 1598758 w 1598758"/>
              <a:gd name="connsiteY8" fmla="*/ 1232453 h 206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758" h="2067340">
                <a:moveTo>
                  <a:pt x="1598758" y="1232453"/>
                </a:moveTo>
                <a:cubicBezTo>
                  <a:pt x="1598758" y="1693548"/>
                  <a:pt x="1240864" y="2067340"/>
                  <a:pt x="799379" y="2067340"/>
                </a:cubicBezTo>
                <a:cubicBezTo>
                  <a:pt x="357894" y="2067340"/>
                  <a:pt x="0" y="1693548"/>
                  <a:pt x="0" y="1232453"/>
                </a:cubicBezTo>
                <a:cubicBezTo>
                  <a:pt x="0" y="886632"/>
                  <a:pt x="201315" y="589918"/>
                  <a:pt x="488224" y="463176"/>
                </a:cubicBezTo>
                <a:lnTo>
                  <a:pt x="583184" y="432389"/>
                </a:lnTo>
                <a:lnTo>
                  <a:pt x="799379" y="0"/>
                </a:lnTo>
                <a:lnTo>
                  <a:pt x="1015575" y="432389"/>
                </a:lnTo>
                <a:lnTo>
                  <a:pt x="1110534" y="463176"/>
                </a:lnTo>
                <a:cubicBezTo>
                  <a:pt x="1397443" y="589918"/>
                  <a:pt x="1598758" y="886632"/>
                  <a:pt x="1598758" y="1232453"/>
                </a:cubicBezTo>
                <a:close/>
              </a:path>
            </a:pathLst>
          </a:custGeom>
          <a:solidFill>
            <a:srgbClr val="D62A74"/>
          </a:solidFill>
          <a:ln>
            <a:solidFill>
              <a:srgbClr val="871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 flipH="1">
            <a:off x="4026731" y="1540852"/>
            <a:ext cx="360000" cy="360000"/>
            <a:chOff x="8195047" y="4558747"/>
            <a:chExt cx="591144" cy="569843"/>
          </a:xfrm>
        </p:grpSpPr>
        <p:sp>
          <p:nvSpPr>
            <p:cNvPr id="20" name="Oval 19"/>
            <p:cNvSpPr/>
            <p:nvPr/>
          </p:nvSpPr>
          <p:spPr>
            <a:xfrm>
              <a:off x="8195047" y="4558747"/>
              <a:ext cx="591144" cy="56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62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289914" y="4646835"/>
              <a:ext cx="413801" cy="398890"/>
            </a:xfrm>
            <a:prstGeom prst="ellipse">
              <a:avLst/>
            </a:prstGeom>
            <a:solidFill>
              <a:srgbClr val="D62A74"/>
            </a:solidFill>
            <a:ln>
              <a:solidFill>
                <a:srgbClr val="D62A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Oval 21"/>
          <p:cNvSpPr/>
          <p:nvPr/>
        </p:nvSpPr>
        <p:spPr>
          <a:xfrm flipH="1">
            <a:off x="1281352" y="877709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 flipH="1">
            <a:off x="5084588" y="4257915"/>
            <a:ext cx="2016000" cy="2340000"/>
          </a:xfrm>
          <a:custGeom>
            <a:avLst/>
            <a:gdLst>
              <a:gd name="connsiteX0" fmla="*/ 1598758 w 1598758"/>
              <a:gd name="connsiteY0" fmla="*/ 1232453 h 2067340"/>
              <a:gd name="connsiteX1" fmla="*/ 799379 w 1598758"/>
              <a:gd name="connsiteY1" fmla="*/ 2067340 h 2067340"/>
              <a:gd name="connsiteX2" fmla="*/ 0 w 1598758"/>
              <a:gd name="connsiteY2" fmla="*/ 1232453 h 2067340"/>
              <a:gd name="connsiteX3" fmla="*/ 488224 w 1598758"/>
              <a:gd name="connsiteY3" fmla="*/ 463176 h 2067340"/>
              <a:gd name="connsiteX4" fmla="*/ 583184 w 1598758"/>
              <a:gd name="connsiteY4" fmla="*/ 432389 h 2067340"/>
              <a:gd name="connsiteX5" fmla="*/ 799379 w 1598758"/>
              <a:gd name="connsiteY5" fmla="*/ 0 h 2067340"/>
              <a:gd name="connsiteX6" fmla="*/ 1015575 w 1598758"/>
              <a:gd name="connsiteY6" fmla="*/ 432389 h 2067340"/>
              <a:gd name="connsiteX7" fmla="*/ 1110534 w 1598758"/>
              <a:gd name="connsiteY7" fmla="*/ 463176 h 2067340"/>
              <a:gd name="connsiteX8" fmla="*/ 1598758 w 1598758"/>
              <a:gd name="connsiteY8" fmla="*/ 1232453 h 206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758" h="2067340">
                <a:moveTo>
                  <a:pt x="1598758" y="1232453"/>
                </a:moveTo>
                <a:cubicBezTo>
                  <a:pt x="1598758" y="1693548"/>
                  <a:pt x="1240864" y="2067340"/>
                  <a:pt x="799379" y="2067340"/>
                </a:cubicBezTo>
                <a:cubicBezTo>
                  <a:pt x="357894" y="2067340"/>
                  <a:pt x="0" y="1693548"/>
                  <a:pt x="0" y="1232453"/>
                </a:cubicBezTo>
                <a:cubicBezTo>
                  <a:pt x="0" y="886632"/>
                  <a:pt x="201315" y="589918"/>
                  <a:pt x="488224" y="463176"/>
                </a:cubicBezTo>
                <a:lnTo>
                  <a:pt x="583184" y="432389"/>
                </a:lnTo>
                <a:lnTo>
                  <a:pt x="799379" y="0"/>
                </a:lnTo>
                <a:lnTo>
                  <a:pt x="1015575" y="432389"/>
                </a:lnTo>
                <a:lnTo>
                  <a:pt x="1110534" y="463176"/>
                </a:lnTo>
                <a:cubicBezTo>
                  <a:pt x="1397443" y="589918"/>
                  <a:pt x="1598758" y="886632"/>
                  <a:pt x="1598758" y="1232453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 rot="16200000" flipH="1">
            <a:off x="5919879" y="3530821"/>
            <a:ext cx="360000" cy="360000"/>
            <a:chOff x="8195047" y="4558747"/>
            <a:chExt cx="591144" cy="569843"/>
          </a:xfrm>
        </p:grpSpPr>
        <p:sp>
          <p:nvSpPr>
            <p:cNvPr id="25" name="Oval 24"/>
            <p:cNvSpPr/>
            <p:nvPr/>
          </p:nvSpPr>
          <p:spPr>
            <a:xfrm>
              <a:off x="8195047" y="4558747"/>
              <a:ext cx="591144" cy="56984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8278175" y="4641374"/>
              <a:ext cx="413801" cy="39889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Oval 26"/>
          <p:cNvSpPr/>
          <p:nvPr/>
        </p:nvSpPr>
        <p:spPr>
          <a:xfrm rot="16200000" flipH="1">
            <a:off x="5289274" y="4852899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 rot="-2700000" flipH="1">
            <a:off x="7982728" y="3185675"/>
            <a:ext cx="2016000" cy="2340000"/>
          </a:xfrm>
          <a:custGeom>
            <a:avLst/>
            <a:gdLst>
              <a:gd name="connsiteX0" fmla="*/ 1598758 w 1598758"/>
              <a:gd name="connsiteY0" fmla="*/ 1232453 h 2067340"/>
              <a:gd name="connsiteX1" fmla="*/ 799379 w 1598758"/>
              <a:gd name="connsiteY1" fmla="*/ 2067340 h 2067340"/>
              <a:gd name="connsiteX2" fmla="*/ 0 w 1598758"/>
              <a:gd name="connsiteY2" fmla="*/ 1232453 h 2067340"/>
              <a:gd name="connsiteX3" fmla="*/ 488224 w 1598758"/>
              <a:gd name="connsiteY3" fmla="*/ 463176 h 2067340"/>
              <a:gd name="connsiteX4" fmla="*/ 583184 w 1598758"/>
              <a:gd name="connsiteY4" fmla="*/ 432389 h 2067340"/>
              <a:gd name="connsiteX5" fmla="*/ 799379 w 1598758"/>
              <a:gd name="connsiteY5" fmla="*/ 0 h 2067340"/>
              <a:gd name="connsiteX6" fmla="*/ 1015575 w 1598758"/>
              <a:gd name="connsiteY6" fmla="*/ 432389 h 2067340"/>
              <a:gd name="connsiteX7" fmla="*/ 1110534 w 1598758"/>
              <a:gd name="connsiteY7" fmla="*/ 463176 h 2067340"/>
              <a:gd name="connsiteX8" fmla="*/ 1598758 w 1598758"/>
              <a:gd name="connsiteY8" fmla="*/ 1232453 h 206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8758" h="2067340">
                <a:moveTo>
                  <a:pt x="1598758" y="1232453"/>
                </a:moveTo>
                <a:cubicBezTo>
                  <a:pt x="1598758" y="1693548"/>
                  <a:pt x="1240864" y="2067340"/>
                  <a:pt x="799379" y="2067340"/>
                </a:cubicBezTo>
                <a:cubicBezTo>
                  <a:pt x="357894" y="2067340"/>
                  <a:pt x="0" y="1693548"/>
                  <a:pt x="0" y="1232453"/>
                </a:cubicBezTo>
                <a:cubicBezTo>
                  <a:pt x="0" y="886632"/>
                  <a:pt x="201315" y="589918"/>
                  <a:pt x="488224" y="463176"/>
                </a:cubicBezTo>
                <a:lnTo>
                  <a:pt x="583184" y="432389"/>
                </a:lnTo>
                <a:lnTo>
                  <a:pt x="799379" y="0"/>
                </a:lnTo>
                <a:lnTo>
                  <a:pt x="1015575" y="432389"/>
                </a:lnTo>
                <a:lnTo>
                  <a:pt x="1110534" y="463176"/>
                </a:lnTo>
                <a:cubicBezTo>
                  <a:pt x="1397443" y="589918"/>
                  <a:pt x="1598758" y="886632"/>
                  <a:pt x="1598758" y="123245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 rot="16200000" flipH="1">
            <a:off x="7475413" y="2912375"/>
            <a:ext cx="360000" cy="360000"/>
            <a:chOff x="8195047" y="4558747"/>
            <a:chExt cx="591144" cy="569843"/>
          </a:xfrm>
          <a:solidFill>
            <a:schemeClr val="bg1"/>
          </a:solidFill>
        </p:grpSpPr>
        <p:sp>
          <p:nvSpPr>
            <p:cNvPr id="30" name="Oval 29"/>
            <p:cNvSpPr/>
            <p:nvPr/>
          </p:nvSpPr>
          <p:spPr>
            <a:xfrm>
              <a:off x="8195047" y="4558747"/>
              <a:ext cx="591144" cy="569843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287300" y="4650384"/>
              <a:ext cx="413801" cy="39889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Oval 31"/>
          <p:cNvSpPr/>
          <p:nvPr/>
        </p:nvSpPr>
        <p:spPr>
          <a:xfrm rot="-2580000" flipH="1">
            <a:off x="8342187" y="3723897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 rot="1860000" flipH="1">
            <a:off x="4473598" y="2882756"/>
            <a:ext cx="360000" cy="360000"/>
            <a:chOff x="8195047" y="4558747"/>
            <a:chExt cx="591144" cy="569843"/>
          </a:xfrm>
          <a:solidFill>
            <a:schemeClr val="bg1"/>
          </a:solidFill>
        </p:grpSpPr>
        <p:sp>
          <p:nvSpPr>
            <p:cNvPr id="35" name="Oval 34"/>
            <p:cNvSpPr/>
            <p:nvPr/>
          </p:nvSpPr>
          <p:spPr>
            <a:xfrm>
              <a:off x="8195047" y="4558747"/>
              <a:ext cx="591144" cy="569843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8284879" y="4648395"/>
              <a:ext cx="413801" cy="3988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 rot="1020000">
            <a:off x="2282495" y="3044017"/>
            <a:ext cx="2016000" cy="2340000"/>
            <a:chOff x="1764277" y="3705808"/>
            <a:chExt cx="1598758" cy="2067340"/>
          </a:xfrm>
        </p:grpSpPr>
        <p:sp>
          <p:nvSpPr>
            <p:cNvPr id="33" name="Freeform 32"/>
            <p:cNvSpPr/>
            <p:nvPr/>
          </p:nvSpPr>
          <p:spPr>
            <a:xfrm rot="1860000" flipH="1">
              <a:off x="1764277" y="3705808"/>
              <a:ext cx="1598758" cy="2067340"/>
            </a:xfrm>
            <a:custGeom>
              <a:avLst/>
              <a:gdLst>
                <a:gd name="connsiteX0" fmla="*/ 1598758 w 1598758"/>
                <a:gd name="connsiteY0" fmla="*/ 1232453 h 2067340"/>
                <a:gd name="connsiteX1" fmla="*/ 799379 w 1598758"/>
                <a:gd name="connsiteY1" fmla="*/ 2067340 h 2067340"/>
                <a:gd name="connsiteX2" fmla="*/ 0 w 1598758"/>
                <a:gd name="connsiteY2" fmla="*/ 1232453 h 2067340"/>
                <a:gd name="connsiteX3" fmla="*/ 488224 w 1598758"/>
                <a:gd name="connsiteY3" fmla="*/ 463176 h 2067340"/>
                <a:gd name="connsiteX4" fmla="*/ 583184 w 1598758"/>
                <a:gd name="connsiteY4" fmla="*/ 432389 h 2067340"/>
                <a:gd name="connsiteX5" fmla="*/ 799379 w 1598758"/>
                <a:gd name="connsiteY5" fmla="*/ 0 h 2067340"/>
                <a:gd name="connsiteX6" fmla="*/ 1015575 w 1598758"/>
                <a:gd name="connsiteY6" fmla="*/ 432389 h 2067340"/>
                <a:gd name="connsiteX7" fmla="*/ 1110534 w 1598758"/>
                <a:gd name="connsiteY7" fmla="*/ 463176 h 2067340"/>
                <a:gd name="connsiteX8" fmla="*/ 1598758 w 1598758"/>
                <a:gd name="connsiteY8" fmla="*/ 1232453 h 20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8758" h="2067340">
                  <a:moveTo>
                    <a:pt x="1598758" y="1232453"/>
                  </a:moveTo>
                  <a:cubicBezTo>
                    <a:pt x="1598758" y="1693548"/>
                    <a:pt x="1240864" y="2067340"/>
                    <a:pt x="799379" y="2067340"/>
                  </a:cubicBezTo>
                  <a:cubicBezTo>
                    <a:pt x="357894" y="2067340"/>
                    <a:pt x="0" y="1693548"/>
                    <a:pt x="0" y="1232453"/>
                  </a:cubicBezTo>
                  <a:cubicBezTo>
                    <a:pt x="0" y="886632"/>
                    <a:pt x="201315" y="589918"/>
                    <a:pt x="488224" y="463176"/>
                  </a:cubicBezTo>
                  <a:lnTo>
                    <a:pt x="583184" y="432389"/>
                  </a:lnTo>
                  <a:lnTo>
                    <a:pt x="799379" y="0"/>
                  </a:lnTo>
                  <a:lnTo>
                    <a:pt x="1015575" y="432389"/>
                  </a:lnTo>
                  <a:lnTo>
                    <a:pt x="1110534" y="463176"/>
                  </a:lnTo>
                  <a:cubicBezTo>
                    <a:pt x="1397443" y="589918"/>
                    <a:pt x="1598758" y="886632"/>
                    <a:pt x="1598758" y="12324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 rot="1860000" flipH="1">
              <a:off x="1842822" y="4202261"/>
              <a:ext cx="1256167" cy="139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11624" y="1346609"/>
            <a:ext cx="168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2351827" y="3992469"/>
            <a:ext cx="15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Feature Engineering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3763" y="5375145"/>
            <a:ext cx="185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Autocorrelation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07343" y="4282312"/>
            <a:ext cx="205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Modelling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49513" y="1536186"/>
            <a:ext cx="205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Conclusion</a:t>
            </a:r>
            <a:endParaRPr lang="en-GB" sz="1800" b="1"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609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4" name="Google Shape;306;p2"/>
          <p:cNvSpPr/>
          <p:nvPr/>
        </p:nvSpPr>
        <p:spPr>
          <a:xfrm rot="5400000">
            <a:off x="740901" y="182161"/>
            <a:ext cx="658800" cy="11928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7;p2"/>
          <p:cNvSpPr/>
          <p:nvPr/>
        </p:nvSpPr>
        <p:spPr>
          <a:xfrm>
            <a:off x="1110056" y="538994"/>
            <a:ext cx="458355" cy="4572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694;p7"/>
          <p:cNvSpPr txBox="1"/>
          <p:nvPr/>
        </p:nvSpPr>
        <p:spPr>
          <a:xfrm>
            <a:off x="1095146" y="519484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205" y="1316717"/>
            <a:ext cx="4233482" cy="4509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spcAft>
                <a:spcPts val="200"/>
              </a:spcAft>
            </a:pPr>
            <a:r>
              <a:rPr lang="en-GB" sz="18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2. Feature </a:t>
            </a:r>
            <a:r>
              <a:rPr lang="en-GB" sz="1800" b="1" dirty="0" smtClean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GB" sz="11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sz="1600" dirty="0" smtClean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Decomposition provides a useful abstract model for thinking about time series generally and for better understanding problems during time series analysis and forecasting.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These components are defined as follows: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Level: The average value in the series.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Trend: The increasing or decreasing value in the series.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Seasonality: The repeating short-term cycle in the series.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Noise: The random variation in the series.</a:t>
            </a:r>
            <a:endParaRPr lang="en-GB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latin typeface="+mj-lt"/>
              </a:rPr>
              <a:t>All series have a level and noise. The </a:t>
            </a:r>
            <a:r>
              <a:rPr lang="en-GB" i="1" dirty="0">
                <a:latin typeface="+mj-lt"/>
              </a:rPr>
              <a:t>trend</a:t>
            </a:r>
            <a:r>
              <a:rPr lang="en-GB" dirty="0">
                <a:latin typeface="+mj-lt"/>
              </a:rPr>
              <a:t> and </a:t>
            </a:r>
            <a:r>
              <a:rPr lang="en-GB" i="1" dirty="0">
                <a:latin typeface="+mj-lt"/>
              </a:rPr>
              <a:t>seasonality</a:t>
            </a:r>
            <a:r>
              <a:rPr lang="en-GB" dirty="0">
                <a:latin typeface="+mj-lt"/>
              </a:rPr>
              <a:t> components are optional</a:t>
            </a:r>
            <a:endParaRPr lang="en-GB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80" y="449162"/>
            <a:ext cx="6347790" cy="58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6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2" name="Google Shape;306;p2"/>
          <p:cNvSpPr/>
          <p:nvPr/>
        </p:nvSpPr>
        <p:spPr>
          <a:xfrm rot="5400000">
            <a:off x="803899" y="129101"/>
            <a:ext cx="532800" cy="119286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083E0"/>
              </a:gs>
              <a:gs pos="100000">
                <a:srgbClr val="0C64C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07;p2"/>
          <p:cNvSpPr/>
          <p:nvPr/>
        </p:nvSpPr>
        <p:spPr>
          <a:xfrm>
            <a:off x="1110054" y="519117"/>
            <a:ext cx="458355" cy="370800"/>
          </a:xfrm>
          <a:prstGeom prst="ellipse">
            <a:avLst/>
          </a:prstGeom>
          <a:solidFill>
            <a:srgbClr val="1C6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694;p7"/>
          <p:cNvSpPr txBox="1"/>
          <p:nvPr/>
        </p:nvSpPr>
        <p:spPr>
          <a:xfrm>
            <a:off x="1095146" y="459850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936" y="1613990"/>
            <a:ext cx="2872323" cy="397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18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 Components of Features</a:t>
            </a:r>
          </a:p>
          <a:p>
            <a:pPr>
              <a:lnSpc>
                <a:spcPct val="107000"/>
              </a:lnSpc>
            </a:pPr>
            <a:endParaRPr lang="en-GB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see</a:t>
            </a:r>
            <a:r>
              <a:rPr lang="en-GB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b="1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Depth_to_groundwater</a:t>
            </a: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reaches its maximum around May/June and its minimum around November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Temperature: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reaches its </a:t>
            </a:r>
            <a:r>
              <a:rPr lang="en-GB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maxmium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around August and its minimum around January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b="1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Drainage_volume</a:t>
            </a: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reaches its minimum around July.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21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66" y="399999"/>
            <a:ext cx="7675664" cy="59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37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4" name="Google Shape;236;p2"/>
          <p:cNvSpPr/>
          <p:nvPr/>
        </p:nvSpPr>
        <p:spPr>
          <a:xfrm rot="5400000">
            <a:off x="816922" y="113260"/>
            <a:ext cx="5328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E4D73"/>
              </a:gs>
              <a:gs pos="100000">
                <a:srgbClr val="B82A4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37;p2"/>
          <p:cNvSpPr/>
          <p:nvPr/>
        </p:nvSpPr>
        <p:spPr>
          <a:xfrm>
            <a:off x="1124483" y="521786"/>
            <a:ext cx="457200" cy="370800"/>
          </a:xfrm>
          <a:prstGeom prst="ellipse">
            <a:avLst/>
          </a:prstGeom>
          <a:solidFill>
            <a:srgbClr val="EE4D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1" name="Google Shape;694;p7"/>
          <p:cNvSpPr txBox="1"/>
          <p:nvPr/>
        </p:nvSpPr>
        <p:spPr>
          <a:xfrm>
            <a:off x="1095146" y="459850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4539" y="629340"/>
            <a:ext cx="69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Autocorrelation Analysis</a:t>
            </a: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07" y="1307405"/>
            <a:ext cx="7266139" cy="49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1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243;p2"/>
          <p:cNvSpPr/>
          <p:nvPr/>
        </p:nvSpPr>
        <p:spPr>
          <a:xfrm rot="5400000">
            <a:off x="796105" y="131915"/>
            <a:ext cx="5400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56BDE9"/>
              </a:gs>
              <a:gs pos="100000">
                <a:srgbClr val="1EADE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44;p2"/>
          <p:cNvSpPr/>
          <p:nvPr/>
        </p:nvSpPr>
        <p:spPr>
          <a:xfrm>
            <a:off x="1100173" y="538731"/>
            <a:ext cx="457200" cy="370800"/>
          </a:xfrm>
          <a:prstGeom prst="ellipse">
            <a:avLst/>
          </a:prstGeom>
          <a:solidFill>
            <a:srgbClr val="01A1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694;p7"/>
          <p:cNvSpPr txBox="1"/>
          <p:nvPr/>
        </p:nvSpPr>
        <p:spPr>
          <a:xfrm>
            <a:off x="1085207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9361" y="484345"/>
            <a:ext cx="465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Auto and partial correlation</a:t>
            </a:r>
            <a:endParaRPr lang="en-GB" sz="1800" b="1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50156" y="1306472"/>
            <a:ext cx="4183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Autocorrelation plot of </a:t>
            </a:r>
            <a:r>
              <a:rPr lang="en-GB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‘</a:t>
            </a:r>
            <a:r>
              <a:rPr lang="en-GB" sz="1600" dirty="0" err="1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Depth_to_Groundwater</a:t>
            </a:r>
            <a:r>
              <a:rPr lang="en-GB" sz="1600" dirty="0">
                <a:solidFill>
                  <a:srgbClr val="A31515"/>
                </a:solidFill>
                <a:latin typeface="+mj-lt"/>
                <a:ea typeface="Times New Roman" panose="02020603050405020304" pitchFamily="18" charset="0"/>
              </a:rPr>
              <a:t>’</a:t>
            </a:r>
            <a:r>
              <a:rPr lang="en-GB" dirty="0">
                <a:latin typeface="+mj-lt"/>
              </a:rPr>
              <a:t> of first difference looks l</a:t>
            </a:r>
            <a:r>
              <a:rPr lang="en-GB" dirty="0"/>
              <a:t>ike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373" y="3790122"/>
            <a:ext cx="4005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uto </a:t>
            </a:r>
            <a:r>
              <a:rPr lang="en-GB" dirty="0"/>
              <a:t>and partial correlation of the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'depth_to_groundwater_diff_1'</a:t>
            </a:r>
            <a:r>
              <a:rPr lang="en-GB" dirty="0"/>
              <a:t> </a:t>
            </a:r>
            <a:r>
              <a:rPr lang="en-GB" dirty="0" smtClean="0"/>
              <a:t> column </a:t>
            </a:r>
            <a:r>
              <a:rPr lang="en-GB" dirty="0"/>
              <a:t>with 100 lags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7177295" y="997715"/>
            <a:ext cx="4537419" cy="2519019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31" y="3711336"/>
            <a:ext cx="6856855" cy="2779395"/>
          </a:xfrm>
          <a:prstGeom prst="rect">
            <a:avLst/>
          </a:prstGeom>
        </p:spPr>
      </p:pic>
      <p:sp>
        <p:nvSpPr>
          <p:cNvPr id="26" name="Google Shape;238;p2"/>
          <p:cNvSpPr txBox="1"/>
          <p:nvPr/>
        </p:nvSpPr>
        <p:spPr>
          <a:xfrm>
            <a:off x="652417" y="577621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050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4" name="Google Shape;257;p2"/>
          <p:cNvSpPr/>
          <p:nvPr/>
        </p:nvSpPr>
        <p:spPr>
          <a:xfrm rot="5400000">
            <a:off x="797441" y="128599"/>
            <a:ext cx="540000" cy="11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7BC9B8"/>
              </a:gs>
              <a:gs pos="100000">
                <a:srgbClr val="44B0CA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8;p2"/>
          <p:cNvSpPr/>
          <p:nvPr/>
        </p:nvSpPr>
        <p:spPr>
          <a:xfrm>
            <a:off x="1106946" y="522183"/>
            <a:ext cx="457200" cy="370800"/>
          </a:xfrm>
          <a:prstGeom prst="ellipse">
            <a:avLst/>
          </a:prstGeom>
          <a:solidFill>
            <a:srgbClr val="03AB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59;p2"/>
          <p:cNvSpPr txBox="1"/>
          <p:nvPr/>
        </p:nvSpPr>
        <p:spPr>
          <a:xfrm>
            <a:off x="561540" y="565975"/>
            <a:ext cx="538146" cy="16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4" name="Google Shape;694;p7"/>
          <p:cNvSpPr txBox="1"/>
          <p:nvPr/>
        </p:nvSpPr>
        <p:spPr>
          <a:xfrm>
            <a:off x="1085207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287" y="642726"/>
            <a:ext cx="52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&amp; Test Split and Cross Validation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711" y="1862293"/>
            <a:ext cx="4131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TimeSeriesSplit</a:t>
            </a:r>
            <a:r>
              <a:rPr lang="en-GB" dirty="0"/>
              <a:t> is a specific cross-validation technique designed for time series data. It differs from traditional cross-validation methods because it takes into account the temporal order of data points, which is crucial in time series analysis.</a:t>
            </a:r>
          </a:p>
          <a:p>
            <a:endParaRPr lang="en-GB" dirty="0" smtClean="0"/>
          </a:p>
          <a:p>
            <a:r>
              <a:rPr lang="en-GB" dirty="0" smtClean="0"/>
              <a:t>Model </a:t>
            </a:r>
            <a:r>
              <a:rPr lang="en-GB" dirty="0"/>
              <a:t>Training and Evaluation: You train and evaluate your model on each fold. Since the data in each fold is sequential, this helps simulate a more realistic scenario where you train on past data and test on future data.</a:t>
            </a:r>
          </a:p>
          <a:p>
            <a:endParaRPr lang="en-GB" dirty="0"/>
          </a:p>
        </p:txBody>
      </p:sp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160403" y="1613990"/>
            <a:ext cx="6211461" cy="4591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6338" y="1096580"/>
            <a:ext cx="595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splitting and cross validation we can see the following chart: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3016" y="6152186"/>
            <a:ext cx="681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blue colour displays the training part and the orange one is the validation part.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70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313;p2"/>
          <p:cNvSpPr/>
          <p:nvPr/>
        </p:nvSpPr>
        <p:spPr>
          <a:xfrm rot="5400000">
            <a:off x="818030" y="127245"/>
            <a:ext cx="531902" cy="11929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4;p2"/>
          <p:cNvSpPr/>
          <p:nvPr/>
        </p:nvSpPr>
        <p:spPr>
          <a:xfrm>
            <a:off x="1123737" y="538691"/>
            <a:ext cx="458370" cy="37001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15;p2"/>
          <p:cNvSpPr txBox="1"/>
          <p:nvPr/>
        </p:nvSpPr>
        <p:spPr>
          <a:xfrm>
            <a:off x="594617" y="621548"/>
            <a:ext cx="531255" cy="2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5" name="Google Shape;694;p7"/>
          <p:cNvSpPr txBox="1"/>
          <p:nvPr/>
        </p:nvSpPr>
        <p:spPr>
          <a:xfrm>
            <a:off x="1095146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287" y="1613990"/>
            <a:ext cx="7772400" cy="282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spcAft>
                <a:spcPts val="200"/>
              </a:spcAft>
            </a:pPr>
            <a:r>
              <a:rPr lang="en-GB" sz="24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sz="1600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series can be either univariate or multivariate: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Univariate time series only has a single time-dependent variable.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Multivariate time series have a multiple time-dependent variable.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evaluate the Mean Absolute Error (MAE) and the Root Mean Square Error (RMSE) of the models. For metrics are better the smaller they are.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82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8" name="Google Shape;313;p2"/>
          <p:cNvSpPr/>
          <p:nvPr/>
        </p:nvSpPr>
        <p:spPr>
          <a:xfrm rot="5400000">
            <a:off x="793504" y="127652"/>
            <a:ext cx="531902" cy="119290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27100"/>
              </a:gs>
              <a:gs pos="100000">
                <a:srgbClr val="6633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14;p2"/>
          <p:cNvSpPr/>
          <p:nvPr/>
        </p:nvSpPr>
        <p:spPr>
          <a:xfrm>
            <a:off x="1049516" y="539098"/>
            <a:ext cx="458370" cy="370014"/>
          </a:xfrm>
          <a:prstGeom prst="ellipse">
            <a:avLst/>
          </a:prstGeom>
          <a:solidFill>
            <a:srgbClr val="502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15;p2"/>
          <p:cNvSpPr txBox="1"/>
          <p:nvPr/>
        </p:nvSpPr>
        <p:spPr>
          <a:xfrm>
            <a:off x="560152" y="612016"/>
            <a:ext cx="531255" cy="2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/>
          </a:p>
        </p:txBody>
      </p:sp>
      <p:sp>
        <p:nvSpPr>
          <p:cNvPr id="26" name="Google Shape;694;p7"/>
          <p:cNvSpPr txBox="1"/>
          <p:nvPr/>
        </p:nvSpPr>
        <p:spPr>
          <a:xfrm>
            <a:off x="1025573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5269" y="458154"/>
            <a:ext cx="7822096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GB" sz="2000" b="1" dirty="0" smtClean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b="1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 smtClean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model we are going to try is Facebook Prophet.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Prophet, or “Facebook Prophet,” is an open-source library for univariate (one variable) time series forecasting developed by Facebook.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implements what they refer to as an additive time series forecasting model, and the implementation supports trends, seasonality, and 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holidays.</a:t>
            </a:r>
            <a:endParaRPr lang="en-GB" dirty="0" smtClean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b="1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has:    RMSE: 1.542001236114489, MAE: 1.2373973862599126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2498364" y="3249291"/>
            <a:ext cx="7599793" cy="31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8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271;p2"/>
          <p:cNvSpPr/>
          <p:nvPr/>
        </p:nvSpPr>
        <p:spPr>
          <a:xfrm rot="5400000">
            <a:off x="797443" y="132307"/>
            <a:ext cx="540000" cy="11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68CE35"/>
              </a:gs>
              <a:gs pos="100000">
                <a:srgbClr val="26B04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72;p2"/>
          <p:cNvSpPr/>
          <p:nvPr/>
        </p:nvSpPr>
        <p:spPr>
          <a:xfrm>
            <a:off x="1106947" y="531270"/>
            <a:ext cx="457200" cy="370800"/>
          </a:xfrm>
          <a:prstGeom prst="ellipse">
            <a:avLst/>
          </a:prstGeom>
          <a:solidFill>
            <a:srgbClr val="3695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73;p2"/>
          <p:cNvSpPr txBox="1"/>
          <p:nvPr/>
        </p:nvSpPr>
        <p:spPr>
          <a:xfrm>
            <a:off x="561541" y="590831"/>
            <a:ext cx="538146" cy="1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5" name="Google Shape;694;p7"/>
          <p:cNvSpPr txBox="1"/>
          <p:nvPr/>
        </p:nvSpPr>
        <p:spPr>
          <a:xfrm>
            <a:off x="1075268" y="469789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4841" y="1279546"/>
            <a:ext cx="499585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ARIMA model</a:t>
            </a:r>
            <a:endParaRPr lang="en-US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The Auto-Regressive Integrated Moving Average (ARIMA) model describes the autocorrelations in the data. The model assumes that the time-series is stationary. It consists of three main parts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 smtClean="0"/>
              <a:t>p</a:t>
            </a:r>
            <a:r>
              <a:rPr lang="en-GB" dirty="0"/>
              <a:t>: Lag order (reference PACF in Autocorrelation Analysis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2. d: Degree of differencing. (reference Differencing in Stationarity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/>
              <a:t>3. q: Order of moving average (check out ACF in Autocorrelation Analysis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29" y="1465912"/>
            <a:ext cx="4260243" cy="4000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6174" y="755850"/>
            <a:ext cx="359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summary report of ARIMA test: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968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8" name="Google Shape;285;p2"/>
          <p:cNvSpPr/>
          <p:nvPr/>
        </p:nvSpPr>
        <p:spPr>
          <a:xfrm rot="5400000">
            <a:off x="790831" y="125985"/>
            <a:ext cx="5400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B9DD2B"/>
              </a:gs>
              <a:gs pos="100000">
                <a:srgbClr val="7DC24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86;p2"/>
          <p:cNvSpPr/>
          <p:nvPr/>
        </p:nvSpPr>
        <p:spPr>
          <a:xfrm>
            <a:off x="1107473" y="514788"/>
            <a:ext cx="457200" cy="370800"/>
          </a:xfrm>
          <a:prstGeom prst="ellipse">
            <a:avLst/>
          </a:prstGeom>
          <a:solidFill>
            <a:srgbClr val="6ABA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87;p2"/>
          <p:cNvSpPr txBox="1"/>
          <p:nvPr/>
        </p:nvSpPr>
        <p:spPr>
          <a:xfrm>
            <a:off x="565627" y="572711"/>
            <a:ext cx="533793" cy="19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6" name="Google Shape;694;p7"/>
          <p:cNvSpPr txBox="1"/>
          <p:nvPr/>
        </p:nvSpPr>
        <p:spPr>
          <a:xfrm>
            <a:off x="1075268" y="469789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5878" y="629340"/>
            <a:ext cx="649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ARIMA plot prediction with RMSE &amp; MAE </a:t>
            </a:r>
            <a:endParaRPr lang="en-GB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5878" y="1466433"/>
            <a:ext cx="719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ARIMA has: RMSE: 0.9138188382174358, MAE: 0.7739767755202263 </a:t>
            </a:r>
            <a:endParaRPr lang="en-GB" dirty="0"/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2151752" y="1970790"/>
            <a:ext cx="7827135" cy="37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0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285;p2"/>
          <p:cNvSpPr/>
          <p:nvPr/>
        </p:nvSpPr>
        <p:spPr>
          <a:xfrm rot="5400000">
            <a:off x="805144" y="128747"/>
            <a:ext cx="540000" cy="1191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7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6;p2"/>
          <p:cNvSpPr/>
          <p:nvPr/>
        </p:nvSpPr>
        <p:spPr>
          <a:xfrm>
            <a:off x="1111847" y="527489"/>
            <a:ext cx="457200" cy="3708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7;p2"/>
          <p:cNvSpPr txBox="1"/>
          <p:nvPr/>
        </p:nvSpPr>
        <p:spPr>
          <a:xfrm>
            <a:off x="579940" y="585412"/>
            <a:ext cx="533793" cy="19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5" name="Google Shape;694;p7"/>
          <p:cNvSpPr txBox="1"/>
          <p:nvPr/>
        </p:nvSpPr>
        <p:spPr>
          <a:xfrm>
            <a:off x="1095146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4039" y="1278551"/>
            <a:ext cx="39903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Auto-ARIMA </a:t>
            </a:r>
            <a:r>
              <a:rPr lang="en-GB" sz="2000" b="1" dirty="0" smtClean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GB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/>
              <a:t>AutoARIMA</a:t>
            </a:r>
            <a:r>
              <a:rPr lang="en-GB" dirty="0"/>
              <a:t> is a statistical modelling technique for time series forecasting that automates the process of selecting the order of an ARIMA (</a:t>
            </a:r>
            <a:r>
              <a:rPr lang="en-GB" dirty="0" err="1"/>
              <a:t>AutoRegressive</a:t>
            </a:r>
            <a:r>
              <a:rPr lang="en-GB" dirty="0"/>
              <a:t> Integrated Moving Average) model.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ARIMA model is a powerful and widely used method for forecasting time series data, but selecting the appropriate model order (p, d, q) can be a challenging and time-consuming task.</a:t>
            </a:r>
          </a:p>
          <a:p>
            <a:endParaRPr lang="en-GB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7757" y="479728"/>
            <a:ext cx="401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summary of Auto-ARIMA</a:t>
            </a:r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15" y="786713"/>
            <a:ext cx="5924993" cy="548487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C00000"/>
            </a:contourClr>
          </a:sp3d>
        </p:spPr>
      </p:pic>
      <p:cxnSp>
        <p:nvCxnSpPr>
          <p:cNvPr id="28" name="Elbow Connector 27"/>
          <p:cNvCxnSpPr/>
          <p:nvPr/>
        </p:nvCxnSpPr>
        <p:spPr>
          <a:xfrm flipH="1" flipV="1">
            <a:off x="9904493" y="1278550"/>
            <a:ext cx="409575" cy="563880"/>
          </a:xfrm>
          <a:prstGeom prst="bentConnector3">
            <a:avLst/>
          </a:prstGeom>
          <a:ln>
            <a:solidFill>
              <a:srgbClr val="8713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0313279" y="1566852"/>
            <a:ext cx="1440895" cy="839483"/>
          </a:xfrm>
          <a:prstGeom prst="rect">
            <a:avLst/>
          </a:prstGeom>
          <a:solidFill>
            <a:srgbClr val="FFFFFF"/>
          </a:solidFill>
          <a:ln w="9525">
            <a:solidFill>
              <a:srgbClr val="871347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our model performs steps to identify the </a:t>
            </a:r>
            <a:r>
              <a:rPr lang="en-GB" sz="105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p,d</a:t>
            </a:r>
            <a:r>
              <a:rPr lang="en-GB" sz="10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 variables</a:t>
            </a:r>
            <a:endParaRPr lang="en-GB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046525" y="3025813"/>
            <a:ext cx="848360" cy="45085"/>
          </a:xfrm>
          <a:prstGeom prst="straightConnector1">
            <a:avLst/>
          </a:prstGeom>
          <a:ln>
            <a:solidFill>
              <a:srgbClr val="8713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8854061" y="2869921"/>
            <a:ext cx="2330773" cy="401955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bg1"/>
            </a:bgClr>
          </a:pattFill>
          <a:ln w="9525">
            <a:solidFill>
              <a:srgbClr val="871347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Here, our model found the best fitting for the p, d, q variables</a:t>
            </a:r>
            <a:endParaRPr lang="en-GB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52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35;p2"/>
          <p:cNvSpPr/>
          <p:nvPr/>
        </p:nvSpPr>
        <p:spPr>
          <a:xfrm>
            <a:off x="742116" y="2090143"/>
            <a:ext cx="5148000" cy="648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"/>
          <p:cNvGrpSpPr/>
          <p:nvPr/>
        </p:nvGrpSpPr>
        <p:grpSpPr>
          <a:xfrm>
            <a:off x="576470" y="82037"/>
            <a:ext cx="5331717" cy="648000"/>
            <a:chOff x="719027" y="638629"/>
            <a:chExt cx="5248756" cy="914399"/>
          </a:xfrm>
        </p:grpSpPr>
        <p:sp>
          <p:nvSpPr>
            <p:cNvPr id="234" name="Google Shape;23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99886" y="638629"/>
              <a:ext cx="5067897" cy="914399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rot="5400000">
              <a:off x="937250" y="565790"/>
              <a:ext cx="770216" cy="117305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EE4D73"/>
                </a:gs>
                <a:gs pos="100000">
                  <a:srgbClr val="B82A4C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372663" y="867228"/>
              <a:ext cx="450086" cy="536029"/>
            </a:xfrm>
            <a:prstGeom prst="ellipse">
              <a:avLst/>
            </a:prstGeom>
            <a:solidFill>
              <a:srgbClr val="EE4D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 txBox="1"/>
            <p:nvPr/>
          </p:nvSpPr>
          <p:spPr>
            <a:xfrm>
              <a:off x="825843" y="942960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39" name="Google Shape;239;p2"/>
          <p:cNvGrpSpPr/>
          <p:nvPr/>
        </p:nvGrpSpPr>
        <p:grpSpPr>
          <a:xfrm>
            <a:off x="6466683" y="112681"/>
            <a:ext cx="5328000" cy="648000"/>
            <a:chOff x="719027" y="638627"/>
            <a:chExt cx="5246344" cy="1086625"/>
          </a:xfrm>
        </p:grpSpPr>
        <p:sp>
          <p:nvSpPr>
            <p:cNvPr id="241" name="Google Shape;24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99886" y="638627"/>
              <a:ext cx="5065485" cy="1086625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 rot="5400000">
              <a:off x="869459" y="633301"/>
              <a:ext cx="905520" cy="117333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56BDE9"/>
                </a:gs>
                <a:gs pos="100000">
                  <a:srgbClr val="1EADEA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835630" y="990662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46" name="Google Shape;246;p2"/>
          <p:cNvGrpSpPr/>
          <p:nvPr/>
        </p:nvGrpSpPr>
        <p:grpSpPr>
          <a:xfrm>
            <a:off x="586409" y="734078"/>
            <a:ext cx="5329267" cy="648000"/>
            <a:chOff x="719027" y="638629"/>
            <a:chExt cx="5246344" cy="914400"/>
          </a:xfrm>
        </p:grpSpPr>
        <p:sp>
          <p:nvSpPr>
            <p:cNvPr id="247" name="Google Shape;247;p2"/>
            <p:cNvSpPr/>
            <p:nvPr/>
          </p:nvSpPr>
          <p:spPr>
            <a:xfrm>
              <a:off x="1627564" y="1253876"/>
              <a:ext cx="4015846" cy="296156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 rot="5400000">
              <a:off x="952217" y="550824"/>
              <a:ext cx="740286" cy="117305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FDE01E"/>
                </a:gs>
                <a:gs pos="100000">
                  <a:srgbClr val="F3BD1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372663" y="867227"/>
              <a:ext cx="450086" cy="515199"/>
            </a:xfrm>
            <a:prstGeom prst="ellipse">
              <a:avLst/>
            </a:prstGeom>
            <a:solidFill>
              <a:srgbClr val="F491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 txBox="1"/>
            <p:nvPr/>
          </p:nvSpPr>
          <p:spPr>
            <a:xfrm>
              <a:off x="825843" y="929709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6466227" y="783424"/>
            <a:ext cx="5328000" cy="648000"/>
            <a:chOff x="719027" y="638627"/>
            <a:chExt cx="5246344" cy="1086625"/>
          </a:xfrm>
        </p:grpSpPr>
        <p:sp>
          <p:nvSpPr>
            <p:cNvPr id="255" name="Google Shape;255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99886" y="638627"/>
              <a:ext cx="5065485" cy="1086625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 rot="5400000">
              <a:off x="871231" y="635073"/>
              <a:ext cx="905520" cy="116979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7BC9B8"/>
                </a:gs>
                <a:gs pos="100000">
                  <a:srgbClr val="44B0CA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362891" y="883894"/>
              <a:ext cx="450193" cy="621791"/>
            </a:xfrm>
            <a:prstGeom prst="ellipse">
              <a:avLst/>
            </a:prstGeom>
            <a:solidFill>
              <a:srgbClr val="03AB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60" name="Google Shape;260;p2"/>
          <p:cNvGrpSpPr/>
          <p:nvPr/>
        </p:nvGrpSpPr>
        <p:grpSpPr>
          <a:xfrm>
            <a:off x="596347" y="1407589"/>
            <a:ext cx="5329268" cy="648000"/>
            <a:chOff x="719027" y="638629"/>
            <a:chExt cx="5246344" cy="914400"/>
          </a:xfrm>
        </p:grpSpPr>
        <p:sp>
          <p:nvSpPr>
            <p:cNvPr id="262" name="Google Shape;262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 rot="5400000">
              <a:off x="955643" y="547397"/>
              <a:ext cx="733428" cy="117305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FFA01E"/>
                </a:gs>
                <a:gs pos="100000">
                  <a:srgbClr val="FD643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372663" y="867228"/>
              <a:ext cx="450086" cy="510427"/>
            </a:xfrm>
            <a:prstGeom prst="ellipse">
              <a:avLst/>
            </a:prstGeom>
            <a:solidFill>
              <a:srgbClr val="E258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67" name="Google Shape;267;p2"/>
          <p:cNvGrpSpPr/>
          <p:nvPr/>
        </p:nvGrpSpPr>
        <p:grpSpPr>
          <a:xfrm>
            <a:off x="6476166" y="2751001"/>
            <a:ext cx="5318061" cy="650571"/>
            <a:chOff x="728814" y="566440"/>
            <a:chExt cx="5236557" cy="1181262"/>
          </a:xfrm>
        </p:grpSpPr>
        <p:sp>
          <p:nvSpPr>
            <p:cNvPr id="269" name="Google Shape;269;p2"/>
            <p:cNvSpPr/>
            <p:nvPr/>
          </p:nvSpPr>
          <p:spPr>
            <a:xfrm flipH="1">
              <a:off x="728814" y="614746"/>
              <a:ext cx="280513" cy="143806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99886" y="566440"/>
              <a:ext cx="5065485" cy="1176593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5400000">
              <a:off x="833744" y="672558"/>
              <a:ext cx="980495" cy="116979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68CE35"/>
                </a:gs>
                <a:gs pos="100000">
                  <a:srgbClr val="26B04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362890" y="885274"/>
              <a:ext cx="450193" cy="673273"/>
            </a:xfrm>
            <a:prstGeom prst="ellipse">
              <a:avLst/>
            </a:prstGeom>
            <a:solidFill>
              <a:srgbClr val="3695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"/>
            <p:cNvSpPr txBox="1"/>
            <p:nvPr/>
          </p:nvSpPr>
          <p:spPr>
            <a:xfrm>
              <a:off x="825843" y="1011467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74" name="Google Shape;274;p2"/>
          <p:cNvGrpSpPr/>
          <p:nvPr/>
        </p:nvGrpSpPr>
        <p:grpSpPr>
          <a:xfrm>
            <a:off x="596346" y="2096181"/>
            <a:ext cx="1208668" cy="604095"/>
            <a:chOff x="719027" y="668886"/>
            <a:chExt cx="1189861" cy="833122"/>
          </a:xfrm>
        </p:grpSpPr>
        <p:sp>
          <p:nvSpPr>
            <p:cNvPr id="276" name="Google Shape;276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 rot="5400000">
              <a:off x="954960" y="548080"/>
              <a:ext cx="734797" cy="117305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F053A6"/>
                </a:gs>
                <a:gs pos="100000">
                  <a:srgbClr val="CA359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362878" y="867226"/>
              <a:ext cx="450086" cy="511379"/>
            </a:xfrm>
            <a:prstGeom prst="ellipse">
              <a:avLst/>
            </a:prstGeom>
            <a:solidFill>
              <a:srgbClr val="9F20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491066" y="3404057"/>
            <a:ext cx="5330187" cy="648000"/>
            <a:chOff x="719027" y="638629"/>
            <a:chExt cx="5291297" cy="935182"/>
          </a:xfrm>
        </p:grpSpPr>
        <p:sp>
          <p:nvSpPr>
            <p:cNvPr id="283" name="Google Shape;283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99884" y="638629"/>
              <a:ext cx="5110440" cy="935182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 rot="5400000">
              <a:off x="927775" y="565418"/>
              <a:ext cx="779318" cy="118290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B9DD2B"/>
                </a:gs>
                <a:gs pos="100000">
                  <a:srgbClr val="7DC24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363736" y="858137"/>
              <a:ext cx="453864" cy="535132"/>
            </a:xfrm>
            <a:prstGeom prst="ellipse">
              <a:avLst/>
            </a:prstGeom>
            <a:solidFill>
              <a:srgbClr val="6ABA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825843" y="941730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288" name="Google Shape;288;p2"/>
          <p:cNvGrpSpPr/>
          <p:nvPr/>
        </p:nvGrpSpPr>
        <p:grpSpPr>
          <a:xfrm>
            <a:off x="599673" y="3411545"/>
            <a:ext cx="5301496" cy="649053"/>
            <a:chOff x="719026" y="600657"/>
            <a:chExt cx="5220247" cy="929886"/>
          </a:xfrm>
        </p:grpSpPr>
        <p:sp>
          <p:nvSpPr>
            <p:cNvPr id="289" name="Google Shape;289;p2"/>
            <p:cNvSpPr/>
            <p:nvPr/>
          </p:nvSpPr>
          <p:spPr>
            <a:xfrm>
              <a:off x="1755220" y="1177119"/>
              <a:ext cx="4015846" cy="296155"/>
            </a:xfrm>
            <a:prstGeom prst="ellipse">
              <a:avLst/>
            </a:prstGeom>
            <a:solidFill>
              <a:schemeClr val="dk1">
                <a:alpha val="4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73788" y="600657"/>
              <a:ext cx="5065485" cy="928377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 rot="5400000">
              <a:off x="932291" y="553946"/>
              <a:ext cx="763332" cy="118986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7A6CD0"/>
                </a:gs>
                <a:gs pos="100000">
                  <a:srgbClr val="5745B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363527" y="867228"/>
              <a:ext cx="457200" cy="531238"/>
            </a:xfrm>
            <a:prstGeom prst="ellipse">
              <a:avLst/>
            </a:prstGeom>
            <a:solidFill>
              <a:srgbClr val="563B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6497179" y="5414293"/>
            <a:ext cx="5395428" cy="648000"/>
            <a:chOff x="634458" y="638627"/>
            <a:chExt cx="5787956" cy="1062477"/>
          </a:xfrm>
        </p:grpSpPr>
        <p:sp>
          <p:nvSpPr>
            <p:cNvPr id="297" name="Google Shape;297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899886" y="638627"/>
              <a:ext cx="5522528" cy="1062477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 rot="5400000">
              <a:off x="828974" y="572694"/>
              <a:ext cx="885397" cy="127443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FF656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313956" y="883525"/>
              <a:ext cx="490462" cy="607973"/>
            </a:xfrm>
            <a:prstGeom prst="ellipse">
              <a:avLst/>
            </a:prstGeom>
            <a:solidFill>
              <a:srgbClr val="D6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 txBox="1"/>
            <p:nvPr/>
          </p:nvSpPr>
          <p:spPr>
            <a:xfrm>
              <a:off x="729885" y="1006216"/>
              <a:ext cx="529898" cy="2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302" name="Google Shape;302;p2"/>
          <p:cNvGrpSpPr/>
          <p:nvPr/>
        </p:nvGrpSpPr>
        <p:grpSpPr>
          <a:xfrm>
            <a:off x="589820" y="4095933"/>
            <a:ext cx="5328000" cy="648000"/>
            <a:chOff x="719027" y="638629"/>
            <a:chExt cx="5246344" cy="1080485"/>
          </a:xfrm>
        </p:grpSpPr>
        <p:sp>
          <p:nvSpPr>
            <p:cNvPr id="304" name="Google Shape;30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99886" y="638629"/>
              <a:ext cx="5065485" cy="1080485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 rot="5400000">
              <a:off x="869758" y="616480"/>
              <a:ext cx="888399" cy="11898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363527" y="867226"/>
              <a:ext cx="457200" cy="618277"/>
            </a:xfrm>
            <a:prstGeom prst="ellipse">
              <a:avLst/>
            </a:prstGeom>
            <a:solidFill>
              <a:srgbClr val="6915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grpSp>
        <p:nvGrpSpPr>
          <p:cNvPr id="309" name="Google Shape;309;p2"/>
          <p:cNvGrpSpPr/>
          <p:nvPr/>
        </p:nvGrpSpPr>
        <p:grpSpPr>
          <a:xfrm>
            <a:off x="6466684" y="6083752"/>
            <a:ext cx="5327999" cy="648000"/>
            <a:chOff x="719027" y="638627"/>
            <a:chExt cx="5246344" cy="1086625"/>
          </a:xfrm>
        </p:grpSpPr>
        <p:sp>
          <p:nvSpPr>
            <p:cNvPr id="311" name="Google Shape;31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99886" y="638627"/>
              <a:ext cx="5065485" cy="1086625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 rot="5400000">
              <a:off x="871231" y="635073"/>
              <a:ext cx="905520" cy="116979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E27100"/>
                </a:gs>
                <a:gs pos="100000">
                  <a:srgbClr val="6633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362891" y="867228"/>
              <a:ext cx="450193" cy="621791"/>
            </a:xfrm>
            <a:prstGeom prst="ellipse">
              <a:avLst/>
            </a:prstGeom>
            <a:solidFill>
              <a:srgbClr val="5028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"/>
            <p:cNvSpPr txBox="1"/>
            <p:nvPr/>
          </p:nvSpPr>
          <p:spPr>
            <a:xfrm>
              <a:off x="864990" y="973995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pic>
        <p:nvPicPr>
          <p:cNvPr id="335" name="Google Shape;335;p2" descr="Troph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5820" y="189699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"/>
          <p:cNvSpPr txBox="1"/>
          <p:nvPr/>
        </p:nvSpPr>
        <p:spPr>
          <a:xfrm>
            <a:off x="1931270" y="322548"/>
            <a:ext cx="3492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</p:txBody>
      </p:sp>
      <p:sp>
        <p:nvSpPr>
          <p:cNvPr id="344" name="Google Shape;344;p2"/>
          <p:cNvSpPr txBox="1"/>
          <p:nvPr/>
        </p:nvSpPr>
        <p:spPr>
          <a:xfrm>
            <a:off x="1944456" y="896882"/>
            <a:ext cx="3470008" cy="3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dirty="0"/>
          </a:p>
        </p:txBody>
      </p:sp>
      <p:sp>
        <p:nvSpPr>
          <p:cNvPr id="347" name="Google Shape;347;p2"/>
          <p:cNvSpPr txBox="1"/>
          <p:nvPr/>
        </p:nvSpPr>
        <p:spPr>
          <a:xfrm>
            <a:off x="1931037" y="1612688"/>
            <a:ext cx="35248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Handling missing values</a:t>
            </a:r>
            <a:endParaRPr dirty="0"/>
          </a:p>
        </p:txBody>
      </p:sp>
      <p:sp>
        <p:nvSpPr>
          <p:cNvPr id="350" name="Google Shape;350;p2"/>
          <p:cNvSpPr txBox="1"/>
          <p:nvPr/>
        </p:nvSpPr>
        <p:spPr>
          <a:xfrm>
            <a:off x="1929360" y="2270367"/>
            <a:ext cx="3524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Resampling</a:t>
            </a:r>
            <a:endParaRPr dirty="0"/>
          </a:p>
        </p:txBody>
      </p:sp>
      <p:sp>
        <p:nvSpPr>
          <p:cNvPr id="353" name="Google Shape;353;p2"/>
          <p:cNvSpPr txBox="1"/>
          <p:nvPr/>
        </p:nvSpPr>
        <p:spPr>
          <a:xfrm>
            <a:off x="1894761" y="3572756"/>
            <a:ext cx="3470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Transforming the data</a:t>
            </a:r>
            <a:endParaRPr dirty="0"/>
          </a:p>
        </p:txBody>
      </p:sp>
      <p:sp>
        <p:nvSpPr>
          <p:cNvPr id="356" name="Google Shape;356;p2"/>
          <p:cNvSpPr txBox="1"/>
          <p:nvPr/>
        </p:nvSpPr>
        <p:spPr>
          <a:xfrm>
            <a:off x="1894761" y="4281907"/>
            <a:ext cx="3470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order differencing</a:t>
            </a:r>
            <a:endParaRPr dirty="0"/>
          </a:p>
        </p:txBody>
      </p:sp>
      <p:sp>
        <p:nvSpPr>
          <p:cNvPr id="359" name="Google Shape;359;p2"/>
          <p:cNvSpPr txBox="1"/>
          <p:nvPr/>
        </p:nvSpPr>
        <p:spPr>
          <a:xfrm>
            <a:off x="7738926" y="304588"/>
            <a:ext cx="3492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Auto and partial </a:t>
            </a:r>
            <a:r>
              <a:rPr lang="en-GB" sz="18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lang="en-GB" sz="1800" dirty="0"/>
          </a:p>
        </p:txBody>
      </p:sp>
      <p:sp>
        <p:nvSpPr>
          <p:cNvPr id="362" name="Google Shape;362;p2"/>
          <p:cNvSpPr txBox="1"/>
          <p:nvPr/>
        </p:nvSpPr>
        <p:spPr>
          <a:xfrm>
            <a:off x="7802885" y="916854"/>
            <a:ext cx="4248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 &amp; Test Split and Cross Validation </a:t>
            </a:r>
            <a:endParaRPr lang="en-GB" sz="1800" dirty="0"/>
          </a:p>
        </p:txBody>
      </p:sp>
      <p:sp>
        <p:nvSpPr>
          <p:cNvPr id="365" name="Google Shape;365;p2"/>
          <p:cNvSpPr txBox="1"/>
          <p:nvPr/>
        </p:nvSpPr>
        <p:spPr>
          <a:xfrm>
            <a:off x="7868430" y="2885811"/>
            <a:ext cx="34700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endParaRPr lang="en-US" sz="1800" dirty="0"/>
          </a:p>
        </p:txBody>
      </p:sp>
      <p:sp>
        <p:nvSpPr>
          <p:cNvPr id="368" name="Google Shape;368;p2"/>
          <p:cNvSpPr txBox="1"/>
          <p:nvPr/>
        </p:nvSpPr>
        <p:spPr>
          <a:xfrm>
            <a:off x="7890049" y="3531957"/>
            <a:ext cx="4104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ARIMA plot prediction with RMSE &amp; MAE </a:t>
            </a:r>
            <a:endParaRPr lang="en-GB" sz="1600" dirty="0"/>
          </a:p>
        </p:txBody>
      </p:sp>
      <p:sp>
        <p:nvSpPr>
          <p:cNvPr id="371" name="Google Shape;371;p2"/>
          <p:cNvSpPr txBox="1"/>
          <p:nvPr/>
        </p:nvSpPr>
        <p:spPr>
          <a:xfrm>
            <a:off x="7890048" y="5561819"/>
            <a:ext cx="3780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/>
          </a:p>
        </p:txBody>
      </p:sp>
      <p:sp>
        <p:nvSpPr>
          <p:cNvPr id="374" name="Google Shape;374;p2"/>
          <p:cNvSpPr txBox="1"/>
          <p:nvPr/>
        </p:nvSpPr>
        <p:spPr>
          <a:xfrm>
            <a:off x="7904365" y="6171212"/>
            <a:ext cx="3470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</p:txBody>
      </p:sp>
      <p:sp>
        <p:nvSpPr>
          <p:cNvPr id="149" name="Google Shape;233;p2"/>
          <p:cNvSpPr/>
          <p:nvPr/>
        </p:nvSpPr>
        <p:spPr>
          <a:xfrm flipV="1">
            <a:off x="1807138" y="678176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33;p2"/>
          <p:cNvSpPr/>
          <p:nvPr/>
        </p:nvSpPr>
        <p:spPr>
          <a:xfrm flipV="1">
            <a:off x="1788903" y="1238823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309;p2"/>
          <p:cNvGrpSpPr/>
          <p:nvPr/>
        </p:nvGrpSpPr>
        <p:grpSpPr>
          <a:xfrm>
            <a:off x="596345" y="2706137"/>
            <a:ext cx="5328000" cy="648000"/>
            <a:chOff x="719027" y="638629"/>
            <a:chExt cx="5246344" cy="800688"/>
          </a:xfrm>
        </p:grpSpPr>
        <p:sp>
          <p:nvSpPr>
            <p:cNvPr id="153" name="Google Shape;31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12;p2"/>
            <p:cNvSpPr/>
            <p:nvPr/>
          </p:nvSpPr>
          <p:spPr>
            <a:xfrm>
              <a:off x="899886" y="638629"/>
              <a:ext cx="5065485" cy="800688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13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E27100"/>
                </a:gs>
                <a:gs pos="100000">
                  <a:srgbClr val="6633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14;p2"/>
            <p:cNvSpPr/>
            <p:nvPr/>
          </p:nvSpPr>
          <p:spPr>
            <a:xfrm>
              <a:off x="1363525" y="842666"/>
              <a:ext cx="457200" cy="457201"/>
            </a:xfrm>
            <a:prstGeom prst="ellipse">
              <a:avLst/>
            </a:prstGeom>
            <a:solidFill>
              <a:srgbClr val="5028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15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sp>
        <p:nvSpPr>
          <p:cNvPr id="159" name="Google Shape;233;p2"/>
          <p:cNvSpPr/>
          <p:nvPr/>
        </p:nvSpPr>
        <p:spPr>
          <a:xfrm flipV="1">
            <a:off x="1819163" y="1943286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33;p2"/>
          <p:cNvSpPr/>
          <p:nvPr/>
        </p:nvSpPr>
        <p:spPr>
          <a:xfrm flipV="1">
            <a:off x="1788245" y="2615378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33;p2"/>
          <p:cNvSpPr/>
          <p:nvPr/>
        </p:nvSpPr>
        <p:spPr>
          <a:xfrm flipV="1">
            <a:off x="1788245" y="3212393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50;p2"/>
          <p:cNvSpPr txBox="1"/>
          <p:nvPr/>
        </p:nvSpPr>
        <p:spPr>
          <a:xfrm>
            <a:off x="1952553" y="2870024"/>
            <a:ext cx="3524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Stationarity</a:t>
            </a:r>
            <a:endParaRPr dirty="0"/>
          </a:p>
        </p:txBody>
      </p:sp>
      <p:sp>
        <p:nvSpPr>
          <p:cNvPr id="164" name="Google Shape;233;p2"/>
          <p:cNvSpPr/>
          <p:nvPr/>
        </p:nvSpPr>
        <p:spPr>
          <a:xfrm flipV="1">
            <a:off x="1800514" y="3911699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302;p2"/>
          <p:cNvGrpSpPr/>
          <p:nvPr/>
        </p:nvGrpSpPr>
        <p:grpSpPr>
          <a:xfrm>
            <a:off x="583196" y="4745289"/>
            <a:ext cx="5328000" cy="648000"/>
            <a:chOff x="719027" y="638629"/>
            <a:chExt cx="5246344" cy="1016981"/>
          </a:xfrm>
        </p:grpSpPr>
        <p:sp>
          <p:nvSpPr>
            <p:cNvPr id="167" name="Google Shape;30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05;p2"/>
            <p:cNvSpPr/>
            <p:nvPr/>
          </p:nvSpPr>
          <p:spPr>
            <a:xfrm>
              <a:off x="899886" y="638629"/>
              <a:ext cx="5065485" cy="914400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06;p2"/>
            <p:cNvSpPr/>
            <p:nvPr/>
          </p:nvSpPr>
          <p:spPr>
            <a:xfrm rot="5400000">
              <a:off x="869758" y="616480"/>
              <a:ext cx="888399" cy="11898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07;p2"/>
            <p:cNvSpPr/>
            <p:nvPr/>
          </p:nvSpPr>
          <p:spPr>
            <a:xfrm>
              <a:off x="1353613" y="883799"/>
              <a:ext cx="457200" cy="61827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08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172" name="Google Shape;356;p2"/>
          <p:cNvSpPr txBox="1"/>
          <p:nvPr/>
        </p:nvSpPr>
        <p:spPr>
          <a:xfrm>
            <a:off x="1878198" y="4951142"/>
            <a:ext cx="37104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Feature Engineering - Decomposition</a:t>
            </a:r>
          </a:p>
        </p:txBody>
      </p:sp>
      <p:grpSp>
        <p:nvGrpSpPr>
          <p:cNvPr id="173" name="Google Shape;302;p2"/>
          <p:cNvGrpSpPr/>
          <p:nvPr/>
        </p:nvGrpSpPr>
        <p:grpSpPr>
          <a:xfrm>
            <a:off x="573255" y="5401269"/>
            <a:ext cx="5329316" cy="648000"/>
            <a:chOff x="719027" y="638629"/>
            <a:chExt cx="5315884" cy="1080485"/>
          </a:xfrm>
        </p:grpSpPr>
        <p:sp>
          <p:nvSpPr>
            <p:cNvPr id="175" name="Google Shape;30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05;p2"/>
            <p:cNvSpPr/>
            <p:nvPr/>
          </p:nvSpPr>
          <p:spPr>
            <a:xfrm>
              <a:off x="899886" y="638629"/>
              <a:ext cx="5135025" cy="1080485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06;p2"/>
            <p:cNvSpPr/>
            <p:nvPr/>
          </p:nvSpPr>
          <p:spPr>
            <a:xfrm rot="5400000">
              <a:off x="869758" y="616480"/>
              <a:ext cx="888399" cy="118986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83E0"/>
                </a:gs>
                <a:gs pos="100000">
                  <a:srgbClr val="0C64C5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07;p2"/>
            <p:cNvSpPr/>
            <p:nvPr/>
          </p:nvSpPr>
          <p:spPr>
            <a:xfrm>
              <a:off x="1353613" y="867226"/>
              <a:ext cx="457200" cy="618277"/>
            </a:xfrm>
            <a:prstGeom prst="ellipse">
              <a:avLst/>
            </a:prstGeom>
            <a:solidFill>
              <a:srgbClr val="1C60C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08;p2"/>
            <p:cNvSpPr txBox="1"/>
            <p:nvPr/>
          </p:nvSpPr>
          <p:spPr>
            <a:xfrm>
              <a:off x="825843" y="973901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180" name="Google Shape;356;p2"/>
          <p:cNvSpPr txBox="1"/>
          <p:nvPr/>
        </p:nvSpPr>
        <p:spPr>
          <a:xfrm>
            <a:off x="1868257" y="5607121"/>
            <a:ext cx="37962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Seasonal Components of Features</a:t>
            </a:r>
            <a:endParaRPr sz="1800" b="1"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83" name="Google Shape;232;p2"/>
          <p:cNvGrpSpPr/>
          <p:nvPr/>
        </p:nvGrpSpPr>
        <p:grpSpPr>
          <a:xfrm>
            <a:off x="559906" y="6118392"/>
            <a:ext cx="5329267" cy="648000"/>
            <a:chOff x="719027" y="638628"/>
            <a:chExt cx="5246344" cy="936749"/>
          </a:xfrm>
        </p:grpSpPr>
        <p:sp>
          <p:nvSpPr>
            <p:cNvPr id="184" name="Google Shape;234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5;p2"/>
            <p:cNvSpPr/>
            <p:nvPr/>
          </p:nvSpPr>
          <p:spPr>
            <a:xfrm>
              <a:off x="899886" y="638628"/>
              <a:ext cx="5065485" cy="936749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6;p2"/>
            <p:cNvSpPr/>
            <p:nvPr/>
          </p:nvSpPr>
          <p:spPr>
            <a:xfrm rot="5400000">
              <a:off x="937250" y="450847"/>
              <a:ext cx="770216" cy="117305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EE4D73"/>
                </a:gs>
                <a:gs pos="100000">
                  <a:srgbClr val="B82A4C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7;p2"/>
            <p:cNvSpPr/>
            <p:nvPr/>
          </p:nvSpPr>
          <p:spPr>
            <a:xfrm>
              <a:off x="1362878" y="766653"/>
              <a:ext cx="450086" cy="536029"/>
            </a:xfrm>
            <a:prstGeom prst="ellipse">
              <a:avLst/>
            </a:prstGeom>
            <a:solidFill>
              <a:srgbClr val="EE4D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8;p2"/>
            <p:cNvSpPr txBox="1"/>
            <p:nvPr/>
          </p:nvSpPr>
          <p:spPr>
            <a:xfrm>
              <a:off x="825843" y="828017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190" name="Google Shape;341;p2"/>
          <p:cNvSpPr txBox="1"/>
          <p:nvPr/>
        </p:nvSpPr>
        <p:spPr>
          <a:xfrm>
            <a:off x="1894828" y="6209817"/>
            <a:ext cx="34700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Autocorrelation Analysis</a:t>
            </a:r>
            <a:endParaRPr sz="1800" b="1"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8" name="Google Shape;244;p2"/>
          <p:cNvSpPr/>
          <p:nvPr/>
        </p:nvSpPr>
        <p:spPr>
          <a:xfrm>
            <a:off x="7113337" y="260436"/>
            <a:ext cx="457200" cy="370800"/>
          </a:xfrm>
          <a:prstGeom prst="ellipse">
            <a:avLst/>
          </a:prstGeom>
          <a:solidFill>
            <a:srgbClr val="01A1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309;p2"/>
          <p:cNvGrpSpPr/>
          <p:nvPr/>
        </p:nvGrpSpPr>
        <p:grpSpPr>
          <a:xfrm>
            <a:off x="6490753" y="1437051"/>
            <a:ext cx="5329321" cy="648000"/>
            <a:chOff x="719027" y="638629"/>
            <a:chExt cx="5315712" cy="800688"/>
          </a:xfrm>
        </p:grpSpPr>
        <p:sp>
          <p:nvSpPr>
            <p:cNvPr id="205" name="Google Shape;31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12;p2"/>
            <p:cNvSpPr/>
            <p:nvPr/>
          </p:nvSpPr>
          <p:spPr>
            <a:xfrm>
              <a:off x="899885" y="638629"/>
              <a:ext cx="5134854" cy="800688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13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14;p2"/>
            <p:cNvSpPr/>
            <p:nvPr/>
          </p:nvSpPr>
          <p:spPr>
            <a:xfrm>
              <a:off x="1353611" y="854947"/>
              <a:ext cx="457200" cy="45720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15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210" name="Google Shape;350;p2"/>
          <p:cNvSpPr txBox="1"/>
          <p:nvPr/>
        </p:nvSpPr>
        <p:spPr>
          <a:xfrm>
            <a:off x="7832374" y="1610617"/>
            <a:ext cx="4212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lang="en-US" sz="1800" dirty="0"/>
          </a:p>
        </p:txBody>
      </p:sp>
      <p:grpSp>
        <p:nvGrpSpPr>
          <p:cNvPr id="211" name="Google Shape;309;p2"/>
          <p:cNvGrpSpPr/>
          <p:nvPr/>
        </p:nvGrpSpPr>
        <p:grpSpPr>
          <a:xfrm>
            <a:off x="6496045" y="2083503"/>
            <a:ext cx="5329321" cy="648000"/>
            <a:chOff x="719027" y="638629"/>
            <a:chExt cx="5315712" cy="800688"/>
          </a:xfrm>
        </p:grpSpPr>
        <p:sp>
          <p:nvSpPr>
            <p:cNvPr id="212" name="Google Shape;311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12;p2"/>
            <p:cNvSpPr/>
            <p:nvPr/>
          </p:nvSpPr>
          <p:spPr>
            <a:xfrm>
              <a:off x="899885" y="638629"/>
              <a:ext cx="5134854" cy="800688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13;p2"/>
            <p:cNvSpPr/>
            <p:nvPr/>
          </p:nvSpPr>
          <p:spPr>
            <a:xfrm rot="5400000">
              <a:off x="985340" y="500898"/>
              <a:ext cx="657235" cy="118986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E27100"/>
                </a:gs>
                <a:gs pos="100000">
                  <a:srgbClr val="663300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14;p2"/>
            <p:cNvSpPr/>
            <p:nvPr/>
          </p:nvSpPr>
          <p:spPr>
            <a:xfrm>
              <a:off x="1313957" y="867228"/>
              <a:ext cx="457200" cy="457200"/>
            </a:xfrm>
            <a:prstGeom prst="ellipse">
              <a:avLst/>
            </a:prstGeom>
            <a:solidFill>
              <a:srgbClr val="5028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15;p2"/>
            <p:cNvSpPr txBox="1"/>
            <p:nvPr/>
          </p:nvSpPr>
          <p:spPr>
            <a:xfrm>
              <a:off x="825843" y="957328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/>
            </a:p>
          </p:txBody>
        </p:sp>
      </p:grpSp>
      <p:sp>
        <p:nvSpPr>
          <p:cNvPr id="217" name="Google Shape;350;p2"/>
          <p:cNvSpPr txBox="1"/>
          <p:nvPr/>
        </p:nvSpPr>
        <p:spPr>
          <a:xfrm>
            <a:off x="7832374" y="2228438"/>
            <a:ext cx="35248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Prophet model</a:t>
            </a:r>
            <a:endParaRPr lang="en-US" sz="1800" dirty="0"/>
          </a:p>
        </p:txBody>
      </p:sp>
      <p:grpSp>
        <p:nvGrpSpPr>
          <p:cNvPr id="222" name="Google Shape;281;p2"/>
          <p:cNvGrpSpPr/>
          <p:nvPr/>
        </p:nvGrpSpPr>
        <p:grpSpPr>
          <a:xfrm>
            <a:off x="6495442" y="4072741"/>
            <a:ext cx="5330187" cy="648000"/>
            <a:chOff x="719027" y="638629"/>
            <a:chExt cx="5291297" cy="935182"/>
          </a:xfrm>
        </p:grpSpPr>
        <p:sp>
          <p:nvSpPr>
            <p:cNvPr id="223" name="Google Shape;283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84;p2"/>
            <p:cNvSpPr/>
            <p:nvPr/>
          </p:nvSpPr>
          <p:spPr>
            <a:xfrm>
              <a:off x="899884" y="638629"/>
              <a:ext cx="5110440" cy="935182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85;p2"/>
            <p:cNvSpPr/>
            <p:nvPr/>
          </p:nvSpPr>
          <p:spPr>
            <a:xfrm rot="5400000">
              <a:off x="927775" y="565418"/>
              <a:ext cx="779318" cy="11829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97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86;p2"/>
            <p:cNvSpPr/>
            <p:nvPr/>
          </p:nvSpPr>
          <p:spPr>
            <a:xfrm>
              <a:off x="1353869" y="872481"/>
              <a:ext cx="453864" cy="53513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87;p2"/>
            <p:cNvSpPr txBox="1"/>
            <p:nvPr/>
          </p:nvSpPr>
          <p:spPr>
            <a:xfrm>
              <a:off x="825843" y="956074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228" name="Google Shape;368;p2"/>
          <p:cNvSpPr txBox="1"/>
          <p:nvPr/>
        </p:nvSpPr>
        <p:spPr>
          <a:xfrm>
            <a:off x="7904365" y="4210580"/>
            <a:ext cx="4104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 smtClean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Auto-ARIMA model</a:t>
            </a:r>
            <a:endParaRPr sz="1800" b="1"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229" name="Google Shape;281;p2"/>
          <p:cNvGrpSpPr/>
          <p:nvPr/>
        </p:nvGrpSpPr>
        <p:grpSpPr>
          <a:xfrm>
            <a:off x="6495442" y="4740192"/>
            <a:ext cx="5330187" cy="648000"/>
            <a:chOff x="719027" y="638629"/>
            <a:chExt cx="5291297" cy="935182"/>
          </a:xfrm>
        </p:grpSpPr>
        <p:sp>
          <p:nvSpPr>
            <p:cNvPr id="230" name="Google Shape;283;p2"/>
            <p:cNvSpPr/>
            <p:nvPr/>
          </p:nvSpPr>
          <p:spPr>
            <a:xfrm flipH="1">
              <a:off x="719027" y="668886"/>
              <a:ext cx="280513" cy="98325"/>
            </a:xfrm>
            <a:prstGeom prst="rtTriangle">
              <a:avLst/>
            </a:prstGeom>
            <a:solidFill>
              <a:srgbClr val="B82A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84;p2"/>
            <p:cNvSpPr/>
            <p:nvPr/>
          </p:nvSpPr>
          <p:spPr>
            <a:xfrm>
              <a:off x="899884" y="638629"/>
              <a:ext cx="5110440" cy="935182"/>
            </a:xfrm>
            <a:prstGeom prst="roundRect">
              <a:avLst>
                <a:gd name="adj" fmla="val 1069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285;p2"/>
            <p:cNvSpPr/>
            <p:nvPr/>
          </p:nvSpPr>
          <p:spPr>
            <a:xfrm rot="5400000">
              <a:off x="927775" y="565418"/>
              <a:ext cx="779318" cy="11829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F1D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286;p2"/>
            <p:cNvSpPr/>
            <p:nvPr/>
          </p:nvSpPr>
          <p:spPr>
            <a:xfrm>
              <a:off x="1363736" y="858137"/>
              <a:ext cx="453864" cy="535132"/>
            </a:xfrm>
            <a:prstGeom prst="ellipse">
              <a:avLst/>
            </a:prstGeom>
            <a:solidFill>
              <a:srgbClr val="8713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287;p2"/>
            <p:cNvSpPr txBox="1"/>
            <p:nvPr/>
          </p:nvSpPr>
          <p:spPr>
            <a:xfrm>
              <a:off x="825843" y="941730"/>
              <a:ext cx="5298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</a:t>
              </a:r>
              <a:endParaRPr dirty="0"/>
            </a:p>
          </p:txBody>
        </p:sp>
      </p:grpSp>
      <p:sp>
        <p:nvSpPr>
          <p:cNvPr id="379" name="Google Shape;368;p2"/>
          <p:cNvSpPr txBox="1"/>
          <p:nvPr/>
        </p:nvSpPr>
        <p:spPr>
          <a:xfrm>
            <a:off x="7890049" y="4867544"/>
            <a:ext cx="4104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Auto-ARIMA chart with RMSE &amp; MAE</a:t>
            </a:r>
            <a:endParaRPr lang="en-GB" sz="1800" dirty="0"/>
          </a:p>
        </p:txBody>
      </p:sp>
      <p:sp>
        <p:nvSpPr>
          <p:cNvPr id="380" name="Google Shape;233;p2"/>
          <p:cNvSpPr/>
          <p:nvPr/>
        </p:nvSpPr>
        <p:spPr>
          <a:xfrm flipV="1">
            <a:off x="1790757" y="4626507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233;p2"/>
          <p:cNvSpPr/>
          <p:nvPr/>
        </p:nvSpPr>
        <p:spPr>
          <a:xfrm flipV="1">
            <a:off x="1800514" y="5292892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233;p2"/>
          <p:cNvSpPr/>
          <p:nvPr/>
        </p:nvSpPr>
        <p:spPr>
          <a:xfrm flipV="1">
            <a:off x="1809419" y="5957542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233;p2"/>
          <p:cNvSpPr/>
          <p:nvPr/>
        </p:nvSpPr>
        <p:spPr>
          <a:xfrm flipV="1">
            <a:off x="1807138" y="6555064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233;p2"/>
          <p:cNvSpPr/>
          <p:nvPr/>
        </p:nvSpPr>
        <p:spPr>
          <a:xfrm flipV="1">
            <a:off x="7727337" y="661479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233;p2"/>
          <p:cNvSpPr/>
          <p:nvPr/>
        </p:nvSpPr>
        <p:spPr>
          <a:xfrm flipV="1">
            <a:off x="7749802" y="1252410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233;p2"/>
          <p:cNvSpPr/>
          <p:nvPr/>
        </p:nvSpPr>
        <p:spPr>
          <a:xfrm flipV="1">
            <a:off x="7765780" y="1946657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233;p2"/>
          <p:cNvSpPr/>
          <p:nvPr/>
        </p:nvSpPr>
        <p:spPr>
          <a:xfrm flipV="1">
            <a:off x="7765780" y="2543627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233;p2"/>
          <p:cNvSpPr/>
          <p:nvPr/>
        </p:nvSpPr>
        <p:spPr>
          <a:xfrm flipV="1">
            <a:off x="7749802" y="3240815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233;p2"/>
          <p:cNvSpPr/>
          <p:nvPr/>
        </p:nvSpPr>
        <p:spPr>
          <a:xfrm flipV="1">
            <a:off x="7749802" y="3896944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233;p2"/>
          <p:cNvSpPr/>
          <p:nvPr/>
        </p:nvSpPr>
        <p:spPr>
          <a:xfrm flipV="1">
            <a:off x="7764258" y="4552753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233;p2"/>
          <p:cNvSpPr/>
          <p:nvPr/>
        </p:nvSpPr>
        <p:spPr>
          <a:xfrm flipV="1">
            <a:off x="7764258" y="5214782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233;p2"/>
          <p:cNvSpPr/>
          <p:nvPr/>
        </p:nvSpPr>
        <p:spPr>
          <a:xfrm flipV="1">
            <a:off x="7764258" y="5903168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233;p2"/>
          <p:cNvSpPr/>
          <p:nvPr/>
        </p:nvSpPr>
        <p:spPr>
          <a:xfrm flipV="1">
            <a:off x="7765306" y="6532493"/>
            <a:ext cx="4104000" cy="108000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16;p2"/>
          <p:cNvSpPr txBox="1"/>
          <p:nvPr/>
        </p:nvSpPr>
        <p:spPr>
          <a:xfrm>
            <a:off x="1240085" y="176276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396" name="Google Shape;317;p2"/>
          <p:cNvSpPr txBox="1"/>
          <p:nvPr/>
        </p:nvSpPr>
        <p:spPr>
          <a:xfrm>
            <a:off x="1227061" y="870772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  <p:sp>
        <p:nvSpPr>
          <p:cNvPr id="397" name="Google Shape;318;p2"/>
          <p:cNvSpPr txBox="1"/>
          <p:nvPr/>
        </p:nvSpPr>
        <p:spPr>
          <a:xfrm>
            <a:off x="1247423" y="1524384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dirty="0"/>
          </a:p>
        </p:txBody>
      </p:sp>
      <p:sp>
        <p:nvSpPr>
          <p:cNvPr id="398" name="Google Shape;319;p2"/>
          <p:cNvSpPr txBox="1"/>
          <p:nvPr/>
        </p:nvSpPr>
        <p:spPr>
          <a:xfrm>
            <a:off x="1248986" y="2195199"/>
            <a:ext cx="538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dirty="0"/>
          </a:p>
        </p:txBody>
      </p:sp>
      <p:sp>
        <p:nvSpPr>
          <p:cNvPr id="399" name="Google Shape;319;p2"/>
          <p:cNvSpPr txBox="1"/>
          <p:nvPr/>
        </p:nvSpPr>
        <p:spPr>
          <a:xfrm>
            <a:off x="1242472" y="2815520"/>
            <a:ext cx="538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dirty="0"/>
          </a:p>
        </p:txBody>
      </p:sp>
      <p:sp>
        <p:nvSpPr>
          <p:cNvPr id="400" name="Google Shape;320;p2"/>
          <p:cNvSpPr txBox="1"/>
          <p:nvPr/>
        </p:nvSpPr>
        <p:spPr>
          <a:xfrm>
            <a:off x="1227545" y="3541393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dirty="0"/>
          </a:p>
        </p:txBody>
      </p:sp>
      <p:sp>
        <p:nvSpPr>
          <p:cNvPr id="404" name="Google Shape;320;p2"/>
          <p:cNvSpPr txBox="1"/>
          <p:nvPr/>
        </p:nvSpPr>
        <p:spPr>
          <a:xfrm>
            <a:off x="1188435" y="5504266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dirty="0"/>
          </a:p>
        </p:txBody>
      </p:sp>
      <p:sp>
        <p:nvSpPr>
          <p:cNvPr id="405" name="Google Shape;320;p2"/>
          <p:cNvSpPr txBox="1"/>
          <p:nvPr/>
        </p:nvSpPr>
        <p:spPr>
          <a:xfrm>
            <a:off x="1198374" y="6150302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</p:txBody>
      </p:sp>
      <p:sp>
        <p:nvSpPr>
          <p:cNvPr id="407" name="Google Shape;321;p2"/>
          <p:cNvSpPr txBox="1"/>
          <p:nvPr/>
        </p:nvSpPr>
        <p:spPr>
          <a:xfrm>
            <a:off x="1217638" y="4177082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dirty="0"/>
          </a:p>
        </p:txBody>
      </p:sp>
      <p:sp>
        <p:nvSpPr>
          <p:cNvPr id="408" name="Google Shape;320;p2"/>
          <p:cNvSpPr txBox="1"/>
          <p:nvPr/>
        </p:nvSpPr>
        <p:spPr>
          <a:xfrm>
            <a:off x="1208313" y="4846902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dirty="0"/>
          </a:p>
        </p:txBody>
      </p:sp>
      <p:sp>
        <p:nvSpPr>
          <p:cNvPr id="409" name="Google Shape;319;p2"/>
          <p:cNvSpPr txBox="1"/>
          <p:nvPr/>
        </p:nvSpPr>
        <p:spPr>
          <a:xfrm>
            <a:off x="7099142" y="215317"/>
            <a:ext cx="538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11</a:t>
            </a:r>
            <a:endParaRPr dirty="0"/>
          </a:p>
        </p:txBody>
      </p:sp>
      <p:sp>
        <p:nvSpPr>
          <p:cNvPr id="410" name="Google Shape;322;p2"/>
          <p:cNvSpPr txBox="1"/>
          <p:nvPr/>
        </p:nvSpPr>
        <p:spPr>
          <a:xfrm>
            <a:off x="7114985" y="886016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12</a:t>
            </a:r>
            <a:endParaRPr dirty="0"/>
          </a:p>
        </p:txBody>
      </p:sp>
      <p:sp>
        <p:nvSpPr>
          <p:cNvPr id="411" name="Google Shape;322;p2"/>
          <p:cNvSpPr txBox="1"/>
          <p:nvPr/>
        </p:nvSpPr>
        <p:spPr>
          <a:xfrm>
            <a:off x="7114985" y="1541990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13</a:t>
            </a:r>
            <a:endParaRPr dirty="0"/>
          </a:p>
        </p:txBody>
      </p:sp>
      <p:sp>
        <p:nvSpPr>
          <p:cNvPr id="412" name="Google Shape;322;p2"/>
          <p:cNvSpPr txBox="1"/>
          <p:nvPr/>
        </p:nvSpPr>
        <p:spPr>
          <a:xfrm>
            <a:off x="7105046" y="2207912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14</a:t>
            </a:r>
            <a:endParaRPr dirty="0"/>
          </a:p>
        </p:txBody>
      </p:sp>
      <p:sp>
        <p:nvSpPr>
          <p:cNvPr id="413" name="Google Shape;324;p2"/>
          <p:cNvSpPr txBox="1"/>
          <p:nvPr/>
        </p:nvSpPr>
        <p:spPr>
          <a:xfrm>
            <a:off x="7099223" y="2874942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15</a:t>
            </a:r>
            <a:endParaRPr dirty="0"/>
          </a:p>
        </p:txBody>
      </p:sp>
      <p:sp>
        <p:nvSpPr>
          <p:cNvPr id="414" name="Google Shape;324;p2"/>
          <p:cNvSpPr txBox="1"/>
          <p:nvPr/>
        </p:nvSpPr>
        <p:spPr>
          <a:xfrm>
            <a:off x="7112421" y="3502958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16</a:t>
            </a:r>
            <a:endParaRPr dirty="0"/>
          </a:p>
        </p:txBody>
      </p:sp>
      <p:sp>
        <p:nvSpPr>
          <p:cNvPr id="415" name="Google Shape;324;p2"/>
          <p:cNvSpPr txBox="1"/>
          <p:nvPr/>
        </p:nvSpPr>
        <p:spPr>
          <a:xfrm>
            <a:off x="7123247" y="4170677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17</a:t>
            </a:r>
            <a:endParaRPr dirty="0"/>
          </a:p>
        </p:txBody>
      </p:sp>
      <p:sp>
        <p:nvSpPr>
          <p:cNvPr id="416" name="Google Shape;324;p2"/>
          <p:cNvSpPr txBox="1"/>
          <p:nvPr/>
        </p:nvSpPr>
        <p:spPr>
          <a:xfrm>
            <a:off x="7123247" y="4846902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18</a:t>
            </a:r>
            <a:endParaRPr dirty="0"/>
          </a:p>
        </p:txBody>
      </p:sp>
      <p:sp>
        <p:nvSpPr>
          <p:cNvPr id="417" name="Google Shape;324;p2"/>
          <p:cNvSpPr txBox="1"/>
          <p:nvPr/>
        </p:nvSpPr>
        <p:spPr>
          <a:xfrm>
            <a:off x="7112421" y="5504266"/>
            <a:ext cx="529898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19</a:t>
            </a:r>
            <a:endParaRPr dirty="0"/>
          </a:p>
        </p:txBody>
      </p:sp>
      <p:sp>
        <p:nvSpPr>
          <p:cNvPr id="418" name="Google Shape;324;p2"/>
          <p:cNvSpPr txBox="1"/>
          <p:nvPr/>
        </p:nvSpPr>
        <p:spPr>
          <a:xfrm>
            <a:off x="7120346" y="6162810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531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8" name="Google Shape;285;p2"/>
          <p:cNvSpPr/>
          <p:nvPr/>
        </p:nvSpPr>
        <p:spPr>
          <a:xfrm rot="5400000">
            <a:off x="805142" y="120342"/>
            <a:ext cx="540000" cy="1191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F1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86;p2"/>
          <p:cNvSpPr/>
          <p:nvPr/>
        </p:nvSpPr>
        <p:spPr>
          <a:xfrm>
            <a:off x="1121784" y="519084"/>
            <a:ext cx="457200" cy="370800"/>
          </a:xfrm>
          <a:prstGeom prst="ellipse">
            <a:avLst/>
          </a:prstGeom>
          <a:solidFill>
            <a:srgbClr val="8713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87;p2"/>
          <p:cNvSpPr txBox="1"/>
          <p:nvPr/>
        </p:nvSpPr>
        <p:spPr>
          <a:xfrm>
            <a:off x="579938" y="577007"/>
            <a:ext cx="533793" cy="19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6" name="Google Shape;694;p7"/>
          <p:cNvSpPr txBox="1"/>
          <p:nvPr/>
        </p:nvSpPr>
        <p:spPr>
          <a:xfrm>
            <a:off x="1095146" y="459850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83396" y="462276"/>
            <a:ext cx="6102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Auto-ARIMA chart with RMSE &amp; MAE</a:t>
            </a:r>
            <a:endParaRPr lang="en-GB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2357" y="1261121"/>
            <a:ext cx="4303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Auto – </a:t>
            </a:r>
            <a:r>
              <a:rPr lang="en-GB" b="1" dirty="0" err="1"/>
              <a:t>Arima</a:t>
            </a:r>
            <a:r>
              <a:rPr lang="en-GB" b="1" dirty="0"/>
              <a:t> has: RMSE: 0.9146542146751206, MAE: 0.7747341325727144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77450" y="1238848"/>
            <a:ext cx="434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evaluating the mode we plotted diagnostic chart.</a:t>
            </a:r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9658" y="1966859"/>
            <a:ext cx="9252684" cy="43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7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408000" y="271006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8" name="Google Shape;299;p2"/>
          <p:cNvSpPr/>
          <p:nvPr/>
        </p:nvSpPr>
        <p:spPr>
          <a:xfrm rot="5400000">
            <a:off x="798083" y="119648"/>
            <a:ext cx="540000" cy="11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6565"/>
              </a:gs>
              <a:gs pos="100000">
                <a:srgbClr val="FF00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0;p2"/>
          <p:cNvSpPr/>
          <p:nvPr/>
        </p:nvSpPr>
        <p:spPr>
          <a:xfrm>
            <a:off x="1107499" y="524527"/>
            <a:ext cx="457200" cy="3708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01;p2"/>
          <p:cNvSpPr txBox="1"/>
          <p:nvPr/>
        </p:nvSpPr>
        <p:spPr>
          <a:xfrm>
            <a:off x="602794" y="579478"/>
            <a:ext cx="493961" cy="16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6" name="Google Shape;694;p7"/>
          <p:cNvSpPr txBox="1"/>
          <p:nvPr/>
        </p:nvSpPr>
        <p:spPr>
          <a:xfrm>
            <a:off x="1095146" y="479728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649" y="1130196"/>
            <a:ext cx="3711525" cy="575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LSTM </a:t>
            </a:r>
            <a:r>
              <a:rPr lang="en-US" sz="2000" b="1" dirty="0" smtClean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model</a:t>
            </a:r>
          </a:p>
          <a:p>
            <a:endParaRPr lang="en-US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use a multi-layered LSTM recurrent neural network to predict the last value of a sequence of values. 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data pre-processing and feature engineering need to be done before construct the LSTM model: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Create the dataset, ensure all data is float.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Normalize the features.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Split into training and test sets.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Convert an array of values into a dataset matrix.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Reshape into X=t and Y=t+1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Reshape input to be 3D (</a:t>
            </a:r>
            <a:r>
              <a:rPr lang="en-GB" dirty="0" err="1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num_samples</a:t>
            </a: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num_timesteps</a:t>
            </a: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num_features</a:t>
            </a:r>
            <a:r>
              <a:rPr lang="en-GB" dirty="0" smtClean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694113"/>
            <a:ext cx="4171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LSTM has: RMSE: 0.4548196970026224, </a:t>
            </a:r>
            <a:r>
              <a:rPr lang="en-GB" b="1" dirty="0" smtClean="0"/>
              <a:t>	        MAE</a:t>
            </a:r>
            <a:r>
              <a:rPr lang="en-GB" b="1" dirty="0"/>
              <a:t>: 0.3908846915665366</a:t>
            </a:r>
            <a:endParaRPr lang="en-GB" dirty="0"/>
          </a:p>
          <a:p>
            <a:endParaRPr lang="en-GB" dirty="0"/>
          </a:p>
        </p:txBody>
      </p:sp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980543" y="1587527"/>
            <a:ext cx="6429579" cy="44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9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71006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308;p2"/>
          <p:cNvSpPr txBox="1"/>
          <p:nvPr/>
        </p:nvSpPr>
        <p:spPr>
          <a:xfrm>
            <a:off x="580953" y="64272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08;p2"/>
          <p:cNvSpPr txBox="1"/>
          <p:nvPr/>
        </p:nvSpPr>
        <p:spPr>
          <a:xfrm>
            <a:off x="580951" y="583093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0" name="Google Shape;238;p2"/>
          <p:cNvSpPr txBox="1"/>
          <p:nvPr/>
        </p:nvSpPr>
        <p:spPr>
          <a:xfrm>
            <a:off x="578959" y="564235"/>
            <a:ext cx="538273" cy="19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8" name="Google Shape;313;p2"/>
          <p:cNvSpPr/>
          <p:nvPr/>
        </p:nvSpPr>
        <p:spPr>
          <a:xfrm rot="5400000">
            <a:off x="787963" y="121450"/>
            <a:ext cx="540000" cy="11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27100"/>
              </a:gs>
              <a:gs pos="100000">
                <a:srgbClr val="6633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14;p2"/>
          <p:cNvSpPr/>
          <p:nvPr/>
        </p:nvSpPr>
        <p:spPr>
          <a:xfrm>
            <a:off x="1097468" y="515034"/>
            <a:ext cx="457200" cy="370800"/>
          </a:xfrm>
          <a:prstGeom prst="ellipse">
            <a:avLst/>
          </a:prstGeom>
          <a:solidFill>
            <a:srgbClr val="502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15;p2"/>
          <p:cNvSpPr txBox="1"/>
          <p:nvPr/>
        </p:nvSpPr>
        <p:spPr>
          <a:xfrm>
            <a:off x="591818" y="578704"/>
            <a:ext cx="538145" cy="16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6" name="Google Shape;694;p7"/>
          <p:cNvSpPr txBox="1"/>
          <p:nvPr/>
        </p:nvSpPr>
        <p:spPr>
          <a:xfrm>
            <a:off x="1075268" y="459850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3666" y="788235"/>
            <a:ext cx="7803882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spcAft>
                <a:spcPts val="200"/>
              </a:spcAft>
            </a:pPr>
            <a:r>
              <a:rPr lang="en-GB" sz="24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600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sz="16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conclusion, this comprehensive guide to time series analysis has covered key aspects from data visualization and </a:t>
            </a:r>
            <a:r>
              <a:rPr lang="en-GB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advanced modelling techniques.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We've explored methods for handling missing data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Achieving stationarity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Conducting critical tests like the ADF test.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Transformations, feature engineering, and encoding cyclic features have been discussed to enhance model performance.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series decomposition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 analysis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Autocorrelation and Autocorrelation exploration have been instrumental in understanding data patterns.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We've also delved into both univariate and multivariate modelling approaches, including the use of Prophet, ARIMA, Auto – ARIMA, and LSTM models.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end we've discovered that the best models is LSTM (with MAE = 0.39 and RMSE = 0.45) for this analysis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402084" y="291203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"/>
          <p:cNvSpPr/>
          <p:nvPr/>
        </p:nvSpPr>
        <p:spPr>
          <a:xfrm rot="5400000">
            <a:off x="766677" y="182849"/>
            <a:ext cx="657235" cy="118986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E4D73"/>
              </a:gs>
              <a:gs pos="100000">
                <a:srgbClr val="B82A4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"/>
          <p:cNvSpPr/>
          <p:nvPr/>
        </p:nvSpPr>
        <p:spPr>
          <a:xfrm>
            <a:off x="1125115" y="529302"/>
            <a:ext cx="457200" cy="457200"/>
          </a:xfrm>
          <a:prstGeom prst="ellipse">
            <a:avLst/>
          </a:prstGeom>
          <a:solidFill>
            <a:srgbClr val="EE4D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"/>
          <p:cNvSpPr txBox="1"/>
          <p:nvPr/>
        </p:nvSpPr>
        <p:spPr>
          <a:xfrm>
            <a:off x="1114626" y="527068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dirty="0"/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7915" y="527068"/>
            <a:ext cx="863904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sz="2000" b="1" dirty="0" smtClean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/>
              <a:t>We are going to analyse and predict the depth to groundwater of an aquifer located in Petrignano, Italy. 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/>
              <a:t>The question we want to answer is:</a:t>
            </a:r>
          </a:p>
          <a:p>
            <a:r>
              <a:rPr lang="en-GB" sz="1600" i="1" dirty="0"/>
              <a:t>What is the future depth to groundwater of a well belonging to the aquifier in Petrigrano over the next quarter</a:t>
            </a:r>
            <a:r>
              <a:rPr lang="en-GB" sz="1600" i="1" dirty="0" smtClean="0"/>
              <a:t>?</a:t>
            </a:r>
          </a:p>
          <a:p>
            <a:endParaRPr lang="en-GB" sz="1600" dirty="0"/>
          </a:p>
          <a:p>
            <a:r>
              <a:rPr lang="en-GB" sz="1600" dirty="0"/>
              <a:t>The wells field of the alluvial plain between Ospedalicchio di Bastia Umbra and Petrignano is fed by three underground aquifers separated by low permeability septa. The aquifer can be considered a water table groundwater and is also fed by the Chiascio river. The groundwater levels are influenced by the following parameters: rainfall, depth to groundwater, temperatures and drainage volumes, level of the Chiascio river.</a:t>
            </a:r>
          </a:p>
          <a:p>
            <a:r>
              <a:rPr lang="en-GB" sz="1600" dirty="0"/>
              <a:t> </a:t>
            </a:r>
          </a:p>
          <a:p>
            <a:r>
              <a:rPr lang="en-GB" sz="1600" i="1" dirty="0"/>
              <a:t>Features:</a:t>
            </a:r>
            <a:endParaRPr lang="en-GB" sz="1600" dirty="0"/>
          </a:p>
          <a:p>
            <a:pPr lvl="0"/>
            <a:r>
              <a:rPr lang="en-GB" sz="1600" b="1" dirty="0"/>
              <a:t>Rainfall:</a:t>
            </a:r>
            <a:r>
              <a:rPr lang="en-GB" sz="1600" dirty="0"/>
              <a:t> indicates the quantity of rain falling (mm)</a:t>
            </a:r>
          </a:p>
          <a:p>
            <a:pPr lvl="0"/>
            <a:r>
              <a:rPr lang="en-GB" sz="1600" b="1" dirty="0"/>
              <a:t>Temperature:</a:t>
            </a:r>
            <a:r>
              <a:rPr lang="en-GB" sz="1600" dirty="0"/>
              <a:t> indicates the temperature (°C)</a:t>
            </a:r>
          </a:p>
          <a:p>
            <a:pPr lvl="0"/>
            <a:r>
              <a:rPr lang="en-GB" sz="1600" b="1" dirty="0"/>
              <a:t>Volume:</a:t>
            </a:r>
            <a:r>
              <a:rPr lang="en-GB" sz="1600" dirty="0"/>
              <a:t> indicates the volume of water taken from the drinking water treatment plant (m 3)</a:t>
            </a:r>
          </a:p>
          <a:p>
            <a:pPr lvl="0"/>
            <a:r>
              <a:rPr lang="en-GB" sz="1600" b="1" dirty="0" smtClean="0"/>
              <a:t>Hydrometry:</a:t>
            </a:r>
            <a:r>
              <a:rPr lang="en-GB" sz="1600" dirty="0"/>
              <a:t> indicates the groundwater level (m</a:t>
            </a:r>
            <a:r>
              <a:rPr lang="en-GB" sz="1600" dirty="0" smtClean="0"/>
              <a:t>)</a:t>
            </a:r>
          </a:p>
          <a:p>
            <a:pPr lvl="0"/>
            <a:endParaRPr lang="en-GB" sz="1600" dirty="0"/>
          </a:p>
          <a:p>
            <a:r>
              <a:rPr lang="en-GB" sz="1600" i="1" dirty="0"/>
              <a:t>Target:</a:t>
            </a:r>
            <a:endParaRPr lang="en-GB" sz="1600" dirty="0"/>
          </a:p>
          <a:p>
            <a:pPr lvl="0"/>
            <a:r>
              <a:rPr lang="en-GB" sz="1600" b="1" dirty="0"/>
              <a:t>Depth to Groundwater:</a:t>
            </a:r>
            <a:r>
              <a:rPr lang="en-GB" sz="1600" dirty="0"/>
              <a:t> indicates the groundwater level (m from the ground floor)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40000"/>
              <a:lumOff val="60000"/>
            </a:schemeClr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2259" y="293853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17531" y="778407"/>
            <a:ext cx="8748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algn="ctr"/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the </a:t>
            </a:r>
            <a:r>
              <a:rPr lang="en-GB" sz="2000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preprossing</a:t>
            </a:r>
            <a:r>
              <a:rPr lang="en-GB" sz="20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step we </a:t>
            </a:r>
            <a:r>
              <a:rPr lang="en-GB" sz="18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dropped the </a:t>
            </a:r>
            <a:r>
              <a:rPr lang="en-GB" sz="1800" i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'</a:t>
            </a:r>
            <a:r>
              <a:rPr lang="en-GB" sz="1800" i="1" dirty="0" err="1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Temperature_Petrignano</a:t>
            </a:r>
            <a:r>
              <a:rPr lang="en-GB" sz="1800" i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'</a:t>
            </a:r>
            <a:r>
              <a:rPr lang="en-GB" sz="18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column to focus on only one target, therefore, we have 4199 rows and 6 columns in our data, which are: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'Date'</a:t>
            </a:r>
            <a:r>
              <a:rPr lang="en-GB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'Rainfall'</a:t>
            </a:r>
            <a:r>
              <a:rPr lang="en-GB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sz="16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Depth_to_Groundwater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'Temperature'</a:t>
            </a:r>
            <a:r>
              <a:rPr lang="en-GB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sz="16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Drainage_Volume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sz="16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River_Hydrometry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'.</a:t>
            </a:r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 </a:t>
            </a:r>
            <a:r>
              <a:rPr lang="en-GB" altLang="en-US" sz="18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saw that we had some missing values, as follows: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altLang="en-US" sz="16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Depth_to_Groundwater</a:t>
            </a:r>
            <a:r>
              <a:rPr lang="en-GB" altLang="en-US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altLang="en-US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900" dirty="0">
                <a:solidFill>
                  <a:srgbClr val="A31515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altLang="en-US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had 27 missing values and </a:t>
            </a:r>
            <a:r>
              <a:rPr lang="en-GB" altLang="en-US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altLang="en-US" sz="16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Drainage_Volume</a:t>
            </a:r>
            <a:r>
              <a:rPr lang="en-GB" altLang="en-US" sz="16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GB" altLang="en-US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900" dirty="0">
                <a:solidFill>
                  <a:srgbClr val="A31515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–</a:t>
            </a:r>
            <a:r>
              <a:rPr lang="en-GB" altLang="en-US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had </a:t>
            </a:r>
            <a:r>
              <a:rPr lang="en-GB" altLang="en-US" sz="1800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1.</a:t>
            </a:r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50;p2"/>
          <p:cNvSpPr/>
          <p:nvPr/>
        </p:nvSpPr>
        <p:spPr>
          <a:xfrm rot="5400000">
            <a:off x="746886" y="182762"/>
            <a:ext cx="6588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DE01E"/>
              </a:gs>
              <a:gs pos="100000">
                <a:srgbClr val="F3BD1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51;p2"/>
          <p:cNvSpPr/>
          <p:nvPr/>
        </p:nvSpPr>
        <p:spPr>
          <a:xfrm>
            <a:off x="1117445" y="531085"/>
            <a:ext cx="457200" cy="457200"/>
          </a:xfrm>
          <a:prstGeom prst="ellipse">
            <a:avLst/>
          </a:prstGeom>
          <a:solidFill>
            <a:srgbClr val="F491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2;p2"/>
          <p:cNvSpPr txBox="1"/>
          <p:nvPr/>
        </p:nvSpPr>
        <p:spPr>
          <a:xfrm>
            <a:off x="581860" y="625750"/>
            <a:ext cx="538273" cy="19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7" y="3287734"/>
            <a:ext cx="3758955" cy="1801098"/>
          </a:xfrm>
          <a:prstGeom prst="rect">
            <a:avLst/>
          </a:prstGeom>
        </p:spPr>
      </p:pic>
      <p:sp>
        <p:nvSpPr>
          <p:cNvPr id="23" name="Google Shape;694;p7"/>
          <p:cNvSpPr txBox="1"/>
          <p:nvPr/>
        </p:nvSpPr>
        <p:spPr>
          <a:xfrm>
            <a:off x="1114626" y="527068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918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2259" y="293853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033610" y="350837"/>
            <a:ext cx="86040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endParaRPr lang="en-GB" dirty="0" smtClean="0"/>
          </a:p>
          <a:p>
            <a:r>
              <a:rPr lang="en-GB" dirty="0" smtClean="0"/>
              <a:t>Now</a:t>
            </a:r>
            <a:r>
              <a:rPr lang="en-GB" dirty="0"/>
              <a:t>, we have to think about what to do with these missing values</a:t>
            </a:r>
            <a:r>
              <a:rPr lang="en-GB" dirty="0" smtClean="0"/>
              <a:t>.</a:t>
            </a: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The orange colour shows the filled values. As we can see, the interpolate might be the best option.</a:t>
            </a: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800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Google Shape;264;p2"/>
          <p:cNvSpPr/>
          <p:nvPr/>
        </p:nvSpPr>
        <p:spPr>
          <a:xfrm rot="5400000">
            <a:off x="750606" y="190989"/>
            <a:ext cx="6588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A01E"/>
              </a:gs>
              <a:gs pos="100000">
                <a:srgbClr val="FD643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65;p2"/>
          <p:cNvSpPr/>
          <p:nvPr/>
        </p:nvSpPr>
        <p:spPr>
          <a:xfrm>
            <a:off x="1101290" y="530046"/>
            <a:ext cx="457200" cy="457200"/>
          </a:xfrm>
          <a:prstGeom prst="ellipse">
            <a:avLst/>
          </a:prstGeom>
          <a:solidFill>
            <a:srgbClr val="E258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66;p2"/>
          <p:cNvSpPr txBox="1"/>
          <p:nvPr/>
        </p:nvSpPr>
        <p:spPr>
          <a:xfrm>
            <a:off x="595522" y="615377"/>
            <a:ext cx="538274" cy="20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9" name="Google Shape;694;p7"/>
          <p:cNvSpPr txBox="1"/>
          <p:nvPr/>
        </p:nvSpPr>
        <p:spPr>
          <a:xfrm>
            <a:off x="1085207" y="50954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dirty="0"/>
          </a:p>
        </p:txBody>
      </p:sp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978541" y="1173172"/>
            <a:ext cx="8238881" cy="49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2259" y="293853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Google Shape;278;p2"/>
          <p:cNvSpPr/>
          <p:nvPr/>
        </p:nvSpPr>
        <p:spPr>
          <a:xfrm rot="5400000">
            <a:off x="730729" y="181608"/>
            <a:ext cx="658800" cy="1191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053A6"/>
              </a:gs>
              <a:gs pos="100000">
                <a:srgbClr val="CA3597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79;p2"/>
          <p:cNvSpPr/>
          <p:nvPr/>
        </p:nvSpPr>
        <p:spPr>
          <a:xfrm>
            <a:off x="1101289" y="520529"/>
            <a:ext cx="457200" cy="457200"/>
          </a:xfrm>
          <a:prstGeom prst="ellipse">
            <a:avLst/>
          </a:prstGeom>
          <a:solidFill>
            <a:srgbClr val="9F20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1" name="Google Shape;694;p7"/>
          <p:cNvSpPr txBox="1"/>
          <p:nvPr/>
        </p:nvSpPr>
        <p:spPr>
          <a:xfrm>
            <a:off x="1085207" y="509545"/>
            <a:ext cx="52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dirty="0"/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99" y="906339"/>
            <a:ext cx="9033079" cy="4967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305" y="5883962"/>
            <a:ext cx="10565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Resampling can provide additional information on the data</a:t>
            </a:r>
            <a:r>
              <a:rPr lang="en-GB" dirty="0" smtClean="0"/>
              <a:t>.</a:t>
            </a:r>
            <a:r>
              <a:rPr lang="en-GB" dirty="0"/>
              <a:t> In our case, we will do some </a:t>
            </a:r>
            <a:r>
              <a:rPr lang="en-GB" dirty="0" err="1"/>
              <a:t>downsampling</a:t>
            </a:r>
            <a:r>
              <a:rPr lang="en-GB" dirty="0"/>
              <a:t> with the .resample() function (similar to groupby and aggregate as mean). We will downsample the data to a weekly basis.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34039" y="382972"/>
            <a:ext cx="752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Resampling</a:t>
            </a:r>
            <a:endParaRPr lang="en-US" sz="2000" b="1" dirty="0">
              <a:solidFill>
                <a:srgbClr val="850C4B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78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408000" y="28126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6" name="Google Shape;313;p2"/>
          <p:cNvSpPr/>
          <p:nvPr/>
        </p:nvSpPr>
        <p:spPr>
          <a:xfrm rot="5400000">
            <a:off x="754070" y="177638"/>
            <a:ext cx="658800" cy="119290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27100"/>
              </a:gs>
              <a:gs pos="100000">
                <a:srgbClr val="663300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14;p2"/>
          <p:cNvSpPr/>
          <p:nvPr/>
        </p:nvSpPr>
        <p:spPr>
          <a:xfrm>
            <a:off x="1113287" y="535574"/>
            <a:ext cx="458370" cy="457200"/>
          </a:xfrm>
          <a:prstGeom prst="ellipse">
            <a:avLst/>
          </a:prstGeom>
          <a:solidFill>
            <a:srgbClr val="502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15;p2"/>
          <p:cNvSpPr txBox="1"/>
          <p:nvPr/>
        </p:nvSpPr>
        <p:spPr>
          <a:xfrm>
            <a:off x="594106" y="598553"/>
            <a:ext cx="531255" cy="2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/>
          </a:p>
        </p:txBody>
      </p:sp>
      <p:sp>
        <p:nvSpPr>
          <p:cNvPr id="19" name="Google Shape;694;p7"/>
          <p:cNvSpPr txBox="1"/>
          <p:nvPr/>
        </p:nvSpPr>
        <p:spPr>
          <a:xfrm>
            <a:off x="1095146" y="519484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6852" y="535574"/>
            <a:ext cx="8865705" cy="659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GB" sz="2000" b="1" dirty="0">
                <a:solidFill>
                  <a:srgbClr val="850C4B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Stationarity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check for stationarity can be done via different approaches. We are going to check by the statistical way, which by Augmented Dickey-Fuller (ADF)</a:t>
            </a: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Augmented Dickey-Fuller (ADF) test is a type of statistical test called a unit root test. Unit roots are a cause for non-stationarity.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 (H0): Time series has a unit root. (Time series is not stationary).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Hypothesis (H1): Time series has no unit root (Time series is stationary).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defaults significance level is 5% or 0.05. 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p-value &gt; significance level (default: 0.05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Fail to reject the null hypothesis (H0), the data has a unit root and is non-stationary.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p-value &lt;= significance level (default: 0.05):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Reject the null hypothesis (H0), the data does not have a 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and is stationary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>
              <a:lnSpc>
                <a:spcPct val="107000"/>
              </a:lnSpc>
            </a:pPr>
            <a:endParaRPr lang="en-GB" dirty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GB" dirty="0" smtClean="0"/>
              <a:t>Our test’s result shows as down: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>
              <a:lnSpc>
                <a:spcPct val="107000"/>
              </a:lnSpc>
            </a:pPr>
            <a:endParaRPr lang="en-GB" dirty="0">
              <a:solidFill>
                <a:srgbClr val="21212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>
              <a:solidFill>
                <a:srgbClr val="21212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>
              <a:solidFill>
                <a:srgbClr val="21212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 smtClean="0">
              <a:solidFill>
                <a:srgbClr val="21212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endParaRPr lang="en-GB" dirty="0">
              <a:solidFill>
                <a:srgbClr val="21212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7" y="5295243"/>
            <a:ext cx="8850758" cy="11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924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4" name="Google Shape;292;p2"/>
          <p:cNvSpPr/>
          <p:nvPr/>
        </p:nvSpPr>
        <p:spPr>
          <a:xfrm rot="5400000">
            <a:off x="747440" y="179638"/>
            <a:ext cx="658800" cy="119286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7A6CD0"/>
              </a:gs>
              <a:gs pos="100000">
                <a:srgbClr val="5745B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3;p2"/>
          <p:cNvSpPr/>
          <p:nvPr/>
        </p:nvSpPr>
        <p:spPr>
          <a:xfrm>
            <a:off x="1106657" y="536361"/>
            <a:ext cx="458355" cy="457200"/>
          </a:xfrm>
          <a:prstGeom prst="ellipse">
            <a:avLst/>
          </a:prstGeom>
          <a:solidFill>
            <a:srgbClr val="563B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4;p2"/>
          <p:cNvSpPr txBox="1"/>
          <p:nvPr/>
        </p:nvSpPr>
        <p:spPr>
          <a:xfrm>
            <a:off x="587493" y="629067"/>
            <a:ext cx="531237" cy="1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23" name="Google Shape;694;p7"/>
          <p:cNvSpPr txBox="1"/>
          <p:nvPr/>
        </p:nvSpPr>
        <p:spPr>
          <a:xfrm>
            <a:off x="1095146" y="519484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7645" y="464276"/>
            <a:ext cx="8269357" cy="273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24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Transforming the </a:t>
            </a:r>
            <a:r>
              <a:rPr lang="en-GB" sz="2400" b="1" dirty="0" smtClean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lnSpc>
                <a:spcPct val="107000"/>
              </a:lnSpc>
            </a:pP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data is not stationary but we want to use a model such as ARIMA (that requires this characteristic), the data has to be transformed.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most common methods to transform series into stationarity ones are: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Transformation: e.g. log or square root to stabilize non-constant variance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Differencing: subtracts the current value from the previous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After the Log Transform of absolute values we have the following chart:</a:t>
            </a:r>
            <a:endParaRPr lang="en-GB" dirty="0"/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5" y="3216450"/>
            <a:ext cx="8537712" cy="3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80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5">
              <a:lumMod val="20000"/>
              <a:lumOff val="8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"/>
          <p:cNvSpPr/>
          <p:nvPr/>
        </p:nvSpPr>
        <p:spPr>
          <a:xfrm>
            <a:off x="1769812" y="1465912"/>
            <a:ext cx="4015846" cy="296156"/>
          </a:xfrm>
          <a:prstGeom prst="ellipse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"/>
          <p:cNvSpPr/>
          <p:nvPr/>
        </p:nvSpPr>
        <p:spPr>
          <a:xfrm flipH="1">
            <a:off x="480486" y="350837"/>
            <a:ext cx="280513" cy="98325"/>
          </a:xfrm>
          <a:prstGeom prst="rtTriangle">
            <a:avLst/>
          </a:prstGeom>
          <a:solidFill>
            <a:srgbClr val="B82A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7"/>
          <p:cNvSpPr/>
          <p:nvPr/>
        </p:nvSpPr>
        <p:spPr>
          <a:xfrm>
            <a:off x="378175" y="290884"/>
            <a:ext cx="11376000" cy="6300000"/>
          </a:xfrm>
          <a:prstGeom prst="roundRect">
            <a:avLst>
              <a:gd name="adj" fmla="val 1069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"/>
          <p:cNvSpPr txBox="1"/>
          <p:nvPr/>
        </p:nvSpPr>
        <p:spPr>
          <a:xfrm>
            <a:off x="646936" y="629340"/>
            <a:ext cx="529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9825" y="82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Google Shape;280;p2"/>
          <p:cNvSpPr txBox="1"/>
          <p:nvPr/>
        </p:nvSpPr>
        <p:spPr>
          <a:xfrm>
            <a:off x="555765" y="585862"/>
            <a:ext cx="538274" cy="20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2" name="Google Shape;306;p2"/>
          <p:cNvSpPr/>
          <p:nvPr/>
        </p:nvSpPr>
        <p:spPr>
          <a:xfrm rot="5400000">
            <a:off x="737586" y="178848"/>
            <a:ext cx="658800" cy="11928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07;p2"/>
          <p:cNvSpPr/>
          <p:nvPr/>
        </p:nvSpPr>
        <p:spPr>
          <a:xfrm>
            <a:off x="1106741" y="535681"/>
            <a:ext cx="458355" cy="457200"/>
          </a:xfrm>
          <a:prstGeom prst="ellipse">
            <a:avLst/>
          </a:prstGeom>
          <a:solidFill>
            <a:srgbClr val="691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8;p2"/>
          <p:cNvSpPr txBox="1"/>
          <p:nvPr/>
        </p:nvSpPr>
        <p:spPr>
          <a:xfrm>
            <a:off x="587577" y="609596"/>
            <a:ext cx="531237" cy="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dirty="0"/>
          </a:p>
        </p:txBody>
      </p:sp>
      <p:sp>
        <p:nvSpPr>
          <p:cNvPr id="17" name="Google Shape;694;p7"/>
          <p:cNvSpPr txBox="1"/>
          <p:nvPr/>
        </p:nvSpPr>
        <p:spPr>
          <a:xfrm>
            <a:off x="1095146" y="519484"/>
            <a:ext cx="5298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791" y="446230"/>
            <a:ext cx="8328992" cy="25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First order </a:t>
            </a:r>
            <a:r>
              <a:rPr lang="en-US" sz="2400" b="1" dirty="0" smtClean="0">
                <a:solidFill>
                  <a:srgbClr val="590832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differencing</a:t>
            </a:r>
          </a:p>
          <a:p>
            <a:pPr>
              <a:lnSpc>
                <a:spcPct val="107000"/>
              </a:lnSpc>
            </a:pPr>
            <a:endParaRPr lang="en-US" sz="2400" b="1" dirty="0">
              <a:solidFill>
                <a:srgbClr val="590832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Differencing can be done in different orders: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order differencing: linear trends with</a:t>
            </a: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Second-order differencing: quadratic trends with and so on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n-GB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After differencing the first order we have the </a:t>
            </a:r>
            <a:r>
              <a:rPr lang="en-GB" dirty="0" smtClean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chart:</a:t>
            </a:r>
            <a:endParaRPr lang="en-GB" sz="1600" dirty="0"/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101712" y="3016190"/>
            <a:ext cx="6962775" cy="35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0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867</Words>
  <Application>Microsoft Office PowerPoint</Application>
  <PresentationFormat>Widescreen</PresentationFormat>
  <Paragraphs>604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Century Gothic</vt:lpstr>
      <vt:lpstr>Times New Roman</vt:lpstr>
      <vt:lpstr>Arial</vt:lpstr>
      <vt:lpstr>Courier New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Microsoft account</cp:lastModifiedBy>
  <cp:revision>42</cp:revision>
  <dcterms:created xsi:type="dcterms:W3CDTF">2021-08-08T19:42:55Z</dcterms:created>
  <dcterms:modified xsi:type="dcterms:W3CDTF">2024-03-14T18:12:37Z</dcterms:modified>
</cp:coreProperties>
</file>