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63" r:id="rId4"/>
    <p:sldId id="262" r:id="rId5"/>
    <p:sldId id="264"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5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6" y="576"/>
      </p:cViewPr>
      <p:guideLst>
        <p:guide pos="7582"/>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92A5D-395B-4C1C-B1D5-383C8A65DC2E}"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988CA-A902-49D0-AC4E-52D80335EFF9}" type="slidenum">
              <a:rPr lang="en-GB" smtClean="0"/>
              <a:t>‹#›</a:t>
            </a:fld>
            <a:endParaRPr lang="en-GB"/>
          </a:p>
        </p:txBody>
      </p:sp>
    </p:spTree>
    <p:extLst>
      <p:ext uri="{BB962C8B-B14F-4D97-AF65-F5344CB8AC3E}">
        <p14:creationId xmlns:p14="http://schemas.microsoft.com/office/powerpoint/2010/main" val="184197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6988CA-A902-49D0-AC4E-52D80335EFF9}" type="slidenum">
              <a:rPr lang="en-GB" smtClean="0"/>
              <a:t>6</a:t>
            </a:fld>
            <a:endParaRPr lang="en-GB"/>
          </a:p>
        </p:txBody>
      </p:sp>
    </p:spTree>
    <p:extLst>
      <p:ext uri="{BB962C8B-B14F-4D97-AF65-F5344CB8AC3E}">
        <p14:creationId xmlns:p14="http://schemas.microsoft.com/office/powerpoint/2010/main" val="406207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910887-7517-4F02-9B41-71CCD62B1744}" type="datetimeFigureOut">
              <a:rPr lang="en-GB" smtClean="0"/>
              <a:t>29/09/2023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293961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910887-7517-4F02-9B41-71CCD62B1744}" type="datetimeFigureOut">
              <a:rPr lang="en-GB" smtClean="0"/>
              <a:t>29/09/2023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29886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910887-7517-4F02-9B41-71CCD62B1744}" type="datetimeFigureOut">
              <a:rPr lang="en-GB" smtClean="0"/>
              <a:t>29/09/2023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69217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E910887-7517-4F02-9B41-71CCD62B1744}" type="datetimeFigureOut">
              <a:rPr lang="en-GB" smtClean="0"/>
              <a:t>29/09/2023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82115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10887-7517-4F02-9B41-71CCD62B1744}" type="datetimeFigureOut">
              <a:rPr lang="en-GB" smtClean="0"/>
              <a:t>29/09/2023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16689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E910887-7517-4F02-9B41-71CCD62B1744}" type="datetimeFigureOut">
              <a:rPr lang="en-GB" smtClean="0"/>
              <a:t>29/09/2023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13512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E910887-7517-4F02-9B41-71CCD62B1744}" type="datetimeFigureOut">
              <a:rPr lang="en-GB" smtClean="0"/>
              <a:t>29/09/2023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86944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E910887-7517-4F02-9B41-71CCD62B1744}" type="datetimeFigureOut">
              <a:rPr lang="en-GB" smtClean="0"/>
              <a:t>29/09/2023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68767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10887-7517-4F02-9B41-71CCD62B1744}" type="datetimeFigureOut">
              <a:rPr lang="en-GB" smtClean="0"/>
              <a:t>29/09/2023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1987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10887-7517-4F02-9B41-71CCD62B1744}" type="datetimeFigureOut">
              <a:rPr lang="en-GB" smtClean="0"/>
              <a:t>29/09/2023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225185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10887-7517-4F02-9B41-71CCD62B1744}" type="datetimeFigureOut">
              <a:rPr lang="en-GB" smtClean="0"/>
              <a:t>29/09/2023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C30E5F-AC76-4F38-8176-EEDBED0E904B}" type="slidenum">
              <a:rPr lang="en-GB" smtClean="0"/>
              <a:t>‹#›</a:t>
            </a:fld>
            <a:endParaRPr lang="en-GB"/>
          </a:p>
        </p:txBody>
      </p:sp>
    </p:spTree>
    <p:extLst>
      <p:ext uri="{BB962C8B-B14F-4D97-AF65-F5344CB8AC3E}">
        <p14:creationId xmlns:p14="http://schemas.microsoft.com/office/powerpoint/2010/main" val="372208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10887-7517-4F02-9B41-71CCD62B1744}" type="datetimeFigureOut">
              <a:rPr lang="en-GB" smtClean="0"/>
              <a:t>28/09/2023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30E5F-AC76-4F38-8176-EEDBED0E904B}" type="slidenum">
              <a:rPr lang="en-GB" smtClean="0"/>
              <a:t>‹#›</a:t>
            </a:fld>
            <a:endParaRPr lang="en-GB"/>
          </a:p>
        </p:txBody>
      </p:sp>
    </p:spTree>
    <p:extLst>
      <p:ext uri="{BB962C8B-B14F-4D97-AF65-F5344CB8AC3E}">
        <p14:creationId xmlns:p14="http://schemas.microsoft.com/office/powerpoint/2010/main" val="27864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4748" y="197069"/>
            <a:ext cx="9782503" cy="6400799"/>
          </a:xfrm>
          <a:prstGeom prst="rect">
            <a:avLst/>
          </a:prstGeom>
        </p:spPr>
      </p:pic>
      <p:sp>
        <p:nvSpPr>
          <p:cNvPr id="2" name="Title 1"/>
          <p:cNvSpPr>
            <a:spLocks noGrp="1"/>
          </p:cNvSpPr>
          <p:nvPr>
            <p:ph type="ctrTitle"/>
          </p:nvPr>
        </p:nvSpPr>
        <p:spPr/>
        <p:txBody>
          <a:bodyPr/>
          <a:lstStyle/>
          <a:p>
            <a:r>
              <a:rPr lang="en-GB" dirty="0" smtClean="0">
                <a:solidFill>
                  <a:schemeClr val="accent4">
                    <a:lumMod val="20000"/>
                    <a:lumOff val="80000"/>
                  </a:schemeClr>
                </a:solidFill>
              </a:rPr>
              <a:t>Big Montana Resort </a:t>
            </a:r>
            <a:endParaRPr lang="en-GB" dirty="0">
              <a:solidFill>
                <a:schemeClr val="accent4">
                  <a:lumMod val="20000"/>
                  <a:lumOff val="80000"/>
                </a:schemeClr>
              </a:solidFill>
            </a:endParaRPr>
          </a:p>
        </p:txBody>
      </p:sp>
      <p:sp>
        <p:nvSpPr>
          <p:cNvPr id="3" name="Subtitle 2"/>
          <p:cNvSpPr>
            <a:spLocks noGrp="1"/>
          </p:cNvSpPr>
          <p:nvPr>
            <p:ph type="subTitle" idx="1"/>
          </p:nvPr>
        </p:nvSpPr>
        <p:spPr/>
        <p:txBody>
          <a:bodyPr/>
          <a:lstStyle/>
          <a:p>
            <a:r>
              <a:rPr lang="en-GB" dirty="0" smtClean="0">
                <a:solidFill>
                  <a:schemeClr val="accent3">
                    <a:lumMod val="40000"/>
                    <a:lumOff val="60000"/>
                  </a:schemeClr>
                </a:solidFill>
              </a:rPr>
              <a:t>Tickets pricing strategy</a:t>
            </a:r>
            <a:endParaRPr lang="en-GB" dirty="0">
              <a:solidFill>
                <a:schemeClr val="accent3">
                  <a:lumMod val="40000"/>
                  <a:lumOff val="60000"/>
                </a:schemeClr>
              </a:solidFill>
            </a:endParaRPr>
          </a:p>
        </p:txBody>
      </p:sp>
    </p:spTree>
    <p:extLst>
      <p:ext uri="{BB962C8B-B14F-4D97-AF65-F5344CB8AC3E}">
        <p14:creationId xmlns:p14="http://schemas.microsoft.com/office/powerpoint/2010/main" val="1174835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5084" y="25506"/>
            <a:ext cx="9759216" cy="6832494"/>
          </a:xfrm>
          <a:prstGeom prst="rect">
            <a:avLst/>
          </a:prstGeom>
        </p:spPr>
      </p:pic>
    </p:spTree>
    <p:extLst>
      <p:ext uri="{BB962C8B-B14F-4D97-AF65-F5344CB8AC3E}">
        <p14:creationId xmlns:p14="http://schemas.microsoft.com/office/powerpoint/2010/main" val="44809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8049"/>
            <a:ext cx="9168865" cy="847475"/>
          </a:xfrm>
        </p:spPr>
        <p:txBody>
          <a:bodyPr/>
          <a:lstStyle/>
          <a:p>
            <a:r>
              <a:rPr lang="en-GB" dirty="0"/>
              <a:t>Recommendation and key findings </a:t>
            </a:r>
          </a:p>
        </p:txBody>
      </p:sp>
      <p:sp>
        <p:nvSpPr>
          <p:cNvPr id="3" name="Content Placeholder 2"/>
          <p:cNvSpPr>
            <a:spLocks noGrp="1"/>
          </p:cNvSpPr>
          <p:nvPr>
            <p:ph idx="1"/>
          </p:nvPr>
        </p:nvSpPr>
        <p:spPr>
          <a:xfrm>
            <a:off x="838199" y="885524"/>
            <a:ext cx="10515600" cy="4351338"/>
          </a:xfrm>
        </p:spPr>
        <p:txBody>
          <a:bodyPr/>
          <a:lstStyle/>
          <a:p>
            <a:r>
              <a:rPr lang="en-GB" sz="2000" i="1" dirty="0"/>
              <a:t>Distribution of weekday and weekend price by </a:t>
            </a:r>
            <a:r>
              <a:rPr lang="en-GB" sz="2000" i="1" dirty="0" smtClean="0"/>
              <a:t>state shows as below:</a:t>
            </a:r>
          </a:p>
          <a:p>
            <a:pPr marL="0" indent="0">
              <a:buNone/>
            </a:pPr>
            <a:r>
              <a:rPr lang="en-GB" sz="1600" dirty="0"/>
              <a:t>In Montana we found that the average ticket price is the same ($81) during weekends and weekdays and are cheaper in comparison with others. Most states have different price variations between Weekends and Weekdays. In majority of them weekends prices are higher than weekdays.</a:t>
            </a:r>
          </a:p>
          <a:p>
            <a:endParaRPr lang="en-GB" i="1" dirty="0" smtClean="0"/>
          </a:p>
          <a:p>
            <a:endParaRPr lang="en-GB" dirty="0"/>
          </a:p>
          <a:p>
            <a:endParaRPr lang="en-GB" dirty="0"/>
          </a:p>
        </p:txBody>
      </p:sp>
      <p:pic>
        <p:nvPicPr>
          <p:cNvPr id="4" name="Picture 3"/>
          <p:cNvPicPr/>
          <p:nvPr/>
        </p:nvPicPr>
        <p:blipFill>
          <a:blip r:embed="rId2"/>
          <a:stretch>
            <a:fillRect/>
          </a:stretch>
        </p:blipFill>
        <p:spPr>
          <a:xfrm>
            <a:off x="838199" y="2011681"/>
            <a:ext cx="10702492" cy="4640548"/>
          </a:xfrm>
          <a:prstGeom prst="rect">
            <a:avLst/>
          </a:prstGeom>
        </p:spPr>
      </p:pic>
    </p:spTree>
    <p:extLst>
      <p:ext uri="{BB962C8B-B14F-4D97-AF65-F5344CB8AC3E}">
        <p14:creationId xmlns:p14="http://schemas.microsoft.com/office/powerpoint/2010/main" val="3898533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94"/>
            <a:ext cx="10515600" cy="645528"/>
          </a:xfrm>
        </p:spPr>
        <p:txBody>
          <a:bodyPr>
            <a:normAutofit/>
          </a:bodyPr>
          <a:lstStyle/>
          <a:p>
            <a:r>
              <a:rPr lang="en-GB" sz="2800" dirty="0" smtClean="0"/>
              <a:t>Modelling </a:t>
            </a:r>
            <a:r>
              <a:rPr lang="en-GB" sz="2800" dirty="0"/>
              <a:t>results and analysis</a:t>
            </a:r>
          </a:p>
        </p:txBody>
      </p:sp>
      <p:sp>
        <p:nvSpPr>
          <p:cNvPr id="6" name="Content Placeholder 5"/>
          <p:cNvSpPr>
            <a:spLocks noGrp="1"/>
          </p:cNvSpPr>
          <p:nvPr>
            <p:ph sz="quarter" idx="4"/>
          </p:nvPr>
        </p:nvSpPr>
        <p:spPr>
          <a:xfrm>
            <a:off x="6172200" y="664143"/>
            <a:ext cx="5532120" cy="5525520"/>
          </a:xfrm>
        </p:spPr>
        <p:txBody>
          <a:bodyPr>
            <a:noAutofit/>
          </a:bodyPr>
          <a:lstStyle/>
          <a:p>
            <a:pPr>
              <a:buFont typeface="Wingdings" panose="05000000000000000000" pitchFamily="2" charset="2"/>
              <a:buChar char="Ø"/>
            </a:pPr>
            <a:r>
              <a:rPr lang="en-GB" sz="1800" dirty="0" smtClean="0"/>
              <a:t>Turning your attention to your target feature, </a:t>
            </a:r>
            <a:r>
              <a:rPr lang="en-GB" sz="1800" b="0" i="0" dirty="0" err="1" smtClean="0">
                <a:solidFill>
                  <a:srgbClr val="000000"/>
                </a:solidFill>
                <a:effectLst/>
                <a:latin typeface="Courier New" panose="02070309020205020404" pitchFamily="49" charset="0"/>
              </a:rPr>
              <a:t>AdultWeekend</a:t>
            </a:r>
            <a:r>
              <a:rPr lang="en-GB" sz="1800" dirty="0" smtClean="0"/>
              <a:t> ticket price, you see quite a few reasonable correlations. </a:t>
            </a:r>
            <a:r>
              <a:rPr lang="en-GB" sz="1800" i="1" dirty="0" err="1" smtClean="0"/>
              <a:t>fastQuads</a:t>
            </a:r>
            <a:r>
              <a:rPr lang="en-GB" sz="1800" dirty="0" smtClean="0"/>
              <a:t> stands out, along with</a:t>
            </a:r>
            <a:r>
              <a:rPr lang="en-GB" sz="1800" i="1" dirty="0" smtClean="0"/>
              <a:t> Runs </a:t>
            </a:r>
            <a:r>
              <a:rPr lang="en-GB" sz="1800" dirty="0" smtClean="0"/>
              <a:t>and </a:t>
            </a:r>
            <a:r>
              <a:rPr lang="en-GB" sz="1800" i="1" dirty="0" smtClean="0"/>
              <a:t>Snow </a:t>
            </a:r>
            <a:r>
              <a:rPr lang="en-GB" sz="1800" i="1" dirty="0" err="1" smtClean="0"/>
              <a:t>Making_ac</a:t>
            </a:r>
            <a:r>
              <a:rPr lang="en-GB" sz="1800" dirty="0" smtClean="0"/>
              <a:t>. The last one is interesting. Visitors would seem to value more guaranteed snow, which would cost in terms of snow making equipment, which would drive prices and costs up. </a:t>
            </a:r>
          </a:p>
          <a:p>
            <a:pPr>
              <a:buFont typeface="Wingdings" panose="05000000000000000000" pitchFamily="2" charset="2"/>
              <a:buChar char="Ø"/>
            </a:pPr>
            <a:r>
              <a:rPr lang="en-GB" sz="1800" dirty="0" smtClean="0"/>
              <a:t>Of the new features, </a:t>
            </a:r>
            <a:r>
              <a:rPr lang="en-GB" sz="1800" dirty="0" err="1" smtClean="0"/>
              <a:t>R</a:t>
            </a:r>
            <a:r>
              <a:rPr lang="en-GB" sz="1800" i="1" dirty="0" err="1" smtClean="0"/>
              <a:t>esort_night_skiing_state_ratio</a:t>
            </a:r>
            <a:r>
              <a:rPr lang="en-GB" sz="1800" dirty="0" smtClean="0"/>
              <a:t> seems the most correlated with ticket price. If this is true, then perhaps seizing a greater share of night skiing capacity is positive for the price a resort can charge.</a:t>
            </a:r>
          </a:p>
          <a:p>
            <a:pPr>
              <a:buFont typeface="Wingdings" panose="05000000000000000000" pitchFamily="2" charset="2"/>
              <a:buChar char="Ø"/>
            </a:pPr>
            <a:endParaRPr lang="en-GB" sz="1800" dirty="0" smtClean="0"/>
          </a:p>
          <a:p>
            <a:pPr>
              <a:buFont typeface="Wingdings" panose="05000000000000000000" pitchFamily="2" charset="2"/>
              <a:buChar char="Ø"/>
            </a:pPr>
            <a:r>
              <a:rPr lang="en-GB" sz="1800" dirty="0" smtClean="0"/>
              <a:t>As well as Runs, </a:t>
            </a:r>
            <a:r>
              <a:rPr lang="en-GB" sz="1800" dirty="0" err="1" smtClean="0"/>
              <a:t>total_chairs</a:t>
            </a:r>
            <a:r>
              <a:rPr lang="en-GB" sz="1800" dirty="0" smtClean="0"/>
              <a:t> is quite well correlated with ticket price. This is plausible; the more runs you have, the more chairs you'd need to ferry people to them! Interestingly, they may count for more than the total skiable terrain area. For sure, the total skiable terrain area is not as useful as the area with snow making.</a:t>
            </a:r>
            <a:endParaRPr lang="en-GB" sz="1800" dirty="0"/>
          </a:p>
        </p:txBody>
      </p:sp>
      <p:pic>
        <p:nvPicPr>
          <p:cNvPr id="7" name="Content Placeholder 6"/>
          <p:cNvPicPr>
            <a:picLocks noGrp="1"/>
          </p:cNvPicPr>
          <p:nvPr>
            <p:ph sz="half" idx="2"/>
          </p:nvPr>
        </p:nvPicPr>
        <p:blipFill>
          <a:blip r:embed="rId2"/>
          <a:stretch>
            <a:fillRect/>
          </a:stretch>
        </p:blipFill>
        <p:spPr>
          <a:xfrm>
            <a:off x="279133" y="664143"/>
            <a:ext cx="6083165" cy="6193857"/>
          </a:xfrm>
          <a:prstGeom prst="rect">
            <a:avLst/>
          </a:prstGeom>
        </p:spPr>
      </p:pic>
    </p:spTree>
    <p:extLst>
      <p:ext uri="{BB962C8B-B14F-4D97-AF65-F5344CB8AC3E}">
        <p14:creationId xmlns:p14="http://schemas.microsoft.com/office/powerpoint/2010/main" val="222502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055977" cy="597401"/>
          </a:xfrm>
        </p:spPr>
        <p:txBody>
          <a:bodyPr>
            <a:normAutofit fontScale="90000"/>
          </a:bodyPr>
          <a:lstStyle/>
          <a:p>
            <a:pPr algn="ctr"/>
            <a:r>
              <a:rPr lang="en-GB" dirty="0" smtClean="0"/>
              <a:t>Modelling results and analysis</a:t>
            </a:r>
            <a:endParaRPr lang="en-GB" dirty="0"/>
          </a:p>
        </p:txBody>
      </p:sp>
      <p:sp>
        <p:nvSpPr>
          <p:cNvPr id="5" name="Text Placeholder 4"/>
          <p:cNvSpPr>
            <a:spLocks noGrp="1"/>
          </p:cNvSpPr>
          <p:nvPr>
            <p:ph type="body" sz="quarter" idx="3"/>
          </p:nvPr>
        </p:nvSpPr>
        <p:spPr/>
        <p:txBody>
          <a:bodyPr/>
          <a:lstStyle/>
          <a:p>
            <a:endParaRPr lang="en-GB"/>
          </a:p>
        </p:txBody>
      </p:sp>
      <p:sp>
        <p:nvSpPr>
          <p:cNvPr id="6" name="Content Placeholder 5"/>
          <p:cNvSpPr>
            <a:spLocks noGrp="1"/>
          </p:cNvSpPr>
          <p:nvPr>
            <p:ph sz="quarter" idx="4"/>
          </p:nvPr>
        </p:nvSpPr>
        <p:spPr>
          <a:xfrm>
            <a:off x="1174283" y="4668254"/>
            <a:ext cx="9798518" cy="1916046"/>
          </a:xfrm>
        </p:spPr>
        <p:txBody>
          <a:bodyPr>
            <a:normAutofit fontScale="62500" lnSpcReduction="20000"/>
          </a:bodyPr>
          <a:lstStyle/>
          <a:p>
            <a:r>
              <a:rPr lang="en-GB" dirty="0" smtClean="0"/>
              <a:t>It seems that the more chairs a resort has to move people around, relative to the number of runs, ticket price rapidly plummets and stays low. What we may be seeing here is an exclusive vs. mass market resort effect; if you don't have so many chairs, you can charge more for your tickets, although with fewer chairs you're inevitably going to be able to serve fewer visitors. Your price per visitor is high but your number of visitors may be low. Something very useful that's missing from the data is the number of visitors per year.</a:t>
            </a:r>
          </a:p>
          <a:p>
            <a:r>
              <a:rPr lang="en-GB" dirty="0" smtClean="0"/>
              <a:t>It also appears that having no fast quads may limit the ticket price, but if your resort covers a wide area then getting a small number of fast quads may be beneficial to ticket price.</a:t>
            </a:r>
          </a:p>
          <a:p>
            <a:endParaRPr lang="en-GB" dirty="0"/>
          </a:p>
        </p:txBody>
      </p:sp>
      <p:pic>
        <p:nvPicPr>
          <p:cNvPr id="7" name="Content Placeholder 6"/>
          <p:cNvPicPr>
            <a:picLocks noGrp="1"/>
          </p:cNvPicPr>
          <p:nvPr>
            <p:ph sz="half" idx="2"/>
          </p:nvPr>
        </p:nvPicPr>
        <p:blipFill>
          <a:blip r:embed="rId2"/>
          <a:stretch>
            <a:fillRect/>
          </a:stretch>
        </p:blipFill>
        <p:spPr>
          <a:xfrm>
            <a:off x="839788" y="598036"/>
            <a:ext cx="10515599" cy="4070217"/>
          </a:xfrm>
          <a:prstGeom prst="rect">
            <a:avLst/>
          </a:prstGeom>
        </p:spPr>
      </p:pic>
    </p:spTree>
    <p:extLst>
      <p:ext uri="{BB962C8B-B14F-4D97-AF65-F5344CB8AC3E}">
        <p14:creationId xmlns:p14="http://schemas.microsoft.com/office/powerpoint/2010/main" val="1313160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764" y="416810"/>
            <a:ext cx="9093450" cy="655153"/>
          </a:xfrm>
        </p:spPr>
        <p:txBody>
          <a:bodyPr>
            <a:normAutofit fontScale="90000"/>
          </a:bodyPr>
          <a:lstStyle/>
          <a:p>
            <a:r>
              <a:rPr lang="en-GB" dirty="0" err="1"/>
              <a:t>Modeling</a:t>
            </a:r>
            <a:r>
              <a:rPr lang="en-GB" dirty="0"/>
              <a:t> results and analysis</a:t>
            </a:r>
          </a:p>
        </p:txBody>
      </p:sp>
      <p:sp>
        <p:nvSpPr>
          <p:cNvPr id="3" name="Text Placeholder 2"/>
          <p:cNvSpPr>
            <a:spLocks noGrp="1"/>
          </p:cNvSpPr>
          <p:nvPr>
            <p:ph type="body" idx="1"/>
          </p:nvPr>
        </p:nvSpPr>
        <p:spPr>
          <a:xfrm>
            <a:off x="442762" y="1549667"/>
            <a:ext cx="5554813" cy="955408"/>
          </a:xfrm>
        </p:spPr>
        <p:txBody>
          <a:bodyPr>
            <a:normAutofit fontScale="70000" lnSpcReduction="20000"/>
          </a:bodyPr>
          <a:lstStyle/>
          <a:p>
            <a:pPr fontAlgn="base" latinLnBrk="1"/>
            <a:r>
              <a:rPr lang="en-GB" dirty="0"/>
              <a:t>Big Mountain Resort modelled price is $</a:t>
            </a:r>
            <a:r>
              <a:rPr lang="en-GB" dirty="0" smtClean="0"/>
              <a:t>94, </a:t>
            </a:r>
            <a:r>
              <a:rPr lang="en-GB" dirty="0"/>
              <a:t>actual price is $81.00.</a:t>
            </a:r>
          </a:p>
          <a:p>
            <a:pPr fontAlgn="base" latinLnBrk="1"/>
            <a:r>
              <a:rPr lang="en-GB" dirty="0"/>
              <a:t>Even with the expected mean absolute error of $10.26, this suggests there is room for an increase.</a:t>
            </a:r>
          </a:p>
          <a:p>
            <a:endParaRPr lang="en-GB" dirty="0"/>
          </a:p>
        </p:txBody>
      </p:sp>
      <p:sp>
        <p:nvSpPr>
          <p:cNvPr id="4" name="Content Placeholder 3"/>
          <p:cNvSpPr>
            <a:spLocks noGrp="1"/>
          </p:cNvSpPr>
          <p:nvPr>
            <p:ph sz="half" idx="2"/>
          </p:nvPr>
        </p:nvSpPr>
        <p:spPr>
          <a:xfrm>
            <a:off x="356135" y="2505074"/>
            <a:ext cx="5813659" cy="4232609"/>
          </a:xfrm>
        </p:spPr>
        <p:txBody>
          <a:bodyPr>
            <a:normAutofit/>
          </a:bodyPr>
          <a:lstStyle/>
          <a:p>
            <a:pPr marL="0" indent="0">
              <a:buNone/>
            </a:pPr>
            <a:r>
              <a:rPr lang="en-GB" sz="1800" dirty="0"/>
              <a:t>Encouragingly, the dominant top four features are in common with your linear model:</a:t>
            </a:r>
          </a:p>
          <a:p>
            <a:r>
              <a:rPr lang="en-GB" sz="1800" dirty="0" err="1"/>
              <a:t>fastQuads</a:t>
            </a:r>
            <a:endParaRPr lang="en-GB" sz="1800" dirty="0"/>
          </a:p>
          <a:p>
            <a:r>
              <a:rPr lang="en-GB" sz="1800" dirty="0"/>
              <a:t>Runs</a:t>
            </a:r>
          </a:p>
          <a:p>
            <a:r>
              <a:rPr lang="en-GB" sz="1800" dirty="0"/>
              <a:t>Snow </a:t>
            </a:r>
            <a:r>
              <a:rPr lang="en-GB" sz="1800" dirty="0" err="1"/>
              <a:t>Making_ac</a:t>
            </a:r>
            <a:endParaRPr lang="en-GB" sz="1800" dirty="0"/>
          </a:p>
          <a:p>
            <a:r>
              <a:rPr lang="en-GB" sz="1800" dirty="0" err="1"/>
              <a:t>vertical_drop</a:t>
            </a:r>
            <a:endParaRPr lang="en-GB" sz="1800" dirty="0"/>
          </a:p>
          <a:p>
            <a:pPr marL="0" indent="0">
              <a:buNone/>
            </a:pPr>
            <a:r>
              <a:rPr lang="en-GB" sz="1800" dirty="0"/>
              <a:t>The random forest model has a lower cross-validation mean absolute error by almost $1. It also exhibits less variability. Verifying performance on the test set produces performance consistent with the cross-validation results.</a:t>
            </a:r>
          </a:p>
        </p:txBody>
      </p:sp>
      <p:pic>
        <p:nvPicPr>
          <p:cNvPr id="7" name="Content Placeholder 6"/>
          <p:cNvPicPr>
            <a:picLocks noGrp="1"/>
          </p:cNvPicPr>
          <p:nvPr>
            <p:ph sz="quarter" idx="4"/>
          </p:nvPr>
        </p:nvPicPr>
        <p:blipFill>
          <a:blip r:embed="rId3"/>
          <a:stretch>
            <a:fillRect/>
          </a:stretch>
        </p:blipFill>
        <p:spPr>
          <a:xfrm>
            <a:off x="6169794" y="1212784"/>
            <a:ext cx="5765531" cy="5524900"/>
          </a:xfrm>
          <a:prstGeom prst="rect">
            <a:avLst/>
          </a:prstGeom>
        </p:spPr>
      </p:pic>
    </p:spTree>
    <p:extLst>
      <p:ext uri="{BB962C8B-B14F-4D97-AF65-F5344CB8AC3E}">
        <p14:creationId xmlns:p14="http://schemas.microsoft.com/office/powerpoint/2010/main" val="1795059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34119"/>
            <a:ext cx="9786470" cy="578151"/>
          </a:xfrm>
        </p:spPr>
        <p:txBody>
          <a:bodyPr>
            <a:normAutofit fontScale="90000"/>
          </a:bodyPr>
          <a:lstStyle/>
          <a:p>
            <a:r>
              <a:rPr lang="en-GB" dirty="0"/>
              <a:t>Summary and conclusion</a:t>
            </a:r>
          </a:p>
        </p:txBody>
      </p:sp>
      <p:sp>
        <p:nvSpPr>
          <p:cNvPr id="4" name="Content Placeholder 3"/>
          <p:cNvSpPr>
            <a:spLocks noGrp="1"/>
          </p:cNvSpPr>
          <p:nvPr>
            <p:ph sz="half" idx="2"/>
          </p:nvPr>
        </p:nvSpPr>
        <p:spPr>
          <a:xfrm>
            <a:off x="839788" y="4908566"/>
            <a:ext cx="5185627" cy="1703672"/>
          </a:xfrm>
        </p:spPr>
        <p:txBody>
          <a:bodyPr>
            <a:noAutofit/>
          </a:bodyPr>
          <a:lstStyle/>
          <a:p>
            <a:r>
              <a:rPr lang="en-GB" sz="1600" dirty="0" smtClean="0"/>
              <a:t>Adult </a:t>
            </a:r>
            <a:r>
              <a:rPr lang="en-GB" sz="1600" dirty="0"/>
              <a:t>ticket is currently priced at $81 and average visitors ski for 5 days and 350,000 visitors in the coming season, the model predicts $19635175 increase in revenue from raising the ticket price by $11.22 by adding a run, increasing the vertical drop by 150 feet, and installing an additional chair lift.</a:t>
            </a:r>
          </a:p>
        </p:txBody>
      </p:sp>
      <p:pic>
        <p:nvPicPr>
          <p:cNvPr id="8" name="Content Placeholder 7"/>
          <p:cNvPicPr>
            <a:picLocks noGrp="1"/>
          </p:cNvPicPr>
          <p:nvPr>
            <p:ph sz="quarter" idx="4"/>
          </p:nvPr>
        </p:nvPicPr>
        <p:blipFill>
          <a:blip r:embed="rId2"/>
          <a:stretch>
            <a:fillRect/>
          </a:stretch>
        </p:blipFill>
        <p:spPr>
          <a:xfrm>
            <a:off x="666548" y="712270"/>
            <a:ext cx="5734251" cy="4129237"/>
          </a:xfrm>
          <a:prstGeom prst="rect">
            <a:avLst/>
          </a:prstGeom>
        </p:spPr>
      </p:pic>
      <p:sp>
        <p:nvSpPr>
          <p:cNvPr id="9" name="Content Placeholder 3"/>
          <p:cNvSpPr txBox="1">
            <a:spLocks/>
          </p:cNvSpPr>
          <p:nvPr/>
        </p:nvSpPr>
        <p:spPr>
          <a:xfrm>
            <a:off x="6025415" y="1511166"/>
            <a:ext cx="5185627" cy="17036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600" dirty="0"/>
          </a:p>
        </p:txBody>
      </p:sp>
      <p:sp>
        <p:nvSpPr>
          <p:cNvPr id="10" name="Rectangle 9"/>
          <p:cNvSpPr/>
          <p:nvPr/>
        </p:nvSpPr>
        <p:spPr>
          <a:xfrm>
            <a:off x="6025415" y="914697"/>
            <a:ext cx="6096000" cy="2566152"/>
          </a:xfrm>
          <a:prstGeom prst="rect">
            <a:avLst/>
          </a:prstGeom>
        </p:spPr>
        <p:txBody>
          <a:bodyPr>
            <a:spAutoFit/>
          </a:bodyPr>
          <a:lstStyle/>
          <a:p>
            <a:pPr>
              <a:lnSpc>
                <a:spcPct val="107000"/>
              </a:lnSpc>
              <a:spcAft>
                <a:spcPts val="800"/>
              </a:spcAft>
            </a:pPr>
            <a:r>
              <a:rPr lang="en-GB" sz="1600" b="1" i="1" u="sng" dirty="0" smtClean="0"/>
              <a:t>Conclusion</a:t>
            </a:r>
            <a:endParaRPr lang="en-GB" sz="1600" dirty="0" smtClean="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GB" sz="1600" dirty="0" smtClean="0">
                <a:effectLst/>
                <a:latin typeface="Calibri" panose="020F0502020204030204" pitchFamily="34" charset="0"/>
                <a:ea typeface="Calibri" panose="020F0502020204030204" pitchFamily="34" charset="0"/>
                <a:cs typeface="Calibri" panose="020F0502020204030204" pitchFamily="34" charset="0"/>
              </a:rPr>
              <a:t>The model does not take into account the operational costs and expenditure for adding increasing the vertical drop by 150 feet, and installing an additional chair lift. We only know that additional chair lift would increase the operating cost by $1.54 million. The model says closing one run makes no difference. Closing 2-3 will reduce the ticket price and revenue. If they close 3, then they can close 4 and 5 runs as there will no loss on ticket pricing. The significant drop will be if 6 runs will be closed.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3"/>
          <p:cNvSpPr txBox="1">
            <a:spLocks/>
          </p:cNvSpPr>
          <p:nvPr/>
        </p:nvSpPr>
        <p:spPr>
          <a:xfrm>
            <a:off x="5940425" y="4152959"/>
            <a:ext cx="5185627" cy="2623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600" dirty="0"/>
          </a:p>
        </p:txBody>
      </p:sp>
      <p:sp>
        <p:nvSpPr>
          <p:cNvPr id="12" name="Rectangle 11"/>
          <p:cNvSpPr/>
          <p:nvPr/>
        </p:nvSpPr>
        <p:spPr>
          <a:xfrm>
            <a:off x="6096000" y="3893736"/>
            <a:ext cx="6096000" cy="2893100"/>
          </a:xfrm>
          <a:prstGeom prst="rect">
            <a:avLst/>
          </a:prstGeom>
        </p:spPr>
        <p:txBody>
          <a:bodyPr>
            <a:spAutoFit/>
          </a:bodyPr>
          <a:lstStyle/>
          <a:p>
            <a:r>
              <a:rPr lang="en-GB" sz="1600" b="1" i="1" u="sng" dirty="0"/>
              <a:t>Future scope of work.</a:t>
            </a:r>
            <a:endParaRPr lang="en-GB" sz="1600" dirty="0"/>
          </a:p>
          <a:p>
            <a:r>
              <a:rPr lang="en-GB" sz="1600" dirty="0"/>
              <a:t>After Calculating Expected Big Mountain Ticket Price from The Model, Our model suggests that the modelled price should be </a:t>
            </a:r>
            <a:r>
              <a:rPr lang="en-GB" sz="1600" i="1" u="sng" dirty="0"/>
              <a:t>$93.93, $94</a:t>
            </a:r>
            <a:r>
              <a:rPr lang="en-GB" sz="1600" dirty="0"/>
              <a:t> if we round it. Even with the expected mean absolute error of $10.26, this suggests there is room for an increase. Meaning that we could increase the price for $10-15, which will support with expenditure for maintenance, operation and other costs. Also, importantly could help us to improve the facility.</a:t>
            </a:r>
          </a:p>
          <a:p>
            <a:r>
              <a:rPr lang="en-GB" sz="1600" dirty="0"/>
              <a:t>Increased price will attract less people, but those who value the quality and better facility. This makes easier to maintain the resort and improve the services of the facility. </a:t>
            </a:r>
          </a:p>
        </p:txBody>
      </p:sp>
    </p:spTree>
    <p:extLst>
      <p:ext uri="{BB962C8B-B14F-4D97-AF65-F5344CB8AC3E}">
        <p14:creationId xmlns:p14="http://schemas.microsoft.com/office/powerpoint/2010/main" val="198469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752</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Times New Roman</vt:lpstr>
      <vt:lpstr>Wingdings</vt:lpstr>
      <vt:lpstr>Office Theme</vt:lpstr>
      <vt:lpstr>Big Montana Resort </vt:lpstr>
      <vt:lpstr>PowerPoint Presentation</vt:lpstr>
      <vt:lpstr>Recommendation and key findings </vt:lpstr>
      <vt:lpstr>Modelling results and analysis</vt:lpstr>
      <vt:lpstr>Modelling results and analysis</vt:lpstr>
      <vt:lpstr>Modeling results and analysis</vt:lpstr>
      <vt:lpstr>Summary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Montana Resort </dc:title>
  <dc:creator>Microsoft account</dc:creator>
  <cp:lastModifiedBy>Microsoft account</cp:lastModifiedBy>
  <cp:revision>14</cp:revision>
  <dcterms:created xsi:type="dcterms:W3CDTF">2023-09-28T19:56:57Z</dcterms:created>
  <dcterms:modified xsi:type="dcterms:W3CDTF">2023-09-29T02:32:42Z</dcterms:modified>
</cp:coreProperties>
</file>