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83" r:id="rId2"/>
    <p:sldId id="306" r:id="rId3"/>
    <p:sldId id="258" r:id="rId4"/>
    <p:sldId id="386" r:id="rId5"/>
    <p:sldId id="462" r:id="rId6"/>
    <p:sldId id="470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6" r:id="rId21"/>
    <p:sldId id="487" r:id="rId22"/>
    <p:sldId id="463" r:id="rId23"/>
    <p:sldId id="396" r:id="rId24"/>
    <p:sldId id="466" r:id="rId25"/>
    <p:sldId id="431" r:id="rId26"/>
    <p:sldId id="488" r:id="rId27"/>
    <p:sldId id="489" r:id="rId28"/>
    <p:sldId id="490" r:id="rId29"/>
    <p:sldId id="491" r:id="rId30"/>
    <p:sldId id="492" r:id="rId31"/>
    <p:sldId id="465" r:id="rId32"/>
    <p:sldId id="406" r:id="rId33"/>
    <p:sldId id="467" r:id="rId34"/>
    <p:sldId id="447" r:id="rId35"/>
    <p:sldId id="493" r:id="rId36"/>
    <p:sldId id="494" r:id="rId37"/>
    <p:sldId id="464" r:id="rId38"/>
    <p:sldId id="495" r:id="rId39"/>
    <p:sldId id="496" r:id="rId40"/>
    <p:sldId id="497" r:id="rId41"/>
    <p:sldId id="498" r:id="rId42"/>
    <p:sldId id="499" r:id="rId4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6"/>
    <a:srgbClr val="D5F2FF"/>
    <a:srgbClr val="3BCCFF"/>
    <a:srgbClr val="D5F4FF"/>
    <a:srgbClr val="EAEAEA"/>
    <a:srgbClr val="FFFF00"/>
    <a:srgbClr val="A3D3FF"/>
    <a:srgbClr val="D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70" autoAdjust="0"/>
  </p:normalViewPr>
  <p:slideViewPr>
    <p:cSldViewPr snapToGrid="0" snapToObjects="1">
      <p:cViewPr varScale="1">
        <p:scale>
          <a:sx n="86" d="100"/>
          <a:sy n="86" d="100"/>
        </p:scale>
        <p:origin x="-1092" y="-162"/>
      </p:cViewPr>
      <p:guideLst>
        <p:guide orient="horz" pos="2113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CA35E61-DEFB-44A7-90C6-2D5B1243039C}" type="datetimeFigureOut">
              <a:rPr lang="zh-CN" altLang="en-US"/>
              <a:pPr>
                <a:defRPr/>
              </a:pPr>
              <a:t>2015/7/30</a:t>
            </a:fld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99479CD-D95B-4631-9A63-04C266923D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195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5286375" y="-6350"/>
            <a:ext cx="3863975" cy="641350"/>
            <a:chOff x="80" y="0"/>
            <a:chExt cx="6086" cy="1010"/>
          </a:xfrm>
        </p:grpSpPr>
        <p:pic>
          <p:nvPicPr>
            <p:cNvPr id="5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15"/>
            <p:cNvSpPr>
              <a:spLocks noChangeArrowheads="1"/>
            </p:cNvSpPr>
            <p:nvPr/>
          </p:nvSpPr>
          <p:spPr bwMode="auto">
            <a:xfrm>
              <a:off x="80" y="415"/>
              <a:ext cx="5353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教学更简单，让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学习更有效</a:t>
              </a:r>
              <a:endParaRPr lang="en-US" altLang="zh-CN" sz="1600" dirty="0" smtClean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pic>
        <p:nvPicPr>
          <p:cNvPr id="7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9863"/>
            <a:ext cx="9144000" cy="716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63803"/>
            <a:ext cx="7772400" cy="939799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6400800" cy="1058333"/>
          </a:xfrm>
          <a:prstGeom prst="rect">
            <a:avLst/>
          </a:prstGeo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20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22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4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 userDrawn="1"/>
        </p:nvSpPr>
        <p:spPr bwMode="auto">
          <a:xfrm>
            <a:off x="174625" y="10160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 </a:t>
            </a:r>
            <a:r>
              <a:rPr lang="zh-CN" altLang="en-US" sz="36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本章小结</a:t>
            </a:r>
            <a:endParaRPr lang="zh-CN" altLang="en-US" sz="3600" b="1" spc="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31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内容背景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9144000" cy="702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 userDrawn="1"/>
        </p:nvGrpSpPr>
        <p:grpSpPr bwMode="auto">
          <a:xfrm>
            <a:off x="5286375" y="-6350"/>
            <a:ext cx="3863975" cy="641350"/>
            <a:chOff x="80" y="0"/>
            <a:chExt cx="6086" cy="1010"/>
          </a:xfrm>
        </p:grpSpPr>
        <p:pic>
          <p:nvPicPr>
            <p:cNvPr id="1028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15"/>
            <p:cNvSpPr>
              <a:spLocks noChangeArrowheads="1"/>
            </p:cNvSpPr>
            <p:nvPr/>
          </p:nvSpPr>
          <p:spPr bwMode="auto">
            <a:xfrm>
              <a:off x="80" y="415"/>
              <a:ext cx="5353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教学更简单，让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学习更有效</a:t>
              </a:r>
              <a:endParaRPr lang="en-US" altLang="zh-CN" sz="1600" dirty="0" smtClean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3" r:id="rId3"/>
    <p:sldLayoutId id="2147483726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hapter09/9-3.doc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hapter09/9-4.doc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hapter09/example26.doc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hapter09/9-5.doc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hapter09/9-6.doc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hapter09/9-7.doc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hapter09/9-8.doc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hapter09/9-9.doc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hapter09/9-10.doc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chapter09/example27.doc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hapter09/9-11.doc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hapter09/9-12.doc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chapter09/9-13.doc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chapter09/example28.doc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hapter09/9-14.doc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hapter09/9-15.doc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chapter09/example29.doc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hapter09/9-1.doc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hapter09/9-2.doc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5145088"/>
            <a:ext cx="2211388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" name="Group 5"/>
          <p:cNvGrpSpPr>
            <a:grpSpLocks/>
          </p:cNvGrpSpPr>
          <p:nvPr/>
        </p:nvGrpSpPr>
        <p:grpSpPr bwMode="auto">
          <a:xfrm>
            <a:off x="5172075" y="44450"/>
            <a:ext cx="3863975" cy="687388"/>
            <a:chOff x="80" y="0"/>
            <a:chExt cx="6086" cy="1082"/>
          </a:xfrm>
        </p:grpSpPr>
        <p:pic>
          <p:nvPicPr>
            <p:cNvPr id="5127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8" name="矩形 15"/>
            <p:cNvSpPr>
              <a:spLocks noChangeArrowheads="1"/>
            </p:cNvSpPr>
            <p:nvPr/>
          </p:nvSpPr>
          <p:spPr bwMode="auto">
            <a:xfrm>
              <a:off x="80" y="55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让</a:t>
              </a:r>
              <a:r>
                <a:rPr lang="en-US" altLang="zh-CN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IT</a:t>
              </a: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教学更简单，让</a:t>
              </a:r>
              <a:r>
                <a:rPr lang="en-US" altLang="zh-CN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IT</a:t>
              </a: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学习更有效</a:t>
              </a: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5124" name="标题 2"/>
          <p:cNvSpPr>
            <a:spLocks noGrp="1"/>
          </p:cNvSpPr>
          <p:nvPr>
            <p:ph type="ctrTitle"/>
          </p:nvPr>
        </p:nvSpPr>
        <p:spPr bwMode="auto">
          <a:xfrm>
            <a:off x="159654" y="2696024"/>
            <a:ext cx="9144000" cy="142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600" dirty="0" smtClean="0">
                <a:sym typeface="微软雅黑" pitchFamily="34" charset="-122"/>
              </a:rPr>
              <a:t>第九章  </a:t>
            </a:r>
            <a:r>
              <a:rPr lang="en-US" altLang="zh-CN" sz="4600" dirty="0" smtClean="0">
                <a:sym typeface="微软雅黑" pitchFamily="34" charset="-122"/>
              </a:rPr>
              <a:t>JavaScript</a:t>
            </a:r>
            <a:r>
              <a:rPr lang="zh-CN" altLang="en-US" sz="4600" dirty="0" smtClean="0">
                <a:sym typeface="微软雅黑" pitchFamily="34" charset="-122"/>
              </a:rPr>
              <a:t>事件处理</a:t>
            </a:r>
            <a:endParaRPr lang="zh-CN" altLang="en-US" sz="4600" dirty="0" smtClean="0"/>
          </a:p>
        </p:txBody>
      </p:sp>
      <p:sp>
        <p:nvSpPr>
          <p:cNvPr id="5125" name="副标题 3"/>
          <p:cNvSpPr>
            <a:spLocks noGrp="1"/>
          </p:cNvSpPr>
          <p:nvPr>
            <p:ph type="subTitle" idx="1"/>
          </p:nvPr>
        </p:nvSpPr>
        <p:spPr bwMode="auto">
          <a:xfrm>
            <a:off x="2420717" y="3639462"/>
            <a:ext cx="6973888" cy="1058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zh-CN" altLang="zh-CN" dirty="0"/>
              <a:t>什么是</a:t>
            </a:r>
            <a:r>
              <a:rPr lang="en-US" altLang="zh-CN" dirty="0"/>
              <a:t>JavaScript</a:t>
            </a:r>
            <a:r>
              <a:rPr lang="zh-CN" altLang="zh-CN" dirty="0" smtClean="0"/>
              <a:t>事件</a:t>
            </a:r>
            <a:endParaRPr lang="en-US" altLang="zh-CN" dirty="0" smtClean="0"/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en-US" altLang="zh-CN" dirty="0"/>
              <a:t>DOM</a:t>
            </a:r>
            <a:r>
              <a:rPr lang="zh-CN" altLang="zh-CN" dirty="0"/>
              <a:t>操作</a:t>
            </a:r>
            <a:endParaRPr lang="zh-CN" altLang="en-US" dirty="0" smtClean="0">
              <a:sym typeface="微软雅黑" pitchFamily="34" charset="-122"/>
            </a:endParaRPr>
          </a:p>
        </p:txBody>
      </p:sp>
      <p:sp>
        <p:nvSpPr>
          <p:cNvPr id="5126" name="副标题 3"/>
          <p:cNvSpPr txBox="1">
            <a:spLocks/>
          </p:cNvSpPr>
          <p:nvPr/>
        </p:nvSpPr>
        <p:spPr bwMode="auto">
          <a:xfrm>
            <a:off x="5711605" y="3653976"/>
            <a:ext cx="66452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对象的常用方法</a:t>
            </a:r>
            <a:endParaRPr lang="zh-CN" altLang="en-US" sz="20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window</a:t>
            </a:r>
            <a:r>
              <a:rPr lang="zh-CN" altLang="zh-CN" sz="1800" b="1" dirty="0"/>
              <a:t>对象</a:t>
            </a:r>
          </a:p>
          <a:p>
            <a:pPr marL="742950" indent="-285750"/>
            <a:r>
              <a:rPr lang="zh-CN" altLang="zh-CN" sz="1600" dirty="0"/>
              <a:t>打开和关闭窗口</a:t>
            </a:r>
          </a:p>
          <a:p>
            <a:pPr marL="0" indent="457200">
              <a:buNone/>
            </a:pPr>
            <a:r>
              <a:rPr lang="zh-CN" altLang="zh-CN" sz="1600" dirty="0"/>
              <a:t>在</a:t>
            </a:r>
            <a:r>
              <a:rPr lang="en-US" altLang="zh-CN" sz="1600" dirty="0"/>
              <a:t>window</a:t>
            </a:r>
            <a:r>
              <a:rPr lang="zh-CN" altLang="zh-CN" sz="1600" dirty="0"/>
              <a:t>对象中，</a:t>
            </a:r>
            <a:r>
              <a:rPr lang="en-US" altLang="zh-CN" sz="1600" dirty="0" err="1">
                <a:solidFill>
                  <a:srgbClr val="009ED6"/>
                </a:solidFill>
              </a:rPr>
              <a:t>window.open</a:t>
            </a:r>
            <a:r>
              <a:rPr lang="en-US" altLang="zh-CN" sz="1600" dirty="0">
                <a:solidFill>
                  <a:srgbClr val="009ED6"/>
                </a:solidFill>
              </a:rPr>
              <a:t>()</a:t>
            </a:r>
            <a:r>
              <a:rPr lang="zh-CN" altLang="zh-CN" sz="1600" dirty="0"/>
              <a:t>方法用于打开新窗口，</a:t>
            </a:r>
            <a:r>
              <a:rPr lang="en-US" altLang="zh-CN" sz="1600" dirty="0" err="1">
                <a:solidFill>
                  <a:srgbClr val="009ED6"/>
                </a:solidFill>
              </a:rPr>
              <a:t>window.close</a:t>
            </a:r>
            <a:r>
              <a:rPr lang="en-US" altLang="zh-CN" sz="1600" dirty="0">
                <a:solidFill>
                  <a:srgbClr val="009ED6"/>
                </a:solidFill>
              </a:rPr>
              <a:t>()</a:t>
            </a:r>
            <a:r>
              <a:rPr lang="zh-CN" altLang="zh-CN" sz="1600" dirty="0"/>
              <a:t>方法用于关闭窗口。具体示例代码如下：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BOM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操作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24569" y="3591490"/>
            <a:ext cx="7640006" cy="1754326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zh-CN" dirty="0"/>
              <a:t>弹出新窗口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newWin</a:t>
            </a:r>
            <a:r>
              <a:rPr lang="en-US" altLang="zh-CN" dirty="0"/>
              <a:t> = </a:t>
            </a:r>
            <a:r>
              <a:rPr lang="en-US" altLang="zh-CN" dirty="0" err="1"/>
              <a:t>window.open</a:t>
            </a:r>
            <a:r>
              <a:rPr lang="en-US" altLang="zh-CN" dirty="0"/>
              <a:t>("new.html");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关闭新窗口</a:t>
            </a:r>
          </a:p>
          <a:p>
            <a:r>
              <a:rPr lang="en-US" altLang="zh-CN" dirty="0" err="1"/>
              <a:t>newWin.close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关闭本窗口</a:t>
            </a:r>
          </a:p>
          <a:p>
            <a:r>
              <a:rPr lang="en-US" altLang="zh-CN" dirty="0" err="1"/>
              <a:t>window.close</a:t>
            </a:r>
            <a:r>
              <a:rPr lang="en-US" altLang="zh-CN" dirty="0"/>
              <a:t>();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84360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window</a:t>
            </a:r>
            <a:r>
              <a:rPr lang="zh-CN" altLang="zh-CN" sz="1800" b="1" dirty="0"/>
              <a:t>对象</a:t>
            </a:r>
          </a:p>
          <a:p>
            <a:pPr marL="742950" indent="-285750"/>
            <a:r>
              <a:rPr lang="en-US" altLang="zh-CN" sz="1600" dirty="0"/>
              <a:t>setTimeout()</a:t>
            </a:r>
            <a:r>
              <a:rPr lang="zh-CN" altLang="zh-CN" sz="1600" dirty="0"/>
              <a:t>定时器的使用</a:t>
            </a:r>
          </a:p>
          <a:p>
            <a:pPr marL="0" indent="457200">
              <a:buNone/>
            </a:pPr>
            <a:r>
              <a:rPr lang="en-US" altLang="zh-CN" sz="1600" dirty="0"/>
              <a:t>setTimeout()</a:t>
            </a:r>
            <a:r>
              <a:rPr lang="zh-CN" altLang="zh-CN" sz="1600" dirty="0"/>
              <a:t>定时器可以实现</a:t>
            </a:r>
            <a:r>
              <a:rPr lang="zh-CN" altLang="zh-CN" sz="1600" dirty="0">
                <a:solidFill>
                  <a:srgbClr val="009ED6"/>
                </a:solidFill>
              </a:rPr>
              <a:t>延时</a:t>
            </a:r>
            <a:r>
              <a:rPr lang="zh-CN" altLang="zh-CN" sz="1600" dirty="0"/>
              <a:t>操作，即延时一段时间后执行指定的代码。示例代码如下：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BOM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操作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24569" y="3591490"/>
            <a:ext cx="7640006" cy="1754326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zh-CN" dirty="0"/>
              <a:t>定义</a:t>
            </a:r>
            <a:r>
              <a:rPr lang="en-US" altLang="zh-CN" dirty="0"/>
              <a:t>show</a:t>
            </a:r>
            <a:r>
              <a:rPr lang="zh-CN" altLang="zh-CN" dirty="0"/>
              <a:t>函数</a:t>
            </a:r>
          </a:p>
          <a:p>
            <a:r>
              <a:rPr lang="en-US" altLang="zh-CN" dirty="0"/>
              <a:t>function show(){</a:t>
            </a:r>
            <a:endParaRPr lang="zh-CN" altLang="zh-CN" dirty="0"/>
          </a:p>
          <a:p>
            <a:r>
              <a:rPr lang="en-US" altLang="zh-CN" dirty="0"/>
              <a:t>	alert("2</a:t>
            </a:r>
            <a:r>
              <a:rPr lang="zh-CN" altLang="zh-CN" dirty="0"/>
              <a:t>秒已经过去了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//2</a:t>
            </a:r>
            <a:r>
              <a:rPr lang="zh-CN" altLang="zh-CN" dirty="0"/>
              <a:t>秒后调用</a:t>
            </a:r>
            <a:r>
              <a:rPr lang="en-US" altLang="zh-CN" dirty="0"/>
              <a:t>show</a:t>
            </a:r>
            <a:r>
              <a:rPr lang="zh-CN" altLang="zh-CN" dirty="0"/>
              <a:t>函数</a:t>
            </a:r>
          </a:p>
          <a:p>
            <a:r>
              <a:rPr lang="en-US" altLang="zh-CN" dirty="0"/>
              <a:t>setTimeout(show,2000);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65397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window</a:t>
            </a:r>
            <a:r>
              <a:rPr lang="zh-CN" altLang="zh-CN" sz="1800" b="1" dirty="0"/>
              <a:t>对象</a:t>
            </a:r>
          </a:p>
          <a:p>
            <a:pPr marL="457200" indent="0">
              <a:buNone/>
            </a:pPr>
            <a:r>
              <a:rPr lang="zh-CN" altLang="zh-CN" sz="1600" dirty="0"/>
              <a:t>当需要清除定时器时，可以使用</a:t>
            </a:r>
            <a:r>
              <a:rPr lang="en-US" altLang="zh-CN" sz="1600" dirty="0" err="1">
                <a:solidFill>
                  <a:srgbClr val="009ED6"/>
                </a:solidFill>
              </a:rPr>
              <a:t>clearTimeout</a:t>
            </a:r>
            <a:r>
              <a:rPr lang="en-US" altLang="zh-CN" sz="1600" dirty="0">
                <a:solidFill>
                  <a:srgbClr val="009ED6"/>
                </a:solidFill>
              </a:rPr>
              <a:t>()</a:t>
            </a:r>
            <a:r>
              <a:rPr lang="zh-CN" altLang="zh-CN" sz="1600" dirty="0"/>
              <a:t>方法。示例代码如下：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BOM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操作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24569" y="2831317"/>
            <a:ext cx="7640006" cy="3416320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</a:t>
            </a:r>
            <a:r>
              <a:rPr lang="en-US" altLang="zh-CN" dirty="0" err="1"/>
              <a:t>showA</a:t>
            </a:r>
            <a:r>
              <a:rPr lang="en-US" altLang="zh-CN" dirty="0"/>
              <a:t>(){</a:t>
            </a:r>
            <a:endParaRPr lang="zh-CN" altLang="zh-CN" dirty="0"/>
          </a:p>
          <a:p>
            <a:r>
              <a:rPr lang="en-US" altLang="zh-CN" dirty="0"/>
              <a:t>	alert("</a:t>
            </a:r>
            <a:r>
              <a:rPr lang="zh-CN" altLang="zh-CN" dirty="0"/>
              <a:t>定时器</a:t>
            </a:r>
            <a:r>
              <a:rPr lang="en-US" altLang="zh-CN" dirty="0"/>
              <a:t>A");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function </a:t>
            </a:r>
            <a:r>
              <a:rPr lang="en-US" altLang="zh-CN" dirty="0" err="1"/>
              <a:t>showB</a:t>
            </a:r>
            <a:r>
              <a:rPr lang="en-US" altLang="zh-CN" dirty="0"/>
              <a:t>(){</a:t>
            </a:r>
            <a:endParaRPr lang="zh-CN" altLang="zh-CN" dirty="0"/>
          </a:p>
          <a:p>
            <a:r>
              <a:rPr lang="en-US" altLang="zh-CN" dirty="0"/>
              <a:t>	alert("</a:t>
            </a:r>
            <a:r>
              <a:rPr lang="zh-CN" altLang="zh-CN" dirty="0"/>
              <a:t>定时器</a:t>
            </a:r>
            <a:r>
              <a:rPr lang="en-US" altLang="zh-CN" dirty="0"/>
              <a:t>B");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设置定时器</a:t>
            </a:r>
            <a:r>
              <a:rPr lang="en-US" altLang="zh-CN" dirty="0"/>
              <a:t>t1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秒后调用</a:t>
            </a:r>
            <a:r>
              <a:rPr lang="en-US" altLang="zh-CN" dirty="0" err="1"/>
              <a:t>showA</a:t>
            </a:r>
            <a:r>
              <a:rPr lang="zh-CN" altLang="zh-CN" dirty="0"/>
              <a:t>函数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t1 = setTimeout(showA,2000);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设置定时器</a:t>
            </a:r>
            <a:r>
              <a:rPr lang="en-US" altLang="zh-CN" dirty="0"/>
              <a:t>t2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秒后调用</a:t>
            </a:r>
            <a:r>
              <a:rPr lang="en-US" altLang="zh-CN" dirty="0" err="1"/>
              <a:t>showB</a:t>
            </a:r>
            <a:r>
              <a:rPr lang="zh-CN" altLang="zh-CN" dirty="0"/>
              <a:t>函数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t2 = setTimeout(showB,2000);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清除定时器</a:t>
            </a:r>
            <a:r>
              <a:rPr lang="en-US" altLang="zh-CN" dirty="0"/>
              <a:t>t1</a:t>
            </a:r>
            <a:endParaRPr lang="zh-CN" altLang="zh-CN" dirty="0"/>
          </a:p>
          <a:p>
            <a:r>
              <a:rPr lang="en-US" altLang="zh-CN" dirty="0" err="1"/>
              <a:t>clearTimeout</a:t>
            </a:r>
            <a:r>
              <a:rPr lang="en-US" altLang="zh-CN" dirty="0"/>
              <a:t>(t1);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94333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window</a:t>
            </a:r>
            <a:r>
              <a:rPr lang="zh-CN" altLang="zh-CN" sz="1800" b="1" dirty="0"/>
              <a:t>对象</a:t>
            </a:r>
          </a:p>
          <a:p>
            <a:pPr marL="742950" indent="-285750"/>
            <a:r>
              <a:rPr lang="en-US" altLang="zh-CN" sz="1600" dirty="0"/>
              <a:t>setInterval()</a:t>
            </a:r>
            <a:r>
              <a:rPr lang="zh-CN" altLang="zh-CN" sz="1600" dirty="0"/>
              <a:t>定时器的使用</a:t>
            </a:r>
          </a:p>
          <a:p>
            <a:pPr marL="0" indent="457200">
              <a:buNone/>
            </a:pPr>
            <a:r>
              <a:rPr lang="en-US" altLang="zh-CN" sz="1600" dirty="0"/>
              <a:t>setInterval()</a:t>
            </a:r>
            <a:r>
              <a:rPr lang="zh-CN" altLang="zh-CN" sz="1600" dirty="0"/>
              <a:t>定时器用于</a:t>
            </a:r>
            <a:r>
              <a:rPr lang="zh-CN" altLang="zh-CN" sz="1600" dirty="0">
                <a:solidFill>
                  <a:srgbClr val="009ED6"/>
                </a:solidFill>
              </a:rPr>
              <a:t>周期性</a:t>
            </a:r>
            <a:r>
              <a:rPr lang="zh-CN" altLang="zh-CN" sz="1600" dirty="0"/>
              <a:t>执行脚本，即每隔一段时间执行指定的代码，通常用于在网页上显示时钟、实现网页动画、制作漂浮广告等。需要注意的是，如果不使用</a:t>
            </a:r>
            <a:r>
              <a:rPr lang="en-US" altLang="zh-CN" sz="1600" dirty="0" err="1">
                <a:solidFill>
                  <a:srgbClr val="009ED6"/>
                </a:solidFill>
              </a:rPr>
              <a:t>clearInterval</a:t>
            </a:r>
            <a:r>
              <a:rPr lang="en-US" altLang="zh-CN" sz="1600" dirty="0">
                <a:solidFill>
                  <a:srgbClr val="009ED6"/>
                </a:solidFill>
              </a:rPr>
              <a:t>()</a:t>
            </a:r>
            <a:r>
              <a:rPr lang="zh-CN" altLang="zh-CN" sz="1600" dirty="0"/>
              <a:t>清除定时器，该方法会一直</a:t>
            </a:r>
            <a:r>
              <a:rPr lang="zh-CN" altLang="zh-CN" sz="1600" dirty="0">
                <a:solidFill>
                  <a:srgbClr val="009ED6"/>
                </a:solidFill>
              </a:rPr>
              <a:t>循环执行</a:t>
            </a:r>
            <a:r>
              <a:rPr lang="zh-CN" altLang="zh-CN" sz="1600" dirty="0"/>
              <a:t>，直到页面关闭。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BOM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操作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308" y="3473682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09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2</a:t>
            </a:r>
            <a:r>
              <a:rPr lang="zh-CN" altLang="zh-CN" sz="1800" b="1" dirty="0" smtClean="0"/>
              <a:t>）</a:t>
            </a:r>
            <a:r>
              <a:rPr lang="en-US" altLang="zh-CN" sz="1800" b="1" dirty="0" smtClean="0"/>
              <a:t>screen</a:t>
            </a:r>
            <a:r>
              <a:rPr lang="zh-CN" altLang="zh-CN" sz="1800" b="1" dirty="0" smtClean="0"/>
              <a:t>对象</a:t>
            </a:r>
            <a:endParaRPr lang="zh-CN" altLang="zh-CN" sz="1800" b="1" dirty="0"/>
          </a:p>
          <a:p>
            <a:pPr marL="0" indent="457200">
              <a:buNone/>
            </a:pPr>
            <a:r>
              <a:rPr lang="en-US" altLang="zh-CN" sz="1600" dirty="0"/>
              <a:t>screen</a:t>
            </a:r>
            <a:r>
              <a:rPr lang="zh-CN" altLang="zh-CN" sz="1600" dirty="0"/>
              <a:t>对象用于获取用户计算机的</a:t>
            </a:r>
            <a:r>
              <a:rPr lang="zh-CN" altLang="zh-CN" sz="1600" dirty="0">
                <a:solidFill>
                  <a:srgbClr val="009ED6"/>
                </a:solidFill>
              </a:rPr>
              <a:t>屏幕</a:t>
            </a:r>
            <a:r>
              <a:rPr lang="zh-CN" altLang="zh-CN" sz="1600" dirty="0"/>
              <a:t>信息，例如屏幕分辨率、颜色位数等。</a:t>
            </a:r>
            <a:r>
              <a:rPr lang="en-US" altLang="zh-CN" sz="1600" dirty="0"/>
              <a:t>screen</a:t>
            </a:r>
            <a:r>
              <a:rPr lang="zh-CN" altLang="zh-CN" sz="1600" dirty="0"/>
              <a:t>对象的常用属性</a:t>
            </a:r>
            <a:r>
              <a:rPr lang="zh-CN" altLang="zh-CN" sz="1600" dirty="0" smtClean="0"/>
              <a:t>如</a:t>
            </a:r>
            <a:r>
              <a:rPr lang="zh-CN" altLang="en-US" sz="1600" dirty="0" smtClean="0"/>
              <a:t>下</a:t>
            </a:r>
            <a:r>
              <a:rPr lang="zh-CN" altLang="zh-CN" sz="1600" dirty="0" smtClean="0"/>
              <a:t>表所</a:t>
            </a:r>
            <a:r>
              <a:rPr lang="zh-CN" altLang="zh-CN" sz="16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BOM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操作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610157"/>
              </p:ext>
            </p:extLst>
          </p:nvPr>
        </p:nvGraphicFramePr>
        <p:xfrm>
          <a:off x="1443672" y="3168563"/>
          <a:ext cx="6256655" cy="205342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89100"/>
                <a:gridCol w="4567555"/>
              </a:tblGrid>
              <a:tr h="513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13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width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height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屏幕的宽度和高度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13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availWidth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availHeight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屏幕的可用宽度和可用高度（不包括</a:t>
                      </a:r>
                      <a:r>
                        <a:rPr lang="en-US" sz="1050" kern="100">
                          <a:effectLst/>
                        </a:rPr>
                        <a:t>Windows</a:t>
                      </a:r>
                      <a:r>
                        <a:rPr lang="zh-CN" sz="1050" kern="100">
                          <a:effectLst/>
                        </a:rPr>
                        <a:t>任务栏）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13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colorDepth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屏幕的颜色位数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77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3</a:t>
            </a:r>
            <a:r>
              <a:rPr lang="zh-CN" altLang="zh-CN" sz="1800" b="1" dirty="0" smtClean="0"/>
              <a:t>）</a:t>
            </a:r>
            <a:r>
              <a:rPr lang="en-US" altLang="zh-CN" sz="1800" b="1" dirty="0"/>
              <a:t>location</a:t>
            </a:r>
            <a:r>
              <a:rPr lang="zh-CN" altLang="zh-CN" sz="1800" b="1" dirty="0" smtClean="0"/>
              <a:t>对象</a:t>
            </a:r>
            <a:endParaRPr lang="en-US" altLang="zh-CN" sz="1800" b="1" dirty="0" smtClean="0"/>
          </a:p>
          <a:p>
            <a:pPr marL="0" indent="457200" eaLnBrk="1">
              <a:buNone/>
            </a:pPr>
            <a:r>
              <a:rPr lang="en-US" altLang="zh-CN" sz="1600" dirty="0">
                <a:solidFill>
                  <a:srgbClr val="009ED6"/>
                </a:solidFill>
              </a:rPr>
              <a:t>location</a:t>
            </a:r>
            <a:r>
              <a:rPr lang="zh-CN" altLang="zh-CN" sz="1600" dirty="0"/>
              <a:t>对象用于获取和设置当前网页的</a:t>
            </a:r>
            <a:r>
              <a:rPr lang="en-US" altLang="zh-CN" sz="1600" dirty="0">
                <a:solidFill>
                  <a:srgbClr val="009ED6"/>
                </a:solidFill>
              </a:rPr>
              <a:t>URL</a:t>
            </a:r>
            <a:r>
              <a:rPr lang="zh-CN" altLang="zh-CN" sz="1600" dirty="0"/>
              <a:t>地址，其常用的</a:t>
            </a:r>
            <a:r>
              <a:rPr lang="zh-CN" altLang="zh-CN" sz="1600" dirty="0">
                <a:solidFill>
                  <a:srgbClr val="009ED6"/>
                </a:solidFill>
              </a:rPr>
              <a:t>属性</a:t>
            </a:r>
            <a:r>
              <a:rPr lang="zh-CN" altLang="zh-CN" sz="1600" dirty="0"/>
              <a:t>和</a:t>
            </a:r>
            <a:r>
              <a:rPr lang="zh-CN" altLang="zh-CN" sz="1600" dirty="0">
                <a:solidFill>
                  <a:srgbClr val="009ED6"/>
                </a:solidFill>
              </a:rPr>
              <a:t>方法</a:t>
            </a:r>
            <a:r>
              <a:rPr lang="zh-CN" altLang="zh-CN" sz="1600" dirty="0" smtClean="0"/>
              <a:t>如</a:t>
            </a:r>
            <a:r>
              <a:rPr lang="zh-CN" altLang="en-US" sz="1600" dirty="0" smtClean="0"/>
              <a:t>下</a:t>
            </a:r>
            <a:r>
              <a:rPr lang="zh-CN" altLang="zh-CN" sz="1600" dirty="0" smtClean="0"/>
              <a:t>表所</a:t>
            </a:r>
            <a:r>
              <a:rPr lang="zh-CN" altLang="zh-CN" sz="16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BOM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操作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6147"/>
              </p:ext>
            </p:extLst>
          </p:nvPr>
        </p:nvGraphicFramePr>
        <p:xfrm>
          <a:off x="1443672" y="3143087"/>
          <a:ext cx="6256655" cy="279500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89100"/>
                <a:gridCol w="4567555"/>
              </a:tblGrid>
              <a:tr h="310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方法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0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hash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获取或设置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r>
                        <a:rPr lang="zh-CN" sz="1050" kern="100">
                          <a:effectLst/>
                        </a:rPr>
                        <a:t>中的锚点，例如“</a:t>
                      </a:r>
                      <a:r>
                        <a:rPr lang="en-US" sz="1050" kern="100">
                          <a:effectLst/>
                        </a:rPr>
                        <a:t>#top</a:t>
                      </a:r>
                      <a:r>
                        <a:rPr lang="zh-CN" sz="1050" kern="100">
                          <a:effectLst/>
                        </a:rPr>
                        <a:t>”。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0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host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获取或设置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r>
                        <a:rPr lang="zh-CN" sz="1050" kern="100">
                          <a:effectLst/>
                        </a:rPr>
                        <a:t>中的主机名，例如“</a:t>
                      </a:r>
                      <a:r>
                        <a:rPr lang="en-US" sz="1050" kern="100">
                          <a:effectLst/>
                        </a:rPr>
                        <a:t>itcast.cn</a:t>
                      </a:r>
                      <a:r>
                        <a:rPr lang="zh-CN" sz="1050" kern="100">
                          <a:effectLst/>
                        </a:rPr>
                        <a:t>”。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0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port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获取或设置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r>
                        <a:rPr lang="zh-CN" sz="1050" kern="100">
                          <a:effectLst/>
                        </a:rPr>
                        <a:t>中的端口号，例如“</a:t>
                      </a:r>
                      <a:r>
                        <a:rPr lang="en-US" sz="1050" kern="100">
                          <a:effectLst/>
                        </a:rPr>
                        <a:t>80</a:t>
                      </a:r>
                      <a:r>
                        <a:rPr lang="zh-CN" sz="1050" kern="100">
                          <a:effectLst/>
                        </a:rPr>
                        <a:t>”。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0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href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获取或设置整个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r>
                        <a:rPr lang="zh-CN" sz="1050" kern="100">
                          <a:effectLst/>
                        </a:rPr>
                        <a:t>，例如“</a:t>
                      </a:r>
                      <a:r>
                        <a:rPr lang="en-US" sz="1050" kern="100">
                          <a:effectLst/>
                        </a:rPr>
                        <a:t>http://www.itcast.cn/1.html</a:t>
                      </a:r>
                      <a:r>
                        <a:rPr lang="zh-CN" sz="1050" kern="100">
                          <a:effectLst/>
                        </a:rPr>
                        <a:t>”。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0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pathname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获取或设置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r>
                        <a:rPr lang="zh-CN" sz="1050" kern="100">
                          <a:effectLst/>
                        </a:rPr>
                        <a:t>的路径部分，例如“</a:t>
                      </a:r>
                      <a:r>
                        <a:rPr lang="en-US" sz="1050" kern="100">
                          <a:effectLst/>
                        </a:rPr>
                        <a:t>/1.html</a:t>
                      </a:r>
                      <a:r>
                        <a:rPr lang="zh-CN" sz="1050" kern="100">
                          <a:effectLst/>
                        </a:rPr>
                        <a:t>”。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0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protocol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获取或设置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r>
                        <a:rPr lang="zh-CN" sz="1050" kern="100">
                          <a:effectLst/>
                        </a:rPr>
                        <a:t>的协议，例如“</a:t>
                      </a:r>
                      <a:r>
                        <a:rPr lang="en-US" sz="1050" kern="100">
                          <a:effectLst/>
                        </a:rPr>
                        <a:t>http:</a:t>
                      </a:r>
                      <a:r>
                        <a:rPr lang="zh-CN" sz="1050" kern="100">
                          <a:effectLst/>
                        </a:rPr>
                        <a:t>”。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0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search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获取或设置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r>
                        <a:rPr lang="zh-CN" sz="1050" kern="100">
                          <a:effectLst/>
                        </a:rPr>
                        <a:t>地址中的</a:t>
                      </a:r>
                      <a:r>
                        <a:rPr lang="en-US" sz="1050" kern="100">
                          <a:effectLst/>
                        </a:rPr>
                        <a:t>GET</a:t>
                      </a:r>
                      <a:r>
                        <a:rPr lang="zh-CN" sz="1050" kern="100">
                          <a:effectLst/>
                        </a:rPr>
                        <a:t>请求部分，例如“</a:t>
                      </a:r>
                      <a:r>
                        <a:rPr lang="en-US" sz="1050" kern="100">
                          <a:effectLst/>
                        </a:rPr>
                        <a:t>?name=haha&amp;age=20</a:t>
                      </a:r>
                      <a:r>
                        <a:rPr lang="zh-CN" sz="1050" kern="100">
                          <a:effectLst/>
                        </a:rPr>
                        <a:t>”。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0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reload()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重新加载当前文档。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663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4</a:t>
            </a:r>
            <a:r>
              <a:rPr lang="zh-CN" altLang="zh-CN" sz="1800" b="1" dirty="0" smtClean="0"/>
              <a:t>）</a:t>
            </a:r>
            <a:r>
              <a:rPr lang="en-US" altLang="zh-CN" sz="1800" b="1" dirty="0" smtClean="0"/>
              <a:t>history</a:t>
            </a:r>
            <a:r>
              <a:rPr lang="zh-CN" altLang="zh-CN" sz="1800" b="1" dirty="0" smtClean="0"/>
              <a:t>对象</a:t>
            </a:r>
            <a:endParaRPr lang="en-US" altLang="zh-CN" sz="1800" b="1" dirty="0" smtClean="0"/>
          </a:p>
          <a:p>
            <a:pPr marL="0" indent="457200" eaLnBrk="1">
              <a:buNone/>
            </a:pPr>
            <a:r>
              <a:rPr lang="en-US" altLang="zh-CN" sz="1600" dirty="0">
                <a:solidFill>
                  <a:srgbClr val="009ED6"/>
                </a:solidFill>
              </a:rPr>
              <a:t>history</a:t>
            </a:r>
            <a:r>
              <a:rPr lang="zh-CN" altLang="zh-CN" sz="1600" dirty="0"/>
              <a:t>对象最初的设计和浏览器的历史记录有关，但出于隐私方面的考虑，该对象不再允许获取到用户访问过的</a:t>
            </a:r>
            <a:r>
              <a:rPr lang="en-US" altLang="zh-CN" sz="1600" dirty="0">
                <a:solidFill>
                  <a:srgbClr val="009ED6"/>
                </a:solidFill>
              </a:rPr>
              <a:t>URL</a:t>
            </a:r>
            <a:r>
              <a:rPr lang="zh-CN" altLang="zh-CN" sz="1600" dirty="0"/>
              <a:t>历史。</a:t>
            </a:r>
            <a:r>
              <a:rPr lang="en-US" altLang="zh-CN" sz="1600" dirty="0"/>
              <a:t>history</a:t>
            </a:r>
            <a:r>
              <a:rPr lang="zh-CN" altLang="zh-CN" sz="1600" dirty="0"/>
              <a:t>对象主要的作用是控制浏览器的</a:t>
            </a:r>
            <a:r>
              <a:rPr lang="zh-CN" altLang="zh-CN" sz="1600" dirty="0">
                <a:solidFill>
                  <a:srgbClr val="009ED6"/>
                </a:solidFill>
              </a:rPr>
              <a:t>前进</a:t>
            </a:r>
            <a:r>
              <a:rPr lang="zh-CN" altLang="zh-CN" sz="1600" dirty="0"/>
              <a:t>和</a:t>
            </a:r>
            <a:r>
              <a:rPr lang="zh-CN" altLang="zh-CN" sz="1600" dirty="0">
                <a:solidFill>
                  <a:srgbClr val="009ED6"/>
                </a:solidFill>
              </a:rPr>
              <a:t>后退</a:t>
            </a:r>
            <a:r>
              <a:rPr lang="zh-CN" altLang="zh-CN" sz="1600" dirty="0"/>
              <a:t>，其常用方法</a:t>
            </a:r>
            <a:r>
              <a:rPr lang="zh-CN" altLang="zh-CN" sz="1600" dirty="0" smtClean="0"/>
              <a:t>如</a:t>
            </a:r>
            <a:r>
              <a:rPr lang="zh-CN" altLang="en-US" sz="1600" dirty="0" smtClean="0"/>
              <a:t>下</a:t>
            </a:r>
            <a:r>
              <a:rPr lang="zh-CN" altLang="zh-CN" sz="1600" dirty="0" smtClean="0"/>
              <a:t>表所</a:t>
            </a:r>
            <a:r>
              <a:rPr lang="zh-CN" altLang="zh-CN" sz="16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BOM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操作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62598"/>
              </p:ext>
            </p:extLst>
          </p:nvPr>
        </p:nvGraphicFramePr>
        <p:xfrm>
          <a:off x="1443672" y="3543141"/>
          <a:ext cx="6256655" cy="192122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89100"/>
                <a:gridCol w="4567555"/>
              </a:tblGrid>
              <a:tr h="480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方法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0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back()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加载历史记录中的前一个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r>
                        <a:rPr lang="zh-CN" sz="1050" kern="100">
                          <a:effectLst/>
                        </a:rPr>
                        <a:t>（相当于后退）。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0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forward()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加载历史记录中的后一个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r>
                        <a:rPr lang="zh-CN" sz="1050" kern="100">
                          <a:effectLst/>
                        </a:rPr>
                        <a:t>（相当于前进）。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0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go()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加载历史记录中的某个页面。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60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5</a:t>
            </a:r>
            <a:r>
              <a:rPr lang="zh-CN" altLang="zh-CN" sz="1800" b="1" dirty="0" smtClean="0"/>
              <a:t>）</a:t>
            </a:r>
            <a:r>
              <a:rPr lang="en-US" altLang="zh-CN" sz="1800" b="1" dirty="0" smtClean="0"/>
              <a:t>document</a:t>
            </a:r>
            <a:r>
              <a:rPr lang="zh-CN" altLang="zh-CN" sz="1800" b="1" dirty="0" smtClean="0"/>
              <a:t>对象</a:t>
            </a:r>
            <a:endParaRPr lang="en-US" altLang="zh-CN" sz="1800" b="1" dirty="0" smtClean="0"/>
          </a:p>
          <a:p>
            <a:pPr marL="0" indent="457200">
              <a:buNone/>
            </a:pPr>
            <a:r>
              <a:rPr lang="en-US" altLang="zh-CN" sz="1600" dirty="0">
                <a:solidFill>
                  <a:srgbClr val="009ED6"/>
                </a:solidFill>
              </a:rPr>
              <a:t>document</a:t>
            </a:r>
            <a:r>
              <a:rPr lang="zh-CN" altLang="zh-CN" sz="1600" dirty="0"/>
              <a:t>对象用于处理</a:t>
            </a:r>
            <a:r>
              <a:rPr lang="zh-CN" altLang="zh-CN" sz="1600" dirty="0">
                <a:solidFill>
                  <a:srgbClr val="009ED6"/>
                </a:solidFill>
              </a:rPr>
              <a:t>网页文档</a:t>
            </a:r>
            <a:r>
              <a:rPr lang="zh-CN" altLang="zh-CN" sz="1600" dirty="0"/>
              <a:t>，通过该对象可以访问文档中所有的元素。下面列举</a:t>
            </a:r>
            <a:r>
              <a:rPr lang="en-US" altLang="zh-CN" sz="1600" dirty="0"/>
              <a:t>document</a:t>
            </a:r>
            <a:r>
              <a:rPr lang="zh-CN" altLang="zh-CN" sz="1600" dirty="0"/>
              <a:t>对象常用的</a:t>
            </a:r>
            <a:r>
              <a:rPr lang="zh-CN" altLang="zh-CN" sz="1600" dirty="0">
                <a:solidFill>
                  <a:srgbClr val="009ED6"/>
                </a:solidFill>
              </a:rPr>
              <a:t>属性</a:t>
            </a:r>
            <a:r>
              <a:rPr lang="zh-CN" altLang="zh-CN" sz="1600" dirty="0"/>
              <a:t>和</a:t>
            </a:r>
            <a:r>
              <a:rPr lang="zh-CN" altLang="zh-CN" sz="1600" dirty="0">
                <a:solidFill>
                  <a:srgbClr val="009ED6"/>
                </a:solidFill>
              </a:rPr>
              <a:t>方法</a:t>
            </a:r>
            <a:r>
              <a:rPr lang="zh-CN" altLang="zh-CN" sz="1600" dirty="0"/>
              <a:t>，</a:t>
            </a:r>
            <a:r>
              <a:rPr lang="zh-CN" altLang="zh-CN" sz="1600" dirty="0" smtClean="0"/>
              <a:t>如</a:t>
            </a:r>
            <a:r>
              <a:rPr lang="zh-CN" altLang="en-US" sz="1600" dirty="0" smtClean="0"/>
              <a:t>下</a:t>
            </a:r>
            <a:r>
              <a:rPr lang="zh-CN" altLang="zh-CN" sz="1600" dirty="0" smtClean="0"/>
              <a:t>表所</a:t>
            </a:r>
            <a:r>
              <a:rPr lang="zh-CN" altLang="zh-CN" sz="16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BOM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操作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34042"/>
              </p:ext>
            </p:extLst>
          </p:nvPr>
        </p:nvGraphicFramePr>
        <p:xfrm>
          <a:off x="1443672" y="3206849"/>
          <a:ext cx="6256655" cy="254395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89100"/>
                <a:gridCol w="4567555"/>
              </a:tblGrid>
              <a:tr h="423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方法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23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body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访问</a:t>
                      </a:r>
                      <a:r>
                        <a:rPr lang="en-US" sz="1050" kern="100">
                          <a:effectLst/>
                        </a:rPr>
                        <a:t>&lt;body&gt;</a:t>
                      </a:r>
                      <a:r>
                        <a:rPr lang="zh-CN" sz="1050" kern="100">
                          <a:effectLst/>
                        </a:rPr>
                        <a:t>元素。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23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lastModified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获得文档最后修改的日期和时间。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23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referrer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获得该文档的来路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r>
                        <a:rPr lang="zh-CN" sz="1050" kern="100">
                          <a:effectLst/>
                        </a:rPr>
                        <a:t>地址，当文档通过超链接被访问时有效。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23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title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获得当前文档的标题。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23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write()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向文档写</a:t>
                      </a:r>
                      <a:r>
                        <a:rPr lang="en-US" sz="1050" kern="100" dirty="0">
                          <a:effectLst/>
                        </a:rPr>
                        <a:t>HTML</a:t>
                      </a:r>
                      <a:r>
                        <a:rPr lang="zh-CN" sz="1050" kern="100" dirty="0">
                          <a:effectLst/>
                        </a:rPr>
                        <a:t>或</a:t>
                      </a:r>
                      <a:r>
                        <a:rPr lang="en-US" sz="1050" kern="100" dirty="0">
                          <a:effectLst/>
                        </a:rPr>
                        <a:t>JavaScript</a:t>
                      </a:r>
                      <a:r>
                        <a:rPr lang="zh-CN" sz="1050" kern="100" dirty="0">
                          <a:effectLst/>
                        </a:rPr>
                        <a:t>代码。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224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en-US" altLang="zh-CN" sz="1600" dirty="0" smtClean="0"/>
              <a:t>Date</a:t>
            </a:r>
            <a:r>
              <a:rPr lang="zh-CN" altLang="zh-CN" sz="1600" dirty="0"/>
              <a:t>对象主要提供获取和设置</a:t>
            </a:r>
            <a:r>
              <a:rPr lang="zh-CN" altLang="zh-CN" sz="1600" dirty="0">
                <a:solidFill>
                  <a:srgbClr val="009ED6"/>
                </a:solidFill>
              </a:rPr>
              <a:t>日期</a:t>
            </a:r>
            <a:r>
              <a:rPr lang="zh-CN" altLang="zh-CN" sz="1600" dirty="0"/>
              <a:t>与</a:t>
            </a:r>
            <a:r>
              <a:rPr lang="zh-CN" altLang="zh-CN" sz="1600" dirty="0">
                <a:solidFill>
                  <a:srgbClr val="009ED6"/>
                </a:solidFill>
              </a:rPr>
              <a:t>时间</a:t>
            </a:r>
            <a:r>
              <a:rPr lang="zh-CN" altLang="zh-CN" sz="1600" dirty="0"/>
              <a:t>的方法，其常用方法</a:t>
            </a:r>
            <a:r>
              <a:rPr lang="zh-CN" altLang="zh-CN" sz="1600" dirty="0" smtClean="0"/>
              <a:t>如</a:t>
            </a:r>
            <a:r>
              <a:rPr lang="zh-CN" altLang="en-US" sz="1600" dirty="0" smtClean="0"/>
              <a:t>下</a:t>
            </a:r>
            <a:r>
              <a:rPr lang="zh-CN" altLang="zh-CN" sz="1600" dirty="0" smtClean="0"/>
              <a:t>表所</a:t>
            </a:r>
            <a:r>
              <a:rPr lang="zh-CN" altLang="zh-CN" sz="1600" dirty="0"/>
              <a:t>示。</a:t>
            </a:r>
          </a:p>
          <a:p>
            <a:pPr marL="0" indent="457200">
              <a:lnSpc>
                <a:spcPct val="135000"/>
              </a:lnSpc>
              <a:buNone/>
            </a:pPr>
            <a:endParaRPr lang="en-US" altLang="zh-CN" sz="1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4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Date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对象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35779"/>
              </p:ext>
            </p:extLst>
          </p:nvPr>
        </p:nvGraphicFramePr>
        <p:xfrm>
          <a:off x="1256641" y="2280494"/>
          <a:ext cx="6344285" cy="41468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42745"/>
                <a:gridCol w="4701540"/>
              </a:tblGrid>
              <a:tr h="165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方法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说明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getYear()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返回日期的年份，是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位或</a:t>
                      </a:r>
                      <a:r>
                        <a:rPr lang="en-US" sz="1050" kern="100">
                          <a:effectLst/>
                        </a:rPr>
                        <a:t>4</a:t>
                      </a:r>
                      <a:r>
                        <a:rPr lang="zh-CN" sz="1050" kern="100">
                          <a:effectLst/>
                        </a:rPr>
                        <a:t>位整数。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setYear(x)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设置年份值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getFullYear()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返回日期的完整年份。 例如：</a:t>
                      </a:r>
                      <a:r>
                        <a:rPr lang="en-US" sz="1050" kern="100">
                          <a:effectLst/>
                        </a:rPr>
                        <a:t>2013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setFullYear(x)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设置完整的年份值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getMonth()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返回日期的月份值，介于</a:t>
                      </a:r>
                      <a:r>
                        <a:rPr lang="en-US" sz="1050" kern="100">
                          <a:effectLst/>
                        </a:rPr>
                        <a:t>0~11</a:t>
                      </a:r>
                      <a:r>
                        <a:rPr lang="zh-CN" sz="1050" kern="100">
                          <a:effectLst/>
                        </a:rPr>
                        <a:t>，分别表示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......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12</a:t>
                      </a:r>
                      <a:r>
                        <a:rPr lang="zh-CN" sz="1050" kern="100">
                          <a:effectLst/>
                        </a:rPr>
                        <a:t>月。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setMonth(x)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设置月份值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getDate()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返回日期的日期值，介于</a:t>
                      </a:r>
                      <a:r>
                        <a:rPr lang="en-US" sz="1050" kern="100" dirty="0">
                          <a:effectLst/>
                        </a:rPr>
                        <a:t>1~31</a:t>
                      </a:r>
                      <a:r>
                        <a:rPr lang="zh-CN" sz="1050" kern="100" dirty="0">
                          <a:effectLst/>
                        </a:rPr>
                        <a:t>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setDate(x)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设置日期值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17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getDay()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返回值是一个处于</a:t>
                      </a:r>
                      <a:r>
                        <a:rPr lang="en-US" sz="1050" kern="100">
                          <a:effectLst/>
                        </a:rPr>
                        <a:t>0~6</a:t>
                      </a:r>
                      <a:r>
                        <a:rPr lang="zh-CN" sz="1050" kern="100">
                          <a:effectLst/>
                        </a:rPr>
                        <a:t>之间的整数，代表一周中的某一天（即</a:t>
                      </a:r>
                      <a:r>
                        <a:rPr lang="en-US" sz="1050" kern="100">
                          <a:effectLst/>
                        </a:rPr>
                        <a:t>0</a:t>
                      </a:r>
                      <a:r>
                        <a:rPr lang="zh-CN" sz="1050" kern="100">
                          <a:effectLst/>
                        </a:rPr>
                        <a:t>表示星期天，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表示星期一，依次类推）。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getHours()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返回时间的小时值，介于</a:t>
                      </a:r>
                      <a:r>
                        <a:rPr lang="en-US" sz="1050" kern="100">
                          <a:effectLst/>
                        </a:rPr>
                        <a:t>0~23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setHours(x)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设置小时值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getMinutes()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返回时间的分钟值，介于</a:t>
                      </a:r>
                      <a:r>
                        <a:rPr lang="en-US" sz="1050" kern="100">
                          <a:effectLst/>
                        </a:rPr>
                        <a:t>0~59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setMinutes(x)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设置分钟值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getSeconds()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返回时间的秒数值，介于</a:t>
                      </a:r>
                      <a:r>
                        <a:rPr lang="en-US" sz="1050" kern="100">
                          <a:effectLst/>
                        </a:rPr>
                        <a:t>0~59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setSeconds(x)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设置秒数值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getMilliseconds()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返回时间的毫秒数值，介于</a:t>
                      </a:r>
                      <a:r>
                        <a:rPr lang="en-US" sz="1050" kern="100">
                          <a:effectLst/>
                        </a:rPr>
                        <a:t>0~999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setMilliseconds(x)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设置毫秒数值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getTime()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</a:t>
                      </a:r>
                      <a:r>
                        <a:rPr lang="en-US" sz="1050" kern="100">
                          <a:effectLst/>
                        </a:rPr>
                        <a:t> 1970 </a:t>
                      </a:r>
                      <a:r>
                        <a:rPr lang="zh-CN" sz="1050" kern="100">
                          <a:effectLst/>
                        </a:rPr>
                        <a:t>年</a:t>
                      </a:r>
                      <a:r>
                        <a:rPr lang="en-US" sz="1050" kern="100">
                          <a:effectLst/>
                        </a:rPr>
                        <a:t> 1 </a:t>
                      </a:r>
                      <a:r>
                        <a:rPr lang="zh-CN" sz="1050" kern="100">
                          <a:effectLst/>
                        </a:rPr>
                        <a:t>月</a:t>
                      </a:r>
                      <a:r>
                        <a:rPr lang="en-US" sz="1050" kern="100">
                          <a:effectLst/>
                        </a:rPr>
                        <a:t> 1 </a:t>
                      </a:r>
                      <a:r>
                        <a:rPr lang="zh-CN" sz="1050" kern="100">
                          <a:effectLst/>
                        </a:rPr>
                        <a:t>日至今的毫秒数。负数代表</a:t>
                      </a:r>
                      <a:r>
                        <a:rPr lang="en-US" sz="1050" kern="100">
                          <a:effectLst/>
                        </a:rPr>
                        <a:t>1970</a:t>
                      </a:r>
                      <a:r>
                        <a:rPr lang="zh-CN" sz="1050" kern="100">
                          <a:effectLst/>
                        </a:rPr>
                        <a:t>年之前的日期。。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setTime(x)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使用毫秒数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r>
                        <a:rPr lang="zh-CN" sz="1050" kern="100">
                          <a:effectLst/>
                        </a:rPr>
                        <a:t>设置日期和时间。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toLocaleString()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根据本地时间格式，把</a:t>
                      </a:r>
                      <a:r>
                        <a:rPr lang="en-US" sz="1050" kern="100">
                          <a:effectLst/>
                        </a:rPr>
                        <a:t> Date </a:t>
                      </a:r>
                      <a:r>
                        <a:rPr lang="zh-CN" sz="1050" kern="100">
                          <a:effectLst/>
                        </a:rPr>
                        <a:t>对象转换为字符串。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toLocaleTimeString()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根据本地时间格式，把</a:t>
                      </a:r>
                      <a:r>
                        <a:rPr lang="en-US" sz="1050" kern="100">
                          <a:effectLst/>
                        </a:rPr>
                        <a:t> Date </a:t>
                      </a:r>
                      <a:r>
                        <a:rPr lang="zh-CN" sz="1050" kern="100">
                          <a:effectLst/>
                        </a:rPr>
                        <a:t>对象的时间部分转换为字符串。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toLocaleDateString()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根据本地时间格式，把</a:t>
                      </a:r>
                      <a:r>
                        <a:rPr lang="en-US" sz="1050" kern="100">
                          <a:effectLst/>
                        </a:rPr>
                        <a:t> Date </a:t>
                      </a:r>
                      <a:r>
                        <a:rPr lang="zh-CN" sz="1050" kern="100">
                          <a:effectLst/>
                        </a:rPr>
                        <a:t>对象的日期部分转换为字符串。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toGMTString()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返回时间对应的格林尼治标准时间的字符串。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44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要使用</a:t>
            </a:r>
            <a:r>
              <a:rPr lang="en-US" altLang="zh-CN" sz="1800" dirty="0"/>
              <a:t>Date</a:t>
            </a:r>
            <a:r>
              <a:rPr lang="zh-CN" altLang="zh-CN" sz="1800" dirty="0"/>
              <a:t>对象，必须先使用</a:t>
            </a:r>
            <a:r>
              <a:rPr lang="en-US" altLang="zh-CN" sz="1800" dirty="0"/>
              <a:t>new</a:t>
            </a:r>
            <a:r>
              <a:rPr lang="zh-CN" altLang="zh-CN" sz="1800" dirty="0"/>
              <a:t>关键字创建它，其中常见创建</a:t>
            </a:r>
            <a:r>
              <a:rPr lang="en-US" altLang="zh-CN" sz="1800" dirty="0"/>
              <a:t>Date</a:t>
            </a:r>
            <a:r>
              <a:rPr lang="zh-CN" altLang="zh-CN" sz="1800" dirty="0"/>
              <a:t>对象的方式有如下</a:t>
            </a:r>
            <a:r>
              <a:rPr lang="en-US" altLang="zh-CN" sz="1800" dirty="0"/>
              <a:t>3</a:t>
            </a:r>
            <a:r>
              <a:rPr lang="zh-CN" altLang="zh-CN" sz="1800" dirty="0"/>
              <a:t>种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</a:t>
            </a:r>
            <a:r>
              <a:rPr lang="zh-CN" altLang="zh-CN" sz="1800" dirty="0" smtClean="0">
                <a:solidFill>
                  <a:srgbClr val="009ED6"/>
                </a:solidFill>
              </a:rPr>
              <a:t>不</a:t>
            </a:r>
            <a:r>
              <a:rPr lang="zh-CN" altLang="zh-CN" sz="1800" dirty="0">
                <a:solidFill>
                  <a:srgbClr val="009ED6"/>
                </a:solidFill>
              </a:rPr>
              <a:t>带参数</a:t>
            </a:r>
            <a:r>
              <a:rPr lang="zh-CN" altLang="zh-CN" sz="1800" dirty="0"/>
              <a:t>，其创建方式如下所示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lvl="0" indent="457200">
              <a:lnSpc>
                <a:spcPct val="135000"/>
              </a:lnSpc>
              <a:buNone/>
            </a:pPr>
            <a:endParaRPr lang="en-US" altLang="zh-CN" sz="1800" dirty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</a:t>
            </a:r>
            <a:r>
              <a:rPr lang="zh-CN" altLang="zh-CN" sz="1800" dirty="0" smtClean="0"/>
              <a:t>创建</a:t>
            </a:r>
            <a:r>
              <a:rPr lang="zh-CN" altLang="zh-CN" sz="1800" dirty="0"/>
              <a:t>一个</a:t>
            </a:r>
            <a:r>
              <a:rPr lang="zh-CN" altLang="zh-CN" sz="1800" dirty="0">
                <a:solidFill>
                  <a:srgbClr val="009ED6"/>
                </a:solidFill>
              </a:rPr>
              <a:t>指定日期</a:t>
            </a:r>
            <a:r>
              <a:rPr lang="zh-CN" altLang="zh-CN" sz="1800" dirty="0"/>
              <a:t>的</a:t>
            </a:r>
            <a:r>
              <a:rPr lang="en-US" altLang="zh-CN" sz="1800" dirty="0"/>
              <a:t>Date</a:t>
            </a:r>
            <a:r>
              <a:rPr lang="zh-CN" altLang="zh-CN" sz="1800" dirty="0"/>
              <a:t>对象，其创建方式如下所示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>
              <a:lnSpc>
                <a:spcPct val="135000"/>
              </a:lnSpc>
              <a:buNone/>
            </a:pPr>
            <a:endParaRPr lang="en-US" altLang="zh-CN" sz="1800" dirty="0"/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</a:t>
            </a:r>
            <a:r>
              <a:rPr lang="zh-CN" altLang="zh-CN" sz="1800" dirty="0" smtClean="0"/>
              <a:t>创建</a:t>
            </a:r>
            <a:r>
              <a:rPr lang="zh-CN" altLang="zh-CN" sz="1800" dirty="0"/>
              <a:t>一个</a:t>
            </a:r>
            <a:r>
              <a:rPr lang="zh-CN" altLang="zh-CN" sz="1800" dirty="0">
                <a:solidFill>
                  <a:srgbClr val="009ED6"/>
                </a:solidFill>
              </a:rPr>
              <a:t>指定时间</a:t>
            </a:r>
            <a:r>
              <a:rPr lang="zh-CN" altLang="zh-CN" sz="1800" dirty="0"/>
              <a:t>的</a:t>
            </a:r>
            <a:r>
              <a:rPr lang="en-US" altLang="zh-CN" sz="1800" dirty="0"/>
              <a:t>Date</a:t>
            </a:r>
            <a:r>
              <a:rPr lang="zh-CN" altLang="zh-CN" sz="1800" dirty="0"/>
              <a:t>对象，其创建方式如下所示：</a:t>
            </a:r>
          </a:p>
          <a:p>
            <a:pPr marL="0" indent="457200">
              <a:lnSpc>
                <a:spcPct val="135000"/>
              </a:lnSpc>
              <a:buNone/>
            </a:pPr>
            <a:endParaRPr lang="zh-CN" altLang="zh-CN" sz="1800" dirty="0"/>
          </a:p>
          <a:p>
            <a:pPr marL="0" lvl="0" indent="457200">
              <a:lnSpc>
                <a:spcPct val="135000"/>
              </a:lnSpc>
              <a:buNone/>
            </a:pPr>
            <a:endParaRPr lang="zh-CN" altLang="zh-CN" sz="1800" dirty="0"/>
          </a:p>
          <a:p>
            <a:pPr marL="0" indent="457200">
              <a:lnSpc>
                <a:spcPct val="135000"/>
              </a:lnSpc>
              <a:buNone/>
            </a:pPr>
            <a:endParaRPr lang="en-US" altLang="zh-CN" sz="1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4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Date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对象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30288" y="3108815"/>
            <a:ext cx="6637337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err="1"/>
              <a:t>var</a:t>
            </a:r>
            <a:r>
              <a:rPr lang="en-US" altLang="zh-CN" dirty="0"/>
              <a:t> d = new Date();</a:t>
            </a:r>
            <a:endParaRPr lang="zh-CN" altLang="zh-CN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19270" y="3966295"/>
            <a:ext cx="6637337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err="1"/>
              <a:t>var</a:t>
            </a:r>
            <a:r>
              <a:rPr lang="en-US" altLang="zh-CN" dirty="0"/>
              <a:t> d = new Date(2015,1,1);</a:t>
            </a:r>
            <a:endParaRPr lang="zh-CN" altLang="zh-CN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39466" y="4878868"/>
            <a:ext cx="6637337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err="1"/>
              <a:t>var</a:t>
            </a:r>
            <a:r>
              <a:rPr lang="en-US" altLang="zh-CN" dirty="0"/>
              <a:t> d = new Date(2015,7,3,10,20,30,50);</a:t>
            </a:r>
            <a:endParaRPr lang="zh-CN" altLang="zh-CN" dirty="0"/>
          </a:p>
        </p:txBody>
      </p:sp>
      <p:pic>
        <p:nvPicPr>
          <p:cNvPr id="10" name="图片 9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70" y="5342659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51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195"/>
          <p:cNvGrpSpPr>
            <a:grpSpLocks/>
          </p:cNvGrpSpPr>
          <p:nvPr/>
        </p:nvGrpSpPr>
        <p:grpSpPr bwMode="auto">
          <a:xfrm>
            <a:off x="2809875" y="2889250"/>
            <a:ext cx="5328285" cy="592138"/>
            <a:chOff x="1710657" y="1263652"/>
            <a:chExt cx="5329166" cy="592608"/>
          </a:xfrm>
        </p:grpSpPr>
        <p:grpSp>
          <p:nvGrpSpPr>
            <p:cNvPr id="6156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9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17" name="圆角矩形 21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9.2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20" name="圆角矩形 219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13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03" name="直接连接符 202"/>
            <p:cNvCxnSpPr/>
            <p:nvPr/>
          </p:nvCxnSpPr>
          <p:spPr bwMode="auto">
            <a:xfrm>
              <a:off x="2809389" y="1760934"/>
              <a:ext cx="423043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8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4133674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案例</a:t>
              </a:r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27】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Tab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栏切换效果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711325" y="1682750"/>
            <a:ext cx="5613400" cy="593725"/>
            <a:chOff x="1710657" y="1263652"/>
            <a:chExt cx="5614330" cy="592608"/>
          </a:xfrm>
        </p:grpSpPr>
        <p:grpSp>
          <p:nvGrpSpPr>
            <p:cNvPr id="6163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6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9.1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3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 bwMode="auto">
            <a:xfrm>
              <a:off x="2809389" y="1761189"/>
              <a:ext cx="451559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685931" y="1286814"/>
              <a:ext cx="4548793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案例</a:t>
              </a:r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26】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：电商网站限时秒杀</a:t>
              </a:r>
              <a:endParaRPr lang="zh-CN" altLang="en-US" sz="2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48" name="组合 221"/>
          <p:cNvGrpSpPr>
            <a:grpSpLocks/>
          </p:cNvGrpSpPr>
          <p:nvPr/>
        </p:nvGrpSpPr>
        <p:grpSpPr bwMode="auto">
          <a:xfrm>
            <a:off x="1708150" y="4121150"/>
            <a:ext cx="5119371" cy="593725"/>
            <a:chOff x="1710657" y="1263652"/>
            <a:chExt cx="5120217" cy="592608"/>
          </a:xfrm>
        </p:grpSpPr>
        <p:grpSp>
          <p:nvGrpSpPr>
            <p:cNvPr id="6149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2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33" name="圆角矩形 232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9.3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34" name="圆角矩形 23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32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29" name="直接连接符 228"/>
            <p:cNvCxnSpPr/>
            <p:nvPr/>
          </p:nvCxnSpPr>
          <p:spPr bwMode="auto">
            <a:xfrm>
              <a:off x="2809389" y="1761189"/>
              <a:ext cx="402148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1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3933137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案例</a:t>
              </a:r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28】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：台球移动游戏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74625" y="35498"/>
            <a:ext cx="86096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0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endParaRPr lang="zh-CN" altLang="en-US" sz="2800" b="1" spc="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5586" y="143218"/>
            <a:ext cx="180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195"/>
          <p:cNvGrpSpPr>
            <a:grpSpLocks/>
          </p:cNvGrpSpPr>
          <p:nvPr/>
        </p:nvGrpSpPr>
        <p:grpSpPr bwMode="auto">
          <a:xfrm>
            <a:off x="2809875" y="5340350"/>
            <a:ext cx="5130165" cy="592138"/>
            <a:chOff x="1710657" y="1263652"/>
            <a:chExt cx="5131013" cy="592608"/>
          </a:xfrm>
        </p:grpSpPr>
        <p:grpSp>
          <p:nvGrpSpPr>
            <p:cNvPr id="29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32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7" name="圆角矩形 3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9.4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6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0" name="直接连接符 29"/>
            <p:cNvCxnSpPr/>
            <p:nvPr/>
          </p:nvCxnSpPr>
          <p:spPr bwMode="auto">
            <a:xfrm>
              <a:off x="2809389" y="1760934"/>
              <a:ext cx="403228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1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3933137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案例</a:t>
              </a:r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29】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：用户登录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验证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）隐式类型转换</a:t>
            </a: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隐式类型转换是指程序运行时，系统会根据当前的需要，自动将数据从</a:t>
            </a:r>
            <a:r>
              <a:rPr lang="zh-CN" altLang="zh-CN" sz="1800" dirty="0">
                <a:solidFill>
                  <a:srgbClr val="009ED6"/>
                </a:solidFill>
              </a:rPr>
              <a:t>一种类型转换为另一种类型</a:t>
            </a:r>
            <a:r>
              <a:rPr lang="zh-CN" altLang="zh-CN" sz="1800" dirty="0"/>
              <a:t>。例如，向</a:t>
            </a:r>
            <a:r>
              <a:rPr lang="en-US" altLang="zh-CN" sz="1800" dirty="0"/>
              <a:t>window</a:t>
            </a:r>
            <a:r>
              <a:rPr lang="zh-CN" altLang="zh-CN" sz="1800" dirty="0"/>
              <a:t>对象的</a:t>
            </a:r>
            <a:r>
              <a:rPr lang="en-US" altLang="zh-CN" sz="1800" dirty="0"/>
              <a:t>alert</a:t>
            </a:r>
            <a:r>
              <a:rPr lang="zh-CN" altLang="zh-CN" sz="1800" dirty="0"/>
              <a:t>方法中传入任何类型的数据，最终都会被转换为字符串型。</a:t>
            </a: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了解了什么是隐式类型转换，下面通过一段示例代码做具体演示：</a:t>
            </a:r>
            <a:endParaRPr lang="en-US" altLang="zh-CN" sz="1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5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、数据类型转换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31136" y="3903563"/>
            <a:ext cx="6637337" cy="2554545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dirty="0"/>
              <a:t>&lt;script type="text/</a:t>
            </a:r>
            <a:r>
              <a:rPr lang="en-US" altLang="zh-CN" sz="1600" dirty="0" err="1"/>
              <a:t>jscript</a:t>
            </a:r>
            <a:r>
              <a:rPr lang="en-US" altLang="zh-CN" sz="1600" dirty="0"/>
              <a:t>"&gt;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age=prompt("</a:t>
            </a:r>
            <a:r>
              <a:rPr lang="zh-CN" altLang="zh-CN" sz="1600" dirty="0"/>
              <a:t>请输入年龄</a:t>
            </a:r>
            <a:r>
              <a:rPr lang="en-US" altLang="zh-CN" sz="1600" dirty="0"/>
              <a:t>:","0");//</a:t>
            </a:r>
            <a:r>
              <a:rPr lang="zh-CN" altLang="zh-CN" sz="1600" dirty="0"/>
              <a:t>输入年龄数值</a:t>
            </a:r>
          </a:p>
          <a:p>
            <a:r>
              <a:rPr lang="en-US" altLang="zh-CN" sz="1600" dirty="0"/>
              <a:t>	if(age&lt;=0)//</a:t>
            </a:r>
            <a:r>
              <a:rPr lang="zh-CN" altLang="zh-CN" sz="1600" dirty="0"/>
              <a:t>判断输入的年龄值是否小于</a:t>
            </a:r>
            <a:r>
              <a:rPr lang="en-US" altLang="zh-CN" sz="1600" dirty="0"/>
              <a:t>0</a:t>
            </a:r>
            <a:r>
              <a:rPr lang="zh-CN" altLang="zh-CN" sz="1600" dirty="0"/>
              <a:t>，</a:t>
            </a:r>
            <a:r>
              <a:rPr lang="en-US" altLang="zh-CN" sz="1600" dirty="0"/>
              <a:t>age</a:t>
            </a:r>
            <a:r>
              <a:rPr lang="zh-CN" altLang="zh-CN" sz="1600" dirty="0"/>
              <a:t>转换为数值型</a:t>
            </a:r>
          </a:p>
          <a:p>
            <a:r>
              <a:rPr lang="en-US" altLang="zh-CN" sz="1600" dirty="0"/>
              <a:t>	{</a:t>
            </a:r>
            <a:endParaRPr lang="zh-CN" altLang="zh-CN" sz="1600" dirty="0"/>
          </a:p>
          <a:p>
            <a:r>
              <a:rPr lang="en-US" altLang="zh-CN" sz="1600" dirty="0"/>
              <a:t>		alert("</a:t>
            </a:r>
            <a:r>
              <a:rPr lang="zh-CN" altLang="zh-CN" sz="1600" dirty="0"/>
              <a:t>您输入的年龄不合法</a:t>
            </a:r>
            <a:r>
              <a:rPr lang="en-US" altLang="zh-CN" sz="1600" dirty="0"/>
              <a:t>");</a:t>
            </a:r>
            <a:endParaRPr lang="zh-CN" altLang="zh-CN" sz="1600" dirty="0"/>
          </a:p>
          <a:p>
            <a:r>
              <a:rPr lang="en-US" altLang="zh-CN" sz="1600" dirty="0"/>
              <a:t>	}</a:t>
            </a:r>
            <a:endParaRPr lang="zh-CN" altLang="zh-CN" sz="1600" dirty="0"/>
          </a:p>
          <a:p>
            <a:r>
              <a:rPr lang="en-US" altLang="zh-CN" sz="1600" dirty="0"/>
              <a:t>	else{</a:t>
            </a:r>
            <a:endParaRPr lang="zh-CN" altLang="zh-CN" sz="1600" dirty="0"/>
          </a:p>
          <a:p>
            <a:r>
              <a:rPr lang="en-US" altLang="zh-CN" sz="1600" dirty="0"/>
              <a:t>		alert("</a:t>
            </a:r>
            <a:r>
              <a:rPr lang="zh-CN" altLang="zh-CN" sz="1600" dirty="0"/>
              <a:t>您的年龄为</a:t>
            </a:r>
            <a:r>
              <a:rPr lang="en-US" altLang="zh-CN" sz="1600" dirty="0"/>
              <a:t>"+age+"</a:t>
            </a:r>
            <a:r>
              <a:rPr lang="zh-CN" altLang="zh-CN" sz="1600" dirty="0"/>
              <a:t>岁</a:t>
            </a:r>
            <a:r>
              <a:rPr lang="en-US" altLang="zh-CN" sz="1600" dirty="0"/>
              <a:t>");</a:t>
            </a:r>
            <a:endParaRPr lang="zh-CN" altLang="zh-CN" sz="1600" dirty="0"/>
          </a:p>
          <a:p>
            <a:r>
              <a:rPr lang="en-US" altLang="zh-CN" sz="1600" dirty="0"/>
              <a:t>	}</a:t>
            </a:r>
            <a:endParaRPr lang="zh-CN" altLang="zh-CN" sz="1600" dirty="0"/>
          </a:p>
          <a:p>
            <a:r>
              <a:rPr lang="en-US" altLang="zh-CN" sz="1600" dirty="0"/>
              <a:t>&lt;/script&gt;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49740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2</a:t>
            </a:r>
            <a:r>
              <a:rPr lang="zh-CN" altLang="zh-CN" sz="1800" b="1" dirty="0" smtClean="0"/>
              <a:t>）</a:t>
            </a:r>
            <a:r>
              <a:rPr lang="zh-CN" altLang="en-US" sz="1800" b="1" dirty="0" smtClean="0"/>
              <a:t>显</a:t>
            </a:r>
            <a:r>
              <a:rPr lang="zh-CN" altLang="zh-CN" sz="1800" b="1" dirty="0" smtClean="0"/>
              <a:t>式</a:t>
            </a:r>
            <a:r>
              <a:rPr lang="zh-CN" altLang="zh-CN" sz="1800" b="1" dirty="0"/>
              <a:t>类型转换</a:t>
            </a:r>
          </a:p>
          <a:p>
            <a:pPr marL="0" indent="457200">
              <a:buNone/>
            </a:pPr>
            <a:r>
              <a:rPr lang="zh-CN" altLang="zh-CN" sz="1800" dirty="0"/>
              <a:t>显式类型转换和隐式类型转换相对，此转换过程需要</a:t>
            </a:r>
            <a:r>
              <a:rPr lang="zh-CN" altLang="zh-CN" sz="1800" dirty="0">
                <a:solidFill>
                  <a:srgbClr val="009ED6"/>
                </a:solidFill>
              </a:rPr>
              <a:t>手动转换</a:t>
            </a:r>
            <a:r>
              <a:rPr lang="zh-CN" altLang="zh-CN" sz="1800" dirty="0"/>
              <a:t>到目标类型。</a:t>
            </a:r>
          </a:p>
          <a:p>
            <a:pPr marL="0" indent="457200">
              <a:buNone/>
            </a:pPr>
            <a:r>
              <a:rPr lang="zh-CN" altLang="zh-CN" sz="1800" dirty="0"/>
              <a:t>为了便于初学记者的理解，下面通过一段示例代码对显式类型转换做具体演示：</a:t>
            </a:r>
            <a:endParaRPr lang="en-US" altLang="zh-CN" sz="1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5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、数据类型转换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31136" y="3672206"/>
            <a:ext cx="6637337" cy="2800767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dirty="0"/>
              <a:t>&lt;script type="text/</a:t>
            </a:r>
            <a:r>
              <a:rPr lang="en-US" altLang="zh-CN" sz="1600" dirty="0" err="1"/>
              <a:t>jscript</a:t>
            </a:r>
            <a:r>
              <a:rPr lang="en-US" altLang="zh-CN" sz="1600" dirty="0"/>
              <a:t>"&gt;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xiaoqiao</a:t>
            </a:r>
            <a:r>
              <a:rPr lang="en-US" altLang="zh-CN" sz="1600" dirty="0"/>
              <a:t>="175.5</a:t>
            </a:r>
            <a:r>
              <a:rPr lang="zh-CN" altLang="zh-CN" sz="1600" dirty="0"/>
              <a:t>厘米</a:t>
            </a:r>
            <a:r>
              <a:rPr lang="en-US" altLang="zh-CN" sz="1600" dirty="0"/>
              <a:t>";                   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xiaoqiao</a:t>
            </a:r>
            <a:r>
              <a:rPr lang="en-US" altLang="zh-CN" sz="1600" dirty="0"/>
              <a:t>=</a:t>
            </a:r>
            <a:r>
              <a:rPr lang="en-US" altLang="zh-CN" sz="1600" dirty="0" err="1"/>
              <a:t>parseInt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xiaoqiao</a:t>
            </a:r>
            <a:r>
              <a:rPr lang="en-US" altLang="zh-CN" sz="1600" dirty="0"/>
              <a:t>);//</a:t>
            </a:r>
            <a:r>
              <a:rPr lang="zh-CN" altLang="zh-CN" sz="1600" dirty="0"/>
              <a:t>将解析的字符串转换为整数</a:t>
            </a:r>
          </a:p>
          <a:p>
            <a:r>
              <a:rPr lang="en-US" altLang="zh-CN" sz="1600" dirty="0"/>
              <a:t>	if(</a:t>
            </a:r>
            <a:r>
              <a:rPr lang="en-US" altLang="zh-CN" sz="1600" dirty="0" err="1"/>
              <a:t>xiaoqiao</a:t>
            </a:r>
            <a:r>
              <a:rPr lang="en-US" altLang="zh-CN" sz="1600" dirty="0"/>
              <a:t>===175){//</a:t>
            </a:r>
            <a:r>
              <a:rPr lang="zh-CN" altLang="zh-CN" sz="1600" dirty="0"/>
              <a:t>对变量值进行判断</a:t>
            </a:r>
          </a:p>
          <a:p>
            <a:r>
              <a:rPr lang="en-US" altLang="zh-CN" sz="1600" dirty="0"/>
              <a:t>		alert("</a:t>
            </a:r>
            <a:r>
              <a:rPr lang="zh-CN" altLang="zh-CN" sz="1600" dirty="0"/>
              <a:t>小乔身高为：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xiaoqiao</a:t>
            </a:r>
            <a:r>
              <a:rPr lang="en-US" altLang="zh-CN" sz="1600" dirty="0"/>
              <a:t>+"</a:t>
            </a:r>
            <a:r>
              <a:rPr lang="zh-CN" altLang="zh-CN" sz="1600" dirty="0"/>
              <a:t>厘米</a:t>
            </a:r>
            <a:r>
              <a:rPr lang="en-US" altLang="zh-CN" sz="1600" dirty="0"/>
              <a:t>");//</a:t>
            </a:r>
            <a:r>
              <a:rPr lang="zh-CN" altLang="zh-CN" sz="1600" dirty="0"/>
              <a:t>复合条件则输出解析后的身高</a:t>
            </a:r>
          </a:p>
          <a:p>
            <a:r>
              <a:rPr lang="en-US" altLang="zh-CN" sz="1600" dirty="0"/>
              <a:t>		}</a:t>
            </a:r>
            <a:endParaRPr lang="zh-CN" altLang="zh-CN" sz="1600" dirty="0"/>
          </a:p>
          <a:p>
            <a:r>
              <a:rPr lang="en-US" altLang="zh-CN" sz="1600" dirty="0"/>
              <a:t>	else{</a:t>
            </a:r>
            <a:endParaRPr lang="zh-CN" altLang="zh-CN" sz="1600" dirty="0"/>
          </a:p>
          <a:p>
            <a:r>
              <a:rPr lang="en-US" altLang="zh-CN" sz="1600" dirty="0"/>
              <a:t>		alert("</a:t>
            </a:r>
            <a:r>
              <a:rPr lang="zh-CN" altLang="zh-CN" sz="1600" dirty="0"/>
              <a:t>小乔身高不符合标准</a:t>
            </a:r>
            <a:r>
              <a:rPr lang="en-US" altLang="zh-CN" sz="1600" dirty="0"/>
              <a:t>");	          </a:t>
            </a:r>
            <a:endParaRPr lang="zh-CN" altLang="zh-CN" sz="1600" dirty="0"/>
          </a:p>
          <a:p>
            <a:r>
              <a:rPr lang="en-US" altLang="zh-CN" sz="1600" dirty="0"/>
              <a:t>	}</a:t>
            </a:r>
            <a:endParaRPr lang="zh-CN" altLang="zh-CN" sz="1600" dirty="0"/>
          </a:p>
          <a:p>
            <a:r>
              <a:rPr lang="en-US" altLang="zh-CN" sz="1600" dirty="0"/>
              <a:t>&lt;/script&gt;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94600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案例实现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088"/>
          <a:stretch/>
        </p:blipFill>
        <p:spPr>
          <a:xfrm>
            <a:off x="1030757" y="508000"/>
            <a:ext cx="7107886" cy="6372000"/>
          </a:xfrm>
          <a:prstGeom prst="rect">
            <a:avLst/>
          </a:prstGeom>
        </p:spPr>
      </p:pic>
      <p:pic>
        <p:nvPicPr>
          <p:cNvPr id="9" name="图片 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59" y="1635188"/>
            <a:ext cx="2121233" cy="3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59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100" dirty="0" smtClean="0"/>
              <a:t>9.2 </a:t>
            </a:r>
            <a:r>
              <a:rPr lang="en-US" altLang="zh-CN" sz="2100" dirty="0" smtClean="0">
                <a:sym typeface="宋体" charset="-122"/>
              </a:rPr>
              <a:t>【</a:t>
            </a:r>
            <a:r>
              <a:rPr lang="zh-CN" altLang="en-US" sz="2100" dirty="0" smtClean="0">
                <a:sym typeface="宋体" charset="-122"/>
              </a:rPr>
              <a:t>案例</a:t>
            </a:r>
            <a:r>
              <a:rPr lang="en-US" altLang="zh-CN" sz="2100" dirty="0" smtClean="0">
                <a:sym typeface="宋体" charset="-122"/>
              </a:rPr>
              <a:t>27】Tab</a:t>
            </a:r>
            <a:r>
              <a:rPr lang="zh-CN" altLang="en-US" sz="2100" dirty="0" smtClean="0">
                <a:sym typeface="宋体" charset="-122"/>
              </a:rPr>
              <a:t>栏切换效果</a:t>
            </a:r>
            <a:endParaRPr lang="zh-CN" altLang="en-US" sz="21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3899971" y="1640019"/>
            <a:ext cx="4764604" cy="3846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FontTx/>
              <a:buNone/>
            </a:pPr>
            <a:r>
              <a:rPr lang="en-US" altLang="zh-CN" sz="1800" dirty="0" smtClean="0"/>
              <a:t>Tab</a:t>
            </a:r>
            <a:r>
              <a:rPr lang="zh-CN" altLang="zh-CN" sz="1800" dirty="0"/>
              <a:t>栏在网页设计中的使用非常普遍，用户可以通过标签在多个内容区块间进行切换。本节将通过实例，带领大家制作一个</a:t>
            </a:r>
            <a:r>
              <a:rPr lang="en-US" altLang="zh-CN" sz="1800" dirty="0">
                <a:solidFill>
                  <a:srgbClr val="009ED6"/>
                </a:solidFill>
              </a:rPr>
              <a:t>Tab</a:t>
            </a:r>
            <a:r>
              <a:rPr lang="zh-CN" altLang="zh-CN" sz="1800" dirty="0">
                <a:solidFill>
                  <a:srgbClr val="009ED6"/>
                </a:solidFill>
              </a:rPr>
              <a:t>栏切换效果</a:t>
            </a:r>
            <a:r>
              <a:rPr lang="zh-CN" altLang="zh-CN" sz="1800" dirty="0"/>
              <a:t>，如</a:t>
            </a:r>
            <a:r>
              <a:rPr lang="zh-CN" altLang="zh-CN" sz="1800" dirty="0" smtClean="0"/>
              <a:t>图</a:t>
            </a:r>
            <a:r>
              <a:rPr lang="zh-CN" altLang="en-US" sz="1800" dirty="0" smtClean="0"/>
              <a:t>（左）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</a:t>
            </a:r>
            <a:r>
              <a:rPr lang="zh-CN" altLang="zh-CN" sz="1800" dirty="0" smtClean="0"/>
              <a:t>。</a:t>
            </a:r>
            <a:r>
              <a:rPr lang="zh-CN" altLang="zh-CN" sz="1800" dirty="0"/>
              <a:t>当鼠标滑过</a:t>
            </a:r>
            <a:r>
              <a:rPr lang="en-US" altLang="zh-CN" sz="1800" dirty="0"/>
              <a:t>Tab</a:t>
            </a:r>
            <a:r>
              <a:rPr lang="zh-CN" altLang="zh-CN" sz="1800" dirty="0"/>
              <a:t>栏的“公司动态”、“开学典礼”等项目时</a:t>
            </a:r>
            <a:r>
              <a:rPr lang="zh-CN" altLang="zh-CN" sz="1800" dirty="0" smtClean="0"/>
              <a:t>，如图</a:t>
            </a:r>
            <a:r>
              <a:rPr lang="zh-CN" altLang="en-US" sz="1800" dirty="0" smtClean="0"/>
              <a:t>（右）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示。</a:t>
            </a:r>
            <a:endParaRPr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" y="1195913"/>
            <a:ext cx="3957273" cy="2709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5581" y="2555911"/>
            <a:ext cx="18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案例引入</a:t>
            </a:r>
            <a:endParaRPr lang="zh-CN" altLang="en-US" sz="3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" y="4378172"/>
            <a:ext cx="3318437" cy="1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749" y="4378171"/>
            <a:ext cx="3327096" cy="148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2875" y="5905040"/>
            <a:ext cx="1327532" cy="37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（左）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83717" y="5881170"/>
            <a:ext cx="1327532" cy="37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（右）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736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27】</a:t>
            </a:r>
            <a:r>
              <a:rPr lang="zh-CN" altLang="en-US" sz="2400" dirty="0" smtClean="0">
                <a:sym typeface="宋体" charset="-122"/>
              </a:rPr>
              <a:t>知识引入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673365"/>
            <a:ext cx="4273228" cy="507813"/>
            <a:chOff x="1710670" y="1252383"/>
            <a:chExt cx="5435501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23293" y="1252383"/>
              <a:ext cx="4322878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zh-CN" altLang="en-US" sz="2000" b="1" dirty="0" smtClean="0">
                  <a:solidFill>
                    <a:srgbClr val="009ED6"/>
                  </a:solidFill>
                </a:rPr>
                <a:t>循环控制语句</a:t>
              </a:r>
              <a:endParaRPr lang="zh-CN" altLang="zh-CN" sz="20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635215"/>
            <a:ext cx="3827937" cy="498464"/>
            <a:chOff x="1710670" y="1263647"/>
            <a:chExt cx="4869094" cy="60054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71757" y="1267684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zh-CN" altLang="en-US" sz="2000" b="1" dirty="0">
                  <a:solidFill>
                    <a:srgbClr val="009ED6"/>
                  </a:solidFill>
                </a:rPr>
                <a:t>跳转语句</a:t>
              </a:r>
              <a:endParaRPr lang="en-US" altLang="zh-CN" sz="20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42169" y="3565665"/>
            <a:ext cx="3827937" cy="507813"/>
            <a:chOff x="1710670" y="1252383"/>
            <a:chExt cx="4869094" cy="611808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000" b="1" dirty="0" smtClean="0">
                  <a:solidFill>
                    <a:srgbClr val="009ED6"/>
                  </a:solidFill>
                </a:rPr>
                <a:t>鼠标事件</a:t>
              </a:r>
              <a:endParaRPr lang="en-US" altLang="zh-CN" sz="20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71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68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27】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while</a:t>
            </a:r>
            <a:r>
              <a:rPr lang="zh-CN" altLang="zh-CN" sz="1800" b="1" dirty="0"/>
              <a:t>循环语句</a:t>
            </a:r>
            <a:endParaRPr lang="zh-CN" altLang="zh-CN" sz="1800" dirty="0"/>
          </a:p>
          <a:p>
            <a:pPr marL="0" indent="457200">
              <a:buNone/>
            </a:pPr>
            <a:r>
              <a:rPr lang="en-US" altLang="zh-CN" sz="1800" dirty="0"/>
              <a:t>while</a:t>
            </a:r>
            <a:r>
              <a:rPr lang="zh-CN" altLang="zh-CN" sz="1800" dirty="0"/>
              <a:t>语句是最基本的</a:t>
            </a:r>
            <a:r>
              <a:rPr lang="zh-CN" altLang="zh-CN" sz="1800" dirty="0">
                <a:solidFill>
                  <a:srgbClr val="009ED6"/>
                </a:solidFill>
              </a:rPr>
              <a:t>循环语句</a:t>
            </a:r>
            <a:r>
              <a:rPr lang="zh-CN" altLang="zh-CN" sz="1800" dirty="0"/>
              <a:t>，其基本语法格式如下：</a:t>
            </a:r>
          </a:p>
          <a:p>
            <a:pPr marL="457200" indent="457200" eaLnBrk="1">
              <a:buNone/>
            </a:pP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、循环控制语句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89770" y="3000834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while(</a:t>
            </a:r>
            <a:r>
              <a:rPr lang="zh-CN" altLang="zh-CN" dirty="0"/>
              <a:t>循环条件</a:t>
            </a:r>
            <a:r>
              <a:rPr lang="en-US" altLang="zh-CN" dirty="0"/>
              <a:t>){</a:t>
            </a:r>
            <a:endParaRPr lang="zh-CN" altLang="zh-CN" dirty="0"/>
          </a:p>
          <a:p>
            <a:r>
              <a:rPr lang="zh-CN" altLang="zh-CN" dirty="0"/>
              <a:t>循环体语句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pic>
        <p:nvPicPr>
          <p:cNvPr id="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70" y="4017255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24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27】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2</a:t>
            </a:r>
            <a:r>
              <a:rPr lang="zh-CN" altLang="zh-CN" sz="1800" b="1" dirty="0" smtClean="0"/>
              <a:t>）</a:t>
            </a:r>
            <a:r>
              <a:rPr lang="en-US" altLang="zh-CN" sz="1800" b="1" dirty="0" smtClean="0"/>
              <a:t>do…while</a:t>
            </a:r>
            <a:r>
              <a:rPr lang="zh-CN" altLang="zh-CN" sz="1800" b="1" dirty="0"/>
              <a:t>循环语句</a:t>
            </a:r>
            <a:endParaRPr lang="zh-CN" altLang="zh-CN" sz="1800" dirty="0"/>
          </a:p>
          <a:p>
            <a:pPr marL="0" indent="457200">
              <a:buNone/>
            </a:pPr>
            <a:r>
              <a:rPr lang="en-US" altLang="zh-CN" sz="1800" dirty="0"/>
              <a:t>do…while</a:t>
            </a:r>
            <a:r>
              <a:rPr lang="zh-CN" altLang="zh-CN" sz="1800" dirty="0"/>
              <a:t>循环语句也称为</a:t>
            </a:r>
            <a:r>
              <a:rPr lang="zh-CN" altLang="zh-CN" sz="1800" dirty="0">
                <a:solidFill>
                  <a:srgbClr val="009ED6"/>
                </a:solidFill>
              </a:rPr>
              <a:t>后测试</a:t>
            </a:r>
            <a:r>
              <a:rPr lang="zh-CN" altLang="zh-CN" sz="1800" dirty="0"/>
              <a:t>循环语句，它也是利用一个</a:t>
            </a:r>
            <a:r>
              <a:rPr lang="zh-CN" altLang="zh-CN" sz="1800" dirty="0">
                <a:solidFill>
                  <a:srgbClr val="009ED6"/>
                </a:solidFill>
              </a:rPr>
              <a:t>条件</a:t>
            </a:r>
            <a:r>
              <a:rPr lang="zh-CN" altLang="zh-CN" sz="1800" dirty="0"/>
              <a:t>来控制是否要继续执行该语句，其基本语法格式如下：</a:t>
            </a:r>
          </a:p>
          <a:p>
            <a:pPr marL="457200" indent="457200" eaLnBrk="1">
              <a:buNone/>
            </a:pP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、循环控制语句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89770" y="3397446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do {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循环体</a:t>
            </a:r>
            <a:r>
              <a:rPr lang="zh-CN" altLang="zh-CN" dirty="0"/>
              <a:t>语句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} while(</a:t>
            </a:r>
            <a:r>
              <a:rPr lang="zh-CN" altLang="zh-CN" dirty="0"/>
              <a:t>循环条件</a:t>
            </a:r>
            <a:r>
              <a:rPr lang="en-US" altLang="zh-CN" dirty="0"/>
              <a:t>);</a:t>
            </a:r>
            <a:endParaRPr lang="zh-CN" altLang="zh-CN" dirty="0"/>
          </a:p>
        </p:txBody>
      </p:sp>
      <p:pic>
        <p:nvPicPr>
          <p:cNvPr id="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86" y="4412779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64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27】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3</a:t>
            </a:r>
            <a:r>
              <a:rPr lang="zh-CN" altLang="zh-CN" sz="1800" b="1" dirty="0" smtClean="0"/>
              <a:t>）</a:t>
            </a:r>
            <a:r>
              <a:rPr lang="en-US" altLang="zh-CN" sz="1800" b="1" dirty="0"/>
              <a:t>for</a:t>
            </a:r>
            <a:r>
              <a:rPr lang="zh-CN" altLang="zh-CN" sz="1800" b="1" dirty="0"/>
              <a:t>循环</a:t>
            </a:r>
            <a:r>
              <a:rPr lang="zh-CN" altLang="zh-CN" sz="1800" b="1" dirty="0" smtClean="0"/>
              <a:t>语句</a:t>
            </a:r>
            <a:endParaRPr lang="en-US" altLang="zh-CN" sz="1800" b="1" dirty="0" smtClean="0"/>
          </a:p>
          <a:p>
            <a:pPr marL="0" indent="457200">
              <a:buNone/>
            </a:pPr>
            <a:r>
              <a:rPr lang="en-US" altLang="zh-CN" sz="1800" dirty="0"/>
              <a:t>for</a:t>
            </a:r>
            <a:r>
              <a:rPr lang="zh-CN" altLang="zh-CN" sz="1800" dirty="0"/>
              <a:t>循环语句也称为</a:t>
            </a:r>
            <a:r>
              <a:rPr lang="zh-CN" altLang="zh-CN" sz="1800" dirty="0">
                <a:solidFill>
                  <a:srgbClr val="009ED6"/>
                </a:solidFill>
              </a:rPr>
              <a:t>计次</a:t>
            </a:r>
            <a:r>
              <a:rPr lang="zh-CN" altLang="zh-CN" sz="1800" dirty="0"/>
              <a:t>循环语句，一般用于</a:t>
            </a:r>
            <a:r>
              <a:rPr lang="zh-CN" altLang="zh-CN" sz="1800" dirty="0">
                <a:solidFill>
                  <a:srgbClr val="009ED6"/>
                </a:solidFill>
              </a:rPr>
              <a:t>循环次数已知</a:t>
            </a:r>
            <a:r>
              <a:rPr lang="zh-CN" altLang="zh-CN" sz="1800" dirty="0"/>
              <a:t>的情况，其基本语法格式如下：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、循环控制语句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89770" y="3397446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for</a:t>
            </a:r>
            <a:r>
              <a:rPr lang="zh-CN" altLang="zh-CN" dirty="0"/>
              <a:t>（初始化表达式</a:t>
            </a:r>
            <a:r>
              <a:rPr lang="en-US" altLang="zh-CN" dirty="0"/>
              <a:t>; </a:t>
            </a:r>
            <a:r>
              <a:rPr lang="zh-CN" altLang="zh-CN" dirty="0"/>
              <a:t>循环条件</a:t>
            </a:r>
            <a:r>
              <a:rPr lang="en-US" altLang="zh-CN" dirty="0"/>
              <a:t>; </a:t>
            </a:r>
            <a:r>
              <a:rPr lang="zh-CN" altLang="zh-CN" dirty="0"/>
              <a:t>操作表达式）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循环体语句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pic>
        <p:nvPicPr>
          <p:cNvPr id="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86" y="4335660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78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27】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break</a:t>
            </a:r>
            <a:r>
              <a:rPr lang="zh-CN" altLang="zh-CN" sz="1800" b="1" dirty="0"/>
              <a:t>语句</a:t>
            </a:r>
            <a:endParaRPr lang="zh-CN" altLang="zh-CN" sz="1800" dirty="0"/>
          </a:p>
          <a:p>
            <a:pPr marL="0" indent="457200">
              <a:buNone/>
            </a:pPr>
            <a:r>
              <a:rPr lang="zh-CN" altLang="zh-CN" sz="1800" dirty="0"/>
              <a:t>在</a:t>
            </a:r>
            <a:r>
              <a:rPr lang="en-US" altLang="zh-CN" sz="1800" dirty="0">
                <a:solidFill>
                  <a:srgbClr val="009ED6"/>
                </a:solidFill>
              </a:rPr>
              <a:t>switch</a:t>
            </a:r>
            <a:r>
              <a:rPr lang="zh-CN" altLang="zh-CN" sz="1800" dirty="0"/>
              <a:t>条件语句和循环语句中都可以使用</a:t>
            </a:r>
            <a:r>
              <a:rPr lang="en-US" altLang="zh-CN" sz="1800" dirty="0">
                <a:solidFill>
                  <a:srgbClr val="009ED6"/>
                </a:solidFill>
              </a:rPr>
              <a:t>break</a:t>
            </a:r>
            <a:r>
              <a:rPr lang="zh-CN" altLang="zh-CN" sz="1800" dirty="0"/>
              <a:t>语句，当它出现在</a:t>
            </a:r>
            <a:r>
              <a:rPr lang="en-US" altLang="zh-CN" sz="1800" dirty="0"/>
              <a:t>switch</a:t>
            </a:r>
            <a:r>
              <a:rPr lang="zh-CN" altLang="zh-CN" sz="1800" dirty="0"/>
              <a:t>条件语句中时，作用是终止某个</a:t>
            </a:r>
            <a:r>
              <a:rPr lang="en-US" altLang="zh-CN" sz="1800" dirty="0">
                <a:solidFill>
                  <a:srgbClr val="009ED6"/>
                </a:solidFill>
              </a:rPr>
              <a:t>case</a:t>
            </a:r>
            <a:r>
              <a:rPr lang="zh-CN" altLang="zh-CN" sz="1800" dirty="0"/>
              <a:t>并跳出</a:t>
            </a:r>
            <a:r>
              <a:rPr lang="en-US" altLang="zh-CN" sz="1800" dirty="0">
                <a:solidFill>
                  <a:srgbClr val="009ED6"/>
                </a:solidFill>
              </a:rPr>
              <a:t>switch</a:t>
            </a:r>
            <a:r>
              <a:rPr lang="zh-CN" altLang="zh-CN" sz="1800" dirty="0"/>
              <a:t>结构。</a:t>
            </a:r>
            <a:r>
              <a:rPr lang="en-US" altLang="zh-CN" sz="1800" dirty="0"/>
              <a:t>break</a:t>
            </a:r>
            <a:r>
              <a:rPr lang="zh-CN" altLang="zh-CN" sz="1800" dirty="0"/>
              <a:t>语句的基本语法格式如下：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en-US" sz="2400" b="1" dirty="0">
                <a:solidFill>
                  <a:srgbClr val="009ED6"/>
                </a:solidFill>
              </a:rPr>
              <a:t>跳转语句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89770" y="3882194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break;</a:t>
            </a:r>
            <a:endParaRPr lang="zh-CN" altLang="zh-CN" dirty="0"/>
          </a:p>
        </p:txBody>
      </p:sp>
      <p:pic>
        <p:nvPicPr>
          <p:cNvPr id="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86" y="4302609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21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27】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2</a:t>
            </a:r>
            <a:r>
              <a:rPr lang="zh-CN" altLang="zh-CN" sz="1800" b="1" dirty="0" smtClean="0"/>
              <a:t>）</a:t>
            </a:r>
            <a:r>
              <a:rPr lang="en-US" altLang="zh-CN" sz="1800" b="1" dirty="0" smtClean="0"/>
              <a:t>continue</a:t>
            </a:r>
            <a:r>
              <a:rPr lang="zh-CN" altLang="zh-CN" sz="1800" b="1" dirty="0" smtClean="0"/>
              <a:t>语句</a:t>
            </a:r>
            <a:endParaRPr lang="zh-CN" altLang="zh-CN" sz="1800" dirty="0"/>
          </a:p>
          <a:p>
            <a:pPr marL="0" indent="457200">
              <a:buNone/>
            </a:pPr>
            <a:r>
              <a:rPr lang="en-US" altLang="zh-CN" sz="1800" dirty="0"/>
              <a:t>continue</a:t>
            </a:r>
            <a:r>
              <a:rPr lang="zh-CN" altLang="zh-CN" sz="1800" dirty="0"/>
              <a:t>语句的作用是</a:t>
            </a:r>
            <a:r>
              <a:rPr lang="zh-CN" altLang="zh-CN" sz="1800" dirty="0">
                <a:solidFill>
                  <a:srgbClr val="009ED6"/>
                </a:solidFill>
              </a:rPr>
              <a:t>终止</a:t>
            </a:r>
            <a:r>
              <a:rPr lang="zh-CN" altLang="zh-CN" sz="1800" dirty="0"/>
              <a:t>本次循环，执行</a:t>
            </a:r>
            <a:r>
              <a:rPr lang="zh-CN" altLang="zh-CN" sz="1800" dirty="0">
                <a:solidFill>
                  <a:srgbClr val="009ED6"/>
                </a:solidFill>
              </a:rPr>
              <a:t>下一次</a:t>
            </a:r>
            <a:r>
              <a:rPr lang="zh-CN" altLang="zh-CN" sz="1800" dirty="0"/>
              <a:t>循环，其基本语法格式如下：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en-US" sz="2400" b="1" dirty="0">
                <a:solidFill>
                  <a:srgbClr val="009ED6"/>
                </a:solidFill>
              </a:rPr>
              <a:t>跳转语句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89770" y="3452531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continue;</a:t>
            </a:r>
            <a:endParaRPr lang="zh-CN" altLang="zh-CN" dirty="0"/>
          </a:p>
        </p:txBody>
      </p:sp>
      <p:pic>
        <p:nvPicPr>
          <p:cNvPr id="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86" y="3939048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55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3882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/>
              <a:t>9.1 </a:t>
            </a:r>
            <a:r>
              <a:rPr lang="en-US" altLang="zh-CN" sz="2000" dirty="0" smtClean="0">
                <a:sym typeface="宋体" charset="-122"/>
              </a:rPr>
              <a:t>【</a:t>
            </a:r>
            <a:r>
              <a:rPr lang="zh-CN" altLang="en-US" sz="2000" dirty="0" smtClean="0">
                <a:sym typeface="宋体" charset="-122"/>
              </a:rPr>
              <a:t>案例</a:t>
            </a:r>
            <a:r>
              <a:rPr lang="en-US" altLang="zh-CN" sz="2000" dirty="0" smtClean="0">
                <a:sym typeface="宋体" charset="-122"/>
              </a:rPr>
              <a:t>26】</a:t>
            </a:r>
            <a:r>
              <a:rPr lang="zh-CN" altLang="en-US" sz="2000" dirty="0" smtClean="0">
                <a:sym typeface="宋体" charset="-122"/>
              </a:rPr>
              <a:t>电商网站限时秒杀</a:t>
            </a:r>
            <a:endParaRPr lang="zh-CN" altLang="en-US" sz="20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065223" y="1452730"/>
            <a:ext cx="4599351" cy="3846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dirty="0"/>
              <a:t>限时秒杀是指商家在某一限定的活动时间里，通过大幅度降低活动商品价格的方式，吸引更多的消费者参与，以达到营销的目的</a:t>
            </a:r>
            <a:r>
              <a:rPr lang="zh-CN" altLang="zh-CN" sz="1800" dirty="0" smtClean="0"/>
              <a:t>。本</a:t>
            </a:r>
            <a:r>
              <a:rPr lang="zh-CN" altLang="zh-CN" sz="1800" dirty="0"/>
              <a:t>小节将带领大家制作一款“</a:t>
            </a:r>
            <a:r>
              <a:rPr lang="zh-CN" altLang="zh-CN" sz="1800" dirty="0">
                <a:solidFill>
                  <a:srgbClr val="009ED6"/>
                </a:solidFill>
              </a:rPr>
              <a:t>电商网站限时秒杀</a:t>
            </a:r>
            <a:r>
              <a:rPr lang="zh-CN" altLang="zh-CN" sz="1800" dirty="0"/>
              <a:t>”页面，其效果如</a:t>
            </a:r>
            <a:r>
              <a:rPr lang="zh-CN" altLang="zh-CN" sz="1800" dirty="0" smtClean="0"/>
              <a:t>图</a:t>
            </a:r>
            <a:r>
              <a:rPr lang="zh-CN" altLang="en-US" sz="1800" dirty="0" smtClean="0"/>
              <a:t>（左）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示。当秒杀结束后，页面中的倒计时会变成结束提示语，如</a:t>
            </a:r>
            <a:r>
              <a:rPr lang="zh-CN" altLang="zh-CN" sz="1800" dirty="0" smtClean="0"/>
              <a:t>图</a:t>
            </a:r>
            <a:r>
              <a:rPr lang="zh-CN" altLang="en-US" sz="1800" dirty="0" smtClean="0"/>
              <a:t>（右）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" y="1195913"/>
            <a:ext cx="3957273" cy="27094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85581" y="2555911"/>
            <a:ext cx="18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案例引入</a:t>
            </a:r>
            <a:endParaRPr lang="zh-CN" altLang="en-US" sz="3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98" y="4442719"/>
            <a:ext cx="3199184" cy="136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96" y="4433195"/>
            <a:ext cx="3245959" cy="137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1513" y="5860972"/>
            <a:ext cx="96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（左）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04932" y="5860972"/>
            <a:ext cx="96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（右）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27】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鼠标事件是指通过</a:t>
            </a:r>
            <a:r>
              <a:rPr lang="zh-CN" altLang="zh-CN" sz="1800" dirty="0">
                <a:solidFill>
                  <a:srgbClr val="009ED6"/>
                </a:solidFill>
              </a:rPr>
              <a:t>鼠标动作</a:t>
            </a:r>
            <a:r>
              <a:rPr lang="zh-CN" altLang="zh-CN" sz="1800" dirty="0"/>
              <a:t>触发的事件，鼠标事件有很多，下面列举几个常用的鼠标事件，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、鼠标事件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65325"/>
              </p:ext>
            </p:extLst>
          </p:nvPr>
        </p:nvGraphicFramePr>
        <p:xfrm>
          <a:off x="523300" y="2952522"/>
          <a:ext cx="8229600" cy="282031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51562"/>
                <a:gridCol w="3339019"/>
                <a:gridCol w="3339019"/>
              </a:tblGrid>
              <a:tr h="3525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类别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事件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事件说明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352539">
                <a:tc row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鼠标事件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onclick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r>
                        <a:rPr lang="zh-CN" sz="1000" kern="100">
                          <a:effectLst/>
                        </a:rPr>
                        <a:t>鼠标单击时触发此事件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3525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ondblclick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r>
                        <a:rPr lang="zh-CN" sz="1000" kern="100">
                          <a:effectLst/>
                        </a:rPr>
                        <a:t>鼠标双击时触发此事件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3525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onmousedown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r>
                        <a:rPr lang="zh-CN" sz="1000" kern="100">
                          <a:effectLst/>
                        </a:rPr>
                        <a:t>鼠标按下时触发此事件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3525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onmouseup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r>
                        <a:rPr lang="zh-CN" sz="1000" kern="100">
                          <a:effectLst/>
                        </a:rPr>
                        <a:t>鼠标弹起时触发的事件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3525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onmouseover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r>
                        <a:rPr lang="zh-CN" sz="1000" kern="100">
                          <a:effectLst/>
                        </a:rPr>
                        <a:t>鼠标移动到某个设置了此事件的元素上时触发此事件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3525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onmousemove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r>
                        <a:rPr lang="zh-CN" sz="1000" kern="100">
                          <a:effectLst/>
                        </a:rPr>
                        <a:t>鼠标移动时触发此事件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3525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onmouseout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zh-CN" sz="1000" kern="100" dirty="0">
                          <a:effectLst/>
                        </a:rPr>
                        <a:t>鼠标从某个设置了此事件的元素上离开时触发此事件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</a:tbl>
          </a:graphicData>
        </a:graphic>
      </p:graphicFrame>
      <p:pic>
        <p:nvPicPr>
          <p:cNvPr id="8" name="图片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0" y="5800898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1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27】</a:t>
            </a:r>
            <a:r>
              <a:rPr lang="zh-CN" altLang="en-US" sz="2400" dirty="0" smtClean="0">
                <a:sym typeface="宋体" charset="-122"/>
              </a:rPr>
              <a:t>案例实现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088"/>
          <a:stretch/>
        </p:blipFill>
        <p:spPr>
          <a:xfrm>
            <a:off x="1030757" y="508000"/>
            <a:ext cx="7107886" cy="6372000"/>
          </a:xfrm>
          <a:prstGeom prst="rect">
            <a:avLst/>
          </a:prstGeom>
        </p:spPr>
      </p:pic>
      <p:pic>
        <p:nvPicPr>
          <p:cNvPr id="9" name="图片 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59" y="1635188"/>
            <a:ext cx="2121233" cy="3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76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200" dirty="0" smtClean="0"/>
              <a:t>9.3 </a:t>
            </a:r>
            <a:r>
              <a:rPr lang="en-US" altLang="zh-CN" sz="2200" dirty="0" smtClean="0">
                <a:sym typeface="宋体" charset="-122"/>
              </a:rPr>
              <a:t>【</a:t>
            </a:r>
            <a:r>
              <a:rPr lang="zh-CN" altLang="en-US" sz="2200" dirty="0" smtClean="0">
                <a:sym typeface="宋体" charset="-122"/>
              </a:rPr>
              <a:t>案例</a:t>
            </a:r>
            <a:r>
              <a:rPr lang="en-US" altLang="zh-CN" sz="2200" dirty="0" smtClean="0">
                <a:sym typeface="宋体" charset="-122"/>
              </a:rPr>
              <a:t>28】</a:t>
            </a:r>
            <a:r>
              <a:rPr lang="zh-CN" altLang="en-US" sz="2200" dirty="0" smtClean="0">
                <a:sym typeface="宋体" charset="-122"/>
              </a:rPr>
              <a:t>台球移动游戏</a:t>
            </a:r>
            <a:endParaRPr lang="en-US" altLang="zh-CN" sz="22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3955055" y="1276458"/>
            <a:ext cx="4709520" cy="3846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>
              <a:buFontTx/>
              <a:buNone/>
            </a:pPr>
            <a:r>
              <a:rPr lang="zh-CN" altLang="zh-CN" sz="1800" dirty="0"/>
              <a:t>在网页中，不仅可以通过鼠标触发相应的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事件，用户通过操作键盘同样可以触发相应的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事件。本节将运用</a:t>
            </a:r>
            <a:r>
              <a:rPr lang="en-US" altLang="zh-CN" sz="1800" dirty="0">
                <a:solidFill>
                  <a:srgbClr val="009ED6"/>
                </a:solidFill>
              </a:rPr>
              <a:t>JavaScript</a:t>
            </a:r>
            <a:r>
              <a:rPr lang="zh-CN" altLang="zh-CN" sz="1800" dirty="0">
                <a:solidFill>
                  <a:srgbClr val="009ED6"/>
                </a:solidFill>
              </a:rPr>
              <a:t>中的键盘事件</a:t>
            </a:r>
            <a:r>
              <a:rPr lang="zh-CN" altLang="zh-CN" sz="1800" dirty="0"/>
              <a:t>，带领大家制作一个台球移动小游戏，如</a:t>
            </a:r>
            <a:r>
              <a:rPr lang="zh-CN" altLang="zh-CN" sz="1800" dirty="0" smtClean="0"/>
              <a:t>图</a:t>
            </a:r>
            <a:r>
              <a:rPr lang="zh-CN" altLang="en-US" sz="1800" dirty="0" smtClean="0"/>
              <a:t>（左）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</a:t>
            </a:r>
            <a:r>
              <a:rPr lang="zh-CN" altLang="zh-CN" sz="1800" dirty="0" smtClean="0"/>
              <a:t>。</a:t>
            </a:r>
            <a:r>
              <a:rPr lang="zh-CN" altLang="zh-CN" sz="1800" dirty="0"/>
              <a:t>用户通过键盘上的上、下、左、右方向键，可将台球移动到台球桌范围为内的任意位置，如</a:t>
            </a:r>
            <a:r>
              <a:rPr lang="zh-CN" altLang="zh-CN" sz="1800" dirty="0" smtClean="0"/>
              <a:t>图</a:t>
            </a:r>
            <a:r>
              <a:rPr lang="zh-CN" altLang="en-US" sz="1800" dirty="0" smtClean="0"/>
              <a:t>（右）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示。</a:t>
            </a:r>
            <a:endParaRPr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" y="1195913"/>
            <a:ext cx="3957273" cy="2709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5581" y="2555911"/>
            <a:ext cx="18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案例引入</a:t>
            </a:r>
            <a:endParaRPr lang="zh-CN" altLang="en-US" sz="3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10" y="4663177"/>
            <a:ext cx="2802188" cy="156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4663177"/>
            <a:ext cx="2833248" cy="159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58040" y="6257580"/>
            <a:ext cx="991518" cy="38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（左）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47734" y="6255922"/>
            <a:ext cx="991518" cy="38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（右）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189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28】</a:t>
            </a:r>
            <a:r>
              <a:rPr lang="zh-CN" altLang="en-US" sz="2400" dirty="0" smtClean="0">
                <a:sym typeface="宋体" charset="-122"/>
              </a:rPr>
              <a:t>知识引入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2047943"/>
            <a:ext cx="4273228" cy="507813"/>
            <a:chOff x="1710670" y="1252383"/>
            <a:chExt cx="5435501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23293" y="1252383"/>
              <a:ext cx="4322878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zh-CN" altLang="en-US" sz="2000" b="1" dirty="0" smtClean="0">
                  <a:solidFill>
                    <a:srgbClr val="009ED6"/>
                  </a:solidFill>
                </a:rPr>
                <a:t>键盘事件</a:t>
              </a:r>
              <a:endParaRPr lang="zh-CN" altLang="zh-CN" sz="20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3009793"/>
            <a:ext cx="3827937" cy="498464"/>
            <a:chOff x="1710670" y="1263647"/>
            <a:chExt cx="4869094" cy="60054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71757" y="1267684"/>
              <a:ext cx="3667022" cy="48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zh-CN" altLang="en-US" sz="2000" b="1" dirty="0" smtClean="0">
                  <a:solidFill>
                    <a:srgbClr val="009ED6"/>
                  </a:solidFill>
                </a:rPr>
                <a:t>页面事件</a:t>
              </a:r>
              <a:endParaRPr lang="en-US" altLang="zh-CN" sz="20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42169" y="3940243"/>
            <a:ext cx="3827937" cy="507813"/>
            <a:chOff x="1710670" y="1252383"/>
            <a:chExt cx="4869094" cy="611808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000" b="1" dirty="0" smtClean="0">
                  <a:solidFill>
                    <a:srgbClr val="009ED6"/>
                  </a:solidFill>
                </a:rPr>
                <a:t>事件对象</a:t>
              </a:r>
              <a:endParaRPr lang="en-US" altLang="zh-CN" sz="20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71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76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28】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dirty="0"/>
              <a:t>键盘事件是指通过</a:t>
            </a:r>
            <a:r>
              <a:rPr lang="zh-CN" altLang="zh-CN" sz="1800" dirty="0">
                <a:solidFill>
                  <a:srgbClr val="009ED6"/>
                </a:solidFill>
              </a:rPr>
              <a:t>键盘</a:t>
            </a:r>
            <a:r>
              <a:rPr lang="zh-CN" altLang="zh-CN" sz="1800" dirty="0"/>
              <a:t>动作</a:t>
            </a:r>
            <a:r>
              <a:rPr lang="zh-CN" altLang="zh-CN" sz="1800" dirty="0">
                <a:solidFill>
                  <a:srgbClr val="009ED6"/>
                </a:solidFill>
              </a:rPr>
              <a:t>触发</a:t>
            </a:r>
            <a:r>
              <a:rPr lang="zh-CN" altLang="zh-CN" sz="1800" dirty="0"/>
              <a:t>的事件，常用于检查用户向页面输入的内容</a:t>
            </a:r>
            <a:r>
              <a:rPr lang="zh-CN" altLang="zh-CN" sz="1800" dirty="0" smtClean="0"/>
              <a:t>。</a:t>
            </a:r>
            <a:r>
              <a:rPr lang="zh-CN" altLang="zh-CN" sz="1800" dirty="0"/>
              <a:t>下面列举几个常用的键盘事件，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表所示</a:t>
            </a:r>
            <a:r>
              <a:rPr lang="zh-CN" altLang="zh-CN" sz="1800" dirty="0"/>
              <a:t>。</a:t>
            </a:r>
          </a:p>
          <a:p>
            <a:pPr marL="0" indent="457200" eaLnBrk="1">
              <a:buNone/>
            </a:pP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en-US" sz="2400" b="1" dirty="0">
                <a:solidFill>
                  <a:srgbClr val="009ED6"/>
                </a:solidFill>
              </a:rPr>
              <a:t>键盘事件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12523"/>
              </p:ext>
            </p:extLst>
          </p:nvPr>
        </p:nvGraphicFramePr>
        <p:xfrm>
          <a:off x="892366" y="2950824"/>
          <a:ext cx="7205031" cy="164320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58395"/>
                <a:gridCol w="2923318"/>
                <a:gridCol w="2923318"/>
              </a:tblGrid>
              <a:tr h="410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类别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事件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事件说明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41080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键盘事件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onkeydown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zh-CN" sz="1000" kern="100" dirty="0">
                          <a:effectLst/>
                        </a:rPr>
                        <a:t>当键盘上的某个按键被按下时触发此事件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410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onkeyup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zh-CN" sz="1000" kern="100" dirty="0">
                          <a:effectLst/>
                        </a:rPr>
                        <a:t>当键盘上的某个按键被按下后弹起时触发此事件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410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en-US" sz="1000" kern="100" dirty="0" err="1">
                          <a:effectLst/>
                        </a:rPr>
                        <a:t>onkeypress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zh-CN" sz="1000" kern="100" dirty="0">
                          <a:effectLst/>
                        </a:rPr>
                        <a:t>当输入有效的字符按键时触发此事件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</a:tbl>
          </a:graphicData>
        </a:graphic>
      </p:graphicFrame>
      <p:pic>
        <p:nvPicPr>
          <p:cNvPr id="8" name="图片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49" y="4667248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47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28】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页面事件是指通过</a:t>
            </a:r>
            <a:r>
              <a:rPr lang="zh-CN" altLang="zh-CN" sz="1800" dirty="0">
                <a:solidFill>
                  <a:srgbClr val="009ED6"/>
                </a:solidFill>
              </a:rPr>
              <a:t>页面触发</a:t>
            </a:r>
            <a:r>
              <a:rPr lang="zh-CN" altLang="zh-CN" sz="1800" dirty="0"/>
              <a:t>的</a:t>
            </a:r>
            <a:r>
              <a:rPr lang="zh-CN" altLang="zh-CN" sz="1800" dirty="0">
                <a:solidFill>
                  <a:srgbClr val="009ED6"/>
                </a:solidFill>
              </a:rPr>
              <a:t>事件</a:t>
            </a:r>
            <a:r>
              <a:rPr lang="zh-CN" altLang="zh-CN" sz="1800" dirty="0"/>
              <a:t>，下面列举几个常用的页面事件，如</a:t>
            </a:r>
            <a:r>
              <a:rPr lang="zh-CN" altLang="zh-CN" sz="1800" dirty="0" smtClean="0"/>
              <a:t>表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示。</a:t>
            </a:r>
          </a:p>
          <a:p>
            <a:pPr marL="0" indent="457200" eaLnBrk="1">
              <a:buNone/>
            </a:pP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、页面事件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432245"/>
              </p:ext>
            </p:extLst>
          </p:nvPr>
        </p:nvGraphicFramePr>
        <p:xfrm>
          <a:off x="1156770" y="3007604"/>
          <a:ext cx="6717230" cy="108539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66428"/>
                <a:gridCol w="2725401"/>
                <a:gridCol w="2725401"/>
              </a:tblGrid>
              <a:tr h="361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类别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事件说明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36179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页面事件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onload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r>
                        <a:rPr lang="zh-CN" sz="1000" kern="100">
                          <a:effectLst/>
                        </a:rPr>
                        <a:t>当页面加载完成时触发此事件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36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onunload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zh-CN" sz="1000" kern="100" dirty="0">
                          <a:effectLst/>
                        </a:rPr>
                        <a:t>当页面卸载时触发此事件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</a:tbl>
          </a:graphicData>
        </a:graphic>
      </p:graphicFrame>
      <p:pic>
        <p:nvPicPr>
          <p:cNvPr id="9" name="图片 8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69" y="4385729"/>
            <a:ext cx="2121233" cy="387882"/>
          </a:xfrm>
          <a:prstGeom prst="rect">
            <a:avLst/>
          </a:prstGeom>
        </p:spPr>
      </p:pic>
      <p:pic>
        <p:nvPicPr>
          <p:cNvPr id="7" name="图片 6">
            <a:hlinkClick r:id="rId4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933" y="4399273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221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28】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600" dirty="0"/>
              <a:t>事件对象（</a:t>
            </a:r>
            <a:r>
              <a:rPr lang="en-US" altLang="zh-CN" sz="1600" dirty="0"/>
              <a:t>Event</a:t>
            </a:r>
            <a:r>
              <a:rPr lang="zh-CN" altLang="zh-CN" sz="1600" dirty="0"/>
              <a:t>对象）代表事件的</a:t>
            </a:r>
            <a:r>
              <a:rPr lang="zh-CN" altLang="zh-CN" sz="1600" dirty="0">
                <a:solidFill>
                  <a:srgbClr val="009ED6"/>
                </a:solidFill>
              </a:rPr>
              <a:t>状态</a:t>
            </a:r>
            <a:r>
              <a:rPr lang="zh-CN" altLang="zh-CN" sz="1600" dirty="0"/>
              <a:t>，例如触发</a:t>
            </a:r>
            <a:r>
              <a:rPr lang="en-US" altLang="zh-CN" sz="1600" dirty="0"/>
              <a:t>event</a:t>
            </a:r>
            <a:r>
              <a:rPr lang="zh-CN" altLang="zh-CN" sz="1600" dirty="0"/>
              <a:t>对象的元素、鼠标的</a:t>
            </a:r>
            <a:r>
              <a:rPr lang="zh-CN" altLang="zh-CN" sz="1600" dirty="0">
                <a:solidFill>
                  <a:srgbClr val="009ED6"/>
                </a:solidFill>
              </a:rPr>
              <a:t>位置</a:t>
            </a:r>
            <a:r>
              <a:rPr lang="zh-CN" altLang="zh-CN" sz="1600" dirty="0"/>
              <a:t>及</a:t>
            </a:r>
            <a:r>
              <a:rPr lang="zh-CN" altLang="zh-CN" sz="1600" dirty="0">
                <a:solidFill>
                  <a:srgbClr val="009ED6"/>
                </a:solidFill>
              </a:rPr>
              <a:t>状态</a:t>
            </a:r>
            <a:r>
              <a:rPr lang="zh-CN" altLang="zh-CN" sz="1600" dirty="0"/>
              <a:t>、</a:t>
            </a:r>
            <a:r>
              <a:rPr lang="zh-CN" altLang="zh-CN" sz="1600" dirty="0">
                <a:solidFill>
                  <a:srgbClr val="009ED6"/>
                </a:solidFill>
              </a:rPr>
              <a:t>按下的键</a:t>
            </a:r>
            <a:r>
              <a:rPr lang="zh-CN" altLang="zh-CN" sz="1600" dirty="0"/>
              <a:t>等等</a:t>
            </a:r>
            <a:r>
              <a:rPr lang="zh-CN" altLang="zh-CN" sz="1600" dirty="0" smtClean="0"/>
              <a:t>。</a:t>
            </a:r>
            <a:r>
              <a:rPr lang="zh-CN" altLang="en-US" sz="1600" dirty="0" smtClean="0"/>
              <a:t>下</a:t>
            </a:r>
            <a:r>
              <a:rPr lang="zh-CN" altLang="zh-CN" sz="1600" dirty="0" smtClean="0"/>
              <a:t>表中</a:t>
            </a:r>
            <a:r>
              <a:rPr lang="zh-CN" altLang="zh-CN" sz="1600" dirty="0"/>
              <a:t>列举了以下常用的按键和相应的键码值，具体如下：</a:t>
            </a:r>
          </a:p>
          <a:p>
            <a:pPr marL="0" indent="457200">
              <a:buNone/>
            </a:pP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、事件对象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358855"/>
              </p:ext>
            </p:extLst>
          </p:nvPr>
        </p:nvGraphicFramePr>
        <p:xfrm>
          <a:off x="1233888" y="2939520"/>
          <a:ext cx="6640114" cy="328500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9593"/>
                <a:gridCol w="830267"/>
                <a:gridCol w="829593"/>
                <a:gridCol w="830267"/>
                <a:gridCol w="830267"/>
                <a:gridCol w="829593"/>
                <a:gridCol w="830267"/>
                <a:gridCol w="830267"/>
              </a:tblGrid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按键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键码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按键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键码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按键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键码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按键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键码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74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Q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Z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按键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键码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按键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键码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按键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键码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按键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键码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2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Backspae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Esc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right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-_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Tab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Spacebar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down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190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Clear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Page up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Insert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/?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191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56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Enter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Page down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Delete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`~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192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Shift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End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Num Lock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144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[{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219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Ctrl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Home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:;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\|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220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Alt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left 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=+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]}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221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16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Caps Lock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up 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,&lt;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‘”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222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27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28】</a:t>
            </a:r>
            <a:r>
              <a:rPr lang="zh-CN" altLang="en-US" sz="2400" dirty="0" smtClean="0">
                <a:sym typeface="宋体" charset="-122"/>
              </a:rPr>
              <a:t>案例实现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088"/>
          <a:stretch/>
        </p:blipFill>
        <p:spPr>
          <a:xfrm>
            <a:off x="1030757" y="508000"/>
            <a:ext cx="7107886" cy="6372000"/>
          </a:xfrm>
          <a:prstGeom prst="rect">
            <a:avLst/>
          </a:prstGeom>
        </p:spPr>
      </p:pic>
      <p:pic>
        <p:nvPicPr>
          <p:cNvPr id="9" name="图片 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59" y="1635188"/>
            <a:ext cx="2121233" cy="3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67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200" dirty="0" smtClean="0"/>
              <a:t>9.4 </a:t>
            </a:r>
            <a:r>
              <a:rPr lang="en-US" altLang="zh-CN" sz="2200" dirty="0" smtClean="0">
                <a:sym typeface="宋体" charset="-122"/>
              </a:rPr>
              <a:t>【</a:t>
            </a:r>
            <a:r>
              <a:rPr lang="zh-CN" altLang="en-US" sz="2200" dirty="0" smtClean="0">
                <a:sym typeface="宋体" charset="-122"/>
              </a:rPr>
              <a:t>案例</a:t>
            </a:r>
            <a:r>
              <a:rPr lang="en-US" altLang="zh-CN" sz="2200" dirty="0" smtClean="0">
                <a:sym typeface="宋体" charset="-122"/>
              </a:rPr>
              <a:t>29】</a:t>
            </a:r>
            <a:r>
              <a:rPr lang="zh-CN" altLang="en-US" sz="2200" dirty="0" smtClean="0">
                <a:sym typeface="宋体" charset="-122"/>
              </a:rPr>
              <a:t>用户登录验证</a:t>
            </a:r>
            <a:endParaRPr lang="en-US" altLang="zh-CN" sz="22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3955055" y="1276458"/>
            <a:ext cx="4709520" cy="3846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FontTx/>
              <a:buNone/>
            </a:pPr>
            <a:r>
              <a:rPr lang="zh-CN" altLang="zh-CN" sz="1800" dirty="0"/>
              <a:t>用户在填写或选择表单内容时，为了保证信息的准确性，经常需要通过表单事件来实现用户信息的验证。但是什么是</a:t>
            </a:r>
            <a:r>
              <a:rPr lang="zh-CN" altLang="zh-CN" sz="1800" dirty="0">
                <a:solidFill>
                  <a:srgbClr val="009ED6"/>
                </a:solidFill>
              </a:rPr>
              <a:t>表单事件</a:t>
            </a:r>
            <a:r>
              <a:rPr lang="zh-CN" altLang="zh-CN" sz="1800" dirty="0"/>
              <a:t>？又该如何应用表单事件呢？本节将通过一个“</a:t>
            </a:r>
            <a:r>
              <a:rPr lang="zh-CN" altLang="zh-CN" sz="1800" dirty="0">
                <a:solidFill>
                  <a:srgbClr val="00B0F0"/>
                </a:solidFill>
              </a:rPr>
              <a:t>用户登陆验证</a:t>
            </a:r>
            <a:r>
              <a:rPr lang="zh-CN" altLang="zh-CN" sz="1800" dirty="0"/>
              <a:t>”的案例，对表单事件进行详细讲解。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示。</a:t>
            </a:r>
            <a:endParaRPr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" y="1195913"/>
            <a:ext cx="3957273" cy="2709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5581" y="2555911"/>
            <a:ext cx="18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案例引入</a:t>
            </a:r>
            <a:endParaRPr lang="zh-CN" altLang="en-US" sz="3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54" y="4145384"/>
            <a:ext cx="4293133" cy="192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497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9.4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29】</a:t>
            </a:r>
            <a:r>
              <a:rPr lang="zh-CN" altLang="en-US" sz="2400" dirty="0" smtClean="0">
                <a:sym typeface="宋体" charset="-122"/>
              </a:rPr>
              <a:t>知识引入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2158113"/>
            <a:ext cx="4273228" cy="507813"/>
            <a:chOff x="1710670" y="1252383"/>
            <a:chExt cx="5435501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23293" y="1252383"/>
              <a:ext cx="4322878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zh-CN" altLang="en-US" sz="2000" b="1" dirty="0" smtClean="0">
                  <a:solidFill>
                    <a:srgbClr val="009ED6"/>
                  </a:solidFill>
                </a:rPr>
                <a:t>表单事件</a:t>
              </a:r>
              <a:endParaRPr lang="zh-CN" altLang="zh-CN" sz="20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3119963"/>
            <a:ext cx="3827937" cy="498464"/>
            <a:chOff x="1710670" y="1263647"/>
            <a:chExt cx="4869094" cy="60054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71757" y="1267684"/>
              <a:ext cx="3667022" cy="48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en-US" altLang="zh-CN" sz="2000" b="1" dirty="0">
                  <a:solidFill>
                    <a:srgbClr val="009ED6"/>
                  </a:solidFill>
                </a:rPr>
                <a:t>S</a:t>
              </a:r>
              <a:r>
                <a:rPr lang="en-US" altLang="zh-CN" sz="2000" b="1" dirty="0" smtClean="0">
                  <a:solidFill>
                    <a:srgbClr val="009ED6"/>
                  </a:solidFill>
                </a:rPr>
                <a:t>tring</a:t>
              </a:r>
              <a:r>
                <a:rPr lang="zh-CN" altLang="en-US" sz="2000" b="1" dirty="0" smtClean="0">
                  <a:solidFill>
                    <a:srgbClr val="009ED6"/>
                  </a:solidFill>
                </a:rPr>
                <a:t>对象</a:t>
              </a:r>
              <a:endParaRPr lang="en-US" altLang="zh-CN" sz="20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71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20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知识引入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673365"/>
            <a:ext cx="3827937" cy="507813"/>
            <a:chOff x="1710670" y="1252383"/>
            <a:chExt cx="4869094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smtClean="0">
                  <a:solidFill>
                    <a:srgbClr val="009ED6"/>
                  </a:solidFill>
                </a:rPr>
                <a:t>JavaScript</a:t>
              </a:r>
              <a:r>
                <a:rPr lang="zh-CN" altLang="en-US" sz="2400" b="1" dirty="0" smtClean="0">
                  <a:solidFill>
                    <a:srgbClr val="009ED6"/>
                  </a:solidFill>
                </a:rPr>
                <a:t>事件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625865"/>
            <a:ext cx="4018772" cy="507813"/>
            <a:chOff x="1710670" y="1252383"/>
            <a:chExt cx="5111834" cy="611808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950747" cy="55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400" b="1" dirty="0" smtClean="0">
                  <a:solidFill>
                    <a:srgbClr val="009ED6"/>
                  </a:solidFill>
                </a:rPr>
                <a:t>事件处理程序的调用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42169" y="3565665"/>
            <a:ext cx="3827937" cy="507813"/>
            <a:chOff x="1710670" y="1252383"/>
            <a:chExt cx="4869094" cy="611808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smtClean="0">
                  <a:solidFill>
                    <a:srgbClr val="009ED6"/>
                  </a:solidFill>
                </a:rPr>
                <a:t>BOM</a:t>
              </a:r>
              <a:r>
                <a:rPr lang="zh-CN" altLang="en-US" sz="2400" b="1" dirty="0" smtClean="0">
                  <a:solidFill>
                    <a:srgbClr val="009ED6"/>
                  </a:solidFill>
                </a:rPr>
                <a:t>操作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71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4"/>
          </a:xfrm>
          <a:prstGeom prst="rect">
            <a:avLst/>
          </a:prstGeom>
        </p:spPr>
      </p:pic>
      <p:grpSp>
        <p:nvGrpSpPr>
          <p:cNvPr id="34" name="组合 1"/>
          <p:cNvGrpSpPr>
            <a:grpSpLocks/>
          </p:cNvGrpSpPr>
          <p:nvPr/>
        </p:nvGrpSpPr>
        <p:grpSpPr bwMode="auto">
          <a:xfrm>
            <a:off x="4627631" y="4463866"/>
            <a:ext cx="4018772" cy="507813"/>
            <a:chOff x="1710670" y="1252383"/>
            <a:chExt cx="5111834" cy="611808"/>
          </a:xfrm>
        </p:grpSpPr>
        <p:grpSp>
          <p:nvGrpSpPr>
            <p:cNvPr id="35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38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0" name="圆角矩形 39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1" name="圆角矩形 40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9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7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950747" cy="55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smtClean="0">
                  <a:solidFill>
                    <a:srgbClr val="009ED6"/>
                  </a:solidFill>
                </a:rPr>
                <a:t>Date</a:t>
              </a:r>
              <a:r>
                <a:rPr lang="zh-CN" altLang="en-US" sz="2400" b="1" dirty="0" smtClean="0">
                  <a:solidFill>
                    <a:srgbClr val="009ED6"/>
                  </a:solidFill>
                </a:rPr>
                <a:t>对象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42" name="组合 1"/>
          <p:cNvGrpSpPr>
            <a:grpSpLocks/>
          </p:cNvGrpSpPr>
          <p:nvPr/>
        </p:nvGrpSpPr>
        <p:grpSpPr bwMode="auto">
          <a:xfrm>
            <a:off x="4640331" y="5403666"/>
            <a:ext cx="3827937" cy="507813"/>
            <a:chOff x="1710670" y="1252383"/>
            <a:chExt cx="4869094" cy="611808"/>
          </a:xfrm>
        </p:grpSpPr>
        <p:grpSp>
          <p:nvGrpSpPr>
            <p:cNvPr id="43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46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7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5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400" b="1" dirty="0" smtClean="0">
                  <a:solidFill>
                    <a:srgbClr val="009ED6"/>
                  </a:solidFill>
                </a:rPr>
                <a:t>数据类型转换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9.4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29】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dirty="0"/>
              <a:t>表单事件是指通过</a:t>
            </a:r>
            <a:r>
              <a:rPr lang="zh-CN" altLang="zh-CN" sz="1800" dirty="0">
                <a:solidFill>
                  <a:srgbClr val="009ED6"/>
                </a:solidFill>
              </a:rPr>
              <a:t>表单触发</a:t>
            </a:r>
            <a:r>
              <a:rPr lang="zh-CN" altLang="zh-CN" sz="1800" dirty="0"/>
              <a:t>的</a:t>
            </a:r>
            <a:r>
              <a:rPr lang="zh-CN" altLang="zh-CN" sz="1800" dirty="0">
                <a:solidFill>
                  <a:srgbClr val="009ED6"/>
                </a:solidFill>
              </a:rPr>
              <a:t>事件</a:t>
            </a:r>
            <a:r>
              <a:rPr lang="zh-CN" altLang="zh-CN" sz="1800" dirty="0"/>
              <a:t>。例如在用户注册的表单中可以通过表单事件完成用户名合法性检查、唯一性检查、用户密码合法性检查等等。下面列举几个常用的表单事件，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en-US" sz="2400" b="1" dirty="0">
                <a:solidFill>
                  <a:srgbClr val="009ED6"/>
                </a:solidFill>
              </a:rPr>
              <a:t>表单事件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8" name="图片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90" y="5046342"/>
            <a:ext cx="2121233" cy="387882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2382"/>
              </p:ext>
            </p:extLst>
          </p:nvPr>
        </p:nvGraphicFramePr>
        <p:xfrm>
          <a:off x="969490" y="3348459"/>
          <a:ext cx="6904510" cy="16527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4079"/>
                <a:gridCol w="2240067"/>
                <a:gridCol w="3700364"/>
              </a:tblGrid>
              <a:tr h="275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类别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事件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事件说明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275450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表单事件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onblur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r>
                        <a:rPr lang="zh-CN" sz="1000" kern="100">
                          <a:effectLst/>
                        </a:rPr>
                        <a:t>当前元素失去焦点时触发此事件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275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onchange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r>
                        <a:rPr lang="zh-CN" sz="1000" kern="100">
                          <a:effectLst/>
                        </a:rPr>
                        <a:t>当前元素失去焦点并且元素内容发生改变时触发此事件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275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onfocus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r>
                        <a:rPr lang="zh-CN" sz="1000" kern="100">
                          <a:effectLst/>
                        </a:rPr>
                        <a:t>当某个元素获得焦点时触发此事件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275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onreset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r>
                        <a:rPr lang="zh-CN" sz="1000" kern="100">
                          <a:effectLst/>
                        </a:rPr>
                        <a:t>当表单被重置时触发此事件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275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en-US" sz="1000" kern="100" dirty="0" err="1">
                          <a:effectLst/>
                        </a:rPr>
                        <a:t>onsubmit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zh-CN" sz="1000" kern="100" dirty="0">
                          <a:effectLst/>
                        </a:rPr>
                        <a:t>当表单被提交时触发此事件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907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9.4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29】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en-US" altLang="zh-CN" sz="1800" dirty="0"/>
              <a:t>String</a:t>
            </a:r>
            <a:r>
              <a:rPr lang="zh-CN" altLang="zh-CN" sz="1800" dirty="0"/>
              <a:t>对象是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提供的</a:t>
            </a:r>
            <a:r>
              <a:rPr lang="zh-CN" altLang="zh-CN" sz="1800" dirty="0">
                <a:solidFill>
                  <a:srgbClr val="009ED6"/>
                </a:solidFill>
              </a:rPr>
              <a:t>字符串处理对象</a:t>
            </a:r>
            <a:r>
              <a:rPr lang="zh-CN" altLang="zh-CN" sz="1800" dirty="0"/>
              <a:t>，它提供了对字符串进行处理的属性和方法，具体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S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tring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对象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8" name="图片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44" y="6291250"/>
            <a:ext cx="2121233" cy="387882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320685"/>
              </p:ext>
            </p:extLst>
          </p:nvPr>
        </p:nvGraphicFramePr>
        <p:xfrm>
          <a:off x="1139576" y="2886417"/>
          <a:ext cx="6336030" cy="337116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89054"/>
                <a:gridCol w="2473488"/>
                <a:gridCol w="2473488"/>
              </a:tblGrid>
              <a:tr h="3281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名称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说明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81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length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返回字符串中字符的个数。注：一个汉字也是一个字符。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07162"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方法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charAt(index)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返回指定索引（</a:t>
                      </a:r>
                      <a:r>
                        <a:rPr lang="en-US" sz="1050" kern="100">
                          <a:effectLst/>
                        </a:rPr>
                        <a:t>index</a:t>
                      </a:r>
                      <a:r>
                        <a:rPr lang="zh-CN" sz="1050" kern="100">
                          <a:effectLst/>
                        </a:rPr>
                        <a:t>）位置处的字符，第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个字符的索引为</a:t>
                      </a:r>
                      <a:r>
                        <a:rPr lang="en-US" sz="1050" kern="100">
                          <a:effectLst/>
                        </a:rPr>
                        <a:t>0</a:t>
                      </a:r>
                      <a:r>
                        <a:rPr lang="zh-CN" sz="1050" kern="100">
                          <a:effectLst/>
                        </a:rPr>
                        <a:t>，第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个字符的索引为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，以此类推。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69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indexOf(str[,startIndex])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从前向后检索字符串。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69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lastIndexOf(search[,startIndex])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从后向前搜索字符串。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8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substr(startIndex[, length])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返回从起始索引号提取字符串中指定数目的字符。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8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substring( startIndex [,endIndex])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返回字符串中两个指定的索引号之间的字符。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69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split(separator [,limitInteger])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把字符串分割为字符串数组。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8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search(substr)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检索字符串中指定子字符串或与正则表达式相匹配的值。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69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replace(substr,replacement)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替换与正则表达式匹配的子串。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69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toLowerCase()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把字符串转换为小写。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690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toUpperCase()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把字符串转换为大写。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690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localeCompare()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用本地特定的顺序来比较两个字符串。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706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9.4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29】</a:t>
            </a:r>
            <a:r>
              <a:rPr lang="zh-CN" altLang="en-US" sz="2400" dirty="0" smtClean="0">
                <a:sym typeface="宋体" charset="-122"/>
              </a:rPr>
              <a:t>案例实现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088"/>
          <a:stretch/>
        </p:blipFill>
        <p:spPr>
          <a:xfrm>
            <a:off x="1030757" y="508000"/>
            <a:ext cx="7107886" cy="6372000"/>
          </a:xfrm>
          <a:prstGeom prst="rect">
            <a:avLst/>
          </a:prstGeom>
        </p:spPr>
      </p:pic>
      <p:pic>
        <p:nvPicPr>
          <p:cNvPr id="9" name="图片 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59" y="1635188"/>
            <a:ext cx="2121233" cy="3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7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采用</a:t>
            </a:r>
            <a:r>
              <a:rPr lang="zh-CN" altLang="zh-CN" sz="1800" dirty="0">
                <a:solidFill>
                  <a:srgbClr val="009ED6"/>
                </a:solidFill>
              </a:rPr>
              <a:t>事件驱动</a:t>
            </a:r>
            <a:r>
              <a:rPr lang="zh-CN" altLang="zh-CN" sz="1800" dirty="0"/>
              <a:t>是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语言的一个最基本</a:t>
            </a:r>
            <a:r>
              <a:rPr lang="zh-CN" altLang="zh-CN" sz="1800" dirty="0">
                <a:solidFill>
                  <a:srgbClr val="009ED6"/>
                </a:solidFill>
              </a:rPr>
              <a:t>特征</a:t>
            </a:r>
            <a:r>
              <a:rPr lang="zh-CN" altLang="zh-CN" sz="1800" dirty="0"/>
              <a:t>，所谓的</a:t>
            </a:r>
            <a:r>
              <a:rPr lang="zh-CN" altLang="zh-CN" sz="1800" dirty="0">
                <a:solidFill>
                  <a:srgbClr val="009ED6"/>
                </a:solidFill>
              </a:rPr>
              <a:t>事件</a:t>
            </a:r>
            <a:r>
              <a:rPr lang="zh-CN" altLang="zh-CN" sz="1800" dirty="0"/>
              <a:t>是指用户在访问页面时执行的</a:t>
            </a:r>
            <a:r>
              <a:rPr lang="zh-CN" altLang="zh-CN" sz="1800" dirty="0">
                <a:solidFill>
                  <a:srgbClr val="009ED6"/>
                </a:solidFill>
              </a:rPr>
              <a:t>操作</a:t>
            </a:r>
            <a:r>
              <a:rPr lang="zh-CN" altLang="zh-CN" sz="1800" dirty="0" smtClean="0"/>
              <a:t>。说</a:t>
            </a:r>
            <a:r>
              <a:rPr lang="zh-CN" altLang="zh-CN" sz="1800" dirty="0"/>
              <a:t>到事件就不得不提到“</a:t>
            </a:r>
            <a:r>
              <a:rPr lang="zh-CN" altLang="zh-CN" sz="1800" dirty="0">
                <a:solidFill>
                  <a:srgbClr val="009ED6"/>
                </a:solidFill>
              </a:rPr>
              <a:t>事件处理</a:t>
            </a:r>
            <a:r>
              <a:rPr lang="zh-CN" altLang="zh-CN" sz="1800" dirty="0"/>
              <a:t>”。事件处理指的就是与事件关联的</a:t>
            </a:r>
            <a:r>
              <a:rPr lang="en-US" altLang="zh-CN" sz="1800" dirty="0">
                <a:solidFill>
                  <a:srgbClr val="009ED6"/>
                </a:solidFill>
              </a:rPr>
              <a:t>JavaScript</a:t>
            </a:r>
            <a:r>
              <a:rPr lang="zh-CN" altLang="zh-CN" sz="1800" dirty="0">
                <a:solidFill>
                  <a:srgbClr val="009ED6"/>
                </a:solidFill>
              </a:rPr>
              <a:t>对象</a:t>
            </a:r>
            <a:r>
              <a:rPr lang="zh-CN" altLang="zh-CN" sz="1800" dirty="0"/>
              <a:t>，当与页面特定部分关联的事件发生时，事件处理器就会被</a:t>
            </a:r>
            <a:r>
              <a:rPr lang="zh-CN" altLang="zh-CN" sz="1800" dirty="0">
                <a:solidFill>
                  <a:srgbClr val="009ED6"/>
                </a:solidFill>
              </a:rPr>
              <a:t>调用</a:t>
            </a:r>
            <a:r>
              <a:rPr lang="zh-CN" altLang="zh-CN" sz="1800" dirty="0"/>
              <a:t>。事件处理的过程通常分为三步，具体如下：</a:t>
            </a:r>
          </a:p>
          <a:p>
            <a:pPr marL="742950" indent="-285750"/>
            <a:r>
              <a:rPr lang="zh-CN" altLang="zh-CN" sz="1800" dirty="0"/>
              <a:t>发生事件</a:t>
            </a:r>
          </a:p>
          <a:p>
            <a:pPr marL="742950" indent="-285750"/>
            <a:r>
              <a:rPr lang="zh-CN" altLang="zh-CN" sz="1800" dirty="0"/>
              <a:t>启动事件处理程序</a:t>
            </a:r>
          </a:p>
          <a:p>
            <a:pPr marL="742950" indent="-285750"/>
            <a:r>
              <a:rPr lang="zh-CN" altLang="zh-CN" sz="1800" dirty="0"/>
              <a:t>事件处理程序作出反应</a:t>
            </a:r>
            <a:endParaRPr lang="en-US" altLang="zh-CN" dirty="0" smtClean="0"/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05" y="5361311"/>
            <a:ext cx="2121233" cy="387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JavaScript</a:t>
            </a:r>
            <a:r>
              <a:rPr lang="zh-CN" altLang="zh-CN" sz="2400" b="1" dirty="0">
                <a:solidFill>
                  <a:srgbClr val="009ED6"/>
                </a:solidFill>
              </a:rPr>
              <a:t>事件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73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在使用事件处理程序对页面进行操作时，最主要的是</a:t>
            </a:r>
            <a:r>
              <a:rPr lang="zh-CN" altLang="zh-CN" sz="1800" dirty="0">
                <a:solidFill>
                  <a:srgbClr val="009ED6"/>
                </a:solidFill>
              </a:rPr>
              <a:t>如何通过对象的事件来调用事件处理程序</a:t>
            </a:r>
            <a:r>
              <a:rPr lang="zh-CN" altLang="zh-CN" sz="1800" dirty="0"/>
              <a:t>。在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中，调用事件处理程序的方法有两种，具体如下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）在</a:t>
            </a:r>
            <a:r>
              <a:rPr lang="en-US" altLang="zh-CN" sz="1800" b="1" dirty="0"/>
              <a:t>JavaScript</a:t>
            </a:r>
            <a:r>
              <a:rPr lang="zh-CN" altLang="zh-CN" sz="1800" b="1" dirty="0"/>
              <a:t>中调用事件处理程序</a:t>
            </a:r>
            <a:endParaRPr lang="zh-CN" altLang="zh-CN" sz="1800" dirty="0"/>
          </a:p>
          <a:p>
            <a:pPr marL="0" indent="457200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中调用事件处理程序，首先需要</a:t>
            </a:r>
            <a:r>
              <a:rPr lang="zh-CN" altLang="zh-CN" sz="1800" dirty="0">
                <a:solidFill>
                  <a:srgbClr val="009ED6"/>
                </a:solidFill>
              </a:rPr>
              <a:t>获得</a:t>
            </a:r>
            <a:r>
              <a:rPr lang="zh-CN" altLang="zh-CN" sz="1800" dirty="0"/>
              <a:t>处理对象的</a:t>
            </a:r>
            <a:r>
              <a:rPr lang="zh-CN" altLang="zh-CN" sz="1800" dirty="0">
                <a:solidFill>
                  <a:srgbClr val="009ED6"/>
                </a:solidFill>
              </a:rPr>
              <a:t>引用</a:t>
            </a:r>
            <a:r>
              <a:rPr lang="zh-CN" altLang="zh-CN" sz="1800" dirty="0"/>
              <a:t>，然后将要执行的处理</a:t>
            </a:r>
            <a:r>
              <a:rPr lang="zh-CN" altLang="zh-CN" sz="1800" dirty="0">
                <a:solidFill>
                  <a:srgbClr val="009ED6"/>
                </a:solidFill>
              </a:rPr>
              <a:t>函数</a:t>
            </a:r>
            <a:r>
              <a:rPr lang="zh-CN" altLang="zh-CN" sz="1800" dirty="0"/>
              <a:t>赋值给对应的</a:t>
            </a:r>
            <a:r>
              <a:rPr lang="zh-CN" altLang="zh-CN" sz="1800" dirty="0" smtClean="0">
                <a:solidFill>
                  <a:srgbClr val="009ED6"/>
                </a:solidFill>
              </a:rPr>
              <a:t>事件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82" y="4270640"/>
            <a:ext cx="2121233" cy="387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、事件处理程序的调用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44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en-US" altLang="zh-CN" sz="1800" dirty="0"/>
              <a:t>BOM</a:t>
            </a:r>
            <a:r>
              <a:rPr lang="zh-CN" altLang="zh-CN" sz="1800" dirty="0"/>
              <a:t>（</a:t>
            </a:r>
            <a:r>
              <a:rPr lang="en-US" altLang="zh-CN" sz="1800" dirty="0"/>
              <a:t>Browser Object Model</a:t>
            </a:r>
            <a:r>
              <a:rPr lang="zh-CN" altLang="zh-CN" sz="1800" dirty="0"/>
              <a:t>）是浏览器</a:t>
            </a:r>
            <a:r>
              <a:rPr lang="zh-CN" altLang="zh-CN" sz="1800" dirty="0">
                <a:solidFill>
                  <a:srgbClr val="009ED6"/>
                </a:solidFill>
              </a:rPr>
              <a:t>对象模型</a:t>
            </a:r>
            <a:r>
              <a:rPr lang="zh-CN" altLang="zh-CN" sz="1800" dirty="0"/>
              <a:t>，它提供了一系列对象用于与浏览器窗口进行交互。</a:t>
            </a:r>
            <a:r>
              <a:rPr lang="en-US" altLang="zh-CN" sz="1800" dirty="0"/>
              <a:t>BOM</a:t>
            </a:r>
            <a:r>
              <a:rPr lang="zh-CN" altLang="zh-CN" sz="1800" dirty="0"/>
              <a:t>对象包括</a:t>
            </a:r>
            <a:r>
              <a:rPr lang="en-US" altLang="zh-CN" sz="1800" dirty="0">
                <a:solidFill>
                  <a:srgbClr val="009ED6"/>
                </a:solidFill>
              </a:rPr>
              <a:t>window</a:t>
            </a:r>
            <a:r>
              <a:rPr lang="zh-CN" altLang="zh-CN" sz="1800" dirty="0"/>
              <a:t>（窗口）、</a:t>
            </a:r>
            <a:r>
              <a:rPr lang="en-US" altLang="zh-CN" sz="1800" dirty="0">
                <a:solidFill>
                  <a:srgbClr val="009ED6"/>
                </a:solidFill>
              </a:rPr>
              <a:t>navigator</a:t>
            </a:r>
            <a:r>
              <a:rPr lang="zh-CN" altLang="zh-CN" sz="1800" dirty="0"/>
              <a:t>（浏览器程序）、</a:t>
            </a:r>
            <a:r>
              <a:rPr lang="en-US" altLang="zh-CN" sz="1800" dirty="0">
                <a:solidFill>
                  <a:srgbClr val="009ED6"/>
                </a:solidFill>
              </a:rPr>
              <a:t>screen</a:t>
            </a:r>
            <a:r>
              <a:rPr lang="zh-CN" altLang="zh-CN" sz="1800" dirty="0"/>
              <a:t>（屏幕）、</a:t>
            </a:r>
            <a:r>
              <a:rPr lang="en-US" altLang="zh-CN" sz="1800" dirty="0">
                <a:solidFill>
                  <a:srgbClr val="009ED6"/>
                </a:solidFill>
              </a:rPr>
              <a:t>location</a:t>
            </a:r>
            <a:r>
              <a:rPr lang="zh-CN" altLang="zh-CN" sz="1800" dirty="0"/>
              <a:t>（地址）、</a:t>
            </a:r>
            <a:r>
              <a:rPr lang="en-US" altLang="zh-CN" sz="1800" dirty="0">
                <a:solidFill>
                  <a:srgbClr val="009ED6"/>
                </a:solidFill>
              </a:rPr>
              <a:t>history</a:t>
            </a:r>
            <a:r>
              <a:rPr lang="zh-CN" altLang="zh-CN" sz="1800" dirty="0"/>
              <a:t>（历史）和</a:t>
            </a:r>
            <a:r>
              <a:rPr lang="en-US" altLang="zh-CN" sz="1800" dirty="0">
                <a:solidFill>
                  <a:srgbClr val="009ED6"/>
                </a:solidFill>
              </a:rPr>
              <a:t>document</a:t>
            </a:r>
            <a:r>
              <a:rPr lang="zh-CN" altLang="zh-CN" sz="1800" dirty="0"/>
              <a:t>（文档）等对象。其中，</a:t>
            </a:r>
            <a:r>
              <a:rPr lang="en-US" altLang="zh-CN" sz="1800" dirty="0">
                <a:solidFill>
                  <a:srgbClr val="009ED6"/>
                </a:solidFill>
              </a:rPr>
              <a:t>window</a:t>
            </a:r>
            <a:r>
              <a:rPr lang="zh-CN" altLang="zh-CN" sz="1800" dirty="0"/>
              <a:t>对象是浏览器的窗口，它是整个</a:t>
            </a:r>
            <a:r>
              <a:rPr lang="en-US" altLang="zh-CN" sz="1800" dirty="0"/>
              <a:t>BOM</a:t>
            </a:r>
            <a:r>
              <a:rPr lang="zh-CN" altLang="zh-CN" sz="1800" dirty="0"/>
              <a:t>的核心，位于</a:t>
            </a:r>
            <a:r>
              <a:rPr lang="en-US" altLang="zh-CN" sz="1800" dirty="0"/>
              <a:t>BOM</a:t>
            </a:r>
            <a:r>
              <a:rPr lang="zh-CN" altLang="zh-CN" sz="1800" dirty="0"/>
              <a:t>对象的</a:t>
            </a:r>
            <a:r>
              <a:rPr lang="zh-CN" altLang="zh-CN" sz="1800" dirty="0">
                <a:solidFill>
                  <a:srgbClr val="009ED6"/>
                </a:solidFill>
              </a:rPr>
              <a:t>最顶层</a:t>
            </a:r>
            <a:r>
              <a:rPr lang="zh-CN" altLang="zh-CN" sz="1800" dirty="0"/>
              <a:t>。关于</a:t>
            </a:r>
            <a:r>
              <a:rPr lang="en-US" altLang="zh-CN" sz="1800" dirty="0"/>
              <a:t>BOM</a:t>
            </a:r>
            <a:r>
              <a:rPr lang="zh-CN" altLang="zh-CN" sz="1800" dirty="0"/>
              <a:t>对象的层次结构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图所示</a:t>
            </a:r>
            <a:r>
              <a:rPr lang="zh-CN" altLang="zh-CN" sz="1800" dirty="0"/>
              <a:t>。</a:t>
            </a: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BOM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操作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002594"/>
              </p:ext>
            </p:extLst>
          </p:nvPr>
        </p:nvGraphicFramePr>
        <p:xfrm>
          <a:off x="1035584" y="4241494"/>
          <a:ext cx="7284405" cy="1233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Visio" r:id="rId3" imgW="6173280" imgH="1043257" progId="Visio.Drawing.11">
                  <p:embed/>
                </p:oleObj>
              </mc:Choice>
              <mc:Fallback>
                <p:oleObj name="Visio" r:id="rId3" imgW="6173280" imgH="104325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584" y="4241494"/>
                        <a:ext cx="7284405" cy="12338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464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window</a:t>
            </a:r>
            <a:r>
              <a:rPr lang="zh-CN" altLang="zh-CN" sz="1800" b="1" dirty="0"/>
              <a:t>对象</a:t>
            </a: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600" dirty="0"/>
              <a:t>window</a:t>
            </a:r>
            <a:r>
              <a:rPr lang="zh-CN" altLang="zh-CN" sz="1600" dirty="0"/>
              <a:t>对象表示整个浏览器窗口，用于获取浏览器窗口的</a:t>
            </a:r>
            <a:r>
              <a:rPr lang="zh-CN" altLang="zh-CN" sz="1600" dirty="0">
                <a:solidFill>
                  <a:srgbClr val="009ED6"/>
                </a:solidFill>
              </a:rPr>
              <a:t>大小</a:t>
            </a:r>
            <a:r>
              <a:rPr lang="zh-CN" altLang="zh-CN" sz="1600" dirty="0"/>
              <a:t>、</a:t>
            </a:r>
            <a:r>
              <a:rPr lang="zh-CN" altLang="zh-CN" sz="1600" dirty="0">
                <a:solidFill>
                  <a:srgbClr val="009ED6"/>
                </a:solidFill>
              </a:rPr>
              <a:t>位置</a:t>
            </a:r>
            <a:r>
              <a:rPr lang="zh-CN" altLang="zh-CN" sz="1600" dirty="0"/>
              <a:t>，或</a:t>
            </a:r>
            <a:r>
              <a:rPr lang="zh-CN" altLang="zh-CN" sz="1600" dirty="0">
                <a:solidFill>
                  <a:srgbClr val="009ED6"/>
                </a:solidFill>
              </a:rPr>
              <a:t>设置定时器</a:t>
            </a:r>
            <a:r>
              <a:rPr lang="zh-CN" altLang="zh-CN" sz="1600" dirty="0"/>
              <a:t>等。</a:t>
            </a:r>
            <a:r>
              <a:rPr lang="en-US" altLang="zh-CN" sz="1600" dirty="0"/>
              <a:t>window</a:t>
            </a:r>
            <a:r>
              <a:rPr lang="zh-CN" altLang="zh-CN" sz="1600" dirty="0"/>
              <a:t>对象常用的</a:t>
            </a:r>
            <a:r>
              <a:rPr lang="zh-CN" altLang="zh-CN" sz="1600" dirty="0">
                <a:solidFill>
                  <a:srgbClr val="009ED6"/>
                </a:solidFill>
              </a:rPr>
              <a:t>属性</a:t>
            </a:r>
            <a:r>
              <a:rPr lang="zh-CN" altLang="zh-CN" sz="1600" dirty="0"/>
              <a:t>和</a:t>
            </a:r>
            <a:r>
              <a:rPr lang="zh-CN" altLang="zh-CN" sz="1600" dirty="0">
                <a:solidFill>
                  <a:srgbClr val="009ED6"/>
                </a:solidFill>
              </a:rPr>
              <a:t>方法</a:t>
            </a:r>
            <a:r>
              <a:rPr lang="zh-CN" altLang="zh-CN" sz="1600" dirty="0" smtClean="0"/>
              <a:t>如</a:t>
            </a:r>
            <a:r>
              <a:rPr lang="zh-CN" altLang="en-US" sz="1600" dirty="0" smtClean="0"/>
              <a:t>下</a:t>
            </a:r>
            <a:r>
              <a:rPr lang="zh-CN" altLang="zh-CN" sz="1600" dirty="0" smtClean="0"/>
              <a:t>表所</a:t>
            </a:r>
            <a:r>
              <a:rPr lang="zh-CN" altLang="zh-CN" sz="16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BOM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操作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97195"/>
              </p:ext>
            </p:extLst>
          </p:nvPr>
        </p:nvGraphicFramePr>
        <p:xfrm>
          <a:off x="991980" y="2981965"/>
          <a:ext cx="6256655" cy="368046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89100"/>
                <a:gridCol w="4567555"/>
              </a:tblGrid>
              <a:tr h="1504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属性</a:t>
                      </a:r>
                      <a:r>
                        <a:rPr lang="en-US" sz="1050" kern="100" dirty="0">
                          <a:effectLst/>
                        </a:rPr>
                        <a:t>/</a:t>
                      </a:r>
                      <a:r>
                        <a:rPr lang="zh-CN" sz="1050" kern="100" dirty="0">
                          <a:effectLst/>
                        </a:rPr>
                        <a:t>方法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说明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26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document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history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location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navigator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screen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返回相应对象的引用。例如</a:t>
                      </a:r>
                      <a:r>
                        <a:rPr lang="en-US" sz="1050" kern="100">
                          <a:effectLst/>
                        </a:rPr>
                        <a:t>document</a:t>
                      </a:r>
                      <a:r>
                        <a:rPr lang="zh-CN" sz="1050" kern="100">
                          <a:effectLst/>
                        </a:rPr>
                        <a:t>属性返回</a:t>
                      </a:r>
                      <a:r>
                        <a:rPr lang="en-US" sz="1050" kern="100">
                          <a:effectLst/>
                        </a:rPr>
                        <a:t>document</a:t>
                      </a:r>
                      <a:r>
                        <a:rPr lang="zh-CN" sz="1050" kern="100">
                          <a:effectLst/>
                        </a:rPr>
                        <a:t>对象的引用。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26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parent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self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top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分别返回父窗口、当前窗口和最顶层窗口的对象引用。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26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screenLeft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screenTop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screenX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screenY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返回窗口的左上角、在屏幕上的</a:t>
                      </a:r>
                      <a:r>
                        <a:rPr lang="en-US" sz="1050" kern="100" dirty="0">
                          <a:effectLst/>
                        </a:rPr>
                        <a:t>X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Y</a:t>
                      </a:r>
                      <a:r>
                        <a:rPr lang="zh-CN" sz="1050" kern="100" dirty="0">
                          <a:effectLst/>
                        </a:rPr>
                        <a:t>坐标。</a:t>
                      </a:r>
                      <a:r>
                        <a:rPr lang="en-US" sz="1050" kern="100" dirty="0">
                          <a:effectLst/>
                        </a:rPr>
                        <a:t>Firefox</a:t>
                      </a:r>
                      <a:r>
                        <a:rPr lang="zh-CN" sz="1050" kern="100" dirty="0">
                          <a:effectLst/>
                        </a:rPr>
                        <a:t>不支持</a:t>
                      </a:r>
                      <a:r>
                        <a:rPr lang="en-US" sz="1050" kern="100" dirty="0" err="1">
                          <a:effectLst/>
                        </a:rPr>
                        <a:t>screenLeft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 err="1">
                          <a:effectLst/>
                        </a:rPr>
                        <a:t>screenTop</a:t>
                      </a:r>
                      <a:r>
                        <a:rPr lang="zh-CN" sz="1050" kern="100" dirty="0">
                          <a:effectLst/>
                        </a:rPr>
                        <a:t>，</a:t>
                      </a:r>
                      <a:r>
                        <a:rPr lang="en-US" sz="1050" kern="100" dirty="0">
                          <a:effectLst/>
                        </a:rPr>
                        <a:t>IE8</a:t>
                      </a:r>
                      <a:r>
                        <a:rPr lang="zh-CN" sz="1050" kern="100" dirty="0">
                          <a:effectLst/>
                        </a:rPr>
                        <a:t>及更早的</a:t>
                      </a:r>
                      <a:r>
                        <a:rPr lang="en-US" sz="1050" kern="100" dirty="0">
                          <a:effectLst/>
                        </a:rPr>
                        <a:t>IE</a:t>
                      </a:r>
                      <a:r>
                        <a:rPr lang="zh-CN" sz="1050" kern="100" dirty="0">
                          <a:effectLst/>
                        </a:rPr>
                        <a:t>版本不支持</a:t>
                      </a:r>
                      <a:r>
                        <a:rPr lang="en-US" sz="1050" kern="100" dirty="0" err="1">
                          <a:effectLst/>
                        </a:rPr>
                        <a:t>screenX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 err="1">
                          <a:effectLst/>
                        </a:rPr>
                        <a:t>screenY</a:t>
                      </a:r>
                      <a:r>
                        <a:rPr lang="zh-CN" sz="1050" kern="100" dirty="0">
                          <a:effectLst/>
                        </a:rPr>
                        <a:t>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26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innerWidth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innerHeight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分别返回窗口文档显示区域的宽度和高度。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26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outerWidth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outerHeight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分别返回窗口的外部宽度和高度。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26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closed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返回当前窗口是否已被关闭的布尔值。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26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opener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返回对创建此窗口的窗口引用。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26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open()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close()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打开或关闭浏览器窗口。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26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alert()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confirm()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prompt()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分别表示弹出警告框、确认框、用户输入框。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26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moveBy()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moveTo()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以窗口左上角为基准移动窗口，</a:t>
                      </a:r>
                      <a:r>
                        <a:rPr lang="en-US" sz="1050" kern="100">
                          <a:effectLst/>
                        </a:rPr>
                        <a:t>moveBy()</a:t>
                      </a:r>
                      <a:r>
                        <a:rPr lang="zh-CN" sz="1050" kern="100">
                          <a:effectLst/>
                        </a:rPr>
                        <a:t>是按偏移量移动，</a:t>
                      </a:r>
                      <a:r>
                        <a:rPr lang="en-US" sz="1050" kern="100">
                          <a:effectLst/>
                        </a:rPr>
                        <a:t>moveTo()</a:t>
                      </a:r>
                      <a:r>
                        <a:rPr lang="zh-CN" sz="1050" kern="100">
                          <a:effectLst/>
                        </a:rPr>
                        <a:t>是移动到指定的屏幕坐标。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26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scrollBy()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scrollTo()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scrollBy()</a:t>
                      </a:r>
                      <a:r>
                        <a:rPr lang="zh-CN" sz="1050" kern="100">
                          <a:effectLst/>
                        </a:rPr>
                        <a:t>是按偏移量滚动内容，</a:t>
                      </a:r>
                      <a:r>
                        <a:rPr lang="en-US" sz="1050" kern="100">
                          <a:effectLst/>
                        </a:rPr>
                        <a:t>scrollTo()</a:t>
                      </a:r>
                      <a:r>
                        <a:rPr lang="zh-CN" sz="1050" kern="100">
                          <a:effectLst/>
                        </a:rPr>
                        <a:t>是滚动到指定的坐标。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26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setTimeout()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 err="1">
                          <a:effectLst/>
                        </a:rPr>
                        <a:t>clearTimeout</a:t>
                      </a:r>
                      <a:r>
                        <a:rPr lang="en-US" sz="1050" kern="100" dirty="0">
                          <a:effectLst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设置或清除普通定时器。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26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setInterval()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 err="1">
                          <a:effectLst/>
                        </a:rPr>
                        <a:t>clearInterval</a:t>
                      </a:r>
                      <a:r>
                        <a:rPr lang="en-US" sz="1050" kern="100" dirty="0">
                          <a:effectLst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设置或清除周期定时器。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36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window</a:t>
            </a:r>
            <a:r>
              <a:rPr lang="zh-CN" altLang="zh-CN" sz="1800" b="1" dirty="0"/>
              <a:t>对象</a:t>
            </a:r>
          </a:p>
          <a:p>
            <a:pPr marL="742950" indent="-285750"/>
            <a:r>
              <a:rPr lang="en-US" altLang="zh-CN" sz="1600" dirty="0"/>
              <a:t>window</a:t>
            </a:r>
            <a:r>
              <a:rPr lang="zh-CN" altLang="zh-CN" sz="1600" dirty="0"/>
              <a:t>对象的基本使用</a:t>
            </a:r>
          </a:p>
          <a:p>
            <a:pPr marL="0" indent="457200">
              <a:buNone/>
            </a:pPr>
            <a:r>
              <a:rPr lang="zh-CN" altLang="zh-CN" sz="1600" dirty="0"/>
              <a:t>在前面的学习中，我们经常使用</a:t>
            </a:r>
            <a:r>
              <a:rPr lang="en-US" altLang="zh-CN" sz="1600" dirty="0">
                <a:solidFill>
                  <a:srgbClr val="009ED6"/>
                </a:solidFill>
              </a:rPr>
              <a:t>alert()</a:t>
            </a:r>
            <a:r>
              <a:rPr lang="zh-CN" altLang="zh-CN" sz="1600" dirty="0"/>
              <a:t>弹出一个警告提示框，实际上完整的写法应该是</a:t>
            </a:r>
            <a:r>
              <a:rPr lang="en-US" altLang="zh-CN" sz="1600" dirty="0" err="1">
                <a:solidFill>
                  <a:srgbClr val="009ED6"/>
                </a:solidFill>
              </a:rPr>
              <a:t>window.alert</a:t>
            </a:r>
            <a:r>
              <a:rPr lang="en-US" altLang="zh-CN" sz="1600" dirty="0">
                <a:solidFill>
                  <a:srgbClr val="009ED6"/>
                </a:solidFill>
              </a:rPr>
              <a:t>()</a:t>
            </a:r>
            <a:r>
              <a:rPr lang="zh-CN" altLang="zh-CN" sz="1600" dirty="0"/>
              <a:t>，即调用</a:t>
            </a:r>
            <a:r>
              <a:rPr lang="en-US" altLang="zh-CN" sz="1600" dirty="0"/>
              <a:t>window</a:t>
            </a:r>
            <a:r>
              <a:rPr lang="zh-CN" altLang="zh-CN" sz="1600" dirty="0"/>
              <a:t>对象的</a:t>
            </a:r>
            <a:r>
              <a:rPr lang="en-US" altLang="zh-CN" sz="1600" dirty="0"/>
              <a:t>alert()</a:t>
            </a:r>
            <a:r>
              <a:rPr lang="zh-CN" altLang="zh-CN" sz="1600" dirty="0"/>
              <a:t>方法。但是，因为</a:t>
            </a:r>
            <a:r>
              <a:rPr lang="en-US" altLang="zh-CN" sz="1600" dirty="0"/>
              <a:t>window</a:t>
            </a:r>
            <a:r>
              <a:rPr lang="zh-CN" altLang="zh-CN" sz="1600" dirty="0"/>
              <a:t>对象是最顶层的对象，所以调用它的属性或方法时可以省略</a:t>
            </a:r>
            <a:r>
              <a:rPr lang="en-US" altLang="zh-CN" sz="1600" dirty="0">
                <a:solidFill>
                  <a:srgbClr val="009ED6"/>
                </a:solidFill>
              </a:rPr>
              <a:t>window</a:t>
            </a:r>
            <a:r>
              <a:rPr lang="zh-CN" altLang="zh-CN" sz="1600" dirty="0"/>
              <a:t>。</a:t>
            </a:r>
          </a:p>
          <a:p>
            <a:pPr marL="0" indent="457200">
              <a:buNone/>
            </a:pPr>
            <a:r>
              <a:rPr lang="zh-CN" altLang="zh-CN" sz="1600" dirty="0"/>
              <a:t>了解了</a:t>
            </a:r>
            <a:r>
              <a:rPr lang="en-US" altLang="zh-CN" sz="1600" dirty="0"/>
              <a:t>window</a:t>
            </a:r>
            <a:r>
              <a:rPr lang="zh-CN" altLang="zh-CN" sz="1600" dirty="0"/>
              <a:t>对象的基本使用，下面通过一段示例代码做具体演示：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BOM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操作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24569" y="4307595"/>
            <a:ext cx="7640006" cy="2308324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zh-CN" dirty="0"/>
              <a:t>获取文档显示区域宽度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width = </a:t>
            </a:r>
            <a:r>
              <a:rPr lang="en-US" altLang="zh-CN" dirty="0" err="1"/>
              <a:t>window.innerWidth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获取文档显示区域高度（省略</a:t>
            </a:r>
            <a:r>
              <a:rPr lang="en-US" altLang="zh-CN" dirty="0"/>
              <a:t>window</a:t>
            </a:r>
            <a:r>
              <a:rPr lang="zh-CN" altLang="zh-CN" dirty="0"/>
              <a:t>）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height = </a:t>
            </a:r>
            <a:r>
              <a:rPr lang="en-US" altLang="zh-CN" dirty="0" err="1"/>
              <a:t>innerHeight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调用</a:t>
            </a:r>
            <a:r>
              <a:rPr lang="en-US" altLang="zh-CN" dirty="0"/>
              <a:t>alert</a:t>
            </a:r>
            <a:r>
              <a:rPr lang="zh-CN" altLang="zh-CN" dirty="0"/>
              <a:t>输出</a:t>
            </a:r>
          </a:p>
          <a:p>
            <a:r>
              <a:rPr lang="en-US" altLang="zh-CN" dirty="0" err="1"/>
              <a:t>window.alert</a:t>
            </a:r>
            <a:r>
              <a:rPr lang="en-US" altLang="zh-CN" dirty="0"/>
              <a:t>(width+"*"+height);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调用</a:t>
            </a:r>
            <a:r>
              <a:rPr lang="en-US" altLang="zh-CN" dirty="0"/>
              <a:t>alert</a:t>
            </a:r>
            <a:r>
              <a:rPr lang="zh-CN" altLang="zh-CN" dirty="0"/>
              <a:t>输出（省略</a:t>
            </a:r>
            <a:r>
              <a:rPr lang="en-US" altLang="zh-CN" dirty="0"/>
              <a:t>window</a:t>
            </a:r>
            <a:r>
              <a:rPr lang="zh-CN" altLang="zh-CN" dirty="0"/>
              <a:t>）</a:t>
            </a:r>
          </a:p>
          <a:p>
            <a:r>
              <a:rPr lang="en-US" altLang="zh-CN" dirty="0"/>
              <a:t>alert(width+"*"+height);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052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3750</TotalTime>
  <Pages>0</Pages>
  <Words>3603</Words>
  <Characters>0</Characters>
  <Application>Microsoft Office PowerPoint</Application>
  <DocSecurity>0</DocSecurity>
  <PresentationFormat>全屏显示(4:3)</PresentationFormat>
  <Lines>0</Lines>
  <Paragraphs>612</Paragraphs>
  <Slides>42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默认设计模板</vt:lpstr>
      <vt:lpstr>Visio</vt:lpstr>
      <vt:lpstr>第九章  JavaScript事件处理</vt:lpstr>
      <vt:lpstr>PowerPoint 演示文稿</vt:lpstr>
      <vt:lpstr>9.1 【案例26】电商网站限时秒杀</vt:lpstr>
      <vt:lpstr>9.1 【案例26】知识引入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【案例26】案例实现</vt:lpstr>
      <vt:lpstr>9.2 【案例27】Tab栏切换效果</vt:lpstr>
      <vt:lpstr>9.2 【案例27】知识引入</vt:lpstr>
      <vt:lpstr>9.2 【案例27】知识点讲解</vt:lpstr>
      <vt:lpstr>9.2 【案例27】知识点讲解</vt:lpstr>
      <vt:lpstr>9.2 【案例27】知识点讲解</vt:lpstr>
      <vt:lpstr>9.2 【案例27】知识点讲解</vt:lpstr>
      <vt:lpstr>9.2 【案例27】知识点讲解</vt:lpstr>
      <vt:lpstr>9.2 【案例27】知识点讲解</vt:lpstr>
      <vt:lpstr>9.2 【案例27】案例实现</vt:lpstr>
      <vt:lpstr>9.3 【案例28】台球移动游戏</vt:lpstr>
      <vt:lpstr>9.3 【案例28】知识引入</vt:lpstr>
      <vt:lpstr>9.3 【案例28】知识点讲解</vt:lpstr>
      <vt:lpstr>9.3 【案例28】知识点讲解</vt:lpstr>
      <vt:lpstr>9.3 【案例28】知识点讲解</vt:lpstr>
      <vt:lpstr>9.3 【案例28】案例实现</vt:lpstr>
      <vt:lpstr>9.4 【案例29】用户登录验证</vt:lpstr>
      <vt:lpstr>9.4 【案例29】知识引入</vt:lpstr>
      <vt:lpstr>9.4 【案例29】知识点讲解</vt:lpstr>
      <vt:lpstr>9.4 【案例29】知识点讲解</vt:lpstr>
      <vt:lpstr>9.4 【案例29】案例实现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李丽亚</cp:lastModifiedBy>
  <cp:revision>298</cp:revision>
  <dcterms:created xsi:type="dcterms:W3CDTF">2013-01-25T01:44:32Z</dcterms:created>
  <dcterms:modified xsi:type="dcterms:W3CDTF">2015-07-30T07:01:23Z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