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8"/>
  </p:notesMasterIdLst>
  <p:sldIdLst>
    <p:sldId id="256" r:id="rId2"/>
    <p:sldId id="257" r:id="rId3"/>
    <p:sldId id="261" r:id="rId4"/>
    <p:sldId id="258" r:id="rId5"/>
    <p:sldId id="265" r:id="rId6"/>
    <p:sldId id="270" r:id="rId7"/>
    <p:sldId id="275" r:id="rId8"/>
    <p:sldId id="285" r:id="rId9"/>
    <p:sldId id="262" r:id="rId10"/>
    <p:sldId id="271" r:id="rId11"/>
    <p:sldId id="263" r:id="rId12"/>
    <p:sldId id="284" r:id="rId13"/>
    <p:sldId id="274" r:id="rId14"/>
    <p:sldId id="266" r:id="rId15"/>
    <p:sldId id="267" r:id="rId16"/>
    <p:sldId id="268" r:id="rId17"/>
    <p:sldId id="264" r:id="rId18"/>
    <p:sldId id="273" r:id="rId19"/>
    <p:sldId id="260" r:id="rId20"/>
    <p:sldId id="276" r:id="rId21"/>
    <p:sldId id="278" r:id="rId22"/>
    <p:sldId id="281" r:id="rId23"/>
    <p:sldId id="282" r:id="rId24"/>
    <p:sldId id="283" r:id="rId25"/>
    <p:sldId id="286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810" autoAdjust="0"/>
  </p:normalViewPr>
  <p:slideViewPr>
    <p:cSldViewPr>
      <p:cViewPr varScale="1">
        <p:scale>
          <a:sx n="71" d="100"/>
          <a:sy n="71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5AE34-8627-4261-936A-7A88DD4F7940}" type="datetimeFigureOut">
              <a:rPr lang="en-US" smtClean="0"/>
              <a:t>04/13/18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B4021-FB99-405D-BDE6-395821F4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3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B4021-FB99-405D-BDE6-395821F428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66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问题：构建镜像的时候是一层一层构建的，那是怎么把这些层放在一起，组成一个整体的呢？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smtClean="0"/>
              <a:t>AUFS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UnioFS</a:t>
            </a:r>
            <a:r>
              <a:rPr lang="zh-CN" altLang="en-US" dirty="0" smtClean="0"/>
              <a:t>的升级版本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在最新的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overlay2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取代了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成为了推荐的存储驱动，但是在没有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overlay2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驱动的机器上仍然会使用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的默认驱动。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B4021-FB99-405D-BDE6-395821F428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52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数据卷 是被设计用来持久化数据的，它的生命周期独立于容器，</a:t>
            </a:r>
            <a:r>
              <a:rPr lang="en-US" altLang="zh-CN" dirty="0" smtClean="0"/>
              <a:t>Docker </a:t>
            </a:r>
            <a:r>
              <a:rPr lang="zh-CN" altLang="en-US" dirty="0" smtClean="0"/>
              <a:t>不会在容器被删除后自动删除 数据卷，并且也不存在垃圾回收这样的机制来处理没有任何容器引用的 </a:t>
            </a:r>
            <a:r>
              <a:rPr lang="zh-CN" altLang="en-US" dirty="0" smtClean="0"/>
              <a:t>数据</a:t>
            </a:r>
            <a:r>
              <a:rPr lang="zh-CN" altLang="en-US" dirty="0" smtClean="0"/>
              <a:t>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B4021-FB99-405D-BDE6-395821F428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34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B4021-FB99-405D-BDE6-395821F428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29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作用：用于定义 </a:t>
            </a:r>
            <a:r>
              <a:rPr lang="en-US" dirty="0" smtClean="0"/>
              <a:t>Docker </a:t>
            </a:r>
            <a:r>
              <a:rPr lang="zh-CN" altLang="en-US" dirty="0" smtClean="0"/>
              <a:t>容器在生产中的行为方式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从镜像库中拉取</a:t>
            </a:r>
            <a:r>
              <a:rPr lang="en-US" dirty="0" smtClean="0"/>
              <a:t>username/</a:t>
            </a:r>
            <a:r>
              <a:rPr lang="en-US" dirty="0" err="1" smtClean="0"/>
              <a:t>repository:tag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将该镜像的五个实例作为服务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运行，并将每个实例限制为最多使用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10%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（在所有核心中）以及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50MB RAM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如果某个容器发生故障，立即重启容器。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将主机上的端口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映射到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的端口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指示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容器通过负载均衡的网络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webnet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共享端口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。（在内部，容器自身将在临时端口发布到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的端口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使用默认设置定义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webnet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网络（此为负载均衡的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overlay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网络）。</a:t>
            </a:r>
          </a:p>
          <a:p>
            <a:endParaRPr lang="en-US" dirty="0" smtClean="0"/>
          </a:p>
          <a:p>
            <a:r>
              <a:rPr lang="zh-CN" altLang="en-US" dirty="0" smtClean="0"/>
              <a:t>名字不是固定的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问题：怎么使用</a:t>
            </a:r>
            <a:endParaRPr lang="en-US" altLang="zh-CN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-compose u</a:t>
            </a:r>
            <a:r>
              <a:rPr lang="en-US" altLang="zh-CN" dirty="0" smtClean="0"/>
              <a:t>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B4021-FB99-405D-BDE6-395821F428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29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B4021-FB99-405D-BDE6-395821F428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29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ADD </a:t>
            </a:r>
            <a:r>
              <a:rPr lang="zh-CN" altLang="en-US" dirty="0" smtClean="0"/>
              <a:t>命令 现在不推荐使用 推荐使用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en-US" sz="1200" dirty="0" smtClean="0"/>
              <a:t>requirements.txt </a:t>
            </a:r>
            <a:r>
              <a:rPr lang="zh-CN" altLang="en-US" sz="1200" dirty="0" smtClean="0"/>
              <a:t>与 </a:t>
            </a:r>
            <a:r>
              <a:rPr lang="en-US" altLang="zh-CN" sz="1200" dirty="0" smtClean="0"/>
              <a:t>app.py </a:t>
            </a:r>
            <a:r>
              <a:rPr lang="zh-CN" altLang="en-US" sz="1200" dirty="0" smtClean="0"/>
              <a:t>需要被</a:t>
            </a:r>
            <a:r>
              <a:rPr lang="en-US" altLang="zh-CN" sz="1200" dirty="0" err="1" smtClean="0"/>
              <a:t>cp</a:t>
            </a:r>
            <a:r>
              <a:rPr lang="zh-CN" altLang="en-US" sz="1200" dirty="0" smtClean="0"/>
              <a:t>到</a:t>
            </a:r>
            <a:r>
              <a:rPr lang="en-US" altLang="zh-CN" sz="1200" dirty="0" err="1" smtClean="0"/>
              <a:t>Dockerfile</a:t>
            </a:r>
            <a:r>
              <a:rPr lang="zh-CN" altLang="en-US" sz="1200" dirty="0" smtClean="0"/>
              <a:t>所在的目录中</a:t>
            </a:r>
            <a:endParaRPr lang="en-US" altLang="zh-CN" sz="1200" dirty="0" smtClean="0"/>
          </a:p>
          <a:p>
            <a:r>
              <a:rPr lang="zh-CN" altLang="en-US" sz="1200" dirty="0" smtClean="0"/>
              <a:t>提问：</a:t>
            </a:r>
            <a:r>
              <a:rPr lang="en-US" altLang="zh-CN" sz="1200" dirty="0" err="1" smtClean="0"/>
              <a:t>Dockerfile</a:t>
            </a:r>
            <a:r>
              <a:rPr lang="zh-CN" altLang="en-US" sz="1200" dirty="0" smtClean="0"/>
              <a:t>所在的目录中应该是什么样的</a:t>
            </a:r>
            <a:endParaRPr lang="en-US" altLang="zh-CN" sz="1200" dirty="0" smtClean="0"/>
          </a:p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只能有需要的文件</a:t>
            </a:r>
            <a:r>
              <a:rPr lang="en-US" altLang="zh-CN" sz="1200" dirty="0" smtClean="0"/>
              <a:t>--</a:t>
            </a:r>
            <a:r>
              <a:rPr lang="en-US" altLang="zh-CN" sz="1200" dirty="0" err="1" smtClean="0"/>
              <a:t>Dockerfile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所在目录下所有的文件都发给引擎进行构建镜像。非皮一下可以用</a:t>
            </a:r>
            <a:r>
              <a:rPr lang="en-US" altLang="zh-CN" sz="1200" dirty="0" smtClean="0"/>
              <a:t>.</a:t>
            </a:r>
            <a:r>
              <a:rPr lang="en-US" altLang="zh-CN" sz="1200" dirty="0" err="1" smtClean="0"/>
              <a:t>dockerignore</a:t>
            </a:r>
            <a:r>
              <a:rPr lang="zh-CN" altLang="en-US" sz="1200" dirty="0" smtClean="0"/>
              <a:t>来忽略不需要的文件</a:t>
            </a:r>
            <a:endParaRPr lang="en-US" altLang="zh-CN" sz="1200" dirty="0" smtClean="0"/>
          </a:p>
          <a:p>
            <a:r>
              <a:rPr lang="en-US" altLang="zh-CN" sz="1200" dirty="0" smtClean="0"/>
              <a:t>2.</a:t>
            </a:r>
            <a:r>
              <a:rPr lang="zh-CN" altLang="en-US" sz="1200" dirty="0" smtClean="0"/>
              <a:t>可以使用</a:t>
            </a:r>
            <a:r>
              <a:rPr lang="en-US" altLang="zh-CN" sz="1200" dirty="0" smtClean="0"/>
              <a:t>-f ../</a:t>
            </a:r>
            <a:r>
              <a:rPr lang="en-US" altLang="zh-CN" sz="1200" dirty="0" err="1" smtClean="0"/>
              <a:t>Dockerfile.php</a:t>
            </a:r>
            <a:r>
              <a:rPr lang="zh-CN" altLang="en-US" sz="1200" dirty="0" smtClean="0"/>
              <a:t>命令来代替上下文目录下名为</a:t>
            </a:r>
            <a:r>
              <a:rPr lang="en-US" altLang="zh-CN" sz="1200" dirty="0" err="1" smtClean="0"/>
              <a:t>Dockerfile</a:t>
            </a:r>
            <a:r>
              <a:rPr lang="zh-CN" altLang="en-US" sz="1200" dirty="0" smtClean="0"/>
              <a:t>的文件。</a:t>
            </a:r>
            <a:endParaRPr lang="en-US" altLang="zh-CN" sz="1200" dirty="0" smtClean="0"/>
          </a:p>
          <a:p>
            <a:r>
              <a:rPr lang="en-US" altLang="zh-CN" sz="1200" dirty="0" err="1" smtClean="0"/>
              <a:t>eg</a:t>
            </a:r>
            <a:r>
              <a:rPr lang="en-US" altLang="zh-CN" sz="1200" dirty="0" smtClean="0"/>
              <a:t>:</a:t>
            </a:r>
            <a:r>
              <a:rPr lang="en-US" altLang="zh-CN" sz="1200" baseline="0" dirty="0" smtClean="0"/>
              <a:t> 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build -t docker:tag -f Dockerfile.alpine .</a:t>
            </a:r>
            <a:endParaRPr lang="en-US" altLang="zh-CN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B4021-FB99-405D-BDE6-395821F428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29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同构和异构在虚拟机上是不可能存在的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重点：如何实现异步的镜像构建的？？？</a:t>
            </a:r>
            <a:r>
              <a:rPr lang="en-US" altLang="zh-CN" dirty="0" smtClean="0"/>
              <a:t>==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我也不会啊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B4021-FB99-405D-BDE6-395821F428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32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容器将宿主机与应用程序或者服务隔离，从而提高了灵活性；但是由于引入了额外的容器嵌入层，所以会增加一些系统开销。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B4021-FB99-405D-BDE6-395821F428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09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华文楷体"/>
                <a:cs typeface="+mn-cs"/>
              </a:rPr>
              <a:t>假设你没有启动所有的相关服务，但是他们的资源被共享着。一旦服务器上的某一个服务被入侵，那么入侵者就能够访问当前机器上的所有服务。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华文楷体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B4021-FB99-405D-BDE6-395821F428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51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setNamespaces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方法中不仅会设置进程相关的命名空间，还会设置与用户、网络、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相关的命名空间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的容器通命名空间完成了与宿主机进程与网络隔离（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进程中无法访问宿主服务器上的其他进程），但是却有没有办法通过宿主机的网络与整个互联网相连，就会产生很多限制，所以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虽然可以通过命名空间创建一个隔离的网络环境，但是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中的服务仍然需要与外界相连才能发挥作用。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http://www.yunwzs.com/1840.html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B4021-FB99-405D-BDE6-395821F428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镜像与容器 </a:t>
            </a:r>
            <a:r>
              <a:rPr lang="en-US" altLang="zh-CN" dirty="0" smtClean="0"/>
              <a:t>==  </a:t>
            </a:r>
            <a:r>
              <a:rPr lang="zh-CN" altLang="en-US" dirty="0" smtClean="0"/>
              <a:t>父类与子类</a:t>
            </a:r>
            <a:r>
              <a:rPr lang="en-US" altLang="zh-CN" dirty="0" smtClean="0"/>
              <a:t>VS</a:t>
            </a:r>
            <a:r>
              <a:rPr lang="zh-CN" altLang="en-US" dirty="0" smtClean="0"/>
              <a:t>类与它的实例</a:t>
            </a:r>
            <a:endParaRPr lang="en-US" altLang="zh-CN" dirty="0" smtClean="0"/>
          </a:p>
          <a:p>
            <a:r>
              <a:rPr lang="zh-CN" altLang="en-US" dirty="0" smtClean="0"/>
              <a:t>镜像可以实例化很多初始状态一样的容器，运行容器时候又可以改变镜像的默认设置 </a:t>
            </a:r>
            <a:r>
              <a:rPr lang="en-US" altLang="zh-CN" dirty="0" smtClean="0"/>
              <a:t>------ </a:t>
            </a:r>
            <a:r>
              <a:rPr lang="zh-CN" altLang="en-US" dirty="0" smtClean="0"/>
              <a:t> 表面上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镜像与仓库 </a:t>
            </a:r>
            <a:r>
              <a:rPr lang="en-US" altLang="zh-CN" dirty="0" smtClean="0"/>
              <a:t>==  </a:t>
            </a:r>
            <a:r>
              <a:rPr lang="zh-CN" altLang="en-US" dirty="0" smtClean="0"/>
              <a:t>商品与商店</a:t>
            </a:r>
            <a:endParaRPr lang="en-US" altLang="zh-CN" dirty="0" smtClean="0"/>
          </a:p>
          <a:p>
            <a:r>
              <a:rPr lang="zh-CN" altLang="en-US" dirty="0" smtClean="0"/>
              <a:t>仓库里有很多类商品，每类商品有自己的商品编号。但是买的时候叫同一个名字，默认买</a:t>
            </a:r>
            <a:r>
              <a:rPr lang="en-US" altLang="zh-CN" dirty="0" err="1" smtClean="0"/>
              <a:t>lastet</a:t>
            </a:r>
            <a:r>
              <a:rPr lang="zh-CN" altLang="en-US" dirty="0" smtClean="0"/>
              <a:t>标签的商品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Docker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Unionfs</a:t>
            </a:r>
            <a:r>
              <a:rPr lang="zh-CN" altLang="en-US" dirty="0" smtClean="0"/>
              <a:t>来对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镜像进行分层，由于对基础图像执行了操作，所以会创建并记录图层，以便每层描述创建操作。 数据卷可以绕过分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卖关子：容器与虚拟机的辨析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B4021-FB99-405D-BDE6-395821F428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1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为我们提供了四种不同的网络模式，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Host、Container、None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Bridge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模式。</a:t>
            </a:r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重点：这里解决了把主机端口</a:t>
            </a:r>
            <a:r>
              <a:rPr lang="en-US" altLang="zh-CN" dirty="0" smtClean="0"/>
              <a:t>80</a:t>
            </a:r>
            <a:r>
              <a:rPr lang="zh-CN" altLang="en-US" dirty="0" smtClean="0"/>
              <a:t>映射到他们</a:t>
            </a:r>
            <a:r>
              <a:rPr lang="en-US" altLang="zh-CN" dirty="0" smtClean="0"/>
              <a:t>80</a:t>
            </a:r>
            <a:r>
              <a:rPr lang="zh-CN" altLang="en-US" dirty="0" smtClean="0"/>
              <a:t>端口上，并从外界访问  的问题</a:t>
            </a:r>
            <a:endParaRPr lang="en-US" altLang="zh-CN" dirty="0" smtClean="0"/>
          </a:p>
          <a:p>
            <a:r>
              <a:rPr lang="zh-CN" altLang="en-US" dirty="0" smtClean="0"/>
              <a:t>问题：容器中的进程能不能访问宿主机上的目录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总结：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的命名空间实现了网络的隔离，又通过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iptables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进行数据包转发，让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容器能够优雅地为宿主机器或者其他容器提供服务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B4021-FB99-405D-BDE6-395821F428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04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只通过（前文所说的）命名空间和网桥能解决 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容器不能访问宿主机上的其他进程与通过宿主机与外界网络联系，但是无法解决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容器中的进程访问或者修改宿主机上的其他目录 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总结 命名空间的作用：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命名空间为新创建的进程隔离了文件系统、网络并与宿主机器之间的进程相互隔离（逻辑上的）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问题：那物理上的资源（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，内存，磁盘，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，网络带宽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）如何隔离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总结：将容器需要的目录挂载到了容器中，同时也禁止当前的容器进程访问宿主机器上的其他目录，保证了不同文件系统的隔离。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问题：既然文件系统被隔离了，是否意味着容器进程就无法访问宿主机上的目录了呢？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并不是，命名空间上的隔离只是逻辑上的。容器还是可以访问宿主机上的目录。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B4021-FB99-405D-BDE6-395821F428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73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CGroup</a:t>
            </a:r>
            <a:r>
              <a:rPr lang="zh-CN" altLang="en-US" dirty="0" smtClean="0"/>
              <a:t>提供的四种功能 </a:t>
            </a:r>
            <a:r>
              <a:rPr lang="en-US" altLang="zh-CN" dirty="0" smtClean="0"/>
              <a:t>resource limiting</a:t>
            </a:r>
            <a:r>
              <a:rPr lang="en-US" altLang="zh-CN" baseline="0" dirty="0" smtClean="0"/>
              <a:t>, prioritization, accounting, control</a:t>
            </a:r>
          </a:p>
          <a:p>
            <a:endParaRPr lang="en-US" baseline="0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中，所有的任务就是一个系统的一个进程，而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就是一组按照某种标准划分的进程，在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这种机制中，所有的资源控制都是以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作为单位实现的，每一个进程都可以随时加入一个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也可以随时退出一个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查看宿主机上的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被实现成了一个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fife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mount –t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如果我们想要创建一个新的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只需要在想要分配或者限制资源的子系统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/sys/fs/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的各个子目录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下面创建一个新的文件夹，然后这个文件夹下就会自动出现很多的内容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问题：一个进程可以被加入多个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中吗？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只有叶子节点可以存在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，非叶子节点只进行资源控制。（新的方式）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问题：新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分开了俩个事，一个是进程的分组，一个是对分组的资源的控制。那么老的问题在哪里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B4021-FB99-405D-BDE6-395821F428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54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中 进程的</a:t>
            </a:r>
            <a:r>
              <a:rPr lang="en-US" altLang="zh-CN" dirty="0" smtClean="0"/>
              <a:t>PID=1</a:t>
            </a:r>
            <a:r>
              <a:rPr lang="zh-CN" altLang="en-US" dirty="0" smtClean="0"/>
              <a:t>代表它是初始进程</a:t>
            </a:r>
            <a:r>
              <a:rPr lang="en-US" altLang="zh-CN" dirty="0" err="1" smtClean="0"/>
              <a:t>init.</a:t>
            </a:r>
            <a:r>
              <a:rPr lang="zh-CN" altLang="en-US" dirty="0" smtClean="0"/>
              <a:t>所有进程的父进程。它有很多特权（屏蔽信号，检查所有进程的状态）。如果子进程脱离父进程就会被回收资源，结束。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进程的</a:t>
            </a:r>
            <a:r>
              <a:rPr lang="en-US" altLang="zh-CN" dirty="0" smtClean="0"/>
              <a:t>PID</a:t>
            </a:r>
            <a:r>
              <a:rPr lang="zh-CN" altLang="en-US" dirty="0" smtClean="0"/>
              <a:t>是全局变量，所以这里修改为</a:t>
            </a:r>
            <a:r>
              <a:rPr lang="en-US" altLang="zh-CN" dirty="0" smtClean="0"/>
              <a:t>1 </a:t>
            </a:r>
            <a:r>
              <a:rPr lang="zh-CN" altLang="en-US" dirty="0" smtClean="0"/>
              <a:t>是在容器中变成</a:t>
            </a:r>
            <a:r>
              <a:rPr lang="en-US" altLang="zh-CN" dirty="0" smtClean="0"/>
              <a:t>1.</a:t>
            </a:r>
            <a:r>
              <a:rPr lang="zh-CN" altLang="en-US" dirty="0" smtClean="0"/>
              <a:t>换言之它只是在用户进程空间中，被当作父类进程。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B4021-FB99-405D-BDE6-395821F428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60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B4021-FB99-405D-BDE6-395821F428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20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Dockerfile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将在您的容器内定义环境中执行的操作。对网络接口和磁盘驱动器等资源的访问在此环境内实现虚拟化，这将独立于系统的其余部分，因此您必须将端口映射到外部，并具体说明您要“复制”到该环境的文件。但是，在执行此操作后，您可以期望此 </a:t>
            </a:r>
            <a:r>
              <a:rPr lang="en-US" altLang="zh-CN" dirty="0" err="1" smtClean="0"/>
              <a:t>Dockerfile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中定义的应用构建的行为在运行时始终相同。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B4021-FB99-405D-BDE6-395821F428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29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 :</a:t>
            </a:r>
            <a:r>
              <a:rPr lang="zh-CN" altLang="en-US" dirty="0" smtClean="0"/>
              <a:t> 命名镜像</a:t>
            </a:r>
            <a:endParaRPr lang="en-US" altLang="zh-CN" dirty="0" smtClean="0"/>
          </a:p>
          <a:p>
            <a:r>
              <a:rPr lang="en-US" dirty="0" smtClean="0"/>
              <a:t>.</a:t>
            </a:r>
            <a:r>
              <a:rPr lang="en-US" baseline="0" dirty="0" smtClean="0"/>
              <a:t> : </a:t>
            </a:r>
            <a:r>
              <a:rPr lang="zh-CN" altLang="en-US" baseline="0" dirty="0" smtClean="0"/>
              <a:t>上下文路径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B4021-FB99-405D-BDE6-395821F428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2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解释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run</a:t>
            </a:r>
          </a:p>
          <a:p>
            <a:r>
              <a:rPr lang="en-US" dirty="0" smtClean="0"/>
              <a:t>2. </a:t>
            </a:r>
            <a:r>
              <a:rPr lang="zh-CN" altLang="en-US" dirty="0" smtClean="0"/>
              <a:t>补充参数</a:t>
            </a:r>
            <a:endParaRPr lang="en-US" altLang="zh-CN" dirty="0" smtClean="0"/>
          </a:p>
          <a:p>
            <a:r>
              <a:rPr lang="en-US" dirty="0" smtClean="0"/>
              <a:t>--</a:t>
            </a:r>
            <a:r>
              <a:rPr lang="en-US" dirty="0" err="1" smtClean="0"/>
              <a:t>rm</a:t>
            </a:r>
            <a:r>
              <a:rPr lang="en-US" dirty="0" smtClean="0"/>
              <a:t> -it -v project:/workspace -v /</a:t>
            </a:r>
            <a:r>
              <a:rPr lang="en-US" dirty="0" err="1" smtClean="0"/>
              <a:t>var</a:t>
            </a:r>
            <a:r>
              <a:rPr lang="en-US" dirty="0" smtClean="0"/>
              <a:t>/run/</a:t>
            </a:r>
            <a:r>
              <a:rPr lang="en-US" dirty="0" err="1" smtClean="0"/>
              <a:t>docker.sock</a:t>
            </a:r>
            <a:r>
              <a:rPr lang="en-US" dirty="0" smtClean="0"/>
              <a:t>:/</a:t>
            </a:r>
            <a:r>
              <a:rPr lang="en-US" dirty="0" err="1" smtClean="0"/>
              <a:t>var</a:t>
            </a:r>
            <a:r>
              <a:rPr lang="en-US" dirty="0" smtClean="0"/>
              <a:t>/run/</a:t>
            </a:r>
            <a:r>
              <a:rPr lang="en-US" dirty="0" err="1" smtClean="0"/>
              <a:t>docker.sock</a:t>
            </a:r>
            <a:r>
              <a:rPr lang="en-US" dirty="0" smtClean="0"/>
              <a:t> </a:t>
            </a:r>
          </a:p>
          <a:p>
            <a:r>
              <a:rPr lang="en-US" dirty="0" smtClean="0"/>
              <a:t>-p</a:t>
            </a:r>
          </a:p>
          <a:p>
            <a:r>
              <a:rPr lang="en-US" dirty="0" smtClean="0"/>
              <a:t>--name</a:t>
            </a:r>
          </a:p>
          <a:p>
            <a:r>
              <a:rPr lang="en-US" dirty="0" smtClean="0"/>
              <a:t>-- mount</a:t>
            </a:r>
          </a:p>
          <a:p>
            <a:r>
              <a:rPr lang="en-US" dirty="0" smtClean="0"/>
              <a:t>--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entrypoint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B4021-FB99-405D-BDE6-395821F428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29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使用了一系列不同的存储驱动管理镜像内的文件系统并运行容器，这些存储驱动与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卷（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）有些不同，存储引擎管理着能够在多个容器之间共享的存储。（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UnionFS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只是存储驱动中的一种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Docker</a:t>
            </a:r>
            <a:r>
              <a:rPr lang="zh-CN" altLang="en-US" dirty="0" smtClean="0"/>
              <a:t>的内容都放在了宿主机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镜像是文件，是由很多只读的层构成。容器是镜像最外层包裹了一层读写层，所有对于运行时容器的修改其实是对这个容器读写层的修改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B4021-FB99-405D-BDE6-395821F428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1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Compose:</a:t>
            </a:r>
            <a:r>
              <a:rPr lang="zh-CN" altLang="en-US" dirty="0" smtClean="0"/>
              <a:t>一个开源项目，用来处理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需要多个容器相互配合来完成某项任务的情况。它允许用户通过一个单独的 </a:t>
            </a:r>
            <a:r>
              <a:rPr lang="en-US" altLang="zh-CN" dirty="0" err="1" smtClean="0"/>
              <a:t>docker-compose.yml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模板文件（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格式）来定义一组相关联的应用容器为一个项目（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使用之前要安装的哈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B4021-FB99-405D-BDE6-395821F428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29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SWARM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是一组运行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并且已加入集群中的机器。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swarm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中的机器可以为物理或虚拟机。加入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swarm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后，可以将它们称为节点。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B4021-FB99-405D-BDE6-395821F428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57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技术栈是一组相关的服务，它们共享依赖项并且可以一起进行编排和扩展。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B4021-FB99-405D-BDE6-395821F428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2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04/13/18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04/13/18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04/13/18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04/13/18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04/13/18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04/13/18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04/13/18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04/13/18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easy.gitbooks.io/docker_practice/content/swarm_mode/overview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eric_sunah/article/details/4604836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yeasy.gitbooks.io/docker_practice/content/compose/commands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easy.gitbooks.io/docker_practice/content/compose/command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onybai.com/2017/11/11/multi-stage-image-build-in-docker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9.xml"/><Relationship Id="rId5" Type="http://schemas.openxmlformats.org/officeDocument/2006/relationships/slide" Target="slide3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oolshell.cn/articles/17049.html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www.ibm.com/developerworks/cn/linux/1506_cgroup/index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4.xml"/><Relationship Id="rId5" Type="http://schemas.openxmlformats.org/officeDocument/2006/relationships/hyperlink" Target="http://server/context.tar.gz" TargetMode="External"/><Relationship Id="rId4" Type="http://schemas.openxmlformats.org/officeDocument/2006/relationships/hyperlink" Target="http://github.......gi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/>
              <a:t>--Tina.H.Huang@newegg.com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6194320"/>
            <a:ext cx="3736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不生产知识，只是知识的搬运工。</a:t>
            </a:r>
            <a:endParaRPr lang="en-US" altLang="zh-CN" sz="1400" dirty="0" smtClean="0"/>
          </a:p>
          <a:p>
            <a:r>
              <a:rPr lang="en-US" altLang="zh-CN" sz="1400" dirty="0" smtClean="0"/>
              <a:t>		</a:t>
            </a:r>
            <a:r>
              <a:rPr lang="zh-CN" altLang="en-US" sz="1400" dirty="0" smtClean="0"/>
              <a:t>详见</a:t>
            </a:r>
            <a:r>
              <a:rPr lang="en-US" altLang="zh-CN" sz="1400" dirty="0" smtClean="0"/>
              <a:t>PPT</a:t>
            </a:r>
            <a:r>
              <a:rPr lang="zh-CN" altLang="en-US" sz="1400" dirty="0" smtClean="0"/>
              <a:t>后的参考链接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65" y="685800"/>
            <a:ext cx="9144000" cy="30932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9288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Swarm</a:t>
            </a:r>
            <a:r>
              <a:rPr lang="zh-CN" altLang="en-US" dirty="0" smtClean="0"/>
              <a:t>集群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550728"/>
            <a:ext cx="8263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官方项目，提供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容器集群服务，是官方对容器云生态进行支持的核心方案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/>
              <a:t>使用它，用户可以将多个 </a:t>
            </a:r>
            <a:r>
              <a:rPr lang="en-US" dirty="0"/>
              <a:t>Docker </a:t>
            </a:r>
            <a:r>
              <a:rPr lang="zh-CN" altLang="en-US" dirty="0"/>
              <a:t>主机封装为单个大型的虚拟 </a:t>
            </a:r>
            <a:r>
              <a:rPr lang="en-US" dirty="0"/>
              <a:t>Docker </a:t>
            </a:r>
            <a:r>
              <a:rPr lang="zh-CN" altLang="en-US" dirty="0"/>
              <a:t>主机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快</a:t>
            </a:r>
            <a:r>
              <a:rPr lang="zh-CN" altLang="en-US" dirty="0"/>
              <a:t>速打造一套容器云平台。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56396" y="58234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hlinkClick r:id="rId3"/>
              </a:rPr>
              <a:t>如何做？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技术栈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33416" y="2967335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？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522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Unionfs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</a:t>
            </a:r>
            <a:r>
              <a:rPr lang="zh-CN" altLang="en-US" dirty="0" smtClean="0"/>
              <a:t>决镜像分层问题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20" y="2057400"/>
            <a:ext cx="7184571" cy="4610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59793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4" action="ppaction://hlinksldjump"/>
              </a:rPr>
              <a:t>返回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3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</a:t>
            </a:r>
            <a:r>
              <a:rPr lang="zh-CN" altLang="en-US" dirty="0" smtClean="0"/>
              <a:t>据卷</a:t>
            </a:r>
            <a:r>
              <a:rPr lang="en-US" altLang="zh-CN" dirty="0"/>
              <a:t> </a:t>
            </a:r>
            <a:r>
              <a:rPr lang="en-US" altLang="zh-CN" dirty="0" smtClean="0"/>
              <a:t>- - </a:t>
            </a:r>
            <a:r>
              <a:rPr lang="zh-CN" altLang="en-US" dirty="0" smtClean="0"/>
              <a:t>提供或多个容器使用的特殊目录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138106"/>
            <a:ext cx="7239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数据卷的特色</a:t>
            </a:r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数</a:t>
            </a:r>
            <a:r>
              <a:rPr lang="zh-CN" altLang="en-US" sz="2000" dirty="0"/>
              <a:t>据</a:t>
            </a:r>
            <a:r>
              <a:rPr lang="zh-CN" altLang="en-US" sz="2000" dirty="0" smtClean="0"/>
              <a:t>卷可</a:t>
            </a:r>
            <a:r>
              <a:rPr lang="zh-CN" altLang="en-US" sz="2000" dirty="0"/>
              <a:t>以在容器之间共享和重用</a:t>
            </a:r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对数</a:t>
            </a:r>
            <a:r>
              <a:rPr lang="zh-CN" altLang="en-US" sz="2000" dirty="0"/>
              <a:t>据</a:t>
            </a:r>
            <a:r>
              <a:rPr lang="zh-CN" altLang="en-US" sz="2000" dirty="0" smtClean="0"/>
              <a:t>卷的</a:t>
            </a:r>
            <a:r>
              <a:rPr lang="zh-CN" altLang="en-US" sz="2000" dirty="0"/>
              <a:t>修改会立马生效</a:t>
            </a:r>
          </a:p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对数</a:t>
            </a:r>
            <a:r>
              <a:rPr lang="zh-CN" altLang="en-US" sz="2000" dirty="0"/>
              <a:t>据</a:t>
            </a:r>
            <a:r>
              <a:rPr lang="zh-CN" altLang="en-US" sz="2000" dirty="0" smtClean="0"/>
              <a:t>卷的</a:t>
            </a:r>
            <a:r>
              <a:rPr lang="zh-CN" altLang="en-US" sz="2000" dirty="0"/>
              <a:t>更</a:t>
            </a:r>
            <a:r>
              <a:rPr lang="zh-CN" altLang="en-US" sz="2000" dirty="0" smtClean="0"/>
              <a:t>新，不</a:t>
            </a:r>
            <a:r>
              <a:rPr lang="zh-CN" altLang="en-US" sz="2000" dirty="0"/>
              <a:t>会影响镜像</a:t>
            </a:r>
          </a:p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数</a:t>
            </a:r>
            <a:r>
              <a:rPr lang="zh-CN" altLang="en-US" sz="2000" dirty="0"/>
              <a:t>据</a:t>
            </a:r>
            <a:r>
              <a:rPr lang="zh-CN" altLang="en-US" sz="2000" dirty="0" smtClean="0"/>
              <a:t>卷默</a:t>
            </a:r>
            <a:r>
              <a:rPr lang="zh-CN" altLang="en-US" sz="2000" dirty="0"/>
              <a:t>认会一直存在，即使容器被删除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13413" y="63174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3"/>
              </a:rPr>
              <a:t>链接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422284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引入数据卷的原因：</a:t>
            </a:r>
            <a:endParaRPr lang="en-US" altLang="zh-CN" dirty="0"/>
          </a:p>
          <a:p>
            <a:pPr latinLnBrk="1"/>
            <a:r>
              <a:rPr lang="en-US" altLang="zh-CN" dirty="0"/>
              <a:t>1.</a:t>
            </a:r>
            <a:r>
              <a:rPr lang="zh-CN" altLang="en-US" dirty="0"/>
              <a:t>不能在宿主机上很方便地访问容器中的文件。</a:t>
            </a:r>
          </a:p>
          <a:p>
            <a:pPr latinLnBrk="1"/>
            <a:r>
              <a:rPr lang="en-US" altLang="zh-CN" dirty="0"/>
              <a:t>2.</a:t>
            </a:r>
            <a:r>
              <a:rPr lang="zh-CN" altLang="en-US" dirty="0"/>
              <a:t>无法在多个容器之间共享数据。</a:t>
            </a:r>
          </a:p>
          <a:p>
            <a:pPr latinLnBrk="1"/>
            <a:r>
              <a:rPr lang="en-US" altLang="zh-CN" dirty="0"/>
              <a:t>3.</a:t>
            </a:r>
            <a:r>
              <a:rPr lang="zh-CN" altLang="en-US" dirty="0"/>
              <a:t>当容器删除时，容器中产生的数据将丢失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基础命</a:t>
            </a:r>
            <a:r>
              <a:rPr lang="zh-CN" altLang="en-US" dirty="0"/>
              <a:t>令列表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295400"/>
            <a:ext cx="883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docker</a:t>
            </a:r>
            <a:r>
              <a:rPr lang="en-US" sz="2000" dirty="0"/>
              <a:t> build -t </a:t>
            </a:r>
            <a:r>
              <a:rPr lang="en-US" sz="2000" dirty="0" err="1"/>
              <a:t>friendlyname</a:t>
            </a:r>
            <a:r>
              <a:rPr lang="en-US" sz="2000" dirty="0"/>
              <a:t> .# </a:t>
            </a:r>
            <a:r>
              <a:rPr lang="zh-CN" altLang="en-US" sz="2000" dirty="0"/>
              <a:t>使用此目录的 </a:t>
            </a:r>
            <a:r>
              <a:rPr lang="en-US" sz="2000" dirty="0" err="1"/>
              <a:t>Dockerfile</a:t>
            </a:r>
            <a:r>
              <a:rPr lang="en-US" sz="2000" dirty="0"/>
              <a:t> </a:t>
            </a:r>
            <a:r>
              <a:rPr lang="zh-CN" altLang="en-US" sz="2000" dirty="0"/>
              <a:t>创建镜</a:t>
            </a:r>
            <a:r>
              <a:rPr lang="zh-CN" altLang="en-US" sz="2000" dirty="0" smtClean="0"/>
              <a:t>像</a:t>
            </a:r>
            <a:endParaRPr lang="en-US" altLang="zh-CN" sz="2000" dirty="0" smtClean="0"/>
          </a:p>
          <a:p>
            <a:r>
              <a:rPr lang="en-US" sz="2000" dirty="0" err="1" smtClean="0"/>
              <a:t>docker</a:t>
            </a:r>
            <a:r>
              <a:rPr lang="en-US" sz="2000" dirty="0" smtClean="0"/>
              <a:t> </a:t>
            </a:r>
            <a:r>
              <a:rPr lang="en-US" sz="2000" dirty="0"/>
              <a:t>run -p 4000:80 </a:t>
            </a:r>
            <a:r>
              <a:rPr lang="en-US" sz="2000" dirty="0" err="1"/>
              <a:t>friendlyname</a:t>
            </a:r>
            <a:r>
              <a:rPr lang="en-US" sz="2000" dirty="0"/>
              <a:t> # </a:t>
            </a:r>
            <a:r>
              <a:rPr lang="zh-CN" altLang="en-US" sz="2000" dirty="0"/>
              <a:t>运行端口 </a:t>
            </a:r>
            <a:r>
              <a:rPr lang="en-US" altLang="zh-CN" sz="2000" dirty="0"/>
              <a:t>4000 </a:t>
            </a:r>
            <a:r>
              <a:rPr lang="zh-CN" altLang="en-US" sz="2000" dirty="0"/>
              <a:t>到 </a:t>
            </a:r>
            <a:r>
              <a:rPr lang="en-US" altLang="zh-CN" sz="2000" dirty="0"/>
              <a:t>90 </a:t>
            </a:r>
            <a:r>
              <a:rPr lang="zh-CN" altLang="en-US" sz="2000" dirty="0"/>
              <a:t>的“友好</a:t>
            </a:r>
            <a:r>
              <a:rPr lang="zh-CN" altLang="en-US" sz="2000" dirty="0" smtClean="0"/>
              <a:t>名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称</a:t>
            </a:r>
            <a:r>
              <a:rPr lang="zh-CN" altLang="en-US" sz="2000" dirty="0"/>
              <a:t>”映射 </a:t>
            </a:r>
            <a:endParaRPr lang="en-US" altLang="zh-CN" sz="2000" dirty="0" smtClean="0"/>
          </a:p>
          <a:p>
            <a:r>
              <a:rPr lang="en-US" sz="2000" dirty="0" err="1" smtClean="0"/>
              <a:t>docker</a:t>
            </a:r>
            <a:r>
              <a:rPr lang="en-US" sz="2000" dirty="0" smtClean="0"/>
              <a:t> </a:t>
            </a:r>
            <a:r>
              <a:rPr lang="en-US" sz="2000" dirty="0"/>
              <a:t>run -d -p 4000:80 </a:t>
            </a:r>
            <a:r>
              <a:rPr lang="en-US" sz="2000" dirty="0" err="1"/>
              <a:t>friendlyname</a:t>
            </a:r>
            <a:r>
              <a:rPr lang="en-US" sz="2000" dirty="0"/>
              <a:t> # </a:t>
            </a:r>
            <a:r>
              <a:rPr lang="zh-CN" altLang="en-US" sz="2000" dirty="0"/>
              <a:t>内容相同，但在分离模式下 </a:t>
            </a:r>
            <a:endParaRPr lang="en-US" altLang="zh-CN" sz="2000" dirty="0" smtClean="0"/>
          </a:p>
          <a:p>
            <a:r>
              <a:rPr lang="en-US" sz="2000" dirty="0" err="1" smtClean="0"/>
              <a:t>docker</a:t>
            </a:r>
            <a:r>
              <a:rPr lang="en-US" sz="2000" dirty="0" smtClean="0"/>
              <a:t> </a:t>
            </a:r>
            <a:r>
              <a:rPr lang="en-US" sz="2000" dirty="0" err="1"/>
              <a:t>ps</a:t>
            </a:r>
            <a:r>
              <a:rPr lang="en-US" sz="2000" dirty="0"/>
              <a:t> # </a:t>
            </a:r>
            <a:r>
              <a:rPr lang="zh-CN" altLang="en-US" sz="2000" dirty="0"/>
              <a:t>查看所有正在运行的容器的列表 </a:t>
            </a:r>
            <a:r>
              <a:rPr lang="en-US" sz="2000" dirty="0" err="1"/>
              <a:t>docker</a:t>
            </a:r>
            <a:r>
              <a:rPr lang="en-US" sz="2000" dirty="0"/>
              <a:t> stop &lt;hash&gt; # </a:t>
            </a:r>
            <a:r>
              <a:rPr lang="zh-CN" altLang="en-US" sz="2000" dirty="0"/>
              <a:t>平稳</a:t>
            </a:r>
            <a:r>
              <a:rPr lang="zh-CN" altLang="en-US" sz="2000" dirty="0" smtClean="0"/>
              <a:t>地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停</a:t>
            </a:r>
            <a:r>
              <a:rPr lang="zh-CN" altLang="en-US" sz="2000" dirty="0"/>
              <a:t>止指定的容器 </a:t>
            </a:r>
            <a:endParaRPr lang="en-US" altLang="zh-CN" sz="2000" dirty="0" smtClean="0"/>
          </a:p>
          <a:p>
            <a:r>
              <a:rPr lang="en-US" sz="2000" dirty="0" err="1" smtClean="0"/>
              <a:t>docker</a:t>
            </a:r>
            <a:r>
              <a:rPr lang="en-US" sz="2000" dirty="0" smtClean="0"/>
              <a:t> </a:t>
            </a:r>
            <a:r>
              <a:rPr lang="en-US" sz="2000" dirty="0" err="1"/>
              <a:t>ps</a:t>
            </a:r>
            <a:r>
              <a:rPr lang="en-US" sz="2000" dirty="0"/>
              <a:t> -a # </a:t>
            </a:r>
            <a:r>
              <a:rPr lang="zh-CN" altLang="en-US" sz="2000" dirty="0"/>
              <a:t>查看所有容器的列表，甚至包含未运行的容器 </a:t>
            </a:r>
            <a:endParaRPr lang="en-US" altLang="zh-CN" sz="2000" dirty="0" smtClean="0"/>
          </a:p>
          <a:p>
            <a:r>
              <a:rPr lang="en-US" sz="2000" dirty="0" err="1" smtClean="0"/>
              <a:t>docker</a:t>
            </a:r>
            <a:r>
              <a:rPr lang="en-US" sz="2000" dirty="0" smtClean="0"/>
              <a:t> </a:t>
            </a:r>
            <a:r>
              <a:rPr lang="en-US" sz="2000" dirty="0"/>
              <a:t>kill &lt;hash&gt; # </a:t>
            </a:r>
            <a:r>
              <a:rPr lang="zh-CN" altLang="en-US" sz="2000" dirty="0"/>
              <a:t>强制关闭指定的容器 </a:t>
            </a:r>
            <a:endParaRPr lang="en-US" altLang="zh-CN" sz="2000" dirty="0" smtClean="0"/>
          </a:p>
          <a:p>
            <a:r>
              <a:rPr lang="en-US" sz="2000" dirty="0" err="1" smtClean="0"/>
              <a:t>docker</a:t>
            </a:r>
            <a:r>
              <a:rPr lang="en-US" sz="2000" dirty="0" smtClean="0"/>
              <a:t> </a:t>
            </a:r>
            <a:r>
              <a:rPr lang="en-US" sz="2000" dirty="0" err="1"/>
              <a:t>rm</a:t>
            </a:r>
            <a:r>
              <a:rPr lang="en-US" sz="2000" dirty="0"/>
              <a:t> &lt;hash&gt; # </a:t>
            </a:r>
            <a:r>
              <a:rPr lang="zh-CN" altLang="en-US" sz="2000" dirty="0"/>
              <a:t>从此机器中删除指定的容器 </a:t>
            </a:r>
            <a:endParaRPr lang="en-US" altLang="zh-CN" sz="2000" dirty="0" smtClean="0"/>
          </a:p>
          <a:p>
            <a:r>
              <a:rPr lang="en-US" sz="2000" dirty="0" err="1" smtClean="0"/>
              <a:t>docker</a:t>
            </a:r>
            <a:r>
              <a:rPr lang="en-US" sz="2000" dirty="0" smtClean="0"/>
              <a:t> </a:t>
            </a:r>
            <a:r>
              <a:rPr lang="en-US" sz="2000" dirty="0" err="1"/>
              <a:t>rm</a:t>
            </a:r>
            <a:r>
              <a:rPr lang="en-US" sz="2000" dirty="0"/>
              <a:t> $(</a:t>
            </a:r>
            <a:r>
              <a:rPr lang="en-US" sz="2000" dirty="0" err="1"/>
              <a:t>docker</a:t>
            </a:r>
            <a:r>
              <a:rPr lang="en-US" sz="2000" dirty="0"/>
              <a:t> </a:t>
            </a:r>
            <a:r>
              <a:rPr lang="en-US" sz="2000" dirty="0" err="1"/>
              <a:t>ps</a:t>
            </a:r>
            <a:r>
              <a:rPr lang="en-US" sz="2000" dirty="0"/>
              <a:t> -a -q) # </a:t>
            </a:r>
            <a:r>
              <a:rPr lang="zh-CN" altLang="en-US" sz="2000" dirty="0"/>
              <a:t>从此机器中删除所有容器 </a:t>
            </a:r>
            <a:endParaRPr lang="en-US" altLang="zh-CN" sz="2000" dirty="0" smtClean="0"/>
          </a:p>
          <a:p>
            <a:r>
              <a:rPr lang="en-US" sz="2000" dirty="0" err="1" smtClean="0"/>
              <a:t>docker</a:t>
            </a:r>
            <a:r>
              <a:rPr lang="en-US" sz="2000" dirty="0" smtClean="0"/>
              <a:t> </a:t>
            </a:r>
            <a:r>
              <a:rPr lang="en-US" sz="2000" dirty="0"/>
              <a:t>images -a # </a:t>
            </a:r>
            <a:r>
              <a:rPr lang="zh-CN" altLang="en-US" sz="2000" dirty="0"/>
              <a:t>显示此机器上的所有镜像 </a:t>
            </a:r>
            <a:endParaRPr lang="en-US" altLang="zh-CN" sz="2000" dirty="0" smtClean="0"/>
          </a:p>
          <a:p>
            <a:r>
              <a:rPr lang="en-US" sz="2000" dirty="0" err="1" smtClean="0"/>
              <a:t>docker</a:t>
            </a:r>
            <a:r>
              <a:rPr lang="en-US" sz="2000" dirty="0" smtClean="0"/>
              <a:t> </a:t>
            </a:r>
            <a:r>
              <a:rPr lang="en-US" sz="2000" dirty="0" err="1"/>
              <a:t>rmi</a:t>
            </a:r>
            <a:r>
              <a:rPr lang="en-US" sz="2000" dirty="0"/>
              <a:t> &lt;</a:t>
            </a:r>
            <a:r>
              <a:rPr lang="en-US" sz="2000" dirty="0" err="1"/>
              <a:t>imagename</a:t>
            </a:r>
            <a:r>
              <a:rPr lang="en-US" sz="2000" dirty="0"/>
              <a:t>&gt; # </a:t>
            </a:r>
            <a:r>
              <a:rPr lang="zh-CN" altLang="en-US" sz="2000" dirty="0"/>
              <a:t>从此机器中删除指定的镜像 </a:t>
            </a:r>
            <a:endParaRPr lang="en-US" altLang="zh-CN" sz="2000" dirty="0" smtClean="0"/>
          </a:p>
          <a:p>
            <a:r>
              <a:rPr lang="en-US" sz="2000" dirty="0" err="1" smtClean="0"/>
              <a:t>docker</a:t>
            </a:r>
            <a:r>
              <a:rPr lang="en-US" sz="2000" dirty="0" smtClean="0"/>
              <a:t> </a:t>
            </a:r>
            <a:r>
              <a:rPr lang="en-US" sz="2000" dirty="0" err="1"/>
              <a:t>rmi</a:t>
            </a:r>
            <a:r>
              <a:rPr lang="en-US" sz="2000" dirty="0"/>
              <a:t> $(</a:t>
            </a:r>
            <a:r>
              <a:rPr lang="en-US" sz="2000" dirty="0" err="1"/>
              <a:t>docker</a:t>
            </a:r>
            <a:r>
              <a:rPr lang="en-US" sz="2000" dirty="0"/>
              <a:t> images -q) # </a:t>
            </a:r>
            <a:r>
              <a:rPr lang="zh-CN" altLang="en-US" sz="2000" dirty="0"/>
              <a:t>从此机器中删除所有镜像 </a:t>
            </a:r>
            <a:endParaRPr lang="en-US" altLang="zh-CN" sz="2000" dirty="0" smtClean="0"/>
          </a:p>
          <a:p>
            <a:r>
              <a:rPr lang="en-US" sz="2000" dirty="0" err="1" smtClean="0"/>
              <a:t>docker</a:t>
            </a:r>
            <a:r>
              <a:rPr lang="en-US" sz="2000" dirty="0" smtClean="0"/>
              <a:t> </a:t>
            </a:r>
            <a:r>
              <a:rPr lang="en-US" sz="2000" dirty="0"/>
              <a:t>login # </a:t>
            </a:r>
            <a:r>
              <a:rPr lang="zh-CN" altLang="en-US" sz="2000" dirty="0"/>
              <a:t>使用您的 </a:t>
            </a:r>
            <a:r>
              <a:rPr lang="en-US" sz="2000" dirty="0"/>
              <a:t>Docker </a:t>
            </a:r>
            <a:r>
              <a:rPr lang="zh-CN" altLang="en-US" sz="2000" dirty="0"/>
              <a:t>凭证登录此 </a:t>
            </a:r>
            <a:r>
              <a:rPr lang="en-US" sz="2000" dirty="0"/>
              <a:t>CLI </a:t>
            </a:r>
            <a:r>
              <a:rPr lang="zh-CN" altLang="en-US" sz="2000" dirty="0"/>
              <a:t>会话 </a:t>
            </a:r>
            <a:endParaRPr lang="en-US" altLang="zh-CN" sz="2000" dirty="0" smtClean="0"/>
          </a:p>
          <a:p>
            <a:r>
              <a:rPr lang="en-US" sz="2000" dirty="0" err="1" smtClean="0"/>
              <a:t>docker</a:t>
            </a:r>
            <a:r>
              <a:rPr lang="en-US" sz="2000" dirty="0" smtClean="0"/>
              <a:t> </a:t>
            </a:r>
            <a:r>
              <a:rPr lang="en-US" sz="2000" dirty="0"/>
              <a:t>tag &lt;image&gt; username/</a:t>
            </a:r>
            <a:r>
              <a:rPr lang="en-US" sz="2000" dirty="0" err="1"/>
              <a:t>repository:tag</a:t>
            </a:r>
            <a:r>
              <a:rPr lang="en-US" sz="2000" dirty="0"/>
              <a:t> # </a:t>
            </a:r>
            <a:r>
              <a:rPr lang="zh-CN" altLang="en-US" sz="2000" dirty="0"/>
              <a:t>标记 </a:t>
            </a:r>
            <a:r>
              <a:rPr lang="en-US" altLang="zh-CN" sz="2000" dirty="0"/>
              <a:t>&lt;</a:t>
            </a:r>
            <a:r>
              <a:rPr lang="en-US" sz="2000" dirty="0"/>
              <a:t>image&gt; </a:t>
            </a:r>
            <a:r>
              <a:rPr lang="zh-CN" altLang="en-US" sz="2000" dirty="0"/>
              <a:t>以上传到</a:t>
            </a:r>
            <a:r>
              <a:rPr lang="zh-CN" altLang="en-US" sz="2000" dirty="0" smtClean="0"/>
              <a:t>镜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像</a:t>
            </a:r>
            <a:r>
              <a:rPr lang="zh-CN" altLang="en-US" sz="2000" dirty="0"/>
              <a:t>库 </a:t>
            </a:r>
            <a:r>
              <a:rPr lang="en-US" sz="2000" dirty="0" err="1"/>
              <a:t>docker</a:t>
            </a:r>
            <a:r>
              <a:rPr lang="en-US" sz="2000" dirty="0"/>
              <a:t> push username/</a:t>
            </a:r>
            <a:r>
              <a:rPr lang="en-US" sz="2000" dirty="0" err="1"/>
              <a:t>repository:tag</a:t>
            </a:r>
            <a:r>
              <a:rPr lang="en-US" sz="2000" dirty="0"/>
              <a:t> # </a:t>
            </a:r>
            <a:r>
              <a:rPr lang="zh-CN" altLang="en-US" sz="2000" dirty="0"/>
              <a:t>将已标记的镜像</a:t>
            </a:r>
            <a:r>
              <a:rPr lang="zh-CN" altLang="en-US" sz="2000" dirty="0" smtClean="0"/>
              <a:t>上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传</a:t>
            </a:r>
            <a:r>
              <a:rPr lang="zh-CN" altLang="en-US" sz="2000" dirty="0"/>
              <a:t>到镜像库 </a:t>
            </a:r>
            <a:endParaRPr lang="en-US" altLang="zh-CN" sz="2000" dirty="0" smtClean="0"/>
          </a:p>
          <a:p>
            <a:r>
              <a:rPr lang="en-US" sz="2000" dirty="0" err="1" smtClean="0"/>
              <a:t>docker</a:t>
            </a:r>
            <a:r>
              <a:rPr lang="en-US" sz="2000" dirty="0" smtClean="0"/>
              <a:t> </a:t>
            </a:r>
            <a:r>
              <a:rPr lang="en-US" sz="2000" dirty="0"/>
              <a:t>run username/</a:t>
            </a:r>
            <a:r>
              <a:rPr lang="en-US" sz="2000" dirty="0" err="1"/>
              <a:t>repository:tag</a:t>
            </a:r>
            <a:r>
              <a:rPr lang="en-US" sz="2000" dirty="0"/>
              <a:t> # </a:t>
            </a:r>
            <a:r>
              <a:rPr lang="zh-CN" altLang="en-US" sz="2000" dirty="0"/>
              <a:t>运行镜像库中的镜像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722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你的第一个</a:t>
            </a:r>
            <a:r>
              <a:rPr lang="en-US" altLang="zh-CN" dirty="0" err="1" smtClean="0"/>
              <a:t>docker-compose.yml</a:t>
            </a:r>
            <a:r>
              <a:rPr lang="zh-CN" altLang="en-US" dirty="0" smtClean="0"/>
              <a:t>文件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143000"/>
            <a:ext cx="6477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官</a:t>
            </a:r>
            <a:r>
              <a:rPr lang="zh-CN" altLang="en-US" dirty="0" smtClean="0"/>
              <a:t>方小例子</a:t>
            </a:r>
            <a:endParaRPr lang="en-US" dirty="0" smtClean="0"/>
          </a:p>
          <a:p>
            <a:r>
              <a:rPr lang="en-US" dirty="0" smtClean="0"/>
              <a:t>version</a:t>
            </a:r>
            <a:r>
              <a:rPr lang="en-US" dirty="0"/>
              <a:t>:"3"</a:t>
            </a:r>
          </a:p>
          <a:p>
            <a:r>
              <a:rPr lang="en-US" dirty="0"/>
              <a:t>services:</a:t>
            </a:r>
          </a:p>
          <a:p>
            <a:r>
              <a:rPr lang="en-US" dirty="0"/>
              <a:t>  web:</a:t>
            </a:r>
          </a:p>
          <a:p>
            <a:r>
              <a:rPr lang="en-US" dirty="0"/>
              <a:t>    # </a:t>
            </a:r>
            <a:r>
              <a:rPr lang="zh-CN" altLang="en-US" dirty="0"/>
              <a:t>将 </a:t>
            </a:r>
            <a:r>
              <a:rPr lang="en-US" dirty="0" smtClean="0"/>
              <a:t>username/</a:t>
            </a:r>
            <a:r>
              <a:rPr lang="en-US" dirty="0" err="1" smtClean="0"/>
              <a:t>repo:tag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dirty="0"/>
              <a:t>image: username/</a:t>
            </a:r>
            <a:r>
              <a:rPr lang="en-US" dirty="0" err="1"/>
              <a:t>repository:tag</a:t>
            </a:r>
            <a:endParaRPr lang="en-US" dirty="0"/>
          </a:p>
          <a:p>
            <a:r>
              <a:rPr lang="en-US" dirty="0"/>
              <a:t>    deploy:</a:t>
            </a:r>
          </a:p>
          <a:p>
            <a:r>
              <a:rPr lang="en-US" dirty="0"/>
              <a:t>      replicas:5</a:t>
            </a:r>
          </a:p>
          <a:p>
            <a:r>
              <a:rPr lang="en-US" dirty="0"/>
              <a:t>      resources:</a:t>
            </a:r>
          </a:p>
          <a:p>
            <a:r>
              <a:rPr lang="en-US" dirty="0"/>
              <a:t>        limits:</a:t>
            </a:r>
          </a:p>
          <a:p>
            <a:r>
              <a:rPr lang="en-US" dirty="0"/>
              <a:t>          cpus:"0.1"</a:t>
            </a:r>
          </a:p>
          <a:p>
            <a:r>
              <a:rPr lang="en-US" dirty="0"/>
              <a:t>          memory:50M</a:t>
            </a:r>
          </a:p>
          <a:p>
            <a:r>
              <a:rPr lang="en-US" dirty="0"/>
              <a:t>      </a:t>
            </a:r>
            <a:r>
              <a:rPr lang="en-US" dirty="0" err="1"/>
              <a:t>restart_policy</a:t>
            </a:r>
            <a:r>
              <a:rPr lang="en-US" dirty="0"/>
              <a:t>:</a:t>
            </a:r>
          </a:p>
          <a:p>
            <a:r>
              <a:rPr lang="en-US" dirty="0"/>
              <a:t>        condition: on-failure</a:t>
            </a:r>
          </a:p>
          <a:p>
            <a:r>
              <a:rPr lang="en-US" dirty="0"/>
              <a:t>    ports:</a:t>
            </a:r>
          </a:p>
          <a:p>
            <a:r>
              <a:rPr lang="en-US" dirty="0"/>
              <a:t>      - "80:80"</a:t>
            </a:r>
          </a:p>
          <a:p>
            <a:r>
              <a:rPr lang="en-US" dirty="0"/>
              <a:t>    networks:</a:t>
            </a:r>
          </a:p>
          <a:p>
            <a:r>
              <a:rPr lang="en-US" dirty="0"/>
              <a:t>      - </a:t>
            </a:r>
            <a:r>
              <a:rPr lang="en-US" dirty="0" err="1"/>
              <a:t>webnet</a:t>
            </a:r>
            <a:endParaRPr lang="en-US" dirty="0"/>
          </a:p>
          <a:p>
            <a:r>
              <a:rPr lang="en-US" dirty="0"/>
              <a:t>networks:</a:t>
            </a:r>
          </a:p>
          <a:p>
            <a:r>
              <a:rPr lang="en-US" dirty="0"/>
              <a:t>  </a:t>
            </a:r>
            <a:r>
              <a:rPr lang="en-US" dirty="0" err="1"/>
              <a:t>webnet</a:t>
            </a:r>
            <a:r>
              <a:rPr lang="en-US" dirty="0"/>
              <a:t>:</a:t>
            </a: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7924800" y="3810000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hlinkClick r:id="rId3" action="ppaction://hlinksldjump"/>
              </a:rPr>
              <a:t>相关命令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40134" y="5791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hlinkClick r:id="rId4"/>
              </a:rPr>
              <a:t>链接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46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/>
              <a:t>Compose</a:t>
            </a:r>
            <a:r>
              <a:rPr lang="zh-CN" altLang="en-US" dirty="0" smtClean="0"/>
              <a:t>相关的命令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2561" y="1967696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docker</a:t>
            </a:r>
            <a:r>
              <a:rPr lang="en-US" sz="2000" dirty="0" smtClean="0"/>
              <a:t> </a:t>
            </a:r>
            <a:r>
              <a:rPr lang="en-US" sz="2000" dirty="0"/>
              <a:t>stack ls # </a:t>
            </a:r>
            <a:r>
              <a:rPr lang="zh-CN" altLang="en-US" sz="2000" dirty="0"/>
              <a:t>列出此 </a:t>
            </a:r>
            <a:r>
              <a:rPr lang="en-US" sz="2000" dirty="0"/>
              <a:t>Docker </a:t>
            </a:r>
            <a:r>
              <a:rPr lang="zh-CN" altLang="en-US" sz="2000" dirty="0"/>
              <a:t>主机上所有正在运行的应用 </a:t>
            </a:r>
            <a:endParaRPr lang="en-US" altLang="zh-CN" sz="2000" dirty="0" smtClean="0"/>
          </a:p>
          <a:p>
            <a:r>
              <a:rPr lang="en-US" sz="2000" dirty="0" err="1" smtClean="0"/>
              <a:t>docker</a:t>
            </a:r>
            <a:r>
              <a:rPr lang="en-US" sz="2000" dirty="0" smtClean="0"/>
              <a:t> </a:t>
            </a:r>
            <a:r>
              <a:rPr lang="en-US" sz="2000" dirty="0"/>
              <a:t>stack deploy -c &lt;</a:t>
            </a:r>
            <a:r>
              <a:rPr lang="en-US" sz="2000" dirty="0" err="1"/>
              <a:t>composefile</a:t>
            </a:r>
            <a:r>
              <a:rPr lang="en-US" sz="2000" dirty="0"/>
              <a:t>&gt; &lt;</a:t>
            </a:r>
            <a:r>
              <a:rPr lang="en-US" sz="2000" dirty="0" err="1"/>
              <a:t>appname</a:t>
            </a:r>
            <a:r>
              <a:rPr lang="en-US" sz="2000" dirty="0"/>
              <a:t>&gt; # </a:t>
            </a:r>
            <a:r>
              <a:rPr lang="zh-CN" altLang="en-US" sz="2000" dirty="0"/>
              <a:t>运行指定的 </a:t>
            </a:r>
            <a:r>
              <a:rPr lang="en-US" altLang="zh-CN" sz="2000" dirty="0" smtClean="0"/>
              <a:t>	</a:t>
            </a:r>
            <a:r>
              <a:rPr lang="en-US" sz="2000" dirty="0" smtClean="0"/>
              <a:t>Compose </a:t>
            </a:r>
            <a:r>
              <a:rPr lang="zh-CN" altLang="en-US" sz="2000" dirty="0"/>
              <a:t>文件 </a:t>
            </a:r>
            <a:endParaRPr lang="en-US" altLang="zh-CN" sz="2000" dirty="0" smtClean="0"/>
          </a:p>
          <a:p>
            <a:r>
              <a:rPr lang="en-US" sz="2000" dirty="0" err="1" smtClean="0"/>
              <a:t>docker</a:t>
            </a:r>
            <a:r>
              <a:rPr lang="en-US" sz="2000" dirty="0" smtClean="0"/>
              <a:t> </a:t>
            </a:r>
            <a:r>
              <a:rPr lang="en-US" sz="2000" dirty="0"/>
              <a:t>stack services &lt;</a:t>
            </a:r>
            <a:r>
              <a:rPr lang="en-US" sz="2000" dirty="0" err="1"/>
              <a:t>appname</a:t>
            </a:r>
            <a:r>
              <a:rPr lang="en-US" sz="2000" dirty="0"/>
              <a:t>&gt; # </a:t>
            </a:r>
            <a:r>
              <a:rPr lang="zh-CN" altLang="en-US" sz="2000" dirty="0"/>
              <a:t>列出与应用关联的服务 </a:t>
            </a:r>
            <a:endParaRPr lang="en-US" altLang="zh-CN" sz="2000" dirty="0" smtClean="0"/>
          </a:p>
          <a:p>
            <a:r>
              <a:rPr lang="en-US" sz="2000" dirty="0" err="1" smtClean="0"/>
              <a:t>docker</a:t>
            </a:r>
            <a:r>
              <a:rPr lang="en-US" sz="2000" dirty="0" smtClean="0"/>
              <a:t> </a:t>
            </a:r>
            <a:r>
              <a:rPr lang="en-US" sz="2000" dirty="0"/>
              <a:t>stack </a:t>
            </a:r>
            <a:r>
              <a:rPr lang="en-US" sz="2000" dirty="0" err="1"/>
              <a:t>ps</a:t>
            </a:r>
            <a:r>
              <a:rPr lang="en-US" sz="2000" dirty="0"/>
              <a:t> &lt;</a:t>
            </a:r>
            <a:r>
              <a:rPr lang="en-US" sz="2000" dirty="0" err="1"/>
              <a:t>appname</a:t>
            </a:r>
            <a:r>
              <a:rPr lang="en-US" sz="2000" dirty="0"/>
              <a:t>&gt; # </a:t>
            </a:r>
            <a:r>
              <a:rPr lang="zh-CN" altLang="en-US" sz="2000" dirty="0"/>
              <a:t>列出与应用关联的正在运行的容器 </a:t>
            </a:r>
            <a:endParaRPr lang="en-US" altLang="zh-CN" sz="2000" dirty="0" smtClean="0"/>
          </a:p>
          <a:p>
            <a:r>
              <a:rPr lang="en-US" sz="2000" dirty="0" err="1" smtClean="0"/>
              <a:t>docker</a:t>
            </a:r>
            <a:r>
              <a:rPr lang="en-US" sz="2000" dirty="0" smtClean="0"/>
              <a:t> </a:t>
            </a:r>
            <a:r>
              <a:rPr lang="en-US" sz="2000" dirty="0"/>
              <a:t>stack </a:t>
            </a:r>
            <a:r>
              <a:rPr lang="en-US" sz="2000" dirty="0" err="1"/>
              <a:t>rm</a:t>
            </a:r>
            <a:r>
              <a:rPr lang="en-US" sz="2000" dirty="0"/>
              <a:t> &lt;</a:t>
            </a:r>
            <a:r>
              <a:rPr lang="en-US" sz="2000" dirty="0" err="1"/>
              <a:t>appname</a:t>
            </a:r>
            <a:r>
              <a:rPr lang="en-US" sz="2000" dirty="0"/>
              <a:t>&gt; # </a:t>
            </a:r>
            <a:r>
              <a:rPr lang="zh-CN" altLang="en-US" sz="2000" dirty="0"/>
              <a:t>清除应用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543800" y="6054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hlinkClick r:id="rId3"/>
              </a:rPr>
              <a:t>链接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2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Dockerfile</a:t>
            </a:r>
            <a:r>
              <a:rPr lang="zh-CN" altLang="en-US" dirty="0" smtClean="0"/>
              <a:t>小课堂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143001"/>
            <a:ext cx="7162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官</a:t>
            </a:r>
            <a:r>
              <a:rPr lang="zh-CN" altLang="en-US" sz="1600" dirty="0" smtClean="0"/>
              <a:t>方小例子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# </a:t>
            </a:r>
            <a:r>
              <a:rPr lang="zh-CN" altLang="en-US" sz="1600" dirty="0"/>
              <a:t>将官方 </a:t>
            </a:r>
            <a:r>
              <a:rPr lang="en-US" sz="1600" dirty="0"/>
              <a:t>Python </a:t>
            </a:r>
            <a:r>
              <a:rPr lang="zh-CN" altLang="en-US" sz="1600" dirty="0"/>
              <a:t>运行时用作父镜像</a:t>
            </a:r>
          </a:p>
          <a:p>
            <a:r>
              <a:rPr lang="en-US" sz="1600" dirty="0"/>
              <a:t>FROM python:2.7-slim</a:t>
            </a:r>
          </a:p>
          <a:p>
            <a:endParaRPr lang="en-US" sz="1600" dirty="0"/>
          </a:p>
          <a:p>
            <a:r>
              <a:rPr lang="en-US" sz="1600" dirty="0"/>
              <a:t># </a:t>
            </a:r>
            <a:r>
              <a:rPr lang="zh-CN" altLang="en-US" sz="1600" dirty="0"/>
              <a:t>将工作目录设置为 </a:t>
            </a:r>
            <a:r>
              <a:rPr lang="en-US" altLang="zh-CN" sz="1600" dirty="0"/>
              <a:t>/</a:t>
            </a:r>
            <a:r>
              <a:rPr lang="en-US" sz="1600" dirty="0"/>
              <a:t>app</a:t>
            </a:r>
          </a:p>
          <a:p>
            <a:r>
              <a:rPr lang="en-US" sz="1600" dirty="0"/>
              <a:t>WORKDIR /app</a:t>
            </a:r>
          </a:p>
          <a:p>
            <a:endParaRPr lang="en-US" sz="1600" dirty="0"/>
          </a:p>
          <a:p>
            <a:r>
              <a:rPr lang="en-US" sz="1600" dirty="0"/>
              <a:t># </a:t>
            </a:r>
            <a:r>
              <a:rPr lang="zh-CN" altLang="en-US" sz="1600" dirty="0"/>
              <a:t>将当前目录内容复制到位于 </a:t>
            </a:r>
            <a:r>
              <a:rPr lang="en-US" altLang="zh-CN" sz="1600" dirty="0"/>
              <a:t>/</a:t>
            </a:r>
            <a:r>
              <a:rPr lang="en-US" sz="1600" dirty="0"/>
              <a:t>app </a:t>
            </a:r>
            <a:r>
              <a:rPr lang="zh-CN" altLang="en-US" sz="1600" dirty="0"/>
              <a:t>中的容</a:t>
            </a:r>
            <a:r>
              <a:rPr lang="zh-CN" altLang="en-US" sz="1600" dirty="0" smtClean="0"/>
              <a:t>器中</a:t>
            </a:r>
            <a:endParaRPr lang="en-US" altLang="zh-CN" sz="1600" dirty="0" smtClean="0"/>
          </a:p>
          <a:p>
            <a:r>
              <a:rPr lang="en-US" sz="1600" dirty="0" smtClean="0"/>
              <a:t>ADD </a:t>
            </a:r>
            <a:r>
              <a:rPr lang="en-US" sz="1600" dirty="0"/>
              <a:t>. /app</a:t>
            </a:r>
          </a:p>
          <a:p>
            <a:endParaRPr lang="en-US" sz="1600" dirty="0"/>
          </a:p>
          <a:p>
            <a:r>
              <a:rPr lang="en-US" sz="1600" dirty="0"/>
              <a:t># </a:t>
            </a:r>
            <a:r>
              <a:rPr lang="zh-CN" altLang="en-US" sz="1600" dirty="0"/>
              <a:t>安装 </a:t>
            </a:r>
            <a:r>
              <a:rPr lang="en-US" sz="1600" dirty="0"/>
              <a:t>requirements.txt </a:t>
            </a:r>
            <a:r>
              <a:rPr lang="zh-CN" altLang="en-US" sz="1600" dirty="0"/>
              <a:t>中指定的任何所需软件包</a:t>
            </a:r>
          </a:p>
          <a:p>
            <a:r>
              <a:rPr lang="en-US" sz="1600" dirty="0"/>
              <a:t>RUN pip install -r requirements.txt</a:t>
            </a:r>
          </a:p>
          <a:p>
            <a:endParaRPr lang="en-US" sz="1600" dirty="0"/>
          </a:p>
          <a:p>
            <a:r>
              <a:rPr lang="en-US" sz="1600" dirty="0"/>
              <a:t># </a:t>
            </a:r>
            <a:r>
              <a:rPr lang="zh-CN" altLang="en-US" sz="1600" dirty="0"/>
              <a:t>使端口 </a:t>
            </a:r>
            <a:r>
              <a:rPr lang="en-US" altLang="zh-CN" sz="1600" dirty="0"/>
              <a:t>80 </a:t>
            </a:r>
            <a:r>
              <a:rPr lang="zh-CN" altLang="en-US" sz="1600" dirty="0"/>
              <a:t>可供此容器外的环境使用</a:t>
            </a:r>
          </a:p>
          <a:p>
            <a:r>
              <a:rPr lang="en-US" sz="1600" dirty="0"/>
              <a:t>EXPOSE 80</a:t>
            </a:r>
          </a:p>
          <a:p>
            <a:endParaRPr lang="en-US" sz="1600" dirty="0"/>
          </a:p>
          <a:p>
            <a:r>
              <a:rPr lang="en-US" sz="1600" dirty="0"/>
              <a:t># </a:t>
            </a:r>
            <a:r>
              <a:rPr lang="zh-CN" altLang="en-US" sz="1600" dirty="0"/>
              <a:t>定义环境变量</a:t>
            </a:r>
          </a:p>
          <a:p>
            <a:r>
              <a:rPr lang="en-US" sz="1600" dirty="0"/>
              <a:t>ENV NAME World</a:t>
            </a:r>
          </a:p>
          <a:p>
            <a:endParaRPr lang="en-US" sz="1600" dirty="0"/>
          </a:p>
          <a:p>
            <a:r>
              <a:rPr lang="en-US" sz="1600" dirty="0"/>
              <a:t># </a:t>
            </a:r>
            <a:r>
              <a:rPr lang="zh-CN" altLang="en-US" sz="1600" dirty="0"/>
              <a:t>在容器启动时运行 </a:t>
            </a:r>
            <a:r>
              <a:rPr lang="en-US" sz="1600" dirty="0"/>
              <a:t>app.py</a:t>
            </a:r>
          </a:p>
          <a:p>
            <a:r>
              <a:rPr lang="en-US" sz="1600" dirty="0"/>
              <a:t>CMD ["python", "app.py</a:t>
            </a:r>
            <a:r>
              <a:rPr lang="en-US" sz="1600" dirty="0" smtClean="0"/>
              <a:t>"]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60659" y="6019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hlinkClick r:id="rId3" action="ppaction://hlinksldjump"/>
              </a:rPr>
              <a:t>返回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6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Dockerfile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多阶段构建（</a:t>
            </a:r>
            <a:r>
              <a:rPr lang="en-US" altLang="zh-CN" dirty="0" smtClean="0"/>
              <a:t>&lt;17.05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72400" y="6172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3"/>
              </a:rPr>
              <a:t>链接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编译环境与基础镜像兼容：同构的镜像构建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984903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编译环境与基础镜像不兼容：异构的镜像构建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7555" y="2687855"/>
            <a:ext cx="791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17.05</a:t>
            </a:r>
            <a:r>
              <a:rPr lang="zh-CN" altLang="en-US" dirty="0" smtClean="0"/>
              <a:t>版本前的</a:t>
            </a:r>
            <a:r>
              <a:rPr lang="en-US" altLang="zh-CN" dirty="0" err="1" smtClean="0"/>
              <a:t>dockerfile</a:t>
            </a:r>
            <a:r>
              <a:rPr lang="zh-CN" altLang="en-US" dirty="0" smtClean="0"/>
              <a:t>中只能有一个基础镜像，现在你可以有多个了，</a:t>
            </a:r>
            <a:endParaRPr lang="en-US" altLang="zh-CN" dirty="0" smtClean="0"/>
          </a:p>
          <a:p>
            <a:r>
              <a:rPr lang="zh-CN" altLang="en-US" dirty="0"/>
              <a:t>而</a:t>
            </a:r>
            <a:r>
              <a:rPr lang="zh-CN" altLang="en-US" dirty="0" smtClean="0"/>
              <a:t>且省去了诸如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应用程序，清理</a:t>
            </a:r>
            <a:r>
              <a:rPr lang="en-US" altLang="zh-CN" dirty="0" smtClean="0"/>
              <a:t>Build container</a:t>
            </a:r>
            <a:r>
              <a:rPr lang="zh-CN" altLang="en-US" dirty="0" smtClean="0"/>
              <a:t>的中间镜像，中间操作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VM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83676"/>
            <a:ext cx="4191000" cy="375744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10678"/>
            <a:ext cx="4343400" cy="3903443"/>
          </a:xfrm>
        </p:spPr>
      </p:pic>
      <p:sp>
        <p:nvSpPr>
          <p:cNvPr id="3" name="TextBox 2"/>
          <p:cNvSpPr txBox="1"/>
          <p:nvPr/>
        </p:nvSpPr>
        <p:spPr>
          <a:xfrm>
            <a:off x="7696200" y="62170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hlinkClick r:id="rId5" action="ppaction://hlinksldjump"/>
              </a:rPr>
              <a:t>返回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7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对容器的简要说明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0" y="1600200"/>
            <a:ext cx="685800" cy="4525963"/>
          </a:xfrm>
        </p:spPr>
        <p:txBody>
          <a:bodyPr/>
          <a:lstStyle/>
          <a:p>
            <a:r>
              <a:rPr lang="zh-CN" altLang="en-US" dirty="0" smtClean="0"/>
              <a:t>镜像  容器  仓库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229" y="1524000"/>
            <a:ext cx="7315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hlinkClick r:id="rId3" action="ppaction://hlinksldjump"/>
              </a:rPr>
              <a:t>镜像</a:t>
            </a:r>
            <a:r>
              <a:rPr lang="zh-CN" altLang="en-US" dirty="0"/>
              <a:t>是一种轻量级、可执行的独立软件包，它包含运行某个软件所需的所有内容，包括代码、运行时、库、环境变量和配置文件</a:t>
            </a:r>
            <a:r>
              <a:rPr lang="zh-CN" altLang="en-US" dirty="0" smtClean="0"/>
              <a:t>。 </a:t>
            </a:r>
            <a:r>
              <a:rPr lang="zh-CN" altLang="en-US" dirty="0" smtClean="0">
                <a:hlinkClick r:id="rId4" action="ppaction://hlinksldjump"/>
              </a:rPr>
              <a:t>基本命令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b="1" dirty="0">
                <a:hlinkClick r:id="rId5" action="ppaction://hlinksldjump"/>
              </a:rPr>
              <a:t>容器</a:t>
            </a:r>
            <a:r>
              <a:rPr lang="zh-CN" altLang="en-US" dirty="0"/>
              <a:t>是镜像的运行时实例 </a:t>
            </a:r>
            <a:r>
              <a:rPr lang="en-US" altLang="zh-CN" dirty="0"/>
              <a:t>- </a:t>
            </a:r>
            <a:r>
              <a:rPr lang="zh-CN" altLang="en-US" dirty="0"/>
              <a:t>实际执行时镜像会在内存中变成什么。默认情况下，它完全独立于主机环境运行，仅在配置为访问主机文件和端口的情况下才执行此操</a:t>
            </a:r>
            <a:r>
              <a:rPr lang="zh-CN" altLang="en-US" dirty="0" smtClean="0"/>
              <a:t>作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/>
              <a:t>容器在主机内核上以本机方式运行应用。与仅通过管理程序对主机资源进行虚拟访问的虚拟机相比，它们具有更好的性能特征。容器可以获取本机访问，每个容器都在独立进程中运行，占用的内存不超过任何其他可执行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/>
              <a:t>仓</a:t>
            </a:r>
            <a:r>
              <a:rPr lang="zh-CN" altLang="en-US" dirty="0" smtClean="0"/>
              <a:t>库 集中的存储，分发镜像的服</a:t>
            </a:r>
            <a:r>
              <a:rPr lang="zh-CN" altLang="en-US" dirty="0"/>
              <a:t>务 </a:t>
            </a:r>
            <a:endParaRPr lang="en-US" altLang="zh-CN" dirty="0" smtClean="0"/>
          </a:p>
          <a:p>
            <a:r>
              <a:rPr lang="zh-CN" altLang="en-US" dirty="0" smtClean="0"/>
              <a:t>表</a:t>
            </a:r>
            <a:r>
              <a:rPr lang="zh-CN" altLang="en-US" dirty="0"/>
              <a:t>示法为 </a:t>
            </a:r>
            <a:r>
              <a:rPr lang="en-US" altLang="zh-CN" dirty="0" smtClean="0"/>
              <a:t>username/</a:t>
            </a:r>
            <a:r>
              <a:rPr lang="en-US" altLang="zh-CN" dirty="0" err="1" smtClean="0"/>
              <a:t>repository:tag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62800" y="59277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6" action="ppaction://hlinksldjump"/>
              </a:rPr>
              <a:t>容</a:t>
            </a:r>
            <a:r>
              <a:rPr lang="zh-CN" altLang="en-US" dirty="0" smtClean="0">
                <a:hlinkClick r:id="rId6" action="ppaction://hlinksldjump"/>
              </a:rPr>
              <a:t>器与虚拟机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7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</a:t>
            </a:r>
            <a:r>
              <a:rPr lang="zh-CN" altLang="en-US" dirty="0" smtClean="0"/>
              <a:t>源隔离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533832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为什么要隔离资源：</a:t>
            </a:r>
            <a:endParaRPr lang="en-US" altLang="zh-CN" dirty="0" smtClean="0"/>
          </a:p>
          <a:p>
            <a:r>
              <a:rPr lang="en-US" dirty="0"/>
              <a:t>	</a:t>
            </a:r>
            <a:r>
              <a:rPr lang="zh-CN" altLang="en-US" dirty="0"/>
              <a:t>假</a:t>
            </a:r>
            <a:r>
              <a:rPr lang="zh-CN" altLang="en-US" dirty="0" smtClean="0"/>
              <a:t>如一台（物理）服务器上安装了很多（虚拟）服务器，而你又需要同时</a:t>
            </a:r>
            <a:endParaRPr lang="en-US" altLang="zh-CN" dirty="0" smtClean="0"/>
          </a:p>
          <a:p>
            <a:r>
              <a:rPr lang="zh-CN" altLang="en-US" dirty="0" smtClean="0"/>
              <a:t>去启动这些服务，同时这些服务之间又需要着服务之间的计算机资源（端口，文件等）。（虚拟）服务器需要的资源又是固定的，（物理）服务器上的资源又是唯一且固定</a:t>
            </a:r>
            <a:r>
              <a:rPr lang="zh-CN" altLang="en-US" dirty="0"/>
              <a:t>的</a:t>
            </a:r>
            <a:r>
              <a:rPr lang="zh-CN" altLang="en-US" dirty="0" smtClean="0"/>
              <a:t>。争夺资源，这</a:t>
            </a:r>
            <a:r>
              <a:rPr lang="zh-CN" altLang="en-US" dirty="0"/>
              <a:t>是你不能允许的</a:t>
            </a:r>
            <a:r>
              <a:rPr lang="zh-CN" altLang="en-US" dirty="0" smtClean="0"/>
              <a:t>，而你既不能改变（虚拟）服务器需要的资源，又</a:t>
            </a:r>
            <a:r>
              <a:rPr lang="zh-CN" altLang="en-US" dirty="0"/>
              <a:t>不能提供多个（物理）服务器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smtClean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549134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场景：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你在一台（物理）服务器上开启了</a:t>
            </a:r>
            <a:r>
              <a:rPr lang="en-US" altLang="zh-CN" dirty="0" smtClean="0"/>
              <a:t>Compose</a:t>
            </a:r>
            <a:r>
              <a:rPr lang="zh-CN" altLang="en-US" dirty="0" smtClean="0"/>
              <a:t>服务，在</a:t>
            </a:r>
            <a:r>
              <a:rPr lang="en-US" altLang="zh-CN" dirty="0" err="1" smtClean="0"/>
              <a:t>yml</a:t>
            </a:r>
            <a:r>
              <a:rPr lang="zh-CN" altLang="en-US" dirty="0" smtClean="0"/>
              <a:t>文件中又开启了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实例，这些实例来自同一个镜像，你又把主机端口</a:t>
            </a:r>
            <a:r>
              <a:rPr lang="en-US" altLang="zh-CN" dirty="0" smtClean="0"/>
              <a:t>80</a:t>
            </a:r>
            <a:r>
              <a:rPr lang="zh-CN" altLang="en-US" dirty="0" smtClean="0"/>
              <a:t>映射到他们</a:t>
            </a:r>
            <a:r>
              <a:rPr lang="en-US" altLang="zh-CN" dirty="0" smtClean="0"/>
              <a:t>80</a:t>
            </a:r>
            <a:r>
              <a:rPr lang="zh-CN" altLang="en-US" dirty="0" smtClean="0"/>
              <a:t>端口上。在</a:t>
            </a:r>
            <a:endParaRPr lang="en-US" altLang="zh-CN" dirty="0" smtClean="0"/>
          </a:p>
          <a:p>
            <a:r>
              <a:rPr lang="zh-CN" altLang="en-US" dirty="0" smtClean="0"/>
              <a:t>你部署好服务后，外界在这个服务器上找到其中一个访问端口为</a:t>
            </a:r>
            <a:r>
              <a:rPr lang="en-US" altLang="zh-CN" dirty="0" smtClean="0"/>
              <a:t>80</a:t>
            </a:r>
            <a:r>
              <a:rPr lang="zh-CN" altLang="en-US" dirty="0" smtClean="0"/>
              <a:t>服务并访问它。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把</a:t>
            </a:r>
            <a:r>
              <a:rPr lang="zh-CN" altLang="en-US" dirty="0"/>
              <a:t>主机端口</a:t>
            </a:r>
            <a:r>
              <a:rPr lang="en-US" altLang="zh-CN" dirty="0"/>
              <a:t>80</a:t>
            </a:r>
            <a:r>
              <a:rPr lang="zh-CN" altLang="en-US" dirty="0"/>
              <a:t>映射到他们</a:t>
            </a:r>
            <a:r>
              <a:rPr lang="en-US" altLang="zh-CN" dirty="0"/>
              <a:t>80</a:t>
            </a:r>
            <a:r>
              <a:rPr lang="zh-CN" altLang="en-US" dirty="0"/>
              <a:t>端口</a:t>
            </a:r>
            <a:r>
              <a:rPr lang="zh-CN" altLang="en-US" dirty="0" smtClean="0"/>
              <a:t>上 （物理）服务器上只有一个</a:t>
            </a:r>
            <a:r>
              <a:rPr lang="en-US" altLang="zh-CN" dirty="0" smtClean="0"/>
              <a:t>80</a:t>
            </a:r>
            <a:r>
              <a:rPr lang="zh-CN" altLang="en-US" dirty="0" smtClean="0"/>
              <a:t>端口，如何映射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个虚拟实例上去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外界网络如何通过访问（物理）服务器来访问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服务的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这些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实例中访</a:t>
            </a:r>
            <a:r>
              <a:rPr lang="zh-CN" altLang="en-US" dirty="0" smtClean="0"/>
              <a:t>问或修</a:t>
            </a:r>
            <a:r>
              <a:rPr lang="zh-CN" altLang="en-US" dirty="0" smtClean="0"/>
              <a:t>改宿主机上相同的目录，争夺同一种资源，怎么解决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041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如何做的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4495800" cy="2547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962400"/>
            <a:ext cx="5535066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415116" y="1905000"/>
            <a:ext cx="35317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ps</a:t>
            </a:r>
            <a:r>
              <a:rPr lang="en-US" dirty="0" smtClean="0"/>
              <a:t> –</a:t>
            </a:r>
            <a:r>
              <a:rPr lang="en-US" dirty="0" err="1" smtClean="0"/>
              <a:t>ef</a:t>
            </a:r>
            <a:endParaRPr lang="en-US" dirty="0"/>
          </a:p>
          <a:p>
            <a:endParaRPr lang="en-US" dirty="0" smtClean="0"/>
          </a:p>
          <a:p>
            <a:r>
              <a:rPr lang="en-US" altLang="zh-CN" dirty="0"/>
              <a:t>Docker </a:t>
            </a:r>
            <a:r>
              <a:rPr lang="zh-CN" altLang="en-US" dirty="0"/>
              <a:t>容器内部的任意进程都</a:t>
            </a:r>
            <a:r>
              <a:rPr lang="zh-CN" altLang="en-US" dirty="0" smtClean="0"/>
              <a:t>对</a:t>
            </a:r>
            <a:endParaRPr lang="en-US" altLang="zh-CN" dirty="0" smtClean="0"/>
          </a:p>
          <a:p>
            <a:r>
              <a:rPr lang="zh-CN" altLang="en-US" dirty="0" smtClean="0"/>
              <a:t>宿</a:t>
            </a:r>
            <a:r>
              <a:rPr lang="zh-CN" altLang="en-US" dirty="0"/>
              <a:t>主机器的进程一无所知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645" y="1790996"/>
            <a:ext cx="53912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containerRouter.postContainersStart</a:t>
            </a:r>
            <a:r>
              <a:rPr lang="en-US" sz="2000" dirty="0"/>
              <a:t> </a:t>
            </a:r>
          </a:p>
          <a:p>
            <a:r>
              <a:rPr lang="en-US" sz="2000" dirty="0"/>
              <a:t>└── </a:t>
            </a:r>
            <a:r>
              <a:rPr lang="en-US" sz="2000" dirty="0" err="1"/>
              <a:t>daemon.ContainerStart</a:t>
            </a:r>
            <a:r>
              <a:rPr lang="en-US" sz="2000" dirty="0"/>
              <a:t> </a:t>
            </a:r>
          </a:p>
          <a:p>
            <a:r>
              <a:rPr lang="en-US" sz="2000" dirty="0"/>
              <a:t>	└── </a:t>
            </a:r>
            <a:r>
              <a:rPr lang="en-US" sz="2000" dirty="0" err="1"/>
              <a:t>daemon.createSpec</a:t>
            </a:r>
            <a:r>
              <a:rPr lang="en-US" sz="2000" dirty="0"/>
              <a:t> </a:t>
            </a:r>
          </a:p>
          <a:p>
            <a:r>
              <a:rPr lang="en-US" sz="2000" dirty="0"/>
              <a:t>		└── </a:t>
            </a:r>
            <a:r>
              <a:rPr lang="en-US" sz="2000" dirty="0" err="1"/>
              <a:t>setNamespaces</a:t>
            </a:r>
            <a:r>
              <a:rPr lang="en-US" sz="2000" dirty="0"/>
              <a:t> </a:t>
            </a:r>
          </a:p>
          <a:p>
            <a:r>
              <a:rPr lang="en-US" sz="2000" dirty="0"/>
              <a:t>			└── </a:t>
            </a:r>
            <a:r>
              <a:rPr lang="en-US" sz="2000" dirty="0" err="1"/>
              <a:t>setNamespace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182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3" r="9323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533400"/>
            <a:ext cx="5867400" cy="522288"/>
          </a:xfrm>
        </p:spPr>
        <p:txBody>
          <a:bodyPr/>
          <a:lstStyle/>
          <a:p>
            <a:r>
              <a:rPr lang="zh-CN" altLang="en-US" dirty="0" smtClean="0"/>
              <a:t>网络 </a:t>
            </a:r>
            <a:r>
              <a:rPr lang="en-US" altLang="zh-CN" dirty="0" smtClean="0"/>
              <a:t>- - &gt;</a:t>
            </a:r>
            <a:r>
              <a:rPr lang="zh-CN" altLang="en-US" dirty="0" smtClean="0"/>
              <a:t>网桥模式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1152435"/>
            <a:ext cx="35317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服务的时候会创建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个名为</a:t>
            </a:r>
            <a:r>
              <a:rPr lang="en-US" altLang="zh-CN" dirty="0" smtClean="0"/>
              <a:t>docker0</a:t>
            </a:r>
            <a:r>
              <a:rPr lang="zh-CN" altLang="en-US" dirty="0" smtClean="0"/>
              <a:t>的虚拟网桥。</a:t>
            </a:r>
            <a:endParaRPr lang="en-US" altLang="zh-CN" dirty="0" smtClean="0"/>
          </a:p>
          <a:p>
            <a:r>
              <a:rPr lang="zh-CN" altLang="en-US" dirty="0" smtClean="0"/>
              <a:t>在默认情况下，每一个容器创建</a:t>
            </a:r>
            <a:endParaRPr lang="en-US" altLang="zh-CN" dirty="0" smtClean="0"/>
          </a:p>
          <a:p>
            <a:r>
              <a:rPr lang="zh-CN" altLang="en-US" dirty="0" smtClean="0"/>
              <a:t>时候都会创建一对虚拟网卡，一</a:t>
            </a:r>
            <a:endParaRPr lang="en-US" altLang="zh-CN" dirty="0" smtClean="0"/>
          </a:p>
          <a:p>
            <a:r>
              <a:rPr lang="zh-CN" altLang="en-US" dirty="0" smtClean="0"/>
              <a:t>个放在创建的容器中，一个加入</a:t>
            </a:r>
            <a:endParaRPr lang="en-US" altLang="zh-CN" dirty="0" smtClean="0"/>
          </a:p>
          <a:p>
            <a:r>
              <a:rPr lang="en-US" altLang="zh-CN" dirty="0" smtClean="0"/>
              <a:t>docker0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r>
              <a:rPr lang="en-US" altLang="zh-CN" dirty="0" smtClean="0"/>
              <a:t>docker0</a:t>
            </a:r>
            <a:r>
              <a:rPr lang="zh-CN" altLang="en-US" dirty="0" smtClean="0"/>
              <a:t>为每一个容器分配一个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地址，并将</a:t>
            </a:r>
            <a:r>
              <a:rPr lang="en-US" altLang="zh-CN" dirty="0" smtClean="0"/>
              <a:t>docker0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</a:t>
            </a:r>
          </a:p>
          <a:p>
            <a:r>
              <a:rPr lang="zh-CN" altLang="en-US" dirty="0" smtClean="0"/>
              <a:t>地址作为默认网关。</a:t>
            </a:r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52400" y="4416028"/>
            <a:ext cx="9071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网桥 </a:t>
            </a:r>
            <a:r>
              <a:rPr lang="en-US" altLang="zh-CN" dirty="0"/>
              <a:t>docker0 </a:t>
            </a:r>
            <a:r>
              <a:rPr lang="zh-CN" altLang="en-US" dirty="0"/>
              <a:t>通过 </a:t>
            </a:r>
            <a:r>
              <a:rPr lang="en-US" altLang="zh-CN" dirty="0" err="1"/>
              <a:t>iptables</a:t>
            </a:r>
            <a:r>
              <a:rPr lang="en-US" altLang="zh-CN" dirty="0"/>
              <a:t> </a:t>
            </a:r>
            <a:r>
              <a:rPr lang="zh-CN" altLang="en-US" dirty="0"/>
              <a:t>中的配</a:t>
            </a:r>
            <a:r>
              <a:rPr lang="zh-CN" altLang="en-US" dirty="0" smtClean="0"/>
              <a:t>置（</a:t>
            </a:r>
            <a:r>
              <a:rPr lang="zh-CN" altLang="en-US" dirty="0"/>
              <a:t> 向 </a:t>
            </a:r>
            <a:r>
              <a:rPr lang="en-US" dirty="0" err="1"/>
              <a:t>iptables</a:t>
            </a:r>
            <a:r>
              <a:rPr lang="en-US" dirty="0"/>
              <a:t> </a:t>
            </a:r>
            <a:r>
              <a:rPr lang="zh-CN" altLang="en-US" dirty="0"/>
              <a:t>中追加一条新的规则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zh-CN" altLang="en-US" dirty="0"/>
              <a:t>宿主机器上的网卡相连，所有符合条件</a:t>
            </a:r>
            <a:r>
              <a:rPr lang="zh-CN" altLang="en-US" dirty="0" smtClean="0"/>
              <a:t>的。请</a:t>
            </a:r>
            <a:r>
              <a:rPr lang="zh-CN" altLang="en-US" dirty="0"/>
              <a:t>求都会通过 </a:t>
            </a:r>
            <a:r>
              <a:rPr lang="en-US" altLang="zh-CN" dirty="0" err="1"/>
              <a:t>iptables</a:t>
            </a:r>
            <a:r>
              <a:rPr lang="en-US" altLang="zh-CN" dirty="0"/>
              <a:t> </a:t>
            </a:r>
            <a:r>
              <a:rPr lang="zh-CN" altLang="en-US" dirty="0"/>
              <a:t>转发到 </a:t>
            </a:r>
            <a:r>
              <a:rPr lang="en-US" altLang="zh-CN" dirty="0"/>
              <a:t>docker0 </a:t>
            </a:r>
            <a:endParaRPr lang="en-US" altLang="zh-CN" dirty="0" smtClean="0"/>
          </a:p>
          <a:p>
            <a:r>
              <a:rPr lang="zh-CN" altLang="en-US" dirty="0" smtClean="0"/>
              <a:t>并</a:t>
            </a:r>
            <a:r>
              <a:rPr lang="zh-CN" altLang="en-US" dirty="0"/>
              <a:t>由网桥分发给对应的机</a:t>
            </a:r>
            <a:r>
              <a:rPr lang="zh-CN" altLang="en-US" dirty="0" smtClean="0"/>
              <a:t>器（容器）</a:t>
            </a:r>
            <a:r>
              <a:rPr lang="en-US" altLang="zh-C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8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挂载点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1981200"/>
          </a:xfrm>
        </p:spPr>
        <p:txBody>
          <a:bodyPr>
            <a:normAutofit fontScale="92500"/>
          </a:bodyPr>
          <a:lstStyle/>
          <a:p>
            <a:r>
              <a:rPr lang="en-US" sz="1600" dirty="0" smtClean="0"/>
              <a:t>Linux need </a:t>
            </a:r>
            <a:r>
              <a:rPr lang="zh-CN" altLang="en-US" sz="1600" dirty="0" smtClean="0"/>
              <a:t>文件系统</a:t>
            </a:r>
            <a:endParaRPr lang="en-US" altLang="zh-CN" sz="1600" dirty="0" smtClean="0"/>
          </a:p>
          <a:p>
            <a:r>
              <a:rPr lang="zh-CN" altLang="en-US" sz="1600" dirty="0"/>
              <a:t>容</a:t>
            </a:r>
            <a:r>
              <a:rPr lang="zh-CN" altLang="en-US" sz="1600" dirty="0" smtClean="0"/>
              <a:t>器 </a:t>
            </a:r>
            <a:r>
              <a:rPr lang="en-US" altLang="zh-CN" sz="1600" dirty="0" smtClean="0"/>
              <a:t>need  </a:t>
            </a:r>
            <a:r>
              <a:rPr lang="zh-CN" altLang="en-US" sz="1600" dirty="0" smtClean="0"/>
              <a:t>文件系统</a:t>
            </a:r>
            <a:endParaRPr lang="en-US" altLang="zh-CN" sz="1600" dirty="0" smtClean="0"/>
          </a:p>
          <a:p>
            <a:r>
              <a:rPr lang="zh-CN" altLang="en-US" sz="1600" dirty="0"/>
              <a:t>隔</a:t>
            </a:r>
            <a:r>
              <a:rPr lang="zh-CN" altLang="en-US" sz="1600" dirty="0" smtClean="0"/>
              <a:t>离 </a:t>
            </a:r>
            <a:r>
              <a:rPr lang="en-US" altLang="zh-CN" sz="1600" dirty="0" err="1" smtClean="0"/>
              <a:t>linux</a:t>
            </a:r>
            <a:r>
              <a:rPr lang="zh-CN" altLang="en-US" sz="1600" dirty="0" smtClean="0"/>
              <a:t>与容器的文件系统</a:t>
            </a:r>
            <a:endParaRPr lang="en-US" altLang="zh-CN" sz="1600" dirty="0" smtClean="0"/>
          </a:p>
          <a:p>
            <a:r>
              <a:rPr lang="en-US" altLang="zh-CN" sz="1600" dirty="0" smtClean="0"/>
              <a:t>Docker</a:t>
            </a:r>
            <a:r>
              <a:rPr lang="zh-CN" altLang="en-US" sz="1600" dirty="0" smtClean="0"/>
              <a:t>容器中的进程就不能访问或者修改宿主机的文件系统了</a:t>
            </a:r>
            <a:endParaRPr lang="en-US" altLang="zh-CN" sz="1600" dirty="0" smtClean="0"/>
          </a:p>
          <a:p>
            <a:endParaRPr lang="en-US" sz="1600" dirty="0"/>
          </a:p>
          <a:p>
            <a:r>
              <a:rPr lang="zh-CN" altLang="en-US" sz="1600" dirty="0"/>
              <a:t>如</a:t>
            </a:r>
            <a:r>
              <a:rPr lang="zh-CN" altLang="en-US" sz="1600" dirty="0" smtClean="0"/>
              <a:t>何隔离文件系统</a:t>
            </a:r>
            <a:endParaRPr lang="en-US" altLang="zh-CN" sz="1600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r="24101"/>
          <a:stretch/>
        </p:blipFill>
        <p:spPr>
          <a:xfrm>
            <a:off x="6053418" y="3124200"/>
            <a:ext cx="2870947" cy="22696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1" t="3066" r="31618"/>
          <a:stretch/>
        </p:blipFill>
        <p:spPr>
          <a:xfrm>
            <a:off x="3733800" y="533400"/>
            <a:ext cx="2133600" cy="22210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Line Callout 3 (Border and Accent Bar) 6"/>
          <p:cNvSpPr/>
          <p:nvPr/>
        </p:nvSpPr>
        <p:spPr>
          <a:xfrm>
            <a:off x="7239000" y="609600"/>
            <a:ext cx="1524000" cy="699247"/>
          </a:xfrm>
          <a:prstGeom prst="accentBorderCallout3">
            <a:avLst>
              <a:gd name="adj1" fmla="val 18750"/>
              <a:gd name="adj2" fmla="val -8333"/>
              <a:gd name="adj3" fmla="val 22058"/>
              <a:gd name="adj4" fmla="val -38726"/>
              <a:gd name="adj5" fmla="val 82353"/>
              <a:gd name="adj6" fmla="val -37844"/>
              <a:gd name="adj7" fmla="val 121170"/>
              <a:gd name="adj8" fmla="val -76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正常启动容器需要挂载的特地目录</a:t>
            </a:r>
            <a:endParaRPr lang="en-US" sz="1200" dirty="0"/>
          </a:p>
        </p:txBody>
      </p:sp>
      <p:sp>
        <p:nvSpPr>
          <p:cNvPr id="9" name="Line Callout 3 (Border and Accent Bar) 8"/>
          <p:cNvSpPr/>
          <p:nvPr/>
        </p:nvSpPr>
        <p:spPr>
          <a:xfrm>
            <a:off x="4267201" y="3505200"/>
            <a:ext cx="1515034" cy="685800"/>
          </a:xfrm>
          <a:prstGeom prst="accent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79770"/>
              <a:gd name="adj8" fmla="val 1068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建立一些符号链接保证系统 </a:t>
            </a:r>
            <a:r>
              <a:rPr lang="en-US" altLang="zh-CN" sz="1200" dirty="0"/>
              <a:t>IO </a:t>
            </a:r>
            <a:r>
              <a:rPr lang="zh-CN" altLang="en-US" sz="1200" dirty="0"/>
              <a:t>不会出现问题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47935"/>
            <a:ext cx="4956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00400" y="2906823"/>
            <a:ext cx="4956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539" y="2606505"/>
            <a:ext cx="4956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5921" y="3597960"/>
            <a:ext cx="28392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还需要通过 </a:t>
            </a:r>
            <a:r>
              <a:rPr lang="en-US" altLang="zh-CN" dirty="0" err="1" smtClean="0"/>
              <a:t>libcotainer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/>
              <a:t>提供的 </a:t>
            </a:r>
            <a:r>
              <a:rPr lang="en-US" altLang="zh-CN" dirty="0" err="1"/>
              <a:t>pivor_root</a:t>
            </a:r>
            <a:r>
              <a:rPr lang="en-US" altLang="zh-CN" dirty="0"/>
              <a:t> </a:t>
            </a:r>
            <a:r>
              <a:rPr lang="zh-CN" altLang="en-US" dirty="0"/>
              <a:t>或</a:t>
            </a:r>
            <a:r>
              <a:rPr lang="zh-CN" altLang="en-US" dirty="0" smtClean="0"/>
              <a:t>者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err="1"/>
              <a:t>chroot</a:t>
            </a:r>
            <a:r>
              <a:rPr lang="en-US" altLang="zh-CN" dirty="0"/>
              <a:t> </a:t>
            </a:r>
            <a:r>
              <a:rPr lang="zh-CN" altLang="en-US" dirty="0"/>
              <a:t>函数改变进程</a:t>
            </a:r>
            <a:r>
              <a:rPr lang="zh-CN" altLang="en-US" dirty="0" smtClean="0"/>
              <a:t>能</a:t>
            </a:r>
            <a:endParaRPr lang="en-US" altLang="zh-CN" dirty="0" smtClean="0"/>
          </a:p>
          <a:p>
            <a:r>
              <a:rPr lang="zh-CN" altLang="en-US" dirty="0" smtClean="0"/>
              <a:t>够</a:t>
            </a:r>
            <a:r>
              <a:rPr lang="zh-CN" altLang="en-US" dirty="0"/>
              <a:t>访</a:t>
            </a:r>
            <a:r>
              <a:rPr lang="zh-CN" altLang="en-US" dirty="0" smtClean="0"/>
              <a:t>问文</a:t>
            </a:r>
            <a:r>
              <a:rPr lang="zh-CN" altLang="en-US" dirty="0"/>
              <a:t>件目录的根节点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建立了一个与原系统完</a:t>
            </a:r>
            <a:r>
              <a:rPr lang="zh-CN" altLang="en-US" dirty="0" smtClean="0"/>
              <a:t>全</a:t>
            </a:r>
            <a:endParaRPr lang="en-US" altLang="zh-CN" dirty="0" smtClean="0"/>
          </a:p>
          <a:p>
            <a:r>
              <a:rPr lang="zh-CN" altLang="en-US" dirty="0" smtClean="0"/>
              <a:t>隔</a:t>
            </a:r>
            <a:r>
              <a:rPr lang="zh-CN" altLang="en-US" dirty="0"/>
              <a:t>离的目录结构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2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7" r="21927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hlinkClick r:id="rId4"/>
              </a:rPr>
              <a:t>隔离物理资源 </a:t>
            </a:r>
            <a:r>
              <a:rPr lang="en-US" altLang="zh-CN" dirty="0" smtClean="0">
                <a:hlinkClick r:id="rId4"/>
              </a:rPr>
              <a:t>- - </a:t>
            </a:r>
            <a:r>
              <a:rPr lang="en-US" altLang="zh-CN" dirty="0" err="1" smtClean="0">
                <a:hlinkClick r:id="rId4"/>
              </a:rPr>
              <a:t>Cgroups</a:t>
            </a:r>
            <a:r>
              <a:rPr lang="en-US" altLang="zh-CN" dirty="0" smtClean="0">
                <a:hlinkClick r:id="rId4"/>
              </a:rPr>
              <a:t>(Control Groups)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zh-CN" altLang="en-US" sz="1800" dirty="0"/>
              <a:t>是 </a:t>
            </a:r>
            <a:r>
              <a:rPr lang="en-US" sz="1800" dirty="0"/>
              <a:t>Linux </a:t>
            </a:r>
            <a:r>
              <a:rPr lang="zh-CN" altLang="en-US" sz="1800" dirty="0"/>
              <a:t>内核提供的一种可以限制、记录、隔离进程组 </a:t>
            </a:r>
            <a:r>
              <a:rPr lang="en-US" altLang="zh-CN" sz="1800" dirty="0"/>
              <a:t>(</a:t>
            </a:r>
            <a:r>
              <a:rPr lang="en-US" sz="1800" dirty="0"/>
              <a:t>process groups) </a:t>
            </a:r>
            <a:r>
              <a:rPr lang="zh-CN" altLang="en-US" sz="1800" dirty="0"/>
              <a:t>所使用的物力资</a:t>
            </a:r>
            <a:r>
              <a:rPr lang="zh-CN" altLang="en-US" sz="1800" dirty="0" smtClean="0"/>
              <a:t>源的</a:t>
            </a:r>
            <a:r>
              <a:rPr lang="zh-CN" altLang="en-US" sz="1800" dirty="0"/>
              <a:t>机制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8" y="228600"/>
            <a:ext cx="8240110" cy="3733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63868" y="6304002"/>
            <a:ext cx="240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6"/>
              </a:rPr>
              <a:t>链接</a:t>
            </a:r>
            <a:r>
              <a:rPr lang="en-US" altLang="zh-CN" dirty="0" smtClean="0"/>
              <a:t>--</a:t>
            </a:r>
            <a:r>
              <a:rPr lang="zh-CN" altLang="en-US" dirty="0" smtClean="0"/>
              <a:t>树立感性认知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6197" y="4351418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子系统必须附加到一个层级上才能起作用，一个子系统附加到某个层级以后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这</a:t>
            </a:r>
            <a:r>
              <a:rPr lang="zh-CN" altLang="en-US" dirty="0"/>
              <a:t>个层级上的所有控制族群都受到这个子系统的控制。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0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Chroot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295400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Chroot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change root</a:t>
            </a:r>
            <a:r>
              <a:rPr lang="zh-CN" altLang="en-US" dirty="0" smtClean="0"/>
              <a:t>）将某用户的进程空间加载到某个进程分支下，并让</a:t>
            </a:r>
            <a:endParaRPr lang="en-US" altLang="zh-CN" dirty="0" smtClean="0"/>
          </a:p>
          <a:p>
            <a:r>
              <a:rPr lang="zh-CN" altLang="en-US" dirty="0" smtClean="0"/>
              <a:t>该进程</a:t>
            </a:r>
            <a:r>
              <a:rPr lang="en-US" altLang="zh-CN" dirty="0" smtClean="0"/>
              <a:t>PID</a:t>
            </a:r>
            <a:r>
              <a:rPr lang="zh-CN" altLang="en-US" dirty="0" smtClean="0"/>
              <a:t>修改为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，从而达到资源分离的效</a:t>
            </a:r>
            <a:r>
              <a:rPr lang="zh-CN" altLang="en-US" dirty="0" smtClean="0"/>
              <a:t>果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9600" y="2412395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问题： 进程的</a:t>
            </a:r>
            <a:r>
              <a:rPr lang="en-US" altLang="zh-CN" dirty="0" smtClean="0"/>
              <a:t>PID</a:t>
            </a:r>
            <a:r>
              <a:rPr lang="zh-CN" altLang="en-US" dirty="0" smtClean="0"/>
              <a:t>是全局变量，如何修改某进程的</a:t>
            </a:r>
            <a:r>
              <a:rPr lang="en-US" altLang="zh-CN" dirty="0" smtClean="0"/>
              <a:t>PID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2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28600"/>
            <a:ext cx="8839200" cy="26670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1.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docs.docker-cn.com/get-started</a:t>
            </a:r>
          </a:p>
          <a:p>
            <a:pPr algn="l"/>
            <a:r>
              <a:rPr lang="en-US" altLang="zh-CN" dirty="0"/>
              <a:t>2. https://</a:t>
            </a:r>
            <a:r>
              <a:rPr lang="en-US" altLang="zh-CN" dirty="0" smtClean="0"/>
              <a:t>yeasy.gitbooks.io/docker_practice</a:t>
            </a:r>
          </a:p>
          <a:p>
            <a:pPr algn="l"/>
            <a:r>
              <a:rPr lang="en-US" dirty="0"/>
              <a:t>3. https://tonybai.com/2017/11/11/multi-stage-image-build-in-docker</a:t>
            </a:r>
            <a:r>
              <a:rPr lang="en-US" dirty="0" smtClean="0"/>
              <a:t>/</a:t>
            </a:r>
          </a:p>
          <a:p>
            <a:pPr algn="l"/>
            <a:r>
              <a:rPr lang="en-US" altLang="zh-CN" dirty="0"/>
              <a:t>4. http://</a:t>
            </a:r>
            <a:r>
              <a:rPr lang="en-US" altLang="zh-CN" dirty="0" smtClean="0"/>
              <a:t>www.yunwzs.com/1840.html</a:t>
            </a:r>
          </a:p>
          <a:p>
            <a:pPr algn="l"/>
            <a:r>
              <a:rPr lang="en-US" altLang="zh-CN" dirty="0"/>
              <a:t>5. https://</a:t>
            </a:r>
            <a:r>
              <a:rPr lang="en-US" altLang="zh-CN" dirty="0" smtClean="0"/>
              <a:t>coolshell.cn/articles/17010.html</a:t>
            </a:r>
          </a:p>
          <a:p>
            <a:pPr algn="l"/>
            <a:r>
              <a:rPr lang="en-US" altLang="zh-CN" dirty="0"/>
              <a:t>6. https://www.cnblogs.com/sparkdev/p/8504050.html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</a:t>
            </a:r>
            <a:r>
              <a:rPr lang="zh-CN" altLang="en-US" dirty="0" smtClean="0"/>
              <a:t>入链接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3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363579"/>
            <a:ext cx="785003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借助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，只需要将可移植的语言运行时抓取为镜像，而无需进行安装。</a:t>
            </a:r>
            <a:endParaRPr lang="en-US" altLang="zh-CN" dirty="0" smtClean="0"/>
          </a:p>
          <a:p>
            <a:r>
              <a:rPr lang="zh-CN" altLang="en-US" dirty="0"/>
              <a:t>然</a:t>
            </a:r>
            <a:r>
              <a:rPr lang="zh-CN" altLang="en-US" dirty="0" smtClean="0"/>
              <a:t>后构建可以将基本镜像与应用代码包含在一起，从而确保应用，其依赖项</a:t>
            </a:r>
            <a:endParaRPr lang="en-US" altLang="zh-CN" dirty="0" smtClean="0"/>
          </a:p>
          <a:p>
            <a:r>
              <a:rPr lang="zh-CN" altLang="en-US" dirty="0" smtClean="0"/>
              <a:t>及运行时都一起提供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普遍做法 </a:t>
            </a:r>
            <a:r>
              <a:rPr lang="en-US" altLang="zh-CN" dirty="0" smtClean="0"/>
              <a:t>– </a:t>
            </a:r>
            <a:r>
              <a:rPr lang="zh-CN" altLang="en-US" dirty="0" smtClean="0">
                <a:hlinkClick r:id="rId3" action="ppaction://hlinksldjump"/>
              </a:rPr>
              <a:t>使用</a:t>
            </a:r>
            <a:r>
              <a:rPr lang="en-US" altLang="zh-CN" dirty="0" err="1" smtClean="0">
                <a:hlinkClick r:id="rId3" action="ppaction://hlinksldjump"/>
              </a:rPr>
              <a:t>Dockerfile</a:t>
            </a:r>
            <a:r>
              <a:rPr lang="zh-CN" altLang="en-US" dirty="0" smtClean="0">
                <a:hlinkClick r:id="rId3" action="ppaction://hlinksldjump"/>
              </a:rPr>
              <a:t>来构建镜像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不普遍做法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来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build </a:t>
            </a:r>
            <a:r>
              <a:rPr lang="en-US" altLang="zh-CN" dirty="0" smtClean="0">
                <a:hlinkClick r:id="rId4"/>
              </a:rPr>
              <a:t>http://github.......git</a:t>
            </a:r>
            <a:endParaRPr lang="en-US" altLang="zh-CN" dirty="0" smtClean="0"/>
          </a:p>
          <a:p>
            <a:r>
              <a:rPr lang="en-US" altLang="zh-CN" dirty="0" smtClean="0"/>
              <a:t>	- </a:t>
            </a:r>
            <a:r>
              <a:rPr lang="zh-CN" altLang="en-US" dirty="0" smtClean="0"/>
              <a:t>从</a:t>
            </a:r>
            <a:r>
              <a:rPr lang="zh-CN" altLang="en-US" dirty="0"/>
              <a:t>压缩</a:t>
            </a:r>
            <a:r>
              <a:rPr lang="zh-CN" altLang="en-US" dirty="0" smtClean="0"/>
              <a:t>包 </a:t>
            </a:r>
            <a:r>
              <a:rPr lang="en-US" altLang="zh-CN" dirty="0" err="1"/>
              <a:t>docker</a:t>
            </a:r>
            <a:r>
              <a:rPr lang="en-US" altLang="zh-CN" dirty="0"/>
              <a:t> build </a:t>
            </a:r>
            <a:r>
              <a:rPr lang="en-US" altLang="zh-CN" dirty="0">
                <a:hlinkClick r:id="rId5"/>
              </a:rPr>
              <a:t>http</a:t>
            </a:r>
            <a:r>
              <a:rPr lang="en-US" altLang="zh-CN" dirty="0" smtClean="0">
                <a:hlinkClick r:id="rId5"/>
              </a:rPr>
              <a:t>://server/context.tar.gz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或者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build - &lt; context.tar.gz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build -&lt; </a:t>
            </a:r>
            <a:r>
              <a:rPr lang="en-US" altLang="zh-CN" dirty="0" err="1" smtClean="0"/>
              <a:t>Dockerfile</a:t>
            </a:r>
            <a:endParaRPr lang="en-US" altLang="zh-CN" dirty="0"/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cat </a:t>
            </a:r>
            <a:r>
              <a:rPr lang="en-US" altLang="zh-CN" dirty="0" err="1" smtClean="0"/>
              <a:t>Dockerfile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build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91400" y="6032713"/>
            <a:ext cx="13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 action="ppaction://hlinksldjump"/>
              </a:rPr>
              <a:t>Docker 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7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 build </a:t>
            </a:r>
            <a:r>
              <a:rPr lang="zh-CN" altLang="en-US" dirty="0" smtClean="0"/>
              <a:t>原理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295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Docker build </a:t>
            </a:r>
            <a:r>
              <a:rPr lang="zh-CN" altLang="en-US" dirty="0" smtClean="0"/>
              <a:t>语法：</a:t>
            </a:r>
            <a:endParaRPr lang="en-US" altLang="zh-CN" dirty="0" smtClean="0"/>
          </a:p>
          <a:p>
            <a:r>
              <a:rPr lang="en-US" altLang="zh-CN" dirty="0" smtClean="0"/>
              <a:t> 	</a:t>
            </a:r>
            <a:r>
              <a:rPr lang="en-US" dirty="0" err="1"/>
              <a:t>docker</a:t>
            </a:r>
            <a:r>
              <a:rPr lang="en-US" dirty="0"/>
              <a:t> build -t </a:t>
            </a:r>
            <a:r>
              <a:rPr lang="en-US" dirty="0" err="1" smtClean="0"/>
              <a:t>dockername:tag</a:t>
            </a:r>
            <a:r>
              <a:rPr lang="en-US" dirty="0" smtClean="0"/>
              <a:t> .</a:t>
            </a:r>
            <a:endParaRPr lang="en-US" altLang="zh-CN" dirty="0" smtClean="0"/>
          </a:p>
        </p:txBody>
      </p:sp>
      <p:sp>
        <p:nvSpPr>
          <p:cNvPr id="6" name="Rectangle 5"/>
          <p:cNvSpPr/>
          <p:nvPr/>
        </p:nvSpPr>
        <p:spPr>
          <a:xfrm>
            <a:off x="685800" y="24384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29400" y="2438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Docker</a:t>
            </a:r>
            <a:r>
              <a:rPr lang="zh-CN" altLang="en-US" dirty="0" smtClean="0"/>
              <a:t>引擎</a:t>
            </a:r>
            <a:endParaRPr lang="en-US" dirty="0"/>
          </a:p>
        </p:txBody>
      </p:sp>
      <p:sp>
        <p:nvSpPr>
          <p:cNvPr id="11" name="Flowchart: Multidocument 10"/>
          <p:cNvSpPr/>
          <p:nvPr/>
        </p:nvSpPr>
        <p:spPr>
          <a:xfrm>
            <a:off x="4876800" y="2281084"/>
            <a:ext cx="1219200" cy="10004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5943600" y="2438400"/>
            <a:ext cx="722671" cy="363794"/>
          </a:xfrm>
          <a:custGeom>
            <a:avLst/>
            <a:gdLst>
              <a:gd name="connsiteX0" fmla="*/ 339213 w 339213"/>
              <a:gd name="connsiteY0" fmla="*/ 371281 h 371281"/>
              <a:gd name="connsiteX1" fmla="*/ 250723 w 339213"/>
              <a:gd name="connsiteY1" fmla="*/ 297539 h 371281"/>
              <a:gd name="connsiteX2" fmla="*/ 235974 w 339213"/>
              <a:gd name="connsiteY2" fmla="*/ 238545 h 371281"/>
              <a:gd name="connsiteX3" fmla="*/ 206477 w 339213"/>
              <a:gd name="connsiteY3" fmla="*/ 179552 h 371281"/>
              <a:gd name="connsiteX4" fmla="*/ 176981 w 339213"/>
              <a:gd name="connsiteY4" fmla="*/ 76313 h 371281"/>
              <a:gd name="connsiteX5" fmla="*/ 147484 w 339213"/>
              <a:gd name="connsiteY5" fmla="*/ 32068 h 371281"/>
              <a:gd name="connsiteX6" fmla="*/ 88490 w 339213"/>
              <a:gd name="connsiteY6" fmla="*/ 2571 h 371281"/>
              <a:gd name="connsiteX7" fmla="*/ 0 w 339213"/>
              <a:gd name="connsiteY7" fmla="*/ 2571 h 371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213" h="371281">
                <a:moveTo>
                  <a:pt x="339213" y="371281"/>
                </a:moveTo>
                <a:cubicBezTo>
                  <a:pt x="309716" y="346700"/>
                  <a:pt x="274296" y="327847"/>
                  <a:pt x="250723" y="297539"/>
                </a:cubicBezTo>
                <a:cubicBezTo>
                  <a:pt x="238278" y="281539"/>
                  <a:pt x="243091" y="257524"/>
                  <a:pt x="235974" y="238545"/>
                </a:cubicBezTo>
                <a:cubicBezTo>
                  <a:pt x="228254" y="217959"/>
                  <a:pt x="216309" y="199216"/>
                  <a:pt x="206477" y="179552"/>
                </a:cubicBezTo>
                <a:cubicBezTo>
                  <a:pt x="201752" y="160651"/>
                  <a:pt x="187560" y="97471"/>
                  <a:pt x="176981" y="76313"/>
                </a:cubicBezTo>
                <a:cubicBezTo>
                  <a:pt x="169054" y="60459"/>
                  <a:pt x="161101" y="43415"/>
                  <a:pt x="147484" y="32068"/>
                </a:cubicBezTo>
                <a:cubicBezTo>
                  <a:pt x="130594" y="17993"/>
                  <a:pt x="110049" y="6883"/>
                  <a:pt x="88490" y="2571"/>
                </a:cubicBezTo>
                <a:cubicBezTo>
                  <a:pt x="59566" y="-3214"/>
                  <a:pt x="29497" y="2571"/>
                  <a:pt x="0" y="25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提供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05000" y="2620297"/>
            <a:ext cx="2819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905000" y="2802194"/>
            <a:ext cx="2819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95600" y="25204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交互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0548" y="38539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本地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52818" y="32815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服务端</a:t>
            </a:r>
            <a:endParaRPr lang="en-US" dirty="0"/>
          </a:p>
        </p:txBody>
      </p:sp>
      <p:sp>
        <p:nvSpPr>
          <p:cNvPr id="20" name="Left Brace 19"/>
          <p:cNvSpPr/>
          <p:nvPr/>
        </p:nvSpPr>
        <p:spPr>
          <a:xfrm>
            <a:off x="1332131" y="3124200"/>
            <a:ext cx="420469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57443" y="29395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Dockerfile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25686" y="3853934"/>
            <a:ext cx="143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</a:t>
            </a:r>
            <a:r>
              <a:rPr lang="zh-CN" altLang="en-US" dirty="0" smtClean="0"/>
              <a:t>赖的文件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57443" y="476833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dockerignore</a:t>
            </a:r>
            <a:endParaRPr lang="en-US" dirty="0"/>
          </a:p>
        </p:txBody>
      </p:sp>
      <p:cxnSp>
        <p:nvCxnSpPr>
          <p:cNvPr id="26" name="Elbow Connector 25"/>
          <p:cNvCxnSpPr/>
          <p:nvPr/>
        </p:nvCxnSpPr>
        <p:spPr>
          <a:xfrm flipV="1">
            <a:off x="3733800" y="3466182"/>
            <a:ext cx="2895600" cy="14868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34000" y="4572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9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 run </a:t>
            </a:r>
            <a:r>
              <a:rPr lang="zh-CN" altLang="en-US" dirty="0" smtClean="0"/>
              <a:t>语法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295400"/>
            <a:ext cx="1908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Docker run</a:t>
            </a:r>
            <a:r>
              <a:rPr lang="zh-CN" altLang="en-US" dirty="0" smtClean="0"/>
              <a:t>语法：</a:t>
            </a:r>
            <a:endParaRPr lang="en-US" altLang="zh-CN" dirty="0" smtClean="0"/>
          </a:p>
          <a:p>
            <a:r>
              <a:rPr lang="en-US" altLang="zh-CN" dirty="0" smtClean="0"/>
              <a:t> 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94173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 run </a:t>
            </a:r>
            <a:r>
              <a:rPr lang="en-US" dirty="0" err="1" smtClean="0"/>
              <a:t>image:tag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5800" y="563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hlinkClick r:id="rId3" action="ppaction://hlinksldjump"/>
              </a:rPr>
              <a:t>数据卷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6777" y="3429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参数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1521024" y="2758571"/>
            <a:ext cx="645965" cy="2514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62206" y="25739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01627" y="42349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-mount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39123" y="5088505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entrypoint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39123" y="34290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--name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0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64113" y="2967335"/>
            <a:ext cx="1415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END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554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4242" y="2967335"/>
            <a:ext cx="46955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了解 </a:t>
            </a:r>
            <a:r>
              <a:rPr lang="en-US" altLang="zh-CN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=</a:t>
            </a:r>
            <a:r>
              <a:rPr lang="en-US" altLang="zh-CN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=》</a:t>
            </a:r>
            <a:r>
              <a:rPr lang="zh-CN" alt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hlinkClick r:id="rId2" action="ppaction://hlinksldjump"/>
              </a:rPr>
              <a:t>知道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149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镜像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81800" y="614797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UnionFS</a:t>
            </a:r>
            <a:r>
              <a:rPr lang="zh-CN" altLang="en-US" dirty="0" smtClean="0">
                <a:hlinkClick r:id="rId3" action="ppaction://hlinksldjump"/>
              </a:rPr>
              <a:t>了解一下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8952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镜像就是一个文件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81200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</a:t>
            </a:r>
            <a:r>
              <a:rPr lang="zh-CN" altLang="en-US" dirty="0" smtClean="0"/>
              <a:t>题：</a:t>
            </a:r>
            <a:endParaRPr lang="en-US" altLang="zh-CN" dirty="0" smtClean="0"/>
          </a:p>
          <a:p>
            <a:r>
              <a:rPr lang="en-US" dirty="0"/>
              <a:t>	</a:t>
            </a:r>
            <a:r>
              <a:rPr lang="en-US" altLang="zh-CN" dirty="0" smtClean="0"/>
              <a:t>1.Docker</a:t>
            </a:r>
            <a:r>
              <a:rPr lang="zh-CN" altLang="en-US" dirty="0" smtClean="0"/>
              <a:t>是如何构建并且储存镜像的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/>
              <a:t>	</a:t>
            </a:r>
            <a:r>
              <a:rPr lang="en-US" altLang="zh-CN" dirty="0" smtClean="0"/>
              <a:t>2.Docker</a:t>
            </a:r>
            <a:r>
              <a:rPr lang="zh-CN" altLang="en-US" dirty="0" smtClean="0"/>
              <a:t>的镜像是如何被每一个容器所使用的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4290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思考：镜像与容器的关系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9" r="29559"/>
          <a:stretch/>
        </p:blipFill>
        <p:spPr>
          <a:xfrm>
            <a:off x="381000" y="313649"/>
            <a:ext cx="4953000" cy="62307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3" r="21912"/>
          <a:stretch/>
        </p:blipFill>
        <p:spPr>
          <a:xfrm>
            <a:off x="3562023" y="1600200"/>
            <a:ext cx="532503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4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 </a:t>
            </a:r>
            <a:r>
              <a:rPr lang="en-US" altLang="zh-CN" dirty="0" smtClean="0"/>
              <a:t>- - Compose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02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定义：生产中的容器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168013"/>
            <a:ext cx="80491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官方提供的开源项目</a:t>
            </a:r>
            <a:r>
              <a:rPr lang="en-US" altLang="zh-CN" dirty="0" smtClean="0"/>
              <a:t>Compose</a:t>
            </a:r>
            <a:r>
              <a:rPr lang="zh-CN" altLang="en-US" dirty="0" smtClean="0"/>
              <a:t>，只需要</a:t>
            </a:r>
            <a:r>
              <a:rPr lang="zh-CN" altLang="en-US" dirty="0" smtClean="0">
                <a:hlinkClick r:id="rId3" action="ppaction://hlinksldjump"/>
              </a:rPr>
              <a:t>编写</a:t>
            </a:r>
            <a:r>
              <a:rPr lang="en-US" altLang="zh-CN" dirty="0" err="1" smtClean="0">
                <a:hlinkClick r:id="rId3" action="ppaction://hlinksldjump"/>
              </a:rPr>
              <a:t>docker-compose.yml</a:t>
            </a:r>
            <a:r>
              <a:rPr lang="zh-CN" altLang="en-US" dirty="0" smtClean="0">
                <a:hlinkClick r:id="rId3" action="ppaction://hlinksldjump"/>
              </a:rPr>
              <a:t>文件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altLang="zh-CN" dirty="0" err="1"/>
              <a:t>docker-compose.yml</a:t>
            </a:r>
            <a:r>
              <a:rPr lang="zh-CN" altLang="en-US" dirty="0"/>
              <a:t> 文件将把所有的东西关联起来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描述了应用的构成（一个 </a:t>
            </a:r>
            <a:r>
              <a:rPr lang="en-US" altLang="zh-CN" dirty="0"/>
              <a:t>web </a:t>
            </a:r>
            <a:r>
              <a:rPr lang="zh-CN" altLang="en-US" dirty="0"/>
              <a:t>服务和一个数据库）、使用的 </a:t>
            </a:r>
            <a:r>
              <a:rPr lang="en-US" altLang="zh-CN" dirty="0"/>
              <a:t>Docker </a:t>
            </a:r>
            <a:r>
              <a:rPr lang="zh-CN" altLang="en-US" dirty="0"/>
              <a:t>镜像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en-US" dirty="0" smtClean="0"/>
              <a:t>镜</a:t>
            </a:r>
            <a:r>
              <a:rPr lang="zh-CN" altLang="en-US" dirty="0"/>
              <a:t>像之间的连接、挂载到容器的卷，以及服务开放的端口。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1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1109</TotalTime>
  <Words>3721</Words>
  <Application>Microsoft Office PowerPoint</Application>
  <PresentationFormat>On-screen Show (4:3)</PresentationFormat>
  <Paragraphs>356</Paragraphs>
  <Slides>26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Trek</vt:lpstr>
      <vt:lpstr>Docker</vt:lpstr>
      <vt:lpstr>对容器的简要说明</vt:lpstr>
      <vt:lpstr>容器</vt:lpstr>
      <vt:lpstr>Docker build 原理</vt:lpstr>
      <vt:lpstr>Docker run 语法</vt:lpstr>
      <vt:lpstr>PowerPoint Presentation</vt:lpstr>
      <vt:lpstr>PowerPoint Presentation</vt:lpstr>
      <vt:lpstr>镜像</vt:lpstr>
      <vt:lpstr>服务 - - Compose</vt:lpstr>
      <vt:lpstr>Swarm集群</vt:lpstr>
      <vt:lpstr>技术栈</vt:lpstr>
      <vt:lpstr>Unionfs</vt:lpstr>
      <vt:lpstr>数据卷 - - 提供或多个容器使用的特殊目录</vt:lpstr>
      <vt:lpstr>Docker基础命令列表 </vt:lpstr>
      <vt:lpstr>你的第一个docker-compose.yml文件 </vt:lpstr>
      <vt:lpstr>与Compose相关的命令</vt:lpstr>
      <vt:lpstr>Dockerfile小课堂</vt:lpstr>
      <vt:lpstr>Dockerfile 多阶段构建（&lt;17.05）</vt:lpstr>
      <vt:lpstr>Docker 与 VM</vt:lpstr>
      <vt:lpstr>资源隔离</vt:lpstr>
      <vt:lpstr>Docker如何做的</vt:lpstr>
      <vt:lpstr>网络 - - &gt;网桥模式</vt:lpstr>
      <vt:lpstr>挂载点</vt:lpstr>
      <vt:lpstr>隔离物理资源 - - Cgroups(Control Groups)</vt:lpstr>
      <vt:lpstr>Chroot</vt:lpstr>
      <vt:lpstr>引入链接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Tina.H.Huang (g-mis.cncd02.Newegg)</dc:creator>
  <cp:lastModifiedBy>Tina.H.Huang (g-mis.cncd02.Newegg)</cp:lastModifiedBy>
  <cp:revision>74</cp:revision>
  <dcterms:created xsi:type="dcterms:W3CDTF">2006-08-16T00:00:00Z</dcterms:created>
  <dcterms:modified xsi:type="dcterms:W3CDTF">2018-04-13T09:31:07Z</dcterms:modified>
</cp:coreProperties>
</file>