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63" r:id="rId2"/>
    <p:sldId id="256" r:id="rId3"/>
    <p:sldId id="257" r:id="rId4"/>
    <p:sldId id="258" r:id="rId5"/>
    <p:sldId id="268" r:id="rId6"/>
    <p:sldId id="259" r:id="rId7"/>
    <p:sldId id="260" r:id="rId8"/>
    <p:sldId id="261" r:id="rId9"/>
    <p:sldId id="265" r:id="rId10"/>
    <p:sldId id="266" r:id="rId11"/>
    <p:sldId id="267" r:id="rId12"/>
  </p:sldIdLst>
  <p:sldSz cx="14630400" cy="8229600"/>
  <p:notesSz cx="8229600" cy="14630400"/>
  <p:embeddedFontLst>
    <p:embeddedFont>
      <p:font typeface="Agency FB" pitchFamily="34" charset="0"/>
      <p:regular r:id="rId14"/>
      <p:bold r:id="rId15"/>
    </p:embeddedFont>
    <p:embeddedFont>
      <p:font typeface="Calibri" pitchFamily="34" charset="0"/>
      <p:regular r:id="rId16"/>
      <p:bold r:id="rId17"/>
      <p:italic r:id="rId18"/>
      <p:boldItalic r:id="rId19"/>
    </p:embeddedFont>
    <p:embeddedFont>
      <p:font typeface="Arimo"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C4CD4"/>
    <a:srgbClr val="050515"/>
    <a:srgbClr val="010419"/>
    <a:srgbClr val="08061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57" d="100"/>
          <a:sy n="57" d="100"/>
        </p:scale>
        <p:origin x="-732" y="-84"/>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2378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16CBA85-2192-7416-6E0C-731DC81D5593}"/>
              </a:ext>
            </a:extLst>
          </p:cNvPr>
          <p:cNvSpPr txBox="1"/>
          <p:nvPr/>
        </p:nvSpPr>
        <p:spPr>
          <a:xfrm>
            <a:off x="6051665" y="731520"/>
            <a:ext cx="8304415" cy="7478970"/>
          </a:xfrm>
          <a:prstGeom prst="rect">
            <a:avLst/>
          </a:prstGeom>
          <a:noFill/>
        </p:spPr>
        <p:txBody>
          <a:bodyPr wrap="square" rtlCol="0">
            <a:spAutoFit/>
          </a:bodyPr>
          <a:lstStyle/>
          <a:p>
            <a:pPr algn="ctr"/>
            <a:r>
              <a:rPr lang="en-US" sz="5400" b="1" u="sng" dirty="0" smtClean="0">
                <a:solidFill>
                  <a:schemeClr val="accent4">
                    <a:lumMod val="60000"/>
                    <a:lumOff val="40000"/>
                  </a:schemeClr>
                </a:solidFill>
                <a:latin typeface="Agency FB" panose="020B0503020202020204" pitchFamily="34" charset="0"/>
              </a:rPr>
              <a:t>APPLICATIONS OF ATOMIC ABSORPTION    </a:t>
            </a:r>
          </a:p>
          <a:p>
            <a:pPr algn="ctr"/>
            <a:r>
              <a:rPr lang="en-US" sz="5400" b="1" u="sng" dirty="0" smtClean="0">
                <a:solidFill>
                  <a:schemeClr val="accent4">
                    <a:lumMod val="60000"/>
                    <a:lumOff val="40000"/>
                  </a:schemeClr>
                </a:solidFill>
                <a:latin typeface="Agency FB" panose="020B0503020202020204" pitchFamily="34" charset="0"/>
              </a:rPr>
              <a:t>  SPECTROSCOPY</a:t>
            </a:r>
            <a:endParaRPr lang="en-US" sz="5400" b="1" u="sng" dirty="0">
              <a:solidFill>
                <a:schemeClr val="accent4">
                  <a:lumMod val="60000"/>
                  <a:lumOff val="40000"/>
                </a:schemeClr>
              </a:solidFill>
              <a:latin typeface="Agency FB" panose="020B0503020202020204" pitchFamily="34" charset="0"/>
            </a:endParaRPr>
          </a:p>
          <a:p>
            <a:pPr marL="285750" indent="-285750" algn="ctr">
              <a:buFont typeface="Arial" panose="020B0604020202020204" pitchFamily="34" charset="0"/>
              <a:buChar char="•"/>
            </a:pPr>
            <a:endParaRPr lang="en-IN" sz="5400" dirty="0" smtClean="0">
              <a:solidFill>
                <a:schemeClr val="accent4">
                  <a:lumMod val="60000"/>
                  <a:lumOff val="40000"/>
                </a:schemeClr>
              </a:solidFill>
              <a:latin typeface="Agency FB" panose="020B0503020202020204" pitchFamily="34" charset="0"/>
            </a:endParaRPr>
          </a:p>
          <a:p>
            <a:pPr marL="285750" indent="-285750" algn="ctr">
              <a:buFont typeface="Arial" panose="020B0604020202020204" pitchFamily="34" charset="0"/>
              <a:buChar char="•"/>
            </a:pPr>
            <a:endParaRPr lang="en-IN" sz="4000" dirty="0" smtClean="0">
              <a:solidFill>
                <a:schemeClr val="accent3">
                  <a:lumMod val="20000"/>
                  <a:lumOff val="80000"/>
                </a:schemeClr>
              </a:solidFill>
              <a:latin typeface="Agency FB" panose="020B0503020202020204" pitchFamily="34" charset="0"/>
            </a:endParaRPr>
          </a:p>
          <a:p>
            <a:pPr marL="285750" indent="-285750" algn="r"/>
            <a:endParaRPr lang="en-IN" sz="3200" dirty="0" smtClean="0">
              <a:solidFill>
                <a:schemeClr val="accent3">
                  <a:lumMod val="20000"/>
                  <a:lumOff val="80000"/>
                </a:schemeClr>
              </a:solidFill>
              <a:latin typeface="Agency FB" panose="020B0503020202020204" pitchFamily="34" charset="0"/>
            </a:endParaRPr>
          </a:p>
          <a:p>
            <a:pPr marL="285750" indent="-285750" algn="r"/>
            <a:endParaRPr lang="en-IN" sz="3200" dirty="0" smtClean="0">
              <a:solidFill>
                <a:schemeClr val="accent3">
                  <a:lumMod val="20000"/>
                  <a:lumOff val="80000"/>
                </a:schemeClr>
              </a:solidFill>
              <a:latin typeface="Agency FB" panose="020B0503020202020204" pitchFamily="34" charset="0"/>
            </a:endParaRPr>
          </a:p>
          <a:p>
            <a:pPr marL="285750" indent="-285750" algn="r"/>
            <a:r>
              <a:rPr lang="en-IN" sz="3200" dirty="0" smtClean="0">
                <a:solidFill>
                  <a:schemeClr val="accent4">
                    <a:lumMod val="60000"/>
                    <a:lumOff val="40000"/>
                  </a:schemeClr>
                </a:solidFill>
                <a:latin typeface="Agency FB" panose="020B0503020202020204" pitchFamily="34" charset="0"/>
              </a:rPr>
              <a:t>BY – SIDRAH ASHRAF</a:t>
            </a:r>
          </a:p>
          <a:p>
            <a:pPr marL="285750" indent="-285750" algn="r"/>
            <a:r>
              <a:rPr lang="en-IN" sz="3200" dirty="0" smtClean="0">
                <a:solidFill>
                  <a:schemeClr val="accent4">
                    <a:lumMod val="60000"/>
                    <a:lumOff val="40000"/>
                  </a:schemeClr>
                </a:solidFill>
                <a:latin typeface="Agency FB" panose="020B0503020202020204" pitchFamily="34" charset="0"/>
              </a:rPr>
              <a:t>ROLL NO: BT2406</a:t>
            </a:r>
          </a:p>
          <a:p>
            <a:pPr marL="285750" indent="-285750" algn="r"/>
            <a:r>
              <a:rPr lang="en-IN" sz="3200" dirty="0" smtClean="0">
                <a:solidFill>
                  <a:schemeClr val="accent4">
                    <a:lumMod val="60000"/>
                    <a:lumOff val="40000"/>
                  </a:schemeClr>
                </a:solidFill>
                <a:latin typeface="Agency FB" panose="020B0503020202020204" pitchFamily="34" charset="0"/>
              </a:rPr>
              <a:t>MSC 1</a:t>
            </a:r>
            <a:r>
              <a:rPr lang="en-IN" sz="3200" baseline="30000" dirty="0" smtClean="0">
                <a:solidFill>
                  <a:schemeClr val="accent4">
                    <a:lumMod val="60000"/>
                    <a:lumOff val="40000"/>
                  </a:schemeClr>
                </a:solidFill>
                <a:latin typeface="Agency FB" panose="020B0503020202020204" pitchFamily="34" charset="0"/>
              </a:rPr>
              <a:t>ST</a:t>
            </a:r>
            <a:r>
              <a:rPr lang="en-IN" sz="3200" dirty="0" smtClean="0">
                <a:solidFill>
                  <a:schemeClr val="accent4">
                    <a:lumMod val="60000"/>
                    <a:lumOff val="40000"/>
                  </a:schemeClr>
                </a:solidFill>
                <a:latin typeface="Agency FB" panose="020B0503020202020204" pitchFamily="34" charset="0"/>
              </a:rPr>
              <a:t> YEAR</a:t>
            </a:r>
          </a:p>
          <a:p>
            <a:pPr marL="285750" indent="-285750" algn="r"/>
            <a:r>
              <a:rPr lang="en-IN" sz="3200" dirty="0" smtClean="0">
                <a:solidFill>
                  <a:schemeClr val="accent4">
                    <a:lumMod val="60000"/>
                    <a:lumOff val="40000"/>
                  </a:schemeClr>
                </a:solidFill>
                <a:latin typeface="Agency FB" panose="020B0503020202020204" pitchFamily="34" charset="0"/>
              </a:rPr>
              <a:t>DEPARTMENT OF BIOTECHNOLOGY</a:t>
            </a:r>
          </a:p>
          <a:p>
            <a:pPr marL="285750" indent="-285750" algn="r"/>
            <a:r>
              <a:rPr lang="en-IN" sz="3200" dirty="0" smtClean="0">
                <a:solidFill>
                  <a:schemeClr val="accent4">
                    <a:lumMod val="60000"/>
                    <a:lumOff val="40000"/>
                  </a:schemeClr>
                </a:solidFill>
                <a:latin typeface="Agency FB" panose="020B0503020202020204" pitchFamily="34" charset="0"/>
              </a:rPr>
              <a:t>ISABELLA THOBURN COLLEGE</a:t>
            </a:r>
          </a:p>
        </p:txBody>
      </p:sp>
      <p:pic>
        <p:nvPicPr>
          <p:cNvPr id="13318" name="Picture 6" descr="Atomic Absorption Spectrometer | UseScience"/>
          <p:cNvPicPr>
            <a:picLocks noChangeAspect="1" noChangeArrowheads="1"/>
          </p:cNvPicPr>
          <p:nvPr/>
        </p:nvPicPr>
        <p:blipFill>
          <a:blip r:embed="rId2">
            <a:lum contrast="10000"/>
          </a:blip>
          <a:srcRect/>
          <a:stretch>
            <a:fillRect/>
          </a:stretch>
        </p:blipFill>
        <p:spPr bwMode="auto">
          <a:xfrm>
            <a:off x="566650" y="731520"/>
            <a:ext cx="6133407" cy="6630185"/>
          </a:xfrm>
          <a:prstGeom prst="round2DiagRect">
            <a:avLst>
              <a:gd name="adj1" fmla="val 16667"/>
              <a:gd name="adj2" fmla="val 0"/>
            </a:avLst>
          </a:prstGeom>
          <a:ln w="88900" cap="sq">
            <a:solidFill>
              <a:schemeClr val="accent4">
                <a:lumMod val="50000"/>
              </a:schemeClr>
            </a:solidFill>
            <a:miter lim="800000"/>
          </a:ln>
          <a:effectLst>
            <a:outerShdw blurRad="254000" algn="tl" rotWithShape="0">
              <a:srgbClr val="000000">
                <a:alpha val="43000"/>
              </a:srgbClr>
            </a:outerShdw>
          </a:effectLst>
        </p:spPr>
      </p:pic>
    </p:spTree>
    <p:extLst>
      <p:ext uri="{BB962C8B-B14F-4D97-AF65-F5344CB8AC3E}">
        <p14:creationId xmlns="" xmlns:p14="http://schemas.microsoft.com/office/powerpoint/2010/main" val="752060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756670" cy="8079135"/>
          </a:xfrm>
          <a:prstGeom prst="rect">
            <a:avLst/>
          </a:prstGeom>
        </p:spPr>
        <p:txBody>
          <a:bodyPr wrap="square">
            <a:spAutoFit/>
          </a:bodyPr>
          <a:lstStyle/>
          <a:p>
            <a:pPr algn="just">
              <a:lnSpc>
                <a:spcPct val="150000"/>
              </a:lnSpc>
            </a:pPr>
            <a:endParaRPr lang="en-IN" dirty="0" smtClean="0">
              <a:solidFill>
                <a:schemeClr val="tx2">
                  <a:lumMod val="20000"/>
                  <a:lumOff val="80000"/>
                </a:schemeClr>
              </a:solidFill>
              <a:latin typeface="Times New Roman" pitchFamily="18" charset="0"/>
              <a:cs typeface="Times New Roman" pitchFamily="18" charset="0"/>
            </a:endParaRPr>
          </a:p>
          <a:p>
            <a:pPr>
              <a:lnSpc>
                <a:spcPct val="150000"/>
              </a:lnSpc>
            </a:pPr>
            <a:r>
              <a:rPr lang="en-IN" sz="4000" b="1" u="sng" dirty="0" smtClean="0">
                <a:solidFill>
                  <a:schemeClr val="accent4">
                    <a:lumMod val="60000"/>
                    <a:lumOff val="40000"/>
                  </a:schemeClr>
                </a:solidFill>
                <a:latin typeface="Times New Roman" pitchFamily="18" charset="0"/>
                <a:cs typeface="Times New Roman" pitchFamily="18" charset="0"/>
              </a:rPr>
              <a:t>ENVIRONMENTAL  ANALYSIS</a:t>
            </a:r>
          </a:p>
          <a:p>
            <a:pPr>
              <a:lnSpc>
                <a:spcPct val="150000"/>
              </a:lnSpc>
            </a:pPr>
            <a:r>
              <a:rPr lang="en-IN" sz="2400" dirty="0" smtClean="0">
                <a:solidFill>
                  <a:schemeClr val="tx2">
                    <a:lumMod val="20000"/>
                    <a:lumOff val="80000"/>
                  </a:schemeClr>
                </a:solidFill>
                <a:latin typeface="Times New Roman" pitchFamily="18" charset="0"/>
                <a:cs typeface="Times New Roman" pitchFamily="18" charset="0"/>
              </a:rPr>
              <a:t>Environmental pollution majorly includes pollution of water, air and soil. The quality of water is described in terms of the concentration and state of some or all of the organic and inorganic material present in water, together with certain physical characteristics of the water increase in automobile exhaust emission has added to the environmental pollution. Petroleum industry activities in addition to burning of fossil fuel have been reported as one of the primary sources of atmospheric metallic burden causing environmental pollution. Reports show that heavy metals such as nickel, cadmium, lead, chromium and manganese amongst others are responsible for various health related problems. Heavy metals cause systemic toxicity specifically neurotoxicity, </a:t>
            </a:r>
            <a:r>
              <a:rPr lang="en-IN" sz="2400" dirty="0" err="1" smtClean="0">
                <a:solidFill>
                  <a:schemeClr val="tx2">
                    <a:lumMod val="20000"/>
                    <a:lumOff val="80000"/>
                  </a:schemeClr>
                </a:solidFill>
                <a:latin typeface="Times New Roman" pitchFamily="18" charset="0"/>
                <a:cs typeface="Times New Roman" pitchFamily="18" charset="0"/>
              </a:rPr>
              <a:t>fetotoxicity</a:t>
            </a:r>
            <a:r>
              <a:rPr lang="en-IN" sz="2400" dirty="0" smtClean="0">
                <a:solidFill>
                  <a:schemeClr val="tx2">
                    <a:lumMod val="20000"/>
                    <a:lumOff val="80000"/>
                  </a:schemeClr>
                </a:solidFill>
                <a:latin typeface="Times New Roman" pitchFamily="18" charset="0"/>
                <a:cs typeface="Times New Roman" pitchFamily="18" charset="0"/>
              </a:rPr>
              <a:t>, </a:t>
            </a:r>
            <a:r>
              <a:rPr lang="en-IN" sz="2400" dirty="0" err="1" smtClean="0">
                <a:solidFill>
                  <a:schemeClr val="tx2">
                    <a:lumMod val="20000"/>
                    <a:lumOff val="80000"/>
                  </a:schemeClr>
                </a:solidFill>
                <a:latin typeface="Times New Roman" pitchFamily="18" charset="0"/>
                <a:cs typeface="Times New Roman" pitchFamily="18" charset="0"/>
              </a:rPr>
              <a:t>teratogenic</a:t>
            </a:r>
            <a:r>
              <a:rPr lang="en-IN" sz="2400" dirty="0" smtClean="0">
                <a:solidFill>
                  <a:schemeClr val="tx2">
                    <a:lumMod val="20000"/>
                    <a:lumOff val="80000"/>
                  </a:schemeClr>
                </a:solidFill>
                <a:latin typeface="Times New Roman" pitchFamily="18" charset="0"/>
                <a:cs typeface="Times New Roman" pitchFamily="18" charset="0"/>
              </a:rPr>
              <a:t> and </a:t>
            </a:r>
            <a:r>
              <a:rPr lang="en-IN" sz="2400" dirty="0" err="1" smtClean="0">
                <a:solidFill>
                  <a:schemeClr val="tx2">
                    <a:lumMod val="20000"/>
                    <a:lumOff val="80000"/>
                  </a:schemeClr>
                </a:solidFill>
                <a:latin typeface="Times New Roman" pitchFamily="18" charset="0"/>
                <a:cs typeface="Times New Roman" pitchFamily="18" charset="0"/>
              </a:rPr>
              <a:t>nephrotoxicity</a:t>
            </a:r>
            <a:r>
              <a:rPr lang="en-IN" sz="2400" dirty="0" smtClean="0">
                <a:solidFill>
                  <a:schemeClr val="tx2">
                    <a:lumMod val="20000"/>
                    <a:lumOff val="80000"/>
                  </a:schemeClr>
                </a:solidFill>
                <a:latin typeface="Times New Roman" pitchFamily="18" charset="0"/>
                <a:cs typeface="Times New Roman" pitchFamily="18" charset="0"/>
              </a:rPr>
              <a:t> effects</a:t>
            </a:r>
          </a:p>
          <a:p>
            <a:pPr>
              <a:lnSpc>
                <a:spcPct val="150000"/>
              </a:lnSpc>
            </a:pPr>
            <a:r>
              <a:rPr lang="en-IN" sz="2400" dirty="0" smtClean="0">
                <a:solidFill>
                  <a:schemeClr val="tx2">
                    <a:lumMod val="20000"/>
                    <a:lumOff val="80000"/>
                  </a:schemeClr>
                </a:solidFill>
                <a:latin typeface="Times New Roman" pitchFamily="18" charset="0"/>
                <a:cs typeface="Times New Roman" pitchFamily="18" charset="0"/>
              </a:rPr>
              <a:t>Number of spectroscopic methods has been used to monitor the levels of heavy metals in humans, animals and environment. </a:t>
            </a:r>
            <a:endParaRPr lang="en-IN" sz="2400" dirty="0">
              <a:solidFill>
                <a:schemeClr val="tx2">
                  <a:lumMod val="20000"/>
                  <a:lumOff val="80000"/>
                </a:schemeClr>
              </a:solidFill>
              <a:latin typeface="Times New Roman" pitchFamily="18" charset="0"/>
              <a:cs typeface="Times New Roman" pitchFamily="18" charset="0"/>
            </a:endParaRPr>
          </a:p>
        </p:txBody>
      </p:sp>
      <p:pic>
        <p:nvPicPr>
          <p:cNvPr id="1026" name="Picture 2" descr="What's New in Inductively Coupled Plasma Mass Spectrometry for Environmental  Analysis?"/>
          <p:cNvPicPr>
            <a:picLocks noChangeAspect="1" noChangeArrowheads="1"/>
          </p:cNvPicPr>
          <p:nvPr/>
        </p:nvPicPr>
        <p:blipFill>
          <a:blip r:embed="rId2"/>
          <a:srcRect l="5711" t="21731" r="8763" b="20837"/>
          <a:stretch>
            <a:fillRect/>
          </a:stretch>
        </p:blipFill>
        <p:spPr bwMode="auto">
          <a:xfrm>
            <a:off x="10573789" y="2061556"/>
            <a:ext cx="4056611" cy="3973483"/>
          </a:xfrm>
          <a:prstGeom prst="ellipse">
            <a:avLst/>
          </a:prstGeom>
          <a:ln w="63500" cap="rnd">
            <a:solidFill>
              <a:schemeClr val="accent4">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882" y="764771"/>
            <a:ext cx="14314518" cy="4524315"/>
          </a:xfrm>
          <a:prstGeom prst="rect">
            <a:avLst/>
          </a:prstGeom>
        </p:spPr>
        <p:txBody>
          <a:bodyPr wrap="square">
            <a:spAutoFit/>
          </a:bodyPr>
          <a:lstStyle/>
          <a:p>
            <a:pPr lvl="0" fontAlgn="base">
              <a:spcBef>
                <a:spcPct val="0"/>
              </a:spcBef>
              <a:spcAft>
                <a:spcPct val="0"/>
              </a:spcAft>
            </a:pPr>
            <a:r>
              <a:rPr lang="en-US" sz="3200" b="1" u="sng" dirty="0" smtClean="0">
                <a:solidFill>
                  <a:srgbClr val="EEF0FF"/>
                </a:solidFill>
                <a:cs typeface="Arial" pitchFamily="34" charset="0"/>
              </a:rPr>
              <a:t>ADVANTAGES  AND DISADVANTAGES 0F ATOMIC ABSORPTION SPECTROSCOPY</a:t>
            </a:r>
          </a:p>
          <a:p>
            <a:pPr lvl="0" fontAlgn="base">
              <a:spcBef>
                <a:spcPct val="0"/>
              </a:spcBef>
              <a:spcAft>
                <a:spcPct val="0"/>
              </a:spcAft>
            </a:pPr>
            <a:endParaRPr lang="en-US" sz="1300" dirty="0" smtClean="0">
              <a:solidFill>
                <a:srgbClr val="EEF0FF"/>
              </a:solidFill>
              <a:latin typeface="Google Sans"/>
              <a:cs typeface="Arial" pitchFamily="34" charset="0"/>
            </a:endParaRPr>
          </a:p>
          <a:p>
            <a:pPr lvl="0" fontAlgn="base">
              <a:spcBef>
                <a:spcPct val="0"/>
              </a:spcBef>
              <a:spcAft>
                <a:spcPct val="0"/>
              </a:spcAft>
            </a:pPr>
            <a:endParaRPr lang="en-US" sz="1300" dirty="0" smtClean="0">
              <a:solidFill>
                <a:srgbClr val="EEF0FF"/>
              </a:solidFill>
              <a:latin typeface="Google Sans"/>
              <a:cs typeface="Arial" pitchFamily="34" charset="0"/>
            </a:endParaRPr>
          </a:p>
          <a:p>
            <a:pPr lvl="0" fontAlgn="base">
              <a:spcBef>
                <a:spcPct val="0"/>
              </a:spcBef>
              <a:spcAft>
                <a:spcPct val="0"/>
              </a:spcAft>
              <a:buFont typeface="Arial" pitchFamily="34" charset="0"/>
              <a:buChar char="•"/>
            </a:pPr>
            <a:r>
              <a:rPr lang="en-US" sz="2800" b="1" dirty="0" smtClean="0">
                <a:solidFill>
                  <a:srgbClr val="EEF0FF"/>
                </a:solidFill>
                <a:cs typeface="Arial" pitchFamily="34" charset="0"/>
              </a:rPr>
              <a:t>ADVANTAGES:</a:t>
            </a:r>
          </a:p>
          <a:p>
            <a:pPr lvl="0" fontAlgn="base">
              <a:spcBef>
                <a:spcPct val="0"/>
              </a:spcBef>
              <a:spcAft>
                <a:spcPct val="0"/>
              </a:spcAft>
            </a:pPr>
            <a:endParaRPr lang="en-US" sz="1200" dirty="0" smtClean="0">
              <a:solidFill>
                <a:srgbClr val="EEF0FF"/>
              </a:solidFill>
              <a:latin typeface="Google Sans"/>
              <a:cs typeface="Arial" pitchFamily="34" charset="0"/>
            </a:endParaRPr>
          </a:p>
          <a:p>
            <a:pPr lvl="1" eaLnBrk="0" fontAlgn="base" hangingPunct="0">
              <a:spcBef>
                <a:spcPct val="0"/>
              </a:spcBef>
              <a:spcAft>
                <a:spcPct val="0"/>
              </a:spcAft>
              <a:buFontTx/>
              <a:buChar char="•"/>
            </a:pPr>
            <a:r>
              <a:rPr lang="en-US" sz="2400" dirty="0" smtClean="0">
                <a:solidFill>
                  <a:srgbClr val="EEF0FF"/>
                </a:solidFill>
                <a:cs typeface="Arial" pitchFamily="34" charset="0"/>
              </a:rPr>
              <a:t>Accuracy: AAS is a highly accurate method that can produce results with a rate of 0.5–5%. </a:t>
            </a:r>
          </a:p>
          <a:p>
            <a:pPr lvl="1" eaLnBrk="0" fontAlgn="base" hangingPunct="0">
              <a:spcBef>
                <a:spcPct val="0"/>
              </a:spcBef>
              <a:spcAft>
                <a:spcPct val="0"/>
              </a:spcAft>
              <a:buFontTx/>
              <a:buChar char="•"/>
            </a:pPr>
            <a:r>
              <a:rPr lang="en-US" sz="2400" dirty="0" smtClean="0">
                <a:solidFill>
                  <a:srgbClr val="EEF0FF"/>
                </a:solidFill>
                <a:cs typeface="Arial" pitchFamily="34" charset="0"/>
              </a:rPr>
              <a:t>Sensitivity: AAS is a sensitive method that can detect elements down to parts per billion. </a:t>
            </a:r>
          </a:p>
          <a:p>
            <a:pPr lvl="1" eaLnBrk="0" fontAlgn="base" hangingPunct="0">
              <a:spcBef>
                <a:spcPct val="0"/>
              </a:spcBef>
              <a:spcAft>
                <a:spcPct val="0"/>
              </a:spcAft>
              <a:buFontTx/>
              <a:buChar char="•"/>
            </a:pPr>
            <a:r>
              <a:rPr lang="en-US" sz="2400" dirty="0" smtClean="0">
                <a:solidFill>
                  <a:srgbClr val="EEF0FF"/>
                </a:solidFill>
                <a:cs typeface="Arial" pitchFamily="34" charset="0"/>
              </a:rPr>
              <a:t>Cost: AAS is relatively inexpensive and has lower running costs than other methods. </a:t>
            </a:r>
          </a:p>
          <a:p>
            <a:pPr lvl="1" eaLnBrk="0" fontAlgn="base" hangingPunct="0">
              <a:spcBef>
                <a:spcPct val="0"/>
              </a:spcBef>
              <a:spcAft>
                <a:spcPct val="0"/>
              </a:spcAft>
              <a:buFontTx/>
              <a:buChar char="•"/>
            </a:pPr>
            <a:r>
              <a:rPr lang="en-US" sz="2400" dirty="0" smtClean="0">
                <a:solidFill>
                  <a:srgbClr val="EEF0FF"/>
                </a:solidFill>
                <a:cs typeface="Arial" pitchFamily="34" charset="0"/>
              </a:rPr>
              <a:t>Accessibility: AAS can reach places that were previously inaccessible because it relies on radiation and light absorption. </a:t>
            </a:r>
          </a:p>
          <a:p>
            <a:pPr lvl="1" eaLnBrk="0" fontAlgn="base" hangingPunct="0">
              <a:spcBef>
                <a:spcPct val="0"/>
              </a:spcBef>
              <a:spcAft>
                <a:spcPct val="0"/>
              </a:spcAft>
            </a:pPr>
            <a:endParaRPr lang="en-US" sz="2400" dirty="0" smtClean="0">
              <a:solidFill>
                <a:srgbClr val="EEF0FF"/>
              </a:solidFill>
              <a:cs typeface="Arial" pitchFamily="34" charset="0"/>
            </a:endParaRPr>
          </a:p>
          <a:p>
            <a:pPr lvl="0" eaLnBrk="0" fontAlgn="base" hangingPunct="0">
              <a:spcBef>
                <a:spcPct val="0"/>
              </a:spcBef>
              <a:spcAft>
                <a:spcPct val="0"/>
              </a:spcAft>
              <a:buFontTx/>
              <a:buChar char="•"/>
            </a:pPr>
            <a:r>
              <a:rPr lang="en-US" sz="2800" b="1" dirty="0" smtClean="0">
                <a:solidFill>
                  <a:srgbClr val="EEF0FF"/>
                </a:solidFill>
                <a:cs typeface="Arial" pitchFamily="34" charset="0"/>
              </a:rPr>
              <a:t>DISADVANTAGES :</a:t>
            </a:r>
          </a:p>
          <a:p>
            <a:pPr lvl="0" eaLnBrk="0" fontAlgn="base" hangingPunct="0">
              <a:spcBef>
                <a:spcPct val="0"/>
              </a:spcBef>
              <a:spcAft>
                <a:spcPct val="0"/>
              </a:spcAft>
            </a:pPr>
            <a:endParaRPr lang="en-US" dirty="0" smtClean="0">
              <a:latin typeface="Arial" pitchFamily="34" charset="0"/>
              <a:cs typeface="Arial" pitchFamily="34" charset="0"/>
            </a:endParaRPr>
          </a:p>
        </p:txBody>
      </p:sp>
      <p:sp>
        <p:nvSpPr>
          <p:cNvPr id="26626" name="Rectangle 2"/>
          <p:cNvSpPr>
            <a:spLocks noChangeArrowheads="1"/>
          </p:cNvSpPr>
          <p:nvPr/>
        </p:nvSpPr>
        <p:spPr bwMode="auto">
          <a:xfrm>
            <a:off x="532014" y="5769033"/>
            <a:ext cx="65" cy="602306"/>
          </a:xfrm>
          <a:prstGeom prst="rect">
            <a:avLst/>
          </a:prstGeom>
          <a:solidFill>
            <a:srgbClr val="1F1F1F"/>
          </a:solidFill>
          <a:ln w="9525">
            <a:noFill/>
            <a:miter lim="800000"/>
            <a:headEnd/>
            <a:tailEnd/>
          </a:ln>
          <a:effectLst/>
        </p:spPr>
        <p:txBody>
          <a:bodyPr vert="horz" wrap="none" lIns="0" tIns="107916" rIns="0" bIns="21424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2013" y="5428833"/>
            <a:ext cx="14430895" cy="2523768"/>
          </a:xfrm>
          <a:prstGeom prst="rect">
            <a:avLst/>
          </a:prstGeom>
        </p:spPr>
        <p:txBody>
          <a:bodyPr wrap="square">
            <a:spAutoFit/>
          </a:bodyPr>
          <a:lstStyle/>
          <a:p>
            <a:pPr lvl="0" eaLnBrk="0" fontAlgn="base" hangingPunct="0">
              <a:spcBef>
                <a:spcPct val="0"/>
              </a:spcBef>
              <a:spcAft>
                <a:spcPct val="0"/>
              </a:spcAft>
              <a:buFontTx/>
              <a:buChar char="•"/>
            </a:pPr>
            <a:r>
              <a:rPr lang="en-US" sz="2400" dirty="0" smtClean="0">
                <a:solidFill>
                  <a:srgbClr val="C3C6D6"/>
                </a:solidFill>
                <a:cs typeface="Arial" pitchFamily="34" charset="0"/>
              </a:rPr>
              <a:t>Limited to metals: AAS is limited to metals because their atoms are easily readable and have clear absorption lines. </a:t>
            </a:r>
          </a:p>
          <a:p>
            <a:pPr lvl="0" eaLnBrk="0" fontAlgn="base" hangingPunct="0">
              <a:spcBef>
                <a:spcPct val="0"/>
              </a:spcBef>
              <a:spcAft>
                <a:spcPct val="0"/>
              </a:spcAft>
              <a:buFontTx/>
              <a:buChar char="•"/>
            </a:pPr>
            <a:r>
              <a:rPr lang="en-US" sz="2400" dirty="0" smtClean="0">
                <a:solidFill>
                  <a:srgbClr val="C3C6D6"/>
                </a:solidFill>
                <a:cs typeface="Arial" pitchFamily="34" charset="0"/>
              </a:rPr>
              <a:t>Destructive analysis: AAS is a destructive technique that involves converting the sample into an atomic gas. </a:t>
            </a:r>
          </a:p>
          <a:p>
            <a:pPr lvl="0" eaLnBrk="0" fontAlgn="base" hangingPunct="0">
              <a:spcBef>
                <a:spcPct val="0"/>
              </a:spcBef>
              <a:spcAft>
                <a:spcPct val="0"/>
              </a:spcAft>
              <a:buFontTx/>
              <a:buChar char="•"/>
            </a:pPr>
            <a:r>
              <a:rPr lang="en-US" sz="2400" dirty="0" smtClean="0">
                <a:solidFill>
                  <a:srgbClr val="C3C6D6"/>
                </a:solidFill>
                <a:cs typeface="Arial" pitchFamily="34" charset="0"/>
              </a:rPr>
              <a:t>Interference: Other chemicals in the sample or atmosphere can interfere with the results. </a:t>
            </a:r>
          </a:p>
          <a:p>
            <a:pPr lvl="0" eaLnBrk="0" fontAlgn="base" hangingPunct="0">
              <a:spcBef>
                <a:spcPct val="0"/>
              </a:spcBef>
              <a:spcAft>
                <a:spcPct val="0"/>
              </a:spcAft>
              <a:buFontTx/>
              <a:buChar char="•"/>
            </a:pPr>
            <a:r>
              <a:rPr lang="en-US" sz="2400" dirty="0" smtClean="0">
                <a:solidFill>
                  <a:srgbClr val="C3C6D6"/>
                </a:solidFill>
                <a:cs typeface="Arial" pitchFamily="34" charset="0"/>
              </a:rPr>
              <a:t>Equipment: While the equipment is often portable, it can be expensive. </a:t>
            </a:r>
          </a:p>
          <a:p>
            <a:pPr lvl="0" eaLnBrk="0" fontAlgn="base" hangingPunct="0">
              <a:spcBef>
                <a:spcPct val="0"/>
              </a:spcBef>
              <a:spcAft>
                <a:spcPct val="0"/>
              </a:spcAft>
              <a:buFontTx/>
              <a:buChar char="•"/>
            </a:pPr>
            <a:r>
              <a:rPr lang="en-US" sz="2400" dirty="0" smtClean="0">
                <a:solidFill>
                  <a:srgbClr val="C3C6D6"/>
                </a:solidFill>
                <a:cs typeface="Arial" pitchFamily="34" charset="0"/>
              </a:rPr>
              <a:t>Organic molecules: Large organic molecules can build up on the nebulizer surface, reducing its efficiency.</a:t>
            </a:r>
          </a:p>
          <a:p>
            <a:pPr lvl="0" eaLnBrk="0" fontAlgn="base" hangingPunct="0">
              <a:spcBef>
                <a:spcPct val="0"/>
              </a:spcBef>
              <a:spcAft>
                <a:spcPct val="0"/>
              </a:spcAft>
            </a:pPr>
            <a:endParaRPr lang="en-US" sz="1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3" name="Text 0"/>
          <p:cNvSpPr/>
          <p:nvPr/>
        </p:nvSpPr>
        <p:spPr>
          <a:xfrm>
            <a:off x="6324124" y="432262"/>
            <a:ext cx="7903940" cy="5716364"/>
          </a:xfrm>
          <a:prstGeom prst="rect">
            <a:avLst/>
          </a:prstGeom>
          <a:noFill/>
          <a:ln/>
        </p:spPr>
        <p:txBody>
          <a:bodyPr wrap="square" lIns="0" tIns="0" rIns="0" bIns="0" rtlCol="0" anchor="t"/>
          <a:lstStyle/>
          <a:p>
            <a:pPr marL="0" indent="0">
              <a:lnSpc>
                <a:spcPts val="7650"/>
              </a:lnSpc>
              <a:buNone/>
            </a:pPr>
            <a:endParaRPr lang="en-US" sz="7200" dirty="0"/>
          </a:p>
        </p:txBody>
      </p:sp>
      <p:sp>
        <p:nvSpPr>
          <p:cNvPr id="4" name="Text 1"/>
          <p:cNvSpPr/>
          <p:nvPr/>
        </p:nvSpPr>
        <p:spPr>
          <a:xfrm>
            <a:off x="5436525" y="216131"/>
            <a:ext cx="9193875" cy="7215447"/>
          </a:xfrm>
          <a:prstGeom prst="rect">
            <a:avLst/>
          </a:prstGeom>
          <a:noFill/>
          <a:ln/>
        </p:spPr>
        <p:txBody>
          <a:bodyPr wrap="square" lIns="0" tIns="0" rIns="0" bIns="0" rtlCol="0" anchor="t"/>
          <a:lstStyle/>
          <a:p>
            <a:pPr marL="0" indent="0" algn="ctr">
              <a:lnSpc>
                <a:spcPts val="3000"/>
              </a:lnSpc>
              <a:buNone/>
            </a:pPr>
            <a:r>
              <a:rPr lang="en-US" sz="4000" b="1" u="sng" dirty="0" smtClean="0">
                <a:solidFill>
                  <a:schemeClr val="accent4">
                    <a:lumMod val="60000"/>
                    <a:lumOff val="40000"/>
                  </a:schemeClr>
                </a:solidFill>
                <a:latin typeface="Times New Roman" pitchFamily="18" charset="0"/>
                <a:ea typeface="Arimo" pitchFamily="34" charset="-122"/>
                <a:cs typeface="Times New Roman" pitchFamily="18" charset="0"/>
              </a:rPr>
              <a:t> INTRODUCTION</a:t>
            </a:r>
          </a:p>
          <a:p>
            <a:pPr marL="0" indent="0" algn="ctr">
              <a:lnSpc>
                <a:spcPts val="3000"/>
              </a:lnSpc>
              <a:buNone/>
            </a:pPr>
            <a:endParaRPr lang="en-US" sz="3200" b="1" dirty="0" smtClean="0">
              <a:solidFill>
                <a:srgbClr val="D9E1FF"/>
              </a:solidFill>
              <a:latin typeface="Arimo" pitchFamily="34" charset="0"/>
              <a:ea typeface="Arimo" pitchFamily="34" charset="-122"/>
              <a:cs typeface="Arimo" pitchFamily="34" charset="-120"/>
            </a:endParaRPr>
          </a:p>
          <a:p>
            <a:pPr>
              <a:lnSpc>
                <a:spcPct val="150000"/>
              </a:lnSpc>
              <a:buFont typeface="Wingdings" pitchFamily="2" charset="2"/>
              <a:buChar char="ü"/>
            </a:pPr>
            <a:r>
              <a:rPr lang="en-IN" sz="2800" dirty="0" smtClean="0">
                <a:solidFill>
                  <a:schemeClr val="accent1">
                    <a:lumMod val="20000"/>
                    <a:lumOff val="80000"/>
                  </a:schemeClr>
                </a:solidFill>
                <a:latin typeface="Times New Roman" pitchFamily="18" charset="0"/>
                <a:cs typeface="Times New Roman" pitchFamily="18" charset="0"/>
              </a:rPr>
              <a:t>Atomic Absorption Spectroscopy is an analytical technique used to determine the concentration of metal atoms or ions in a sample. </a:t>
            </a:r>
            <a:endParaRPr lang="en-IN" sz="2800" dirty="0" smtClean="0">
              <a:solidFill>
                <a:schemeClr val="accent1">
                  <a:lumMod val="20000"/>
                  <a:lumOff val="80000"/>
                </a:schemeClr>
              </a:solidFill>
              <a:latin typeface="Times New Roman" pitchFamily="18" charset="0"/>
              <a:cs typeface="Times New Roman" pitchFamily="18" charset="0"/>
            </a:endParaRPr>
          </a:p>
          <a:p>
            <a:pPr>
              <a:lnSpc>
                <a:spcPct val="150000"/>
              </a:lnSpc>
              <a:buFont typeface="Wingdings" pitchFamily="2" charset="2"/>
              <a:buChar char="ü"/>
            </a:pPr>
            <a:r>
              <a:rPr lang="en-IN" sz="2800" dirty="0" smtClean="0">
                <a:solidFill>
                  <a:schemeClr val="accent1">
                    <a:lumMod val="20000"/>
                    <a:lumOff val="80000"/>
                  </a:schemeClr>
                </a:solidFill>
                <a:latin typeface="Times New Roman" pitchFamily="18" charset="0"/>
                <a:cs typeface="Times New Roman" pitchFamily="18" charset="0"/>
              </a:rPr>
              <a:t>It was invented by </a:t>
            </a:r>
            <a:r>
              <a:rPr lang="en-IN" sz="2800" dirty="0" smtClean="0">
                <a:solidFill>
                  <a:schemeClr val="accent1">
                    <a:lumMod val="20000"/>
                    <a:lumOff val="80000"/>
                  </a:schemeClr>
                </a:solidFill>
                <a:latin typeface="Times New Roman" pitchFamily="18" charset="0"/>
                <a:cs typeface="Times New Roman" pitchFamily="18" charset="0"/>
              </a:rPr>
              <a:t>Alan Walsh in 1950s.</a:t>
            </a:r>
          </a:p>
          <a:p>
            <a:pPr>
              <a:lnSpc>
                <a:spcPct val="150000"/>
              </a:lnSpc>
              <a:buFont typeface="Arial" pitchFamily="34" charset="0"/>
              <a:buChar char="•"/>
            </a:pPr>
            <a:endParaRPr lang="en-IN" sz="2800" dirty="0" smtClean="0">
              <a:solidFill>
                <a:schemeClr val="accent1">
                  <a:lumMod val="20000"/>
                  <a:lumOff val="80000"/>
                </a:schemeClr>
              </a:solidFill>
              <a:latin typeface="Times New Roman" pitchFamily="18" charset="0"/>
              <a:cs typeface="Times New Roman" pitchFamily="18" charset="0"/>
            </a:endParaRPr>
          </a:p>
          <a:p>
            <a:pPr>
              <a:lnSpc>
                <a:spcPct val="150000"/>
              </a:lnSpc>
              <a:buFont typeface="Wingdings" pitchFamily="2" charset="2"/>
              <a:buChar char="ü"/>
            </a:pPr>
            <a:r>
              <a:rPr lang="en-IN" sz="2800" dirty="0" smtClean="0">
                <a:solidFill>
                  <a:schemeClr val="accent1">
                    <a:lumMod val="20000"/>
                    <a:lumOff val="80000"/>
                  </a:schemeClr>
                </a:solidFill>
                <a:latin typeface="Times New Roman" pitchFamily="18" charset="0"/>
                <a:cs typeface="Times New Roman" pitchFamily="18" charset="0"/>
              </a:rPr>
              <a:t>I</a:t>
            </a:r>
            <a:r>
              <a:rPr lang="en-IN" sz="2800" dirty="0" smtClean="0">
                <a:solidFill>
                  <a:schemeClr val="accent1">
                    <a:lumMod val="20000"/>
                    <a:lumOff val="80000"/>
                  </a:schemeClr>
                </a:solidFill>
                <a:latin typeface="Times New Roman" pitchFamily="18" charset="0"/>
                <a:cs typeface="Times New Roman" pitchFamily="18" charset="0"/>
              </a:rPr>
              <a:t>t </a:t>
            </a:r>
            <a:r>
              <a:rPr lang="en-IN" sz="2800" dirty="0" smtClean="0">
                <a:solidFill>
                  <a:schemeClr val="accent1">
                    <a:lumMod val="20000"/>
                    <a:lumOff val="80000"/>
                  </a:schemeClr>
                </a:solidFill>
                <a:latin typeface="Times New Roman" pitchFamily="18" charset="0"/>
                <a:cs typeface="Times New Roman" pitchFamily="18" charset="0"/>
              </a:rPr>
              <a:t>finds a purpose in quality control, toxicology and environmental testing . Firstly, all atoms or ions can absorb light at specific, unique wavelengths</a:t>
            </a:r>
            <a:r>
              <a:rPr lang="en-IN" sz="2800" dirty="0" smtClean="0">
                <a:solidFill>
                  <a:schemeClr val="accent1">
                    <a:lumMod val="20000"/>
                    <a:lumOff val="80000"/>
                  </a:schemeClr>
                </a:solidFill>
                <a:latin typeface="Times New Roman" pitchFamily="18" charset="0"/>
                <a:cs typeface="Times New Roman" pitchFamily="18" charset="0"/>
              </a:rPr>
              <a:t>.</a:t>
            </a:r>
          </a:p>
          <a:p>
            <a:pPr>
              <a:lnSpc>
                <a:spcPct val="150000"/>
              </a:lnSpc>
            </a:pPr>
            <a:endParaRPr lang="en-IN" sz="2800" dirty="0" smtClean="0">
              <a:solidFill>
                <a:schemeClr val="accent1">
                  <a:lumMod val="20000"/>
                  <a:lumOff val="80000"/>
                </a:schemeClr>
              </a:solidFill>
              <a:latin typeface="Times New Roman" pitchFamily="18" charset="0"/>
              <a:cs typeface="Times New Roman" pitchFamily="18" charset="0"/>
            </a:endParaRPr>
          </a:p>
          <a:p>
            <a:pPr>
              <a:lnSpc>
                <a:spcPct val="150000"/>
              </a:lnSpc>
              <a:buClr>
                <a:schemeClr val="bg1"/>
              </a:buClr>
              <a:buFont typeface="Wingdings" pitchFamily="2" charset="2"/>
              <a:buChar char="ü"/>
            </a:pPr>
            <a:r>
              <a:rPr lang="en-IN" sz="2800" dirty="0" smtClean="0">
                <a:solidFill>
                  <a:schemeClr val="accent1">
                    <a:lumMod val="20000"/>
                    <a:lumOff val="80000"/>
                  </a:schemeClr>
                </a:solidFill>
                <a:latin typeface="Times New Roman" pitchFamily="18" charset="0"/>
                <a:cs typeface="Times New Roman" pitchFamily="18" charset="0"/>
              </a:rPr>
              <a:t>The </a:t>
            </a:r>
            <a:r>
              <a:rPr lang="en-IN" sz="2800" dirty="0" smtClean="0">
                <a:solidFill>
                  <a:schemeClr val="accent1">
                    <a:lumMod val="20000"/>
                    <a:lumOff val="80000"/>
                  </a:schemeClr>
                </a:solidFill>
                <a:latin typeface="Times New Roman" pitchFamily="18" charset="0"/>
                <a:cs typeface="Times New Roman" pitchFamily="18" charset="0"/>
              </a:rPr>
              <a:t>amount of light absorbed at this wavelength is directly proportional to the concentration of the absorbing ions or </a:t>
            </a:r>
            <a:r>
              <a:rPr lang="en-IN" sz="2800" dirty="0" smtClean="0">
                <a:solidFill>
                  <a:schemeClr val="accent1">
                    <a:lumMod val="20000"/>
                    <a:lumOff val="80000"/>
                  </a:schemeClr>
                </a:solidFill>
                <a:latin typeface="Times New Roman" pitchFamily="18" charset="0"/>
                <a:cs typeface="Times New Roman" pitchFamily="18" charset="0"/>
              </a:rPr>
              <a:t>atoms</a:t>
            </a:r>
          </a:p>
          <a:p>
            <a:pPr>
              <a:lnSpc>
                <a:spcPct val="150000"/>
              </a:lnSpc>
              <a:buClr>
                <a:schemeClr val="accent4">
                  <a:lumMod val="60000"/>
                  <a:lumOff val="40000"/>
                </a:schemeClr>
              </a:buClr>
              <a:buFont typeface="Wingdings" pitchFamily="2" charset="2"/>
              <a:buChar char="ü"/>
            </a:pPr>
            <a:endParaRPr lang="en-IN" sz="2800" dirty="0" smtClean="0">
              <a:solidFill>
                <a:schemeClr val="accent1">
                  <a:lumMod val="20000"/>
                  <a:lumOff val="80000"/>
                </a:schemeClr>
              </a:solidFill>
              <a:latin typeface="Times New Roman" pitchFamily="18" charset="0"/>
              <a:cs typeface="Times New Roman" pitchFamily="18" charset="0"/>
            </a:endParaRPr>
          </a:p>
          <a:p>
            <a:r>
              <a:rPr lang="en-IN" sz="2400" dirty="0" smtClean="0">
                <a:solidFill>
                  <a:schemeClr val="accent1">
                    <a:lumMod val="20000"/>
                    <a:lumOff val="80000"/>
                  </a:schemeClr>
                </a:solidFill>
                <a:latin typeface="Times New Roman" pitchFamily="18" charset="0"/>
                <a:cs typeface="Times New Roman" pitchFamily="18" charset="0"/>
              </a:rPr>
              <a:t/>
            </a:r>
            <a:br>
              <a:rPr lang="en-IN" sz="2400" dirty="0" smtClean="0">
                <a:solidFill>
                  <a:schemeClr val="accent1">
                    <a:lumMod val="20000"/>
                    <a:lumOff val="80000"/>
                  </a:schemeClr>
                </a:solidFill>
                <a:latin typeface="Times New Roman" pitchFamily="18" charset="0"/>
                <a:cs typeface="Times New Roman" pitchFamily="18" charset="0"/>
              </a:rPr>
            </a:br>
            <a:endParaRPr lang="en-US" sz="2400" b="1" dirty="0">
              <a:solidFill>
                <a:schemeClr val="accent1">
                  <a:lumMod val="20000"/>
                  <a:lumOff val="80000"/>
                </a:schemeClr>
              </a:solidFill>
              <a:latin typeface="Times New Roman" pitchFamily="18" charset="0"/>
              <a:cs typeface="Times New Roman" pitchFamily="18" charset="0"/>
            </a:endParaRPr>
          </a:p>
        </p:txBody>
      </p:sp>
      <p:pic>
        <p:nvPicPr>
          <p:cNvPr id="2" name="Picture 2" descr="One larger atom, and several smaller atoms in the background."/>
          <p:cNvPicPr>
            <a:picLocks noChangeAspect="1" noChangeArrowheads="1"/>
          </p:cNvPicPr>
          <p:nvPr/>
        </p:nvPicPr>
        <p:blipFill>
          <a:blip r:embed="rId3"/>
          <a:srcRect/>
          <a:stretch>
            <a:fillRect/>
          </a:stretch>
        </p:blipFill>
        <p:spPr bwMode="auto">
          <a:xfrm>
            <a:off x="49879" y="764772"/>
            <a:ext cx="4621874" cy="5905727"/>
          </a:xfrm>
          <a:prstGeom prst="rect">
            <a:avLst/>
          </a:prstGeom>
          <a:solidFill>
            <a:srgbClr val="FFFFFF">
              <a:shade val="85000"/>
            </a:srgbClr>
          </a:solidFill>
          <a:ln w="190500" cap="sq">
            <a:solidFill>
              <a:schemeClr val="accent5">
                <a:lumMod val="50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5" name="TextBox 4"/>
          <p:cNvSpPr txBox="1"/>
          <p:nvPr/>
        </p:nvSpPr>
        <p:spPr>
          <a:xfrm>
            <a:off x="282633" y="242375"/>
            <a:ext cx="4871258" cy="769441"/>
          </a:xfrm>
          <a:prstGeom prst="rect">
            <a:avLst/>
          </a:prstGeom>
          <a:noFill/>
        </p:spPr>
        <p:txBody>
          <a:bodyPr wrap="square" rtlCol="0">
            <a:spAutoFit/>
          </a:bodyPr>
          <a:lstStyle/>
          <a:p>
            <a:pPr algn="just"/>
            <a:r>
              <a:rPr lang="en-IN" sz="4400" b="1" u="sng" dirty="0" smtClean="0">
                <a:solidFill>
                  <a:schemeClr val="accent4">
                    <a:lumMod val="60000"/>
                    <a:lumOff val="40000"/>
                  </a:schemeClr>
                </a:solidFill>
                <a:latin typeface="Times New Roman" pitchFamily="18" charset="0"/>
                <a:cs typeface="Times New Roman" pitchFamily="18" charset="0"/>
              </a:rPr>
              <a:t>PRINCIPLE </a:t>
            </a:r>
            <a:endParaRPr lang="en-IN" sz="4400" b="1" u="sng" dirty="0">
              <a:solidFill>
                <a:schemeClr val="accent4">
                  <a:lumMod val="60000"/>
                  <a:lumOff val="40000"/>
                </a:schemeClr>
              </a:solidFill>
              <a:latin typeface="Times New Roman" pitchFamily="18" charset="0"/>
              <a:cs typeface="Times New Roman" pitchFamily="18" charset="0"/>
            </a:endParaRPr>
          </a:p>
        </p:txBody>
      </p:sp>
      <p:sp>
        <p:nvSpPr>
          <p:cNvPr id="6" name="Rectangle 5"/>
          <p:cNvSpPr/>
          <p:nvPr/>
        </p:nvSpPr>
        <p:spPr>
          <a:xfrm>
            <a:off x="282632" y="1011816"/>
            <a:ext cx="8994372" cy="6555641"/>
          </a:xfrm>
          <a:prstGeom prst="rect">
            <a:avLst/>
          </a:prstGeom>
        </p:spPr>
        <p:txBody>
          <a:bodyPr wrap="square">
            <a:spAutoFit/>
          </a:bodyPr>
          <a:lstStyle/>
          <a:p>
            <a:pPr>
              <a:buFont typeface="Arial" pitchFamily="34" charset="0"/>
              <a:buChar char="•"/>
            </a:pPr>
            <a:r>
              <a:rPr lang="en-IN" sz="2800" dirty="0" smtClean="0">
                <a:solidFill>
                  <a:schemeClr val="accent1">
                    <a:lumMod val="20000"/>
                    <a:lumOff val="80000"/>
                  </a:schemeClr>
                </a:solidFill>
                <a:latin typeface="Times New Roman" pitchFamily="18" charset="0"/>
                <a:cs typeface="Times New Roman" pitchFamily="18" charset="0"/>
              </a:rPr>
              <a:t>It is a </a:t>
            </a:r>
            <a:r>
              <a:rPr lang="en-IN" sz="2800" dirty="0" smtClean="0">
                <a:solidFill>
                  <a:schemeClr val="accent1">
                    <a:lumMod val="20000"/>
                    <a:lumOff val="80000"/>
                  </a:schemeClr>
                </a:solidFill>
                <a:latin typeface="Times New Roman" pitchFamily="18" charset="0"/>
                <a:cs typeface="Times New Roman" pitchFamily="18" charset="0"/>
              </a:rPr>
              <a:t>method is similar to that of </a:t>
            </a:r>
            <a:r>
              <a:rPr lang="en-IN" sz="2800" dirty="0" smtClean="0">
                <a:solidFill>
                  <a:schemeClr val="accent1">
                    <a:lumMod val="20000"/>
                    <a:lumOff val="80000"/>
                  </a:schemeClr>
                </a:solidFill>
                <a:latin typeface="Times New Roman" pitchFamily="18" charset="0"/>
                <a:cs typeface="Times New Roman" pitchFamily="18" charset="0"/>
              </a:rPr>
              <a:t>spectrophotometer .The </a:t>
            </a:r>
            <a:r>
              <a:rPr lang="en-IN" sz="2800" dirty="0" smtClean="0">
                <a:solidFill>
                  <a:schemeClr val="accent1">
                    <a:lumMod val="20000"/>
                    <a:lumOff val="80000"/>
                  </a:schemeClr>
                </a:solidFill>
                <a:latin typeface="Times New Roman" pitchFamily="18" charset="0"/>
                <a:cs typeface="Times New Roman" pitchFamily="18" charset="0"/>
              </a:rPr>
              <a:t>only exception is the replacement of the sample cell by a </a:t>
            </a:r>
            <a:r>
              <a:rPr lang="en-IN" sz="2800" dirty="0" err="1" smtClean="0">
                <a:solidFill>
                  <a:schemeClr val="accent1">
                    <a:lumMod val="20000"/>
                    <a:lumOff val="80000"/>
                  </a:schemeClr>
                </a:solidFill>
                <a:latin typeface="Times New Roman" pitchFamily="18" charset="0"/>
                <a:cs typeface="Times New Roman" pitchFamily="18" charset="0"/>
              </a:rPr>
              <a:t>ﬂame</a:t>
            </a:r>
            <a:r>
              <a:rPr lang="en-IN" sz="2800" dirty="0" smtClean="0">
                <a:solidFill>
                  <a:schemeClr val="accent1">
                    <a:lumMod val="20000"/>
                    <a:lumOff val="80000"/>
                  </a:schemeClr>
                </a:solidFill>
                <a:latin typeface="Times New Roman" pitchFamily="18" charset="0"/>
                <a:cs typeface="Times New Roman" pitchFamily="18" charset="0"/>
              </a:rPr>
              <a:t>.</a:t>
            </a:r>
          </a:p>
          <a:p>
            <a:pPr>
              <a:buFont typeface="Arial" pitchFamily="34" charset="0"/>
              <a:buChar char="•"/>
            </a:pPr>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•In </a:t>
            </a:r>
            <a:r>
              <a:rPr lang="en-IN" sz="2800" dirty="0" smtClean="0">
                <a:solidFill>
                  <a:schemeClr val="accent1">
                    <a:lumMod val="20000"/>
                    <a:lumOff val="80000"/>
                  </a:schemeClr>
                </a:solidFill>
                <a:latin typeface="Times New Roman" pitchFamily="18" charset="0"/>
                <a:cs typeface="Times New Roman" pitchFamily="18" charset="0"/>
              </a:rPr>
              <a:t>this technique, </a:t>
            </a:r>
            <a:r>
              <a:rPr lang="en-IN" sz="2800" dirty="0" smtClean="0">
                <a:solidFill>
                  <a:schemeClr val="accent1">
                    <a:lumMod val="20000"/>
                    <a:lumOff val="80000"/>
                  </a:schemeClr>
                </a:solidFill>
                <a:latin typeface="Times New Roman" pitchFamily="18" charset="0"/>
                <a:cs typeface="Times New Roman" pitchFamily="18" charset="0"/>
              </a:rPr>
              <a:t>a monochromatic light for a particular element is </a:t>
            </a:r>
            <a:r>
              <a:rPr lang="en-IN" sz="2800" dirty="0" smtClean="0">
                <a:solidFill>
                  <a:schemeClr val="accent1">
                    <a:lumMod val="20000"/>
                    <a:lumOff val="80000"/>
                  </a:schemeClr>
                </a:solidFill>
                <a:latin typeface="Times New Roman" pitchFamily="18" charset="0"/>
                <a:cs typeface="Times New Roman" pitchFamily="18" charset="0"/>
              </a:rPr>
              <a:t>produced </a:t>
            </a:r>
            <a:r>
              <a:rPr lang="en-IN" sz="2800" dirty="0" smtClean="0">
                <a:solidFill>
                  <a:schemeClr val="accent1">
                    <a:lumMod val="20000"/>
                    <a:lumOff val="80000"/>
                  </a:schemeClr>
                </a:solidFill>
                <a:latin typeface="Times New Roman" pitchFamily="18" charset="0"/>
                <a:cs typeface="Times New Roman" pitchFamily="18" charset="0"/>
              </a:rPr>
              <a:t>by a </a:t>
            </a:r>
            <a:r>
              <a:rPr lang="en-IN" sz="2800" dirty="0" smtClean="0">
                <a:solidFill>
                  <a:schemeClr val="accent4">
                    <a:lumMod val="60000"/>
                    <a:lumOff val="40000"/>
                  </a:schemeClr>
                </a:solidFill>
                <a:latin typeface="Times New Roman" pitchFamily="18" charset="0"/>
                <a:cs typeface="Times New Roman" pitchFamily="18" charset="0"/>
              </a:rPr>
              <a:t>hollow cathode lamp </a:t>
            </a:r>
            <a:r>
              <a:rPr lang="en-IN" sz="2800" dirty="0" smtClean="0">
                <a:solidFill>
                  <a:schemeClr val="accent1">
                    <a:lumMod val="20000"/>
                    <a:lumOff val="80000"/>
                  </a:schemeClr>
                </a:solidFill>
                <a:latin typeface="Times New Roman" pitchFamily="18" charset="0"/>
                <a:cs typeface="Times New Roman" pitchFamily="18" charset="0"/>
              </a:rPr>
              <a:t>utilizing that element as the </a:t>
            </a:r>
            <a:r>
              <a:rPr lang="en-IN" sz="2800" dirty="0" smtClean="0">
                <a:solidFill>
                  <a:schemeClr val="accent1">
                    <a:lumMod val="20000"/>
                    <a:lumOff val="80000"/>
                  </a:schemeClr>
                </a:solidFill>
                <a:latin typeface="Times New Roman" pitchFamily="18" charset="0"/>
                <a:cs typeface="Times New Roman" pitchFamily="18" charset="0"/>
              </a:rPr>
              <a:t>cathode.</a:t>
            </a: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 </a:t>
            </a:r>
            <a:r>
              <a:rPr lang="en-IN" sz="2800" dirty="0" smtClean="0">
                <a:solidFill>
                  <a:schemeClr val="accent1">
                    <a:lumMod val="20000"/>
                    <a:lumOff val="80000"/>
                  </a:schemeClr>
                </a:solidFill>
                <a:latin typeface="Times New Roman" pitchFamily="18" charset="0"/>
                <a:cs typeface="Times New Roman" pitchFamily="18" charset="0"/>
              </a:rPr>
              <a:t>•The monochromatic light produced by the lamp is beamed </a:t>
            </a:r>
            <a:r>
              <a:rPr lang="en-IN" sz="2800" dirty="0" smtClean="0">
                <a:solidFill>
                  <a:schemeClr val="accent1">
                    <a:lumMod val="20000"/>
                    <a:lumOff val="80000"/>
                  </a:schemeClr>
                </a:solidFill>
                <a:latin typeface="Times New Roman" pitchFamily="18" charset="0"/>
                <a:cs typeface="Times New Roman" pitchFamily="18" charset="0"/>
              </a:rPr>
              <a:t>through </a:t>
            </a:r>
            <a:r>
              <a:rPr lang="en-IN" sz="2800" dirty="0" smtClean="0">
                <a:solidFill>
                  <a:schemeClr val="accent1">
                    <a:lumMod val="20000"/>
                    <a:lumOff val="80000"/>
                  </a:schemeClr>
                </a:solidFill>
                <a:latin typeface="Times New Roman" pitchFamily="18" charset="0"/>
                <a:cs typeface="Times New Roman" pitchFamily="18" charset="0"/>
              </a:rPr>
              <a:t>a long </a:t>
            </a:r>
            <a:r>
              <a:rPr lang="en-IN" sz="2800" dirty="0" err="1" smtClean="0">
                <a:solidFill>
                  <a:schemeClr val="accent4">
                    <a:lumMod val="60000"/>
                    <a:lumOff val="40000"/>
                  </a:schemeClr>
                </a:solidFill>
                <a:latin typeface="Times New Roman" pitchFamily="18" charset="0"/>
                <a:cs typeface="Times New Roman" pitchFamily="18" charset="0"/>
              </a:rPr>
              <a:t>ﬂame</a:t>
            </a:r>
            <a:r>
              <a:rPr lang="en-IN" sz="2800" dirty="0" smtClean="0">
                <a:solidFill>
                  <a:schemeClr val="accent1">
                    <a:lumMod val="20000"/>
                    <a:lumOff val="80000"/>
                  </a:schemeClr>
                </a:solidFill>
                <a:latin typeface="Times New Roman" pitchFamily="18" charset="0"/>
                <a:cs typeface="Times New Roman" pitchFamily="18" charset="0"/>
              </a:rPr>
              <a:t> into which is aspirated the solution </a:t>
            </a:r>
            <a:r>
              <a:rPr lang="en-IN" sz="2800" dirty="0" smtClean="0">
                <a:solidFill>
                  <a:schemeClr val="accent1">
                    <a:lumMod val="20000"/>
                    <a:lumOff val="80000"/>
                  </a:schemeClr>
                </a:solidFill>
                <a:latin typeface="Times New Roman" pitchFamily="18" charset="0"/>
                <a:cs typeface="Times New Roman" pitchFamily="18" charset="0"/>
              </a:rPr>
              <a:t>to</a:t>
            </a:r>
          </a:p>
          <a:p>
            <a:r>
              <a:rPr lang="en-IN" sz="2800" dirty="0" smtClean="0">
                <a:solidFill>
                  <a:schemeClr val="accent1">
                    <a:lumMod val="20000"/>
                    <a:lumOff val="80000"/>
                  </a:schemeClr>
                </a:solidFill>
                <a:latin typeface="Times New Roman" pitchFamily="18" charset="0"/>
                <a:cs typeface="Times New Roman" pitchFamily="18" charset="0"/>
              </a:rPr>
              <a:t> </a:t>
            </a:r>
            <a:r>
              <a:rPr lang="en-IN" sz="2800" dirty="0" smtClean="0">
                <a:solidFill>
                  <a:schemeClr val="accent1">
                    <a:lumMod val="20000"/>
                    <a:lumOff val="80000"/>
                  </a:schemeClr>
                </a:solidFill>
                <a:latin typeface="Times New Roman" pitchFamily="18" charset="0"/>
                <a:cs typeface="Times New Roman" pitchFamily="18" charset="0"/>
              </a:rPr>
              <a:t>be </a:t>
            </a:r>
            <a:r>
              <a:rPr lang="en-IN" sz="2800" dirty="0" smtClean="0">
                <a:solidFill>
                  <a:schemeClr val="accent1">
                    <a:lumMod val="20000"/>
                    <a:lumOff val="80000"/>
                  </a:schemeClr>
                </a:solidFill>
                <a:latin typeface="Times New Roman" pitchFamily="18" charset="0"/>
                <a:cs typeface="Times New Roman" pitchFamily="18" charset="0"/>
              </a:rPr>
              <a:t>analysed.</a:t>
            </a: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•The heat energy dissociates the molecules and converts the </a:t>
            </a:r>
            <a:r>
              <a:rPr lang="en-IN" sz="2800" dirty="0" smtClean="0">
                <a:solidFill>
                  <a:schemeClr val="accent1">
                    <a:lumMod val="20000"/>
                    <a:lumOff val="80000"/>
                  </a:schemeClr>
                </a:solidFill>
                <a:latin typeface="Times New Roman" pitchFamily="18" charset="0"/>
                <a:cs typeface="Times New Roman" pitchFamily="18" charset="0"/>
              </a:rPr>
              <a:t>components </a:t>
            </a:r>
            <a:r>
              <a:rPr lang="en-IN" sz="2800" dirty="0" smtClean="0">
                <a:solidFill>
                  <a:schemeClr val="accent1">
                    <a:lumMod val="20000"/>
                    <a:lumOff val="80000"/>
                  </a:schemeClr>
                </a:solidFill>
                <a:latin typeface="Times New Roman" pitchFamily="18" charset="0"/>
                <a:cs typeface="Times New Roman" pitchFamily="18" charset="0"/>
              </a:rPr>
              <a:t>to</a:t>
            </a:r>
            <a:r>
              <a:rPr lang="en-IN" sz="2800" dirty="0" smtClean="0">
                <a:solidFill>
                  <a:schemeClr val="accent4">
                    <a:lumMod val="60000"/>
                    <a:lumOff val="40000"/>
                  </a:schemeClr>
                </a:solidFill>
                <a:latin typeface="Times New Roman" pitchFamily="18" charset="0"/>
                <a:cs typeface="Times New Roman" pitchFamily="18" charset="0"/>
              </a:rPr>
              <a:t> atoms</a:t>
            </a:r>
          </a:p>
          <a:p>
            <a:endParaRPr lang="en-IN" sz="2800" dirty="0">
              <a:solidFill>
                <a:schemeClr val="accent1">
                  <a:lumMod val="20000"/>
                  <a:lumOff val="80000"/>
                </a:schemeClr>
              </a:solidFill>
              <a:latin typeface="Times New Roman" pitchFamily="18" charset="0"/>
              <a:cs typeface="Times New Roman" pitchFamily="18" charset="0"/>
            </a:endParaRPr>
          </a:p>
        </p:txBody>
      </p:sp>
      <p:pic>
        <p:nvPicPr>
          <p:cNvPr id="13314" name="Picture 2" descr="B for Biology: Spectrophotometry - Atomic Absorption Spectrophotometry"/>
          <p:cNvPicPr>
            <a:picLocks noChangeAspect="1" noChangeArrowheads="1"/>
          </p:cNvPicPr>
          <p:nvPr/>
        </p:nvPicPr>
        <p:blipFill>
          <a:blip r:embed="rId3"/>
          <a:srcRect/>
          <a:stretch>
            <a:fillRect/>
          </a:stretch>
        </p:blipFill>
        <p:spPr bwMode="auto">
          <a:xfrm>
            <a:off x="9260377" y="1726711"/>
            <a:ext cx="5370022" cy="612517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5" name="Rectangle 24"/>
          <p:cNvSpPr/>
          <p:nvPr/>
        </p:nvSpPr>
        <p:spPr>
          <a:xfrm>
            <a:off x="232756" y="581892"/>
            <a:ext cx="8329353" cy="1938992"/>
          </a:xfrm>
          <a:prstGeom prst="rect">
            <a:avLst/>
          </a:prstGeom>
        </p:spPr>
        <p:txBody>
          <a:bodyPr wrap="square">
            <a:spAutoFit/>
          </a:bodyPr>
          <a:lstStyle/>
          <a:p>
            <a:pPr algn="just">
              <a:lnSpc>
                <a:spcPct val="150000"/>
              </a:lnSpc>
            </a:pPr>
            <a:r>
              <a:rPr lang="en-IN" sz="2400" dirty="0" smtClean="0">
                <a:solidFill>
                  <a:schemeClr val="accent1">
                    <a:lumMod val="20000"/>
                    <a:lumOff val="80000"/>
                  </a:schemeClr>
                </a:solidFill>
              </a:rPr>
              <a:t/>
            </a:r>
            <a:br>
              <a:rPr lang="en-IN" sz="2400" dirty="0" smtClean="0">
                <a:solidFill>
                  <a:schemeClr val="accent1">
                    <a:lumMod val="20000"/>
                    <a:lumOff val="80000"/>
                  </a:schemeClr>
                </a:solidFill>
              </a:rPr>
            </a:br>
            <a:endParaRPr lang="en-IN" sz="2400" dirty="0" smtClean="0">
              <a:solidFill>
                <a:schemeClr val="accent1">
                  <a:lumMod val="20000"/>
                  <a:lumOff val="80000"/>
                </a:schemeClr>
              </a:solidFill>
            </a:endParaRPr>
          </a:p>
          <a:p>
            <a:pPr algn="just"/>
            <a:r>
              <a:rPr lang="en-IN" sz="2400" dirty="0" smtClean="0">
                <a:solidFill>
                  <a:schemeClr val="accent1">
                    <a:lumMod val="20000"/>
                    <a:lumOff val="80000"/>
                  </a:schemeClr>
                </a:solidFill>
              </a:rPr>
              <a:t/>
            </a:r>
            <a:br>
              <a:rPr lang="en-IN" sz="2400" dirty="0" smtClean="0">
                <a:solidFill>
                  <a:schemeClr val="accent1">
                    <a:lumMod val="20000"/>
                    <a:lumOff val="80000"/>
                  </a:schemeClr>
                </a:solidFill>
              </a:rPr>
            </a:br>
            <a:endParaRPr lang="en-IN" sz="2400" dirty="0">
              <a:solidFill>
                <a:schemeClr val="accent1">
                  <a:lumMod val="20000"/>
                  <a:lumOff val="80000"/>
                </a:schemeClr>
              </a:solidFill>
            </a:endParaRPr>
          </a:p>
        </p:txBody>
      </p:sp>
      <p:sp>
        <p:nvSpPr>
          <p:cNvPr id="8194" name="AutoShape 2" descr="Simultaneous observation of a section of the sodium spectrum and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196" name="AutoShape 4" descr="Simultaneous observation of a section of the sodium spectrum and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198" name="Picture 6" descr="sodium spectrum ..."/>
          <p:cNvPicPr>
            <a:picLocks noChangeAspect="1" noChangeArrowheads="1"/>
          </p:cNvPicPr>
          <p:nvPr/>
        </p:nvPicPr>
        <p:blipFill>
          <a:blip r:embed="rId3"/>
          <a:srcRect/>
          <a:stretch>
            <a:fillRect/>
          </a:stretch>
        </p:blipFill>
        <p:spPr bwMode="auto">
          <a:xfrm>
            <a:off x="8994371" y="581892"/>
            <a:ext cx="5153891" cy="5503024"/>
          </a:xfrm>
          <a:prstGeom prst="rect">
            <a:avLst/>
          </a:prstGeom>
          <a:solidFill>
            <a:srgbClr val="FFFFFF">
              <a:shade val="85000"/>
            </a:srgbClr>
          </a:solidFill>
          <a:ln w="88900" cap="sq">
            <a:solidFill>
              <a:schemeClr val="accent4">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232755" y="160338"/>
            <a:ext cx="8761615" cy="8710077"/>
          </a:xfrm>
          <a:prstGeom prst="rect">
            <a:avLst/>
          </a:prstGeom>
        </p:spPr>
        <p:txBody>
          <a:bodyPr wrap="square">
            <a:spAutoFit/>
          </a:bodyPr>
          <a:lstStyle/>
          <a:p>
            <a:r>
              <a:rPr lang="en-IN" dirty="0" smtClean="0">
                <a:solidFill>
                  <a:schemeClr val="accent1">
                    <a:lumMod val="20000"/>
                    <a:lumOff val="80000"/>
                  </a:schemeClr>
                </a:solidFill>
              </a:rPr>
              <a:t>.</a:t>
            </a:r>
            <a:r>
              <a:rPr lang="en-IN" sz="2800" dirty="0" smtClean="0">
                <a:solidFill>
                  <a:schemeClr val="accent1">
                    <a:lumMod val="20000"/>
                    <a:lumOff val="80000"/>
                  </a:schemeClr>
                </a:solidFill>
                <a:latin typeface="Times New Roman" pitchFamily="18" charset="0"/>
                <a:cs typeface="Times New Roman" pitchFamily="18" charset="0"/>
              </a:rPr>
              <a:t>•</a:t>
            </a:r>
            <a:r>
              <a:rPr lang="en-IN" sz="2800" dirty="0" smtClean="0">
                <a:solidFill>
                  <a:schemeClr val="accent1">
                    <a:lumMod val="20000"/>
                    <a:lumOff val="80000"/>
                  </a:schemeClr>
                </a:solidFill>
                <a:latin typeface="Times New Roman" pitchFamily="18" charset="0"/>
                <a:cs typeface="Times New Roman" pitchFamily="18" charset="0"/>
              </a:rPr>
              <a:t>At </a:t>
            </a:r>
            <a:r>
              <a:rPr lang="en-IN" sz="2800" dirty="0" err="1" smtClean="0">
                <a:solidFill>
                  <a:schemeClr val="accent1">
                    <a:lumMod val="20000"/>
                    <a:lumOff val="80000"/>
                  </a:schemeClr>
                </a:solidFill>
                <a:latin typeface="Times New Roman" pitchFamily="18" charset="0"/>
                <a:cs typeface="Times New Roman" pitchFamily="18" charset="0"/>
              </a:rPr>
              <a:t>ﬂame</a:t>
            </a:r>
            <a:r>
              <a:rPr lang="en-IN" sz="2800" dirty="0" smtClean="0">
                <a:solidFill>
                  <a:schemeClr val="accent1">
                    <a:lumMod val="20000"/>
                    <a:lumOff val="80000"/>
                  </a:schemeClr>
                </a:solidFill>
                <a:latin typeface="Times New Roman" pitchFamily="18" charset="0"/>
                <a:cs typeface="Times New Roman" pitchFamily="18" charset="0"/>
              </a:rPr>
              <a:t> temperature, some atoms in the solution are activated, </a:t>
            </a:r>
            <a:r>
              <a:rPr lang="en-IN" sz="2800" dirty="0" smtClean="0">
                <a:solidFill>
                  <a:schemeClr val="accent1">
                    <a:lumMod val="20000"/>
                    <a:lumOff val="80000"/>
                  </a:schemeClr>
                </a:solidFill>
                <a:latin typeface="Times New Roman" pitchFamily="18" charset="0"/>
                <a:cs typeface="Times New Roman" pitchFamily="18" charset="0"/>
              </a:rPr>
              <a:t>but </a:t>
            </a:r>
            <a:r>
              <a:rPr lang="en-IN" sz="2800" dirty="0" smtClean="0">
                <a:solidFill>
                  <a:schemeClr val="accent1">
                    <a:lumMod val="20000"/>
                    <a:lumOff val="80000"/>
                  </a:schemeClr>
                </a:solidFill>
                <a:latin typeface="Times New Roman" pitchFamily="18" charset="0"/>
                <a:cs typeface="Times New Roman" pitchFamily="18" charset="0"/>
              </a:rPr>
              <a:t>most of the atoms are remain in the </a:t>
            </a:r>
            <a:r>
              <a:rPr lang="en-IN" sz="2800" dirty="0" smtClean="0">
                <a:solidFill>
                  <a:schemeClr val="accent4">
                    <a:lumMod val="60000"/>
                    <a:lumOff val="40000"/>
                  </a:schemeClr>
                </a:solidFill>
                <a:latin typeface="Times New Roman" pitchFamily="18" charset="0"/>
                <a:cs typeface="Times New Roman" pitchFamily="18" charset="0"/>
              </a:rPr>
              <a:t>ground state</a:t>
            </a:r>
            <a:r>
              <a:rPr lang="en-IN" sz="2800" dirty="0" smtClean="0">
                <a:solidFill>
                  <a:schemeClr val="accent4">
                    <a:lumMod val="60000"/>
                    <a:lumOff val="40000"/>
                  </a:schemeClr>
                </a:solidFill>
                <a:latin typeface="Times New Roman" pitchFamily="18" charset="0"/>
                <a:cs typeface="Times New Roman" pitchFamily="18" charset="0"/>
              </a:rPr>
              <a:t>.</a:t>
            </a: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•The ground state atoms of the same element as in the hollow </a:t>
            </a:r>
            <a:r>
              <a:rPr lang="en-IN" sz="2800" dirty="0" smtClean="0">
                <a:solidFill>
                  <a:schemeClr val="accent1">
                    <a:lumMod val="20000"/>
                    <a:lumOff val="80000"/>
                  </a:schemeClr>
                </a:solidFill>
                <a:latin typeface="Times New Roman" pitchFamily="18" charset="0"/>
                <a:cs typeface="Times New Roman" pitchFamily="18" charset="0"/>
              </a:rPr>
              <a:t>cathode </a:t>
            </a:r>
            <a:r>
              <a:rPr lang="en-IN" sz="2800" dirty="0" smtClean="0">
                <a:solidFill>
                  <a:schemeClr val="accent1">
                    <a:lumMod val="20000"/>
                    <a:lumOff val="80000"/>
                  </a:schemeClr>
                </a:solidFill>
                <a:latin typeface="Times New Roman" pitchFamily="18" charset="0"/>
                <a:cs typeface="Times New Roman" pitchFamily="18" charset="0"/>
              </a:rPr>
              <a:t>cup absorb their own resonance (</a:t>
            </a:r>
            <a:r>
              <a:rPr lang="en-IN" sz="2800" dirty="0" err="1" smtClean="0">
                <a:solidFill>
                  <a:schemeClr val="accent1">
                    <a:lumMod val="20000"/>
                    <a:lumOff val="80000"/>
                  </a:schemeClr>
                </a:solidFill>
                <a:latin typeface="Times New Roman" pitchFamily="18" charset="0"/>
                <a:cs typeface="Times New Roman" pitchFamily="18" charset="0"/>
              </a:rPr>
              <a:t>reﬂected</a:t>
            </a:r>
            <a:r>
              <a:rPr lang="en-IN" sz="2800" dirty="0" smtClean="0">
                <a:solidFill>
                  <a:schemeClr val="accent1">
                    <a:lumMod val="20000"/>
                    <a:lumOff val="80000"/>
                  </a:schemeClr>
                </a:solidFill>
                <a:latin typeface="Times New Roman" pitchFamily="18" charset="0"/>
                <a:cs typeface="Times New Roman" pitchFamily="18" charset="0"/>
              </a:rPr>
              <a:t>) lines. </a:t>
            </a:r>
            <a:endParaRPr lang="en-IN" sz="2800" dirty="0" smtClean="0">
              <a:solidFill>
                <a:schemeClr val="accent1">
                  <a:lumMod val="20000"/>
                  <a:lumOff val="80000"/>
                </a:schemeClr>
              </a:solidFill>
              <a:latin typeface="Times New Roman" pitchFamily="18" charset="0"/>
              <a:cs typeface="Times New Roman" pitchFamily="18" charset="0"/>
            </a:endParaRP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•The amount of light absorbed varies directly with their </a:t>
            </a:r>
          </a:p>
          <a:p>
            <a:r>
              <a:rPr lang="en-IN" sz="2800" dirty="0" smtClean="0">
                <a:solidFill>
                  <a:schemeClr val="accent1">
                    <a:lumMod val="20000"/>
                    <a:lumOff val="80000"/>
                  </a:schemeClr>
                </a:solidFill>
                <a:latin typeface="Times New Roman" pitchFamily="18" charset="0"/>
                <a:cs typeface="Times New Roman" pitchFamily="18" charset="0"/>
              </a:rPr>
              <a:t>concentration in the </a:t>
            </a:r>
            <a:r>
              <a:rPr lang="en-IN" sz="2800" dirty="0" err="1" smtClean="0">
                <a:solidFill>
                  <a:schemeClr val="accent1">
                    <a:lumMod val="20000"/>
                    <a:lumOff val="80000"/>
                  </a:schemeClr>
                </a:solidFill>
                <a:latin typeface="Times New Roman" pitchFamily="18" charset="0"/>
                <a:cs typeface="Times New Roman" pitchFamily="18" charset="0"/>
              </a:rPr>
              <a:t>ﬂame</a:t>
            </a:r>
            <a:r>
              <a:rPr lang="en-IN" sz="2800" dirty="0" smtClean="0">
                <a:solidFill>
                  <a:schemeClr val="accent1">
                    <a:lumMod val="20000"/>
                    <a:lumOff val="80000"/>
                  </a:schemeClr>
                </a:solidFill>
                <a:latin typeface="Times New Roman" pitchFamily="18" charset="0"/>
                <a:cs typeface="Times New Roman" pitchFamily="18" charset="0"/>
              </a:rPr>
              <a:t>. </a:t>
            </a:r>
            <a:endParaRPr lang="en-IN" sz="2800" dirty="0" smtClean="0">
              <a:solidFill>
                <a:schemeClr val="accent1">
                  <a:lumMod val="20000"/>
                  <a:lumOff val="80000"/>
                </a:schemeClr>
              </a:solidFill>
              <a:latin typeface="Times New Roman" pitchFamily="18" charset="0"/>
              <a:cs typeface="Times New Roman" pitchFamily="18" charset="0"/>
            </a:endParaRP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•The transmitted light that is not absorbed reaches the </a:t>
            </a:r>
          </a:p>
          <a:p>
            <a:r>
              <a:rPr lang="en-IN" sz="2800" dirty="0" err="1" smtClean="0">
                <a:solidFill>
                  <a:schemeClr val="accent4">
                    <a:lumMod val="60000"/>
                    <a:lumOff val="40000"/>
                  </a:schemeClr>
                </a:solidFill>
                <a:latin typeface="Times New Roman" pitchFamily="18" charset="0"/>
                <a:cs typeface="Times New Roman" pitchFamily="18" charset="0"/>
              </a:rPr>
              <a:t>monochromator</a:t>
            </a:r>
            <a:r>
              <a:rPr lang="en-IN" sz="2800" dirty="0" smtClean="0">
                <a:solidFill>
                  <a:schemeClr val="accent4">
                    <a:lumMod val="60000"/>
                    <a:lumOff val="40000"/>
                  </a:schemeClr>
                </a:solidFill>
                <a:latin typeface="Times New Roman" pitchFamily="18" charset="0"/>
                <a:cs typeface="Times New Roman" pitchFamily="18" charset="0"/>
              </a:rPr>
              <a:t>. </a:t>
            </a:r>
            <a:endParaRPr lang="en-IN" sz="2800" dirty="0" smtClean="0">
              <a:solidFill>
                <a:schemeClr val="accent4">
                  <a:lumMod val="60000"/>
                  <a:lumOff val="40000"/>
                </a:schemeClr>
              </a:solidFill>
              <a:latin typeface="Times New Roman" pitchFamily="18" charset="0"/>
              <a:cs typeface="Times New Roman" pitchFamily="18" charset="0"/>
            </a:endParaRP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•The </a:t>
            </a:r>
            <a:r>
              <a:rPr lang="en-IN" sz="2800" dirty="0" err="1" smtClean="0">
                <a:solidFill>
                  <a:schemeClr val="accent1">
                    <a:lumMod val="20000"/>
                    <a:lumOff val="80000"/>
                  </a:schemeClr>
                </a:solidFill>
                <a:latin typeface="Times New Roman" pitchFamily="18" charset="0"/>
                <a:cs typeface="Times New Roman" pitchFamily="18" charset="0"/>
              </a:rPr>
              <a:t>monochromator</a:t>
            </a:r>
            <a:r>
              <a:rPr lang="en-IN" sz="2800" dirty="0" smtClean="0">
                <a:solidFill>
                  <a:schemeClr val="accent1">
                    <a:lumMod val="20000"/>
                    <a:lumOff val="80000"/>
                  </a:schemeClr>
                </a:solidFill>
                <a:latin typeface="Times New Roman" pitchFamily="18" charset="0"/>
                <a:cs typeface="Times New Roman" pitchFamily="18" charset="0"/>
              </a:rPr>
              <a:t> passes only the wavelengths close to the </a:t>
            </a:r>
            <a:r>
              <a:rPr lang="en-IN" sz="2800" dirty="0" smtClean="0">
                <a:solidFill>
                  <a:schemeClr val="accent1">
                    <a:lumMod val="20000"/>
                    <a:lumOff val="80000"/>
                  </a:schemeClr>
                </a:solidFill>
                <a:latin typeface="Times New Roman" pitchFamily="18" charset="0"/>
                <a:cs typeface="Times New Roman" pitchFamily="18" charset="0"/>
              </a:rPr>
              <a:t>resonance </a:t>
            </a:r>
            <a:r>
              <a:rPr lang="en-IN" sz="2800" dirty="0" smtClean="0">
                <a:solidFill>
                  <a:schemeClr val="accent1">
                    <a:lumMod val="20000"/>
                    <a:lumOff val="80000"/>
                  </a:schemeClr>
                </a:solidFill>
                <a:latin typeface="Times New Roman" pitchFamily="18" charset="0"/>
                <a:cs typeface="Times New Roman" pitchFamily="18" charset="0"/>
              </a:rPr>
              <a:t>lines of the particular element to be analysed. </a:t>
            </a:r>
          </a:p>
          <a:p>
            <a:r>
              <a:rPr lang="en-IN" sz="2800" dirty="0" smtClean="0">
                <a:solidFill>
                  <a:schemeClr val="accent1">
                    <a:lumMod val="20000"/>
                    <a:lumOff val="80000"/>
                  </a:schemeClr>
                </a:solidFill>
                <a:latin typeface="Times New Roman" pitchFamily="18" charset="0"/>
                <a:cs typeface="Times New Roman" pitchFamily="18" charset="0"/>
              </a:rPr>
              <a:t>•Then the transmitted light strikes a detector and the decrease in </a:t>
            </a:r>
            <a:r>
              <a:rPr lang="en-IN" sz="2800" dirty="0" smtClean="0">
                <a:solidFill>
                  <a:schemeClr val="accent1">
                    <a:lumMod val="20000"/>
                    <a:lumOff val="80000"/>
                  </a:schemeClr>
                </a:solidFill>
                <a:latin typeface="Times New Roman" pitchFamily="18" charset="0"/>
                <a:cs typeface="Times New Roman" pitchFamily="18" charset="0"/>
              </a:rPr>
              <a:t>transmitted </a:t>
            </a:r>
            <a:r>
              <a:rPr lang="en-IN" sz="2800" dirty="0" smtClean="0">
                <a:solidFill>
                  <a:schemeClr val="accent1">
                    <a:lumMod val="20000"/>
                    <a:lumOff val="80000"/>
                  </a:schemeClr>
                </a:solidFill>
                <a:latin typeface="Times New Roman" pitchFamily="18" charset="0"/>
                <a:cs typeface="Times New Roman" pitchFamily="18" charset="0"/>
              </a:rPr>
              <a:t>light is measured.</a:t>
            </a:r>
          </a:p>
          <a:p>
            <a:r>
              <a:rPr lang="en-IN" sz="2800" dirty="0" smtClean="0">
                <a:solidFill>
                  <a:schemeClr val="accent1">
                    <a:lumMod val="20000"/>
                    <a:lumOff val="80000"/>
                  </a:schemeClr>
                </a:solidFill>
                <a:latin typeface="Times New Roman" pitchFamily="18" charset="0"/>
                <a:cs typeface="Times New Roman" pitchFamily="18" charset="0"/>
              </a:rPr>
              <a:t/>
            </a:r>
            <a:br>
              <a:rPr lang="en-IN" sz="2800" dirty="0" smtClean="0">
                <a:solidFill>
                  <a:schemeClr val="accent1">
                    <a:lumMod val="20000"/>
                    <a:lumOff val="80000"/>
                  </a:schemeClr>
                </a:solidFill>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0972800" cy="8217634"/>
          </a:xfrm>
          <a:prstGeom prst="rect">
            <a:avLst/>
          </a:prstGeom>
        </p:spPr>
        <p:txBody>
          <a:bodyPr wrap="square">
            <a:spAutoFit/>
          </a:bodyPr>
          <a:lstStyle/>
          <a:p>
            <a:pPr algn="ctr"/>
            <a:r>
              <a:rPr lang="en-IN" sz="3600" u="sng" dirty="0" smtClean="0">
                <a:solidFill>
                  <a:schemeClr val="accent4">
                    <a:lumMod val="60000"/>
                    <a:lumOff val="40000"/>
                  </a:schemeClr>
                </a:solidFill>
                <a:latin typeface="Times New Roman" pitchFamily="18" charset="0"/>
                <a:cs typeface="Times New Roman" pitchFamily="18" charset="0"/>
              </a:rPr>
              <a:t>INSTRUMENTATION OF ATOMIC ABSORPTION          SPECTROSCOPY</a:t>
            </a:r>
          </a:p>
          <a:p>
            <a:endParaRPr lang="en-IN" sz="3600" dirty="0" smtClean="0">
              <a:solidFill>
                <a:schemeClr val="accent4">
                  <a:lumMod val="60000"/>
                  <a:lumOff val="4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•The components of an AAS are </a:t>
            </a:r>
            <a:r>
              <a:rPr lang="en-IN" sz="2800" dirty="0" smtClean="0">
                <a:solidFill>
                  <a:schemeClr val="accent1">
                    <a:lumMod val="20000"/>
                    <a:lumOff val="80000"/>
                  </a:schemeClr>
                </a:solidFill>
                <a:latin typeface="Times New Roman" pitchFamily="18" charset="0"/>
                <a:cs typeface="Times New Roman" pitchFamily="18" charset="0"/>
              </a:rPr>
              <a:t>:</a:t>
            </a:r>
          </a:p>
          <a:p>
            <a:endParaRPr lang="en-IN" sz="2800" dirty="0" smtClean="0">
              <a:solidFill>
                <a:schemeClr val="accent1">
                  <a:lumMod val="20000"/>
                  <a:lumOff val="80000"/>
                </a:schemeClr>
              </a:solidFill>
              <a:latin typeface="Times New Roman" pitchFamily="18" charset="0"/>
              <a:cs typeface="Times New Roman" pitchFamily="18" charset="0"/>
            </a:endParaRPr>
          </a:p>
          <a:p>
            <a:pPr marL="514350" indent="-514350">
              <a:buAutoNum type="arabicPeriod"/>
            </a:pPr>
            <a:r>
              <a:rPr lang="en-IN" sz="2800" dirty="0" smtClean="0">
                <a:solidFill>
                  <a:schemeClr val="accent1">
                    <a:lumMod val="20000"/>
                    <a:lumOff val="80000"/>
                  </a:schemeClr>
                </a:solidFill>
                <a:latin typeface="Times New Roman" pitchFamily="18" charset="0"/>
                <a:cs typeface="Times New Roman" pitchFamily="18" charset="0"/>
              </a:rPr>
              <a:t>Hollow </a:t>
            </a:r>
            <a:r>
              <a:rPr lang="en-IN" sz="2800" dirty="0" smtClean="0">
                <a:solidFill>
                  <a:schemeClr val="accent1">
                    <a:lumMod val="20000"/>
                    <a:lumOff val="80000"/>
                  </a:schemeClr>
                </a:solidFill>
                <a:latin typeface="Times New Roman" pitchFamily="18" charset="0"/>
                <a:cs typeface="Times New Roman" pitchFamily="18" charset="0"/>
              </a:rPr>
              <a:t>cathode </a:t>
            </a:r>
            <a:r>
              <a:rPr lang="en-IN" sz="2800" dirty="0" smtClean="0">
                <a:solidFill>
                  <a:schemeClr val="accent1">
                    <a:lumMod val="20000"/>
                    <a:lumOff val="80000"/>
                  </a:schemeClr>
                </a:solidFill>
                <a:latin typeface="Times New Roman" pitchFamily="18" charset="0"/>
                <a:cs typeface="Times New Roman" pitchFamily="18" charset="0"/>
              </a:rPr>
              <a:t>lamp</a:t>
            </a:r>
          </a:p>
          <a:p>
            <a:pPr marL="514350" indent="-514350">
              <a:buAutoNum type="arabicPeriod"/>
            </a:pPr>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2. Beam </a:t>
            </a:r>
            <a:r>
              <a:rPr lang="en-IN" sz="2800" dirty="0" smtClean="0">
                <a:solidFill>
                  <a:schemeClr val="accent1">
                    <a:lumMod val="20000"/>
                    <a:lumOff val="80000"/>
                  </a:schemeClr>
                </a:solidFill>
                <a:latin typeface="Times New Roman" pitchFamily="18" charset="0"/>
                <a:cs typeface="Times New Roman" pitchFamily="18" charset="0"/>
              </a:rPr>
              <a:t>chopper</a:t>
            </a: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3. The </a:t>
            </a:r>
            <a:r>
              <a:rPr lang="en-IN" sz="2800" dirty="0" err="1" smtClean="0">
                <a:solidFill>
                  <a:schemeClr val="accent1">
                    <a:lumMod val="20000"/>
                    <a:lumOff val="80000"/>
                  </a:schemeClr>
                </a:solidFill>
                <a:latin typeface="Times New Roman" pitchFamily="18" charset="0"/>
                <a:cs typeface="Times New Roman" pitchFamily="18" charset="0"/>
              </a:rPr>
              <a:t>ﬂame</a:t>
            </a:r>
            <a:r>
              <a:rPr lang="en-IN" sz="2800" dirty="0" smtClean="0">
                <a:solidFill>
                  <a:schemeClr val="accent1">
                    <a:lumMod val="20000"/>
                    <a:lumOff val="80000"/>
                  </a:schemeClr>
                </a:solidFill>
                <a:latin typeface="Times New Roman" pitchFamily="18" charset="0"/>
                <a:cs typeface="Times New Roman" pitchFamily="18" charset="0"/>
              </a:rPr>
              <a:t> or </a:t>
            </a:r>
            <a:r>
              <a:rPr lang="en-IN" sz="2800" dirty="0" smtClean="0">
                <a:solidFill>
                  <a:schemeClr val="accent1">
                    <a:lumMod val="20000"/>
                    <a:lumOff val="80000"/>
                  </a:schemeClr>
                </a:solidFill>
                <a:latin typeface="Times New Roman" pitchFamily="18" charset="0"/>
                <a:cs typeface="Times New Roman" pitchFamily="18" charset="0"/>
              </a:rPr>
              <a:t>furnace</a:t>
            </a: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4. </a:t>
            </a:r>
            <a:r>
              <a:rPr lang="en-IN" sz="2800" dirty="0" smtClean="0">
                <a:solidFill>
                  <a:schemeClr val="accent1">
                    <a:lumMod val="20000"/>
                    <a:lumOff val="80000"/>
                  </a:schemeClr>
                </a:solidFill>
                <a:latin typeface="Times New Roman" pitchFamily="18" charset="0"/>
                <a:cs typeface="Times New Roman" pitchFamily="18" charset="0"/>
              </a:rPr>
              <a:t>Nebulizer</a:t>
            </a: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5. </a:t>
            </a:r>
            <a:r>
              <a:rPr lang="en-IN" sz="2800" dirty="0" err="1" smtClean="0">
                <a:solidFill>
                  <a:schemeClr val="accent1">
                    <a:lumMod val="20000"/>
                    <a:lumOff val="80000"/>
                  </a:schemeClr>
                </a:solidFill>
                <a:latin typeface="Times New Roman" pitchFamily="18" charset="0"/>
                <a:cs typeface="Times New Roman" pitchFamily="18" charset="0"/>
              </a:rPr>
              <a:t>Monochromator</a:t>
            </a:r>
            <a:endParaRPr lang="en-IN" sz="2800" dirty="0" smtClean="0">
              <a:solidFill>
                <a:schemeClr val="accent1">
                  <a:lumMod val="20000"/>
                  <a:lumOff val="80000"/>
                </a:schemeClr>
              </a:solidFill>
              <a:latin typeface="Times New Roman" pitchFamily="18" charset="0"/>
              <a:cs typeface="Times New Roman" pitchFamily="18" charset="0"/>
            </a:endParaRP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6. Detector </a:t>
            </a:r>
            <a:endParaRPr lang="en-IN" sz="2800" dirty="0" smtClean="0">
              <a:solidFill>
                <a:schemeClr val="accent1">
                  <a:lumMod val="20000"/>
                  <a:lumOff val="80000"/>
                </a:schemeClr>
              </a:solidFill>
              <a:latin typeface="Times New Roman" pitchFamily="18" charset="0"/>
              <a:cs typeface="Times New Roman" pitchFamily="18" charset="0"/>
            </a:endParaRPr>
          </a:p>
          <a:p>
            <a:endParaRPr lang="en-IN" sz="2800" dirty="0" smtClean="0">
              <a:solidFill>
                <a:schemeClr val="accent1">
                  <a:lumMod val="20000"/>
                  <a:lumOff val="80000"/>
                </a:schemeClr>
              </a:solidFill>
              <a:latin typeface="Times New Roman" pitchFamily="18" charset="0"/>
              <a:cs typeface="Times New Roman" pitchFamily="18" charset="0"/>
            </a:endParaRPr>
          </a:p>
          <a:p>
            <a:r>
              <a:rPr lang="en-IN" sz="2800" dirty="0" smtClean="0">
                <a:solidFill>
                  <a:schemeClr val="accent1">
                    <a:lumMod val="20000"/>
                    <a:lumOff val="80000"/>
                  </a:schemeClr>
                </a:solidFill>
                <a:latin typeface="Times New Roman" pitchFamily="18" charset="0"/>
                <a:cs typeface="Times New Roman" pitchFamily="18" charset="0"/>
              </a:rPr>
              <a:t>7. </a:t>
            </a:r>
            <a:r>
              <a:rPr lang="en-IN" sz="2800" dirty="0" err="1" smtClean="0">
                <a:solidFill>
                  <a:schemeClr val="accent1">
                    <a:lumMod val="20000"/>
                    <a:lumOff val="80000"/>
                  </a:schemeClr>
                </a:solidFill>
                <a:latin typeface="Times New Roman" pitchFamily="18" charset="0"/>
                <a:cs typeface="Times New Roman" pitchFamily="18" charset="0"/>
              </a:rPr>
              <a:t>Ampliﬁer</a:t>
            </a:r>
            <a:r>
              <a:rPr lang="en-IN" sz="2800" dirty="0" smtClean="0">
                <a:solidFill>
                  <a:schemeClr val="accent1">
                    <a:lumMod val="20000"/>
                    <a:lumOff val="80000"/>
                  </a:schemeClr>
                </a:solidFill>
                <a:latin typeface="Times New Roman" pitchFamily="18" charset="0"/>
                <a:cs typeface="Times New Roman" pitchFamily="18" charset="0"/>
              </a:rPr>
              <a:t>.</a:t>
            </a:r>
            <a:endParaRPr lang="en-IN" sz="2800" dirty="0">
              <a:solidFill>
                <a:schemeClr val="accent1">
                  <a:lumMod val="20000"/>
                  <a:lumOff val="80000"/>
                </a:schemeClr>
              </a:solidFill>
              <a:latin typeface="Times New Roman" pitchFamily="18" charset="0"/>
              <a:cs typeface="Times New Roman" pitchFamily="18" charset="0"/>
            </a:endParaRPr>
          </a:p>
        </p:txBody>
      </p:sp>
      <p:pic>
        <p:nvPicPr>
          <p:cNvPr id="27650" name="Picture 2" descr="Atomic Absorption Spectrophotometry: Principle, Parts, Uses"/>
          <p:cNvPicPr>
            <a:picLocks noChangeAspect="1" noChangeArrowheads="1"/>
          </p:cNvPicPr>
          <p:nvPr/>
        </p:nvPicPr>
        <p:blipFill>
          <a:blip r:embed="rId2"/>
          <a:srcRect t="18612"/>
          <a:stretch>
            <a:fillRect/>
          </a:stretch>
        </p:blipFill>
        <p:spPr bwMode="auto">
          <a:xfrm>
            <a:off x="3823855" y="2310938"/>
            <a:ext cx="10507287" cy="5258797"/>
          </a:xfrm>
          <a:prstGeom prst="rect">
            <a:avLst/>
          </a:prstGeom>
          <a:solidFill>
            <a:srgbClr val="FFFFFF">
              <a:shade val="85000"/>
            </a:srgbClr>
          </a:solidFill>
          <a:ln w="88900" cap="sq">
            <a:solidFill>
              <a:schemeClr val="accent4">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9" name="Rectangle 8"/>
          <p:cNvSpPr/>
          <p:nvPr/>
        </p:nvSpPr>
        <p:spPr>
          <a:xfrm>
            <a:off x="-1" y="1"/>
            <a:ext cx="13865629" cy="8309967"/>
          </a:xfrm>
          <a:prstGeom prst="rect">
            <a:avLst/>
          </a:prstGeom>
        </p:spPr>
        <p:txBody>
          <a:bodyPr wrap="square">
            <a:spAutoFit/>
          </a:bodyPr>
          <a:lstStyle/>
          <a:p>
            <a:pPr fontAlgn="base"/>
            <a:endParaRPr lang="en-IN" dirty="0" smtClean="0">
              <a:latin typeface="Times New Roman" pitchFamily="18" charset="0"/>
              <a:cs typeface="Times New Roman" pitchFamily="18" charset="0"/>
            </a:endParaRPr>
          </a:p>
          <a:p>
            <a:pPr algn="ctr" fontAlgn="base"/>
            <a:r>
              <a:rPr lang="en-IN" sz="4000" dirty="0" smtClean="0">
                <a:solidFill>
                  <a:schemeClr val="tx2">
                    <a:lumMod val="20000"/>
                    <a:lumOff val="80000"/>
                  </a:schemeClr>
                </a:solidFill>
                <a:latin typeface="Times New Roman" pitchFamily="18" charset="0"/>
                <a:cs typeface="Times New Roman" pitchFamily="18" charset="0"/>
              </a:rPr>
              <a:t>  </a:t>
            </a:r>
            <a:r>
              <a:rPr lang="en-IN" sz="4000" i="1" dirty="0" smtClean="0">
                <a:solidFill>
                  <a:schemeClr val="tx2">
                    <a:lumMod val="20000"/>
                    <a:lumOff val="80000"/>
                  </a:schemeClr>
                </a:solidFill>
                <a:latin typeface="Times New Roman" pitchFamily="18" charset="0"/>
                <a:cs typeface="Times New Roman" pitchFamily="18" charset="0"/>
              </a:rPr>
              <a:t>  </a:t>
            </a:r>
            <a:r>
              <a:rPr lang="en-IN" sz="4000" b="1" u="sng" dirty="0" smtClean="0">
                <a:solidFill>
                  <a:schemeClr val="accent4">
                    <a:lumMod val="60000"/>
                    <a:lumOff val="40000"/>
                  </a:schemeClr>
                </a:solidFill>
                <a:latin typeface="Times New Roman" pitchFamily="18" charset="0"/>
                <a:cs typeface="Times New Roman" pitchFamily="18" charset="0"/>
              </a:rPr>
              <a:t>APPLICATIONS  OF  ATOMIC  ABSORPTION  SPECTROSCOPY</a:t>
            </a:r>
          </a:p>
          <a:p>
            <a:pPr algn="ctr" fontAlgn="base"/>
            <a:endParaRPr lang="en-IN" sz="4000" b="1" u="sng" dirty="0" smtClean="0">
              <a:solidFill>
                <a:schemeClr val="accent4">
                  <a:lumMod val="60000"/>
                  <a:lumOff val="40000"/>
                </a:schemeClr>
              </a:solidFill>
              <a:latin typeface="Times New Roman" pitchFamily="18" charset="0"/>
              <a:cs typeface="Times New Roman" pitchFamily="18" charset="0"/>
            </a:endParaRPr>
          </a:p>
          <a:p>
            <a:pPr fontAlgn="base"/>
            <a:endParaRPr lang="en-IN" dirty="0" smtClean="0">
              <a:latin typeface="Times New Roman" pitchFamily="18" charset="0"/>
              <a:cs typeface="Times New Roman" pitchFamily="18" charset="0"/>
            </a:endParaRPr>
          </a:p>
          <a:p>
            <a:pPr algn="just" fontAlgn="base">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Atomic Absorption Spectroscopy is one of the most useful analytical tools available to </a:t>
            </a:r>
            <a:r>
              <a:rPr lang="en-IN" sz="2800" dirty="0" smtClean="0">
                <a:solidFill>
                  <a:schemeClr val="tx2">
                    <a:lumMod val="20000"/>
                    <a:lumOff val="80000"/>
                  </a:schemeClr>
                </a:solidFill>
                <a:latin typeface="Times New Roman" pitchFamily="18" charset="0"/>
                <a:cs typeface="Times New Roman" pitchFamily="18" charset="0"/>
              </a:rPr>
              <a:t>scientists</a:t>
            </a:r>
            <a:r>
              <a:rPr lang="en-IN" sz="2800" dirty="0" smtClean="0">
                <a:solidFill>
                  <a:schemeClr val="tx2">
                    <a:lumMod val="20000"/>
                    <a:lumOff val="80000"/>
                  </a:schemeClr>
                </a:solidFill>
                <a:latin typeface="Times New Roman" pitchFamily="18" charset="0"/>
                <a:cs typeface="Times New Roman" pitchFamily="18" charset="0"/>
              </a:rPr>
              <a:t>,</a:t>
            </a:r>
            <a:r>
              <a:rPr lang="en-IN" sz="2800" dirty="0" smtClean="0">
                <a:solidFill>
                  <a:schemeClr val="tx2">
                    <a:lumMod val="20000"/>
                    <a:lumOff val="80000"/>
                  </a:schemeClr>
                </a:solidFill>
                <a:latin typeface="Times New Roman" pitchFamily="18" charset="0"/>
                <a:cs typeface="Times New Roman" pitchFamily="18" charset="0"/>
              </a:rPr>
              <a:t> </a:t>
            </a:r>
            <a:r>
              <a:rPr lang="en-IN" sz="2800" dirty="0" smtClean="0">
                <a:solidFill>
                  <a:schemeClr val="tx2">
                    <a:lumMod val="20000"/>
                    <a:lumOff val="80000"/>
                  </a:schemeClr>
                </a:solidFill>
                <a:latin typeface="Times New Roman" pitchFamily="18" charset="0"/>
                <a:cs typeface="Times New Roman" pitchFamily="18" charset="0"/>
              </a:rPr>
              <a:t>it uses light absorption and emission patterns to characterise the unique properties of matter. </a:t>
            </a:r>
            <a:endParaRPr lang="en-IN" sz="2800" dirty="0" smtClean="0">
              <a:solidFill>
                <a:schemeClr val="tx2">
                  <a:lumMod val="20000"/>
                  <a:lumOff val="80000"/>
                </a:schemeClr>
              </a:solidFill>
              <a:latin typeface="Times New Roman" pitchFamily="18" charset="0"/>
              <a:cs typeface="Times New Roman" pitchFamily="18" charset="0"/>
            </a:endParaRPr>
          </a:p>
          <a:p>
            <a:pPr algn="just" fontAlgn="base">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Atomic </a:t>
            </a:r>
            <a:r>
              <a:rPr lang="en-IN" sz="2800" dirty="0" smtClean="0">
                <a:solidFill>
                  <a:schemeClr val="tx2">
                    <a:lumMod val="20000"/>
                    <a:lumOff val="80000"/>
                  </a:schemeClr>
                </a:solidFill>
                <a:latin typeface="Times New Roman" pitchFamily="18" charset="0"/>
                <a:cs typeface="Times New Roman" pitchFamily="18" charset="0"/>
              </a:rPr>
              <a:t>absorption Spectroscopy is unique as it allows scientists to not only detect the presence of metallic elements within a sample, but also calculate </a:t>
            </a:r>
            <a:r>
              <a:rPr lang="en-IN" sz="2800" dirty="0" smtClean="0">
                <a:solidFill>
                  <a:schemeClr val="tx2">
                    <a:lumMod val="20000"/>
                    <a:lumOff val="80000"/>
                  </a:schemeClr>
                </a:solidFill>
                <a:latin typeface="Times New Roman" pitchFamily="18" charset="0"/>
                <a:cs typeface="Times New Roman" pitchFamily="18" charset="0"/>
              </a:rPr>
              <a:t>concentrations.</a:t>
            </a:r>
          </a:p>
          <a:p>
            <a:pPr algn="just" fontAlgn="base">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It </a:t>
            </a:r>
            <a:r>
              <a:rPr lang="en-IN" sz="2800" dirty="0" smtClean="0">
                <a:solidFill>
                  <a:schemeClr val="tx2">
                    <a:lumMod val="20000"/>
                    <a:lumOff val="80000"/>
                  </a:schemeClr>
                </a:solidFill>
                <a:latin typeface="Times New Roman" pitchFamily="18" charset="0"/>
                <a:cs typeface="Times New Roman" pitchFamily="18" charset="0"/>
              </a:rPr>
              <a:t>is particularly useful for detecting metals, making it instrumental to a broad spectrum of industries. </a:t>
            </a:r>
            <a:endParaRPr lang="en-IN" sz="2800" dirty="0" smtClean="0">
              <a:solidFill>
                <a:schemeClr val="tx2">
                  <a:lumMod val="20000"/>
                  <a:lumOff val="80000"/>
                </a:schemeClr>
              </a:solidFill>
              <a:latin typeface="Times New Roman" pitchFamily="18" charset="0"/>
              <a:cs typeface="Times New Roman" pitchFamily="18" charset="0"/>
            </a:endParaRPr>
          </a:p>
          <a:p>
            <a:pPr algn="just" fontAlgn="base">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High </a:t>
            </a:r>
            <a:r>
              <a:rPr lang="en-IN" sz="2800" dirty="0" smtClean="0">
                <a:solidFill>
                  <a:schemeClr val="tx2">
                    <a:lumMod val="20000"/>
                    <a:lumOff val="80000"/>
                  </a:schemeClr>
                </a:solidFill>
                <a:latin typeface="Times New Roman" pitchFamily="18" charset="0"/>
                <a:cs typeface="Times New Roman" pitchFamily="18" charset="0"/>
              </a:rPr>
              <a:t>sensitivity is another major benefit, due to which Atomic absorption Spectroscopy is capable of detecting parts per billion (ppb) concentrations. </a:t>
            </a:r>
            <a:endParaRPr lang="en-IN" sz="2800" dirty="0">
              <a:solidFill>
                <a:schemeClr val="tx2">
                  <a:lumMod val="20000"/>
                  <a:lumOff val="8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7" name="Rectangle 6"/>
          <p:cNvSpPr/>
          <p:nvPr/>
        </p:nvSpPr>
        <p:spPr>
          <a:xfrm>
            <a:off x="1" y="306889"/>
            <a:ext cx="10673541" cy="7755969"/>
          </a:xfrm>
          <a:prstGeom prst="rect">
            <a:avLst/>
          </a:prstGeom>
        </p:spPr>
        <p:txBody>
          <a:bodyPr wrap="square">
            <a:spAutoFit/>
          </a:bodyPr>
          <a:lstStyle/>
          <a:p>
            <a:r>
              <a:rPr lang="en-IN" sz="3600" b="1" u="sng" dirty="0" smtClean="0">
                <a:solidFill>
                  <a:schemeClr val="accent4">
                    <a:lumMod val="60000"/>
                    <a:lumOff val="40000"/>
                  </a:schemeClr>
                </a:solidFill>
                <a:latin typeface="Times New Roman" pitchFamily="18" charset="0"/>
                <a:cs typeface="Times New Roman" pitchFamily="18" charset="0"/>
              </a:rPr>
              <a:t>AGRICULTURE</a:t>
            </a:r>
          </a:p>
          <a:p>
            <a:pPr algn="just">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Atomic absorption spectroscopy is frequently utilized in agriculture </a:t>
            </a:r>
            <a:r>
              <a:rPr lang="en-IN" sz="2800" dirty="0" smtClean="0">
                <a:solidFill>
                  <a:schemeClr val="bg2"/>
                </a:solidFill>
                <a:latin typeface="Times New Roman" pitchFamily="18" charset="0"/>
                <a:cs typeface="Times New Roman" pitchFamily="18" charset="0"/>
              </a:rPr>
              <a:t>a</a:t>
            </a:r>
            <a:r>
              <a:rPr lang="en-IN" sz="2800" dirty="0" smtClean="0">
                <a:solidFill>
                  <a:schemeClr val="bg2"/>
                </a:solidFill>
                <a:latin typeface="Times New Roman" pitchFamily="18" charset="0"/>
                <a:cs typeface="Times New Roman" pitchFamily="18" charset="0"/>
              </a:rPr>
              <a:t>nd </a:t>
            </a:r>
            <a:r>
              <a:rPr lang="en-IN" sz="2800" dirty="0" smtClean="0">
                <a:solidFill>
                  <a:schemeClr val="bg2"/>
                </a:solidFill>
                <a:latin typeface="Times New Roman" pitchFamily="18" charset="0"/>
                <a:cs typeface="Times New Roman" pitchFamily="18" charset="0"/>
              </a:rPr>
              <a:t>the study of environmental </a:t>
            </a:r>
            <a:r>
              <a:rPr lang="en-IN" sz="2800" dirty="0" smtClean="0">
                <a:solidFill>
                  <a:schemeClr val="bg2"/>
                </a:solidFill>
                <a:latin typeface="Times New Roman" pitchFamily="18" charset="0"/>
                <a:cs typeface="Times New Roman" pitchFamily="18" charset="0"/>
              </a:rPr>
              <a:t>sciences.</a:t>
            </a:r>
          </a:p>
          <a:p>
            <a:pPr algn="just">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Typically</a:t>
            </a: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they are </a:t>
            </a:r>
            <a:r>
              <a:rPr lang="en-IN" sz="2800" dirty="0" smtClean="0">
                <a:solidFill>
                  <a:schemeClr val="bg2"/>
                </a:solidFill>
                <a:latin typeface="Times New Roman" pitchFamily="18" charset="0"/>
                <a:cs typeface="Times New Roman" pitchFamily="18" charset="0"/>
              </a:rPr>
              <a:t>used to identify and analyze the presence of potentially </a:t>
            </a:r>
            <a:r>
              <a:rPr lang="en-IN" sz="2800" dirty="0" smtClean="0">
                <a:solidFill>
                  <a:schemeClr val="accent4">
                    <a:lumMod val="60000"/>
                    <a:lumOff val="40000"/>
                  </a:schemeClr>
                </a:solidFill>
                <a:latin typeface="Times New Roman" pitchFamily="18" charset="0"/>
                <a:cs typeface="Times New Roman" pitchFamily="18" charset="0"/>
              </a:rPr>
              <a:t>harmful elements </a:t>
            </a:r>
            <a:r>
              <a:rPr lang="en-IN" sz="2800" dirty="0" smtClean="0">
                <a:solidFill>
                  <a:schemeClr val="bg2"/>
                </a:solidFill>
                <a:latin typeface="Times New Roman" pitchFamily="18" charset="0"/>
                <a:cs typeface="Times New Roman" pitchFamily="18" charset="0"/>
              </a:rPr>
              <a:t>in the </a:t>
            </a:r>
            <a:r>
              <a:rPr lang="en-IN" sz="2800" dirty="0" smtClean="0">
                <a:solidFill>
                  <a:schemeClr val="bg2"/>
                </a:solidFill>
                <a:latin typeface="Times New Roman" pitchFamily="18" charset="0"/>
                <a:cs typeface="Times New Roman" pitchFamily="18" charset="0"/>
              </a:rPr>
              <a:t>environment.</a:t>
            </a:r>
          </a:p>
          <a:p>
            <a:pPr algn="just">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One </a:t>
            </a:r>
            <a:r>
              <a:rPr lang="en-IN" sz="2800" dirty="0" smtClean="0">
                <a:solidFill>
                  <a:schemeClr val="bg2"/>
                </a:solidFill>
                <a:latin typeface="Times New Roman" pitchFamily="18" charset="0"/>
                <a:cs typeface="Times New Roman" pitchFamily="18" charset="0"/>
              </a:rPr>
              <a:t>common use for these methods is the analysis of </a:t>
            </a:r>
            <a:r>
              <a:rPr lang="en-IN" sz="2800" dirty="0" smtClean="0">
                <a:solidFill>
                  <a:schemeClr val="accent4">
                    <a:lumMod val="60000"/>
                    <a:lumOff val="40000"/>
                  </a:schemeClr>
                </a:solidFill>
                <a:latin typeface="Times New Roman" pitchFamily="18" charset="0"/>
                <a:cs typeface="Times New Roman" pitchFamily="18" charset="0"/>
              </a:rPr>
              <a:t>soil samples </a:t>
            </a:r>
            <a:r>
              <a:rPr lang="en-IN" sz="2800" dirty="0" smtClean="0">
                <a:solidFill>
                  <a:schemeClr val="bg2"/>
                </a:solidFill>
                <a:latin typeface="Times New Roman" pitchFamily="18" charset="0"/>
                <a:cs typeface="Times New Roman" pitchFamily="18" charset="0"/>
              </a:rPr>
              <a:t>and the effect the quality of the </a:t>
            </a:r>
            <a:r>
              <a:rPr lang="en-IN" sz="2800" dirty="0" smtClean="0">
                <a:solidFill>
                  <a:schemeClr val="bg2"/>
                </a:solidFill>
                <a:latin typeface="Times New Roman" pitchFamily="18" charset="0"/>
                <a:cs typeface="Times New Roman" pitchFamily="18" charset="0"/>
              </a:rPr>
              <a:t>soil on </a:t>
            </a:r>
            <a:r>
              <a:rPr lang="en-IN" sz="2800" dirty="0" smtClean="0">
                <a:solidFill>
                  <a:schemeClr val="accent4">
                    <a:lumMod val="60000"/>
                    <a:lumOff val="40000"/>
                  </a:schemeClr>
                </a:solidFill>
                <a:latin typeface="Times New Roman" pitchFamily="18" charset="0"/>
                <a:cs typeface="Times New Roman" pitchFamily="18" charset="0"/>
              </a:rPr>
              <a:t>rate of food production </a:t>
            </a:r>
            <a:r>
              <a:rPr lang="en-IN" sz="2800" dirty="0" smtClean="0">
                <a:solidFill>
                  <a:schemeClr val="bg2"/>
                </a:solidFill>
                <a:latin typeface="Times New Roman" pitchFamily="18" charset="0"/>
                <a:cs typeface="Times New Roman" pitchFamily="18" charset="0"/>
              </a:rPr>
              <a:t>in a certain area</a:t>
            </a:r>
            <a:r>
              <a:rPr lang="en-IN" sz="2800" dirty="0" smtClean="0">
                <a:solidFill>
                  <a:schemeClr val="bg2"/>
                </a:solidFill>
                <a:latin typeface="Times New Roman" pitchFamily="18" charset="0"/>
                <a:cs typeface="Times New Roman" pitchFamily="18" charset="0"/>
              </a:rPr>
              <a:t>.</a:t>
            </a:r>
          </a:p>
          <a:p>
            <a:pPr algn="just">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C</a:t>
            </a:r>
            <a:r>
              <a:rPr lang="en-IN" sz="2800" dirty="0" smtClean="0">
                <a:solidFill>
                  <a:schemeClr val="bg2"/>
                </a:solidFill>
                <a:latin typeface="Times New Roman" pitchFamily="18" charset="0"/>
                <a:cs typeface="Times New Roman" pitchFamily="18" charset="0"/>
              </a:rPr>
              <a:t>an </a:t>
            </a:r>
            <a:r>
              <a:rPr lang="en-IN" sz="2800" dirty="0" smtClean="0">
                <a:solidFill>
                  <a:schemeClr val="bg2"/>
                </a:solidFill>
                <a:latin typeface="Times New Roman" pitchFamily="18" charset="0"/>
                <a:cs typeface="Times New Roman" pitchFamily="18" charset="0"/>
              </a:rPr>
              <a:t>be used to determine the presence of </a:t>
            </a:r>
            <a:r>
              <a:rPr lang="en-IN" sz="2800" dirty="0" smtClean="0">
                <a:solidFill>
                  <a:schemeClr val="bg2"/>
                </a:solidFill>
                <a:latin typeface="Times New Roman" pitchFamily="18" charset="0"/>
                <a:cs typeface="Times New Roman" pitchFamily="18" charset="0"/>
              </a:rPr>
              <a:t>the elements like </a:t>
            </a:r>
            <a:r>
              <a:rPr lang="en-IN" sz="2800" dirty="0" smtClean="0">
                <a:solidFill>
                  <a:schemeClr val="accent4">
                    <a:lumMod val="60000"/>
                    <a:lumOff val="40000"/>
                  </a:schemeClr>
                </a:solidFill>
                <a:latin typeface="Times New Roman" pitchFamily="18" charset="0"/>
                <a:cs typeface="Times New Roman" pitchFamily="18" charset="0"/>
              </a:rPr>
              <a:t>P</a:t>
            </a:r>
            <a:r>
              <a:rPr lang="en-IN" sz="2800" dirty="0" smtClean="0">
                <a:solidFill>
                  <a:schemeClr val="bg2"/>
                </a:solidFill>
                <a:latin typeface="Times New Roman" pitchFamily="18" charset="0"/>
                <a:cs typeface="Times New Roman" pitchFamily="18" charset="0"/>
              </a:rPr>
              <a:t> and </a:t>
            </a:r>
            <a:r>
              <a:rPr lang="en-IN" sz="2800" dirty="0" smtClean="0">
                <a:solidFill>
                  <a:schemeClr val="accent4">
                    <a:lumMod val="60000"/>
                    <a:lumOff val="40000"/>
                  </a:schemeClr>
                </a:solidFill>
                <a:latin typeface="Times New Roman" pitchFamily="18" charset="0"/>
                <a:cs typeface="Times New Roman" pitchFamily="18" charset="0"/>
              </a:rPr>
              <a:t>N</a:t>
            </a:r>
            <a:r>
              <a:rPr lang="en-IN" sz="2800" dirty="0" smtClean="0">
                <a:solidFill>
                  <a:schemeClr val="bg2"/>
                </a:solidFill>
                <a:latin typeface="Times New Roman" pitchFamily="18" charset="0"/>
                <a:cs typeface="Times New Roman" pitchFamily="18" charset="0"/>
              </a:rPr>
              <a:t> that enhance crop  yield and also the </a:t>
            </a:r>
            <a:r>
              <a:rPr lang="en-IN" sz="2800" dirty="0" smtClean="0">
                <a:solidFill>
                  <a:schemeClr val="bg2"/>
                </a:solidFill>
                <a:latin typeface="Times New Roman" pitchFamily="18" charset="0"/>
                <a:cs typeface="Times New Roman" pitchFamily="18" charset="0"/>
              </a:rPr>
              <a:t>quantities in which they </a:t>
            </a:r>
            <a:r>
              <a:rPr lang="en-IN" sz="2800" dirty="0" smtClean="0">
                <a:solidFill>
                  <a:schemeClr val="bg2"/>
                </a:solidFill>
                <a:latin typeface="Times New Roman" pitchFamily="18" charset="0"/>
                <a:cs typeface="Times New Roman" pitchFamily="18" charset="0"/>
              </a:rPr>
              <a:t>appear.</a:t>
            </a:r>
          </a:p>
          <a:p>
            <a:pPr algn="just">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These </a:t>
            </a:r>
            <a:r>
              <a:rPr lang="en-IN" sz="2800" dirty="0" smtClean="0">
                <a:solidFill>
                  <a:schemeClr val="bg2"/>
                </a:solidFill>
                <a:latin typeface="Times New Roman" pitchFamily="18" charset="0"/>
                <a:cs typeface="Times New Roman" pitchFamily="18" charset="0"/>
              </a:rPr>
              <a:t>methods can also be used to detect trace amounts of harmful chemicals, such as</a:t>
            </a:r>
            <a:r>
              <a:rPr lang="en-IN" sz="2800" dirty="0" smtClean="0">
                <a:solidFill>
                  <a:schemeClr val="accent4">
                    <a:lumMod val="60000"/>
                    <a:lumOff val="40000"/>
                  </a:schemeClr>
                </a:solidFill>
                <a:latin typeface="Times New Roman" pitchFamily="18" charset="0"/>
                <a:cs typeface="Times New Roman" pitchFamily="18" charset="0"/>
              </a:rPr>
              <a:t> rhodium</a:t>
            </a:r>
            <a:r>
              <a:rPr lang="en-IN" sz="2800" dirty="0" smtClean="0">
                <a:solidFill>
                  <a:schemeClr val="bg2"/>
                </a:solidFill>
                <a:latin typeface="Times New Roman" pitchFamily="18" charset="0"/>
                <a:cs typeface="Times New Roman" pitchFamily="18" charset="0"/>
              </a:rPr>
              <a:t>, in water samples.</a:t>
            </a:r>
          </a:p>
        </p:txBody>
      </p:sp>
      <p:pic>
        <p:nvPicPr>
          <p:cNvPr id="6146" name="Picture 2" descr="https://d12oja0ew7x0i8.cloudfront.net/images/Article_Images/ImageForArticle_16437_450493081733912047710.png"/>
          <p:cNvPicPr>
            <a:picLocks noChangeAspect="1" noChangeArrowheads="1"/>
          </p:cNvPicPr>
          <p:nvPr/>
        </p:nvPicPr>
        <p:blipFill>
          <a:blip r:embed="rId3"/>
          <a:srcRect/>
          <a:stretch>
            <a:fillRect/>
          </a:stretch>
        </p:blipFill>
        <p:spPr bwMode="auto">
          <a:xfrm>
            <a:off x="10868113" y="1886306"/>
            <a:ext cx="3560898" cy="3799599"/>
          </a:xfrm>
          <a:prstGeom prst="rect">
            <a:avLst/>
          </a:prstGeom>
          <a:solidFill>
            <a:srgbClr val="FFFFFF">
              <a:shade val="85000"/>
            </a:srgbClr>
          </a:solidFill>
          <a:ln w="88900" cap="sq">
            <a:solidFill>
              <a:schemeClr val="accent4">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1" name="Rectangle 20"/>
          <p:cNvSpPr/>
          <p:nvPr/>
        </p:nvSpPr>
        <p:spPr>
          <a:xfrm>
            <a:off x="0" y="1"/>
            <a:ext cx="10607040" cy="9140964"/>
          </a:xfrm>
          <a:prstGeom prst="rect">
            <a:avLst/>
          </a:prstGeom>
        </p:spPr>
        <p:txBody>
          <a:bodyPr wrap="square">
            <a:spAutoFit/>
          </a:bodyPr>
          <a:lstStyle/>
          <a:p>
            <a:pPr>
              <a:lnSpc>
                <a:spcPct val="150000"/>
              </a:lnSpc>
            </a:pPr>
            <a:r>
              <a:rPr lang="en-IN" sz="3600" b="1" u="sng" dirty="0" smtClean="0">
                <a:solidFill>
                  <a:schemeClr val="accent4">
                    <a:lumMod val="60000"/>
                    <a:lumOff val="40000"/>
                  </a:schemeClr>
                </a:solidFill>
                <a:latin typeface="Times New Roman" pitchFamily="18" charset="0"/>
                <a:cs typeface="Times New Roman" pitchFamily="18" charset="0"/>
              </a:rPr>
              <a:t>FORENSICS</a:t>
            </a:r>
            <a:endParaRPr lang="en-IN" sz="3600" b="1" u="sng" dirty="0" smtClean="0">
              <a:solidFill>
                <a:schemeClr val="accent4">
                  <a:lumMod val="60000"/>
                  <a:lumOff val="40000"/>
                </a:schemeClr>
              </a:solidFill>
              <a:latin typeface="Times New Roman" pitchFamily="18" charset="0"/>
              <a:cs typeface="Times New Roman" pitchFamily="18" charset="0"/>
            </a:endParaRPr>
          </a:p>
          <a:p>
            <a:pPr>
              <a:lnSpc>
                <a:spcPct val="150000"/>
              </a:lnSpc>
            </a:pPr>
            <a:r>
              <a:rPr lang="en-IN" sz="2800" dirty="0" smtClean="0">
                <a:solidFill>
                  <a:schemeClr val="bg2"/>
                </a:solidFill>
                <a:latin typeface="Times New Roman" pitchFamily="18" charset="0"/>
                <a:cs typeface="Times New Roman" pitchFamily="18" charset="0"/>
              </a:rPr>
              <a:t>Atomic absorption spectroscopy has been utilized in the study of </a:t>
            </a:r>
          </a:p>
          <a:p>
            <a:pPr>
              <a:lnSpc>
                <a:spcPct val="150000"/>
              </a:lnSpc>
            </a:pPr>
            <a:r>
              <a:rPr lang="en-IN" sz="2800" dirty="0" smtClean="0">
                <a:solidFill>
                  <a:schemeClr val="bg2"/>
                </a:solidFill>
                <a:latin typeface="Times New Roman" pitchFamily="18" charset="0"/>
                <a:cs typeface="Times New Roman" pitchFamily="18" charset="0"/>
              </a:rPr>
              <a:t>forensic sciences for many years. Using this technology, forensic</a:t>
            </a:r>
          </a:p>
          <a:p>
            <a:pPr>
              <a:lnSpc>
                <a:spcPct val="150000"/>
              </a:lnSpc>
            </a:pP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scientists:</a:t>
            </a:r>
          </a:p>
          <a:p>
            <a:pPr>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 Can </a:t>
            </a:r>
            <a:r>
              <a:rPr lang="en-IN" sz="2800" dirty="0" smtClean="0">
                <a:solidFill>
                  <a:schemeClr val="bg2"/>
                </a:solidFill>
                <a:latin typeface="Times New Roman" pitchFamily="18" charset="0"/>
                <a:cs typeface="Times New Roman" pitchFamily="18" charset="0"/>
              </a:rPr>
              <a:t>perform in-depth analysis of </a:t>
            </a:r>
            <a:r>
              <a:rPr lang="en-IN" sz="2800" dirty="0" smtClean="0">
                <a:solidFill>
                  <a:schemeClr val="accent4">
                    <a:lumMod val="60000"/>
                    <a:lumOff val="40000"/>
                  </a:schemeClr>
                </a:solidFill>
                <a:latin typeface="Times New Roman" pitchFamily="18" charset="0"/>
                <a:cs typeface="Times New Roman" pitchFamily="18" charset="0"/>
              </a:rPr>
              <a:t>blood samples</a:t>
            </a:r>
            <a:r>
              <a:rPr lang="en-IN" sz="2800" dirty="0" smtClean="0">
                <a:solidFill>
                  <a:schemeClr val="bg2"/>
                </a:solidFill>
                <a:latin typeface="Times New Roman" pitchFamily="18" charset="0"/>
                <a:cs typeface="Times New Roman" pitchFamily="18" charset="0"/>
              </a:rPr>
              <a:t>,</a:t>
            </a:r>
          </a:p>
          <a:p>
            <a:pPr>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Analysis of </a:t>
            </a:r>
            <a:r>
              <a:rPr lang="en-IN" sz="2800" dirty="0" smtClean="0">
                <a:solidFill>
                  <a:schemeClr val="accent4">
                    <a:lumMod val="60000"/>
                    <a:lumOff val="40000"/>
                  </a:schemeClr>
                </a:solidFill>
                <a:latin typeface="Times New Roman" pitchFamily="18" charset="0"/>
                <a:cs typeface="Times New Roman" pitchFamily="18" charset="0"/>
              </a:rPr>
              <a:t>brain</a:t>
            </a: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and </a:t>
            </a:r>
            <a:r>
              <a:rPr lang="en-IN" sz="2800" dirty="0" smtClean="0">
                <a:solidFill>
                  <a:schemeClr val="accent4">
                    <a:lumMod val="60000"/>
                    <a:lumOff val="40000"/>
                  </a:schemeClr>
                </a:solidFill>
                <a:latin typeface="Times New Roman" pitchFamily="18" charset="0"/>
                <a:cs typeface="Times New Roman" pitchFamily="18" charset="0"/>
              </a:rPr>
              <a:t>muscle tissue</a:t>
            </a:r>
            <a:r>
              <a:rPr lang="en-IN" sz="2800" dirty="0" smtClean="0">
                <a:solidFill>
                  <a:schemeClr val="bg2"/>
                </a:solidFill>
                <a:latin typeface="Times New Roman" pitchFamily="18" charset="0"/>
                <a:cs typeface="Times New Roman" pitchFamily="18" charset="0"/>
              </a:rPr>
              <a:t>, and gunshot </a:t>
            </a:r>
            <a:r>
              <a:rPr lang="en-IN" sz="2800" dirty="0" smtClean="0">
                <a:solidFill>
                  <a:schemeClr val="bg2"/>
                </a:solidFill>
                <a:latin typeface="Times New Roman" pitchFamily="18" charset="0"/>
                <a:cs typeface="Times New Roman" pitchFamily="18" charset="0"/>
              </a:rPr>
              <a:t>powder</a:t>
            </a:r>
          </a:p>
          <a:p>
            <a:pPr>
              <a:lnSpc>
                <a:spcPct val="150000"/>
              </a:lnSpc>
            </a:pP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residue</a:t>
            </a:r>
            <a:r>
              <a:rPr lang="en-IN" sz="2800" dirty="0" smtClean="0">
                <a:solidFill>
                  <a:schemeClr val="bg2"/>
                </a:solidFill>
                <a:latin typeface="Times New Roman" pitchFamily="18" charset="0"/>
                <a:cs typeface="Times New Roman" pitchFamily="18" charset="0"/>
              </a:rPr>
              <a:t>.</a:t>
            </a:r>
          </a:p>
          <a:p>
            <a:pPr>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This technology has vastly </a:t>
            </a:r>
            <a:r>
              <a:rPr lang="en-IN" sz="2800" dirty="0" smtClean="0">
                <a:solidFill>
                  <a:schemeClr val="bg2"/>
                </a:solidFill>
                <a:latin typeface="Times New Roman" pitchFamily="18" charset="0"/>
                <a:cs typeface="Times New Roman" pitchFamily="18" charset="0"/>
              </a:rPr>
              <a:t>improved </a:t>
            </a:r>
            <a:r>
              <a:rPr lang="en-IN" sz="2800" dirty="0" smtClean="0">
                <a:solidFill>
                  <a:schemeClr val="bg2"/>
                </a:solidFill>
                <a:latin typeface="Times New Roman" pitchFamily="18" charset="0"/>
                <a:cs typeface="Times New Roman" pitchFamily="18" charset="0"/>
              </a:rPr>
              <a:t>the accuracy of </a:t>
            </a:r>
            <a:endParaRPr lang="en-IN" sz="2800" dirty="0" smtClean="0">
              <a:solidFill>
                <a:schemeClr val="bg2"/>
              </a:solidFill>
              <a:latin typeface="Times New Roman" pitchFamily="18" charset="0"/>
              <a:cs typeface="Times New Roman" pitchFamily="18" charset="0"/>
            </a:endParaRPr>
          </a:p>
          <a:p>
            <a:pPr>
              <a:lnSpc>
                <a:spcPct val="150000"/>
              </a:lnSpc>
            </a:pPr>
            <a:r>
              <a:rPr lang="en-IN" sz="2800" dirty="0" smtClean="0">
                <a:solidFill>
                  <a:schemeClr val="accent4">
                    <a:lumMod val="60000"/>
                    <a:lumOff val="40000"/>
                  </a:schemeClr>
                </a:solidFill>
                <a:latin typeface="Times New Roman" pitchFamily="18" charset="0"/>
                <a:cs typeface="Times New Roman" pitchFamily="18" charset="0"/>
              </a:rPr>
              <a:t>toxicology</a:t>
            </a: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reports in cases of </a:t>
            </a:r>
            <a:r>
              <a:rPr lang="en-IN" sz="2800" dirty="0" smtClean="0">
                <a:solidFill>
                  <a:schemeClr val="accent4">
                    <a:lumMod val="60000"/>
                    <a:lumOff val="40000"/>
                  </a:schemeClr>
                </a:solidFill>
                <a:latin typeface="Times New Roman" pitchFamily="18" charset="0"/>
                <a:cs typeface="Times New Roman" pitchFamily="18" charset="0"/>
              </a:rPr>
              <a:t>metal </a:t>
            </a:r>
            <a:r>
              <a:rPr lang="en-IN" sz="2800" dirty="0" smtClean="0">
                <a:solidFill>
                  <a:schemeClr val="accent4">
                    <a:lumMod val="60000"/>
                    <a:lumOff val="40000"/>
                  </a:schemeClr>
                </a:solidFill>
                <a:latin typeface="Times New Roman" pitchFamily="18" charset="0"/>
                <a:cs typeface="Times New Roman" pitchFamily="18" charset="0"/>
              </a:rPr>
              <a:t>poisoning.</a:t>
            </a:r>
          </a:p>
          <a:p>
            <a:pPr>
              <a:lnSpc>
                <a:spcPct val="150000"/>
              </a:lnSpc>
              <a:buFont typeface="Wingdings" pitchFamily="2" charset="2"/>
              <a:buChar char="ü"/>
            </a:pPr>
            <a:r>
              <a:rPr lang="en-IN" sz="2800" dirty="0" smtClean="0">
                <a:solidFill>
                  <a:schemeClr val="bg2"/>
                </a:solidFill>
                <a:latin typeface="Times New Roman" pitchFamily="18" charset="0"/>
                <a:cs typeface="Times New Roman" pitchFamily="18" charset="0"/>
              </a:rPr>
              <a:t>Common </a:t>
            </a:r>
            <a:r>
              <a:rPr lang="en-IN" sz="2800" dirty="0" smtClean="0">
                <a:solidFill>
                  <a:schemeClr val="bg2"/>
                </a:solidFill>
                <a:latin typeface="Times New Roman" pitchFamily="18" charset="0"/>
                <a:cs typeface="Times New Roman" pitchFamily="18" charset="0"/>
              </a:rPr>
              <a:t>causes of metal poisoning, such as </a:t>
            </a:r>
            <a:r>
              <a:rPr lang="en-IN" sz="2800" dirty="0" smtClean="0">
                <a:solidFill>
                  <a:schemeClr val="accent4">
                    <a:lumMod val="60000"/>
                    <a:lumOff val="40000"/>
                  </a:schemeClr>
                </a:solidFill>
                <a:latin typeface="Times New Roman" pitchFamily="18" charset="0"/>
                <a:cs typeface="Times New Roman" pitchFamily="18" charset="0"/>
              </a:rPr>
              <a:t>mercury</a:t>
            </a:r>
            <a:r>
              <a:rPr lang="en-IN" sz="2800" dirty="0" smtClean="0">
                <a:solidFill>
                  <a:schemeClr val="bg2"/>
                </a:solidFill>
                <a:latin typeface="Times New Roman" pitchFamily="18" charset="0"/>
                <a:cs typeface="Times New Roman" pitchFamily="18" charset="0"/>
              </a:rPr>
              <a:t> and </a:t>
            </a:r>
            <a:endParaRPr lang="en-IN" sz="2800" dirty="0" smtClean="0">
              <a:solidFill>
                <a:schemeClr val="bg2"/>
              </a:solidFill>
              <a:latin typeface="Times New Roman" pitchFamily="18" charset="0"/>
              <a:cs typeface="Times New Roman" pitchFamily="18" charset="0"/>
            </a:endParaRPr>
          </a:p>
          <a:p>
            <a:pPr>
              <a:lnSpc>
                <a:spcPct val="150000"/>
              </a:lnSpc>
            </a:pPr>
            <a:r>
              <a:rPr lang="en-IN" sz="2800" dirty="0" smtClean="0">
                <a:solidFill>
                  <a:schemeClr val="accent4">
                    <a:lumMod val="60000"/>
                    <a:lumOff val="40000"/>
                  </a:schemeClr>
                </a:solidFill>
                <a:latin typeface="Times New Roman" pitchFamily="18" charset="0"/>
                <a:cs typeface="Times New Roman" pitchFamily="18" charset="0"/>
              </a:rPr>
              <a:t>lead</a:t>
            </a:r>
            <a:r>
              <a:rPr lang="en-IN" sz="2800" dirty="0" smtClean="0">
                <a:solidFill>
                  <a:schemeClr val="bg2"/>
                </a:solidFill>
                <a:latin typeface="Times New Roman" pitchFamily="18" charset="0"/>
                <a:cs typeface="Times New Roman" pitchFamily="18" charset="0"/>
              </a:rPr>
              <a:t>, </a:t>
            </a:r>
            <a:r>
              <a:rPr lang="en-IN" sz="2800" dirty="0" smtClean="0">
                <a:solidFill>
                  <a:schemeClr val="bg2"/>
                </a:solidFill>
                <a:latin typeface="Times New Roman" pitchFamily="18" charset="0"/>
                <a:cs typeface="Times New Roman" pitchFamily="18" charset="0"/>
              </a:rPr>
              <a:t>are easily detectable using this technology and can be identified </a:t>
            </a:r>
          </a:p>
          <a:p>
            <a:pPr>
              <a:lnSpc>
                <a:spcPct val="150000"/>
              </a:lnSpc>
            </a:pPr>
            <a:r>
              <a:rPr lang="en-IN" sz="2800" dirty="0" smtClean="0">
                <a:solidFill>
                  <a:schemeClr val="bg2"/>
                </a:solidFill>
                <a:latin typeface="Times New Roman" pitchFamily="18" charset="0"/>
                <a:cs typeface="Times New Roman" pitchFamily="18" charset="0"/>
              </a:rPr>
              <a:t>even in trace amounts.</a:t>
            </a:r>
          </a:p>
          <a:p>
            <a:pPr>
              <a:lnSpc>
                <a:spcPct val="150000"/>
              </a:lnSpc>
            </a:pPr>
            <a:r>
              <a:rPr lang="en-IN" sz="2400" dirty="0" smtClean="0">
                <a:solidFill>
                  <a:schemeClr val="bg2"/>
                </a:solidFill>
                <a:latin typeface="Times New Roman" pitchFamily="18" charset="0"/>
                <a:cs typeface="Times New Roman" pitchFamily="18" charset="0"/>
              </a:rPr>
              <a:t/>
            </a:r>
            <a:br>
              <a:rPr lang="en-IN" sz="2400" dirty="0" smtClean="0">
                <a:solidFill>
                  <a:schemeClr val="bg2"/>
                </a:solidFill>
                <a:latin typeface="Times New Roman" pitchFamily="18" charset="0"/>
                <a:cs typeface="Times New Roman" pitchFamily="18" charset="0"/>
              </a:rPr>
            </a:br>
            <a:endParaRPr lang="en-IN" sz="2400" dirty="0">
              <a:solidFill>
                <a:schemeClr val="bg2"/>
              </a:solidFill>
              <a:latin typeface="Times New Roman" pitchFamily="18" charset="0"/>
              <a:cs typeface="Times New Roman" pitchFamily="18" charset="0"/>
            </a:endParaRPr>
          </a:p>
        </p:txBody>
      </p:sp>
      <p:pic>
        <p:nvPicPr>
          <p:cNvPr id="4098" name="Picture 2" descr="Spectroscopy and Forensics"/>
          <p:cNvPicPr>
            <a:picLocks noChangeAspect="1" noChangeArrowheads="1"/>
          </p:cNvPicPr>
          <p:nvPr/>
        </p:nvPicPr>
        <p:blipFill>
          <a:blip r:embed="rId3"/>
          <a:srcRect/>
          <a:stretch>
            <a:fillRect/>
          </a:stretch>
        </p:blipFill>
        <p:spPr bwMode="auto">
          <a:xfrm>
            <a:off x="9042005" y="2527069"/>
            <a:ext cx="4856875" cy="3241964"/>
          </a:xfrm>
          <a:prstGeom prst="rect">
            <a:avLst/>
          </a:prstGeom>
          <a:solidFill>
            <a:srgbClr val="FFFFFF">
              <a:shade val="85000"/>
            </a:srgbClr>
          </a:solidFill>
          <a:ln w="88900" cap="sq">
            <a:solidFill>
              <a:schemeClr val="accent4">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259" y="160338"/>
            <a:ext cx="9809018" cy="8309967"/>
          </a:xfrm>
          <a:prstGeom prst="rect">
            <a:avLst/>
          </a:prstGeom>
        </p:spPr>
        <p:txBody>
          <a:bodyPr wrap="square">
            <a:spAutoFit/>
          </a:bodyPr>
          <a:lstStyle/>
          <a:p>
            <a:r>
              <a:rPr lang="en-IN" sz="2000" b="1" dirty="0" smtClean="0">
                <a:solidFill>
                  <a:schemeClr val="accent4">
                    <a:lumMod val="60000"/>
                    <a:lumOff val="40000"/>
                  </a:schemeClr>
                </a:solidFill>
                <a:latin typeface="Times New Roman" pitchFamily="18" charset="0"/>
                <a:cs typeface="Times New Roman" pitchFamily="18" charset="0"/>
              </a:rPr>
              <a:t> </a:t>
            </a:r>
            <a:r>
              <a:rPr lang="en-IN" sz="3600" b="1" u="sng" dirty="0" smtClean="0">
                <a:solidFill>
                  <a:schemeClr val="accent4">
                    <a:lumMod val="60000"/>
                    <a:lumOff val="40000"/>
                  </a:schemeClr>
                </a:solidFill>
                <a:latin typeface="Times New Roman" pitchFamily="18" charset="0"/>
                <a:cs typeface="Times New Roman" pitchFamily="18" charset="0"/>
              </a:rPr>
              <a:t>PHARMACEUTICALS</a:t>
            </a:r>
          </a:p>
          <a:p>
            <a:pPr algn="just">
              <a:lnSpc>
                <a:spcPct val="150000"/>
              </a:lnSpc>
            </a:pPr>
            <a:r>
              <a:rPr lang="en-IN" sz="2800" dirty="0" smtClean="0">
                <a:solidFill>
                  <a:schemeClr val="tx2">
                    <a:lumMod val="20000"/>
                    <a:lumOff val="80000"/>
                  </a:schemeClr>
                </a:solidFill>
                <a:latin typeface="Times New Roman" pitchFamily="18" charset="0"/>
                <a:cs typeface="Times New Roman" pitchFamily="18" charset="0"/>
              </a:rPr>
              <a:t>During the process of manufacturing of pharmaceuticals variety of metals and metalloids are </a:t>
            </a:r>
            <a:r>
              <a:rPr lang="en-IN" sz="2800" dirty="0" smtClean="0">
                <a:solidFill>
                  <a:schemeClr val="tx2">
                    <a:lumMod val="20000"/>
                    <a:lumOff val="80000"/>
                  </a:schemeClr>
                </a:solidFill>
                <a:latin typeface="Times New Roman" pitchFamily="18" charset="0"/>
                <a:cs typeface="Times New Roman" pitchFamily="18" charset="0"/>
              </a:rPr>
              <a:t>used. </a:t>
            </a:r>
            <a:r>
              <a:rPr lang="en-IN" sz="2800" b="1" u="sng" dirty="0" smtClean="0">
                <a:solidFill>
                  <a:schemeClr val="tx2">
                    <a:lumMod val="20000"/>
                    <a:lumOff val="80000"/>
                  </a:schemeClr>
                </a:solidFill>
                <a:latin typeface="Times New Roman" pitchFamily="18" charset="0"/>
                <a:cs typeface="Times New Roman" pitchFamily="18" charset="0"/>
              </a:rPr>
              <a:t>A</a:t>
            </a:r>
            <a:r>
              <a:rPr lang="en-IN" sz="2800" dirty="0" smtClean="0">
                <a:solidFill>
                  <a:schemeClr val="tx2">
                    <a:lumMod val="20000"/>
                    <a:lumOff val="80000"/>
                  </a:schemeClr>
                </a:solidFill>
                <a:latin typeface="Times New Roman" pitchFamily="18" charset="0"/>
                <a:cs typeface="Times New Roman" pitchFamily="18" charset="0"/>
              </a:rPr>
              <a:t>tomic </a:t>
            </a:r>
            <a:r>
              <a:rPr lang="en-IN" sz="2800" dirty="0" smtClean="0">
                <a:solidFill>
                  <a:schemeClr val="tx2">
                    <a:lumMod val="20000"/>
                    <a:lumOff val="80000"/>
                  </a:schemeClr>
                </a:solidFill>
                <a:latin typeface="Times New Roman" pitchFamily="18" charset="0"/>
                <a:cs typeface="Times New Roman" pitchFamily="18" charset="0"/>
              </a:rPr>
              <a:t>absorption </a:t>
            </a:r>
            <a:r>
              <a:rPr lang="en-IN" sz="2800" dirty="0" smtClean="0">
                <a:solidFill>
                  <a:schemeClr val="tx2">
                    <a:lumMod val="20000"/>
                    <a:lumOff val="80000"/>
                  </a:schemeClr>
                </a:solidFill>
                <a:latin typeface="Times New Roman" pitchFamily="18" charset="0"/>
                <a:cs typeface="Times New Roman" pitchFamily="18" charset="0"/>
              </a:rPr>
              <a:t>based techniques have also been used to:</a:t>
            </a:r>
          </a:p>
          <a:p>
            <a:pPr algn="just">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 </a:t>
            </a:r>
            <a:r>
              <a:rPr lang="en-IN" sz="2800" dirty="0" smtClean="0">
                <a:solidFill>
                  <a:schemeClr val="tx2">
                    <a:lumMod val="20000"/>
                    <a:lumOff val="80000"/>
                  </a:schemeClr>
                </a:solidFill>
                <a:latin typeface="Times New Roman" pitchFamily="18" charset="0"/>
                <a:cs typeface="Times New Roman" pitchFamily="18" charset="0"/>
              </a:rPr>
              <a:t>Analyse the </a:t>
            </a:r>
            <a:r>
              <a:rPr lang="en-IN" sz="2800" dirty="0" smtClean="0">
                <a:solidFill>
                  <a:schemeClr val="tx2">
                    <a:lumMod val="20000"/>
                    <a:lumOff val="80000"/>
                  </a:schemeClr>
                </a:solidFill>
                <a:latin typeface="Times New Roman" pitchFamily="18" charset="0"/>
                <a:cs typeface="Times New Roman" pitchFamily="18" charset="0"/>
              </a:rPr>
              <a:t>material used in the </a:t>
            </a:r>
            <a:r>
              <a:rPr lang="en-IN" sz="2800" dirty="0" smtClean="0">
                <a:solidFill>
                  <a:schemeClr val="accent4">
                    <a:lumMod val="60000"/>
                    <a:lumOff val="40000"/>
                  </a:schemeClr>
                </a:solidFill>
                <a:latin typeface="Times New Roman" pitchFamily="18" charset="0"/>
                <a:cs typeface="Times New Roman" pitchFamily="18" charset="0"/>
              </a:rPr>
              <a:t>dental medicine </a:t>
            </a:r>
            <a:r>
              <a:rPr lang="en-IN" sz="2800" dirty="0" smtClean="0">
                <a:solidFill>
                  <a:schemeClr val="tx2">
                    <a:lumMod val="20000"/>
                    <a:lumOff val="80000"/>
                  </a:schemeClr>
                </a:solidFill>
                <a:latin typeface="Times New Roman" pitchFamily="18" charset="0"/>
                <a:cs typeface="Times New Roman" pitchFamily="18" charset="0"/>
              </a:rPr>
              <a:t>for </a:t>
            </a:r>
            <a:r>
              <a:rPr lang="en-IN" sz="2800" dirty="0" smtClean="0">
                <a:solidFill>
                  <a:schemeClr val="tx2">
                    <a:lumMod val="20000"/>
                    <a:lumOff val="80000"/>
                  </a:schemeClr>
                </a:solidFill>
                <a:latin typeface="Times New Roman" pitchFamily="18" charset="0"/>
                <a:cs typeface="Times New Roman" pitchFamily="18" charset="0"/>
              </a:rPr>
              <a:t>the determination of </a:t>
            </a:r>
            <a:r>
              <a:rPr lang="en-IN" sz="2800" dirty="0" smtClean="0">
                <a:solidFill>
                  <a:schemeClr val="accent4">
                    <a:lumMod val="60000"/>
                    <a:lumOff val="40000"/>
                  </a:schemeClr>
                </a:solidFill>
                <a:latin typeface="Times New Roman" pitchFamily="18" charset="0"/>
                <a:cs typeface="Times New Roman" pitchFamily="18" charset="0"/>
              </a:rPr>
              <a:t>zirconium</a:t>
            </a:r>
            <a:r>
              <a:rPr lang="en-IN" sz="2800" dirty="0" smtClean="0">
                <a:solidFill>
                  <a:schemeClr val="tx2">
                    <a:lumMod val="20000"/>
                    <a:lumOff val="80000"/>
                  </a:schemeClr>
                </a:solidFill>
                <a:latin typeface="Times New Roman" pitchFamily="18" charset="0"/>
                <a:cs typeface="Times New Roman" pitchFamily="18" charset="0"/>
              </a:rPr>
              <a:t>.</a:t>
            </a:r>
          </a:p>
          <a:p>
            <a:pPr algn="just">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Quantification of </a:t>
            </a:r>
            <a:r>
              <a:rPr lang="en-IN" sz="2800" dirty="0" smtClean="0">
                <a:solidFill>
                  <a:schemeClr val="accent4">
                    <a:lumMod val="60000"/>
                    <a:lumOff val="40000"/>
                  </a:schemeClr>
                </a:solidFill>
                <a:latin typeface="Times New Roman" pitchFamily="18" charset="0"/>
                <a:cs typeface="Times New Roman" pitchFamily="18" charset="0"/>
              </a:rPr>
              <a:t>tin</a:t>
            </a:r>
            <a:r>
              <a:rPr lang="en-IN" sz="2800" dirty="0" smtClean="0">
                <a:solidFill>
                  <a:schemeClr val="tx2">
                    <a:lumMod val="20000"/>
                    <a:lumOff val="80000"/>
                  </a:schemeClr>
                </a:solidFill>
                <a:latin typeface="Times New Roman" pitchFamily="18" charset="0"/>
                <a:cs typeface="Times New Roman" pitchFamily="18" charset="0"/>
              </a:rPr>
              <a:t> in an </a:t>
            </a:r>
            <a:r>
              <a:rPr lang="en-IN" sz="2800" dirty="0" err="1" smtClean="0">
                <a:solidFill>
                  <a:schemeClr val="tx2">
                    <a:lumMod val="20000"/>
                    <a:lumOff val="80000"/>
                  </a:schemeClr>
                </a:solidFill>
                <a:latin typeface="Times New Roman" pitchFamily="18" charset="0"/>
                <a:cs typeface="Times New Roman" pitchFamily="18" charset="0"/>
              </a:rPr>
              <a:t>antihelminthic</a:t>
            </a:r>
            <a:r>
              <a:rPr lang="en-IN" sz="2800" dirty="0" smtClean="0">
                <a:solidFill>
                  <a:schemeClr val="tx2">
                    <a:lumMod val="20000"/>
                    <a:lumOff val="80000"/>
                  </a:schemeClr>
                </a:solidFill>
                <a:latin typeface="Times New Roman" pitchFamily="18" charset="0"/>
                <a:cs typeface="Times New Roman" pitchFamily="18" charset="0"/>
              </a:rPr>
              <a:t> </a:t>
            </a:r>
            <a:r>
              <a:rPr lang="en-IN" sz="2800" dirty="0" smtClean="0">
                <a:solidFill>
                  <a:schemeClr val="tx2">
                    <a:lumMod val="20000"/>
                    <a:lumOff val="80000"/>
                  </a:schemeClr>
                </a:solidFill>
                <a:latin typeface="Times New Roman" pitchFamily="18" charset="0"/>
                <a:cs typeface="Times New Roman" pitchFamily="18" charset="0"/>
              </a:rPr>
              <a:t>powder </a:t>
            </a:r>
            <a:r>
              <a:rPr lang="en-IN" sz="2800" dirty="0" smtClean="0">
                <a:solidFill>
                  <a:schemeClr val="tx2">
                    <a:lumMod val="20000"/>
                    <a:lumOff val="80000"/>
                  </a:schemeClr>
                </a:solidFill>
                <a:latin typeface="Times New Roman" pitchFamily="18" charset="0"/>
                <a:cs typeface="Times New Roman" pitchFamily="18" charset="0"/>
              </a:rPr>
              <a:t>which </a:t>
            </a:r>
            <a:r>
              <a:rPr lang="en-IN" sz="2800" dirty="0" smtClean="0">
                <a:solidFill>
                  <a:schemeClr val="tx2">
                    <a:lumMod val="20000"/>
                    <a:lumOff val="80000"/>
                  </a:schemeClr>
                </a:solidFill>
                <a:latin typeface="Times New Roman" pitchFamily="18" charset="0"/>
                <a:cs typeface="Times New Roman" pitchFamily="18" charset="0"/>
              </a:rPr>
              <a:t>is used for the treatment of parasitic infections </a:t>
            </a:r>
            <a:r>
              <a:rPr lang="en-IN" sz="2800" dirty="0" smtClean="0">
                <a:solidFill>
                  <a:schemeClr val="tx2">
                    <a:lumMod val="20000"/>
                    <a:lumOff val="80000"/>
                  </a:schemeClr>
                </a:solidFill>
                <a:latin typeface="Times New Roman" pitchFamily="18" charset="0"/>
                <a:cs typeface="Times New Roman" pitchFamily="18" charset="0"/>
              </a:rPr>
              <a:t>in animals.</a:t>
            </a:r>
          </a:p>
          <a:p>
            <a:pPr algn="just">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 Determination of </a:t>
            </a:r>
            <a:r>
              <a:rPr lang="en-IN" sz="2800" dirty="0" smtClean="0">
                <a:solidFill>
                  <a:schemeClr val="accent4">
                    <a:lumMod val="60000"/>
                    <a:lumOff val="40000"/>
                  </a:schemeClr>
                </a:solidFill>
                <a:latin typeface="Times New Roman" pitchFamily="18" charset="0"/>
                <a:cs typeface="Times New Roman" pitchFamily="18" charset="0"/>
              </a:rPr>
              <a:t>lithium</a:t>
            </a:r>
            <a:r>
              <a:rPr lang="en-IN" sz="2800" dirty="0" smtClean="0">
                <a:solidFill>
                  <a:schemeClr val="tx2">
                    <a:lumMod val="20000"/>
                    <a:lumOff val="80000"/>
                  </a:schemeClr>
                </a:solidFill>
                <a:latin typeface="Times New Roman" pitchFamily="18" charset="0"/>
                <a:cs typeface="Times New Roman" pitchFamily="18" charset="0"/>
              </a:rPr>
              <a:t> in antidepressants,</a:t>
            </a:r>
          </a:p>
          <a:p>
            <a:pPr algn="just">
              <a:lnSpc>
                <a:spcPct val="150000"/>
              </a:lnSpc>
              <a:buFont typeface="Arial" pitchFamily="34" charset="0"/>
              <a:buChar char="•"/>
            </a:pPr>
            <a:r>
              <a:rPr lang="en-IN" sz="2800" dirty="0" smtClean="0">
                <a:solidFill>
                  <a:schemeClr val="accent4">
                    <a:lumMod val="60000"/>
                    <a:lumOff val="40000"/>
                  </a:schemeClr>
                </a:solidFill>
                <a:latin typeface="Times New Roman" pitchFamily="18" charset="0"/>
                <a:cs typeface="Times New Roman" pitchFamily="18" charset="0"/>
              </a:rPr>
              <a:t> Palladium </a:t>
            </a:r>
            <a:r>
              <a:rPr lang="en-IN" sz="2800" dirty="0" smtClean="0">
                <a:solidFill>
                  <a:schemeClr val="tx2">
                    <a:lumMod val="20000"/>
                    <a:lumOff val="80000"/>
                  </a:schemeClr>
                </a:solidFill>
                <a:latin typeface="Times New Roman" pitchFamily="18" charset="0"/>
                <a:cs typeface="Times New Roman" pitchFamily="18" charset="0"/>
              </a:rPr>
              <a:t>in synthetic drugs.</a:t>
            </a:r>
          </a:p>
          <a:p>
            <a:pPr algn="just">
              <a:lnSpc>
                <a:spcPct val="150000"/>
              </a:lnSpc>
              <a:buFont typeface="Arial" pitchFamily="34" charset="0"/>
              <a:buChar char="•"/>
            </a:pPr>
            <a:r>
              <a:rPr lang="en-IN" sz="2800" dirty="0" smtClean="0">
                <a:solidFill>
                  <a:schemeClr val="tx2">
                    <a:lumMod val="20000"/>
                    <a:lumOff val="80000"/>
                  </a:schemeClr>
                </a:solidFill>
                <a:latin typeface="Times New Roman" pitchFamily="18" charset="0"/>
                <a:cs typeface="Times New Roman" pitchFamily="18" charset="0"/>
              </a:rPr>
              <a:t> Determination of </a:t>
            </a:r>
            <a:r>
              <a:rPr lang="en-IN" sz="2800" dirty="0" smtClean="0">
                <a:solidFill>
                  <a:schemeClr val="accent4">
                    <a:lumMod val="60000"/>
                    <a:lumOff val="40000"/>
                  </a:schemeClr>
                </a:solidFill>
                <a:latin typeface="Times New Roman" pitchFamily="18" charset="0"/>
                <a:cs typeface="Times New Roman" pitchFamily="18" charset="0"/>
              </a:rPr>
              <a:t>arsenic</a:t>
            </a:r>
            <a:r>
              <a:rPr lang="en-IN" sz="2800" dirty="0" smtClean="0">
                <a:solidFill>
                  <a:schemeClr val="tx2">
                    <a:lumMod val="20000"/>
                    <a:lumOff val="80000"/>
                  </a:schemeClr>
                </a:solidFill>
                <a:latin typeface="Times New Roman" pitchFamily="18" charset="0"/>
                <a:cs typeface="Times New Roman" pitchFamily="18" charset="0"/>
              </a:rPr>
              <a:t> in the commercial samples of </a:t>
            </a:r>
            <a:r>
              <a:rPr lang="en-IN" sz="2800" dirty="0" err="1" smtClean="0">
                <a:solidFill>
                  <a:schemeClr val="tx2">
                    <a:lumMod val="20000"/>
                    <a:lumOff val="80000"/>
                  </a:schemeClr>
                </a:solidFill>
                <a:latin typeface="Times New Roman" pitchFamily="18" charset="0"/>
                <a:cs typeface="Times New Roman" pitchFamily="18" charset="0"/>
              </a:rPr>
              <a:t>injectable</a:t>
            </a:r>
            <a:r>
              <a:rPr lang="en-IN" sz="2800" dirty="0" smtClean="0">
                <a:solidFill>
                  <a:schemeClr val="tx2">
                    <a:lumMod val="20000"/>
                    <a:lumOff val="80000"/>
                  </a:schemeClr>
                </a:solidFill>
                <a:latin typeface="Times New Roman" pitchFamily="18" charset="0"/>
                <a:cs typeface="Times New Roman" pitchFamily="18" charset="0"/>
              </a:rPr>
              <a:t> drugs containing high concentrations of </a:t>
            </a:r>
            <a:r>
              <a:rPr lang="en-IN" sz="2800" dirty="0" smtClean="0">
                <a:solidFill>
                  <a:schemeClr val="accent4">
                    <a:lumMod val="60000"/>
                    <a:lumOff val="40000"/>
                  </a:schemeClr>
                </a:solidFill>
                <a:latin typeface="Times New Roman" pitchFamily="18" charset="0"/>
                <a:cs typeface="Times New Roman" pitchFamily="18" charset="0"/>
              </a:rPr>
              <a:t>Antimony(</a:t>
            </a:r>
            <a:r>
              <a:rPr lang="en-IN" sz="2800" dirty="0" err="1" smtClean="0">
                <a:solidFill>
                  <a:schemeClr val="accent4">
                    <a:lumMod val="60000"/>
                    <a:lumOff val="40000"/>
                  </a:schemeClr>
                </a:solidFill>
                <a:latin typeface="Times New Roman" pitchFamily="18" charset="0"/>
                <a:cs typeface="Times New Roman" pitchFamily="18" charset="0"/>
              </a:rPr>
              <a:t>Sb</a:t>
            </a:r>
            <a:r>
              <a:rPr lang="en-IN" sz="2800" dirty="0" smtClean="0">
                <a:solidFill>
                  <a:schemeClr val="accent4">
                    <a:lumMod val="60000"/>
                    <a:lumOff val="40000"/>
                  </a:schemeClr>
                </a:solidFill>
                <a:latin typeface="Times New Roman" pitchFamily="18" charset="0"/>
                <a:cs typeface="Times New Roman" pitchFamily="18" charset="0"/>
              </a:rPr>
              <a:t>). </a:t>
            </a:r>
          </a:p>
          <a:p>
            <a:pPr algn="just">
              <a:lnSpc>
                <a:spcPct val="150000"/>
              </a:lnSpc>
              <a:buFont typeface="Arial" pitchFamily="34" charset="0"/>
              <a:buChar char="•"/>
            </a:pPr>
            <a:endParaRPr lang="en-IN" sz="2400" dirty="0">
              <a:solidFill>
                <a:schemeClr val="tx2">
                  <a:lumMod val="20000"/>
                  <a:lumOff val="80000"/>
                </a:schemeClr>
              </a:solidFill>
              <a:latin typeface="Times New Roman" pitchFamily="18" charset="0"/>
              <a:cs typeface="Times New Roman" pitchFamily="18" charset="0"/>
            </a:endParaRPr>
          </a:p>
        </p:txBody>
      </p:sp>
      <p:sp>
        <p:nvSpPr>
          <p:cNvPr id="2050" name="AutoShape 2" descr="Raman Spectroscopy For Pharmaceutical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Raman Spectroscopy For Pharmaceutical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4" name="AutoShape 6" descr="Raman Spectroscopy For Pharmaceutical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6" name="AutoShape 8" descr="Pharmaceutical Product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8" name="Picture 10" descr="Spectroscopy Becomes a Potent Part of Pharmaceutical Production | Features  | Mar 2021 | Photonics Spectra"/>
          <p:cNvPicPr>
            <a:picLocks noChangeAspect="1" noChangeArrowheads="1"/>
          </p:cNvPicPr>
          <p:nvPr/>
        </p:nvPicPr>
        <p:blipFill>
          <a:blip r:embed="rId2"/>
          <a:srcRect/>
          <a:stretch>
            <a:fillRect/>
          </a:stretch>
        </p:blipFill>
        <p:spPr bwMode="auto">
          <a:xfrm>
            <a:off x="10108277" y="798021"/>
            <a:ext cx="4256115" cy="6666807"/>
          </a:xfrm>
          <a:prstGeom prst="ellipse">
            <a:avLst/>
          </a:prstGeom>
          <a:ln w="63500" cap="rnd">
            <a:solidFill>
              <a:schemeClr val="accent4">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919</Words>
  <Application>Microsoft Office PowerPoint</Application>
  <PresentationFormat>Custom</PresentationFormat>
  <Paragraphs>122</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Agency FB</vt:lpstr>
      <vt:lpstr>Calibri</vt:lpstr>
      <vt:lpstr>Times New Roman</vt:lpstr>
      <vt:lpstr>Arimo</vt:lpstr>
      <vt:lpstr>Wingdings</vt:lpstr>
      <vt:lpstr>Google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57</cp:revision>
  <dcterms:created xsi:type="dcterms:W3CDTF">2024-09-22T17:12:25Z</dcterms:created>
  <dcterms:modified xsi:type="dcterms:W3CDTF">2024-10-09T19:58:20Z</dcterms:modified>
</cp:coreProperties>
</file>