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1" r:id="rId2"/>
    <p:sldId id="257" r:id="rId3"/>
    <p:sldId id="297" r:id="rId4"/>
    <p:sldId id="295" r:id="rId5"/>
    <p:sldId id="290" r:id="rId6"/>
    <p:sldId id="291" r:id="rId7"/>
    <p:sldId id="294" r:id="rId8"/>
    <p:sldId id="289" r:id="rId9"/>
    <p:sldId id="307" r:id="rId10"/>
    <p:sldId id="296" r:id="rId11"/>
    <p:sldId id="302" r:id="rId12"/>
    <p:sldId id="325" r:id="rId13"/>
    <p:sldId id="311" r:id="rId14"/>
    <p:sldId id="318" r:id="rId15"/>
    <p:sldId id="310" r:id="rId16"/>
    <p:sldId id="309" r:id="rId17"/>
    <p:sldId id="303" r:id="rId18"/>
    <p:sldId id="312" r:id="rId19"/>
    <p:sldId id="313" r:id="rId20"/>
    <p:sldId id="305" r:id="rId21"/>
    <p:sldId id="308" r:id="rId22"/>
    <p:sldId id="284" r:id="rId23"/>
    <p:sldId id="299" r:id="rId24"/>
    <p:sldId id="319" r:id="rId25"/>
    <p:sldId id="323" r:id="rId26"/>
    <p:sldId id="32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34" autoAdjust="0"/>
  </p:normalViewPr>
  <p:slideViewPr>
    <p:cSldViewPr snapToGrid="0">
      <p:cViewPr varScale="1">
        <p:scale>
          <a:sx n="72" d="100"/>
          <a:sy n="72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D929-2A70-42F9-B5AC-B9EC8D343C54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D8DC-770D-4EAE-9137-D74E14011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62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8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2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3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1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9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9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6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5D8DC-770D-4EAE-9137-D74E140118E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8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D54-1545-4A76-B17B-BCD874C73189}" type="datetime1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2096-CB79-45FB-A6A2-04E9347F9E9A}" type="datetime1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65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E94D-7D18-4BDD-B431-AD3C734C9753}" type="datetime1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51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90AC4-D1D6-4B42-BD8C-4D4B2B17EC00}" type="datetime1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78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B20A4A-5AF3-453D-9675-4DC66857C339}" type="datetime1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1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A547-AD68-4BCB-939C-19BB4E03B634}" type="datetime1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9DAD-A9FD-475E-98B1-47AB405C5891}" type="datetime1">
              <a:rPr lang="en-GB" smtClean="0"/>
              <a:t>07/08/2025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0A867-2925-4582-9126-D699CA8D5C17}" type="datetime1">
              <a:rPr lang="en-GB" smtClean="0"/>
              <a:t>07/08/2025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30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6FC5-6129-44C4-9B76-93D986602D48}" type="datetime1">
              <a:rPr lang="en-GB" smtClean="0"/>
              <a:t>07/08/2025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9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8D09-220D-4910-88F8-012167726472}" type="datetime1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5D8B-C7DC-4AAE-9FBD-16EC0582A0D7}" type="datetime1">
              <a:rPr lang="en-GB" smtClean="0"/>
              <a:t>07/08/2025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1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A898BBA-B171-4BB3-8B79-05812D37824A}" type="datetime1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56AF98-A75E-4CD7-8233-A0B0FCF0D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4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1A8B91-1C7C-F811-B6FD-7E7AAF47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6408" y="4856955"/>
            <a:ext cx="8805672" cy="1340645"/>
          </a:xfrm>
        </p:spPr>
        <p:txBody>
          <a:bodyPr>
            <a:normAutofit/>
          </a:bodyPr>
          <a:lstStyle/>
          <a:p>
            <a:pPr algn="ctr"/>
            <a:r>
              <a:rPr lang="en-US" sz="1800" cap="none" dirty="0">
                <a:latin typeface="Abadi" panose="020F0502020204030204" pitchFamily="34" charset="0"/>
              </a:rPr>
              <a:t>Yohanis Alemeshet</a:t>
            </a:r>
          </a:p>
          <a:p>
            <a:pPr algn="ctr"/>
            <a:r>
              <a:rPr lang="en-US" sz="1800" cap="none" dirty="0">
                <a:latin typeface="Abadi" panose="020F0502020204030204" pitchFamily="34" charset="0"/>
              </a:rPr>
              <a:t>HHR Data Science Interest Group, </a:t>
            </a:r>
          </a:p>
          <a:p>
            <a:pPr algn="ctr"/>
            <a:r>
              <a:rPr lang="en-US" sz="1800" cap="none" dirty="0">
                <a:latin typeface="Abadi" panose="020F0502020204030204" pitchFamily="34" charset="0"/>
              </a:rPr>
              <a:t>Harar, </a:t>
            </a:r>
            <a:r>
              <a:rPr lang="en-US" sz="1800" dirty="0">
                <a:latin typeface="Abadi" panose="020F0502020204030204" pitchFamily="34" charset="0"/>
              </a:rPr>
              <a:t>August 2025</a:t>
            </a:r>
            <a:endParaRPr lang="en-US" sz="1800" cap="none" dirty="0">
              <a:latin typeface="Abad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EB22B-12C7-592F-6001-939B7C8E05C8}"/>
              </a:ext>
            </a:extLst>
          </p:cNvPr>
          <p:cNvSpPr txBox="1"/>
          <p:nvPr/>
        </p:nvSpPr>
        <p:spPr>
          <a:xfrm>
            <a:off x="1457960" y="1982450"/>
            <a:ext cx="92760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600" b="1" dirty="0">
                <a:solidFill>
                  <a:schemeClr val="accent2"/>
                </a:solidFill>
                <a:latin typeface="Book Antiqua" panose="02040602050305030304" pitchFamily="18" charset="0"/>
                <a:ea typeface="Times New Roman" panose="02020603050405020304" pitchFamily="18" charset="0"/>
              </a:rPr>
              <a:t>V</a:t>
            </a:r>
            <a:r>
              <a:rPr lang="en-GB" sz="4600" b="1" dirty="0">
                <a:solidFill>
                  <a:schemeClr val="accent2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ersion control and collaborative workflow </a:t>
            </a:r>
            <a:endParaRPr lang="en-GB" sz="4600" b="1" dirty="0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pic>
        <p:nvPicPr>
          <p:cNvPr id="5" name="Picture 4" descr="Git logo">
            <a:extLst>
              <a:ext uri="{FF2B5EF4-FFF2-40B4-BE49-F238E27FC236}">
                <a16:creationId xmlns:a16="http://schemas.microsoft.com/office/drawing/2014/main" id="{EDF783EE-EBB9-BB15-E150-6398E1A0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99" y="2518359"/>
            <a:ext cx="2207295" cy="2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GitHub logo">
            <a:extLst>
              <a:ext uri="{FF2B5EF4-FFF2-40B4-BE49-F238E27FC236}">
                <a16:creationId xmlns:a16="http://schemas.microsoft.com/office/drawing/2014/main" id="{6DC7B394-4E79-491C-AC0D-5BB6486B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213" y="3017378"/>
            <a:ext cx="2013107" cy="113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2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CB323-9A6A-6A68-EAE1-820539512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9C2A-099C-2466-2084-480BDF32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Repository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32B0-FCDD-41E2-FD83-0142A68D0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17268"/>
            <a:ext cx="11184988" cy="97223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 Repository (Repo): is a directory containing files and sub-directories, and Git storage (.git).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37A70-70E6-FCDA-4ADF-6314033C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10</a:t>
            </a:fld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0C24A9-46A7-D310-87BD-E4658B72C03E}"/>
              </a:ext>
            </a:extLst>
          </p:cNvPr>
          <p:cNvSpPr/>
          <p:nvPr/>
        </p:nvSpPr>
        <p:spPr>
          <a:xfrm>
            <a:off x="8739305" y="3307283"/>
            <a:ext cx="1981200" cy="972234"/>
          </a:xfrm>
          <a:prstGeom prst="round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.git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08C00-ADC3-04CC-5A49-69EE9E93050B}"/>
              </a:ext>
            </a:extLst>
          </p:cNvPr>
          <p:cNvSpPr txBox="1"/>
          <p:nvPr/>
        </p:nvSpPr>
        <p:spPr>
          <a:xfrm>
            <a:off x="1148863" y="2787188"/>
            <a:ext cx="1763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Files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36805-4759-42D4-D2AD-07E2BC5DF7A4}"/>
              </a:ext>
            </a:extLst>
          </p:cNvPr>
          <p:cNvSpPr txBox="1"/>
          <p:nvPr/>
        </p:nvSpPr>
        <p:spPr>
          <a:xfrm>
            <a:off x="3952429" y="2769657"/>
            <a:ext cx="2022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Sub-directory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96C08-F2BD-2278-C08B-9FA1CAE79640}"/>
              </a:ext>
            </a:extLst>
          </p:cNvPr>
          <p:cNvSpPr txBox="1"/>
          <p:nvPr/>
        </p:nvSpPr>
        <p:spPr>
          <a:xfrm>
            <a:off x="8739305" y="2787188"/>
            <a:ext cx="17632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Git storage</a:t>
            </a:r>
            <a:endParaRPr lang="en-GB" sz="2200" b="1" dirty="0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91984C-5A8E-67DC-38BE-D164A6C73A97}"/>
              </a:ext>
            </a:extLst>
          </p:cNvPr>
          <p:cNvSpPr/>
          <p:nvPr/>
        </p:nvSpPr>
        <p:spPr>
          <a:xfrm>
            <a:off x="1103449" y="5064363"/>
            <a:ext cx="2388943" cy="69789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Data_cleaning.r</a:t>
            </a:r>
            <a:endParaRPr lang="en-GB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41D8C6-BB58-DB56-49FF-028AF7E610E8}"/>
              </a:ext>
            </a:extLst>
          </p:cNvPr>
          <p:cNvSpPr/>
          <p:nvPr/>
        </p:nvSpPr>
        <p:spPr>
          <a:xfrm>
            <a:off x="3935899" y="3307283"/>
            <a:ext cx="1981200" cy="69789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FDEAB2-7A81-FB0D-BB48-0AA549E56F5D}"/>
              </a:ext>
            </a:extLst>
          </p:cNvPr>
          <p:cNvSpPr/>
          <p:nvPr/>
        </p:nvSpPr>
        <p:spPr>
          <a:xfrm>
            <a:off x="1103448" y="4170312"/>
            <a:ext cx="2388943" cy="69789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Ind.xlsx</a:t>
            </a:r>
            <a:endParaRPr lang="en-GB" sz="20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962840-2883-1DF4-2886-7CE064D6B507}"/>
              </a:ext>
            </a:extLst>
          </p:cNvPr>
          <p:cNvSpPr/>
          <p:nvPr/>
        </p:nvSpPr>
        <p:spPr>
          <a:xfrm>
            <a:off x="1148863" y="3307283"/>
            <a:ext cx="2343528" cy="69789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Ind.dta</a:t>
            </a:r>
            <a:endParaRPr lang="en-GB" sz="2400" dirty="0"/>
          </a:p>
        </p:txBody>
      </p:sp>
      <p:sp>
        <p:nvSpPr>
          <p:cNvPr id="23" name="Callout: Up Arrow 22">
            <a:extLst>
              <a:ext uri="{FF2B5EF4-FFF2-40B4-BE49-F238E27FC236}">
                <a16:creationId xmlns:a16="http://schemas.microsoft.com/office/drawing/2014/main" id="{7ECB0D35-E111-2FF2-5031-67BD9A2DD86B}"/>
              </a:ext>
            </a:extLst>
          </p:cNvPr>
          <p:cNvSpPr/>
          <p:nvPr/>
        </p:nvSpPr>
        <p:spPr>
          <a:xfrm>
            <a:off x="8622344" y="4476700"/>
            <a:ext cx="2388943" cy="1495475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Extra information Git records about the </a:t>
            </a:r>
            <a:r>
              <a:rPr lang="en-US" dirty="0" err="1"/>
              <a:t>preject</a:t>
            </a:r>
            <a:endParaRPr lang="en-US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1989F5FF-A20F-8E4C-C882-0843F5633030}"/>
              </a:ext>
            </a:extLst>
          </p:cNvPr>
          <p:cNvSpPr/>
          <p:nvPr/>
        </p:nvSpPr>
        <p:spPr>
          <a:xfrm rot="16200000">
            <a:off x="3318254" y="1167945"/>
            <a:ext cx="351372" cy="2708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F9F33E-6D70-805D-00D6-5CE41F6E0F60}"/>
              </a:ext>
            </a:extLst>
          </p:cNvPr>
          <p:cNvSpPr txBox="1"/>
          <p:nvPr/>
        </p:nvSpPr>
        <p:spPr>
          <a:xfrm>
            <a:off x="3310126" y="1956850"/>
            <a:ext cx="70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5192D"/>
                </a:solidFill>
                <a:latin typeface="Studio-Feixen-San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902367-B96D-A003-0BF5-C5196DC40C56}"/>
              </a:ext>
            </a:extLst>
          </p:cNvPr>
          <p:cNvSpPr txBox="1"/>
          <p:nvPr/>
        </p:nvSpPr>
        <p:spPr>
          <a:xfrm>
            <a:off x="9378034" y="2170870"/>
            <a:ext cx="435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5192D"/>
                </a:solidFill>
                <a:latin typeface="Studio-Feixen-Sans"/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9D99F19-965D-F30F-7CDD-09AF87F782AC}"/>
              </a:ext>
            </a:extLst>
          </p:cNvPr>
          <p:cNvSpPr/>
          <p:nvPr/>
        </p:nvSpPr>
        <p:spPr>
          <a:xfrm>
            <a:off x="1069848" y="5940019"/>
            <a:ext cx="2467957" cy="69789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Data.doc</a:t>
            </a:r>
            <a:endParaRPr lang="en-GB" sz="17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EA9A151-131F-9A33-E112-1861FEB1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85" y="4917173"/>
            <a:ext cx="5033559" cy="171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B0A4-3D52-6F28-7B45-38DAEDB04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AF42-2D55-926B-BDD6-04F0D6FB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new repo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6FCE0-FD9E-3EAD-585A-85B82F14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11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93BF8-D758-30F4-A78F-1AB2BF73D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9457"/>
            <a:ext cx="4675041" cy="5398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D31E24-AF1A-19D2-58C1-0766D5AC7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27" y="1484830"/>
            <a:ext cx="4543547" cy="39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F7AD-765D-2E04-F649-906ABAFD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530E-5777-22C1-A27C-7CCC7A8B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48163-6966-4450-BEA3-55426879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6C8C2-9198-6158-CD91-773C8F26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0" y="484632"/>
            <a:ext cx="11566268" cy="34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5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64CF-5EB6-F456-3C7F-88E50976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4" y="106325"/>
            <a:ext cx="10058400" cy="435935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desktop</a:t>
            </a:r>
            <a:endParaRPr lang="en-GB" sz="28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0F9339-6DDD-9C0F-1E40-FE78B31F2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43" y="524187"/>
            <a:ext cx="10305227" cy="61137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5865-E256-9763-779B-1FF38B9D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13</a:t>
            </a:fld>
            <a:endParaRPr lang="en-GB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191AD870-B2B2-01C0-693B-BB19702FD285}"/>
              </a:ext>
            </a:extLst>
          </p:cNvPr>
          <p:cNvSpPr/>
          <p:nvPr/>
        </p:nvSpPr>
        <p:spPr>
          <a:xfrm>
            <a:off x="2721428" y="4996543"/>
            <a:ext cx="3374572" cy="92528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Commit</a:t>
            </a:r>
            <a:r>
              <a:rPr lang="en-US" dirty="0"/>
              <a:t> – a snapshot of our repo at a specific time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4504D-5280-62BE-5559-63428ADE67E2}"/>
              </a:ext>
            </a:extLst>
          </p:cNvPr>
          <p:cNvCxnSpPr>
            <a:cxnSpLocks/>
          </p:cNvCxnSpPr>
          <p:nvPr/>
        </p:nvCxnSpPr>
        <p:spPr>
          <a:xfrm flipH="1" flipV="1">
            <a:off x="1785258" y="1009994"/>
            <a:ext cx="1099456" cy="85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AD5A-B649-12F9-B40F-D0644B59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0095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+mn-lt"/>
              </a:rPr>
              <a:t>Best Practice</a:t>
            </a:r>
            <a:endParaRPr lang="en-GB" sz="4000" cap="non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BE3D-7228-1BD0-4991-EE4C80C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65564"/>
            <a:ext cx="10058400" cy="4606636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Never commit sensitive information.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Use </a:t>
            </a:r>
            <a:r>
              <a:rPr lang="en-US" sz="2200" b="1" dirty="0">
                <a:solidFill>
                  <a:srgbClr val="00B0F0"/>
                </a:solidFill>
              </a:rPr>
              <a:t>.</a:t>
            </a:r>
            <a:r>
              <a:rPr lang="en-US" sz="2200" b="1" dirty="0" err="1">
                <a:solidFill>
                  <a:srgbClr val="00B0F0"/>
                </a:solidFill>
              </a:rPr>
              <a:t>gitignore</a:t>
            </a:r>
            <a:r>
              <a:rPr lang="en-US" sz="2200" b="1" dirty="0">
                <a:solidFill>
                  <a:srgbClr val="00B0F0"/>
                </a:solidFill>
              </a:rPr>
              <a:t> </a:t>
            </a:r>
            <a:r>
              <a:rPr lang="en-US" sz="2200" dirty="0"/>
              <a:t>for data files.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README files for each project.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Write good commit messages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Commit logical units of work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D1F10-7F72-43E4-3158-BC3BF6A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3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7040-652B-F25A-9BA4-5159281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2608-9595-CD77-13D0-5D2A7233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9354"/>
            <a:ext cx="10058400" cy="653288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GitHub</a:t>
            </a:r>
            <a:endParaRPr lang="en-GB" sz="32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B17CCB-93C6-F019-404E-8A1CBE600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901" y="3700423"/>
            <a:ext cx="3101302" cy="275492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F9088-8AD2-45F2-0A23-171E30D2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15</a:t>
            </a:fld>
            <a:endParaRPr lang="en-GB"/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F7E36ADD-B873-B0E7-E3A3-79C3F69E4C98}"/>
              </a:ext>
            </a:extLst>
          </p:cNvPr>
          <p:cNvSpPr/>
          <p:nvPr/>
        </p:nvSpPr>
        <p:spPr>
          <a:xfrm>
            <a:off x="5511210" y="1019088"/>
            <a:ext cx="3645877" cy="19050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Remote Repo</a:t>
            </a:r>
            <a:endParaRPr lang="en-GB" sz="2800" b="1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2246F15-41B2-EBB7-4AA1-6C2C903BD738}"/>
              </a:ext>
            </a:extLst>
          </p:cNvPr>
          <p:cNvSpPr/>
          <p:nvPr/>
        </p:nvSpPr>
        <p:spPr>
          <a:xfrm rot="20275156">
            <a:off x="3747292" y="3066651"/>
            <a:ext cx="2286000" cy="384457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56209C-BDB8-3ED3-BF95-737AAA5A40DF}"/>
              </a:ext>
            </a:extLst>
          </p:cNvPr>
          <p:cNvSpPr txBox="1">
            <a:spLocks/>
          </p:cNvSpPr>
          <p:nvPr/>
        </p:nvSpPr>
        <p:spPr>
          <a:xfrm>
            <a:off x="8820683" y="2289043"/>
            <a:ext cx="2255921" cy="478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400" b="1" dirty="0"/>
              <a:t>GitHub</a:t>
            </a:r>
            <a:endParaRPr lang="en-GB" sz="1400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C9CD32F1-310E-F3B2-9FDF-FAF16212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507" y="1237765"/>
            <a:ext cx="1017859" cy="101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F8EA08-915A-102D-503B-B23559CBCD04}"/>
              </a:ext>
            </a:extLst>
          </p:cNvPr>
          <p:cNvSpPr txBox="1"/>
          <p:nvPr/>
        </p:nvSpPr>
        <p:spPr>
          <a:xfrm>
            <a:off x="7612913" y="3113952"/>
            <a:ext cx="4579087" cy="1709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Since GitHub stores a project in the cloud, anyone can access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Easy to collaborate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Limited storage – .</a:t>
            </a:r>
            <a:r>
              <a:rPr lang="en-US" b="1" dirty="0" err="1">
                <a:solidFill>
                  <a:srgbClr val="05192D"/>
                </a:solidFill>
                <a:latin typeface="Studio-Feixen-Sans"/>
              </a:rPr>
              <a:t>gitignore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should be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81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12BD-D5F8-BFCE-77C3-866B6F29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DD5C-3BA7-8B6D-16B6-9C6B2F3B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484632"/>
            <a:ext cx="10050562" cy="653288"/>
          </a:xfrm>
        </p:spPr>
        <p:txBody>
          <a:bodyPr>
            <a:normAutofit/>
          </a:bodyPr>
          <a:lstStyle/>
          <a:p>
            <a:r>
              <a:rPr lang="en-GB" sz="32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C4CA-2B20-39C6-4D06-45B4B8A4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89" y="1452282"/>
            <a:ext cx="6400800" cy="47199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5192D"/>
                </a:solidFill>
                <a:effectLst/>
                <a:latin typeface="StudioFeixenSans-Regular"/>
              </a:rPr>
              <a:t>Copy-paste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5192D"/>
                </a:solidFill>
                <a:effectLst/>
                <a:latin typeface="StudioFeixenSans-Regular"/>
              </a:rPr>
              <a:t>Linked to the original repo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5192D"/>
                </a:solidFill>
                <a:effectLst/>
                <a:latin typeface="StudioFeixenSans-Regular"/>
              </a:rPr>
              <a:t>Creates a copy on a local computer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5192D"/>
                </a:solidFill>
                <a:effectLst/>
                <a:latin typeface="StudioFeixenSans-Regular"/>
              </a:rPr>
              <a:t>Allows updates to go back and forth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5192D"/>
                </a:solidFill>
                <a:latin typeface="StudioFeixenSans-Regular"/>
              </a:rPr>
              <a:t>It works with Git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5192D"/>
                </a:solidFill>
                <a:latin typeface="StudioFeixenSans-Regular"/>
              </a:rPr>
              <a:t>Push changes back to the original repo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05192D"/>
              </a:solidFill>
              <a:effectLst/>
              <a:latin typeface="StudioFeixenSans-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E0752-719D-429D-6E23-A8CAFDC2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16</a:t>
            </a:fld>
            <a:endParaRPr lang="en-GB"/>
          </a:p>
        </p:txBody>
      </p:sp>
      <p:pic>
        <p:nvPicPr>
          <p:cNvPr id="2052" name="Picture 4" descr="How to clone a Github repository to local machine.">
            <a:extLst>
              <a:ext uri="{FF2B5EF4-FFF2-40B4-BE49-F238E27FC236}">
                <a16:creationId xmlns:a16="http://schemas.microsoft.com/office/drawing/2014/main" id="{5695DD18-1E10-B864-563D-A43005EC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295" y="1452281"/>
            <a:ext cx="5482574" cy="30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18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5BC61-4582-454E-33F3-1CBAC7A51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56A3-BDA6-9F4A-8EA5-8A548974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Forking</a:t>
            </a:r>
            <a:endParaRPr lang="en-GB" sz="32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B18C-1918-308F-3608-71F86226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6411"/>
            <a:ext cx="7469034" cy="509149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Forking creates an independent copy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Good to run experiments without risk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Used for collaboration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Anyone can fork a public repo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Different to creating a new branch where we need to be collaborators.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836A6-6ECF-3A3E-6D64-BE5B71B0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17</a:t>
            </a:fld>
            <a:endParaRPr lang="en-GB"/>
          </a:p>
        </p:txBody>
      </p:sp>
      <p:pic>
        <p:nvPicPr>
          <p:cNvPr id="5122" name="Picture 2" descr="git fork&quot; Icon - Download for free – Iconduck">
            <a:extLst>
              <a:ext uri="{FF2B5EF4-FFF2-40B4-BE49-F238E27FC236}">
                <a16:creationId xmlns:a16="http://schemas.microsoft.com/office/drawing/2014/main" id="{03F28F7E-672F-91AD-2C4A-0DF5EAB6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33" y="1546412"/>
            <a:ext cx="2810435" cy="281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3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923B2-5113-287E-1707-983A0558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7984-DB19-B975-4072-243A5FC4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vs Fork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7238-5139-61C9-03A5-4F5E7747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E917C-20DF-6063-61F6-C76129B43AFC}"/>
              </a:ext>
            </a:extLst>
          </p:cNvPr>
          <p:cNvSpPr txBox="1"/>
          <p:nvPr/>
        </p:nvSpPr>
        <p:spPr>
          <a:xfrm>
            <a:off x="6518596" y="1878424"/>
            <a:ext cx="5432612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800" b="1" i="0" dirty="0">
                <a:solidFill>
                  <a:srgbClr val="05192D"/>
                </a:solidFill>
                <a:effectLst/>
                <a:latin typeface="StudioFeixenSans-Semibold"/>
              </a:rPr>
              <a:t>Forking</a:t>
            </a:r>
            <a:endParaRPr lang="en-US" sz="2000" b="1" i="0" dirty="0">
              <a:solidFill>
                <a:srgbClr val="05192D"/>
              </a:solidFill>
              <a:effectLst/>
              <a:latin typeface="StudioFeixenSans-Semibold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FeixenSans-Regular"/>
              </a:rPr>
              <a:t>Creates an independent copy on GitHub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FeixenSans-Regular"/>
              </a:rPr>
              <a:t>Can all be done within GitHub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FeixenSans-Regular"/>
              </a:rPr>
              <a:t>Submit changes through a pull request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FeixenSans-Regular"/>
              </a:rPr>
              <a:t>Great for collaboration and experimenting</a:t>
            </a:r>
            <a:endParaRPr 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F89E8-28F3-F495-C9FF-145E4EF91531}"/>
              </a:ext>
            </a:extLst>
          </p:cNvPr>
          <p:cNvSpPr txBox="1"/>
          <p:nvPr/>
        </p:nvSpPr>
        <p:spPr>
          <a:xfrm>
            <a:off x="1239024" y="1747520"/>
            <a:ext cx="4933176" cy="283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3200" b="1" i="0" dirty="0">
                <a:solidFill>
                  <a:srgbClr val="05192D"/>
                </a:solidFill>
                <a:effectLst/>
                <a:latin typeface="StudioFeixenSans-Semibold"/>
              </a:rPr>
              <a:t>Cloning</a:t>
            </a:r>
            <a:endParaRPr lang="en-US" sz="2400" b="1" i="0" dirty="0">
              <a:solidFill>
                <a:srgbClr val="05192D"/>
              </a:solidFill>
              <a:effectLst/>
              <a:latin typeface="StudioFeixenSans-Semibold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FeixenSans-Regular"/>
              </a:rPr>
              <a:t>Creates a linked copy on a local computer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FeixenSans-Regular"/>
              </a:rPr>
              <a:t>Requires use of Git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5192D"/>
                </a:solidFill>
                <a:effectLst/>
                <a:latin typeface="StudioFeixenSans-Regular"/>
              </a:rPr>
              <a:t>Push and pull updates with Git</a:t>
            </a:r>
          </a:p>
        </p:txBody>
      </p:sp>
    </p:spTree>
    <p:extLst>
      <p:ext uri="{BB962C8B-B14F-4D97-AF65-F5344CB8AC3E}">
        <p14:creationId xmlns:p14="http://schemas.microsoft.com/office/powerpoint/2010/main" val="175924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158DF-9C11-E0CF-5A5C-44239501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0606-F656-40A3-874E-996DDF71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request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486B-2406-D4E2-209C-1655B2C6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47520"/>
            <a:ext cx="10058400" cy="4424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FeixenSans-Regular"/>
              </a:rPr>
              <a:t>A way to notify others about changes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FeixenSans-Regular"/>
              </a:rPr>
              <a:t>Allows the repo owner to check changes before they are added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FeixenSans-Regular"/>
              </a:rPr>
              <a:t>Best practice to add changes to a branch that is not the main branch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5192D"/>
                </a:solidFill>
                <a:effectLst/>
                <a:latin typeface="StudioFeixenSans-Regular"/>
              </a:rPr>
              <a:t>A successful PR is merging two branches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582D8-29E4-ABCB-123B-4C5C6E4A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7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EF43-E657-BCA0-788F-967E4DED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96023"/>
          </a:xfrm>
        </p:spPr>
        <p:txBody>
          <a:bodyPr>
            <a:normAutofit fontScale="90000"/>
          </a:bodyPr>
          <a:lstStyle/>
          <a:p>
            <a:r>
              <a:rPr lang="en-US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GB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1AA8-3DFA-D3E5-477E-5BC9BF93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1" y="1036638"/>
            <a:ext cx="10393957" cy="5418708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What is version control, and why?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 Vs GitHub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Creating a repository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Collaborating using GitHub</a:t>
            </a:r>
          </a:p>
          <a:p>
            <a:pPr marL="623888" lvl="1" indent="-84138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Cloning Vs forking</a:t>
            </a:r>
          </a:p>
          <a:p>
            <a:pPr marL="623888" lvl="1" indent="-84138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</a:t>
            </a: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Branching</a:t>
            </a:r>
          </a:p>
          <a:p>
            <a:pPr marL="360363" indent="-36036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Pull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EA994-36A5-53D2-E807-90389E0B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24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85BC4-CDC2-79B8-4974-37F8DE51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3B18-450B-8923-9CD0-68414439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GB" sz="32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DE0DC-617D-82B0-08B4-501395B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20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577F5-F6B7-E300-0D75-2A01B711AFCB}"/>
              </a:ext>
            </a:extLst>
          </p:cNvPr>
          <p:cNvSpPr txBox="1"/>
          <p:nvPr/>
        </p:nvSpPr>
        <p:spPr>
          <a:xfrm>
            <a:off x="2134162" y="3331184"/>
            <a:ext cx="945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Main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2C8A4-587B-E307-ACBE-3AB75BFB661B}"/>
              </a:ext>
            </a:extLst>
          </p:cNvPr>
          <p:cNvSpPr txBox="1"/>
          <p:nvPr/>
        </p:nvSpPr>
        <p:spPr>
          <a:xfrm>
            <a:off x="4575519" y="5237227"/>
            <a:ext cx="17156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Preg. </a:t>
            </a:r>
            <a:r>
              <a:rPr lang="en-US" sz="2200" dirty="0" err="1"/>
              <a:t>obs</a:t>
            </a:r>
            <a:endParaRPr lang="en-GB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7F778-1ADC-4110-D318-5556DB4895F0}"/>
              </a:ext>
            </a:extLst>
          </p:cNvPr>
          <p:cNvSpPr txBox="1"/>
          <p:nvPr/>
        </p:nvSpPr>
        <p:spPr>
          <a:xfrm>
            <a:off x="717334" y="1069301"/>
            <a:ext cx="7720084" cy="1343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200" dirty="0"/>
              <a:t>Allows concurrent work on d/f parts of a project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200" dirty="0"/>
              <a:t>Help reduce the risk of conflicting file versions</a:t>
            </a:r>
            <a:endParaRPr lang="en-GB" sz="2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EF1410-8B9D-BF5A-573A-F6992029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178" y="2966633"/>
            <a:ext cx="8986030" cy="28830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581017-B823-08A6-675A-E7AEAFF83F70}"/>
              </a:ext>
            </a:extLst>
          </p:cNvPr>
          <p:cNvSpPr txBox="1"/>
          <p:nvPr/>
        </p:nvSpPr>
        <p:spPr>
          <a:xfrm>
            <a:off x="1949823" y="4471065"/>
            <a:ext cx="200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Preg. Outcome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622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3ADF5-FE0A-B0B0-7ACB-C254664B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2C35-C281-35F7-5EF6-6C057234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F14C5-8B6E-5DFB-43F1-A8E176C5C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4674" y="1592405"/>
            <a:ext cx="5987761" cy="48629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691FC-CF7B-DD18-E90D-A80AB59E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EE1A4-E28C-E749-70AA-77629A85AF7B}"/>
              </a:ext>
            </a:extLst>
          </p:cNvPr>
          <p:cNvSpPr txBox="1"/>
          <p:nvPr/>
        </p:nvSpPr>
        <p:spPr>
          <a:xfrm>
            <a:off x="7815943" y="2111726"/>
            <a:ext cx="4376057" cy="2768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Branch protection rule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Ask a pull request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Pull requests should be approved before merging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32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F3746-DD97-B09C-DDFC-B6FE86F26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1C34-E4BE-ADE2-DF49-FD286AC1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50648"/>
          </a:xfrm>
        </p:spPr>
        <p:txBody>
          <a:bodyPr>
            <a:noAutofit/>
          </a:bodyPr>
          <a:lstStyle/>
          <a:p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Prerequisite for practicum</a:t>
            </a:r>
            <a:endParaRPr lang="en-GB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80AD3A9-AAE0-2D09-8B96-651856FF1014}"/>
              </a:ext>
            </a:extLst>
          </p:cNvPr>
          <p:cNvSpPr txBox="1">
            <a:spLocks/>
          </p:cNvSpPr>
          <p:nvPr/>
        </p:nvSpPr>
        <p:spPr>
          <a:xfrm>
            <a:off x="955040" y="1035280"/>
            <a:ext cx="8321040" cy="5263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Programs</a:t>
            </a:r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Git</a:t>
            </a:r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GitHub desktop </a:t>
            </a:r>
          </a:p>
          <a:p>
            <a:pPr marL="900261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  <a:p>
            <a:pPr lvl="1" indent="0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" name="Picture 4" descr="A purple and white logo&#10;&#10;AI-generated content may be incorrect.">
            <a:extLst>
              <a:ext uri="{FF2B5EF4-FFF2-40B4-BE49-F238E27FC236}">
                <a16:creationId xmlns:a16="http://schemas.microsoft.com/office/drawing/2014/main" id="{7190500A-817F-8463-2F77-4FFC6048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94" y="2753844"/>
            <a:ext cx="985380" cy="985380"/>
          </a:xfrm>
          <a:prstGeom prst="rect">
            <a:avLst/>
          </a:prstGeom>
        </p:spPr>
      </p:pic>
      <p:pic>
        <p:nvPicPr>
          <p:cNvPr id="6" name="Picture 5" descr="A red and black sign&#10;&#10;AI-generated content may be incorrect.">
            <a:extLst>
              <a:ext uri="{FF2B5EF4-FFF2-40B4-BE49-F238E27FC236}">
                <a16:creationId xmlns:a16="http://schemas.microsoft.com/office/drawing/2014/main" id="{7C873348-A652-87C5-DFA9-0E4A7B8B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790" y="1585928"/>
            <a:ext cx="985380" cy="9853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63A4A46-18E8-FCBC-6A1D-F7DA223116A3}"/>
              </a:ext>
            </a:extLst>
          </p:cNvPr>
          <p:cNvGrpSpPr/>
          <p:nvPr/>
        </p:nvGrpSpPr>
        <p:grpSpPr>
          <a:xfrm>
            <a:off x="1069848" y="3921760"/>
            <a:ext cx="9527033" cy="3342640"/>
            <a:chOff x="457201" y="3921760"/>
            <a:chExt cx="8615679" cy="3442472"/>
          </a:xfrm>
        </p:grpSpPr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E296951A-16F9-A4A7-7BBF-7E241717576E}"/>
                </a:ext>
              </a:extLst>
            </p:cNvPr>
            <p:cNvSpPr txBox="1">
              <a:spLocks/>
            </p:cNvSpPr>
            <p:nvPr/>
          </p:nvSpPr>
          <p:spPr>
            <a:xfrm>
              <a:off x="457201" y="3921760"/>
              <a:ext cx="8615679" cy="3442472"/>
            </a:xfrm>
            <a:prstGeom prst="rect">
              <a:avLst/>
            </a:prstGeom>
          </p:spPr>
          <p:txBody>
            <a:bodyPr/>
            <a:lstStyle>
              <a:lvl1pPr marL="0" indent="0" algn="l" defTabSz="342991" rtl="0" eaLnBrk="1" latinLnBrk="0" hangingPunct="1">
                <a:spcBef>
                  <a:spcPct val="20000"/>
                </a:spcBef>
                <a:buFont typeface="Arial"/>
                <a:buNone/>
                <a:defRPr sz="2000" b="0" i="0" kern="1200" baseline="0">
                  <a:solidFill>
                    <a:schemeClr val="tx1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1pPr>
              <a:lvl2pPr marL="557361" indent="-214370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21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479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470" indent="-171496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461" indent="-171496" algn="l" defTabSz="342991" rtl="0" eaLnBrk="1" latinLnBrk="0" hangingPunct="1">
                <a:spcBef>
                  <a:spcPct val="20000"/>
                </a:spcBef>
                <a:buFont typeface="Arial"/>
                <a:buChar char="»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6453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9444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2436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5427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endParaRPr lang="en-US" sz="2400" b="1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sz="2400" b="1" dirty="0"/>
                <a:t>GitHub Account 	</a:t>
              </a:r>
            </a:p>
            <a:p>
              <a:pPr>
                <a:lnSpc>
                  <a:spcPct val="150000"/>
                </a:lnSpc>
              </a:pPr>
              <a:endPara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" name="Picture 8" descr="A screenshot of a login page&#10;&#10;AI-generated content may be incorrect.">
              <a:extLst>
                <a:ext uri="{FF2B5EF4-FFF2-40B4-BE49-F238E27FC236}">
                  <a16:creationId xmlns:a16="http://schemas.microsoft.com/office/drawing/2014/main" id="{A10462E2-70E8-B83C-4207-127792422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2640" y="3972560"/>
              <a:ext cx="5688980" cy="2819330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6BA5C7-49E4-189B-011A-508F74F4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9E2BD-7B2B-E2A0-6BEF-6BAC07FDA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7C02-42A4-69D0-807F-93BEA87D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Practicum 1: Creating repository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CA9B-EB3D-C47C-A60B-249BEC9B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467293"/>
            <a:ext cx="10940143" cy="470490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 a Local and remote Repo using Git, GitHub desktop and GitHub</a:t>
            </a:r>
          </a:p>
          <a:p>
            <a:pPr marL="628650" lvl="1" indent="-3540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After logging in to the GitHub desktop create a local repository called “</a:t>
            </a:r>
            <a:r>
              <a:rPr lang="en-US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Data_Manipulation</a:t>
            </a: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” in your local machine and push it to the GitHub </a:t>
            </a:r>
            <a:r>
              <a:rPr lang="en-US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(remote repo).</a:t>
            </a:r>
            <a:endParaRPr lang="en-US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628650" lvl="1" indent="-3540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Initialise</a:t>
            </a: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with README file.</a:t>
            </a:r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628650" lvl="1" indent="-3540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Start tracking the version of your code. </a:t>
            </a:r>
            <a:endParaRPr 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628650" lvl="1" indent="-3540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Add .</a:t>
            </a:r>
            <a:r>
              <a:rPr lang="en-US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gitignore</a:t>
            </a:r>
            <a:endParaRPr lang="en-US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4123C-57CC-3ACE-09FC-EA7F75DA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80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78437-9F8F-B542-65DB-A89111F91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A3F9-5D28-D2C6-E28D-9DAEE0BE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Practicum 2: Collaboration – clone and collaborate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1044-757A-E9D0-875D-200A2E93D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467293"/>
            <a:ext cx="10940143" cy="470490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Adding another person as a collaborator.</a:t>
            </a: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Clone the repo to your local machine</a:t>
            </a: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Collaborate on the repo by writing more data manipulation code</a:t>
            </a:r>
          </a:p>
          <a:p>
            <a:pPr marL="994728" lvl="2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Use arrange and mutate verb in addition to filter</a:t>
            </a:r>
          </a:p>
          <a:p>
            <a:pPr marL="994728" lvl="2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Appreciate changes made by the collaborator.</a:t>
            </a:r>
          </a:p>
          <a:p>
            <a:pPr marL="379413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Discuss the advantage and disadvantage.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E0DE1-FCAF-887F-BBAB-D4D8E8B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5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DCEAA-8354-628A-CB87-9E778E54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9A52-04F3-A7BE-E14E-78F6F991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53288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Practicum 3: Forking the repo and collaborate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2323-8F34-4283-99B4-05E506D74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467293"/>
            <a:ext cx="10940143" cy="4704907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 a new repo called (Data-manipulation-Visualization).</a:t>
            </a: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Add a collaborator</a:t>
            </a: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collaborator has to fork the repo first.</a:t>
            </a: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Add codes for </a:t>
            </a:r>
            <a:r>
              <a:rPr lang="en-US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visualisation</a:t>
            </a: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using </a:t>
            </a:r>
            <a:r>
              <a:rPr lang="en-US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ggplot2</a:t>
            </a: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package (the collaborator).</a:t>
            </a: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 pull request.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46088" indent="-44608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5B92D-0E01-163D-3340-EC827B2A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9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9ADB-42C6-2E9F-3544-B3EEDB63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FF55-56EA-4D36-4673-D8465788D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GB" dirty="0"/>
          </a:p>
          <a:p>
            <a:pPr marL="0" indent="0" algn="ctr">
              <a:buNone/>
            </a:pPr>
            <a:r>
              <a:rPr lang="en-GB" sz="3600" dirty="0"/>
              <a:t>Thanks!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02CCF-8554-38F8-D4D0-973550E4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37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FEFB-DCBC-F2D3-4EBC-657208425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C838-3F31-DF2C-4D60-9102338E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version control?</a:t>
            </a:r>
            <a:endParaRPr lang="en-GB" sz="3200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AD53-9703-B839-B425-6BC54572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88" y="1747520"/>
            <a:ext cx="6682232" cy="442468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system that tracks and manages changes to files, typically code, programs, and directories over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DB60-0B0B-36BE-0670-2F9AC6B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3</a:t>
            </a:fld>
            <a:endParaRPr lang="en-GB"/>
          </a:p>
        </p:txBody>
      </p:sp>
      <p:pic>
        <p:nvPicPr>
          <p:cNvPr id="4" name="Picture 3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603B64BE-49F8-24DE-4170-6E632DCA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40" y="1876716"/>
            <a:ext cx="4350998" cy="28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C8CF6-2644-C10A-3EF9-FB8F0715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7CD3-3A06-3915-D082-D50CD071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Why version control?</a:t>
            </a:r>
            <a:endParaRPr lang="en-GB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CCA1-BC6C-A668-C24F-7B60668A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747520"/>
            <a:ext cx="4582160" cy="442468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Dynamic (Tracking changes)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Knowledge Retention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275C6-AAE1-4B2F-0560-44244B46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4</a:t>
            </a:fld>
            <a:endParaRPr lang="en-GB"/>
          </a:p>
        </p:txBody>
      </p:sp>
      <p:pic>
        <p:nvPicPr>
          <p:cNvPr id="4" name="Content Placeholder 4" descr="A pan with vegetables and fruits on it&#10;&#10;AI-generated content may be incorrect.">
            <a:extLst>
              <a:ext uri="{FF2B5EF4-FFF2-40B4-BE49-F238E27FC236}">
                <a16:creationId xmlns:a16="http://schemas.microsoft.com/office/drawing/2014/main" id="{83CEF447-DA7B-FA54-3ECC-EAC645245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41" y="1747520"/>
            <a:ext cx="5529127" cy="389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8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9A873-33F9-A285-27C8-18BEBCB7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D0EA-D601-88B6-D6C8-8ABF1969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78408"/>
          </a:xfrm>
        </p:spPr>
        <p:txBody>
          <a:bodyPr>
            <a:normAutofit/>
          </a:bodyPr>
          <a:lstStyle/>
          <a:p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Traditional version control</a:t>
            </a:r>
            <a:endParaRPr lang="en-GB" sz="3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6FD6C-2D5F-7EBC-C0AB-590D133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5</a:t>
            </a:fld>
            <a:endParaRPr lang="en-GB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39852BD-00D0-1559-DC4A-C80ED1D6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961" y="2024463"/>
            <a:ext cx="6495973" cy="3404787"/>
          </a:xfrm>
        </p:spPr>
      </p:pic>
    </p:spTree>
    <p:extLst>
      <p:ext uri="{BB962C8B-B14F-4D97-AF65-F5344CB8AC3E}">
        <p14:creationId xmlns:p14="http://schemas.microsoft.com/office/powerpoint/2010/main" val="37677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93E7E-4E87-082B-CC02-3A6FB591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F256-DD47-E058-C76B-3B331429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95" y="383425"/>
            <a:ext cx="9244585" cy="623236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How do we perform version control?</a:t>
            </a:r>
            <a:endParaRPr lang="en-GB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A5BBA-0314-DEE5-89D7-553DE64C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D894FDB-8C53-A3A5-BF83-5857749B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160" y="1532976"/>
            <a:ext cx="4352036" cy="6232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Tools for version control</a:t>
            </a:r>
            <a:endParaRPr lang="en-GB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2C3AD-8290-9815-A027-CFE1CAE3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12" y="2242056"/>
            <a:ext cx="8481491" cy="22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9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F804C-2F0A-EE58-2C40-BBBF1E19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85D77-2E84-F60A-6ADB-B1B83A08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7</a:t>
            </a:fld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BEEA3D-A7EB-14C2-3EE1-C2668BD4D98D}"/>
              </a:ext>
            </a:extLst>
          </p:cNvPr>
          <p:cNvGrpSpPr/>
          <p:nvPr/>
        </p:nvGrpSpPr>
        <p:grpSpPr>
          <a:xfrm>
            <a:off x="1518666" y="1322419"/>
            <a:ext cx="8961119" cy="5429408"/>
            <a:chOff x="1484376" y="1333849"/>
            <a:chExt cx="8961119" cy="54294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0C313B-0A3B-BB77-9B3B-EF5A1CA7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4376" y="2986289"/>
              <a:ext cx="1981372" cy="1889924"/>
            </a:xfrm>
            <a:prstGeom prst="rect">
              <a:avLst/>
            </a:prstGeom>
          </p:spPr>
        </p:pic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3C62F45D-62E1-D07C-1CDF-B55480A68F42}"/>
                </a:ext>
              </a:extLst>
            </p:cNvPr>
            <p:cNvSpPr txBox="1">
              <a:spLocks/>
            </p:cNvSpPr>
            <p:nvPr/>
          </p:nvSpPr>
          <p:spPr>
            <a:xfrm>
              <a:off x="4014068" y="1333849"/>
              <a:ext cx="6431427" cy="5429408"/>
            </a:xfrm>
            <a:prstGeom prst="rect">
              <a:avLst/>
            </a:prstGeom>
          </p:spPr>
          <p:txBody>
            <a:bodyPr/>
            <a:lstStyle>
              <a:lvl1pPr marL="0" indent="0" algn="l" defTabSz="342991" rtl="0" eaLnBrk="1" latinLnBrk="0" hangingPunct="1">
                <a:spcBef>
                  <a:spcPct val="20000"/>
                </a:spcBef>
                <a:buFont typeface="Arial"/>
                <a:buNone/>
                <a:defRPr sz="2000" b="0" i="0" kern="1200" baseline="0">
                  <a:solidFill>
                    <a:schemeClr val="tx1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1pPr>
              <a:lvl2pPr marL="557361" indent="-214370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21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479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470" indent="-171496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461" indent="-171496" algn="l" defTabSz="342991" rtl="0" eaLnBrk="1" latinLnBrk="0" hangingPunct="1">
                <a:spcBef>
                  <a:spcPct val="20000"/>
                </a:spcBef>
                <a:buFont typeface="Arial"/>
                <a:buChar char="»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6453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9444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2436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5427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Open source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Scalable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It stores everything - nothing is ever lost. 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Allows us to compare the contents of files at different times.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If our code has issues, we can revert to a previous version.</a:t>
              </a:r>
            </a:p>
            <a:p>
              <a:pPr>
                <a:lnSpc>
                  <a:spcPct val="150000"/>
                </a:lnSpc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ontent Placeholder 1">
              <a:extLst>
                <a:ext uri="{FF2B5EF4-FFF2-40B4-BE49-F238E27FC236}">
                  <a16:creationId xmlns:a16="http://schemas.microsoft.com/office/drawing/2014/main" id="{9CB334E1-7309-D414-1B78-FD2F0BCCBFE0}"/>
                </a:ext>
              </a:extLst>
            </p:cNvPr>
            <p:cNvSpPr txBox="1">
              <a:spLocks/>
            </p:cNvSpPr>
            <p:nvPr/>
          </p:nvSpPr>
          <p:spPr>
            <a:xfrm>
              <a:off x="1941269" y="2184059"/>
              <a:ext cx="1067120" cy="623236"/>
            </a:xfrm>
            <a:prstGeom prst="rect">
              <a:avLst/>
            </a:prstGeom>
          </p:spPr>
          <p:txBody>
            <a:bodyPr/>
            <a:lstStyle>
              <a:lvl1pPr marL="0" indent="0" algn="l" defTabSz="342991" rtl="0" eaLnBrk="1" latinLnBrk="0" hangingPunct="1">
                <a:spcBef>
                  <a:spcPct val="20000"/>
                </a:spcBef>
                <a:buFont typeface="Arial"/>
                <a:buNone/>
                <a:defRPr sz="2000" b="0" i="0" kern="1200" baseline="0">
                  <a:solidFill>
                    <a:schemeClr val="tx1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1pPr>
              <a:lvl2pPr marL="557361" indent="-214370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21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479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470" indent="-171496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461" indent="-171496" algn="l" defTabSz="342991" rtl="0" eaLnBrk="1" latinLnBrk="0" hangingPunct="1">
                <a:spcBef>
                  <a:spcPct val="20000"/>
                </a:spcBef>
                <a:buFont typeface="Arial"/>
                <a:buChar char="»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6453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9444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2436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5427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Git</a:t>
              </a:r>
              <a:endPara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 descr="A blue and white arrow with red text&#10;&#10;AI-generated content may be incorrect.">
              <a:extLst>
                <a:ext uri="{FF2B5EF4-FFF2-40B4-BE49-F238E27FC236}">
                  <a16:creationId xmlns:a16="http://schemas.microsoft.com/office/drawing/2014/main" id="{DFE07701-ED08-3B76-844F-F200EA5C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0983" y="4985854"/>
              <a:ext cx="1498202" cy="1498202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91D9782-C418-D53B-AAFC-49A553060A48}"/>
              </a:ext>
            </a:extLst>
          </p:cNvPr>
          <p:cNvSpPr txBox="1">
            <a:spLocks/>
          </p:cNvSpPr>
          <p:nvPr/>
        </p:nvSpPr>
        <p:spPr>
          <a:xfrm>
            <a:off x="996695" y="383425"/>
            <a:ext cx="9244585" cy="62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none" dirty="0">
                <a:latin typeface="Arial" panose="020B0604020202020204" pitchFamily="34" charset="0"/>
                <a:cs typeface="Arial" panose="020B0604020202020204" pitchFamily="34" charset="0"/>
              </a:rPr>
              <a:t>How do we perform version control?</a:t>
            </a:r>
            <a:endParaRPr lang="en-GB" sz="32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D231B-EA28-ED3A-63BC-5E95B57B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415A-AB59-5989-B697-8F753763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8814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atin typeface="Arial" panose="020B0604020202020204" pitchFamily="34" charset="0"/>
                <a:cs typeface="Arial" panose="020B0604020202020204" pitchFamily="34" charset="0"/>
              </a:rPr>
              <a:t>Git . . . </a:t>
            </a:r>
            <a:endParaRPr lang="en-GB" sz="3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DB6DD-39F4-741D-F033-C2EC6991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DEB0B0D-589E-AF09-8D95-8BC62B86BF92}"/>
              </a:ext>
            </a:extLst>
          </p:cNvPr>
          <p:cNvSpPr txBox="1">
            <a:spLocks/>
          </p:cNvSpPr>
          <p:nvPr/>
        </p:nvSpPr>
        <p:spPr>
          <a:xfrm>
            <a:off x="4103077" y="1602936"/>
            <a:ext cx="8088923" cy="3751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</a:pPr>
            <a:r>
              <a:rPr lang="en-US" sz="2800" b="1" dirty="0"/>
              <a:t>Command line - </a:t>
            </a:r>
            <a:r>
              <a:rPr lang="en-US" sz="2800" dirty="0"/>
              <a:t>Git bash/terminal </a:t>
            </a:r>
          </a:p>
          <a:p>
            <a:pPr marL="342900" indent="-342900">
              <a:lnSpc>
                <a:spcPct val="200000"/>
              </a:lnSpc>
            </a:pPr>
            <a:endParaRPr lang="en-US" sz="2800" b="1" dirty="0"/>
          </a:p>
          <a:p>
            <a:pPr marL="342900" indent="-342900">
              <a:lnSpc>
                <a:spcPct val="200000"/>
              </a:lnSpc>
            </a:pPr>
            <a:r>
              <a:rPr lang="en-US" sz="2800" b="1" dirty="0"/>
              <a:t>GUI </a:t>
            </a:r>
            <a:r>
              <a:rPr lang="en-US" sz="2800" dirty="0"/>
              <a:t>– GitHub desktop</a:t>
            </a:r>
          </a:p>
          <a:p>
            <a:pPr marL="342900" indent="-342900">
              <a:lnSpc>
                <a:spcPct val="200000"/>
              </a:lnSpc>
            </a:pPr>
            <a:endParaRPr lang="en-GB" dirty="0"/>
          </a:p>
          <a:p>
            <a:pPr marL="342900" indent="-342900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74DF7-4A88-EC5B-7004-582EB4F4B8D3}"/>
              </a:ext>
            </a:extLst>
          </p:cNvPr>
          <p:cNvGrpSpPr/>
          <p:nvPr/>
        </p:nvGrpSpPr>
        <p:grpSpPr>
          <a:xfrm>
            <a:off x="925484" y="2223097"/>
            <a:ext cx="1981372" cy="2411806"/>
            <a:chOff x="182880" y="2913392"/>
            <a:chExt cx="1981372" cy="241180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254C47-FCDF-0A3A-C43C-441184B0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" y="2913392"/>
              <a:ext cx="1981372" cy="1889924"/>
            </a:xfrm>
            <a:prstGeom prst="rect">
              <a:avLst/>
            </a:prstGeom>
          </p:spPr>
        </p:pic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865D13CB-407D-EA6C-B929-973CDA7A8A2E}"/>
                </a:ext>
              </a:extLst>
            </p:cNvPr>
            <p:cNvSpPr txBox="1">
              <a:spLocks/>
            </p:cNvSpPr>
            <p:nvPr/>
          </p:nvSpPr>
          <p:spPr>
            <a:xfrm>
              <a:off x="721053" y="4701962"/>
              <a:ext cx="1067120" cy="623236"/>
            </a:xfrm>
            <a:prstGeom prst="rect">
              <a:avLst/>
            </a:prstGeom>
          </p:spPr>
          <p:txBody>
            <a:bodyPr/>
            <a:lstStyle>
              <a:lvl1pPr marL="0" indent="0" algn="l" defTabSz="342991" rtl="0" eaLnBrk="1" latinLnBrk="0" hangingPunct="1">
                <a:spcBef>
                  <a:spcPct val="20000"/>
                </a:spcBef>
                <a:buFont typeface="Arial"/>
                <a:buNone/>
                <a:defRPr sz="2000" b="0" i="0" kern="1200" baseline="0">
                  <a:solidFill>
                    <a:schemeClr val="tx1"/>
                  </a:solidFill>
                  <a:latin typeface="Corbel" panose="020B0503020204020204" pitchFamily="34" charset="0"/>
                  <a:ea typeface="+mn-ea"/>
                  <a:cs typeface="+mn-cs"/>
                </a:defRPr>
              </a:lvl1pPr>
              <a:lvl2pPr marL="557361" indent="-214370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21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479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470" indent="-171496" algn="l" defTabSz="342991" rtl="0" eaLnBrk="1" latinLnBrk="0" hangingPunct="1">
                <a:spcBef>
                  <a:spcPct val="20000"/>
                </a:spcBef>
                <a:buFont typeface="Arial"/>
                <a:buChar char="–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461" indent="-171496" algn="l" defTabSz="342991" rtl="0" eaLnBrk="1" latinLnBrk="0" hangingPunct="1">
                <a:spcBef>
                  <a:spcPct val="20000"/>
                </a:spcBef>
                <a:buFont typeface="Arial"/>
                <a:buChar char="»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6453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9444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2436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5427" indent="-171496" algn="l" defTabSz="342991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Git</a:t>
              </a:r>
              <a:endPara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39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43BA-8D46-2B29-87C2-A29E009E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0783"/>
          </a:xfrm>
        </p:spPr>
        <p:txBody>
          <a:bodyPr>
            <a:noAutofit/>
          </a:bodyPr>
          <a:lstStyle/>
          <a:p>
            <a:r>
              <a:rPr lang="en-US" sz="3600" b="1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Git, GitHub desktop, GitHub</a:t>
            </a:r>
            <a:endParaRPr lang="en-GB" sz="3600" b="1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FC2E-B82D-2571-E5DF-07522148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5" y="3282462"/>
            <a:ext cx="3518158" cy="2889737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Git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actual version control software.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is a version control software and can be used independently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6A957-9EAC-141D-4548-E88FA2D8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6AF98-A75E-4CD7-8233-A0B0FCF0D95B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47DE8D-2472-9A53-E8C6-F403E754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27" y="1392536"/>
            <a:ext cx="1825454" cy="17412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D64F72-F146-F167-A08A-37E353FF4FE8}"/>
              </a:ext>
            </a:extLst>
          </p:cNvPr>
          <p:cNvGrpSpPr/>
          <p:nvPr/>
        </p:nvGrpSpPr>
        <p:grpSpPr>
          <a:xfrm>
            <a:off x="8506358" y="1460948"/>
            <a:ext cx="3662992" cy="4718884"/>
            <a:chOff x="8506358" y="1460948"/>
            <a:chExt cx="3662992" cy="4718884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B115B6EC-0B32-C853-28A2-DD8C379B6AA2}"/>
                </a:ext>
              </a:extLst>
            </p:cNvPr>
            <p:cNvSpPr txBox="1">
              <a:spLocks/>
            </p:cNvSpPr>
            <p:nvPr/>
          </p:nvSpPr>
          <p:spPr>
            <a:xfrm>
              <a:off x="8506358" y="3290092"/>
              <a:ext cx="3662992" cy="28897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3200" b="1" dirty="0"/>
                <a:t>GitHub</a:t>
              </a:r>
            </a:p>
            <a:p>
              <a:r>
                <a:rPr lang="en-GB" dirty="0"/>
                <a:t>A web that hosts our repositories.</a:t>
              </a:r>
            </a:p>
            <a:p>
              <a:r>
                <a:rPr lang="en-GB" dirty="0"/>
                <a:t>Provide platform for collaboration.</a:t>
              </a:r>
            </a:p>
            <a:p>
              <a:r>
                <a:rPr lang="en-GB" dirty="0"/>
                <a:t>Discover other repositories.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7E5EB1A-AC79-7564-4144-BEEAECC4EE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8764" y="1460948"/>
              <a:ext cx="1672790" cy="167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A1CE5B2-1A7E-2052-4DC9-1E7FA1209A36}"/>
              </a:ext>
            </a:extLst>
          </p:cNvPr>
          <p:cNvSpPr txBox="1"/>
          <p:nvPr/>
        </p:nvSpPr>
        <p:spPr>
          <a:xfrm>
            <a:off x="3343939" y="5255017"/>
            <a:ext cx="6134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 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96E5C0-91A0-E2CB-538B-1AB7C9A71D99}"/>
              </a:ext>
            </a:extLst>
          </p:cNvPr>
          <p:cNvGrpSpPr/>
          <p:nvPr/>
        </p:nvGrpSpPr>
        <p:grpSpPr>
          <a:xfrm>
            <a:off x="4433196" y="1392535"/>
            <a:ext cx="3493477" cy="4779664"/>
            <a:chOff x="4433196" y="1392535"/>
            <a:chExt cx="3493477" cy="4779664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00780E7-225C-FF7A-C51A-DC6F4D120007}"/>
                </a:ext>
              </a:extLst>
            </p:cNvPr>
            <p:cNvSpPr txBox="1">
              <a:spLocks/>
            </p:cNvSpPr>
            <p:nvPr/>
          </p:nvSpPr>
          <p:spPr>
            <a:xfrm>
              <a:off x="4433196" y="3282460"/>
              <a:ext cx="3493477" cy="28897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itchFamily="2" charset="2"/>
                <a:buNone/>
              </a:pPr>
              <a:r>
                <a:rPr lang="en-US" sz="3200" b="1" dirty="0"/>
                <a:t>GitHub desktop</a:t>
              </a:r>
            </a:p>
            <a:p>
              <a:r>
                <a:rPr lang="en-US" dirty="0"/>
                <a:t>Allows us to run git in a graphical user interface. </a:t>
              </a:r>
              <a:endParaRPr lang="en-GB" sz="1200" dirty="0"/>
            </a:p>
          </p:txBody>
        </p:sp>
        <p:pic>
          <p:nvPicPr>
            <p:cNvPr id="10" name="Picture 9" descr="A purple and white logo&#10;&#10;AI-generated content may be incorrect.">
              <a:extLst>
                <a:ext uri="{FF2B5EF4-FFF2-40B4-BE49-F238E27FC236}">
                  <a16:creationId xmlns:a16="http://schemas.microsoft.com/office/drawing/2014/main" id="{E7B376B6-06D8-D101-C190-8F31A1B77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9248" y="1392535"/>
              <a:ext cx="1981372" cy="1981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21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7075</TotalTime>
  <Words>748</Words>
  <Application>Microsoft Office PowerPoint</Application>
  <PresentationFormat>Widescreen</PresentationFormat>
  <Paragraphs>177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Abadi</vt:lpstr>
      <vt:lpstr>Aptos</vt:lpstr>
      <vt:lpstr>Arial</vt:lpstr>
      <vt:lpstr>Book Antiqua</vt:lpstr>
      <vt:lpstr>Rockwell</vt:lpstr>
      <vt:lpstr>Rockwell Condensed</vt:lpstr>
      <vt:lpstr>Studio-Feixen-Sans</vt:lpstr>
      <vt:lpstr>StudioFeixenSans-Regular</vt:lpstr>
      <vt:lpstr>StudioFeixenSans-Semibold</vt:lpstr>
      <vt:lpstr>Tahoma</vt:lpstr>
      <vt:lpstr>Wingdings</vt:lpstr>
      <vt:lpstr>Wood Type</vt:lpstr>
      <vt:lpstr>PowerPoint Presentation</vt:lpstr>
      <vt:lpstr>Outline</vt:lpstr>
      <vt:lpstr>What is version control?</vt:lpstr>
      <vt:lpstr>Why version control?</vt:lpstr>
      <vt:lpstr>Traditional version control</vt:lpstr>
      <vt:lpstr>How do we perform version control?</vt:lpstr>
      <vt:lpstr>PowerPoint Presentation</vt:lpstr>
      <vt:lpstr>Git . . . </vt:lpstr>
      <vt:lpstr>Git, GitHub desktop, GitHub</vt:lpstr>
      <vt:lpstr>Creating Repository</vt:lpstr>
      <vt:lpstr>Creating a new repo</vt:lpstr>
      <vt:lpstr>PowerPoint Presentation</vt:lpstr>
      <vt:lpstr>GitHub desktop</vt:lpstr>
      <vt:lpstr>Best Practice</vt:lpstr>
      <vt:lpstr>Working with GitHub</vt:lpstr>
      <vt:lpstr>Cloning</vt:lpstr>
      <vt:lpstr>Forking</vt:lpstr>
      <vt:lpstr>Clone vs Fork</vt:lpstr>
      <vt:lpstr>Pull request</vt:lpstr>
      <vt:lpstr>Branches</vt:lpstr>
      <vt:lpstr>Branches</vt:lpstr>
      <vt:lpstr>Prerequisite for practicum</vt:lpstr>
      <vt:lpstr>Practicum 1: Creating repository</vt:lpstr>
      <vt:lpstr>Practicum 2: Collaboration – clone and collaborate</vt:lpstr>
      <vt:lpstr>Practicum 3: Forking the repo and collaborate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Yohanis Alemeshet Asefa</dc:creator>
  <cp:lastModifiedBy>Yohanis Alemeshet Asefa</cp:lastModifiedBy>
  <cp:revision>51</cp:revision>
  <dcterms:created xsi:type="dcterms:W3CDTF">2025-05-12T18:28:01Z</dcterms:created>
  <dcterms:modified xsi:type="dcterms:W3CDTF">2025-08-08T08:23:51Z</dcterms:modified>
</cp:coreProperties>
</file>