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9" r:id="rId4"/>
    <p:sldId id="282" r:id="rId5"/>
    <p:sldId id="271" r:id="rId6"/>
    <p:sldId id="258" r:id="rId7"/>
    <p:sldId id="268" r:id="rId8"/>
    <p:sldId id="267" r:id="rId9"/>
    <p:sldId id="266" r:id="rId10"/>
    <p:sldId id="265" r:id="rId11"/>
    <p:sldId id="274" r:id="rId12"/>
    <p:sldId id="275" r:id="rId13"/>
    <p:sldId id="276" r:id="rId14"/>
    <p:sldId id="280" r:id="rId15"/>
    <p:sldId id="277" r:id="rId16"/>
    <p:sldId id="278" r:id="rId17"/>
    <p:sldId id="279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83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0ABE-DCA6-4B7A-B1BC-961182C98C1E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E9D1-BBA0-4F2C-9FA0-7B37DDC6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01C3-E93B-471C-8959-6D7D71B980D2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710F-E631-4660-B03F-8F7C39E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52800"/>
            <a:ext cx="7772400" cy="12954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43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Author and Date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617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8138" algn="l" defTabSz="914400" rtl="0" eaLnBrk="1" latinLnBrk="0" hangingPunct="1">
        <a:spcBef>
          <a:spcPct val="20000"/>
        </a:spcBef>
        <a:buClr>
          <a:srgbClr val="1F497D"/>
        </a:buClr>
        <a:buSzPct val="8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28416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28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ederalregister.gov/documents/2019/07/11/2019-14770/agency-information-collection-activities-proposed-collection-comment-reque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8_proc_surveymeans_surveyfreq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Workshop/blob/master/Part7_Proc_means_surveymean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medu/AnalyzeMEPS/blob/master/Part9_Table_Objects_Quartile.ipynb" TargetMode="External"/><Relationship Id="rId2" Type="http://schemas.openxmlformats.org/officeDocument/2006/relationships/hyperlink" Target="https://sasnrd.com/sas-ods-trace-select-exclud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2_ODS_Select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0_ODS_OUPUT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1_Compare_Domain_Means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s.com/content/dam/SAS/support/en/sas-global-forum-proceedings/2019/3068-2019.pdf" TargetMode="External"/><Relationship Id="rId13" Type="http://schemas.openxmlformats.org/officeDocument/2006/relationships/hyperlink" Target="https://support.sas.com/resources/papers/proceedings/proceedings/sugi29/245-29.pdf" TargetMode="External"/><Relationship Id="rId3" Type="http://schemas.openxmlformats.org/officeDocument/2006/relationships/hyperlink" Target="https://documentation.sas.com/?docsetId=lestmtsref&amp;docsetTarget=n1nk65k2vsfmxfn1wu17fntzszbp.htm&amp;docsetVersion=9.4&amp;locale=en" TargetMode="External"/><Relationship Id="rId7" Type="http://schemas.openxmlformats.org/officeDocument/2006/relationships/hyperlink" Target="https://blogs.sas.com/content/sgf/2020/04/22/how-to-create-and-use-sas-macro-functions/" TargetMode="External"/><Relationship Id="rId12" Type="http://schemas.openxmlformats.org/officeDocument/2006/relationships/hyperlink" Target="https://support.sas.com/documentation/onlinedoc/stat/142/surveylogistic.pdf" TargetMode="External"/><Relationship Id="rId17" Type="http://schemas.openxmlformats.org/officeDocument/2006/relationships/hyperlink" Target="https://github.com/pkmedu/AnalyzeMEPS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github.com/HHS-AHRQ/ME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content/dam/SAS/support/en/sas-global-forum-proceedings/2019/3511-2019.pdf" TargetMode="External"/><Relationship Id="rId11" Type="http://schemas.openxmlformats.org/officeDocument/2006/relationships/hyperlink" Target="https://support.sas.com/documentation/onlinedoc/stat/131/surveyreg.pdf" TargetMode="External"/><Relationship Id="rId5" Type="http://schemas.openxmlformats.org/officeDocument/2006/relationships/hyperlink" Target="https://documentation.sas.com/?docsetId=grstatproc&amp;docsetTarget=n1ukd9sqgqiwwhn1mrx4c1rbse1j.htm&amp;docsetVersion=9.4&amp;locale=en" TargetMode="External"/><Relationship Id="rId15" Type="http://schemas.openxmlformats.org/officeDocument/2006/relationships/hyperlink" Target="https://communities.sas.com/t5/SAS-Communities-Library/Installing-SASPy-Kernel-for-Jupyter-Notebooks-and-Jupyter-Lab/ta-p/464873" TargetMode="External"/><Relationship Id="rId10" Type="http://schemas.openxmlformats.org/officeDocument/2006/relationships/hyperlink" Target="https://documentation.sas.com/?docsetId=statug&amp;docsetTarget=statug_surveyfreq_gettingstarted.htm&amp;docsetVersion=15.1&amp;locale=en" TargetMode="External"/><Relationship Id="rId4" Type="http://schemas.openxmlformats.org/officeDocument/2006/relationships/hyperlink" Target="https://documentation.sas.com/?docsetId=lesysoptsref&amp;docsetTarget=n0xqwo95drfa24n1hm5nlss33a3s.htm&amp;docsetVersion=9.4&amp;locale=en" TargetMode="External"/><Relationship Id="rId9" Type="http://schemas.openxmlformats.org/officeDocument/2006/relationships/hyperlink" Target="https://documentation.sas.com/?docsetId=statug&amp;docsetTarget=statug_surveymeans_examples.htm&amp;docsetVersion=15.1&amp;locale=en" TargetMode="External"/><Relationship Id="rId14" Type="http://schemas.openxmlformats.org/officeDocument/2006/relationships/hyperlink" Target="https://sasnrd.com/sas-ods-trace-select-exclu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.com/content/dam/SAS/support/en/sas-global-forum-proceedings/2020/4113-202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umentation.sas.com/?docsetId=movefile&amp;docsetTarget=n13279g3qg84xyn1rpffq9x8ird0.htm&amp;docsetVersion=9.4&amp;locale=en" TargetMode="External"/><Relationship Id="rId3" Type="http://schemas.openxmlformats.org/officeDocument/2006/relationships/hyperlink" Target="https://meps.ahrq.gov/data_stats/download_data_files.jsp" TargetMode="External"/><Relationship Id="rId7" Type="http://schemas.openxmlformats.org/officeDocument/2006/relationships/hyperlink" Target="https://documentation.sas.com/?docsetId=proc&amp;docsetTarget=p1p4ukymj25l9nn1y1wip83yjhcx.htm&amp;docsetVersion=9.4&amp;locale=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umentation.sas.com/?docsetId=movefile&amp;docsetTarget=p07no93eh1e7oun1fmp0anvi7k3k.htm&amp;docsetVersion=9.4&amp;locale=en#p1uaibrp5s081hn1mk4g6kc7uzmt" TargetMode="External"/><Relationship Id="rId5" Type="http://schemas.openxmlformats.org/officeDocument/2006/relationships/hyperlink" Target="https://documentation.sas.com/?docsetId=proc&amp;docsetTarget=p0wpwv5w54k35gn11y3rpqusf5s3.htm&amp;docsetVersion=9.4&amp;locale=en" TargetMode="External"/><Relationship Id="rId4" Type="http://schemas.openxmlformats.org/officeDocument/2006/relationships/hyperlink" Target="https://documentation.sas.com/?docsetId=movefile&amp;docsetTarget=p1l5ok3qn5tj8fn15rvwrphabo71.htm&amp;docsetVersion=9.4&amp;locale=e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umentation.sas.com/?docsetId=movefile&amp;docsetTarget=p0ospq7g4cae73n1ucdg2x6i14li.htm&amp;docsetVersion=9.4&amp;locale=en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documentation.sas.com/?docsetId=mcrolref&amp;docsetTarget=p1fa0ay5pzr9yun1mvqxv8ipzd4d.htm&amp;docsetVersion=9.4&amp;locale=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sas.com/content/sasdummy/2015/05/11/using-filename-zip-to-unzip-and-read-data-files-in-sas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blogs.sas.com/content/sgf/2018/11/01/proc-http-download-data/" TargetMode="External"/><Relationship Id="rId10" Type="http://schemas.openxmlformats.org/officeDocument/2006/relationships/hyperlink" Target="https://github.com/pkmedu/AnalyzeMEPS/blob/master/Non_macro_download.ipynb" TargetMode="External"/><Relationship Id="rId4" Type="http://schemas.openxmlformats.org/officeDocument/2006/relationships/hyperlink" Target="https://www.sas.com/content/dam/SAS/support/en/sas-global-forum-proceedings/2019/3511-2019.pdf" TargetMode="External"/><Relationship Id="rId9" Type="http://schemas.openxmlformats.org/officeDocument/2006/relationships/hyperlink" Target="https://documentation.sas.com/?docsetId=proc&amp;docsetTarget=p1p4ukymj25l9nn1y1wip83yjhcx.htm&amp;docsetVersion=9.4&amp;locale=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_files_detail.jsp?cboPufNumber=HC-2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support.sas.com/kb/22/94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_files_detail.jsp?cboPufNumber=HC-20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upport.sas.com/kb/22/942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upport.sas.com/kb/22/942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kb/22/942.html" TargetMode="External"/><Relationship Id="rId2" Type="http://schemas.openxmlformats.org/officeDocument/2006/relationships/hyperlink" Target="https://meps.ahrq.gov/mepsweb/data_stats/download_data_files_detail.jsp?cboPufNumber=HC-2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Analyzing </a:t>
            </a:r>
            <a:r>
              <a:rPr lang="en-US" dirty="0" smtClean="0">
                <a:hlinkClick r:id="rId4"/>
              </a:rPr>
              <a:t>MEPS-HC</a:t>
            </a:r>
            <a:r>
              <a:rPr lang="en-US" dirty="0" smtClean="0"/>
              <a:t> </a:t>
            </a:r>
            <a:r>
              <a:rPr lang="en-US" dirty="0"/>
              <a:t>Data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SAS® 9.4 M6 </a:t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811189"/>
            <a:ext cx="82296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Pradip K. Muhuri, PhD</a:t>
            </a:r>
          </a:p>
          <a:p>
            <a:r>
              <a:rPr lang="en-US" dirty="0" smtClean="0"/>
              <a:t>September </a:t>
            </a:r>
            <a:r>
              <a:rPr lang="en-US" dirty="0" smtClean="0"/>
              <a:t>16, </a:t>
            </a:r>
            <a:r>
              <a:rPr lang="en-US" dirty="0" smtClean="0"/>
              <a:t>2020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51788" cy="4906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100" b="1" dirty="0" smtClean="0"/>
          </a:p>
          <a:p>
            <a:pPr>
              <a:spcBef>
                <a:spcPts val="0"/>
              </a:spcBef>
            </a:pPr>
            <a:r>
              <a:rPr lang="en-US" sz="2100" dirty="0" smtClean="0"/>
              <a:t>PROC SURVEYFREQ and PROC SURVEYMEANS with a CLASS statement produce identical results (percentage vs. proportion).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 smtClean="0"/>
              <a:t>PROC SURVEYFREQ treats the variable in the TABLES statement as categorical and estimate the percentage in each category or level.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/>
              <a:t>The CLASS statement in PROC SURVEYMEANS treats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variable </a:t>
            </a:r>
            <a:r>
              <a:rPr lang="en-US" sz="2100" dirty="0"/>
              <a:t>in the VAR statement as categorical and estimate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the proportion in each category or </a:t>
            </a:r>
            <a:r>
              <a:rPr lang="en-US" sz="2100" dirty="0" smtClean="0"/>
              <a:t>level.</a:t>
            </a:r>
          </a:p>
          <a:p>
            <a:pPr marL="0" indent="0">
              <a:buNone/>
            </a:pPr>
            <a:r>
              <a:rPr lang="en-US" sz="2200" dirty="0" smtClean="0">
                <a:hlinkClick r:id="rId2"/>
              </a:rPr>
              <a:t>See the SAS program and output here (</a:t>
            </a:r>
            <a:r>
              <a:rPr lang="en-US" sz="2200" dirty="0" err="1" smtClean="0">
                <a:hlinkClick r:id="rId2"/>
              </a:rPr>
              <a:t>AnalyzeMEPS</a:t>
            </a:r>
            <a:r>
              <a:rPr lang="en-US" sz="2200" dirty="0" smtClean="0">
                <a:hlinkClick r:id="rId2"/>
              </a:rPr>
              <a:t> Repo on GitHub)</a:t>
            </a:r>
            <a:endParaRPr lang="en-US" sz="2200" dirty="0" smtClean="0"/>
          </a:p>
          <a:p>
            <a:pPr lvl="1"/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 SURVEYFREQ vs. PROC SURVEYMEANS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 SURVEYMEANS vs. PROC MEANS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 SURVEYMEANS and PROC MEANS with a WEIGHT statement produce the same results for the mean, not the confidence interval of the mean.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SURVEYMEANS Output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839200" cy="4525963"/>
          </a:xfrm>
        </p:spPr>
        <p:txBody>
          <a:bodyPr/>
          <a:lstStyle/>
          <a:p>
            <a:r>
              <a:rPr lang="en-US" dirty="0" smtClean="0"/>
              <a:t>Use ODS TRACE statements that produces the record containing at least the following items for PROC SURVEMEANS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Path</a:t>
            </a:r>
          </a:p>
          <a:p>
            <a:pPr marL="347662" lvl="1" indent="0">
              <a:buNone/>
            </a:pPr>
            <a:r>
              <a:rPr lang="en-US" dirty="0" smtClean="0">
                <a:hlinkClick r:id="rId2"/>
              </a:rPr>
              <a:t>Controlling PROC output with ODS select/exclude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 smtClean="0">
                <a:hlinkClick r:id="rId3"/>
              </a:rPr>
              <a:t>See the SAS program and SAS Log here (</a:t>
            </a:r>
            <a:r>
              <a:rPr lang="en-US" dirty="0" err="1" smtClean="0">
                <a:hlinkClick r:id="rId3"/>
              </a:rPr>
              <a:t>AnalyzeMEPS</a:t>
            </a:r>
            <a:r>
              <a:rPr lang="en-US" dirty="0" smtClean="0">
                <a:hlinkClick r:id="rId3"/>
              </a:rPr>
              <a:t> Repo on GitHub)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43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ODS SELECT/EXCLUDE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 Procedures like PROC SURVEYMEANS  produces lot of output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Quantiles</a:t>
            </a:r>
          </a:p>
          <a:p>
            <a:pPr lvl="1"/>
            <a:r>
              <a:rPr lang="en-US" dirty="0" smtClean="0"/>
              <a:t>Domain</a:t>
            </a:r>
          </a:p>
          <a:p>
            <a:pPr lvl="1"/>
            <a:r>
              <a:rPr lang="en-US" dirty="0" err="1" smtClean="0"/>
              <a:t>DomainQuantiles</a:t>
            </a:r>
            <a:endParaRPr lang="en-US" dirty="0"/>
          </a:p>
          <a:p>
            <a:pPr marL="461962" indent="-457200"/>
            <a:r>
              <a:rPr lang="en-US" dirty="0" smtClean="0"/>
              <a:t>ODS SELECT or EXCLUDE statement tells SAS</a:t>
            </a:r>
          </a:p>
          <a:p>
            <a:pPr marL="804862" lvl="1" indent="-457200"/>
            <a:r>
              <a:rPr lang="en-US" dirty="0" smtClean="0"/>
              <a:t>What output to print</a:t>
            </a:r>
          </a:p>
          <a:p>
            <a:pPr marL="804862" lvl="1" indent="-457200"/>
            <a:r>
              <a:rPr lang="en-US" dirty="0" smtClean="0"/>
              <a:t>What output not to print</a:t>
            </a:r>
          </a:p>
          <a:p>
            <a:pPr marL="4762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 smtClean="0"/>
          </a:p>
          <a:p>
            <a:pPr marL="34766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91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SAVING PROC SURVEYMEANS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 descriptive statistics including Q1, Median, and Q3</a:t>
            </a:r>
          </a:p>
          <a:p>
            <a:r>
              <a:rPr lang="en-US" dirty="0" smtClean="0"/>
              <a:t>Save specific output tables to separate SAS data sets for the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population</a:t>
            </a:r>
          </a:p>
          <a:p>
            <a:pPr lvl="1"/>
            <a:r>
              <a:rPr lang="en-US" dirty="0" smtClean="0"/>
              <a:t>DOMAIN of interest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table names and data sets names allowed in the following statement</a:t>
            </a:r>
          </a:p>
          <a:p>
            <a:pPr marL="347662" lvl="1" indent="0">
              <a:buNone/>
            </a:pPr>
            <a:r>
              <a:rPr lang="en-US" dirty="0" smtClean="0"/>
              <a:t>ODS OUTPUT &lt;table-name&gt;= &lt;data-set-name&gt;;</a:t>
            </a:r>
          </a:p>
          <a:p>
            <a:pPr marL="347662" lvl="1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Domain Means with PROC SURVEYMEANS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comparisons of the estimate among domain levels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multiple comparison adjustment for the p-values for testing differences in the analysis variable among domain levels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52400"/>
            <a:ext cx="6629400" cy="770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SAS Macro – Generate Estimates from 2009 to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%macro</a:t>
            </a:r>
            <a:r>
              <a:rPr lang="en-US" sz="1600" dirty="0" smtClean="0"/>
              <a:t> </a:t>
            </a:r>
            <a:r>
              <a:rPr lang="en-US" sz="1600" dirty="0" err="1"/>
              <a:t>runit</a:t>
            </a:r>
            <a:r>
              <a:rPr lang="en-US" sz="1600" dirty="0"/>
              <a:t> (</a:t>
            </a:r>
            <a:r>
              <a:rPr lang="en-US" sz="1600" dirty="0" err="1"/>
              <a:t>byvar</a:t>
            </a:r>
            <a:r>
              <a:rPr lang="en-US" sz="1600" dirty="0"/>
              <a:t>, </a:t>
            </a:r>
            <a:r>
              <a:rPr lang="en-US" sz="1600" dirty="0" err="1"/>
              <a:t>fmt</a:t>
            </a:r>
            <a:r>
              <a:rPr lang="en-US" sz="1600" dirty="0"/>
              <a:t>, first=, last=);</a:t>
            </a:r>
          </a:p>
          <a:p>
            <a:pPr marL="0" indent="0">
              <a:buNone/>
            </a:pPr>
            <a:r>
              <a:rPr lang="en-US" sz="1600" dirty="0"/>
              <a:t>%do </a:t>
            </a:r>
            <a:r>
              <a:rPr lang="en-US" sz="1600" dirty="0" err="1"/>
              <a:t>yr</a:t>
            </a:r>
            <a:r>
              <a:rPr lang="en-US" sz="1600" dirty="0"/>
              <a:t>=&amp;first %to &amp;last;</a:t>
            </a:r>
          </a:p>
          <a:p>
            <a:pPr marL="0" indent="0">
              <a:buNone/>
            </a:pPr>
            <a:r>
              <a:rPr lang="en-US" sz="1600" dirty="0" smtClean="0"/>
              <a:t>title </a:t>
            </a:r>
            <a:r>
              <a:rPr lang="en-US" sz="1600" dirty="0"/>
              <a:t>"MEPS, 20%sysfunc(</a:t>
            </a:r>
            <a:r>
              <a:rPr lang="en-US" sz="1600" dirty="0" err="1"/>
              <a:t>putn</a:t>
            </a:r>
            <a:r>
              <a:rPr lang="en-US" sz="1600" dirty="0"/>
              <a:t>(&amp;yr,z2.))";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ods</a:t>
            </a:r>
            <a:r>
              <a:rPr lang="en-US" sz="1600" dirty="0"/>
              <a:t> graphics off;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ods</a:t>
            </a:r>
            <a:r>
              <a:rPr lang="en-US" sz="1600" dirty="0"/>
              <a:t> exclude statistics;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proc</a:t>
            </a:r>
            <a:r>
              <a:rPr lang="en-US" sz="1600" dirty="0"/>
              <a:t> </a:t>
            </a:r>
            <a:r>
              <a:rPr lang="en-US" sz="1600" dirty="0" err="1"/>
              <a:t>surveymeans</a:t>
            </a:r>
            <a:r>
              <a:rPr lang="en-US" sz="1600" dirty="0"/>
              <a:t> data=new.summary_person_%</a:t>
            </a:r>
            <a:r>
              <a:rPr lang="en-US" sz="1600" dirty="0" err="1"/>
              <a:t>sysfunc</a:t>
            </a:r>
            <a:r>
              <a:rPr lang="en-US" sz="1600" dirty="0"/>
              <a:t>(</a:t>
            </a:r>
            <a:r>
              <a:rPr lang="en-US" sz="1600" dirty="0" err="1"/>
              <a:t>putn</a:t>
            </a:r>
            <a:r>
              <a:rPr lang="en-US" sz="1600" dirty="0"/>
              <a:t>(&amp;yr,z2</a:t>
            </a:r>
            <a:r>
              <a:rPr lang="en-US" sz="1600" dirty="0" smtClean="0"/>
              <a:t>.));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stratum </a:t>
            </a:r>
            <a:r>
              <a:rPr lang="en-US" sz="1600" dirty="0" err="1"/>
              <a:t>varstr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cluster </a:t>
            </a:r>
            <a:r>
              <a:rPr lang="en-US" sz="1600" dirty="0" err="1"/>
              <a:t>varpsu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weight </a:t>
            </a:r>
            <a:r>
              <a:rPr lang="en-US" sz="1600" dirty="0" err="1"/>
              <a:t>perwtf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var</a:t>
            </a:r>
            <a:r>
              <a:rPr lang="en-US" sz="1600" dirty="0"/>
              <a:t>  </a:t>
            </a:r>
            <a:r>
              <a:rPr lang="en-US" sz="1600" dirty="0" err="1"/>
              <a:t>hd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domain age_18p('1') ;</a:t>
            </a:r>
          </a:p>
          <a:p>
            <a:pPr marL="0" indent="0">
              <a:buNone/>
            </a:pPr>
            <a:r>
              <a:rPr lang="en-US" sz="1600" dirty="0" smtClean="0"/>
              <a:t>              </a:t>
            </a:r>
            <a:r>
              <a:rPr lang="en-US" sz="1600" dirty="0"/>
              <a:t>format &amp;</a:t>
            </a:r>
            <a:r>
              <a:rPr lang="en-US" sz="1600" dirty="0" err="1"/>
              <a:t>byvar</a:t>
            </a:r>
            <a:r>
              <a:rPr lang="en-US" sz="1600" dirty="0"/>
              <a:t> &amp;</a:t>
            </a:r>
            <a:r>
              <a:rPr lang="en-US" sz="1600" dirty="0" err="1"/>
              <a:t>fmt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</a:t>
            </a:r>
            <a:r>
              <a:rPr lang="en-US" sz="1600" dirty="0" err="1"/>
              <a:t>ods</a:t>
            </a:r>
            <a:r>
              <a:rPr lang="en-US" sz="1600" dirty="0"/>
              <a:t> output </a:t>
            </a:r>
            <a:r>
              <a:rPr lang="en-US" sz="1600" dirty="0" smtClean="0"/>
              <a:t>domain=</a:t>
            </a:r>
            <a:r>
              <a:rPr lang="en-US" sz="1600" dirty="0" err="1" smtClean="0"/>
              <a:t>domainl</a:t>
            </a:r>
            <a:r>
              <a:rPr lang="en-US" sz="1600" dirty="0"/>
              <a:t>_%</a:t>
            </a:r>
            <a:r>
              <a:rPr lang="en-US" sz="1600" dirty="0" err="1"/>
              <a:t>sysfunc</a:t>
            </a:r>
            <a:r>
              <a:rPr lang="en-US" sz="1600" dirty="0"/>
              <a:t>(</a:t>
            </a:r>
            <a:r>
              <a:rPr lang="en-US" sz="1600" dirty="0" err="1"/>
              <a:t>putn</a:t>
            </a:r>
            <a:r>
              <a:rPr lang="en-US" sz="1600" dirty="0"/>
              <a:t>(&amp;yr,z2.));</a:t>
            </a:r>
          </a:p>
          <a:p>
            <a:pPr marL="0" indent="0">
              <a:buNone/>
            </a:pPr>
            <a:r>
              <a:rPr lang="en-US" sz="1600" dirty="0"/>
              <a:t>          run;</a:t>
            </a:r>
          </a:p>
          <a:p>
            <a:pPr marL="0" indent="0">
              <a:buNone/>
            </a:pPr>
            <a:r>
              <a:rPr lang="en-US" sz="1600" dirty="0" smtClean="0"/>
              <a:t>%</a:t>
            </a:r>
            <a:r>
              <a:rPr lang="en-US" sz="1600" dirty="0"/>
              <a:t>end ;</a:t>
            </a:r>
          </a:p>
          <a:p>
            <a:pPr marL="0" indent="0">
              <a:buNone/>
            </a:pPr>
            <a:r>
              <a:rPr lang="en-US" sz="1600" b="1" dirty="0"/>
              <a:t>%mend</a:t>
            </a:r>
            <a:r>
              <a:rPr lang="en-US" sz="1600" dirty="0"/>
              <a:t> </a:t>
            </a:r>
            <a:r>
              <a:rPr lang="en-US" sz="1600" dirty="0" err="1"/>
              <a:t>runit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%</a:t>
            </a:r>
            <a:r>
              <a:rPr lang="en-US" sz="1600" b="1" i="1" dirty="0" err="1"/>
              <a:t>runit</a:t>
            </a:r>
            <a:r>
              <a:rPr lang="en-US" sz="1600" dirty="0"/>
              <a:t>(</a:t>
            </a:r>
            <a:r>
              <a:rPr lang="en-US" sz="1600" dirty="0" err="1"/>
              <a:t>age_grp</a:t>
            </a:r>
            <a:r>
              <a:rPr lang="en-US" sz="1600" dirty="0"/>
              <a:t>, </a:t>
            </a:r>
            <a:r>
              <a:rPr lang="en-US" sz="1600" dirty="0" err="1"/>
              <a:t>ageF</a:t>
            </a:r>
            <a:r>
              <a:rPr lang="en-US" sz="1600" dirty="0"/>
              <a:t>., first=</a:t>
            </a:r>
            <a:r>
              <a:rPr lang="en-US" sz="1600" b="1" dirty="0"/>
              <a:t>09</a:t>
            </a:r>
            <a:r>
              <a:rPr lang="en-US" sz="1600" dirty="0"/>
              <a:t>, last=</a:t>
            </a:r>
            <a:r>
              <a:rPr lang="en-US" sz="1600" b="1" dirty="0"/>
              <a:t>15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43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Any Questions?</a:t>
            </a:r>
          </a:p>
          <a:p>
            <a:pPr marL="0" indent="0" algn="ctr">
              <a:buNone/>
            </a:pPr>
            <a:r>
              <a:rPr lang="en-US" dirty="0" smtClean="0"/>
              <a:t>Thanks!!!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SAS® </a:t>
            </a:r>
            <a:r>
              <a:rPr lang="en-US" dirty="0" smtClean="0"/>
              <a:t>Programming Basics and Complex Survey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SAS programs typically include any combination of the following:</a:t>
            </a:r>
          </a:p>
          <a:p>
            <a:pPr lvl="1"/>
            <a:r>
              <a:rPr lang="en-US" sz="7200" dirty="0" smtClean="0"/>
              <a:t>DATA Step </a:t>
            </a:r>
          </a:p>
          <a:p>
            <a:pPr lvl="1"/>
            <a:r>
              <a:rPr lang="en-US" sz="7200" dirty="0" smtClean="0"/>
              <a:t>PROC Step</a:t>
            </a:r>
          </a:p>
          <a:p>
            <a:pPr lvl="1"/>
            <a:r>
              <a:rPr lang="en-US" sz="7200" dirty="0" smtClean="0"/>
              <a:t>Global Statements (e.g., </a:t>
            </a:r>
            <a:r>
              <a:rPr lang="en-US" sz="7200" dirty="0" smtClean="0">
                <a:hlinkClick r:id="rId3"/>
              </a:rPr>
              <a:t>LIBNAME</a:t>
            </a:r>
            <a:r>
              <a:rPr lang="en-US" sz="7200" dirty="0" smtClean="0"/>
              <a:t>, </a:t>
            </a:r>
            <a:r>
              <a:rPr lang="en-US" sz="7200" dirty="0" smtClean="0">
                <a:hlinkClick r:id="rId4"/>
              </a:rPr>
              <a:t>OPTIONS</a:t>
            </a:r>
            <a:r>
              <a:rPr lang="en-US" sz="7200" dirty="0" smtClean="0"/>
              <a:t>, and </a:t>
            </a:r>
            <a:r>
              <a:rPr lang="en-US" sz="7200" dirty="0" smtClean="0">
                <a:hlinkClick r:id="rId5"/>
              </a:rPr>
              <a:t> TITLE/FOOTNOTE</a:t>
            </a:r>
            <a:r>
              <a:rPr lang="en-US" sz="7200" dirty="0" smtClean="0"/>
              <a:t>)</a:t>
            </a:r>
          </a:p>
          <a:p>
            <a:pPr lvl="1"/>
            <a:r>
              <a:rPr lang="en-US" sz="7200" dirty="0" smtClean="0">
                <a:hlinkClick r:id="rId6"/>
              </a:rPr>
              <a:t>Macro Variables, Macros</a:t>
            </a:r>
            <a:r>
              <a:rPr lang="en-US" sz="7200" dirty="0" smtClean="0"/>
              <a:t>, and </a:t>
            </a:r>
            <a:r>
              <a:rPr lang="en-US" sz="7200" dirty="0" smtClean="0">
                <a:hlinkClick r:id="rId7"/>
              </a:rPr>
              <a:t>Macro Functions</a:t>
            </a:r>
            <a:endParaRPr lang="en-US" sz="7200" dirty="0" smtClean="0"/>
          </a:p>
          <a:p>
            <a:pPr lvl="1"/>
            <a:endParaRPr lang="en-US" sz="7200" dirty="0" smtClean="0"/>
          </a:p>
          <a:p>
            <a:pPr>
              <a:buFont typeface="Arial" charset="0"/>
              <a:buChar char="•"/>
            </a:pPr>
            <a:r>
              <a:rPr lang="en-US" sz="7200" dirty="0" smtClean="0">
                <a:hlinkClick r:id="rId8"/>
              </a:rPr>
              <a:t>Base Procedures in SAS</a:t>
            </a:r>
            <a:r>
              <a:rPr lang="en-US" sz="7200" dirty="0" smtClean="0"/>
              <a:t> </a:t>
            </a:r>
            <a:r>
              <a:rPr lang="en-US" sz="7200" dirty="0"/>
              <a:t>(Examples)</a:t>
            </a:r>
          </a:p>
          <a:p>
            <a:pPr lvl="1"/>
            <a:r>
              <a:rPr lang="en-US" sz="7200" dirty="0" smtClean="0"/>
              <a:t>PROC FREQ, PROC MEANS, PROC SUMMARY, PROC SORT, PROC DATASETS, PROC FORMAT, PROC PRINT, and PROC PRINTTO</a:t>
            </a:r>
          </a:p>
          <a:p>
            <a:pPr marL="347662" lvl="1" indent="0">
              <a:buNone/>
            </a:pPr>
            <a:endParaRPr lang="en-US" sz="7200" dirty="0" smtClean="0"/>
          </a:p>
          <a:p>
            <a:r>
              <a:rPr lang="en-US" sz="7600" dirty="0" smtClean="0"/>
              <a:t>Complex Survey Procedures in SAS (Examples)</a:t>
            </a:r>
          </a:p>
          <a:p>
            <a:pPr lvl="1"/>
            <a:r>
              <a:rPr lang="en-US" sz="6800" dirty="0" smtClean="0">
                <a:hlinkClick r:id="rId9"/>
              </a:rPr>
              <a:t>PROC SURVEYMEANS </a:t>
            </a:r>
            <a:r>
              <a:rPr lang="en-US" sz="6800" dirty="0" smtClean="0"/>
              <a:t>, </a:t>
            </a:r>
            <a:r>
              <a:rPr lang="en-US" sz="6800" dirty="0">
                <a:hlinkClick r:id="rId10"/>
              </a:rPr>
              <a:t>PROC SURVEYFREQ </a:t>
            </a:r>
            <a:endParaRPr lang="en-US" sz="6800" dirty="0"/>
          </a:p>
          <a:p>
            <a:pPr lvl="1"/>
            <a:r>
              <a:rPr lang="en-US" sz="6800" dirty="0" smtClean="0">
                <a:hlinkClick r:id="rId11"/>
              </a:rPr>
              <a:t>PROC SURVEYREG</a:t>
            </a:r>
            <a:r>
              <a:rPr lang="en-US" sz="6800" dirty="0" smtClean="0"/>
              <a:t>, </a:t>
            </a:r>
            <a:r>
              <a:rPr lang="en-US" sz="6800" dirty="0" smtClean="0">
                <a:hlinkClick r:id="rId12"/>
              </a:rPr>
              <a:t>PROC SURVEYLOGISTC</a:t>
            </a:r>
            <a:endParaRPr lang="en-US" sz="6800" dirty="0" smtClean="0"/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Output Delivery Systems </a:t>
            </a:r>
            <a:r>
              <a:rPr lang="en-US" sz="7200" dirty="0" smtClean="0">
                <a:hlinkClick r:id="rId13"/>
              </a:rPr>
              <a:t>(ODS)</a:t>
            </a:r>
            <a:endParaRPr lang="en-US" sz="7200" dirty="0" smtClean="0"/>
          </a:p>
          <a:p>
            <a:pPr lvl="1"/>
            <a:r>
              <a:rPr lang="en-US" sz="7200" dirty="0">
                <a:hlinkClick r:id="rId14"/>
              </a:rPr>
              <a:t>Controlling PROC output with ODS select/exclude</a:t>
            </a:r>
            <a:endParaRPr lang="en-US" sz="7200" dirty="0"/>
          </a:p>
          <a:p>
            <a:pPr lvl="1"/>
            <a:r>
              <a:rPr lang="en-US" sz="6800" dirty="0" smtClean="0"/>
              <a:t>Saving results to a SAS data set</a:t>
            </a:r>
          </a:p>
          <a:p>
            <a:r>
              <a:rPr lang="en-US" sz="7200" dirty="0" smtClean="0"/>
              <a:t>Interface</a:t>
            </a:r>
            <a:r>
              <a:rPr lang="en-US" sz="7200" b="1" dirty="0" smtClean="0"/>
              <a:t>: </a:t>
            </a:r>
            <a:r>
              <a:rPr lang="en-US" sz="7200" dirty="0" smtClean="0"/>
              <a:t>SAS Windowing Environment, </a:t>
            </a:r>
            <a:r>
              <a:rPr lang="en-US" sz="7200" dirty="0" err="1" smtClean="0">
                <a:hlinkClick r:id="rId15"/>
              </a:rPr>
              <a:t>JupyterLab</a:t>
            </a:r>
            <a:endParaRPr lang="en-US" sz="7200" dirty="0" smtClean="0"/>
          </a:p>
          <a:p>
            <a:r>
              <a:rPr lang="en-US" sz="7200" dirty="0" smtClean="0"/>
              <a:t>Resources for MEPS/SAS programs, code explanations, and references</a:t>
            </a:r>
            <a:endParaRPr lang="en-US" sz="7200" dirty="0"/>
          </a:p>
          <a:p>
            <a:pPr lvl="1"/>
            <a:r>
              <a:rPr lang="en-US" sz="7200" dirty="0" smtClean="0"/>
              <a:t>(Primary</a:t>
            </a:r>
            <a:r>
              <a:rPr lang="en-US" sz="7200" dirty="0"/>
              <a:t>): </a:t>
            </a:r>
            <a:r>
              <a:rPr lang="en-US" sz="7200" dirty="0">
                <a:hlinkClick r:id="rId16"/>
              </a:rPr>
              <a:t>https://github.com/HHS-AHRQ/MEPS</a:t>
            </a:r>
            <a:r>
              <a:rPr lang="en-US" sz="7200" dirty="0"/>
              <a:t> </a:t>
            </a:r>
            <a:endParaRPr lang="en-US" sz="7200" dirty="0" smtClean="0"/>
          </a:p>
          <a:p>
            <a:pPr lvl="1"/>
            <a:r>
              <a:rPr lang="en-US" sz="7200" dirty="0" smtClean="0"/>
              <a:t>(Supplementary): </a:t>
            </a:r>
            <a:r>
              <a:rPr lang="en-US" sz="7200" dirty="0">
                <a:hlinkClick r:id="rId17"/>
              </a:rPr>
              <a:t>https://github.com/pkmedu/AnalyzeMEPS</a:t>
            </a:r>
            <a:endParaRPr lang="en-US" sz="7200" dirty="0"/>
          </a:p>
          <a:p>
            <a:pPr lvl="1"/>
            <a:endParaRPr lang="en-US" sz="6200" dirty="0" smtClean="0"/>
          </a:p>
          <a:p>
            <a:pPr marL="347662" lvl="1" indent="0">
              <a:buNone/>
            </a:pPr>
            <a:endParaRPr lang="en-US" sz="6200" dirty="0" smtClean="0"/>
          </a:p>
          <a:p>
            <a:endParaRPr lang="en-US" sz="6200" dirty="0" smtClean="0"/>
          </a:p>
          <a:p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		</a:t>
            </a:r>
          </a:p>
          <a:p>
            <a:pPr marL="0" indent="0">
              <a:buNone/>
            </a:pPr>
            <a:endParaRPr lang="en-US" sz="6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Survey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use the SAS survey procedures</a:t>
            </a:r>
          </a:p>
          <a:p>
            <a:r>
              <a:rPr lang="en-US" dirty="0" smtClean="0"/>
              <a:t>Always </a:t>
            </a:r>
            <a:r>
              <a:rPr lang="en-US" dirty="0"/>
              <a:t>use the cluster, strata, and appropriate </a:t>
            </a:r>
            <a:r>
              <a:rPr lang="en-US" dirty="0" smtClean="0"/>
              <a:t>weights.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delete observations or use BY or WHERE statements.  Create an analytical subset for use as a </a:t>
            </a:r>
            <a:r>
              <a:rPr lang="en-US" dirty="0" smtClean="0"/>
              <a:t>DOMAIN.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SAS Global Forum Paper by David R. Nelson and Siew Wong-Jacobson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MEPS-HC SAS Transport Files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66018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SAS Transport (MEPS)  Files</a:t>
            </a:r>
            <a:endParaRPr lang="en-US" dirty="0" smtClean="0"/>
          </a:p>
          <a:p>
            <a:pPr lvl="1"/>
            <a:r>
              <a:rPr lang="en-US" dirty="0" smtClean="0"/>
              <a:t>best overall format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achine-independent </a:t>
            </a:r>
            <a:r>
              <a:rPr lang="en-US" b="1" dirty="0" smtClean="0"/>
              <a:t>(</a:t>
            </a:r>
            <a:r>
              <a:rPr lang="en-US" dirty="0" smtClean="0"/>
              <a:t>data </a:t>
            </a:r>
            <a:r>
              <a:rPr lang="en-US" dirty="0"/>
              <a:t>files can be moved </a:t>
            </a:r>
            <a:r>
              <a:rPr lang="en-US" dirty="0" smtClean="0"/>
              <a:t>between </a:t>
            </a:r>
            <a:r>
              <a:rPr lang="en-US" dirty="0"/>
              <a:t>computers running different operating </a:t>
            </a:r>
            <a:r>
              <a:rPr lang="en-US" dirty="0" smtClean="0"/>
              <a:t>systems)</a:t>
            </a:r>
          </a:p>
          <a:p>
            <a:pPr lvl="1"/>
            <a:endParaRPr lang="en-US" dirty="0" smtClean="0"/>
          </a:p>
          <a:p>
            <a:pPr marL="347662" lvl="1" indent="0">
              <a:buNone/>
            </a:pPr>
            <a:r>
              <a:rPr lang="en-US" dirty="0" smtClean="0">
                <a:hlinkClick r:id="rId4"/>
              </a:rPr>
              <a:t>XPORT Engine</a:t>
            </a:r>
            <a:r>
              <a:rPr lang="en-US" dirty="0" smtClean="0"/>
              <a:t>/</a:t>
            </a:r>
            <a:r>
              <a:rPr lang="en-US" dirty="0" smtClean="0">
                <a:hlinkClick r:id="rId5"/>
              </a:rPr>
              <a:t>PROC COPY</a:t>
            </a:r>
            <a:r>
              <a:rPr lang="en-US" dirty="0" smtClean="0"/>
              <a:t> (used for 2017 or prior years’ MEPS archived files)</a:t>
            </a:r>
          </a:p>
          <a:p>
            <a:pPr marL="347662" lvl="1" indent="0">
              <a:buNone/>
            </a:pPr>
            <a:endParaRPr lang="en-US" dirty="0" smtClean="0"/>
          </a:p>
          <a:p>
            <a:r>
              <a:rPr lang="en-US" dirty="0" smtClean="0">
                <a:hlinkClick r:id="rId6"/>
              </a:rPr>
              <a:t>PROC CPORT </a:t>
            </a:r>
            <a:endParaRPr lang="en-US" dirty="0" smtClean="0"/>
          </a:p>
          <a:p>
            <a:pPr lvl="1"/>
            <a:r>
              <a:rPr lang="en-US" dirty="0"/>
              <a:t>- </a:t>
            </a:r>
            <a:r>
              <a:rPr lang="en-US" dirty="0" smtClean="0"/>
              <a:t>creates </a:t>
            </a:r>
            <a:r>
              <a:rPr lang="en-US" dirty="0"/>
              <a:t>SAS transport </a:t>
            </a:r>
            <a:r>
              <a:rPr lang="en-US" dirty="0" smtClean="0"/>
              <a:t>files (Used for 2018 MEPS archived files)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7"/>
              </a:rPr>
              <a:t>PROC CIMPORT </a:t>
            </a:r>
            <a:endParaRPr lang="en-US" dirty="0" smtClean="0"/>
          </a:p>
          <a:p>
            <a:pPr lvl="1"/>
            <a:r>
              <a:rPr lang="en-US" dirty="0" smtClean="0"/>
              <a:t>restores </a:t>
            </a:r>
            <a:r>
              <a:rPr lang="en-US" dirty="0"/>
              <a:t>the transport files </a:t>
            </a:r>
            <a:r>
              <a:rPr lang="en-US" dirty="0" smtClean="0"/>
              <a:t>to SAS data sets</a:t>
            </a:r>
          </a:p>
          <a:p>
            <a:pPr lvl="1"/>
            <a:r>
              <a:rPr lang="en-US" dirty="0" smtClean="0"/>
              <a:t> addresses </a:t>
            </a:r>
            <a:r>
              <a:rPr lang="en-US" dirty="0" smtClean="0">
                <a:hlinkClick r:id="rId8"/>
              </a:rPr>
              <a:t>XPORT Engine Limitations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578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MEPS-HC SAS Transport Files from </a:t>
            </a:r>
            <a:r>
              <a:rPr lang="en-US" dirty="0"/>
              <a:t>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305800" cy="521176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Objectives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SAS macro to automate the </a:t>
            </a:r>
          </a:p>
          <a:p>
            <a:pPr lvl="2"/>
            <a:r>
              <a:rPr lang="en-US" sz="2400" dirty="0"/>
              <a:t>downloading of any number of SAS Transport files from the MEPS website</a:t>
            </a:r>
          </a:p>
          <a:p>
            <a:pPr lvl="2"/>
            <a:r>
              <a:rPr lang="en-US" sz="2400" dirty="0" smtClean="0"/>
              <a:t>unzipping </a:t>
            </a:r>
            <a:r>
              <a:rPr lang="en-US" sz="2400" dirty="0"/>
              <a:t>the files</a:t>
            </a:r>
          </a:p>
          <a:p>
            <a:pPr lvl="2"/>
            <a:r>
              <a:rPr lang="en-US" sz="2400" dirty="0"/>
              <a:t>converting them into SAS data </a:t>
            </a:r>
            <a:r>
              <a:rPr lang="en-US" sz="2400" dirty="0" smtClean="0"/>
              <a:t>sets</a:t>
            </a:r>
          </a:p>
          <a:p>
            <a:pPr lvl="2"/>
            <a:endParaRPr lang="en-US" sz="2400" dirty="0"/>
          </a:p>
          <a:p>
            <a:r>
              <a:rPr lang="en-US" sz="2400" dirty="0" smtClean="0">
                <a:hlinkClick r:id="rId4"/>
              </a:rPr>
              <a:t>Macro that wraps the following: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5"/>
              </a:rPr>
              <a:t>PROC HTTP for Data Downloads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How to Unzip/Read Data Files in SAS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CALL SYMPUTX Routine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8"/>
              </a:rPr>
              <a:t>PROC COPY - XPORT Engine (used for 2017 or prior year MEPS files)</a:t>
            </a:r>
          </a:p>
          <a:p>
            <a:pPr lvl="1"/>
            <a:r>
              <a:rPr lang="en-US" sz="2000" dirty="0" smtClean="0">
                <a:hlinkClick r:id="rId9"/>
              </a:rPr>
              <a:t>PROC CIMPORT (used for 2018 MEPS files)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4762" indent="0">
              <a:buNone/>
            </a:pPr>
            <a:r>
              <a:rPr lang="en-US" sz="2400" dirty="0" smtClean="0">
                <a:hlinkClick r:id="rId10"/>
              </a:rPr>
              <a:t>Here is a non-macro SAS program that handles one file at a time (</a:t>
            </a:r>
            <a:r>
              <a:rPr lang="en-US" sz="2400" dirty="0" err="1" smtClean="0">
                <a:hlinkClick r:id="rId10"/>
              </a:rPr>
              <a:t>AnalyzeMEPS</a:t>
            </a:r>
            <a:r>
              <a:rPr lang="en-US" sz="2400" dirty="0" smtClean="0">
                <a:hlinkClick r:id="rId10"/>
              </a:rPr>
              <a:t> Repo on GitHub).</a:t>
            </a:r>
            <a:endParaRPr lang="en-US" sz="2400" dirty="0" smtClean="0"/>
          </a:p>
          <a:p>
            <a:pPr marL="4762" indent="0">
              <a:buNone/>
            </a:pPr>
            <a:endParaRPr lang="en-US" sz="2000" dirty="0" smtClean="0"/>
          </a:p>
          <a:p>
            <a:pPr marL="685800" lvl="2" indent="0">
              <a:buNone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800" y="1539874"/>
            <a:ext cx="4076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Objective  </a:t>
            </a:r>
          </a:p>
          <a:p>
            <a:pPr lvl="1"/>
            <a:r>
              <a:rPr lang="en-US" dirty="0"/>
              <a:t>Generate the following estimates</a:t>
            </a:r>
          </a:p>
          <a:p>
            <a:pPr lvl="3"/>
            <a:r>
              <a:rPr lang="en-US" sz="2400" dirty="0"/>
              <a:t>m</a:t>
            </a:r>
            <a:r>
              <a:rPr lang="en-US" sz="2400" dirty="0" smtClean="0"/>
              <a:t>ean health care expenses per person</a:t>
            </a:r>
            <a:endParaRPr lang="en-US" sz="2400" dirty="0"/>
          </a:p>
          <a:p>
            <a:pPr lvl="3"/>
            <a:r>
              <a:rPr lang="en-US" sz="2400" dirty="0" smtClean="0"/>
              <a:t>mean health expenses </a:t>
            </a:r>
            <a:r>
              <a:rPr lang="en-US" sz="2400" dirty="0"/>
              <a:t>per person with an </a:t>
            </a:r>
            <a:r>
              <a:rPr lang="en-US" sz="2400" dirty="0" smtClean="0"/>
              <a:t>expense (overall, and by age group)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sz="2400" dirty="0" smtClean="0"/>
              <a:t>Data and Analysis</a:t>
            </a:r>
          </a:p>
          <a:p>
            <a:pPr lvl="1"/>
            <a:r>
              <a:rPr lang="en-US" dirty="0" smtClean="0">
                <a:hlinkClick r:id="rId3"/>
              </a:rPr>
              <a:t>Use the 2018 MEPS Full-Year Consolidated File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Create a subpopulation variable for DOMAIN analysis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PROC FREQ for data checks</a:t>
            </a:r>
          </a:p>
          <a:p>
            <a:pPr lvl="1"/>
            <a:r>
              <a:rPr lang="en-US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447800"/>
            <a:ext cx="2209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305"/>
            <a:ext cx="8229600" cy="4952999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Objective </a:t>
            </a:r>
          </a:p>
          <a:p>
            <a:pPr lvl="1"/>
            <a:r>
              <a:rPr lang="en-US" sz="2200" dirty="0" smtClean="0"/>
              <a:t>Estimate the following parameters</a:t>
            </a:r>
            <a:endParaRPr lang="en-US" sz="2200" dirty="0"/>
          </a:p>
          <a:p>
            <a:pPr lvl="2"/>
            <a:r>
              <a:rPr lang="en-US" sz="2200" dirty="0" smtClean="0"/>
              <a:t>Annual mean number </a:t>
            </a:r>
            <a:r>
              <a:rPr lang="en-US" sz="2200" dirty="0"/>
              <a:t>of purchases of </a:t>
            </a:r>
            <a:r>
              <a:rPr lang="en-US" sz="2200" dirty="0" smtClean="0"/>
              <a:t>opioids </a:t>
            </a:r>
            <a:r>
              <a:rPr lang="en-US" sz="2200" dirty="0"/>
              <a:t>(i.e., Narcotic analgesics or Narcotic analgesic combos) </a:t>
            </a:r>
            <a:r>
              <a:rPr lang="en-US" sz="2200" dirty="0" smtClean="0"/>
              <a:t>per person with one or more purchases of opioids</a:t>
            </a:r>
            <a:endParaRPr lang="en-US" sz="2200" dirty="0"/>
          </a:p>
          <a:p>
            <a:pPr lvl="2"/>
            <a:r>
              <a:rPr lang="en-US" sz="2200" dirty="0" smtClean="0"/>
              <a:t>Annual mean total</a:t>
            </a:r>
            <a:r>
              <a:rPr lang="en-US" sz="2200" dirty="0"/>
              <a:t>, out-of-pocket, and third-party payer expenses </a:t>
            </a:r>
            <a:r>
              <a:rPr lang="en-US" sz="2200" dirty="0" smtClean="0"/>
              <a:t>for purchases </a:t>
            </a:r>
            <a:r>
              <a:rPr lang="en-US" sz="2200" dirty="0"/>
              <a:t>of opioids </a:t>
            </a:r>
            <a:r>
              <a:rPr lang="en-US" sz="2200" dirty="0" smtClean="0"/>
              <a:t>per person </a:t>
            </a:r>
            <a:r>
              <a:rPr lang="en-US" sz="2200" dirty="0"/>
              <a:t>with one or more purchases of opioids</a:t>
            </a:r>
          </a:p>
          <a:p>
            <a:endParaRPr lang="en-US" sz="2200" dirty="0" smtClean="0"/>
          </a:p>
          <a:p>
            <a:r>
              <a:rPr lang="en-US" sz="2200" dirty="0" smtClean="0"/>
              <a:t>Data and Analysis</a:t>
            </a:r>
          </a:p>
          <a:p>
            <a:pPr lvl="1"/>
            <a:r>
              <a:rPr lang="en-US" sz="2200" dirty="0" smtClean="0">
                <a:hlinkClick r:id="rId3"/>
              </a:rPr>
              <a:t>Aggregate 2018 MEPS prescribed medicines data at the person-level</a:t>
            </a:r>
            <a:endParaRPr lang="en-US" sz="2200" dirty="0" smtClean="0"/>
          </a:p>
          <a:p>
            <a:pPr lvl="1"/>
            <a:r>
              <a:rPr lang="en-US" sz="2200" dirty="0"/>
              <a:t>Merge </a:t>
            </a:r>
            <a:r>
              <a:rPr lang="en-US" sz="2200" dirty="0" smtClean="0"/>
              <a:t>aggregated prescribed medicine data with full-year person-level data for </a:t>
            </a:r>
            <a:r>
              <a:rPr lang="en-US" sz="2200" dirty="0"/>
              <a:t>the same </a:t>
            </a:r>
            <a:r>
              <a:rPr lang="en-US" sz="2200" dirty="0" smtClean="0"/>
              <a:t>year</a:t>
            </a:r>
          </a:p>
          <a:p>
            <a:pPr lvl="1"/>
            <a:r>
              <a:rPr lang="en-US" sz="2000" dirty="0">
                <a:hlinkClick r:id="rId4"/>
              </a:rPr>
              <a:t>Create a subpopulation variable for DOMAIN analysis</a:t>
            </a:r>
            <a:endParaRPr lang="en-US" sz="2000" dirty="0"/>
          </a:p>
          <a:p>
            <a:pPr lvl="1"/>
            <a:r>
              <a:rPr lang="en-US" sz="2200" dirty="0" smtClean="0"/>
              <a:t>Run </a:t>
            </a:r>
            <a:r>
              <a:rPr lang="en-US" sz="2200" dirty="0"/>
              <a:t>PROC FREQ for data checks</a:t>
            </a:r>
          </a:p>
          <a:p>
            <a:pPr lvl="1"/>
            <a:r>
              <a:rPr lang="en-US" sz="2200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447800"/>
            <a:ext cx="1600200" cy="4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Objective  </a:t>
            </a:r>
          </a:p>
          <a:p>
            <a:pPr lvl="1"/>
            <a:r>
              <a:rPr lang="en-US" sz="2600" dirty="0" smtClean="0"/>
              <a:t>Estimate annual mean out-of-pocket </a:t>
            </a:r>
            <a:r>
              <a:rPr lang="en-US" sz="2600" dirty="0"/>
              <a:t>health care expenses for </a:t>
            </a:r>
            <a:r>
              <a:rPr lang="en-US" sz="2600" dirty="0" smtClean="0"/>
              <a:t>individuals who were aged </a:t>
            </a:r>
            <a:r>
              <a:rPr lang="en-US" sz="2600" dirty="0"/>
              <a:t>26-30 </a:t>
            </a:r>
            <a:r>
              <a:rPr lang="en-US" sz="2600" dirty="0" smtClean="0"/>
              <a:t>years with high income and uninsured </a:t>
            </a:r>
            <a:r>
              <a:rPr lang="en-US" sz="2600" dirty="0"/>
              <a:t>for the whole </a:t>
            </a:r>
            <a:r>
              <a:rPr lang="en-US" sz="2600" dirty="0" smtClean="0"/>
              <a:t>year (averaged over two years)</a:t>
            </a:r>
          </a:p>
          <a:p>
            <a:pPr marL="1371600" lvl="3" indent="0">
              <a:buNone/>
            </a:pPr>
            <a:endParaRPr lang="en-US" sz="2600" dirty="0" smtClean="0"/>
          </a:p>
          <a:p>
            <a:r>
              <a:rPr lang="en-US" sz="2600" dirty="0" smtClean="0"/>
              <a:t>Data and Analysis</a:t>
            </a:r>
          </a:p>
          <a:p>
            <a:pPr lvl="1"/>
            <a:r>
              <a:rPr lang="en-US" sz="2600" dirty="0" smtClean="0"/>
              <a:t>Combine </a:t>
            </a:r>
            <a:r>
              <a:rPr lang="en-US" sz="2600" dirty="0"/>
              <a:t>data from </a:t>
            </a:r>
            <a:r>
              <a:rPr lang="en-US" sz="2600" dirty="0" smtClean="0"/>
              <a:t>2017 </a:t>
            </a:r>
            <a:r>
              <a:rPr lang="en-US" sz="2600" dirty="0"/>
              <a:t>and </a:t>
            </a:r>
            <a:r>
              <a:rPr lang="en-US" sz="2600" dirty="0" smtClean="0"/>
              <a:t>2018 </a:t>
            </a:r>
            <a:r>
              <a:rPr lang="en-US" sz="2600" dirty="0"/>
              <a:t>MEPS Full-Year Consolidated Files </a:t>
            </a:r>
            <a:endParaRPr lang="en-US" sz="2600" dirty="0" smtClean="0"/>
          </a:p>
          <a:p>
            <a:pPr lvl="1"/>
            <a:r>
              <a:rPr lang="en-US" sz="2800" dirty="0">
                <a:hlinkClick r:id="rId2"/>
              </a:rPr>
              <a:t>Create a subpopulation variable for DOMAIN </a:t>
            </a:r>
            <a:r>
              <a:rPr lang="en-US" sz="2800" dirty="0" smtClean="0">
                <a:hlinkClick r:id="rId2"/>
              </a:rPr>
              <a:t>analysis</a:t>
            </a:r>
            <a:endParaRPr lang="en-US" sz="2800" dirty="0" smtClean="0"/>
          </a:p>
          <a:p>
            <a:pPr lvl="1"/>
            <a:r>
              <a:rPr lang="en-US" sz="2600" dirty="0" smtClean="0"/>
              <a:t>Create a new variable (i.e., po8led sample weight) for pooled data set (2017 and 2017 combined)</a:t>
            </a:r>
            <a:endParaRPr lang="en-US" sz="2600" dirty="0"/>
          </a:p>
          <a:p>
            <a:pPr lvl="1"/>
            <a:r>
              <a:rPr lang="en-US" sz="2600" dirty="0" smtClean="0"/>
              <a:t>Run </a:t>
            </a:r>
            <a:r>
              <a:rPr lang="en-US" sz="2600" dirty="0"/>
              <a:t>PROC FREQ and PROC MEANS for data checks</a:t>
            </a:r>
          </a:p>
          <a:p>
            <a:pPr lvl="1"/>
            <a:r>
              <a:rPr lang="en-US" sz="2600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4528"/>
          <a:stretch/>
        </p:blipFill>
        <p:spPr>
          <a:xfrm>
            <a:off x="2209800" y="1627187"/>
            <a:ext cx="2000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Objective  </a:t>
            </a:r>
          </a:p>
          <a:p>
            <a:pPr lvl="1"/>
            <a:r>
              <a:rPr lang="en-US" dirty="0" smtClean="0"/>
              <a:t>Estimate the percentage distribution of insurance status (in the second year) of  individuals who were aged </a:t>
            </a:r>
            <a:r>
              <a:rPr lang="en-US" dirty="0"/>
              <a:t>26-30 with high </a:t>
            </a:r>
            <a:r>
              <a:rPr lang="en-US" dirty="0" smtClean="0"/>
              <a:t>income and uninsured </a:t>
            </a:r>
            <a:r>
              <a:rPr lang="en-US" dirty="0"/>
              <a:t>for the whole </a:t>
            </a:r>
            <a:r>
              <a:rPr lang="en-US" dirty="0" smtClean="0"/>
              <a:t>(first) year (averaged over three panels)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Data and Analysis</a:t>
            </a:r>
          </a:p>
          <a:p>
            <a:pPr lvl="1"/>
            <a:r>
              <a:rPr lang="en-US" dirty="0">
                <a:hlinkClick r:id="rId2"/>
              </a:rPr>
              <a:t>Combine data from MEPS Longitudinal Files (Panels 19, 20, and 21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Create a subpopulation variable for DOMAIN </a:t>
            </a:r>
            <a:r>
              <a:rPr lang="en-US" dirty="0" smtClean="0">
                <a:hlinkClick r:id="rId3"/>
              </a:rPr>
              <a:t>analysis</a:t>
            </a:r>
            <a:endParaRPr lang="en-US" dirty="0" smtClean="0"/>
          </a:p>
          <a:p>
            <a:pPr lvl="1"/>
            <a:r>
              <a:rPr lang="en-US" dirty="0"/>
              <a:t>Create a new variable (i.e., pooled sample weight) for pooled data set </a:t>
            </a:r>
            <a:r>
              <a:rPr lang="en-US" dirty="0" smtClean="0"/>
              <a:t>(3 panels combined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PROC FREQ and PROC MEANS for data checks</a:t>
            </a:r>
          </a:p>
          <a:p>
            <a:pPr lvl="1"/>
            <a:r>
              <a:rPr lang="en-US" dirty="0"/>
              <a:t>Run PROC </a:t>
            </a:r>
            <a:r>
              <a:rPr lang="en-US" dirty="0" smtClean="0"/>
              <a:t>SURVEYMEANS for complex survey estimates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620836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1196</Words>
  <Application>Microsoft Office PowerPoint</Application>
  <PresentationFormat>On-screen Show (4:3)</PresentationFormat>
  <Paragraphs>181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Custom Design</vt:lpstr>
      <vt:lpstr>Analyzing MEPS-HC Data with  SAS® 9.4 M6  </vt:lpstr>
      <vt:lpstr>SAS® Programming Basics and Complex Survey Data Analysis</vt:lpstr>
      <vt:lpstr>Complex Survey Estimates</vt:lpstr>
      <vt:lpstr>MEPS-HC SAS Transport Files on the Web</vt:lpstr>
      <vt:lpstr>Working with MEPS-HC SAS Transport Files from the Web</vt:lpstr>
      <vt:lpstr>Exercise 1</vt:lpstr>
      <vt:lpstr>Exercise 2</vt:lpstr>
      <vt:lpstr>Exercise 3</vt:lpstr>
      <vt:lpstr>Exercise 4</vt:lpstr>
      <vt:lpstr>PROC SURVEYFREQ vs. PROC SURVEYMEANS</vt:lpstr>
      <vt:lpstr>PROC SURVEYMEANS vs. PROC MEANS </vt:lpstr>
      <vt:lpstr>PROC SURVEYMEANS Output Objects</vt:lpstr>
      <vt:lpstr>ODS SELECT/EXCLUDE</vt:lpstr>
      <vt:lpstr>SAVING PROC SURVEYMEANS Output</vt:lpstr>
      <vt:lpstr>Comparing Domain Means with PROC SURVEYMEANS</vt:lpstr>
      <vt:lpstr>Sample SAS Macro – Generate Estimates from 2009 to 2019</vt:lpstr>
      <vt:lpstr>Questions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DHHS</dc:creator>
  <cp:lastModifiedBy>Muhuri, Pradip (AHRQ/CFACT)</cp:lastModifiedBy>
  <cp:revision>305</cp:revision>
  <dcterms:created xsi:type="dcterms:W3CDTF">2013-09-03T18:05:51Z</dcterms:created>
  <dcterms:modified xsi:type="dcterms:W3CDTF">2020-09-11T20:09:55Z</dcterms:modified>
</cp:coreProperties>
</file>